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39" r:id="rId2"/>
    <p:sldId id="302" r:id="rId3"/>
    <p:sldId id="419" r:id="rId4"/>
    <p:sldId id="256" r:id="rId5"/>
    <p:sldId id="405" r:id="rId6"/>
    <p:sldId id="383" r:id="rId7"/>
    <p:sldId id="382" r:id="rId8"/>
    <p:sldId id="257" r:id="rId9"/>
    <p:sldId id="303" r:id="rId10"/>
    <p:sldId id="372" r:id="rId11"/>
    <p:sldId id="409" r:id="rId12"/>
    <p:sldId id="388" r:id="rId13"/>
    <p:sldId id="390" r:id="rId14"/>
    <p:sldId id="391" r:id="rId15"/>
    <p:sldId id="373" r:id="rId16"/>
    <p:sldId id="389" r:id="rId17"/>
    <p:sldId id="306" r:id="rId18"/>
    <p:sldId id="260" r:id="rId19"/>
    <p:sldId id="394" r:id="rId20"/>
    <p:sldId id="340" r:id="rId21"/>
    <p:sldId id="328" r:id="rId22"/>
    <p:sldId id="329" r:id="rId23"/>
    <p:sldId id="384" r:id="rId24"/>
    <p:sldId id="385" r:id="rId25"/>
    <p:sldId id="386" r:id="rId26"/>
    <p:sldId id="422" r:id="rId27"/>
    <p:sldId id="406" r:id="rId28"/>
    <p:sldId id="261" r:id="rId29"/>
    <p:sldId id="262" r:id="rId30"/>
    <p:sldId id="263" r:id="rId31"/>
    <p:sldId id="421" r:id="rId32"/>
    <p:sldId id="307" r:id="rId33"/>
    <p:sldId id="265" r:id="rId34"/>
    <p:sldId id="266" r:id="rId35"/>
    <p:sldId id="267" r:id="rId36"/>
    <p:sldId id="308" r:id="rId37"/>
    <p:sldId id="345" r:id="rId38"/>
    <p:sldId id="401" r:id="rId39"/>
    <p:sldId id="273" r:id="rId40"/>
    <p:sldId id="274" r:id="rId41"/>
    <p:sldId id="375" r:id="rId42"/>
    <p:sldId id="420" r:id="rId43"/>
    <p:sldId id="402" r:id="rId44"/>
    <p:sldId id="270" r:id="rId45"/>
    <p:sldId id="346" r:id="rId46"/>
    <p:sldId id="304" r:id="rId47"/>
    <p:sldId id="272" r:id="rId48"/>
    <p:sldId id="374" r:id="rId49"/>
    <p:sldId id="423" r:id="rId50"/>
    <p:sldId id="309" r:id="rId51"/>
    <p:sldId id="276" r:id="rId52"/>
    <p:sldId id="403" r:id="rId53"/>
    <p:sldId id="418" r:id="rId54"/>
    <p:sldId id="368" r:id="rId55"/>
    <p:sldId id="396" r:id="rId56"/>
    <p:sldId id="314" r:id="rId57"/>
    <p:sldId id="323" r:id="rId58"/>
    <p:sldId id="318" r:id="rId59"/>
    <p:sldId id="393" r:id="rId60"/>
    <p:sldId id="277" r:id="rId61"/>
    <p:sldId id="278" r:id="rId62"/>
    <p:sldId id="320" r:id="rId63"/>
    <p:sldId id="417" r:id="rId64"/>
    <p:sldId id="322" r:id="rId65"/>
    <p:sldId id="426" r:id="rId66"/>
    <p:sldId id="427" r:id="rId67"/>
    <p:sldId id="399" r:id="rId68"/>
    <p:sldId id="415" r:id="rId69"/>
    <p:sldId id="424" r:id="rId70"/>
    <p:sldId id="411" r:id="rId71"/>
    <p:sldId id="398" r:id="rId72"/>
    <p:sldId id="279" r:id="rId73"/>
    <p:sldId id="280" r:id="rId74"/>
    <p:sldId id="281" r:id="rId75"/>
    <p:sldId id="407" r:id="rId76"/>
    <p:sldId id="395" r:id="rId77"/>
    <p:sldId id="282" r:id="rId78"/>
    <p:sldId id="404" r:id="rId79"/>
    <p:sldId id="349" r:id="rId80"/>
    <p:sldId id="350" r:id="rId81"/>
    <p:sldId id="351" r:id="rId82"/>
    <p:sldId id="352" r:id="rId83"/>
    <p:sldId id="413" r:id="rId84"/>
    <p:sldId id="414" r:id="rId8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7" autoAdjust="0"/>
  </p:normalViewPr>
  <p:slideViewPr>
    <p:cSldViewPr>
      <p:cViewPr varScale="1">
        <p:scale>
          <a:sx n="92" d="100"/>
          <a:sy n="92" d="100"/>
        </p:scale>
        <p:origin x="29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>
      <p:cViewPr varScale="1">
        <p:scale>
          <a:sx n="71" d="100"/>
          <a:sy n="71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B4F0A27C-8FBE-48F8-9DA3-7EB448DB8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844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81BD1D3-9616-4CDB-BA43-6C26A67C85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0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E0EF6-470F-4043-937F-64ABFB530D76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217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B2FDA-7D5C-40E5-8DE8-A1E6EF4F9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F78F1-9EC9-4E82-ACFA-82EBFA7CF3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5F334-C122-4F8F-B45D-AA86298DB4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AD82F-EBE9-4BD2-9BBB-F9B995A36E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33C5-5DCF-441E-88FD-0C55D4E717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726E-A599-4185-ADD0-5AEB5C862A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B7A7-01DB-438C-AB77-6C9952E162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4CAA-9DBE-4172-97CD-C578D7B9E4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F60D-CB42-4278-89A8-C18AFC3773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2CEC-916B-4216-95F0-A82617A68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984E-3B26-41EF-BAE2-6FF477A92F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C5D87D1D-4BEC-4BB8-9D32-B8B53E9776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데이터 링크 네트워크</a:t>
            </a:r>
            <a:br>
              <a:rPr lang="ko-KR" altLang="en-US" dirty="0"/>
            </a:br>
            <a:r>
              <a:rPr lang="en-US" altLang="ko-KR" dirty="0"/>
              <a:t>(Data Link Networks)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가입자 선로 </a:t>
            </a:r>
            <a:r>
              <a:rPr lang="en-US" altLang="ko-KR"/>
              <a:t>(Last-Mile Links)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43000"/>
            <a:ext cx="8663880" cy="5410200"/>
          </a:xfrm>
        </p:spPr>
        <p:txBody>
          <a:bodyPr/>
          <a:lstStyle/>
          <a:p>
            <a:pPr eaLnBrk="1" hangingPunct="1"/>
            <a:r>
              <a:rPr lang="ko-KR" altLang="en-US" dirty="0"/>
              <a:t>집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와 인터넷 공급자 사이를 마지막으로 연결하는 링크</a:t>
            </a:r>
            <a:endParaRPr lang="en-US" altLang="ko-KR" dirty="0"/>
          </a:p>
          <a:p>
            <a:pPr eaLnBrk="1" hangingPunct="1"/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선택해서 사용하는 링크이므로 중요</a:t>
            </a:r>
            <a:r>
              <a:rPr lang="en-US" altLang="ko-KR" dirty="0"/>
              <a:t>!</a:t>
            </a:r>
          </a:p>
          <a:p>
            <a:pPr eaLnBrk="1" hangingPunct="1"/>
            <a:r>
              <a:rPr lang="ko-KR" altLang="en-US" dirty="0"/>
              <a:t>과거</a:t>
            </a:r>
            <a:r>
              <a:rPr lang="en-US" altLang="ko-KR" dirty="0"/>
              <a:t>: </a:t>
            </a:r>
            <a:r>
              <a:rPr lang="ko-KR" altLang="en-US" dirty="0"/>
              <a:t>모뎀을 통한 음성 전화 링크</a:t>
            </a:r>
            <a:endParaRPr lang="en-US" altLang="ko-KR" dirty="0"/>
          </a:p>
          <a:p>
            <a:pPr eaLnBrk="1" hangingPunct="1"/>
            <a:r>
              <a:rPr lang="en-US" altLang="ko-KR" dirty="0" err="1"/>
              <a:t>xDSL</a:t>
            </a:r>
            <a:r>
              <a:rPr lang="en-US" altLang="ko-KR" dirty="0"/>
              <a:t>(Digital Subscriber Loop) : </a:t>
            </a:r>
            <a:r>
              <a:rPr lang="ko-KR" altLang="en-US" dirty="0">
                <a:solidFill>
                  <a:srgbClr val="FF0000"/>
                </a:solidFill>
              </a:rPr>
              <a:t>음성과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FDM </a:t>
            </a:r>
            <a:r>
              <a:rPr lang="ko-KR" altLang="en-US" dirty="0">
                <a:solidFill>
                  <a:srgbClr val="FF0000"/>
                </a:solidFill>
              </a:rPr>
              <a:t>방식으로 동시에</a:t>
            </a:r>
            <a:endParaRPr lang="en-US" altLang="ko-KR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dirty="0"/>
              <a:t>ADSL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VDSL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Cable Modem</a:t>
            </a:r>
          </a:p>
          <a:p>
            <a:pPr lvl="1" eaLnBrk="1" hangingPunct="1"/>
            <a:r>
              <a:rPr lang="en-US" altLang="ko-KR" dirty="0"/>
              <a:t>6M </a:t>
            </a:r>
            <a:r>
              <a:rPr lang="en-US" altLang="ko-KR" dirty="0">
                <a:latin typeface="Times New Roman" pitchFamily="18" charset="0"/>
              </a:rPr>
              <a:t>–</a:t>
            </a:r>
            <a:r>
              <a:rPr lang="en-US" altLang="ko-KR" dirty="0"/>
              <a:t> 100 M; asymmetric</a:t>
            </a:r>
          </a:p>
          <a:p>
            <a:pPr lvl="1" eaLnBrk="1" hangingPunct="1"/>
            <a:r>
              <a:rPr lang="en-US" altLang="ko-KR" dirty="0"/>
              <a:t>shared bandwidth</a:t>
            </a:r>
          </a:p>
          <a:p>
            <a:pPr eaLnBrk="1" hangingPunct="1"/>
            <a:endParaRPr lang="en-US" altLang="ko-KR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428875" y="2822575"/>
            <a:ext cx="5729288" cy="1249363"/>
            <a:chOff x="1072" y="1645"/>
            <a:chExt cx="3609" cy="985"/>
          </a:xfrm>
        </p:grpSpPr>
        <p:sp>
          <p:nvSpPr>
            <p:cNvPr id="14363" name="Rectangle 5"/>
            <p:cNvSpPr>
              <a:spLocks noChangeArrowheads="1"/>
            </p:cNvSpPr>
            <p:nvPr/>
          </p:nvSpPr>
          <p:spPr bwMode="auto">
            <a:xfrm>
              <a:off x="1278" y="2167"/>
              <a:ext cx="43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Central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4" name="Rectangle 6"/>
            <p:cNvSpPr>
              <a:spLocks noChangeArrowheads="1"/>
            </p:cNvSpPr>
            <p:nvPr/>
          </p:nvSpPr>
          <p:spPr bwMode="auto">
            <a:xfrm>
              <a:off x="1335" y="2327"/>
              <a:ext cx="32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office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5" name="Freeform 7"/>
            <p:cNvSpPr>
              <a:spLocks/>
            </p:cNvSpPr>
            <p:nvPr/>
          </p:nvSpPr>
          <p:spPr bwMode="auto">
            <a:xfrm>
              <a:off x="1072" y="2088"/>
              <a:ext cx="855" cy="514"/>
            </a:xfrm>
            <a:custGeom>
              <a:avLst/>
              <a:gdLst>
                <a:gd name="T0" fmla="*/ 855 w 855"/>
                <a:gd name="T1" fmla="*/ 510 h 514"/>
                <a:gd name="T2" fmla="*/ 0 w 855"/>
                <a:gd name="T3" fmla="*/ 514 h 514"/>
                <a:gd name="T4" fmla="*/ 0 w 855"/>
                <a:gd name="T5" fmla="*/ 0 h 514"/>
                <a:gd name="T6" fmla="*/ 855 w 855"/>
                <a:gd name="T7" fmla="*/ 0 h 514"/>
                <a:gd name="T8" fmla="*/ 855 w 855"/>
                <a:gd name="T9" fmla="*/ 514 h 514"/>
                <a:gd name="T10" fmla="*/ 855 w 855"/>
                <a:gd name="T11" fmla="*/ 514 h 5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5"/>
                <a:gd name="T19" fmla="*/ 0 h 514"/>
                <a:gd name="T20" fmla="*/ 855 w 855"/>
                <a:gd name="T21" fmla="*/ 514 h 5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5" h="514">
                  <a:moveTo>
                    <a:pt x="855" y="510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855" y="0"/>
                  </a:lnTo>
                  <a:lnTo>
                    <a:pt x="855" y="5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Rectangle 8"/>
            <p:cNvSpPr>
              <a:spLocks noChangeArrowheads="1"/>
            </p:cNvSpPr>
            <p:nvPr/>
          </p:nvSpPr>
          <p:spPr bwMode="auto">
            <a:xfrm>
              <a:off x="3941" y="2167"/>
              <a:ext cx="65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Subscriber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7" name="Rectangle 9"/>
            <p:cNvSpPr>
              <a:spLocks noChangeArrowheads="1"/>
            </p:cNvSpPr>
            <p:nvPr/>
          </p:nvSpPr>
          <p:spPr bwMode="auto">
            <a:xfrm>
              <a:off x="3994" y="2327"/>
              <a:ext cx="55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premises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8" name="Freeform 10"/>
            <p:cNvSpPr>
              <a:spLocks/>
            </p:cNvSpPr>
            <p:nvPr/>
          </p:nvSpPr>
          <p:spPr bwMode="auto">
            <a:xfrm>
              <a:off x="3822" y="2088"/>
              <a:ext cx="859" cy="514"/>
            </a:xfrm>
            <a:custGeom>
              <a:avLst/>
              <a:gdLst>
                <a:gd name="T0" fmla="*/ 855 w 859"/>
                <a:gd name="T1" fmla="*/ 510 h 514"/>
                <a:gd name="T2" fmla="*/ 0 w 859"/>
                <a:gd name="T3" fmla="*/ 514 h 514"/>
                <a:gd name="T4" fmla="*/ 0 w 859"/>
                <a:gd name="T5" fmla="*/ 0 h 514"/>
                <a:gd name="T6" fmla="*/ 859 w 859"/>
                <a:gd name="T7" fmla="*/ 0 h 514"/>
                <a:gd name="T8" fmla="*/ 859 w 859"/>
                <a:gd name="T9" fmla="*/ 514 h 514"/>
                <a:gd name="T10" fmla="*/ 859 w 859"/>
                <a:gd name="T11" fmla="*/ 514 h 5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9"/>
                <a:gd name="T19" fmla="*/ 0 h 514"/>
                <a:gd name="T20" fmla="*/ 859 w 859"/>
                <a:gd name="T21" fmla="*/ 514 h 5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9" h="514">
                  <a:moveTo>
                    <a:pt x="855" y="510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859" y="0"/>
                  </a:lnTo>
                  <a:lnTo>
                    <a:pt x="859" y="5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Rectangle 11"/>
            <p:cNvSpPr>
              <a:spLocks noChangeArrowheads="1"/>
            </p:cNvSpPr>
            <p:nvPr/>
          </p:nvSpPr>
          <p:spPr bwMode="auto">
            <a:xfrm>
              <a:off x="2301" y="1645"/>
              <a:ext cx="3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1.554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0" name="Rectangle 12"/>
            <p:cNvSpPr>
              <a:spLocks noChangeArrowheads="1"/>
            </p:cNvSpPr>
            <p:nvPr/>
          </p:nvSpPr>
          <p:spPr bwMode="auto">
            <a:xfrm>
              <a:off x="2646" y="1645"/>
              <a:ext cx="7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–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1" name="Rectangle 13"/>
            <p:cNvSpPr>
              <a:spLocks noChangeArrowheads="1"/>
            </p:cNvSpPr>
            <p:nvPr/>
          </p:nvSpPr>
          <p:spPr bwMode="auto">
            <a:xfrm>
              <a:off x="2753" y="1645"/>
              <a:ext cx="7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8.448 Mbps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2" name="Line 14"/>
            <p:cNvSpPr>
              <a:spLocks noChangeShapeType="1"/>
            </p:cNvSpPr>
            <p:nvPr/>
          </p:nvSpPr>
          <p:spPr bwMode="auto">
            <a:xfrm>
              <a:off x="2219" y="1858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15"/>
            <p:cNvSpPr>
              <a:spLocks/>
            </p:cNvSpPr>
            <p:nvPr/>
          </p:nvSpPr>
          <p:spPr bwMode="auto">
            <a:xfrm>
              <a:off x="3514" y="1833"/>
              <a:ext cx="94" cy="50"/>
            </a:xfrm>
            <a:custGeom>
              <a:avLst/>
              <a:gdLst>
                <a:gd name="T0" fmla="*/ 0 w 94"/>
                <a:gd name="T1" fmla="*/ 50 h 50"/>
                <a:gd name="T2" fmla="*/ 94 w 94"/>
                <a:gd name="T3" fmla="*/ 25 h 50"/>
                <a:gd name="T4" fmla="*/ 4 w 94"/>
                <a:gd name="T5" fmla="*/ 0 h 50"/>
                <a:gd name="T6" fmla="*/ 4 w 94"/>
                <a:gd name="T7" fmla="*/ 50 h 50"/>
                <a:gd name="T8" fmla="*/ 4 w 94"/>
                <a:gd name="T9" fmla="*/ 50 h 50"/>
                <a:gd name="T10" fmla="*/ 0 w 94"/>
                <a:gd name="T11" fmla="*/ 5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50"/>
                <a:gd name="T20" fmla="*/ 94 w 94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50">
                  <a:moveTo>
                    <a:pt x="0" y="50"/>
                  </a:moveTo>
                  <a:lnTo>
                    <a:pt x="94" y="25"/>
                  </a:lnTo>
                  <a:lnTo>
                    <a:pt x="4" y="0"/>
                  </a:lnTo>
                  <a:lnTo>
                    <a:pt x="4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Rectangle 16"/>
            <p:cNvSpPr>
              <a:spLocks noChangeArrowheads="1"/>
            </p:cNvSpPr>
            <p:nvPr/>
          </p:nvSpPr>
          <p:spPr bwMode="auto">
            <a:xfrm>
              <a:off x="2470" y="1994"/>
              <a:ext cx="15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16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5" name="Rectangle 17"/>
            <p:cNvSpPr>
              <a:spLocks noChangeArrowheads="1"/>
            </p:cNvSpPr>
            <p:nvPr/>
          </p:nvSpPr>
          <p:spPr bwMode="auto">
            <a:xfrm>
              <a:off x="2626" y="1994"/>
              <a:ext cx="7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–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6" name="Rectangle 18"/>
            <p:cNvSpPr>
              <a:spLocks noChangeArrowheads="1"/>
            </p:cNvSpPr>
            <p:nvPr/>
          </p:nvSpPr>
          <p:spPr bwMode="auto">
            <a:xfrm>
              <a:off x="2733" y="1994"/>
              <a:ext cx="57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640 Kbps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7" name="Rectangle 19"/>
            <p:cNvSpPr>
              <a:spLocks noChangeArrowheads="1"/>
            </p:cNvSpPr>
            <p:nvPr/>
          </p:nvSpPr>
          <p:spPr bwMode="auto">
            <a:xfrm>
              <a:off x="2544" y="2426"/>
              <a:ext cx="62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Local loop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78" name="Line 20"/>
            <p:cNvSpPr>
              <a:spLocks noChangeShapeType="1"/>
            </p:cNvSpPr>
            <p:nvPr/>
          </p:nvSpPr>
          <p:spPr bwMode="auto">
            <a:xfrm>
              <a:off x="2219" y="2207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9" name="Freeform 21"/>
            <p:cNvSpPr>
              <a:spLocks/>
            </p:cNvSpPr>
            <p:nvPr/>
          </p:nvSpPr>
          <p:spPr bwMode="auto">
            <a:xfrm>
              <a:off x="2141" y="2183"/>
              <a:ext cx="94" cy="49"/>
            </a:xfrm>
            <a:custGeom>
              <a:avLst/>
              <a:gdLst>
                <a:gd name="T0" fmla="*/ 94 w 94"/>
                <a:gd name="T1" fmla="*/ 0 h 49"/>
                <a:gd name="T2" fmla="*/ 0 w 94"/>
                <a:gd name="T3" fmla="*/ 24 h 49"/>
                <a:gd name="T4" fmla="*/ 94 w 94"/>
                <a:gd name="T5" fmla="*/ 49 h 49"/>
                <a:gd name="T6" fmla="*/ 94 w 94"/>
                <a:gd name="T7" fmla="*/ 0 h 49"/>
                <a:gd name="T8" fmla="*/ 94 w 9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94" y="0"/>
                  </a:moveTo>
                  <a:lnTo>
                    <a:pt x="0" y="24"/>
                  </a:lnTo>
                  <a:lnTo>
                    <a:pt x="94" y="4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0" name="Line 22"/>
            <p:cNvSpPr>
              <a:spLocks noChangeShapeType="1"/>
            </p:cNvSpPr>
            <p:nvPr/>
          </p:nvSpPr>
          <p:spPr bwMode="auto">
            <a:xfrm>
              <a:off x="1927" y="2343"/>
              <a:ext cx="18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341" name="Group 23"/>
          <p:cNvGrpSpPr>
            <a:grpSpLocks/>
          </p:cNvGrpSpPr>
          <p:nvPr/>
        </p:nvGrpSpPr>
        <p:grpSpPr bwMode="auto">
          <a:xfrm>
            <a:off x="920750" y="4572000"/>
            <a:ext cx="7994650" cy="762000"/>
            <a:chOff x="343" y="1872"/>
            <a:chExt cx="5036" cy="480"/>
          </a:xfrm>
        </p:grpSpPr>
        <p:sp>
          <p:nvSpPr>
            <p:cNvPr id="14343" name="Rectangle 24"/>
            <p:cNvSpPr>
              <a:spLocks noChangeArrowheads="1"/>
            </p:cNvSpPr>
            <p:nvPr/>
          </p:nvSpPr>
          <p:spPr bwMode="auto">
            <a:xfrm>
              <a:off x="428" y="1992"/>
              <a:ext cx="3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Central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44" name="Rectangle 25"/>
            <p:cNvSpPr>
              <a:spLocks noChangeArrowheads="1"/>
            </p:cNvSpPr>
            <p:nvPr/>
          </p:nvSpPr>
          <p:spPr bwMode="auto">
            <a:xfrm>
              <a:off x="471" y="2119"/>
              <a:ext cx="2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office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45" name="Freeform 26"/>
            <p:cNvSpPr>
              <a:spLocks/>
            </p:cNvSpPr>
            <p:nvPr/>
          </p:nvSpPr>
          <p:spPr bwMode="auto">
            <a:xfrm>
              <a:off x="343" y="1930"/>
              <a:ext cx="518" cy="409"/>
            </a:xfrm>
            <a:custGeom>
              <a:avLst/>
              <a:gdLst>
                <a:gd name="T0" fmla="*/ 518 w 518"/>
                <a:gd name="T1" fmla="*/ 406 h 409"/>
                <a:gd name="T2" fmla="*/ 0 w 518"/>
                <a:gd name="T3" fmla="*/ 409 h 409"/>
                <a:gd name="T4" fmla="*/ 0 w 518"/>
                <a:gd name="T5" fmla="*/ 0 h 409"/>
                <a:gd name="T6" fmla="*/ 518 w 518"/>
                <a:gd name="T7" fmla="*/ 0 h 409"/>
                <a:gd name="T8" fmla="*/ 518 w 518"/>
                <a:gd name="T9" fmla="*/ 409 h 409"/>
                <a:gd name="T10" fmla="*/ 518 w 518"/>
                <a:gd name="T11" fmla="*/ 409 h 4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8"/>
                <a:gd name="T19" fmla="*/ 0 h 409"/>
                <a:gd name="T20" fmla="*/ 518 w 518"/>
                <a:gd name="T21" fmla="*/ 409 h 4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8" h="409">
                  <a:moveTo>
                    <a:pt x="518" y="406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518" y="0"/>
                  </a:lnTo>
                  <a:lnTo>
                    <a:pt x="518" y="4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Rectangle 27"/>
            <p:cNvSpPr>
              <a:spLocks noChangeArrowheads="1"/>
            </p:cNvSpPr>
            <p:nvPr/>
          </p:nvSpPr>
          <p:spPr bwMode="auto">
            <a:xfrm>
              <a:off x="1764" y="1992"/>
              <a:ext cx="10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Neighborhood optical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47" name="Rectangle 28"/>
            <p:cNvSpPr>
              <a:spLocks noChangeArrowheads="1"/>
            </p:cNvSpPr>
            <p:nvPr/>
          </p:nvSpPr>
          <p:spPr bwMode="auto">
            <a:xfrm>
              <a:off x="1981" y="2119"/>
              <a:ext cx="60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network unit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48" name="Freeform 29"/>
            <p:cNvSpPr>
              <a:spLocks/>
            </p:cNvSpPr>
            <p:nvPr/>
          </p:nvSpPr>
          <p:spPr bwMode="auto">
            <a:xfrm>
              <a:off x="1680" y="1872"/>
              <a:ext cx="1200" cy="480"/>
            </a:xfrm>
            <a:custGeom>
              <a:avLst/>
              <a:gdLst>
                <a:gd name="T0" fmla="*/ 1152 w 1208"/>
                <a:gd name="T1" fmla="*/ 1245 h 409"/>
                <a:gd name="T2" fmla="*/ 0 w 1208"/>
                <a:gd name="T3" fmla="*/ 1255 h 409"/>
                <a:gd name="T4" fmla="*/ 0 w 1208"/>
                <a:gd name="T5" fmla="*/ 0 h 409"/>
                <a:gd name="T6" fmla="*/ 1152 w 1208"/>
                <a:gd name="T7" fmla="*/ 0 h 409"/>
                <a:gd name="T8" fmla="*/ 1152 w 1208"/>
                <a:gd name="T9" fmla="*/ 1255 h 409"/>
                <a:gd name="T10" fmla="*/ 1152 w 1208"/>
                <a:gd name="T11" fmla="*/ 1255 h 4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8"/>
                <a:gd name="T19" fmla="*/ 0 h 409"/>
                <a:gd name="T20" fmla="*/ 1208 w 1208"/>
                <a:gd name="T21" fmla="*/ 409 h 4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8" h="409">
                  <a:moveTo>
                    <a:pt x="1208" y="406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1208" y="0"/>
                  </a:lnTo>
                  <a:lnTo>
                    <a:pt x="1208" y="4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Rectangle 30"/>
            <p:cNvSpPr>
              <a:spLocks noChangeArrowheads="1"/>
            </p:cNvSpPr>
            <p:nvPr/>
          </p:nvSpPr>
          <p:spPr bwMode="auto">
            <a:xfrm>
              <a:off x="1039" y="1946"/>
              <a:ext cx="2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STS-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0" name="Rectangle 31"/>
            <p:cNvSpPr>
              <a:spLocks noChangeArrowheads="1"/>
            </p:cNvSpPr>
            <p:nvPr/>
          </p:nvSpPr>
          <p:spPr bwMode="auto">
            <a:xfrm>
              <a:off x="1291" y="194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1" name="Rectangle 32"/>
            <p:cNvSpPr>
              <a:spLocks noChangeArrowheads="1"/>
            </p:cNvSpPr>
            <p:nvPr/>
          </p:nvSpPr>
          <p:spPr bwMode="auto">
            <a:xfrm>
              <a:off x="1022" y="2169"/>
              <a:ext cx="46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over fiber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2" name="Line 33"/>
            <p:cNvSpPr>
              <a:spLocks noChangeShapeType="1"/>
            </p:cNvSpPr>
            <p:nvPr/>
          </p:nvSpPr>
          <p:spPr bwMode="auto">
            <a:xfrm>
              <a:off x="864" y="2112"/>
              <a:ext cx="8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Rectangle 34"/>
            <p:cNvSpPr>
              <a:spLocks noChangeArrowheads="1"/>
            </p:cNvSpPr>
            <p:nvPr/>
          </p:nvSpPr>
          <p:spPr bwMode="auto">
            <a:xfrm>
              <a:off x="4788" y="1992"/>
              <a:ext cx="5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Subscriber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4" name="Rectangle 35"/>
            <p:cNvSpPr>
              <a:spLocks noChangeArrowheads="1"/>
            </p:cNvSpPr>
            <p:nvPr/>
          </p:nvSpPr>
          <p:spPr bwMode="auto">
            <a:xfrm>
              <a:off x="4831" y="2119"/>
              <a:ext cx="45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premises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5" name="Freeform 36"/>
            <p:cNvSpPr>
              <a:spLocks/>
            </p:cNvSpPr>
            <p:nvPr/>
          </p:nvSpPr>
          <p:spPr bwMode="auto">
            <a:xfrm>
              <a:off x="4693" y="1930"/>
              <a:ext cx="686" cy="409"/>
            </a:xfrm>
            <a:custGeom>
              <a:avLst/>
              <a:gdLst>
                <a:gd name="T0" fmla="*/ 683 w 686"/>
                <a:gd name="T1" fmla="*/ 406 h 409"/>
                <a:gd name="T2" fmla="*/ 0 w 686"/>
                <a:gd name="T3" fmla="*/ 409 h 409"/>
                <a:gd name="T4" fmla="*/ 0 w 686"/>
                <a:gd name="T5" fmla="*/ 0 h 409"/>
                <a:gd name="T6" fmla="*/ 686 w 686"/>
                <a:gd name="T7" fmla="*/ 0 h 409"/>
                <a:gd name="T8" fmla="*/ 686 w 686"/>
                <a:gd name="T9" fmla="*/ 409 h 409"/>
                <a:gd name="T10" fmla="*/ 686 w 686"/>
                <a:gd name="T11" fmla="*/ 409 h 4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6"/>
                <a:gd name="T19" fmla="*/ 0 h 409"/>
                <a:gd name="T20" fmla="*/ 686 w 686"/>
                <a:gd name="T21" fmla="*/ 409 h 4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6" h="409">
                  <a:moveTo>
                    <a:pt x="683" y="406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686" y="0"/>
                  </a:lnTo>
                  <a:lnTo>
                    <a:pt x="686" y="4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Rectangle 37"/>
            <p:cNvSpPr>
              <a:spLocks noChangeArrowheads="1"/>
            </p:cNvSpPr>
            <p:nvPr/>
          </p:nvSpPr>
          <p:spPr bwMode="auto">
            <a:xfrm>
              <a:off x="3061" y="1946"/>
              <a:ext cx="72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VDSL at 12.96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7" name="Rectangle 38"/>
            <p:cNvSpPr>
              <a:spLocks noChangeArrowheads="1"/>
            </p:cNvSpPr>
            <p:nvPr/>
          </p:nvSpPr>
          <p:spPr bwMode="auto">
            <a:xfrm>
              <a:off x="3777" y="194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–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8" name="Rectangle 39"/>
            <p:cNvSpPr>
              <a:spLocks noChangeArrowheads="1"/>
            </p:cNvSpPr>
            <p:nvPr/>
          </p:nvSpPr>
          <p:spPr bwMode="auto">
            <a:xfrm>
              <a:off x="3862" y="1946"/>
              <a:ext cx="52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55.2 Mbps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59" name="Rectangle 40"/>
            <p:cNvSpPr>
              <a:spLocks noChangeArrowheads="1"/>
            </p:cNvSpPr>
            <p:nvPr/>
          </p:nvSpPr>
          <p:spPr bwMode="auto">
            <a:xfrm>
              <a:off x="3061" y="2169"/>
              <a:ext cx="4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over 1000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0" name="Rectangle 41"/>
            <p:cNvSpPr>
              <a:spLocks noChangeArrowheads="1"/>
            </p:cNvSpPr>
            <p:nvPr/>
          </p:nvSpPr>
          <p:spPr bwMode="auto">
            <a:xfrm>
              <a:off x="3551" y="216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–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1" name="Rectangle 42"/>
            <p:cNvSpPr>
              <a:spLocks noChangeArrowheads="1"/>
            </p:cNvSpPr>
            <p:nvPr/>
          </p:nvSpPr>
          <p:spPr bwMode="auto">
            <a:xfrm>
              <a:off x="3639" y="2169"/>
              <a:ext cx="9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4500 feet of copper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4362" name="Line 43"/>
            <p:cNvSpPr>
              <a:spLocks noChangeShapeType="1"/>
            </p:cNvSpPr>
            <p:nvPr/>
          </p:nvSpPr>
          <p:spPr bwMode="auto">
            <a:xfrm>
              <a:off x="2880" y="2112"/>
              <a:ext cx="17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Text Box 4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6042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41"/>
          <p:cNvSpPr>
            <a:spLocks noGrp="1"/>
          </p:cNvSpPr>
          <p:nvPr>
            <p:ph type="title" idx="4294967295"/>
          </p:nvPr>
        </p:nvSpPr>
        <p:spPr>
          <a:xfrm>
            <a:off x="251520" y="228600"/>
            <a:ext cx="8640959" cy="835025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ea typeface="ＭＳ Ｐゴシック" pitchFamily="34" charset="-128"/>
              </a:rPr>
              <a:t>Digital subscriber line (DSL)</a:t>
            </a:r>
          </a:p>
        </p:txBody>
      </p:sp>
      <p:sp>
        <p:nvSpPr>
          <p:cNvPr id="224384" name="Rectangle 52"/>
          <p:cNvSpPr>
            <a:spLocks noChangeArrowheads="1"/>
          </p:cNvSpPr>
          <p:nvPr/>
        </p:nvSpPr>
        <p:spPr bwMode="auto">
          <a:xfrm>
            <a:off x="-14573" y="4941168"/>
            <a:ext cx="9118600" cy="16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endParaRPr lang="en-US" altLang="ko-KR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ko-KR" dirty="0">
                <a:latin typeface="Gill Sans MT" pitchFamily="34" charset="0"/>
              </a:rPr>
              <a:t>use </a:t>
            </a:r>
            <a:r>
              <a:rPr lang="en-US" altLang="ko-KR" i="1" dirty="0">
                <a:solidFill>
                  <a:srgbClr val="CC0000"/>
                </a:solidFill>
                <a:latin typeface="Gill Sans MT" pitchFamily="34" charset="0"/>
              </a:rPr>
              <a:t>existing</a:t>
            </a:r>
            <a:r>
              <a:rPr lang="en-US" altLang="ko-KR" dirty="0">
                <a:latin typeface="Gill Sans MT" pitchFamily="34" charset="0"/>
              </a:rPr>
              <a:t> telephone line to central office DSLAM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ko-KR" dirty="0">
                <a:latin typeface="Gill Sans MT" pitchFamily="34" charset="0"/>
              </a:rPr>
              <a:t>data over DSL phone line goes to Internet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ko-KR" dirty="0">
                <a:latin typeface="Gill Sans MT" pitchFamily="34" charset="0"/>
              </a:rPr>
              <a:t>voice over DSL phone line goes to telephone net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7875" y="1362075"/>
            <a:ext cx="7826573" cy="3651101"/>
            <a:chOff x="777875" y="1362075"/>
            <a:chExt cx="6543675" cy="2690813"/>
          </a:xfrm>
        </p:grpSpPr>
        <p:sp>
          <p:nvSpPr>
            <p:cNvPr id="53252" name="Freeform 3"/>
            <p:cNvSpPr>
              <a:spLocks/>
            </p:cNvSpPr>
            <p:nvPr/>
          </p:nvSpPr>
          <p:spPr bwMode="auto">
            <a:xfrm>
              <a:off x="4305300" y="1501775"/>
              <a:ext cx="2216150" cy="1477963"/>
            </a:xfrm>
            <a:custGeom>
              <a:avLst/>
              <a:gdLst>
                <a:gd name="T0" fmla="*/ 2147483647 w 1396"/>
                <a:gd name="T1" fmla="*/ 2147483647 h 931"/>
                <a:gd name="T2" fmla="*/ 2147483647 w 1396"/>
                <a:gd name="T3" fmla="*/ 2147483647 h 931"/>
                <a:gd name="T4" fmla="*/ 2147483647 w 1396"/>
                <a:gd name="T5" fmla="*/ 2147483647 h 931"/>
                <a:gd name="T6" fmla="*/ 2147483647 w 1396"/>
                <a:gd name="T7" fmla="*/ 2147483647 h 931"/>
                <a:gd name="T8" fmla="*/ 2147483647 w 1396"/>
                <a:gd name="T9" fmla="*/ 2147483647 h 931"/>
                <a:gd name="T10" fmla="*/ 2147483647 w 1396"/>
                <a:gd name="T11" fmla="*/ 2147483647 h 931"/>
                <a:gd name="T12" fmla="*/ 2147483647 w 1396"/>
                <a:gd name="T13" fmla="*/ 2147483647 h 931"/>
                <a:gd name="T14" fmla="*/ 2147483647 w 1396"/>
                <a:gd name="T15" fmla="*/ 2147483647 h 931"/>
                <a:gd name="T16" fmla="*/ 2147483647 w 1396"/>
                <a:gd name="T17" fmla="*/ 2147483647 h 931"/>
                <a:gd name="T18" fmla="*/ 2147483647 w 1396"/>
                <a:gd name="T19" fmla="*/ 2147483647 h 931"/>
                <a:gd name="T20" fmla="*/ 2147483647 w 1396"/>
                <a:gd name="T21" fmla="*/ 2147483647 h 931"/>
                <a:gd name="T22" fmla="*/ 2147483647 w 1396"/>
                <a:gd name="T23" fmla="*/ 2147483647 h 931"/>
                <a:gd name="T24" fmla="*/ 2147483647 w 1396"/>
                <a:gd name="T25" fmla="*/ 2147483647 h 931"/>
                <a:gd name="T26" fmla="*/ 2147483647 w 1396"/>
                <a:gd name="T27" fmla="*/ 2147483647 h 931"/>
                <a:gd name="T28" fmla="*/ 2147483647 w 1396"/>
                <a:gd name="T29" fmla="*/ 2147483647 h 931"/>
                <a:gd name="T30" fmla="*/ 2147483647 w 1396"/>
                <a:gd name="T31" fmla="*/ 2147483647 h 9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6"/>
                <a:gd name="T49" fmla="*/ 0 h 931"/>
                <a:gd name="T50" fmla="*/ 1396 w 1396"/>
                <a:gd name="T51" fmla="*/ 931 h 9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6" h="931">
                  <a:moveTo>
                    <a:pt x="873" y="18"/>
                  </a:moveTo>
                  <a:cubicBezTo>
                    <a:pt x="787" y="32"/>
                    <a:pt x="625" y="55"/>
                    <a:pt x="526" y="89"/>
                  </a:cubicBezTo>
                  <a:cubicBezTo>
                    <a:pt x="426" y="122"/>
                    <a:pt x="346" y="184"/>
                    <a:pt x="278" y="216"/>
                  </a:cubicBezTo>
                  <a:cubicBezTo>
                    <a:pt x="210" y="248"/>
                    <a:pt x="159" y="236"/>
                    <a:pt x="118" y="283"/>
                  </a:cubicBezTo>
                  <a:cubicBezTo>
                    <a:pt x="77" y="330"/>
                    <a:pt x="46" y="416"/>
                    <a:pt x="30" y="497"/>
                  </a:cubicBezTo>
                  <a:cubicBezTo>
                    <a:pt x="14" y="578"/>
                    <a:pt x="0" y="714"/>
                    <a:pt x="24" y="768"/>
                  </a:cubicBezTo>
                  <a:cubicBezTo>
                    <a:pt x="49" y="821"/>
                    <a:pt x="112" y="796"/>
                    <a:pt x="178" y="818"/>
                  </a:cubicBezTo>
                  <a:cubicBezTo>
                    <a:pt x="244" y="840"/>
                    <a:pt x="318" y="886"/>
                    <a:pt x="421" y="902"/>
                  </a:cubicBezTo>
                  <a:cubicBezTo>
                    <a:pt x="524" y="918"/>
                    <a:pt x="681" y="916"/>
                    <a:pt x="793" y="916"/>
                  </a:cubicBezTo>
                  <a:cubicBezTo>
                    <a:pt x="905" y="916"/>
                    <a:pt x="1004" y="931"/>
                    <a:pt x="1095" y="902"/>
                  </a:cubicBezTo>
                  <a:cubicBezTo>
                    <a:pt x="1186" y="873"/>
                    <a:pt x="1291" y="813"/>
                    <a:pt x="1337" y="744"/>
                  </a:cubicBezTo>
                  <a:cubicBezTo>
                    <a:pt x="1383" y="675"/>
                    <a:pt x="1365" y="580"/>
                    <a:pt x="1372" y="487"/>
                  </a:cubicBezTo>
                  <a:cubicBezTo>
                    <a:pt x="1378" y="393"/>
                    <a:pt x="1396" y="256"/>
                    <a:pt x="1377" y="179"/>
                  </a:cubicBezTo>
                  <a:cubicBezTo>
                    <a:pt x="1358" y="102"/>
                    <a:pt x="1314" y="57"/>
                    <a:pt x="1259" y="28"/>
                  </a:cubicBezTo>
                  <a:cubicBezTo>
                    <a:pt x="1203" y="0"/>
                    <a:pt x="1110" y="7"/>
                    <a:pt x="1046" y="5"/>
                  </a:cubicBezTo>
                  <a:cubicBezTo>
                    <a:pt x="981" y="3"/>
                    <a:pt x="959" y="5"/>
                    <a:pt x="873" y="18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53" name="Oval 9"/>
            <p:cNvSpPr>
              <a:spLocks noChangeArrowheads="1"/>
            </p:cNvSpPr>
            <p:nvPr/>
          </p:nvSpPr>
          <p:spPr bwMode="auto">
            <a:xfrm>
              <a:off x="5305425" y="2208213"/>
              <a:ext cx="193675" cy="1936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>
                <a:latin typeface="Times New Roman" pitchFamily="18" charset="0"/>
              </a:endParaRPr>
            </a:p>
          </p:txBody>
        </p:sp>
        <p:sp>
          <p:nvSpPr>
            <p:cNvPr id="53254" name="Oval 12"/>
            <p:cNvSpPr>
              <a:spLocks noChangeArrowheads="1"/>
            </p:cNvSpPr>
            <p:nvPr/>
          </p:nvSpPr>
          <p:spPr bwMode="auto">
            <a:xfrm>
              <a:off x="5686425" y="1836738"/>
              <a:ext cx="193675" cy="1936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>
                <a:latin typeface="Times New Roman" pitchFamily="18" charset="0"/>
              </a:endParaRPr>
            </a:p>
          </p:txBody>
        </p:sp>
        <p:sp>
          <p:nvSpPr>
            <p:cNvPr id="53255" name="Line 15"/>
            <p:cNvSpPr>
              <a:spLocks noChangeShapeType="1"/>
            </p:cNvSpPr>
            <p:nvPr/>
          </p:nvSpPr>
          <p:spPr bwMode="auto">
            <a:xfrm flipV="1">
              <a:off x="5392738" y="1978025"/>
              <a:ext cx="317500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3256" name="Line 16"/>
            <p:cNvSpPr>
              <a:spLocks noChangeShapeType="1"/>
            </p:cNvSpPr>
            <p:nvPr/>
          </p:nvSpPr>
          <p:spPr bwMode="auto">
            <a:xfrm>
              <a:off x="5786438" y="1954213"/>
              <a:ext cx="400050" cy="590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3257" name="Rectangle 44"/>
            <p:cNvSpPr>
              <a:spLocks noChangeArrowheads="1"/>
            </p:cNvSpPr>
            <p:nvPr/>
          </p:nvSpPr>
          <p:spPr bwMode="auto">
            <a:xfrm>
              <a:off x="4584700" y="1957388"/>
              <a:ext cx="955675" cy="7000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>
                <a:latin typeface="Times New Roman" pitchFamily="18" charset="0"/>
              </a:endParaRPr>
            </a:p>
          </p:txBody>
        </p:sp>
        <p:sp>
          <p:nvSpPr>
            <p:cNvPr id="53258" name="Text Box 45"/>
            <p:cNvSpPr txBox="1">
              <a:spLocks noChangeArrowheads="1"/>
            </p:cNvSpPr>
            <p:nvPr/>
          </p:nvSpPr>
          <p:spPr bwMode="auto">
            <a:xfrm>
              <a:off x="4040188" y="1476375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ko-KR" sz="1600"/>
                <a:t>central office</a:t>
              </a:r>
            </a:p>
          </p:txBody>
        </p:sp>
        <p:grpSp>
          <p:nvGrpSpPr>
            <p:cNvPr id="53259" name="Group 137"/>
            <p:cNvGrpSpPr>
              <a:grpSpLocks/>
            </p:cNvGrpSpPr>
            <p:nvPr/>
          </p:nvGrpSpPr>
          <p:grpSpPr bwMode="auto">
            <a:xfrm>
              <a:off x="5143500" y="2905125"/>
              <a:ext cx="2178050" cy="1147763"/>
              <a:chOff x="3240" y="1830"/>
              <a:chExt cx="1372" cy="723"/>
            </a:xfrm>
          </p:grpSpPr>
          <p:sp>
            <p:nvSpPr>
              <p:cNvPr id="53304" name="Freeform 28"/>
              <p:cNvSpPr>
                <a:spLocks/>
              </p:cNvSpPr>
              <p:nvPr/>
            </p:nvSpPr>
            <p:spPr bwMode="auto">
              <a:xfrm>
                <a:off x="3240" y="1830"/>
                <a:ext cx="1372" cy="723"/>
              </a:xfrm>
              <a:custGeom>
                <a:avLst/>
                <a:gdLst>
                  <a:gd name="T0" fmla="*/ 145855 w 765"/>
                  <a:gd name="T1" fmla="*/ 931 h 459"/>
                  <a:gd name="T2" fmla="*/ 99268 w 765"/>
                  <a:gd name="T3" fmla="*/ 6562 h 459"/>
                  <a:gd name="T4" fmla="*/ 32950 w 765"/>
                  <a:gd name="T5" fmla="*/ 9426 h 459"/>
                  <a:gd name="T6" fmla="*/ 4821 w 765"/>
                  <a:gd name="T7" fmla="*/ 31576 h 459"/>
                  <a:gd name="T8" fmla="*/ 61950 w 765"/>
                  <a:gd name="T9" fmla="*/ 41713 h 459"/>
                  <a:gd name="T10" fmla="*/ 119240 w 765"/>
                  <a:gd name="T11" fmla="*/ 40071 h 459"/>
                  <a:gd name="T12" fmla="*/ 201010 w 765"/>
                  <a:gd name="T13" fmla="*/ 41713 h 459"/>
                  <a:gd name="T14" fmla="*/ 240274 w 765"/>
                  <a:gd name="T15" fmla="*/ 40797 h 459"/>
                  <a:gd name="T16" fmla="*/ 258901 w 765"/>
                  <a:gd name="T17" fmla="*/ 34980 h 459"/>
                  <a:gd name="T18" fmla="*/ 258196 w 765"/>
                  <a:gd name="T19" fmla="*/ 14847 h 459"/>
                  <a:gd name="T20" fmla="*/ 227858 w 765"/>
                  <a:gd name="T21" fmla="*/ 3221 h 459"/>
                  <a:gd name="T22" fmla="*/ 145855 w 765"/>
                  <a:gd name="T23" fmla="*/ 931 h 4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5"/>
                  <a:gd name="T37" fmla="*/ 0 h 459"/>
                  <a:gd name="T38" fmla="*/ 765 w 765"/>
                  <a:gd name="T39" fmla="*/ 459 h 4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5" h="459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5" name="Line 31"/>
              <p:cNvSpPr>
                <a:spLocks noChangeShapeType="1"/>
              </p:cNvSpPr>
              <p:nvPr/>
            </p:nvSpPr>
            <p:spPr bwMode="auto">
              <a:xfrm flipV="1">
                <a:off x="3763" y="2053"/>
                <a:ext cx="106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6" name="Line 32"/>
              <p:cNvSpPr>
                <a:spLocks noChangeShapeType="1"/>
              </p:cNvSpPr>
              <p:nvPr/>
            </p:nvSpPr>
            <p:spPr bwMode="auto">
              <a:xfrm>
                <a:off x="3616" y="220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7" name="Line 33"/>
              <p:cNvSpPr>
                <a:spLocks noChangeShapeType="1"/>
              </p:cNvSpPr>
              <p:nvPr/>
            </p:nvSpPr>
            <p:spPr bwMode="auto">
              <a:xfrm flipV="1">
                <a:off x="3763" y="2114"/>
                <a:ext cx="226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8" name="Line 34"/>
              <p:cNvSpPr>
                <a:spLocks noChangeShapeType="1"/>
              </p:cNvSpPr>
              <p:nvPr/>
            </p:nvSpPr>
            <p:spPr bwMode="auto">
              <a:xfrm>
                <a:off x="4076" y="2113"/>
                <a:ext cx="0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9" name="Line 35"/>
              <p:cNvSpPr>
                <a:spLocks noChangeShapeType="1"/>
              </p:cNvSpPr>
              <p:nvPr/>
            </p:nvSpPr>
            <p:spPr bwMode="auto">
              <a:xfrm>
                <a:off x="3779" y="2380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10" name="Line 36"/>
              <p:cNvSpPr>
                <a:spLocks noChangeShapeType="1"/>
              </p:cNvSpPr>
              <p:nvPr/>
            </p:nvSpPr>
            <p:spPr bwMode="auto">
              <a:xfrm>
                <a:off x="4255" y="2372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53311" name="Group 37"/>
              <p:cNvGrpSpPr>
                <a:grpSpLocks/>
              </p:cNvGrpSpPr>
              <p:nvPr/>
            </p:nvGrpSpPr>
            <p:grpSpPr bwMode="auto">
              <a:xfrm>
                <a:off x="3860" y="1969"/>
                <a:ext cx="335" cy="148"/>
                <a:chOff x="4650" y="1129"/>
                <a:chExt cx="246" cy="95"/>
              </a:xfrm>
            </p:grpSpPr>
            <p:sp>
              <p:nvSpPr>
                <p:cNvPr id="53341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4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43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grpSp>
              <p:nvGrpSpPr>
                <p:cNvPr id="53344" name="Group 41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3347" name="Freeform 42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348" name="Freeform 43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53345" name="Line 44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346" name="Line 45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312" name="Group 46"/>
              <p:cNvGrpSpPr>
                <a:grpSpLocks/>
              </p:cNvGrpSpPr>
              <p:nvPr/>
            </p:nvGrpSpPr>
            <p:grpSpPr bwMode="auto">
              <a:xfrm>
                <a:off x="3922" y="2284"/>
                <a:ext cx="336" cy="154"/>
                <a:chOff x="4650" y="1129"/>
                <a:chExt cx="246" cy="95"/>
              </a:xfrm>
            </p:grpSpPr>
            <p:sp>
              <p:nvSpPr>
                <p:cNvPr id="5333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3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3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grpSp>
              <p:nvGrpSpPr>
                <p:cNvPr id="53336" name="Group 50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3339" name="Freeform 51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340" name="Freeform 52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53337" name="Line 53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338" name="Line 54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313" name="Group 55"/>
              <p:cNvGrpSpPr>
                <a:grpSpLocks/>
              </p:cNvGrpSpPr>
              <p:nvPr/>
            </p:nvGrpSpPr>
            <p:grpSpPr bwMode="auto">
              <a:xfrm>
                <a:off x="3443" y="2054"/>
                <a:ext cx="335" cy="149"/>
                <a:chOff x="4650" y="1129"/>
                <a:chExt cx="246" cy="95"/>
              </a:xfrm>
            </p:grpSpPr>
            <p:sp>
              <p:nvSpPr>
                <p:cNvPr id="5332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2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2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grpSp>
              <p:nvGrpSpPr>
                <p:cNvPr id="53328" name="Group 5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3331" name="Freeform 6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332" name="Freeform 6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53329" name="Line 6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330" name="Line 6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314" name="Group 64"/>
              <p:cNvGrpSpPr>
                <a:grpSpLocks/>
              </p:cNvGrpSpPr>
              <p:nvPr/>
            </p:nvGrpSpPr>
            <p:grpSpPr bwMode="auto">
              <a:xfrm>
                <a:off x="3452" y="2284"/>
                <a:ext cx="336" cy="148"/>
                <a:chOff x="4650" y="1129"/>
                <a:chExt cx="246" cy="95"/>
              </a:xfrm>
            </p:grpSpPr>
            <p:sp>
              <p:nvSpPr>
                <p:cNvPr id="53317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1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itchFamily="18" charset="0"/>
                  </a:endParaRPr>
                </a:p>
              </p:txBody>
            </p:sp>
            <p:sp>
              <p:nvSpPr>
                <p:cNvPr id="53319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ko-KR" altLang="ko-KR">
                    <a:latin typeface="Times New Roman" pitchFamily="18" charset="0"/>
                  </a:endParaRPr>
                </a:p>
              </p:txBody>
            </p:sp>
            <p:grpSp>
              <p:nvGrpSpPr>
                <p:cNvPr id="53320" name="Group 68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3323" name="Freeform 6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324" name="Freeform 7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53321" name="Line 71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322" name="Line 72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3315" name="Line 73"/>
              <p:cNvSpPr>
                <a:spLocks noChangeShapeType="1"/>
              </p:cNvSpPr>
              <p:nvPr/>
            </p:nvSpPr>
            <p:spPr bwMode="auto">
              <a:xfrm>
                <a:off x="4422" y="2370"/>
                <a:ext cx="153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16" name="Text Box 580"/>
              <p:cNvSpPr txBox="1">
                <a:spLocks noChangeArrowheads="1"/>
              </p:cNvSpPr>
              <p:nvPr/>
            </p:nvSpPr>
            <p:spPr bwMode="auto">
              <a:xfrm>
                <a:off x="4231" y="1988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800"/>
                  <a:t>ISP</a:t>
                </a:r>
              </a:p>
            </p:txBody>
          </p:sp>
        </p:grpSp>
        <p:sp>
          <p:nvSpPr>
            <p:cNvPr id="53260" name="Line 14"/>
            <p:cNvSpPr>
              <a:spLocks noChangeShapeType="1"/>
            </p:cNvSpPr>
            <p:nvPr/>
          </p:nvSpPr>
          <p:spPr bwMode="auto">
            <a:xfrm flipV="1">
              <a:off x="2690813" y="2363788"/>
              <a:ext cx="1938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3261" name="Text Box 17"/>
            <p:cNvSpPr txBox="1">
              <a:spLocks noChangeArrowheads="1"/>
            </p:cNvSpPr>
            <p:nvPr/>
          </p:nvSpPr>
          <p:spPr bwMode="auto">
            <a:xfrm>
              <a:off x="5942013" y="1530350"/>
              <a:ext cx="10747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600"/>
                <a:t>telephone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600"/>
                <a:t>network</a:t>
              </a:r>
            </a:p>
          </p:txBody>
        </p:sp>
        <p:grpSp>
          <p:nvGrpSpPr>
            <p:cNvPr id="53262" name="Group 108"/>
            <p:cNvGrpSpPr>
              <a:grpSpLocks/>
            </p:cNvGrpSpPr>
            <p:nvPr/>
          </p:nvGrpSpPr>
          <p:grpSpPr bwMode="auto">
            <a:xfrm>
              <a:off x="4641850" y="2074863"/>
              <a:ext cx="368300" cy="519112"/>
              <a:chOff x="1852" y="2562"/>
              <a:chExt cx="355" cy="471"/>
            </a:xfrm>
          </p:grpSpPr>
          <p:sp>
            <p:nvSpPr>
              <p:cNvPr id="53298" name="Freeform 109"/>
              <p:cNvSpPr>
                <a:spLocks/>
              </p:cNvSpPr>
              <p:nvPr/>
            </p:nvSpPr>
            <p:spPr bwMode="auto">
              <a:xfrm>
                <a:off x="1852" y="2621"/>
                <a:ext cx="318" cy="412"/>
              </a:xfrm>
              <a:custGeom>
                <a:avLst/>
                <a:gdLst>
                  <a:gd name="T0" fmla="*/ 0 w 318"/>
                  <a:gd name="T1" fmla="*/ 412 h 412"/>
                  <a:gd name="T2" fmla="*/ 3 w 318"/>
                  <a:gd name="T3" fmla="*/ 1 h 412"/>
                  <a:gd name="T4" fmla="*/ 74 w 318"/>
                  <a:gd name="T5" fmla="*/ 0 h 412"/>
                  <a:gd name="T6" fmla="*/ 254 w 318"/>
                  <a:gd name="T7" fmla="*/ 111 h 412"/>
                  <a:gd name="T8" fmla="*/ 318 w 318"/>
                  <a:gd name="T9" fmla="*/ 115 h 412"/>
                  <a:gd name="T10" fmla="*/ 318 w 318"/>
                  <a:gd name="T11" fmla="*/ 308 h 412"/>
                  <a:gd name="T12" fmla="*/ 246 w 318"/>
                  <a:gd name="T13" fmla="*/ 308 h 412"/>
                  <a:gd name="T14" fmla="*/ 74 w 318"/>
                  <a:gd name="T15" fmla="*/ 412 h 412"/>
                  <a:gd name="T16" fmla="*/ 0 w 318"/>
                  <a:gd name="T17" fmla="*/ 412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99" name="Freeform 110"/>
              <p:cNvSpPr>
                <a:spLocks/>
              </p:cNvSpPr>
              <p:nvPr/>
            </p:nvSpPr>
            <p:spPr bwMode="auto">
              <a:xfrm>
                <a:off x="1854" y="2562"/>
                <a:ext cx="353" cy="369"/>
              </a:xfrm>
              <a:custGeom>
                <a:avLst/>
                <a:gdLst>
                  <a:gd name="T0" fmla="*/ 0 w 353"/>
                  <a:gd name="T1" fmla="*/ 59 h 369"/>
                  <a:gd name="T2" fmla="*/ 32 w 353"/>
                  <a:gd name="T3" fmla="*/ 0 h 369"/>
                  <a:gd name="T4" fmla="*/ 105 w 353"/>
                  <a:gd name="T5" fmla="*/ 0 h 369"/>
                  <a:gd name="T6" fmla="*/ 276 w 353"/>
                  <a:gd name="T7" fmla="*/ 113 h 369"/>
                  <a:gd name="T8" fmla="*/ 353 w 353"/>
                  <a:gd name="T9" fmla="*/ 113 h 369"/>
                  <a:gd name="T10" fmla="*/ 353 w 353"/>
                  <a:gd name="T11" fmla="*/ 315 h 369"/>
                  <a:gd name="T12" fmla="*/ 318 w 353"/>
                  <a:gd name="T13" fmla="*/ 369 h 369"/>
                  <a:gd name="T14" fmla="*/ 315 w 353"/>
                  <a:gd name="T15" fmla="*/ 173 h 369"/>
                  <a:gd name="T16" fmla="*/ 254 w 353"/>
                  <a:gd name="T17" fmla="*/ 173 h 369"/>
                  <a:gd name="T18" fmla="*/ 75 w 353"/>
                  <a:gd name="T19" fmla="*/ 60 h 369"/>
                  <a:gd name="T20" fmla="*/ 0 w 353"/>
                  <a:gd name="T21" fmla="*/ 59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0" name="Line 111"/>
              <p:cNvSpPr>
                <a:spLocks noChangeShapeType="1"/>
              </p:cNvSpPr>
              <p:nvPr/>
            </p:nvSpPr>
            <p:spPr bwMode="auto">
              <a:xfrm flipH="1">
                <a:off x="2167" y="2674"/>
                <a:ext cx="34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1" name="Line 112"/>
              <p:cNvSpPr>
                <a:spLocks noChangeShapeType="1"/>
              </p:cNvSpPr>
              <p:nvPr/>
            </p:nvSpPr>
            <p:spPr bwMode="auto">
              <a:xfrm>
                <a:off x="1880" y="2830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2" name="Freeform 113"/>
              <p:cNvSpPr>
                <a:spLocks/>
              </p:cNvSpPr>
              <p:nvPr/>
            </p:nvSpPr>
            <p:spPr bwMode="auto">
              <a:xfrm>
                <a:off x="1874" y="2670"/>
                <a:ext cx="264" cy="105"/>
              </a:xfrm>
              <a:custGeom>
                <a:avLst/>
                <a:gdLst>
                  <a:gd name="T0" fmla="*/ 0 w 264"/>
                  <a:gd name="T1" fmla="*/ 0 h 105"/>
                  <a:gd name="T2" fmla="*/ 52 w 264"/>
                  <a:gd name="T3" fmla="*/ 0 h 105"/>
                  <a:gd name="T4" fmla="*/ 207 w 264"/>
                  <a:gd name="T5" fmla="*/ 105 h 105"/>
                  <a:gd name="T6" fmla="*/ 264 w 264"/>
                  <a:gd name="T7" fmla="*/ 105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3" name="Freeform 114"/>
              <p:cNvSpPr>
                <a:spLocks/>
              </p:cNvSpPr>
              <p:nvPr/>
            </p:nvSpPr>
            <p:spPr bwMode="auto">
              <a:xfrm flipV="1">
                <a:off x="1874" y="2884"/>
                <a:ext cx="264" cy="105"/>
              </a:xfrm>
              <a:custGeom>
                <a:avLst/>
                <a:gdLst>
                  <a:gd name="T0" fmla="*/ 0 w 264"/>
                  <a:gd name="T1" fmla="*/ 0 h 105"/>
                  <a:gd name="T2" fmla="*/ 52 w 264"/>
                  <a:gd name="T3" fmla="*/ 0 h 105"/>
                  <a:gd name="T4" fmla="*/ 207 w 264"/>
                  <a:gd name="T5" fmla="*/ 105 h 105"/>
                  <a:gd name="T6" fmla="*/ 264 w 264"/>
                  <a:gd name="T7" fmla="*/ 105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3263" name="Text Box 115"/>
            <p:cNvSpPr txBox="1">
              <a:spLocks noChangeArrowheads="1"/>
            </p:cNvSpPr>
            <p:nvPr/>
          </p:nvSpPr>
          <p:spPr bwMode="auto">
            <a:xfrm>
              <a:off x="4321175" y="2619375"/>
              <a:ext cx="950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600"/>
                <a:t>DSLAM</a:t>
              </a:r>
            </a:p>
          </p:txBody>
        </p:sp>
        <p:grpSp>
          <p:nvGrpSpPr>
            <p:cNvPr id="53264" name="Group 118"/>
            <p:cNvGrpSpPr>
              <a:grpSpLocks/>
            </p:cNvGrpSpPr>
            <p:nvPr/>
          </p:nvGrpSpPr>
          <p:grpSpPr bwMode="auto">
            <a:xfrm>
              <a:off x="3382963" y="1362075"/>
              <a:ext cx="796925" cy="658813"/>
              <a:chOff x="1671" y="1861"/>
              <a:chExt cx="502" cy="415"/>
            </a:xfrm>
          </p:grpSpPr>
          <p:sp>
            <p:nvSpPr>
              <p:cNvPr id="53296" name="Rectangle 116"/>
              <p:cNvSpPr>
                <a:spLocks noChangeArrowheads="1"/>
              </p:cNvSpPr>
              <p:nvPr/>
            </p:nvSpPr>
            <p:spPr bwMode="auto">
              <a:xfrm>
                <a:off x="1742" y="1966"/>
                <a:ext cx="360" cy="31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53297" name="AutoShape 117"/>
              <p:cNvSpPr>
                <a:spLocks noChangeArrowheads="1"/>
              </p:cNvSpPr>
              <p:nvPr/>
            </p:nvSpPr>
            <p:spPr bwMode="auto">
              <a:xfrm>
                <a:off x="1671" y="1861"/>
                <a:ext cx="502" cy="12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sp>
          <p:nvSpPr>
            <p:cNvPr id="53265" name="Freeform 119"/>
            <p:cNvSpPr>
              <a:spLocks/>
            </p:cNvSpPr>
            <p:nvPr/>
          </p:nvSpPr>
          <p:spPr bwMode="auto">
            <a:xfrm>
              <a:off x="3986213" y="1951038"/>
              <a:ext cx="674687" cy="239712"/>
            </a:xfrm>
            <a:custGeom>
              <a:avLst/>
              <a:gdLst>
                <a:gd name="T0" fmla="*/ 0 w 425"/>
                <a:gd name="T1" fmla="*/ 0 h 151"/>
                <a:gd name="T2" fmla="*/ 0 w 425"/>
                <a:gd name="T3" fmla="*/ 2147483647 h 151"/>
                <a:gd name="T4" fmla="*/ 2147483647 w 425"/>
                <a:gd name="T5" fmla="*/ 2147483647 h 151"/>
                <a:gd name="T6" fmla="*/ 0 60000 65536"/>
                <a:gd name="T7" fmla="*/ 0 60000 65536"/>
                <a:gd name="T8" fmla="*/ 0 60000 65536"/>
                <a:gd name="T9" fmla="*/ 0 w 425"/>
                <a:gd name="T10" fmla="*/ 0 h 151"/>
                <a:gd name="T11" fmla="*/ 425 w 425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" h="151">
                  <a:moveTo>
                    <a:pt x="0" y="0"/>
                  </a:moveTo>
                  <a:lnTo>
                    <a:pt x="0" y="151"/>
                  </a:lnTo>
                  <a:lnTo>
                    <a:pt x="425" y="151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6" name="Line 120"/>
            <p:cNvSpPr>
              <a:spLocks noChangeShapeType="1"/>
            </p:cNvSpPr>
            <p:nvPr/>
          </p:nvSpPr>
          <p:spPr bwMode="auto">
            <a:xfrm>
              <a:off x="5014913" y="2316163"/>
              <a:ext cx="377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7" name="Freeform 123"/>
            <p:cNvSpPr>
              <a:spLocks/>
            </p:cNvSpPr>
            <p:nvPr/>
          </p:nvSpPr>
          <p:spPr bwMode="auto">
            <a:xfrm>
              <a:off x="5014913" y="2384425"/>
              <a:ext cx="463550" cy="1009650"/>
            </a:xfrm>
            <a:custGeom>
              <a:avLst/>
              <a:gdLst>
                <a:gd name="T0" fmla="*/ 0 w 292"/>
                <a:gd name="T1" fmla="*/ 0 h 636"/>
                <a:gd name="T2" fmla="*/ 2147483647 w 292"/>
                <a:gd name="T3" fmla="*/ 0 h 636"/>
                <a:gd name="T4" fmla="*/ 2147483647 w 292"/>
                <a:gd name="T5" fmla="*/ 2147483647 h 636"/>
                <a:gd name="T6" fmla="*/ 2147483647 w 292"/>
                <a:gd name="T7" fmla="*/ 2147483647 h 6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"/>
                <a:gd name="T13" fmla="*/ 0 h 636"/>
                <a:gd name="T14" fmla="*/ 292 w 292"/>
                <a:gd name="T15" fmla="*/ 636 h 6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" h="636">
                  <a:moveTo>
                    <a:pt x="0" y="0"/>
                  </a:moveTo>
                  <a:lnTo>
                    <a:pt x="130" y="0"/>
                  </a:lnTo>
                  <a:lnTo>
                    <a:pt x="130" y="636"/>
                  </a:lnTo>
                  <a:lnTo>
                    <a:pt x="292" y="6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3" name="Group 135"/>
            <p:cNvGrpSpPr>
              <a:grpSpLocks/>
            </p:cNvGrpSpPr>
            <p:nvPr/>
          </p:nvGrpSpPr>
          <p:grpSpPr bwMode="auto">
            <a:xfrm>
              <a:off x="777875" y="2441575"/>
              <a:ext cx="3117850" cy="1611313"/>
              <a:chOff x="490" y="1538"/>
              <a:chExt cx="1964" cy="1015"/>
            </a:xfrm>
          </p:grpSpPr>
          <p:sp>
            <p:nvSpPr>
              <p:cNvPr id="53294" name="Text Box 124"/>
              <p:cNvSpPr txBox="1">
                <a:spLocks noChangeArrowheads="1"/>
              </p:cNvSpPr>
              <p:nvPr/>
            </p:nvSpPr>
            <p:spPr bwMode="auto">
              <a:xfrm>
                <a:off x="490" y="2102"/>
                <a:ext cx="1809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r">
                  <a:lnSpc>
                    <a:spcPct val="85000"/>
                  </a:lnSpc>
                </a:pPr>
                <a:r>
                  <a:rPr lang="en-US" altLang="ko-KR" sz="1600" i="1"/>
                  <a:t>voice, data transmitted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altLang="ko-KR" sz="1600" i="1"/>
                  <a:t>at different frequencies over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altLang="ko-KR" sz="1600" i="1">
                    <a:solidFill>
                      <a:srgbClr val="CC0000"/>
                    </a:solidFill>
                  </a:rPr>
                  <a:t>dedicated </a:t>
                </a:r>
                <a:r>
                  <a:rPr lang="en-US" altLang="ko-KR" sz="1600" i="1"/>
                  <a:t>line to central office</a:t>
                </a:r>
              </a:p>
            </p:txBody>
          </p:sp>
          <p:sp>
            <p:nvSpPr>
              <p:cNvPr id="53295" name="Line 125"/>
              <p:cNvSpPr>
                <a:spLocks noChangeShapeType="1"/>
              </p:cNvSpPr>
              <p:nvPr/>
            </p:nvSpPr>
            <p:spPr bwMode="auto">
              <a:xfrm flipV="1">
                <a:off x="2093" y="1538"/>
                <a:ext cx="361" cy="58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3270" name="Rectangle 90"/>
            <p:cNvSpPr>
              <a:spLocks noChangeArrowheads="1"/>
            </p:cNvSpPr>
            <p:nvPr/>
          </p:nvSpPr>
          <p:spPr bwMode="auto">
            <a:xfrm>
              <a:off x="1238250" y="1814513"/>
              <a:ext cx="1978025" cy="139541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53271" name="Line 7"/>
            <p:cNvSpPr>
              <a:spLocks noChangeShapeType="1"/>
            </p:cNvSpPr>
            <p:nvPr/>
          </p:nvSpPr>
          <p:spPr bwMode="auto">
            <a:xfrm flipV="1">
              <a:off x="1724025" y="2365375"/>
              <a:ext cx="3651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3272" name="Text Box 39"/>
            <p:cNvSpPr txBox="1">
              <a:spLocks noChangeArrowheads="1"/>
            </p:cNvSpPr>
            <p:nvPr/>
          </p:nvSpPr>
          <p:spPr bwMode="auto">
            <a:xfrm>
              <a:off x="1985963" y="2471738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ko-KR" sz="1400"/>
                <a:t>DSL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400"/>
                <a:t>modem</a:t>
              </a:r>
            </a:p>
          </p:txBody>
        </p:sp>
        <p:sp>
          <p:nvSpPr>
            <p:cNvPr id="53273" name="Text Box 41"/>
            <p:cNvSpPr txBox="1">
              <a:spLocks noChangeArrowheads="1"/>
            </p:cNvSpPr>
            <p:nvPr/>
          </p:nvSpPr>
          <p:spPr bwMode="auto">
            <a:xfrm>
              <a:off x="2663825" y="2495550"/>
              <a:ext cx="7064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ko-KR" sz="1400"/>
                <a:t>splitter</a:t>
              </a:r>
            </a:p>
          </p:txBody>
        </p:sp>
        <p:grpSp>
          <p:nvGrpSpPr>
            <p:cNvPr id="53274" name="Group 94"/>
            <p:cNvGrpSpPr>
              <a:grpSpLocks/>
            </p:cNvGrpSpPr>
            <p:nvPr/>
          </p:nvGrpSpPr>
          <p:grpSpPr bwMode="auto">
            <a:xfrm>
              <a:off x="2079625" y="2252663"/>
              <a:ext cx="614363" cy="220662"/>
              <a:chOff x="322" y="890"/>
              <a:chExt cx="872" cy="339"/>
            </a:xfrm>
          </p:grpSpPr>
          <p:sp>
            <p:nvSpPr>
              <p:cNvPr id="53288" name="Rectangle 95"/>
              <p:cNvSpPr>
                <a:spLocks noChangeArrowheads="1"/>
              </p:cNvSpPr>
              <p:nvPr/>
            </p:nvSpPr>
            <p:spPr bwMode="auto">
              <a:xfrm>
                <a:off x="322" y="1005"/>
                <a:ext cx="872" cy="2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53289" name="Rectangle 96"/>
              <p:cNvSpPr>
                <a:spLocks noChangeArrowheads="1"/>
              </p:cNvSpPr>
              <p:nvPr/>
            </p:nvSpPr>
            <p:spPr bwMode="auto">
              <a:xfrm>
                <a:off x="394" y="1073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53290" name="Rectangle 97"/>
              <p:cNvSpPr>
                <a:spLocks noChangeArrowheads="1"/>
              </p:cNvSpPr>
              <p:nvPr/>
            </p:nvSpPr>
            <p:spPr bwMode="auto">
              <a:xfrm>
                <a:off x="466" y="1073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53291" name="Rectangle 98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53292" name="Rectangle 99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53293" name="AutoShape 100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3275" name="AutoShape 102"/>
            <p:cNvSpPr>
              <a:spLocks noChangeArrowheads="1"/>
            </p:cNvSpPr>
            <p:nvPr/>
          </p:nvSpPr>
          <p:spPr bwMode="auto">
            <a:xfrm>
              <a:off x="955675" y="1403350"/>
              <a:ext cx="2498725" cy="46831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53276" name="Rectangle 103"/>
            <p:cNvSpPr>
              <a:spLocks noChangeArrowheads="1"/>
            </p:cNvSpPr>
            <p:nvPr/>
          </p:nvSpPr>
          <p:spPr bwMode="auto">
            <a:xfrm>
              <a:off x="2933700" y="2303463"/>
              <a:ext cx="166688" cy="144462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53277" name="Freeform 104"/>
            <p:cNvSpPr>
              <a:spLocks/>
            </p:cNvSpPr>
            <p:nvPr/>
          </p:nvSpPr>
          <p:spPr bwMode="auto">
            <a:xfrm>
              <a:off x="2409825" y="1858963"/>
              <a:ext cx="604838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  <a:gd name="T9" fmla="*/ 0 w 381"/>
                <a:gd name="T10" fmla="*/ 0 h 274"/>
                <a:gd name="T11" fmla="*/ 381 w 381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5327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854735"/>
                </p:ext>
              </p:extLst>
            </p:nvPr>
          </p:nvGraphicFramePr>
          <p:xfrm>
            <a:off x="2070100" y="1655763"/>
            <a:ext cx="490538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Clip" r:id="rId4" imgW="681706" imgH="480401" progId="MS_ClipArt_Gallery.2">
                    <p:embed/>
                  </p:oleObj>
                </mc:Choice>
                <mc:Fallback>
                  <p:oleObj name="Clip" r:id="rId4" imgW="681706" imgH="480401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100" y="1655763"/>
                          <a:ext cx="490538" cy="36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9" name="Line 130"/>
            <p:cNvSpPr>
              <a:spLocks noChangeShapeType="1"/>
            </p:cNvSpPr>
            <p:nvPr/>
          </p:nvSpPr>
          <p:spPr bwMode="auto">
            <a:xfrm flipH="1">
              <a:off x="2697163" y="2365375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0" name="AutoShape 131"/>
            <p:cNvSpPr>
              <a:spLocks noChangeArrowheads="1"/>
            </p:cNvSpPr>
            <p:nvPr/>
          </p:nvSpPr>
          <p:spPr bwMode="auto">
            <a:xfrm>
              <a:off x="4445000" y="1703388"/>
              <a:ext cx="1206500" cy="2619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15" name="Group 136"/>
            <p:cNvGrpSpPr>
              <a:grpSpLocks/>
            </p:cNvGrpSpPr>
            <p:nvPr/>
          </p:nvGrpSpPr>
          <p:grpSpPr bwMode="auto">
            <a:xfrm>
              <a:off x="3678238" y="2867025"/>
              <a:ext cx="1323975" cy="1174750"/>
              <a:chOff x="2317" y="1806"/>
              <a:chExt cx="834" cy="740"/>
            </a:xfrm>
          </p:grpSpPr>
          <p:sp>
            <p:nvSpPr>
              <p:cNvPr id="53286" name="Line 132"/>
              <p:cNvSpPr>
                <a:spLocks noChangeShapeType="1"/>
              </p:cNvSpPr>
              <p:nvPr/>
            </p:nvSpPr>
            <p:spPr bwMode="auto">
              <a:xfrm flipV="1">
                <a:off x="2671" y="1806"/>
                <a:ext cx="268" cy="43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87" name="Text Box 133"/>
              <p:cNvSpPr txBox="1">
                <a:spLocks noChangeArrowheads="1"/>
              </p:cNvSpPr>
              <p:nvPr/>
            </p:nvSpPr>
            <p:spPr bwMode="auto">
              <a:xfrm>
                <a:off x="2317" y="2226"/>
                <a:ext cx="83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r">
                  <a:lnSpc>
                    <a:spcPct val="85000"/>
                  </a:lnSpc>
                </a:pPr>
                <a:r>
                  <a:rPr lang="en-US" altLang="ko-KR" sz="1600" i="1"/>
                  <a:t>DSL access 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altLang="ko-KR" sz="1600" i="1"/>
                  <a:t>multiplexer</a:t>
                </a:r>
              </a:p>
            </p:txBody>
          </p:sp>
        </p:grpSp>
        <p:grpSp>
          <p:nvGrpSpPr>
            <p:cNvPr id="53282" name="Group 141"/>
            <p:cNvGrpSpPr>
              <a:grpSpLocks/>
            </p:cNvGrpSpPr>
            <p:nvPr/>
          </p:nvGrpSpPr>
          <p:grpSpPr bwMode="auto">
            <a:xfrm>
              <a:off x="1143000" y="2043113"/>
              <a:ext cx="642938" cy="644525"/>
              <a:chOff x="-44" y="1473"/>
              <a:chExt cx="981" cy="1105"/>
            </a:xfrm>
          </p:grpSpPr>
          <p:pic>
            <p:nvPicPr>
              <p:cNvPr id="53284" name="Picture 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85" name="Freeform 1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2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dirty="0"/>
              <a:t>무선 링크 </a:t>
            </a:r>
            <a:r>
              <a:rPr lang="en-US" altLang="ko-KR" dirty="0"/>
              <a:t>(Wireless Links): </a:t>
            </a:r>
            <a:r>
              <a:rPr lang="ko-KR" altLang="en-US" dirty="0"/>
              <a:t>일반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+: </a:t>
            </a:r>
            <a:r>
              <a:rPr lang="ko-KR" altLang="en-US" sz="2400" dirty="0"/>
              <a:t>고정된 링크가 없음</a:t>
            </a:r>
          </a:p>
          <a:p>
            <a:pPr lvl="1" eaLnBrk="1" hangingPunct="1"/>
            <a:r>
              <a:rPr lang="ko-KR" altLang="en-US" sz="2400" dirty="0"/>
              <a:t>이동성 지원</a:t>
            </a:r>
          </a:p>
          <a:p>
            <a:pPr lvl="1" eaLnBrk="1" hangingPunct="1"/>
            <a:r>
              <a:rPr lang="ko-KR" altLang="en-US" sz="2400" dirty="0"/>
              <a:t>즉시 사용 가능</a:t>
            </a:r>
          </a:p>
          <a:p>
            <a:pPr lvl="1" eaLnBrk="1" hangingPunct="1"/>
            <a:endParaRPr lang="ko-KR" altLang="en-US" sz="2400" dirty="0"/>
          </a:p>
          <a:p>
            <a:pPr eaLnBrk="1" hangingPunct="1"/>
            <a:r>
              <a:rPr lang="en-US" altLang="ko-KR" sz="2400" dirty="0"/>
              <a:t>-: </a:t>
            </a:r>
            <a:r>
              <a:rPr lang="ko-KR" altLang="en-US" sz="2400" dirty="0"/>
              <a:t>공중으로 퍼져나감</a:t>
            </a:r>
          </a:p>
          <a:p>
            <a:pPr lvl="1" eaLnBrk="1" hangingPunct="1"/>
            <a:r>
              <a:rPr lang="ko-KR" altLang="en-US" sz="2400" dirty="0"/>
              <a:t>고주파 </a:t>
            </a:r>
            <a:r>
              <a:rPr lang="en-US" altLang="ko-KR" sz="2400" dirty="0"/>
              <a:t>vs. </a:t>
            </a:r>
            <a:r>
              <a:rPr lang="ko-KR" altLang="en-US" sz="2400" dirty="0"/>
              <a:t>저주파</a:t>
            </a:r>
          </a:p>
          <a:p>
            <a:pPr lvl="1" eaLnBrk="1" hangingPunct="1"/>
            <a:r>
              <a:rPr lang="ko-KR" altLang="en-US" sz="2400" dirty="0"/>
              <a:t>인접한 링크 사이에 간섭이 일어날 수 있음</a:t>
            </a:r>
          </a:p>
          <a:p>
            <a:pPr lvl="2" eaLnBrk="1" hangingPunct="1"/>
            <a:r>
              <a:rPr lang="ko-KR" altLang="en-US" sz="2400" dirty="0"/>
              <a:t>전파 사용에 규제가 필요 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라이센스</a:t>
            </a:r>
            <a:r>
              <a:rPr lang="ko-KR" altLang="en-US" sz="2400" dirty="0"/>
              <a:t> 제도</a:t>
            </a:r>
            <a:endParaRPr lang="en-US" altLang="ko-KR" sz="2400" dirty="0"/>
          </a:p>
          <a:p>
            <a:pPr lvl="1" eaLnBrk="1" hangingPunct="1"/>
            <a:r>
              <a:rPr lang="en-US" altLang="ko-KR" sz="2400" dirty="0"/>
              <a:t>multipath problem</a:t>
            </a:r>
            <a:endParaRPr lang="ko-KR" altLang="en-US" sz="2400" dirty="0"/>
          </a:p>
          <a:p>
            <a:pPr lvl="1" eaLnBrk="1" hangingPunct="1"/>
            <a:endParaRPr lang="en-US" altLang="ko-KR" sz="24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이동통신</a:t>
            </a:r>
            <a:r>
              <a:rPr lang="en-US" altLang="ko-KR"/>
              <a:t>(Cellular Networks)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기지국 </a:t>
            </a:r>
            <a:r>
              <a:rPr lang="ko-KR" altLang="en-US" sz="2400" dirty="0">
                <a:sym typeface="Symbol" pitchFamily="18" charset="2"/>
              </a:rPr>
              <a:t> 단말기</a:t>
            </a:r>
            <a:r>
              <a:rPr lang="ko-KR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셀</a:t>
            </a:r>
            <a:r>
              <a:rPr lang="en-US" altLang="ko-KR" sz="2400" dirty="0"/>
              <a:t>: </a:t>
            </a:r>
            <a:r>
              <a:rPr lang="ko-KR" altLang="en-US" sz="2400" dirty="0"/>
              <a:t>하나의 기지국이 관할하는 지역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핸드오프 </a:t>
            </a:r>
            <a:r>
              <a:rPr lang="en-US" altLang="ko-KR" sz="2400" dirty="0"/>
              <a:t>(hand-off) </a:t>
            </a:r>
            <a:r>
              <a:rPr lang="ko-KR" altLang="en-US" sz="2400" dirty="0"/>
              <a:t>문제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기술 발전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AMPS </a:t>
            </a:r>
            <a:r>
              <a:rPr lang="en-US" altLang="ko-KR" sz="2400" dirty="0">
                <a:sym typeface="Symbol" pitchFamily="18" charset="2"/>
              </a:rPr>
              <a:t></a:t>
            </a:r>
            <a:r>
              <a:rPr lang="en-US" altLang="ko-KR" sz="2400" dirty="0"/>
              <a:t> PCS(GSM/CDMA) </a:t>
            </a:r>
            <a:r>
              <a:rPr lang="en-US" altLang="ko-KR" sz="2400" dirty="0">
                <a:sym typeface="Symbol" pitchFamily="18" charset="2"/>
              </a:rPr>
              <a:t></a:t>
            </a:r>
            <a:r>
              <a:rPr lang="en-US" altLang="ko-KR" sz="2400" dirty="0"/>
              <a:t> W-CDMA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   </a:t>
            </a:r>
            <a:r>
              <a:rPr lang="en-US" altLang="ko-KR" sz="2400" dirty="0">
                <a:sym typeface="Symbol" pitchFamily="18" charset="2"/>
              </a:rPr>
              <a:t></a:t>
            </a:r>
            <a:r>
              <a:rPr lang="en-US" altLang="ko-KR" sz="2400" dirty="0"/>
              <a:t> 4</a:t>
            </a:r>
            <a:r>
              <a:rPr lang="ko-KR" altLang="en-US" sz="2400" dirty="0"/>
              <a:t>세대 이동통신 </a:t>
            </a:r>
            <a:r>
              <a:rPr lang="en-US" altLang="ko-KR" sz="2400">
                <a:sym typeface="Symbol" pitchFamily="18" charset="2"/>
              </a:rPr>
              <a:t></a:t>
            </a:r>
            <a:r>
              <a:rPr lang="en-US" altLang="ko-KR" sz="2400"/>
              <a:t> 5G 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 </a:t>
            </a:r>
            <a:r>
              <a:rPr lang="ko-KR" altLang="en-US" sz="1000" b="1">
                <a:latin typeface="Times New Roman" pitchFamily="18" charset="0"/>
              </a:rPr>
              <a:t>무선링크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914400" y="4621213"/>
            <a:ext cx="7381875" cy="2236787"/>
            <a:chOff x="2018" y="9037"/>
            <a:chExt cx="9574" cy="3791"/>
          </a:xfrm>
        </p:grpSpPr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2018" y="9046"/>
              <a:ext cx="2746" cy="3108"/>
              <a:chOff x="2891" y="4377"/>
              <a:chExt cx="2746" cy="3108"/>
            </a:xfrm>
          </p:grpSpPr>
          <p:grpSp>
            <p:nvGrpSpPr>
              <p:cNvPr id="16431" name="Group 7"/>
              <p:cNvGrpSpPr>
                <a:grpSpLocks/>
              </p:cNvGrpSpPr>
              <p:nvPr/>
            </p:nvGrpSpPr>
            <p:grpSpPr bwMode="auto">
              <a:xfrm>
                <a:off x="2891" y="4377"/>
                <a:ext cx="2616" cy="2592"/>
                <a:chOff x="8005" y="12821"/>
                <a:chExt cx="2616" cy="2592"/>
              </a:xfrm>
            </p:grpSpPr>
            <p:sp>
              <p:nvSpPr>
                <p:cNvPr id="16433" name="Oval 8"/>
                <p:cNvSpPr>
                  <a:spLocks noChangeArrowheads="1"/>
                </p:cNvSpPr>
                <p:nvPr/>
              </p:nvSpPr>
              <p:spPr bwMode="auto">
                <a:xfrm>
                  <a:off x="8609" y="14583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34" name="Oval 9"/>
                <p:cNvSpPr>
                  <a:spLocks noChangeArrowheads="1"/>
                </p:cNvSpPr>
                <p:nvPr/>
              </p:nvSpPr>
              <p:spPr bwMode="auto">
                <a:xfrm>
                  <a:off x="8593" y="13889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35" name="Oval 10"/>
                <p:cNvSpPr>
                  <a:spLocks noChangeArrowheads="1"/>
                </p:cNvSpPr>
                <p:nvPr/>
              </p:nvSpPr>
              <p:spPr bwMode="auto">
                <a:xfrm>
                  <a:off x="8018" y="14265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36" name="Oval 11"/>
                <p:cNvSpPr>
                  <a:spLocks noChangeArrowheads="1"/>
                </p:cNvSpPr>
                <p:nvPr/>
              </p:nvSpPr>
              <p:spPr bwMode="auto">
                <a:xfrm>
                  <a:off x="9178" y="14237"/>
                  <a:ext cx="850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37" name="Oval 12"/>
                <p:cNvSpPr>
                  <a:spLocks noChangeArrowheads="1"/>
                </p:cNvSpPr>
                <p:nvPr/>
              </p:nvSpPr>
              <p:spPr bwMode="auto">
                <a:xfrm>
                  <a:off x="8010" y="13555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38" name="Oval 13"/>
                <p:cNvSpPr>
                  <a:spLocks noChangeArrowheads="1"/>
                </p:cNvSpPr>
                <p:nvPr/>
              </p:nvSpPr>
              <p:spPr bwMode="auto">
                <a:xfrm>
                  <a:off x="8583" y="13180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39" name="Oval 14"/>
                <p:cNvSpPr>
                  <a:spLocks noChangeArrowheads="1"/>
                </p:cNvSpPr>
                <p:nvPr/>
              </p:nvSpPr>
              <p:spPr bwMode="auto">
                <a:xfrm>
                  <a:off x="9746" y="13873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40" name="Oval 15"/>
                <p:cNvSpPr>
                  <a:spLocks noChangeArrowheads="1"/>
                </p:cNvSpPr>
                <p:nvPr/>
              </p:nvSpPr>
              <p:spPr bwMode="auto">
                <a:xfrm>
                  <a:off x="9168" y="13531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41" name="Oval 16"/>
                <p:cNvSpPr>
                  <a:spLocks noChangeArrowheads="1"/>
                </p:cNvSpPr>
                <p:nvPr/>
              </p:nvSpPr>
              <p:spPr bwMode="auto">
                <a:xfrm>
                  <a:off x="9772" y="14580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42" name="Oval 17"/>
                <p:cNvSpPr>
                  <a:spLocks noChangeArrowheads="1"/>
                </p:cNvSpPr>
                <p:nvPr/>
              </p:nvSpPr>
              <p:spPr bwMode="auto">
                <a:xfrm>
                  <a:off x="9746" y="13180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43" name="Oval 18"/>
                <p:cNvSpPr>
                  <a:spLocks noChangeArrowheads="1"/>
                </p:cNvSpPr>
                <p:nvPr/>
              </p:nvSpPr>
              <p:spPr bwMode="auto">
                <a:xfrm>
                  <a:off x="9176" y="12826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444" name="Oval 19"/>
                <p:cNvSpPr>
                  <a:spLocks noChangeArrowheads="1"/>
                </p:cNvSpPr>
                <p:nvPr/>
              </p:nvSpPr>
              <p:spPr bwMode="auto">
                <a:xfrm>
                  <a:off x="8005" y="12821"/>
                  <a:ext cx="849" cy="83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6432" name="Text Box 20"/>
              <p:cNvSpPr txBox="1">
                <a:spLocks noChangeArrowheads="1"/>
              </p:cNvSpPr>
              <p:nvPr/>
            </p:nvSpPr>
            <p:spPr bwMode="auto">
              <a:xfrm>
                <a:off x="2998" y="7114"/>
                <a:ext cx="2639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Overlapping circular cells</a:t>
                </a:r>
              </a:p>
            </p:txBody>
          </p:sp>
        </p:grpSp>
        <p:grpSp>
          <p:nvGrpSpPr>
            <p:cNvPr id="16391" name="Group 21"/>
            <p:cNvGrpSpPr>
              <a:grpSpLocks/>
            </p:cNvGrpSpPr>
            <p:nvPr/>
          </p:nvGrpSpPr>
          <p:grpSpPr bwMode="auto">
            <a:xfrm>
              <a:off x="5264" y="9155"/>
              <a:ext cx="2639" cy="2352"/>
              <a:chOff x="3915" y="13162"/>
              <a:chExt cx="2788" cy="2472"/>
            </a:xfrm>
          </p:grpSpPr>
          <p:sp>
            <p:nvSpPr>
              <p:cNvPr id="16419" name="AutoShape 22"/>
              <p:cNvSpPr>
                <a:spLocks noChangeArrowheads="1"/>
              </p:cNvSpPr>
              <p:nvPr/>
            </p:nvSpPr>
            <p:spPr bwMode="auto">
              <a:xfrm>
                <a:off x="4577" y="14924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0" name="AutoShape 23"/>
              <p:cNvSpPr>
                <a:spLocks noChangeArrowheads="1"/>
              </p:cNvSpPr>
              <p:nvPr/>
            </p:nvSpPr>
            <p:spPr bwMode="auto">
              <a:xfrm>
                <a:off x="4559" y="14230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1" name="AutoShape 24"/>
              <p:cNvSpPr>
                <a:spLocks noChangeArrowheads="1"/>
              </p:cNvSpPr>
              <p:nvPr/>
            </p:nvSpPr>
            <p:spPr bwMode="auto">
              <a:xfrm>
                <a:off x="3929" y="14606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2" name="AutoShape 25"/>
              <p:cNvSpPr>
                <a:spLocks noChangeArrowheads="1"/>
              </p:cNvSpPr>
              <p:nvPr/>
            </p:nvSpPr>
            <p:spPr bwMode="auto">
              <a:xfrm>
                <a:off x="5201" y="14578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3" name="AutoShape 26"/>
              <p:cNvSpPr>
                <a:spLocks noChangeArrowheads="1"/>
              </p:cNvSpPr>
              <p:nvPr/>
            </p:nvSpPr>
            <p:spPr bwMode="auto">
              <a:xfrm>
                <a:off x="3920" y="13896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4" name="AutoShape 27"/>
              <p:cNvSpPr>
                <a:spLocks noChangeArrowheads="1"/>
              </p:cNvSpPr>
              <p:nvPr/>
            </p:nvSpPr>
            <p:spPr bwMode="auto">
              <a:xfrm>
                <a:off x="4548" y="13521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5" name="AutoShape 28"/>
              <p:cNvSpPr>
                <a:spLocks noChangeArrowheads="1"/>
              </p:cNvSpPr>
              <p:nvPr/>
            </p:nvSpPr>
            <p:spPr bwMode="auto">
              <a:xfrm>
                <a:off x="5823" y="14214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6" name="AutoShape 29"/>
              <p:cNvSpPr>
                <a:spLocks noChangeArrowheads="1"/>
              </p:cNvSpPr>
              <p:nvPr/>
            </p:nvSpPr>
            <p:spPr bwMode="auto">
              <a:xfrm>
                <a:off x="5189" y="13872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7" name="AutoShape 30"/>
              <p:cNvSpPr>
                <a:spLocks noChangeArrowheads="1"/>
              </p:cNvSpPr>
              <p:nvPr/>
            </p:nvSpPr>
            <p:spPr bwMode="auto">
              <a:xfrm>
                <a:off x="5851" y="14921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8" name="AutoShape 31"/>
              <p:cNvSpPr>
                <a:spLocks noChangeArrowheads="1"/>
              </p:cNvSpPr>
              <p:nvPr/>
            </p:nvSpPr>
            <p:spPr bwMode="auto">
              <a:xfrm>
                <a:off x="5823" y="13521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29" name="AutoShape 32"/>
              <p:cNvSpPr>
                <a:spLocks noChangeArrowheads="1"/>
              </p:cNvSpPr>
              <p:nvPr/>
            </p:nvSpPr>
            <p:spPr bwMode="auto">
              <a:xfrm>
                <a:off x="5198" y="13167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30" name="AutoShape 33"/>
              <p:cNvSpPr>
                <a:spLocks noChangeArrowheads="1"/>
              </p:cNvSpPr>
              <p:nvPr/>
            </p:nvSpPr>
            <p:spPr bwMode="auto">
              <a:xfrm>
                <a:off x="3915" y="13162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6392" name="Text Box 34"/>
            <p:cNvSpPr txBox="1">
              <a:spLocks noChangeArrowheads="1"/>
            </p:cNvSpPr>
            <p:nvPr/>
          </p:nvSpPr>
          <p:spPr bwMode="auto">
            <a:xfrm>
              <a:off x="5379" y="11783"/>
              <a:ext cx="2639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Idealised hexagonal network </a:t>
              </a:r>
            </a:p>
          </p:txBody>
        </p:sp>
        <p:sp>
          <p:nvSpPr>
            <p:cNvPr id="16393" name="Text Box 35"/>
            <p:cNvSpPr txBox="1">
              <a:spLocks noChangeArrowheads="1"/>
            </p:cNvSpPr>
            <p:nvPr/>
          </p:nvSpPr>
          <p:spPr bwMode="auto">
            <a:xfrm>
              <a:off x="2018" y="12292"/>
              <a:ext cx="2903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 sz="1600">
                <a:latin typeface="Arial" pitchFamily="34" charset="0"/>
              </a:endParaRPr>
            </a:p>
          </p:txBody>
        </p:sp>
        <p:sp>
          <p:nvSpPr>
            <p:cNvPr id="16394" name="AutoShape 36"/>
            <p:cNvSpPr>
              <a:spLocks noChangeArrowheads="1"/>
            </p:cNvSpPr>
            <p:nvPr/>
          </p:nvSpPr>
          <p:spPr bwMode="auto">
            <a:xfrm>
              <a:off x="9466" y="10794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5" name="AutoShape 37"/>
            <p:cNvSpPr>
              <a:spLocks noChangeArrowheads="1"/>
            </p:cNvSpPr>
            <p:nvPr/>
          </p:nvSpPr>
          <p:spPr bwMode="auto">
            <a:xfrm>
              <a:off x="9448" y="10100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6" name="AutoShape 38"/>
            <p:cNvSpPr>
              <a:spLocks noChangeArrowheads="1"/>
            </p:cNvSpPr>
            <p:nvPr/>
          </p:nvSpPr>
          <p:spPr bwMode="auto">
            <a:xfrm>
              <a:off x="8818" y="10476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7" name="AutoShape 39"/>
            <p:cNvSpPr>
              <a:spLocks noChangeArrowheads="1"/>
            </p:cNvSpPr>
            <p:nvPr/>
          </p:nvSpPr>
          <p:spPr bwMode="auto">
            <a:xfrm>
              <a:off x="10090" y="10448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8" name="AutoShape 40"/>
            <p:cNvSpPr>
              <a:spLocks noChangeArrowheads="1"/>
            </p:cNvSpPr>
            <p:nvPr/>
          </p:nvSpPr>
          <p:spPr bwMode="auto">
            <a:xfrm>
              <a:off x="8809" y="9766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AutoShape 41"/>
            <p:cNvSpPr>
              <a:spLocks noChangeArrowheads="1"/>
            </p:cNvSpPr>
            <p:nvPr/>
          </p:nvSpPr>
          <p:spPr bwMode="auto">
            <a:xfrm>
              <a:off x="9437" y="9391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AutoShape 42"/>
            <p:cNvSpPr>
              <a:spLocks noChangeArrowheads="1"/>
            </p:cNvSpPr>
            <p:nvPr/>
          </p:nvSpPr>
          <p:spPr bwMode="auto">
            <a:xfrm>
              <a:off x="10712" y="10084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AutoShape 43"/>
            <p:cNvSpPr>
              <a:spLocks noChangeArrowheads="1"/>
            </p:cNvSpPr>
            <p:nvPr/>
          </p:nvSpPr>
          <p:spPr bwMode="auto">
            <a:xfrm>
              <a:off x="10078" y="9742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AutoShape 44"/>
            <p:cNvSpPr>
              <a:spLocks noChangeArrowheads="1"/>
            </p:cNvSpPr>
            <p:nvPr/>
          </p:nvSpPr>
          <p:spPr bwMode="auto">
            <a:xfrm>
              <a:off x="10740" y="10791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AutoShape 45"/>
            <p:cNvSpPr>
              <a:spLocks noChangeArrowheads="1"/>
            </p:cNvSpPr>
            <p:nvPr/>
          </p:nvSpPr>
          <p:spPr bwMode="auto">
            <a:xfrm>
              <a:off x="10712" y="9391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AutoShape 46"/>
            <p:cNvSpPr>
              <a:spLocks noChangeArrowheads="1"/>
            </p:cNvSpPr>
            <p:nvPr/>
          </p:nvSpPr>
          <p:spPr bwMode="auto">
            <a:xfrm>
              <a:off x="10087" y="9037"/>
              <a:ext cx="852" cy="710"/>
            </a:xfrm>
            <a:prstGeom prst="hexagon">
              <a:avLst>
                <a:gd name="adj" fmla="val 30000"/>
                <a:gd name="vf" fmla="val 1154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6405" name="Group 47"/>
            <p:cNvGrpSpPr>
              <a:grpSpLocks/>
            </p:cNvGrpSpPr>
            <p:nvPr/>
          </p:nvGrpSpPr>
          <p:grpSpPr bwMode="auto">
            <a:xfrm>
              <a:off x="9238" y="9766"/>
              <a:ext cx="1203" cy="1178"/>
              <a:chOff x="3915" y="13162"/>
              <a:chExt cx="2788" cy="2472"/>
            </a:xfrm>
          </p:grpSpPr>
          <p:sp>
            <p:nvSpPr>
              <p:cNvPr id="16407" name="AutoShape 48"/>
              <p:cNvSpPr>
                <a:spLocks noChangeArrowheads="1"/>
              </p:cNvSpPr>
              <p:nvPr/>
            </p:nvSpPr>
            <p:spPr bwMode="auto">
              <a:xfrm>
                <a:off x="4577" y="14924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08" name="AutoShape 49"/>
              <p:cNvSpPr>
                <a:spLocks noChangeArrowheads="1"/>
              </p:cNvSpPr>
              <p:nvPr/>
            </p:nvSpPr>
            <p:spPr bwMode="auto">
              <a:xfrm>
                <a:off x="4559" y="14230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09" name="AutoShape 50"/>
              <p:cNvSpPr>
                <a:spLocks noChangeArrowheads="1"/>
              </p:cNvSpPr>
              <p:nvPr/>
            </p:nvSpPr>
            <p:spPr bwMode="auto">
              <a:xfrm>
                <a:off x="3929" y="14606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0" name="AutoShape 51"/>
              <p:cNvSpPr>
                <a:spLocks noChangeArrowheads="1"/>
              </p:cNvSpPr>
              <p:nvPr/>
            </p:nvSpPr>
            <p:spPr bwMode="auto">
              <a:xfrm>
                <a:off x="5201" y="14578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1" name="AutoShape 52"/>
              <p:cNvSpPr>
                <a:spLocks noChangeArrowheads="1"/>
              </p:cNvSpPr>
              <p:nvPr/>
            </p:nvSpPr>
            <p:spPr bwMode="auto">
              <a:xfrm>
                <a:off x="3920" y="13896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2" name="AutoShape 53"/>
              <p:cNvSpPr>
                <a:spLocks noChangeArrowheads="1"/>
              </p:cNvSpPr>
              <p:nvPr/>
            </p:nvSpPr>
            <p:spPr bwMode="auto">
              <a:xfrm>
                <a:off x="4548" y="13521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3" name="AutoShape 54"/>
              <p:cNvSpPr>
                <a:spLocks noChangeArrowheads="1"/>
              </p:cNvSpPr>
              <p:nvPr/>
            </p:nvSpPr>
            <p:spPr bwMode="auto">
              <a:xfrm>
                <a:off x="5823" y="14214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4" name="AutoShape 55"/>
              <p:cNvSpPr>
                <a:spLocks noChangeArrowheads="1"/>
              </p:cNvSpPr>
              <p:nvPr/>
            </p:nvSpPr>
            <p:spPr bwMode="auto">
              <a:xfrm>
                <a:off x="5189" y="13872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5" name="AutoShape 56"/>
              <p:cNvSpPr>
                <a:spLocks noChangeArrowheads="1"/>
              </p:cNvSpPr>
              <p:nvPr/>
            </p:nvSpPr>
            <p:spPr bwMode="auto">
              <a:xfrm>
                <a:off x="5851" y="14921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6" name="AutoShape 57"/>
              <p:cNvSpPr>
                <a:spLocks noChangeArrowheads="1"/>
              </p:cNvSpPr>
              <p:nvPr/>
            </p:nvSpPr>
            <p:spPr bwMode="auto">
              <a:xfrm>
                <a:off x="5823" y="13521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7" name="AutoShape 58"/>
              <p:cNvSpPr>
                <a:spLocks noChangeArrowheads="1"/>
              </p:cNvSpPr>
              <p:nvPr/>
            </p:nvSpPr>
            <p:spPr bwMode="auto">
              <a:xfrm>
                <a:off x="5198" y="13167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18" name="AutoShape 59"/>
              <p:cNvSpPr>
                <a:spLocks noChangeArrowheads="1"/>
              </p:cNvSpPr>
              <p:nvPr/>
            </p:nvSpPr>
            <p:spPr bwMode="auto">
              <a:xfrm>
                <a:off x="3915" y="13162"/>
                <a:ext cx="852" cy="710"/>
              </a:xfrm>
              <a:prstGeom prst="hexagon">
                <a:avLst>
                  <a:gd name="adj" fmla="val 30000"/>
                  <a:gd name="vf" fmla="val 11547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6406" name="Text Box 60"/>
            <p:cNvSpPr txBox="1">
              <a:spLocks noChangeArrowheads="1"/>
            </p:cNvSpPr>
            <p:nvPr/>
          </p:nvSpPr>
          <p:spPr bwMode="auto">
            <a:xfrm>
              <a:off x="8925" y="11783"/>
              <a:ext cx="2639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Microcells within a network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685800"/>
          </a:xfrm>
        </p:spPr>
        <p:txBody>
          <a:bodyPr/>
          <a:lstStyle/>
          <a:p>
            <a:pPr eaLnBrk="1" hangingPunct="1"/>
            <a:r>
              <a:rPr lang="ko-KR" altLang="en-US"/>
              <a:t>고정 무선통신</a:t>
            </a:r>
            <a:r>
              <a:rPr lang="en-US" altLang="ko-KR"/>
              <a:t>(Wireless Fixed links)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무선 고속 전용 링크</a:t>
            </a:r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무선 가입자망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 </a:t>
            </a:r>
            <a:r>
              <a:rPr lang="ko-KR" altLang="en-US" sz="1000" b="1">
                <a:latin typeface="Times New Roman" pitchFamily="18" charset="0"/>
              </a:rPr>
              <a:t>무선링크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295400" y="1828800"/>
            <a:ext cx="5334000" cy="1981200"/>
            <a:chOff x="881" y="1488"/>
            <a:chExt cx="4089" cy="2189"/>
          </a:xfrm>
        </p:grpSpPr>
        <p:grpSp>
          <p:nvGrpSpPr>
            <p:cNvPr id="17428" name="Group 6"/>
            <p:cNvGrpSpPr>
              <a:grpSpLocks/>
            </p:cNvGrpSpPr>
            <p:nvPr/>
          </p:nvGrpSpPr>
          <p:grpSpPr bwMode="auto">
            <a:xfrm>
              <a:off x="4557" y="1859"/>
              <a:ext cx="413" cy="1813"/>
              <a:chOff x="9485" y="7673"/>
              <a:chExt cx="1800" cy="5480"/>
            </a:xfrm>
          </p:grpSpPr>
          <p:grpSp>
            <p:nvGrpSpPr>
              <p:cNvPr id="17617" name="Group 7"/>
              <p:cNvGrpSpPr>
                <a:grpSpLocks/>
              </p:cNvGrpSpPr>
              <p:nvPr/>
            </p:nvGrpSpPr>
            <p:grpSpPr bwMode="auto">
              <a:xfrm>
                <a:off x="9485" y="7673"/>
                <a:ext cx="1800" cy="5480"/>
                <a:chOff x="9485" y="7673"/>
                <a:chExt cx="1800" cy="5480"/>
              </a:xfrm>
            </p:grpSpPr>
            <p:grpSp>
              <p:nvGrpSpPr>
                <p:cNvPr id="17663" name="Group 8"/>
                <p:cNvGrpSpPr>
                  <a:grpSpLocks/>
                </p:cNvGrpSpPr>
                <p:nvPr/>
              </p:nvGrpSpPr>
              <p:grpSpPr bwMode="auto">
                <a:xfrm>
                  <a:off x="9992" y="7673"/>
                  <a:ext cx="718" cy="308"/>
                  <a:chOff x="9992" y="7673"/>
                  <a:chExt cx="718" cy="308"/>
                </a:xfrm>
              </p:grpSpPr>
              <p:sp>
                <p:nvSpPr>
                  <p:cNvPr id="17668" name="Freeform 9"/>
                  <p:cNvSpPr>
                    <a:spLocks/>
                  </p:cNvSpPr>
                  <p:nvPr/>
                </p:nvSpPr>
                <p:spPr bwMode="auto">
                  <a:xfrm>
                    <a:off x="10175" y="7673"/>
                    <a:ext cx="535" cy="283"/>
                  </a:xfrm>
                  <a:custGeom>
                    <a:avLst/>
                    <a:gdLst>
                      <a:gd name="T0" fmla="*/ 2 w 535"/>
                      <a:gd name="T1" fmla="*/ 0 h 283"/>
                      <a:gd name="T2" fmla="*/ 535 w 535"/>
                      <a:gd name="T3" fmla="*/ 98 h 283"/>
                      <a:gd name="T4" fmla="*/ 535 w 535"/>
                      <a:gd name="T5" fmla="*/ 283 h 283"/>
                      <a:gd name="T6" fmla="*/ 0 w 535"/>
                      <a:gd name="T7" fmla="*/ 178 h 283"/>
                      <a:gd name="T8" fmla="*/ 2 w 535"/>
                      <a:gd name="T9" fmla="*/ 0 h 2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5"/>
                      <a:gd name="T16" fmla="*/ 0 h 283"/>
                      <a:gd name="T17" fmla="*/ 535 w 535"/>
                      <a:gd name="T18" fmla="*/ 283 h 2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5" h="283">
                        <a:moveTo>
                          <a:pt x="2" y="0"/>
                        </a:moveTo>
                        <a:lnTo>
                          <a:pt x="535" y="98"/>
                        </a:lnTo>
                        <a:lnTo>
                          <a:pt x="535" y="283"/>
                        </a:lnTo>
                        <a:lnTo>
                          <a:pt x="0" y="178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69" name="Freeform 10"/>
                  <p:cNvSpPr>
                    <a:spLocks/>
                  </p:cNvSpPr>
                  <p:nvPr/>
                </p:nvSpPr>
                <p:spPr bwMode="auto">
                  <a:xfrm>
                    <a:off x="9992" y="7676"/>
                    <a:ext cx="185" cy="305"/>
                  </a:xfrm>
                  <a:custGeom>
                    <a:avLst/>
                    <a:gdLst>
                      <a:gd name="T0" fmla="*/ 185 w 185"/>
                      <a:gd name="T1" fmla="*/ 0 h 305"/>
                      <a:gd name="T2" fmla="*/ 185 w 185"/>
                      <a:gd name="T3" fmla="*/ 175 h 305"/>
                      <a:gd name="T4" fmla="*/ 0 w 185"/>
                      <a:gd name="T5" fmla="*/ 305 h 305"/>
                      <a:gd name="T6" fmla="*/ 0 w 185"/>
                      <a:gd name="T7" fmla="*/ 132 h 305"/>
                      <a:gd name="T8" fmla="*/ 185 w 185"/>
                      <a:gd name="T9" fmla="*/ 0 h 3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5"/>
                      <a:gd name="T16" fmla="*/ 0 h 305"/>
                      <a:gd name="T17" fmla="*/ 185 w 185"/>
                      <a:gd name="T18" fmla="*/ 305 h 3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5" h="305">
                        <a:moveTo>
                          <a:pt x="185" y="0"/>
                        </a:moveTo>
                        <a:lnTo>
                          <a:pt x="185" y="175"/>
                        </a:lnTo>
                        <a:lnTo>
                          <a:pt x="0" y="305"/>
                        </a:lnTo>
                        <a:lnTo>
                          <a:pt x="0" y="132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70" name="Freeform 11"/>
                  <p:cNvSpPr>
                    <a:spLocks/>
                  </p:cNvSpPr>
                  <p:nvPr/>
                </p:nvSpPr>
                <p:spPr bwMode="auto">
                  <a:xfrm>
                    <a:off x="10022" y="7723"/>
                    <a:ext cx="125" cy="213"/>
                  </a:xfrm>
                  <a:custGeom>
                    <a:avLst/>
                    <a:gdLst>
                      <a:gd name="T0" fmla="*/ 0 w 125"/>
                      <a:gd name="T1" fmla="*/ 213 h 213"/>
                      <a:gd name="T2" fmla="*/ 0 w 125"/>
                      <a:gd name="T3" fmla="*/ 90 h 213"/>
                      <a:gd name="T4" fmla="*/ 125 w 125"/>
                      <a:gd name="T5" fmla="*/ 0 h 213"/>
                      <a:gd name="T6" fmla="*/ 125 w 125"/>
                      <a:gd name="T7" fmla="*/ 115 h 213"/>
                      <a:gd name="T8" fmla="*/ 0 w 125"/>
                      <a:gd name="T9" fmla="*/ 213 h 2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5"/>
                      <a:gd name="T16" fmla="*/ 0 h 213"/>
                      <a:gd name="T17" fmla="*/ 125 w 125"/>
                      <a:gd name="T18" fmla="*/ 213 h 2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5" h="213">
                        <a:moveTo>
                          <a:pt x="0" y="213"/>
                        </a:moveTo>
                        <a:lnTo>
                          <a:pt x="0" y="90"/>
                        </a:lnTo>
                        <a:lnTo>
                          <a:pt x="125" y="0"/>
                        </a:lnTo>
                        <a:lnTo>
                          <a:pt x="125" y="115"/>
                        </a:lnTo>
                        <a:lnTo>
                          <a:pt x="0" y="21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664" name="Group 12"/>
                <p:cNvGrpSpPr>
                  <a:grpSpLocks/>
                </p:cNvGrpSpPr>
                <p:nvPr/>
              </p:nvGrpSpPr>
              <p:grpSpPr bwMode="auto">
                <a:xfrm>
                  <a:off x="9485" y="7781"/>
                  <a:ext cx="1800" cy="5372"/>
                  <a:chOff x="9485" y="7781"/>
                  <a:chExt cx="1800" cy="5372"/>
                </a:xfrm>
              </p:grpSpPr>
              <p:sp>
                <p:nvSpPr>
                  <p:cNvPr id="17665" name="Freeform 13"/>
                  <p:cNvSpPr>
                    <a:spLocks/>
                  </p:cNvSpPr>
                  <p:nvPr/>
                </p:nvSpPr>
                <p:spPr bwMode="auto">
                  <a:xfrm>
                    <a:off x="9485" y="7788"/>
                    <a:ext cx="695" cy="5365"/>
                  </a:xfrm>
                  <a:custGeom>
                    <a:avLst/>
                    <a:gdLst>
                      <a:gd name="T0" fmla="*/ 0 w 695"/>
                      <a:gd name="T1" fmla="*/ 538 h 5365"/>
                      <a:gd name="T2" fmla="*/ 695 w 695"/>
                      <a:gd name="T3" fmla="*/ 0 h 5365"/>
                      <a:gd name="T4" fmla="*/ 690 w 695"/>
                      <a:gd name="T5" fmla="*/ 5365 h 5365"/>
                      <a:gd name="T6" fmla="*/ 0 w 695"/>
                      <a:gd name="T7" fmla="*/ 5338 h 5365"/>
                      <a:gd name="T8" fmla="*/ 0 w 695"/>
                      <a:gd name="T9" fmla="*/ 538 h 53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5"/>
                      <a:gd name="T16" fmla="*/ 0 h 5365"/>
                      <a:gd name="T17" fmla="*/ 695 w 695"/>
                      <a:gd name="T18" fmla="*/ 5365 h 53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5" h="5365">
                        <a:moveTo>
                          <a:pt x="0" y="538"/>
                        </a:moveTo>
                        <a:lnTo>
                          <a:pt x="695" y="0"/>
                        </a:lnTo>
                        <a:lnTo>
                          <a:pt x="690" y="5365"/>
                        </a:lnTo>
                        <a:lnTo>
                          <a:pt x="0" y="5338"/>
                        </a:lnTo>
                        <a:lnTo>
                          <a:pt x="0" y="53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66" name="Freeform 14"/>
                  <p:cNvSpPr>
                    <a:spLocks/>
                  </p:cNvSpPr>
                  <p:nvPr/>
                </p:nvSpPr>
                <p:spPr bwMode="auto">
                  <a:xfrm>
                    <a:off x="10182" y="7781"/>
                    <a:ext cx="1103" cy="5365"/>
                  </a:xfrm>
                  <a:custGeom>
                    <a:avLst/>
                    <a:gdLst>
                      <a:gd name="T0" fmla="*/ 0 w 1103"/>
                      <a:gd name="T1" fmla="*/ 0 h 5365"/>
                      <a:gd name="T2" fmla="*/ 898 w 1103"/>
                      <a:gd name="T3" fmla="*/ 182 h 5365"/>
                      <a:gd name="T4" fmla="*/ 898 w 1103"/>
                      <a:gd name="T5" fmla="*/ 5127 h 5365"/>
                      <a:gd name="T6" fmla="*/ 975 w 1103"/>
                      <a:gd name="T7" fmla="*/ 5165 h 5365"/>
                      <a:gd name="T8" fmla="*/ 1010 w 1103"/>
                      <a:gd name="T9" fmla="*/ 5275 h 5365"/>
                      <a:gd name="T10" fmla="*/ 1103 w 1103"/>
                      <a:gd name="T11" fmla="*/ 5365 h 5365"/>
                      <a:gd name="T12" fmla="*/ 0 w 1103"/>
                      <a:gd name="T13" fmla="*/ 5365 h 5365"/>
                      <a:gd name="T14" fmla="*/ 0 w 1103"/>
                      <a:gd name="T15" fmla="*/ 0 h 536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03"/>
                      <a:gd name="T25" fmla="*/ 0 h 5365"/>
                      <a:gd name="T26" fmla="*/ 1103 w 1103"/>
                      <a:gd name="T27" fmla="*/ 5365 h 536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03" h="5365">
                        <a:moveTo>
                          <a:pt x="0" y="0"/>
                        </a:moveTo>
                        <a:lnTo>
                          <a:pt x="898" y="182"/>
                        </a:lnTo>
                        <a:lnTo>
                          <a:pt x="898" y="5127"/>
                        </a:lnTo>
                        <a:lnTo>
                          <a:pt x="975" y="5165"/>
                        </a:lnTo>
                        <a:lnTo>
                          <a:pt x="1010" y="5275"/>
                        </a:lnTo>
                        <a:lnTo>
                          <a:pt x="1103" y="5365"/>
                        </a:lnTo>
                        <a:lnTo>
                          <a:pt x="0" y="5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67" name="Freeform 15"/>
                  <p:cNvSpPr>
                    <a:spLocks/>
                  </p:cNvSpPr>
                  <p:nvPr/>
                </p:nvSpPr>
                <p:spPr bwMode="auto">
                  <a:xfrm>
                    <a:off x="10182" y="7793"/>
                    <a:ext cx="1103" cy="5360"/>
                  </a:xfrm>
                  <a:custGeom>
                    <a:avLst/>
                    <a:gdLst>
                      <a:gd name="T0" fmla="*/ 0 w 1103"/>
                      <a:gd name="T1" fmla="*/ 0 h 5360"/>
                      <a:gd name="T2" fmla="*/ 898 w 1103"/>
                      <a:gd name="T3" fmla="*/ 178 h 5360"/>
                      <a:gd name="T4" fmla="*/ 898 w 1103"/>
                      <a:gd name="T5" fmla="*/ 5123 h 5360"/>
                      <a:gd name="T6" fmla="*/ 975 w 1103"/>
                      <a:gd name="T7" fmla="*/ 5160 h 5360"/>
                      <a:gd name="T8" fmla="*/ 1010 w 1103"/>
                      <a:gd name="T9" fmla="*/ 5270 h 5360"/>
                      <a:gd name="T10" fmla="*/ 1103 w 1103"/>
                      <a:gd name="T11" fmla="*/ 5360 h 5360"/>
                      <a:gd name="T12" fmla="*/ 0 w 1103"/>
                      <a:gd name="T13" fmla="*/ 5360 h 5360"/>
                      <a:gd name="T14" fmla="*/ 0 w 1103"/>
                      <a:gd name="T15" fmla="*/ 0 h 536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03"/>
                      <a:gd name="T25" fmla="*/ 0 h 5360"/>
                      <a:gd name="T26" fmla="*/ 1103 w 1103"/>
                      <a:gd name="T27" fmla="*/ 5360 h 536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03" h="5360">
                        <a:moveTo>
                          <a:pt x="0" y="0"/>
                        </a:moveTo>
                        <a:lnTo>
                          <a:pt x="898" y="178"/>
                        </a:lnTo>
                        <a:lnTo>
                          <a:pt x="898" y="5123"/>
                        </a:lnTo>
                        <a:lnTo>
                          <a:pt x="975" y="5160"/>
                        </a:lnTo>
                        <a:lnTo>
                          <a:pt x="1010" y="5270"/>
                        </a:lnTo>
                        <a:lnTo>
                          <a:pt x="1103" y="5360"/>
                        </a:lnTo>
                        <a:lnTo>
                          <a:pt x="0" y="536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7618" name="Group 16"/>
              <p:cNvGrpSpPr>
                <a:grpSpLocks/>
              </p:cNvGrpSpPr>
              <p:nvPr/>
            </p:nvGrpSpPr>
            <p:grpSpPr bwMode="auto">
              <a:xfrm>
                <a:off x="9490" y="7801"/>
                <a:ext cx="1597" cy="5277"/>
                <a:chOff x="9490" y="7801"/>
                <a:chExt cx="1597" cy="5277"/>
              </a:xfrm>
            </p:grpSpPr>
            <p:grpSp>
              <p:nvGrpSpPr>
                <p:cNvPr id="17619" name="Group 17"/>
                <p:cNvGrpSpPr>
                  <a:grpSpLocks/>
                </p:cNvGrpSpPr>
                <p:nvPr/>
              </p:nvGrpSpPr>
              <p:grpSpPr bwMode="auto">
                <a:xfrm>
                  <a:off x="10177" y="7801"/>
                  <a:ext cx="910" cy="5172"/>
                  <a:chOff x="10177" y="7801"/>
                  <a:chExt cx="910" cy="5172"/>
                </a:xfrm>
              </p:grpSpPr>
              <p:sp>
                <p:nvSpPr>
                  <p:cNvPr id="17646" name="Freeform 18"/>
                  <p:cNvSpPr>
                    <a:spLocks/>
                  </p:cNvSpPr>
                  <p:nvPr/>
                </p:nvSpPr>
                <p:spPr bwMode="auto">
                  <a:xfrm>
                    <a:off x="10182" y="11818"/>
                    <a:ext cx="905" cy="250"/>
                  </a:xfrm>
                  <a:custGeom>
                    <a:avLst/>
                    <a:gdLst>
                      <a:gd name="T0" fmla="*/ 0 w 905"/>
                      <a:gd name="T1" fmla="*/ 0 h 250"/>
                      <a:gd name="T2" fmla="*/ 905 w 905"/>
                      <a:gd name="T3" fmla="*/ 23 h 250"/>
                      <a:gd name="T4" fmla="*/ 903 w 905"/>
                      <a:gd name="T5" fmla="*/ 250 h 250"/>
                      <a:gd name="T6" fmla="*/ 0 w 905"/>
                      <a:gd name="T7" fmla="*/ 218 h 250"/>
                      <a:gd name="T8" fmla="*/ 0 w 905"/>
                      <a:gd name="T9" fmla="*/ 0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5"/>
                      <a:gd name="T16" fmla="*/ 0 h 250"/>
                      <a:gd name="T17" fmla="*/ 905 w 905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5" h="250">
                        <a:moveTo>
                          <a:pt x="0" y="0"/>
                        </a:moveTo>
                        <a:lnTo>
                          <a:pt x="905" y="23"/>
                        </a:lnTo>
                        <a:lnTo>
                          <a:pt x="903" y="250"/>
                        </a:lnTo>
                        <a:lnTo>
                          <a:pt x="0" y="2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180" y="12761"/>
                    <a:ext cx="905" cy="2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0180" y="12448"/>
                    <a:ext cx="905" cy="21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0182" y="12141"/>
                    <a:ext cx="905" cy="2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0" name="Freeform 22"/>
                  <p:cNvSpPr>
                    <a:spLocks/>
                  </p:cNvSpPr>
                  <p:nvPr/>
                </p:nvSpPr>
                <p:spPr bwMode="auto">
                  <a:xfrm>
                    <a:off x="10182" y="11506"/>
                    <a:ext cx="900" cy="242"/>
                  </a:xfrm>
                  <a:custGeom>
                    <a:avLst/>
                    <a:gdLst>
                      <a:gd name="T0" fmla="*/ 0 w 900"/>
                      <a:gd name="T1" fmla="*/ 0 h 242"/>
                      <a:gd name="T2" fmla="*/ 900 w 900"/>
                      <a:gd name="T3" fmla="*/ 40 h 242"/>
                      <a:gd name="T4" fmla="*/ 900 w 900"/>
                      <a:gd name="T5" fmla="*/ 242 h 242"/>
                      <a:gd name="T6" fmla="*/ 0 w 900"/>
                      <a:gd name="T7" fmla="*/ 217 h 242"/>
                      <a:gd name="T8" fmla="*/ 0 w 900"/>
                      <a:gd name="T9" fmla="*/ 0 h 2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0"/>
                      <a:gd name="T16" fmla="*/ 0 h 242"/>
                      <a:gd name="T17" fmla="*/ 900 w 900"/>
                      <a:gd name="T18" fmla="*/ 242 h 2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0" h="242">
                        <a:moveTo>
                          <a:pt x="0" y="0"/>
                        </a:moveTo>
                        <a:lnTo>
                          <a:pt x="900" y="40"/>
                        </a:lnTo>
                        <a:lnTo>
                          <a:pt x="900" y="242"/>
                        </a:lnTo>
                        <a:lnTo>
                          <a:pt x="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1" name="Freeform 23"/>
                  <p:cNvSpPr>
                    <a:spLocks/>
                  </p:cNvSpPr>
                  <p:nvPr/>
                </p:nvSpPr>
                <p:spPr bwMode="auto">
                  <a:xfrm>
                    <a:off x="10177" y="11196"/>
                    <a:ext cx="905" cy="270"/>
                  </a:xfrm>
                  <a:custGeom>
                    <a:avLst/>
                    <a:gdLst>
                      <a:gd name="T0" fmla="*/ 0 w 905"/>
                      <a:gd name="T1" fmla="*/ 0 h 270"/>
                      <a:gd name="T2" fmla="*/ 905 w 905"/>
                      <a:gd name="T3" fmla="*/ 72 h 270"/>
                      <a:gd name="T4" fmla="*/ 905 w 905"/>
                      <a:gd name="T5" fmla="*/ 270 h 270"/>
                      <a:gd name="T6" fmla="*/ 0 w 905"/>
                      <a:gd name="T7" fmla="*/ 217 h 270"/>
                      <a:gd name="T8" fmla="*/ 0 w 905"/>
                      <a:gd name="T9" fmla="*/ 0 h 2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5"/>
                      <a:gd name="T16" fmla="*/ 0 h 270"/>
                      <a:gd name="T17" fmla="*/ 905 w 905"/>
                      <a:gd name="T18" fmla="*/ 270 h 2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5" h="270">
                        <a:moveTo>
                          <a:pt x="0" y="0"/>
                        </a:moveTo>
                        <a:lnTo>
                          <a:pt x="905" y="72"/>
                        </a:lnTo>
                        <a:lnTo>
                          <a:pt x="905" y="270"/>
                        </a:lnTo>
                        <a:lnTo>
                          <a:pt x="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2" name="Freeform 24"/>
                  <p:cNvSpPr>
                    <a:spLocks/>
                  </p:cNvSpPr>
                  <p:nvPr/>
                </p:nvSpPr>
                <p:spPr bwMode="auto">
                  <a:xfrm>
                    <a:off x="10177" y="10878"/>
                    <a:ext cx="910" cy="293"/>
                  </a:xfrm>
                  <a:custGeom>
                    <a:avLst/>
                    <a:gdLst>
                      <a:gd name="T0" fmla="*/ 3 w 910"/>
                      <a:gd name="T1" fmla="*/ 0 h 293"/>
                      <a:gd name="T2" fmla="*/ 910 w 910"/>
                      <a:gd name="T3" fmla="*/ 90 h 293"/>
                      <a:gd name="T4" fmla="*/ 910 w 910"/>
                      <a:gd name="T5" fmla="*/ 293 h 293"/>
                      <a:gd name="T6" fmla="*/ 0 w 910"/>
                      <a:gd name="T7" fmla="*/ 220 h 293"/>
                      <a:gd name="T8" fmla="*/ 3 w 910"/>
                      <a:gd name="T9" fmla="*/ 0 h 2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0"/>
                      <a:gd name="T16" fmla="*/ 0 h 293"/>
                      <a:gd name="T17" fmla="*/ 910 w 910"/>
                      <a:gd name="T18" fmla="*/ 293 h 2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0" h="293">
                        <a:moveTo>
                          <a:pt x="3" y="0"/>
                        </a:moveTo>
                        <a:lnTo>
                          <a:pt x="910" y="90"/>
                        </a:lnTo>
                        <a:lnTo>
                          <a:pt x="910" y="293"/>
                        </a:lnTo>
                        <a:lnTo>
                          <a:pt x="0" y="22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3" name="Freeform 25"/>
                  <p:cNvSpPr>
                    <a:spLocks/>
                  </p:cNvSpPr>
                  <p:nvPr/>
                </p:nvSpPr>
                <p:spPr bwMode="auto">
                  <a:xfrm>
                    <a:off x="10177" y="10561"/>
                    <a:ext cx="908" cy="335"/>
                  </a:xfrm>
                  <a:custGeom>
                    <a:avLst/>
                    <a:gdLst>
                      <a:gd name="T0" fmla="*/ 0 w 908"/>
                      <a:gd name="T1" fmla="*/ 0 h 335"/>
                      <a:gd name="T2" fmla="*/ 908 w 908"/>
                      <a:gd name="T3" fmla="*/ 135 h 335"/>
                      <a:gd name="T4" fmla="*/ 908 w 908"/>
                      <a:gd name="T5" fmla="*/ 335 h 335"/>
                      <a:gd name="T6" fmla="*/ 0 w 908"/>
                      <a:gd name="T7" fmla="*/ 217 h 335"/>
                      <a:gd name="T8" fmla="*/ 0 w 908"/>
                      <a:gd name="T9" fmla="*/ 0 h 3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335"/>
                      <a:gd name="T17" fmla="*/ 908 w 908"/>
                      <a:gd name="T18" fmla="*/ 335 h 3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335">
                        <a:moveTo>
                          <a:pt x="0" y="0"/>
                        </a:moveTo>
                        <a:lnTo>
                          <a:pt x="908" y="135"/>
                        </a:lnTo>
                        <a:lnTo>
                          <a:pt x="908" y="335"/>
                        </a:lnTo>
                        <a:lnTo>
                          <a:pt x="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4" name="Freeform 26"/>
                  <p:cNvSpPr>
                    <a:spLocks/>
                  </p:cNvSpPr>
                  <p:nvPr/>
                </p:nvSpPr>
                <p:spPr bwMode="auto">
                  <a:xfrm>
                    <a:off x="10177" y="10258"/>
                    <a:ext cx="908" cy="338"/>
                  </a:xfrm>
                  <a:custGeom>
                    <a:avLst/>
                    <a:gdLst>
                      <a:gd name="T0" fmla="*/ 0 w 908"/>
                      <a:gd name="T1" fmla="*/ 0 h 338"/>
                      <a:gd name="T2" fmla="*/ 908 w 908"/>
                      <a:gd name="T3" fmla="*/ 135 h 338"/>
                      <a:gd name="T4" fmla="*/ 908 w 908"/>
                      <a:gd name="T5" fmla="*/ 338 h 338"/>
                      <a:gd name="T6" fmla="*/ 0 w 908"/>
                      <a:gd name="T7" fmla="*/ 220 h 338"/>
                      <a:gd name="T8" fmla="*/ 0 w 908"/>
                      <a:gd name="T9" fmla="*/ 0 h 3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338"/>
                      <a:gd name="T17" fmla="*/ 908 w 908"/>
                      <a:gd name="T18" fmla="*/ 338 h 3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338">
                        <a:moveTo>
                          <a:pt x="0" y="0"/>
                        </a:moveTo>
                        <a:lnTo>
                          <a:pt x="908" y="135"/>
                        </a:lnTo>
                        <a:lnTo>
                          <a:pt x="908" y="338"/>
                        </a:lnTo>
                        <a:lnTo>
                          <a:pt x="0" y="2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5" name="Freeform 27"/>
                  <p:cNvSpPr>
                    <a:spLocks/>
                  </p:cNvSpPr>
                  <p:nvPr/>
                </p:nvSpPr>
                <p:spPr bwMode="auto">
                  <a:xfrm>
                    <a:off x="10177" y="9941"/>
                    <a:ext cx="908" cy="367"/>
                  </a:xfrm>
                  <a:custGeom>
                    <a:avLst/>
                    <a:gdLst>
                      <a:gd name="T0" fmla="*/ 0 w 908"/>
                      <a:gd name="T1" fmla="*/ 0 h 367"/>
                      <a:gd name="T2" fmla="*/ 908 w 908"/>
                      <a:gd name="T3" fmla="*/ 167 h 367"/>
                      <a:gd name="T4" fmla="*/ 908 w 908"/>
                      <a:gd name="T5" fmla="*/ 367 h 367"/>
                      <a:gd name="T6" fmla="*/ 0 w 908"/>
                      <a:gd name="T7" fmla="*/ 217 h 367"/>
                      <a:gd name="T8" fmla="*/ 0 w 908"/>
                      <a:gd name="T9" fmla="*/ 0 h 3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367"/>
                      <a:gd name="T17" fmla="*/ 908 w 908"/>
                      <a:gd name="T18" fmla="*/ 367 h 3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367">
                        <a:moveTo>
                          <a:pt x="0" y="0"/>
                        </a:moveTo>
                        <a:lnTo>
                          <a:pt x="908" y="167"/>
                        </a:lnTo>
                        <a:lnTo>
                          <a:pt x="908" y="367"/>
                        </a:lnTo>
                        <a:lnTo>
                          <a:pt x="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6" name="Freeform 28"/>
                  <p:cNvSpPr>
                    <a:spLocks/>
                  </p:cNvSpPr>
                  <p:nvPr/>
                </p:nvSpPr>
                <p:spPr bwMode="auto">
                  <a:xfrm>
                    <a:off x="10177" y="9623"/>
                    <a:ext cx="910" cy="393"/>
                  </a:xfrm>
                  <a:custGeom>
                    <a:avLst/>
                    <a:gdLst>
                      <a:gd name="T0" fmla="*/ 0 w 910"/>
                      <a:gd name="T1" fmla="*/ 0 h 393"/>
                      <a:gd name="T2" fmla="*/ 908 w 910"/>
                      <a:gd name="T3" fmla="*/ 165 h 393"/>
                      <a:gd name="T4" fmla="*/ 910 w 910"/>
                      <a:gd name="T5" fmla="*/ 393 h 393"/>
                      <a:gd name="T6" fmla="*/ 0 w 910"/>
                      <a:gd name="T7" fmla="*/ 225 h 393"/>
                      <a:gd name="T8" fmla="*/ 0 w 910"/>
                      <a:gd name="T9" fmla="*/ 0 h 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0"/>
                      <a:gd name="T16" fmla="*/ 0 h 393"/>
                      <a:gd name="T17" fmla="*/ 910 w 910"/>
                      <a:gd name="T18" fmla="*/ 393 h 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0" h="393">
                        <a:moveTo>
                          <a:pt x="0" y="0"/>
                        </a:moveTo>
                        <a:lnTo>
                          <a:pt x="908" y="165"/>
                        </a:lnTo>
                        <a:lnTo>
                          <a:pt x="910" y="393"/>
                        </a:lnTo>
                        <a:lnTo>
                          <a:pt x="0" y="2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7" name="Freeform 29"/>
                  <p:cNvSpPr>
                    <a:spLocks/>
                  </p:cNvSpPr>
                  <p:nvPr/>
                </p:nvSpPr>
                <p:spPr bwMode="auto">
                  <a:xfrm>
                    <a:off x="10187" y="9318"/>
                    <a:ext cx="898" cy="378"/>
                  </a:xfrm>
                  <a:custGeom>
                    <a:avLst/>
                    <a:gdLst>
                      <a:gd name="T0" fmla="*/ 0 w 898"/>
                      <a:gd name="T1" fmla="*/ 0 h 378"/>
                      <a:gd name="T2" fmla="*/ 898 w 898"/>
                      <a:gd name="T3" fmla="*/ 175 h 378"/>
                      <a:gd name="T4" fmla="*/ 898 w 898"/>
                      <a:gd name="T5" fmla="*/ 378 h 378"/>
                      <a:gd name="T6" fmla="*/ 3 w 898"/>
                      <a:gd name="T7" fmla="*/ 203 h 378"/>
                      <a:gd name="T8" fmla="*/ 0 w 898"/>
                      <a:gd name="T9" fmla="*/ 0 h 3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8"/>
                      <a:gd name="T16" fmla="*/ 0 h 378"/>
                      <a:gd name="T17" fmla="*/ 898 w 898"/>
                      <a:gd name="T18" fmla="*/ 378 h 3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8" h="378">
                        <a:moveTo>
                          <a:pt x="0" y="0"/>
                        </a:moveTo>
                        <a:lnTo>
                          <a:pt x="898" y="175"/>
                        </a:lnTo>
                        <a:lnTo>
                          <a:pt x="898" y="378"/>
                        </a:lnTo>
                        <a:lnTo>
                          <a:pt x="3" y="2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8" name="Freeform 30"/>
                  <p:cNvSpPr>
                    <a:spLocks/>
                  </p:cNvSpPr>
                  <p:nvPr/>
                </p:nvSpPr>
                <p:spPr bwMode="auto">
                  <a:xfrm>
                    <a:off x="10180" y="8988"/>
                    <a:ext cx="905" cy="420"/>
                  </a:xfrm>
                  <a:custGeom>
                    <a:avLst/>
                    <a:gdLst>
                      <a:gd name="T0" fmla="*/ 2 w 905"/>
                      <a:gd name="T1" fmla="*/ 0 h 420"/>
                      <a:gd name="T2" fmla="*/ 905 w 905"/>
                      <a:gd name="T3" fmla="*/ 203 h 420"/>
                      <a:gd name="T4" fmla="*/ 905 w 905"/>
                      <a:gd name="T5" fmla="*/ 420 h 420"/>
                      <a:gd name="T6" fmla="*/ 0 w 905"/>
                      <a:gd name="T7" fmla="*/ 230 h 420"/>
                      <a:gd name="T8" fmla="*/ 2 w 905"/>
                      <a:gd name="T9" fmla="*/ 0 h 4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5"/>
                      <a:gd name="T16" fmla="*/ 0 h 420"/>
                      <a:gd name="T17" fmla="*/ 905 w 905"/>
                      <a:gd name="T18" fmla="*/ 420 h 4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5" h="420">
                        <a:moveTo>
                          <a:pt x="2" y="0"/>
                        </a:moveTo>
                        <a:lnTo>
                          <a:pt x="905" y="203"/>
                        </a:lnTo>
                        <a:lnTo>
                          <a:pt x="905" y="420"/>
                        </a:lnTo>
                        <a:lnTo>
                          <a:pt x="0" y="23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59" name="Freeform 31"/>
                  <p:cNvSpPr>
                    <a:spLocks/>
                  </p:cNvSpPr>
                  <p:nvPr/>
                </p:nvSpPr>
                <p:spPr bwMode="auto">
                  <a:xfrm>
                    <a:off x="10177" y="8643"/>
                    <a:ext cx="908" cy="450"/>
                  </a:xfrm>
                  <a:custGeom>
                    <a:avLst/>
                    <a:gdLst>
                      <a:gd name="T0" fmla="*/ 3 w 908"/>
                      <a:gd name="T1" fmla="*/ 0 h 450"/>
                      <a:gd name="T2" fmla="*/ 908 w 908"/>
                      <a:gd name="T3" fmla="*/ 213 h 450"/>
                      <a:gd name="T4" fmla="*/ 908 w 908"/>
                      <a:gd name="T5" fmla="*/ 450 h 450"/>
                      <a:gd name="T6" fmla="*/ 0 w 908"/>
                      <a:gd name="T7" fmla="*/ 240 h 450"/>
                      <a:gd name="T8" fmla="*/ 3 w 908"/>
                      <a:gd name="T9" fmla="*/ 0 h 4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450"/>
                      <a:gd name="T17" fmla="*/ 908 w 908"/>
                      <a:gd name="T18" fmla="*/ 450 h 4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450">
                        <a:moveTo>
                          <a:pt x="3" y="0"/>
                        </a:moveTo>
                        <a:lnTo>
                          <a:pt x="908" y="213"/>
                        </a:lnTo>
                        <a:lnTo>
                          <a:pt x="908" y="450"/>
                        </a:lnTo>
                        <a:lnTo>
                          <a:pt x="0" y="24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60" name="Freeform 32"/>
                  <p:cNvSpPr>
                    <a:spLocks/>
                  </p:cNvSpPr>
                  <p:nvPr/>
                </p:nvSpPr>
                <p:spPr bwMode="auto">
                  <a:xfrm>
                    <a:off x="10177" y="8371"/>
                    <a:ext cx="908" cy="372"/>
                  </a:xfrm>
                  <a:custGeom>
                    <a:avLst/>
                    <a:gdLst>
                      <a:gd name="T0" fmla="*/ 0 w 908"/>
                      <a:gd name="T1" fmla="*/ 0 h 372"/>
                      <a:gd name="T2" fmla="*/ 908 w 908"/>
                      <a:gd name="T3" fmla="*/ 190 h 372"/>
                      <a:gd name="T4" fmla="*/ 908 w 908"/>
                      <a:gd name="T5" fmla="*/ 372 h 372"/>
                      <a:gd name="T6" fmla="*/ 0 w 908"/>
                      <a:gd name="T7" fmla="*/ 180 h 372"/>
                      <a:gd name="T8" fmla="*/ 0 w 908"/>
                      <a:gd name="T9" fmla="*/ 0 h 3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372"/>
                      <a:gd name="T17" fmla="*/ 908 w 908"/>
                      <a:gd name="T18" fmla="*/ 372 h 37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372">
                        <a:moveTo>
                          <a:pt x="0" y="0"/>
                        </a:moveTo>
                        <a:lnTo>
                          <a:pt x="908" y="190"/>
                        </a:lnTo>
                        <a:lnTo>
                          <a:pt x="908" y="372"/>
                        </a:lnTo>
                        <a:lnTo>
                          <a:pt x="0" y="1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61" name="Freeform 33"/>
                  <p:cNvSpPr>
                    <a:spLocks/>
                  </p:cNvSpPr>
                  <p:nvPr/>
                </p:nvSpPr>
                <p:spPr bwMode="auto">
                  <a:xfrm>
                    <a:off x="10177" y="8066"/>
                    <a:ext cx="908" cy="397"/>
                  </a:xfrm>
                  <a:custGeom>
                    <a:avLst/>
                    <a:gdLst>
                      <a:gd name="T0" fmla="*/ 0 w 908"/>
                      <a:gd name="T1" fmla="*/ 0 h 397"/>
                      <a:gd name="T2" fmla="*/ 908 w 908"/>
                      <a:gd name="T3" fmla="*/ 180 h 397"/>
                      <a:gd name="T4" fmla="*/ 908 w 908"/>
                      <a:gd name="T5" fmla="*/ 397 h 397"/>
                      <a:gd name="T6" fmla="*/ 3 w 908"/>
                      <a:gd name="T7" fmla="*/ 212 h 397"/>
                      <a:gd name="T8" fmla="*/ 0 w 908"/>
                      <a:gd name="T9" fmla="*/ 0 h 3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397"/>
                      <a:gd name="T17" fmla="*/ 908 w 908"/>
                      <a:gd name="T18" fmla="*/ 397 h 3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397">
                        <a:moveTo>
                          <a:pt x="0" y="0"/>
                        </a:moveTo>
                        <a:lnTo>
                          <a:pt x="908" y="180"/>
                        </a:lnTo>
                        <a:lnTo>
                          <a:pt x="908" y="397"/>
                        </a:lnTo>
                        <a:lnTo>
                          <a:pt x="3" y="2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62" name="Freeform 34"/>
                  <p:cNvSpPr>
                    <a:spLocks/>
                  </p:cNvSpPr>
                  <p:nvPr/>
                </p:nvSpPr>
                <p:spPr bwMode="auto">
                  <a:xfrm>
                    <a:off x="10177" y="7801"/>
                    <a:ext cx="908" cy="375"/>
                  </a:xfrm>
                  <a:custGeom>
                    <a:avLst/>
                    <a:gdLst>
                      <a:gd name="T0" fmla="*/ 0 w 908"/>
                      <a:gd name="T1" fmla="*/ 0 h 375"/>
                      <a:gd name="T2" fmla="*/ 908 w 908"/>
                      <a:gd name="T3" fmla="*/ 177 h 375"/>
                      <a:gd name="T4" fmla="*/ 908 w 908"/>
                      <a:gd name="T5" fmla="*/ 375 h 375"/>
                      <a:gd name="T6" fmla="*/ 3 w 908"/>
                      <a:gd name="T7" fmla="*/ 190 h 375"/>
                      <a:gd name="T8" fmla="*/ 0 w 908"/>
                      <a:gd name="T9" fmla="*/ 0 h 3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8"/>
                      <a:gd name="T16" fmla="*/ 0 h 375"/>
                      <a:gd name="T17" fmla="*/ 908 w 908"/>
                      <a:gd name="T18" fmla="*/ 375 h 3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8" h="375">
                        <a:moveTo>
                          <a:pt x="0" y="0"/>
                        </a:moveTo>
                        <a:lnTo>
                          <a:pt x="908" y="177"/>
                        </a:lnTo>
                        <a:lnTo>
                          <a:pt x="908" y="375"/>
                        </a:lnTo>
                        <a:lnTo>
                          <a:pt x="3" y="1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620" name="Group 35"/>
                <p:cNvGrpSpPr>
                  <a:grpSpLocks/>
                </p:cNvGrpSpPr>
                <p:nvPr/>
              </p:nvGrpSpPr>
              <p:grpSpPr bwMode="auto">
                <a:xfrm>
                  <a:off x="10280" y="7818"/>
                  <a:ext cx="708" cy="5260"/>
                  <a:chOff x="10280" y="7818"/>
                  <a:chExt cx="708" cy="5260"/>
                </a:xfrm>
              </p:grpSpPr>
              <p:sp>
                <p:nvSpPr>
                  <p:cNvPr id="1763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0987" y="7953"/>
                    <a:ext cx="1" cy="5055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0882" y="7936"/>
                    <a:ext cx="1" cy="5095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0777" y="7908"/>
                    <a:ext cx="1" cy="5130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680" y="7891"/>
                    <a:ext cx="1" cy="5175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0572" y="7863"/>
                    <a:ext cx="1" cy="5205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0477" y="7848"/>
                    <a:ext cx="1" cy="5150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0377" y="7848"/>
                    <a:ext cx="1" cy="5168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4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0280" y="7818"/>
                    <a:ext cx="1" cy="5260"/>
                  </a:xfrm>
                  <a:prstGeom prst="line">
                    <a:avLst/>
                  </a:prstGeom>
                  <a:noFill/>
                  <a:ln w="1079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621" name="Group 44"/>
                <p:cNvGrpSpPr>
                  <a:grpSpLocks/>
                </p:cNvGrpSpPr>
                <p:nvPr/>
              </p:nvGrpSpPr>
              <p:grpSpPr bwMode="auto">
                <a:xfrm>
                  <a:off x="9490" y="8068"/>
                  <a:ext cx="682" cy="4694"/>
                  <a:chOff x="9490" y="8068"/>
                  <a:chExt cx="682" cy="4694"/>
                </a:xfrm>
              </p:grpSpPr>
              <p:sp>
                <p:nvSpPr>
                  <p:cNvPr id="17622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8068"/>
                    <a:ext cx="677" cy="495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3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502" y="8376"/>
                    <a:ext cx="668" cy="450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4" name="Freeform 47"/>
                  <p:cNvSpPr>
                    <a:spLocks/>
                  </p:cNvSpPr>
                  <p:nvPr/>
                </p:nvSpPr>
                <p:spPr bwMode="auto">
                  <a:xfrm>
                    <a:off x="9495" y="8646"/>
                    <a:ext cx="675" cy="462"/>
                  </a:xfrm>
                  <a:custGeom>
                    <a:avLst/>
                    <a:gdLst>
                      <a:gd name="T0" fmla="*/ 675 w 675"/>
                      <a:gd name="T1" fmla="*/ 0 h 462"/>
                      <a:gd name="T2" fmla="*/ 2 w 675"/>
                      <a:gd name="T3" fmla="*/ 462 h 462"/>
                      <a:gd name="T4" fmla="*/ 0 w 675"/>
                      <a:gd name="T5" fmla="*/ 462 h 462"/>
                      <a:gd name="T6" fmla="*/ 0 60000 65536"/>
                      <a:gd name="T7" fmla="*/ 0 60000 65536"/>
                      <a:gd name="T8" fmla="*/ 0 60000 65536"/>
                      <a:gd name="T9" fmla="*/ 0 w 675"/>
                      <a:gd name="T10" fmla="*/ 0 h 462"/>
                      <a:gd name="T11" fmla="*/ 675 w 675"/>
                      <a:gd name="T12" fmla="*/ 462 h 46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5" h="462">
                        <a:moveTo>
                          <a:pt x="675" y="0"/>
                        </a:moveTo>
                        <a:lnTo>
                          <a:pt x="2" y="462"/>
                        </a:lnTo>
                        <a:lnTo>
                          <a:pt x="0" y="462"/>
                        </a:lnTo>
                      </a:path>
                    </a:pathLst>
                  </a:cu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5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8991"/>
                    <a:ext cx="675" cy="415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6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9318"/>
                    <a:ext cx="675" cy="365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7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9628"/>
                    <a:ext cx="675" cy="338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8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9943"/>
                    <a:ext cx="675" cy="305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29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2" y="10263"/>
                    <a:ext cx="680" cy="280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0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10568"/>
                    <a:ext cx="675" cy="233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1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0" y="10883"/>
                    <a:ext cx="682" cy="225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2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0" y="11201"/>
                    <a:ext cx="682" cy="177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3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5" y="11508"/>
                    <a:ext cx="677" cy="158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4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0" y="11823"/>
                    <a:ext cx="682" cy="123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5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525" y="12141"/>
                    <a:ext cx="645" cy="77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6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517" y="12451"/>
                    <a:ext cx="655" cy="45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3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512" y="12761"/>
                    <a:ext cx="660" cy="1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17429" name="Group 61"/>
            <p:cNvGrpSpPr>
              <a:grpSpLocks/>
            </p:cNvGrpSpPr>
            <p:nvPr/>
          </p:nvGrpSpPr>
          <p:grpSpPr bwMode="auto">
            <a:xfrm>
              <a:off x="881" y="2210"/>
              <a:ext cx="315" cy="1453"/>
              <a:chOff x="8067" y="8881"/>
              <a:chExt cx="1243" cy="4260"/>
            </a:xfrm>
          </p:grpSpPr>
          <p:sp>
            <p:nvSpPr>
              <p:cNvPr id="17577" name="Freeform 62"/>
              <p:cNvSpPr>
                <a:spLocks/>
              </p:cNvSpPr>
              <p:nvPr/>
            </p:nvSpPr>
            <p:spPr bwMode="auto">
              <a:xfrm>
                <a:off x="8520" y="8888"/>
                <a:ext cx="790" cy="4245"/>
              </a:xfrm>
              <a:custGeom>
                <a:avLst/>
                <a:gdLst>
                  <a:gd name="T0" fmla="*/ 0 w 790"/>
                  <a:gd name="T1" fmla="*/ 0 h 4245"/>
                  <a:gd name="T2" fmla="*/ 787 w 790"/>
                  <a:gd name="T3" fmla="*/ 133 h 4245"/>
                  <a:gd name="T4" fmla="*/ 790 w 790"/>
                  <a:gd name="T5" fmla="*/ 4245 h 4245"/>
                  <a:gd name="T6" fmla="*/ 0 w 790"/>
                  <a:gd name="T7" fmla="*/ 4245 h 4245"/>
                  <a:gd name="T8" fmla="*/ 0 w 790"/>
                  <a:gd name="T9" fmla="*/ 0 h 4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0"/>
                  <a:gd name="T16" fmla="*/ 0 h 4245"/>
                  <a:gd name="T17" fmla="*/ 790 w 790"/>
                  <a:gd name="T18" fmla="*/ 4245 h 4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0" h="4245">
                    <a:moveTo>
                      <a:pt x="0" y="0"/>
                    </a:moveTo>
                    <a:lnTo>
                      <a:pt x="787" y="133"/>
                    </a:lnTo>
                    <a:lnTo>
                      <a:pt x="790" y="4245"/>
                    </a:lnTo>
                    <a:lnTo>
                      <a:pt x="0" y="4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8" name="Freeform 63"/>
              <p:cNvSpPr>
                <a:spLocks/>
              </p:cNvSpPr>
              <p:nvPr/>
            </p:nvSpPr>
            <p:spPr bwMode="auto">
              <a:xfrm>
                <a:off x="8520" y="8881"/>
                <a:ext cx="787" cy="4252"/>
              </a:xfrm>
              <a:custGeom>
                <a:avLst/>
                <a:gdLst>
                  <a:gd name="T0" fmla="*/ 0 w 787"/>
                  <a:gd name="T1" fmla="*/ 0 h 4252"/>
                  <a:gd name="T2" fmla="*/ 787 w 787"/>
                  <a:gd name="T3" fmla="*/ 132 h 4252"/>
                  <a:gd name="T4" fmla="*/ 787 w 787"/>
                  <a:gd name="T5" fmla="*/ 4252 h 4252"/>
                  <a:gd name="T6" fmla="*/ 0 w 787"/>
                  <a:gd name="T7" fmla="*/ 4252 h 4252"/>
                  <a:gd name="T8" fmla="*/ 0 w 787"/>
                  <a:gd name="T9" fmla="*/ 0 h 4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4252"/>
                  <a:gd name="T17" fmla="*/ 787 w 787"/>
                  <a:gd name="T18" fmla="*/ 4252 h 4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4252">
                    <a:moveTo>
                      <a:pt x="0" y="0"/>
                    </a:moveTo>
                    <a:lnTo>
                      <a:pt x="787" y="132"/>
                    </a:lnTo>
                    <a:lnTo>
                      <a:pt x="787" y="4252"/>
                    </a:lnTo>
                    <a:lnTo>
                      <a:pt x="0" y="4252"/>
                    </a:lnTo>
                    <a:lnTo>
                      <a:pt x="0" y="0"/>
                    </a:lnTo>
                  </a:path>
                </a:pathLst>
              </a:custGeom>
              <a:noFill/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7579" name="Group 64"/>
              <p:cNvGrpSpPr>
                <a:grpSpLocks/>
              </p:cNvGrpSpPr>
              <p:nvPr/>
            </p:nvGrpSpPr>
            <p:grpSpPr bwMode="auto">
              <a:xfrm>
                <a:off x="8067" y="8881"/>
                <a:ext cx="1213" cy="4260"/>
                <a:chOff x="8067" y="8881"/>
                <a:chExt cx="1213" cy="4260"/>
              </a:xfrm>
            </p:grpSpPr>
            <p:grpSp>
              <p:nvGrpSpPr>
                <p:cNvPr id="17580" name="Group 65"/>
                <p:cNvGrpSpPr>
                  <a:grpSpLocks/>
                </p:cNvGrpSpPr>
                <p:nvPr/>
              </p:nvGrpSpPr>
              <p:grpSpPr bwMode="auto">
                <a:xfrm>
                  <a:off x="8067" y="8881"/>
                  <a:ext cx="453" cy="4260"/>
                  <a:chOff x="8067" y="8881"/>
                  <a:chExt cx="453" cy="4260"/>
                </a:xfrm>
              </p:grpSpPr>
              <p:sp>
                <p:nvSpPr>
                  <p:cNvPr id="17612" name="Freeform 66"/>
                  <p:cNvSpPr>
                    <a:spLocks/>
                  </p:cNvSpPr>
                  <p:nvPr/>
                </p:nvSpPr>
                <p:spPr bwMode="auto">
                  <a:xfrm>
                    <a:off x="8067" y="8881"/>
                    <a:ext cx="453" cy="4260"/>
                  </a:xfrm>
                  <a:custGeom>
                    <a:avLst/>
                    <a:gdLst>
                      <a:gd name="T0" fmla="*/ 0 w 453"/>
                      <a:gd name="T1" fmla="*/ 332 h 4260"/>
                      <a:gd name="T2" fmla="*/ 453 w 453"/>
                      <a:gd name="T3" fmla="*/ 0 h 4260"/>
                      <a:gd name="T4" fmla="*/ 453 w 453"/>
                      <a:gd name="T5" fmla="*/ 4260 h 4260"/>
                      <a:gd name="T6" fmla="*/ 0 w 453"/>
                      <a:gd name="T7" fmla="*/ 4260 h 4260"/>
                      <a:gd name="T8" fmla="*/ 0 w 453"/>
                      <a:gd name="T9" fmla="*/ 332 h 42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3"/>
                      <a:gd name="T16" fmla="*/ 0 h 4260"/>
                      <a:gd name="T17" fmla="*/ 453 w 453"/>
                      <a:gd name="T18" fmla="*/ 4260 h 42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3" h="4260">
                        <a:moveTo>
                          <a:pt x="0" y="332"/>
                        </a:moveTo>
                        <a:lnTo>
                          <a:pt x="453" y="0"/>
                        </a:lnTo>
                        <a:lnTo>
                          <a:pt x="453" y="4260"/>
                        </a:lnTo>
                        <a:lnTo>
                          <a:pt x="0" y="4260"/>
                        </a:lnTo>
                        <a:lnTo>
                          <a:pt x="0" y="332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13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7" y="8986"/>
                    <a:ext cx="5" cy="4062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1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8235" y="9096"/>
                    <a:ext cx="1" cy="3970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1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8350" y="12866"/>
                    <a:ext cx="75" cy="24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1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200" y="12866"/>
                    <a:ext cx="75" cy="24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581" name="Group 71"/>
                <p:cNvGrpSpPr>
                  <a:grpSpLocks/>
                </p:cNvGrpSpPr>
                <p:nvPr/>
              </p:nvGrpSpPr>
              <p:grpSpPr bwMode="auto">
                <a:xfrm>
                  <a:off x="8557" y="9166"/>
                  <a:ext cx="723" cy="3940"/>
                  <a:chOff x="8557" y="9166"/>
                  <a:chExt cx="723" cy="3940"/>
                </a:xfrm>
              </p:grpSpPr>
              <p:grpSp>
                <p:nvGrpSpPr>
                  <p:cNvPr id="1758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8642" y="12821"/>
                    <a:ext cx="555" cy="285"/>
                    <a:chOff x="8642" y="12821"/>
                    <a:chExt cx="555" cy="285"/>
                  </a:xfrm>
                </p:grpSpPr>
                <p:sp>
                  <p:nvSpPr>
                    <p:cNvPr id="17608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90" y="12823"/>
                      <a:ext cx="80" cy="28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9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17" y="12823"/>
                      <a:ext cx="80" cy="28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10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2" y="12821"/>
                      <a:ext cx="80" cy="28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11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7" y="12821"/>
                      <a:ext cx="80" cy="28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58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557" y="9213"/>
                    <a:ext cx="723" cy="3433"/>
                    <a:chOff x="8557" y="9213"/>
                    <a:chExt cx="723" cy="3433"/>
                  </a:xfrm>
                </p:grpSpPr>
                <p:sp>
                  <p:nvSpPr>
                    <p:cNvPr id="1759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8565" y="9213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8565" y="94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8567" y="9613"/>
                      <a:ext cx="713" cy="238"/>
                    </a:xfrm>
                    <a:custGeom>
                      <a:avLst/>
                      <a:gdLst>
                        <a:gd name="T0" fmla="*/ 0 w 713"/>
                        <a:gd name="T1" fmla="*/ 0 h 238"/>
                        <a:gd name="T2" fmla="*/ 713 w 713"/>
                        <a:gd name="T3" fmla="*/ 120 h 238"/>
                        <a:gd name="T4" fmla="*/ 713 w 713"/>
                        <a:gd name="T5" fmla="*/ 238 h 238"/>
                        <a:gd name="T6" fmla="*/ 0 w 713"/>
                        <a:gd name="T7" fmla="*/ 118 h 238"/>
                        <a:gd name="T8" fmla="*/ 0 w 713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38"/>
                        <a:gd name="T17" fmla="*/ 713 w 713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38">
                          <a:moveTo>
                            <a:pt x="0" y="0"/>
                          </a:moveTo>
                          <a:lnTo>
                            <a:pt x="713" y="120"/>
                          </a:lnTo>
                          <a:lnTo>
                            <a:pt x="713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8565" y="98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8565" y="10008"/>
                      <a:ext cx="712" cy="223"/>
                    </a:xfrm>
                    <a:custGeom>
                      <a:avLst/>
                      <a:gdLst>
                        <a:gd name="T0" fmla="*/ 0 w 712"/>
                        <a:gd name="T1" fmla="*/ 0 h 223"/>
                        <a:gd name="T2" fmla="*/ 712 w 712"/>
                        <a:gd name="T3" fmla="*/ 105 h 223"/>
                        <a:gd name="T4" fmla="*/ 712 w 712"/>
                        <a:gd name="T5" fmla="*/ 223 h 223"/>
                        <a:gd name="T6" fmla="*/ 0 w 712"/>
                        <a:gd name="T7" fmla="*/ 118 h 223"/>
                        <a:gd name="T8" fmla="*/ 0 w 712"/>
                        <a:gd name="T9" fmla="*/ 0 h 2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3"/>
                        <a:gd name="T17" fmla="*/ 712 w 712"/>
                        <a:gd name="T18" fmla="*/ 223 h 2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3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3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8565" y="10196"/>
                      <a:ext cx="712" cy="222"/>
                    </a:xfrm>
                    <a:custGeom>
                      <a:avLst/>
                      <a:gdLst>
                        <a:gd name="T0" fmla="*/ 0 w 712"/>
                        <a:gd name="T1" fmla="*/ 0 h 222"/>
                        <a:gd name="T2" fmla="*/ 712 w 712"/>
                        <a:gd name="T3" fmla="*/ 105 h 222"/>
                        <a:gd name="T4" fmla="*/ 712 w 712"/>
                        <a:gd name="T5" fmla="*/ 222 h 222"/>
                        <a:gd name="T6" fmla="*/ 0 w 712"/>
                        <a:gd name="T7" fmla="*/ 117 h 222"/>
                        <a:gd name="T8" fmla="*/ 0 w 712"/>
                        <a:gd name="T9" fmla="*/ 0 h 2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2"/>
                        <a:gd name="T17" fmla="*/ 712 w 712"/>
                        <a:gd name="T18" fmla="*/ 222 h 22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2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2"/>
                          </a:lnTo>
                          <a:lnTo>
                            <a:pt x="0" y="1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7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8567" y="10388"/>
                      <a:ext cx="713" cy="225"/>
                    </a:xfrm>
                    <a:custGeom>
                      <a:avLst/>
                      <a:gdLst>
                        <a:gd name="T0" fmla="*/ 0 w 713"/>
                        <a:gd name="T1" fmla="*/ 0 h 225"/>
                        <a:gd name="T2" fmla="*/ 713 w 713"/>
                        <a:gd name="T3" fmla="*/ 108 h 225"/>
                        <a:gd name="T4" fmla="*/ 713 w 713"/>
                        <a:gd name="T5" fmla="*/ 225 h 225"/>
                        <a:gd name="T6" fmla="*/ 0 w 713"/>
                        <a:gd name="T7" fmla="*/ 120 h 225"/>
                        <a:gd name="T8" fmla="*/ 0 w 713"/>
                        <a:gd name="T9" fmla="*/ 0 h 2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25"/>
                        <a:gd name="T17" fmla="*/ 713 w 713"/>
                        <a:gd name="T18" fmla="*/ 225 h 2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25">
                          <a:moveTo>
                            <a:pt x="0" y="0"/>
                          </a:moveTo>
                          <a:lnTo>
                            <a:pt x="713" y="108"/>
                          </a:lnTo>
                          <a:lnTo>
                            <a:pt x="713" y="22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8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8565" y="10588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99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8565" y="10783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0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8565" y="1097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1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8565" y="1118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2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8565" y="1139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3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8565" y="11623"/>
                      <a:ext cx="712" cy="185"/>
                    </a:xfrm>
                    <a:custGeom>
                      <a:avLst/>
                      <a:gdLst>
                        <a:gd name="T0" fmla="*/ 0 w 712"/>
                        <a:gd name="T1" fmla="*/ 0 h 185"/>
                        <a:gd name="T2" fmla="*/ 712 w 712"/>
                        <a:gd name="T3" fmla="*/ 68 h 185"/>
                        <a:gd name="T4" fmla="*/ 712 w 712"/>
                        <a:gd name="T5" fmla="*/ 185 h 185"/>
                        <a:gd name="T6" fmla="*/ 0 w 712"/>
                        <a:gd name="T7" fmla="*/ 125 h 185"/>
                        <a:gd name="T8" fmla="*/ 0 w 712"/>
                        <a:gd name="T9" fmla="*/ 0 h 18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185"/>
                        <a:gd name="T17" fmla="*/ 712 w 712"/>
                        <a:gd name="T18" fmla="*/ 185 h 18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185">
                          <a:moveTo>
                            <a:pt x="0" y="0"/>
                          </a:moveTo>
                          <a:lnTo>
                            <a:pt x="712" y="68"/>
                          </a:lnTo>
                          <a:lnTo>
                            <a:pt x="712" y="185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4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8562" y="11836"/>
                      <a:ext cx="713" cy="187"/>
                    </a:xfrm>
                    <a:custGeom>
                      <a:avLst/>
                      <a:gdLst>
                        <a:gd name="T0" fmla="*/ 0 w 713"/>
                        <a:gd name="T1" fmla="*/ 0 h 187"/>
                        <a:gd name="T2" fmla="*/ 713 w 713"/>
                        <a:gd name="T3" fmla="*/ 70 h 187"/>
                        <a:gd name="T4" fmla="*/ 713 w 713"/>
                        <a:gd name="T5" fmla="*/ 187 h 187"/>
                        <a:gd name="T6" fmla="*/ 0 w 713"/>
                        <a:gd name="T7" fmla="*/ 127 h 187"/>
                        <a:gd name="T8" fmla="*/ 0 w 713"/>
                        <a:gd name="T9" fmla="*/ 0 h 18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187"/>
                        <a:gd name="T17" fmla="*/ 713 w 713"/>
                        <a:gd name="T18" fmla="*/ 187 h 18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187">
                          <a:moveTo>
                            <a:pt x="0" y="0"/>
                          </a:moveTo>
                          <a:lnTo>
                            <a:pt x="713" y="70"/>
                          </a:lnTo>
                          <a:lnTo>
                            <a:pt x="713" y="187"/>
                          </a:lnTo>
                          <a:lnTo>
                            <a:pt x="0" y="1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5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8557" y="12056"/>
                      <a:ext cx="720" cy="177"/>
                    </a:xfrm>
                    <a:custGeom>
                      <a:avLst/>
                      <a:gdLst>
                        <a:gd name="T0" fmla="*/ 0 w 720"/>
                        <a:gd name="T1" fmla="*/ 0 h 177"/>
                        <a:gd name="T2" fmla="*/ 720 w 720"/>
                        <a:gd name="T3" fmla="*/ 60 h 177"/>
                        <a:gd name="T4" fmla="*/ 720 w 720"/>
                        <a:gd name="T5" fmla="*/ 177 h 177"/>
                        <a:gd name="T6" fmla="*/ 0 w 720"/>
                        <a:gd name="T7" fmla="*/ 125 h 177"/>
                        <a:gd name="T8" fmla="*/ 0 w 720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77"/>
                        <a:gd name="T17" fmla="*/ 720 w 720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77">
                          <a:moveTo>
                            <a:pt x="0" y="0"/>
                          </a:moveTo>
                          <a:lnTo>
                            <a:pt x="720" y="60"/>
                          </a:lnTo>
                          <a:lnTo>
                            <a:pt x="720" y="177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6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8557" y="12281"/>
                      <a:ext cx="720" cy="162"/>
                    </a:xfrm>
                    <a:custGeom>
                      <a:avLst/>
                      <a:gdLst>
                        <a:gd name="T0" fmla="*/ 0 w 720"/>
                        <a:gd name="T1" fmla="*/ 0 h 162"/>
                        <a:gd name="T2" fmla="*/ 720 w 720"/>
                        <a:gd name="T3" fmla="*/ 45 h 162"/>
                        <a:gd name="T4" fmla="*/ 720 w 720"/>
                        <a:gd name="T5" fmla="*/ 162 h 162"/>
                        <a:gd name="T6" fmla="*/ 0 w 720"/>
                        <a:gd name="T7" fmla="*/ 125 h 162"/>
                        <a:gd name="T8" fmla="*/ 0 w 720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62"/>
                        <a:gd name="T17" fmla="*/ 720 w 720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62">
                          <a:moveTo>
                            <a:pt x="0" y="0"/>
                          </a:moveTo>
                          <a:lnTo>
                            <a:pt x="720" y="45"/>
                          </a:lnTo>
                          <a:lnTo>
                            <a:pt x="720" y="162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07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8557" y="12501"/>
                      <a:ext cx="720" cy="145"/>
                    </a:xfrm>
                    <a:custGeom>
                      <a:avLst/>
                      <a:gdLst>
                        <a:gd name="T0" fmla="*/ 0 w 720"/>
                        <a:gd name="T1" fmla="*/ 0 h 145"/>
                        <a:gd name="T2" fmla="*/ 720 w 720"/>
                        <a:gd name="T3" fmla="*/ 27 h 145"/>
                        <a:gd name="T4" fmla="*/ 720 w 720"/>
                        <a:gd name="T5" fmla="*/ 145 h 145"/>
                        <a:gd name="T6" fmla="*/ 0 w 720"/>
                        <a:gd name="T7" fmla="*/ 120 h 145"/>
                        <a:gd name="T8" fmla="*/ 0 w 720"/>
                        <a:gd name="T9" fmla="*/ 0 h 1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45"/>
                        <a:gd name="T17" fmla="*/ 720 w 720"/>
                        <a:gd name="T18" fmla="*/ 145 h 1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45">
                          <a:moveTo>
                            <a:pt x="0" y="0"/>
                          </a:moveTo>
                          <a:lnTo>
                            <a:pt x="720" y="27"/>
                          </a:lnTo>
                          <a:lnTo>
                            <a:pt x="720" y="14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58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8722" y="9166"/>
                    <a:ext cx="391" cy="3665"/>
                    <a:chOff x="8722" y="9166"/>
                    <a:chExt cx="391" cy="3665"/>
                  </a:xfrm>
                </p:grpSpPr>
                <p:grpSp>
                  <p:nvGrpSpPr>
                    <p:cNvPr id="17585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22" y="9166"/>
                      <a:ext cx="84" cy="3665"/>
                      <a:chOff x="8722" y="9166"/>
                      <a:chExt cx="84" cy="3665"/>
                    </a:xfrm>
                  </p:grpSpPr>
                  <p:sp>
                    <p:nvSpPr>
                      <p:cNvPr id="17589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722" y="9166"/>
                        <a:ext cx="1" cy="366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90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805" y="9173"/>
                        <a:ext cx="1" cy="3658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758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7" y="9216"/>
                      <a:ext cx="76" cy="3615"/>
                      <a:chOff x="9037" y="9216"/>
                      <a:chExt cx="76" cy="3615"/>
                    </a:xfrm>
                  </p:grpSpPr>
                  <p:sp>
                    <p:nvSpPr>
                      <p:cNvPr id="17587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037" y="9216"/>
                        <a:ext cx="1" cy="361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88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112" y="9226"/>
                        <a:ext cx="1" cy="360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17430" name="Line 102"/>
            <p:cNvSpPr>
              <a:spLocks noChangeShapeType="1"/>
            </p:cNvSpPr>
            <p:nvPr/>
          </p:nvSpPr>
          <p:spPr bwMode="auto">
            <a:xfrm rot="-1315957">
              <a:off x="1348" y="1488"/>
              <a:ext cx="3117" cy="112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 type="arrow" w="med" len="sm"/>
              <a:tailEnd type="arrow" w="med" len="sm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431" name="Group 103"/>
            <p:cNvGrpSpPr>
              <a:grpSpLocks/>
            </p:cNvGrpSpPr>
            <p:nvPr/>
          </p:nvGrpSpPr>
          <p:grpSpPr bwMode="auto">
            <a:xfrm>
              <a:off x="4142" y="2195"/>
              <a:ext cx="315" cy="1454"/>
              <a:chOff x="8067" y="8881"/>
              <a:chExt cx="1243" cy="4260"/>
            </a:xfrm>
          </p:grpSpPr>
          <p:sp>
            <p:nvSpPr>
              <p:cNvPr id="17537" name="Freeform 104"/>
              <p:cNvSpPr>
                <a:spLocks/>
              </p:cNvSpPr>
              <p:nvPr/>
            </p:nvSpPr>
            <p:spPr bwMode="auto">
              <a:xfrm>
                <a:off x="8520" y="8888"/>
                <a:ext cx="790" cy="4245"/>
              </a:xfrm>
              <a:custGeom>
                <a:avLst/>
                <a:gdLst>
                  <a:gd name="T0" fmla="*/ 0 w 790"/>
                  <a:gd name="T1" fmla="*/ 0 h 4245"/>
                  <a:gd name="T2" fmla="*/ 787 w 790"/>
                  <a:gd name="T3" fmla="*/ 133 h 4245"/>
                  <a:gd name="T4" fmla="*/ 790 w 790"/>
                  <a:gd name="T5" fmla="*/ 4245 h 4245"/>
                  <a:gd name="T6" fmla="*/ 0 w 790"/>
                  <a:gd name="T7" fmla="*/ 4245 h 4245"/>
                  <a:gd name="T8" fmla="*/ 0 w 790"/>
                  <a:gd name="T9" fmla="*/ 0 h 4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0"/>
                  <a:gd name="T16" fmla="*/ 0 h 4245"/>
                  <a:gd name="T17" fmla="*/ 790 w 790"/>
                  <a:gd name="T18" fmla="*/ 4245 h 4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0" h="4245">
                    <a:moveTo>
                      <a:pt x="0" y="0"/>
                    </a:moveTo>
                    <a:lnTo>
                      <a:pt x="787" y="133"/>
                    </a:lnTo>
                    <a:lnTo>
                      <a:pt x="790" y="4245"/>
                    </a:lnTo>
                    <a:lnTo>
                      <a:pt x="0" y="42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38" name="Freeform 105"/>
              <p:cNvSpPr>
                <a:spLocks/>
              </p:cNvSpPr>
              <p:nvPr/>
            </p:nvSpPr>
            <p:spPr bwMode="auto">
              <a:xfrm>
                <a:off x="8520" y="8881"/>
                <a:ext cx="787" cy="4252"/>
              </a:xfrm>
              <a:custGeom>
                <a:avLst/>
                <a:gdLst>
                  <a:gd name="T0" fmla="*/ 0 w 787"/>
                  <a:gd name="T1" fmla="*/ 0 h 4252"/>
                  <a:gd name="T2" fmla="*/ 787 w 787"/>
                  <a:gd name="T3" fmla="*/ 132 h 4252"/>
                  <a:gd name="T4" fmla="*/ 787 w 787"/>
                  <a:gd name="T5" fmla="*/ 4252 h 4252"/>
                  <a:gd name="T6" fmla="*/ 0 w 787"/>
                  <a:gd name="T7" fmla="*/ 4252 h 4252"/>
                  <a:gd name="T8" fmla="*/ 0 w 787"/>
                  <a:gd name="T9" fmla="*/ 0 h 4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4252"/>
                  <a:gd name="T17" fmla="*/ 787 w 787"/>
                  <a:gd name="T18" fmla="*/ 4252 h 4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4252">
                    <a:moveTo>
                      <a:pt x="0" y="0"/>
                    </a:moveTo>
                    <a:lnTo>
                      <a:pt x="787" y="132"/>
                    </a:lnTo>
                    <a:lnTo>
                      <a:pt x="787" y="4252"/>
                    </a:lnTo>
                    <a:lnTo>
                      <a:pt x="0" y="4252"/>
                    </a:lnTo>
                    <a:lnTo>
                      <a:pt x="0" y="0"/>
                    </a:lnTo>
                  </a:path>
                </a:pathLst>
              </a:custGeom>
              <a:noFill/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7539" name="Group 106"/>
              <p:cNvGrpSpPr>
                <a:grpSpLocks/>
              </p:cNvGrpSpPr>
              <p:nvPr/>
            </p:nvGrpSpPr>
            <p:grpSpPr bwMode="auto">
              <a:xfrm>
                <a:off x="8067" y="8881"/>
                <a:ext cx="1213" cy="4260"/>
                <a:chOff x="8067" y="8881"/>
                <a:chExt cx="1213" cy="4260"/>
              </a:xfrm>
            </p:grpSpPr>
            <p:grpSp>
              <p:nvGrpSpPr>
                <p:cNvPr id="17540" name="Group 107"/>
                <p:cNvGrpSpPr>
                  <a:grpSpLocks/>
                </p:cNvGrpSpPr>
                <p:nvPr/>
              </p:nvGrpSpPr>
              <p:grpSpPr bwMode="auto">
                <a:xfrm>
                  <a:off x="8067" y="8881"/>
                  <a:ext cx="453" cy="4260"/>
                  <a:chOff x="8067" y="8881"/>
                  <a:chExt cx="453" cy="4260"/>
                </a:xfrm>
              </p:grpSpPr>
              <p:sp>
                <p:nvSpPr>
                  <p:cNvPr id="17572" name="Freeform 108"/>
                  <p:cNvSpPr>
                    <a:spLocks/>
                  </p:cNvSpPr>
                  <p:nvPr/>
                </p:nvSpPr>
                <p:spPr bwMode="auto">
                  <a:xfrm>
                    <a:off x="8067" y="8881"/>
                    <a:ext cx="453" cy="4260"/>
                  </a:xfrm>
                  <a:custGeom>
                    <a:avLst/>
                    <a:gdLst>
                      <a:gd name="T0" fmla="*/ 0 w 453"/>
                      <a:gd name="T1" fmla="*/ 332 h 4260"/>
                      <a:gd name="T2" fmla="*/ 453 w 453"/>
                      <a:gd name="T3" fmla="*/ 0 h 4260"/>
                      <a:gd name="T4" fmla="*/ 453 w 453"/>
                      <a:gd name="T5" fmla="*/ 4260 h 4260"/>
                      <a:gd name="T6" fmla="*/ 0 w 453"/>
                      <a:gd name="T7" fmla="*/ 4260 h 4260"/>
                      <a:gd name="T8" fmla="*/ 0 w 453"/>
                      <a:gd name="T9" fmla="*/ 332 h 42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3"/>
                      <a:gd name="T16" fmla="*/ 0 h 4260"/>
                      <a:gd name="T17" fmla="*/ 453 w 453"/>
                      <a:gd name="T18" fmla="*/ 4260 h 42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3" h="4260">
                        <a:moveTo>
                          <a:pt x="0" y="332"/>
                        </a:moveTo>
                        <a:lnTo>
                          <a:pt x="453" y="0"/>
                        </a:lnTo>
                        <a:lnTo>
                          <a:pt x="453" y="4260"/>
                        </a:lnTo>
                        <a:lnTo>
                          <a:pt x="0" y="4260"/>
                        </a:lnTo>
                        <a:lnTo>
                          <a:pt x="0" y="332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73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7" y="8986"/>
                    <a:ext cx="5" cy="4062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74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235" y="9096"/>
                    <a:ext cx="1" cy="3970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7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8350" y="12866"/>
                    <a:ext cx="75" cy="24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7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8200" y="12866"/>
                    <a:ext cx="75" cy="24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541" name="Group 113"/>
                <p:cNvGrpSpPr>
                  <a:grpSpLocks/>
                </p:cNvGrpSpPr>
                <p:nvPr/>
              </p:nvGrpSpPr>
              <p:grpSpPr bwMode="auto">
                <a:xfrm>
                  <a:off x="8557" y="9166"/>
                  <a:ext cx="723" cy="3940"/>
                  <a:chOff x="8557" y="9166"/>
                  <a:chExt cx="723" cy="3940"/>
                </a:xfrm>
              </p:grpSpPr>
              <p:grpSp>
                <p:nvGrpSpPr>
                  <p:cNvPr id="17542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8642" y="12821"/>
                    <a:ext cx="555" cy="285"/>
                    <a:chOff x="8642" y="12821"/>
                    <a:chExt cx="555" cy="285"/>
                  </a:xfrm>
                </p:grpSpPr>
                <p:sp>
                  <p:nvSpPr>
                    <p:cNvPr id="17568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90" y="12823"/>
                      <a:ext cx="80" cy="283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9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17" y="12823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70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2" y="12821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71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7" y="12821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54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8557" y="9213"/>
                    <a:ext cx="723" cy="3433"/>
                    <a:chOff x="8557" y="9213"/>
                    <a:chExt cx="723" cy="3433"/>
                  </a:xfrm>
                </p:grpSpPr>
                <p:sp>
                  <p:nvSpPr>
                    <p:cNvPr id="17551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8565" y="9213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2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8565" y="94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3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8567" y="9613"/>
                      <a:ext cx="713" cy="238"/>
                    </a:xfrm>
                    <a:custGeom>
                      <a:avLst/>
                      <a:gdLst>
                        <a:gd name="T0" fmla="*/ 0 w 713"/>
                        <a:gd name="T1" fmla="*/ 0 h 238"/>
                        <a:gd name="T2" fmla="*/ 713 w 713"/>
                        <a:gd name="T3" fmla="*/ 120 h 238"/>
                        <a:gd name="T4" fmla="*/ 713 w 713"/>
                        <a:gd name="T5" fmla="*/ 238 h 238"/>
                        <a:gd name="T6" fmla="*/ 0 w 713"/>
                        <a:gd name="T7" fmla="*/ 118 h 238"/>
                        <a:gd name="T8" fmla="*/ 0 w 713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38"/>
                        <a:gd name="T17" fmla="*/ 713 w 713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38">
                          <a:moveTo>
                            <a:pt x="0" y="0"/>
                          </a:moveTo>
                          <a:lnTo>
                            <a:pt x="713" y="120"/>
                          </a:lnTo>
                          <a:lnTo>
                            <a:pt x="713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4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8565" y="98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5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8565" y="10008"/>
                      <a:ext cx="712" cy="223"/>
                    </a:xfrm>
                    <a:custGeom>
                      <a:avLst/>
                      <a:gdLst>
                        <a:gd name="T0" fmla="*/ 0 w 712"/>
                        <a:gd name="T1" fmla="*/ 0 h 223"/>
                        <a:gd name="T2" fmla="*/ 712 w 712"/>
                        <a:gd name="T3" fmla="*/ 105 h 223"/>
                        <a:gd name="T4" fmla="*/ 712 w 712"/>
                        <a:gd name="T5" fmla="*/ 223 h 223"/>
                        <a:gd name="T6" fmla="*/ 0 w 712"/>
                        <a:gd name="T7" fmla="*/ 118 h 223"/>
                        <a:gd name="T8" fmla="*/ 0 w 712"/>
                        <a:gd name="T9" fmla="*/ 0 h 2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3"/>
                        <a:gd name="T17" fmla="*/ 712 w 712"/>
                        <a:gd name="T18" fmla="*/ 223 h 2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3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3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6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8565" y="10196"/>
                      <a:ext cx="712" cy="222"/>
                    </a:xfrm>
                    <a:custGeom>
                      <a:avLst/>
                      <a:gdLst>
                        <a:gd name="T0" fmla="*/ 0 w 712"/>
                        <a:gd name="T1" fmla="*/ 0 h 222"/>
                        <a:gd name="T2" fmla="*/ 712 w 712"/>
                        <a:gd name="T3" fmla="*/ 105 h 222"/>
                        <a:gd name="T4" fmla="*/ 712 w 712"/>
                        <a:gd name="T5" fmla="*/ 222 h 222"/>
                        <a:gd name="T6" fmla="*/ 0 w 712"/>
                        <a:gd name="T7" fmla="*/ 117 h 222"/>
                        <a:gd name="T8" fmla="*/ 0 w 712"/>
                        <a:gd name="T9" fmla="*/ 0 h 2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2"/>
                        <a:gd name="T17" fmla="*/ 712 w 712"/>
                        <a:gd name="T18" fmla="*/ 222 h 22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2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2"/>
                          </a:lnTo>
                          <a:lnTo>
                            <a:pt x="0" y="1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7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8567" y="10388"/>
                      <a:ext cx="713" cy="225"/>
                    </a:xfrm>
                    <a:custGeom>
                      <a:avLst/>
                      <a:gdLst>
                        <a:gd name="T0" fmla="*/ 0 w 713"/>
                        <a:gd name="T1" fmla="*/ 0 h 225"/>
                        <a:gd name="T2" fmla="*/ 713 w 713"/>
                        <a:gd name="T3" fmla="*/ 108 h 225"/>
                        <a:gd name="T4" fmla="*/ 713 w 713"/>
                        <a:gd name="T5" fmla="*/ 225 h 225"/>
                        <a:gd name="T6" fmla="*/ 0 w 713"/>
                        <a:gd name="T7" fmla="*/ 120 h 225"/>
                        <a:gd name="T8" fmla="*/ 0 w 713"/>
                        <a:gd name="T9" fmla="*/ 0 h 2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25"/>
                        <a:gd name="T17" fmla="*/ 713 w 713"/>
                        <a:gd name="T18" fmla="*/ 225 h 2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25">
                          <a:moveTo>
                            <a:pt x="0" y="0"/>
                          </a:moveTo>
                          <a:lnTo>
                            <a:pt x="713" y="108"/>
                          </a:lnTo>
                          <a:lnTo>
                            <a:pt x="713" y="22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8565" y="10588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59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8565" y="10783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0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8565" y="1097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1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8565" y="1118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2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8565" y="1139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3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8565" y="11623"/>
                      <a:ext cx="712" cy="185"/>
                    </a:xfrm>
                    <a:custGeom>
                      <a:avLst/>
                      <a:gdLst>
                        <a:gd name="T0" fmla="*/ 0 w 712"/>
                        <a:gd name="T1" fmla="*/ 0 h 185"/>
                        <a:gd name="T2" fmla="*/ 712 w 712"/>
                        <a:gd name="T3" fmla="*/ 68 h 185"/>
                        <a:gd name="T4" fmla="*/ 712 w 712"/>
                        <a:gd name="T5" fmla="*/ 185 h 185"/>
                        <a:gd name="T6" fmla="*/ 0 w 712"/>
                        <a:gd name="T7" fmla="*/ 125 h 185"/>
                        <a:gd name="T8" fmla="*/ 0 w 712"/>
                        <a:gd name="T9" fmla="*/ 0 h 18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185"/>
                        <a:gd name="T17" fmla="*/ 712 w 712"/>
                        <a:gd name="T18" fmla="*/ 185 h 18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185">
                          <a:moveTo>
                            <a:pt x="0" y="0"/>
                          </a:moveTo>
                          <a:lnTo>
                            <a:pt x="712" y="68"/>
                          </a:lnTo>
                          <a:lnTo>
                            <a:pt x="712" y="185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4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8562" y="11836"/>
                      <a:ext cx="713" cy="187"/>
                    </a:xfrm>
                    <a:custGeom>
                      <a:avLst/>
                      <a:gdLst>
                        <a:gd name="T0" fmla="*/ 0 w 713"/>
                        <a:gd name="T1" fmla="*/ 0 h 187"/>
                        <a:gd name="T2" fmla="*/ 713 w 713"/>
                        <a:gd name="T3" fmla="*/ 70 h 187"/>
                        <a:gd name="T4" fmla="*/ 713 w 713"/>
                        <a:gd name="T5" fmla="*/ 187 h 187"/>
                        <a:gd name="T6" fmla="*/ 0 w 713"/>
                        <a:gd name="T7" fmla="*/ 127 h 187"/>
                        <a:gd name="T8" fmla="*/ 0 w 713"/>
                        <a:gd name="T9" fmla="*/ 0 h 18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187"/>
                        <a:gd name="T17" fmla="*/ 713 w 713"/>
                        <a:gd name="T18" fmla="*/ 187 h 18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187">
                          <a:moveTo>
                            <a:pt x="0" y="0"/>
                          </a:moveTo>
                          <a:lnTo>
                            <a:pt x="713" y="70"/>
                          </a:lnTo>
                          <a:lnTo>
                            <a:pt x="713" y="187"/>
                          </a:lnTo>
                          <a:lnTo>
                            <a:pt x="0" y="1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5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8557" y="12056"/>
                      <a:ext cx="720" cy="177"/>
                    </a:xfrm>
                    <a:custGeom>
                      <a:avLst/>
                      <a:gdLst>
                        <a:gd name="T0" fmla="*/ 0 w 720"/>
                        <a:gd name="T1" fmla="*/ 0 h 177"/>
                        <a:gd name="T2" fmla="*/ 720 w 720"/>
                        <a:gd name="T3" fmla="*/ 60 h 177"/>
                        <a:gd name="T4" fmla="*/ 720 w 720"/>
                        <a:gd name="T5" fmla="*/ 177 h 177"/>
                        <a:gd name="T6" fmla="*/ 0 w 720"/>
                        <a:gd name="T7" fmla="*/ 125 h 177"/>
                        <a:gd name="T8" fmla="*/ 0 w 720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77"/>
                        <a:gd name="T17" fmla="*/ 720 w 720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77">
                          <a:moveTo>
                            <a:pt x="0" y="0"/>
                          </a:moveTo>
                          <a:lnTo>
                            <a:pt x="720" y="60"/>
                          </a:lnTo>
                          <a:lnTo>
                            <a:pt x="720" y="177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6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8557" y="12281"/>
                      <a:ext cx="720" cy="162"/>
                    </a:xfrm>
                    <a:custGeom>
                      <a:avLst/>
                      <a:gdLst>
                        <a:gd name="T0" fmla="*/ 0 w 720"/>
                        <a:gd name="T1" fmla="*/ 0 h 162"/>
                        <a:gd name="T2" fmla="*/ 720 w 720"/>
                        <a:gd name="T3" fmla="*/ 45 h 162"/>
                        <a:gd name="T4" fmla="*/ 720 w 720"/>
                        <a:gd name="T5" fmla="*/ 162 h 162"/>
                        <a:gd name="T6" fmla="*/ 0 w 720"/>
                        <a:gd name="T7" fmla="*/ 125 h 162"/>
                        <a:gd name="T8" fmla="*/ 0 w 720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62"/>
                        <a:gd name="T17" fmla="*/ 720 w 720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62">
                          <a:moveTo>
                            <a:pt x="0" y="0"/>
                          </a:moveTo>
                          <a:lnTo>
                            <a:pt x="720" y="45"/>
                          </a:lnTo>
                          <a:lnTo>
                            <a:pt x="720" y="162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67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8557" y="12501"/>
                      <a:ext cx="720" cy="145"/>
                    </a:xfrm>
                    <a:custGeom>
                      <a:avLst/>
                      <a:gdLst>
                        <a:gd name="T0" fmla="*/ 0 w 720"/>
                        <a:gd name="T1" fmla="*/ 0 h 145"/>
                        <a:gd name="T2" fmla="*/ 720 w 720"/>
                        <a:gd name="T3" fmla="*/ 27 h 145"/>
                        <a:gd name="T4" fmla="*/ 720 w 720"/>
                        <a:gd name="T5" fmla="*/ 145 h 145"/>
                        <a:gd name="T6" fmla="*/ 0 w 720"/>
                        <a:gd name="T7" fmla="*/ 120 h 145"/>
                        <a:gd name="T8" fmla="*/ 0 w 720"/>
                        <a:gd name="T9" fmla="*/ 0 h 1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45"/>
                        <a:gd name="T17" fmla="*/ 720 w 720"/>
                        <a:gd name="T18" fmla="*/ 145 h 1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45">
                          <a:moveTo>
                            <a:pt x="0" y="0"/>
                          </a:moveTo>
                          <a:lnTo>
                            <a:pt x="720" y="27"/>
                          </a:lnTo>
                          <a:lnTo>
                            <a:pt x="720" y="14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544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8722" y="9166"/>
                    <a:ext cx="391" cy="3665"/>
                    <a:chOff x="8722" y="9166"/>
                    <a:chExt cx="391" cy="3665"/>
                  </a:xfrm>
                </p:grpSpPr>
                <p:grpSp>
                  <p:nvGrpSpPr>
                    <p:cNvPr id="17545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22" y="9166"/>
                      <a:ext cx="84" cy="3665"/>
                      <a:chOff x="8722" y="9166"/>
                      <a:chExt cx="84" cy="3665"/>
                    </a:xfrm>
                  </p:grpSpPr>
                  <p:sp>
                    <p:nvSpPr>
                      <p:cNvPr id="17549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722" y="9166"/>
                        <a:ext cx="1" cy="366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50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805" y="9173"/>
                        <a:ext cx="1" cy="3658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7546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7" y="9216"/>
                      <a:ext cx="76" cy="3615"/>
                      <a:chOff x="9037" y="9216"/>
                      <a:chExt cx="76" cy="3615"/>
                    </a:xfrm>
                  </p:grpSpPr>
                  <p:sp>
                    <p:nvSpPr>
                      <p:cNvPr id="17547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037" y="9216"/>
                        <a:ext cx="1" cy="361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48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112" y="9226"/>
                        <a:ext cx="1" cy="360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7432" name="Group 144"/>
            <p:cNvGrpSpPr>
              <a:grpSpLocks/>
            </p:cNvGrpSpPr>
            <p:nvPr/>
          </p:nvGrpSpPr>
          <p:grpSpPr bwMode="auto">
            <a:xfrm flipH="1">
              <a:off x="3760" y="2527"/>
              <a:ext cx="315" cy="1122"/>
              <a:chOff x="8067" y="8881"/>
              <a:chExt cx="1243" cy="4260"/>
            </a:xfrm>
          </p:grpSpPr>
          <p:sp>
            <p:nvSpPr>
              <p:cNvPr id="17497" name="Freeform 145"/>
              <p:cNvSpPr>
                <a:spLocks/>
              </p:cNvSpPr>
              <p:nvPr/>
            </p:nvSpPr>
            <p:spPr bwMode="auto">
              <a:xfrm>
                <a:off x="8520" y="8888"/>
                <a:ext cx="790" cy="4245"/>
              </a:xfrm>
              <a:custGeom>
                <a:avLst/>
                <a:gdLst>
                  <a:gd name="T0" fmla="*/ 0 w 790"/>
                  <a:gd name="T1" fmla="*/ 0 h 4245"/>
                  <a:gd name="T2" fmla="*/ 787 w 790"/>
                  <a:gd name="T3" fmla="*/ 133 h 4245"/>
                  <a:gd name="T4" fmla="*/ 790 w 790"/>
                  <a:gd name="T5" fmla="*/ 4245 h 4245"/>
                  <a:gd name="T6" fmla="*/ 0 w 790"/>
                  <a:gd name="T7" fmla="*/ 4245 h 4245"/>
                  <a:gd name="T8" fmla="*/ 0 w 790"/>
                  <a:gd name="T9" fmla="*/ 0 h 4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0"/>
                  <a:gd name="T16" fmla="*/ 0 h 4245"/>
                  <a:gd name="T17" fmla="*/ 790 w 790"/>
                  <a:gd name="T18" fmla="*/ 4245 h 4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0" h="4245">
                    <a:moveTo>
                      <a:pt x="0" y="0"/>
                    </a:moveTo>
                    <a:lnTo>
                      <a:pt x="787" y="133"/>
                    </a:lnTo>
                    <a:lnTo>
                      <a:pt x="790" y="4245"/>
                    </a:lnTo>
                    <a:lnTo>
                      <a:pt x="0" y="42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98" name="Freeform 146"/>
              <p:cNvSpPr>
                <a:spLocks/>
              </p:cNvSpPr>
              <p:nvPr/>
            </p:nvSpPr>
            <p:spPr bwMode="auto">
              <a:xfrm>
                <a:off x="8520" y="8881"/>
                <a:ext cx="787" cy="4252"/>
              </a:xfrm>
              <a:custGeom>
                <a:avLst/>
                <a:gdLst>
                  <a:gd name="T0" fmla="*/ 0 w 787"/>
                  <a:gd name="T1" fmla="*/ 0 h 4252"/>
                  <a:gd name="T2" fmla="*/ 787 w 787"/>
                  <a:gd name="T3" fmla="*/ 132 h 4252"/>
                  <a:gd name="T4" fmla="*/ 787 w 787"/>
                  <a:gd name="T5" fmla="*/ 4252 h 4252"/>
                  <a:gd name="T6" fmla="*/ 0 w 787"/>
                  <a:gd name="T7" fmla="*/ 4252 h 4252"/>
                  <a:gd name="T8" fmla="*/ 0 w 787"/>
                  <a:gd name="T9" fmla="*/ 0 h 4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4252"/>
                  <a:gd name="T17" fmla="*/ 787 w 787"/>
                  <a:gd name="T18" fmla="*/ 4252 h 4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4252">
                    <a:moveTo>
                      <a:pt x="0" y="0"/>
                    </a:moveTo>
                    <a:lnTo>
                      <a:pt x="787" y="132"/>
                    </a:lnTo>
                    <a:lnTo>
                      <a:pt x="787" y="4252"/>
                    </a:lnTo>
                    <a:lnTo>
                      <a:pt x="0" y="4252"/>
                    </a:lnTo>
                    <a:lnTo>
                      <a:pt x="0" y="0"/>
                    </a:lnTo>
                  </a:path>
                </a:pathLst>
              </a:custGeom>
              <a:noFill/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7499" name="Group 147"/>
              <p:cNvGrpSpPr>
                <a:grpSpLocks/>
              </p:cNvGrpSpPr>
              <p:nvPr/>
            </p:nvGrpSpPr>
            <p:grpSpPr bwMode="auto">
              <a:xfrm>
                <a:off x="8067" y="8881"/>
                <a:ext cx="1213" cy="4260"/>
                <a:chOff x="8067" y="8881"/>
                <a:chExt cx="1213" cy="4260"/>
              </a:xfrm>
            </p:grpSpPr>
            <p:grpSp>
              <p:nvGrpSpPr>
                <p:cNvPr id="17500" name="Group 148"/>
                <p:cNvGrpSpPr>
                  <a:grpSpLocks/>
                </p:cNvGrpSpPr>
                <p:nvPr/>
              </p:nvGrpSpPr>
              <p:grpSpPr bwMode="auto">
                <a:xfrm>
                  <a:off x="8067" y="8881"/>
                  <a:ext cx="453" cy="4260"/>
                  <a:chOff x="8067" y="8881"/>
                  <a:chExt cx="453" cy="4260"/>
                </a:xfrm>
              </p:grpSpPr>
              <p:sp>
                <p:nvSpPr>
                  <p:cNvPr id="17532" name="Freeform 149"/>
                  <p:cNvSpPr>
                    <a:spLocks/>
                  </p:cNvSpPr>
                  <p:nvPr/>
                </p:nvSpPr>
                <p:spPr bwMode="auto">
                  <a:xfrm>
                    <a:off x="8067" y="8881"/>
                    <a:ext cx="453" cy="4260"/>
                  </a:xfrm>
                  <a:custGeom>
                    <a:avLst/>
                    <a:gdLst>
                      <a:gd name="T0" fmla="*/ 0 w 453"/>
                      <a:gd name="T1" fmla="*/ 332 h 4260"/>
                      <a:gd name="T2" fmla="*/ 453 w 453"/>
                      <a:gd name="T3" fmla="*/ 0 h 4260"/>
                      <a:gd name="T4" fmla="*/ 453 w 453"/>
                      <a:gd name="T5" fmla="*/ 4260 h 4260"/>
                      <a:gd name="T6" fmla="*/ 0 w 453"/>
                      <a:gd name="T7" fmla="*/ 4260 h 4260"/>
                      <a:gd name="T8" fmla="*/ 0 w 453"/>
                      <a:gd name="T9" fmla="*/ 332 h 42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3"/>
                      <a:gd name="T16" fmla="*/ 0 h 4260"/>
                      <a:gd name="T17" fmla="*/ 453 w 453"/>
                      <a:gd name="T18" fmla="*/ 4260 h 42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3" h="4260">
                        <a:moveTo>
                          <a:pt x="0" y="332"/>
                        </a:moveTo>
                        <a:lnTo>
                          <a:pt x="453" y="0"/>
                        </a:lnTo>
                        <a:lnTo>
                          <a:pt x="453" y="4260"/>
                        </a:lnTo>
                        <a:lnTo>
                          <a:pt x="0" y="4260"/>
                        </a:lnTo>
                        <a:lnTo>
                          <a:pt x="0" y="332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33" name="Line 1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7" y="8986"/>
                    <a:ext cx="5" cy="4062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34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8235" y="9096"/>
                    <a:ext cx="1" cy="3970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8350" y="12866"/>
                    <a:ext cx="75" cy="24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3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8200" y="12866"/>
                    <a:ext cx="75" cy="24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501" name="Group 154"/>
                <p:cNvGrpSpPr>
                  <a:grpSpLocks/>
                </p:cNvGrpSpPr>
                <p:nvPr/>
              </p:nvGrpSpPr>
              <p:grpSpPr bwMode="auto">
                <a:xfrm>
                  <a:off x="8557" y="9166"/>
                  <a:ext cx="723" cy="3940"/>
                  <a:chOff x="8557" y="9166"/>
                  <a:chExt cx="723" cy="3940"/>
                </a:xfrm>
              </p:grpSpPr>
              <p:grpSp>
                <p:nvGrpSpPr>
                  <p:cNvPr id="17502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8642" y="12821"/>
                    <a:ext cx="555" cy="285"/>
                    <a:chOff x="8642" y="12821"/>
                    <a:chExt cx="555" cy="285"/>
                  </a:xfrm>
                </p:grpSpPr>
                <p:sp>
                  <p:nvSpPr>
                    <p:cNvPr id="17528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90" y="12823"/>
                      <a:ext cx="80" cy="283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9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17" y="12823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30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2" y="12821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31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7" y="12821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503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8557" y="9213"/>
                    <a:ext cx="723" cy="3433"/>
                    <a:chOff x="8557" y="9213"/>
                    <a:chExt cx="723" cy="3433"/>
                  </a:xfrm>
                </p:grpSpPr>
                <p:sp>
                  <p:nvSpPr>
                    <p:cNvPr id="17511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8565" y="9213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8565" y="94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3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8567" y="9613"/>
                      <a:ext cx="713" cy="238"/>
                    </a:xfrm>
                    <a:custGeom>
                      <a:avLst/>
                      <a:gdLst>
                        <a:gd name="T0" fmla="*/ 0 w 713"/>
                        <a:gd name="T1" fmla="*/ 0 h 238"/>
                        <a:gd name="T2" fmla="*/ 713 w 713"/>
                        <a:gd name="T3" fmla="*/ 120 h 238"/>
                        <a:gd name="T4" fmla="*/ 713 w 713"/>
                        <a:gd name="T5" fmla="*/ 238 h 238"/>
                        <a:gd name="T6" fmla="*/ 0 w 713"/>
                        <a:gd name="T7" fmla="*/ 118 h 238"/>
                        <a:gd name="T8" fmla="*/ 0 w 713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38"/>
                        <a:gd name="T17" fmla="*/ 713 w 713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38">
                          <a:moveTo>
                            <a:pt x="0" y="0"/>
                          </a:moveTo>
                          <a:lnTo>
                            <a:pt x="713" y="120"/>
                          </a:lnTo>
                          <a:lnTo>
                            <a:pt x="713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4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8565" y="98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5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8565" y="10008"/>
                      <a:ext cx="712" cy="223"/>
                    </a:xfrm>
                    <a:custGeom>
                      <a:avLst/>
                      <a:gdLst>
                        <a:gd name="T0" fmla="*/ 0 w 712"/>
                        <a:gd name="T1" fmla="*/ 0 h 223"/>
                        <a:gd name="T2" fmla="*/ 712 w 712"/>
                        <a:gd name="T3" fmla="*/ 105 h 223"/>
                        <a:gd name="T4" fmla="*/ 712 w 712"/>
                        <a:gd name="T5" fmla="*/ 223 h 223"/>
                        <a:gd name="T6" fmla="*/ 0 w 712"/>
                        <a:gd name="T7" fmla="*/ 118 h 223"/>
                        <a:gd name="T8" fmla="*/ 0 w 712"/>
                        <a:gd name="T9" fmla="*/ 0 h 2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3"/>
                        <a:gd name="T17" fmla="*/ 712 w 712"/>
                        <a:gd name="T18" fmla="*/ 223 h 2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3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3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6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8565" y="10196"/>
                      <a:ext cx="712" cy="222"/>
                    </a:xfrm>
                    <a:custGeom>
                      <a:avLst/>
                      <a:gdLst>
                        <a:gd name="T0" fmla="*/ 0 w 712"/>
                        <a:gd name="T1" fmla="*/ 0 h 222"/>
                        <a:gd name="T2" fmla="*/ 712 w 712"/>
                        <a:gd name="T3" fmla="*/ 105 h 222"/>
                        <a:gd name="T4" fmla="*/ 712 w 712"/>
                        <a:gd name="T5" fmla="*/ 222 h 222"/>
                        <a:gd name="T6" fmla="*/ 0 w 712"/>
                        <a:gd name="T7" fmla="*/ 117 h 222"/>
                        <a:gd name="T8" fmla="*/ 0 w 712"/>
                        <a:gd name="T9" fmla="*/ 0 h 2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2"/>
                        <a:gd name="T17" fmla="*/ 712 w 712"/>
                        <a:gd name="T18" fmla="*/ 222 h 22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2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2"/>
                          </a:lnTo>
                          <a:lnTo>
                            <a:pt x="0" y="1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8567" y="10388"/>
                      <a:ext cx="713" cy="225"/>
                    </a:xfrm>
                    <a:custGeom>
                      <a:avLst/>
                      <a:gdLst>
                        <a:gd name="T0" fmla="*/ 0 w 713"/>
                        <a:gd name="T1" fmla="*/ 0 h 225"/>
                        <a:gd name="T2" fmla="*/ 713 w 713"/>
                        <a:gd name="T3" fmla="*/ 108 h 225"/>
                        <a:gd name="T4" fmla="*/ 713 w 713"/>
                        <a:gd name="T5" fmla="*/ 225 h 225"/>
                        <a:gd name="T6" fmla="*/ 0 w 713"/>
                        <a:gd name="T7" fmla="*/ 120 h 225"/>
                        <a:gd name="T8" fmla="*/ 0 w 713"/>
                        <a:gd name="T9" fmla="*/ 0 h 2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25"/>
                        <a:gd name="T17" fmla="*/ 713 w 713"/>
                        <a:gd name="T18" fmla="*/ 225 h 2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25">
                          <a:moveTo>
                            <a:pt x="0" y="0"/>
                          </a:moveTo>
                          <a:lnTo>
                            <a:pt x="713" y="108"/>
                          </a:lnTo>
                          <a:lnTo>
                            <a:pt x="713" y="22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8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8565" y="10588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19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8565" y="10783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0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8565" y="1097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1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8565" y="1118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2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8565" y="1139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3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8565" y="11623"/>
                      <a:ext cx="712" cy="185"/>
                    </a:xfrm>
                    <a:custGeom>
                      <a:avLst/>
                      <a:gdLst>
                        <a:gd name="T0" fmla="*/ 0 w 712"/>
                        <a:gd name="T1" fmla="*/ 0 h 185"/>
                        <a:gd name="T2" fmla="*/ 712 w 712"/>
                        <a:gd name="T3" fmla="*/ 68 h 185"/>
                        <a:gd name="T4" fmla="*/ 712 w 712"/>
                        <a:gd name="T5" fmla="*/ 185 h 185"/>
                        <a:gd name="T6" fmla="*/ 0 w 712"/>
                        <a:gd name="T7" fmla="*/ 125 h 185"/>
                        <a:gd name="T8" fmla="*/ 0 w 712"/>
                        <a:gd name="T9" fmla="*/ 0 h 18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185"/>
                        <a:gd name="T17" fmla="*/ 712 w 712"/>
                        <a:gd name="T18" fmla="*/ 185 h 18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185">
                          <a:moveTo>
                            <a:pt x="0" y="0"/>
                          </a:moveTo>
                          <a:lnTo>
                            <a:pt x="712" y="68"/>
                          </a:lnTo>
                          <a:lnTo>
                            <a:pt x="712" y="185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4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8562" y="11836"/>
                      <a:ext cx="713" cy="187"/>
                    </a:xfrm>
                    <a:custGeom>
                      <a:avLst/>
                      <a:gdLst>
                        <a:gd name="T0" fmla="*/ 0 w 713"/>
                        <a:gd name="T1" fmla="*/ 0 h 187"/>
                        <a:gd name="T2" fmla="*/ 713 w 713"/>
                        <a:gd name="T3" fmla="*/ 70 h 187"/>
                        <a:gd name="T4" fmla="*/ 713 w 713"/>
                        <a:gd name="T5" fmla="*/ 187 h 187"/>
                        <a:gd name="T6" fmla="*/ 0 w 713"/>
                        <a:gd name="T7" fmla="*/ 127 h 187"/>
                        <a:gd name="T8" fmla="*/ 0 w 713"/>
                        <a:gd name="T9" fmla="*/ 0 h 18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187"/>
                        <a:gd name="T17" fmla="*/ 713 w 713"/>
                        <a:gd name="T18" fmla="*/ 187 h 18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187">
                          <a:moveTo>
                            <a:pt x="0" y="0"/>
                          </a:moveTo>
                          <a:lnTo>
                            <a:pt x="713" y="70"/>
                          </a:lnTo>
                          <a:lnTo>
                            <a:pt x="713" y="187"/>
                          </a:lnTo>
                          <a:lnTo>
                            <a:pt x="0" y="1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5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8557" y="12056"/>
                      <a:ext cx="720" cy="177"/>
                    </a:xfrm>
                    <a:custGeom>
                      <a:avLst/>
                      <a:gdLst>
                        <a:gd name="T0" fmla="*/ 0 w 720"/>
                        <a:gd name="T1" fmla="*/ 0 h 177"/>
                        <a:gd name="T2" fmla="*/ 720 w 720"/>
                        <a:gd name="T3" fmla="*/ 60 h 177"/>
                        <a:gd name="T4" fmla="*/ 720 w 720"/>
                        <a:gd name="T5" fmla="*/ 177 h 177"/>
                        <a:gd name="T6" fmla="*/ 0 w 720"/>
                        <a:gd name="T7" fmla="*/ 125 h 177"/>
                        <a:gd name="T8" fmla="*/ 0 w 720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77"/>
                        <a:gd name="T17" fmla="*/ 720 w 720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77">
                          <a:moveTo>
                            <a:pt x="0" y="0"/>
                          </a:moveTo>
                          <a:lnTo>
                            <a:pt x="720" y="60"/>
                          </a:lnTo>
                          <a:lnTo>
                            <a:pt x="720" y="177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6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8557" y="12281"/>
                      <a:ext cx="720" cy="162"/>
                    </a:xfrm>
                    <a:custGeom>
                      <a:avLst/>
                      <a:gdLst>
                        <a:gd name="T0" fmla="*/ 0 w 720"/>
                        <a:gd name="T1" fmla="*/ 0 h 162"/>
                        <a:gd name="T2" fmla="*/ 720 w 720"/>
                        <a:gd name="T3" fmla="*/ 45 h 162"/>
                        <a:gd name="T4" fmla="*/ 720 w 720"/>
                        <a:gd name="T5" fmla="*/ 162 h 162"/>
                        <a:gd name="T6" fmla="*/ 0 w 720"/>
                        <a:gd name="T7" fmla="*/ 125 h 162"/>
                        <a:gd name="T8" fmla="*/ 0 w 720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62"/>
                        <a:gd name="T17" fmla="*/ 720 w 720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62">
                          <a:moveTo>
                            <a:pt x="0" y="0"/>
                          </a:moveTo>
                          <a:lnTo>
                            <a:pt x="720" y="45"/>
                          </a:lnTo>
                          <a:lnTo>
                            <a:pt x="720" y="162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27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557" y="12501"/>
                      <a:ext cx="720" cy="145"/>
                    </a:xfrm>
                    <a:custGeom>
                      <a:avLst/>
                      <a:gdLst>
                        <a:gd name="T0" fmla="*/ 0 w 720"/>
                        <a:gd name="T1" fmla="*/ 0 h 145"/>
                        <a:gd name="T2" fmla="*/ 720 w 720"/>
                        <a:gd name="T3" fmla="*/ 27 h 145"/>
                        <a:gd name="T4" fmla="*/ 720 w 720"/>
                        <a:gd name="T5" fmla="*/ 145 h 145"/>
                        <a:gd name="T6" fmla="*/ 0 w 720"/>
                        <a:gd name="T7" fmla="*/ 120 h 145"/>
                        <a:gd name="T8" fmla="*/ 0 w 720"/>
                        <a:gd name="T9" fmla="*/ 0 h 1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45"/>
                        <a:gd name="T17" fmla="*/ 720 w 720"/>
                        <a:gd name="T18" fmla="*/ 145 h 1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45">
                          <a:moveTo>
                            <a:pt x="0" y="0"/>
                          </a:moveTo>
                          <a:lnTo>
                            <a:pt x="720" y="27"/>
                          </a:lnTo>
                          <a:lnTo>
                            <a:pt x="720" y="14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504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722" y="9166"/>
                    <a:ext cx="391" cy="3665"/>
                    <a:chOff x="8722" y="9166"/>
                    <a:chExt cx="391" cy="3665"/>
                  </a:xfrm>
                </p:grpSpPr>
                <p:grpSp>
                  <p:nvGrpSpPr>
                    <p:cNvPr id="17505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22" y="9166"/>
                      <a:ext cx="84" cy="3665"/>
                      <a:chOff x="8722" y="9166"/>
                      <a:chExt cx="84" cy="3665"/>
                    </a:xfrm>
                  </p:grpSpPr>
                  <p:sp>
                    <p:nvSpPr>
                      <p:cNvPr id="17509" name="Line 18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722" y="9166"/>
                        <a:ext cx="1" cy="366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10" name="Line 1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805" y="9173"/>
                        <a:ext cx="1" cy="3658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7506" name="Group 1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7" y="9216"/>
                      <a:ext cx="76" cy="3615"/>
                      <a:chOff x="9037" y="9216"/>
                      <a:chExt cx="76" cy="3615"/>
                    </a:xfrm>
                  </p:grpSpPr>
                  <p:sp>
                    <p:nvSpPr>
                      <p:cNvPr id="17507" name="Line 18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037" y="9216"/>
                        <a:ext cx="1" cy="361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08" name="Line 1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112" y="9226"/>
                        <a:ext cx="1" cy="360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7433" name="Group 185"/>
            <p:cNvGrpSpPr>
              <a:grpSpLocks/>
            </p:cNvGrpSpPr>
            <p:nvPr/>
          </p:nvGrpSpPr>
          <p:grpSpPr bwMode="auto">
            <a:xfrm>
              <a:off x="2224" y="3237"/>
              <a:ext cx="869" cy="440"/>
              <a:chOff x="2700" y="12746"/>
              <a:chExt cx="4772" cy="670"/>
            </a:xfrm>
          </p:grpSpPr>
          <p:grpSp>
            <p:nvGrpSpPr>
              <p:cNvPr id="17476" name="Group 186"/>
              <p:cNvGrpSpPr>
                <a:grpSpLocks/>
              </p:cNvGrpSpPr>
              <p:nvPr/>
            </p:nvGrpSpPr>
            <p:grpSpPr bwMode="auto">
              <a:xfrm>
                <a:off x="2700" y="12746"/>
                <a:ext cx="1792" cy="670"/>
                <a:chOff x="2700" y="12746"/>
                <a:chExt cx="1792" cy="670"/>
              </a:xfrm>
            </p:grpSpPr>
            <p:sp>
              <p:nvSpPr>
                <p:cNvPr id="17491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700" y="12746"/>
                  <a:ext cx="225" cy="669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92" name="Line 188"/>
                <p:cNvSpPr>
                  <a:spLocks noChangeShapeType="1"/>
                </p:cNvSpPr>
                <p:nvPr/>
              </p:nvSpPr>
              <p:spPr bwMode="auto">
                <a:xfrm>
                  <a:off x="4251" y="12748"/>
                  <a:ext cx="241" cy="668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93" name="Line 189"/>
                <p:cNvSpPr>
                  <a:spLocks noChangeShapeType="1"/>
                </p:cNvSpPr>
                <p:nvPr/>
              </p:nvSpPr>
              <p:spPr bwMode="auto">
                <a:xfrm>
                  <a:off x="2752" y="13357"/>
                  <a:ext cx="1712" cy="1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94" name="Line 190"/>
                <p:cNvSpPr>
                  <a:spLocks noChangeShapeType="1"/>
                </p:cNvSpPr>
                <p:nvPr/>
              </p:nvSpPr>
              <p:spPr bwMode="auto">
                <a:xfrm>
                  <a:off x="2951" y="12776"/>
                  <a:ext cx="1347" cy="1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95" name="Line 191"/>
                <p:cNvSpPr>
                  <a:spLocks noChangeShapeType="1"/>
                </p:cNvSpPr>
                <p:nvPr/>
              </p:nvSpPr>
              <p:spPr bwMode="auto">
                <a:xfrm>
                  <a:off x="2937" y="12784"/>
                  <a:ext cx="1484" cy="587"/>
                </a:xfrm>
                <a:prstGeom prst="line">
                  <a:avLst/>
                </a:prstGeom>
                <a:noFill/>
                <a:ln w="1079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9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785" y="12779"/>
                  <a:ext cx="1470" cy="578"/>
                </a:xfrm>
                <a:prstGeom prst="line">
                  <a:avLst/>
                </a:prstGeom>
                <a:noFill/>
                <a:ln w="1079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477" name="Group 193"/>
              <p:cNvGrpSpPr>
                <a:grpSpLocks/>
              </p:cNvGrpSpPr>
              <p:nvPr/>
            </p:nvGrpSpPr>
            <p:grpSpPr bwMode="auto">
              <a:xfrm flipV="1">
                <a:off x="4300" y="12766"/>
                <a:ext cx="1592" cy="610"/>
                <a:chOff x="2700" y="12746"/>
                <a:chExt cx="1792" cy="670"/>
              </a:xfrm>
            </p:grpSpPr>
            <p:sp>
              <p:nvSpPr>
                <p:cNvPr id="17485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2700" y="12746"/>
                  <a:ext cx="225" cy="669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6" name="Line 195"/>
                <p:cNvSpPr>
                  <a:spLocks noChangeShapeType="1"/>
                </p:cNvSpPr>
                <p:nvPr/>
              </p:nvSpPr>
              <p:spPr bwMode="auto">
                <a:xfrm>
                  <a:off x="4251" y="12748"/>
                  <a:ext cx="241" cy="668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7" name="Line 196"/>
                <p:cNvSpPr>
                  <a:spLocks noChangeShapeType="1"/>
                </p:cNvSpPr>
                <p:nvPr/>
              </p:nvSpPr>
              <p:spPr bwMode="auto">
                <a:xfrm>
                  <a:off x="2752" y="13357"/>
                  <a:ext cx="1712" cy="1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8" name="Line 197"/>
                <p:cNvSpPr>
                  <a:spLocks noChangeShapeType="1"/>
                </p:cNvSpPr>
                <p:nvPr/>
              </p:nvSpPr>
              <p:spPr bwMode="auto">
                <a:xfrm>
                  <a:off x="2951" y="12776"/>
                  <a:ext cx="1347" cy="1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9" name="Line 198"/>
                <p:cNvSpPr>
                  <a:spLocks noChangeShapeType="1"/>
                </p:cNvSpPr>
                <p:nvPr/>
              </p:nvSpPr>
              <p:spPr bwMode="auto">
                <a:xfrm>
                  <a:off x="2937" y="12784"/>
                  <a:ext cx="1484" cy="587"/>
                </a:xfrm>
                <a:prstGeom prst="line">
                  <a:avLst/>
                </a:prstGeom>
                <a:noFill/>
                <a:ln w="1079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785" y="12779"/>
                  <a:ext cx="1470" cy="578"/>
                </a:xfrm>
                <a:prstGeom prst="line">
                  <a:avLst/>
                </a:prstGeom>
                <a:noFill/>
                <a:ln w="1079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478" name="Group 200"/>
              <p:cNvGrpSpPr>
                <a:grpSpLocks/>
              </p:cNvGrpSpPr>
              <p:nvPr/>
            </p:nvGrpSpPr>
            <p:grpSpPr bwMode="auto">
              <a:xfrm>
                <a:off x="5680" y="12746"/>
                <a:ext cx="1792" cy="670"/>
                <a:chOff x="2700" y="12746"/>
                <a:chExt cx="1792" cy="670"/>
              </a:xfrm>
            </p:grpSpPr>
            <p:sp>
              <p:nvSpPr>
                <p:cNvPr id="17479" name="Line 201"/>
                <p:cNvSpPr>
                  <a:spLocks noChangeShapeType="1"/>
                </p:cNvSpPr>
                <p:nvPr/>
              </p:nvSpPr>
              <p:spPr bwMode="auto">
                <a:xfrm flipV="1">
                  <a:off x="2700" y="12746"/>
                  <a:ext cx="225" cy="669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0" name="Line 202"/>
                <p:cNvSpPr>
                  <a:spLocks noChangeShapeType="1"/>
                </p:cNvSpPr>
                <p:nvPr/>
              </p:nvSpPr>
              <p:spPr bwMode="auto">
                <a:xfrm>
                  <a:off x="4251" y="12748"/>
                  <a:ext cx="241" cy="668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1" name="Line 203"/>
                <p:cNvSpPr>
                  <a:spLocks noChangeShapeType="1"/>
                </p:cNvSpPr>
                <p:nvPr/>
              </p:nvSpPr>
              <p:spPr bwMode="auto">
                <a:xfrm>
                  <a:off x="2752" y="13357"/>
                  <a:ext cx="1712" cy="1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2" name="Line 204"/>
                <p:cNvSpPr>
                  <a:spLocks noChangeShapeType="1"/>
                </p:cNvSpPr>
                <p:nvPr/>
              </p:nvSpPr>
              <p:spPr bwMode="auto">
                <a:xfrm>
                  <a:off x="2951" y="12776"/>
                  <a:ext cx="1347" cy="1"/>
                </a:xfrm>
                <a:prstGeom prst="line">
                  <a:avLst/>
                </a:prstGeom>
                <a:noFill/>
                <a:ln w="222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3" name="Line 205"/>
                <p:cNvSpPr>
                  <a:spLocks noChangeShapeType="1"/>
                </p:cNvSpPr>
                <p:nvPr/>
              </p:nvSpPr>
              <p:spPr bwMode="auto">
                <a:xfrm>
                  <a:off x="2937" y="12784"/>
                  <a:ext cx="1484" cy="587"/>
                </a:xfrm>
                <a:prstGeom prst="line">
                  <a:avLst/>
                </a:prstGeom>
                <a:noFill/>
                <a:ln w="1079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8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2785" y="12779"/>
                  <a:ext cx="1470" cy="578"/>
                </a:xfrm>
                <a:prstGeom prst="line">
                  <a:avLst/>
                </a:prstGeom>
                <a:noFill/>
                <a:ln w="1079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434" name="Text Box 207"/>
            <p:cNvSpPr txBox="1">
              <a:spLocks noChangeArrowheads="1"/>
            </p:cNvSpPr>
            <p:nvPr/>
          </p:nvSpPr>
          <p:spPr bwMode="auto">
            <a:xfrm>
              <a:off x="2076" y="2958"/>
              <a:ext cx="1255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International Border</a:t>
              </a:r>
              <a:endParaRPr kumimoji="0" lang="en-US" altLang="ko-KR" sz="1200">
                <a:latin typeface="Times New Roman" pitchFamily="18" charset="0"/>
              </a:endParaRPr>
            </a:p>
          </p:txBody>
        </p:sp>
        <p:grpSp>
          <p:nvGrpSpPr>
            <p:cNvPr id="17435" name="Group 208"/>
            <p:cNvGrpSpPr>
              <a:grpSpLocks/>
            </p:cNvGrpSpPr>
            <p:nvPr/>
          </p:nvGrpSpPr>
          <p:grpSpPr bwMode="auto">
            <a:xfrm flipH="1">
              <a:off x="1274" y="2441"/>
              <a:ext cx="315" cy="1222"/>
              <a:chOff x="8067" y="8881"/>
              <a:chExt cx="1243" cy="4260"/>
            </a:xfrm>
          </p:grpSpPr>
          <p:sp>
            <p:nvSpPr>
              <p:cNvPr id="17436" name="Freeform 209"/>
              <p:cNvSpPr>
                <a:spLocks/>
              </p:cNvSpPr>
              <p:nvPr/>
            </p:nvSpPr>
            <p:spPr bwMode="auto">
              <a:xfrm>
                <a:off x="8520" y="8888"/>
                <a:ext cx="790" cy="4245"/>
              </a:xfrm>
              <a:custGeom>
                <a:avLst/>
                <a:gdLst>
                  <a:gd name="T0" fmla="*/ 0 w 790"/>
                  <a:gd name="T1" fmla="*/ 0 h 4245"/>
                  <a:gd name="T2" fmla="*/ 787 w 790"/>
                  <a:gd name="T3" fmla="*/ 133 h 4245"/>
                  <a:gd name="T4" fmla="*/ 790 w 790"/>
                  <a:gd name="T5" fmla="*/ 4245 h 4245"/>
                  <a:gd name="T6" fmla="*/ 0 w 790"/>
                  <a:gd name="T7" fmla="*/ 4245 h 4245"/>
                  <a:gd name="T8" fmla="*/ 0 w 790"/>
                  <a:gd name="T9" fmla="*/ 0 h 4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0"/>
                  <a:gd name="T16" fmla="*/ 0 h 4245"/>
                  <a:gd name="T17" fmla="*/ 790 w 790"/>
                  <a:gd name="T18" fmla="*/ 4245 h 4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0" h="4245">
                    <a:moveTo>
                      <a:pt x="0" y="0"/>
                    </a:moveTo>
                    <a:lnTo>
                      <a:pt x="787" y="133"/>
                    </a:lnTo>
                    <a:lnTo>
                      <a:pt x="790" y="4245"/>
                    </a:lnTo>
                    <a:lnTo>
                      <a:pt x="0" y="42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37" name="Freeform 210"/>
              <p:cNvSpPr>
                <a:spLocks/>
              </p:cNvSpPr>
              <p:nvPr/>
            </p:nvSpPr>
            <p:spPr bwMode="auto">
              <a:xfrm>
                <a:off x="8520" y="8881"/>
                <a:ext cx="787" cy="4252"/>
              </a:xfrm>
              <a:custGeom>
                <a:avLst/>
                <a:gdLst>
                  <a:gd name="T0" fmla="*/ 0 w 787"/>
                  <a:gd name="T1" fmla="*/ 0 h 4252"/>
                  <a:gd name="T2" fmla="*/ 787 w 787"/>
                  <a:gd name="T3" fmla="*/ 132 h 4252"/>
                  <a:gd name="T4" fmla="*/ 787 w 787"/>
                  <a:gd name="T5" fmla="*/ 4252 h 4252"/>
                  <a:gd name="T6" fmla="*/ 0 w 787"/>
                  <a:gd name="T7" fmla="*/ 4252 h 4252"/>
                  <a:gd name="T8" fmla="*/ 0 w 787"/>
                  <a:gd name="T9" fmla="*/ 0 h 4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4252"/>
                  <a:gd name="T17" fmla="*/ 787 w 787"/>
                  <a:gd name="T18" fmla="*/ 4252 h 4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4252">
                    <a:moveTo>
                      <a:pt x="0" y="0"/>
                    </a:moveTo>
                    <a:lnTo>
                      <a:pt x="787" y="132"/>
                    </a:lnTo>
                    <a:lnTo>
                      <a:pt x="787" y="4252"/>
                    </a:lnTo>
                    <a:lnTo>
                      <a:pt x="0" y="4252"/>
                    </a:lnTo>
                    <a:lnTo>
                      <a:pt x="0" y="0"/>
                    </a:lnTo>
                  </a:path>
                </a:pathLst>
              </a:custGeom>
              <a:noFill/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7438" name="Group 211"/>
              <p:cNvGrpSpPr>
                <a:grpSpLocks/>
              </p:cNvGrpSpPr>
              <p:nvPr/>
            </p:nvGrpSpPr>
            <p:grpSpPr bwMode="auto">
              <a:xfrm>
                <a:off x="8067" y="8881"/>
                <a:ext cx="1213" cy="4260"/>
                <a:chOff x="8067" y="8881"/>
                <a:chExt cx="1213" cy="4260"/>
              </a:xfrm>
            </p:grpSpPr>
            <p:grpSp>
              <p:nvGrpSpPr>
                <p:cNvPr id="17439" name="Group 212"/>
                <p:cNvGrpSpPr>
                  <a:grpSpLocks/>
                </p:cNvGrpSpPr>
                <p:nvPr/>
              </p:nvGrpSpPr>
              <p:grpSpPr bwMode="auto">
                <a:xfrm>
                  <a:off x="8067" y="8881"/>
                  <a:ext cx="453" cy="4260"/>
                  <a:chOff x="8067" y="8881"/>
                  <a:chExt cx="453" cy="4260"/>
                </a:xfrm>
              </p:grpSpPr>
              <p:sp>
                <p:nvSpPr>
                  <p:cNvPr id="17471" name="Freeform 213"/>
                  <p:cNvSpPr>
                    <a:spLocks/>
                  </p:cNvSpPr>
                  <p:nvPr/>
                </p:nvSpPr>
                <p:spPr bwMode="auto">
                  <a:xfrm>
                    <a:off x="8067" y="8881"/>
                    <a:ext cx="453" cy="4260"/>
                  </a:xfrm>
                  <a:custGeom>
                    <a:avLst/>
                    <a:gdLst>
                      <a:gd name="T0" fmla="*/ 0 w 453"/>
                      <a:gd name="T1" fmla="*/ 332 h 4260"/>
                      <a:gd name="T2" fmla="*/ 453 w 453"/>
                      <a:gd name="T3" fmla="*/ 0 h 4260"/>
                      <a:gd name="T4" fmla="*/ 453 w 453"/>
                      <a:gd name="T5" fmla="*/ 4260 h 4260"/>
                      <a:gd name="T6" fmla="*/ 0 w 453"/>
                      <a:gd name="T7" fmla="*/ 4260 h 4260"/>
                      <a:gd name="T8" fmla="*/ 0 w 453"/>
                      <a:gd name="T9" fmla="*/ 332 h 42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3"/>
                      <a:gd name="T16" fmla="*/ 0 h 4260"/>
                      <a:gd name="T17" fmla="*/ 453 w 453"/>
                      <a:gd name="T18" fmla="*/ 4260 h 42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3" h="4260">
                        <a:moveTo>
                          <a:pt x="0" y="332"/>
                        </a:moveTo>
                        <a:lnTo>
                          <a:pt x="453" y="0"/>
                        </a:lnTo>
                        <a:lnTo>
                          <a:pt x="453" y="4260"/>
                        </a:lnTo>
                        <a:lnTo>
                          <a:pt x="0" y="4260"/>
                        </a:lnTo>
                        <a:lnTo>
                          <a:pt x="0" y="332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72" name="Line 2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7" y="8986"/>
                    <a:ext cx="5" cy="4062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73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8235" y="9096"/>
                    <a:ext cx="1" cy="3970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74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8350" y="12866"/>
                    <a:ext cx="75" cy="24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75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8200" y="12866"/>
                    <a:ext cx="75" cy="24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440" name="Group 218"/>
                <p:cNvGrpSpPr>
                  <a:grpSpLocks/>
                </p:cNvGrpSpPr>
                <p:nvPr/>
              </p:nvGrpSpPr>
              <p:grpSpPr bwMode="auto">
                <a:xfrm>
                  <a:off x="8557" y="9166"/>
                  <a:ext cx="723" cy="3940"/>
                  <a:chOff x="8557" y="9166"/>
                  <a:chExt cx="723" cy="3940"/>
                </a:xfrm>
              </p:grpSpPr>
              <p:grpSp>
                <p:nvGrpSpPr>
                  <p:cNvPr id="17441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8642" y="12821"/>
                    <a:ext cx="555" cy="285"/>
                    <a:chOff x="8642" y="12821"/>
                    <a:chExt cx="555" cy="285"/>
                  </a:xfrm>
                </p:grpSpPr>
                <p:sp>
                  <p:nvSpPr>
                    <p:cNvPr id="17467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90" y="12823"/>
                      <a:ext cx="80" cy="283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8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17" y="12823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9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2" y="12821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70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7" y="12821"/>
                      <a:ext cx="80" cy="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44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8557" y="9213"/>
                    <a:ext cx="723" cy="3433"/>
                    <a:chOff x="8557" y="9213"/>
                    <a:chExt cx="723" cy="3433"/>
                  </a:xfrm>
                </p:grpSpPr>
                <p:sp>
                  <p:nvSpPr>
                    <p:cNvPr id="17450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8565" y="9213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1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8565" y="94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2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8567" y="9613"/>
                      <a:ext cx="713" cy="238"/>
                    </a:xfrm>
                    <a:custGeom>
                      <a:avLst/>
                      <a:gdLst>
                        <a:gd name="T0" fmla="*/ 0 w 713"/>
                        <a:gd name="T1" fmla="*/ 0 h 238"/>
                        <a:gd name="T2" fmla="*/ 713 w 713"/>
                        <a:gd name="T3" fmla="*/ 120 h 238"/>
                        <a:gd name="T4" fmla="*/ 713 w 713"/>
                        <a:gd name="T5" fmla="*/ 238 h 238"/>
                        <a:gd name="T6" fmla="*/ 0 w 713"/>
                        <a:gd name="T7" fmla="*/ 118 h 238"/>
                        <a:gd name="T8" fmla="*/ 0 w 713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38"/>
                        <a:gd name="T17" fmla="*/ 713 w 713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38">
                          <a:moveTo>
                            <a:pt x="0" y="0"/>
                          </a:moveTo>
                          <a:lnTo>
                            <a:pt x="713" y="120"/>
                          </a:lnTo>
                          <a:lnTo>
                            <a:pt x="713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3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8565" y="9808"/>
                      <a:ext cx="712" cy="238"/>
                    </a:xfrm>
                    <a:custGeom>
                      <a:avLst/>
                      <a:gdLst>
                        <a:gd name="T0" fmla="*/ 0 w 712"/>
                        <a:gd name="T1" fmla="*/ 0 h 238"/>
                        <a:gd name="T2" fmla="*/ 712 w 712"/>
                        <a:gd name="T3" fmla="*/ 120 h 238"/>
                        <a:gd name="T4" fmla="*/ 712 w 712"/>
                        <a:gd name="T5" fmla="*/ 238 h 238"/>
                        <a:gd name="T6" fmla="*/ 0 w 712"/>
                        <a:gd name="T7" fmla="*/ 118 h 238"/>
                        <a:gd name="T8" fmla="*/ 0 w 712"/>
                        <a:gd name="T9" fmla="*/ 0 h 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38"/>
                        <a:gd name="T17" fmla="*/ 712 w 712"/>
                        <a:gd name="T18" fmla="*/ 238 h 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38">
                          <a:moveTo>
                            <a:pt x="0" y="0"/>
                          </a:moveTo>
                          <a:lnTo>
                            <a:pt x="712" y="120"/>
                          </a:lnTo>
                          <a:lnTo>
                            <a:pt x="712" y="23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4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8565" y="10008"/>
                      <a:ext cx="712" cy="223"/>
                    </a:xfrm>
                    <a:custGeom>
                      <a:avLst/>
                      <a:gdLst>
                        <a:gd name="T0" fmla="*/ 0 w 712"/>
                        <a:gd name="T1" fmla="*/ 0 h 223"/>
                        <a:gd name="T2" fmla="*/ 712 w 712"/>
                        <a:gd name="T3" fmla="*/ 105 h 223"/>
                        <a:gd name="T4" fmla="*/ 712 w 712"/>
                        <a:gd name="T5" fmla="*/ 223 h 223"/>
                        <a:gd name="T6" fmla="*/ 0 w 712"/>
                        <a:gd name="T7" fmla="*/ 118 h 223"/>
                        <a:gd name="T8" fmla="*/ 0 w 712"/>
                        <a:gd name="T9" fmla="*/ 0 h 2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3"/>
                        <a:gd name="T17" fmla="*/ 712 w 712"/>
                        <a:gd name="T18" fmla="*/ 223 h 2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3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3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5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8565" y="10196"/>
                      <a:ext cx="712" cy="222"/>
                    </a:xfrm>
                    <a:custGeom>
                      <a:avLst/>
                      <a:gdLst>
                        <a:gd name="T0" fmla="*/ 0 w 712"/>
                        <a:gd name="T1" fmla="*/ 0 h 222"/>
                        <a:gd name="T2" fmla="*/ 712 w 712"/>
                        <a:gd name="T3" fmla="*/ 105 h 222"/>
                        <a:gd name="T4" fmla="*/ 712 w 712"/>
                        <a:gd name="T5" fmla="*/ 222 h 222"/>
                        <a:gd name="T6" fmla="*/ 0 w 712"/>
                        <a:gd name="T7" fmla="*/ 117 h 222"/>
                        <a:gd name="T8" fmla="*/ 0 w 712"/>
                        <a:gd name="T9" fmla="*/ 0 h 2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22"/>
                        <a:gd name="T17" fmla="*/ 712 w 712"/>
                        <a:gd name="T18" fmla="*/ 222 h 22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22">
                          <a:moveTo>
                            <a:pt x="0" y="0"/>
                          </a:moveTo>
                          <a:lnTo>
                            <a:pt x="712" y="105"/>
                          </a:lnTo>
                          <a:lnTo>
                            <a:pt x="712" y="222"/>
                          </a:lnTo>
                          <a:lnTo>
                            <a:pt x="0" y="1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6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8567" y="10388"/>
                      <a:ext cx="713" cy="225"/>
                    </a:xfrm>
                    <a:custGeom>
                      <a:avLst/>
                      <a:gdLst>
                        <a:gd name="T0" fmla="*/ 0 w 713"/>
                        <a:gd name="T1" fmla="*/ 0 h 225"/>
                        <a:gd name="T2" fmla="*/ 713 w 713"/>
                        <a:gd name="T3" fmla="*/ 108 h 225"/>
                        <a:gd name="T4" fmla="*/ 713 w 713"/>
                        <a:gd name="T5" fmla="*/ 225 h 225"/>
                        <a:gd name="T6" fmla="*/ 0 w 713"/>
                        <a:gd name="T7" fmla="*/ 120 h 225"/>
                        <a:gd name="T8" fmla="*/ 0 w 713"/>
                        <a:gd name="T9" fmla="*/ 0 h 2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225"/>
                        <a:gd name="T17" fmla="*/ 713 w 713"/>
                        <a:gd name="T18" fmla="*/ 225 h 2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225">
                          <a:moveTo>
                            <a:pt x="0" y="0"/>
                          </a:moveTo>
                          <a:lnTo>
                            <a:pt x="713" y="108"/>
                          </a:lnTo>
                          <a:lnTo>
                            <a:pt x="713" y="22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7" name="Freeform 232"/>
                    <p:cNvSpPr>
                      <a:spLocks/>
                    </p:cNvSpPr>
                    <p:nvPr/>
                  </p:nvSpPr>
                  <p:spPr bwMode="auto">
                    <a:xfrm>
                      <a:off x="8565" y="10588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8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8565" y="10783"/>
                      <a:ext cx="712" cy="208"/>
                    </a:xfrm>
                    <a:custGeom>
                      <a:avLst/>
                      <a:gdLst>
                        <a:gd name="T0" fmla="*/ 0 w 712"/>
                        <a:gd name="T1" fmla="*/ 0 h 208"/>
                        <a:gd name="T2" fmla="*/ 712 w 712"/>
                        <a:gd name="T3" fmla="*/ 90 h 208"/>
                        <a:gd name="T4" fmla="*/ 712 w 712"/>
                        <a:gd name="T5" fmla="*/ 208 h 208"/>
                        <a:gd name="T6" fmla="*/ 0 w 712"/>
                        <a:gd name="T7" fmla="*/ 118 h 208"/>
                        <a:gd name="T8" fmla="*/ 0 w 712"/>
                        <a:gd name="T9" fmla="*/ 0 h 20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8"/>
                        <a:gd name="T17" fmla="*/ 712 w 712"/>
                        <a:gd name="T18" fmla="*/ 208 h 20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8">
                          <a:moveTo>
                            <a:pt x="0" y="0"/>
                          </a:moveTo>
                          <a:lnTo>
                            <a:pt x="712" y="90"/>
                          </a:lnTo>
                          <a:lnTo>
                            <a:pt x="712" y="208"/>
                          </a:lnTo>
                          <a:lnTo>
                            <a:pt x="0" y="1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59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8565" y="1097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0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8565" y="1118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1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8565" y="11398"/>
                      <a:ext cx="712" cy="200"/>
                    </a:xfrm>
                    <a:custGeom>
                      <a:avLst/>
                      <a:gdLst>
                        <a:gd name="T0" fmla="*/ 0 w 712"/>
                        <a:gd name="T1" fmla="*/ 0 h 200"/>
                        <a:gd name="T2" fmla="*/ 712 w 712"/>
                        <a:gd name="T3" fmla="*/ 83 h 200"/>
                        <a:gd name="T4" fmla="*/ 712 w 712"/>
                        <a:gd name="T5" fmla="*/ 200 h 200"/>
                        <a:gd name="T6" fmla="*/ 0 w 712"/>
                        <a:gd name="T7" fmla="*/ 125 h 200"/>
                        <a:gd name="T8" fmla="*/ 0 w 712"/>
                        <a:gd name="T9" fmla="*/ 0 h 2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200"/>
                        <a:gd name="T17" fmla="*/ 712 w 712"/>
                        <a:gd name="T18" fmla="*/ 200 h 2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200">
                          <a:moveTo>
                            <a:pt x="0" y="0"/>
                          </a:moveTo>
                          <a:lnTo>
                            <a:pt x="712" y="83"/>
                          </a:lnTo>
                          <a:lnTo>
                            <a:pt x="712" y="200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2" name="Freeform 237"/>
                    <p:cNvSpPr>
                      <a:spLocks/>
                    </p:cNvSpPr>
                    <p:nvPr/>
                  </p:nvSpPr>
                  <p:spPr bwMode="auto">
                    <a:xfrm>
                      <a:off x="8565" y="11623"/>
                      <a:ext cx="712" cy="185"/>
                    </a:xfrm>
                    <a:custGeom>
                      <a:avLst/>
                      <a:gdLst>
                        <a:gd name="T0" fmla="*/ 0 w 712"/>
                        <a:gd name="T1" fmla="*/ 0 h 185"/>
                        <a:gd name="T2" fmla="*/ 712 w 712"/>
                        <a:gd name="T3" fmla="*/ 68 h 185"/>
                        <a:gd name="T4" fmla="*/ 712 w 712"/>
                        <a:gd name="T5" fmla="*/ 185 h 185"/>
                        <a:gd name="T6" fmla="*/ 0 w 712"/>
                        <a:gd name="T7" fmla="*/ 125 h 185"/>
                        <a:gd name="T8" fmla="*/ 0 w 712"/>
                        <a:gd name="T9" fmla="*/ 0 h 18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2"/>
                        <a:gd name="T16" fmla="*/ 0 h 185"/>
                        <a:gd name="T17" fmla="*/ 712 w 712"/>
                        <a:gd name="T18" fmla="*/ 185 h 18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2" h="185">
                          <a:moveTo>
                            <a:pt x="0" y="0"/>
                          </a:moveTo>
                          <a:lnTo>
                            <a:pt x="712" y="68"/>
                          </a:lnTo>
                          <a:lnTo>
                            <a:pt x="712" y="185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3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8562" y="11836"/>
                      <a:ext cx="713" cy="187"/>
                    </a:xfrm>
                    <a:custGeom>
                      <a:avLst/>
                      <a:gdLst>
                        <a:gd name="T0" fmla="*/ 0 w 713"/>
                        <a:gd name="T1" fmla="*/ 0 h 187"/>
                        <a:gd name="T2" fmla="*/ 713 w 713"/>
                        <a:gd name="T3" fmla="*/ 70 h 187"/>
                        <a:gd name="T4" fmla="*/ 713 w 713"/>
                        <a:gd name="T5" fmla="*/ 187 h 187"/>
                        <a:gd name="T6" fmla="*/ 0 w 713"/>
                        <a:gd name="T7" fmla="*/ 127 h 187"/>
                        <a:gd name="T8" fmla="*/ 0 w 713"/>
                        <a:gd name="T9" fmla="*/ 0 h 18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3"/>
                        <a:gd name="T16" fmla="*/ 0 h 187"/>
                        <a:gd name="T17" fmla="*/ 713 w 713"/>
                        <a:gd name="T18" fmla="*/ 187 h 18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3" h="187">
                          <a:moveTo>
                            <a:pt x="0" y="0"/>
                          </a:moveTo>
                          <a:lnTo>
                            <a:pt x="713" y="70"/>
                          </a:lnTo>
                          <a:lnTo>
                            <a:pt x="713" y="187"/>
                          </a:lnTo>
                          <a:lnTo>
                            <a:pt x="0" y="1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4" name="Freeform 239"/>
                    <p:cNvSpPr>
                      <a:spLocks/>
                    </p:cNvSpPr>
                    <p:nvPr/>
                  </p:nvSpPr>
                  <p:spPr bwMode="auto">
                    <a:xfrm>
                      <a:off x="8557" y="12056"/>
                      <a:ext cx="720" cy="177"/>
                    </a:xfrm>
                    <a:custGeom>
                      <a:avLst/>
                      <a:gdLst>
                        <a:gd name="T0" fmla="*/ 0 w 720"/>
                        <a:gd name="T1" fmla="*/ 0 h 177"/>
                        <a:gd name="T2" fmla="*/ 720 w 720"/>
                        <a:gd name="T3" fmla="*/ 60 h 177"/>
                        <a:gd name="T4" fmla="*/ 720 w 720"/>
                        <a:gd name="T5" fmla="*/ 177 h 177"/>
                        <a:gd name="T6" fmla="*/ 0 w 720"/>
                        <a:gd name="T7" fmla="*/ 125 h 177"/>
                        <a:gd name="T8" fmla="*/ 0 w 720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77"/>
                        <a:gd name="T17" fmla="*/ 720 w 720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77">
                          <a:moveTo>
                            <a:pt x="0" y="0"/>
                          </a:moveTo>
                          <a:lnTo>
                            <a:pt x="720" y="60"/>
                          </a:lnTo>
                          <a:lnTo>
                            <a:pt x="720" y="177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5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8557" y="12281"/>
                      <a:ext cx="720" cy="162"/>
                    </a:xfrm>
                    <a:custGeom>
                      <a:avLst/>
                      <a:gdLst>
                        <a:gd name="T0" fmla="*/ 0 w 720"/>
                        <a:gd name="T1" fmla="*/ 0 h 162"/>
                        <a:gd name="T2" fmla="*/ 720 w 720"/>
                        <a:gd name="T3" fmla="*/ 45 h 162"/>
                        <a:gd name="T4" fmla="*/ 720 w 720"/>
                        <a:gd name="T5" fmla="*/ 162 h 162"/>
                        <a:gd name="T6" fmla="*/ 0 w 720"/>
                        <a:gd name="T7" fmla="*/ 125 h 162"/>
                        <a:gd name="T8" fmla="*/ 0 w 720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62"/>
                        <a:gd name="T17" fmla="*/ 720 w 720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62">
                          <a:moveTo>
                            <a:pt x="0" y="0"/>
                          </a:moveTo>
                          <a:lnTo>
                            <a:pt x="720" y="45"/>
                          </a:lnTo>
                          <a:lnTo>
                            <a:pt x="720" y="162"/>
                          </a:lnTo>
                          <a:lnTo>
                            <a:pt x="0" y="1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466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8557" y="12501"/>
                      <a:ext cx="720" cy="145"/>
                    </a:xfrm>
                    <a:custGeom>
                      <a:avLst/>
                      <a:gdLst>
                        <a:gd name="T0" fmla="*/ 0 w 720"/>
                        <a:gd name="T1" fmla="*/ 0 h 145"/>
                        <a:gd name="T2" fmla="*/ 720 w 720"/>
                        <a:gd name="T3" fmla="*/ 27 h 145"/>
                        <a:gd name="T4" fmla="*/ 720 w 720"/>
                        <a:gd name="T5" fmla="*/ 145 h 145"/>
                        <a:gd name="T6" fmla="*/ 0 w 720"/>
                        <a:gd name="T7" fmla="*/ 120 h 145"/>
                        <a:gd name="T8" fmla="*/ 0 w 720"/>
                        <a:gd name="T9" fmla="*/ 0 h 1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145"/>
                        <a:gd name="T17" fmla="*/ 720 w 720"/>
                        <a:gd name="T18" fmla="*/ 145 h 1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145">
                          <a:moveTo>
                            <a:pt x="0" y="0"/>
                          </a:moveTo>
                          <a:lnTo>
                            <a:pt x="720" y="27"/>
                          </a:lnTo>
                          <a:lnTo>
                            <a:pt x="720" y="145"/>
                          </a:lnTo>
                          <a:lnTo>
                            <a:pt x="0" y="1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7443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8722" y="9166"/>
                    <a:ext cx="391" cy="3665"/>
                    <a:chOff x="8722" y="9166"/>
                    <a:chExt cx="391" cy="3665"/>
                  </a:xfrm>
                </p:grpSpPr>
                <p:grpSp>
                  <p:nvGrpSpPr>
                    <p:cNvPr id="17444" name="Group 2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22" y="9166"/>
                      <a:ext cx="84" cy="3665"/>
                      <a:chOff x="8722" y="9166"/>
                      <a:chExt cx="84" cy="3665"/>
                    </a:xfrm>
                  </p:grpSpPr>
                  <p:sp>
                    <p:nvSpPr>
                      <p:cNvPr id="17448" name="Line 2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722" y="9166"/>
                        <a:ext cx="1" cy="366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49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805" y="9173"/>
                        <a:ext cx="1" cy="3658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7445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7" y="9216"/>
                      <a:ext cx="76" cy="3615"/>
                      <a:chOff x="9037" y="9216"/>
                      <a:chExt cx="76" cy="3615"/>
                    </a:xfrm>
                  </p:grpSpPr>
                  <p:sp>
                    <p:nvSpPr>
                      <p:cNvPr id="17446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037" y="9216"/>
                        <a:ext cx="1" cy="361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47" name="Line 24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112" y="9226"/>
                        <a:ext cx="1" cy="3605"/>
                      </a:xfrm>
                      <a:prstGeom prst="line">
                        <a:avLst/>
                      </a:prstGeom>
                      <a:noFill/>
                      <a:ln w="1079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7414" name="Group 249"/>
          <p:cNvGrpSpPr>
            <a:grpSpLocks/>
          </p:cNvGrpSpPr>
          <p:nvPr/>
        </p:nvGrpSpPr>
        <p:grpSpPr bwMode="auto">
          <a:xfrm>
            <a:off x="2819400" y="4191000"/>
            <a:ext cx="3048000" cy="2667000"/>
            <a:chOff x="2928" y="1776"/>
            <a:chExt cx="2316" cy="2166"/>
          </a:xfrm>
        </p:grpSpPr>
        <p:grpSp>
          <p:nvGrpSpPr>
            <p:cNvPr id="17415" name="Group 250"/>
            <p:cNvGrpSpPr>
              <a:grpSpLocks/>
            </p:cNvGrpSpPr>
            <p:nvPr/>
          </p:nvGrpSpPr>
          <p:grpSpPr bwMode="auto">
            <a:xfrm>
              <a:off x="2928" y="1776"/>
              <a:ext cx="2255" cy="2166"/>
              <a:chOff x="1426" y="1029"/>
              <a:chExt cx="5610" cy="5596"/>
            </a:xfrm>
          </p:grpSpPr>
          <p:sp>
            <p:nvSpPr>
              <p:cNvPr id="17422" name="Arc 251"/>
              <p:cNvSpPr>
                <a:spLocks/>
              </p:cNvSpPr>
              <p:nvPr/>
            </p:nvSpPr>
            <p:spPr bwMode="auto">
              <a:xfrm rot="13433394" flipV="1">
                <a:off x="3034" y="1029"/>
                <a:ext cx="2423" cy="2322"/>
              </a:xfrm>
              <a:custGeom>
                <a:avLst/>
                <a:gdLst>
                  <a:gd name="T0" fmla="*/ 0 w 21600"/>
                  <a:gd name="T1" fmla="*/ 0 h 21251"/>
                  <a:gd name="T2" fmla="*/ 0 w 21600"/>
                  <a:gd name="T3" fmla="*/ 0 h 21251"/>
                  <a:gd name="T4" fmla="*/ 0 w 21600"/>
                  <a:gd name="T5" fmla="*/ 0 h 212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251"/>
                  <a:gd name="T11" fmla="*/ 21600 w 21600"/>
                  <a:gd name="T12" fmla="*/ 21251 h 212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251" fill="none" extrusionOk="0">
                    <a:moveTo>
                      <a:pt x="6362" y="0"/>
                    </a:moveTo>
                    <a:cubicBezTo>
                      <a:pt x="15420" y="2792"/>
                      <a:pt x="21600" y="11163"/>
                      <a:pt x="21600" y="20642"/>
                    </a:cubicBezTo>
                    <a:cubicBezTo>
                      <a:pt x="21600" y="20845"/>
                      <a:pt x="21597" y="21048"/>
                      <a:pt x="21591" y="21251"/>
                    </a:cubicBezTo>
                  </a:path>
                  <a:path w="21600" h="21251" stroke="0" extrusionOk="0">
                    <a:moveTo>
                      <a:pt x="6362" y="0"/>
                    </a:moveTo>
                    <a:cubicBezTo>
                      <a:pt x="15420" y="2792"/>
                      <a:pt x="21600" y="11163"/>
                      <a:pt x="21600" y="20642"/>
                    </a:cubicBezTo>
                    <a:cubicBezTo>
                      <a:pt x="21600" y="20845"/>
                      <a:pt x="21597" y="21048"/>
                      <a:pt x="21591" y="21251"/>
                    </a:cubicBezTo>
                    <a:lnTo>
                      <a:pt x="0" y="206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88888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3" name="Arc 252"/>
              <p:cNvSpPr>
                <a:spLocks/>
              </p:cNvSpPr>
              <p:nvPr/>
            </p:nvSpPr>
            <p:spPr bwMode="auto">
              <a:xfrm rot="17358102" flipV="1">
                <a:off x="4688" y="1928"/>
                <a:ext cx="2398" cy="2299"/>
              </a:xfrm>
              <a:custGeom>
                <a:avLst/>
                <a:gdLst>
                  <a:gd name="T0" fmla="*/ 0 w 21376"/>
                  <a:gd name="T1" fmla="*/ 0 h 21044"/>
                  <a:gd name="T2" fmla="*/ 0 w 21376"/>
                  <a:gd name="T3" fmla="*/ 0 h 21044"/>
                  <a:gd name="T4" fmla="*/ 0 w 21376"/>
                  <a:gd name="T5" fmla="*/ 0 h 21044"/>
                  <a:gd name="T6" fmla="*/ 0 60000 65536"/>
                  <a:gd name="T7" fmla="*/ 0 60000 65536"/>
                  <a:gd name="T8" fmla="*/ 0 60000 65536"/>
                  <a:gd name="T9" fmla="*/ 0 w 21376"/>
                  <a:gd name="T10" fmla="*/ 0 h 21044"/>
                  <a:gd name="T11" fmla="*/ 21376 w 21376"/>
                  <a:gd name="T12" fmla="*/ 21044 h 210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76" h="21044" fill="none" extrusionOk="0">
                    <a:moveTo>
                      <a:pt x="4869" y="0"/>
                    </a:moveTo>
                    <a:cubicBezTo>
                      <a:pt x="13543" y="2007"/>
                      <a:pt x="20096" y="9130"/>
                      <a:pt x="21375" y="17940"/>
                    </a:cubicBezTo>
                  </a:path>
                  <a:path w="21376" h="21044" stroke="0" extrusionOk="0">
                    <a:moveTo>
                      <a:pt x="4869" y="0"/>
                    </a:moveTo>
                    <a:cubicBezTo>
                      <a:pt x="13543" y="2007"/>
                      <a:pt x="20096" y="9130"/>
                      <a:pt x="21375" y="17940"/>
                    </a:cubicBezTo>
                    <a:lnTo>
                      <a:pt x="0" y="210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88888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4" name="Arc 253"/>
              <p:cNvSpPr>
                <a:spLocks/>
              </p:cNvSpPr>
              <p:nvPr/>
            </p:nvSpPr>
            <p:spPr bwMode="auto">
              <a:xfrm rot="21265313" flipV="1">
                <a:off x="4476" y="3759"/>
                <a:ext cx="2374" cy="2326"/>
              </a:xfrm>
              <a:custGeom>
                <a:avLst/>
                <a:gdLst>
                  <a:gd name="T0" fmla="*/ 0 w 21160"/>
                  <a:gd name="T1" fmla="*/ 0 h 21288"/>
                  <a:gd name="T2" fmla="*/ 0 w 21160"/>
                  <a:gd name="T3" fmla="*/ 0 h 21288"/>
                  <a:gd name="T4" fmla="*/ 0 w 21160"/>
                  <a:gd name="T5" fmla="*/ 0 h 21288"/>
                  <a:gd name="T6" fmla="*/ 0 60000 65536"/>
                  <a:gd name="T7" fmla="*/ 0 60000 65536"/>
                  <a:gd name="T8" fmla="*/ 0 60000 65536"/>
                  <a:gd name="T9" fmla="*/ 0 w 21160"/>
                  <a:gd name="T10" fmla="*/ 0 h 21288"/>
                  <a:gd name="T11" fmla="*/ 21160 w 21160"/>
                  <a:gd name="T12" fmla="*/ 21288 h 21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60" h="21288" fill="none" extrusionOk="0">
                    <a:moveTo>
                      <a:pt x="3658" y="-1"/>
                    </a:moveTo>
                    <a:cubicBezTo>
                      <a:pt x="12425" y="1506"/>
                      <a:pt x="19372" y="8233"/>
                      <a:pt x="21159" y="16948"/>
                    </a:cubicBezTo>
                  </a:path>
                  <a:path w="21160" h="21288" stroke="0" extrusionOk="0">
                    <a:moveTo>
                      <a:pt x="3658" y="-1"/>
                    </a:moveTo>
                    <a:cubicBezTo>
                      <a:pt x="12425" y="1506"/>
                      <a:pt x="19372" y="8233"/>
                      <a:pt x="21159" y="16948"/>
                    </a:cubicBezTo>
                    <a:lnTo>
                      <a:pt x="0" y="2128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88888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5" name="Arc 254"/>
              <p:cNvSpPr>
                <a:spLocks/>
              </p:cNvSpPr>
              <p:nvPr/>
            </p:nvSpPr>
            <p:spPr bwMode="auto">
              <a:xfrm rot="3933289" flipV="1">
                <a:off x="2551" y="4268"/>
                <a:ext cx="2389" cy="2326"/>
              </a:xfrm>
              <a:custGeom>
                <a:avLst/>
                <a:gdLst>
                  <a:gd name="T0" fmla="*/ 0 w 21295"/>
                  <a:gd name="T1" fmla="*/ 0 h 21288"/>
                  <a:gd name="T2" fmla="*/ 0 w 21295"/>
                  <a:gd name="T3" fmla="*/ 0 h 21288"/>
                  <a:gd name="T4" fmla="*/ 0 w 21295"/>
                  <a:gd name="T5" fmla="*/ 0 h 21288"/>
                  <a:gd name="T6" fmla="*/ 0 60000 65536"/>
                  <a:gd name="T7" fmla="*/ 0 60000 65536"/>
                  <a:gd name="T8" fmla="*/ 0 60000 65536"/>
                  <a:gd name="T9" fmla="*/ 0 w 21295"/>
                  <a:gd name="T10" fmla="*/ 0 h 21288"/>
                  <a:gd name="T11" fmla="*/ 21295 w 21295"/>
                  <a:gd name="T12" fmla="*/ 21288 h 21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95" h="21288" fill="none" extrusionOk="0">
                    <a:moveTo>
                      <a:pt x="3658" y="-1"/>
                    </a:moveTo>
                    <a:cubicBezTo>
                      <a:pt x="12690" y="1552"/>
                      <a:pt x="19760" y="8635"/>
                      <a:pt x="21295" y="17670"/>
                    </a:cubicBezTo>
                  </a:path>
                  <a:path w="21295" h="21288" stroke="0" extrusionOk="0">
                    <a:moveTo>
                      <a:pt x="3658" y="-1"/>
                    </a:moveTo>
                    <a:cubicBezTo>
                      <a:pt x="12690" y="1552"/>
                      <a:pt x="19760" y="8635"/>
                      <a:pt x="21295" y="17670"/>
                    </a:cubicBezTo>
                    <a:lnTo>
                      <a:pt x="0" y="2128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888888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6" name="Arc 255"/>
              <p:cNvSpPr>
                <a:spLocks/>
              </p:cNvSpPr>
              <p:nvPr/>
            </p:nvSpPr>
            <p:spPr bwMode="auto">
              <a:xfrm rot="19034041" flipH="1">
                <a:off x="1426" y="2602"/>
                <a:ext cx="2378" cy="2347"/>
              </a:xfrm>
              <a:custGeom>
                <a:avLst/>
                <a:gdLst>
                  <a:gd name="T0" fmla="*/ 0 w 21197"/>
                  <a:gd name="T1" fmla="*/ 0 h 21481"/>
                  <a:gd name="T2" fmla="*/ 0 w 21197"/>
                  <a:gd name="T3" fmla="*/ 0 h 21481"/>
                  <a:gd name="T4" fmla="*/ 0 w 21197"/>
                  <a:gd name="T5" fmla="*/ 0 h 21481"/>
                  <a:gd name="T6" fmla="*/ 0 60000 65536"/>
                  <a:gd name="T7" fmla="*/ 0 60000 65536"/>
                  <a:gd name="T8" fmla="*/ 0 60000 65536"/>
                  <a:gd name="T9" fmla="*/ 0 w 21197"/>
                  <a:gd name="T10" fmla="*/ 0 h 21481"/>
                  <a:gd name="T11" fmla="*/ 21197 w 21197"/>
                  <a:gd name="T12" fmla="*/ 21481 h 21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97" h="21481" fill="none" extrusionOk="0">
                    <a:moveTo>
                      <a:pt x="2267" y="0"/>
                    </a:moveTo>
                    <a:cubicBezTo>
                      <a:pt x="11696" y="995"/>
                      <a:pt x="19372" y="8022"/>
                      <a:pt x="21196" y="17326"/>
                    </a:cubicBezTo>
                  </a:path>
                  <a:path w="21197" h="21481" stroke="0" extrusionOk="0">
                    <a:moveTo>
                      <a:pt x="2267" y="0"/>
                    </a:moveTo>
                    <a:cubicBezTo>
                      <a:pt x="11696" y="995"/>
                      <a:pt x="19372" y="8022"/>
                      <a:pt x="21196" y="17326"/>
                    </a:cubicBezTo>
                    <a:lnTo>
                      <a:pt x="0" y="2148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888888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7" name="Oval 256"/>
              <p:cNvSpPr>
                <a:spLocks noChangeArrowheads="1"/>
              </p:cNvSpPr>
              <p:nvPr/>
            </p:nvSpPr>
            <p:spPr bwMode="auto">
              <a:xfrm>
                <a:off x="4100" y="3660"/>
                <a:ext cx="440" cy="40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16" name="Arc 257"/>
            <p:cNvSpPr>
              <a:spLocks/>
            </p:cNvSpPr>
            <p:nvPr/>
          </p:nvSpPr>
          <p:spPr bwMode="auto">
            <a:xfrm rot="1418410">
              <a:off x="4347" y="2089"/>
              <a:ext cx="897" cy="992"/>
            </a:xfrm>
            <a:custGeom>
              <a:avLst/>
              <a:gdLst>
                <a:gd name="T0" fmla="*/ 0 w 20029"/>
                <a:gd name="T1" fmla="*/ 0 h 21487"/>
                <a:gd name="T2" fmla="*/ 0 w 20029"/>
                <a:gd name="T3" fmla="*/ 0 h 21487"/>
                <a:gd name="T4" fmla="*/ 0 w 20029"/>
                <a:gd name="T5" fmla="*/ 0 h 21487"/>
                <a:gd name="T6" fmla="*/ 0 60000 65536"/>
                <a:gd name="T7" fmla="*/ 0 60000 65536"/>
                <a:gd name="T8" fmla="*/ 0 60000 65536"/>
                <a:gd name="T9" fmla="*/ 0 w 20029"/>
                <a:gd name="T10" fmla="*/ 0 h 21487"/>
                <a:gd name="T11" fmla="*/ 20029 w 20029"/>
                <a:gd name="T12" fmla="*/ 21487 h 21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29" h="21487" fill="none" extrusionOk="0">
                  <a:moveTo>
                    <a:pt x="2209" y="0"/>
                  </a:moveTo>
                  <a:cubicBezTo>
                    <a:pt x="10173" y="819"/>
                    <a:pt x="17031" y="5976"/>
                    <a:pt x="20028" y="13400"/>
                  </a:cubicBezTo>
                </a:path>
                <a:path w="20029" h="21487" stroke="0" extrusionOk="0">
                  <a:moveTo>
                    <a:pt x="2209" y="0"/>
                  </a:moveTo>
                  <a:cubicBezTo>
                    <a:pt x="10173" y="819"/>
                    <a:pt x="17031" y="5976"/>
                    <a:pt x="20028" y="13400"/>
                  </a:cubicBezTo>
                  <a:lnTo>
                    <a:pt x="0" y="2148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7" name="Text Box 258"/>
            <p:cNvSpPr txBox="1">
              <a:spLocks noChangeArrowheads="1"/>
            </p:cNvSpPr>
            <p:nvPr/>
          </p:nvSpPr>
          <p:spPr bwMode="auto">
            <a:xfrm>
              <a:off x="4907" y="2094"/>
              <a:ext cx="3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Times New Roman" pitchFamily="18" charset="0"/>
                </a:rPr>
                <a:t>72º</a:t>
              </a:r>
            </a:p>
          </p:txBody>
        </p:sp>
        <p:sp>
          <p:nvSpPr>
            <p:cNvPr id="17418" name="Line 259"/>
            <p:cNvSpPr>
              <a:spLocks noChangeShapeType="1"/>
            </p:cNvSpPr>
            <p:nvPr/>
          </p:nvSpPr>
          <p:spPr bwMode="auto">
            <a:xfrm flipH="1" flipV="1">
              <a:off x="4084" y="1885"/>
              <a:ext cx="0" cy="8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9" name="Text Box 260"/>
            <p:cNvSpPr txBox="1">
              <a:spLocks noChangeArrowheads="1"/>
            </p:cNvSpPr>
            <p:nvPr/>
          </p:nvSpPr>
          <p:spPr bwMode="auto">
            <a:xfrm>
              <a:off x="4036" y="1999"/>
              <a:ext cx="36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Times New Roman" pitchFamily="18" charset="0"/>
                </a:rPr>
                <a:t>8 km</a:t>
              </a:r>
            </a:p>
          </p:txBody>
        </p:sp>
        <p:sp>
          <p:nvSpPr>
            <p:cNvPr id="17420" name="Text Box 261"/>
            <p:cNvSpPr txBox="1">
              <a:spLocks noChangeArrowheads="1"/>
            </p:cNvSpPr>
            <p:nvPr/>
          </p:nvSpPr>
          <p:spPr bwMode="auto">
            <a:xfrm>
              <a:off x="3141" y="2756"/>
              <a:ext cx="61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Times New Roman" pitchFamily="18" charset="0"/>
                </a:rPr>
                <a:t>30 Mbit/s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Times New Roman" pitchFamily="18" charset="0"/>
                </a:rPr>
                <a:t>per sector</a:t>
              </a:r>
            </a:p>
          </p:txBody>
        </p:sp>
        <p:sp>
          <p:nvSpPr>
            <p:cNvPr id="17421" name="Text Box 262"/>
            <p:cNvSpPr txBox="1">
              <a:spLocks noChangeArrowheads="1"/>
            </p:cNvSpPr>
            <p:nvPr/>
          </p:nvSpPr>
          <p:spPr bwMode="auto">
            <a:xfrm>
              <a:off x="4135" y="2900"/>
              <a:ext cx="61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Times New Roman" pitchFamily="18" charset="0"/>
                </a:rPr>
                <a:t>Base-station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위성통신</a:t>
            </a:r>
            <a:r>
              <a:rPr lang="en-US" altLang="ko-KR"/>
              <a:t>(Satellite system)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eaLnBrk="1" hangingPunct="1"/>
            <a:r>
              <a:rPr lang="ko-KR" altLang="en-US" sz="2400"/>
              <a:t>정지궤도 방송</a:t>
            </a:r>
            <a:r>
              <a:rPr lang="en-US" altLang="ko-KR" sz="2400"/>
              <a:t>/</a:t>
            </a:r>
            <a:r>
              <a:rPr lang="ko-KR" altLang="en-US" sz="2400"/>
              <a:t>전화</a:t>
            </a:r>
          </a:p>
          <a:p>
            <a:pPr eaLnBrk="1" hangingPunct="1"/>
            <a:r>
              <a:rPr lang="ko-KR" altLang="en-US" sz="2400"/>
              <a:t>정지궤도 데이터 </a:t>
            </a:r>
            <a:r>
              <a:rPr lang="en-US" altLang="ko-KR" sz="2400"/>
              <a:t>(VSAT)</a:t>
            </a:r>
          </a:p>
          <a:p>
            <a:pPr eaLnBrk="1" hangingPunct="1"/>
            <a:r>
              <a:rPr lang="ko-KR" altLang="en-US" sz="2400"/>
              <a:t>저궤도 전화</a:t>
            </a:r>
          </a:p>
          <a:p>
            <a:pPr lvl="1" eaLnBrk="1" hangingPunct="1"/>
            <a:r>
              <a:rPr lang="en-US" altLang="ko-KR" sz="2400"/>
              <a:t>Iridium</a:t>
            </a:r>
          </a:p>
          <a:p>
            <a:pPr eaLnBrk="1" hangingPunct="1"/>
            <a:r>
              <a:rPr lang="en-US" altLang="ko-KR" sz="2400"/>
              <a:t> </a:t>
            </a:r>
            <a:r>
              <a:rPr lang="ko-KR" altLang="en-US" sz="2400"/>
              <a:t>위성 방송 </a:t>
            </a:r>
            <a:r>
              <a:rPr lang="en-US" altLang="ko-KR" sz="2400"/>
              <a:t>/ DMB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무선 링크</a:t>
            </a:r>
          </a:p>
        </p:txBody>
      </p:sp>
      <p:pic>
        <p:nvPicPr>
          <p:cNvPr id="1843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352800"/>
            <a:ext cx="4991100" cy="311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단거리 무선통신</a:t>
            </a:r>
            <a:r>
              <a:rPr lang="en-US" altLang="ko-KR"/>
              <a:t>(Short Range)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69" y="1268760"/>
            <a:ext cx="7848600" cy="2286000"/>
          </a:xfrm>
        </p:spPr>
        <p:txBody>
          <a:bodyPr/>
          <a:lstStyle/>
          <a:p>
            <a:pPr eaLnBrk="1" hangingPunct="1"/>
            <a:r>
              <a:rPr lang="en-US" altLang="ko-KR" dirty="0"/>
              <a:t>Public (license-free) band</a:t>
            </a:r>
            <a:r>
              <a:rPr lang="ko-KR" altLang="en-US" dirty="0"/>
              <a:t> 이용</a:t>
            </a:r>
            <a:endParaRPr lang="en-US" altLang="ko-KR" dirty="0"/>
          </a:p>
          <a:p>
            <a:pPr eaLnBrk="1" hangingPunct="1"/>
            <a:r>
              <a:rPr lang="ko-KR" altLang="en-US" dirty="0"/>
              <a:t>적외선 통신</a:t>
            </a:r>
          </a:p>
          <a:p>
            <a:pPr eaLnBrk="1" hangingPunct="1"/>
            <a:r>
              <a:rPr lang="ko-KR" altLang="en-US" u="sng" dirty="0"/>
              <a:t>무선</a:t>
            </a:r>
            <a:r>
              <a:rPr lang="en-US" altLang="ko-KR" u="sng" dirty="0"/>
              <a:t>LAN - IEEE 802.11</a:t>
            </a:r>
          </a:p>
          <a:p>
            <a:pPr eaLnBrk="1" hangingPunct="1"/>
            <a:r>
              <a:rPr lang="en-US" altLang="ko-KR" dirty="0" err="1"/>
              <a:t>WiMedia</a:t>
            </a:r>
            <a:endParaRPr lang="en-US" altLang="ko-KR" dirty="0"/>
          </a:p>
          <a:p>
            <a:pPr eaLnBrk="1" hangingPunct="1"/>
            <a:r>
              <a:rPr lang="en-US" altLang="ko-KR" dirty="0"/>
              <a:t>Bluetooth</a:t>
            </a:r>
          </a:p>
          <a:p>
            <a:pPr eaLnBrk="1" hangingPunct="1"/>
            <a:r>
              <a:rPr lang="en-US" altLang="ko-KR" dirty="0"/>
              <a:t>ZigBee / IEEE 802.15.4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 </a:t>
            </a:r>
            <a:r>
              <a:rPr lang="ko-KR" altLang="en-US" sz="1000" b="1">
                <a:latin typeface="Times New Roman" pitchFamily="18" charset="0"/>
              </a:rPr>
              <a:t>무선 링크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755576" y="3933056"/>
            <a:ext cx="7702623" cy="2970982"/>
            <a:chOff x="557" y="1488"/>
            <a:chExt cx="4675" cy="2309"/>
          </a:xfrm>
        </p:grpSpPr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816" y="2640"/>
              <a:ext cx="42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 rot="-5400000">
              <a:off x="-344" y="2436"/>
              <a:ext cx="20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200" dirty="0">
                  <a:solidFill>
                    <a:srgbClr val="292929"/>
                  </a:solidFill>
                  <a:latin typeface="Times New Roman" pitchFamily="18" charset="0"/>
                </a:rPr>
                <a:t>SHORT  </a:t>
              </a:r>
              <a:r>
                <a:rPr kumimoji="0" lang="en-US" altLang="ko-KR" sz="1600" dirty="0">
                  <a:solidFill>
                    <a:srgbClr val="292929"/>
                  </a:solidFill>
                  <a:latin typeface="Times New Roman" pitchFamily="18" charset="0"/>
                </a:rPr>
                <a:t>  &lt;    </a:t>
              </a:r>
              <a:r>
                <a:rPr kumimoji="0" lang="en-US" altLang="ko-KR" sz="1400" b="1" dirty="0">
                  <a:solidFill>
                    <a:srgbClr val="292929"/>
                  </a:solidFill>
                  <a:latin typeface="Times New Roman" pitchFamily="18" charset="0"/>
                </a:rPr>
                <a:t>RANGE</a:t>
              </a:r>
              <a:r>
                <a:rPr kumimoji="0" lang="en-US" altLang="ko-KR" sz="1600" dirty="0">
                  <a:solidFill>
                    <a:srgbClr val="292929"/>
                  </a:solidFill>
                  <a:latin typeface="Times New Roman" pitchFamily="18" charset="0"/>
                </a:rPr>
                <a:t>    &gt;    </a:t>
              </a:r>
              <a:r>
                <a:rPr kumimoji="0" lang="en-US" altLang="ko-KR" sz="1200" dirty="0">
                  <a:solidFill>
                    <a:srgbClr val="292929"/>
                  </a:solidFill>
                  <a:latin typeface="Times New Roman" pitchFamily="18" charset="0"/>
                </a:rPr>
                <a:t>LONG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584" y="3552"/>
              <a:ext cx="235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200">
                  <a:solidFill>
                    <a:srgbClr val="292929"/>
                  </a:solidFill>
                  <a:latin typeface="Times New Roman" pitchFamily="18" charset="0"/>
                </a:rPr>
                <a:t>LOW  </a:t>
              </a:r>
              <a:r>
                <a:rPr kumimoji="0" lang="en-US" altLang="ko-KR" sz="1600">
                  <a:solidFill>
                    <a:srgbClr val="292929"/>
                  </a:solidFill>
                  <a:latin typeface="Times New Roman" pitchFamily="18" charset="0"/>
                </a:rPr>
                <a:t>  &lt;    </a:t>
              </a:r>
              <a:r>
                <a:rPr kumimoji="0" lang="en-US" altLang="ko-KR" sz="1400" b="1">
                  <a:solidFill>
                    <a:srgbClr val="292929"/>
                  </a:solidFill>
                  <a:latin typeface="Times New Roman" pitchFamily="18" charset="0"/>
                </a:rPr>
                <a:t>DATA RATE</a:t>
              </a:r>
              <a:r>
                <a:rPr kumimoji="0" lang="en-US" altLang="ko-KR" sz="1600">
                  <a:solidFill>
                    <a:srgbClr val="292929"/>
                  </a:solidFill>
                  <a:latin typeface="Times New Roman" pitchFamily="18" charset="0"/>
                </a:rPr>
                <a:t>    &gt;    </a:t>
              </a:r>
              <a:r>
                <a:rPr kumimoji="0" lang="en-US" altLang="ko-KR" sz="1200">
                  <a:solidFill>
                    <a:srgbClr val="292929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816" y="3504"/>
              <a:ext cx="42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4800" y="2976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292929"/>
                  </a:solidFill>
                  <a:latin typeface="Times New Roman" pitchFamily="18" charset="0"/>
                </a:rPr>
                <a:t>PAN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4800" y="2064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292929"/>
                  </a:solidFill>
                  <a:latin typeface="Times New Roman" pitchFamily="18" charset="0"/>
                </a:rPr>
                <a:t>LAN</a:t>
              </a:r>
            </a:p>
          </p:txBody>
        </p: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816" y="1488"/>
              <a:ext cx="3984" cy="2016"/>
              <a:chOff x="1056" y="1488"/>
              <a:chExt cx="3552" cy="2256"/>
            </a:xfrm>
          </p:grpSpPr>
          <p:sp>
            <p:nvSpPr>
              <p:cNvPr id="19480" name="Line 13"/>
              <p:cNvSpPr>
                <a:spLocks noChangeShapeType="1"/>
              </p:cNvSpPr>
              <p:nvPr/>
            </p:nvSpPr>
            <p:spPr bwMode="auto">
              <a:xfrm flipV="1">
                <a:off x="2352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1" name="Line 14"/>
              <p:cNvSpPr>
                <a:spLocks noChangeShapeType="1"/>
              </p:cNvSpPr>
              <p:nvPr/>
            </p:nvSpPr>
            <p:spPr bwMode="auto">
              <a:xfrm flipV="1">
                <a:off x="2736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2" name="Line 15"/>
              <p:cNvSpPr>
                <a:spLocks noChangeShapeType="1"/>
              </p:cNvSpPr>
              <p:nvPr/>
            </p:nvSpPr>
            <p:spPr bwMode="auto">
              <a:xfrm flipV="1">
                <a:off x="3360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3" name="Line 16"/>
              <p:cNvSpPr>
                <a:spLocks noChangeShapeType="1"/>
              </p:cNvSpPr>
              <p:nvPr/>
            </p:nvSpPr>
            <p:spPr bwMode="auto">
              <a:xfrm flipV="1">
                <a:off x="3840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4" name="Line 17"/>
              <p:cNvSpPr>
                <a:spLocks noChangeShapeType="1"/>
              </p:cNvSpPr>
              <p:nvPr/>
            </p:nvSpPr>
            <p:spPr bwMode="auto">
              <a:xfrm flipV="1">
                <a:off x="1872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5" name="Line 18"/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0" cy="2208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6" name="Line 19"/>
              <p:cNvSpPr>
                <a:spLocks noChangeShapeType="1"/>
              </p:cNvSpPr>
              <p:nvPr/>
            </p:nvSpPr>
            <p:spPr bwMode="auto">
              <a:xfrm flipV="1">
                <a:off x="4608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7" name="Line 20"/>
              <p:cNvSpPr>
                <a:spLocks noChangeShapeType="1"/>
              </p:cNvSpPr>
              <p:nvPr/>
            </p:nvSpPr>
            <p:spPr bwMode="auto">
              <a:xfrm flipV="1">
                <a:off x="1056" y="1488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69" name="Rectangle 21"/>
            <p:cNvSpPr>
              <a:spLocks noChangeArrowheads="1"/>
            </p:cNvSpPr>
            <p:nvPr/>
          </p:nvSpPr>
          <p:spPr bwMode="auto">
            <a:xfrm>
              <a:off x="816" y="1488"/>
              <a:ext cx="377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bg1"/>
                  </a:solidFill>
                  <a:latin typeface="Times New Roman" pitchFamily="18" charset="0"/>
                </a:rPr>
                <a:t>TEXT</a:t>
              </a:r>
            </a:p>
          </p:txBody>
        </p:sp>
        <p:sp>
          <p:nvSpPr>
            <p:cNvPr id="19470" name="Rectangle 22"/>
            <p:cNvSpPr>
              <a:spLocks noChangeArrowheads="1"/>
            </p:cNvSpPr>
            <p:nvPr/>
          </p:nvSpPr>
          <p:spPr bwMode="auto">
            <a:xfrm>
              <a:off x="1193" y="1488"/>
              <a:ext cx="538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bg1"/>
                  </a:solidFill>
                  <a:latin typeface="Times New Roman" pitchFamily="18" charset="0"/>
                </a:rPr>
                <a:t>GRAPHICS</a:t>
              </a:r>
            </a:p>
          </p:txBody>
        </p:sp>
        <p:sp>
          <p:nvSpPr>
            <p:cNvPr id="19471" name="Rectangle 23"/>
            <p:cNvSpPr>
              <a:spLocks noChangeArrowheads="1"/>
            </p:cNvSpPr>
            <p:nvPr/>
          </p:nvSpPr>
          <p:spPr bwMode="auto">
            <a:xfrm>
              <a:off x="1731" y="1488"/>
              <a:ext cx="539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bg1"/>
                  </a:solidFill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19472" name="Rectangle 24"/>
            <p:cNvSpPr>
              <a:spLocks noChangeArrowheads="1"/>
            </p:cNvSpPr>
            <p:nvPr/>
          </p:nvSpPr>
          <p:spPr bwMode="auto">
            <a:xfrm>
              <a:off x="2270" y="1488"/>
              <a:ext cx="430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 dirty="0">
                  <a:solidFill>
                    <a:schemeClr val="bg1"/>
                  </a:solidFill>
                  <a:latin typeface="Times New Roman" pitchFamily="18" charset="0"/>
                </a:rPr>
                <a:t>HI-FI </a:t>
              </a:r>
            </a:p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 dirty="0">
                  <a:solidFill>
                    <a:schemeClr val="bg1"/>
                  </a:solidFill>
                  <a:latin typeface="Times New Roman" pitchFamily="18" charset="0"/>
                </a:rPr>
                <a:t>AUDIO</a:t>
              </a:r>
            </a:p>
          </p:txBody>
        </p:sp>
        <p:sp>
          <p:nvSpPr>
            <p:cNvPr id="19473" name="Rectangle 25"/>
            <p:cNvSpPr>
              <a:spLocks noChangeArrowheads="1"/>
            </p:cNvSpPr>
            <p:nvPr/>
          </p:nvSpPr>
          <p:spPr bwMode="auto">
            <a:xfrm>
              <a:off x="2700" y="1488"/>
              <a:ext cx="700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 dirty="0">
                  <a:solidFill>
                    <a:schemeClr val="bg1"/>
                  </a:solidFill>
                  <a:latin typeface="Times New Roman" pitchFamily="18" charset="0"/>
                </a:rPr>
                <a:t>STREAMING</a:t>
              </a:r>
            </a:p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 dirty="0">
                  <a:solidFill>
                    <a:schemeClr val="bg1"/>
                  </a:solidFill>
                  <a:latin typeface="Times New Roman" pitchFamily="18" charset="0"/>
                </a:rPr>
                <a:t>VIDEO</a:t>
              </a:r>
            </a:p>
          </p:txBody>
        </p:sp>
        <p:sp>
          <p:nvSpPr>
            <p:cNvPr id="19474" name="Rectangle 26"/>
            <p:cNvSpPr>
              <a:spLocks noChangeArrowheads="1"/>
            </p:cNvSpPr>
            <p:nvPr/>
          </p:nvSpPr>
          <p:spPr bwMode="auto">
            <a:xfrm>
              <a:off x="3400" y="1488"/>
              <a:ext cx="539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bg1"/>
                  </a:solidFill>
                  <a:latin typeface="Times New Roman" pitchFamily="18" charset="0"/>
                </a:rPr>
                <a:t>DIGITAL</a:t>
              </a:r>
            </a:p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bg1"/>
                  </a:solidFill>
                  <a:latin typeface="Times New Roman" pitchFamily="18" charset="0"/>
                </a:rPr>
                <a:t>VIDEO</a:t>
              </a:r>
            </a:p>
          </p:txBody>
        </p:sp>
        <p:sp>
          <p:nvSpPr>
            <p:cNvPr id="19475" name="Rectangle 27"/>
            <p:cNvSpPr>
              <a:spLocks noChangeArrowheads="1"/>
            </p:cNvSpPr>
            <p:nvPr/>
          </p:nvSpPr>
          <p:spPr bwMode="auto">
            <a:xfrm>
              <a:off x="3939" y="1488"/>
              <a:ext cx="861" cy="480"/>
            </a:xfrm>
            <a:prstGeom prst="rect">
              <a:avLst/>
            </a:prstGeom>
            <a:gradFill rotWithShape="0">
              <a:gsLst>
                <a:gs pos="0">
                  <a:srgbClr val="4D4D4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bg1"/>
                  </a:solidFill>
                  <a:latin typeface="Times New Roman" pitchFamily="18" charset="0"/>
                </a:rPr>
                <a:t>MULTI-CHANNEL</a:t>
              </a:r>
            </a:p>
            <a:p>
              <a:pPr algn="ctr" eaLnBrk="0" latin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ko-KR" sz="1200">
                  <a:solidFill>
                    <a:schemeClr val="tx2"/>
                  </a:solidFill>
                  <a:latin typeface="Times New Roman" pitchFamily="18" charset="0"/>
                </a:rPr>
                <a:t>VIDEO</a:t>
              </a:r>
            </a:p>
          </p:txBody>
        </p:sp>
        <p:sp>
          <p:nvSpPr>
            <p:cNvPr id="19476" name="AutoShape 28"/>
            <p:cNvSpPr>
              <a:spLocks noChangeArrowheads="1"/>
            </p:cNvSpPr>
            <p:nvPr/>
          </p:nvSpPr>
          <p:spPr bwMode="auto">
            <a:xfrm>
              <a:off x="1728" y="3024"/>
              <a:ext cx="1440" cy="192"/>
            </a:xfrm>
            <a:prstGeom prst="roundRect">
              <a:avLst>
                <a:gd name="adj" fmla="val 50000"/>
              </a:avLst>
            </a:prstGeom>
            <a:solidFill>
              <a:srgbClr val="66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chemeClr val="tx2"/>
                  </a:solidFill>
                  <a:latin typeface="Times New Roman" pitchFamily="18" charset="0"/>
                </a:rPr>
                <a:t>Bluetooth1</a:t>
              </a:r>
            </a:p>
          </p:txBody>
        </p:sp>
        <p:sp>
          <p:nvSpPr>
            <p:cNvPr id="19477" name="AutoShape 29"/>
            <p:cNvSpPr>
              <a:spLocks noChangeArrowheads="1"/>
            </p:cNvSpPr>
            <p:nvPr/>
          </p:nvSpPr>
          <p:spPr bwMode="auto">
            <a:xfrm>
              <a:off x="816" y="2928"/>
              <a:ext cx="1056" cy="192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sz="1800" b="1">
                  <a:solidFill>
                    <a:srgbClr val="292929"/>
                  </a:solidFill>
                  <a:latin typeface="Times New Roman" pitchFamily="18" charset="0"/>
                </a:rPr>
                <a:t>ZigBee</a:t>
              </a:r>
            </a:p>
          </p:txBody>
        </p:sp>
        <p:sp>
          <p:nvSpPr>
            <p:cNvPr id="19478" name="AutoShape 30"/>
            <p:cNvSpPr>
              <a:spLocks noChangeArrowheads="1"/>
            </p:cNvSpPr>
            <p:nvPr/>
          </p:nvSpPr>
          <p:spPr bwMode="auto">
            <a:xfrm>
              <a:off x="2448" y="2112"/>
              <a:ext cx="1728" cy="192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sz="1600">
                  <a:latin typeface="Times New Roman" pitchFamily="18" charset="0"/>
                </a:rPr>
                <a:t>802.11b</a:t>
              </a:r>
            </a:p>
          </p:txBody>
        </p:sp>
        <p:sp>
          <p:nvSpPr>
            <p:cNvPr id="19479" name="AutoShape 31"/>
            <p:cNvSpPr>
              <a:spLocks noChangeArrowheads="1"/>
            </p:cNvSpPr>
            <p:nvPr/>
          </p:nvSpPr>
          <p:spPr bwMode="auto">
            <a:xfrm>
              <a:off x="3072" y="2352"/>
              <a:ext cx="1776" cy="192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sz="1600">
                  <a:latin typeface="Times New Roman" pitchFamily="18" charset="0"/>
                </a:rPr>
                <a:t>802.11a/HL2 &amp; 802.11g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543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점대점</a:t>
            </a:r>
            <a:r>
              <a:rPr lang="en-US" altLang="ko-KR" sz="2800"/>
              <a:t>(Point-To-Point) </a:t>
            </a:r>
            <a:r>
              <a:rPr lang="ko-KR" altLang="en-US" sz="280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 sz="2400"/>
              <a:t> </a:t>
            </a:r>
            <a:r>
              <a:rPr lang="ko-KR" altLang="en-US" sz="2800"/>
              <a:t>하드웨어 구성요소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</a:t>
            </a:r>
            <a:r>
              <a:rPr lang="ko-KR" altLang="en-US"/>
              <a:t> </a:t>
            </a:r>
            <a:r>
              <a:rPr lang="ko-KR" altLang="en-US" sz="2800"/>
              <a:t>인코딩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프레이밍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오류검출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/>
              <a:t> </a:t>
            </a:r>
            <a:r>
              <a:rPr lang="ko-KR" altLang="en-US" sz="2800"/>
              <a:t>신뢰성있는 전송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 sz="2800"/>
              <a:t> 이더넷 </a:t>
            </a:r>
            <a:r>
              <a:rPr lang="en-US" altLang="ko-KR" sz="2800"/>
              <a:t>/ FDDI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네트워크 어댑터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인코딩</a:t>
            </a:r>
            <a:r>
              <a:rPr lang="en-US" altLang="ko-KR"/>
              <a:t>(Encoding) : </a:t>
            </a:r>
            <a:r>
              <a:rPr lang="ko-KR" altLang="en-US"/>
              <a:t>개요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81600"/>
          </a:xfrm>
        </p:spPr>
        <p:txBody>
          <a:bodyPr/>
          <a:lstStyle/>
          <a:p>
            <a:pPr eaLnBrk="1" hangingPunct="1"/>
            <a:r>
              <a:rPr lang="ko-KR" altLang="en-US" dirty="0"/>
              <a:t>신호</a:t>
            </a:r>
            <a:r>
              <a:rPr lang="en-US" altLang="ko-KR" dirty="0"/>
              <a:t>(Signal)</a:t>
            </a:r>
            <a:r>
              <a:rPr lang="ko-KR" altLang="en-US" dirty="0"/>
              <a:t>는 물리적 매체를 통해 전달된다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 err="1"/>
              <a:t>디지탈</a:t>
            </a:r>
            <a:r>
              <a:rPr lang="ko-KR" altLang="en-US" dirty="0"/>
              <a:t> 신호</a:t>
            </a:r>
          </a:p>
          <a:p>
            <a:pPr lvl="1" eaLnBrk="1" hangingPunct="1"/>
            <a:r>
              <a:rPr lang="ko-KR" altLang="en-US" dirty="0"/>
              <a:t>아날로그 신호</a:t>
            </a:r>
          </a:p>
          <a:p>
            <a:pPr eaLnBrk="1" hangingPunct="1"/>
            <a:r>
              <a:rPr lang="ko-KR" altLang="en-US" dirty="0"/>
              <a:t>데이터는 </a:t>
            </a:r>
            <a:r>
              <a:rPr lang="ko-KR" altLang="en-US" dirty="0" err="1"/>
              <a:t>디지탈</a:t>
            </a:r>
            <a:r>
              <a:rPr lang="ko-KR" altLang="en-US" dirty="0"/>
              <a:t> 데이터만을 취급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아날로그 데이터는 </a:t>
            </a:r>
            <a:r>
              <a:rPr lang="ko-KR" altLang="en-US" dirty="0" err="1"/>
              <a:t>디지탈</a:t>
            </a:r>
            <a:r>
              <a:rPr lang="ko-KR" altLang="en-US" dirty="0"/>
              <a:t> 데이터를 변환</a:t>
            </a:r>
          </a:p>
          <a:p>
            <a:pPr eaLnBrk="1" hangingPunct="1"/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발신지에서 목적지로 보내려는 이진 데이터를 전달될 수 있는 신호로 </a:t>
            </a:r>
            <a:r>
              <a:rPr lang="ko-KR" altLang="en-US" dirty="0" err="1"/>
              <a:t>인코드해야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보다 일반적인 용어는 </a:t>
            </a:r>
            <a:r>
              <a:rPr lang="ko-KR" altLang="en-US" u="sng" dirty="0"/>
              <a:t>변조 </a:t>
            </a:r>
            <a:r>
              <a:rPr lang="en-US" altLang="ko-KR" u="sng" dirty="0"/>
              <a:t>(Modulation)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838200" y="4725144"/>
            <a:ext cx="7413625" cy="1800225"/>
            <a:chOff x="541" y="1648"/>
            <a:chExt cx="4670" cy="1134"/>
          </a:xfrm>
        </p:grpSpPr>
        <p:sp>
          <p:nvSpPr>
            <p:cNvPr id="21510" name="Freeform 5"/>
            <p:cNvSpPr>
              <a:spLocks/>
            </p:cNvSpPr>
            <p:nvPr/>
          </p:nvSpPr>
          <p:spPr bwMode="auto">
            <a:xfrm>
              <a:off x="541" y="1767"/>
              <a:ext cx="1204" cy="1015"/>
            </a:xfrm>
            <a:custGeom>
              <a:avLst/>
              <a:gdLst>
                <a:gd name="T0" fmla="*/ 0 w 1204"/>
                <a:gd name="T1" fmla="*/ 0 h 1015"/>
                <a:gd name="T2" fmla="*/ 1204 w 1204"/>
                <a:gd name="T3" fmla="*/ 0 h 1015"/>
                <a:gd name="T4" fmla="*/ 1204 w 1204"/>
                <a:gd name="T5" fmla="*/ 1015 h 1015"/>
                <a:gd name="T6" fmla="*/ 0 w 1204"/>
                <a:gd name="T7" fmla="*/ 1015 h 1015"/>
                <a:gd name="T8" fmla="*/ 0 w 1204"/>
                <a:gd name="T9" fmla="*/ 0 h 1015"/>
                <a:gd name="T10" fmla="*/ 0 w 1204"/>
                <a:gd name="T11" fmla="*/ 0 h 10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4"/>
                <a:gd name="T19" fmla="*/ 0 h 1015"/>
                <a:gd name="T20" fmla="*/ 1204 w 1204"/>
                <a:gd name="T21" fmla="*/ 1015 h 10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4" h="1015">
                  <a:moveTo>
                    <a:pt x="0" y="0"/>
                  </a:moveTo>
                  <a:lnTo>
                    <a:pt x="1204" y="0"/>
                  </a:lnTo>
                  <a:lnTo>
                    <a:pt x="1204" y="1015"/>
                  </a:lnTo>
                  <a:lnTo>
                    <a:pt x="0" y="10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1" name="Freeform 6"/>
            <p:cNvSpPr>
              <a:spLocks/>
            </p:cNvSpPr>
            <p:nvPr/>
          </p:nvSpPr>
          <p:spPr bwMode="auto">
            <a:xfrm>
              <a:off x="1332" y="2070"/>
              <a:ext cx="779" cy="408"/>
            </a:xfrm>
            <a:custGeom>
              <a:avLst/>
              <a:gdLst>
                <a:gd name="T0" fmla="*/ 0 w 779"/>
                <a:gd name="T1" fmla="*/ 0 h 408"/>
                <a:gd name="T2" fmla="*/ 779 w 779"/>
                <a:gd name="T3" fmla="*/ 4 h 408"/>
                <a:gd name="T4" fmla="*/ 779 w 779"/>
                <a:gd name="T5" fmla="*/ 408 h 408"/>
                <a:gd name="T6" fmla="*/ 0 w 779"/>
                <a:gd name="T7" fmla="*/ 408 h 408"/>
                <a:gd name="T8" fmla="*/ 0 w 779"/>
                <a:gd name="T9" fmla="*/ 4 h 408"/>
                <a:gd name="T10" fmla="*/ 0 w 779"/>
                <a:gd name="T11" fmla="*/ 4 h 408"/>
                <a:gd name="T12" fmla="*/ 0 w 779"/>
                <a:gd name="T13" fmla="*/ 0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408"/>
                <a:gd name="T23" fmla="*/ 779 w 779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408">
                  <a:moveTo>
                    <a:pt x="0" y="0"/>
                  </a:moveTo>
                  <a:lnTo>
                    <a:pt x="779" y="4"/>
                  </a:lnTo>
                  <a:lnTo>
                    <a:pt x="779" y="408"/>
                  </a:lnTo>
                  <a:lnTo>
                    <a:pt x="0" y="40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2" name="Freeform 7"/>
            <p:cNvSpPr>
              <a:spLocks/>
            </p:cNvSpPr>
            <p:nvPr/>
          </p:nvSpPr>
          <p:spPr bwMode="auto">
            <a:xfrm>
              <a:off x="1989" y="2213"/>
              <a:ext cx="122" cy="122"/>
            </a:xfrm>
            <a:custGeom>
              <a:avLst/>
              <a:gdLst>
                <a:gd name="T0" fmla="*/ 0 w 122"/>
                <a:gd name="T1" fmla="*/ 0 h 122"/>
                <a:gd name="T2" fmla="*/ 122 w 122"/>
                <a:gd name="T3" fmla="*/ 0 h 122"/>
                <a:gd name="T4" fmla="*/ 122 w 122"/>
                <a:gd name="T5" fmla="*/ 122 h 122"/>
                <a:gd name="T6" fmla="*/ 0 w 122"/>
                <a:gd name="T7" fmla="*/ 122 h 122"/>
                <a:gd name="T8" fmla="*/ 0 w 122"/>
                <a:gd name="T9" fmla="*/ 0 h 122"/>
                <a:gd name="T10" fmla="*/ 0 w 122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22"/>
                <a:gd name="T20" fmla="*/ 122 w 122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22">
                  <a:moveTo>
                    <a:pt x="0" y="0"/>
                  </a:moveTo>
                  <a:lnTo>
                    <a:pt x="122" y="0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3" name="Freeform 8"/>
            <p:cNvSpPr>
              <a:spLocks/>
            </p:cNvSpPr>
            <p:nvPr/>
          </p:nvSpPr>
          <p:spPr bwMode="auto">
            <a:xfrm>
              <a:off x="4007" y="1767"/>
              <a:ext cx="1204" cy="1015"/>
            </a:xfrm>
            <a:custGeom>
              <a:avLst/>
              <a:gdLst>
                <a:gd name="T0" fmla="*/ 1204 w 1204"/>
                <a:gd name="T1" fmla="*/ 0 h 1015"/>
                <a:gd name="T2" fmla="*/ 0 w 1204"/>
                <a:gd name="T3" fmla="*/ 0 h 1015"/>
                <a:gd name="T4" fmla="*/ 0 w 1204"/>
                <a:gd name="T5" fmla="*/ 1015 h 1015"/>
                <a:gd name="T6" fmla="*/ 1204 w 1204"/>
                <a:gd name="T7" fmla="*/ 1015 h 1015"/>
                <a:gd name="T8" fmla="*/ 1204 w 1204"/>
                <a:gd name="T9" fmla="*/ 0 h 1015"/>
                <a:gd name="T10" fmla="*/ 1204 w 1204"/>
                <a:gd name="T11" fmla="*/ 0 h 10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4"/>
                <a:gd name="T19" fmla="*/ 0 h 1015"/>
                <a:gd name="T20" fmla="*/ 1204 w 1204"/>
                <a:gd name="T21" fmla="*/ 1015 h 10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4" h="1015">
                  <a:moveTo>
                    <a:pt x="1204" y="0"/>
                  </a:moveTo>
                  <a:lnTo>
                    <a:pt x="0" y="0"/>
                  </a:lnTo>
                  <a:lnTo>
                    <a:pt x="0" y="1015"/>
                  </a:lnTo>
                  <a:lnTo>
                    <a:pt x="1204" y="1015"/>
                  </a:lnTo>
                  <a:lnTo>
                    <a:pt x="120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Freeform 9"/>
            <p:cNvSpPr>
              <a:spLocks/>
            </p:cNvSpPr>
            <p:nvPr/>
          </p:nvSpPr>
          <p:spPr bwMode="auto">
            <a:xfrm>
              <a:off x="3602" y="2070"/>
              <a:ext cx="775" cy="408"/>
            </a:xfrm>
            <a:custGeom>
              <a:avLst/>
              <a:gdLst>
                <a:gd name="T0" fmla="*/ 0 w 775"/>
                <a:gd name="T1" fmla="*/ 0 h 408"/>
                <a:gd name="T2" fmla="*/ 775 w 775"/>
                <a:gd name="T3" fmla="*/ 4 h 408"/>
                <a:gd name="T4" fmla="*/ 775 w 775"/>
                <a:gd name="T5" fmla="*/ 408 h 408"/>
                <a:gd name="T6" fmla="*/ 0 w 775"/>
                <a:gd name="T7" fmla="*/ 408 h 408"/>
                <a:gd name="T8" fmla="*/ 0 w 775"/>
                <a:gd name="T9" fmla="*/ 4 h 408"/>
                <a:gd name="T10" fmla="*/ 0 w 775"/>
                <a:gd name="T11" fmla="*/ 4 h 408"/>
                <a:gd name="T12" fmla="*/ 0 w 775"/>
                <a:gd name="T13" fmla="*/ 0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5"/>
                <a:gd name="T22" fmla="*/ 0 h 408"/>
                <a:gd name="T23" fmla="*/ 775 w 775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5" h="408">
                  <a:moveTo>
                    <a:pt x="0" y="0"/>
                  </a:moveTo>
                  <a:lnTo>
                    <a:pt x="775" y="4"/>
                  </a:lnTo>
                  <a:lnTo>
                    <a:pt x="775" y="408"/>
                  </a:lnTo>
                  <a:lnTo>
                    <a:pt x="0" y="40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5" name="Freeform 10"/>
            <p:cNvSpPr>
              <a:spLocks/>
            </p:cNvSpPr>
            <p:nvPr/>
          </p:nvSpPr>
          <p:spPr bwMode="auto">
            <a:xfrm>
              <a:off x="3602" y="2213"/>
              <a:ext cx="122" cy="122"/>
            </a:xfrm>
            <a:custGeom>
              <a:avLst/>
              <a:gdLst>
                <a:gd name="T0" fmla="*/ 0 w 122"/>
                <a:gd name="T1" fmla="*/ 0 h 122"/>
                <a:gd name="T2" fmla="*/ 122 w 122"/>
                <a:gd name="T3" fmla="*/ 0 h 122"/>
                <a:gd name="T4" fmla="*/ 122 w 122"/>
                <a:gd name="T5" fmla="*/ 122 h 122"/>
                <a:gd name="T6" fmla="*/ 0 w 122"/>
                <a:gd name="T7" fmla="*/ 122 h 122"/>
                <a:gd name="T8" fmla="*/ 0 w 122"/>
                <a:gd name="T9" fmla="*/ 0 h 122"/>
                <a:gd name="T10" fmla="*/ 0 w 122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122"/>
                <a:gd name="T20" fmla="*/ 122 w 122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122">
                  <a:moveTo>
                    <a:pt x="0" y="0"/>
                  </a:moveTo>
                  <a:lnTo>
                    <a:pt x="122" y="0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2107" y="2272"/>
              <a:ext cx="1533" cy="4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1989" y="2664"/>
              <a:ext cx="1" cy="1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3712" y="2664"/>
              <a:ext cx="1" cy="1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14"/>
            <p:cNvSpPr>
              <a:spLocks/>
            </p:cNvSpPr>
            <p:nvPr/>
          </p:nvSpPr>
          <p:spPr bwMode="auto">
            <a:xfrm>
              <a:off x="1989" y="2697"/>
              <a:ext cx="97" cy="55"/>
            </a:xfrm>
            <a:custGeom>
              <a:avLst/>
              <a:gdLst>
                <a:gd name="T0" fmla="*/ 97 w 97"/>
                <a:gd name="T1" fmla="*/ 0 h 55"/>
                <a:gd name="T2" fmla="*/ 0 w 97"/>
                <a:gd name="T3" fmla="*/ 30 h 55"/>
                <a:gd name="T4" fmla="*/ 97 w 97"/>
                <a:gd name="T5" fmla="*/ 55 h 55"/>
                <a:gd name="T6" fmla="*/ 97 w 97"/>
                <a:gd name="T7" fmla="*/ 5 h 55"/>
                <a:gd name="T8" fmla="*/ 97 w 97"/>
                <a:gd name="T9" fmla="*/ 5 h 55"/>
                <a:gd name="T10" fmla="*/ 97 w 97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55"/>
                <a:gd name="T20" fmla="*/ 97 w 97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55">
                  <a:moveTo>
                    <a:pt x="97" y="0"/>
                  </a:moveTo>
                  <a:lnTo>
                    <a:pt x="0" y="30"/>
                  </a:lnTo>
                  <a:lnTo>
                    <a:pt x="97" y="55"/>
                  </a:lnTo>
                  <a:lnTo>
                    <a:pt x="97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15"/>
            <p:cNvSpPr>
              <a:spLocks/>
            </p:cNvSpPr>
            <p:nvPr/>
          </p:nvSpPr>
          <p:spPr bwMode="auto">
            <a:xfrm>
              <a:off x="3611" y="2697"/>
              <a:ext cx="97" cy="55"/>
            </a:xfrm>
            <a:custGeom>
              <a:avLst/>
              <a:gdLst>
                <a:gd name="T0" fmla="*/ 0 w 97"/>
                <a:gd name="T1" fmla="*/ 51 h 55"/>
                <a:gd name="T2" fmla="*/ 97 w 97"/>
                <a:gd name="T3" fmla="*/ 30 h 55"/>
                <a:gd name="T4" fmla="*/ 0 w 97"/>
                <a:gd name="T5" fmla="*/ 0 h 55"/>
                <a:gd name="T6" fmla="*/ 0 w 97"/>
                <a:gd name="T7" fmla="*/ 55 h 55"/>
                <a:gd name="T8" fmla="*/ 0 w 97"/>
                <a:gd name="T9" fmla="*/ 55 h 55"/>
                <a:gd name="T10" fmla="*/ 0 w 97"/>
                <a:gd name="T11" fmla="*/ 51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55"/>
                <a:gd name="T20" fmla="*/ 97 w 97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55">
                  <a:moveTo>
                    <a:pt x="0" y="51"/>
                  </a:moveTo>
                  <a:lnTo>
                    <a:pt x="97" y="3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2052" y="2723"/>
              <a:ext cx="1592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17"/>
            <p:cNvSpPr>
              <a:spLocks/>
            </p:cNvSpPr>
            <p:nvPr/>
          </p:nvSpPr>
          <p:spPr bwMode="auto">
            <a:xfrm>
              <a:off x="2111" y="2196"/>
              <a:ext cx="102" cy="68"/>
            </a:xfrm>
            <a:custGeom>
              <a:avLst/>
              <a:gdLst>
                <a:gd name="T0" fmla="*/ 76 w 102"/>
                <a:gd name="T1" fmla="*/ 0 h 68"/>
                <a:gd name="T2" fmla="*/ 0 w 102"/>
                <a:gd name="T3" fmla="*/ 68 h 68"/>
                <a:gd name="T4" fmla="*/ 102 w 102"/>
                <a:gd name="T5" fmla="*/ 47 h 68"/>
                <a:gd name="T6" fmla="*/ 76 w 102"/>
                <a:gd name="T7" fmla="*/ 0 h 68"/>
                <a:gd name="T8" fmla="*/ 76 w 102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68"/>
                <a:gd name="T17" fmla="*/ 102 w 102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68">
                  <a:moveTo>
                    <a:pt x="76" y="0"/>
                  </a:moveTo>
                  <a:lnTo>
                    <a:pt x="0" y="68"/>
                  </a:lnTo>
                  <a:lnTo>
                    <a:pt x="102" y="4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18"/>
            <p:cNvSpPr>
              <a:spLocks/>
            </p:cNvSpPr>
            <p:nvPr/>
          </p:nvSpPr>
          <p:spPr bwMode="auto">
            <a:xfrm>
              <a:off x="3501" y="2192"/>
              <a:ext cx="97" cy="67"/>
            </a:xfrm>
            <a:custGeom>
              <a:avLst/>
              <a:gdLst>
                <a:gd name="T0" fmla="*/ 0 w 97"/>
                <a:gd name="T1" fmla="*/ 46 h 67"/>
                <a:gd name="T2" fmla="*/ 97 w 97"/>
                <a:gd name="T3" fmla="*/ 67 h 67"/>
                <a:gd name="T4" fmla="*/ 25 w 97"/>
                <a:gd name="T5" fmla="*/ 0 h 67"/>
                <a:gd name="T6" fmla="*/ 0 w 97"/>
                <a:gd name="T7" fmla="*/ 46 h 67"/>
                <a:gd name="T8" fmla="*/ 0 w 97"/>
                <a:gd name="T9" fmla="*/ 4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67"/>
                <a:gd name="T17" fmla="*/ 97 w 9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67">
                  <a:moveTo>
                    <a:pt x="0" y="46"/>
                  </a:moveTo>
                  <a:lnTo>
                    <a:pt x="97" y="67"/>
                  </a:lnTo>
                  <a:lnTo>
                    <a:pt x="25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Freeform 19"/>
            <p:cNvSpPr>
              <a:spLocks/>
            </p:cNvSpPr>
            <p:nvPr/>
          </p:nvSpPr>
          <p:spPr bwMode="auto">
            <a:xfrm>
              <a:off x="2191" y="1885"/>
              <a:ext cx="1340" cy="341"/>
            </a:xfrm>
            <a:custGeom>
              <a:avLst/>
              <a:gdLst>
                <a:gd name="T0" fmla="*/ 0 w 1340"/>
                <a:gd name="T1" fmla="*/ 337 h 341"/>
                <a:gd name="T2" fmla="*/ 683 w 1340"/>
                <a:gd name="T3" fmla="*/ 0 h 341"/>
                <a:gd name="T4" fmla="*/ 1340 w 1340"/>
                <a:gd name="T5" fmla="*/ 341 h 341"/>
                <a:gd name="T6" fmla="*/ 0 60000 65536"/>
                <a:gd name="T7" fmla="*/ 0 60000 65536"/>
                <a:gd name="T8" fmla="*/ 0 60000 65536"/>
                <a:gd name="T9" fmla="*/ 0 w 1340"/>
                <a:gd name="T10" fmla="*/ 0 h 341"/>
                <a:gd name="T11" fmla="*/ 1340 w 1340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0" h="341">
                  <a:moveTo>
                    <a:pt x="0" y="337"/>
                  </a:moveTo>
                  <a:lnTo>
                    <a:pt x="683" y="0"/>
                  </a:lnTo>
                  <a:lnTo>
                    <a:pt x="1340" y="3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217" y="1648"/>
              <a:ext cx="130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Signalling component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2688" y="2036"/>
              <a:ext cx="37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Signal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1527" name="Rectangle 22"/>
            <p:cNvSpPr>
              <a:spLocks noChangeArrowheads="1"/>
            </p:cNvSpPr>
            <p:nvPr/>
          </p:nvSpPr>
          <p:spPr bwMode="auto">
            <a:xfrm>
              <a:off x="2735" y="2524"/>
              <a:ext cx="22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 dirty="0">
                  <a:solidFill>
                    <a:srgbClr val="000000"/>
                  </a:solidFill>
                  <a:latin typeface="Arial" pitchFamily="34" charset="0"/>
                </a:rPr>
                <a:t>Bits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21528" name="Rectangle 23"/>
            <p:cNvSpPr>
              <a:spLocks noChangeArrowheads="1"/>
            </p:cNvSpPr>
            <p:nvPr/>
          </p:nvSpPr>
          <p:spPr bwMode="auto">
            <a:xfrm>
              <a:off x="608" y="2179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Node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1529" name="Rectangle 24"/>
            <p:cNvSpPr>
              <a:spLocks noChangeArrowheads="1"/>
            </p:cNvSpPr>
            <p:nvPr/>
          </p:nvSpPr>
          <p:spPr bwMode="auto">
            <a:xfrm>
              <a:off x="4811" y="2179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Node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1530" name="Rectangle 25"/>
            <p:cNvSpPr>
              <a:spLocks noChangeArrowheads="1"/>
            </p:cNvSpPr>
            <p:nvPr/>
          </p:nvSpPr>
          <p:spPr bwMode="auto">
            <a:xfrm>
              <a:off x="1404" y="2179"/>
              <a:ext cx="47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Adaptor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1531" name="Rectangle 26"/>
            <p:cNvSpPr>
              <a:spLocks noChangeArrowheads="1"/>
            </p:cNvSpPr>
            <p:nvPr/>
          </p:nvSpPr>
          <p:spPr bwMode="auto">
            <a:xfrm>
              <a:off x="3800" y="2179"/>
              <a:ext cx="47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Adaptor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  <p:sp>
        <p:nvSpPr>
          <p:cNvPr id="21509" name="Text Box 28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인코딩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847013" cy="935038"/>
          </a:xfrm>
        </p:spPr>
        <p:txBody>
          <a:bodyPr/>
          <a:lstStyle/>
          <a:p>
            <a:pPr eaLnBrk="1" hangingPunct="1"/>
            <a:r>
              <a:rPr lang="ko-KR" altLang="en-US"/>
              <a:t>디지털 전송 </a:t>
            </a:r>
            <a:r>
              <a:rPr lang="en-US" altLang="ko-KR"/>
              <a:t>(Transmission)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4500" cy="4752975"/>
          </a:xfrm>
        </p:spPr>
        <p:txBody>
          <a:bodyPr/>
          <a:lstStyle/>
          <a:p>
            <a:pPr eaLnBrk="1" hangingPunct="1"/>
            <a:r>
              <a:rPr lang="ko-KR" altLang="en-US"/>
              <a:t>신호 중계 방법</a:t>
            </a:r>
          </a:p>
          <a:p>
            <a:pPr eaLnBrk="1" hangingPunct="1"/>
            <a:r>
              <a:rPr lang="ko-KR" altLang="en-US"/>
              <a:t>아날로그 전송</a:t>
            </a:r>
          </a:p>
          <a:p>
            <a:pPr lvl="1" eaLnBrk="1" hangingPunct="1"/>
            <a:r>
              <a:rPr lang="ko-KR" altLang="en-US"/>
              <a:t>신호를 단순 증폭</a:t>
            </a:r>
          </a:p>
          <a:p>
            <a:pPr lvl="1" eaLnBrk="1" hangingPunct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앰프</a:t>
            </a:r>
            <a:r>
              <a:rPr lang="en-US" altLang="ko-KR"/>
              <a:t>(Amplifier) </a:t>
            </a:r>
            <a:r>
              <a:rPr lang="ko-KR" altLang="en-US"/>
              <a:t>사용</a:t>
            </a:r>
          </a:p>
          <a:p>
            <a:pPr eaLnBrk="1" hangingPunct="1"/>
            <a:r>
              <a:rPr lang="ko-KR" altLang="en-US"/>
              <a:t>디지털 전송</a:t>
            </a:r>
          </a:p>
          <a:p>
            <a:pPr lvl="1" eaLnBrk="1" hangingPunct="1"/>
            <a:r>
              <a:rPr lang="ko-KR" altLang="en-US"/>
              <a:t>신호에서 데이터를 복원하여 다시 신호화</a:t>
            </a:r>
          </a:p>
          <a:p>
            <a:pPr lvl="2" eaLnBrk="1" hangingPunct="1"/>
            <a:r>
              <a:rPr lang="ko-KR" altLang="en-US"/>
              <a:t>디지털 데이터를 담은 신호만 사용 가능</a:t>
            </a:r>
          </a:p>
          <a:p>
            <a:pPr lvl="1" eaLnBrk="1" hangingPunct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리피터</a:t>
            </a:r>
            <a:r>
              <a:rPr lang="en-US" altLang="ko-KR"/>
              <a:t>(repeater) </a:t>
            </a:r>
            <a:r>
              <a:rPr lang="ko-KR" altLang="en-US"/>
              <a:t>사용</a:t>
            </a:r>
          </a:p>
          <a:p>
            <a:pPr eaLnBrk="1" hangingPunct="1"/>
            <a:r>
              <a:rPr lang="ko-KR" altLang="en-US"/>
              <a:t>거의 모든 전송 방법이 디지털 전송 사용</a:t>
            </a:r>
          </a:p>
          <a:p>
            <a:pPr lvl="1" eaLnBrk="1" hangingPunct="1"/>
            <a:r>
              <a:rPr lang="en-US" altLang="ko-KR"/>
              <a:t>noise </a:t>
            </a:r>
            <a:r>
              <a:rPr lang="ko-KR" altLang="en-US"/>
              <a:t>제거</a:t>
            </a:r>
          </a:p>
          <a:p>
            <a:pPr lvl="1" eaLnBrk="1" hangingPunct="1"/>
            <a:r>
              <a:rPr lang="ko-KR" altLang="en-US"/>
              <a:t>기기 비용</a:t>
            </a:r>
          </a:p>
          <a:p>
            <a:pPr lvl="1" eaLnBrk="1" hangingPunct="1"/>
            <a:r>
              <a:rPr lang="ko-KR" altLang="en-US"/>
              <a:t>부가 기능 추가 가능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1066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Times New Roman" pitchFamily="18" charset="0"/>
              </a:rPr>
              <a:t>참조</a:t>
            </a:r>
            <a:r>
              <a:rPr lang="en-US" altLang="ko-KR" sz="1000" b="1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Times New Roman" pitchFamily="18" charset="0"/>
              </a:rPr>
              <a:t>인코딩</a:t>
            </a:r>
            <a:endParaRPr lang="ko-KR" altLang="en-US" sz="1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 dirty="0"/>
              <a:t>장 데이터 링크 네트워크</a:t>
            </a:r>
            <a:br>
              <a:rPr lang="ko-KR" altLang="en-US" dirty="0"/>
            </a:br>
            <a:r>
              <a:rPr lang="en-US" altLang="ko-KR" dirty="0"/>
              <a:t>(Data Link Networks)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696200" cy="3962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dirty="0">
                <a:sym typeface="Wingdings" pitchFamily="2" charset="2"/>
              </a:rPr>
              <a:t></a:t>
            </a:r>
            <a:r>
              <a:rPr lang="en-US" altLang="ko-KR" dirty="0"/>
              <a:t> </a:t>
            </a:r>
            <a:r>
              <a:rPr lang="ko-KR" altLang="en-US" sz="2800" dirty="0" err="1"/>
              <a:t>점대점</a:t>
            </a:r>
            <a:r>
              <a:rPr lang="en-US" altLang="ko-KR" sz="2800" dirty="0"/>
              <a:t>(Point-To-Point) </a:t>
            </a:r>
            <a:r>
              <a:rPr lang="ko-KR" altLang="en-US" sz="2800" dirty="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	</a:t>
            </a:r>
            <a:r>
              <a:rPr lang="ko-KR" altLang="en-US" sz="2400" dirty="0"/>
              <a:t> </a:t>
            </a:r>
            <a:r>
              <a:rPr lang="ko-KR" altLang="en-US" sz="2800" dirty="0"/>
              <a:t>하드웨어 </a:t>
            </a:r>
            <a:r>
              <a:rPr lang="ko-KR" altLang="en-US" sz="2800" dirty="0" smtClean="0"/>
              <a:t>구성요소 </a:t>
            </a:r>
            <a:endParaRPr lang="ko-KR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	</a:t>
            </a:r>
            <a:r>
              <a:rPr lang="ko-KR" altLang="en-US" dirty="0"/>
              <a:t> </a:t>
            </a:r>
            <a:r>
              <a:rPr lang="ko-KR" altLang="en-US" sz="2800" dirty="0"/>
              <a:t>인코딩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	</a:t>
            </a:r>
            <a:r>
              <a:rPr lang="ko-KR" altLang="en-US" dirty="0"/>
              <a:t> </a:t>
            </a:r>
            <a:r>
              <a:rPr lang="ko-KR" altLang="en-US" sz="2800" dirty="0" err="1"/>
              <a:t>프레이밍</a:t>
            </a:r>
            <a:endParaRPr lang="ko-KR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	</a:t>
            </a:r>
            <a:r>
              <a:rPr lang="ko-KR" altLang="en-US" dirty="0"/>
              <a:t> </a:t>
            </a:r>
            <a:r>
              <a:rPr lang="ko-KR" altLang="en-US" sz="2800" dirty="0" err="1"/>
              <a:t>오류검출</a:t>
            </a:r>
            <a:endParaRPr lang="ko-KR" altLang="en-US" sz="2800" dirty="0"/>
          </a:p>
          <a:p>
            <a:pPr eaLnBrk="1" hangingPunct="1"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dirty="0"/>
              <a:t> </a:t>
            </a:r>
            <a:r>
              <a:rPr lang="ko-KR" altLang="en-US" sz="2800" dirty="0" err="1"/>
              <a:t>신뢰성있는</a:t>
            </a:r>
            <a:r>
              <a:rPr lang="ko-KR" altLang="en-US" sz="2800" dirty="0"/>
              <a:t> 전송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sz="2800" dirty="0"/>
              <a:t> 이더넷 </a:t>
            </a:r>
            <a:r>
              <a:rPr lang="en-US" altLang="ko-KR" sz="2800" dirty="0"/>
              <a:t>/ FDDI</a:t>
            </a:r>
          </a:p>
          <a:p>
            <a:pPr eaLnBrk="1" hangingPunct="1">
              <a:buFontTx/>
              <a:buNone/>
            </a:pPr>
            <a:r>
              <a:rPr lang="en-US" altLang="ko-KR" sz="2400" dirty="0">
                <a:sym typeface="Wingdings" pitchFamily="2" charset="2"/>
              </a:rPr>
              <a:t></a:t>
            </a:r>
            <a:r>
              <a:rPr lang="en-US" altLang="ko-KR" dirty="0"/>
              <a:t> </a:t>
            </a:r>
            <a:r>
              <a:rPr lang="ko-KR" altLang="en-US" sz="2800" dirty="0"/>
              <a:t>네트워크 어댑터</a:t>
            </a:r>
          </a:p>
          <a:p>
            <a:pPr lvl="1"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1143000"/>
          </a:xfrm>
        </p:spPr>
        <p:txBody>
          <a:bodyPr/>
          <a:lstStyle/>
          <a:p>
            <a:pPr eaLnBrk="1" hangingPunct="1"/>
            <a:r>
              <a:rPr lang="ko-KR" altLang="en-US"/>
              <a:t>데이터 전송 </a:t>
            </a:r>
            <a:r>
              <a:rPr lang="en-US" altLang="ko-KR"/>
              <a:t>(Transmission)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762000" y="2057400"/>
            <a:ext cx="1530350" cy="3109913"/>
            <a:chOff x="768" y="672"/>
            <a:chExt cx="1125" cy="1959"/>
          </a:xfrm>
        </p:grpSpPr>
        <p:sp>
          <p:nvSpPr>
            <p:cNvPr id="23569" name="AutoShape 4"/>
            <p:cNvSpPr>
              <a:spLocks noChangeArrowheads="1"/>
            </p:cNvSpPr>
            <p:nvPr/>
          </p:nvSpPr>
          <p:spPr bwMode="auto">
            <a:xfrm>
              <a:off x="768" y="1008"/>
              <a:ext cx="1008" cy="1392"/>
            </a:xfrm>
            <a:prstGeom prst="upDownArrowCallout">
              <a:avLst>
                <a:gd name="adj1" fmla="val 25000"/>
                <a:gd name="adj2" fmla="val 25000"/>
                <a:gd name="adj3" fmla="val 17262"/>
                <a:gd name="adj4" fmla="val 23685"/>
              </a:avLst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lang="en-US" altLang="ko-KR" sz="2800"/>
                <a:t>Data</a:t>
              </a:r>
            </a:p>
          </p:txBody>
        </p:sp>
        <p:sp>
          <p:nvSpPr>
            <p:cNvPr id="23570" name="Text Box 5"/>
            <p:cNvSpPr txBox="1">
              <a:spLocks noChangeArrowheads="1"/>
            </p:cNvSpPr>
            <p:nvPr/>
          </p:nvSpPr>
          <p:spPr bwMode="auto">
            <a:xfrm>
              <a:off x="912" y="672"/>
              <a:ext cx="98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lang="en-US" altLang="ko-KR" sz="2800"/>
                <a:t>Analog</a:t>
              </a:r>
            </a:p>
          </p:txBody>
        </p:sp>
        <p:sp>
          <p:nvSpPr>
            <p:cNvPr id="23571" name="Text Box 6"/>
            <p:cNvSpPr txBox="1">
              <a:spLocks noChangeArrowheads="1"/>
            </p:cNvSpPr>
            <p:nvPr/>
          </p:nvSpPr>
          <p:spPr bwMode="auto">
            <a:xfrm>
              <a:off x="912" y="2304"/>
              <a:ext cx="8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lang="en-US" altLang="ko-KR" sz="2800"/>
                <a:t>Digital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638800" y="2057400"/>
            <a:ext cx="3200400" cy="3109913"/>
            <a:chOff x="3552" y="1296"/>
            <a:chExt cx="2016" cy="1959"/>
          </a:xfrm>
        </p:grpSpPr>
        <p:sp>
          <p:nvSpPr>
            <p:cNvPr id="23564" name="AutoShape 8"/>
            <p:cNvSpPr>
              <a:spLocks noChangeArrowheads="1"/>
            </p:cNvSpPr>
            <p:nvPr/>
          </p:nvSpPr>
          <p:spPr bwMode="auto">
            <a:xfrm>
              <a:off x="3552" y="2208"/>
              <a:ext cx="76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9ED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565" name="Group 9"/>
            <p:cNvGrpSpPr>
              <a:grpSpLocks/>
            </p:cNvGrpSpPr>
            <p:nvPr/>
          </p:nvGrpSpPr>
          <p:grpSpPr bwMode="auto">
            <a:xfrm>
              <a:off x="4320" y="1296"/>
              <a:ext cx="1248" cy="1959"/>
              <a:chOff x="4128" y="624"/>
              <a:chExt cx="1008" cy="1959"/>
            </a:xfrm>
          </p:grpSpPr>
          <p:sp>
            <p:nvSpPr>
              <p:cNvPr id="23566" name="AutoShape 10"/>
              <p:cNvSpPr>
                <a:spLocks noChangeArrowheads="1"/>
              </p:cNvSpPr>
              <p:nvPr/>
            </p:nvSpPr>
            <p:spPr bwMode="auto">
              <a:xfrm>
                <a:off x="4128" y="960"/>
                <a:ext cx="1008" cy="1392"/>
              </a:xfrm>
              <a:prstGeom prst="upDownArrowCallout">
                <a:avLst>
                  <a:gd name="adj1" fmla="val 25000"/>
                  <a:gd name="adj2" fmla="val 25000"/>
                  <a:gd name="adj3" fmla="val 17262"/>
                  <a:gd name="adj4" fmla="val 23685"/>
                </a:avLst>
              </a:prstGeom>
              <a:solidFill>
                <a:srgbClr val="FFD10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Transmission</a:t>
                </a:r>
              </a:p>
            </p:txBody>
          </p:sp>
          <p:sp>
            <p:nvSpPr>
              <p:cNvPr id="23567" name="Text Box 11"/>
              <p:cNvSpPr txBox="1">
                <a:spLocks noChangeArrowheads="1"/>
              </p:cNvSpPr>
              <p:nvPr/>
            </p:nvSpPr>
            <p:spPr bwMode="auto">
              <a:xfrm>
                <a:off x="4272" y="624"/>
                <a:ext cx="679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Analog</a:t>
                </a:r>
              </a:p>
            </p:txBody>
          </p:sp>
          <p:sp>
            <p:nvSpPr>
              <p:cNvPr id="23568" name="Text Box 12"/>
              <p:cNvSpPr txBox="1">
                <a:spLocks noChangeArrowheads="1"/>
              </p:cNvSpPr>
              <p:nvPr/>
            </p:nvSpPr>
            <p:spPr bwMode="auto">
              <a:xfrm>
                <a:off x="4272" y="2256"/>
                <a:ext cx="622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Digital</a:t>
                </a: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14600" y="1981200"/>
            <a:ext cx="3000375" cy="3109913"/>
            <a:chOff x="1584" y="1248"/>
            <a:chExt cx="1890" cy="1959"/>
          </a:xfrm>
        </p:grpSpPr>
        <p:grpSp>
          <p:nvGrpSpPr>
            <p:cNvPr id="23559" name="Group 14"/>
            <p:cNvGrpSpPr>
              <a:grpSpLocks/>
            </p:cNvGrpSpPr>
            <p:nvPr/>
          </p:nvGrpSpPr>
          <p:grpSpPr bwMode="auto">
            <a:xfrm>
              <a:off x="2496" y="1248"/>
              <a:ext cx="978" cy="1959"/>
              <a:chOff x="4128" y="624"/>
              <a:chExt cx="1026" cy="1959"/>
            </a:xfrm>
          </p:grpSpPr>
          <p:sp>
            <p:nvSpPr>
              <p:cNvPr id="23561" name="AutoShape 15"/>
              <p:cNvSpPr>
                <a:spLocks noChangeArrowheads="1"/>
              </p:cNvSpPr>
              <p:nvPr/>
            </p:nvSpPr>
            <p:spPr bwMode="auto">
              <a:xfrm>
                <a:off x="4128" y="960"/>
                <a:ext cx="1008" cy="1392"/>
              </a:xfrm>
              <a:prstGeom prst="upDownArrowCallout">
                <a:avLst>
                  <a:gd name="adj1" fmla="val 25000"/>
                  <a:gd name="adj2" fmla="val 25000"/>
                  <a:gd name="adj3" fmla="val 17262"/>
                  <a:gd name="adj4" fmla="val 23685"/>
                </a:avLst>
              </a:prstGeom>
              <a:solidFill>
                <a:srgbClr val="FFD10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Signal</a:t>
                </a:r>
              </a:p>
            </p:txBody>
          </p:sp>
          <p:sp>
            <p:nvSpPr>
              <p:cNvPr id="23562" name="Text Box 16"/>
              <p:cNvSpPr txBox="1">
                <a:spLocks noChangeArrowheads="1"/>
              </p:cNvSpPr>
              <p:nvPr/>
            </p:nvSpPr>
            <p:spPr bwMode="auto">
              <a:xfrm>
                <a:off x="4272" y="624"/>
                <a:ext cx="882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Analog</a:t>
                </a:r>
              </a:p>
            </p:txBody>
          </p:sp>
          <p:sp>
            <p:nvSpPr>
              <p:cNvPr id="23563" name="Text Box 17"/>
              <p:cNvSpPr txBox="1">
                <a:spLocks noChangeArrowheads="1"/>
              </p:cNvSpPr>
              <p:nvPr/>
            </p:nvSpPr>
            <p:spPr bwMode="auto">
              <a:xfrm>
                <a:off x="4272" y="2256"/>
                <a:ext cx="80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altLang="ko-KR" sz="2800"/>
                  <a:t>Digital</a:t>
                </a:r>
              </a:p>
            </p:txBody>
          </p:sp>
        </p:grpSp>
        <p:sp>
          <p:nvSpPr>
            <p:cNvPr id="23560" name="AutoShape 18"/>
            <p:cNvSpPr>
              <a:spLocks noChangeArrowheads="1"/>
            </p:cNvSpPr>
            <p:nvPr/>
          </p:nvSpPr>
          <p:spPr bwMode="auto">
            <a:xfrm>
              <a:off x="1584" y="2160"/>
              <a:ext cx="76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9ED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228600" y="152400"/>
            <a:ext cx="1066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인코딩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/>
              <a:t>PCM (Pulse Code Modulation)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ko-KR" sz="2400" b="1" dirty="0">
                <a:solidFill>
                  <a:srgbClr val="006699"/>
                </a:solidFill>
              </a:rPr>
              <a:t>Sampling Theorem</a:t>
            </a:r>
            <a:r>
              <a:rPr lang="en-US" altLang="ko-KR" sz="2400" dirty="0"/>
              <a:t>: </a:t>
            </a:r>
          </a:p>
          <a:p>
            <a:pPr lvl="1" eaLnBrk="1" hangingPunct="1">
              <a:buFontTx/>
              <a:buNone/>
            </a:pPr>
            <a:r>
              <a:rPr lang="en-US" altLang="ko-KR" sz="2400"/>
              <a:t>Sampling rate </a:t>
            </a:r>
            <a:r>
              <a:rPr lang="en-US" altLang="ko-KR" sz="2400">
                <a:sym typeface="Symbol"/>
              </a:rPr>
              <a:t></a:t>
            </a:r>
            <a:r>
              <a:rPr lang="en-US" altLang="ko-KR" sz="2400"/>
              <a:t> 2 </a:t>
            </a:r>
            <a:r>
              <a:rPr lang="en-US" altLang="ko-KR" sz="2400">
                <a:latin typeface="Symbol" pitchFamily="18" charset="2"/>
              </a:rPr>
              <a:t></a:t>
            </a:r>
            <a:r>
              <a:rPr lang="en-US" altLang="ko-KR" sz="2400"/>
              <a:t> Highest signal frequency</a:t>
            </a:r>
          </a:p>
          <a:p>
            <a:pPr eaLnBrk="1" hangingPunct="1"/>
            <a:r>
              <a:rPr lang="en-US" altLang="ko-KR" sz="2400" dirty="0"/>
              <a:t>4 kHz voice = 8 kHz sampling rate</a:t>
            </a:r>
          </a:p>
          <a:p>
            <a:pPr eaLnBrk="1" hangingPunct="1"/>
            <a:r>
              <a:rPr lang="en-US" altLang="ko-KR" sz="2400" dirty="0"/>
              <a:t>Represent samples as pulses (PAM)</a:t>
            </a:r>
          </a:p>
          <a:p>
            <a:pPr eaLnBrk="1" hangingPunct="1"/>
            <a:r>
              <a:rPr lang="en-US" altLang="ko-KR" sz="2400" dirty="0"/>
              <a:t>Quantize the samples (PCM)</a:t>
            </a:r>
          </a:p>
          <a:p>
            <a:pPr eaLnBrk="1" hangingPunct="1"/>
            <a:r>
              <a:rPr lang="en-US" altLang="ko-KR" sz="2400" dirty="0"/>
              <a:t>8 k samples/sec </a:t>
            </a:r>
            <a:r>
              <a:rPr lang="en-US" altLang="ko-KR" sz="2400" dirty="0">
                <a:latin typeface="Symbol" pitchFamily="18" charset="2"/>
              </a:rPr>
              <a:t></a:t>
            </a:r>
            <a:r>
              <a:rPr lang="en-US" altLang="ko-KR" sz="2400" dirty="0"/>
              <a:t> 8 bits/sample = 64 kbps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71438" y="71438"/>
            <a:ext cx="15573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A-Data → D-Data</a:t>
            </a:r>
            <a:endParaRPr lang="ko-KR" altLang="en-US" sz="1000" b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Pulse Code Modulation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914400" y="3048000"/>
            <a:ext cx="7011988" cy="3582988"/>
            <a:chOff x="576" y="1536"/>
            <a:chExt cx="4417" cy="2257"/>
          </a:xfrm>
        </p:grpSpPr>
        <p:sp>
          <p:nvSpPr>
            <p:cNvPr id="27663" name="Freeform 4"/>
            <p:cNvSpPr>
              <a:spLocks/>
            </p:cNvSpPr>
            <p:nvPr/>
          </p:nvSpPr>
          <p:spPr bwMode="auto">
            <a:xfrm>
              <a:off x="4985" y="3106"/>
              <a:ext cx="8" cy="40"/>
            </a:xfrm>
            <a:custGeom>
              <a:avLst/>
              <a:gdLst>
                <a:gd name="T0" fmla="*/ 7 w 8"/>
                <a:gd name="T1" fmla="*/ 2 h 40"/>
                <a:gd name="T2" fmla="*/ 7 w 8"/>
                <a:gd name="T3" fmla="*/ 39 h 40"/>
                <a:gd name="T4" fmla="*/ 0 w 8"/>
                <a:gd name="T5" fmla="*/ 39 h 40"/>
                <a:gd name="T6" fmla="*/ 2 w 8"/>
                <a:gd name="T7" fmla="*/ 33 h 40"/>
                <a:gd name="T8" fmla="*/ 2 w 8"/>
                <a:gd name="T9" fmla="*/ 6 h 40"/>
                <a:gd name="T10" fmla="*/ 0 w 8"/>
                <a:gd name="T11" fmla="*/ 2 h 40"/>
                <a:gd name="T12" fmla="*/ 5 w 8"/>
                <a:gd name="T13" fmla="*/ 0 h 40"/>
                <a:gd name="T14" fmla="*/ 7 w 8"/>
                <a:gd name="T15" fmla="*/ 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40"/>
                <a:gd name="T26" fmla="*/ 8 w 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40">
                  <a:moveTo>
                    <a:pt x="7" y="2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2" y="33"/>
                  </a:lnTo>
                  <a:lnTo>
                    <a:pt x="2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Freeform 5"/>
            <p:cNvSpPr>
              <a:spLocks/>
            </p:cNvSpPr>
            <p:nvPr/>
          </p:nvSpPr>
          <p:spPr bwMode="auto">
            <a:xfrm>
              <a:off x="4967" y="3141"/>
              <a:ext cx="2" cy="5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4 h 5"/>
                <a:gd name="T4" fmla="*/ 0 w 2"/>
                <a:gd name="T5" fmla="*/ 4 h 5"/>
                <a:gd name="T6" fmla="*/ 0 w 2"/>
                <a:gd name="T7" fmla="*/ 2 h 5"/>
                <a:gd name="T8" fmla="*/ 1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5"/>
                <a:gd name="T17" fmla="*/ 2 w 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5">
                  <a:moveTo>
                    <a:pt x="1" y="0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Freeform 6"/>
            <p:cNvSpPr>
              <a:spLocks/>
            </p:cNvSpPr>
            <p:nvPr/>
          </p:nvSpPr>
          <p:spPr bwMode="auto">
            <a:xfrm>
              <a:off x="4937" y="3106"/>
              <a:ext cx="23" cy="40"/>
            </a:xfrm>
            <a:custGeom>
              <a:avLst/>
              <a:gdLst>
                <a:gd name="T0" fmla="*/ 22 w 23"/>
                <a:gd name="T1" fmla="*/ 26 h 40"/>
                <a:gd name="T2" fmla="*/ 22 w 23"/>
                <a:gd name="T3" fmla="*/ 28 h 40"/>
                <a:gd name="T4" fmla="*/ 19 w 23"/>
                <a:gd name="T5" fmla="*/ 30 h 40"/>
                <a:gd name="T6" fmla="*/ 16 w 23"/>
                <a:gd name="T7" fmla="*/ 39 h 40"/>
                <a:gd name="T8" fmla="*/ 13 w 23"/>
                <a:gd name="T9" fmla="*/ 30 h 40"/>
                <a:gd name="T10" fmla="*/ 0 w 23"/>
                <a:gd name="T11" fmla="*/ 28 h 40"/>
                <a:gd name="T12" fmla="*/ 0 w 23"/>
                <a:gd name="T13" fmla="*/ 20 h 40"/>
                <a:gd name="T14" fmla="*/ 13 w 23"/>
                <a:gd name="T15" fmla="*/ 0 h 40"/>
                <a:gd name="T16" fmla="*/ 17 w 23"/>
                <a:gd name="T17" fmla="*/ 0 h 40"/>
                <a:gd name="T18" fmla="*/ 17 w 23"/>
                <a:gd name="T19" fmla="*/ 20 h 40"/>
                <a:gd name="T20" fmla="*/ 19 w 23"/>
                <a:gd name="T21" fmla="*/ 26 h 40"/>
                <a:gd name="T22" fmla="*/ 22 w 23"/>
                <a:gd name="T23" fmla="*/ 2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"/>
                <a:gd name="T37" fmla="*/ 0 h 40"/>
                <a:gd name="T38" fmla="*/ 23 w 23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" h="40">
                  <a:moveTo>
                    <a:pt x="22" y="26"/>
                  </a:moveTo>
                  <a:lnTo>
                    <a:pt x="22" y="28"/>
                  </a:lnTo>
                  <a:lnTo>
                    <a:pt x="19" y="30"/>
                  </a:lnTo>
                  <a:lnTo>
                    <a:pt x="16" y="39"/>
                  </a:lnTo>
                  <a:lnTo>
                    <a:pt x="13" y="30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9" y="26"/>
                  </a:lnTo>
                  <a:lnTo>
                    <a:pt x="22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Freeform 7"/>
            <p:cNvSpPr>
              <a:spLocks/>
            </p:cNvSpPr>
            <p:nvPr/>
          </p:nvSpPr>
          <p:spPr bwMode="auto">
            <a:xfrm>
              <a:off x="4938" y="3118"/>
              <a:ext cx="13" cy="17"/>
            </a:xfrm>
            <a:custGeom>
              <a:avLst/>
              <a:gdLst>
                <a:gd name="T0" fmla="*/ 12 w 13"/>
                <a:gd name="T1" fmla="*/ 0 h 17"/>
                <a:gd name="T2" fmla="*/ 3 w 13"/>
                <a:gd name="T3" fmla="*/ 4 h 17"/>
                <a:gd name="T4" fmla="*/ 0 w 13"/>
                <a:gd name="T5" fmla="*/ 11 h 17"/>
                <a:gd name="T6" fmla="*/ 5 w 13"/>
                <a:gd name="T7" fmla="*/ 16 h 17"/>
                <a:gd name="T8" fmla="*/ 12 w 13"/>
                <a:gd name="T9" fmla="*/ 16 h 17"/>
                <a:gd name="T10" fmla="*/ 12 w 13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7"/>
                <a:gd name="T20" fmla="*/ 13 w 13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7">
                  <a:moveTo>
                    <a:pt x="12" y="0"/>
                  </a:moveTo>
                  <a:lnTo>
                    <a:pt x="3" y="4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7" name="Freeform 8"/>
            <p:cNvSpPr>
              <a:spLocks/>
            </p:cNvSpPr>
            <p:nvPr/>
          </p:nvSpPr>
          <p:spPr bwMode="auto">
            <a:xfrm>
              <a:off x="2857" y="2603"/>
              <a:ext cx="2053" cy="108"/>
            </a:xfrm>
            <a:custGeom>
              <a:avLst/>
              <a:gdLst>
                <a:gd name="T0" fmla="*/ 1946 w 2053"/>
                <a:gd name="T1" fmla="*/ 64 h 108"/>
                <a:gd name="T2" fmla="*/ 1924 w 2053"/>
                <a:gd name="T3" fmla="*/ 66 h 108"/>
                <a:gd name="T4" fmla="*/ 1776 w 2053"/>
                <a:gd name="T5" fmla="*/ 64 h 108"/>
                <a:gd name="T6" fmla="*/ 1748 w 2053"/>
                <a:gd name="T7" fmla="*/ 64 h 108"/>
                <a:gd name="T8" fmla="*/ 1683 w 2053"/>
                <a:gd name="T9" fmla="*/ 105 h 108"/>
                <a:gd name="T10" fmla="*/ 1677 w 2053"/>
                <a:gd name="T11" fmla="*/ 64 h 108"/>
                <a:gd name="T12" fmla="*/ 1641 w 2053"/>
                <a:gd name="T13" fmla="*/ 61 h 108"/>
                <a:gd name="T14" fmla="*/ 1513 w 2053"/>
                <a:gd name="T15" fmla="*/ 59 h 108"/>
                <a:gd name="T16" fmla="*/ 1489 w 2053"/>
                <a:gd name="T17" fmla="*/ 61 h 108"/>
                <a:gd name="T18" fmla="*/ 1442 w 2053"/>
                <a:gd name="T19" fmla="*/ 59 h 108"/>
                <a:gd name="T20" fmla="*/ 1336 w 2053"/>
                <a:gd name="T21" fmla="*/ 57 h 108"/>
                <a:gd name="T22" fmla="*/ 1321 w 2053"/>
                <a:gd name="T23" fmla="*/ 59 h 108"/>
                <a:gd name="T24" fmla="*/ 1296 w 2053"/>
                <a:gd name="T25" fmla="*/ 57 h 108"/>
                <a:gd name="T26" fmla="*/ 1160 w 2053"/>
                <a:gd name="T27" fmla="*/ 55 h 108"/>
                <a:gd name="T28" fmla="*/ 1144 w 2053"/>
                <a:gd name="T29" fmla="*/ 55 h 108"/>
                <a:gd name="T30" fmla="*/ 881 w 2053"/>
                <a:gd name="T31" fmla="*/ 55 h 108"/>
                <a:gd name="T32" fmla="*/ 857 w 2053"/>
                <a:gd name="T33" fmla="*/ 54 h 108"/>
                <a:gd name="T34" fmla="*/ 501 w 2053"/>
                <a:gd name="T35" fmla="*/ 52 h 108"/>
                <a:gd name="T36" fmla="*/ 451 w 2053"/>
                <a:gd name="T37" fmla="*/ 54 h 108"/>
                <a:gd name="T38" fmla="*/ 394 w 2053"/>
                <a:gd name="T39" fmla="*/ 54 h 108"/>
                <a:gd name="T40" fmla="*/ 347 w 2053"/>
                <a:gd name="T41" fmla="*/ 52 h 108"/>
                <a:gd name="T42" fmla="*/ 326 w 2053"/>
                <a:gd name="T43" fmla="*/ 61 h 108"/>
                <a:gd name="T44" fmla="*/ 323 w 2053"/>
                <a:gd name="T45" fmla="*/ 54 h 108"/>
                <a:gd name="T46" fmla="*/ 292 w 2053"/>
                <a:gd name="T47" fmla="*/ 54 h 108"/>
                <a:gd name="T48" fmla="*/ 271 w 2053"/>
                <a:gd name="T49" fmla="*/ 52 h 108"/>
                <a:gd name="T50" fmla="*/ 249 w 2053"/>
                <a:gd name="T51" fmla="*/ 54 h 108"/>
                <a:gd name="T52" fmla="*/ 214 w 2053"/>
                <a:gd name="T53" fmla="*/ 54 h 108"/>
                <a:gd name="T54" fmla="*/ 200 w 2053"/>
                <a:gd name="T55" fmla="*/ 54 h 108"/>
                <a:gd name="T56" fmla="*/ 66 w 2053"/>
                <a:gd name="T57" fmla="*/ 55 h 108"/>
                <a:gd name="T58" fmla="*/ 2 w 2053"/>
                <a:gd name="T59" fmla="*/ 89 h 108"/>
                <a:gd name="T60" fmla="*/ 44 w 2053"/>
                <a:gd name="T61" fmla="*/ 52 h 108"/>
                <a:gd name="T62" fmla="*/ 150 w 2053"/>
                <a:gd name="T63" fmla="*/ 50 h 108"/>
                <a:gd name="T64" fmla="*/ 326 w 2053"/>
                <a:gd name="T65" fmla="*/ 37 h 108"/>
                <a:gd name="T66" fmla="*/ 504 w 2053"/>
                <a:gd name="T67" fmla="*/ 50 h 108"/>
                <a:gd name="T68" fmla="*/ 533 w 2053"/>
                <a:gd name="T69" fmla="*/ 50 h 108"/>
                <a:gd name="T70" fmla="*/ 564 w 2053"/>
                <a:gd name="T71" fmla="*/ 48 h 108"/>
                <a:gd name="T72" fmla="*/ 664 w 2053"/>
                <a:gd name="T73" fmla="*/ 50 h 108"/>
                <a:gd name="T74" fmla="*/ 667 w 2053"/>
                <a:gd name="T75" fmla="*/ 21 h 108"/>
                <a:gd name="T76" fmla="*/ 671 w 2053"/>
                <a:gd name="T77" fmla="*/ 0 h 108"/>
                <a:gd name="T78" fmla="*/ 924 w 2053"/>
                <a:gd name="T79" fmla="*/ 52 h 108"/>
                <a:gd name="T80" fmla="*/ 941 w 2053"/>
                <a:gd name="T81" fmla="*/ 50 h 108"/>
                <a:gd name="T82" fmla="*/ 965 w 2053"/>
                <a:gd name="T83" fmla="*/ 52 h 108"/>
                <a:gd name="T84" fmla="*/ 990 w 2053"/>
                <a:gd name="T85" fmla="*/ 50 h 108"/>
                <a:gd name="T86" fmla="*/ 1046 w 2053"/>
                <a:gd name="T87" fmla="*/ 52 h 108"/>
                <a:gd name="T88" fmla="*/ 1243 w 2053"/>
                <a:gd name="T89" fmla="*/ 54 h 108"/>
                <a:gd name="T90" fmla="*/ 1341 w 2053"/>
                <a:gd name="T91" fmla="*/ 55 h 108"/>
                <a:gd name="T92" fmla="*/ 1344 w 2053"/>
                <a:gd name="T93" fmla="*/ 29 h 108"/>
                <a:gd name="T94" fmla="*/ 1346 w 2053"/>
                <a:gd name="T95" fmla="*/ 0 h 108"/>
                <a:gd name="T96" fmla="*/ 1352 w 2053"/>
                <a:gd name="T97" fmla="*/ 54 h 108"/>
                <a:gd name="T98" fmla="*/ 1368 w 2053"/>
                <a:gd name="T99" fmla="*/ 55 h 108"/>
                <a:gd name="T100" fmla="*/ 1516 w 2053"/>
                <a:gd name="T101" fmla="*/ 57 h 108"/>
                <a:gd name="T102" fmla="*/ 1532 w 2053"/>
                <a:gd name="T103" fmla="*/ 57 h 108"/>
                <a:gd name="T104" fmla="*/ 1538 w 2053"/>
                <a:gd name="T105" fmla="*/ 57 h 108"/>
                <a:gd name="T106" fmla="*/ 1693 w 2053"/>
                <a:gd name="T107" fmla="*/ 59 h 108"/>
                <a:gd name="T108" fmla="*/ 1814 w 2053"/>
                <a:gd name="T109" fmla="*/ 61 h 108"/>
                <a:gd name="T110" fmla="*/ 1828 w 2053"/>
                <a:gd name="T111" fmla="*/ 61 h 108"/>
                <a:gd name="T112" fmla="*/ 2024 w 2053"/>
                <a:gd name="T113" fmla="*/ 64 h 1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53"/>
                <a:gd name="T172" fmla="*/ 0 h 108"/>
                <a:gd name="T173" fmla="*/ 2053 w 2053"/>
                <a:gd name="T174" fmla="*/ 108 h 10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53" h="108">
                  <a:moveTo>
                    <a:pt x="2052" y="64"/>
                  </a:moveTo>
                  <a:lnTo>
                    <a:pt x="2052" y="66"/>
                  </a:lnTo>
                  <a:lnTo>
                    <a:pt x="1950" y="66"/>
                  </a:lnTo>
                  <a:lnTo>
                    <a:pt x="1946" y="64"/>
                  </a:lnTo>
                  <a:lnTo>
                    <a:pt x="1945" y="66"/>
                  </a:lnTo>
                  <a:lnTo>
                    <a:pt x="1929" y="66"/>
                  </a:lnTo>
                  <a:lnTo>
                    <a:pt x="1926" y="64"/>
                  </a:lnTo>
                  <a:lnTo>
                    <a:pt x="1924" y="66"/>
                  </a:lnTo>
                  <a:lnTo>
                    <a:pt x="1923" y="64"/>
                  </a:lnTo>
                  <a:lnTo>
                    <a:pt x="1781" y="64"/>
                  </a:lnTo>
                  <a:lnTo>
                    <a:pt x="1779" y="64"/>
                  </a:lnTo>
                  <a:lnTo>
                    <a:pt x="1776" y="64"/>
                  </a:lnTo>
                  <a:lnTo>
                    <a:pt x="1756" y="64"/>
                  </a:lnTo>
                  <a:lnTo>
                    <a:pt x="1754" y="64"/>
                  </a:lnTo>
                  <a:lnTo>
                    <a:pt x="1749" y="64"/>
                  </a:lnTo>
                  <a:lnTo>
                    <a:pt x="1748" y="64"/>
                  </a:lnTo>
                  <a:lnTo>
                    <a:pt x="1685" y="64"/>
                  </a:lnTo>
                  <a:lnTo>
                    <a:pt x="1685" y="71"/>
                  </a:lnTo>
                  <a:lnTo>
                    <a:pt x="1683" y="77"/>
                  </a:lnTo>
                  <a:lnTo>
                    <a:pt x="1683" y="105"/>
                  </a:lnTo>
                  <a:lnTo>
                    <a:pt x="1682" y="107"/>
                  </a:lnTo>
                  <a:lnTo>
                    <a:pt x="1680" y="105"/>
                  </a:lnTo>
                  <a:lnTo>
                    <a:pt x="1680" y="64"/>
                  </a:lnTo>
                  <a:lnTo>
                    <a:pt x="1677" y="64"/>
                  </a:lnTo>
                  <a:lnTo>
                    <a:pt x="1675" y="61"/>
                  </a:lnTo>
                  <a:lnTo>
                    <a:pt x="1672" y="64"/>
                  </a:lnTo>
                  <a:lnTo>
                    <a:pt x="1647" y="64"/>
                  </a:lnTo>
                  <a:lnTo>
                    <a:pt x="1641" y="61"/>
                  </a:lnTo>
                  <a:lnTo>
                    <a:pt x="1631" y="64"/>
                  </a:lnTo>
                  <a:lnTo>
                    <a:pt x="1630" y="61"/>
                  </a:lnTo>
                  <a:lnTo>
                    <a:pt x="1516" y="61"/>
                  </a:lnTo>
                  <a:lnTo>
                    <a:pt x="1513" y="59"/>
                  </a:lnTo>
                  <a:lnTo>
                    <a:pt x="1510" y="61"/>
                  </a:lnTo>
                  <a:lnTo>
                    <a:pt x="1499" y="61"/>
                  </a:lnTo>
                  <a:lnTo>
                    <a:pt x="1493" y="59"/>
                  </a:lnTo>
                  <a:lnTo>
                    <a:pt x="1489" y="61"/>
                  </a:lnTo>
                  <a:lnTo>
                    <a:pt x="1474" y="59"/>
                  </a:lnTo>
                  <a:lnTo>
                    <a:pt x="1469" y="61"/>
                  </a:lnTo>
                  <a:lnTo>
                    <a:pt x="1464" y="59"/>
                  </a:lnTo>
                  <a:lnTo>
                    <a:pt x="1442" y="59"/>
                  </a:lnTo>
                  <a:lnTo>
                    <a:pt x="1439" y="61"/>
                  </a:lnTo>
                  <a:lnTo>
                    <a:pt x="1436" y="59"/>
                  </a:lnTo>
                  <a:lnTo>
                    <a:pt x="1338" y="59"/>
                  </a:lnTo>
                  <a:lnTo>
                    <a:pt x="1336" y="57"/>
                  </a:lnTo>
                  <a:lnTo>
                    <a:pt x="1333" y="59"/>
                  </a:lnTo>
                  <a:lnTo>
                    <a:pt x="1327" y="59"/>
                  </a:lnTo>
                  <a:lnTo>
                    <a:pt x="1322" y="57"/>
                  </a:lnTo>
                  <a:lnTo>
                    <a:pt x="1321" y="59"/>
                  </a:lnTo>
                  <a:lnTo>
                    <a:pt x="1314" y="57"/>
                  </a:lnTo>
                  <a:lnTo>
                    <a:pt x="1302" y="57"/>
                  </a:lnTo>
                  <a:lnTo>
                    <a:pt x="1300" y="59"/>
                  </a:lnTo>
                  <a:lnTo>
                    <a:pt x="1296" y="57"/>
                  </a:lnTo>
                  <a:lnTo>
                    <a:pt x="1286" y="59"/>
                  </a:lnTo>
                  <a:lnTo>
                    <a:pt x="1284" y="57"/>
                  </a:lnTo>
                  <a:lnTo>
                    <a:pt x="1165" y="57"/>
                  </a:lnTo>
                  <a:lnTo>
                    <a:pt x="1160" y="55"/>
                  </a:lnTo>
                  <a:lnTo>
                    <a:pt x="1157" y="57"/>
                  </a:lnTo>
                  <a:lnTo>
                    <a:pt x="1151" y="55"/>
                  </a:lnTo>
                  <a:lnTo>
                    <a:pt x="1146" y="57"/>
                  </a:lnTo>
                  <a:lnTo>
                    <a:pt x="1144" y="55"/>
                  </a:lnTo>
                  <a:lnTo>
                    <a:pt x="908" y="55"/>
                  </a:lnTo>
                  <a:lnTo>
                    <a:pt x="906" y="54"/>
                  </a:lnTo>
                  <a:lnTo>
                    <a:pt x="903" y="55"/>
                  </a:lnTo>
                  <a:lnTo>
                    <a:pt x="881" y="55"/>
                  </a:lnTo>
                  <a:lnTo>
                    <a:pt x="879" y="54"/>
                  </a:lnTo>
                  <a:lnTo>
                    <a:pt x="876" y="55"/>
                  </a:lnTo>
                  <a:lnTo>
                    <a:pt x="859" y="55"/>
                  </a:lnTo>
                  <a:lnTo>
                    <a:pt x="857" y="54"/>
                  </a:lnTo>
                  <a:lnTo>
                    <a:pt x="854" y="55"/>
                  </a:lnTo>
                  <a:lnTo>
                    <a:pt x="853" y="54"/>
                  </a:lnTo>
                  <a:lnTo>
                    <a:pt x="503" y="54"/>
                  </a:lnTo>
                  <a:lnTo>
                    <a:pt x="501" y="52"/>
                  </a:lnTo>
                  <a:lnTo>
                    <a:pt x="500" y="54"/>
                  </a:lnTo>
                  <a:lnTo>
                    <a:pt x="454" y="54"/>
                  </a:lnTo>
                  <a:lnTo>
                    <a:pt x="452" y="52"/>
                  </a:lnTo>
                  <a:lnTo>
                    <a:pt x="451" y="54"/>
                  </a:lnTo>
                  <a:lnTo>
                    <a:pt x="418" y="54"/>
                  </a:lnTo>
                  <a:lnTo>
                    <a:pt x="411" y="52"/>
                  </a:lnTo>
                  <a:lnTo>
                    <a:pt x="405" y="54"/>
                  </a:lnTo>
                  <a:lnTo>
                    <a:pt x="394" y="54"/>
                  </a:lnTo>
                  <a:lnTo>
                    <a:pt x="389" y="52"/>
                  </a:lnTo>
                  <a:lnTo>
                    <a:pt x="385" y="54"/>
                  </a:lnTo>
                  <a:lnTo>
                    <a:pt x="383" y="52"/>
                  </a:lnTo>
                  <a:lnTo>
                    <a:pt x="347" y="52"/>
                  </a:lnTo>
                  <a:lnTo>
                    <a:pt x="342" y="54"/>
                  </a:lnTo>
                  <a:lnTo>
                    <a:pt x="334" y="52"/>
                  </a:lnTo>
                  <a:lnTo>
                    <a:pt x="328" y="55"/>
                  </a:lnTo>
                  <a:lnTo>
                    <a:pt x="326" y="61"/>
                  </a:lnTo>
                  <a:lnTo>
                    <a:pt x="326" y="82"/>
                  </a:lnTo>
                  <a:lnTo>
                    <a:pt x="325" y="86"/>
                  </a:lnTo>
                  <a:lnTo>
                    <a:pt x="323" y="86"/>
                  </a:lnTo>
                  <a:lnTo>
                    <a:pt x="323" y="54"/>
                  </a:lnTo>
                  <a:lnTo>
                    <a:pt x="303" y="52"/>
                  </a:lnTo>
                  <a:lnTo>
                    <a:pt x="299" y="54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87" y="52"/>
                  </a:lnTo>
                  <a:lnTo>
                    <a:pt x="284" y="54"/>
                  </a:lnTo>
                  <a:lnTo>
                    <a:pt x="277" y="54"/>
                  </a:lnTo>
                  <a:lnTo>
                    <a:pt x="271" y="52"/>
                  </a:lnTo>
                  <a:lnTo>
                    <a:pt x="270" y="54"/>
                  </a:lnTo>
                  <a:lnTo>
                    <a:pt x="255" y="54"/>
                  </a:lnTo>
                  <a:lnTo>
                    <a:pt x="251" y="52"/>
                  </a:lnTo>
                  <a:lnTo>
                    <a:pt x="249" y="54"/>
                  </a:lnTo>
                  <a:lnTo>
                    <a:pt x="243" y="52"/>
                  </a:lnTo>
                  <a:lnTo>
                    <a:pt x="240" y="54"/>
                  </a:lnTo>
                  <a:lnTo>
                    <a:pt x="235" y="52"/>
                  </a:lnTo>
                  <a:lnTo>
                    <a:pt x="214" y="54"/>
                  </a:lnTo>
                  <a:lnTo>
                    <a:pt x="210" y="52"/>
                  </a:lnTo>
                  <a:lnTo>
                    <a:pt x="208" y="54"/>
                  </a:lnTo>
                  <a:lnTo>
                    <a:pt x="203" y="52"/>
                  </a:lnTo>
                  <a:lnTo>
                    <a:pt x="200" y="54"/>
                  </a:lnTo>
                  <a:lnTo>
                    <a:pt x="77" y="54"/>
                  </a:lnTo>
                  <a:lnTo>
                    <a:pt x="71" y="55"/>
                  </a:lnTo>
                  <a:lnTo>
                    <a:pt x="69" y="54"/>
                  </a:lnTo>
                  <a:lnTo>
                    <a:pt x="66" y="55"/>
                  </a:lnTo>
                  <a:lnTo>
                    <a:pt x="9" y="55"/>
                  </a:lnTo>
                  <a:lnTo>
                    <a:pt x="3" y="64"/>
                  </a:lnTo>
                  <a:lnTo>
                    <a:pt x="3" y="87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55"/>
                  </a:lnTo>
                  <a:lnTo>
                    <a:pt x="5" y="52"/>
                  </a:lnTo>
                  <a:lnTo>
                    <a:pt x="44" y="52"/>
                  </a:lnTo>
                  <a:lnTo>
                    <a:pt x="50" y="50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150" y="50"/>
                  </a:lnTo>
                  <a:lnTo>
                    <a:pt x="151" y="48"/>
                  </a:lnTo>
                  <a:lnTo>
                    <a:pt x="317" y="48"/>
                  </a:lnTo>
                  <a:lnTo>
                    <a:pt x="323" y="37"/>
                  </a:lnTo>
                  <a:lnTo>
                    <a:pt x="326" y="37"/>
                  </a:lnTo>
                  <a:lnTo>
                    <a:pt x="326" y="43"/>
                  </a:lnTo>
                  <a:lnTo>
                    <a:pt x="331" y="48"/>
                  </a:lnTo>
                  <a:lnTo>
                    <a:pt x="500" y="48"/>
                  </a:lnTo>
                  <a:lnTo>
                    <a:pt x="504" y="50"/>
                  </a:lnTo>
                  <a:lnTo>
                    <a:pt x="526" y="48"/>
                  </a:lnTo>
                  <a:lnTo>
                    <a:pt x="530" y="50"/>
                  </a:lnTo>
                  <a:lnTo>
                    <a:pt x="531" y="48"/>
                  </a:lnTo>
                  <a:lnTo>
                    <a:pt x="533" y="50"/>
                  </a:lnTo>
                  <a:lnTo>
                    <a:pt x="536" y="48"/>
                  </a:lnTo>
                  <a:lnTo>
                    <a:pt x="541" y="50"/>
                  </a:lnTo>
                  <a:lnTo>
                    <a:pt x="563" y="50"/>
                  </a:lnTo>
                  <a:lnTo>
                    <a:pt x="564" y="48"/>
                  </a:lnTo>
                  <a:lnTo>
                    <a:pt x="577" y="50"/>
                  </a:lnTo>
                  <a:lnTo>
                    <a:pt x="580" y="48"/>
                  </a:lnTo>
                  <a:lnTo>
                    <a:pt x="582" y="50"/>
                  </a:lnTo>
                  <a:lnTo>
                    <a:pt x="664" y="50"/>
                  </a:lnTo>
                  <a:lnTo>
                    <a:pt x="667" y="45"/>
                  </a:lnTo>
                  <a:lnTo>
                    <a:pt x="667" y="30"/>
                  </a:lnTo>
                  <a:lnTo>
                    <a:pt x="670" y="29"/>
                  </a:lnTo>
                  <a:lnTo>
                    <a:pt x="667" y="21"/>
                  </a:lnTo>
                  <a:lnTo>
                    <a:pt x="670" y="9"/>
                  </a:lnTo>
                  <a:lnTo>
                    <a:pt x="667" y="5"/>
                  </a:lnTo>
                  <a:lnTo>
                    <a:pt x="670" y="0"/>
                  </a:lnTo>
                  <a:lnTo>
                    <a:pt x="671" y="0"/>
                  </a:lnTo>
                  <a:lnTo>
                    <a:pt x="671" y="46"/>
                  </a:lnTo>
                  <a:lnTo>
                    <a:pt x="676" y="50"/>
                  </a:lnTo>
                  <a:lnTo>
                    <a:pt x="922" y="50"/>
                  </a:lnTo>
                  <a:lnTo>
                    <a:pt x="924" y="52"/>
                  </a:lnTo>
                  <a:lnTo>
                    <a:pt x="927" y="50"/>
                  </a:lnTo>
                  <a:lnTo>
                    <a:pt x="933" y="52"/>
                  </a:lnTo>
                  <a:lnTo>
                    <a:pt x="936" y="50"/>
                  </a:lnTo>
                  <a:lnTo>
                    <a:pt x="941" y="50"/>
                  </a:lnTo>
                  <a:lnTo>
                    <a:pt x="946" y="52"/>
                  </a:lnTo>
                  <a:lnTo>
                    <a:pt x="950" y="50"/>
                  </a:lnTo>
                  <a:lnTo>
                    <a:pt x="963" y="50"/>
                  </a:lnTo>
                  <a:lnTo>
                    <a:pt x="965" y="52"/>
                  </a:lnTo>
                  <a:lnTo>
                    <a:pt x="969" y="50"/>
                  </a:lnTo>
                  <a:lnTo>
                    <a:pt x="982" y="50"/>
                  </a:lnTo>
                  <a:lnTo>
                    <a:pt x="987" y="52"/>
                  </a:lnTo>
                  <a:lnTo>
                    <a:pt x="990" y="50"/>
                  </a:lnTo>
                  <a:lnTo>
                    <a:pt x="993" y="52"/>
                  </a:lnTo>
                  <a:lnTo>
                    <a:pt x="1043" y="52"/>
                  </a:lnTo>
                  <a:lnTo>
                    <a:pt x="1045" y="50"/>
                  </a:lnTo>
                  <a:lnTo>
                    <a:pt x="1046" y="52"/>
                  </a:lnTo>
                  <a:lnTo>
                    <a:pt x="1226" y="52"/>
                  </a:lnTo>
                  <a:lnTo>
                    <a:pt x="1231" y="54"/>
                  </a:lnTo>
                  <a:lnTo>
                    <a:pt x="1234" y="52"/>
                  </a:lnTo>
                  <a:lnTo>
                    <a:pt x="1243" y="54"/>
                  </a:lnTo>
                  <a:lnTo>
                    <a:pt x="1243" y="52"/>
                  </a:lnTo>
                  <a:lnTo>
                    <a:pt x="1247" y="54"/>
                  </a:lnTo>
                  <a:lnTo>
                    <a:pt x="1336" y="54"/>
                  </a:lnTo>
                  <a:lnTo>
                    <a:pt x="1341" y="55"/>
                  </a:lnTo>
                  <a:lnTo>
                    <a:pt x="1344" y="50"/>
                  </a:lnTo>
                  <a:lnTo>
                    <a:pt x="1344" y="41"/>
                  </a:lnTo>
                  <a:lnTo>
                    <a:pt x="1346" y="36"/>
                  </a:lnTo>
                  <a:lnTo>
                    <a:pt x="1344" y="29"/>
                  </a:lnTo>
                  <a:lnTo>
                    <a:pt x="1346" y="27"/>
                  </a:lnTo>
                  <a:lnTo>
                    <a:pt x="1344" y="23"/>
                  </a:lnTo>
                  <a:lnTo>
                    <a:pt x="1344" y="4"/>
                  </a:lnTo>
                  <a:lnTo>
                    <a:pt x="1346" y="0"/>
                  </a:lnTo>
                  <a:lnTo>
                    <a:pt x="1348" y="0"/>
                  </a:lnTo>
                  <a:lnTo>
                    <a:pt x="1349" y="2"/>
                  </a:lnTo>
                  <a:lnTo>
                    <a:pt x="1349" y="54"/>
                  </a:lnTo>
                  <a:lnTo>
                    <a:pt x="1352" y="54"/>
                  </a:lnTo>
                  <a:lnTo>
                    <a:pt x="1354" y="55"/>
                  </a:lnTo>
                  <a:lnTo>
                    <a:pt x="1357" y="54"/>
                  </a:lnTo>
                  <a:lnTo>
                    <a:pt x="1366" y="54"/>
                  </a:lnTo>
                  <a:lnTo>
                    <a:pt x="1368" y="55"/>
                  </a:lnTo>
                  <a:lnTo>
                    <a:pt x="1374" y="54"/>
                  </a:lnTo>
                  <a:lnTo>
                    <a:pt x="1376" y="55"/>
                  </a:lnTo>
                  <a:lnTo>
                    <a:pt x="1507" y="55"/>
                  </a:lnTo>
                  <a:lnTo>
                    <a:pt x="1516" y="57"/>
                  </a:lnTo>
                  <a:lnTo>
                    <a:pt x="1518" y="55"/>
                  </a:lnTo>
                  <a:lnTo>
                    <a:pt x="1524" y="57"/>
                  </a:lnTo>
                  <a:lnTo>
                    <a:pt x="1527" y="55"/>
                  </a:lnTo>
                  <a:lnTo>
                    <a:pt x="1532" y="57"/>
                  </a:lnTo>
                  <a:lnTo>
                    <a:pt x="1533" y="55"/>
                  </a:lnTo>
                  <a:lnTo>
                    <a:pt x="1535" y="57"/>
                  </a:lnTo>
                  <a:lnTo>
                    <a:pt x="1537" y="55"/>
                  </a:lnTo>
                  <a:lnTo>
                    <a:pt x="1538" y="57"/>
                  </a:lnTo>
                  <a:lnTo>
                    <a:pt x="1680" y="57"/>
                  </a:lnTo>
                  <a:lnTo>
                    <a:pt x="1683" y="59"/>
                  </a:lnTo>
                  <a:lnTo>
                    <a:pt x="1690" y="57"/>
                  </a:lnTo>
                  <a:lnTo>
                    <a:pt x="1693" y="59"/>
                  </a:lnTo>
                  <a:lnTo>
                    <a:pt x="1798" y="59"/>
                  </a:lnTo>
                  <a:lnTo>
                    <a:pt x="1801" y="61"/>
                  </a:lnTo>
                  <a:lnTo>
                    <a:pt x="1805" y="59"/>
                  </a:lnTo>
                  <a:lnTo>
                    <a:pt x="1814" y="61"/>
                  </a:lnTo>
                  <a:lnTo>
                    <a:pt x="1820" y="59"/>
                  </a:lnTo>
                  <a:lnTo>
                    <a:pt x="1825" y="61"/>
                  </a:lnTo>
                  <a:lnTo>
                    <a:pt x="1827" y="59"/>
                  </a:lnTo>
                  <a:lnTo>
                    <a:pt x="1828" y="61"/>
                  </a:lnTo>
                  <a:lnTo>
                    <a:pt x="2013" y="61"/>
                  </a:lnTo>
                  <a:lnTo>
                    <a:pt x="2017" y="64"/>
                  </a:lnTo>
                  <a:lnTo>
                    <a:pt x="2019" y="61"/>
                  </a:lnTo>
                  <a:lnTo>
                    <a:pt x="2024" y="64"/>
                  </a:lnTo>
                  <a:lnTo>
                    <a:pt x="2032" y="64"/>
                  </a:lnTo>
                  <a:lnTo>
                    <a:pt x="2036" y="61"/>
                  </a:lnTo>
                  <a:lnTo>
                    <a:pt x="2052" y="6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8" name="Freeform 9"/>
            <p:cNvSpPr>
              <a:spLocks/>
            </p:cNvSpPr>
            <p:nvPr/>
          </p:nvSpPr>
          <p:spPr bwMode="auto">
            <a:xfrm>
              <a:off x="2850" y="2890"/>
              <a:ext cx="2058" cy="657"/>
            </a:xfrm>
            <a:custGeom>
              <a:avLst/>
              <a:gdLst>
                <a:gd name="T0" fmla="*/ 2057 w 2058"/>
                <a:gd name="T1" fmla="*/ 410 h 657"/>
                <a:gd name="T2" fmla="*/ 2054 w 2058"/>
                <a:gd name="T3" fmla="*/ 656 h 657"/>
                <a:gd name="T4" fmla="*/ 1961 w 2058"/>
                <a:gd name="T5" fmla="*/ 654 h 657"/>
                <a:gd name="T6" fmla="*/ 1843 w 2058"/>
                <a:gd name="T7" fmla="*/ 652 h 657"/>
                <a:gd name="T8" fmla="*/ 1584 w 2058"/>
                <a:gd name="T9" fmla="*/ 649 h 657"/>
                <a:gd name="T10" fmla="*/ 1508 w 2058"/>
                <a:gd name="T11" fmla="*/ 647 h 657"/>
                <a:gd name="T12" fmla="*/ 1389 w 2058"/>
                <a:gd name="T13" fmla="*/ 645 h 657"/>
                <a:gd name="T14" fmla="*/ 1195 w 2058"/>
                <a:gd name="T15" fmla="*/ 643 h 657"/>
                <a:gd name="T16" fmla="*/ 1163 w 2058"/>
                <a:gd name="T17" fmla="*/ 645 h 657"/>
                <a:gd name="T18" fmla="*/ 1127 w 2058"/>
                <a:gd name="T19" fmla="*/ 645 h 657"/>
                <a:gd name="T20" fmla="*/ 1034 w 2058"/>
                <a:gd name="T21" fmla="*/ 642 h 657"/>
                <a:gd name="T22" fmla="*/ 960 w 2058"/>
                <a:gd name="T23" fmla="*/ 643 h 657"/>
                <a:gd name="T24" fmla="*/ 925 w 2058"/>
                <a:gd name="T25" fmla="*/ 642 h 657"/>
                <a:gd name="T26" fmla="*/ 714 w 2058"/>
                <a:gd name="T27" fmla="*/ 642 h 657"/>
                <a:gd name="T28" fmla="*/ 689 w 2058"/>
                <a:gd name="T29" fmla="*/ 642 h 657"/>
                <a:gd name="T30" fmla="*/ 615 w 2058"/>
                <a:gd name="T31" fmla="*/ 642 h 657"/>
                <a:gd name="T32" fmla="*/ 567 w 2058"/>
                <a:gd name="T33" fmla="*/ 642 h 657"/>
                <a:gd name="T34" fmla="*/ 536 w 2058"/>
                <a:gd name="T35" fmla="*/ 642 h 657"/>
                <a:gd name="T36" fmla="*/ 13 w 2058"/>
                <a:gd name="T37" fmla="*/ 640 h 657"/>
                <a:gd name="T38" fmla="*/ 0 w 2058"/>
                <a:gd name="T39" fmla="*/ 520 h 657"/>
                <a:gd name="T40" fmla="*/ 0 w 2058"/>
                <a:gd name="T41" fmla="*/ 475 h 657"/>
                <a:gd name="T42" fmla="*/ 2 w 2058"/>
                <a:gd name="T43" fmla="*/ 445 h 657"/>
                <a:gd name="T44" fmla="*/ 0 w 2058"/>
                <a:gd name="T45" fmla="*/ 367 h 657"/>
                <a:gd name="T46" fmla="*/ 32 w 2058"/>
                <a:gd name="T47" fmla="*/ 374 h 657"/>
                <a:gd name="T48" fmla="*/ 28 w 2058"/>
                <a:gd name="T49" fmla="*/ 578 h 657"/>
                <a:gd name="T50" fmla="*/ 322 w 2058"/>
                <a:gd name="T51" fmla="*/ 627 h 657"/>
                <a:gd name="T52" fmla="*/ 352 w 2058"/>
                <a:gd name="T53" fmla="*/ 495 h 657"/>
                <a:gd name="T54" fmla="*/ 648 w 2058"/>
                <a:gd name="T55" fmla="*/ 638 h 657"/>
                <a:gd name="T56" fmla="*/ 667 w 2058"/>
                <a:gd name="T57" fmla="*/ 520 h 657"/>
                <a:gd name="T58" fmla="*/ 667 w 2058"/>
                <a:gd name="T59" fmla="*/ 356 h 657"/>
                <a:gd name="T60" fmla="*/ 667 w 2058"/>
                <a:gd name="T61" fmla="*/ 314 h 657"/>
                <a:gd name="T62" fmla="*/ 668 w 2058"/>
                <a:gd name="T63" fmla="*/ 164 h 657"/>
                <a:gd name="T64" fmla="*/ 703 w 2058"/>
                <a:gd name="T65" fmla="*/ 4 h 657"/>
                <a:gd name="T66" fmla="*/ 703 w 2058"/>
                <a:gd name="T67" fmla="*/ 251 h 657"/>
                <a:gd name="T68" fmla="*/ 703 w 2058"/>
                <a:gd name="T69" fmla="*/ 284 h 657"/>
                <a:gd name="T70" fmla="*/ 698 w 2058"/>
                <a:gd name="T71" fmla="*/ 510 h 657"/>
                <a:gd name="T72" fmla="*/ 717 w 2058"/>
                <a:gd name="T73" fmla="*/ 638 h 657"/>
                <a:gd name="T74" fmla="*/ 764 w 2058"/>
                <a:gd name="T75" fmla="*/ 636 h 657"/>
                <a:gd name="T76" fmla="*/ 1001 w 2058"/>
                <a:gd name="T77" fmla="*/ 627 h 657"/>
                <a:gd name="T78" fmla="*/ 1039 w 2058"/>
                <a:gd name="T79" fmla="*/ 638 h 657"/>
                <a:gd name="T80" fmla="*/ 1187 w 2058"/>
                <a:gd name="T81" fmla="*/ 640 h 657"/>
                <a:gd name="T82" fmla="*/ 1236 w 2058"/>
                <a:gd name="T83" fmla="*/ 642 h 657"/>
                <a:gd name="T84" fmla="*/ 1343 w 2058"/>
                <a:gd name="T85" fmla="*/ 405 h 657"/>
                <a:gd name="T86" fmla="*/ 1365 w 2058"/>
                <a:gd name="T87" fmla="*/ 369 h 657"/>
                <a:gd name="T88" fmla="*/ 1378 w 2058"/>
                <a:gd name="T89" fmla="*/ 638 h 657"/>
                <a:gd name="T90" fmla="*/ 1601 w 2058"/>
                <a:gd name="T91" fmla="*/ 647 h 657"/>
                <a:gd name="T92" fmla="*/ 1679 w 2058"/>
                <a:gd name="T93" fmla="*/ 616 h 657"/>
                <a:gd name="T94" fmla="*/ 1680 w 2058"/>
                <a:gd name="T95" fmla="*/ 452 h 657"/>
                <a:gd name="T96" fmla="*/ 1682 w 2058"/>
                <a:gd name="T97" fmla="*/ 426 h 657"/>
                <a:gd name="T98" fmla="*/ 1682 w 2058"/>
                <a:gd name="T99" fmla="*/ 195 h 657"/>
                <a:gd name="T100" fmla="*/ 1717 w 2058"/>
                <a:gd name="T101" fmla="*/ 67 h 657"/>
                <a:gd name="T102" fmla="*/ 1717 w 2058"/>
                <a:gd name="T103" fmla="*/ 170 h 657"/>
                <a:gd name="T104" fmla="*/ 1713 w 2058"/>
                <a:gd name="T105" fmla="*/ 334 h 657"/>
                <a:gd name="T106" fmla="*/ 1776 w 2058"/>
                <a:gd name="T107" fmla="*/ 647 h 657"/>
                <a:gd name="T108" fmla="*/ 1969 w 2058"/>
                <a:gd name="T109" fmla="*/ 649 h 657"/>
                <a:gd name="T110" fmla="*/ 2022 w 2058"/>
                <a:gd name="T111" fmla="*/ 520 h 657"/>
                <a:gd name="T112" fmla="*/ 2019 w 2058"/>
                <a:gd name="T113" fmla="*/ 483 h 657"/>
                <a:gd name="T114" fmla="*/ 2022 w 2058"/>
                <a:gd name="T115" fmla="*/ 448 h 6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58"/>
                <a:gd name="T175" fmla="*/ 0 h 657"/>
                <a:gd name="T176" fmla="*/ 2058 w 2058"/>
                <a:gd name="T177" fmla="*/ 657 h 65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58" h="657">
                  <a:moveTo>
                    <a:pt x="2057" y="237"/>
                  </a:moveTo>
                  <a:lnTo>
                    <a:pt x="2057" y="360"/>
                  </a:lnTo>
                  <a:lnTo>
                    <a:pt x="2055" y="363"/>
                  </a:lnTo>
                  <a:lnTo>
                    <a:pt x="2057" y="369"/>
                  </a:lnTo>
                  <a:lnTo>
                    <a:pt x="2057" y="390"/>
                  </a:lnTo>
                  <a:lnTo>
                    <a:pt x="2055" y="405"/>
                  </a:lnTo>
                  <a:lnTo>
                    <a:pt x="2057" y="410"/>
                  </a:lnTo>
                  <a:lnTo>
                    <a:pt x="2055" y="414"/>
                  </a:lnTo>
                  <a:lnTo>
                    <a:pt x="2055" y="607"/>
                  </a:lnTo>
                  <a:lnTo>
                    <a:pt x="2054" y="609"/>
                  </a:lnTo>
                  <a:lnTo>
                    <a:pt x="2055" y="613"/>
                  </a:lnTo>
                  <a:lnTo>
                    <a:pt x="2055" y="636"/>
                  </a:lnTo>
                  <a:lnTo>
                    <a:pt x="2054" y="642"/>
                  </a:lnTo>
                  <a:lnTo>
                    <a:pt x="2054" y="656"/>
                  </a:lnTo>
                  <a:lnTo>
                    <a:pt x="1999" y="656"/>
                  </a:lnTo>
                  <a:lnTo>
                    <a:pt x="1994" y="654"/>
                  </a:lnTo>
                  <a:lnTo>
                    <a:pt x="1991" y="656"/>
                  </a:lnTo>
                  <a:lnTo>
                    <a:pt x="1977" y="656"/>
                  </a:lnTo>
                  <a:lnTo>
                    <a:pt x="1972" y="654"/>
                  </a:lnTo>
                  <a:lnTo>
                    <a:pt x="1962" y="656"/>
                  </a:lnTo>
                  <a:lnTo>
                    <a:pt x="1961" y="654"/>
                  </a:lnTo>
                  <a:lnTo>
                    <a:pt x="1958" y="656"/>
                  </a:lnTo>
                  <a:lnTo>
                    <a:pt x="1958" y="654"/>
                  </a:lnTo>
                  <a:lnTo>
                    <a:pt x="1866" y="654"/>
                  </a:lnTo>
                  <a:lnTo>
                    <a:pt x="1862" y="652"/>
                  </a:lnTo>
                  <a:lnTo>
                    <a:pt x="1846" y="652"/>
                  </a:lnTo>
                  <a:lnTo>
                    <a:pt x="1844" y="654"/>
                  </a:lnTo>
                  <a:lnTo>
                    <a:pt x="1843" y="652"/>
                  </a:lnTo>
                  <a:lnTo>
                    <a:pt x="1746" y="652"/>
                  </a:lnTo>
                  <a:lnTo>
                    <a:pt x="1745" y="651"/>
                  </a:lnTo>
                  <a:lnTo>
                    <a:pt x="1742" y="652"/>
                  </a:lnTo>
                  <a:lnTo>
                    <a:pt x="1724" y="652"/>
                  </a:lnTo>
                  <a:lnTo>
                    <a:pt x="1723" y="651"/>
                  </a:lnTo>
                  <a:lnTo>
                    <a:pt x="1587" y="651"/>
                  </a:lnTo>
                  <a:lnTo>
                    <a:pt x="1584" y="649"/>
                  </a:lnTo>
                  <a:lnTo>
                    <a:pt x="1581" y="651"/>
                  </a:lnTo>
                  <a:lnTo>
                    <a:pt x="1575" y="651"/>
                  </a:lnTo>
                  <a:lnTo>
                    <a:pt x="1573" y="649"/>
                  </a:lnTo>
                  <a:lnTo>
                    <a:pt x="1567" y="651"/>
                  </a:lnTo>
                  <a:lnTo>
                    <a:pt x="1565" y="649"/>
                  </a:lnTo>
                  <a:lnTo>
                    <a:pt x="1513" y="649"/>
                  </a:lnTo>
                  <a:lnTo>
                    <a:pt x="1508" y="647"/>
                  </a:lnTo>
                  <a:lnTo>
                    <a:pt x="1490" y="647"/>
                  </a:lnTo>
                  <a:lnTo>
                    <a:pt x="1486" y="649"/>
                  </a:lnTo>
                  <a:lnTo>
                    <a:pt x="1485" y="647"/>
                  </a:lnTo>
                  <a:lnTo>
                    <a:pt x="1401" y="647"/>
                  </a:lnTo>
                  <a:lnTo>
                    <a:pt x="1400" y="645"/>
                  </a:lnTo>
                  <a:lnTo>
                    <a:pt x="1395" y="647"/>
                  </a:lnTo>
                  <a:lnTo>
                    <a:pt x="1389" y="645"/>
                  </a:lnTo>
                  <a:lnTo>
                    <a:pt x="1387" y="647"/>
                  </a:lnTo>
                  <a:lnTo>
                    <a:pt x="1386" y="645"/>
                  </a:lnTo>
                  <a:lnTo>
                    <a:pt x="1214" y="645"/>
                  </a:lnTo>
                  <a:lnTo>
                    <a:pt x="1212" y="643"/>
                  </a:lnTo>
                  <a:lnTo>
                    <a:pt x="1209" y="645"/>
                  </a:lnTo>
                  <a:lnTo>
                    <a:pt x="1200" y="645"/>
                  </a:lnTo>
                  <a:lnTo>
                    <a:pt x="1195" y="643"/>
                  </a:lnTo>
                  <a:lnTo>
                    <a:pt x="1192" y="645"/>
                  </a:lnTo>
                  <a:lnTo>
                    <a:pt x="1187" y="645"/>
                  </a:lnTo>
                  <a:lnTo>
                    <a:pt x="1185" y="643"/>
                  </a:lnTo>
                  <a:lnTo>
                    <a:pt x="1184" y="645"/>
                  </a:lnTo>
                  <a:lnTo>
                    <a:pt x="1181" y="643"/>
                  </a:lnTo>
                  <a:lnTo>
                    <a:pt x="1176" y="645"/>
                  </a:lnTo>
                  <a:lnTo>
                    <a:pt x="1163" y="645"/>
                  </a:lnTo>
                  <a:lnTo>
                    <a:pt x="1159" y="643"/>
                  </a:lnTo>
                  <a:lnTo>
                    <a:pt x="1152" y="645"/>
                  </a:lnTo>
                  <a:lnTo>
                    <a:pt x="1146" y="643"/>
                  </a:lnTo>
                  <a:lnTo>
                    <a:pt x="1135" y="643"/>
                  </a:lnTo>
                  <a:lnTo>
                    <a:pt x="1133" y="645"/>
                  </a:lnTo>
                  <a:lnTo>
                    <a:pt x="1129" y="643"/>
                  </a:lnTo>
                  <a:lnTo>
                    <a:pt x="1127" y="645"/>
                  </a:lnTo>
                  <a:lnTo>
                    <a:pt x="1124" y="643"/>
                  </a:lnTo>
                  <a:lnTo>
                    <a:pt x="1121" y="645"/>
                  </a:lnTo>
                  <a:lnTo>
                    <a:pt x="1114" y="643"/>
                  </a:lnTo>
                  <a:lnTo>
                    <a:pt x="1113" y="645"/>
                  </a:lnTo>
                  <a:lnTo>
                    <a:pt x="1111" y="643"/>
                  </a:lnTo>
                  <a:lnTo>
                    <a:pt x="1039" y="643"/>
                  </a:lnTo>
                  <a:lnTo>
                    <a:pt x="1034" y="642"/>
                  </a:lnTo>
                  <a:lnTo>
                    <a:pt x="1025" y="643"/>
                  </a:lnTo>
                  <a:lnTo>
                    <a:pt x="1007" y="643"/>
                  </a:lnTo>
                  <a:lnTo>
                    <a:pt x="1006" y="642"/>
                  </a:lnTo>
                  <a:lnTo>
                    <a:pt x="1004" y="643"/>
                  </a:lnTo>
                  <a:lnTo>
                    <a:pt x="966" y="643"/>
                  </a:lnTo>
                  <a:lnTo>
                    <a:pt x="963" y="642"/>
                  </a:lnTo>
                  <a:lnTo>
                    <a:pt x="960" y="643"/>
                  </a:lnTo>
                  <a:lnTo>
                    <a:pt x="958" y="642"/>
                  </a:lnTo>
                  <a:lnTo>
                    <a:pt x="950" y="643"/>
                  </a:lnTo>
                  <a:lnTo>
                    <a:pt x="949" y="642"/>
                  </a:lnTo>
                  <a:lnTo>
                    <a:pt x="946" y="643"/>
                  </a:lnTo>
                  <a:lnTo>
                    <a:pt x="941" y="642"/>
                  </a:lnTo>
                  <a:lnTo>
                    <a:pt x="930" y="643"/>
                  </a:lnTo>
                  <a:lnTo>
                    <a:pt x="925" y="642"/>
                  </a:lnTo>
                  <a:lnTo>
                    <a:pt x="919" y="643"/>
                  </a:lnTo>
                  <a:lnTo>
                    <a:pt x="908" y="642"/>
                  </a:lnTo>
                  <a:lnTo>
                    <a:pt x="906" y="643"/>
                  </a:lnTo>
                  <a:lnTo>
                    <a:pt x="902" y="642"/>
                  </a:lnTo>
                  <a:lnTo>
                    <a:pt x="895" y="643"/>
                  </a:lnTo>
                  <a:lnTo>
                    <a:pt x="894" y="642"/>
                  </a:lnTo>
                  <a:lnTo>
                    <a:pt x="714" y="642"/>
                  </a:lnTo>
                  <a:lnTo>
                    <a:pt x="712" y="640"/>
                  </a:lnTo>
                  <a:lnTo>
                    <a:pt x="709" y="642"/>
                  </a:lnTo>
                  <a:lnTo>
                    <a:pt x="705" y="642"/>
                  </a:lnTo>
                  <a:lnTo>
                    <a:pt x="698" y="640"/>
                  </a:lnTo>
                  <a:lnTo>
                    <a:pt x="694" y="642"/>
                  </a:lnTo>
                  <a:lnTo>
                    <a:pt x="692" y="640"/>
                  </a:lnTo>
                  <a:lnTo>
                    <a:pt x="689" y="642"/>
                  </a:lnTo>
                  <a:lnTo>
                    <a:pt x="683" y="642"/>
                  </a:lnTo>
                  <a:lnTo>
                    <a:pt x="681" y="640"/>
                  </a:lnTo>
                  <a:lnTo>
                    <a:pt x="676" y="642"/>
                  </a:lnTo>
                  <a:lnTo>
                    <a:pt x="651" y="642"/>
                  </a:lnTo>
                  <a:lnTo>
                    <a:pt x="646" y="640"/>
                  </a:lnTo>
                  <a:lnTo>
                    <a:pt x="637" y="642"/>
                  </a:lnTo>
                  <a:lnTo>
                    <a:pt x="615" y="642"/>
                  </a:lnTo>
                  <a:lnTo>
                    <a:pt x="607" y="640"/>
                  </a:lnTo>
                  <a:lnTo>
                    <a:pt x="604" y="642"/>
                  </a:lnTo>
                  <a:lnTo>
                    <a:pt x="599" y="640"/>
                  </a:lnTo>
                  <a:lnTo>
                    <a:pt x="578" y="640"/>
                  </a:lnTo>
                  <a:lnTo>
                    <a:pt x="574" y="642"/>
                  </a:lnTo>
                  <a:lnTo>
                    <a:pt x="572" y="640"/>
                  </a:lnTo>
                  <a:lnTo>
                    <a:pt x="567" y="642"/>
                  </a:lnTo>
                  <a:lnTo>
                    <a:pt x="566" y="640"/>
                  </a:lnTo>
                  <a:lnTo>
                    <a:pt x="563" y="642"/>
                  </a:lnTo>
                  <a:lnTo>
                    <a:pt x="560" y="640"/>
                  </a:lnTo>
                  <a:lnTo>
                    <a:pt x="558" y="642"/>
                  </a:lnTo>
                  <a:lnTo>
                    <a:pt x="553" y="640"/>
                  </a:lnTo>
                  <a:lnTo>
                    <a:pt x="537" y="640"/>
                  </a:lnTo>
                  <a:lnTo>
                    <a:pt x="536" y="642"/>
                  </a:lnTo>
                  <a:lnTo>
                    <a:pt x="534" y="640"/>
                  </a:lnTo>
                  <a:lnTo>
                    <a:pt x="44" y="640"/>
                  </a:lnTo>
                  <a:lnTo>
                    <a:pt x="43" y="642"/>
                  </a:lnTo>
                  <a:lnTo>
                    <a:pt x="36" y="640"/>
                  </a:lnTo>
                  <a:lnTo>
                    <a:pt x="20" y="640"/>
                  </a:lnTo>
                  <a:lnTo>
                    <a:pt x="14" y="642"/>
                  </a:lnTo>
                  <a:lnTo>
                    <a:pt x="13" y="640"/>
                  </a:lnTo>
                  <a:lnTo>
                    <a:pt x="8" y="642"/>
                  </a:lnTo>
                  <a:lnTo>
                    <a:pt x="2" y="638"/>
                  </a:lnTo>
                  <a:lnTo>
                    <a:pt x="0" y="634"/>
                  </a:lnTo>
                  <a:lnTo>
                    <a:pt x="0" y="542"/>
                  </a:lnTo>
                  <a:lnTo>
                    <a:pt x="2" y="537"/>
                  </a:lnTo>
                  <a:lnTo>
                    <a:pt x="0" y="533"/>
                  </a:lnTo>
                  <a:lnTo>
                    <a:pt x="0" y="520"/>
                  </a:lnTo>
                  <a:lnTo>
                    <a:pt x="2" y="517"/>
                  </a:lnTo>
                  <a:lnTo>
                    <a:pt x="0" y="513"/>
                  </a:lnTo>
                  <a:lnTo>
                    <a:pt x="0" y="497"/>
                  </a:lnTo>
                  <a:lnTo>
                    <a:pt x="2" y="493"/>
                  </a:lnTo>
                  <a:lnTo>
                    <a:pt x="0" y="490"/>
                  </a:lnTo>
                  <a:lnTo>
                    <a:pt x="2" y="484"/>
                  </a:lnTo>
                  <a:lnTo>
                    <a:pt x="0" y="475"/>
                  </a:lnTo>
                  <a:lnTo>
                    <a:pt x="2" y="475"/>
                  </a:lnTo>
                  <a:lnTo>
                    <a:pt x="0" y="470"/>
                  </a:lnTo>
                  <a:lnTo>
                    <a:pt x="2" y="468"/>
                  </a:lnTo>
                  <a:lnTo>
                    <a:pt x="0" y="464"/>
                  </a:lnTo>
                  <a:lnTo>
                    <a:pt x="2" y="454"/>
                  </a:lnTo>
                  <a:lnTo>
                    <a:pt x="0" y="448"/>
                  </a:lnTo>
                  <a:lnTo>
                    <a:pt x="2" y="445"/>
                  </a:lnTo>
                  <a:lnTo>
                    <a:pt x="0" y="441"/>
                  </a:lnTo>
                  <a:lnTo>
                    <a:pt x="0" y="436"/>
                  </a:lnTo>
                  <a:lnTo>
                    <a:pt x="2" y="434"/>
                  </a:lnTo>
                  <a:lnTo>
                    <a:pt x="0" y="432"/>
                  </a:lnTo>
                  <a:lnTo>
                    <a:pt x="2" y="430"/>
                  </a:lnTo>
                  <a:lnTo>
                    <a:pt x="2" y="369"/>
                  </a:lnTo>
                  <a:lnTo>
                    <a:pt x="0" y="367"/>
                  </a:lnTo>
                  <a:lnTo>
                    <a:pt x="2" y="360"/>
                  </a:lnTo>
                  <a:lnTo>
                    <a:pt x="2" y="345"/>
                  </a:lnTo>
                  <a:lnTo>
                    <a:pt x="17" y="342"/>
                  </a:lnTo>
                  <a:lnTo>
                    <a:pt x="27" y="342"/>
                  </a:lnTo>
                  <a:lnTo>
                    <a:pt x="32" y="349"/>
                  </a:lnTo>
                  <a:lnTo>
                    <a:pt x="30" y="369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30" y="562"/>
                  </a:lnTo>
                  <a:lnTo>
                    <a:pt x="28" y="564"/>
                  </a:lnTo>
                  <a:lnTo>
                    <a:pt x="30" y="566"/>
                  </a:lnTo>
                  <a:lnTo>
                    <a:pt x="28" y="569"/>
                  </a:lnTo>
                  <a:lnTo>
                    <a:pt x="30" y="576"/>
                  </a:lnTo>
                  <a:lnTo>
                    <a:pt x="28" y="578"/>
                  </a:lnTo>
                  <a:lnTo>
                    <a:pt x="28" y="631"/>
                  </a:lnTo>
                  <a:lnTo>
                    <a:pt x="30" y="636"/>
                  </a:lnTo>
                  <a:lnTo>
                    <a:pt x="246" y="636"/>
                  </a:lnTo>
                  <a:lnTo>
                    <a:pt x="249" y="634"/>
                  </a:lnTo>
                  <a:lnTo>
                    <a:pt x="251" y="636"/>
                  </a:lnTo>
                  <a:lnTo>
                    <a:pt x="317" y="636"/>
                  </a:lnTo>
                  <a:lnTo>
                    <a:pt x="322" y="627"/>
                  </a:lnTo>
                  <a:lnTo>
                    <a:pt x="322" y="483"/>
                  </a:lnTo>
                  <a:lnTo>
                    <a:pt x="329" y="477"/>
                  </a:lnTo>
                  <a:lnTo>
                    <a:pt x="339" y="481"/>
                  </a:lnTo>
                  <a:lnTo>
                    <a:pt x="348" y="477"/>
                  </a:lnTo>
                  <a:lnTo>
                    <a:pt x="352" y="481"/>
                  </a:lnTo>
                  <a:lnTo>
                    <a:pt x="353" y="493"/>
                  </a:lnTo>
                  <a:lnTo>
                    <a:pt x="352" y="495"/>
                  </a:lnTo>
                  <a:lnTo>
                    <a:pt x="352" y="633"/>
                  </a:lnTo>
                  <a:lnTo>
                    <a:pt x="355" y="636"/>
                  </a:lnTo>
                  <a:lnTo>
                    <a:pt x="634" y="636"/>
                  </a:lnTo>
                  <a:lnTo>
                    <a:pt x="635" y="638"/>
                  </a:lnTo>
                  <a:lnTo>
                    <a:pt x="638" y="636"/>
                  </a:lnTo>
                  <a:lnTo>
                    <a:pt x="645" y="636"/>
                  </a:lnTo>
                  <a:lnTo>
                    <a:pt x="648" y="638"/>
                  </a:lnTo>
                  <a:lnTo>
                    <a:pt x="651" y="636"/>
                  </a:lnTo>
                  <a:lnTo>
                    <a:pt x="665" y="636"/>
                  </a:lnTo>
                  <a:lnTo>
                    <a:pt x="665" y="549"/>
                  </a:lnTo>
                  <a:lnTo>
                    <a:pt x="667" y="539"/>
                  </a:lnTo>
                  <a:lnTo>
                    <a:pt x="665" y="537"/>
                  </a:lnTo>
                  <a:lnTo>
                    <a:pt x="667" y="531"/>
                  </a:lnTo>
                  <a:lnTo>
                    <a:pt x="667" y="520"/>
                  </a:lnTo>
                  <a:lnTo>
                    <a:pt x="665" y="517"/>
                  </a:lnTo>
                  <a:lnTo>
                    <a:pt x="667" y="515"/>
                  </a:lnTo>
                  <a:lnTo>
                    <a:pt x="667" y="372"/>
                  </a:lnTo>
                  <a:lnTo>
                    <a:pt x="668" y="369"/>
                  </a:lnTo>
                  <a:lnTo>
                    <a:pt x="667" y="363"/>
                  </a:lnTo>
                  <a:lnTo>
                    <a:pt x="668" y="358"/>
                  </a:lnTo>
                  <a:lnTo>
                    <a:pt x="667" y="356"/>
                  </a:lnTo>
                  <a:lnTo>
                    <a:pt x="668" y="352"/>
                  </a:lnTo>
                  <a:lnTo>
                    <a:pt x="667" y="345"/>
                  </a:lnTo>
                  <a:lnTo>
                    <a:pt x="668" y="340"/>
                  </a:lnTo>
                  <a:lnTo>
                    <a:pt x="667" y="333"/>
                  </a:lnTo>
                  <a:lnTo>
                    <a:pt x="668" y="327"/>
                  </a:lnTo>
                  <a:lnTo>
                    <a:pt x="668" y="318"/>
                  </a:lnTo>
                  <a:lnTo>
                    <a:pt x="667" y="314"/>
                  </a:lnTo>
                  <a:lnTo>
                    <a:pt x="668" y="313"/>
                  </a:lnTo>
                  <a:lnTo>
                    <a:pt x="668" y="181"/>
                  </a:lnTo>
                  <a:lnTo>
                    <a:pt x="670" y="179"/>
                  </a:lnTo>
                  <a:lnTo>
                    <a:pt x="668" y="175"/>
                  </a:lnTo>
                  <a:lnTo>
                    <a:pt x="668" y="170"/>
                  </a:lnTo>
                  <a:lnTo>
                    <a:pt x="670" y="168"/>
                  </a:lnTo>
                  <a:lnTo>
                    <a:pt x="668" y="164"/>
                  </a:lnTo>
                  <a:lnTo>
                    <a:pt x="670" y="159"/>
                  </a:lnTo>
                  <a:lnTo>
                    <a:pt x="668" y="152"/>
                  </a:lnTo>
                  <a:lnTo>
                    <a:pt x="670" y="150"/>
                  </a:lnTo>
                  <a:lnTo>
                    <a:pt x="670" y="4"/>
                  </a:lnTo>
                  <a:lnTo>
                    <a:pt x="675" y="0"/>
                  </a:lnTo>
                  <a:lnTo>
                    <a:pt x="698" y="0"/>
                  </a:lnTo>
                  <a:lnTo>
                    <a:pt x="703" y="4"/>
                  </a:lnTo>
                  <a:lnTo>
                    <a:pt x="705" y="14"/>
                  </a:lnTo>
                  <a:lnTo>
                    <a:pt x="703" y="18"/>
                  </a:lnTo>
                  <a:lnTo>
                    <a:pt x="705" y="25"/>
                  </a:lnTo>
                  <a:lnTo>
                    <a:pt x="703" y="27"/>
                  </a:lnTo>
                  <a:lnTo>
                    <a:pt x="703" y="246"/>
                  </a:lnTo>
                  <a:lnTo>
                    <a:pt x="701" y="248"/>
                  </a:lnTo>
                  <a:lnTo>
                    <a:pt x="703" y="251"/>
                  </a:lnTo>
                  <a:lnTo>
                    <a:pt x="703" y="258"/>
                  </a:lnTo>
                  <a:lnTo>
                    <a:pt x="701" y="262"/>
                  </a:lnTo>
                  <a:lnTo>
                    <a:pt x="703" y="264"/>
                  </a:lnTo>
                  <a:lnTo>
                    <a:pt x="701" y="269"/>
                  </a:lnTo>
                  <a:lnTo>
                    <a:pt x="703" y="273"/>
                  </a:lnTo>
                  <a:lnTo>
                    <a:pt x="701" y="280"/>
                  </a:lnTo>
                  <a:lnTo>
                    <a:pt x="703" y="284"/>
                  </a:lnTo>
                  <a:lnTo>
                    <a:pt x="701" y="286"/>
                  </a:lnTo>
                  <a:lnTo>
                    <a:pt x="701" y="457"/>
                  </a:lnTo>
                  <a:lnTo>
                    <a:pt x="698" y="461"/>
                  </a:lnTo>
                  <a:lnTo>
                    <a:pt x="701" y="464"/>
                  </a:lnTo>
                  <a:lnTo>
                    <a:pt x="701" y="477"/>
                  </a:lnTo>
                  <a:lnTo>
                    <a:pt x="698" y="484"/>
                  </a:lnTo>
                  <a:lnTo>
                    <a:pt x="698" y="510"/>
                  </a:lnTo>
                  <a:lnTo>
                    <a:pt x="701" y="513"/>
                  </a:lnTo>
                  <a:lnTo>
                    <a:pt x="698" y="515"/>
                  </a:lnTo>
                  <a:lnTo>
                    <a:pt x="698" y="636"/>
                  </a:lnTo>
                  <a:lnTo>
                    <a:pt x="705" y="636"/>
                  </a:lnTo>
                  <a:lnTo>
                    <a:pt x="706" y="638"/>
                  </a:lnTo>
                  <a:lnTo>
                    <a:pt x="712" y="636"/>
                  </a:lnTo>
                  <a:lnTo>
                    <a:pt x="717" y="638"/>
                  </a:lnTo>
                  <a:lnTo>
                    <a:pt x="725" y="636"/>
                  </a:lnTo>
                  <a:lnTo>
                    <a:pt x="730" y="638"/>
                  </a:lnTo>
                  <a:lnTo>
                    <a:pt x="733" y="636"/>
                  </a:lnTo>
                  <a:lnTo>
                    <a:pt x="752" y="638"/>
                  </a:lnTo>
                  <a:lnTo>
                    <a:pt x="755" y="636"/>
                  </a:lnTo>
                  <a:lnTo>
                    <a:pt x="761" y="638"/>
                  </a:lnTo>
                  <a:lnTo>
                    <a:pt x="764" y="636"/>
                  </a:lnTo>
                  <a:lnTo>
                    <a:pt x="785" y="638"/>
                  </a:lnTo>
                  <a:lnTo>
                    <a:pt x="787" y="636"/>
                  </a:lnTo>
                  <a:lnTo>
                    <a:pt x="788" y="638"/>
                  </a:lnTo>
                  <a:lnTo>
                    <a:pt x="1001" y="638"/>
                  </a:lnTo>
                  <a:lnTo>
                    <a:pt x="1001" y="634"/>
                  </a:lnTo>
                  <a:lnTo>
                    <a:pt x="1004" y="631"/>
                  </a:lnTo>
                  <a:lnTo>
                    <a:pt x="1001" y="627"/>
                  </a:lnTo>
                  <a:lnTo>
                    <a:pt x="1004" y="625"/>
                  </a:lnTo>
                  <a:lnTo>
                    <a:pt x="1004" y="506"/>
                  </a:lnTo>
                  <a:lnTo>
                    <a:pt x="1009" y="502"/>
                  </a:lnTo>
                  <a:lnTo>
                    <a:pt x="1034" y="502"/>
                  </a:lnTo>
                  <a:lnTo>
                    <a:pt x="1037" y="504"/>
                  </a:lnTo>
                  <a:lnTo>
                    <a:pt x="1039" y="510"/>
                  </a:lnTo>
                  <a:lnTo>
                    <a:pt x="1039" y="638"/>
                  </a:lnTo>
                  <a:lnTo>
                    <a:pt x="1045" y="638"/>
                  </a:lnTo>
                  <a:lnTo>
                    <a:pt x="1050" y="640"/>
                  </a:lnTo>
                  <a:lnTo>
                    <a:pt x="1056" y="638"/>
                  </a:lnTo>
                  <a:lnTo>
                    <a:pt x="1058" y="640"/>
                  </a:lnTo>
                  <a:lnTo>
                    <a:pt x="1181" y="640"/>
                  </a:lnTo>
                  <a:lnTo>
                    <a:pt x="1184" y="642"/>
                  </a:lnTo>
                  <a:lnTo>
                    <a:pt x="1187" y="640"/>
                  </a:lnTo>
                  <a:lnTo>
                    <a:pt x="1192" y="640"/>
                  </a:lnTo>
                  <a:lnTo>
                    <a:pt x="1195" y="642"/>
                  </a:lnTo>
                  <a:lnTo>
                    <a:pt x="1200" y="640"/>
                  </a:lnTo>
                  <a:lnTo>
                    <a:pt x="1207" y="642"/>
                  </a:lnTo>
                  <a:lnTo>
                    <a:pt x="1209" y="640"/>
                  </a:lnTo>
                  <a:lnTo>
                    <a:pt x="1214" y="642"/>
                  </a:lnTo>
                  <a:lnTo>
                    <a:pt x="1236" y="642"/>
                  </a:lnTo>
                  <a:lnTo>
                    <a:pt x="1237" y="640"/>
                  </a:lnTo>
                  <a:lnTo>
                    <a:pt x="1239" y="642"/>
                  </a:lnTo>
                  <a:lnTo>
                    <a:pt x="1241" y="640"/>
                  </a:lnTo>
                  <a:lnTo>
                    <a:pt x="1242" y="642"/>
                  </a:lnTo>
                  <a:lnTo>
                    <a:pt x="1338" y="642"/>
                  </a:lnTo>
                  <a:lnTo>
                    <a:pt x="1343" y="636"/>
                  </a:lnTo>
                  <a:lnTo>
                    <a:pt x="1343" y="405"/>
                  </a:lnTo>
                  <a:lnTo>
                    <a:pt x="1345" y="399"/>
                  </a:lnTo>
                  <a:lnTo>
                    <a:pt x="1343" y="396"/>
                  </a:lnTo>
                  <a:lnTo>
                    <a:pt x="1343" y="374"/>
                  </a:lnTo>
                  <a:lnTo>
                    <a:pt x="1354" y="369"/>
                  </a:lnTo>
                  <a:lnTo>
                    <a:pt x="1359" y="369"/>
                  </a:lnTo>
                  <a:lnTo>
                    <a:pt x="1360" y="369"/>
                  </a:lnTo>
                  <a:lnTo>
                    <a:pt x="1365" y="369"/>
                  </a:lnTo>
                  <a:lnTo>
                    <a:pt x="1378" y="369"/>
                  </a:lnTo>
                  <a:lnTo>
                    <a:pt x="1379" y="374"/>
                  </a:lnTo>
                  <a:lnTo>
                    <a:pt x="1379" y="539"/>
                  </a:lnTo>
                  <a:lnTo>
                    <a:pt x="1378" y="553"/>
                  </a:lnTo>
                  <a:lnTo>
                    <a:pt x="1379" y="558"/>
                  </a:lnTo>
                  <a:lnTo>
                    <a:pt x="1378" y="560"/>
                  </a:lnTo>
                  <a:lnTo>
                    <a:pt x="1378" y="638"/>
                  </a:lnTo>
                  <a:lnTo>
                    <a:pt x="1381" y="642"/>
                  </a:lnTo>
                  <a:lnTo>
                    <a:pt x="1414" y="642"/>
                  </a:lnTo>
                  <a:lnTo>
                    <a:pt x="1415" y="643"/>
                  </a:lnTo>
                  <a:lnTo>
                    <a:pt x="1531" y="643"/>
                  </a:lnTo>
                  <a:lnTo>
                    <a:pt x="1532" y="645"/>
                  </a:lnTo>
                  <a:lnTo>
                    <a:pt x="1600" y="645"/>
                  </a:lnTo>
                  <a:lnTo>
                    <a:pt x="1601" y="647"/>
                  </a:lnTo>
                  <a:lnTo>
                    <a:pt x="1606" y="645"/>
                  </a:lnTo>
                  <a:lnTo>
                    <a:pt x="1606" y="647"/>
                  </a:lnTo>
                  <a:lnTo>
                    <a:pt x="1611" y="645"/>
                  </a:lnTo>
                  <a:lnTo>
                    <a:pt x="1612" y="647"/>
                  </a:lnTo>
                  <a:lnTo>
                    <a:pt x="1676" y="647"/>
                  </a:lnTo>
                  <a:lnTo>
                    <a:pt x="1679" y="642"/>
                  </a:lnTo>
                  <a:lnTo>
                    <a:pt x="1679" y="616"/>
                  </a:lnTo>
                  <a:lnTo>
                    <a:pt x="1680" y="614"/>
                  </a:lnTo>
                  <a:lnTo>
                    <a:pt x="1680" y="492"/>
                  </a:lnTo>
                  <a:lnTo>
                    <a:pt x="1682" y="490"/>
                  </a:lnTo>
                  <a:lnTo>
                    <a:pt x="1680" y="486"/>
                  </a:lnTo>
                  <a:lnTo>
                    <a:pt x="1680" y="461"/>
                  </a:lnTo>
                  <a:lnTo>
                    <a:pt x="1682" y="459"/>
                  </a:lnTo>
                  <a:lnTo>
                    <a:pt x="1680" y="452"/>
                  </a:lnTo>
                  <a:lnTo>
                    <a:pt x="1682" y="448"/>
                  </a:lnTo>
                  <a:lnTo>
                    <a:pt x="1680" y="448"/>
                  </a:lnTo>
                  <a:lnTo>
                    <a:pt x="1682" y="434"/>
                  </a:lnTo>
                  <a:lnTo>
                    <a:pt x="1680" y="432"/>
                  </a:lnTo>
                  <a:lnTo>
                    <a:pt x="1682" y="430"/>
                  </a:lnTo>
                  <a:lnTo>
                    <a:pt x="1680" y="428"/>
                  </a:lnTo>
                  <a:lnTo>
                    <a:pt x="1682" y="426"/>
                  </a:lnTo>
                  <a:lnTo>
                    <a:pt x="1682" y="244"/>
                  </a:lnTo>
                  <a:lnTo>
                    <a:pt x="1683" y="233"/>
                  </a:lnTo>
                  <a:lnTo>
                    <a:pt x="1682" y="230"/>
                  </a:lnTo>
                  <a:lnTo>
                    <a:pt x="1682" y="222"/>
                  </a:lnTo>
                  <a:lnTo>
                    <a:pt x="1683" y="215"/>
                  </a:lnTo>
                  <a:lnTo>
                    <a:pt x="1683" y="197"/>
                  </a:lnTo>
                  <a:lnTo>
                    <a:pt x="1682" y="195"/>
                  </a:lnTo>
                  <a:lnTo>
                    <a:pt x="1683" y="190"/>
                  </a:lnTo>
                  <a:lnTo>
                    <a:pt x="1682" y="188"/>
                  </a:lnTo>
                  <a:lnTo>
                    <a:pt x="1683" y="186"/>
                  </a:lnTo>
                  <a:lnTo>
                    <a:pt x="1683" y="65"/>
                  </a:lnTo>
                  <a:lnTo>
                    <a:pt x="1690" y="61"/>
                  </a:lnTo>
                  <a:lnTo>
                    <a:pt x="1710" y="61"/>
                  </a:lnTo>
                  <a:lnTo>
                    <a:pt x="1717" y="67"/>
                  </a:lnTo>
                  <a:lnTo>
                    <a:pt x="1717" y="128"/>
                  </a:lnTo>
                  <a:lnTo>
                    <a:pt x="1715" y="132"/>
                  </a:lnTo>
                  <a:lnTo>
                    <a:pt x="1717" y="136"/>
                  </a:lnTo>
                  <a:lnTo>
                    <a:pt x="1715" y="145"/>
                  </a:lnTo>
                  <a:lnTo>
                    <a:pt x="1717" y="148"/>
                  </a:lnTo>
                  <a:lnTo>
                    <a:pt x="1715" y="168"/>
                  </a:lnTo>
                  <a:lnTo>
                    <a:pt x="1717" y="170"/>
                  </a:lnTo>
                  <a:lnTo>
                    <a:pt x="1715" y="181"/>
                  </a:lnTo>
                  <a:lnTo>
                    <a:pt x="1717" y="183"/>
                  </a:lnTo>
                  <a:lnTo>
                    <a:pt x="1715" y="184"/>
                  </a:lnTo>
                  <a:lnTo>
                    <a:pt x="1715" y="323"/>
                  </a:lnTo>
                  <a:lnTo>
                    <a:pt x="1713" y="329"/>
                  </a:lnTo>
                  <a:lnTo>
                    <a:pt x="1715" y="331"/>
                  </a:lnTo>
                  <a:lnTo>
                    <a:pt x="1713" y="334"/>
                  </a:lnTo>
                  <a:lnTo>
                    <a:pt x="1715" y="340"/>
                  </a:lnTo>
                  <a:lnTo>
                    <a:pt x="1713" y="342"/>
                  </a:lnTo>
                  <a:lnTo>
                    <a:pt x="1713" y="571"/>
                  </a:lnTo>
                  <a:lnTo>
                    <a:pt x="1712" y="573"/>
                  </a:lnTo>
                  <a:lnTo>
                    <a:pt x="1712" y="643"/>
                  </a:lnTo>
                  <a:lnTo>
                    <a:pt x="1715" y="647"/>
                  </a:lnTo>
                  <a:lnTo>
                    <a:pt x="1776" y="647"/>
                  </a:lnTo>
                  <a:lnTo>
                    <a:pt x="1778" y="649"/>
                  </a:lnTo>
                  <a:lnTo>
                    <a:pt x="1926" y="649"/>
                  </a:lnTo>
                  <a:lnTo>
                    <a:pt x="1932" y="651"/>
                  </a:lnTo>
                  <a:lnTo>
                    <a:pt x="1942" y="649"/>
                  </a:lnTo>
                  <a:lnTo>
                    <a:pt x="1958" y="649"/>
                  </a:lnTo>
                  <a:lnTo>
                    <a:pt x="1964" y="651"/>
                  </a:lnTo>
                  <a:lnTo>
                    <a:pt x="1969" y="649"/>
                  </a:lnTo>
                  <a:lnTo>
                    <a:pt x="1973" y="651"/>
                  </a:lnTo>
                  <a:lnTo>
                    <a:pt x="1978" y="649"/>
                  </a:lnTo>
                  <a:lnTo>
                    <a:pt x="1980" y="651"/>
                  </a:lnTo>
                  <a:lnTo>
                    <a:pt x="2014" y="651"/>
                  </a:lnTo>
                  <a:lnTo>
                    <a:pt x="2019" y="642"/>
                  </a:lnTo>
                  <a:lnTo>
                    <a:pt x="2019" y="524"/>
                  </a:lnTo>
                  <a:lnTo>
                    <a:pt x="2022" y="520"/>
                  </a:lnTo>
                  <a:lnTo>
                    <a:pt x="2019" y="517"/>
                  </a:lnTo>
                  <a:lnTo>
                    <a:pt x="2022" y="510"/>
                  </a:lnTo>
                  <a:lnTo>
                    <a:pt x="2019" y="510"/>
                  </a:lnTo>
                  <a:lnTo>
                    <a:pt x="2022" y="499"/>
                  </a:lnTo>
                  <a:lnTo>
                    <a:pt x="2019" y="497"/>
                  </a:lnTo>
                  <a:lnTo>
                    <a:pt x="2022" y="486"/>
                  </a:lnTo>
                  <a:lnTo>
                    <a:pt x="2019" y="483"/>
                  </a:lnTo>
                  <a:lnTo>
                    <a:pt x="2022" y="472"/>
                  </a:lnTo>
                  <a:lnTo>
                    <a:pt x="2019" y="464"/>
                  </a:lnTo>
                  <a:lnTo>
                    <a:pt x="2022" y="463"/>
                  </a:lnTo>
                  <a:lnTo>
                    <a:pt x="2019" y="459"/>
                  </a:lnTo>
                  <a:lnTo>
                    <a:pt x="2022" y="454"/>
                  </a:lnTo>
                  <a:lnTo>
                    <a:pt x="2019" y="448"/>
                  </a:lnTo>
                  <a:lnTo>
                    <a:pt x="2022" y="448"/>
                  </a:lnTo>
                  <a:lnTo>
                    <a:pt x="2022" y="233"/>
                  </a:lnTo>
                  <a:lnTo>
                    <a:pt x="2029" y="228"/>
                  </a:lnTo>
                  <a:lnTo>
                    <a:pt x="2041" y="228"/>
                  </a:lnTo>
                  <a:lnTo>
                    <a:pt x="2052" y="230"/>
                  </a:lnTo>
                  <a:lnTo>
                    <a:pt x="2057" y="23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9" name="Freeform 10"/>
            <p:cNvSpPr>
              <a:spLocks/>
            </p:cNvSpPr>
            <p:nvPr/>
          </p:nvSpPr>
          <p:spPr bwMode="auto">
            <a:xfrm>
              <a:off x="4880" y="3130"/>
              <a:ext cx="18" cy="412"/>
            </a:xfrm>
            <a:custGeom>
              <a:avLst/>
              <a:gdLst>
                <a:gd name="T0" fmla="*/ 17 w 18"/>
                <a:gd name="T1" fmla="*/ 25 h 412"/>
                <a:gd name="T2" fmla="*/ 17 w 18"/>
                <a:gd name="T3" fmla="*/ 4 h 412"/>
                <a:gd name="T4" fmla="*/ 11 w 18"/>
                <a:gd name="T5" fmla="*/ 0 h 412"/>
                <a:gd name="T6" fmla="*/ 3 w 18"/>
                <a:gd name="T7" fmla="*/ 0 h 412"/>
                <a:gd name="T8" fmla="*/ 3 w 18"/>
                <a:gd name="T9" fmla="*/ 5 h 412"/>
                <a:gd name="T10" fmla="*/ 2 w 18"/>
                <a:gd name="T11" fmla="*/ 9 h 412"/>
                <a:gd name="T12" fmla="*/ 2 w 18"/>
                <a:gd name="T13" fmla="*/ 141 h 412"/>
                <a:gd name="T14" fmla="*/ 0 w 18"/>
                <a:gd name="T15" fmla="*/ 145 h 412"/>
                <a:gd name="T16" fmla="*/ 2 w 18"/>
                <a:gd name="T17" fmla="*/ 152 h 412"/>
                <a:gd name="T18" fmla="*/ 0 w 18"/>
                <a:gd name="T19" fmla="*/ 167 h 412"/>
                <a:gd name="T20" fmla="*/ 2 w 18"/>
                <a:gd name="T21" fmla="*/ 168 h 412"/>
                <a:gd name="T22" fmla="*/ 0 w 18"/>
                <a:gd name="T23" fmla="*/ 170 h 412"/>
                <a:gd name="T24" fmla="*/ 2 w 18"/>
                <a:gd name="T25" fmla="*/ 179 h 412"/>
                <a:gd name="T26" fmla="*/ 0 w 18"/>
                <a:gd name="T27" fmla="*/ 181 h 412"/>
                <a:gd name="T28" fmla="*/ 0 w 18"/>
                <a:gd name="T29" fmla="*/ 407 h 412"/>
                <a:gd name="T30" fmla="*/ 5 w 18"/>
                <a:gd name="T31" fmla="*/ 411 h 412"/>
                <a:gd name="T32" fmla="*/ 11 w 18"/>
                <a:gd name="T33" fmla="*/ 411 h 412"/>
                <a:gd name="T34" fmla="*/ 15 w 18"/>
                <a:gd name="T35" fmla="*/ 404 h 412"/>
                <a:gd name="T36" fmla="*/ 15 w 18"/>
                <a:gd name="T37" fmla="*/ 378 h 412"/>
                <a:gd name="T38" fmla="*/ 17 w 18"/>
                <a:gd name="T39" fmla="*/ 377 h 412"/>
                <a:gd name="T40" fmla="*/ 15 w 18"/>
                <a:gd name="T41" fmla="*/ 375 h 412"/>
                <a:gd name="T42" fmla="*/ 15 w 18"/>
                <a:gd name="T43" fmla="*/ 339 h 412"/>
                <a:gd name="T44" fmla="*/ 17 w 18"/>
                <a:gd name="T45" fmla="*/ 335 h 412"/>
                <a:gd name="T46" fmla="*/ 15 w 18"/>
                <a:gd name="T47" fmla="*/ 333 h 412"/>
                <a:gd name="T48" fmla="*/ 17 w 18"/>
                <a:gd name="T49" fmla="*/ 330 h 412"/>
                <a:gd name="T50" fmla="*/ 15 w 18"/>
                <a:gd name="T51" fmla="*/ 326 h 412"/>
                <a:gd name="T52" fmla="*/ 15 w 18"/>
                <a:gd name="T53" fmla="*/ 319 h 412"/>
                <a:gd name="T54" fmla="*/ 17 w 18"/>
                <a:gd name="T55" fmla="*/ 317 h 412"/>
                <a:gd name="T56" fmla="*/ 17 w 18"/>
                <a:gd name="T57" fmla="*/ 252 h 412"/>
                <a:gd name="T58" fmla="*/ 15 w 18"/>
                <a:gd name="T59" fmla="*/ 250 h 412"/>
                <a:gd name="T60" fmla="*/ 17 w 18"/>
                <a:gd name="T61" fmla="*/ 244 h 412"/>
                <a:gd name="T62" fmla="*/ 17 w 18"/>
                <a:gd name="T63" fmla="*/ 228 h 412"/>
                <a:gd name="T64" fmla="*/ 15 w 18"/>
                <a:gd name="T65" fmla="*/ 226 h 412"/>
                <a:gd name="T66" fmla="*/ 17 w 18"/>
                <a:gd name="T67" fmla="*/ 225 h 412"/>
                <a:gd name="T68" fmla="*/ 17 w 18"/>
                <a:gd name="T69" fmla="*/ 29 h 412"/>
                <a:gd name="T70" fmla="*/ 17 w 18"/>
                <a:gd name="T71" fmla="*/ 27 h 412"/>
                <a:gd name="T72" fmla="*/ 17 w 18"/>
                <a:gd name="T73" fmla="*/ 25 h 4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"/>
                <a:gd name="T112" fmla="*/ 0 h 412"/>
                <a:gd name="T113" fmla="*/ 18 w 18"/>
                <a:gd name="T114" fmla="*/ 412 h 4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" h="412">
                  <a:moveTo>
                    <a:pt x="17" y="25"/>
                  </a:moveTo>
                  <a:lnTo>
                    <a:pt x="17" y="4"/>
                  </a:lnTo>
                  <a:lnTo>
                    <a:pt x="1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1"/>
                  </a:lnTo>
                  <a:lnTo>
                    <a:pt x="0" y="145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68"/>
                  </a:lnTo>
                  <a:lnTo>
                    <a:pt x="0" y="170"/>
                  </a:lnTo>
                  <a:lnTo>
                    <a:pt x="2" y="179"/>
                  </a:lnTo>
                  <a:lnTo>
                    <a:pt x="0" y="181"/>
                  </a:lnTo>
                  <a:lnTo>
                    <a:pt x="0" y="407"/>
                  </a:lnTo>
                  <a:lnTo>
                    <a:pt x="5" y="411"/>
                  </a:lnTo>
                  <a:lnTo>
                    <a:pt x="11" y="411"/>
                  </a:lnTo>
                  <a:lnTo>
                    <a:pt x="15" y="404"/>
                  </a:lnTo>
                  <a:lnTo>
                    <a:pt x="15" y="378"/>
                  </a:lnTo>
                  <a:lnTo>
                    <a:pt x="17" y="377"/>
                  </a:lnTo>
                  <a:lnTo>
                    <a:pt x="15" y="375"/>
                  </a:lnTo>
                  <a:lnTo>
                    <a:pt x="15" y="339"/>
                  </a:lnTo>
                  <a:lnTo>
                    <a:pt x="17" y="335"/>
                  </a:lnTo>
                  <a:lnTo>
                    <a:pt x="15" y="333"/>
                  </a:lnTo>
                  <a:lnTo>
                    <a:pt x="17" y="330"/>
                  </a:lnTo>
                  <a:lnTo>
                    <a:pt x="15" y="326"/>
                  </a:lnTo>
                  <a:lnTo>
                    <a:pt x="15" y="319"/>
                  </a:lnTo>
                  <a:lnTo>
                    <a:pt x="17" y="317"/>
                  </a:lnTo>
                  <a:lnTo>
                    <a:pt x="17" y="252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17" y="228"/>
                  </a:lnTo>
                  <a:lnTo>
                    <a:pt x="15" y="226"/>
                  </a:lnTo>
                  <a:lnTo>
                    <a:pt x="17" y="225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0" name="Freeform 11"/>
            <p:cNvSpPr>
              <a:spLocks/>
            </p:cNvSpPr>
            <p:nvPr/>
          </p:nvSpPr>
          <p:spPr bwMode="auto">
            <a:xfrm>
              <a:off x="4538" y="2964"/>
              <a:ext cx="20" cy="574"/>
            </a:xfrm>
            <a:custGeom>
              <a:avLst/>
              <a:gdLst>
                <a:gd name="T0" fmla="*/ 11 w 20"/>
                <a:gd name="T1" fmla="*/ 0 h 574"/>
                <a:gd name="T2" fmla="*/ 5 w 20"/>
                <a:gd name="T3" fmla="*/ 2 h 574"/>
                <a:gd name="T4" fmla="*/ 3 w 20"/>
                <a:gd name="T5" fmla="*/ 78 h 574"/>
                <a:gd name="T6" fmla="*/ 2 w 20"/>
                <a:gd name="T7" fmla="*/ 221 h 574"/>
                <a:gd name="T8" fmla="*/ 2 w 20"/>
                <a:gd name="T9" fmla="*/ 231 h 574"/>
                <a:gd name="T10" fmla="*/ 3 w 20"/>
                <a:gd name="T11" fmla="*/ 242 h 574"/>
                <a:gd name="T12" fmla="*/ 2 w 20"/>
                <a:gd name="T13" fmla="*/ 396 h 574"/>
                <a:gd name="T14" fmla="*/ 2 w 20"/>
                <a:gd name="T15" fmla="*/ 403 h 574"/>
                <a:gd name="T16" fmla="*/ 0 w 20"/>
                <a:gd name="T17" fmla="*/ 437 h 574"/>
                <a:gd name="T18" fmla="*/ 0 w 20"/>
                <a:gd name="T19" fmla="*/ 446 h 574"/>
                <a:gd name="T20" fmla="*/ 0 w 20"/>
                <a:gd name="T21" fmla="*/ 468 h 574"/>
                <a:gd name="T22" fmla="*/ 0 w 20"/>
                <a:gd name="T23" fmla="*/ 477 h 574"/>
                <a:gd name="T24" fmla="*/ 14 w 20"/>
                <a:gd name="T25" fmla="*/ 573 h 574"/>
                <a:gd name="T26" fmla="*/ 16 w 20"/>
                <a:gd name="T27" fmla="*/ 564 h 574"/>
                <a:gd name="T28" fmla="*/ 14 w 20"/>
                <a:gd name="T29" fmla="*/ 553 h 574"/>
                <a:gd name="T30" fmla="*/ 14 w 20"/>
                <a:gd name="T31" fmla="*/ 550 h 574"/>
                <a:gd name="T32" fmla="*/ 14 w 20"/>
                <a:gd name="T33" fmla="*/ 542 h 574"/>
                <a:gd name="T34" fmla="*/ 14 w 20"/>
                <a:gd name="T35" fmla="*/ 535 h 574"/>
                <a:gd name="T36" fmla="*/ 16 w 20"/>
                <a:gd name="T37" fmla="*/ 401 h 574"/>
                <a:gd name="T38" fmla="*/ 16 w 20"/>
                <a:gd name="T39" fmla="*/ 387 h 574"/>
                <a:gd name="T40" fmla="*/ 16 w 20"/>
                <a:gd name="T41" fmla="*/ 380 h 574"/>
                <a:gd name="T42" fmla="*/ 17 w 20"/>
                <a:gd name="T43" fmla="*/ 369 h 574"/>
                <a:gd name="T44" fmla="*/ 17 w 20"/>
                <a:gd name="T45" fmla="*/ 360 h 574"/>
                <a:gd name="T46" fmla="*/ 19 w 20"/>
                <a:gd name="T47" fmla="*/ 224 h 574"/>
                <a:gd name="T48" fmla="*/ 19 w 20"/>
                <a:gd name="T49" fmla="*/ 213 h 574"/>
                <a:gd name="T50" fmla="*/ 19 w 20"/>
                <a:gd name="T51" fmla="*/ 210 h 574"/>
                <a:gd name="T52" fmla="*/ 17 w 20"/>
                <a:gd name="T53" fmla="*/ 195 h 574"/>
                <a:gd name="T54" fmla="*/ 17 w 20"/>
                <a:gd name="T55" fmla="*/ 190 h 574"/>
                <a:gd name="T56" fmla="*/ 17 w 20"/>
                <a:gd name="T57" fmla="*/ 177 h 574"/>
                <a:gd name="T58" fmla="*/ 17 w 20"/>
                <a:gd name="T59" fmla="*/ 172 h 574"/>
                <a:gd name="T60" fmla="*/ 19 w 20"/>
                <a:gd name="T61" fmla="*/ 154 h 574"/>
                <a:gd name="T62" fmla="*/ 19 w 20"/>
                <a:gd name="T63" fmla="*/ 152 h 574"/>
                <a:gd name="T64" fmla="*/ 17 w 20"/>
                <a:gd name="T65" fmla="*/ 45 h 574"/>
                <a:gd name="T66" fmla="*/ 19 w 20"/>
                <a:gd name="T67" fmla="*/ 5 h 5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"/>
                <a:gd name="T103" fmla="*/ 0 h 574"/>
                <a:gd name="T104" fmla="*/ 20 w 20"/>
                <a:gd name="T105" fmla="*/ 574 h 5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" h="574">
                  <a:moveTo>
                    <a:pt x="17" y="2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5" y="76"/>
                  </a:lnTo>
                  <a:lnTo>
                    <a:pt x="3" y="78"/>
                  </a:lnTo>
                  <a:lnTo>
                    <a:pt x="3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2" y="231"/>
                  </a:lnTo>
                  <a:lnTo>
                    <a:pt x="3" y="233"/>
                  </a:lnTo>
                  <a:lnTo>
                    <a:pt x="3" y="242"/>
                  </a:lnTo>
                  <a:lnTo>
                    <a:pt x="2" y="244"/>
                  </a:lnTo>
                  <a:lnTo>
                    <a:pt x="2" y="396"/>
                  </a:lnTo>
                  <a:lnTo>
                    <a:pt x="0" y="398"/>
                  </a:lnTo>
                  <a:lnTo>
                    <a:pt x="2" y="403"/>
                  </a:lnTo>
                  <a:lnTo>
                    <a:pt x="2" y="432"/>
                  </a:lnTo>
                  <a:lnTo>
                    <a:pt x="0" y="437"/>
                  </a:lnTo>
                  <a:lnTo>
                    <a:pt x="2" y="441"/>
                  </a:lnTo>
                  <a:lnTo>
                    <a:pt x="0" y="446"/>
                  </a:lnTo>
                  <a:lnTo>
                    <a:pt x="2" y="450"/>
                  </a:lnTo>
                  <a:lnTo>
                    <a:pt x="0" y="468"/>
                  </a:lnTo>
                  <a:lnTo>
                    <a:pt x="2" y="475"/>
                  </a:lnTo>
                  <a:lnTo>
                    <a:pt x="0" y="477"/>
                  </a:lnTo>
                  <a:lnTo>
                    <a:pt x="0" y="573"/>
                  </a:lnTo>
                  <a:lnTo>
                    <a:pt x="14" y="573"/>
                  </a:lnTo>
                  <a:lnTo>
                    <a:pt x="14" y="566"/>
                  </a:lnTo>
                  <a:lnTo>
                    <a:pt x="16" y="564"/>
                  </a:lnTo>
                  <a:lnTo>
                    <a:pt x="14" y="560"/>
                  </a:lnTo>
                  <a:lnTo>
                    <a:pt x="14" y="553"/>
                  </a:lnTo>
                  <a:lnTo>
                    <a:pt x="16" y="550"/>
                  </a:lnTo>
                  <a:lnTo>
                    <a:pt x="14" y="550"/>
                  </a:lnTo>
                  <a:lnTo>
                    <a:pt x="16" y="544"/>
                  </a:lnTo>
                  <a:lnTo>
                    <a:pt x="14" y="542"/>
                  </a:lnTo>
                  <a:lnTo>
                    <a:pt x="16" y="539"/>
                  </a:lnTo>
                  <a:lnTo>
                    <a:pt x="14" y="535"/>
                  </a:lnTo>
                  <a:lnTo>
                    <a:pt x="16" y="533"/>
                  </a:lnTo>
                  <a:lnTo>
                    <a:pt x="16" y="401"/>
                  </a:lnTo>
                  <a:lnTo>
                    <a:pt x="17" y="394"/>
                  </a:lnTo>
                  <a:lnTo>
                    <a:pt x="16" y="387"/>
                  </a:lnTo>
                  <a:lnTo>
                    <a:pt x="17" y="383"/>
                  </a:lnTo>
                  <a:lnTo>
                    <a:pt x="16" y="380"/>
                  </a:lnTo>
                  <a:lnTo>
                    <a:pt x="16" y="374"/>
                  </a:lnTo>
                  <a:lnTo>
                    <a:pt x="17" y="369"/>
                  </a:lnTo>
                  <a:lnTo>
                    <a:pt x="16" y="362"/>
                  </a:lnTo>
                  <a:lnTo>
                    <a:pt x="17" y="360"/>
                  </a:lnTo>
                  <a:lnTo>
                    <a:pt x="17" y="231"/>
                  </a:lnTo>
                  <a:lnTo>
                    <a:pt x="19" y="224"/>
                  </a:lnTo>
                  <a:lnTo>
                    <a:pt x="17" y="215"/>
                  </a:lnTo>
                  <a:lnTo>
                    <a:pt x="19" y="213"/>
                  </a:lnTo>
                  <a:lnTo>
                    <a:pt x="17" y="211"/>
                  </a:lnTo>
                  <a:lnTo>
                    <a:pt x="19" y="210"/>
                  </a:lnTo>
                  <a:lnTo>
                    <a:pt x="17" y="204"/>
                  </a:lnTo>
                  <a:lnTo>
                    <a:pt x="17" y="195"/>
                  </a:lnTo>
                  <a:lnTo>
                    <a:pt x="19" y="193"/>
                  </a:lnTo>
                  <a:lnTo>
                    <a:pt x="17" y="190"/>
                  </a:lnTo>
                  <a:lnTo>
                    <a:pt x="19" y="181"/>
                  </a:lnTo>
                  <a:lnTo>
                    <a:pt x="17" y="177"/>
                  </a:lnTo>
                  <a:lnTo>
                    <a:pt x="19" y="175"/>
                  </a:lnTo>
                  <a:lnTo>
                    <a:pt x="17" y="172"/>
                  </a:lnTo>
                  <a:lnTo>
                    <a:pt x="19" y="166"/>
                  </a:lnTo>
                  <a:lnTo>
                    <a:pt x="19" y="154"/>
                  </a:lnTo>
                  <a:lnTo>
                    <a:pt x="17" y="154"/>
                  </a:lnTo>
                  <a:lnTo>
                    <a:pt x="19" y="152"/>
                  </a:lnTo>
                  <a:lnTo>
                    <a:pt x="19" y="47"/>
                  </a:lnTo>
                  <a:lnTo>
                    <a:pt x="17" y="45"/>
                  </a:lnTo>
                  <a:lnTo>
                    <a:pt x="19" y="43"/>
                  </a:lnTo>
                  <a:lnTo>
                    <a:pt x="19" y="5"/>
                  </a:lnTo>
                  <a:lnTo>
                    <a:pt x="17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1" name="Freeform 12"/>
            <p:cNvSpPr>
              <a:spLocks/>
            </p:cNvSpPr>
            <p:nvPr/>
          </p:nvSpPr>
          <p:spPr bwMode="auto">
            <a:xfrm>
              <a:off x="4203" y="3270"/>
              <a:ext cx="16" cy="263"/>
            </a:xfrm>
            <a:custGeom>
              <a:avLst/>
              <a:gdLst>
                <a:gd name="T0" fmla="*/ 15 w 16"/>
                <a:gd name="T1" fmla="*/ 2 h 263"/>
                <a:gd name="T2" fmla="*/ 8 w 16"/>
                <a:gd name="T3" fmla="*/ 0 h 263"/>
                <a:gd name="T4" fmla="*/ 2 w 16"/>
                <a:gd name="T5" fmla="*/ 5 h 263"/>
                <a:gd name="T6" fmla="*/ 2 w 16"/>
                <a:gd name="T7" fmla="*/ 159 h 263"/>
                <a:gd name="T8" fmla="*/ 0 w 16"/>
                <a:gd name="T9" fmla="*/ 163 h 263"/>
                <a:gd name="T10" fmla="*/ 2 w 16"/>
                <a:gd name="T11" fmla="*/ 168 h 263"/>
                <a:gd name="T12" fmla="*/ 0 w 16"/>
                <a:gd name="T13" fmla="*/ 170 h 263"/>
                <a:gd name="T14" fmla="*/ 2 w 16"/>
                <a:gd name="T15" fmla="*/ 172 h 263"/>
                <a:gd name="T16" fmla="*/ 0 w 16"/>
                <a:gd name="T17" fmla="*/ 177 h 263"/>
                <a:gd name="T18" fmla="*/ 2 w 16"/>
                <a:gd name="T19" fmla="*/ 186 h 263"/>
                <a:gd name="T20" fmla="*/ 2 w 16"/>
                <a:gd name="T21" fmla="*/ 199 h 263"/>
                <a:gd name="T22" fmla="*/ 0 w 16"/>
                <a:gd name="T23" fmla="*/ 204 h 263"/>
                <a:gd name="T24" fmla="*/ 2 w 16"/>
                <a:gd name="T25" fmla="*/ 210 h 263"/>
                <a:gd name="T26" fmla="*/ 0 w 16"/>
                <a:gd name="T27" fmla="*/ 211 h 263"/>
                <a:gd name="T28" fmla="*/ 0 w 16"/>
                <a:gd name="T29" fmla="*/ 257 h 263"/>
                <a:gd name="T30" fmla="*/ 2 w 16"/>
                <a:gd name="T31" fmla="*/ 262 h 263"/>
                <a:gd name="T32" fmla="*/ 15 w 16"/>
                <a:gd name="T33" fmla="*/ 262 h 263"/>
                <a:gd name="T34" fmla="*/ 15 w 16"/>
                <a:gd name="T35" fmla="*/ 255 h 263"/>
                <a:gd name="T36" fmla="*/ 15 w 16"/>
                <a:gd name="T37" fmla="*/ 253 h 263"/>
                <a:gd name="T38" fmla="*/ 15 w 16"/>
                <a:gd name="T39" fmla="*/ 249 h 263"/>
                <a:gd name="T40" fmla="*/ 15 w 16"/>
                <a:gd name="T41" fmla="*/ 244 h 263"/>
                <a:gd name="T42" fmla="*/ 15 w 16"/>
                <a:gd name="T43" fmla="*/ 239 h 263"/>
                <a:gd name="T44" fmla="*/ 15 w 16"/>
                <a:gd name="T45" fmla="*/ 235 h 263"/>
                <a:gd name="T46" fmla="*/ 15 w 16"/>
                <a:gd name="T47" fmla="*/ 2 h 2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"/>
                <a:gd name="T73" fmla="*/ 0 h 263"/>
                <a:gd name="T74" fmla="*/ 16 w 16"/>
                <a:gd name="T75" fmla="*/ 263 h 26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" h="263">
                  <a:moveTo>
                    <a:pt x="15" y="2"/>
                  </a:moveTo>
                  <a:lnTo>
                    <a:pt x="8" y="0"/>
                  </a:lnTo>
                  <a:lnTo>
                    <a:pt x="2" y="5"/>
                  </a:lnTo>
                  <a:lnTo>
                    <a:pt x="2" y="159"/>
                  </a:lnTo>
                  <a:lnTo>
                    <a:pt x="0" y="163"/>
                  </a:lnTo>
                  <a:lnTo>
                    <a:pt x="2" y="168"/>
                  </a:lnTo>
                  <a:lnTo>
                    <a:pt x="0" y="170"/>
                  </a:lnTo>
                  <a:lnTo>
                    <a:pt x="2" y="172"/>
                  </a:lnTo>
                  <a:lnTo>
                    <a:pt x="0" y="177"/>
                  </a:lnTo>
                  <a:lnTo>
                    <a:pt x="2" y="186"/>
                  </a:lnTo>
                  <a:lnTo>
                    <a:pt x="2" y="199"/>
                  </a:lnTo>
                  <a:lnTo>
                    <a:pt x="0" y="204"/>
                  </a:lnTo>
                  <a:lnTo>
                    <a:pt x="2" y="210"/>
                  </a:lnTo>
                  <a:lnTo>
                    <a:pt x="0" y="211"/>
                  </a:lnTo>
                  <a:lnTo>
                    <a:pt x="0" y="257"/>
                  </a:lnTo>
                  <a:lnTo>
                    <a:pt x="2" y="262"/>
                  </a:lnTo>
                  <a:lnTo>
                    <a:pt x="15" y="262"/>
                  </a:lnTo>
                  <a:lnTo>
                    <a:pt x="15" y="255"/>
                  </a:lnTo>
                  <a:lnTo>
                    <a:pt x="15" y="253"/>
                  </a:lnTo>
                  <a:lnTo>
                    <a:pt x="15" y="249"/>
                  </a:lnTo>
                  <a:lnTo>
                    <a:pt x="15" y="244"/>
                  </a:lnTo>
                  <a:lnTo>
                    <a:pt x="15" y="239"/>
                  </a:lnTo>
                  <a:lnTo>
                    <a:pt x="15" y="235"/>
                  </a:lnTo>
                  <a:lnTo>
                    <a:pt x="1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2" name="Freeform 13"/>
            <p:cNvSpPr>
              <a:spLocks/>
            </p:cNvSpPr>
            <p:nvPr/>
          </p:nvSpPr>
          <p:spPr bwMode="auto">
            <a:xfrm>
              <a:off x="3862" y="3405"/>
              <a:ext cx="20" cy="126"/>
            </a:xfrm>
            <a:custGeom>
              <a:avLst/>
              <a:gdLst>
                <a:gd name="T0" fmla="*/ 17 w 20"/>
                <a:gd name="T1" fmla="*/ 40 h 126"/>
                <a:gd name="T2" fmla="*/ 17 w 20"/>
                <a:gd name="T3" fmla="*/ 4 h 126"/>
                <a:gd name="T4" fmla="*/ 13 w 20"/>
                <a:gd name="T5" fmla="*/ 0 h 126"/>
                <a:gd name="T6" fmla="*/ 5 w 20"/>
                <a:gd name="T7" fmla="*/ 0 h 126"/>
                <a:gd name="T8" fmla="*/ 2 w 20"/>
                <a:gd name="T9" fmla="*/ 4 h 126"/>
                <a:gd name="T10" fmla="*/ 2 w 20"/>
                <a:gd name="T11" fmla="*/ 83 h 126"/>
                <a:gd name="T12" fmla="*/ 0 w 20"/>
                <a:gd name="T13" fmla="*/ 91 h 126"/>
                <a:gd name="T14" fmla="*/ 2 w 20"/>
                <a:gd name="T15" fmla="*/ 92 h 126"/>
                <a:gd name="T16" fmla="*/ 0 w 20"/>
                <a:gd name="T17" fmla="*/ 98 h 126"/>
                <a:gd name="T18" fmla="*/ 0 w 20"/>
                <a:gd name="T19" fmla="*/ 116 h 126"/>
                <a:gd name="T20" fmla="*/ 2 w 20"/>
                <a:gd name="T21" fmla="*/ 123 h 126"/>
                <a:gd name="T22" fmla="*/ 8 w 20"/>
                <a:gd name="T23" fmla="*/ 123 h 126"/>
                <a:gd name="T24" fmla="*/ 10 w 20"/>
                <a:gd name="T25" fmla="*/ 125 h 126"/>
                <a:gd name="T26" fmla="*/ 17 w 20"/>
                <a:gd name="T27" fmla="*/ 123 h 126"/>
                <a:gd name="T28" fmla="*/ 17 w 20"/>
                <a:gd name="T29" fmla="*/ 45 h 126"/>
                <a:gd name="T30" fmla="*/ 19 w 20"/>
                <a:gd name="T31" fmla="*/ 42 h 126"/>
                <a:gd name="T32" fmla="*/ 17 w 20"/>
                <a:gd name="T33" fmla="*/ 4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126"/>
                <a:gd name="T53" fmla="*/ 20 w 20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126">
                  <a:moveTo>
                    <a:pt x="17" y="40"/>
                  </a:moveTo>
                  <a:lnTo>
                    <a:pt x="17" y="4"/>
                  </a:lnTo>
                  <a:lnTo>
                    <a:pt x="13" y="0"/>
                  </a:lnTo>
                  <a:lnTo>
                    <a:pt x="5" y="0"/>
                  </a:lnTo>
                  <a:lnTo>
                    <a:pt x="2" y="4"/>
                  </a:lnTo>
                  <a:lnTo>
                    <a:pt x="2" y="83"/>
                  </a:lnTo>
                  <a:lnTo>
                    <a:pt x="0" y="91"/>
                  </a:lnTo>
                  <a:lnTo>
                    <a:pt x="2" y="92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2" y="123"/>
                  </a:lnTo>
                  <a:lnTo>
                    <a:pt x="8" y="123"/>
                  </a:lnTo>
                  <a:lnTo>
                    <a:pt x="10" y="125"/>
                  </a:lnTo>
                  <a:lnTo>
                    <a:pt x="17" y="123"/>
                  </a:lnTo>
                  <a:lnTo>
                    <a:pt x="17" y="45"/>
                  </a:lnTo>
                  <a:lnTo>
                    <a:pt x="19" y="42"/>
                  </a:lnTo>
                  <a:lnTo>
                    <a:pt x="17" y="4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3" name="Freeform 14"/>
            <p:cNvSpPr>
              <a:spLocks/>
            </p:cNvSpPr>
            <p:nvPr/>
          </p:nvSpPr>
          <p:spPr bwMode="auto">
            <a:xfrm>
              <a:off x="3523" y="2902"/>
              <a:ext cx="22" cy="625"/>
            </a:xfrm>
            <a:custGeom>
              <a:avLst/>
              <a:gdLst>
                <a:gd name="T0" fmla="*/ 21 w 22"/>
                <a:gd name="T1" fmla="*/ 45 h 625"/>
                <a:gd name="T2" fmla="*/ 21 w 22"/>
                <a:gd name="T3" fmla="*/ 0 h 625"/>
                <a:gd name="T4" fmla="*/ 15 w 22"/>
                <a:gd name="T5" fmla="*/ 0 h 625"/>
                <a:gd name="T6" fmla="*/ 13 w 22"/>
                <a:gd name="T7" fmla="*/ 0 h 625"/>
                <a:gd name="T8" fmla="*/ 8 w 22"/>
                <a:gd name="T9" fmla="*/ 0 h 625"/>
                <a:gd name="T10" fmla="*/ 8 w 22"/>
                <a:gd name="T11" fmla="*/ 27 h 625"/>
                <a:gd name="T12" fmla="*/ 5 w 22"/>
                <a:gd name="T13" fmla="*/ 42 h 625"/>
                <a:gd name="T14" fmla="*/ 8 w 22"/>
                <a:gd name="T15" fmla="*/ 43 h 625"/>
                <a:gd name="T16" fmla="*/ 5 w 22"/>
                <a:gd name="T17" fmla="*/ 45 h 625"/>
                <a:gd name="T18" fmla="*/ 5 w 22"/>
                <a:gd name="T19" fmla="*/ 201 h 625"/>
                <a:gd name="T20" fmla="*/ 3 w 22"/>
                <a:gd name="T21" fmla="*/ 208 h 625"/>
                <a:gd name="T22" fmla="*/ 5 w 22"/>
                <a:gd name="T23" fmla="*/ 215 h 625"/>
                <a:gd name="T24" fmla="*/ 5 w 22"/>
                <a:gd name="T25" fmla="*/ 242 h 625"/>
                <a:gd name="T26" fmla="*/ 3 w 22"/>
                <a:gd name="T27" fmla="*/ 244 h 625"/>
                <a:gd name="T28" fmla="*/ 3 w 22"/>
                <a:gd name="T29" fmla="*/ 394 h 625"/>
                <a:gd name="T30" fmla="*/ 2 w 22"/>
                <a:gd name="T31" fmla="*/ 398 h 625"/>
                <a:gd name="T32" fmla="*/ 3 w 22"/>
                <a:gd name="T33" fmla="*/ 402 h 625"/>
                <a:gd name="T34" fmla="*/ 2 w 22"/>
                <a:gd name="T35" fmla="*/ 412 h 625"/>
                <a:gd name="T36" fmla="*/ 3 w 22"/>
                <a:gd name="T37" fmla="*/ 414 h 625"/>
                <a:gd name="T38" fmla="*/ 2 w 22"/>
                <a:gd name="T39" fmla="*/ 416 h 625"/>
                <a:gd name="T40" fmla="*/ 2 w 22"/>
                <a:gd name="T41" fmla="*/ 619 h 625"/>
                <a:gd name="T42" fmla="*/ 0 w 22"/>
                <a:gd name="T43" fmla="*/ 619 h 625"/>
                <a:gd name="T44" fmla="*/ 5 w 22"/>
                <a:gd name="T45" fmla="*/ 624 h 625"/>
                <a:gd name="T46" fmla="*/ 15 w 22"/>
                <a:gd name="T47" fmla="*/ 624 h 625"/>
                <a:gd name="T48" fmla="*/ 15 w 22"/>
                <a:gd name="T49" fmla="*/ 619 h 625"/>
                <a:gd name="T50" fmla="*/ 16 w 22"/>
                <a:gd name="T51" fmla="*/ 615 h 625"/>
                <a:gd name="T52" fmla="*/ 16 w 22"/>
                <a:gd name="T53" fmla="*/ 534 h 625"/>
                <a:gd name="T54" fmla="*/ 18 w 22"/>
                <a:gd name="T55" fmla="*/ 530 h 625"/>
                <a:gd name="T56" fmla="*/ 16 w 22"/>
                <a:gd name="T57" fmla="*/ 526 h 625"/>
                <a:gd name="T58" fmla="*/ 18 w 22"/>
                <a:gd name="T59" fmla="*/ 521 h 625"/>
                <a:gd name="T60" fmla="*/ 16 w 22"/>
                <a:gd name="T61" fmla="*/ 515 h 625"/>
                <a:gd name="T62" fmla="*/ 18 w 22"/>
                <a:gd name="T63" fmla="*/ 514 h 625"/>
                <a:gd name="T64" fmla="*/ 18 w 22"/>
                <a:gd name="T65" fmla="*/ 362 h 625"/>
                <a:gd name="T66" fmla="*/ 21 w 22"/>
                <a:gd name="T67" fmla="*/ 356 h 625"/>
                <a:gd name="T68" fmla="*/ 18 w 22"/>
                <a:gd name="T69" fmla="*/ 355 h 625"/>
                <a:gd name="T70" fmla="*/ 21 w 22"/>
                <a:gd name="T71" fmla="*/ 320 h 625"/>
                <a:gd name="T72" fmla="*/ 18 w 22"/>
                <a:gd name="T73" fmla="*/ 318 h 625"/>
                <a:gd name="T74" fmla="*/ 21 w 22"/>
                <a:gd name="T75" fmla="*/ 313 h 625"/>
                <a:gd name="T76" fmla="*/ 18 w 22"/>
                <a:gd name="T77" fmla="*/ 302 h 625"/>
                <a:gd name="T78" fmla="*/ 21 w 22"/>
                <a:gd name="T79" fmla="*/ 300 h 625"/>
                <a:gd name="T80" fmla="*/ 21 w 22"/>
                <a:gd name="T81" fmla="*/ 114 h 625"/>
                <a:gd name="T82" fmla="*/ 21 w 22"/>
                <a:gd name="T83" fmla="*/ 101 h 625"/>
                <a:gd name="T84" fmla="*/ 21 w 22"/>
                <a:gd name="T85" fmla="*/ 99 h 625"/>
                <a:gd name="T86" fmla="*/ 21 w 22"/>
                <a:gd name="T87" fmla="*/ 94 h 625"/>
                <a:gd name="T88" fmla="*/ 21 w 22"/>
                <a:gd name="T89" fmla="*/ 90 h 625"/>
                <a:gd name="T90" fmla="*/ 21 w 22"/>
                <a:gd name="T91" fmla="*/ 76 h 625"/>
                <a:gd name="T92" fmla="*/ 21 w 22"/>
                <a:gd name="T93" fmla="*/ 71 h 625"/>
                <a:gd name="T94" fmla="*/ 21 w 22"/>
                <a:gd name="T95" fmla="*/ 67 h 625"/>
                <a:gd name="T96" fmla="*/ 21 w 22"/>
                <a:gd name="T97" fmla="*/ 63 h 625"/>
                <a:gd name="T98" fmla="*/ 21 w 22"/>
                <a:gd name="T99" fmla="*/ 60 h 625"/>
                <a:gd name="T100" fmla="*/ 21 w 22"/>
                <a:gd name="T101" fmla="*/ 52 h 625"/>
                <a:gd name="T102" fmla="*/ 21 w 22"/>
                <a:gd name="T103" fmla="*/ 47 h 625"/>
                <a:gd name="T104" fmla="*/ 21 w 22"/>
                <a:gd name="T105" fmla="*/ 45 h 62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"/>
                <a:gd name="T160" fmla="*/ 0 h 625"/>
                <a:gd name="T161" fmla="*/ 22 w 22"/>
                <a:gd name="T162" fmla="*/ 625 h 62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" h="625">
                  <a:moveTo>
                    <a:pt x="21" y="45"/>
                  </a:moveTo>
                  <a:lnTo>
                    <a:pt x="2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8" y="27"/>
                  </a:lnTo>
                  <a:lnTo>
                    <a:pt x="5" y="42"/>
                  </a:lnTo>
                  <a:lnTo>
                    <a:pt x="8" y="43"/>
                  </a:lnTo>
                  <a:lnTo>
                    <a:pt x="5" y="45"/>
                  </a:lnTo>
                  <a:lnTo>
                    <a:pt x="5" y="201"/>
                  </a:lnTo>
                  <a:lnTo>
                    <a:pt x="3" y="208"/>
                  </a:lnTo>
                  <a:lnTo>
                    <a:pt x="5" y="215"/>
                  </a:lnTo>
                  <a:lnTo>
                    <a:pt x="5" y="242"/>
                  </a:lnTo>
                  <a:lnTo>
                    <a:pt x="3" y="244"/>
                  </a:lnTo>
                  <a:lnTo>
                    <a:pt x="3" y="394"/>
                  </a:lnTo>
                  <a:lnTo>
                    <a:pt x="2" y="398"/>
                  </a:lnTo>
                  <a:lnTo>
                    <a:pt x="3" y="402"/>
                  </a:lnTo>
                  <a:lnTo>
                    <a:pt x="2" y="412"/>
                  </a:lnTo>
                  <a:lnTo>
                    <a:pt x="3" y="414"/>
                  </a:lnTo>
                  <a:lnTo>
                    <a:pt x="2" y="416"/>
                  </a:lnTo>
                  <a:lnTo>
                    <a:pt x="2" y="619"/>
                  </a:lnTo>
                  <a:lnTo>
                    <a:pt x="0" y="619"/>
                  </a:lnTo>
                  <a:lnTo>
                    <a:pt x="5" y="624"/>
                  </a:lnTo>
                  <a:lnTo>
                    <a:pt x="15" y="624"/>
                  </a:lnTo>
                  <a:lnTo>
                    <a:pt x="15" y="619"/>
                  </a:lnTo>
                  <a:lnTo>
                    <a:pt x="16" y="615"/>
                  </a:lnTo>
                  <a:lnTo>
                    <a:pt x="16" y="534"/>
                  </a:lnTo>
                  <a:lnTo>
                    <a:pt x="18" y="530"/>
                  </a:lnTo>
                  <a:lnTo>
                    <a:pt x="16" y="526"/>
                  </a:lnTo>
                  <a:lnTo>
                    <a:pt x="18" y="521"/>
                  </a:lnTo>
                  <a:lnTo>
                    <a:pt x="16" y="515"/>
                  </a:lnTo>
                  <a:lnTo>
                    <a:pt x="18" y="514"/>
                  </a:lnTo>
                  <a:lnTo>
                    <a:pt x="18" y="362"/>
                  </a:lnTo>
                  <a:lnTo>
                    <a:pt x="21" y="356"/>
                  </a:lnTo>
                  <a:lnTo>
                    <a:pt x="18" y="355"/>
                  </a:lnTo>
                  <a:lnTo>
                    <a:pt x="21" y="320"/>
                  </a:lnTo>
                  <a:lnTo>
                    <a:pt x="18" y="318"/>
                  </a:lnTo>
                  <a:lnTo>
                    <a:pt x="21" y="313"/>
                  </a:lnTo>
                  <a:lnTo>
                    <a:pt x="18" y="302"/>
                  </a:lnTo>
                  <a:lnTo>
                    <a:pt x="21" y="300"/>
                  </a:lnTo>
                  <a:lnTo>
                    <a:pt x="21" y="114"/>
                  </a:lnTo>
                  <a:lnTo>
                    <a:pt x="21" y="101"/>
                  </a:lnTo>
                  <a:lnTo>
                    <a:pt x="21" y="99"/>
                  </a:lnTo>
                  <a:lnTo>
                    <a:pt x="21" y="94"/>
                  </a:lnTo>
                  <a:lnTo>
                    <a:pt x="21" y="90"/>
                  </a:lnTo>
                  <a:lnTo>
                    <a:pt x="21" y="76"/>
                  </a:lnTo>
                  <a:lnTo>
                    <a:pt x="21" y="71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1" y="52"/>
                  </a:lnTo>
                  <a:lnTo>
                    <a:pt x="21" y="47"/>
                  </a:lnTo>
                  <a:lnTo>
                    <a:pt x="21" y="4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4" name="Freeform 15"/>
            <p:cNvSpPr>
              <a:spLocks/>
            </p:cNvSpPr>
            <p:nvPr/>
          </p:nvSpPr>
          <p:spPr bwMode="auto">
            <a:xfrm>
              <a:off x="3179" y="3380"/>
              <a:ext cx="16" cy="147"/>
            </a:xfrm>
            <a:custGeom>
              <a:avLst/>
              <a:gdLst>
                <a:gd name="T0" fmla="*/ 13 w 16"/>
                <a:gd name="T1" fmla="*/ 52 h 147"/>
                <a:gd name="T2" fmla="*/ 13 w 16"/>
                <a:gd name="T3" fmla="*/ 2 h 147"/>
                <a:gd name="T4" fmla="*/ 10 w 16"/>
                <a:gd name="T5" fmla="*/ 2 h 147"/>
                <a:gd name="T6" fmla="*/ 8 w 16"/>
                <a:gd name="T7" fmla="*/ 0 h 147"/>
                <a:gd name="T8" fmla="*/ 3 w 16"/>
                <a:gd name="T9" fmla="*/ 2 h 147"/>
                <a:gd name="T10" fmla="*/ 3 w 16"/>
                <a:gd name="T11" fmla="*/ 90 h 147"/>
                <a:gd name="T12" fmla="*/ 0 w 16"/>
                <a:gd name="T13" fmla="*/ 92 h 147"/>
                <a:gd name="T14" fmla="*/ 3 w 16"/>
                <a:gd name="T15" fmla="*/ 94 h 147"/>
                <a:gd name="T16" fmla="*/ 0 w 16"/>
                <a:gd name="T17" fmla="*/ 99 h 147"/>
                <a:gd name="T18" fmla="*/ 3 w 16"/>
                <a:gd name="T19" fmla="*/ 103 h 147"/>
                <a:gd name="T20" fmla="*/ 0 w 16"/>
                <a:gd name="T21" fmla="*/ 114 h 147"/>
                <a:gd name="T22" fmla="*/ 0 w 16"/>
                <a:gd name="T23" fmla="*/ 141 h 147"/>
                <a:gd name="T24" fmla="*/ 3 w 16"/>
                <a:gd name="T25" fmla="*/ 146 h 147"/>
                <a:gd name="T26" fmla="*/ 10 w 16"/>
                <a:gd name="T27" fmla="*/ 146 h 147"/>
                <a:gd name="T28" fmla="*/ 13 w 16"/>
                <a:gd name="T29" fmla="*/ 141 h 147"/>
                <a:gd name="T30" fmla="*/ 13 w 16"/>
                <a:gd name="T31" fmla="*/ 59 h 147"/>
                <a:gd name="T32" fmla="*/ 15 w 16"/>
                <a:gd name="T33" fmla="*/ 56 h 147"/>
                <a:gd name="T34" fmla="*/ 13 w 16"/>
                <a:gd name="T35" fmla="*/ 52 h 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147"/>
                <a:gd name="T56" fmla="*/ 16 w 16"/>
                <a:gd name="T57" fmla="*/ 147 h 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147">
                  <a:moveTo>
                    <a:pt x="13" y="52"/>
                  </a:moveTo>
                  <a:lnTo>
                    <a:pt x="13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3" y="2"/>
                  </a:lnTo>
                  <a:lnTo>
                    <a:pt x="3" y="90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0" y="99"/>
                  </a:lnTo>
                  <a:lnTo>
                    <a:pt x="3" y="103"/>
                  </a:lnTo>
                  <a:lnTo>
                    <a:pt x="0" y="114"/>
                  </a:lnTo>
                  <a:lnTo>
                    <a:pt x="0" y="141"/>
                  </a:lnTo>
                  <a:lnTo>
                    <a:pt x="3" y="146"/>
                  </a:lnTo>
                  <a:lnTo>
                    <a:pt x="10" y="146"/>
                  </a:lnTo>
                  <a:lnTo>
                    <a:pt x="13" y="141"/>
                  </a:lnTo>
                  <a:lnTo>
                    <a:pt x="13" y="59"/>
                  </a:lnTo>
                  <a:lnTo>
                    <a:pt x="15" y="56"/>
                  </a:lnTo>
                  <a:lnTo>
                    <a:pt x="13" y="5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5" name="Freeform 16"/>
            <p:cNvSpPr>
              <a:spLocks/>
            </p:cNvSpPr>
            <p:nvPr/>
          </p:nvSpPr>
          <p:spPr bwMode="auto">
            <a:xfrm>
              <a:off x="2858" y="3243"/>
              <a:ext cx="16" cy="284"/>
            </a:xfrm>
            <a:custGeom>
              <a:avLst/>
              <a:gdLst>
                <a:gd name="T0" fmla="*/ 13 w 16"/>
                <a:gd name="T1" fmla="*/ 4 h 284"/>
                <a:gd name="T2" fmla="*/ 13 w 16"/>
                <a:gd name="T3" fmla="*/ 0 h 284"/>
                <a:gd name="T4" fmla="*/ 5 w 16"/>
                <a:gd name="T5" fmla="*/ 0 h 284"/>
                <a:gd name="T6" fmla="*/ 5 w 16"/>
                <a:gd name="T7" fmla="*/ 4 h 284"/>
                <a:gd name="T8" fmla="*/ 3 w 16"/>
                <a:gd name="T9" fmla="*/ 5 h 284"/>
                <a:gd name="T10" fmla="*/ 3 w 16"/>
                <a:gd name="T11" fmla="*/ 114 h 284"/>
                <a:gd name="T12" fmla="*/ 0 w 16"/>
                <a:gd name="T13" fmla="*/ 124 h 284"/>
                <a:gd name="T14" fmla="*/ 3 w 16"/>
                <a:gd name="T15" fmla="*/ 132 h 284"/>
                <a:gd name="T16" fmla="*/ 0 w 16"/>
                <a:gd name="T17" fmla="*/ 133 h 284"/>
                <a:gd name="T18" fmla="*/ 3 w 16"/>
                <a:gd name="T19" fmla="*/ 133 h 284"/>
                <a:gd name="T20" fmla="*/ 0 w 16"/>
                <a:gd name="T21" fmla="*/ 137 h 284"/>
                <a:gd name="T22" fmla="*/ 3 w 16"/>
                <a:gd name="T23" fmla="*/ 141 h 284"/>
                <a:gd name="T24" fmla="*/ 3 w 16"/>
                <a:gd name="T25" fmla="*/ 151 h 284"/>
                <a:gd name="T26" fmla="*/ 0 w 16"/>
                <a:gd name="T27" fmla="*/ 157 h 284"/>
                <a:gd name="T28" fmla="*/ 0 w 16"/>
                <a:gd name="T29" fmla="*/ 178 h 284"/>
                <a:gd name="T30" fmla="*/ 3 w 16"/>
                <a:gd name="T31" fmla="*/ 180 h 284"/>
                <a:gd name="T32" fmla="*/ 0 w 16"/>
                <a:gd name="T33" fmla="*/ 184 h 284"/>
                <a:gd name="T34" fmla="*/ 3 w 16"/>
                <a:gd name="T35" fmla="*/ 187 h 284"/>
                <a:gd name="T36" fmla="*/ 0 w 16"/>
                <a:gd name="T37" fmla="*/ 189 h 284"/>
                <a:gd name="T38" fmla="*/ 0 w 16"/>
                <a:gd name="T39" fmla="*/ 278 h 284"/>
                <a:gd name="T40" fmla="*/ 7 w 16"/>
                <a:gd name="T41" fmla="*/ 283 h 284"/>
                <a:gd name="T42" fmla="*/ 10 w 16"/>
                <a:gd name="T43" fmla="*/ 283 h 284"/>
                <a:gd name="T44" fmla="*/ 13 w 16"/>
                <a:gd name="T45" fmla="*/ 278 h 284"/>
                <a:gd name="T46" fmla="*/ 13 w 16"/>
                <a:gd name="T47" fmla="*/ 209 h 284"/>
                <a:gd name="T48" fmla="*/ 15 w 16"/>
                <a:gd name="T49" fmla="*/ 207 h 284"/>
                <a:gd name="T50" fmla="*/ 13 w 16"/>
                <a:gd name="T51" fmla="*/ 202 h 284"/>
                <a:gd name="T52" fmla="*/ 15 w 16"/>
                <a:gd name="T53" fmla="*/ 200 h 284"/>
                <a:gd name="T54" fmla="*/ 13 w 16"/>
                <a:gd name="T55" fmla="*/ 196 h 284"/>
                <a:gd name="T56" fmla="*/ 13 w 16"/>
                <a:gd name="T57" fmla="*/ 169 h 284"/>
                <a:gd name="T58" fmla="*/ 15 w 16"/>
                <a:gd name="T59" fmla="*/ 168 h 284"/>
                <a:gd name="T60" fmla="*/ 15 w 16"/>
                <a:gd name="T61" fmla="*/ 126 h 284"/>
                <a:gd name="T62" fmla="*/ 13 w 16"/>
                <a:gd name="T63" fmla="*/ 124 h 284"/>
                <a:gd name="T64" fmla="*/ 15 w 16"/>
                <a:gd name="T65" fmla="*/ 123 h 284"/>
                <a:gd name="T66" fmla="*/ 15 w 16"/>
                <a:gd name="T67" fmla="*/ 5 h 284"/>
                <a:gd name="T68" fmla="*/ 13 w 16"/>
                <a:gd name="T69" fmla="*/ 4 h 2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"/>
                <a:gd name="T106" fmla="*/ 0 h 284"/>
                <a:gd name="T107" fmla="*/ 16 w 16"/>
                <a:gd name="T108" fmla="*/ 284 h 2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" h="284">
                  <a:moveTo>
                    <a:pt x="13" y="4"/>
                  </a:moveTo>
                  <a:lnTo>
                    <a:pt x="13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3" y="5"/>
                  </a:lnTo>
                  <a:lnTo>
                    <a:pt x="3" y="114"/>
                  </a:lnTo>
                  <a:lnTo>
                    <a:pt x="0" y="124"/>
                  </a:lnTo>
                  <a:lnTo>
                    <a:pt x="3" y="132"/>
                  </a:lnTo>
                  <a:lnTo>
                    <a:pt x="0" y="133"/>
                  </a:lnTo>
                  <a:lnTo>
                    <a:pt x="3" y="133"/>
                  </a:lnTo>
                  <a:lnTo>
                    <a:pt x="0" y="137"/>
                  </a:lnTo>
                  <a:lnTo>
                    <a:pt x="3" y="141"/>
                  </a:lnTo>
                  <a:lnTo>
                    <a:pt x="3" y="151"/>
                  </a:lnTo>
                  <a:lnTo>
                    <a:pt x="0" y="157"/>
                  </a:lnTo>
                  <a:lnTo>
                    <a:pt x="0" y="178"/>
                  </a:lnTo>
                  <a:lnTo>
                    <a:pt x="3" y="180"/>
                  </a:lnTo>
                  <a:lnTo>
                    <a:pt x="0" y="184"/>
                  </a:lnTo>
                  <a:lnTo>
                    <a:pt x="3" y="187"/>
                  </a:lnTo>
                  <a:lnTo>
                    <a:pt x="0" y="189"/>
                  </a:lnTo>
                  <a:lnTo>
                    <a:pt x="0" y="278"/>
                  </a:lnTo>
                  <a:lnTo>
                    <a:pt x="7" y="283"/>
                  </a:lnTo>
                  <a:lnTo>
                    <a:pt x="10" y="283"/>
                  </a:lnTo>
                  <a:lnTo>
                    <a:pt x="13" y="278"/>
                  </a:lnTo>
                  <a:lnTo>
                    <a:pt x="13" y="209"/>
                  </a:lnTo>
                  <a:lnTo>
                    <a:pt x="15" y="207"/>
                  </a:lnTo>
                  <a:lnTo>
                    <a:pt x="13" y="202"/>
                  </a:lnTo>
                  <a:lnTo>
                    <a:pt x="15" y="200"/>
                  </a:lnTo>
                  <a:lnTo>
                    <a:pt x="13" y="196"/>
                  </a:lnTo>
                  <a:lnTo>
                    <a:pt x="13" y="169"/>
                  </a:lnTo>
                  <a:lnTo>
                    <a:pt x="15" y="168"/>
                  </a:lnTo>
                  <a:lnTo>
                    <a:pt x="15" y="126"/>
                  </a:lnTo>
                  <a:lnTo>
                    <a:pt x="13" y="124"/>
                  </a:lnTo>
                  <a:lnTo>
                    <a:pt x="15" y="123"/>
                  </a:lnTo>
                  <a:lnTo>
                    <a:pt x="15" y="5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6" name="Freeform 17"/>
            <p:cNvSpPr>
              <a:spLocks/>
            </p:cNvSpPr>
            <p:nvPr/>
          </p:nvSpPr>
          <p:spPr bwMode="auto">
            <a:xfrm>
              <a:off x="2857" y="1959"/>
              <a:ext cx="2045" cy="613"/>
            </a:xfrm>
            <a:custGeom>
              <a:avLst/>
              <a:gdLst>
                <a:gd name="T0" fmla="*/ 2030 w 2045"/>
                <a:gd name="T1" fmla="*/ 232 h 613"/>
                <a:gd name="T2" fmla="*/ 2025 w 2045"/>
                <a:gd name="T3" fmla="*/ 219 h 613"/>
                <a:gd name="T4" fmla="*/ 1938 w 2045"/>
                <a:gd name="T5" fmla="*/ 105 h 613"/>
                <a:gd name="T6" fmla="*/ 1891 w 2045"/>
                <a:gd name="T7" fmla="*/ 80 h 613"/>
                <a:gd name="T8" fmla="*/ 1775 w 2045"/>
                <a:gd name="T9" fmla="*/ 78 h 613"/>
                <a:gd name="T10" fmla="*/ 1688 w 2045"/>
                <a:gd name="T11" fmla="*/ 168 h 613"/>
                <a:gd name="T12" fmla="*/ 1675 w 2045"/>
                <a:gd name="T13" fmla="*/ 150 h 613"/>
                <a:gd name="T14" fmla="*/ 1566 w 2045"/>
                <a:gd name="T15" fmla="*/ 369 h 613"/>
                <a:gd name="T16" fmla="*/ 1456 w 2045"/>
                <a:gd name="T17" fmla="*/ 473 h 613"/>
                <a:gd name="T18" fmla="*/ 1349 w 2045"/>
                <a:gd name="T19" fmla="*/ 407 h 613"/>
                <a:gd name="T20" fmla="*/ 1321 w 2045"/>
                <a:gd name="T21" fmla="*/ 349 h 613"/>
                <a:gd name="T22" fmla="*/ 1275 w 2045"/>
                <a:gd name="T23" fmla="*/ 295 h 613"/>
                <a:gd name="T24" fmla="*/ 1198 w 2045"/>
                <a:gd name="T25" fmla="*/ 331 h 613"/>
                <a:gd name="T26" fmla="*/ 1133 w 2045"/>
                <a:gd name="T27" fmla="*/ 422 h 613"/>
                <a:gd name="T28" fmla="*/ 1013 w 2045"/>
                <a:gd name="T29" fmla="*/ 572 h 613"/>
                <a:gd name="T30" fmla="*/ 1005 w 2045"/>
                <a:gd name="T31" fmla="*/ 603 h 613"/>
                <a:gd name="T32" fmla="*/ 1005 w 2045"/>
                <a:gd name="T33" fmla="*/ 583 h 613"/>
                <a:gd name="T34" fmla="*/ 930 w 2045"/>
                <a:gd name="T35" fmla="*/ 518 h 613"/>
                <a:gd name="T36" fmla="*/ 867 w 2045"/>
                <a:gd name="T37" fmla="*/ 348 h 613"/>
                <a:gd name="T38" fmla="*/ 857 w 2045"/>
                <a:gd name="T39" fmla="*/ 286 h 613"/>
                <a:gd name="T40" fmla="*/ 835 w 2045"/>
                <a:gd name="T41" fmla="*/ 186 h 613"/>
                <a:gd name="T42" fmla="*/ 758 w 2045"/>
                <a:gd name="T43" fmla="*/ 24 h 613"/>
                <a:gd name="T44" fmla="*/ 692 w 2045"/>
                <a:gd name="T45" fmla="*/ 20 h 613"/>
                <a:gd name="T46" fmla="*/ 662 w 2045"/>
                <a:gd name="T47" fmla="*/ 43 h 613"/>
                <a:gd name="T48" fmla="*/ 514 w 2045"/>
                <a:gd name="T49" fmla="*/ 422 h 613"/>
                <a:gd name="T50" fmla="*/ 460 w 2045"/>
                <a:gd name="T51" fmla="*/ 518 h 613"/>
                <a:gd name="T52" fmla="*/ 372 w 2045"/>
                <a:gd name="T53" fmla="*/ 550 h 613"/>
                <a:gd name="T54" fmla="*/ 296 w 2045"/>
                <a:gd name="T55" fmla="*/ 483 h 613"/>
                <a:gd name="T56" fmla="*/ 211 w 2045"/>
                <a:gd name="T57" fmla="*/ 272 h 613"/>
                <a:gd name="T58" fmla="*/ 161 w 2045"/>
                <a:gd name="T59" fmla="*/ 252 h 613"/>
                <a:gd name="T60" fmla="*/ 58 w 2045"/>
                <a:gd name="T61" fmla="*/ 331 h 613"/>
                <a:gd name="T62" fmla="*/ 13 w 2045"/>
                <a:gd name="T63" fmla="*/ 409 h 613"/>
                <a:gd name="T64" fmla="*/ 5 w 2045"/>
                <a:gd name="T65" fmla="*/ 454 h 613"/>
                <a:gd name="T66" fmla="*/ 14 w 2045"/>
                <a:gd name="T67" fmla="*/ 380 h 613"/>
                <a:gd name="T68" fmla="*/ 98 w 2045"/>
                <a:gd name="T69" fmla="*/ 281 h 613"/>
                <a:gd name="T70" fmla="*/ 178 w 2045"/>
                <a:gd name="T71" fmla="*/ 239 h 613"/>
                <a:gd name="T72" fmla="*/ 260 w 2045"/>
                <a:gd name="T73" fmla="*/ 346 h 613"/>
                <a:gd name="T74" fmla="*/ 328 w 2045"/>
                <a:gd name="T75" fmla="*/ 509 h 613"/>
                <a:gd name="T76" fmla="*/ 389 w 2045"/>
                <a:gd name="T77" fmla="*/ 541 h 613"/>
                <a:gd name="T78" fmla="*/ 455 w 2045"/>
                <a:gd name="T79" fmla="*/ 509 h 613"/>
                <a:gd name="T80" fmla="*/ 607 w 2045"/>
                <a:gd name="T81" fmla="*/ 127 h 613"/>
                <a:gd name="T82" fmla="*/ 731 w 2045"/>
                <a:gd name="T83" fmla="*/ 0 h 613"/>
                <a:gd name="T84" fmla="*/ 801 w 2045"/>
                <a:gd name="T85" fmla="*/ 54 h 613"/>
                <a:gd name="T86" fmla="*/ 862 w 2045"/>
                <a:gd name="T87" fmla="*/ 263 h 613"/>
                <a:gd name="T88" fmla="*/ 876 w 2045"/>
                <a:gd name="T89" fmla="*/ 340 h 613"/>
                <a:gd name="T90" fmla="*/ 946 w 2045"/>
                <a:gd name="T91" fmla="*/ 525 h 613"/>
                <a:gd name="T92" fmla="*/ 1013 w 2045"/>
                <a:gd name="T93" fmla="*/ 561 h 613"/>
                <a:gd name="T94" fmla="*/ 1154 w 2045"/>
                <a:gd name="T95" fmla="*/ 371 h 613"/>
                <a:gd name="T96" fmla="*/ 1229 w 2045"/>
                <a:gd name="T97" fmla="*/ 292 h 613"/>
                <a:gd name="T98" fmla="*/ 1333 w 2045"/>
                <a:gd name="T99" fmla="*/ 349 h 613"/>
                <a:gd name="T100" fmla="*/ 1395 w 2045"/>
                <a:gd name="T101" fmla="*/ 440 h 613"/>
                <a:gd name="T102" fmla="*/ 1464 w 2045"/>
                <a:gd name="T103" fmla="*/ 464 h 613"/>
                <a:gd name="T104" fmla="*/ 1537 w 2045"/>
                <a:gd name="T105" fmla="*/ 409 h 613"/>
                <a:gd name="T106" fmla="*/ 1678 w 2045"/>
                <a:gd name="T107" fmla="*/ 132 h 613"/>
                <a:gd name="T108" fmla="*/ 1716 w 2045"/>
                <a:gd name="T109" fmla="*/ 98 h 613"/>
                <a:gd name="T110" fmla="*/ 1814 w 2045"/>
                <a:gd name="T111" fmla="*/ 58 h 613"/>
                <a:gd name="T112" fmla="*/ 1890 w 2045"/>
                <a:gd name="T113" fmla="*/ 65 h 613"/>
                <a:gd name="T114" fmla="*/ 1990 w 2045"/>
                <a:gd name="T115" fmla="*/ 139 h 6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45"/>
                <a:gd name="T175" fmla="*/ 0 h 613"/>
                <a:gd name="T176" fmla="*/ 2045 w 2045"/>
                <a:gd name="T177" fmla="*/ 613 h 61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45" h="613">
                  <a:moveTo>
                    <a:pt x="2044" y="234"/>
                  </a:moveTo>
                  <a:lnTo>
                    <a:pt x="2044" y="239"/>
                  </a:lnTo>
                  <a:lnTo>
                    <a:pt x="2041" y="241"/>
                  </a:lnTo>
                  <a:lnTo>
                    <a:pt x="2036" y="241"/>
                  </a:lnTo>
                  <a:lnTo>
                    <a:pt x="2030" y="232"/>
                  </a:lnTo>
                  <a:lnTo>
                    <a:pt x="2028" y="237"/>
                  </a:lnTo>
                  <a:lnTo>
                    <a:pt x="2028" y="248"/>
                  </a:lnTo>
                  <a:lnTo>
                    <a:pt x="2027" y="252"/>
                  </a:lnTo>
                  <a:lnTo>
                    <a:pt x="2025" y="252"/>
                  </a:lnTo>
                  <a:lnTo>
                    <a:pt x="2025" y="219"/>
                  </a:lnTo>
                  <a:lnTo>
                    <a:pt x="2016" y="194"/>
                  </a:lnTo>
                  <a:lnTo>
                    <a:pt x="1987" y="150"/>
                  </a:lnTo>
                  <a:lnTo>
                    <a:pt x="1984" y="150"/>
                  </a:lnTo>
                  <a:lnTo>
                    <a:pt x="1957" y="121"/>
                  </a:lnTo>
                  <a:lnTo>
                    <a:pt x="1938" y="105"/>
                  </a:lnTo>
                  <a:lnTo>
                    <a:pt x="1934" y="101"/>
                  </a:lnTo>
                  <a:lnTo>
                    <a:pt x="1934" y="98"/>
                  </a:lnTo>
                  <a:lnTo>
                    <a:pt x="1931" y="98"/>
                  </a:lnTo>
                  <a:lnTo>
                    <a:pt x="1896" y="80"/>
                  </a:lnTo>
                  <a:lnTo>
                    <a:pt x="1891" y="80"/>
                  </a:lnTo>
                  <a:lnTo>
                    <a:pt x="1872" y="71"/>
                  </a:lnTo>
                  <a:lnTo>
                    <a:pt x="1853" y="69"/>
                  </a:lnTo>
                  <a:lnTo>
                    <a:pt x="1852" y="67"/>
                  </a:lnTo>
                  <a:lnTo>
                    <a:pt x="1804" y="67"/>
                  </a:lnTo>
                  <a:lnTo>
                    <a:pt x="1775" y="78"/>
                  </a:lnTo>
                  <a:lnTo>
                    <a:pt x="1759" y="83"/>
                  </a:lnTo>
                  <a:lnTo>
                    <a:pt x="1732" y="98"/>
                  </a:lnTo>
                  <a:lnTo>
                    <a:pt x="1711" y="114"/>
                  </a:lnTo>
                  <a:lnTo>
                    <a:pt x="1693" y="132"/>
                  </a:lnTo>
                  <a:lnTo>
                    <a:pt x="1688" y="168"/>
                  </a:lnTo>
                  <a:lnTo>
                    <a:pt x="1686" y="170"/>
                  </a:lnTo>
                  <a:lnTo>
                    <a:pt x="1685" y="167"/>
                  </a:lnTo>
                  <a:lnTo>
                    <a:pt x="1685" y="150"/>
                  </a:lnTo>
                  <a:lnTo>
                    <a:pt x="1682" y="147"/>
                  </a:lnTo>
                  <a:lnTo>
                    <a:pt x="1675" y="150"/>
                  </a:lnTo>
                  <a:lnTo>
                    <a:pt x="1675" y="154"/>
                  </a:lnTo>
                  <a:lnTo>
                    <a:pt x="1655" y="183"/>
                  </a:lnTo>
                  <a:lnTo>
                    <a:pt x="1639" y="212"/>
                  </a:lnTo>
                  <a:lnTo>
                    <a:pt x="1606" y="279"/>
                  </a:lnTo>
                  <a:lnTo>
                    <a:pt x="1566" y="369"/>
                  </a:lnTo>
                  <a:lnTo>
                    <a:pt x="1566" y="373"/>
                  </a:lnTo>
                  <a:lnTo>
                    <a:pt x="1546" y="413"/>
                  </a:lnTo>
                  <a:lnTo>
                    <a:pt x="1516" y="447"/>
                  </a:lnTo>
                  <a:lnTo>
                    <a:pt x="1489" y="465"/>
                  </a:lnTo>
                  <a:lnTo>
                    <a:pt x="1456" y="473"/>
                  </a:lnTo>
                  <a:lnTo>
                    <a:pt x="1437" y="471"/>
                  </a:lnTo>
                  <a:lnTo>
                    <a:pt x="1429" y="469"/>
                  </a:lnTo>
                  <a:lnTo>
                    <a:pt x="1407" y="460"/>
                  </a:lnTo>
                  <a:lnTo>
                    <a:pt x="1377" y="436"/>
                  </a:lnTo>
                  <a:lnTo>
                    <a:pt x="1349" y="407"/>
                  </a:lnTo>
                  <a:lnTo>
                    <a:pt x="1347" y="404"/>
                  </a:lnTo>
                  <a:lnTo>
                    <a:pt x="1347" y="398"/>
                  </a:lnTo>
                  <a:lnTo>
                    <a:pt x="1330" y="371"/>
                  </a:lnTo>
                  <a:lnTo>
                    <a:pt x="1330" y="368"/>
                  </a:lnTo>
                  <a:lnTo>
                    <a:pt x="1321" y="349"/>
                  </a:lnTo>
                  <a:lnTo>
                    <a:pt x="1313" y="333"/>
                  </a:lnTo>
                  <a:lnTo>
                    <a:pt x="1297" y="311"/>
                  </a:lnTo>
                  <a:lnTo>
                    <a:pt x="1284" y="299"/>
                  </a:lnTo>
                  <a:lnTo>
                    <a:pt x="1281" y="299"/>
                  </a:lnTo>
                  <a:lnTo>
                    <a:pt x="1275" y="295"/>
                  </a:lnTo>
                  <a:lnTo>
                    <a:pt x="1258" y="293"/>
                  </a:lnTo>
                  <a:lnTo>
                    <a:pt x="1254" y="295"/>
                  </a:lnTo>
                  <a:lnTo>
                    <a:pt x="1247" y="295"/>
                  </a:lnTo>
                  <a:lnTo>
                    <a:pt x="1223" y="308"/>
                  </a:lnTo>
                  <a:lnTo>
                    <a:pt x="1198" y="331"/>
                  </a:lnTo>
                  <a:lnTo>
                    <a:pt x="1177" y="357"/>
                  </a:lnTo>
                  <a:lnTo>
                    <a:pt x="1174" y="360"/>
                  </a:lnTo>
                  <a:lnTo>
                    <a:pt x="1136" y="416"/>
                  </a:lnTo>
                  <a:lnTo>
                    <a:pt x="1133" y="416"/>
                  </a:lnTo>
                  <a:lnTo>
                    <a:pt x="1133" y="422"/>
                  </a:lnTo>
                  <a:lnTo>
                    <a:pt x="1059" y="541"/>
                  </a:lnTo>
                  <a:lnTo>
                    <a:pt x="1039" y="561"/>
                  </a:lnTo>
                  <a:lnTo>
                    <a:pt x="1035" y="561"/>
                  </a:lnTo>
                  <a:lnTo>
                    <a:pt x="1018" y="572"/>
                  </a:lnTo>
                  <a:lnTo>
                    <a:pt x="1013" y="572"/>
                  </a:lnTo>
                  <a:lnTo>
                    <a:pt x="1009" y="579"/>
                  </a:lnTo>
                  <a:lnTo>
                    <a:pt x="1009" y="607"/>
                  </a:lnTo>
                  <a:lnTo>
                    <a:pt x="1007" y="612"/>
                  </a:lnTo>
                  <a:lnTo>
                    <a:pt x="1004" y="607"/>
                  </a:lnTo>
                  <a:lnTo>
                    <a:pt x="1005" y="603"/>
                  </a:lnTo>
                  <a:lnTo>
                    <a:pt x="1004" y="598"/>
                  </a:lnTo>
                  <a:lnTo>
                    <a:pt x="1005" y="596"/>
                  </a:lnTo>
                  <a:lnTo>
                    <a:pt x="1004" y="592"/>
                  </a:lnTo>
                  <a:lnTo>
                    <a:pt x="1004" y="587"/>
                  </a:lnTo>
                  <a:lnTo>
                    <a:pt x="1005" y="583"/>
                  </a:lnTo>
                  <a:lnTo>
                    <a:pt x="1002" y="572"/>
                  </a:lnTo>
                  <a:lnTo>
                    <a:pt x="990" y="572"/>
                  </a:lnTo>
                  <a:lnTo>
                    <a:pt x="974" y="563"/>
                  </a:lnTo>
                  <a:lnTo>
                    <a:pt x="952" y="545"/>
                  </a:lnTo>
                  <a:lnTo>
                    <a:pt x="930" y="518"/>
                  </a:lnTo>
                  <a:lnTo>
                    <a:pt x="901" y="464"/>
                  </a:lnTo>
                  <a:lnTo>
                    <a:pt x="884" y="416"/>
                  </a:lnTo>
                  <a:lnTo>
                    <a:pt x="871" y="369"/>
                  </a:lnTo>
                  <a:lnTo>
                    <a:pt x="870" y="351"/>
                  </a:lnTo>
                  <a:lnTo>
                    <a:pt x="867" y="348"/>
                  </a:lnTo>
                  <a:lnTo>
                    <a:pt x="867" y="339"/>
                  </a:lnTo>
                  <a:lnTo>
                    <a:pt x="864" y="328"/>
                  </a:lnTo>
                  <a:lnTo>
                    <a:pt x="864" y="319"/>
                  </a:lnTo>
                  <a:lnTo>
                    <a:pt x="857" y="293"/>
                  </a:lnTo>
                  <a:lnTo>
                    <a:pt x="857" y="286"/>
                  </a:lnTo>
                  <a:lnTo>
                    <a:pt x="851" y="259"/>
                  </a:lnTo>
                  <a:lnTo>
                    <a:pt x="851" y="252"/>
                  </a:lnTo>
                  <a:lnTo>
                    <a:pt x="842" y="219"/>
                  </a:lnTo>
                  <a:lnTo>
                    <a:pt x="842" y="212"/>
                  </a:lnTo>
                  <a:lnTo>
                    <a:pt x="835" y="186"/>
                  </a:lnTo>
                  <a:lnTo>
                    <a:pt x="835" y="181"/>
                  </a:lnTo>
                  <a:lnTo>
                    <a:pt x="816" y="121"/>
                  </a:lnTo>
                  <a:lnTo>
                    <a:pt x="801" y="78"/>
                  </a:lnTo>
                  <a:lnTo>
                    <a:pt x="782" y="49"/>
                  </a:lnTo>
                  <a:lnTo>
                    <a:pt x="758" y="24"/>
                  </a:lnTo>
                  <a:lnTo>
                    <a:pt x="739" y="14"/>
                  </a:lnTo>
                  <a:lnTo>
                    <a:pt x="730" y="14"/>
                  </a:lnTo>
                  <a:lnTo>
                    <a:pt x="725" y="11"/>
                  </a:lnTo>
                  <a:lnTo>
                    <a:pt x="706" y="11"/>
                  </a:lnTo>
                  <a:lnTo>
                    <a:pt x="692" y="20"/>
                  </a:lnTo>
                  <a:lnTo>
                    <a:pt x="679" y="29"/>
                  </a:lnTo>
                  <a:lnTo>
                    <a:pt x="676" y="36"/>
                  </a:lnTo>
                  <a:lnTo>
                    <a:pt x="670" y="34"/>
                  </a:lnTo>
                  <a:lnTo>
                    <a:pt x="662" y="40"/>
                  </a:lnTo>
                  <a:lnTo>
                    <a:pt x="662" y="43"/>
                  </a:lnTo>
                  <a:lnTo>
                    <a:pt x="649" y="63"/>
                  </a:lnTo>
                  <a:lnTo>
                    <a:pt x="635" y="85"/>
                  </a:lnTo>
                  <a:lnTo>
                    <a:pt x="605" y="159"/>
                  </a:lnTo>
                  <a:lnTo>
                    <a:pt x="605" y="163"/>
                  </a:lnTo>
                  <a:lnTo>
                    <a:pt x="514" y="422"/>
                  </a:lnTo>
                  <a:lnTo>
                    <a:pt x="498" y="460"/>
                  </a:lnTo>
                  <a:lnTo>
                    <a:pt x="482" y="491"/>
                  </a:lnTo>
                  <a:lnTo>
                    <a:pt x="463" y="516"/>
                  </a:lnTo>
                  <a:lnTo>
                    <a:pt x="460" y="516"/>
                  </a:lnTo>
                  <a:lnTo>
                    <a:pt x="460" y="518"/>
                  </a:lnTo>
                  <a:lnTo>
                    <a:pt x="430" y="541"/>
                  </a:lnTo>
                  <a:lnTo>
                    <a:pt x="411" y="550"/>
                  </a:lnTo>
                  <a:lnTo>
                    <a:pt x="397" y="550"/>
                  </a:lnTo>
                  <a:lnTo>
                    <a:pt x="394" y="552"/>
                  </a:lnTo>
                  <a:lnTo>
                    <a:pt x="372" y="550"/>
                  </a:lnTo>
                  <a:lnTo>
                    <a:pt x="345" y="538"/>
                  </a:lnTo>
                  <a:lnTo>
                    <a:pt x="323" y="521"/>
                  </a:lnTo>
                  <a:lnTo>
                    <a:pt x="321" y="516"/>
                  </a:lnTo>
                  <a:lnTo>
                    <a:pt x="318" y="516"/>
                  </a:lnTo>
                  <a:lnTo>
                    <a:pt x="296" y="483"/>
                  </a:lnTo>
                  <a:lnTo>
                    <a:pt x="279" y="444"/>
                  </a:lnTo>
                  <a:lnTo>
                    <a:pt x="254" y="364"/>
                  </a:lnTo>
                  <a:lnTo>
                    <a:pt x="243" y="326"/>
                  </a:lnTo>
                  <a:lnTo>
                    <a:pt x="214" y="272"/>
                  </a:lnTo>
                  <a:lnTo>
                    <a:pt x="211" y="272"/>
                  </a:lnTo>
                  <a:lnTo>
                    <a:pt x="194" y="259"/>
                  </a:lnTo>
                  <a:lnTo>
                    <a:pt x="186" y="252"/>
                  </a:lnTo>
                  <a:lnTo>
                    <a:pt x="181" y="252"/>
                  </a:lnTo>
                  <a:lnTo>
                    <a:pt x="177" y="252"/>
                  </a:lnTo>
                  <a:lnTo>
                    <a:pt x="161" y="252"/>
                  </a:lnTo>
                  <a:lnTo>
                    <a:pt x="132" y="266"/>
                  </a:lnTo>
                  <a:lnTo>
                    <a:pt x="68" y="319"/>
                  </a:lnTo>
                  <a:lnTo>
                    <a:pt x="68" y="322"/>
                  </a:lnTo>
                  <a:lnTo>
                    <a:pt x="61" y="331"/>
                  </a:lnTo>
                  <a:lnTo>
                    <a:pt x="58" y="331"/>
                  </a:lnTo>
                  <a:lnTo>
                    <a:pt x="58" y="333"/>
                  </a:lnTo>
                  <a:lnTo>
                    <a:pt x="35" y="366"/>
                  </a:lnTo>
                  <a:lnTo>
                    <a:pt x="22" y="387"/>
                  </a:lnTo>
                  <a:lnTo>
                    <a:pt x="13" y="407"/>
                  </a:lnTo>
                  <a:lnTo>
                    <a:pt x="13" y="409"/>
                  </a:lnTo>
                  <a:lnTo>
                    <a:pt x="5" y="418"/>
                  </a:lnTo>
                  <a:lnTo>
                    <a:pt x="5" y="442"/>
                  </a:lnTo>
                  <a:lnTo>
                    <a:pt x="5" y="444"/>
                  </a:lnTo>
                  <a:lnTo>
                    <a:pt x="5" y="447"/>
                  </a:lnTo>
                  <a:lnTo>
                    <a:pt x="5" y="454"/>
                  </a:lnTo>
                  <a:lnTo>
                    <a:pt x="2" y="454"/>
                  </a:lnTo>
                  <a:lnTo>
                    <a:pt x="0" y="445"/>
                  </a:lnTo>
                  <a:lnTo>
                    <a:pt x="0" y="418"/>
                  </a:lnTo>
                  <a:lnTo>
                    <a:pt x="2" y="407"/>
                  </a:lnTo>
                  <a:lnTo>
                    <a:pt x="14" y="380"/>
                  </a:lnTo>
                  <a:lnTo>
                    <a:pt x="50" y="326"/>
                  </a:lnTo>
                  <a:lnTo>
                    <a:pt x="77" y="299"/>
                  </a:lnTo>
                  <a:lnTo>
                    <a:pt x="93" y="284"/>
                  </a:lnTo>
                  <a:lnTo>
                    <a:pt x="98" y="284"/>
                  </a:lnTo>
                  <a:lnTo>
                    <a:pt x="98" y="281"/>
                  </a:lnTo>
                  <a:lnTo>
                    <a:pt x="107" y="275"/>
                  </a:lnTo>
                  <a:lnTo>
                    <a:pt x="123" y="261"/>
                  </a:lnTo>
                  <a:lnTo>
                    <a:pt x="153" y="243"/>
                  </a:lnTo>
                  <a:lnTo>
                    <a:pt x="165" y="239"/>
                  </a:lnTo>
                  <a:lnTo>
                    <a:pt x="178" y="239"/>
                  </a:lnTo>
                  <a:lnTo>
                    <a:pt x="191" y="243"/>
                  </a:lnTo>
                  <a:lnTo>
                    <a:pt x="206" y="252"/>
                  </a:lnTo>
                  <a:lnTo>
                    <a:pt x="225" y="275"/>
                  </a:lnTo>
                  <a:lnTo>
                    <a:pt x="243" y="301"/>
                  </a:lnTo>
                  <a:lnTo>
                    <a:pt x="260" y="346"/>
                  </a:lnTo>
                  <a:lnTo>
                    <a:pt x="260" y="351"/>
                  </a:lnTo>
                  <a:lnTo>
                    <a:pt x="282" y="427"/>
                  </a:lnTo>
                  <a:lnTo>
                    <a:pt x="303" y="473"/>
                  </a:lnTo>
                  <a:lnTo>
                    <a:pt x="326" y="509"/>
                  </a:lnTo>
                  <a:lnTo>
                    <a:pt x="328" y="509"/>
                  </a:lnTo>
                  <a:lnTo>
                    <a:pt x="331" y="516"/>
                  </a:lnTo>
                  <a:lnTo>
                    <a:pt x="334" y="516"/>
                  </a:lnTo>
                  <a:lnTo>
                    <a:pt x="350" y="529"/>
                  </a:lnTo>
                  <a:lnTo>
                    <a:pt x="359" y="534"/>
                  </a:lnTo>
                  <a:lnTo>
                    <a:pt x="389" y="541"/>
                  </a:lnTo>
                  <a:lnTo>
                    <a:pt x="394" y="541"/>
                  </a:lnTo>
                  <a:lnTo>
                    <a:pt x="397" y="540"/>
                  </a:lnTo>
                  <a:lnTo>
                    <a:pt x="410" y="540"/>
                  </a:lnTo>
                  <a:lnTo>
                    <a:pt x="430" y="531"/>
                  </a:lnTo>
                  <a:lnTo>
                    <a:pt x="455" y="509"/>
                  </a:lnTo>
                  <a:lnTo>
                    <a:pt x="474" y="483"/>
                  </a:lnTo>
                  <a:lnTo>
                    <a:pt x="484" y="469"/>
                  </a:lnTo>
                  <a:lnTo>
                    <a:pt x="495" y="444"/>
                  </a:lnTo>
                  <a:lnTo>
                    <a:pt x="563" y="252"/>
                  </a:lnTo>
                  <a:lnTo>
                    <a:pt x="607" y="127"/>
                  </a:lnTo>
                  <a:lnTo>
                    <a:pt x="630" y="71"/>
                  </a:lnTo>
                  <a:lnTo>
                    <a:pt x="652" y="36"/>
                  </a:lnTo>
                  <a:lnTo>
                    <a:pt x="675" y="16"/>
                  </a:lnTo>
                  <a:lnTo>
                    <a:pt x="706" y="0"/>
                  </a:lnTo>
                  <a:lnTo>
                    <a:pt x="731" y="0"/>
                  </a:lnTo>
                  <a:lnTo>
                    <a:pt x="741" y="2"/>
                  </a:lnTo>
                  <a:lnTo>
                    <a:pt x="752" y="7"/>
                  </a:lnTo>
                  <a:lnTo>
                    <a:pt x="755" y="7"/>
                  </a:lnTo>
                  <a:lnTo>
                    <a:pt x="779" y="27"/>
                  </a:lnTo>
                  <a:lnTo>
                    <a:pt x="801" y="54"/>
                  </a:lnTo>
                  <a:lnTo>
                    <a:pt x="824" y="107"/>
                  </a:lnTo>
                  <a:lnTo>
                    <a:pt x="835" y="145"/>
                  </a:lnTo>
                  <a:lnTo>
                    <a:pt x="854" y="221"/>
                  </a:lnTo>
                  <a:lnTo>
                    <a:pt x="854" y="228"/>
                  </a:lnTo>
                  <a:lnTo>
                    <a:pt x="862" y="263"/>
                  </a:lnTo>
                  <a:lnTo>
                    <a:pt x="862" y="270"/>
                  </a:lnTo>
                  <a:lnTo>
                    <a:pt x="870" y="295"/>
                  </a:lnTo>
                  <a:lnTo>
                    <a:pt x="870" y="301"/>
                  </a:lnTo>
                  <a:lnTo>
                    <a:pt x="876" y="328"/>
                  </a:lnTo>
                  <a:lnTo>
                    <a:pt x="876" y="340"/>
                  </a:lnTo>
                  <a:lnTo>
                    <a:pt x="879" y="349"/>
                  </a:lnTo>
                  <a:lnTo>
                    <a:pt x="881" y="368"/>
                  </a:lnTo>
                  <a:lnTo>
                    <a:pt x="897" y="426"/>
                  </a:lnTo>
                  <a:lnTo>
                    <a:pt x="925" y="491"/>
                  </a:lnTo>
                  <a:lnTo>
                    <a:pt x="946" y="525"/>
                  </a:lnTo>
                  <a:lnTo>
                    <a:pt x="968" y="545"/>
                  </a:lnTo>
                  <a:lnTo>
                    <a:pt x="985" y="558"/>
                  </a:lnTo>
                  <a:lnTo>
                    <a:pt x="990" y="558"/>
                  </a:lnTo>
                  <a:lnTo>
                    <a:pt x="1001" y="561"/>
                  </a:lnTo>
                  <a:lnTo>
                    <a:pt x="1013" y="561"/>
                  </a:lnTo>
                  <a:lnTo>
                    <a:pt x="1031" y="554"/>
                  </a:lnTo>
                  <a:lnTo>
                    <a:pt x="1054" y="534"/>
                  </a:lnTo>
                  <a:lnTo>
                    <a:pt x="1054" y="531"/>
                  </a:lnTo>
                  <a:lnTo>
                    <a:pt x="1076" y="496"/>
                  </a:lnTo>
                  <a:lnTo>
                    <a:pt x="1154" y="371"/>
                  </a:lnTo>
                  <a:lnTo>
                    <a:pt x="1157" y="371"/>
                  </a:lnTo>
                  <a:lnTo>
                    <a:pt x="1157" y="368"/>
                  </a:lnTo>
                  <a:lnTo>
                    <a:pt x="1180" y="333"/>
                  </a:lnTo>
                  <a:lnTo>
                    <a:pt x="1206" y="308"/>
                  </a:lnTo>
                  <a:lnTo>
                    <a:pt x="1229" y="292"/>
                  </a:lnTo>
                  <a:lnTo>
                    <a:pt x="1251" y="284"/>
                  </a:lnTo>
                  <a:lnTo>
                    <a:pt x="1277" y="284"/>
                  </a:lnTo>
                  <a:lnTo>
                    <a:pt x="1294" y="293"/>
                  </a:lnTo>
                  <a:lnTo>
                    <a:pt x="1314" y="315"/>
                  </a:lnTo>
                  <a:lnTo>
                    <a:pt x="1333" y="349"/>
                  </a:lnTo>
                  <a:lnTo>
                    <a:pt x="1346" y="377"/>
                  </a:lnTo>
                  <a:lnTo>
                    <a:pt x="1371" y="416"/>
                  </a:lnTo>
                  <a:lnTo>
                    <a:pt x="1374" y="416"/>
                  </a:lnTo>
                  <a:lnTo>
                    <a:pt x="1395" y="436"/>
                  </a:lnTo>
                  <a:lnTo>
                    <a:pt x="1395" y="440"/>
                  </a:lnTo>
                  <a:lnTo>
                    <a:pt x="1398" y="440"/>
                  </a:lnTo>
                  <a:lnTo>
                    <a:pt x="1418" y="454"/>
                  </a:lnTo>
                  <a:lnTo>
                    <a:pt x="1422" y="454"/>
                  </a:lnTo>
                  <a:lnTo>
                    <a:pt x="1433" y="460"/>
                  </a:lnTo>
                  <a:lnTo>
                    <a:pt x="1464" y="464"/>
                  </a:lnTo>
                  <a:lnTo>
                    <a:pt x="1488" y="456"/>
                  </a:lnTo>
                  <a:lnTo>
                    <a:pt x="1510" y="440"/>
                  </a:lnTo>
                  <a:lnTo>
                    <a:pt x="1513" y="440"/>
                  </a:lnTo>
                  <a:lnTo>
                    <a:pt x="1513" y="436"/>
                  </a:lnTo>
                  <a:lnTo>
                    <a:pt x="1537" y="409"/>
                  </a:lnTo>
                  <a:lnTo>
                    <a:pt x="1537" y="407"/>
                  </a:lnTo>
                  <a:lnTo>
                    <a:pt x="1551" y="384"/>
                  </a:lnTo>
                  <a:lnTo>
                    <a:pt x="1626" y="210"/>
                  </a:lnTo>
                  <a:lnTo>
                    <a:pt x="1653" y="167"/>
                  </a:lnTo>
                  <a:lnTo>
                    <a:pt x="1678" y="132"/>
                  </a:lnTo>
                  <a:lnTo>
                    <a:pt x="1682" y="132"/>
                  </a:lnTo>
                  <a:lnTo>
                    <a:pt x="1682" y="129"/>
                  </a:lnTo>
                  <a:lnTo>
                    <a:pt x="1686" y="127"/>
                  </a:lnTo>
                  <a:lnTo>
                    <a:pt x="1686" y="123"/>
                  </a:lnTo>
                  <a:lnTo>
                    <a:pt x="1716" y="98"/>
                  </a:lnTo>
                  <a:lnTo>
                    <a:pt x="1738" y="81"/>
                  </a:lnTo>
                  <a:lnTo>
                    <a:pt x="1741" y="81"/>
                  </a:lnTo>
                  <a:lnTo>
                    <a:pt x="1767" y="67"/>
                  </a:lnTo>
                  <a:lnTo>
                    <a:pt x="1801" y="58"/>
                  </a:lnTo>
                  <a:lnTo>
                    <a:pt x="1814" y="58"/>
                  </a:lnTo>
                  <a:lnTo>
                    <a:pt x="1815" y="56"/>
                  </a:lnTo>
                  <a:lnTo>
                    <a:pt x="1847" y="56"/>
                  </a:lnTo>
                  <a:lnTo>
                    <a:pt x="1864" y="60"/>
                  </a:lnTo>
                  <a:lnTo>
                    <a:pt x="1872" y="60"/>
                  </a:lnTo>
                  <a:lnTo>
                    <a:pt x="1890" y="65"/>
                  </a:lnTo>
                  <a:lnTo>
                    <a:pt x="1935" y="89"/>
                  </a:lnTo>
                  <a:lnTo>
                    <a:pt x="1965" y="112"/>
                  </a:lnTo>
                  <a:lnTo>
                    <a:pt x="1965" y="116"/>
                  </a:lnTo>
                  <a:lnTo>
                    <a:pt x="1968" y="116"/>
                  </a:lnTo>
                  <a:lnTo>
                    <a:pt x="1990" y="139"/>
                  </a:lnTo>
                  <a:lnTo>
                    <a:pt x="2012" y="170"/>
                  </a:lnTo>
                  <a:lnTo>
                    <a:pt x="2028" y="201"/>
                  </a:lnTo>
                  <a:lnTo>
                    <a:pt x="2044" y="23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7" name="Freeform 18"/>
            <p:cNvSpPr>
              <a:spLocks/>
            </p:cNvSpPr>
            <p:nvPr/>
          </p:nvSpPr>
          <p:spPr bwMode="auto">
            <a:xfrm>
              <a:off x="4880" y="2245"/>
              <a:ext cx="5" cy="44"/>
            </a:xfrm>
            <a:custGeom>
              <a:avLst/>
              <a:gdLst>
                <a:gd name="T0" fmla="*/ 4 w 5"/>
                <a:gd name="T1" fmla="*/ 22 h 44"/>
                <a:gd name="T2" fmla="*/ 3 w 5"/>
                <a:gd name="T3" fmla="*/ 27 h 44"/>
                <a:gd name="T4" fmla="*/ 3 w 5"/>
                <a:gd name="T5" fmla="*/ 43 h 44"/>
                <a:gd name="T6" fmla="*/ 1 w 5"/>
                <a:gd name="T7" fmla="*/ 43 h 44"/>
                <a:gd name="T8" fmla="*/ 1 w 5"/>
                <a:gd name="T9" fmla="*/ 36 h 44"/>
                <a:gd name="T10" fmla="*/ 0 w 5"/>
                <a:gd name="T11" fmla="*/ 32 h 44"/>
                <a:gd name="T12" fmla="*/ 0 w 5"/>
                <a:gd name="T13" fmla="*/ 14 h 44"/>
                <a:gd name="T14" fmla="*/ 1 w 5"/>
                <a:gd name="T15" fmla="*/ 13 h 44"/>
                <a:gd name="T16" fmla="*/ 0 w 5"/>
                <a:gd name="T17" fmla="*/ 9 h 44"/>
                <a:gd name="T18" fmla="*/ 0 w 5"/>
                <a:gd name="T19" fmla="*/ 4 h 44"/>
                <a:gd name="T20" fmla="*/ 1 w 5"/>
                <a:gd name="T21" fmla="*/ 0 h 44"/>
                <a:gd name="T22" fmla="*/ 3 w 5"/>
                <a:gd name="T23" fmla="*/ 0 h 44"/>
                <a:gd name="T24" fmla="*/ 3 w 5"/>
                <a:gd name="T25" fmla="*/ 18 h 44"/>
                <a:gd name="T26" fmla="*/ 4 w 5"/>
                <a:gd name="T27" fmla="*/ 22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44"/>
                <a:gd name="T44" fmla="*/ 5 w 5"/>
                <a:gd name="T45" fmla="*/ 44 h 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44">
                  <a:moveTo>
                    <a:pt x="4" y="22"/>
                  </a:moveTo>
                  <a:lnTo>
                    <a:pt x="3" y="27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4" y="2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8" name="Freeform 19"/>
            <p:cNvSpPr>
              <a:spLocks/>
            </p:cNvSpPr>
            <p:nvPr/>
          </p:nvSpPr>
          <p:spPr bwMode="auto">
            <a:xfrm>
              <a:off x="4880" y="2316"/>
              <a:ext cx="4" cy="49"/>
            </a:xfrm>
            <a:custGeom>
              <a:avLst/>
              <a:gdLst>
                <a:gd name="T0" fmla="*/ 3 w 4"/>
                <a:gd name="T1" fmla="*/ 0 h 49"/>
                <a:gd name="T2" fmla="*/ 3 w 4"/>
                <a:gd name="T3" fmla="*/ 48 h 49"/>
                <a:gd name="T4" fmla="*/ 0 w 4"/>
                <a:gd name="T5" fmla="*/ 48 h 49"/>
                <a:gd name="T6" fmla="*/ 0 w 4"/>
                <a:gd name="T7" fmla="*/ 0 h 49"/>
                <a:gd name="T8" fmla="*/ 3 w 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9"/>
                <a:gd name="T17" fmla="*/ 4 w 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9">
                  <a:moveTo>
                    <a:pt x="3" y="0"/>
                  </a:moveTo>
                  <a:lnTo>
                    <a:pt x="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9" name="Freeform 20"/>
            <p:cNvSpPr>
              <a:spLocks/>
            </p:cNvSpPr>
            <p:nvPr/>
          </p:nvSpPr>
          <p:spPr bwMode="auto">
            <a:xfrm>
              <a:off x="4879" y="2391"/>
              <a:ext cx="5" cy="43"/>
            </a:xfrm>
            <a:custGeom>
              <a:avLst/>
              <a:gdLst>
                <a:gd name="T0" fmla="*/ 4 w 5"/>
                <a:gd name="T1" fmla="*/ 2 h 43"/>
                <a:gd name="T2" fmla="*/ 4 w 5"/>
                <a:gd name="T3" fmla="*/ 33 h 43"/>
                <a:gd name="T4" fmla="*/ 3 w 5"/>
                <a:gd name="T5" fmla="*/ 35 h 43"/>
                <a:gd name="T6" fmla="*/ 4 w 5"/>
                <a:gd name="T7" fmla="*/ 40 h 43"/>
                <a:gd name="T8" fmla="*/ 1 w 5"/>
                <a:gd name="T9" fmla="*/ 42 h 43"/>
                <a:gd name="T10" fmla="*/ 1 w 5"/>
                <a:gd name="T11" fmla="*/ 18 h 43"/>
                <a:gd name="T12" fmla="*/ 0 w 5"/>
                <a:gd name="T13" fmla="*/ 16 h 43"/>
                <a:gd name="T14" fmla="*/ 1 w 5"/>
                <a:gd name="T15" fmla="*/ 9 h 43"/>
                <a:gd name="T16" fmla="*/ 1 w 5"/>
                <a:gd name="T17" fmla="*/ 0 h 43"/>
                <a:gd name="T18" fmla="*/ 3 w 5"/>
                <a:gd name="T19" fmla="*/ 0 h 43"/>
                <a:gd name="T20" fmla="*/ 4 w 5"/>
                <a:gd name="T21" fmla="*/ 2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"/>
                <a:gd name="T34" fmla="*/ 0 h 43"/>
                <a:gd name="T35" fmla="*/ 5 w 5"/>
                <a:gd name="T36" fmla="*/ 43 h 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" h="43">
                  <a:moveTo>
                    <a:pt x="4" y="2"/>
                  </a:moveTo>
                  <a:lnTo>
                    <a:pt x="4" y="33"/>
                  </a:lnTo>
                  <a:lnTo>
                    <a:pt x="3" y="35"/>
                  </a:lnTo>
                  <a:lnTo>
                    <a:pt x="4" y="40"/>
                  </a:lnTo>
                  <a:lnTo>
                    <a:pt x="1" y="42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9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0" name="Freeform 21"/>
            <p:cNvSpPr>
              <a:spLocks/>
            </p:cNvSpPr>
            <p:nvPr/>
          </p:nvSpPr>
          <p:spPr bwMode="auto">
            <a:xfrm>
              <a:off x="4879" y="2463"/>
              <a:ext cx="5" cy="47"/>
            </a:xfrm>
            <a:custGeom>
              <a:avLst/>
              <a:gdLst>
                <a:gd name="T0" fmla="*/ 4 w 5"/>
                <a:gd name="T1" fmla="*/ 0 h 47"/>
                <a:gd name="T2" fmla="*/ 4 w 5"/>
                <a:gd name="T3" fmla="*/ 7 h 47"/>
                <a:gd name="T4" fmla="*/ 3 w 5"/>
                <a:gd name="T5" fmla="*/ 11 h 47"/>
                <a:gd name="T6" fmla="*/ 4 w 5"/>
                <a:gd name="T7" fmla="*/ 13 h 47"/>
                <a:gd name="T8" fmla="*/ 4 w 5"/>
                <a:gd name="T9" fmla="*/ 35 h 47"/>
                <a:gd name="T10" fmla="*/ 3 w 5"/>
                <a:gd name="T11" fmla="*/ 46 h 47"/>
                <a:gd name="T12" fmla="*/ 1 w 5"/>
                <a:gd name="T13" fmla="*/ 46 h 47"/>
                <a:gd name="T14" fmla="*/ 0 w 5"/>
                <a:gd name="T15" fmla="*/ 44 h 47"/>
                <a:gd name="T16" fmla="*/ 0 w 5"/>
                <a:gd name="T17" fmla="*/ 2 h 47"/>
                <a:gd name="T18" fmla="*/ 4 w 5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47"/>
                <a:gd name="T32" fmla="*/ 5 w 5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47">
                  <a:moveTo>
                    <a:pt x="4" y="0"/>
                  </a:moveTo>
                  <a:lnTo>
                    <a:pt x="4" y="7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4" y="35"/>
                  </a:lnTo>
                  <a:lnTo>
                    <a:pt x="3" y="46"/>
                  </a:lnTo>
                  <a:lnTo>
                    <a:pt x="1" y="46"/>
                  </a:lnTo>
                  <a:lnTo>
                    <a:pt x="0" y="44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1" name="Freeform 22"/>
            <p:cNvSpPr>
              <a:spLocks/>
            </p:cNvSpPr>
            <p:nvPr/>
          </p:nvSpPr>
          <p:spPr bwMode="auto">
            <a:xfrm>
              <a:off x="4879" y="2536"/>
              <a:ext cx="5" cy="42"/>
            </a:xfrm>
            <a:custGeom>
              <a:avLst/>
              <a:gdLst>
                <a:gd name="T0" fmla="*/ 4 w 5"/>
                <a:gd name="T1" fmla="*/ 7 h 42"/>
                <a:gd name="T2" fmla="*/ 3 w 5"/>
                <a:gd name="T3" fmla="*/ 18 h 42"/>
                <a:gd name="T4" fmla="*/ 4 w 5"/>
                <a:gd name="T5" fmla="*/ 23 h 42"/>
                <a:gd name="T6" fmla="*/ 3 w 5"/>
                <a:gd name="T7" fmla="*/ 29 h 42"/>
                <a:gd name="T8" fmla="*/ 3 w 5"/>
                <a:gd name="T9" fmla="*/ 41 h 42"/>
                <a:gd name="T10" fmla="*/ 0 w 5"/>
                <a:gd name="T11" fmla="*/ 41 h 42"/>
                <a:gd name="T12" fmla="*/ 0 w 5"/>
                <a:gd name="T13" fmla="*/ 0 h 42"/>
                <a:gd name="T14" fmla="*/ 1 w 5"/>
                <a:gd name="T15" fmla="*/ 0 h 42"/>
                <a:gd name="T16" fmla="*/ 4 w 5"/>
                <a:gd name="T17" fmla="*/ 7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42"/>
                <a:gd name="T29" fmla="*/ 5 w 5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42">
                  <a:moveTo>
                    <a:pt x="4" y="7"/>
                  </a:moveTo>
                  <a:lnTo>
                    <a:pt x="3" y="18"/>
                  </a:lnTo>
                  <a:lnTo>
                    <a:pt x="4" y="23"/>
                  </a:lnTo>
                  <a:lnTo>
                    <a:pt x="3" y="29"/>
                  </a:lnTo>
                  <a:lnTo>
                    <a:pt x="3" y="4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2" name="Freeform 23"/>
            <p:cNvSpPr>
              <a:spLocks/>
            </p:cNvSpPr>
            <p:nvPr/>
          </p:nvSpPr>
          <p:spPr bwMode="auto">
            <a:xfrm>
              <a:off x="4876" y="2604"/>
              <a:ext cx="7" cy="48"/>
            </a:xfrm>
            <a:custGeom>
              <a:avLst/>
              <a:gdLst>
                <a:gd name="T0" fmla="*/ 6 w 7"/>
                <a:gd name="T1" fmla="*/ 2 h 48"/>
                <a:gd name="T2" fmla="*/ 6 w 7"/>
                <a:gd name="T3" fmla="*/ 45 h 48"/>
                <a:gd name="T4" fmla="*/ 2 w 7"/>
                <a:gd name="T5" fmla="*/ 47 h 48"/>
                <a:gd name="T6" fmla="*/ 2 w 7"/>
                <a:gd name="T7" fmla="*/ 43 h 48"/>
                <a:gd name="T8" fmla="*/ 0 w 7"/>
                <a:gd name="T9" fmla="*/ 42 h 48"/>
                <a:gd name="T10" fmla="*/ 0 w 7"/>
                <a:gd name="T11" fmla="*/ 5 h 48"/>
                <a:gd name="T12" fmla="*/ 4 w 7"/>
                <a:gd name="T13" fmla="*/ 0 h 48"/>
                <a:gd name="T14" fmla="*/ 6 w 7"/>
                <a:gd name="T15" fmla="*/ 2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48"/>
                <a:gd name="T26" fmla="*/ 7 w 7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48">
                  <a:moveTo>
                    <a:pt x="6" y="2"/>
                  </a:moveTo>
                  <a:lnTo>
                    <a:pt x="6" y="45"/>
                  </a:lnTo>
                  <a:lnTo>
                    <a:pt x="2" y="47"/>
                  </a:lnTo>
                  <a:lnTo>
                    <a:pt x="2" y="43"/>
                  </a:lnTo>
                  <a:lnTo>
                    <a:pt x="0" y="42"/>
                  </a:lnTo>
                  <a:lnTo>
                    <a:pt x="0" y="5"/>
                  </a:lnTo>
                  <a:lnTo>
                    <a:pt x="4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3" name="Freeform 24"/>
            <p:cNvSpPr>
              <a:spLocks/>
            </p:cNvSpPr>
            <p:nvPr/>
          </p:nvSpPr>
          <p:spPr bwMode="auto">
            <a:xfrm>
              <a:off x="4875" y="2682"/>
              <a:ext cx="8" cy="48"/>
            </a:xfrm>
            <a:custGeom>
              <a:avLst/>
              <a:gdLst>
                <a:gd name="T0" fmla="*/ 7 w 8"/>
                <a:gd name="T1" fmla="*/ 7 h 48"/>
                <a:gd name="T2" fmla="*/ 7 w 8"/>
                <a:gd name="T3" fmla="*/ 14 h 48"/>
                <a:gd name="T4" fmla="*/ 5 w 8"/>
                <a:gd name="T5" fmla="*/ 18 h 48"/>
                <a:gd name="T6" fmla="*/ 7 w 8"/>
                <a:gd name="T7" fmla="*/ 20 h 48"/>
                <a:gd name="T8" fmla="*/ 5 w 8"/>
                <a:gd name="T9" fmla="*/ 20 h 48"/>
                <a:gd name="T10" fmla="*/ 7 w 8"/>
                <a:gd name="T11" fmla="*/ 25 h 48"/>
                <a:gd name="T12" fmla="*/ 5 w 8"/>
                <a:gd name="T13" fmla="*/ 43 h 48"/>
                <a:gd name="T14" fmla="*/ 4 w 8"/>
                <a:gd name="T15" fmla="*/ 47 h 48"/>
                <a:gd name="T16" fmla="*/ 2 w 8"/>
                <a:gd name="T17" fmla="*/ 42 h 48"/>
                <a:gd name="T18" fmla="*/ 2 w 8"/>
                <a:gd name="T19" fmla="*/ 18 h 48"/>
                <a:gd name="T20" fmla="*/ 0 w 8"/>
                <a:gd name="T21" fmla="*/ 14 h 48"/>
                <a:gd name="T22" fmla="*/ 2 w 8"/>
                <a:gd name="T23" fmla="*/ 2 h 48"/>
                <a:gd name="T24" fmla="*/ 4 w 8"/>
                <a:gd name="T25" fmla="*/ 0 h 48"/>
                <a:gd name="T26" fmla="*/ 7 w 8"/>
                <a:gd name="T27" fmla="*/ 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"/>
                <a:gd name="T43" fmla="*/ 0 h 48"/>
                <a:gd name="T44" fmla="*/ 8 w 8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" h="48">
                  <a:moveTo>
                    <a:pt x="7" y="7"/>
                  </a:moveTo>
                  <a:lnTo>
                    <a:pt x="7" y="14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7" y="25"/>
                  </a:lnTo>
                  <a:lnTo>
                    <a:pt x="5" y="43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4" name="Freeform 25"/>
            <p:cNvSpPr>
              <a:spLocks/>
            </p:cNvSpPr>
            <p:nvPr/>
          </p:nvSpPr>
          <p:spPr bwMode="auto">
            <a:xfrm>
              <a:off x="4875" y="2757"/>
              <a:ext cx="6" cy="46"/>
            </a:xfrm>
            <a:custGeom>
              <a:avLst/>
              <a:gdLst>
                <a:gd name="T0" fmla="*/ 5 w 6"/>
                <a:gd name="T1" fmla="*/ 0 h 46"/>
                <a:gd name="T2" fmla="*/ 5 w 6"/>
                <a:gd name="T3" fmla="*/ 43 h 46"/>
                <a:gd name="T4" fmla="*/ 2 w 6"/>
                <a:gd name="T5" fmla="*/ 45 h 46"/>
                <a:gd name="T6" fmla="*/ 0 w 6"/>
                <a:gd name="T7" fmla="*/ 39 h 46"/>
                <a:gd name="T8" fmla="*/ 0 w 6"/>
                <a:gd name="T9" fmla="*/ 11 h 46"/>
                <a:gd name="T10" fmla="*/ 2 w 6"/>
                <a:gd name="T11" fmla="*/ 8 h 46"/>
                <a:gd name="T12" fmla="*/ 0 w 6"/>
                <a:gd name="T13" fmla="*/ 4 h 46"/>
                <a:gd name="T14" fmla="*/ 3 w 6"/>
                <a:gd name="T15" fmla="*/ 0 h 46"/>
                <a:gd name="T16" fmla="*/ 5 w 6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6"/>
                <a:gd name="T29" fmla="*/ 6 w 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6">
                  <a:moveTo>
                    <a:pt x="5" y="0"/>
                  </a:moveTo>
                  <a:lnTo>
                    <a:pt x="5" y="43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11"/>
                  </a:lnTo>
                  <a:lnTo>
                    <a:pt x="2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5" name="Freeform 26"/>
            <p:cNvSpPr>
              <a:spLocks/>
            </p:cNvSpPr>
            <p:nvPr/>
          </p:nvSpPr>
          <p:spPr bwMode="auto">
            <a:xfrm>
              <a:off x="4875" y="2832"/>
              <a:ext cx="6" cy="48"/>
            </a:xfrm>
            <a:custGeom>
              <a:avLst/>
              <a:gdLst>
                <a:gd name="T0" fmla="*/ 5 w 6"/>
                <a:gd name="T1" fmla="*/ 2 h 48"/>
                <a:gd name="T2" fmla="*/ 5 w 6"/>
                <a:gd name="T3" fmla="*/ 33 h 48"/>
                <a:gd name="T4" fmla="*/ 3 w 6"/>
                <a:gd name="T5" fmla="*/ 43 h 48"/>
                <a:gd name="T6" fmla="*/ 2 w 6"/>
                <a:gd name="T7" fmla="*/ 47 h 48"/>
                <a:gd name="T8" fmla="*/ 0 w 6"/>
                <a:gd name="T9" fmla="*/ 43 h 48"/>
                <a:gd name="T10" fmla="*/ 0 w 6"/>
                <a:gd name="T11" fmla="*/ 0 h 48"/>
                <a:gd name="T12" fmla="*/ 3 w 6"/>
                <a:gd name="T13" fmla="*/ 0 h 48"/>
                <a:gd name="T14" fmla="*/ 5 w 6"/>
                <a:gd name="T15" fmla="*/ 2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48"/>
                <a:gd name="T26" fmla="*/ 6 w 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48">
                  <a:moveTo>
                    <a:pt x="5" y="2"/>
                  </a:moveTo>
                  <a:lnTo>
                    <a:pt x="5" y="33"/>
                  </a:lnTo>
                  <a:lnTo>
                    <a:pt x="3" y="43"/>
                  </a:lnTo>
                  <a:lnTo>
                    <a:pt x="2" y="47"/>
                  </a:lnTo>
                  <a:lnTo>
                    <a:pt x="0" y="43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6" name="Freeform 27"/>
            <p:cNvSpPr>
              <a:spLocks/>
            </p:cNvSpPr>
            <p:nvPr/>
          </p:nvSpPr>
          <p:spPr bwMode="auto">
            <a:xfrm>
              <a:off x="4872" y="2899"/>
              <a:ext cx="8" cy="50"/>
            </a:xfrm>
            <a:custGeom>
              <a:avLst/>
              <a:gdLst>
                <a:gd name="T0" fmla="*/ 7 w 8"/>
                <a:gd name="T1" fmla="*/ 2 h 50"/>
                <a:gd name="T2" fmla="*/ 7 w 8"/>
                <a:gd name="T3" fmla="*/ 47 h 50"/>
                <a:gd name="T4" fmla="*/ 4 w 8"/>
                <a:gd name="T5" fmla="*/ 49 h 50"/>
                <a:gd name="T6" fmla="*/ 4 w 8"/>
                <a:gd name="T7" fmla="*/ 29 h 50"/>
                <a:gd name="T8" fmla="*/ 0 w 8"/>
                <a:gd name="T9" fmla="*/ 27 h 50"/>
                <a:gd name="T10" fmla="*/ 4 w 8"/>
                <a:gd name="T11" fmla="*/ 22 h 50"/>
                <a:gd name="T12" fmla="*/ 0 w 8"/>
                <a:gd name="T13" fmla="*/ 9 h 50"/>
                <a:gd name="T14" fmla="*/ 5 w 8"/>
                <a:gd name="T15" fmla="*/ 0 h 50"/>
                <a:gd name="T16" fmla="*/ 7 w 8"/>
                <a:gd name="T17" fmla="*/ 2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50"/>
                <a:gd name="T29" fmla="*/ 8 w 8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50">
                  <a:moveTo>
                    <a:pt x="7" y="2"/>
                  </a:moveTo>
                  <a:lnTo>
                    <a:pt x="7" y="47"/>
                  </a:lnTo>
                  <a:lnTo>
                    <a:pt x="4" y="49"/>
                  </a:lnTo>
                  <a:lnTo>
                    <a:pt x="4" y="29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0" y="9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7" name="Freeform 28"/>
            <p:cNvSpPr>
              <a:spLocks/>
            </p:cNvSpPr>
            <p:nvPr/>
          </p:nvSpPr>
          <p:spPr bwMode="auto">
            <a:xfrm>
              <a:off x="4872" y="2972"/>
              <a:ext cx="8" cy="45"/>
            </a:xfrm>
            <a:custGeom>
              <a:avLst/>
              <a:gdLst>
                <a:gd name="T0" fmla="*/ 7 w 8"/>
                <a:gd name="T1" fmla="*/ 2 h 45"/>
                <a:gd name="T2" fmla="*/ 7 w 8"/>
                <a:gd name="T3" fmla="*/ 40 h 45"/>
                <a:gd name="T4" fmla="*/ 5 w 8"/>
                <a:gd name="T5" fmla="*/ 44 h 45"/>
                <a:gd name="T6" fmla="*/ 4 w 8"/>
                <a:gd name="T7" fmla="*/ 44 h 45"/>
                <a:gd name="T8" fmla="*/ 0 w 8"/>
                <a:gd name="T9" fmla="*/ 42 h 45"/>
                <a:gd name="T10" fmla="*/ 0 w 8"/>
                <a:gd name="T11" fmla="*/ 2 h 45"/>
                <a:gd name="T12" fmla="*/ 5 w 8"/>
                <a:gd name="T13" fmla="*/ 0 h 45"/>
                <a:gd name="T14" fmla="*/ 7 w 8"/>
                <a:gd name="T15" fmla="*/ 2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45"/>
                <a:gd name="T26" fmla="*/ 8 w 8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45">
                  <a:moveTo>
                    <a:pt x="7" y="2"/>
                  </a:moveTo>
                  <a:lnTo>
                    <a:pt x="7" y="40"/>
                  </a:lnTo>
                  <a:lnTo>
                    <a:pt x="5" y="44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8" name="Freeform 29"/>
            <p:cNvSpPr>
              <a:spLocks/>
            </p:cNvSpPr>
            <p:nvPr/>
          </p:nvSpPr>
          <p:spPr bwMode="auto">
            <a:xfrm>
              <a:off x="4872" y="3047"/>
              <a:ext cx="5" cy="47"/>
            </a:xfrm>
            <a:custGeom>
              <a:avLst/>
              <a:gdLst>
                <a:gd name="T0" fmla="*/ 4 w 5"/>
                <a:gd name="T1" fmla="*/ 2 h 47"/>
                <a:gd name="T2" fmla="*/ 4 w 5"/>
                <a:gd name="T3" fmla="*/ 44 h 47"/>
                <a:gd name="T4" fmla="*/ 1 w 5"/>
                <a:gd name="T5" fmla="*/ 46 h 47"/>
                <a:gd name="T6" fmla="*/ 1 w 5"/>
                <a:gd name="T7" fmla="*/ 28 h 47"/>
                <a:gd name="T8" fmla="*/ 0 w 5"/>
                <a:gd name="T9" fmla="*/ 24 h 47"/>
                <a:gd name="T10" fmla="*/ 1 w 5"/>
                <a:gd name="T11" fmla="*/ 18 h 47"/>
                <a:gd name="T12" fmla="*/ 1 w 5"/>
                <a:gd name="T13" fmla="*/ 2 h 47"/>
                <a:gd name="T14" fmla="*/ 3 w 5"/>
                <a:gd name="T15" fmla="*/ 0 h 47"/>
                <a:gd name="T16" fmla="*/ 4 w 5"/>
                <a:gd name="T17" fmla="*/ 2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47"/>
                <a:gd name="T29" fmla="*/ 5 w 5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47">
                  <a:moveTo>
                    <a:pt x="4" y="2"/>
                  </a:moveTo>
                  <a:lnTo>
                    <a:pt x="4" y="44"/>
                  </a:lnTo>
                  <a:lnTo>
                    <a:pt x="1" y="46"/>
                  </a:lnTo>
                  <a:lnTo>
                    <a:pt x="1" y="28"/>
                  </a:lnTo>
                  <a:lnTo>
                    <a:pt x="0" y="24"/>
                  </a:lnTo>
                  <a:lnTo>
                    <a:pt x="1" y="18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9" name="Freeform 30"/>
            <p:cNvSpPr>
              <a:spLocks/>
            </p:cNvSpPr>
            <p:nvPr/>
          </p:nvSpPr>
          <p:spPr bwMode="auto">
            <a:xfrm>
              <a:off x="4641" y="2933"/>
              <a:ext cx="23" cy="40"/>
            </a:xfrm>
            <a:custGeom>
              <a:avLst/>
              <a:gdLst>
                <a:gd name="T0" fmla="*/ 22 w 23"/>
                <a:gd name="T1" fmla="*/ 13 h 40"/>
                <a:gd name="T2" fmla="*/ 22 w 23"/>
                <a:gd name="T3" fmla="*/ 19 h 40"/>
                <a:gd name="T4" fmla="*/ 17 w 23"/>
                <a:gd name="T5" fmla="*/ 33 h 40"/>
                <a:gd name="T6" fmla="*/ 9 w 23"/>
                <a:gd name="T7" fmla="*/ 39 h 40"/>
                <a:gd name="T8" fmla="*/ 14 w 23"/>
                <a:gd name="T9" fmla="*/ 32 h 40"/>
                <a:gd name="T10" fmla="*/ 14 w 23"/>
                <a:gd name="T11" fmla="*/ 24 h 40"/>
                <a:gd name="T12" fmla="*/ 3 w 23"/>
                <a:gd name="T13" fmla="*/ 24 h 40"/>
                <a:gd name="T14" fmla="*/ 0 w 23"/>
                <a:gd name="T15" fmla="*/ 15 h 40"/>
                <a:gd name="T16" fmla="*/ 0 w 23"/>
                <a:gd name="T17" fmla="*/ 9 h 40"/>
                <a:gd name="T18" fmla="*/ 3 w 23"/>
                <a:gd name="T19" fmla="*/ 2 h 40"/>
                <a:gd name="T20" fmla="*/ 14 w 23"/>
                <a:gd name="T21" fmla="*/ 0 h 40"/>
                <a:gd name="T22" fmla="*/ 20 w 23"/>
                <a:gd name="T23" fmla="*/ 7 h 40"/>
                <a:gd name="T24" fmla="*/ 20 w 23"/>
                <a:gd name="T25" fmla="*/ 11 h 40"/>
                <a:gd name="T26" fmla="*/ 22 w 23"/>
                <a:gd name="T27" fmla="*/ 13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"/>
                <a:gd name="T43" fmla="*/ 0 h 40"/>
                <a:gd name="T44" fmla="*/ 23 w 23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" h="40">
                  <a:moveTo>
                    <a:pt x="22" y="13"/>
                  </a:moveTo>
                  <a:lnTo>
                    <a:pt x="22" y="19"/>
                  </a:lnTo>
                  <a:lnTo>
                    <a:pt x="17" y="33"/>
                  </a:lnTo>
                  <a:lnTo>
                    <a:pt x="9" y="39"/>
                  </a:lnTo>
                  <a:lnTo>
                    <a:pt x="14" y="32"/>
                  </a:lnTo>
                  <a:lnTo>
                    <a:pt x="14" y="24"/>
                  </a:lnTo>
                  <a:lnTo>
                    <a:pt x="3" y="24"/>
                  </a:lnTo>
                  <a:lnTo>
                    <a:pt x="0" y="15"/>
                  </a:lnTo>
                  <a:lnTo>
                    <a:pt x="0" y="9"/>
                  </a:lnTo>
                  <a:lnTo>
                    <a:pt x="3" y="2"/>
                  </a:lnTo>
                  <a:lnTo>
                    <a:pt x="14" y="0"/>
                  </a:lnTo>
                  <a:lnTo>
                    <a:pt x="20" y="7"/>
                  </a:lnTo>
                  <a:lnTo>
                    <a:pt x="20" y="11"/>
                  </a:lnTo>
                  <a:lnTo>
                    <a:pt x="22" y="1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0" name="Freeform 31"/>
            <p:cNvSpPr>
              <a:spLocks/>
            </p:cNvSpPr>
            <p:nvPr/>
          </p:nvSpPr>
          <p:spPr bwMode="auto">
            <a:xfrm>
              <a:off x="4643" y="2936"/>
              <a:ext cx="14" cy="24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0 h 24"/>
                <a:gd name="T4" fmla="*/ 2 w 14"/>
                <a:gd name="T5" fmla="*/ 0 h 24"/>
                <a:gd name="T6" fmla="*/ 2 w 14"/>
                <a:gd name="T7" fmla="*/ 7 h 24"/>
                <a:gd name="T8" fmla="*/ 0 w 14"/>
                <a:gd name="T9" fmla="*/ 11 h 24"/>
                <a:gd name="T10" fmla="*/ 2 w 14"/>
                <a:gd name="T11" fmla="*/ 14 h 24"/>
                <a:gd name="T12" fmla="*/ 2 w 14"/>
                <a:gd name="T13" fmla="*/ 21 h 24"/>
                <a:gd name="T14" fmla="*/ 5 w 14"/>
                <a:gd name="T15" fmla="*/ 21 h 24"/>
                <a:gd name="T16" fmla="*/ 8 w 14"/>
                <a:gd name="T17" fmla="*/ 23 h 24"/>
                <a:gd name="T18" fmla="*/ 13 w 14"/>
                <a:gd name="T19" fmla="*/ 21 h 24"/>
                <a:gd name="T20" fmla="*/ 13 w 14"/>
                <a:gd name="T21" fmla="*/ 7 h 24"/>
                <a:gd name="T22" fmla="*/ 13 w 14"/>
                <a:gd name="T23" fmla="*/ 5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24"/>
                <a:gd name="T38" fmla="*/ 14 w 14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24">
                  <a:moveTo>
                    <a:pt x="13" y="5"/>
                  </a:moveTo>
                  <a:lnTo>
                    <a:pt x="7" y="0"/>
                  </a:lnTo>
                  <a:lnTo>
                    <a:pt x="2" y="0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21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3" y="21"/>
                  </a:lnTo>
                  <a:lnTo>
                    <a:pt x="13" y="7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1" name="Freeform 32"/>
            <p:cNvSpPr>
              <a:spLocks/>
            </p:cNvSpPr>
            <p:nvPr/>
          </p:nvSpPr>
          <p:spPr bwMode="auto">
            <a:xfrm>
              <a:off x="4628" y="2972"/>
              <a:ext cx="4" cy="4"/>
            </a:xfrm>
            <a:custGeom>
              <a:avLst/>
              <a:gdLst>
                <a:gd name="T0" fmla="*/ 3 w 4"/>
                <a:gd name="T1" fmla="*/ 0 h 4"/>
                <a:gd name="T2" fmla="*/ 3 w 4"/>
                <a:gd name="T3" fmla="*/ 3 h 4"/>
                <a:gd name="T4" fmla="*/ 0 w 4"/>
                <a:gd name="T5" fmla="*/ 3 h 4"/>
                <a:gd name="T6" fmla="*/ 0 w 4"/>
                <a:gd name="T7" fmla="*/ 0 h 4"/>
                <a:gd name="T8" fmla="*/ 3 w 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3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2" name="Freeform 33"/>
            <p:cNvSpPr>
              <a:spLocks/>
            </p:cNvSpPr>
            <p:nvPr/>
          </p:nvSpPr>
          <p:spPr bwMode="auto">
            <a:xfrm>
              <a:off x="4600" y="2936"/>
              <a:ext cx="18" cy="40"/>
            </a:xfrm>
            <a:custGeom>
              <a:avLst/>
              <a:gdLst>
                <a:gd name="T0" fmla="*/ 17 w 18"/>
                <a:gd name="T1" fmla="*/ 0 h 40"/>
                <a:gd name="T2" fmla="*/ 12 w 18"/>
                <a:gd name="T3" fmla="*/ 5 h 40"/>
                <a:gd name="T4" fmla="*/ 6 w 18"/>
                <a:gd name="T5" fmla="*/ 5 h 40"/>
                <a:gd name="T6" fmla="*/ 6 w 18"/>
                <a:gd name="T7" fmla="*/ 9 h 40"/>
                <a:gd name="T8" fmla="*/ 15 w 18"/>
                <a:gd name="T9" fmla="*/ 18 h 40"/>
                <a:gd name="T10" fmla="*/ 17 w 18"/>
                <a:gd name="T11" fmla="*/ 28 h 40"/>
                <a:gd name="T12" fmla="*/ 8 w 18"/>
                <a:gd name="T13" fmla="*/ 39 h 40"/>
                <a:gd name="T14" fmla="*/ 2 w 18"/>
                <a:gd name="T15" fmla="*/ 39 h 40"/>
                <a:gd name="T16" fmla="*/ 0 w 18"/>
                <a:gd name="T17" fmla="*/ 35 h 40"/>
                <a:gd name="T18" fmla="*/ 8 w 18"/>
                <a:gd name="T19" fmla="*/ 37 h 40"/>
                <a:gd name="T20" fmla="*/ 12 w 18"/>
                <a:gd name="T21" fmla="*/ 35 h 40"/>
                <a:gd name="T22" fmla="*/ 14 w 18"/>
                <a:gd name="T23" fmla="*/ 23 h 40"/>
                <a:gd name="T24" fmla="*/ 12 w 18"/>
                <a:gd name="T25" fmla="*/ 18 h 40"/>
                <a:gd name="T26" fmla="*/ 8 w 18"/>
                <a:gd name="T27" fmla="*/ 18 h 40"/>
                <a:gd name="T28" fmla="*/ 2 w 18"/>
                <a:gd name="T29" fmla="*/ 14 h 40"/>
                <a:gd name="T30" fmla="*/ 2 w 18"/>
                <a:gd name="T31" fmla="*/ 9 h 40"/>
                <a:gd name="T32" fmla="*/ 6 w 18"/>
                <a:gd name="T33" fmla="*/ 0 h 40"/>
                <a:gd name="T34" fmla="*/ 17 w 18"/>
                <a:gd name="T35" fmla="*/ 0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"/>
                <a:gd name="T55" fmla="*/ 0 h 40"/>
                <a:gd name="T56" fmla="*/ 18 w 1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" h="40">
                  <a:moveTo>
                    <a:pt x="17" y="0"/>
                  </a:moveTo>
                  <a:lnTo>
                    <a:pt x="12" y="5"/>
                  </a:lnTo>
                  <a:lnTo>
                    <a:pt x="6" y="5"/>
                  </a:lnTo>
                  <a:lnTo>
                    <a:pt x="6" y="9"/>
                  </a:lnTo>
                  <a:lnTo>
                    <a:pt x="15" y="18"/>
                  </a:lnTo>
                  <a:lnTo>
                    <a:pt x="17" y="28"/>
                  </a:lnTo>
                  <a:lnTo>
                    <a:pt x="8" y="39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8" y="37"/>
                  </a:lnTo>
                  <a:lnTo>
                    <a:pt x="12" y="35"/>
                  </a:lnTo>
                  <a:lnTo>
                    <a:pt x="14" y="23"/>
                  </a:lnTo>
                  <a:lnTo>
                    <a:pt x="12" y="18"/>
                  </a:lnTo>
                  <a:lnTo>
                    <a:pt x="8" y="18"/>
                  </a:lnTo>
                  <a:lnTo>
                    <a:pt x="2" y="14"/>
                  </a:lnTo>
                  <a:lnTo>
                    <a:pt x="2" y="9"/>
                  </a:lnTo>
                  <a:lnTo>
                    <a:pt x="6" y="0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3" name="Freeform 34"/>
            <p:cNvSpPr>
              <a:spLocks/>
            </p:cNvSpPr>
            <p:nvPr/>
          </p:nvSpPr>
          <p:spPr bwMode="auto">
            <a:xfrm>
              <a:off x="4540" y="2151"/>
              <a:ext cx="6" cy="49"/>
            </a:xfrm>
            <a:custGeom>
              <a:avLst/>
              <a:gdLst>
                <a:gd name="T0" fmla="*/ 5 w 6"/>
                <a:gd name="T1" fmla="*/ 2 h 49"/>
                <a:gd name="T2" fmla="*/ 5 w 6"/>
                <a:gd name="T3" fmla="*/ 48 h 49"/>
                <a:gd name="T4" fmla="*/ 2 w 6"/>
                <a:gd name="T5" fmla="*/ 48 h 49"/>
                <a:gd name="T6" fmla="*/ 2 w 6"/>
                <a:gd name="T7" fmla="*/ 37 h 49"/>
                <a:gd name="T8" fmla="*/ 0 w 6"/>
                <a:gd name="T9" fmla="*/ 36 h 49"/>
                <a:gd name="T10" fmla="*/ 2 w 6"/>
                <a:gd name="T11" fmla="*/ 28 h 49"/>
                <a:gd name="T12" fmla="*/ 2 w 6"/>
                <a:gd name="T13" fmla="*/ 2 h 49"/>
                <a:gd name="T14" fmla="*/ 3 w 6"/>
                <a:gd name="T15" fmla="*/ 0 h 49"/>
                <a:gd name="T16" fmla="*/ 5 w 6"/>
                <a:gd name="T17" fmla="*/ 2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9"/>
                <a:gd name="T29" fmla="*/ 6 w 6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9">
                  <a:moveTo>
                    <a:pt x="5" y="2"/>
                  </a:moveTo>
                  <a:lnTo>
                    <a:pt x="5" y="48"/>
                  </a:lnTo>
                  <a:lnTo>
                    <a:pt x="2" y="48"/>
                  </a:lnTo>
                  <a:lnTo>
                    <a:pt x="2" y="37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4" name="Freeform 35"/>
            <p:cNvSpPr>
              <a:spLocks/>
            </p:cNvSpPr>
            <p:nvPr/>
          </p:nvSpPr>
          <p:spPr bwMode="auto">
            <a:xfrm>
              <a:off x="4540" y="2227"/>
              <a:ext cx="6" cy="46"/>
            </a:xfrm>
            <a:custGeom>
              <a:avLst/>
              <a:gdLst>
                <a:gd name="T0" fmla="*/ 5 w 6"/>
                <a:gd name="T1" fmla="*/ 0 h 46"/>
                <a:gd name="T2" fmla="*/ 5 w 6"/>
                <a:gd name="T3" fmla="*/ 40 h 46"/>
                <a:gd name="T4" fmla="*/ 3 w 6"/>
                <a:gd name="T5" fmla="*/ 45 h 46"/>
                <a:gd name="T6" fmla="*/ 2 w 6"/>
                <a:gd name="T7" fmla="*/ 45 h 46"/>
                <a:gd name="T8" fmla="*/ 2 w 6"/>
                <a:gd name="T9" fmla="*/ 41 h 46"/>
                <a:gd name="T10" fmla="*/ 0 w 6"/>
                <a:gd name="T11" fmla="*/ 40 h 46"/>
                <a:gd name="T12" fmla="*/ 0 w 6"/>
                <a:gd name="T13" fmla="*/ 4 h 46"/>
                <a:gd name="T14" fmla="*/ 2 w 6"/>
                <a:gd name="T15" fmla="*/ 0 h 46"/>
                <a:gd name="T16" fmla="*/ 5 w 6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6"/>
                <a:gd name="T29" fmla="*/ 6 w 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6">
                  <a:moveTo>
                    <a:pt x="5" y="0"/>
                  </a:moveTo>
                  <a:lnTo>
                    <a:pt x="5" y="40"/>
                  </a:lnTo>
                  <a:lnTo>
                    <a:pt x="3" y="45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5" name="Freeform 36"/>
            <p:cNvSpPr>
              <a:spLocks/>
            </p:cNvSpPr>
            <p:nvPr/>
          </p:nvSpPr>
          <p:spPr bwMode="auto">
            <a:xfrm>
              <a:off x="4540" y="2298"/>
              <a:ext cx="6" cy="47"/>
            </a:xfrm>
            <a:custGeom>
              <a:avLst/>
              <a:gdLst>
                <a:gd name="T0" fmla="*/ 5 w 6"/>
                <a:gd name="T1" fmla="*/ 4 h 47"/>
                <a:gd name="T2" fmla="*/ 5 w 6"/>
                <a:gd name="T3" fmla="*/ 40 h 47"/>
                <a:gd name="T4" fmla="*/ 2 w 6"/>
                <a:gd name="T5" fmla="*/ 46 h 47"/>
                <a:gd name="T6" fmla="*/ 0 w 6"/>
                <a:gd name="T7" fmla="*/ 44 h 47"/>
                <a:gd name="T8" fmla="*/ 0 w 6"/>
                <a:gd name="T9" fmla="*/ 2 h 47"/>
                <a:gd name="T10" fmla="*/ 3 w 6"/>
                <a:gd name="T11" fmla="*/ 0 h 47"/>
                <a:gd name="T12" fmla="*/ 5 w 6"/>
                <a:gd name="T13" fmla="*/ 4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47"/>
                <a:gd name="T23" fmla="*/ 6 w 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47">
                  <a:moveTo>
                    <a:pt x="5" y="4"/>
                  </a:moveTo>
                  <a:lnTo>
                    <a:pt x="5" y="40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6" name="Freeform 37"/>
            <p:cNvSpPr>
              <a:spLocks/>
            </p:cNvSpPr>
            <p:nvPr/>
          </p:nvSpPr>
          <p:spPr bwMode="auto">
            <a:xfrm>
              <a:off x="4540" y="2365"/>
              <a:ext cx="4" cy="52"/>
            </a:xfrm>
            <a:custGeom>
              <a:avLst/>
              <a:gdLst>
                <a:gd name="T0" fmla="*/ 3 w 4"/>
                <a:gd name="T1" fmla="*/ 2 h 52"/>
                <a:gd name="T2" fmla="*/ 3 w 4"/>
                <a:gd name="T3" fmla="*/ 49 h 52"/>
                <a:gd name="T4" fmla="*/ 0 w 4"/>
                <a:gd name="T5" fmla="*/ 51 h 52"/>
                <a:gd name="T6" fmla="*/ 0 w 4"/>
                <a:gd name="T7" fmla="*/ 2 h 52"/>
                <a:gd name="T8" fmla="*/ 2 w 4"/>
                <a:gd name="T9" fmla="*/ 0 h 52"/>
                <a:gd name="T10" fmla="*/ 3 w 4"/>
                <a:gd name="T11" fmla="*/ 2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52"/>
                <a:gd name="T20" fmla="*/ 4 w 4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52">
                  <a:moveTo>
                    <a:pt x="3" y="2"/>
                  </a:moveTo>
                  <a:lnTo>
                    <a:pt x="3" y="49"/>
                  </a:lnTo>
                  <a:lnTo>
                    <a:pt x="0" y="5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7" name="Freeform 38"/>
            <p:cNvSpPr>
              <a:spLocks/>
            </p:cNvSpPr>
            <p:nvPr/>
          </p:nvSpPr>
          <p:spPr bwMode="auto">
            <a:xfrm>
              <a:off x="4538" y="2442"/>
              <a:ext cx="6" cy="49"/>
            </a:xfrm>
            <a:custGeom>
              <a:avLst/>
              <a:gdLst>
                <a:gd name="T0" fmla="*/ 5 w 6"/>
                <a:gd name="T1" fmla="*/ 2 h 49"/>
                <a:gd name="T2" fmla="*/ 5 w 6"/>
                <a:gd name="T3" fmla="*/ 46 h 49"/>
                <a:gd name="T4" fmla="*/ 3 w 6"/>
                <a:gd name="T5" fmla="*/ 48 h 49"/>
                <a:gd name="T6" fmla="*/ 0 w 6"/>
                <a:gd name="T7" fmla="*/ 41 h 49"/>
                <a:gd name="T8" fmla="*/ 0 w 6"/>
                <a:gd name="T9" fmla="*/ 37 h 49"/>
                <a:gd name="T10" fmla="*/ 2 w 6"/>
                <a:gd name="T11" fmla="*/ 34 h 49"/>
                <a:gd name="T12" fmla="*/ 0 w 6"/>
                <a:gd name="T13" fmla="*/ 32 h 49"/>
                <a:gd name="T14" fmla="*/ 0 w 6"/>
                <a:gd name="T15" fmla="*/ 9 h 49"/>
                <a:gd name="T16" fmla="*/ 3 w 6"/>
                <a:gd name="T17" fmla="*/ 0 h 49"/>
                <a:gd name="T18" fmla="*/ 5 w 6"/>
                <a:gd name="T19" fmla="*/ 2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49"/>
                <a:gd name="T32" fmla="*/ 6 w 6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49">
                  <a:moveTo>
                    <a:pt x="5" y="2"/>
                  </a:moveTo>
                  <a:lnTo>
                    <a:pt x="5" y="46"/>
                  </a:lnTo>
                  <a:lnTo>
                    <a:pt x="3" y="48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9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8" name="Freeform 39"/>
            <p:cNvSpPr>
              <a:spLocks/>
            </p:cNvSpPr>
            <p:nvPr/>
          </p:nvSpPr>
          <p:spPr bwMode="auto">
            <a:xfrm>
              <a:off x="4538" y="2520"/>
              <a:ext cx="6" cy="49"/>
            </a:xfrm>
            <a:custGeom>
              <a:avLst/>
              <a:gdLst>
                <a:gd name="T0" fmla="*/ 5 w 6"/>
                <a:gd name="T1" fmla="*/ 5 h 49"/>
                <a:gd name="T2" fmla="*/ 5 w 6"/>
                <a:gd name="T3" fmla="*/ 16 h 49"/>
                <a:gd name="T4" fmla="*/ 3 w 6"/>
                <a:gd name="T5" fmla="*/ 18 h 49"/>
                <a:gd name="T6" fmla="*/ 5 w 6"/>
                <a:gd name="T7" fmla="*/ 23 h 49"/>
                <a:gd name="T8" fmla="*/ 3 w 6"/>
                <a:gd name="T9" fmla="*/ 32 h 49"/>
                <a:gd name="T10" fmla="*/ 3 w 6"/>
                <a:gd name="T11" fmla="*/ 44 h 49"/>
                <a:gd name="T12" fmla="*/ 2 w 6"/>
                <a:gd name="T13" fmla="*/ 48 h 49"/>
                <a:gd name="T14" fmla="*/ 0 w 6"/>
                <a:gd name="T15" fmla="*/ 44 h 49"/>
                <a:gd name="T16" fmla="*/ 0 w 6"/>
                <a:gd name="T17" fmla="*/ 2 h 49"/>
                <a:gd name="T18" fmla="*/ 3 w 6"/>
                <a:gd name="T19" fmla="*/ 0 h 49"/>
                <a:gd name="T20" fmla="*/ 3 w 6"/>
                <a:gd name="T21" fmla="*/ 4 h 49"/>
                <a:gd name="T22" fmla="*/ 5 w 6"/>
                <a:gd name="T23" fmla="*/ 5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49"/>
                <a:gd name="T38" fmla="*/ 6 w 6"/>
                <a:gd name="T39" fmla="*/ 49 h 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49">
                  <a:moveTo>
                    <a:pt x="5" y="5"/>
                  </a:moveTo>
                  <a:lnTo>
                    <a:pt x="5" y="16"/>
                  </a:lnTo>
                  <a:lnTo>
                    <a:pt x="3" y="18"/>
                  </a:lnTo>
                  <a:lnTo>
                    <a:pt x="5" y="23"/>
                  </a:lnTo>
                  <a:lnTo>
                    <a:pt x="3" y="32"/>
                  </a:lnTo>
                  <a:lnTo>
                    <a:pt x="3" y="44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4"/>
                  </a:lnTo>
                  <a:lnTo>
                    <a:pt x="5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9" name="Freeform 40"/>
            <p:cNvSpPr>
              <a:spLocks/>
            </p:cNvSpPr>
            <p:nvPr/>
          </p:nvSpPr>
          <p:spPr bwMode="auto">
            <a:xfrm>
              <a:off x="4537" y="2592"/>
              <a:ext cx="5" cy="48"/>
            </a:xfrm>
            <a:custGeom>
              <a:avLst/>
              <a:gdLst>
                <a:gd name="T0" fmla="*/ 4 w 5"/>
                <a:gd name="T1" fmla="*/ 2 h 48"/>
                <a:gd name="T2" fmla="*/ 4 w 5"/>
                <a:gd name="T3" fmla="*/ 42 h 48"/>
                <a:gd name="T4" fmla="*/ 3 w 5"/>
                <a:gd name="T5" fmla="*/ 47 h 48"/>
                <a:gd name="T6" fmla="*/ 1 w 5"/>
                <a:gd name="T7" fmla="*/ 47 h 48"/>
                <a:gd name="T8" fmla="*/ 1 w 5"/>
                <a:gd name="T9" fmla="*/ 42 h 48"/>
                <a:gd name="T10" fmla="*/ 0 w 5"/>
                <a:gd name="T11" fmla="*/ 40 h 48"/>
                <a:gd name="T12" fmla="*/ 1 w 5"/>
                <a:gd name="T13" fmla="*/ 29 h 48"/>
                <a:gd name="T14" fmla="*/ 0 w 5"/>
                <a:gd name="T15" fmla="*/ 25 h 48"/>
                <a:gd name="T16" fmla="*/ 0 w 5"/>
                <a:gd name="T17" fmla="*/ 4 h 48"/>
                <a:gd name="T18" fmla="*/ 1 w 5"/>
                <a:gd name="T19" fmla="*/ 0 h 48"/>
                <a:gd name="T20" fmla="*/ 3 w 5"/>
                <a:gd name="T21" fmla="*/ 0 h 48"/>
                <a:gd name="T22" fmla="*/ 4 w 5"/>
                <a:gd name="T23" fmla="*/ 2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"/>
                <a:gd name="T37" fmla="*/ 0 h 48"/>
                <a:gd name="T38" fmla="*/ 5 w 5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" h="48">
                  <a:moveTo>
                    <a:pt x="4" y="2"/>
                  </a:moveTo>
                  <a:lnTo>
                    <a:pt x="4" y="42"/>
                  </a:lnTo>
                  <a:lnTo>
                    <a:pt x="3" y="47"/>
                  </a:lnTo>
                  <a:lnTo>
                    <a:pt x="1" y="47"/>
                  </a:lnTo>
                  <a:lnTo>
                    <a:pt x="1" y="42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0" y="25"/>
                  </a:lnTo>
                  <a:lnTo>
                    <a:pt x="0" y="4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0" name="Freeform 41"/>
            <p:cNvSpPr>
              <a:spLocks/>
            </p:cNvSpPr>
            <p:nvPr/>
          </p:nvSpPr>
          <p:spPr bwMode="auto">
            <a:xfrm>
              <a:off x="4535" y="2736"/>
              <a:ext cx="6" cy="50"/>
            </a:xfrm>
            <a:custGeom>
              <a:avLst/>
              <a:gdLst>
                <a:gd name="T0" fmla="*/ 5 w 6"/>
                <a:gd name="T1" fmla="*/ 0 h 50"/>
                <a:gd name="T2" fmla="*/ 5 w 6"/>
                <a:gd name="T3" fmla="*/ 44 h 50"/>
                <a:gd name="T4" fmla="*/ 3 w 6"/>
                <a:gd name="T5" fmla="*/ 49 h 50"/>
                <a:gd name="T6" fmla="*/ 2 w 6"/>
                <a:gd name="T7" fmla="*/ 49 h 50"/>
                <a:gd name="T8" fmla="*/ 2 w 6"/>
                <a:gd name="T9" fmla="*/ 33 h 50"/>
                <a:gd name="T10" fmla="*/ 0 w 6"/>
                <a:gd name="T11" fmla="*/ 29 h 50"/>
                <a:gd name="T12" fmla="*/ 2 w 6"/>
                <a:gd name="T13" fmla="*/ 22 h 50"/>
                <a:gd name="T14" fmla="*/ 0 w 6"/>
                <a:gd name="T15" fmla="*/ 15 h 50"/>
                <a:gd name="T16" fmla="*/ 2 w 6"/>
                <a:gd name="T17" fmla="*/ 9 h 50"/>
                <a:gd name="T18" fmla="*/ 2 w 6"/>
                <a:gd name="T19" fmla="*/ 0 h 50"/>
                <a:gd name="T20" fmla="*/ 5 w 6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50"/>
                <a:gd name="T35" fmla="*/ 6 w 6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50">
                  <a:moveTo>
                    <a:pt x="5" y="0"/>
                  </a:moveTo>
                  <a:lnTo>
                    <a:pt x="5" y="44"/>
                  </a:lnTo>
                  <a:lnTo>
                    <a:pt x="3" y="49"/>
                  </a:lnTo>
                  <a:lnTo>
                    <a:pt x="2" y="49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0" y="15"/>
                  </a:lnTo>
                  <a:lnTo>
                    <a:pt x="2" y="9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1" name="Freeform 42"/>
            <p:cNvSpPr>
              <a:spLocks/>
            </p:cNvSpPr>
            <p:nvPr/>
          </p:nvSpPr>
          <p:spPr bwMode="auto">
            <a:xfrm>
              <a:off x="4535" y="2808"/>
              <a:ext cx="6" cy="51"/>
            </a:xfrm>
            <a:custGeom>
              <a:avLst/>
              <a:gdLst>
                <a:gd name="T0" fmla="*/ 5 w 6"/>
                <a:gd name="T1" fmla="*/ 2 h 51"/>
                <a:gd name="T2" fmla="*/ 5 w 6"/>
                <a:gd name="T3" fmla="*/ 41 h 51"/>
                <a:gd name="T4" fmla="*/ 3 w 6"/>
                <a:gd name="T5" fmla="*/ 50 h 51"/>
                <a:gd name="T6" fmla="*/ 2 w 6"/>
                <a:gd name="T7" fmla="*/ 50 h 51"/>
                <a:gd name="T8" fmla="*/ 0 w 6"/>
                <a:gd name="T9" fmla="*/ 44 h 51"/>
                <a:gd name="T10" fmla="*/ 0 w 6"/>
                <a:gd name="T11" fmla="*/ 2 h 51"/>
                <a:gd name="T12" fmla="*/ 3 w 6"/>
                <a:gd name="T13" fmla="*/ 0 h 51"/>
                <a:gd name="T14" fmla="*/ 5 w 6"/>
                <a:gd name="T15" fmla="*/ 2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51"/>
                <a:gd name="T26" fmla="*/ 6 w 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51">
                  <a:moveTo>
                    <a:pt x="5" y="2"/>
                  </a:moveTo>
                  <a:lnTo>
                    <a:pt x="5" y="41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2" name="Freeform 43"/>
            <p:cNvSpPr>
              <a:spLocks/>
            </p:cNvSpPr>
            <p:nvPr/>
          </p:nvSpPr>
          <p:spPr bwMode="auto">
            <a:xfrm>
              <a:off x="4535" y="2882"/>
              <a:ext cx="6" cy="48"/>
            </a:xfrm>
            <a:custGeom>
              <a:avLst/>
              <a:gdLst>
                <a:gd name="T0" fmla="*/ 5 w 6"/>
                <a:gd name="T1" fmla="*/ 4 h 48"/>
                <a:gd name="T2" fmla="*/ 5 w 6"/>
                <a:gd name="T3" fmla="*/ 7 h 48"/>
                <a:gd name="T4" fmla="*/ 3 w 6"/>
                <a:gd name="T5" fmla="*/ 9 h 48"/>
                <a:gd name="T6" fmla="*/ 5 w 6"/>
                <a:gd name="T7" fmla="*/ 13 h 48"/>
                <a:gd name="T8" fmla="*/ 3 w 6"/>
                <a:gd name="T9" fmla="*/ 18 h 48"/>
                <a:gd name="T10" fmla="*/ 3 w 6"/>
                <a:gd name="T11" fmla="*/ 45 h 48"/>
                <a:gd name="T12" fmla="*/ 2 w 6"/>
                <a:gd name="T13" fmla="*/ 47 h 48"/>
                <a:gd name="T14" fmla="*/ 0 w 6"/>
                <a:gd name="T15" fmla="*/ 45 h 48"/>
                <a:gd name="T16" fmla="*/ 0 w 6"/>
                <a:gd name="T17" fmla="*/ 2 h 48"/>
                <a:gd name="T18" fmla="*/ 2 w 6"/>
                <a:gd name="T19" fmla="*/ 0 h 48"/>
                <a:gd name="T20" fmla="*/ 5 w 6"/>
                <a:gd name="T21" fmla="*/ 4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8"/>
                <a:gd name="T35" fmla="*/ 6 w 6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8">
                  <a:moveTo>
                    <a:pt x="5" y="4"/>
                  </a:moveTo>
                  <a:lnTo>
                    <a:pt x="5" y="7"/>
                  </a:lnTo>
                  <a:lnTo>
                    <a:pt x="3" y="9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3" y="45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3" name="Freeform 44"/>
            <p:cNvSpPr>
              <a:spLocks/>
            </p:cNvSpPr>
            <p:nvPr/>
          </p:nvSpPr>
          <p:spPr bwMode="auto">
            <a:xfrm>
              <a:off x="4300" y="3244"/>
              <a:ext cx="22" cy="39"/>
            </a:xfrm>
            <a:custGeom>
              <a:avLst/>
              <a:gdLst>
                <a:gd name="T0" fmla="*/ 21 w 22"/>
                <a:gd name="T1" fmla="*/ 27 h 39"/>
                <a:gd name="T2" fmla="*/ 21 w 22"/>
                <a:gd name="T3" fmla="*/ 31 h 39"/>
                <a:gd name="T4" fmla="*/ 16 w 22"/>
                <a:gd name="T5" fmla="*/ 38 h 39"/>
                <a:gd name="T6" fmla="*/ 5 w 22"/>
                <a:gd name="T7" fmla="*/ 38 h 39"/>
                <a:gd name="T8" fmla="*/ 0 w 22"/>
                <a:gd name="T9" fmla="*/ 34 h 39"/>
                <a:gd name="T10" fmla="*/ 0 w 22"/>
                <a:gd name="T11" fmla="*/ 25 h 39"/>
                <a:gd name="T12" fmla="*/ 5 w 22"/>
                <a:gd name="T13" fmla="*/ 20 h 39"/>
                <a:gd name="T14" fmla="*/ 3 w 22"/>
                <a:gd name="T15" fmla="*/ 13 h 39"/>
                <a:gd name="T16" fmla="*/ 3 w 22"/>
                <a:gd name="T17" fmla="*/ 4 h 39"/>
                <a:gd name="T18" fmla="*/ 8 w 22"/>
                <a:gd name="T19" fmla="*/ 0 h 39"/>
                <a:gd name="T20" fmla="*/ 16 w 22"/>
                <a:gd name="T21" fmla="*/ 0 h 39"/>
                <a:gd name="T22" fmla="*/ 19 w 22"/>
                <a:gd name="T23" fmla="*/ 5 h 39"/>
                <a:gd name="T24" fmla="*/ 19 w 22"/>
                <a:gd name="T25" fmla="*/ 13 h 39"/>
                <a:gd name="T26" fmla="*/ 16 w 22"/>
                <a:gd name="T27" fmla="*/ 20 h 39"/>
                <a:gd name="T28" fmla="*/ 21 w 22"/>
                <a:gd name="T29" fmla="*/ 27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39"/>
                <a:gd name="T47" fmla="*/ 22 w 22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39">
                  <a:moveTo>
                    <a:pt x="21" y="27"/>
                  </a:moveTo>
                  <a:lnTo>
                    <a:pt x="21" y="31"/>
                  </a:lnTo>
                  <a:lnTo>
                    <a:pt x="16" y="38"/>
                  </a:lnTo>
                  <a:lnTo>
                    <a:pt x="5" y="38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9" y="5"/>
                  </a:lnTo>
                  <a:lnTo>
                    <a:pt x="19" y="13"/>
                  </a:lnTo>
                  <a:lnTo>
                    <a:pt x="16" y="20"/>
                  </a:lnTo>
                  <a:lnTo>
                    <a:pt x="21" y="2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4" name="Freeform 45"/>
            <p:cNvSpPr>
              <a:spLocks/>
            </p:cNvSpPr>
            <p:nvPr/>
          </p:nvSpPr>
          <p:spPr bwMode="auto">
            <a:xfrm>
              <a:off x="4305" y="3244"/>
              <a:ext cx="13" cy="16"/>
            </a:xfrm>
            <a:custGeom>
              <a:avLst/>
              <a:gdLst>
                <a:gd name="T0" fmla="*/ 11 w 13"/>
                <a:gd name="T1" fmla="*/ 6 h 16"/>
                <a:gd name="T2" fmla="*/ 9 w 13"/>
                <a:gd name="T3" fmla="*/ 2 h 16"/>
                <a:gd name="T4" fmla="*/ 5 w 13"/>
                <a:gd name="T5" fmla="*/ 0 h 16"/>
                <a:gd name="T6" fmla="*/ 0 w 13"/>
                <a:gd name="T7" fmla="*/ 6 h 16"/>
                <a:gd name="T8" fmla="*/ 0 w 13"/>
                <a:gd name="T9" fmla="*/ 9 h 16"/>
                <a:gd name="T10" fmla="*/ 9 w 13"/>
                <a:gd name="T11" fmla="*/ 15 h 16"/>
                <a:gd name="T12" fmla="*/ 9 w 13"/>
                <a:gd name="T13" fmla="*/ 13 h 16"/>
                <a:gd name="T14" fmla="*/ 12 w 13"/>
                <a:gd name="T15" fmla="*/ 8 h 16"/>
                <a:gd name="T16" fmla="*/ 11 w 13"/>
                <a:gd name="T17" fmla="*/ 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11" y="6"/>
                  </a:moveTo>
                  <a:lnTo>
                    <a:pt x="9" y="2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9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12" y="8"/>
                  </a:lnTo>
                  <a:lnTo>
                    <a:pt x="11" y="6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5" name="Freeform 46"/>
            <p:cNvSpPr>
              <a:spLocks/>
            </p:cNvSpPr>
            <p:nvPr/>
          </p:nvSpPr>
          <p:spPr bwMode="auto">
            <a:xfrm>
              <a:off x="4303" y="3266"/>
              <a:ext cx="15" cy="17"/>
            </a:xfrm>
            <a:custGeom>
              <a:avLst/>
              <a:gdLst>
                <a:gd name="T0" fmla="*/ 12 w 15"/>
                <a:gd name="T1" fmla="*/ 5 h 17"/>
                <a:gd name="T2" fmla="*/ 6 w 15"/>
                <a:gd name="T3" fmla="*/ 0 h 17"/>
                <a:gd name="T4" fmla="*/ 3 w 15"/>
                <a:gd name="T5" fmla="*/ 2 h 17"/>
                <a:gd name="T6" fmla="*/ 0 w 15"/>
                <a:gd name="T7" fmla="*/ 9 h 17"/>
                <a:gd name="T8" fmla="*/ 6 w 15"/>
                <a:gd name="T9" fmla="*/ 16 h 17"/>
                <a:gd name="T10" fmla="*/ 9 w 15"/>
                <a:gd name="T11" fmla="*/ 16 h 17"/>
                <a:gd name="T12" fmla="*/ 14 w 15"/>
                <a:gd name="T13" fmla="*/ 9 h 17"/>
                <a:gd name="T14" fmla="*/ 12 w 15"/>
                <a:gd name="T15" fmla="*/ 5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17"/>
                <a:gd name="T26" fmla="*/ 15 w 15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17">
                  <a:moveTo>
                    <a:pt x="12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9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4" y="9"/>
                  </a:lnTo>
                  <a:lnTo>
                    <a:pt x="12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6" name="Freeform 47"/>
            <p:cNvSpPr>
              <a:spLocks/>
            </p:cNvSpPr>
            <p:nvPr/>
          </p:nvSpPr>
          <p:spPr bwMode="auto">
            <a:xfrm>
              <a:off x="4287" y="3278"/>
              <a:ext cx="5" cy="5"/>
            </a:xfrm>
            <a:custGeom>
              <a:avLst/>
              <a:gdLst>
                <a:gd name="T0" fmla="*/ 4 w 5"/>
                <a:gd name="T1" fmla="*/ 0 h 5"/>
                <a:gd name="T2" fmla="*/ 4 w 5"/>
                <a:gd name="T3" fmla="*/ 4 h 5"/>
                <a:gd name="T4" fmla="*/ 0 w 5"/>
                <a:gd name="T5" fmla="*/ 4 h 5"/>
                <a:gd name="T6" fmla="*/ 0 w 5"/>
                <a:gd name="T7" fmla="*/ 0 h 5"/>
                <a:gd name="T8" fmla="*/ 4 w 5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5"/>
                <a:gd name="T17" fmla="*/ 5 w 5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5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7" name="Freeform 48"/>
            <p:cNvSpPr>
              <a:spLocks/>
            </p:cNvSpPr>
            <p:nvPr/>
          </p:nvSpPr>
          <p:spPr bwMode="auto">
            <a:xfrm>
              <a:off x="4263" y="3243"/>
              <a:ext cx="17" cy="25"/>
            </a:xfrm>
            <a:custGeom>
              <a:avLst/>
              <a:gdLst>
                <a:gd name="T0" fmla="*/ 16 w 17"/>
                <a:gd name="T1" fmla="*/ 7 h 25"/>
                <a:gd name="T2" fmla="*/ 16 w 17"/>
                <a:gd name="T3" fmla="*/ 10 h 25"/>
                <a:gd name="T4" fmla="*/ 8 w 17"/>
                <a:gd name="T5" fmla="*/ 24 h 25"/>
                <a:gd name="T6" fmla="*/ 13 w 17"/>
                <a:gd name="T7" fmla="*/ 14 h 25"/>
                <a:gd name="T8" fmla="*/ 8 w 17"/>
                <a:gd name="T9" fmla="*/ 5 h 25"/>
                <a:gd name="T10" fmla="*/ 0 w 17"/>
                <a:gd name="T11" fmla="*/ 3 h 25"/>
                <a:gd name="T12" fmla="*/ 6 w 17"/>
                <a:gd name="T13" fmla="*/ 0 h 25"/>
                <a:gd name="T14" fmla="*/ 13 w 17"/>
                <a:gd name="T15" fmla="*/ 2 h 25"/>
                <a:gd name="T16" fmla="*/ 16 w 17"/>
                <a:gd name="T17" fmla="*/ 7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5"/>
                <a:gd name="T29" fmla="*/ 17 w 17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5">
                  <a:moveTo>
                    <a:pt x="16" y="7"/>
                  </a:moveTo>
                  <a:lnTo>
                    <a:pt x="16" y="10"/>
                  </a:lnTo>
                  <a:lnTo>
                    <a:pt x="8" y="24"/>
                  </a:lnTo>
                  <a:lnTo>
                    <a:pt x="13" y="14"/>
                  </a:lnTo>
                  <a:lnTo>
                    <a:pt x="8" y="5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" y="2"/>
                  </a:lnTo>
                  <a:lnTo>
                    <a:pt x="16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8" name="Freeform 49"/>
            <p:cNvSpPr>
              <a:spLocks/>
            </p:cNvSpPr>
            <p:nvPr/>
          </p:nvSpPr>
          <p:spPr bwMode="auto">
            <a:xfrm>
              <a:off x="4262" y="3277"/>
              <a:ext cx="18" cy="6"/>
            </a:xfrm>
            <a:custGeom>
              <a:avLst/>
              <a:gdLst>
                <a:gd name="T0" fmla="*/ 17 w 18"/>
                <a:gd name="T1" fmla="*/ 2 h 6"/>
                <a:gd name="T2" fmla="*/ 12 w 18"/>
                <a:gd name="T3" fmla="*/ 5 h 6"/>
                <a:gd name="T4" fmla="*/ 3 w 18"/>
                <a:gd name="T5" fmla="*/ 5 h 6"/>
                <a:gd name="T6" fmla="*/ 0 w 18"/>
                <a:gd name="T7" fmla="*/ 3 h 6"/>
                <a:gd name="T8" fmla="*/ 0 w 18"/>
                <a:gd name="T9" fmla="*/ 2 h 6"/>
                <a:gd name="T10" fmla="*/ 3 w 18"/>
                <a:gd name="T11" fmla="*/ 0 h 6"/>
                <a:gd name="T12" fmla="*/ 8 w 18"/>
                <a:gd name="T13" fmla="*/ 2 h 6"/>
                <a:gd name="T14" fmla="*/ 17 w 18"/>
                <a:gd name="T15" fmla="*/ 2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6"/>
                <a:gd name="T26" fmla="*/ 18 w 18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6">
                  <a:moveTo>
                    <a:pt x="17" y="2"/>
                  </a:moveTo>
                  <a:lnTo>
                    <a:pt x="12" y="5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1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9" name="Freeform 50"/>
            <p:cNvSpPr>
              <a:spLocks/>
            </p:cNvSpPr>
            <p:nvPr/>
          </p:nvSpPr>
          <p:spPr bwMode="auto">
            <a:xfrm>
              <a:off x="4203" y="2389"/>
              <a:ext cx="5" cy="48"/>
            </a:xfrm>
            <a:custGeom>
              <a:avLst/>
              <a:gdLst>
                <a:gd name="T0" fmla="*/ 4 w 5"/>
                <a:gd name="T1" fmla="*/ 0 h 48"/>
                <a:gd name="T2" fmla="*/ 4 w 5"/>
                <a:gd name="T3" fmla="*/ 43 h 48"/>
                <a:gd name="T4" fmla="*/ 1 w 5"/>
                <a:gd name="T5" fmla="*/ 47 h 48"/>
                <a:gd name="T6" fmla="*/ 1 w 5"/>
                <a:gd name="T7" fmla="*/ 13 h 48"/>
                <a:gd name="T8" fmla="*/ 0 w 5"/>
                <a:gd name="T9" fmla="*/ 11 h 48"/>
                <a:gd name="T10" fmla="*/ 1 w 5"/>
                <a:gd name="T11" fmla="*/ 0 h 48"/>
                <a:gd name="T12" fmla="*/ 3 w 5"/>
                <a:gd name="T13" fmla="*/ 0 h 48"/>
                <a:gd name="T14" fmla="*/ 4 w 5"/>
                <a:gd name="T15" fmla="*/ 0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"/>
                <a:gd name="T25" fmla="*/ 0 h 48"/>
                <a:gd name="T26" fmla="*/ 5 w 5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" h="48">
                  <a:moveTo>
                    <a:pt x="4" y="0"/>
                  </a:moveTo>
                  <a:lnTo>
                    <a:pt x="4" y="43"/>
                  </a:lnTo>
                  <a:lnTo>
                    <a:pt x="1" y="47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0" name="Freeform 51"/>
            <p:cNvSpPr>
              <a:spLocks/>
            </p:cNvSpPr>
            <p:nvPr/>
          </p:nvSpPr>
          <p:spPr bwMode="auto">
            <a:xfrm>
              <a:off x="4203" y="2462"/>
              <a:ext cx="5" cy="45"/>
            </a:xfrm>
            <a:custGeom>
              <a:avLst/>
              <a:gdLst>
                <a:gd name="T0" fmla="*/ 4 w 5"/>
                <a:gd name="T1" fmla="*/ 2 h 45"/>
                <a:gd name="T2" fmla="*/ 4 w 5"/>
                <a:gd name="T3" fmla="*/ 40 h 45"/>
                <a:gd name="T4" fmla="*/ 3 w 5"/>
                <a:gd name="T5" fmla="*/ 44 h 45"/>
                <a:gd name="T6" fmla="*/ 1 w 5"/>
                <a:gd name="T7" fmla="*/ 44 h 45"/>
                <a:gd name="T8" fmla="*/ 0 w 5"/>
                <a:gd name="T9" fmla="*/ 30 h 45"/>
                <a:gd name="T10" fmla="*/ 1 w 5"/>
                <a:gd name="T11" fmla="*/ 26 h 45"/>
                <a:gd name="T12" fmla="*/ 0 w 5"/>
                <a:gd name="T13" fmla="*/ 23 h 45"/>
                <a:gd name="T14" fmla="*/ 0 w 5"/>
                <a:gd name="T15" fmla="*/ 4 h 45"/>
                <a:gd name="T16" fmla="*/ 1 w 5"/>
                <a:gd name="T17" fmla="*/ 0 h 45"/>
                <a:gd name="T18" fmla="*/ 3 w 5"/>
                <a:gd name="T19" fmla="*/ 0 h 45"/>
                <a:gd name="T20" fmla="*/ 4 w 5"/>
                <a:gd name="T21" fmla="*/ 2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"/>
                <a:gd name="T34" fmla="*/ 0 h 45"/>
                <a:gd name="T35" fmla="*/ 5 w 5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" h="45">
                  <a:moveTo>
                    <a:pt x="4" y="2"/>
                  </a:moveTo>
                  <a:lnTo>
                    <a:pt x="4" y="40"/>
                  </a:lnTo>
                  <a:lnTo>
                    <a:pt x="3" y="44"/>
                  </a:lnTo>
                  <a:lnTo>
                    <a:pt x="1" y="44"/>
                  </a:lnTo>
                  <a:lnTo>
                    <a:pt x="0" y="30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4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1" name="Freeform 52"/>
            <p:cNvSpPr>
              <a:spLocks/>
            </p:cNvSpPr>
            <p:nvPr/>
          </p:nvSpPr>
          <p:spPr bwMode="auto">
            <a:xfrm>
              <a:off x="4203" y="2532"/>
              <a:ext cx="5" cy="48"/>
            </a:xfrm>
            <a:custGeom>
              <a:avLst/>
              <a:gdLst>
                <a:gd name="T0" fmla="*/ 4 w 5"/>
                <a:gd name="T1" fmla="*/ 9 h 48"/>
                <a:gd name="T2" fmla="*/ 3 w 5"/>
                <a:gd name="T3" fmla="*/ 11 h 48"/>
                <a:gd name="T4" fmla="*/ 3 w 5"/>
                <a:gd name="T5" fmla="*/ 45 h 48"/>
                <a:gd name="T6" fmla="*/ 1 w 5"/>
                <a:gd name="T7" fmla="*/ 47 h 48"/>
                <a:gd name="T8" fmla="*/ 0 w 5"/>
                <a:gd name="T9" fmla="*/ 45 h 48"/>
                <a:gd name="T10" fmla="*/ 0 w 5"/>
                <a:gd name="T11" fmla="*/ 0 h 48"/>
                <a:gd name="T12" fmla="*/ 3 w 5"/>
                <a:gd name="T13" fmla="*/ 0 h 48"/>
                <a:gd name="T14" fmla="*/ 3 w 5"/>
                <a:gd name="T15" fmla="*/ 5 h 48"/>
                <a:gd name="T16" fmla="*/ 4 w 5"/>
                <a:gd name="T17" fmla="*/ 9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48"/>
                <a:gd name="T29" fmla="*/ 5 w 5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48">
                  <a:moveTo>
                    <a:pt x="4" y="9"/>
                  </a:moveTo>
                  <a:lnTo>
                    <a:pt x="3" y="11"/>
                  </a:lnTo>
                  <a:lnTo>
                    <a:pt x="3" y="45"/>
                  </a:lnTo>
                  <a:lnTo>
                    <a:pt x="1" y="47"/>
                  </a:lnTo>
                  <a:lnTo>
                    <a:pt x="0" y="45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4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2" name="Freeform 53"/>
            <p:cNvSpPr>
              <a:spLocks/>
            </p:cNvSpPr>
            <p:nvPr/>
          </p:nvSpPr>
          <p:spPr bwMode="auto">
            <a:xfrm>
              <a:off x="4201" y="2682"/>
              <a:ext cx="5" cy="48"/>
            </a:xfrm>
            <a:custGeom>
              <a:avLst/>
              <a:gdLst>
                <a:gd name="T0" fmla="*/ 4 w 5"/>
                <a:gd name="T1" fmla="*/ 2 h 48"/>
                <a:gd name="T2" fmla="*/ 4 w 5"/>
                <a:gd name="T3" fmla="*/ 7 h 48"/>
                <a:gd name="T4" fmla="*/ 3 w 5"/>
                <a:gd name="T5" fmla="*/ 13 h 48"/>
                <a:gd name="T6" fmla="*/ 4 w 5"/>
                <a:gd name="T7" fmla="*/ 14 h 48"/>
                <a:gd name="T8" fmla="*/ 3 w 5"/>
                <a:gd name="T9" fmla="*/ 20 h 48"/>
                <a:gd name="T10" fmla="*/ 3 w 5"/>
                <a:gd name="T11" fmla="*/ 45 h 48"/>
                <a:gd name="T12" fmla="*/ 1 w 5"/>
                <a:gd name="T13" fmla="*/ 47 h 48"/>
                <a:gd name="T14" fmla="*/ 0 w 5"/>
                <a:gd name="T15" fmla="*/ 45 h 48"/>
                <a:gd name="T16" fmla="*/ 0 w 5"/>
                <a:gd name="T17" fmla="*/ 2 h 48"/>
                <a:gd name="T18" fmla="*/ 3 w 5"/>
                <a:gd name="T19" fmla="*/ 0 h 48"/>
                <a:gd name="T20" fmla="*/ 4 w 5"/>
                <a:gd name="T21" fmla="*/ 2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"/>
                <a:gd name="T34" fmla="*/ 0 h 48"/>
                <a:gd name="T35" fmla="*/ 5 w 5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" h="48">
                  <a:moveTo>
                    <a:pt x="4" y="2"/>
                  </a:moveTo>
                  <a:lnTo>
                    <a:pt x="4" y="7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3" y="20"/>
                  </a:lnTo>
                  <a:lnTo>
                    <a:pt x="3" y="45"/>
                  </a:lnTo>
                  <a:lnTo>
                    <a:pt x="1" y="47"/>
                  </a:lnTo>
                  <a:lnTo>
                    <a:pt x="0" y="45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3" name="Freeform 54"/>
            <p:cNvSpPr>
              <a:spLocks/>
            </p:cNvSpPr>
            <p:nvPr/>
          </p:nvSpPr>
          <p:spPr bwMode="auto">
            <a:xfrm>
              <a:off x="4198" y="2752"/>
              <a:ext cx="7" cy="49"/>
            </a:xfrm>
            <a:custGeom>
              <a:avLst/>
              <a:gdLst>
                <a:gd name="T0" fmla="*/ 6 w 7"/>
                <a:gd name="T1" fmla="*/ 2 h 49"/>
                <a:gd name="T2" fmla="*/ 6 w 7"/>
                <a:gd name="T3" fmla="*/ 46 h 49"/>
                <a:gd name="T4" fmla="*/ 3 w 7"/>
                <a:gd name="T5" fmla="*/ 48 h 49"/>
                <a:gd name="T6" fmla="*/ 0 w 7"/>
                <a:gd name="T7" fmla="*/ 24 h 49"/>
                <a:gd name="T8" fmla="*/ 3 w 7"/>
                <a:gd name="T9" fmla="*/ 20 h 49"/>
                <a:gd name="T10" fmla="*/ 0 w 7"/>
                <a:gd name="T11" fmla="*/ 17 h 49"/>
                <a:gd name="T12" fmla="*/ 0 w 7"/>
                <a:gd name="T13" fmla="*/ 4 h 49"/>
                <a:gd name="T14" fmla="*/ 3 w 7"/>
                <a:gd name="T15" fmla="*/ 0 h 49"/>
                <a:gd name="T16" fmla="*/ 5 w 7"/>
                <a:gd name="T17" fmla="*/ 0 h 49"/>
                <a:gd name="T18" fmla="*/ 6 w 7"/>
                <a:gd name="T19" fmla="*/ 2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9"/>
                <a:gd name="T32" fmla="*/ 7 w 7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9">
                  <a:moveTo>
                    <a:pt x="6" y="2"/>
                  </a:moveTo>
                  <a:lnTo>
                    <a:pt x="6" y="46"/>
                  </a:lnTo>
                  <a:lnTo>
                    <a:pt x="3" y="48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4" name="Freeform 55"/>
            <p:cNvSpPr>
              <a:spLocks/>
            </p:cNvSpPr>
            <p:nvPr/>
          </p:nvSpPr>
          <p:spPr bwMode="auto">
            <a:xfrm>
              <a:off x="4198" y="2828"/>
              <a:ext cx="7" cy="47"/>
            </a:xfrm>
            <a:custGeom>
              <a:avLst/>
              <a:gdLst>
                <a:gd name="T0" fmla="*/ 6 w 7"/>
                <a:gd name="T1" fmla="*/ 9 h 47"/>
                <a:gd name="T2" fmla="*/ 5 w 7"/>
                <a:gd name="T3" fmla="*/ 18 h 47"/>
                <a:gd name="T4" fmla="*/ 6 w 7"/>
                <a:gd name="T5" fmla="*/ 20 h 47"/>
                <a:gd name="T6" fmla="*/ 5 w 7"/>
                <a:gd name="T7" fmla="*/ 28 h 47"/>
                <a:gd name="T8" fmla="*/ 5 w 7"/>
                <a:gd name="T9" fmla="*/ 46 h 47"/>
                <a:gd name="T10" fmla="*/ 3 w 7"/>
                <a:gd name="T11" fmla="*/ 46 h 47"/>
                <a:gd name="T12" fmla="*/ 0 w 7"/>
                <a:gd name="T13" fmla="*/ 44 h 47"/>
                <a:gd name="T14" fmla="*/ 0 w 7"/>
                <a:gd name="T15" fmla="*/ 2 h 47"/>
                <a:gd name="T16" fmla="*/ 5 w 7"/>
                <a:gd name="T17" fmla="*/ 0 h 47"/>
                <a:gd name="T18" fmla="*/ 5 w 7"/>
                <a:gd name="T19" fmla="*/ 7 h 47"/>
                <a:gd name="T20" fmla="*/ 6 w 7"/>
                <a:gd name="T21" fmla="*/ 9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47"/>
                <a:gd name="T35" fmla="*/ 7 w 7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47">
                  <a:moveTo>
                    <a:pt x="6" y="9"/>
                  </a:moveTo>
                  <a:lnTo>
                    <a:pt x="5" y="18"/>
                  </a:lnTo>
                  <a:lnTo>
                    <a:pt x="6" y="20"/>
                  </a:lnTo>
                  <a:lnTo>
                    <a:pt x="5" y="28"/>
                  </a:lnTo>
                  <a:lnTo>
                    <a:pt x="5" y="46"/>
                  </a:lnTo>
                  <a:lnTo>
                    <a:pt x="3" y="46"/>
                  </a:lnTo>
                  <a:lnTo>
                    <a:pt x="0" y="44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7"/>
                  </a:lnTo>
                  <a:lnTo>
                    <a:pt x="6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5" name="Freeform 56"/>
            <p:cNvSpPr>
              <a:spLocks/>
            </p:cNvSpPr>
            <p:nvPr/>
          </p:nvSpPr>
          <p:spPr bwMode="auto">
            <a:xfrm>
              <a:off x="4196" y="2902"/>
              <a:ext cx="8" cy="47"/>
            </a:xfrm>
            <a:custGeom>
              <a:avLst/>
              <a:gdLst>
                <a:gd name="T0" fmla="*/ 7 w 8"/>
                <a:gd name="T1" fmla="*/ 0 h 47"/>
                <a:gd name="T2" fmla="*/ 7 w 8"/>
                <a:gd name="T3" fmla="*/ 42 h 47"/>
                <a:gd name="T4" fmla="*/ 5 w 8"/>
                <a:gd name="T5" fmla="*/ 46 h 47"/>
                <a:gd name="T6" fmla="*/ 2 w 8"/>
                <a:gd name="T7" fmla="*/ 46 h 47"/>
                <a:gd name="T8" fmla="*/ 2 w 8"/>
                <a:gd name="T9" fmla="*/ 29 h 47"/>
                <a:gd name="T10" fmla="*/ 0 w 8"/>
                <a:gd name="T11" fmla="*/ 26 h 47"/>
                <a:gd name="T12" fmla="*/ 2 w 8"/>
                <a:gd name="T13" fmla="*/ 22 h 47"/>
                <a:gd name="T14" fmla="*/ 0 w 8"/>
                <a:gd name="T15" fmla="*/ 20 h 47"/>
                <a:gd name="T16" fmla="*/ 2 w 8"/>
                <a:gd name="T17" fmla="*/ 18 h 47"/>
                <a:gd name="T18" fmla="*/ 0 w 8"/>
                <a:gd name="T19" fmla="*/ 15 h 47"/>
                <a:gd name="T20" fmla="*/ 2 w 8"/>
                <a:gd name="T21" fmla="*/ 7 h 47"/>
                <a:gd name="T22" fmla="*/ 2 w 8"/>
                <a:gd name="T23" fmla="*/ 0 h 47"/>
                <a:gd name="T24" fmla="*/ 7 w 8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47"/>
                <a:gd name="T41" fmla="*/ 8 w 8"/>
                <a:gd name="T42" fmla="*/ 47 h 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47">
                  <a:moveTo>
                    <a:pt x="7" y="0"/>
                  </a:moveTo>
                  <a:lnTo>
                    <a:pt x="7" y="42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2" y="7"/>
                  </a:lnTo>
                  <a:lnTo>
                    <a:pt x="2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6" name="Freeform 57"/>
            <p:cNvSpPr>
              <a:spLocks/>
            </p:cNvSpPr>
            <p:nvPr/>
          </p:nvSpPr>
          <p:spPr bwMode="auto">
            <a:xfrm>
              <a:off x="4196" y="2973"/>
              <a:ext cx="8" cy="47"/>
            </a:xfrm>
            <a:custGeom>
              <a:avLst/>
              <a:gdLst>
                <a:gd name="T0" fmla="*/ 7 w 8"/>
                <a:gd name="T1" fmla="*/ 2 h 47"/>
                <a:gd name="T2" fmla="*/ 7 w 8"/>
                <a:gd name="T3" fmla="*/ 20 h 47"/>
                <a:gd name="T4" fmla="*/ 5 w 8"/>
                <a:gd name="T5" fmla="*/ 26 h 47"/>
                <a:gd name="T6" fmla="*/ 7 w 8"/>
                <a:gd name="T7" fmla="*/ 29 h 47"/>
                <a:gd name="T8" fmla="*/ 5 w 8"/>
                <a:gd name="T9" fmla="*/ 44 h 47"/>
                <a:gd name="T10" fmla="*/ 2 w 8"/>
                <a:gd name="T11" fmla="*/ 46 h 47"/>
                <a:gd name="T12" fmla="*/ 0 w 8"/>
                <a:gd name="T13" fmla="*/ 42 h 47"/>
                <a:gd name="T14" fmla="*/ 0 w 8"/>
                <a:gd name="T15" fmla="*/ 4 h 47"/>
                <a:gd name="T16" fmla="*/ 2 w 8"/>
                <a:gd name="T17" fmla="*/ 0 h 47"/>
                <a:gd name="T18" fmla="*/ 5 w 8"/>
                <a:gd name="T19" fmla="*/ 0 h 47"/>
                <a:gd name="T20" fmla="*/ 7 w 8"/>
                <a:gd name="T21" fmla="*/ 2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47"/>
                <a:gd name="T35" fmla="*/ 8 w 8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47">
                  <a:moveTo>
                    <a:pt x="7" y="2"/>
                  </a:moveTo>
                  <a:lnTo>
                    <a:pt x="7" y="20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5" y="44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7" name="Freeform 58"/>
            <p:cNvSpPr>
              <a:spLocks/>
            </p:cNvSpPr>
            <p:nvPr/>
          </p:nvSpPr>
          <p:spPr bwMode="auto">
            <a:xfrm>
              <a:off x="4196" y="3046"/>
              <a:ext cx="6" cy="45"/>
            </a:xfrm>
            <a:custGeom>
              <a:avLst/>
              <a:gdLst>
                <a:gd name="T0" fmla="*/ 5 w 6"/>
                <a:gd name="T1" fmla="*/ 0 h 45"/>
                <a:gd name="T2" fmla="*/ 5 w 6"/>
                <a:gd name="T3" fmla="*/ 42 h 45"/>
                <a:gd name="T4" fmla="*/ 0 w 6"/>
                <a:gd name="T5" fmla="*/ 44 h 45"/>
                <a:gd name="T6" fmla="*/ 0 w 6"/>
                <a:gd name="T7" fmla="*/ 0 h 45"/>
                <a:gd name="T8" fmla="*/ 5 w 6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5"/>
                <a:gd name="T17" fmla="*/ 6 w 6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5">
                  <a:moveTo>
                    <a:pt x="5" y="0"/>
                  </a:moveTo>
                  <a:lnTo>
                    <a:pt x="5" y="42"/>
                  </a:lnTo>
                  <a:lnTo>
                    <a:pt x="0" y="44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8" name="Freeform 59"/>
            <p:cNvSpPr>
              <a:spLocks/>
            </p:cNvSpPr>
            <p:nvPr/>
          </p:nvSpPr>
          <p:spPr bwMode="auto">
            <a:xfrm>
              <a:off x="4195" y="3118"/>
              <a:ext cx="7" cy="48"/>
            </a:xfrm>
            <a:custGeom>
              <a:avLst/>
              <a:gdLst>
                <a:gd name="T0" fmla="*/ 6 w 7"/>
                <a:gd name="T1" fmla="*/ 0 h 48"/>
                <a:gd name="T2" fmla="*/ 6 w 7"/>
                <a:gd name="T3" fmla="*/ 24 h 48"/>
                <a:gd name="T4" fmla="*/ 3 w 7"/>
                <a:gd name="T5" fmla="*/ 31 h 48"/>
                <a:gd name="T6" fmla="*/ 3 w 7"/>
                <a:gd name="T7" fmla="*/ 47 h 48"/>
                <a:gd name="T8" fmla="*/ 2 w 7"/>
                <a:gd name="T9" fmla="*/ 47 h 48"/>
                <a:gd name="T10" fmla="*/ 0 w 7"/>
                <a:gd name="T11" fmla="*/ 43 h 48"/>
                <a:gd name="T12" fmla="*/ 0 w 7"/>
                <a:gd name="T13" fmla="*/ 31 h 48"/>
                <a:gd name="T14" fmla="*/ 2 w 7"/>
                <a:gd name="T15" fmla="*/ 24 h 48"/>
                <a:gd name="T16" fmla="*/ 0 w 7"/>
                <a:gd name="T17" fmla="*/ 20 h 48"/>
                <a:gd name="T18" fmla="*/ 0 w 7"/>
                <a:gd name="T19" fmla="*/ 14 h 48"/>
                <a:gd name="T20" fmla="*/ 2 w 7"/>
                <a:gd name="T21" fmla="*/ 13 h 48"/>
                <a:gd name="T22" fmla="*/ 0 w 7"/>
                <a:gd name="T23" fmla="*/ 9 h 48"/>
                <a:gd name="T24" fmla="*/ 2 w 7"/>
                <a:gd name="T25" fmla="*/ 7 h 48"/>
                <a:gd name="T26" fmla="*/ 0 w 7"/>
                <a:gd name="T27" fmla="*/ 4 h 48"/>
                <a:gd name="T28" fmla="*/ 2 w 7"/>
                <a:gd name="T29" fmla="*/ 0 h 48"/>
                <a:gd name="T30" fmla="*/ 3 w 7"/>
                <a:gd name="T31" fmla="*/ 0 h 48"/>
                <a:gd name="T32" fmla="*/ 6 w 7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48"/>
                <a:gd name="T53" fmla="*/ 7 w 7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48">
                  <a:moveTo>
                    <a:pt x="6" y="0"/>
                  </a:moveTo>
                  <a:lnTo>
                    <a:pt x="6" y="24"/>
                  </a:lnTo>
                  <a:lnTo>
                    <a:pt x="3" y="31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9" name="Freeform 60"/>
            <p:cNvSpPr>
              <a:spLocks/>
            </p:cNvSpPr>
            <p:nvPr/>
          </p:nvSpPr>
          <p:spPr bwMode="auto">
            <a:xfrm>
              <a:off x="4195" y="3188"/>
              <a:ext cx="4" cy="51"/>
            </a:xfrm>
            <a:custGeom>
              <a:avLst/>
              <a:gdLst>
                <a:gd name="T0" fmla="*/ 3 w 4"/>
                <a:gd name="T1" fmla="*/ 2 h 51"/>
                <a:gd name="T2" fmla="*/ 3 w 4"/>
                <a:gd name="T3" fmla="*/ 46 h 51"/>
                <a:gd name="T4" fmla="*/ 2 w 4"/>
                <a:gd name="T5" fmla="*/ 50 h 51"/>
                <a:gd name="T6" fmla="*/ 0 w 4"/>
                <a:gd name="T7" fmla="*/ 48 h 51"/>
                <a:gd name="T8" fmla="*/ 0 w 4"/>
                <a:gd name="T9" fmla="*/ 2 h 51"/>
                <a:gd name="T10" fmla="*/ 2 w 4"/>
                <a:gd name="T11" fmla="*/ 0 h 51"/>
                <a:gd name="T12" fmla="*/ 3 w 4"/>
                <a:gd name="T13" fmla="*/ 2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51"/>
                <a:gd name="T23" fmla="*/ 4 w 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51">
                  <a:moveTo>
                    <a:pt x="3" y="2"/>
                  </a:moveTo>
                  <a:lnTo>
                    <a:pt x="3" y="46"/>
                  </a:lnTo>
                  <a:lnTo>
                    <a:pt x="2" y="50"/>
                  </a:lnTo>
                  <a:lnTo>
                    <a:pt x="0" y="48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0" name="Freeform 61"/>
            <p:cNvSpPr>
              <a:spLocks/>
            </p:cNvSpPr>
            <p:nvPr/>
          </p:nvSpPr>
          <p:spPr bwMode="auto">
            <a:xfrm>
              <a:off x="3963" y="3377"/>
              <a:ext cx="20" cy="42"/>
            </a:xfrm>
            <a:custGeom>
              <a:avLst/>
              <a:gdLst>
                <a:gd name="T0" fmla="*/ 19 w 20"/>
                <a:gd name="T1" fmla="*/ 24 h 42"/>
                <a:gd name="T2" fmla="*/ 19 w 20"/>
                <a:gd name="T3" fmla="*/ 32 h 42"/>
                <a:gd name="T4" fmla="*/ 16 w 20"/>
                <a:gd name="T5" fmla="*/ 37 h 42"/>
                <a:gd name="T6" fmla="*/ 6 w 20"/>
                <a:gd name="T7" fmla="*/ 41 h 42"/>
                <a:gd name="T8" fmla="*/ 2 w 20"/>
                <a:gd name="T9" fmla="*/ 41 h 42"/>
                <a:gd name="T10" fmla="*/ 0 w 20"/>
                <a:gd name="T11" fmla="*/ 35 h 42"/>
                <a:gd name="T12" fmla="*/ 10 w 20"/>
                <a:gd name="T13" fmla="*/ 39 h 42"/>
                <a:gd name="T14" fmla="*/ 16 w 20"/>
                <a:gd name="T15" fmla="*/ 32 h 42"/>
                <a:gd name="T16" fmla="*/ 16 w 20"/>
                <a:gd name="T17" fmla="*/ 28 h 42"/>
                <a:gd name="T18" fmla="*/ 6 w 20"/>
                <a:gd name="T19" fmla="*/ 22 h 42"/>
                <a:gd name="T20" fmla="*/ 6 w 20"/>
                <a:gd name="T21" fmla="*/ 19 h 42"/>
                <a:gd name="T22" fmla="*/ 11 w 20"/>
                <a:gd name="T23" fmla="*/ 19 h 42"/>
                <a:gd name="T24" fmla="*/ 11 w 20"/>
                <a:gd name="T25" fmla="*/ 13 h 42"/>
                <a:gd name="T26" fmla="*/ 14 w 20"/>
                <a:gd name="T27" fmla="*/ 9 h 42"/>
                <a:gd name="T28" fmla="*/ 6 w 20"/>
                <a:gd name="T29" fmla="*/ 4 h 42"/>
                <a:gd name="T30" fmla="*/ 3 w 20"/>
                <a:gd name="T31" fmla="*/ 4 h 42"/>
                <a:gd name="T32" fmla="*/ 8 w 20"/>
                <a:gd name="T33" fmla="*/ 0 h 42"/>
                <a:gd name="T34" fmla="*/ 14 w 20"/>
                <a:gd name="T35" fmla="*/ 0 h 42"/>
                <a:gd name="T36" fmla="*/ 17 w 20"/>
                <a:gd name="T37" fmla="*/ 6 h 42"/>
                <a:gd name="T38" fmla="*/ 17 w 20"/>
                <a:gd name="T39" fmla="*/ 17 h 42"/>
                <a:gd name="T40" fmla="*/ 16 w 20"/>
                <a:gd name="T41" fmla="*/ 19 h 42"/>
                <a:gd name="T42" fmla="*/ 19 w 20"/>
                <a:gd name="T43" fmla="*/ 24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"/>
                <a:gd name="T67" fmla="*/ 0 h 42"/>
                <a:gd name="T68" fmla="*/ 20 w 20"/>
                <a:gd name="T69" fmla="*/ 42 h 4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" h="42">
                  <a:moveTo>
                    <a:pt x="19" y="24"/>
                  </a:moveTo>
                  <a:lnTo>
                    <a:pt x="19" y="32"/>
                  </a:lnTo>
                  <a:lnTo>
                    <a:pt x="16" y="37"/>
                  </a:lnTo>
                  <a:lnTo>
                    <a:pt x="6" y="41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10" y="39"/>
                  </a:lnTo>
                  <a:lnTo>
                    <a:pt x="16" y="32"/>
                  </a:lnTo>
                  <a:lnTo>
                    <a:pt x="16" y="28"/>
                  </a:lnTo>
                  <a:lnTo>
                    <a:pt x="6" y="22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1" y="13"/>
                  </a:lnTo>
                  <a:lnTo>
                    <a:pt x="14" y="9"/>
                  </a:lnTo>
                  <a:lnTo>
                    <a:pt x="6" y="4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19" y="2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1" name="Freeform 62"/>
            <p:cNvSpPr>
              <a:spLocks/>
            </p:cNvSpPr>
            <p:nvPr/>
          </p:nvSpPr>
          <p:spPr bwMode="auto">
            <a:xfrm>
              <a:off x="3949" y="3412"/>
              <a:ext cx="4" cy="5"/>
            </a:xfrm>
            <a:custGeom>
              <a:avLst/>
              <a:gdLst>
                <a:gd name="T0" fmla="*/ 3 w 4"/>
                <a:gd name="T1" fmla="*/ 2 h 5"/>
                <a:gd name="T2" fmla="*/ 3 w 4"/>
                <a:gd name="T3" fmla="*/ 4 h 5"/>
                <a:gd name="T4" fmla="*/ 0 w 4"/>
                <a:gd name="T5" fmla="*/ 4 h 5"/>
                <a:gd name="T6" fmla="*/ 0 w 4"/>
                <a:gd name="T7" fmla="*/ 0 h 5"/>
                <a:gd name="T8" fmla="*/ 3 w 4"/>
                <a:gd name="T9" fmla="*/ 0 h 5"/>
                <a:gd name="T10" fmla="*/ 3 w 4"/>
                <a:gd name="T11" fmla="*/ 2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5"/>
                <a:gd name="T20" fmla="*/ 4 w 4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5">
                  <a:moveTo>
                    <a:pt x="3" y="2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2" name="Freeform 63"/>
            <p:cNvSpPr>
              <a:spLocks/>
            </p:cNvSpPr>
            <p:nvPr/>
          </p:nvSpPr>
          <p:spPr bwMode="auto">
            <a:xfrm>
              <a:off x="3927" y="3377"/>
              <a:ext cx="7" cy="40"/>
            </a:xfrm>
            <a:custGeom>
              <a:avLst/>
              <a:gdLst>
                <a:gd name="T0" fmla="*/ 6 w 7"/>
                <a:gd name="T1" fmla="*/ 2 h 40"/>
                <a:gd name="T2" fmla="*/ 6 w 7"/>
                <a:gd name="T3" fmla="*/ 39 h 40"/>
                <a:gd name="T4" fmla="*/ 0 w 7"/>
                <a:gd name="T5" fmla="*/ 39 h 40"/>
                <a:gd name="T6" fmla="*/ 0 w 7"/>
                <a:gd name="T7" fmla="*/ 17 h 40"/>
                <a:gd name="T8" fmla="*/ 3 w 7"/>
                <a:gd name="T9" fmla="*/ 13 h 40"/>
                <a:gd name="T10" fmla="*/ 0 w 7"/>
                <a:gd name="T11" fmla="*/ 9 h 40"/>
                <a:gd name="T12" fmla="*/ 0 w 7"/>
                <a:gd name="T13" fmla="*/ 2 h 40"/>
                <a:gd name="T14" fmla="*/ 5 w 7"/>
                <a:gd name="T15" fmla="*/ 0 h 40"/>
                <a:gd name="T16" fmla="*/ 6 w 7"/>
                <a:gd name="T17" fmla="*/ 2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40"/>
                <a:gd name="T29" fmla="*/ 7 w 7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40">
                  <a:moveTo>
                    <a:pt x="6" y="2"/>
                  </a:moveTo>
                  <a:lnTo>
                    <a:pt x="6" y="39"/>
                  </a:lnTo>
                  <a:lnTo>
                    <a:pt x="0" y="39"/>
                  </a:lnTo>
                  <a:lnTo>
                    <a:pt x="0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2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3" name="Freeform 64"/>
            <p:cNvSpPr>
              <a:spLocks/>
            </p:cNvSpPr>
            <p:nvPr/>
          </p:nvSpPr>
          <p:spPr bwMode="auto">
            <a:xfrm>
              <a:off x="3861" y="2595"/>
              <a:ext cx="5" cy="48"/>
            </a:xfrm>
            <a:custGeom>
              <a:avLst/>
              <a:gdLst>
                <a:gd name="T0" fmla="*/ 4 w 5"/>
                <a:gd name="T1" fmla="*/ 2 h 48"/>
                <a:gd name="T2" fmla="*/ 4 w 5"/>
                <a:gd name="T3" fmla="*/ 40 h 48"/>
                <a:gd name="T4" fmla="*/ 3 w 5"/>
                <a:gd name="T5" fmla="*/ 47 h 48"/>
                <a:gd name="T6" fmla="*/ 1 w 5"/>
                <a:gd name="T7" fmla="*/ 47 h 48"/>
                <a:gd name="T8" fmla="*/ 0 w 5"/>
                <a:gd name="T9" fmla="*/ 45 h 48"/>
                <a:gd name="T10" fmla="*/ 0 w 5"/>
                <a:gd name="T11" fmla="*/ 2 h 48"/>
                <a:gd name="T12" fmla="*/ 3 w 5"/>
                <a:gd name="T13" fmla="*/ 0 h 48"/>
                <a:gd name="T14" fmla="*/ 4 w 5"/>
                <a:gd name="T15" fmla="*/ 2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"/>
                <a:gd name="T25" fmla="*/ 0 h 48"/>
                <a:gd name="T26" fmla="*/ 5 w 5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" h="48">
                  <a:moveTo>
                    <a:pt x="4" y="2"/>
                  </a:moveTo>
                  <a:lnTo>
                    <a:pt x="4" y="40"/>
                  </a:lnTo>
                  <a:lnTo>
                    <a:pt x="3" y="47"/>
                  </a:lnTo>
                  <a:lnTo>
                    <a:pt x="1" y="47"/>
                  </a:lnTo>
                  <a:lnTo>
                    <a:pt x="0" y="45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4" name="Freeform 65"/>
            <p:cNvSpPr>
              <a:spLocks/>
            </p:cNvSpPr>
            <p:nvPr/>
          </p:nvSpPr>
          <p:spPr bwMode="auto">
            <a:xfrm>
              <a:off x="3861" y="2670"/>
              <a:ext cx="5" cy="51"/>
            </a:xfrm>
            <a:custGeom>
              <a:avLst/>
              <a:gdLst>
                <a:gd name="T0" fmla="*/ 4 w 5"/>
                <a:gd name="T1" fmla="*/ 4 h 51"/>
                <a:gd name="T2" fmla="*/ 4 w 5"/>
                <a:gd name="T3" fmla="*/ 14 h 51"/>
                <a:gd name="T4" fmla="*/ 3 w 5"/>
                <a:gd name="T5" fmla="*/ 20 h 51"/>
                <a:gd name="T6" fmla="*/ 3 w 5"/>
                <a:gd name="T7" fmla="*/ 48 h 51"/>
                <a:gd name="T8" fmla="*/ 1 w 5"/>
                <a:gd name="T9" fmla="*/ 50 h 51"/>
                <a:gd name="T10" fmla="*/ 0 w 5"/>
                <a:gd name="T11" fmla="*/ 48 h 51"/>
                <a:gd name="T12" fmla="*/ 0 w 5"/>
                <a:gd name="T13" fmla="*/ 0 h 51"/>
                <a:gd name="T14" fmla="*/ 3 w 5"/>
                <a:gd name="T15" fmla="*/ 0 h 51"/>
                <a:gd name="T16" fmla="*/ 4 w 5"/>
                <a:gd name="T17" fmla="*/ 4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51"/>
                <a:gd name="T29" fmla="*/ 5 w 5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51">
                  <a:moveTo>
                    <a:pt x="4" y="4"/>
                  </a:moveTo>
                  <a:lnTo>
                    <a:pt x="4" y="14"/>
                  </a:lnTo>
                  <a:lnTo>
                    <a:pt x="3" y="20"/>
                  </a:lnTo>
                  <a:lnTo>
                    <a:pt x="3" y="48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5" name="Freeform 66"/>
            <p:cNvSpPr>
              <a:spLocks/>
            </p:cNvSpPr>
            <p:nvPr/>
          </p:nvSpPr>
          <p:spPr bwMode="auto">
            <a:xfrm>
              <a:off x="3859" y="2741"/>
              <a:ext cx="5" cy="51"/>
            </a:xfrm>
            <a:custGeom>
              <a:avLst/>
              <a:gdLst>
                <a:gd name="T0" fmla="*/ 4 w 5"/>
                <a:gd name="T1" fmla="*/ 0 h 51"/>
                <a:gd name="T2" fmla="*/ 4 w 5"/>
                <a:gd name="T3" fmla="*/ 46 h 51"/>
                <a:gd name="T4" fmla="*/ 1 w 5"/>
                <a:gd name="T5" fmla="*/ 50 h 51"/>
                <a:gd name="T6" fmla="*/ 1 w 5"/>
                <a:gd name="T7" fmla="*/ 43 h 51"/>
                <a:gd name="T8" fmla="*/ 0 w 5"/>
                <a:gd name="T9" fmla="*/ 39 h 51"/>
                <a:gd name="T10" fmla="*/ 0 w 5"/>
                <a:gd name="T11" fmla="*/ 13 h 51"/>
                <a:gd name="T12" fmla="*/ 1 w 5"/>
                <a:gd name="T13" fmla="*/ 11 h 51"/>
                <a:gd name="T14" fmla="*/ 0 w 5"/>
                <a:gd name="T15" fmla="*/ 4 h 51"/>
                <a:gd name="T16" fmla="*/ 1 w 5"/>
                <a:gd name="T17" fmla="*/ 0 h 51"/>
                <a:gd name="T18" fmla="*/ 4 w 5"/>
                <a:gd name="T19" fmla="*/ 0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51"/>
                <a:gd name="T32" fmla="*/ 5 w 5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51">
                  <a:moveTo>
                    <a:pt x="4" y="0"/>
                  </a:moveTo>
                  <a:lnTo>
                    <a:pt x="4" y="46"/>
                  </a:lnTo>
                  <a:lnTo>
                    <a:pt x="1" y="50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0" y="4"/>
                  </a:ln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6" name="Freeform 67"/>
            <p:cNvSpPr>
              <a:spLocks/>
            </p:cNvSpPr>
            <p:nvPr/>
          </p:nvSpPr>
          <p:spPr bwMode="auto">
            <a:xfrm>
              <a:off x="3859" y="2816"/>
              <a:ext cx="5" cy="48"/>
            </a:xfrm>
            <a:custGeom>
              <a:avLst/>
              <a:gdLst>
                <a:gd name="T0" fmla="*/ 4 w 5"/>
                <a:gd name="T1" fmla="*/ 2 h 48"/>
                <a:gd name="T2" fmla="*/ 4 w 5"/>
                <a:gd name="T3" fmla="*/ 40 h 48"/>
                <a:gd name="T4" fmla="*/ 1 w 5"/>
                <a:gd name="T5" fmla="*/ 47 h 48"/>
                <a:gd name="T6" fmla="*/ 0 w 5"/>
                <a:gd name="T7" fmla="*/ 45 h 48"/>
                <a:gd name="T8" fmla="*/ 0 w 5"/>
                <a:gd name="T9" fmla="*/ 2 h 48"/>
                <a:gd name="T10" fmla="*/ 3 w 5"/>
                <a:gd name="T11" fmla="*/ 0 h 48"/>
                <a:gd name="T12" fmla="*/ 4 w 5"/>
                <a:gd name="T13" fmla="*/ 2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48"/>
                <a:gd name="T23" fmla="*/ 5 w 5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48">
                  <a:moveTo>
                    <a:pt x="4" y="2"/>
                  </a:moveTo>
                  <a:lnTo>
                    <a:pt x="4" y="40"/>
                  </a:lnTo>
                  <a:lnTo>
                    <a:pt x="1" y="47"/>
                  </a:lnTo>
                  <a:lnTo>
                    <a:pt x="0" y="45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7" name="Freeform 68"/>
            <p:cNvSpPr>
              <a:spLocks/>
            </p:cNvSpPr>
            <p:nvPr/>
          </p:nvSpPr>
          <p:spPr bwMode="auto">
            <a:xfrm>
              <a:off x="3857" y="2889"/>
              <a:ext cx="7" cy="48"/>
            </a:xfrm>
            <a:custGeom>
              <a:avLst/>
              <a:gdLst>
                <a:gd name="T0" fmla="*/ 6 w 7"/>
                <a:gd name="T1" fmla="*/ 14 h 48"/>
                <a:gd name="T2" fmla="*/ 5 w 7"/>
                <a:gd name="T3" fmla="*/ 25 h 48"/>
                <a:gd name="T4" fmla="*/ 5 w 7"/>
                <a:gd name="T5" fmla="*/ 45 h 48"/>
                <a:gd name="T6" fmla="*/ 2 w 7"/>
                <a:gd name="T7" fmla="*/ 47 h 48"/>
                <a:gd name="T8" fmla="*/ 0 w 7"/>
                <a:gd name="T9" fmla="*/ 33 h 48"/>
                <a:gd name="T10" fmla="*/ 2 w 7"/>
                <a:gd name="T11" fmla="*/ 29 h 48"/>
                <a:gd name="T12" fmla="*/ 0 w 7"/>
                <a:gd name="T13" fmla="*/ 25 h 48"/>
                <a:gd name="T14" fmla="*/ 2 w 7"/>
                <a:gd name="T15" fmla="*/ 20 h 48"/>
                <a:gd name="T16" fmla="*/ 0 w 7"/>
                <a:gd name="T17" fmla="*/ 16 h 48"/>
                <a:gd name="T18" fmla="*/ 2 w 7"/>
                <a:gd name="T19" fmla="*/ 2 h 48"/>
                <a:gd name="T20" fmla="*/ 3 w 7"/>
                <a:gd name="T21" fmla="*/ 0 h 48"/>
                <a:gd name="T22" fmla="*/ 5 w 7"/>
                <a:gd name="T23" fmla="*/ 4 h 48"/>
                <a:gd name="T24" fmla="*/ 5 w 7"/>
                <a:gd name="T25" fmla="*/ 13 h 48"/>
                <a:gd name="T26" fmla="*/ 6 w 7"/>
                <a:gd name="T27" fmla="*/ 14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"/>
                <a:gd name="T43" fmla="*/ 0 h 48"/>
                <a:gd name="T44" fmla="*/ 7 w 7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" h="48">
                  <a:moveTo>
                    <a:pt x="6" y="14"/>
                  </a:moveTo>
                  <a:lnTo>
                    <a:pt x="5" y="25"/>
                  </a:lnTo>
                  <a:lnTo>
                    <a:pt x="5" y="45"/>
                  </a:lnTo>
                  <a:lnTo>
                    <a:pt x="2" y="47"/>
                  </a:lnTo>
                  <a:lnTo>
                    <a:pt x="0" y="33"/>
                  </a:lnTo>
                  <a:lnTo>
                    <a:pt x="2" y="29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4"/>
                  </a:lnTo>
                  <a:lnTo>
                    <a:pt x="5" y="13"/>
                  </a:lnTo>
                  <a:lnTo>
                    <a:pt x="6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8" name="Freeform 69"/>
            <p:cNvSpPr>
              <a:spLocks/>
            </p:cNvSpPr>
            <p:nvPr/>
          </p:nvSpPr>
          <p:spPr bwMode="auto">
            <a:xfrm>
              <a:off x="3857" y="2965"/>
              <a:ext cx="6" cy="48"/>
            </a:xfrm>
            <a:custGeom>
              <a:avLst/>
              <a:gdLst>
                <a:gd name="T0" fmla="*/ 5 w 6"/>
                <a:gd name="T1" fmla="*/ 0 h 48"/>
                <a:gd name="T2" fmla="*/ 5 w 6"/>
                <a:gd name="T3" fmla="*/ 43 h 48"/>
                <a:gd name="T4" fmla="*/ 2 w 6"/>
                <a:gd name="T5" fmla="*/ 47 h 48"/>
                <a:gd name="T6" fmla="*/ 0 w 6"/>
                <a:gd name="T7" fmla="*/ 45 h 48"/>
                <a:gd name="T8" fmla="*/ 0 w 6"/>
                <a:gd name="T9" fmla="*/ 0 h 48"/>
                <a:gd name="T10" fmla="*/ 3 w 6"/>
                <a:gd name="T11" fmla="*/ 0 h 48"/>
                <a:gd name="T12" fmla="*/ 5 w 6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48"/>
                <a:gd name="T23" fmla="*/ 6 w 6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48">
                  <a:moveTo>
                    <a:pt x="5" y="0"/>
                  </a:moveTo>
                  <a:lnTo>
                    <a:pt x="5" y="43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29" name="Freeform 70"/>
            <p:cNvSpPr>
              <a:spLocks/>
            </p:cNvSpPr>
            <p:nvPr/>
          </p:nvSpPr>
          <p:spPr bwMode="auto">
            <a:xfrm>
              <a:off x="3857" y="3035"/>
              <a:ext cx="6" cy="49"/>
            </a:xfrm>
            <a:custGeom>
              <a:avLst/>
              <a:gdLst>
                <a:gd name="T0" fmla="*/ 5 w 6"/>
                <a:gd name="T1" fmla="*/ 5 h 49"/>
                <a:gd name="T2" fmla="*/ 5 w 6"/>
                <a:gd name="T3" fmla="*/ 18 h 49"/>
                <a:gd name="T4" fmla="*/ 3 w 6"/>
                <a:gd name="T5" fmla="*/ 23 h 49"/>
                <a:gd name="T6" fmla="*/ 3 w 6"/>
                <a:gd name="T7" fmla="*/ 46 h 49"/>
                <a:gd name="T8" fmla="*/ 2 w 6"/>
                <a:gd name="T9" fmla="*/ 48 h 49"/>
                <a:gd name="T10" fmla="*/ 0 w 6"/>
                <a:gd name="T11" fmla="*/ 46 h 49"/>
                <a:gd name="T12" fmla="*/ 0 w 6"/>
                <a:gd name="T13" fmla="*/ 0 h 49"/>
                <a:gd name="T14" fmla="*/ 3 w 6"/>
                <a:gd name="T15" fmla="*/ 0 h 49"/>
                <a:gd name="T16" fmla="*/ 3 w 6"/>
                <a:gd name="T17" fmla="*/ 4 h 49"/>
                <a:gd name="T18" fmla="*/ 5 w 6"/>
                <a:gd name="T19" fmla="*/ 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49"/>
                <a:gd name="T32" fmla="*/ 6 w 6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49">
                  <a:moveTo>
                    <a:pt x="5" y="5"/>
                  </a:moveTo>
                  <a:lnTo>
                    <a:pt x="5" y="18"/>
                  </a:lnTo>
                  <a:lnTo>
                    <a:pt x="3" y="23"/>
                  </a:lnTo>
                  <a:lnTo>
                    <a:pt x="3" y="46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5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0" name="Freeform 71"/>
            <p:cNvSpPr>
              <a:spLocks/>
            </p:cNvSpPr>
            <p:nvPr/>
          </p:nvSpPr>
          <p:spPr bwMode="auto">
            <a:xfrm>
              <a:off x="3856" y="3106"/>
              <a:ext cx="6" cy="48"/>
            </a:xfrm>
            <a:custGeom>
              <a:avLst/>
              <a:gdLst>
                <a:gd name="T0" fmla="*/ 5 w 6"/>
                <a:gd name="T1" fmla="*/ 2 h 48"/>
                <a:gd name="T2" fmla="*/ 5 w 6"/>
                <a:gd name="T3" fmla="*/ 43 h 48"/>
                <a:gd name="T4" fmla="*/ 3 w 6"/>
                <a:gd name="T5" fmla="*/ 47 h 48"/>
                <a:gd name="T6" fmla="*/ 2 w 6"/>
                <a:gd name="T7" fmla="*/ 47 h 48"/>
                <a:gd name="T8" fmla="*/ 0 w 6"/>
                <a:gd name="T9" fmla="*/ 43 h 48"/>
                <a:gd name="T10" fmla="*/ 0 w 6"/>
                <a:gd name="T11" fmla="*/ 4 h 48"/>
                <a:gd name="T12" fmla="*/ 2 w 6"/>
                <a:gd name="T13" fmla="*/ 0 h 48"/>
                <a:gd name="T14" fmla="*/ 3 w 6"/>
                <a:gd name="T15" fmla="*/ 0 h 48"/>
                <a:gd name="T16" fmla="*/ 5 w 6"/>
                <a:gd name="T17" fmla="*/ 2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8"/>
                <a:gd name="T29" fmla="*/ 6 w 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8">
                  <a:moveTo>
                    <a:pt x="5" y="2"/>
                  </a:moveTo>
                  <a:lnTo>
                    <a:pt x="5" y="43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0" y="43"/>
                  </a:lnTo>
                  <a:lnTo>
                    <a:pt x="0" y="4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1" name="Freeform 72"/>
            <p:cNvSpPr>
              <a:spLocks/>
            </p:cNvSpPr>
            <p:nvPr/>
          </p:nvSpPr>
          <p:spPr bwMode="auto">
            <a:xfrm>
              <a:off x="3856" y="3181"/>
              <a:ext cx="6" cy="46"/>
            </a:xfrm>
            <a:custGeom>
              <a:avLst/>
              <a:gdLst>
                <a:gd name="T0" fmla="*/ 5 w 6"/>
                <a:gd name="T1" fmla="*/ 4 h 46"/>
                <a:gd name="T2" fmla="*/ 5 w 6"/>
                <a:gd name="T3" fmla="*/ 25 h 46"/>
                <a:gd name="T4" fmla="*/ 3 w 6"/>
                <a:gd name="T5" fmla="*/ 29 h 46"/>
                <a:gd name="T6" fmla="*/ 5 w 6"/>
                <a:gd name="T7" fmla="*/ 32 h 46"/>
                <a:gd name="T8" fmla="*/ 3 w 6"/>
                <a:gd name="T9" fmla="*/ 45 h 46"/>
                <a:gd name="T10" fmla="*/ 2 w 6"/>
                <a:gd name="T11" fmla="*/ 45 h 46"/>
                <a:gd name="T12" fmla="*/ 0 w 6"/>
                <a:gd name="T13" fmla="*/ 43 h 46"/>
                <a:gd name="T14" fmla="*/ 0 w 6"/>
                <a:gd name="T15" fmla="*/ 2 h 46"/>
                <a:gd name="T16" fmla="*/ 3 w 6"/>
                <a:gd name="T17" fmla="*/ 0 h 46"/>
                <a:gd name="T18" fmla="*/ 5 w 6"/>
                <a:gd name="T19" fmla="*/ 4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46"/>
                <a:gd name="T32" fmla="*/ 6 w 6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46">
                  <a:moveTo>
                    <a:pt x="5" y="4"/>
                  </a:moveTo>
                  <a:lnTo>
                    <a:pt x="5" y="25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3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2" name="Freeform 73"/>
            <p:cNvSpPr>
              <a:spLocks/>
            </p:cNvSpPr>
            <p:nvPr/>
          </p:nvSpPr>
          <p:spPr bwMode="auto">
            <a:xfrm>
              <a:off x="3853" y="3254"/>
              <a:ext cx="7" cy="48"/>
            </a:xfrm>
            <a:custGeom>
              <a:avLst/>
              <a:gdLst>
                <a:gd name="T0" fmla="*/ 6 w 7"/>
                <a:gd name="T1" fmla="*/ 0 h 48"/>
                <a:gd name="T2" fmla="*/ 6 w 7"/>
                <a:gd name="T3" fmla="*/ 45 h 48"/>
                <a:gd name="T4" fmla="*/ 3 w 7"/>
                <a:gd name="T5" fmla="*/ 47 h 48"/>
                <a:gd name="T6" fmla="*/ 3 w 7"/>
                <a:gd name="T7" fmla="*/ 40 h 48"/>
                <a:gd name="T8" fmla="*/ 0 w 7"/>
                <a:gd name="T9" fmla="*/ 38 h 48"/>
                <a:gd name="T10" fmla="*/ 3 w 7"/>
                <a:gd name="T11" fmla="*/ 31 h 48"/>
                <a:gd name="T12" fmla="*/ 3 w 7"/>
                <a:gd name="T13" fmla="*/ 22 h 48"/>
                <a:gd name="T14" fmla="*/ 0 w 7"/>
                <a:gd name="T15" fmla="*/ 20 h 48"/>
                <a:gd name="T16" fmla="*/ 3 w 7"/>
                <a:gd name="T17" fmla="*/ 14 h 48"/>
                <a:gd name="T18" fmla="*/ 3 w 7"/>
                <a:gd name="T19" fmla="*/ 0 h 48"/>
                <a:gd name="T20" fmla="*/ 6 w 7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48"/>
                <a:gd name="T35" fmla="*/ 7 w 7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48">
                  <a:moveTo>
                    <a:pt x="6" y="0"/>
                  </a:moveTo>
                  <a:lnTo>
                    <a:pt x="6" y="45"/>
                  </a:lnTo>
                  <a:lnTo>
                    <a:pt x="3" y="47"/>
                  </a:lnTo>
                  <a:lnTo>
                    <a:pt x="3" y="40"/>
                  </a:lnTo>
                  <a:lnTo>
                    <a:pt x="0" y="38"/>
                  </a:lnTo>
                  <a:lnTo>
                    <a:pt x="3" y="31"/>
                  </a:lnTo>
                  <a:lnTo>
                    <a:pt x="3" y="22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3" name="Freeform 74"/>
            <p:cNvSpPr>
              <a:spLocks/>
            </p:cNvSpPr>
            <p:nvPr/>
          </p:nvSpPr>
          <p:spPr bwMode="auto">
            <a:xfrm>
              <a:off x="3853" y="3322"/>
              <a:ext cx="7" cy="51"/>
            </a:xfrm>
            <a:custGeom>
              <a:avLst/>
              <a:gdLst>
                <a:gd name="T0" fmla="*/ 6 w 7"/>
                <a:gd name="T1" fmla="*/ 2 h 51"/>
                <a:gd name="T2" fmla="*/ 6 w 7"/>
                <a:gd name="T3" fmla="*/ 45 h 51"/>
                <a:gd name="T4" fmla="*/ 3 w 7"/>
                <a:gd name="T5" fmla="*/ 50 h 51"/>
                <a:gd name="T6" fmla="*/ 0 w 7"/>
                <a:gd name="T7" fmla="*/ 45 h 51"/>
                <a:gd name="T8" fmla="*/ 0 w 7"/>
                <a:gd name="T9" fmla="*/ 11 h 51"/>
                <a:gd name="T10" fmla="*/ 3 w 7"/>
                <a:gd name="T11" fmla="*/ 7 h 51"/>
                <a:gd name="T12" fmla="*/ 0 w 7"/>
                <a:gd name="T13" fmla="*/ 4 h 51"/>
                <a:gd name="T14" fmla="*/ 3 w 7"/>
                <a:gd name="T15" fmla="*/ 0 h 51"/>
                <a:gd name="T16" fmla="*/ 5 w 7"/>
                <a:gd name="T17" fmla="*/ 0 h 51"/>
                <a:gd name="T18" fmla="*/ 6 w 7"/>
                <a:gd name="T19" fmla="*/ 2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51"/>
                <a:gd name="T32" fmla="*/ 7 w 7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51">
                  <a:moveTo>
                    <a:pt x="6" y="2"/>
                  </a:moveTo>
                  <a:lnTo>
                    <a:pt x="6" y="45"/>
                  </a:lnTo>
                  <a:lnTo>
                    <a:pt x="3" y="50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4" name="Freeform 75"/>
            <p:cNvSpPr>
              <a:spLocks/>
            </p:cNvSpPr>
            <p:nvPr/>
          </p:nvSpPr>
          <p:spPr bwMode="auto">
            <a:xfrm>
              <a:off x="3848" y="2135"/>
              <a:ext cx="2" cy="3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1 h 3"/>
                <a:gd name="T4" fmla="*/ 0 w 2"/>
                <a:gd name="T5" fmla="*/ 2 h 3"/>
                <a:gd name="T6" fmla="*/ 0 w 2"/>
                <a:gd name="T7" fmla="*/ 0 h 3"/>
                <a:gd name="T8" fmla="*/ 1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3"/>
                <a:gd name="T17" fmla="*/ 2 w 2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3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5" name="Freeform 76"/>
            <p:cNvSpPr>
              <a:spLocks/>
            </p:cNvSpPr>
            <p:nvPr/>
          </p:nvSpPr>
          <p:spPr bwMode="auto">
            <a:xfrm>
              <a:off x="3623" y="2879"/>
              <a:ext cx="19" cy="21"/>
            </a:xfrm>
            <a:custGeom>
              <a:avLst/>
              <a:gdLst>
                <a:gd name="T0" fmla="*/ 18 w 19"/>
                <a:gd name="T1" fmla="*/ 2 h 21"/>
                <a:gd name="T2" fmla="*/ 18 w 19"/>
                <a:gd name="T3" fmla="*/ 15 h 21"/>
                <a:gd name="T4" fmla="*/ 14 w 19"/>
                <a:gd name="T5" fmla="*/ 20 h 21"/>
                <a:gd name="T6" fmla="*/ 15 w 19"/>
                <a:gd name="T7" fmla="*/ 11 h 21"/>
                <a:gd name="T8" fmla="*/ 9 w 19"/>
                <a:gd name="T9" fmla="*/ 2 h 21"/>
                <a:gd name="T10" fmla="*/ 5 w 19"/>
                <a:gd name="T11" fmla="*/ 2 h 21"/>
                <a:gd name="T12" fmla="*/ 0 w 19"/>
                <a:gd name="T13" fmla="*/ 5 h 21"/>
                <a:gd name="T14" fmla="*/ 8 w 19"/>
                <a:gd name="T15" fmla="*/ 0 h 21"/>
                <a:gd name="T16" fmla="*/ 15 w 19"/>
                <a:gd name="T17" fmla="*/ 0 h 21"/>
                <a:gd name="T18" fmla="*/ 18 w 19"/>
                <a:gd name="T19" fmla="*/ 2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1"/>
                <a:gd name="T32" fmla="*/ 19 w 19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1">
                  <a:moveTo>
                    <a:pt x="18" y="2"/>
                  </a:moveTo>
                  <a:lnTo>
                    <a:pt x="18" y="15"/>
                  </a:lnTo>
                  <a:lnTo>
                    <a:pt x="14" y="20"/>
                  </a:lnTo>
                  <a:lnTo>
                    <a:pt x="15" y="11"/>
                  </a:lnTo>
                  <a:lnTo>
                    <a:pt x="9" y="2"/>
                  </a:lnTo>
                  <a:lnTo>
                    <a:pt x="5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8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6" name="Freeform 77"/>
            <p:cNvSpPr>
              <a:spLocks/>
            </p:cNvSpPr>
            <p:nvPr/>
          </p:nvSpPr>
          <p:spPr bwMode="auto">
            <a:xfrm>
              <a:off x="3623" y="2910"/>
              <a:ext cx="19" cy="9"/>
            </a:xfrm>
            <a:custGeom>
              <a:avLst/>
              <a:gdLst>
                <a:gd name="T0" fmla="*/ 18 w 19"/>
                <a:gd name="T1" fmla="*/ 3 h 9"/>
                <a:gd name="T2" fmla="*/ 18 w 19"/>
                <a:gd name="T3" fmla="*/ 6 h 9"/>
                <a:gd name="T4" fmla="*/ 14 w 19"/>
                <a:gd name="T5" fmla="*/ 6 h 9"/>
                <a:gd name="T6" fmla="*/ 11 w 19"/>
                <a:gd name="T7" fmla="*/ 8 h 9"/>
                <a:gd name="T8" fmla="*/ 8 w 19"/>
                <a:gd name="T9" fmla="*/ 6 h 9"/>
                <a:gd name="T10" fmla="*/ 5 w 19"/>
                <a:gd name="T11" fmla="*/ 8 h 9"/>
                <a:gd name="T12" fmla="*/ 0 w 19"/>
                <a:gd name="T13" fmla="*/ 6 h 9"/>
                <a:gd name="T14" fmla="*/ 0 w 19"/>
                <a:gd name="T15" fmla="*/ 5 h 9"/>
                <a:gd name="T16" fmla="*/ 8 w 19"/>
                <a:gd name="T17" fmla="*/ 0 h 9"/>
                <a:gd name="T18" fmla="*/ 14 w 19"/>
                <a:gd name="T19" fmla="*/ 5 h 9"/>
                <a:gd name="T20" fmla="*/ 18 w 19"/>
                <a:gd name="T21" fmla="*/ 3 h 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9"/>
                <a:gd name="T35" fmla="*/ 19 w 19"/>
                <a:gd name="T36" fmla="*/ 9 h 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9">
                  <a:moveTo>
                    <a:pt x="18" y="3"/>
                  </a:moveTo>
                  <a:lnTo>
                    <a:pt x="18" y="6"/>
                  </a:lnTo>
                  <a:lnTo>
                    <a:pt x="14" y="6"/>
                  </a:lnTo>
                  <a:lnTo>
                    <a:pt x="11" y="8"/>
                  </a:lnTo>
                  <a:lnTo>
                    <a:pt x="8" y="6"/>
                  </a:lnTo>
                  <a:lnTo>
                    <a:pt x="5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0"/>
                  </a:lnTo>
                  <a:lnTo>
                    <a:pt x="14" y="5"/>
                  </a:lnTo>
                  <a:lnTo>
                    <a:pt x="18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7" name="Freeform 78"/>
            <p:cNvSpPr>
              <a:spLocks/>
            </p:cNvSpPr>
            <p:nvPr/>
          </p:nvSpPr>
          <p:spPr bwMode="auto">
            <a:xfrm>
              <a:off x="3610" y="2913"/>
              <a:ext cx="4" cy="5"/>
            </a:xfrm>
            <a:custGeom>
              <a:avLst/>
              <a:gdLst>
                <a:gd name="T0" fmla="*/ 3 w 4"/>
                <a:gd name="T1" fmla="*/ 0 h 5"/>
                <a:gd name="T2" fmla="*/ 3 w 4"/>
                <a:gd name="T3" fmla="*/ 2 h 5"/>
                <a:gd name="T4" fmla="*/ 0 w 4"/>
                <a:gd name="T5" fmla="*/ 4 h 5"/>
                <a:gd name="T6" fmla="*/ 0 w 4"/>
                <a:gd name="T7" fmla="*/ 0 h 5"/>
                <a:gd name="T8" fmla="*/ 3 w 4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5"/>
                <a:gd name="T17" fmla="*/ 4 w 4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5">
                  <a:moveTo>
                    <a:pt x="3" y="0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8" name="Freeform 79"/>
            <p:cNvSpPr>
              <a:spLocks/>
            </p:cNvSpPr>
            <p:nvPr/>
          </p:nvSpPr>
          <p:spPr bwMode="auto">
            <a:xfrm>
              <a:off x="3579" y="2879"/>
              <a:ext cx="22" cy="39"/>
            </a:xfrm>
            <a:custGeom>
              <a:avLst/>
              <a:gdLst>
                <a:gd name="T0" fmla="*/ 21 w 22"/>
                <a:gd name="T1" fmla="*/ 20 h 39"/>
                <a:gd name="T2" fmla="*/ 21 w 22"/>
                <a:gd name="T3" fmla="*/ 31 h 39"/>
                <a:gd name="T4" fmla="*/ 21 w 22"/>
                <a:gd name="T5" fmla="*/ 34 h 39"/>
                <a:gd name="T6" fmla="*/ 13 w 22"/>
                <a:gd name="T7" fmla="*/ 38 h 39"/>
                <a:gd name="T8" fmla="*/ 16 w 22"/>
                <a:gd name="T9" fmla="*/ 31 h 39"/>
                <a:gd name="T10" fmla="*/ 16 w 22"/>
                <a:gd name="T11" fmla="*/ 22 h 39"/>
                <a:gd name="T12" fmla="*/ 10 w 22"/>
                <a:gd name="T13" fmla="*/ 16 h 39"/>
                <a:gd name="T14" fmla="*/ 6 w 22"/>
                <a:gd name="T15" fmla="*/ 18 h 39"/>
                <a:gd name="T16" fmla="*/ 5 w 22"/>
                <a:gd name="T17" fmla="*/ 31 h 39"/>
                <a:gd name="T18" fmla="*/ 8 w 22"/>
                <a:gd name="T19" fmla="*/ 38 h 39"/>
                <a:gd name="T20" fmla="*/ 2 w 22"/>
                <a:gd name="T21" fmla="*/ 31 h 39"/>
                <a:gd name="T22" fmla="*/ 0 w 22"/>
                <a:gd name="T23" fmla="*/ 16 h 39"/>
                <a:gd name="T24" fmla="*/ 6 w 22"/>
                <a:gd name="T25" fmla="*/ 5 h 39"/>
                <a:gd name="T26" fmla="*/ 13 w 22"/>
                <a:gd name="T27" fmla="*/ 0 h 39"/>
                <a:gd name="T28" fmla="*/ 18 w 22"/>
                <a:gd name="T29" fmla="*/ 0 h 39"/>
                <a:gd name="T30" fmla="*/ 8 w 22"/>
                <a:gd name="T31" fmla="*/ 11 h 39"/>
                <a:gd name="T32" fmla="*/ 8 w 22"/>
                <a:gd name="T33" fmla="*/ 14 h 39"/>
                <a:gd name="T34" fmla="*/ 16 w 22"/>
                <a:gd name="T35" fmla="*/ 14 h 39"/>
                <a:gd name="T36" fmla="*/ 21 w 22"/>
                <a:gd name="T37" fmla="*/ 16 h 39"/>
                <a:gd name="T38" fmla="*/ 21 w 22"/>
                <a:gd name="T39" fmla="*/ 20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"/>
                <a:gd name="T61" fmla="*/ 0 h 39"/>
                <a:gd name="T62" fmla="*/ 22 w 22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" h="39">
                  <a:moveTo>
                    <a:pt x="21" y="20"/>
                  </a:moveTo>
                  <a:lnTo>
                    <a:pt x="21" y="31"/>
                  </a:lnTo>
                  <a:lnTo>
                    <a:pt x="21" y="34"/>
                  </a:lnTo>
                  <a:lnTo>
                    <a:pt x="13" y="38"/>
                  </a:lnTo>
                  <a:lnTo>
                    <a:pt x="16" y="31"/>
                  </a:lnTo>
                  <a:lnTo>
                    <a:pt x="16" y="22"/>
                  </a:lnTo>
                  <a:lnTo>
                    <a:pt x="10" y="16"/>
                  </a:lnTo>
                  <a:lnTo>
                    <a:pt x="6" y="18"/>
                  </a:lnTo>
                  <a:lnTo>
                    <a:pt x="5" y="31"/>
                  </a:lnTo>
                  <a:lnTo>
                    <a:pt x="8" y="38"/>
                  </a:lnTo>
                  <a:lnTo>
                    <a:pt x="2" y="31"/>
                  </a:lnTo>
                  <a:lnTo>
                    <a:pt x="0" y="16"/>
                  </a:lnTo>
                  <a:lnTo>
                    <a:pt x="6" y="5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1" y="16"/>
                  </a:lnTo>
                  <a:lnTo>
                    <a:pt x="21" y="2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39" name="Freeform 80"/>
            <p:cNvSpPr>
              <a:spLocks/>
            </p:cNvSpPr>
            <p:nvPr/>
          </p:nvSpPr>
          <p:spPr bwMode="auto">
            <a:xfrm>
              <a:off x="3528" y="2022"/>
              <a:ext cx="7" cy="48"/>
            </a:xfrm>
            <a:custGeom>
              <a:avLst/>
              <a:gdLst>
                <a:gd name="T0" fmla="*/ 6 w 7"/>
                <a:gd name="T1" fmla="*/ 9 h 48"/>
                <a:gd name="T2" fmla="*/ 6 w 7"/>
                <a:gd name="T3" fmla="*/ 9 h 48"/>
                <a:gd name="T4" fmla="*/ 6 w 7"/>
                <a:gd name="T5" fmla="*/ 43 h 48"/>
                <a:gd name="T6" fmla="*/ 3 w 7"/>
                <a:gd name="T7" fmla="*/ 47 h 48"/>
                <a:gd name="T8" fmla="*/ 0 w 7"/>
                <a:gd name="T9" fmla="*/ 36 h 48"/>
                <a:gd name="T10" fmla="*/ 3 w 7"/>
                <a:gd name="T11" fmla="*/ 34 h 48"/>
                <a:gd name="T12" fmla="*/ 0 w 7"/>
                <a:gd name="T13" fmla="*/ 31 h 48"/>
                <a:gd name="T14" fmla="*/ 0 w 7"/>
                <a:gd name="T15" fmla="*/ 25 h 48"/>
                <a:gd name="T16" fmla="*/ 3 w 7"/>
                <a:gd name="T17" fmla="*/ 20 h 48"/>
                <a:gd name="T18" fmla="*/ 0 w 7"/>
                <a:gd name="T19" fmla="*/ 2 h 48"/>
                <a:gd name="T20" fmla="*/ 6 w 7"/>
                <a:gd name="T21" fmla="*/ 0 h 48"/>
                <a:gd name="T22" fmla="*/ 6 w 7"/>
                <a:gd name="T23" fmla="*/ 5 h 48"/>
                <a:gd name="T24" fmla="*/ 6 w 7"/>
                <a:gd name="T25" fmla="*/ 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"/>
                <a:gd name="T40" fmla="*/ 0 h 48"/>
                <a:gd name="T41" fmla="*/ 7 w 7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" h="48">
                  <a:moveTo>
                    <a:pt x="6" y="9"/>
                  </a:moveTo>
                  <a:lnTo>
                    <a:pt x="6" y="9"/>
                  </a:lnTo>
                  <a:lnTo>
                    <a:pt x="6" y="43"/>
                  </a:lnTo>
                  <a:lnTo>
                    <a:pt x="3" y="47"/>
                  </a:lnTo>
                  <a:lnTo>
                    <a:pt x="0" y="36"/>
                  </a:lnTo>
                  <a:lnTo>
                    <a:pt x="3" y="34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0" name="Freeform 81"/>
            <p:cNvSpPr>
              <a:spLocks/>
            </p:cNvSpPr>
            <p:nvPr/>
          </p:nvSpPr>
          <p:spPr bwMode="auto">
            <a:xfrm>
              <a:off x="3528" y="2093"/>
              <a:ext cx="7" cy="45"/>
            </a:xfrm>
            <a:custGeom>
              <a:avLst/>
              <a:gdLst>
                <a:gd name="T0" fmla="*/ 6 w 7"/>
                <a:gd name="T1" fmla="*/ 2 h 45"/>
                <a:gd name="T2" fmla="*/ 6 w 7"/>
                <a:gd name="T3" fmla="*/ 39 h 45"/>
                <a:gd name="T4" fmla="*/ 5 w 7"/>
                <a:gd name="T5" fmla="*/ 44 h 45"/>
                <a:gd name="T6" fmla="*/ 3 w 7"/>
                <a:gd name="T7" fmla="*/ 44 h 45"/>
                <a:gd name="T8" fmla="*/ 0 w 7"/>
                <a:gd name="T9" fmla="*/ 42 h 45"/>
                <a:gd name="T10" fmla="*/ 0 w 7"/>
                <a:gd name="T11" fmla="*/ 2 h 45"/>
                <a:gd name="T12" fmla="*/ 5 w 7"/>
                <a:gd name="T13" fmla="*/ 0 h 45"/>
                <a:gd name="T14" fmla="*/ 6 w 7"/>
                <a:gd name="T15" fmla="*/ 2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45"/>
                <a:gd name="T26" fmla="*/ 7 w 7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45">
                  <a:moveTo>
                    <a:pt x="6" y="2"/>
                  </a:moveTo>
                  <a:lnTo>
                    <a:pt x="6" y="39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1" name="Freeform 82"/>
            <p:cNvSpPr>
              <a:spLocks/>
            </p:cNvSpPr>
            <p:nvPr/>
          </p:nvSpPr>
          <p:spPr bwMode="auto">
            <a:xfrm>
              <a:off x="3528" y="2168"/>
              <a:ext cx="7" cy="51"/>
            </a:xfrm>
            <a:custGeom>
              <a:avLst/>
              <a:gdLst>
                <a:gd name="T0" fmla="*/ 6 w 7"/>
                <a:gd name="T1" fmla="*/ 4 h 51"/>
                <a:gd name="T2" fmla="*/ 6 w 7"/>
                <a:gd name="T3" fmla="*/ 13 h 51"/>
                <a:gd name="T4" fmla="*/ 5 w 7"/>
                <a:gd name="T5" fmla="*/ 19 h 51"/>
                <a:gd name="T6" fmla="*/ 5 w 7"/>
                <a:gd name="T7" fmla="*/ 46 h 51"/>
                <a:gd name="T8" fmla="*/ 3 w 7"/>
                <a:gd name="T9" fmla="*/ 50 h 51"/>
                <a:gd name="T10" fmla="*/ 0 w 7"/>
                <a:gd name="T11" fmla="*/ 48 h 51"/>
                <a:gd name="T12" fmla="*/ 0 w 7"/>
                <a:gd name="T13" fmla="*/ 0 h 51"/>
                <a:gd name="T14" fmla="*/ 5 w 7"/>
                <a:gd name="T15" fmla="*/ 0 h 51"/>
                <a:gd name="T16" fmla="*/ 6 w 7"/>
                <a:gd name="T17" fmla="*/ 4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51"/>
                <a:gd name="T29" fmla="*/ 7 w 7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51">
                  <a:moveTo>
                    <a:pt x="6" y="4"/>
                  </a:moveTo>
                  <a:lnTo>
                    <a:pt x="6" y="13"/>
                  </a:lnTo>
                  <a:lnTo>
                    <a:pt x="5" y="19"/>
                  </a:lnTo>
                  <a:lnTo>
                    <a:pt x="5" y="46"/>
                  </a:lnTo>
                  <a:lnTo>
                    <a:pt x="3" y="50"/>
                  </a:lnTo>
                  <a:lnTo>
                    <a:pt x="0" y="48"/>
                  </a:lnTo>
                  <a:lnTo>
                    <a:pt x="0" y="0"/>
                  </a:lnTo>
                  <a:lnTo>
                    <a:pt x="5" y="0"/>
                  </a:lnTo>
                  <a:lnTo>
                    <a:pt x="6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2" name="Freeform 83"/>
            <p:cNvSpPr>
              <a:spLocks/>
            </p:cNvSpPr>
            <p:nvPr/>
          </p:nvSpPr>
          <p:spPr bwMode="auto">
            <a:xfrm>
              <a:off x="3527" y="2243"/>
              <a:ext cx="5" cy="46"/>
            </a:xfrm>
            <a:custGeom>
              <a:avLst/>
              <a:gdLst>
                <a:gd name="T0" fmla="*/ 4 w 5"/>
                <a:gd name="T1" fmla="*/ 0 h 46"/>
                <a:gd name="T2" fmla="*/ 4 w 5"/>
                <a:gd name="T3" fmla="*/ 43 h 46"/>
                <a:gd name="T4" fmla="*/ 1 w 5"/>
                <a:gd name="T5" fmla="*/ 45 h 46"/>
                <a:gd name="T6" fmla="*/ 1 w 5"/>
                <a:gd name="T7" fmla="*/ 38 h 46"/>
                <a:gd name="T8" fmla="*/ 0 w 5"/>
                <a:gd name="T9" fmla="*/ 34 h 46"/>
                <a:gd name="T10" fmla="*/ 1 w 5"/>
                <a:gd name="T11" fmla="*/ 32 h 46"/>
                <a:gd name="T12" fmla="*/ 0 w 5"/>
                <a:gd name="T13" fmla="*/ 31 h 46"/>
                <a:gd name="T14" fmla="*/ 1 w 5"/>
                <a:gd name="T15" fmla="*/ 25 h 46"/>
                <a:gd name="T16" fmla="*/ 0 w 5"/>
                <a:gd name="T17" fmla="*/ 22 h 46"/>
                <a:gd name="T18" fmla="*/ 0 w 5"/>
                <a:gd name="T19" fmla="*/ 13 h 46"/>
                <a:gd name="T20" fmla="*/ 1 w 5"/>
                <a:gd name="T21" fmla="*/ 11 h 46"/>
                <a:gd name="T22" fmla="*/ 0 w 5"/>
                <a:gd name="T23" fmla="*/ 4 h 46"/>
                <a:gd name="T24" fmla="*/ 1 w 5"/>
                <a:gd name="T25" fmla="*/ 0 h 46"/>
                <a:gd name="T26" fmla="*/ 4 w 5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46"/>
                <a:gd name="T44" fmla="*/ 5 w 5"/>
                <a:gd name="T45" fmla="*/ 46 h 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46">
                  <a:moveTo>
                    <a:pt x="4" y="0"/>
                  </a:moveTo>
                  <a:lnTo>
                    <a:pt x="4" y="43"/>
                  </a:lnTo>
                  <a:lnTo>
                    <a:pt x="1" y="45"/>
                  </a:lnTo>
                  <a:lnTo>
                    <a:pt x="1" y="38"/>
                  </a:lnTo>
                  <a:lnTo>
                    <a:pt x="0" y="34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0" y="4"/>
                  </a:ln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3" name="Freeform 84"/>
            <p:cNvSpPr>
              <a:spLocks/>
            </p:cNvSpPr>
            <p:nvPr/>
          </p:nvSpPr>
          <p:spPr bwMode="auto">
            <a:xfrm>
              <a:off x="3527" y="2313"/>
              <a:ext cx="5" cy="47"/>
            </a:xfrm>
            <a:custGeom>
              <a:avLst/>
              <a:gdLst>
                <a:gd name="T0" fmla="*/ 4 w 5"/>
                <a:gd name="T1" fmla="*/ 4 h 47"/>
                <a:gd name="T2" fmla="*/ 4 w 5"/>
                <a:gd name="T3" fmla="*/ 11 h 47"/>
                <a:gd name="T4" fmla="*/ 4 w 5"/>
                <a:gd name="T5" fmla="*/ 18 h 47"/>
                <a:gd name="T6" fmla="*/ 4 w 5"/>
                <a:gd name="T7" fmla="*/ 22 h 47"/>
                <a:gd name="T8" fmla="*/ 4 w 5"/>
                <a:gd name="T9" fmla="*/ 28 h 47"/>
                <a:gd name="T10" fmla="*/ 4 w 5"/>
                <a:gd name="T11" fmla="*/ 31 h 47"/>
                <a:gd name="T12" fmla="*/ 4 w 5"/>
                <a:gd name="T13" fmla="*/ 44 h 47"/>
                <a:gd name="T14" fmla="*/ 1 w 5"/>
                <a:gd name="T15" fmla="*/ 46 h 47"/>
                <a:gd name="T16" fmla="*/ 0 w 5"/>
                <a:gd name="T17" fmla="*/ 44 h 47"/>
                <a:gd name="T18" fmla="*/ 0 w 5"/>
                <a:gd name="T19" fmla="*/ 0 h 47"/>
                <a:gd name="T20" fmla="*/ 4 w 5"/>
                <a:gd name="T21" fmla="*/ 0 h 47"/>
                <a:gd name="T22" fmla="*/ 4 w 5"/>
                <a:gd name="T23" fmla="*/ 4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"/>
                <a:gd name="T37" fmla="*/ 0 h 47"/>
                <a:gd name="T38" fmla="*/ 5 w 5"/>
                <a:gd name="T39" fmla="*/ 47 h 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" h="47">
                  <a:moveTo>
                    <a:pt x="4" y="4"/>
                  </a:moveTo>
                  <a:lnTo>
                    <a:pt x="4" y="11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44"/>
                  </a:lnTo>
                  <a:lnTo>
                    <a:pt x="1" y="46"/>
                  </a:lnTo>
                  <a:lnTo>
                    <a:pt x="0" y="4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4" name="Freeform 85"/>
            <p:cNvSpPr>
              <a:spLocks/>
            </p:cNvSpPr>
            <p:nvPr/>
          </p:nvSpPr>
          <p:spPr bwMode="auto">
            <a:xfrm>
              <a:off x="3525" y="2387"/>
              <a:ext cx="7" cy="47"/>
            </a:xfrm>
            <a:custGeom>
              <a:avLst/>
              <a:gdLst>
                <a:gd name="T0" fmla="*/ 6 w 7"/>
                <a:gd name="T1" fmla="*/ 0 h 47"/>
                <a:gd name="T2" fmla="*/ 6 w 7"/>
                <a:gd name="T3" fmla="*/ 44 h 47"/>
                <a:gd name="T4" fmla="*/ 2 w 7"/>
                <a:gd name="T5" fmla="*/ 46 h 47"/>
                <a:gd name="T6" fmla="*/ 2 w 7"/>
                <a:gd name="T7" fmla="*/ 20 h 47"/>
                <a:gd name="T8" fmla="*/ 0 w 7"/>
                <a:gd name="T9" fmla="*/ 20 h 47"/>
                <a:gd name="T10" fmla="*/ 2 w 7"/>
                <a:gd name="T11" fmla="*/ 13 h 47"/>
                <a:gd name="T12" fmla="*/ 2 w 7"/>
                <a:gd name="T13" fmla="*/ 0 h 47"/>
                <a:gd name="T14" fmla="*/ 6 w 7"/>
                <a:gd name="T15" fmla="*/ 0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47"/>
                <a:gd name="T26" fmla="*/ 7 w 7"/>
                <a:gd name="T27" fmla="*/ 47 h 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47">
                  <a:moveTo>
                    <a:pt x="6" y="0"/>
                  </a:moveTo>
                  <a:lnTo>
                    <a:pt x="6" y="44"/>
                  </a:lnTo>
                  <a:lnTo>
                    <a:pt x="2" y="4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5" name="Freeform 86"/>
            <p:cNvSpPr>
              <a:spLocks/>
            </p:cNvSpPr>
            <p:nvPr/>
          </p:nvSpPr>
          <p:spPr bwMode="auto">
            <a:xfrm>
              <a:off x="3525" y="2457"/>
              <a:ext cx="7" cy="47"/>
            </a:xfrm>
            <a:custGeom>
              <a:avLst/>
              <a:gdLst>
                <a:gd name="T0" fmla="*/ 6 w 7"/>
                <a:gd name="T1" fmla="*/ 0 h 47"/>
                <a:gd name="T2" fmla="*/ 6 w 7"/>
                <a:gd name="T3" fmla="*/ 42 h 47"/>
                <a:gd name="T4" fmla="*/ 2 w 7"/>
                <a:gd name="T5" fmla="*/ 46 h 47"/>
                <a:gd name="T6" fmla="*/ 0 w 7"/>
                <a:gd name="T7" fmla="*/ 42 h 47"/>
                <a:gd name="T8" fmla="*/ 0 w 7"/>
                <a:gd name="T9" fmla="*/ 2 h 47"/>
                <a:gd name="T10" fmla="*/ 6 w 7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47"/>
                <a:gd name="T20" fmla="*/ 7 w 7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47">
                  <a:moveTo>
                    <a:pt x="6" y="0"/>
                  </a:moveTo>
                  <a:lnTo>
                    <a:pt x="6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6" name="Freeform 87"/>
            <p:cNvSpPr>
              <a:spLocks/>
            </p:cNvSpPr>
            <p:nvPr/>
          </p:nvSpPr>
          <p:spPr bwMode="auto">
            <a:xfrm>
              <a:off x="3525" y="2526"/>
              <a:ext cx="4" cy="52"/>
            </a:xfrm>
            <a:custGeom>
              <a:avLst/>
              <a:gdLst>
                <a:gd name="T0" fmla="*/ 3 w 4"/>
                <a:gd name="T1" fmla="*/ 0 h 52"/>
                <a:gd name="T2" fmla="*/ 3 w 4"/>
                <a:gd name="T3" fmla="*/ 49 h 52"/>
                <a:gd name="T4" fmla="*/ 2 w 4"/>
                <a:gd name="T5" fmla="*/ 51 h 52"/>
                <a:gd name="T6" fmla="*/ 0 w 4"/>
                <a:gd name="T7" fmla="*/ 49 h 52"/>
                <a:gd name="T8" fmla="*/ 0 w 4"/>
                <a:gd name="T9" fmla="*/ 0 h 52"/>
                <a:gd name="T10" fmla="*/ 3 w 4"/>
                <a:gd name="T11" fmla="*/ 0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52"/>
                <a:gd name="T20" fmla="*/ 4 w 4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52">
                  <a:moveTo>
                    <a:pt x="3" y="0"/>
                  </a:moveTo>
                  <a:lnTo>
                    <a:pt x="3" y="49"/>
                  </a:lnTo>
                  <a:lnTo>
                    <a:pt x="2" y="51"/>
                  </a:lnTo>
                  <a:lnTo>
                    <a:pt x="0" y="49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7" name="Freeform 88"/>
            <p:cNvSpPr>
              <a:spLocks/>
            </p:cNvSpPr>
            <p:nvPr/>
          </p:nvSpPr>
          <p:spPr bwMode="auto">
            <a:xfrm>
              <a:off x="3523" y="2677"/>
              <a:ext cx="6" cy="48"/>
            </a:xfrm>
            <a:custGeom>
              <a:avLst/>
              <a:gdLst>
                <a:gd name="T0" fmla="*/ 5 w 6"/>
                <a:gd name="T1" fmla="*/ 0 h 48"/>
                <a:gd name="T2" fmla="*/ 5 w 6"/>
                <a:gd name="T3" fmla="*/ 5 h 48"/>
                <a:gd name="T4" fmla="*/ 3 w 6"/>
                <a:gd name="T5" fmla="*/ 7 h 48"/>
                <a:gd name="T6" fmla="*/ 3 w 6"/>
                <a:gd name="T7" fmla="*/ 47 h 48"/>
                <a:gd name="T8" fmla="*/ 2 w 6"/>
                <a:gd name="T9" fmla="*/ 47 h 48"/>
                <a:gd name="T10" fmla="*/ 0 w 6"/>
                <a:gd name="T11" fmla="*/ 43 h 48"/>
                <a:gd name="T12" fmla="*/ 0 w 6"/>
                <a:gd name="T13" fmla="*/ 0 h 48"/>
                <a:gd name="T14" fmla="*/ 3 w 6"/>
                <a:gd name="T15" fmla="*/ 0 h 48"/>
                <a:gd name="T16" fmla="*/ 5 w 6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8"/>
                <a:gd name="T29" fmla="*/ 6 w 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8">
                  <a:moveTo>
                    <a:pt x="5" y="0"/>
                  </a:moveTo>
                  <a:lnTo>
                    <a:pt x="5" y="5"/>
                  </a:lnTo>
                  <a:lnTo>
                    <a:pt x="3" y="7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0" y="43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8" name="Freeform 89"/>
            <p:cNvSpPr>
              <a:spLocks/>
            </p:cNvSpPr>
            <p:nvPr/>
          </p:nvSpPr>
          <p:spPr bwMode="auto">
            <a:xfrm>
              <a:off x="3521" y="2748"/>
              <a:ext cx="7" cy="49"/>
            </a:xfrm>
            <a:custGeom>
              <a:avLst/>
              <a:gdLst>
                <a:gd name="T0" fmla="*/ 6 w 7"/>
                <a:gd name="T1" fmla="*/ 2 h 49"/>
                <a:gd name="T2" fmla="*/ 6 w 7"/>
                <a:gd name="T3" fmla="*/ 43 h 49"/>
                <a:gd name="T4" fmla="*/ 4 w 7"/>
                <a:gd name="T5" fmla="*/ 48 h 49"/>
                <a:gd name="T6" fmla="*/ 2 w 7"/>
                <a:gd name="T7" fmla="*/ 48 h 49"/>
                <a:gd name="T8" fmla="*/ 0 w 7"/>
                <a:gd name="T9" fmla="*/ 43 h 49"/>
                <a:gd name="T10" fmla="*/ 2 w 7"/>
                <a:gd name="T11" fmla="*/ 41 h 49"/>
                <a:gd name="T12" fmla="*/ 0 w 7"/>
                <a:gd name="T13" fmla="*/ 37 h 49"/>
                <a:gd name="T14" fmla="*/ 0 w 7"/>
                <a:gd name="T15" fmla="*/ 27 h 49"/>
                <a:gd name="T16" fmla="*/ 2 w 7"/>
                <a:gd name="T17" fmla="*/ 23 h 49"/>
                <a:gd name="T18" fmla="*/ 0 w 7"/>
                <a:gd name="T19" fmla="*/ 20 h 49"/>
                <a:gd name="T20" fmla="*/ 0 w 7"/>
                <a:gd name="T21" fmla="*/ 5 h 49"/>
                <a:gd name="T22" fmla="*/ 4 w 7"/>
                <a:gd name="T23" fmla="*/ 0 h 49"/>
                <a:gd name="T24" fmla="*/ 6 w 7"/>
                <a:gd name="T25" fmla="*/ 2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"/>
                <a:gd name="T40" fmla="*/ 0 h 49"/>
                <a:gd name="T41" fmla="*/ 7 w 7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" h="49">
                  <a:moveTo>
                    <a:pt x="6" y="2"/>
                  </a:moveTo>
                  <a:lnTo>
                    <a:pt x="6" y="43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2" y="41"/>
                  </a:lnTo>
                  <a:lnTo>
                    <a:pt x="0" y="37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4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49" name="Freeform 90"/>
            <p:cNvSpPr>
              <a:spLocks/>
            </p:cNvSpPr>
            <p:nvPr/>
          </p:nvSpPr>
          <p:spPr bwMode="auto">
            <a:xfrm>
              <a:off x="3521" y="2823"/>
              <a:ext cx="7" cy="48"/>
            </a:xfrm>
            <a:custGeom>
              <a:avLst/>
              <a:gdLst>
                <a:gd name="T0" fmla="*/ 6 w 7"/>
                <a:gd name="T1" fmla="*/ 18 h 48"/>
                <a:gd name="T2" fmla="*/ 4 w 7"/>
                <a:gd name="T3" fmla="*/ 24 h 48"/>
                <a:gd name="T4" fmla="*/ 4 w 7"/>
                <a:gd name="T5" fmla="*/ 45 h 48"/>
                <a:gd name="T6" fmla="*/ 2 w 7"/>
                <a:gd name="T7" fmla="*/ 47 h 48"/>
                <a:gd name="T8" fmla="*/ 0 w 7"/>
                <a:gd name="T9" fmla="*/ 45 h 48"/>
                <a:gd name="T10" fmla="*/ 0 w 7"/>
                <a:gd name="T11" fmla="*/ 0 h 48"/>
                <a:gd name="T12" fmla="*/ 4 w 7"/>
                <a:gd name="T13" fmla="*/ 0 h 48"/>
                <a:gd name="T14" fmla="*/ 4 w 7"/>
                <a:gd name="T15" fmla="*/ 16 h 48"/>
                <a:gd name="T16" fmla="*/ 6 w 7"/>
                <a:gd name="T17" fmla="*/ 1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48"/>
                <a:gd name="T29" fmla="*/ 7 w 7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48">
                  <a:moveTo>
                    <a:pt x="6" y="18"/>
                  </a:moveTo>
                  <a:lnTo>
                    <a:pt x="4" y="24"/>
                  </a:lnTo>
                  <a:lnTo>
                    <a:pt x="4" y="45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6" y="1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0" name="Freeform 91"/>
            <p:cNvSpPr>
              <a:spLocks/>
            </p:cNvSpPr>
            <p:nvPr/>
          </p:nvSpPr>
          <p:spPr bwMode="auto">
            <a:xfrm>
              <a:off x="3361" y="2203"/>
              <a:ext cx="6" cy="2"/>
            </a:xfrm>
            <a:custGeom>
              <a:avLst/>
              <a:gdLst>
                <a:gd name="T0" fmla="*/ 5 w 6"/>
                <a:gd name="T1" fmla="*/ 0 h 2"/>
                <a:gd name="T2" fmla="*/ 5 w 6"/>
                <a:gd name="T3" fmla="*/ 1 h 2"/>
                <a:gd name="T4" fmla="*/ 2 w 6"/>
                <a:gd name="T5" fmla="*/ 1 h 2"/>
                <a:gd name="T6" fmla="*/ 0 w 6"/>
                <a:gd name="T7" fmla="*/ 0 h 2"/>
                <a:gd name="T8" fmla="*/ 5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5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1" name="Freeform 92"/>
            <p:cNvSpPr>
              <a:spLocks/>
            </p:cNvSpPr>
            <p:nvPr/>
          </p:nvSpPr>
          <p:spPr bwMode="auto">
            <a:xfrm>
              <a:off x="3268" y="3349"/>
              <a:ext cx="23" cy="41"/>
            </a:xfrm>
            <a:custGeom>
              <a:avLst/>
              <a:gdLst>
                <a:gd name="T0" fmla="*/ 22 w 23"/>
                <a:gd name="T1" fmla="*/ 25 h 41"/>
                <a:gd name="T2" fmla="*/ 22 w 23"/>
                <a:gd name="T3" fmla="*/ 29 h 41"/>
                <a:gd name="T4" fmla="*/ 19 w 23"/>
                <a:gd name="T5" fmla="*/ 29 h 41"/>
                <a:gd name="T6" fmla="*/ 19 w 23"/>
                <a:gd name="T7" fmla="*/ 36 h 41"/>
                <a:gd name="T8" fmla="*/ 16 w 23"/>
                <a:gd name="T9" fmla="*/ 40 h 41"/>
                <a:gd name="T10" fmla="*/ 14 w 23"/>
                <a:gd name="T11" fmla="*/ 35 h 41"/>
                <a:gd name="T12" fmla="*/ 14 w 23"/>
                <a:gd name="T13" fmla="*/ 29 h 41"/>
                <a:gd name="T14" fmla="*/ 2 w 23"/>
                <a:gd name="T15" fmla="*/ 29 h 41"/>
                <a:gd name="T16" fmla="*/ 0 w 23"/>
                <a:gd name="T17" fmla="*/ 25 h 41"/>
                <a:gd name="T18" fmla="*/ 2 w 23"/>
                <a:gd name="T19" fmla="*/ 18 h 41"/>
                <a:gd name="T20" fmla="*/ 16 w 23"/>
                <a:gd name="T21" fmla="*/ 0 h 41"/>
                <a:gd name="T22" fmla="*/ 17 w 23"/>
                <a:gd name="T23" fmla="*/ 0 h 41"/>
                <a:gd name="T24" fmla="*/ 19 w 23"/>
                <a:gd name="T25" fmla="*/ 4 h 41"/>
                <a:gd name="T26" fmla="*/ 19 w 23"/>
                <a:gd name="T27" fmla="*/ 25 h 41"/>
                <a:gd name="T28" fmla="*/ 22 w 23"/>
                <a:gd name="T29" fmla="*/ 25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41"/>
                <a:gd name="T47" fmla="*/ 23 w 23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41">
                  <a:moveTo>
                    <a:pt x="22" y="25"/>
                  </a:moveTo>
                  <a:lnTo>
                    <a:pt x="22" y="29"/>
                  </a:lnTo>
                  <a:lnTo>
                    <a:pt x="19" y="29"/>
                  </a:lnTo>
                  <a:lnTo>
                    <a:pt x="19" y="36"/>
                  </a:lnTo>
                  <a:lnTo>
                    <a:pt x="16" y="40"/>
                  </a:lnTo>
                  <a:lnTo>
                    <a:pt x="14" y="35"/>
                  </a:lnTo>
                  <a:lnTo>
                    <a:pt x="14" y="29"/>
                  </a:lnTo>
                  <a:lnTo>
                    <a:pt x="2" y="29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4"/>
                  </a:lnTo>
                  <a:lnTo>
                    <a:pt x="19" y="25"/>
                  </a:lnTo>
                  <a:lnTo>
                    <a:pt x="22" y="2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2" name="Freeform 93"/>
            <p:cNvSpPr>
              <a:spLocks/>
            </p:cNvSpPr>
            <p:nvPr/>
          </p:nvSpPr>
          <p:spPr bwMode="auto">
            <a:xfrm>
              <a:off x="3273" y="3358"/>
              <a:ext cx="9" cy="18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11 h 18"/>
                <a:gd name="T4" fmla="*/ 0 w 9"/>
                <a:gd name="T5" fmla="*/ 17 h 18"/>
                <a:gd name="T6" fmla="*/ 5 w 9"/>
                <a:gd name="T7" fmla="*/ 17 h 18"/>
                <a:gd name="T8" fmla="*/ 8 w 9"/>
                <a:gd name="T9" fmla="*/ 11 h 18"/>
                <a:gd name="T10" fmla="*/ 8 w 9"/>
                <a:gd name="T11" fmla="*/ 2 h 18"/>
                <a:gd name="T12" fmla="*/ 6 w 9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8"/>
                <a:gd name="T23" fmla="*/ 9 w 9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8">
                  <a:moveTo>
                    <a:pt x="6" y="0"/>
                  </a:moveTo>
                  <a:lnTo>
                    <a:pt x="0" y="11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8" y="11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3" name="Freeform 94"/>
            <p:cNvSpPr>
              <a:spLocks/>
            </p:cNvSpPr>
            <p:nvPr/>
          </p:nvSpPr>
          <p:spPr bwMode="auto">
            <a:xfrm>
              <a:off x="3257" y="3384"/>
              <a:ext cx="4" cy="6"/>
            </a:xfrm>
            <a:custGeom>
              <a:avLst/>
              <a:gdLst>
                <a:gd name="T0" fmla="*/ 3 w 4"/>
                <a:gd name="T1" fmla="*/ 2 h 6"/>
                <a:gd name="T2" fmla="*/ 3 w 4"/>
                <a:gd name="T3" fmla="*/ 5 h 6"/>
                <a:gd name="T4" fmla="*/ 0 w 4"/>
                <a:gd name="T5" fmla="*/ 5 h 6"/>
                <a:gd name="T6" fmla="*/ 0 w 4"/>
                <a:gd name="T7" fmla="*/ 2 h 6"/>
                <a:gd name="T8" fmla="*/ 2 w 4"/>
                <a:gd name="T9" fmla="*/ 0 h 6"/>
                <a:gd name="T10" fmla="*/ 3 w 4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6"/>
                <a:gd name="T20" fmla="*/ 4 w 4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6">
                  <a:moveTo>
                    <a:pt x="3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4" name="Freeform 95"/>
            <p:cNvSpPr>
              <a:spLocks/>
            </p:cNvSpPr>
            <p:nvPr/>
          </p:nvSpPr>
          <p:spPr bwMode="auto">
            <a:xfrm>
              <a:off x="3233" y="3349"/>
              <a:ext cx="8" cy="41"/>
            </a:xfrm>
            <a:custGeom>
              <a:avLst/>
              <a:gdLst>
                <a:gd name="T0" fmla="*/ 7 w 8"/>
                <a:gd name="T1" fmla="*/ 2 h 41"/>
                <a:gd name="T2" fmla="*/ 7 w 8"/>
                <a:gd name="T3" fmla="*/ 7 h 41"/>
                <a:gd name="T4" fmla="*/ 5 w 8"/>
                <a:gd name="T5" fmla="*/ 11 h 41"/>
                <a:gd name="T6" fmla="*/ 7 w 8"/>
                <a:gd name="T7" fmla="*/ 13 h 41"/>
                <a:gd name="T8" fmla="*/ 5 w 8"/>
                <a:gd name="T9" fmla="*/ 18 h 41"/>
                <a:gd name="T10" fmla="*/ 5 w 8"/>
                <a:gd name="T11" fmla="*/ 35 h 41"/>
                <a:gd name="T12" fmla="*/ 7 w 8"/>
                <a:gd name="T13" fmla="*/ 40 h 41"/>
                <a:gd name="T14" fmla="*/ 2 w 8"/>
                <a:gd name="T15" fmla="*/ 40 h 41"/>
                <a:gd name="T16" fmla="*/ 2 w 8"/>
                <a:gd name="T17" fmla="*/ 5 h 41"/>
                <a:gd name="T18" fmla="*/ 0 w 8"/>
                <a:gd name="T19" fmla="*/ 2 h 41"/>
                <a:gd name="T20" fmla="*/ 5 w 8"/>
                <a:gd name="T21" fmla="*/ 0 h 41"/>
                <a:gd name="T22" fmla="*/ 7 w 8"/>
                <a:gd name="T23" fmla="*/ 2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41"/>
                <a:gd name="T38" fmla="*/ 8 w 8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41">
                  <a:moveTo>
                    <a:pt x="7" y="2"/>
                  </a:moveTo>
                  <a:lnTo>
                    <a:pt x="7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5" y="18"/>
                  </a:lnTo>
                  <a:lnTo>
                    <a:pt x="5" y="35"/>
                  </a:lnTo>
                  <a:lnTo>
                    <a:pt x="7" y="40"/>
                  </a:lnTo>
                  <a:lnTo>
                    <a:pt x="2" y="40"/>
                  </a:lnTo>
                  <a:lnTo>
                    <a:pt x="2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5" name="Freeform 96"/>
            <p:cNvSpPr>
              <a:spLocks/>
            </p:cNvSpPr>
            <p:nvPr/>
          </p:nvSpPr>
          <p:spPr bwMode="auto">
            <a:xfrm>
              <a:off x="3178" y="2493"/>
              <a:ext cx="7" cy="48"/>
            </a:xfrm>
            <a:custGeom>
              <a:avLst/>
              <a:gdLst>
                <a:gd name="T0" fmla="*/ 6 w 7"/>
                <a:gd name="T1" fmla="*/ 2 h 48"/>
                <a:gd name="T2" fmla="*/ 6 w 7"/>
                <a:gd name="T3" fmla="*/ 43 h 48"/>
                <a:gd name="T4" fmla="*/ 5 w 7"/>
                <a:gd name="T5" fmla="*/ 47 h 48"/>
                <a:gd name="T6" fmla="*/ 2 w 7"/>
                <a:gd name="T7" fmla="*/ 47 h 48"/>
                <a:gd name="T8" fmla="*/ 2 w 7"/>
                <a:gd name="T9" fmla="*/ 43 h 48"/>
                <a:gd name="T10" fmla="*/ 0 w 7"/>
                <a:gd name="T11" fmla="*/ 42 h 48"/>
                <a:gd name="T12" fmla="*/ 0 w 7"/>
                <a:gd name="T13" fmla="*/ 4 h 48"/>
                <a:gd name="T14" fmla="*/ 5 w 7"/>
                <a:gd name="T15" fmla="*/ 0 h 48"/>
                <a:gd name="T16" fmla="*/ 6 w 7"/>
                <a:gd name="T17" fmla="*/ 2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48"/>
                <a:gd name="T29" fmla="*/ 7 w 7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48">
                  <a:moveTo>
                    <a:pt x="6" y="2"/>
                  </a:moveTo>
                  <a:lnTo>
                    <a:pt x="6" y="43"/>
                  </a:lnTo>
                  <a:lnTo>
                    <a:pt x="5" y="47"/>
                  </a:lnTo>
                  <a:lnTo>
                    <a:pt x="2" y="47"/>
                  </a:lnTo>
                  <a:lnTo>
                    <a:pt x="2" y="43"/>
                  </a:lnTo>
                  <a:lnTo>
                    <a:pt x="0" y="42"/>
                  </a:lnTo>
                  <a:lnTo>
                    <a:pt x="0" y="4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6" name="Freeform 97"/>
            <p:cNvSpPr>
              <a:spLocks/>
            </p:cNvSpPr>
            <p:nvPr/>
          </p:nvSpPr>
          <p:spPr bwMode="auto">
            <a:xfrm>
              <a:off x="3178" y="2567"/>
              <a:ext cx="7" cy="52"/>
            </a:xfrm>
            <a:custGeom>
              <a:avLst/>
              <a:gdLst>
                <a:gd name="T0" fmla="*/ 6 w 7"/>
                <a:gd name="T1" fmla="*/ 2 h 52"/>
                <a:gd name="T2" fmla="*/ 6 w 7"/>
                <a:gd name="T3" fmla="*/ 15 h 52"/>
                <a:gd name="T4" fmla="*/ 5 w 7"/>
                <a:gd name="T5" fmla="*/ 22 h 52"/>
                <a:gd name="T6" fmla="*/ 6 w 7"/>
                <a:gd name="T7" fmla="*/ 26 h 52"/>
                <a:gd name="T8" fmla="*/ 5 w 7"/>
                <a:gd name="T9" fmla="*/ 31 h 52"/>
                <a:gd name="T10" fmla="*/ 5 w 7"/>
                <a:gd name="T11" fmla="*/ 49 h 52"/>
                <a:gd name="T12" fmla="*/ 2 w 7"/>
                <a:gd name="T13" fmla="*/ 51 h 52"/>
                <a:gd name="T14" fmla="*/ 0 w 7"/>
                <a:gd name="T15" fmla="*/ 49 h 52"/>
                <a:gd name="T16" fmla="*/ 0 w 7"/>
                <a:gd name="T17" fmla="*/ 0 h 52"/>
                <a:gd name="T18" fmla="*/ 5 w 7"/>
                <a:gd name="T19" fmla="*/ 0 h 52"/>
                <a:gd name="T20" fmla="*/ 6 w 7"/>
                <a:gd name="T21" fmla="*/ 2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52"/>
                <a:gd name="T35" fmla="*/ 7 w 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52">
                  <a:moveTo>
                    <a:pt x="6" y="2"/>
                  </a:moveTo>
                  <a:lnTo>
                    <a:pt x="6" y="15"/>
                  </a:lnTo>
                  <a:lnTo>
                    <a:pt x="5" y="22"/>
                  </a:lnTo>
                  <a:lnTo>
                    <a:pt x="6" y="26"/>
                  </a:lnTo>
                  <a:lnTo>
                    <a:pt x="5" y="31"/>
                  </a:lnTo>
                  <a:lnTo>
                    <a:pt x="5" y="49"/>
                  </a:lnTo>
                  <a:lnTo>
                    <a:pt x="2" y="51"/>
                  </a:lnTo>
                  <a:lnTo>
                    <a:pt x="0" y="49"/>
                  </a:lnTo>
                  <a:lnTo>
                    <a:pt x="0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7" name="Freeform 98"/>
            <p:cNvSpPr>
              <a:spLocks/>
            </p:cNvSpPr>
            <p:nvPr/>
          </p:nvSpPr>
          <p:spPr bwMode="auto">
            <a:xfrm>
              <a:off x="3177" y="2717"/>
              <a:ext cx="5" cy="45"/>
            </a:xfrm>
            <a:custGeom>
              <a:avLst/>
              <a:gdLst>
                <a:gd name="T0" fmla="*/ 4 w 5"/>
                <a:gd name="T1" fmla="*/ 0 h 45"/>
                <a:gd name="T2" fmla="*/ 4 w 5"/>
                <a:gd name="T3" fmla="*/ 39 h 45"/>
                <a:gd name="T4" fmla="*/ 3 w 5"/>
                <a:gd name="T5" fmla="*/ 44 h 45"/>
                <a:gd name="T6" fmla="*/ 1 w 5"/>
                <a:gd name="T7" fmla="*/ 44 h 45"/>
                <a:gd name="T8" fmla="*/ 0 w 5"/>
                <a:gd name="T9" fmla="*/ 39 h 45"/>
                <a:gd name="T10" fmla="*/ 0 w 5"/>
                <a:gd name="T11" fmla="*/ 2 h 45"/>
                <a:gd name="T12" fmla="*/ 4 w 5"/>
                <a:gd name="T13" fmla="*/ 0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45"/>
                <a:gd name="T23" fmla="*/ 5 w 5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45">
                  <a:moveTo>
                    <a:pt x="4" y="0"/>
                  </a:moveTo>
                  <a:lnTo>
                    <a:pt x="4" y="39"/>
                  </a:lnTo>
                  <a:lnTo>
                    <a:pt x="3" y="44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8" name="Freeform 99"/>
            <p:cNvSpPr>
              <a:spLocks/>
            </p:cNvSpPr>
            <p:nvPr/>
          </p:nvSpPr>
          <p:spPr bwMode="auto">
            <a:xfrm>
              <a:off x="3177" y="2787"/>
              <a:ext cx="5" cy="46"/>
            </a:xfrm>
            <a:custGeom>
              <a:avLst/>
              <a:gdLst>
                <a:gd name="T0" fmla="*/ 4 w 5"/>
                <a:gd name="T1" fmla="*/ 4 h 46"/>
                <a:gd name="T2" fmla="*/ 3 w 5"/>
                <a:gd name="T3" fmla="*/ 45 h 46"/>
                <a:gd name="T4" fmla="*/ 0 w 5"/>
                <a:gd name="T5" fmla="*/ 45 h 46"/>
                <a:gd name="T6" fmla="*/ 0 w 5"/>
                <a:gd name="T7" fmla="*/ 2 h 46"/>
                <a:gd name="T8" fmla="*/ 3 w 5"/>
                <a:gd name="T9" fmla="*/ 0 h 46"/>
                <a:gd name="T10" fmla="*/ 4 w 5"/>
                <a:gd name="T11" fmla="*/ 4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46"/>
                <a:gd name="T20" fmla="*/ 5 w 5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46">
                  <a:moveTo>
                    <a:pt x="4" y="4"/>
                  </a:moveTo>
                  <a:lnTo>
                    <a:pt x="3" y="45"/>
                  </a:lnTo>
                  <a:lnTo>
                    <a:pt x="0" y="45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59" name="Freeform 100"/>
            <p:cNvSpPr>
              <a:spLocks/>
            </p:cNvSpPr>
            <p:nvPr/>
          </p:nvSpPr>
          <p:spPr bwMode="auto">
            <a:xfrm>
              <a:off x="3175" y="2858"/>
              <a:ext cx="5" cy="49"/>
            </a:xfrm>
            <a:custGeom>
              <a:avLst/>
              <a:gdLst>
                <a:gd name="T0" fmla="*/ 4 w 5"/>
                <a:gd name="T1" fmla="*/ 2 h 49"/>
                <a:gd name="T2" fmla="*/ 4 w 5"/>
                <a:gd name="T3" fmla="*/ 44 h 49"/>
                <a:gd name="T4" fmla="*/ 3 w 5"/>
                <a:gd name="T5" fmla="*/ 48 h 49"/>
                <a:gd name="T6" fmla="*/ 1 w 5"/>
                <a:gd name="T7" fmla="*/ 48 h 49"/>
                <a:gd name="T8" fmla="*/ 1 w 5"/>
                <a:gd name="T9" fmla="*/ 39 h 49"/>
                <a:gd name="T10" fmla="*/ 0 w 5"/>
                <a:gd name="T11" fmla="*/ 36 h 49"/>
                <a:gd name="T12" fmla="*/ 1 w 5"/>
                <a:gd name="T13" fmla="*/ 32 h 49"/>
                <a:gd name="T14" fmla="*/ 0 w 5"/>
                <a:gd name="T15" fmla="*/ 28 h 49"/>
                <a:gd name="T16" fmla="*/ 1 w 5"/>
                <a:gd name="T17" fmla="*/ 2 h 49"/>
                <a:gd name="T18" fmla="*/ 3 w 5"/>
                <a:gd name="T19" fmla="*/ 0 h 49"/>
                <a:gd name="T20" fmla="*/ 4 w 5"/>
                <a:gd name="T21" fmla="*/ 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"/>
                <a:gd name="T34" fmla="*/ 0 h 49"/>
                <a:gd name="T35" fmla="*/ 5 w 5"/>
                <a:gd name="T36" fmla="*/ 49 h 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" h="49">
                  <a:moveTo>
                    <a:pt x="4" y="2"/>
                  </a:moveTo>
                  <a:lnTo>
                    <a:pt x="4" y="44"/>
                  </a:lnTo>
                  <a:lnTo>
                    <a:pt x="3" y="48"/>
                  </a:lnTo>
                  <a:lnTo>
                    <a:pt x="1" y="48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0" name="Freeform 101"/>
            <p:cNvSpPr>
              <a:spLocks/>
            </p:cNvSpPr>
            <p:nvPr/>
          </p:nvSpPr>
          <p:spPr bwMode="auto">
            <a:xfrm>
              <a:off x="3175" y="2932"/>
              <a:ext cx="5" cy="49"/>
            </a:xfrm>
            <a:custGeom>
              <a:avLst/>
              <a:gdLst>
                <a:gd name="T0" fmla="*/ 4 w 5"/>
                <a:gd name="T1" fmla="*/ 4 h 49"/>
                <a:gd name="T2" fmla="*/ 4 w 5"/>
                <a:gd name="T3" fmla="*/ 16 h 49"/>
                <a:gd name="T4" fmla="*/ 3 w 5"/>
                <a:gd name="T5" fmla="*/ 21 h 49"/>
                <a:gd name="T6" fmla="*/ 3 w 5"/>
                <a:gd name="T7" fmla="*/ 46 h 49"/>
                <a:gd name="T8" fmla="*/ 1 w 5"/>
                <a:gd name="T9" fmla="*/ 48 h 49"/>
                <a:gd name="T10" fmla="*/ 0 w 5"/>
                <a:gd name="T11" fmla="*/ 46 h 49"/>
                <a:gd name="T12" fmla="*/ 0 w 5"/>
                <a:gd name="T13" fmla="*/ 2 h 49"/>
                <a:gd name="T14" fmla="*/ 3 w 5"/>
                <a:gd name="T15" fmla="*/ 0 h 49"/>
                <a:gd name="T16" fmla="*/ 4 w 5"/>
                <a:gd name="T17" fmla="*/ 4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49"/>
                <a:gd name="T29" fmla="*/ 5 w 5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49">
                  <a:moveTo>
                    <a:pt x="4" y="4"/>
                  </a:moveTo>
                  <a:lnTo>
                    <a:pt x="4" y="16"/>
                  </a:lnTo>
                  <a:lnTo>
                    <a:pt x="3" y="21"/>
                  </a:lnTo>
                  <a:lnTo>
                    <a:pt x="3" y="46"/>
                  </a:lnTo>
                  <a:lnTo>
                    <a:pt x="1" y="48"/>
                  </a:lnTo>
                  <a:lnTo>
                    <a:pt x="0" y="46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1" name="Freeform 102"/>
            <p:cNvSpPr>
              <a:spLocks/>
            </p:cNvSpPr>
            <p:nvPr/>
          </p:nvSpPr>
          <p:spPr bwMode="auto">
            <a:xfrm>
              <a:off x="3173" y="3006"/>
              <a:ext cx="6" cy="46"/>
            </a:xfrm>
            <a:custGeom>
              <a:avLst/>
              <a:gdLst>
                <a:gd name="T0" fmla="*/ 5 w 6"/>
                <a:gd name="T1" fmla="*/ 0 h 46"/>
                <a:gd name="T2" fmla="*/ 5 w 6"/>
                <a:gd name="T3" fmla="*/ 41 h 46"/>
                <a:gd name="T4" fmla="*/ 3 w 6"/>
                <a:gd name="T5" fmla="*/ 45 h 46"/>
                <a:gd name="T6" fmla="*/ 2 w 6"/>
                <a:gd name="T7" fmla="*/ 45 h 46"/>
                <a:gd name="T8" fmla="*/ 2 w 6"/>
                <a:gd name="T9" fmla="*/ 36 h 46"/>
                <a:gd name="T10" fmla="*/ 0 w 6"/>
                <a:gd name="T11" fmla="*/ 34 h 46"/>
                <a:gd name="T12" fmla="*/ 2 w 6"/>
                <a:gd name="T13" fmla="*/ 29 h 46"/>
                <a:gd name="T14" fmla="*/ 2 w 6"/>
                <a:gd name="T15" fmla="*/ 9 h 46"/>
                <a:gd name="T16" fmla="*/ 0 w 6"/>
                <a:gd name="T17" fmla="*/ 5 h 46"/>
                <a:gd name="T18" fmla="*/ 2 w 6"/>
                <a:gd name="T19" fmla="*/ 0 h 46"/>
                <a:gd name="T20" fmla="*/ 5 w 6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6"/>
                <a:gd name="T35" fmla="*/ 6 w 6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6">
                  <a:moveTo>
                    <a:pt x="5" y="0"/>
                  </a:moveTo>
                  <a:lnTo>
                    <a:pt x="5" y="41"/>
                  </a:lnTo>
                  <a:lnTo>
                    <a:pt x="3" y="45"/>
                  </a:lnTo>
                  <a:lnTo>
                    <a:pt x="2" y="45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2" name="Freeform 103"/>
            <p:cNvSpPr>
              <a:spLocks/>
            </p:cNvSpPr>
            <p:nvPr/>
          </p:nvSpPr>
          <p:spPr bwMode="auto">
            <a:xfrm>
              <a:off x="3173" y="3079"/>
              <a:ext cx="6" cy="47"/>
            </a:xfrm>
            <a:custGeom>
              <a:avLst/>
              <a:gdLst>
                <a:gd name="T0" fmla="*/ 5 w 6"/>
                <a:gd name="T1" fmla="*/ 4 h 47"/>
                <a:gd name="T2" fmla="*/ 5 w 6"/>
                <a:gd name="T3" fmla="*/ 13 h 47"/>
                <a:gd name="T4" fmla="*/ 3 w 6"/>
                <a:gd name="T5" fmla="*/ 18 h 47"/>
                <a:gd name="T6" fmla="*/ 5 w 6"/>
                <a:gd name="T7" fmla="*/ 31 h 47"/>
                <a:gd name="T8" fmla="*/ 3 w 6"/>
                <a:gd name="T9" fmla="*/ 44 h 47"/>
                <a:gd name="T10" fmla="*/ 2 w 6"/>
                <a:gd name="T11" fmla="*/ 46 h 47"/>
                <a:gd name="T12" fmla="*/ 0 w 6"/>
                <a:gd name="T13" fmla="*/ 44 h 47"/>
                <a:gd name="T14" fmla="*/ 0 w 6"/>
                <a:gd name="T15" fmla="*/ 2 h 47"/>
                <a:gd name="T16" fmla="*/ 3 w 6"/>
                <a:gd name="T17" fmla="*/ 0 h 47"/>
                <a:gd name="T18" fmla="*/ 5 w 6"/>
                <a:gd name="T19" fmla="*/ 4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47"/>
                <a:gd name="T32" fmla="*/ 6 w 6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47">
                  <a:moveTo>
                    <a:pt x="5" y="4"/>
                  </a:moveTo>
                  <a:lnTo>
                    <a:pt x="5" y="13"/>
                  </a:lnTo>
                  <a:lnTo>
                    <a:pt x="3" y="18"/>
                  </a:lnTo>
                  <a:lnTo>
                    <a:pt x="5" y="31"/>
                  </a:lnTo>
                  <a:lnTo>
                    <a:pt x="3" y="44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3" name="Freeform 104"/>
            <p:cNvSpPr>
              <a:spLocks/>
            </p:cNvSpPr>
            <p:nvPr/>
          </p:nvSpPr>
          <p:spPr bwMode="auto">
            <a:xfrm>
              <a:off x="3173" y="3152"/>
              <a:ext cx="5" cy="46"/>
            </a:xfrm>
            <a:custGeom>
              <a:avLst/>
              <a:gdLst>
                <a:gd name="T0" fmla="*/ 4 w 5"/>
                <a:gd name="T1" fmla="*/ 0 h 46"/>
                <a:gd name="T2" fmla="*/ 4 w 5"/>
                <a:gd name="T3" fmla="*/ 43 h 46"/>
                <a:gd name="T4" fmla="*/ 0 w 5"/>
                <a:gd name="T5" fmla="*/ 45 h 46"/>
                <a:gd name="T6" fmla="*/ 0 w 5"/>
                <a:gd name="T7" fmla="*/ 0 h 46"/>
                <a:gd name="T8" fmla="*/ 4 w 5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46"/>
                <a:gd name="T17" fmla="*/ 5 w 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46">
                  <a:moveTo>
                    <a:pt x="4" y="0"/>
                  </a:moveTo>
                  <a:lnTo>
                    <a:pt x="4" y="43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4" name="Freeform 105"/>
            <p:cNvSpPr>
              <a:spLocks/>
            </p:cNvSpPr>
            <p:nvPr/>
          </p:nvSpPr>
          <p:spPr bwMode="auto">
            <a:xfrm>
              <a:off x="3171" y="3226"/>
              <a:ext cx="7" cy="48"/>
            </a:xfrm>
            <a:custGeom>
              <a:avLst/>
              <a:gdLst>
                <a:gd name="T0" fmla="*/ 6 w 7"/>
                <a:gd name="T1" fmla="*/ 0 h 48"/>
                <a:gd name="T2" fmla="*/ 4 w 7"/>
                <a:gd name="T3" fmla="*/ 20 h 48"/>
                <a:gd name="T4" fmla="*/ 6 w 7"/>
                <a:gd name="T5" fmla="*/ 22 h 48"/>
                <a:gd name="T6" fmla="*/ 4 w 7"/>
                <a:gd name="T7" fmla="*/ 27 h 48"/>
                <a:gd name="T8" fmla="*/ 4 w 7"/>
                <a:gd name="T9" fmla="*/ 45 h 48"/>
                <a:gd name="T10" fmla="*/ 2 w 7"/>
                <a:gd name="T11" fmla="*/ 47 h 48"/>
                <a:gd name="T12" fmla="*/ 0 w 7"/>
                <a:gd name="T13" fmla="*/ 45 h 48"/>
                <a:gd name="T14" fmla="*/ 0 w 7"/>
                <a:gd name="T15" fmla="*/ 0 h 48"/>
                <a:gd name="T16" fmla="*/ 4 w 7"/>
                <a:gd name="T17" fmla="*/ 0 h 48"/>
                <a:gd name="T18" fmla="*/ 6 w 7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8"/>
                <a:gd name="T32" fmla="*/ 7 w 7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8">
                  <a:moveTo>
                    <a:pt x="6" y="0"/>
                  </a:moveTo>
                  <a:lnTo>
                    <a:pt x="4" y="20"/>
                  </a:lnTo>
                  <a:lnTo>
                    <a:pt x="6" y="22"/>
                  </a:lnTo>
                  <a:lnTo>
                    <a:pt x="4" y="27"/>
                  </a:lnTo>
                  <a:lnTo>
                    <a:pt x="4" y="45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5" name="Freeform 106"/>
            <p:cNvSpPr>
              <a:spLocks/>
            </p:cNvSpPr>
            <p:nvPr/>
          </p:nvSpPr>
          <p:spPr bwMode="auto">
            <a:xfrm>
              <a:off x="3171" y="3293"/>
              <a:ext cx="7" cy="52"/>
            </a:xfrm>
            <a:custGeom>
              <a:avLst/>
              <a:gdLst>
                <a:gd name="T0" fmla="*/ 6 w 7"/>
                <a:gd name="T1" fmla="*/ 7 h 52"/>
                <a:gd name="T2" fmla="*/ 6 w 7"/>
                <a:gd name="T3" fmla="*/ 11 h 52"/>
                <a:gd name="T4" fmla="*/ 4 w 7"/>
                <a:gd name="T5" fmla="*/ 13 h 52"/>
                <a:gd name="T6" fmla="*/ 4 w 7"/>
                <a:gd name="T7" fmla="*/ 49 h 52"/>
                <a:gd name="T8" fmla="*/ 0 w 7"/>
                <a:gd name="T9" fmla="*/ 51 h 52"/>
                <a:gd name="T10" fmla="*/ 0 w 7"/>
                <a:gd name="T11" fmla="*/ 4 h 52"/>
                <a:gd name="T12" fmla="*/ 2 w 7"/>
                <a:gd name="T13" fmla="*/ 0 h 52"/>
                <a:gd name="T14" fmla="*/ 4 w 7"/>
                <a:gd name="T15" fmla="*/ 0 h 52"/>
                <a:gd name="T16" fmla="*/ 4 w 7"/>
                <a:gd name="T17" fmla="*/ 5 h 52"/>
                <a:gd name="T18" fmla="*/ 6 w 7"/>
                <a:gd name="T19" fmla="*/ 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52"/>
                <a:gd name="T32" fmla="*/ 7 w 7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52">
                  <a:moveTo>
                    <a:pt x="6" y="7"/>
                  </a:moveTo>
                  <a:lnTo>
                    <a:pt x="6" y="11"/>
                  </a:lnTo>
                  <a:lnTo>
                    <a:pt x="4" y="13"/>
                  </a:lnTo>
                  <a:lnTo>
                    <a:pt x="4" y="49"/>
                  </a:lnTo>
                  <a:lnTo>
                    <a:pt x="0" y="51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6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6" name="Freeform 107"/>
            <p:cNvSpPr>
              <a:spLocks/>
            </p:cNvSpPr>
            <p:nvPr/>
          </p:nvSpPr>
          <p:spPr bwMode="auto">
            <a:xfrm>
              <a:off x="3048" y="3608"/>
              <a:ext cx="128" cy="23"/>
            </a:xfrm>
            <a:custGeom>
              <a:avLst/>
              <a:gdLst>
                <a:gd name="T0" fmla="*/ 127 w 128"/>
                <a:gd name="T1" fmla="*/ 9 h 23"/>
                <a:gd name="T2" fmla="*/ 127 w 128"/>
                <a:gd name="T3" fmla="*/ 11 h 23"/>
                <a:gd name="T4" fmla="*/ 99 w 128"/>
                <a:gd name="T5" fmla="*/ 22 h 23"/>
                <a:gd name="T6" fmla="*/ 96 w 128"/>
                <a:gd name="T7" fmla="*/ 22 h 23"/>
                <a:gd name="T8" fmla="*/ 94 w 128"/>
                <a:gd name="T9" fmla="*/ 20 h 23"/>
                <a:gd name="T10" fmla="*/ 96 w 128"/>
                <a:gd name="T11" fmla="*/ 18 h 23"/>
                <a:gd name="T12" fmla="*/ 88 w 128"/>
                <a:gd name="T13" fmla="*/ 13 h 23"/>
                <a:gd name="T14" fmla="*/ 24 w 128"/>
                <a:gd name="T15" fmla="*/ 13 h 23"/>
                <a:gd name="T16" fmla="*/ 19 w 128"/>
                <a:gd name="T17" fmla="*/ 11 h 23"/>
                <a:gd name="T18" fmla="*/ 14 w 128"/>
                <a:gd name="T19" fmla="*/ 13 h 23"/>
                <a:gd name="T20" fmla="*/ 9 w 128"/>
                <a:gd name="T21" fmla="*/ 13 h 23"/>
                <a:gd name="T22" fmla="*/ 8 w 128"/>
                <a:gd name="T23" fmla="*/ 11 h 23"/>
                <a:gd name="T24" fmla="*/ 2 w 128"/>
                <a:gd name="T25" fmla="*/ 13 h 23"/>
                <a:gd name="T26" fmla="*/ 0 w 128"/>
                <a:gd name="T27" fmla="*/ 11 h 23"/>
                <a:gd name="T28" fmla="*/ 2 w 128"/>
                <a:gd name="T29" fmla="*/ 9 h 23"/>
                <a:gd name="T30" fmla="*/ 88 w 128"/>
                <a:gd name="T31" fmla="*/ 9 h 23"/>
                <a:gd name="T32" fmla="*/ 93 w 128"/>
                <a:gd name="T33" fmla="*/ 0 h 23"/>
                <a:gd name="T34" fmla="*/ 97 w 128"/>
                <a:gd name="T35" fmla="*/ 0 h 23"/>
                <a:gd name="T36" fmla="*/ 127 w 128"/>
                <a:gd name="T37" fmla="*/ 9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23"/>
                <a:gd name="T59" fmla="*/ 128 w 128"/>
                <a:gd name="T60" fmla="*/ 23 h 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23">
                  <a:moveTo>
                    <a:pt x="127" y="9"/>
                  </a:moveTo>
                  <a:lnTo>
                    <a:pt x="127" y="11"/>
                  </a:lnTo>
                  <a:lnTo>
                    <a:pt x="99" y="22"/>
                  </a:lnTo>
                  <a:lnTo>
                    <a:pt x="96" y="22"/>
                  </a:lnTo>
                  <a:lnTo>
                    <a:pt x="94" y="20"/>
                  </a:lnTo>
                  <a:lnTo>
                    <a:pt x="96" y="18"/>
                  </a:lnTo>
                  <a:lnTo>
                    <a:pt x="88" y="13"/>
                  </a:lnTo>
                  <a:lnTo>
                    <a:pt x="24" y="13"/>
                  </a:lnTo>
                  <a:lnTo>
                    <a:pt x="19" y="11"/>
                  </a:lnTo>
                  <a:lnTo>
                    <a:pt x="14" y="13"/>
                  </a:lnTo>
                  <a:lnTo>
                    <a:pt x="9" y="13"/>
                  </a:lnTo>
                  <a:lnTo>
                    <a:pt x="8" y="11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88" y="9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127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7" name="Freeform 108"/>
            <p:cNvSpPr>
              <a:spLocks/>
            </p:cNvSpPr>
            <p:nvPr/>
          </p:nvSpPr>
          <p:spPr bwMode="auto">
            <a:xfrm>
              <a:off x="3082" y="2702"/>
              <a:ext cx="7" cy="39"/>
            </a:xfrm>
            <a:custGeom>
              <a:avLst/>
              <a:gdLst>
                <a:gd name="T0" fmla="*/ 6 w 7"/>
                <a:gd name="T1" fmla="*/ 0 h 39"/>
                <a:gd name="T2" fmla="*/ 6 w 7"/>
                <a:gd name="T3" fmla="*/ 5 h 39"/>
                <a:gd name="T4" fmla="*/ 5 w 7"/>
                <a:gd name="T5" fmla="*/ 7 h 39"/>
                <a:gd name="T6" fmla="*/ 6 w 7"/>
                <a:gd name="T7" fmla="*/ 11 h 39"/>
                <a:gd name="T8" fmla="*/ 5 w 7"/>
                <a:gd name="T9" fmla="*/ 22 h 39"/>
                <a:gd name="T10" fmla="*/ 5 w 7"/>
                <a:gd name="T11" fmla="*/ 34 h 39"/>
                <a:gd name="T12" fmla="*/ 6 w 7"/>
                <a:gd name="T13" fmla="*/ 36 h 39"/>
                <a:gd name="T14" fmla="*/ 0 w 7"/>
                <a:gd name="T15" fmla="*/ 38 h 39"/>
                <a:gd name="T16" fmla="*/ 0 w 7"/>
                <a:gd name="T17" fmla="*/ 36 h 39"/>
                <a:gd name="T18" fmla="*/ 2 w 7"/>
                <a:gd name="T19" fmla="*/ 34 h 39"/>
                <a:gd name="T20" fmla="*/ 2 w 7"/>
                <a:gd name="T21" fmla="*/ 0 h 39"/>
                <a:gd name="T22" fmla="*/ 5 w 7"/>
                <a:gd name="T23" fmla="*/ 0 h 39"/>
                <a:gd name="T24" fmla="*/ 6 w 7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"/>
                <a:gd name="T40" fmla="*/ 0 h 39"/>
                <a:gd name="T41" fmla="*/ 7 w 7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" h="39">
                  <a:moveTo>
                    <a:pt x="6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6" y="11"/>
                  </a:lnTo>
                  <a:lnTo>
                    <a:pt x="5" y="22"/>
                  </a:lnTo>
                  <a:lnTo>
                    <a:pt x="5" y="34"/>
                  </a:lnTo>
                  <a:lnTo>
                    <a:pt x="6" y="36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2" y="0"/>
                  </a:lnTo>
                  <a:lnTo>
                    <a:pt x="5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8" name="Freeform 109"/>
            <p:cNvSpPr>
              <a:spLocks/>
            </p:cNvSpPr>
            <p:nvPr/>
          </p:nvSpPr>
          <p:spPr bwMode="auto">
            <a:xfrm>
              <a:off x="3058" y="2714"/>
              <a:ext cx="18" cy="27"/>
            </a:xfrm>
            <a:custGeom>
              <a:avLst/>
              <a:gdLst>
                <a:gd name="T0" fmla="*/ 17 w 18"/>
                <a:gd name="T1" fmla="*/ 24 h 27"/>
                <a:gd name="T2" fmla="*/ 14 w 18"/>
                <a:gd name="T3" fmla="*/ 26 h 27"/>
                <a:gd name="T4" fmla="*/ 9 w 18"/>
                <a:gd name="T5" fmla="*/ 24 h 27"/>
                <a:gd name="T6" fmla="*/ 6 w 18"/>
                <a:gd name="T7" fmla="*/ 26 h 27"/>
                <a:gd name="T8" fmla="*/ 2 w 18"/>
                <a:gd name="T9" fmla="*/ 26 h 27"/>
                <a:gd name="T10" fmla="*/ 0 w 18"/>
                <a:gd name="T11" fmla="*/ 22 h 27"/>
                <a:gd name="T12" fmla="*/ 0 w 18"/>
                <a:gd name="T13" fmla="*/ 17 h 27"/>
                <a:gd name="T14" fmla="*/ 6 w 18"/>
                <a:gd name="T15" fmla="*/ 11 h 27"/>
                <a:gd name="T16" fmla="*/ 11 w 18"/>
                <a:gd name="T17" fmla="*/ 4 h 27"/>
                <a:gd name="T18" fmla="*/ 9 w 18"/>
                <a:gd name="T19" fmla="*/ 0 h 27"/>
                <a:gd name="T20" fmla="*/ 12 w 18"/>
                <a:gd name="T21" fmla="*/ 0 h 27"/>
                <a:gd name="T22" fmla="*/ 14 w 18"/>
                <a:gd name="T23" fmla="*/ 4 h 27"/>
                <a:gd name="T24" fmla="*/ 14 w 18"/>
                <a:gd name="T25" fmla="*/ 17 h 27"/>
                <a:gd name="T26" fmla="*/ 17 w 18"/>
                <a:gd name="T27" fmla="*/ 24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27"/>
                <a:gd name="T44" fmla="*/ 18 w 18"/>
                <a:gd name="T45" fmla="*/ 27 h 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27">
                  <a:moveTo>
                    <a:pt x="17" y="24"/>
                  </a:moveTo>
                  <a:lnTo>
                    <a:pt x="14" y="26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6" y="11"/>
                  </a:lnTo>
                  <a:lnTo>
                    <a:pt x="11" y="4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7"/>
                  </a:lnTo>
                  <a:lnTo>
                    <a:pt x="17" y="2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69" name="Freeform 110"/>
            <p:cNvSpPr>
              <a:spLocks/>
            </p:cNvSpPr>
            <p:nvPr/>
          </p:nvSpPr>
          <p:spPr bwMode="auto">
            <a:xfrm>
              <a:off x="3061" y="2725"/>
              <a:ext cx="9" cy="14"/>
            </a:xfrm>
            <a:custGeom>
              <a:avLst/>
              <a:gdLst>
                <a:gd name="T0" fmla="*/ 6 w 9"/>
                <a:gd name="T1" fmla="*/ 2 h 14"/>
                <a:gd name="T2" fmla="*/ 3 w 9"/>
                <a:gd name="T3" fmla="*/ 0 h 14"/>
                <a:gd name="T4" fmla="*/ 0 w 9"/>
                <a:gd name="T5" fmla="*/ 6 h 14"/>
                <a:gd name="T6" fmla="*/ 5 w 9"/>
                <a:gd name="T7" fmla="*/ 13 h 14"/>
                <a:gd name="T8" fmla="*/ 8 w 9"/>
                <a:gd name="T9" fmla="*/ 6 h 14"/>
                <a:gd name="T10" fmla="*/ 6 w 9"/>
                <a:gd name="T11" fmla="*/ 2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4"/>
                <a:gd name="T20" fmla="*/ 9 w 9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4">
                  <a:moveTo>
                    <a:pt x="6" y="2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5" y="13"/>
                  </a:lnTo>
                  <a:lnTo>
                    <a:pt x="8" y="6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0" name="Freeform 111"/>
            <p:cNvSpPr>
              <a:spLocks/>
            </p:cNvSpPr>
            <p:nvPr/>
          </p:nvSpPr>
          <p:spPr bwMode="auto">
            <a:xfrm>
              <a:off x="3058" y="2714"/>
              <a:ext cx="4" cy="7"/>
            </a:xfrm>
            <a:custGeom>
              <a:avLst/>
              <a:gdLst>
                <a:gd name="T0" fmla="*/ 3 w 4"/>
                <a:gd name="T1" fmla="*/ 0 h 7"/>
                <a:gd name="T2" fmla="*/ 3 w 4"/>
                <a:gd name="T3" fmla="*/ 6 h 7"/>
                <a:gd name="T4" fmla="*/ 0 w 4"/>
                <a:gd name="T5" fmla="*/ 6 h 7"/>
                <a:gd name="T6" fmla="*/ 0 w 4"/>
                <a:gd name="T7" fmla="*/ 2 h 7"/>
                <a:gd name="T8" fmla="*/ 3 w 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3" y="0"/>
                  </a:moveTo>
                  <a:lnTo>
                    <a:pt x="3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1" name="Freeform 112"/>
            <p:cNvSpPr>
              <a:spLocks/>
            </p:cNvSpPr>
            <p:nvPr/>
          </p:nvSpPr>
          <p:spPr bwMode="auto">
            <a:xfrm>
              <a:off x="3033" y="2714"/>
              <a:ext cx="18" cy="27"/>
            </a:xfrm>
            <a:custGeom>
              <a:avLst/>
              <a:gdLst>
                <a:gd name="T0" fmla="*/ 17 w 18"/>
                <a:gd name="T1" fmla="*/ 4 h 27"/>
                <a:gd name="T2" fmla="*/ 17 w 18"/>
                <a:gd name="T3" fmla="*/ 24 h 27"/>
                <a:gd name="T4" fmla="*/ 14 w 18"/>
                <a:gd name="T5" fmla="*/ 26 h 27"/>
                <a:gd name="T6" fmla="*/ 12 w 18"/>
                <a:gd name="T7" fmla="*/ 22 h 27"/>
                <a:gd name="T8" fmla="*/ 14 w 18"/>
                <a:gd name="T9" fmla="*/ 17 h 27"/>
                <a:gd name="T10" fmla="*/ 12 w 18"/>
                <a:gd name="T11" fmla="*/ 2 h 27"/>
                <a:gd name="T12" fmla="*/ 8 w 18"/>
                <a:gd name="T13" fmla="*/ 2 h 27"/>
                <a:gd name="T14" fmla="*/ 5 w 18"/>
                <a:gd name="T15" fmla="*/ 7 h 27"/>
                <a:gd name="T16" fmla="*/ 5 w 18"/>
                <a:gd name="T17" fmla="*/ 17 h 27"/>
                <a:gd name="T18" fmla="*/ 3 w 18"/>
                <a:gd name="T19" fmla="*/ 22 h 27"/>
                <a:gd name="T20" fmla="*/ 5 w 18"/>
                <a:gd name="T21" fmla="*/ 24 h 27"/>
                <a:gd name="T22" fmla="*/ 0 w 18"/>
                <a:gd name="T23" fmla="*/ 26 h 27"/>
                <a:gd name="T24" fmla="*/ 0 w 18"/>
                <a:gd name="T25" fmla="*/ 0 h 27"/>
                <a:gd name="T26" fmla="*/ 8 w 18"/>
                <a:gd name="T27" fmla="*/ 2 h 27"/>
                <a:gd name="T28" fmla="*/ 14 w 18"/>
                <a:gd name="T29" fmla="*/ 0 h 27"/>
                <a:gd name="T30" fmla="*/ 17 w 18"/>
                <a:gd name="T31" fmla="*/ 4 h 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"/>
                <a:gd name="T49" fmla="*/ 0 h 27"/>
                <a:gd name="T50" fmla="*/ 18 w 18"/>
                <a:gd name="T51" fmla="*/ 27 h 2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" h="27">
                  <a:moveTo>
                    <a:pt x="17" y="4"/>
                  </a:moveTo>
                  <a:lnTo>
                    <a:pt x="17" y="24"/>
                  </a:lnTo>
                  <a:lnTo>
                    <a:pt x="14" y="26"/>
                  </a:lnTo>
                  <a:lnTo>
                    <a:pt x="12" y="22"/>
                  </a:lnTo>
                  <a:lnTo>
                    <a:pt x="14" y="17"/>
                  </a:lnTo>
                  <a:lnTo>
                    <a:pt x="12" y="2"/>
                  </a:lnTo>
                  <a:lnTo>
                    <a:pt x="8" y="2"/>
                  </a:lnTo>
                  <a:lnTo>
                    <a:pt x="5" y="7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5" y="24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7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2" name="Freeform 113"/>
            <p:cNvSpPr>
              <a:spLocks/>
            </p:cNvSpPr>
            <p:nvPr/>
          </p:nvSpPr>
          <p:spPr bwMode="auto">
            <a:xfrm>
              <a:off x="3033" y="3757"/>
              <a:ext cx="13" cy="27"/>
            </a:xfrm>
            <a:custGeom>
              <a:avLst/>
              <a:gdLst>
                <a:gd name="T0" fmla="*/ 12 w 13"/>
                <a:gd name="T1" fmla="*/ 0 h 27"/>
                <a:gd name="T2" fmla="*/ 11 w 13"/>
                <a:gd name="T3" fmla="*/ 4 h 27"/>
                <a:gd name="T4" fmla="*/ 6 w 13"/>
                <a:gd name="T5" fmla="*/ 0 h 27"/>
                <a:gd name="T6" fmla="*/ 3 w 13"/>
                <a:gd name="T7" fmla="*/ 6 h 27"/>
                <a:gd name="T8" fmla="*/ 12 w 13"/>
                <a:gd name="T9" fmla="*/ 13 h 27"/>
                <a:gd name="T10" fmla="*/ 12 w 13"/>
                <a:gd name="T11" fmla="*/ 24 h 27"/>
                <a:gd name="T12" fmla="*/ 3 w 13"/>
                <a:gd name="T13" fmla="*/ 26 h 27"/>
                <a:gd name="T14" fmla="*/ 2 w 13"/>
                <a:gd name="T15" fmla="*/ 24 h 27"/>
                <a:gd name="T16" fmla="*/ 8 w 13"/>
                <a:gd name="T17" fmla="*/ 26 h 27"/>
                <a:gd name="T18" fmla="*/ 11 w 13"/>
                <a:gd name="T19" fmla="*/ 19 h 27"/>
                <a:gd name="T20" fmla="*/ 0 w 13"/>
                <a:gd name="T21" fmla="*/ 7 h 27"/>
                <a:gd name="T22" fmla="*/ 2 w 13"/>
                <a:gd name="T23" fmla="*/ 0 h 27"/>
                <a:gd name="T24" fmla="*/ 5 w 13"/>
                <a:gd name="T25" fmla="*/ 0 h 27"/>
                <a:gd name="T26" fmla="*/ 11 w 13"/>
                <a:gd name="T27" fmla="*/ 0 h 27"/>
                <a:gd name="T28" fmla="*/ 12 w 13"/>
                <a:gd name="T29" fmla="*/ 0 h 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"/>
                <a:gd name="T46" fmla="*/ 0 h 27"/>
                <a:gd name="T47" fmla="*/ 13 w 13"/>
                <a:gd name="T48" fmla="*/ 27 h 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" h="27">
                  <a:moveTo>
                    <a:pt x="12" y="0"/>
                  </a:moveTo>
                  <a:lnTo>
                    <a:pt x="11" y="4"/>
                  </a:lnTo>
                  <a:lnTo>
                    <a:pt x="6" y="0"/>
                  </a:lnTo>
                  <a:lnTo>
                    <a:pt x="3" y="6"/>
                  </a:lnTo>
                  <a:lnTo>
                    <a:pt x="12" y="13"/>
                  </a:lnTo>
                  <a:lnTo>
                    <a:pt x="12" y="24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8" y="26"/>
                  </a:lnTo>
                  <a:lnTo>
                    <a:pt x="11" y="19"/>
                  </a:ln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3" name="Freeform 114"/>
            <p:cNvSpPr>
              <a:spLocks/>
            </p:cNvSpPr>
            <p:nvPr/>
          </p:nvSpPr>
          <p:spPr bwMode="auto">
            <a:xfrm>
              <a:off x="3024" y="3626"/>
              <a:ext cx="10" cy="26"/>
            </a:xfrm>
            <a:custGeom>
              <a:avLst/>
              <a:gdLst>
                <a:gd name="T0" fmla="*/ 9 w 10"/>
                <a:gd name="T1" fmla="*/ 2 h 26"/>
                <a:gd name="T2" fmla="*/ 9 w 10"/>
                <a:gd name="T3" fmla="*/ 4 h 26"/>
                <a:gd name="T4" fmla="*/ 2 w 10"/>
                <a:gd name="T5" fmla="*/ 2 h 26"/>
                <a:gd name="T6" fmla="*/ 2 w 10"/>
                <a:gd name="T7" fmla="*/ 5 h 26"/>
                <a:gd name="T8" fmla="*/ 9 w 10"/>
                <a:gd name="T9" fmla="*/ 20 h 26"/>
                <a:gd name="T10" fmla="*/ 5 w 10"/>
                <a:gd name="T11" fmla="*/ 25 h 26"/>
                <a:gd name="T12" fmla="*/ 5 w 10"/>
                <a:gd name="T13" fmla="*/ 20 h 26"/>
                <a:gd name="T14" fmla="*/ 0 w 10"/>
                <a:gd name="T15" fmla="*/ 7 h 26"/>
                <a:gd name="T16" fmla="*/ 0 w 10"/>
                <a:gd name="T17" fmla="*/ 4 h 26"/>
                <a:gd name="T18" fmla="*/ 2 w 10"/>
                <a:gd name="T19" fmla="*/ 0 h 26"/>
                <a:gd name="T20" fmla="*/ 9 w 10"/>
                <a:gd name="T21" fmla="*/ 0 h 26"/>
                <a:gd name="T22" fmla="*/ 9 w 10"/>
                <a:gd name="T23" fmla="*/ 2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26"/>
                <a:gd name="T38" fmla="*/ 10 w 10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26">
                  <a:moveTo>
                    <a:pt x="9" y="2"/>
                  </a:moveTo>
                  <a:lnTo>
                    <a:pt x="9" y="4"/>
                  </a:lnTo>
                  <a:lnTo>
                    <a:pt x="2" y="2"/>
                  </a:lnTo>
                  <a:lnTo>
                    <a:pt x="2" y="5"/>
                  </a:lnTo>
                  <a:lnTo>
                    <a:pt x="9" y="20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4" name="Freeform 115"/>
            <p:cNvSpPr>
              <a:spLocks/>
            </p:cNvSpPr>
            <p:nvPr/>
          </p:nvSpPr>
          <p:spPr bwMode="auto">
            <a:xfrm>
              <a:off x="3025" y="2765"/>
              <a:ext cx="9" cy="39"/>
            </a:xfrm>
            <a:custGeom>
              <a:avLst/>
              <a:gdLst>
                <a:gd name="T0" fmla="*/ 8 w 9"/>
                <a:gd name="T1" fmla="*/ 38 h 39"/>
                <a:gd name="T2" fmla="*/ 3 w 9"/>
                <a:gd name="T3" fmla="*/ 38 h 39"/>
                <a:gd name="T4" fmla="*/ 3 w 9"/>
                <a:gd name="T5" fmla="*/ 5 h 39"/>
                <a:gd name="T6" fmla="*/ 0 w 9"/>
                <a:gd name="T7" fmla="*/ 4 h 39"/>
                <a:gd name="T8" fmla="*/ 3 w 9"/>
                <a:gd name="T9" fmla="*/ 0 h 39"/>
                <a:gd name="T10" fmla="*/ 5 w 9"/>
                <a:gd name="T11" fmla="*/ 0 h 39"/>
                <a:gd name="T12" fmla="*/ 6 w 9"/>
                <a:gd name="T13" fmla="*/ 2 h 39"/>
                <a:gd name="T14" fmla="*/ 6 w 9"/>
                <a:gd name="T15" fmla="*/ 36 h 39"/>
                <a:gd name="T16" fmla="*/ 8 w 9"/>
                <a:gd name="T17" fmla="*/ 38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39"/>
                <a:gd name="T29" fmla="*/ 9 w 9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39">
                  <a:moveTo>
                    <a:pt x="8" y="38"/>
                  </a:moveTo>
                  <a:lnTo>
                    <a:pt x="3" y="38"/>
                  </a:lnTo>
                  <a:lnTo>
                    <a:pt x="3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36"/>
                  </a:lnTo>
                  <a:lnTo>
                    <a:pt x="8" y="3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5" name="Freeform 116"/>
            <p:cNvSpPr>
              <a:spLocks/>
            </p:cNvSpPr>
            <p:nvPr/>
          </p:nvSpPr>
          <p:spPr bwMode="auto">
            <a:xfrm>
              <a:off x="3010" y="3757"/>
              <a:ext cx="16" cy="27"/>
            </a:xfrm>
            <a:custGeom>
              <a:avLst/>
              <a:gdLst>
                <a:gd name="T0" fmla="*/ 15 w 16"/>
                <a:gd name="T1" fmla="*/ 0 h 27"/>
                <a:gd name="T2" fmla="*/ 15 w 16"/>
                <a:gd name="T3" fmla="*/ 9 h 27"/>
                <a:gd name="T4" fmla="*/ 9 w 16"/>
                <a:gd name="T5" fmla="*/ 0 h 27"/>
                <a:gd name="T6" fmla="*/ 6 w 16"/>
                <a:gd name="T7" fmla="*/ 0 h 27"/>
                <a:gd name="T8" fmla="*/ 5 w 16"/>
                <a:gd name="T9" fmla="*/ 11 h 27"/>
                <a:gd name="T10" fmla="*/ 3 w 16"/>
                <a:gd name="T11" fmla="*/ 13 h 27"/>
                <a:gd name="T12" fmla="*/ 14 w 16"/>
                <a:gd name="T13" fmla="*/ 24 h 27"/>
                <a:gd name="T14" fmla="*/ 6 w 16"/>
                <a:gd name="T15" fmla="*/ 26 h 27"/>
                <a:gd name="T16" fmla="*/ 3 w 16"/>
                <a:gd name="T17" fmla="*/ 24 h 27"/>
                <a:gd name="T18" fmla="*/ 0 w 16"/>
                <a:gd name="T19" fmla="*/ 11 h 27"/>
                <a:gd name="T20" fmla="*/ 5 w 16"/>
                <a:gd name="T21" fmla="*/ 0 h 27"/>
                <a:gd name="T22" fmla="*/ 15 w 16"/>
                <a:gd name="T23" fmla="*/ 0 h 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7"/>
                <a:gd name="T38" fmla="*/ 16 w 16"/>
                <a:gd name="T39" fmla="*/ 27 h 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7">
                  <a:moveTo>
                    <a:pt x="15" y="0"/>
                  </a:moveTo>
                  <a:lnTo>
                    <a:pt x="15" y="9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14" y="24"/>
                  </a:lnTo>
                  <a:lnTo>
                    <a:pt x="6" y="26"/>
                  </a:lnTo>
                  <a:lnTo>
                    <a:pt x="3" y="24"/>
                  </a:lnTo>
                  <a:lnTo>
                    <a:pt x="0" y="11"/>
                  </a:lnTo>
                  <a:lnTo>
                    <a:pt x="5" y="0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6" name="Freeform 117"/>
            <p:cNvSpPr>
              <a:spLocks/>
            </p:cNvSpPr>
            <p:nvPr/>
          </p:nvSpPr>
          <p:spPr bwMode="auto">
            <a:xfrm>
              <a:off x="3017" y="2714"/>
              <a:ext cx="8" cy="28"/>
            </a:xfrm>
            <a:custGeom>
              <a:avLst/>
              <a:gdLst>
                <a:gd name="T0" fmla="*/ 7 w 8"/>
                <a:gd name="T1" fmla="*/ 4 h 28"/>
                <a:gd name="T2" fmla="*/ 7 w 8"/>
                <a:gd name="T3" fmla="*/ 13 h 28"/>
                <a:gd name="T4" fmla="*/ 7 w 8"/>
                <a:gd name="T5" fmla="*/ 20 h 28"/>
                <a:gd name="T6" fmla="*/ 7 w 8"/>
                <a:gd name="T7" fmla="*/ 25 h 28"/>
                <a:gd name="T8" fmla="*/ 4 w 8"/>
                <a:gd name="T9" fmla="*/ 25 h 28"/>
                <a:gd name="T10" fmla="*/ 2 w 8"/>
                <a:gd name="T11" fmla="*/ 27 h 28"/>
                <a:gd name="T12" fmla="*/ 0 w 8"/>
                <a:gd name="T13" fmla="*/ 25 h 28"/>
                <a:gd name="T14" fmla="*/ 2 w 8"/>
                <a:gd name="T15" fmla="*/ 20 h 28"/>
                <a:gd name="T16" fmla="*/ 2 w 8"/>
                <a:gd name="T17" fmla="*/ 4 h 28"/>
                <a:gd name="T18" fmla="*/ 0 w 8"/>
                <a:gd name="T19" fmla="*/ 2 h 28"/>
                <a:gd name="T20" fmla="*/ 7 w 8"/>
                <a:gd name="T21" fmla="*/ 0 h 28"/>
                <a:gd name="T22" fmla="*/ 7 w 8"/>
                <a:gd name="T23" fmla="*/ 4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28"/>
                <a:gd name="T38" fmla="*/ 8 w 8"/>
                <a:gd name="T39" fmla="*/ 28 h 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28">
                  <a:moveTo>
                    <a:pt x="7" y="4"/>
                  </a:moveTo>
                  <a:lnTo>
                    <a:pt x="7" y="13"/>
                  </a:lnTo>
                  <a:lnTo>
                    <a:pt x="7" y="20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4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7" name="Freeform 118"/>
            <p:cNvSpPr>
              <a:spLocks/>
            </p:cNvSpPr>
            <p:nvPr/>
          </p:nvSpPr>
          <p:spPr bwMode="auto">
            <a:xfrm>
              <a:off x="3020" y="2704"/>
              <a:ext cx="3" cy="2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1 h 2"/>
                <a:gd name="T4" fmla="*/ 0 w 3"/>
                <a:gd name="T5" fmla="*/ 1 h 2"/>
                <a:gd name="T6" fmla="*/ 0 w 3"/>
                <a:gd name="T7" fmla="*/ 0 h 2"/>
                <a:gd name="T8" fmla="*/ 2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"/>
                <a:gd name="T17" fmla="*/ 3 w 3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8" name="Freeform 119"/>
            <p:cNvSpPr>
              <a:spLocks/>
            </p:cNvSpPr>
            <p:nvPr/>
          </p:nvSpPr>
          <p:spPr bwMode="auto">
            <a:xfrm>
              <a:off x="2995" y="3588"/>
              <a:ext cx="26" cy="39"/>
            </a:xfrm>
            <a:custGeom>
              <a:avLst/>
              <a:gdLst>
                <a:gd name="T0" fmla="*/ 25 w 26"/>
                <a:gd name="T1" fmla="*/ 0 h 39"/>
                <a:gd name="T2" fmla="*/ 25 w 26"/>
                <a:gd name="T3" fmla="*/ 4 h 39"/>
                <a:gd name="T4" fmla="*/ 16 w 26"/>
                <a:gd name="T5" fmla="*/ 2 h 39"/>
                <a:gd name="T6" fmla="*/ 16 w 26"/>
                <a:gd name="T7" fmla="*/ 5 h 39"/>
                <a:gd name="T8" fmla="*/ 6 w 26"/>
                <a:gd name="T9" fmla="*/ 38 h 39"/>
                <a:gd name="T10" fmla="*/ 3 w 26"/>
                <a:gd name="T11" fmla="*/ 38 h 39"/>
                <a:gd name="T12" fmla="*/ 2 w 26"/>
                <a:gd name="T13" fmla="*/ 34 h 39"/>
                <a:gd name="T14" fmla="*/ 6 w 26"/>
                <a:gd name="T15" fmla="*/ 22 h 39"/>
                <a:gd name="T16" fmla="*/ 6 w 26"/>
                <a:gd name="T17" fmla="*/ 14 h 39"/>
                <a:gd name="T18" fmla="*/ 9 w 26"/>
                <a:gd name="T19" fmla="*/ 2 h 39"/>
                <a:gd name="T20" fmla="*/ 2 w 26"/>
                <a:gd name="T21" fmla="*/ 2 h 39"/>
                <a:gd name="T22" fmla="*/ 0 w 26"/>
                <a:gd name="T23" fmla="*/ 4 h 39"/>
                <a:gd name="T24" fmla="*/ 0 w 26"/>
                <a:gd name="T25" fmla="*/ 2 h 39"/>
                <a:gd name="T26" fmla="*/ 6 w 26"/>
                <a:gd name="T27" fmla="*/ 0 h 39"/>
                <a:gd name="T28" fmla="*/ 25 w 26"/>
                <a:gd name="T29" fmla="*/ 0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9"/>
                <a:gd name="T47" fmla="*/ 26 w 26"/>
                <a:gd name="T48" fmla="*/ 39 h 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9">
                  <a:moveTo>
                    <a:pt x="25" y="0"/>
                  </a:moveTo>
                  <a:lnTo>
                    <a:pt x="25" y="4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6" y="38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9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79" name="Freeform 120"/>
            <p:cNvSpPr>
              <a:spLocks/>
            </p:cNvSpPr>
            <p:nvPr/>
          </p:nvSpPr>
          <p:spPr bwMode="auto">
            <a:xfrm>
              <a:off x="3002" y="2778"/>
              <a:ext cx="18" cy="26"/>
            </a:xfrm>
            <a:custGeom>
              <a:avLst/>
              <a:gdLst>
                <a:gd name="T0" fmla="*/ 17 w 18"/>
                <a:gd name="T1" fmla="*/ 23 h 26"/>
                <a:gd name="T2" fmla="*/ 14 w 18"/>
                <a:gd name="T3" fmla="*/ 25 h 26"/>
                <a:gd name="T4" fmla="*/ 2 w 18"/>
                <a:gd name="T5" fmla="*/ 25 h 26"/>
                <a:gd name="T6" fmla="*/ 0 w 18"/>
                <a:gd name="T7" fmla="*/ 18 h 26"/>
                <a:gd name="T8" fmla="*/ 3 w 18"/>
                <a:gd name="T9" fmla="*/ 16 h 26"/>
                <a:gd name="T10" fmla="*/ 3 w 18"/>
                <a:gd name="T11" fmla="*/ 21 h 26"/>
                <a:gd name="T12" fmla="*/ 11 w 18"/>
                <a:gd name="T13" fmla="*/ 25 h 26"/>
                <a:gd name="T14" fmla="*/ 12 w 18"/>
                <a:gd name="T15" fmla="*/ 16 h 26"/>
                <a:gd name="T16" fmla="*/ 8 w 18"/>
                <a:gd name="T17" fmla="*/ 13 h 26"/>
                <a:gd name="T18" fmla="*/ 12 w 18"/>
                <a:gd name="T19" fmla="*/ 5 h 26"/>
                <a:gd name="T20" fmla="*/ 8 w 18"/>
                <a:gd name="T21" fmla="*/ 0 h 26"/>
                <a:gd name="T22" fmla="*/ 12 w 18"/>
                <a:gd name="T23" fmla="*/ 0 h 26"/>
                <a:gd name="T24" fmla="*/ 15 w 18"/>
                <a:gd name="T25" fmla="*/ 2 h 26"/>
                <a:gd name="T26" fmla="*/ 15 w 18"/>
                <a:gd name="T27" fmla="*/ 21 h 26"/>
                <a:gd name="T28" fmla="*/ 17 w 18"/>
                <a:gd name="T29" fmla="*/ 23 h 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6"/>
                <a:gd name="T47" fmla="*/ 18 w 18"/>
                <a:gd name="T48" fmla="*/ 26 h 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6">
                  <a:moveTo>
                    <a:pt x="17" y="23"/>
                  </a:moveTo>
                  <a:lnTo>
                    <a:pt x="14" y="25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11" y="25"/>
                  </a:lnTo>
                  <a:lnTo>
                    <a:pt x="12" y="16"/>
                  </a:lnTo>
                  <a:lnTo>
                    <a:pt x="8" y="13"/>
                  </a:lnTo>
                  <a:lnTo>
                    <a:pt x="12" y="5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5" y="21"/>
                  </a:lnTo>
                  <a:lnTo>
                    <a:pt x="17" y="2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0" name="Freeform 121"/>
            <p:cNvSpPr>
              <a:spLocks/>
            </p:cNvSpPr>
            <p:nvPr/>
          </p:nvSpPr>
          <p:spPr bwMode="auto">
            <a:xfrm>
              <a:off x="2989" y="3679"/>
              <a:ext cx="31" cy="42"/>
            </a:xfrm>
            <a:custGeom>
              <a:avLst/>
              <a:gdLst>
                <a:gd name="T0" fmla="*/ 30 w 31"/>
                <a:gd name="T1" fmla="*/ 0 h 42"/>
                <a:gd name="T2" fmla="*/ 30 w 31"/>
                <a:gd name="T3" fmla="*/ 37 h 42"/>
                <a:gd name="T4" fmla="*/ 27 w 31"/>
                <a:gd name="T5" fmla="*/ 41 h 42"/>
                <a:gd name="T6" fmla="*/ 24 w 31"/>
                <a:gd name="T7" fmla="*/ 37 h 42"/>
                <a:gd name="T8" fmla="*/ 25 w 31"/>
                <a:gd name="T9" fmla="*/ 32 h 42"/>
                <a:gd name="T10" fmla="*/ 25 w 31"/>
                <a:gd name="T11" fmla="*/ 19 h 42"/>
                <a:gd name="T12" fmla="*/ 24 w 31"/>
                <a:gd name="T13" fmla="*/ 17 h 42"/>
                <a:gd name="T14" fmla="*/ 14 w 31"/>
                <a:gd name="T15" fmla="*/ 35 h 42"/>
                <a:gd name="T16" fmla="*/ 13 w 31"/>
                <a:gd name="T17" fmla="*/ 35 h 42"/>
                <a:gd name="T18" fmla="*/ 5 w 31"/>
                <a:gd name="T19" fmla="*/ 13 h 42"/>
                <a:gd name="T20" fmla="*/ 2 w 31"/>
                <a:gd name="T21" fmla="*/ 21 h 42"/>
                <a:gd name="T22" fmla="*/ 3 w 31"/>
                <a:gd name="T23" fmla="*/ 22 h 42"/>
                <a:gd name="T24" fmla="*/ 2 w 31"/>
                <a:gd name="T25" fmla="*/ 26 h 42"/>
                <a:gd name="T26" fmla="*/ 3 w 31"/>
                <a:gd name="T27" fmla="*/ 28 h 42"/>
                <a:gd name="T28" fmla="*/ 2 w 31"/>
                <a:gd name="T29" fmla="*/ 30 h 42"/>
                <a:gd name="T30" fmla="*/ 2 w 31"/>
                <a:gd name="T31" fmla="*/ 4 h 42"/>
                <a:gd name="T32" fmla="*/ 0 w 31"/>
                <a:gd name="T33" fmla="*/ 2 h 42"/>
                <a:gd name="T34" fmla="*/ 5 w 31"/>
                <a:gd name="T35" fmla="*/ 0 h 42"/>
                <a:gd name="T36" fmla="*/ 11 w 31"/>
                <a:gd name="T37" fmla="*/ 17 h 42"/>
                <a:gd name="T38" fmla="*/ 13 w 31"/>
                <a:gd name="T39" fmla="*/ 26 h 42"/>
                <a:gd name="T40" fmla="*/ 19 w 31"/>
                <a:gd name="T41" fmla="*/ 26 h 42"/>
                <a:gd name="T42" fmla="*/ 19 w 31"/>
                <a:gd name="T43" fmla="*/ 21 h 42"/>
                <a:gd name="T44" fmla="*/ 24 w 31"/>
                <a:gd name="T45" fmla="*/ 2 h 42"/>
                <a:gd name="T46" fmla="*/ 30 w 31"/>
                <a:gd name="T47" fmla="*/ 0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"/>
                <a:gd name="T73" fmla="*/ 0 h 42"/>
                <a:gd name="T74" fmla="*/ 31 w 31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" h="42">
                  <a:moveTo>
                    <a:pt x="30" y="0"/>
                  </a:moveTo>
                  <a:lnTo>
                    <a:pt x="30" y="37"/>
                  </a:lnTo>
                  <a:lnTo>
                    <a:pt x="27" y="41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5" y="19"/>
                  </a:lnTo>
                  <a:lnTo>
                    <a:pt x="24" y="17"/>
                  </a:lnTo>
                  <a:lnTo>
                    <a:pt x="14" y="35"/>
                  </a:lnTo>
                  <a:lnTo>
                    <a:pt x="13" y="35"/>
                  </a:lnTo>
                  <a:lnTo>
                    <a:pt x="5" y="13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2" y="30"/>
                  </a:lnTo>
                  <a:lnTo>
                    <a:pt x="2" y="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1" y="17"/>
                  </a:lnTo>
                  <a:lnTo>
                    <a:pt x="13" y="26"/>
                  </a:lnTo>
                  <a:lnTo>
                    <a:pt x="19" y="26"/>
                  </a:lnTo>
                  <a:lnTo>
                    <a:pt x="19" y="21"/>
                  </a:lnTo>
                  <a:lnTo>
                    <a:pt x="24" y="2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1" name="Freeform 122"/>
            <p:cNvSpPr>
              <a:spLocks/>
            </p:cNvSpPr>
            <p:nvPr/>
          </p:nvSpPr>
          <p:spPr bwMode="auto">
            <a:xfrm>
              <a:off x="2994" y="2714"/>
              <a:ext cx="19" cy="38"/>
            </a:xfrm>
            <a:custGeom>
              <a:avLst/>
              <a:gdLst>
                <a:gd name="T0" fmla="*/ 18 w 19"/>
                <a:gd name="T1" fmla="*/ 26 h 38"/>
                <a:gd name="T2" fmla="*/ 18 w 19"/>
                <a:gd name="T3" fmla="*/ 28 h 38"/>
                <a:gd name="T4" fmla="*/ 17 w 19"/>
                <a:gd name="T5" fmla="*/ 30 h 38"/>
                <a:gd name="T6" fmla="*/ 11 w 19"/>
                <a:gd name="T7" fmla="*/ 26 h 38"/>
                <a:gd name="T8" fmla="*/ 5 w 19"/>
                <a:gd name="T9" fmla="*/ 26 h 38"/>
                <a:gd name="T10" fmla="*/ 2 w 19"/>
                <a:gd name="T11" fmla="*/ 30 h 38"/>
                <a:gd name="T12" fmla="*/ 9 w 19"/>
                <a:gd name="T13" fmla="*/ 35 h 38"/>
                <a:gd name="T14" fmla="*/ 15 w 19"/>
                <a:gd name="T15" fmla="*/ 33 h 38"/>
                <a:gd name="T16" fmla="*/ 15 w 19"/>
                <a:gd name="T17" fmla="*/ 35 h 38"/>
                <a:gd name="T18" fmla="*/ 9 w 19"/>
                <a:gd name="T19" fmla="*/ 35 h 38"/>
                <a:gd name="T20" fmla="*/ 5 w 19"/>
                <a:gd name="T21" fmla="*/ 37 h 38"/>
                <a:gd name="T22" fmla="*/ 0 w 19"/>
                <a:gd name="T23" fmla="*/ 35 h 38"/>
                <a:gd name="T24" fmla="*/ 0 w 19"/>
                <a:gd name="T25" fmla="*/ 26 h 38"/>
                <a:gd name="T26" fmla="*/ 3 w 19"/>
                <a:gd name="T27" fmla="*/ 15 h 38"/>
                <a:gd name="T28" fmla="*/ 0 w 19"/>
                <a:gd name="T29" fmla="*/ 9 h 38"/>
                <a:gd name="T30" fmla="*/ 2 w 19"/>
                <a:gd name="T31" fmla="*/ 2 h 38"/>
                <a:gd name="T32" fmla="*/ 14 w 19"/>
                <a:gd name="T33" fmla="*/ 0 h 38"/>
                <a:gd name="T34" fmla="*/ 17 w 19"/>
                <a:gd name="T35" fmla="*/ 2 h 38"/>
                <a:gd name="T36" fmla="*/ 17 w 19"/>
                <a:gd name="T37" fmla="*/ 9 h 38"/>
                <a:gd name="T38" fmla="*/ 15 w 19"/>
                <a:gd name="T39" fmla="*/ 13 h 38"/>
                <a:gd name="T40" fmla="*/ 5 w 19"/>
                <a:gd name="T41" fmla="*/ 20 h 38"/>
                <a:gd name="T42" fmla="*/ 15 w 19"/>
                <a:gd name="T43" fmla="*/ 20 h 38"/>
                <a:gd name="T44" fmla="*/ 18 w 19"/>
                <a:gd name="T45" fmla="*/ 26 h 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"/>
                <a:gd name="T70" fmla="*/ 0 h 38"/>
                <a:gd name="T71" fmla="*/ 19 w 19"/>
                <a:gd name="T72" fmla="*/ 38 h 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" h="38">
                  <a:moveTo>
                    <a:pt x="18" y="26"/>
                  </a:moveTo>
                  <a:lnTo>
                    <a:pt x="18" y="28"/>
                  </a:lnTo>
                  <a:lnTo>
                    <a:pt x="17" y="30"/>
                  </a:lnTo>
                  <a:lnTo>
                    <a:pt x="11" y="26"/>
                  </a:lnTo>
                  <a:lnTo>
                    <a:pt x="5" y="26"/>
                  </a:lnTo>
                  <a:lnTo>
                    <a:pt x="2" y="30"/>
                  </a:lnTo>
                  <a:lnTo>
                    <a:pt x="9" y="35"/>
                  </a:lnTo>
                  <a:lnTo>
                    <a:pt x="15" y="33"/>
                  </a:lnTo>
                  <a:lnTo>
                    <a:pt x="15" y="35"/>
                  </a:lnTo>
                  <a:lnTo>
                    <a:pt x="9" y="35"/>
                  </a:lnTo>
                  <a:lnTo>
                    <a:pt x="5" y="37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0" y="9"/>
                  </a:lnTo>
                  <a:lnTo>
                    <a:pt x="2" y="2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5" y="20"/>
                  </a:lnTo>
                  <a:lnTo>
                    <a:pt x="15" y="20"/>
                  </a:lnTo>
                  <a:lnTo>
                    <a:pt x="18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2" name="Freeform 123"/>
            <p:cNvSpPr>
              <a:spLocks/>
            </p:cNvSpPr>
            <p:nvPr/>
          </p:nvSpPr>
          <p:spPr bwMode="auto">
            <a:xfrm>
              <a:off x="2998" y="2717"/>
              <a:ext cx="7" cy="13"/>
            </a:xfrm>
            <a:custGeom>
              <a:avLst/>
              <a:gdLst>
                <a:gd name="T0" fmla="*/ 6 w 7"/>
                <a:gd name="T1" fmla="*/ 2 h 13"/>
                <a:gd name="T2" fmla="*/ 0 w 7"/>
                <a:gd name="T3" fmla="*/ 0 h 13"/>
                <a:gd name="T4" fmla="*/ 0 w 7"/>
                <a:gd name="T5" fmla="*/ 9 h 13"/>
                <a:gd name="T6" fmla="*/ 6 w 7"/>
                <a:gd name="T7" fmla="*/ 12 h 13"/>
                <a:gd name="T8" fmla="*/ 6 w 7"/>
                <a:gd name="T9" fmla="*/ 3 h 13"/>
                <a:gd name="T10" fmla="*/ 6 w 7"/>
                <a:gd name="T11" fmla="*/ 2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3"/>
                <a:gd name="T20" fmla="*/ 7 w 7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3">
                  <a:moveTo>
                    <a:pt x="6" y="2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" y="12"/>
                  </a:lnTo>
                  <a:lnTo>
                    <a:pt x="6" y="3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3" name="Freeform 124"/>
            <p:cNvSpPr>
              <a:spLocks/>
            </p:cNvSpPr>
            <p:nvPr/>
          </p:nvSpPr>
          <p:spPr bwMode="auto">
            <a:xfrm>
              <a:off x="3004" y="2780"/>
              <a:ext cx="5" cy="6"/>
            </a:xfrm>
            <a:custGeom>
              <a:avLst/>
              <a:gdLst>
                <a:gd name="T0" fmla="*/ 4 w 5"/>
                <a:gd name="T1" fmla="*/ 0 h 6"/>
                <a:gd name="T2" fmla="*/ 4 w 5"/>
                <a:gd name="T3" fmla="*/ 2 h 6"/>
                <a:gd name="T4" fmla="*/ 0 w 5"/>
                <a:gd name="T5" fmla="*/ 5 h 6"/>
                <a:gd name="T6" fmla="*/ 0 w 5"/>
                <a:gd name="T7" fmla="*/ 0 h 6"/>
                <a:gd name="T8" fmla="*/ 4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4" y="0"/>
                  </a:moveTo>
                  <a:lnTo>
                    <a:pt x="4" y="2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4" name="Freeform 125"/>
            <p:cNvSpPr>
              <a:spLocks/>
            </p:cNvSpPr>
            <p:nvPr/>
          </p:nvSpPr>
          <p:spPr bwMode="auto">
            <a:xfrm>
              <a:off x="2992" y="3757"/>
              <a:ext cx="13" cy="27"/>
            </a:xfrm>
            <a:custGeom>
              <a:avLst/>
              <a:gdLst>
                <a:gd name="T0" fmla="*/ 12 w 13"/>
                <a:gd name="T1" fmla="*/ 17 h 27"/>
                <a:gd name="T2" fmla="*/ 12 w 13"/>
                <a:gd name="T3" fmla="*/ 20 h 27"/>
                <a:gd name="T4" fmla="*/ 8 w 13"/>
                <a:gd name="T5" fmla="*/ 26 h 27"/>
                <a:gd name="T6" fmla="*/ 11 w 13"/>
                <a:gd name="T7" fmla="*/ 19 h 27"/>
                <a:gd name="T8" fmla="*/ 0 w 13"/>
                <a:gd name="T9" fmla="*/ 9 h 27"/>
                <a:gd name="T10" fmla="*/ 0 w 13"/>
                <a:gd name="T11" fmla="*/ 4 h 27"/>
                <a:gd name="T12" fmla="*/ 5 w 13"/>
                <a:gd name="T13" fmla="*/ 0 h 27"/>
                <a:gd name="T14" fmla="*/ 11 w 13"/>
                <a:gd name="T15" fmla="*/ 0 h 27"/>
                <a:gd name="T16" fmla="*/ 12 w 13"/>
                <a:gd name="T17" fmla="*/ 4 h 27"/>
                <a:gd name="T18" fmla="*/ 3 w 13"/>
                <a:gd name="T19" fmla="*/ 0 h 27"/>
                <a:gd name="T20" fmla="*/ 3 w 13"/>
                <a:gd name="T21" fmla="*/ 6 h 27"/>
                <a:gd name="T22" fmla="*/ 12 w 13"/>
                <a:gd name="T23" fmla="*/ 13 h 27"/>
                <a:gd name="T24" fmla="*/ 12 w 13"/>
                <a:gd name="T25" fmla="*/ 17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"/>
                <a:gd name="T40" fmla="*/ 0 h 27"/>
                <a:gd name="T41" fmla="*/ 13 w 13"/>
                <a:gd name="T42" fmla="*/ 27 h 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" h="27">
                  <a:moveTo>
                    <a:pt x="12" y="17"/>
                  </a:moveTo>
                  <a:lnTo>
                    <a:pt x="12" y="20"/>
                  </a:lnTo>
                  <a:lnTo>
                    <a:pt x="8" y="26"/>
                  </a:lnTo>
                  <a:lnTo>
                    <a:pt x="11" y="19"/>
                  </a:lnTo>
                  <a:lnTo>
                    <a:pt x="0" y="9"/>
                  </a:lnTo>
                  <a:lnTo>
                    <a:pt x="0" y="4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2" y="4"/>
                  </a:lnTo>
                  <a:lnTo>
                    <a:pt x="3" y="0"/>
                  </a:lnTo>
                  <a:lnTo>
                    <a:pt x="3" y="6"/>
                  </a:lnTo>
                  <a:lnTo>
                    <a:pt x="12" y="13"/>
                  </a:lnTo>
                  <a:lnTo>
                    <a:pt x="12" y="1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5" name="Freeform 126"/>
            <p:cNvSpPr>
              <a:spLocks/>
            </p:cNvSpPr>
            <p:nvPr/>
          </p:nvSpPr>
          <p:spPr bwMode="auto">
            <a:xfrm>
              <a:off x="2977" y="2778"/>
              <a:ext cx="19" cy="26"/>
            </a:xfrm>
            <a:custGeom>
              <a:avLst/>
              <a:gdLst>
                <a:gd name="T0" fmla="*/ 18 w 19"/>
                <a:gd name="T1" fmla="*/ 14 h 26"/>
                <a:gd name="T2" fmla="*/ 17 w 19"/>
                <a:gd name="T3" fmla="*/ 21 h 26"/>
                <a:gd name="T4" fmla="*/ 18 w 19"/>
                <a:gd name="T5" fmla="*/ 25 h 26"/>
                <a:gd name="T6" fmla="*/ 14 w 19"/>
                <a:gd name="T7" fmla="*/ 25 h 26"/>
                <a:gd name="T8" fmla="*/ 15 w 19"/>
                <a:gd name="T9" fmla="*/ 18 h 26"/>
                <a:gd name="T10" fmla="*/ 14 w 19"/>
                <a:gd name="T11" fmla="*/ 14 h 26"/>
                <a:gd name="T12" fmla="*/ 14 w 19"/>
                <a:gd name="T13" fmla="*/ 7 h 26"/>
                <a:gd name="T14" fmla="*/ 9 w 19"/>
                <a:gd name="T15" fmla="*/ 4 h 26"/>
                <a:gd name="T16" fmla="*/ 5 w 19"/>
                <a:gd name="T17" fmla="*/ 13 h 26"/>
                <a:gd name="T18" fmla="*/ 5 w 19"/>
                <a:gd name="T19" fmla="*/ 25 h 26"/>
                <a:gd name="T20" fmla="*/ 0 w 19"/>
                <a:gd name="T21" fmla="*/ 25 h 26"/>
                <a:gd name="T22" fmla="*/ 0 w 19"/>
                <a:gd name="T23" fmla="*/ 2 h 26"/>
                <a:gd name="T24" fmla="*/ 11 w 19"/>
                <a:gd name="T25" fmla="*/ 2 h 26"/>
                <a:gd name="T26" fmla="*/ 14 w 19"/>
                <a:gd name="T27" fmla="*/ 0 h 26"/>
                <a:gd name="T28" fmla="*/ 17 w 19"/>
                <a:gd name="T29" fmla="*/ 2 h 26"/>
                <a:gd name="T30" fmla="*/ 17 w 19"/>
                <a:gd name="T31" fmla="*/ 13 h 26"/>
                <a:gd name="T32" fmla="*/ 18 w 19"/>
                <a:gd name="T33" fmla="*/ 14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26"/>
                <a:gd name="T53" fmla="*/ 19 w 19"/>
                <a:gd name="T54" fmla="*/ 26 h 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26">
                  <a:moveTo>
                    <a:pt x="18" y="14"/>
                  </a:moveTo>
                  <a:lnTo>
                    <a:pt x="17" y="21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15" y="18"/>
                  </a:lnTo>
                  <a:lnTo>
                    <a:pt x="14" y="14"/>
                  </a:lnTo>
                  <a:lnTo>
                    <a:pt x="14" y="7"/>
                  </a:lnTo>
                  <a:lnTo>
                    <a:pt x="9" y="4"/>
                  </a:lnTo>
                  <a:lnTo>
                    <a:pt x="5" y="13"/>
                  </a:lnTo>
                  <a:lnTo>
                    <a:pt x="5" y="25"/>
                  </a:lnTo>
                  <a:lnTo>
                    <a:pt x="0" y="25"/>
                  </a:lnTo>
                  <a:lnTo>
                    <a:pt x="0" y="2"/>
                  </a:lnTo>
                  <a:lnTo>
                    <a:pt x="11" y="2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7" y="13"/>
                  </a:lnTo>
                  <a:lnTo>
                    <a:pt x="18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6" name="Freeform 127"/>
            <p:cNvSpPr>
              <a:spLocks/>
            </p:cNvSpPr>
            <p:nvPr/>
          </p:nvSpPr>
          <p:spPr bwMode="auto">
            <a:xfrm>
              <a:off x="2992" y="3781"/>
              <a:ext cx="4" cy="3"/>
            </a:xfrm>
            <a:custGeom>
              <a:avLst/>
              <a:gdLst>
                <a:gd name="T0" fmla="*/ 3 w 4"/>
                <a:gd name="T1" fmla="*/ 2 h 3"/>
                <a:gd name="T2" fmla="*/ 2 w 4"/>
                <a:gd name="T3" fmla="*/ 2 h 3"/>
                <a:gd name="T4" fmla="*/ 0 w 4"/>
                <a:gd name="T5" fmla="*/ 0 h 3"/>
                <a:gd name="T6" fmla="*/ 2 w 4"/>
                <a:gd name="T7" fmla="*/ 0 h 3"/>
                <a:gd name="T8" fmla="*/ 3 w 4"/>
                <a:gd name="T9" fmla="*/ 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3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7" name="Freeform 128"/>
            <p:cNvSpPr>
              <a:spLocks/>
            </p:cNvSpPr>
            <p:nvPr/>
          </p:nvSpPr>
          <p:spPr bwMode="auto">
            <a:xfrm>
              <a:off x="2989" y="3717"/>
              <a:ext cx="6" cy="4"/>
            </a:xfrm>
            <a:custGeom>
              <a:avLst/>
              <a:gdLst>
                <a:gd name="T0" fmla="*/ 5 w 6"/>
                <a:gd name="T1" fmla="*/ 3 h 4"/>
                <a:gd name="T2" fmla="*/ 0 w 6"/>
                <a:gd name="T3" fmla="*/ 3 h 4"/>
                <a:gd name="T4" fmla="*/ 0 w 6"/>
                <a:gd name="T5" fmla="*/ 0 h 4"/>
                <a:gd name="T6" fmla="*/ 3 w 6"/>
                <a:gd name="T7" fmla="*/ 0 h 4"/>
                <a:gd name="T8" fmla="*/ 5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5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8" name="Freeform 129"/>
            <p:cNvSpPr>
              <a:spLocks/>
            </p:cNvSpPr>
            <p:nvPr/>
          </p:nvSpPr>
          <p:spPr bwMode="auto">
            <a:xfrm>
              <a:off x="2979" y="2714"/>
              <a:ext cx="9" cy="27"/>
            </a:xfrm>
            <a:custGeom>
              <a:avLst/>
              <a:gdLst>
                <a:gd name="T0" fmla="*/ 8 w 9"/>
                <a:gd name="T1" fmla="*/ 2 h 27"/>
                <a:gd name="T2" fmla="*/ 6 w 9"/>
                <a:gd name="T3" fmla="*/ 20 h 27"/>
                <a:gd name="T4" fmla="*/ 8 w 9"/>
                <a:gd name="T5" fmla="*/ 26 h 27"/>
                <a:gd name="T6" fmla="*/ 3 w 9"/>
                <a:gd name="T7" fmla="*/ 26 h 27"/>
                <a:gd name="T8" fmla="*/ 3 w 9"/>
                <a:gd name="T9" fmla="*/ 4 h 27"/>
                <a:gd name="T10" fmla="*/ 0 w 9"/>
                <a:gd name="T11" fmla="*/ 2 h 27"/>
                <a:gd name="T12" fmla="*/ 6 w 9"/>
                <a:gd name="T13" fmla="*/ 0 h 27"/>
                <a:gd name="T14" fmla="*/ 8 w 9"/>
                <a:gd name="T15" fmla="*/ 2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27"/>
                <a:gd name="T26" fmla="*/ 9 w 9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27">
                  <a:moveTo>
                    <a:pt x="8" y="2"/>
                  </a:moveTo>
                  <a:lnTo>
                    <a:pt x="6" y="20"/>
                  </a:lnTo>
                  <a:lnTo>
                    <a:pt x="8" y="26"/>
                  </a:lnTo>
                  <a:lnTo>
                    <a:pt x="3" y="26"/>
                  </a:lnTo>
                  <a:lnTo>
                    <a:pt x="3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8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89" name="Freeform 130"/>
            <p:cNvSpPr>
              <a:spLocks/>
            </p:cNvSpPr>
            <p:nvPr/>
          </p:nvSpPr>
          <p:spPr bwMode="auto">
            <a:xfrm>
              <a:off x="2984" y="2704"/>
              <a:ext cx="3" cy="2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1 h 2"/>
                <a:gd name="T4" fmla="*/ 0 w 3"/>
                <a:gd name="T5" fmla="*/ 1 h 2"/>
                <a:gd name="T6" fmla="*/ 0 w 3"/>
                <a:gd name="T7" fmla="*/ 0 h 2"/>
                <a:gd name="T8" fmla="*/ 2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"/>
                <a:gd name="T17" fmla="*/ 3 w 3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0" name="Freeform 131"/>
            <p:cNvSpPr>
              <a:spLocks/>
            </p:cNvSpPr>
            <p:nvPr/>
          </p:nvSpPr>
          <p:spPr bwMode="auto">
            <a:xfrm>
              <a:off x="2979" y="3745"/>
              <a:ext cx="8" cy="39"/>
            </a:xfrm>
            <a:custGeom>
              <a:avLst/>
              <a:gdLst>
                <a:gd name="T0" fmla="*/ 7 w 8"/>
                <a:gd name="T1" fmla="*/ 38 h 39"/>
                <a:gd name="T2" fmla="*/ 0 w 8"/>
                <a:gd name="T3" fmla="*/ 38 h 39"/>
                <a:gd name="T4" fmla="*/ 0 w 8"/>
                <a:gd name="T5" fmla="*/ 0 h 39"/>
                <a:gd name="T6" fmla="*/ 5 w 8"/>
                <a:gd name="T7" fmla="*/ 0 h 39"/>
                <a:gd name="T8" fmla="*/ 5 w 8"/>
                <a:gd name="T9" fmla="*/ 36 h 39"/>
                <a:gd name="T10" fmla="*/ 7 w 8"/>
                <a:gd name="T11" fmla="*/ 38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39"/>
                <a:gd name="T20" fmla="*/ 8 w 8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39">
                  <a:moveTo>
                    <a:pt x="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36"/>
                  </a:lnTo>
                  <a:lnTo>
                    <a:pt x="7" y="3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1" name="Freeform 132"/>
            <p:cNvSpPr>
              <a:spLocks/>
            </p:cNvSpPr>
            <p:nvPr/>
          </p:nvSpPr>
          <p:spPr bwMode="auto">
            <a:xfrm>
              <a:off x="2953" y="3683"/>
              <a:ext cx="27" cy="38"/>
            </a:xfrm>
            <a:custGeom>
              <a:avLst/>
              <a:gdLst>
                <a:gd name="T0" fmla="*/ 26 w 27"/>
                <a:gd name="T1" fmla="*/ 33 h 38"/>
                <a:gd name="T2" fmla="*/ 26 w 27"/>
                <a:gd name="T3" fmla="*/ 37 h 38"/>
                <a:gd name="T4" fmla="*/ 20 w 27"/>
                <a:gd name="T5" fmla="*/ 37 h 38"/>
                <a:gd name="T6" fmla="*/ 20 w 27"/>
                <a:gd name="T7" fmla="*/ 28 h 38"/>
                <a:gd name="T8" fmla="*/ 15 w 27"/>
                <a:gd name="T9" fmla="*/ 22 h 38"/>
                <a:gd name="T10" fmla="*/ 17 w 27"/>
                <a:gd name="T11" fmla="*/ 19 h 38"/>
                <a:gd name="T12" fmla="*/ 12 w 27"/>
                <a:gd name="T13" fmla="*/ 9 h 38"/>
                <a:gd name="T14" fmla="*/ 6 w 27"/>
                <a:gd name="T15" fmla="*/ 19 h 38"/>
                <a:gd name="T16" fmla="*/ 11 w 27"/>
                <a:gd name="T17" fmla="*/ 24 h 38"/>
                <a:gd name="T18" fmla="*/ 6 w 27"/>
                <a:gd name="T19" fmla="*/ 24 h 38"/>
                <a:gd name="T20" fmla="*/ 3 w 27"/>
                <a:gd name="T21" fmla="*/ 31 h 38"/>
                <a:gd name="T22" fmla="*/ 3 w 27"/>
                <a:gd name="T23" fmla="*/ 33 h 38"/>
                <a:gd name="T24" fmla="*/ 0 w 27"/>
                <a:gd name="T25" fmla="*/ 37 h 38"/>
                <a:gd name="T26" fmla="*/ 12 w 27"/>
                <a:gd name="T27" fmla="*/ 0 h 38"/>
                <a:gd name="T28" fmla="*/ 15 w 27"/>
                <a:gd name="T29" fmla="*/ 0 h 38"/>
                <a:gd name="T30" fmla="*/ 26 w 27"/>
                <a:gd name="T31" fmla="*/ 33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"/>
                <a:gd name="T49" fmla="*/ 0 h 38"/>
                <a:gd name="T50" fmla="*/ 27 w 27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" h="38">
                  <a:moveTo>
                    <a:pt x="26" y="33"/>
                  </a:moveTo>
                  <a:lnTo>
                    <a:pt x="26" y="37"/>
                  </a:lnTo>
                  <a:lnTo>
                    <a:pt x="20" y="37"/>
                  </a:lnTo>
                  <a:lnTo>
                    <a:pt x="20" y="28"/>
                  </a:lnTo>
                  <a:lnTo>
                    <a:pt x="15" y="22"/>
                  </a:lnTo>
                  <a:lnTo>
                    <a:pt x="17" y="19"/>
                  </a:lnTo>
                  <a:lnTo>
                    <a:pt x="12" y="9"/>
                  </a:lnTo>
                  <a:lnTo>
                    <a:pt x="6" y="19"/>
                  </a:lnTo>
                  <a:lnTo>
                    <a:pt x="11" y="24"/>
                  </a:lnTo>
                  <a:lnTo>
                    <a:pt x="6" y="24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26" y="3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2" name="Freeform 133"/>
            <p:cNvSpPr>
              <a:spLocks/>
            </p:cNvSpPr>
            <p:nvPr/>
          </p:nvSpPr>
          <p:spPr bwMode="auto">
            <a:xfrm>
              <a:off x="2857" y="3609"/>
              <a:ext cx="123" cy="22"/>
            </a:xfrm>
            <a:custGeom>
              <a:avLst/>
              <a:gdLst>
                <a:gd name="T0" fmla="*/ 122 w 123"/>
                <a:gd name="T1" fmla="*/ 10 h 22"/>
                <a:gd name="T2" fmla="*/ 105 w 123"/>
                <a:gd name="T3" fmla="*/ 11 h 22"/>
                <a:gd name="T4" fmla="*/ 102 w 123"/>
                <a:gd name="T5" fmla="*/ 10 h 22"/>
                <a:gd name="T6" fmla="*/ 100 w 123"/>
                <a:gd name="T7" fmla="*/ 11 h 22"/>
                <a:gd name="T8" fmla="*/ 31 w 123"/>
                <a:gd name="T9" fmla="*/ 11 h 22"/>
                <a:gd name="T10" fmla="*/ 28 w 123"/>
                <a:gd name="T11" fmla="*/ 17 h 22"/>
                <a:gd name="T12" fmla="*/ 28 w 123"/>
                <a:gd name="T13" fmla="*/ 21 h 22"/>
                <a:gd name="T14" fmla="*/ 25 w 123"/>
                <a:gd name="T15" fmla="*/ 21 h 22"/>
                <a:gd name="T16" fmla="*/ 0 w 123"/>
                <a:gd name="T17" fmla="*/ 13 h 22"/>
                <a:gd name="T18" fmla="*/ 0 w 123"/>
                <a:gd name="T19" fmla="*/ 10 h 22"/>
                <a:gd name="T20" fmla="*/ 25 w 123"/>
                <a:gd name="T21" fmla="*/ 0 h 22"/>
                <a:gd name="T22" fmla="*/ 30 w 123"/>
                <a:gd name="T23" fmla="*/ 0 h 22"/>
                <a:gd name="T24" fmla="*/ 30 w 123"/>
                <a:gd name="T25" fmla="*/ 8 h 22"/>
                <a:gd name="T26" fmla="*/ 33 w 123"/>
                <a:gd name="T27" fmla="*/ 8 h 22"/>
                <a:gd name="T28" fmla="*/ 34 w 123"/>
                <a:gd name="T29" fmla="*/ 10 h 22"/>
                <a:gd name="T30" fmla="*/ 108 w 123"/>
                <a:gd name="T31" fmla="*/ 10 h 22"/>
                <a:gd name="T32" fmla="*/ 111 w 123"/>
                <a:gd name="T33" fmla="*/ 8 h 22"/>
                <a:gd name="T34" fmla="*/ 122 w 123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3"/>
                <a:gd name="T55" fmla="*/ 0 h 22"/>
                <a:gd name="T56" fmla="*/ 123 w 12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3" h="22">
                  <a:moveTo>
                    <a:pt x="122" y="10"/>
                  </a:moveTo>
                  <a:lnTo>
                    <a:pt x="105" y="11"/>
                  </a:lnTo>
                  <a:lnTo>
                    <a:pt x="102" y="10"/>
                  </a:lnTo>
                  <a:lnTo>
                    <a:pt x="100" y="11"/>
                  </a:lnTo>
                  <a:lnTo>
                    <a:pt x="31" y="11"/>
                  </a:lnTo>
                  <a:lnTo>
                    <a:pt x="28" y="17"/>
                  </a:lnTo>
                  <a:lnTo>
                    <a:pt x="28" y="21"/>
                  </a:lnTo>
                  <a:lnTo>
                    <a:pt x="25" y="21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8"/>
                  </a:lnTo>
                  <a:lnTo>
                    <a:pt x="33" y="8"/>
                  </a:lnTo>
                  <a:lnTo>
                    <a:pt x="34" y="10"/>
                  </a:lnTo>
                  <a:lnTo>
                    <a:pt x="108" y="10"/>
                  </a:lnTo>
                  <a:lnTo>
                    <a:pt x="111" y="8"/>
                  </a:lnTo>
                  <a:lnTo>
                    <a:pt x="122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3" name="Freeform 134"/>
            <p:cNvSpPr>
              <a:spLocks/>
            </p:cNvSpPr>
            <p:nvPr/>
          </p:nvSpPr>
          <p:spPr bwMode="auto">
            <a:xfrm>
              <a:off x="2964" y="2714"/>
              <a:ext cx="14" cy="27"/>
            </a:xfrm>
            <a:custGeom>
              <a:avLst/>
              <a:gdLst>
                <a:gd name="T0" fmla="*/ 13 w 14"/>
                <a:gd name="T1" fmla="*/ 2 h 27"/>
                <a:gd name="T2" fmla="*/ 5 w 14"/>
                <a:gd name="T3" fmla="*/ 7 h 27"/>
                <a:gd name="T4" fmla="*/ 5 w 14"/>
                <a:gd name="T5" fmla="*/ 26 h 27"/>
                <a:gd name="T6" fmla="*/ 2 w 14"/>
                <a:gd name="T7" fmla="*/ 26 h 27"/>
                <a:gd name="T8" fmla="*/ 0 w 14"/>
                <a:gd name="T9" fmla="*/ 24 h 27"/>
                <a:gd name="T10" fmla="*/ 2 w 14"/>
                <a:gd name="T11" fmla="*/ 17 h 27"/>
                <a:gd name="T12" fmla="*/ 2 w 14"/>
                <a:gd name="T13" fmla="*/ 6 h 27"/>
                <a:gd name="T14" fmla="*/ 0 w 14"/>
                <a:gd name="T15" fmla="*/ 2 h 27"/>
                <a:gd name="T16" fmla="*/ 3 w 14"/>
                <a:gd name="T17" fmla="*/ 0 h 27"/>
                <a:gd name="T18" fmla="*/ 13 w 14"/>
                <a:gd name="T19" fmla="*/ 2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27"/>
                <a:gd name="T32" fmla="*/ 14 w 14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27">
                  <a:moveTo>
                    <a:pt x="13" y="2"/>
                  </a:moveTo>
                  <a:lnTo>
                    <a:pt x="5" y="7"/>
                  </a:lnTo>
                  <a:lnTo>
                    <a:pt x="5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2" y="6"/>
                  </a:lnTo>
                  <a:lnTo>
                    <a:pt x="0" y="2"/>
                  </a:lnTo>
                  <a:lnTo>
                    <a:pt x="3" y="0"/>
                  </a:lnTo>
                  <a:lnTo>
                    <a:pt x="1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4" name="Freeform 135"/>
            <p:cNvSpPr>
              <a:spLocks/>
            </p:cNvSpPr>
            <p:nvPr/>
          </p:nvSpPr>
          <p:spPr bwMode="auto">
            <a:xfrm>
              <a:off x="2952" y="3219"/>
              <a:ext cx="26" cy="41"/>
            </a:xfrm>
            <a:custGeom>
              <a:avLst/>
              <a:gdLst>
                <a:gd name="T0" fmla="*/ 25 w 26"/>
                <a:gd name="T1" fmla="*/ 15 h 41"/>
                <a:gd name="T2" fmla="*/ 23 w 26"/>
                <a:gd name="T3" fmla="*/ 31 h 41"/>
                <a:gd name="T4" fmla="*/ 17 w 26"/>
                <a:gd name="T5" fmla="*/ 40 h 41"/>
                <a:gd name="T6" fmla="*/ 8 w 26"/>
                <a:gd name="T7" fmla="*/ 40 h 41"/>
                <a:gd name="T8" fmla="*/ 3 w 26"/>
                <a:gd name="T9" fmla="*/ 31 h 41"/>
                <a:gd name="T10" fmla="*/ 3 w 26"/>
                <a:gd name="T11" fmla="*/ 25 h 41"/>
                <a:gd name="T12" fmla="*/ 0 w 26"/>
                <a:gd name="T13" fmla="*/ 22 h 41"/>
                <a:gd name="T14" fmla="*/ 3 w 26"/>
                <a:gd name="T15" fmla="*/ 7 h 41"/>
                <a:gd name="T16" fmla="*/ 6 w 26"/>
                <a:gd name="T17" fmla="*/ 2 h 41"/>
                <a:gd name="T18" fmla="*/ 16 w 26"/>
                <a:gd name="T19" fmla="*/ 0 h 41"/>
                <a:gd name="T20" fmla="*/ 20 w 26"/>
                <a:gd name="T21" fmla="*/ 2 h 41"/>
                <a:gd name="T22" fmla="*/ 25 w 26"/>
                <a:gd name="T23" fmla="*/ 15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41"/>
                <a:gd name="T38" fmla="*/ 26 w 26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41">
                  <a:moveTo>
                    <a:pt x="25" y="15"/>
                  </a:moveTo>
                  <a:lnTo>
                    <a:pt x="23" y="31"/>
                  </a:lnTo>
                  <a:lnTo>
                    <a:pt x="17" y="40"/>
                  </a:lnTo>
                  <a:lnTo>
                    <a:pt x="8" y="40"/>
                  </a:lnTo>
                  <a:lnTo>
                    <a:pt x="3" y="31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3" y="7"/>
                  </a:lnTo>
                  <a:lnTo>
                    <a:pt x="6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5" y="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5" name="Freeform 136"/>
            <p:cNvSpPr>
              <a:spLocks/>
            </p:cNvSpPr>
            <p:nvPr/>
          </p:nvSpPr>
          <p:spPr bwMode="auto">
            <a:xfrm>
              <a:off x="2956" y="3219"/>
              <a:ext cx="15" cy="41"/>
            </a:xfrm>
            <a:custGeom>
              <a:avLst/>
              <a:gdLst>
                <a:gd name="T0" fmla="*/ 12 w 15"/>
                <a:gd name="T1" fmla="*/ 4 h 41"/>
                <a:gd name="T2" fmla="*/ 8 w 15"/>
                <a:gd name="T3" fmla="*/ 0 h 41"/>
                <a:gd name="T4" fmla="*/ 0 w 15"/>
                <a:gd name="T5" fmla="*/ 11 h 41"/>
                <a:gd name="T6" fmla="*/ 0 w 15"/>
                <a:gd name="T7" fmla="*/ 31 h 41"/>
                <a:gd name="T8" fmla="*/ 8 w 15"/>
                <a:gd name="T9" fmla="*/ 40 h 41"/>
                <a:gd name="T10" fmla="*/ 11 w 15"/>
                <a:gd name="T11" fmla="*/ 38 h 41"/>
                <a:gd name="T12" fmla="*/ 14 w 15"/>
                <a:gd name="T13" fmla="*/ 29 h 41"/>
                <a:gd name="T14" fmla="*/ 14 w 15"/>
                <a:gd name="T15" fmla="*/ 5 h 41"/>
                <a:gd name="T16" fmla="*/ 12 w 15"/>
                <a:gd name="T17" fmla="*/ 4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41"/>
                <a:gd name="T29" fmla="*/ 15 w 15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41">
                  <a:moveTo>
                    <a:pt x="12" y="4"/>
                  </a:moveTo>
                  <a:lnTo>
                    <a:pt x="8" y="0"/>
                  </a:lnTo>
                  <a:lnTo>
                    <a:pt x="0" y="11"/>
                  </a:lnTo>
                  <a:lnTo>
                    <a:pt x="0" y="31"/>
                  </a:lnTo>
                  <a:lnTo>
                    <a:pt x="8" y="40"/>
                  </a:lnTo>
                  <a:lnTo>
                    <a:pt x="11" y="38"/>
                  </a:lnTo>
                  <a:lnTo>
                    <a:pt x="14" y="29"/>
                  </a:lnTo>
                  <a:lnTo>
                    <a:pt x="14" y="5"/>
                  </a:lnTo>
                  <a:lnTo>
                    <a:pt x="12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6" name="Freeform 137"/>
            <p:cNvSpPr>
              <a:spLocks/>
            </p:cNvSpPr>
            <p:nvPr/>
          </p:nvSpPr>
          <p:spPr bwMode="auto">
            <a:xfrm>
              <a:off x="2952" y="2780"/>
              <a:ext cx="19" cy="35"/>
            </a:xfrm>
            <a:custGeom>
              <a:avLst/>
              <a:gdLst>
                <a:gd name="T0" fmla="*/ 18 w 19"/>
                <a:gd name="T1" fmla="*/ 25 h 35"/>
                <a:gd name="T2" fmla="*/ 18 w 19"/>
                <a:gd name="T3" fmla="*/ 27 h 35"/>
                <a:gd name="T4" fmla="*/ 11 w 19"/>
                <a:gd name="T5" fmla="*/ 23 h 35"/>
                <a:gd name="T6" fmla="*/ 5 w 19"/>
                <a:gd name="T7" fmla="*/ 25 h 35"/>
                <a:gd name="T8" fmla="*/ 5 w 19"/>
                <a:gd name="T9" fmla="*/ 32 h 35"/>
                <a:gd name="T10" fmla="*/ 9 w 19"/>
                <a:gd name="T11" fmla="*/ 32 h 35"/>
                <a:gd name="T12" fmla="*/ 11 w 19"/>
                <a:gd name="T13" fmla="*/ 34 h 35"/>
                <a:gd name="T14" fmla="*/ 5 w 19"/>
                <a:gd name="T15" fmla="*/ 34 h 35"/>
                <a:gd name="T16" fmla="*/ 0 w 19"/>
                <a:gd name="T17" fmla="*/ 32 h 35"/>
                <a:gd name="T18" fmla="*/ 0 w 19"/>
                <a:gd name="T19" fmla="*/ 21 h 35"/>
                <a:gd name="T20" fmla="*/ 3 w 19"/>
                <a:gd name="T21" fmla="*/ 16 h 35"/>
                <a:gd name="T22" fmla="*/ 0 w 19"/>
                <a:gd name="T23" fmla="*/ 5 h 35"/>
                <a:gd name="T24" fmla="*/ 5 w 19"/>
                <a:gd name="T25" fmla="*/ 0 h 35"/>
                <a:gd name="T26" fmla="*/ 17 w 19"/>
                <a:gd name="T27" fmla="*/ 0 h 35"/>
                <a:gd name="T28" fmla="*/ 17 w 19"/>
                <a:gd name="T29" fmla="*/ 7 h 35"/>
                <a:gd name="T30" fmla="*/ 12 w 19"/>
                <a:gd name="T31" fmla="*/ 16 h 35"/>
                <a:gd name="T32" fmla="*/ 8 w 19"/>
                <a:gd name="T33" fmla="*/ 16 h 35"/>
                <a:gd name="T34" fmla="*/ 8 w 19"/>
                <a:gd name="T35" fmla="*/ 21 h 35"/>
                <a:gd name="T36" fmla="*/ 15 w 19"/>
                <a:gd name="T37" fmla="*/ 21 h 35"/>
                <a:gd name="T38" fmla="*/ 18 w 19"/>
                <a:gd name="T39" fmla="*/ 25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"/>
                <a:gd name="T61" fmla="*/ 0 h 35"/>
                <a:gd name="T62" fmla="*/ 19 w 19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" h="35">
                  <a:moveTo>
                    <a:pt x="18" y="25"/>
                  </a:moveTo>
                  <a:lnTo>
                    <a:pt x="18" y="27"/>
                  </a:lnTo>
                  <a:lnTo>
                    <a:pt x="11" y="23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1" y="34"/>
                  </a:lnTo>
                  <a:lnTo>
                    <a:pt x="5" y="34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7" y="0"/>
                  </a:lnTo>
                  <a:lnTo>
                    <a:pt x="17" y="7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8" y="21"/>
                  </a:lnTo>
                  <a:lnTo>
                    <a:pt x="15" y="21"/>
                  </a:lnTo>
                  <a:lnTo>
                    <a:pt x="18" y="2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7" name="Freeform 138"/>
            <p:cNvSpPr>
              <a:spLocks/>
            </p:cNvSpPr>
            <p:nvPr/>
          </p:nvSpPr>
          <p:spPr bwMode="auto">
            <a:xfrm>
              <a:off x="2956" y="2780"/>
              <a:ext cx="9" cy="17"/>
            </a:xfrm>
            <a:custGeom>
              <a:avLst/>
              <a:gdLst>
                <a:gd name="T0" fmla="*/ 6 w 9"/>
                <a:gd name="T1" fmla="*/ 2 h 17"/>
                <a:gd name="T2" fmla="*/ 5 w 9"/>
                <a:gd name="T3" fmla="*/ 0 h 17"/>
                <a:gd name="T4" fmla="*/ 0 w 9"/>
                <a:gd name="T5" fmla="*/ 5 h 17"/>
                <a:gd name="T6" fmla="*/ 0 w 9"/>
                <a:gd name="T7" fmla="*/ 11 h 17"/>
                <a:gd name="T8" fmla="*/ 6 w 9"/>
                <a:gd name="T9" fmla="*/ 16 h 17"/>
                <a:gd name="T10" fmla="*/ 8 w 9"/>
                <a:gd name="T11" fmla="*/ 4 h 17"/>
                <a:gd name="T12" fmla="*/ 6 w 9"/>
                <a:gd name="T13" fmla="*/ 2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6" y="2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8" y="4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8" name="Freeform 139"/>
            <p:cNvSpPr>
              <a:spLocks/>
            </p:cNvSpPr>
            <p:nvPr/>
          </p:nvSpPr>
          <p:spPr bwMode="auto">
            <a:xfrm>
              <a:off x="2966" y="3757"/>
              <a:ext cx="5" cy="27"/>
            </a:xfrm>
            <a:custGeom>
              <a:avLst/>
              <a:gdLst>
                <a:gd name="T0" fmla="*/ 4 w 5"/>
                <a:gd name="T1" fmla="*/ 0 h 27"/>
                <a:gd name="T2" fmla="*/ 4 w 5"/>
                <a:gd name="T3" fmla="*/ 26 h 27"/>
                <a:gd name="T4" fmla="*/ 2 w 5"/>
                <a:gd name="T5" fmla="*/ 26 h 27"/>
                <a:gd name="T6" fmla="*/ 0 w 5"/>
                <a:gd name="T7" fmla="*/ 20 h 27"/>
                <a:gd name="T8" fmla="*/ 0 w 5"/>
                <a:gd name="T9" fmla="*/ 0 h 27"/>
                <a:gd name="T10" fmla="*/ 2 w 5"/>
                <a:gd name="T11" fmla="*/ 0 h 27"/>
                <a:gd name="T12" fmla="*/ 4 w 5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27"/>
                <a:gd name="T23" fmla="*/ 5 w 5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27">
                  <a:moveTo>
                    <a:pt x="4" y="0"/>
                  </a:move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99" name="Line 140"/>
            <p:cNvSpPr>
              <a:spLocks noChangeShapeType="1"/>
            </p:cNvSpPr>
            <p:nvPr/>
          </p:nvSpPr>
          <p:spPr bwMode="auto">
            <a:xfrm flipH="1">
              <a:off x="2961" y="2814"/>
              <a:ext cx="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00" name="Freeform 141"/>
            <p:cNvSpPr>
              <a:spLocks/>
            </p:cNvSpPr>
            <p:nvPr/>
          </p:nvSpPr>
          <p:spPr bwMode="auto">
            <a:xfrm>
              <a:off x="2952" y="3757"/>
              <a:ext cx="11" cy="29"/>
            </a:xfrm>
            <a:custGeom>
              <a:avLst/>
              <a:gdLst>
                <a:gd name="T0" fmla="*/ 10 w 11"/>
                <a:gd name="T1" fmla="*/ 26 h 29"/>
                <a:gd name="T2" fmla="*/ 7 w 11"/>
                <a:gd name="T3" fmla="*/ 28 h 29"/>
                <a:gd name="T4" fmla="*/ 3 w 11"/>
                <a:gd name="T5" fmla="*/ 24 h 29"/>
                <a:gd name="T6" fmla="*/ 3 w 11"/>
                <a:gd name="T7" fmla="*/ 4 h 29"/>
                <a:gd name="T8" fmla="*/ 0 w 11"/>
                <a:gd name="T9" fmla="*/ 0 h 29"/>
                <a:gd name="T10" fmla="*/ 4 w 11"/>
                <a:gd name="T11" fmla="*/ 0 h 29"/>
                <a:gd name="T12" fmla="*/ 6 w 11"/>
                <a:gd name="T13" fmla="*/ 4 h 29"/>
                <a:gd name="T14" fmla="*/ 6 w 11"/>
                <a:gd name="T15" fmla="*/ 24 h 29"/>
                <a:gd name="T16" fmla="*/ 9 w 11"/>
                <a:gd name="T17" fmla="*/ 24 h 29"/>
                <a:gd name="T18" fmla="*/ 10 w 11"/>
                <a:gd name="T19" fmla="*/ 26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9"/>
                <a:gd name="T32" fmla="*/ 11 w 11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9">
                  <a:moveTo>
                    <a:pt x="10" y="26"/>
                  </a:moveTo>
                  <a:lnTo>
                    <a:pt x="7" y="28"/>
                  </a:lnTo>
                  <a:lnTo>
                    <a:pt x="3" y="24"/>
                  </a:lnTo>
                  <a:lnTo>
                    <a:pt x="3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24"/>
                  </a:lnTo>
                  <a:lnTo>
                    <a:pt x="9" y="24"/>
                  </a:lnTo>
                  <a:lnTo>
                    <a:pt x="10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1" name="Freeform 142"/>
            <p:cNvSpPr>
              <a:spLocks/>
            </p:cNvSpPr>
            <p:nvPr/>
          </p:nvSpPr>
          <p:spPr bwMode="auto">
            <a:xfrm>
              <a:off x="2924" y="2704"/>
              <a:ext cx="33" cy="38"/>
            </a:xfrm>
            <a:custGeom>
              <a:avLst/>
              <a:gdLst>
                <a:gd name="T0" fmla="*/ 32 w 33"/>
                <a:gd name="T1" fmla="*/ 14 h 38"/>
                <a:gd name="T2" fmla="*/ 32 w 33"/>
                <a:gd name="T3" fmla="*/ 19 h 38"/>
                <a:gd name="T4" fmla="*/ 27 w 33"/>
                <a:gd name="T5" fmla="*/ 32 h 38"/>
                <a:gd name="T6" fmla="*/ 22 w 33"/>
                <a:gd name="T7" fmla="*/ 35 h 38"/>
                <a:gd name="T8" fmla="*/ 16 w 33"/>
                <a:gd name="T9" fmla="*/ 37 h 38"/>
                <a:gd name="T10" fmla="*/ 6 w 33"/>
                <a:gd name="T11" fmla="*/ 35 h 38"/>
                <a:gd name="T12" fmla="*/ 0 w 33"/>
                <a:gd name="T13" fmla="*/ 25 h 38"/>
                <a:gd name="T14" fmla="*/ 0 w 33"/>
                <a:gd name="T15" fmla="*/ 11 h 38"/>
                <a:gd name="T16" fmla="*/ 3 w 33"/>
                <a:gd name="T17" fmla="*/ 4 h 38"/>
                <a:gd name="T18" fmla="*/ 13 w 33"/>
                <a:gd name="T19" fmla="*/ 0 h 38"/>
                <a:gd name="T20" fmla="*/ 22 w 33"/>
                <a:gd name="T21" fmla="*/ 0 h 38"/>
                <a:gd name="T22" fmla="*/ 30 w 33"/>
                <a:gd name="T23" fmla="*/ 5 h 38"/>
                <a:gd name="T24" fmla="*/ 32 w 33"/>
                <a:gd name="T25" fmla="*/ 14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"/>
                <a:gd name="T40" fmla="*/ 0 h 38"/>
                <a:gd name="T41" fmla="*/ 33 w 33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" h="38">
                  <a:moveTo>
                    <a:pt x="32" y="14"/>
                  </a:moveTo>
                  <a:lnTo>
                    <a:pt x="32" y="19"/>
                  </a:lnTo>
                  <a:lnTo>
                    <a:pt x="27" y="32"/>
                  </a:lnTo>
                  <a:lnTo>
                    <a:pt x="22" y="35"/>
                  </a:lnTo>
                  <a:lnTo>
                    <a:pt x="16" y="37"/>
                  </a:lnTo>
                  <a:lnTo>
                    <a:pt x="6" y="35"/>
                  </a:lnTo>
                  <a:lnTo>
                    <a:pt x="0" y="25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0" y="5"/>
                  </a:lnTo>
                  <a:lnTo>
                    <a:pt x="32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2" name="Freeform 143"/>
            <p:cNvSpPr>
              <a:spLocks/>
            </p:cNvSpPr>
            <p:nvPr/>
          </p:nvSpPr>
          <p:spPr bwMode="auto">
            <a:xfrm>
              <a:off x="2931" y="2704"/>
              <a:ext cx="22" cy="38"/>
            </a:xfrm>
            <a:custGeom>
              <a:avLst/>
              <a:gdLst>
                <a:gd name="T0" fmla="*/ 21 w 22"/>
                <a:gd name="T1" fmla="*/ 18 h 38"/>
                <a:gd name="T2" fmla="*/ 21 w 22"/>
                <a:gd name="T3" fmla="*/ 7 h 38"/>
                <a:gd name="T4" fmla="*/ 11 w 22"/>
                <a:gd name="T5" fmla="*/ 0 h 38"/>
                <a:gd name="T6" fmla="*/ 6 w 22"/>
                <a:gd name="T7" fmla="*/ 0 h 38"/>
                <a:gd name="T8" fmla="*/ 2 w 22"/>
                <a:gd name="T9" fmla="*/ 9 h 38"/>
                <a:gd name="T10" fmla="*/ 0 w 22"/>
                <a:gd name="T11" fmla="*/ 25 h 38"/>
                <a:gd name="T12" fmla="*/ 3 w 22"/>
                <a:gd name="T13" fmla="*/ 35 h 38"/>
                <a:gd name="T14" fmla="*/ 8 w 22"/>
                <a:gd name="T15" fmla="*/ 35 h 38"/>
                <a:gd name="T16" fmla="*/ 10 w 22"/>
                <a:gd name="T17" fmla="*/ 37 h 38"/>
                <a:gd name="T18" fmla="*/ 21 w 22"/>
                <a:gd name="T19" fmla="*/ 25 h 38"/>
                <a:gd name="T20" fmla="*/ 21 w 22"/>
                <a:gd name="T21" fmla="*/ 21 h 38"/>
                <a:gd name="T22" fmla="*/ 21 w 22"/>
                <a:gd name="T23" fmla="*/ 19 h 38"/>
                <a:gd name="T24" fmla="*/ 21 w 22"/>
                <a:gd name="T25" fmla="*/ 1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38"/>
                <a:gd name="T41" fmla="*/ 22 w 22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38">
                  <a:moveTo>
                    <a:pt x="21" y="18"/>
                  </a:moveTo>
                  <a:lnTo>
                    <a:pt x="21" y="7"/>
                  </a:lnTo>
                  <a:lnTo>
                    <a:pt x="11" y="0"/>
                  </a:lnTo>
                  <a:lnTo>
                    <a:pt x="6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3" y="35"/>
                  </a:lnTo>
                  <a:lnTo>
                    <a:pt x="8" y="35"/>
                  </a:lnTo>
                  <a:lnTo>
                    <a:pt x="10" y="37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3" name="Freeform 144"/>
            <p:cNvSpPr>
              <a:spLocks/>
            </p:cNvSpPr>
            <p:nvPr/>
          </p:nvSpPr>
          <p:spPr bwMode="auto">
            <a:xfrm>
              <a:off x="2924" y="3679"/>
              <a:ext cx="23" cy="42"/>
            </a:xfrm>
            <a:custGeom>
              <a:avLst/>
              <a:gdLst>
                <a:gd name="T0" fmla="*/ 22 w 23"/>
                <a:gd name="T1" fmla="*/ 11 h 42"/>
                <a:gd name="T2" fmla="*/ 22 w 23"/>
                <a:gd name="T3" fmla="*/ 19 h 42"/>
                <a:gd name="T4" fmla="*/ 14 w 23"/>
                <a:gd name="T5" fmla="*/ 21 h 42"/>
                <a:gd name="T6" fmla="*/ 17 w 23"/>
                <a:gd name="T7" fmla="*/ 7 h 42"/>
                <a:gd name="T8" fmla="*/ 11 w 23"/>
                <a:gd name="T9" fmla="*/ 2 h 42"/>
                <a:gd name="T10" fmla="*/ 8 w 23"/>
                <a:gd name="T11" fmla="*/ 2 h 42"/>
                <a:gd name="T12" fmla="*/ 8 w 23"/>
                <a:gd name="T13" fmla="*/ 19 h 42"/>
                <a:gd name="T14" fmla="*/ 9 w 23"/>
                <a:gd name="T15" fmla="*/ 22 h 42"/>
                <a:gd name="T16" fmla="*/ 8 w 23"/>
                <a:gd name="T17" fmla="*/ 28 h 42"/>
                <a:gd name="T18" fmla="*/ 8 w 23"/>
                <a:gd name="T19" fmla="*/ 41 h 42"/>
                <a:gd name="T20" fmla="*/ 0 w 23"/>
                <a:gd name="T21" fmla="*/ 41 h 42"/>
                <a:gd name="T22" fmla="*/ 2 w 23"/>
                <a:gd name="T23" fmla="*/ 34 h 42"/>
                <a:gd name="T24" fmla="*/ 2 w 23"/>
                <a:gd name="T25" fmla="*/ 4 h 42"/>
                <a:gd name="T26" fmla="*/ 0 w 23"/>
                <a:gd name="T27" fmla="*/ 2 h 42"/>
                <a:gd name="T28" fmla="*/ 3 w 23"/>
                <a:gd name="T29" fmla="*/ 0 h 42"/>
                <a:gd name="T30" fmla="*/ 13 w 23"/>
                <a:gd name="T31" fmla="*/ 0 h 42"/>
                <a:gd name="T32" fmla="*/ 22 w 23"/>
                <a:gd name="T33" fmla="*/ 4 h 42"/>
                <a:gd name="T34" fmla="*/ 22 w 23"/>
                <a:gd name="T35" fmla="*/ 7 h 42"/>
                <a:gd name="T36" fmla="*/ 22 w 23"/>
                <a:gd name="T37" fmla="*/ 11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42"/>
                <a:gd name="T59" fmla="*/ 23 w 23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42">
                  <a:moveTo>
                    <a:pt x="22" y="11"/>
                  </a:moveTo>
                  <a:lnTo>
                    <a:pt x="22" y="19"/>
                  </a:lnTo>
                  <a:lnTo>
                    <a:pt x="14" y="21"/>
                  </a:lnTo>
                  <a:lnTo>
                    <a:pt x="17" y="7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19"/>
                  </a:lnTo>
                  <a:lnTo>
                    <a:pt x="9" y="22"/>
                  </a:lnTo>
                  <a:lnTo>
                    <a:pt x="8" y="28"/>
                  </a:lnTo>
                  <a:lnTo>
                    <a:pt x="8" y="41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2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4" name="Freeform 145"/>
            <p:cNvSpPr>
              <a:spLocks/>
            </p:cNvSpPr>
            <p:nvPr/>
          </p:nvSpPr>
          <p:spPr bwMode="auto">
            <a:xfrm>
              <a:off x="2940" y="2780"/>
              <a:ext cx="6" cy="25"/>
            </a:xfrm>
            <a:custGeom>
              <a:avLst/>
              <a:gdLst>
                <a:gd name="T0" fmla="*/ 5 w 6"/>
                <a:gd name="T1" fmla="*/ 2 h 25"/>
                <a:gd name="T2" fmla="*/ 5 w 6"/>
                <a:gd name="T3" fmla="*/ 24 h 25"/>
                <a:gd name="T4" fmla="*/ 0 w 6"/>
                <a:gd name="T5" fmla="*/ 24 h 25"/>
                <a:gd name="T6" fmla="*/ 2 w 6"/>
                <a:gd name="T7" fmla="*/ 15 h 25"/>
                <a:gd name="T8" fmla="*/ 0 w 6"/>
                <a:gd name="T9" fmla="*/ 14 h 25"/>
                <a:gd name="T10" fmla="*/ 2 w 6"/>
                <a:gd name="T11" fmla="*/ 7 h 25"/>
                <a:gd name="T12" fmla="*/ 0 w 6"/>
                <a:gd name="T13" fmla="*/ 2 h 25"/>
                <a:gd name="T14" fmla="*/ 3 w 6"/>
                <a:gd name="T15" fmla="*/ 0 h 25"/>
                <a:gd name="T16" fmla="*/ 5 w 6"/>
                <a:gd name="T17" fmla="*/ 2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25"/>
                <a:gd name="T29" fmla="*/ 6 w 6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25">
                  <a:moveTo>
                    <a:pt x="5" y="2"/>
                  </a:moveTo>
                  <a:lnTo>
                    <a:pt x="5" y="24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2" y="7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5" name="Freeform 146"/>
            <p:cNvSpPr>
              <a:spLocks/>
            </p:cNvSpPr>
            <p:nvPr/>
          </p:nvSpPr>
          <p:spPr bwMode="auto">
            <a:xfrm>
              <a:off x="2924" y="3760"/>
              <a:ext cx="22" cy="33"/>
            </a:xfrm>
            <a:custGeom>
              <a:avLst/>
              <a:gdLst>
                <a:gd name="T0" fmla="*/ 21 w 22"/>
                <a:gd name="T1" fmla="*/ 4 h 33"/>
                <a:gd name="T2" fmla="*/ 21 w 22"/>
                <a:gd name="T3" fmla="*/ 12 h 33"/>
                <a:gd name="T4" fmla="*/ 16 w 22"/>
                <a:gd name="T5" fmla="*/ 21 h 33"/>
                <a:gd name="T6" fmla="*/ 18 w 22"/>
                <a:gd name="T7" fmla="*/ 16 h 33"/>
                <a:gd name="T8" fmla="*/ 18 w 22"/>
                <a:gd name="T9" fmla="*/ 4 h 33"/>
                <a:gd name="T10" fmla="*/ 15 w 22"/>
                <a:gd name="T11" fmla="*/ 4 h 33"/>
                <a:gd name="T12" fmla="*/ 10 w 22"/>
                <a:gd name="T13" fmla="*/ 0 h 33"/>
                <a:gd name="T14" fmla="*/ 6 w 22"/>
                <a:gd name="T15" fmla="*/ 5 h 33"/>
                <a:gd name="T16" fmla="*/ 6 w 22"/>
                <a:gd name="T17" fmla="*/ 18 h 33"/>
                <a:gd name="T18" fmla="*/ 8 w 22"/>
                <a:gd name="T19" fmla="*/ 23 h 33"/>
                <a:gd name="T20" fmla="*/ 3 w 22"/>
                <a:gd name="T21" fmla="*/ 27 h 33"/>
                <a:gd name="T22" fmla="*/ 6 w 22"/>
                <a:gd name="T23" fmla="*/ 32 h 33"/>
                <a:gd name="T24" fmla="*/ 2 w 22"/>
                <a:gd name="T25" fmla="*/ 32 h 33"/>
                <a:gd name="T26" fmla="*/ 2 w 22"/>
                <a:gd name="T27" fmla="*/ 4 h 33"/>
                <a:gd name="T28" fmla="*/ 0 w 22"/>
                <a:gd name="T29" fmla="*/ 2 h 33"/>
                <a:gd name="T30" fmla="*/ 6 w 22"/>
                <a:gd name="T31" fmla="*/ 0 h 33"/>
                <a:gd name="T32" fmla="*/ 8 w 22"/>
                <a:gd name="T33" fmla="*/ 2 h 33"/>
                <a:gd name="T34" fmla="*/ 11 w 22"/>
                <a:gd name="T35" fmla="*/ 0 h 33"/>
                <a:gd name="T36" fmla="*/ 18 w 22"/>
                <a:gd name="T37" fmla="*/ 0 h 33"/>
                <a:gd name="T38" fmla="*/ 21 w 22"/>
                <a:gd name="T39" fmla="*/ 4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"/>
                <a:gd name="T61" fmla="*/ 0 h 33"/>
                <a:gd name="T62" fmla="*/ 22 w 22"/>
                <a:gd name="T63" fmla="*/ 33 h 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" h="33">
                  <a:moveTo>
                    <a:pt x="21" y="4"/>
                  </a:moveTo>
                  <a:lnTo>
                    <a:pt x="21" y="12"/>
                  </a:lnTo>
                  <a:lnTo>
                    <a:pt x="16" y="21"/>
                  </a:lnTo>
                  <a:lnTo>
                    <a:pt x="18" y="16"/>
                  </a:lnTo>
                  <a:lnTo>
                    <a:pt x="18" y="4"/>
                  </a:lnTo>
                  <a:lnTo>
                    <a:pt x="15" y="4"/>
                  </a:lnTo>
                  <a:lnTo>
                    <a:pt x="10" y="0"/>
                  </a:lnTo>
                  <a:lnTo>
                    <a:pt x="6" y="5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3" y="27"/>
                  </a:lnTo>
                  <a:lnTo>
                    <a:pt x="6" y="32"/>
                  </a:lnTo>
                  <a:lnTo>
                    <a:pt x="2" y="32"/>
                  </a:lnTo>
                  <a:lnTo>
                    <a:pt x="2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6" name="Freeform 147"/>
            <p:cNvSpPr>
              <a:spLocks/>
            </p:cNvSpPr>
            <p:nvPr/>
          </p:nvSpPr>
          <p:spPr bwMode="auto">
            <a:xfrm>
              <a:off x="2941" y="2769"/>
              <a:ext cx="4" cy="3"/>
            </a:xfrm>
            <a:custGeom>
              <a:avLst/>
              <a:gdLst>
                <a:gd name="T0" fmla="*/ 3 w 4"/>
                <a:gd name="T1" fmla="*/ 0 h 3"/>
                <a:gd name="T2" fmla="*/ 3 w 4"/>
                <a:gd name="T3" fmla="*/ 2 h 3"/>
                <a:gd name="T4" fmla="*/ 0 w 4"/>
                <a:gd name="T5" fmla="*/ 2 h 3"/>
                <a:gd name="T6" fmla="*/ 0 w 4"/>
                <a:gd name="T7" fmla="*/ 0 h 3"/>
                <a:gd name="T8" fmla="*/ 3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7" name="Freeform 148"/>
            <p:cNvSpPr>
              <a:spLocks/>
            </p:cNvSpPr>
            <p:nvPr/>
          </p:nvSpPr>
          <p:spPr bwMode="auto">
            <a:xfrm>
              <a:off x="2941" y="3257"/>
              <a:ext cx="4" cy="3"/>
            </a:xfrm>
            <a:custGeom>
              <a:avLst/>
              <a:gdLst>
                <a:gd name="T0" fmla="*/ 3 w 4"/>
                <a:gd name="T1" fmla="*/ 0 h 3"/>
                <a:gd name="T2" fmla="*/ 3 w 4"/>
                <a:gd name="T3" fmla="*/ 2 h 3"/>
                <a:gd name="T4" fmla="*/ 0 w 4"/>
                <a:gd name="T5" fmla="*/ 2 h 3"/>
                <a:gd name="T6" fmla="*/ 0 w 4"/>
                <a:gd name="T7" fmla="*/ 0 h 3"/>
                <a:gd name="T8" fmla="*/ 3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8" name="Freeform 149"/>
            <p:cNvSpPr>
              <a:spLocks/>
            </p:cNvSpPr>
            <p:nvPr/>
          </p:nvSpPr>
          <p:spPr bwMode="auto">
            <a:xfrm>
              <a:off x="2921" y="2781"/>
              <a:ext cx="16" cy="23"/>
            </a:xfrm>
            <a:custGeom>
              <a:avLst/>
              <a:gdLst>
                <a:gd name="T0" fmla="*/ 15 w 16"/>
                <a:gd name="T1" fmla="*/ 17 h 23"/>
                <a:gd name="T2" fmla="*/ 13 w 16"/>
                <a:gd name="T3" fmla="*/ 22 h 23"/>
                <a:gd name="T4" fmla="*/ 12 w 16"/>
                <a:gd name="T5" fmla="*/ 22 h 23"/>
                <a:gd name="T6" fmla="*/ 12 w 16"/>
                <a:gd name="T7" fmla="*/ 18 h 23"/>
                <a:gd name="T8" fmla="*/ 0 w 16"/>
                <a:gd name="T9" fmla="*/ 7 h 23"/>
                <a:gd name="T10" fmla="*/ 0 w 16"/>
                <a:gd name="T11" fmla="*/ 2 h 23"/>
                <a:gd name="T12" fmla="*/ 2 w 16"/>
                <a:gd name="T13" fmla="*/ 0 h 23"/>
                <a:gd name="T14" fmla="*/ 5 w 16"/>
                <a:gd name="T15" fmla="*/ 7 h 23"/>
                <a:gd name="T16" fmla="*/ 15 w 16"/>
                <a:gd name="T17" fmla="*/ 1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3"/>
                <a:gd name="T29" fmla="*/ 16 w 16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3">
                  <a:moveTo>
                    <a:pt x="15" y="17"/>
                  </a:moveTo>
                  <a:lnTo>
                    <a:pt x="13" y="22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7"/>
                  </a:lnTo>
                  <a:lnTo>
                    <a:pt x="15" y="1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09" name="Freeform 150"/>
            <p:cNvSpPr>
              <a:spLocks/>
            </p:cNvSpPr>
            <p:nvPr/>
          </p:nvSpPr>
          <p:spPr bwMode="auto">
            <a:xfrm>
              <a:off x="2921" y="3220"/>
              <a:ext cx="12" cy="35"/>
            </a:xfrm>
            <a:custGeom>
              <a:avLst/>
              <a:gdLst>
                <a:gd name="T0" fmla="*/ 11 w 12"/>
                <a:gd name="T1" fmla="*/ 23 h 35"/>
                <a:gd name="T2" fmla="*/ 11 w 12"/>
                <a:gd name="T3" fmla="*/ 30 h 35"/>
                <a:gd name="T4" fmla="*/ 9 w 12"/>
                <a:gd name="T5" fmla="*/ 34 h 35"/>
                <a:gd name="T6" fmla="*/ 5 w 12"/>
                <a:gd name="T7" fmla="*/ 23 h 35"/>
                <a:gd name="T8" fmla="*/ 2 w 12"/>
                <a:gd name="T9" fmla="*/ 19 h 35"/>
                <a:gd name="T10" fmla="*/ 6 w 12"/>
                <a:gd name="T11" fmla="*/ 9 h 35"/>
                <a:gd name="T12" fmla="*/ 5 w 12"/>
                <a:gd name="T13" fmla="*/ 2 h 35"/>
                <a:gd name="T14" fmla="*/ 0 w 12"/>
                <a:gd name="T15" fmla="*/ 2 h 35"/>
                <a:gd name="T16" fmla="*/ 0 w 12"/>
                <a:gd name="T17" fmla="*/ 0 h 35"/>
                <a:gd name="T18" fmla="*/ 6 w 12"/>
                <a:gd name="T19" fmla="*/ 0 h 35"/>
                <a:gd name="T20" fmla="*/ 9 w 12"/>
                <a:gd name="T21" fmla="*/ 4 h 35"/>
                <a:gd name="T22" fmla="*/ 9 w 12"/>
                <a:gd name="T23" fmla="*/ 11 h 35"/>
                <a:gd name="T24" fmla="*/ 6 w 12"/>
                <a:gd name="T25" fmla="*/ 17 h 35"/>
                <a:gd name="T26" fmla="*/ 11 w 12"/>
                <a:gd name="T27" fmla="*/ 23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"/>
                <a:gd name="T43" fmla="*/ 0 h 35"/>
                <a:gd name="T44" fmla="*/ 12 w 12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" h="35">
                  <a:moveTo>
                    <a:pt x="11" y="23"/>
                  </a:moveTo>
                  <a:lnTo>
                    <a:pt x="11" y="30"/>
                  </a:lnTo>
                  <a:lnTo>
                    <a:pt x="9" y="34"/>
                  </a:lnTo>
                  <a:lnTo>
                    <a:pt x="5" y="23"/>
                  </a:lnTo>
                  <a:lnTo>
                    <a:pt x="2" y="19"/>
                  </a:lnTo>
                  <a:lnTo>
                    <a:pt x="6" y="9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4"/>
                  </a:lnTo>
                  <a:lnTo>
                    <a:pt x="9" y="11"/>
                  </a:lnTo>
                  <a:lnTo>
                    <a:pt x="6" y="17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0" name="Line 151"/>
            <p:cNvSpPr>
              <a:spLocks noChangeShapeType="1"/>
            </p:cNvSpPr>
            <p:nvPr/>
          </p:nvSpPr>
          <p:spPr bwMode="auto">
            <a:xfrm flipH="1">
              <a:off x="2919" y="2804"/>
              <a:ext cx="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11" name="Freeform 152"/>
            <p:cNvSpPr>
              <a:spLocks/>
            </p:cNvSpPr>
            <p:nvPr/>
          </p:nvSpPr>
          <p:spPr bwMode="auto">
            <a:xfrm>
              <a:off x="2913" y="3257"/>
              <a:ext cx="8" cy="3"/>
            </a:xfrm>
            <a:custGeom>
              <a:avLst/>
              <a:gdLst>
                <a:gd name="T0" fmla="*/ 7 w 8"/>
                <a:gd name="T1" fmla="*/ 0 h 3"/>
                <a:gd name="T2" fmla="*/ 4 w 8"/>
                <a:gd name="T3" fmla="*/ 2 h 3"/>
                <a:gd name="T4" fmla="*/ 0 w 8"/>
                <a:gd name="T5" fmla="*/ 0 h 3"/>
                <a:gd name="T6" fmla="*/ 4 w 8"/>
                <a:gd name="T7" fmla="*/ 0 h 3"/>
                <a:gd name="T8" fmla="*/ 7 w 8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3"/>
                <a:gd name="T17" fmla="*/ 8 w 8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3">
                  <a:moveTo>
                    <a:pt x="7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2" name="Freeform 153"/>
            <p:cNvSpPr>
              <a:spLocks/>
            </p:cNvSpPr>
            <p:nvPr/>
          </p:nvSpPr>
          <p:spPr bwMode="auto">
            <a:xfrm>
              <a:off x="2900" y="2709"/>
              <a:ext cx="8" cy="33"/>
            </a:xfrm>
            <a:custGeom>
              <a:avLst/>
              <a:gdLst>
                <a:gd name="T0" fmla="*/ 7 w 8"/>
                <a:gd name="T1" fmla="*/ 11 h 33"/>
                <a:gd name="T2" fmla="*/ 7 w 8"/>
                <a:gd name="T3" fmla="*/ 20 h 33"/>
                <a:gd name="T4" fmla="*/ 2 w 8"/>
                <a:gd name="T5" fmla="*/ 32 h 33"/>
                <a:gd name="T6" fmla="*/ 2 w 8"/>
                <a:gd name="T7" fmla="*/ 7 h 33"/>
                <a:gd name="T8" fmla="*/ 0 w 8"/>
                <a:gd name="T9" fmla="*/ 0 h 33"/>
                <a:gd name="T10" fmla="*/ 7 w 8"/>
                <a:gd name="T11" fmla="*/ 11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33"/>
                <a:gd name="T20" fmla="*/ 8 w 8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33">
                  <a:moveTo>
                    <a:pt x="7" y="11"/>
                  </a:moveTo>
                  <a:lnTo>
                    <a:pt x="7" y="20"/>
                  </a:lnTo>
                  <a:lnTo>
                    <a:pt x="2" y="32"/>
                  </a:lnTo>
                  <a:lnTo>
                    <a:pt x="2" y="7"/>
                  </a:lnTo>
                  <a:lnTo>
                    <a:pt x="0" y="0"/>
                  </a:lnTo>
                  <a:lnTo>
                    <a:pt x="7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3" name="Freeform 154"/>
            <p:cNvSpPr>
              <a:spLocks/>
            </p:cNvSpPr>
            <p:nvPr/>
          </p:nvSpPr>
          <p:spPr bwMode="auto">
            <a:xfrm>
              <a:off x="2896" y="3683"/>
              <a:ext cx="11" cy="43"/>
            </a:xfrm>
            <a:custGeom>
              <a:avLst/>
              <a:gdLst>
                <a:gd name="T0" fmla="*/ 10 w 11"/>
                <a:gd name="T1" fmla="*/ 13 h 43"/>
                <a:gd name="T2" fmla="*/ 10 w 11"/>
                <a:gd name="T3" fmla="*/ 29 h 43"/>
                <a:gd name="T4" fmla="*/ 2 w 11"/>
                <a:gd name="T5" fmla="*/ 42 h 43"/>
                <a:gd name="T6" fmla="*/ 5 w 11"/>
                <a:gd name="T7" fmla="*/ 31 h 43"/>
                <a:gd name="T8" fmla="*/ 5 w 11"/>
                <a:gd name="T9" fmla="*/ 9 h 43"/>
                <a:gd name="T10" fmla="*/ 0 w 11"/>
                <a:gd name="T11" fmla="*/ 0 h 43"/>
                <a:gd name="T12" fmla="*/ 2 w 11"/>
                <a:gd name="T13" fmla="*/ 0 h 43"/>
                <a:gd name="T14" fmla="*/ 10 w 11"/>
                <a:gd name="T15" fmla="*/ 13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43"/>
                <a:gd name="T26" fmla="*/ 11 w 1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43">
                  <a:moveTo>
                    <a:pt x="10" y="13"/>
                  </a:moveTo>
                  <a:lnTo>
                    <a:pt x="10" y="29"/>
                  </a:lnTo>
                  <a:lnTo>
                    <a:pt x="2" y="42"/>
                  </a:lnTo>
                  <a:lnTo>
                    <a:pt x="5" y="31"/>
                  </a:lnTo>
                  <a:lnTo>
                    <a:pt x="5" y="9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1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4" name="Freeform 155"/>
            <p:cNvSpPr>
              <a:spLocks/>
            </p:cNvSpPr>
            <p:nvPr/>
          </p:nvSpPr>
          <p:spPr bwMode="auto">
            <a:xfrm>
              <a:off x="2882" y="2717"/>
              <a:ext cx="4" cy="25"/>
            </a:xfrm>
            <a:custGeom>
              <a:avLst/>
              <a:gdLst>
                <a:gd name="T0" fmla="*/ 3 w 4"/>
                <a:gd name="T1" fmla="*/ 5 h 25"/>
                <a:gd name="T2" fmla="*/ 3 w 4"/>
                <a:gd name="T3" fmla="*/ 10 h 25"/>
                <a:gd name="T4" fmla="*/ 3 w 4"/>
                <a:gd name="T5" fmla="*/ 14 h 25"/>
                <a:gd name="T6" fmla="*/ 3 w 4"/>
                <a:gd name="T7" fmla="*/ 22 h 25"/>
                <a:gd name="T8" fmla="*/ 3 w 4"/>
                <a:gd name="T9" fmla="*/ 24 h 25"/>
                <a:gd name="T10" fmla="*/ 0 w 4"/>
                <a:gd name="T11" fmla="*/ 22 h 25"/>
                <a:gd name="T12" fmla="*/ 0 w 4"/>
                <a:gd name="T13" fmla="*/ 19 h 25"/>
                <a:gd name="T14" fmla="*/ 0 w 4"/>
                <a:gd name="T15" fmla="*/ 14 h 25"/>
                <a:gd name="T16" fmla="*/ 0 w 4"/>
                <a:gd name="T17" fmla="*/ 9 h 25"/>
                <a:gd name="T18" fmla="*/ 0 w 4"/>
                <a:gd name="T19" fmla="*/ 7 h 25"/>
                <a:gd name="T20" fmla="*/ 0 w 4"/>
                <a:gd name="T21" fmla="*/ 0 h 25"/>
                <a:gd name="T22" fmla="*/ 3 w 4"/>
                <a:gd name="T23" fmla="*/ 5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"/>
                <a:gd name="T37" fmla="*/ 0 h 25"/>
                <a:gd name="T38" fmla="*/ 4 w 4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" h="25">
                  <a:moveTo>
                    <a:pt x="3" y="5"/>
                  </a:moveTo>
                  <a:lnTo>
                    <a:pt x="3" y="10"/>
                  </a:lnTo>
                  <a:lnTo>
                    <a:pt x="3" y="14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0"/>
                  </a:lnTo>
                  <a:lnTo>
                    <a:pt x="3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5" name="Freeform 156"/>
            <p:cNvSpPr>
              <a:spLocks/>
            </p:cNvSpPr>
            <p:nvPr/>
          </p:nvSpPr>
          <p:spPr bwMode="auto">
            <a:xfrm>
              <a:off x="2875" y="3697"/>
              <a:ext cx="11" cy="25"/>
            </a:xfrm>
            <a:custGeom>
              <a:avLst/>
              <a:gdLst>
                <a:gd name="T0" fmla="*/ 10 w 11"/>
                <a:gd name="T1" fmla="*/ 7 h 25"/>
                <a:gd name="T2" fmla="*/ 10 w 11"/>
                <a:gd name="T3" fmla="*/ 10 h 25"/>
                <a:gd name="T4" fmla="*/ 7 w 11"/>
                <a:gd name="T5" fmla="*/ 19 h 25"/>
                <a:gd name="T6" fmla="*/ 2 w 11"/>
                <a:gd name="T7" fmla="*/ 24 h 25"/>
                <a:gd name="T8" fmla="*/ 7 w 11"/>
                <a:gd name="T9" fmla="*/ 14 h 25"/>
                <a:gd name="T10" fmla="*/ 7 w 11"/>
                <a:gd name="T11" fmla="*/ 7 h 25"/>
                <a:gd name="T12" fmla="*/ 0 w 11"/>
                <a:gd name="T13" fmla="*/ 2 h 25"/>
                <a:gd name="T14" fmla="*/ 0 w 11"/>
                <a:gd name="T15" fmla="*/ 0 h 25"/>
                <a:gd name="T16" fmla="*/ 5 w 11"/>
                <a:gd name="T17" fmla="*/ 0 h 25"/>
                <a:gd name="T18" fmla="*/ 10 w 11"/>
                <a:gd name="T19" fmla="*/ 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5"/>
                <a:gd name="T32" fmla="*/ 11 w 11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5">
                  <a:moveTo>
                    <a:pt x="10" y="7"/>
                  </a:moveTo>
                  <a:lnTo>
                    <a:pt x="10" y="10"/>
                  </a:lnTo>
                  <a:lnTo>
                    <a:pt x="7" y="19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7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6" name="Freeform 157"/>
            <p:cNvSpPr>
              <a:spLocks/>
            </p:cNvSpPr>
            <p:nvPr/>
          </p:nvSpPr>
          <p:spPr bwMode="auto">
            <a:xfrm>
              <a:off x="2870" y="2734"/>
              <a:ext cx="6" cy="8"/>
            </a:xfrm>
            <a:custGeom>
              <a:avLst/>
              <a:gdLst>
                <a:gd name="T0" fmla="*/ 5 w 6"/>
                <a:gd name="T1" fmla="*/ 5 h 8"/>
                <a:gd name="T2" fmla="*/ 5 w 6"/>
                <a:gd name="T3" fmla="*/ 7 h 8"/>
                <a:gd name="T4" fmla="*/ 3 w 6"/>
                <a:gd name="T5" fmla="*/ 7 h 8"/>
                <a:gd name="T6" fmla="*/ 0 w 6"/>
                <a:gd name="T7" fmla="*/ 0 h 8"/>
                <a:gd name="T8" fmla="*/ 3 w 6"/>
                <a:gd name="T9" fmla="*/ 0 h 8"/>
                <a:gd name="T10" fmla="*/ 3 w 6"/>
                <a:gd name="T11" fmla="*/ 4 h 8"/>
                <a:gd name="T12" fmla="*/ 5 w 6"/>
                <a:gd name="T13" fmla="*/ 5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8"/>
                <a:gd name="T23" fmla="*/ 6 w 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8">
                  <a:moveTo>
                    <a:pt x="5" y="5"/>
                  </a:moveTo>
                  <a:lnTo>
                    <a:pt x="5" y="7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5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7" name="Freeform 158"/>
            <p:cNvSpPr>
              <a:spLocks/>
            </p:cNvSpPr>
            <p:nvPr/>
          </p:nvSpPr>
          <p:spPr bwMode="auto">
            <a:xfrm>
              <a:off x="2873" y="2718"/>
              <a:ext cx="2" cy="7"/>
            </a:xfrm>
            <a:custGeom>
              <a:avLst/>
              <a:gdLst>
                <a:gd name="T0" fmla="*/ 1 w 2"/>
                <a:gd name="T1" fmla="*/ 0 h 7"/>
                <a:gd name="T2" fmla="*/ 1 w 2"/>
                <a:gd name="T3" fmla="*/ 6 h 7"/>
                <a:gd name="T4" fmla="*/ 0 w 2"/>
                <a:gd name="T5" fmla="*/ 6 h 7"/>
                <a:gd name="T6" fmla="*/ 0 w 2"/>
                <a:gd name="T7" fmla="*/ 2 h 7"/>
                <a:gd name="T8" fmla="*/ 1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1" y="0"/>
                  </a:moveTo>
                  <a:lnTo>
                    <a:pt x="1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8" name="Freeform 159"/>
            <p:cNvSpPr>
              <a:spLocks/>
            </p:cNvSpPr>
            <p:nvPr/>
          </p:nvSpPr>
          <p:spPr bwMode="auto">
            <a:xfrm>
              <a:off x="2866" y="3683"/>
              <a:ext cx="9" cy="39"/>
            </a:xfrm>
            <a:custGeom>
              <a:avLst/>
              <a:gdLst>
                <a:gd name="T0" fmla="*/ 8 w 9"/>
                <a:gd name="T1" fmla="*/ 38 h 39"/>
                <a:gd name="T2" fmla="*/ 5 w 9"/>
                <a:gd name="T3" fmla="*/ 38 h 39"/>
                <a:gd name="T4" fmla="*/ 2 w 9"/>
                <a:gd name="T5" fmla="*/ 33 h 39"/>
                <a:gd name="T6" fmla="*/ 2 w 9"/>
                <a:gd name="T7" fmla="*/ 25 h 39"/>
                <a:gd name="T8" fmla="*/ 0 w 9"/>
                <a:gd name="T9" fmla="*/ 24 h 39"/>
                <a:gd name="T10" fmla="*/ 2 w 9"/>
                <a:gd name="T11" fmla="*/ 20 h 39"/>
                <a:gd name="T12" fmla="*/ 0 w 9"/>
                <a:gd name="T13" fmla="*/ 14 h 39"/>
                <a:gd name="T14" fmla="*/ 2 w 9"/>
                <a:gd name="T15" fmla="*/ 13 h 39"/>
                <a:gd name="T16" fmla="*/ 0 w 9"/>
                <a:gd name="T17" fmla="*/ 9 h 39"/>
                <a:gd name="T18" fmla="*/ 0 w 9"/>
                <a:gd name="T19" fmla="*/ 0 h 39"/>
                <a:gd name="T20" fmla="*/ 3 w 9"/>
                <a:gd name="T21" fmla="*/ 0 h 39"/>
                <a:gd name="T22" fmla="*/ 5 w 9"/>
                <a:gd name="T23" fmla="*/ 4 h 39"/>
                <a:gd name="T24" fmla="*/ 5 w 9"/>
                <a:gd name="T25" fmla="*/ 13 h 39"/>
                <a:gd name="T26" fmla="*/ 6 w 9"/>
                <a:gd name="T27" fmla="*/ 14 h 39"/>
                <a:gd name="T28" fmla="*/ 5 w 9"/>
                <a:gd name="T29" fmla="*/ 20 h 39"/>
                <a:gd name="T30" fmla="*/ 5 w 9"/>
                <a:gd name="T31" fmla="*/ 38 h 39"/>
                <a:gd name="T32" fmla="*/ 8 w 9"/>
                <a:gd name="T33" fmla="*/ 38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"/>
                <a:gd name="T52" fmla="*/ 0 h 39"/>
                <a:gd name="T53" fmla="*/ 9 w 9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" h="39">
                  <a:moveTo>
                    <a:pt x="8" y="38"/>
                  </a:moveTo>
                  <a:lnTo>
                    <a:pt x="5" y="38"/>
                  </a:lnTo>
                  <a:lnTo>
                    <a:pt x="2" y="33"/>
                  </a:lnTo>
                  <a:lnTo>
                    <a:pt x="2" y="25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4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5" y="20"/>
                  </a:lnTo>
                  <a:lnTo>
                    <a:pt x="5" y="38"/>
                  </a:lnTo>
                  <a:lnTo>
                    <a:pt x="8" y="3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19" name="Freeform 160"/>
            <p:cNvSpPr>
              <a:spLocks/>
            </p:cNvSpPr>
            <p:nvPr/>
          </p:nvSpPr>
          <p:spPr bwMode="auto">
            <a:xfrm>
              <a:off x="2857" y="2438"/>
              <a:ext cx="6" cy="46"/>
            </a:xfrm>
            <a:custGeom>
              <a:avLst/>
              <a:gdLst>
                <a:gd name="T0" fmla="*/ 5 w 6"/>
                <a:gd name="T1" fmla="*/ 4 h 46"/>
                <a:gd name="T2" fmla="*/ 5 w 6"/>
                <a:gd name="T3" fmla="*/ 7 h 46"/>
                <a:gd name="T4" fmla="*/ 4 w 6"/>
                <a:gd name="T5" fmla="*/ 9 h 46"/>
                <a:gd name="T6" fmla="*/ 4 w 6"/>
                <a:gd name="T7" fmla="*/ 45 h 46"/>
                <a:gd name="T8" fmla="*/ 1 w 6"/>
                <a:gd name="T9" fmla="*/ 45 h 46"/>
                <a:gd name="T10" fmla="*/ 0 w 6"/>
                <a:gd name="T11" fmla="*/ 43 h 46"/>
                <a:gd name="T12" fmla="*/ 0 w 6"/>
                <a:gd name="T13" fmla="*/ 0 h 46"/>
                <a:gd name="T14" fmla="*/ 4 w 6"/>
                <a:gd name="T15" fmla="*/ 0 h 46"/>
                <a:gd name="T16" fmla="*/ 5 w 6"/>
                <a:gd name="T17" fmla="*/ 4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6"/>
                <a:gd name="T29" fmla="*/ 6 w 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6">
                  <a:moveTo>
                    <a:pt x="5" y="4"/>
                  </a:moveTo>
                  <a:lnTo>
                    <a:pt x="5" y="7"/>
                  </a:lnTo>
                  <a:lnTo>
                    <a:pt x="4" y="9"/>
                  </a:lnTo>
                  <a:lnTo>
                    <a:pt x="4" y="45"/>
                  </a:lnTo>
                  <a:lnTo>
                    <a:pt x="1" y="4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0" name="Freeform 161"/>
            <p:cNvSpPr>
              <a:spLocks/>
            </p:cNvSpPr>
            <p:nvPr/>
          </p:nvSpPr>
          <p:spPr bwMode="auto">
            <a:xfrm>
              <a:off x="2857" y="2509"/>
              <a:ext cx="4" cy="48"/>
            </a:xfrm>
            <a:custGeom>
              <a:avLst/>
              <a:gdLst>
                <a:gd name="T0" fmla="*/ 3 w 4"/>
                <a:gd name="T1" fmla="*/ 2 h 48"/>
                <a:gd name="T2" fmla="*/ 3 w 4"/>
                <a:gd name="T3" fmla="*/ 43 h 48"/>
                <a:gd name="T4" fmla="*/ 2 w 4"/>
                <a:gd name="T5" fmla="*/ 47 h 48"/>
                <a:gd name="T6" fmla="*/ 0 w 4"/>
                <a:gd name="T7" fmla="*/ 47 h 48"/>
                <a:gd name="T8" fmla="*/ 0 w 4"/>
                <a:gd name="T9" fmla="*/ 2 h 48"/>
                <a:gd name="T10" fmla="*/ 2 w 4"/>
                <a:gd name="T11" fmla="*/ 0 h 48"/>
                <a:gd name="T12" fmla="*/ 3 w 4"/>
                <a:gd name="T13" fmla="*/ 2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48"/>
                <a:gd name="T23" fmla="*/ 4 w 4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48">
                  <a:moveTo>
                    <a:pt x="3" y="2"/>
                  </a:moveTo>
                  <a:lnTo>
                    <a:pt x="3" y="43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1" name="Freeform 162"/>
            <p:cNvSpPr>
              <a:spLocks/>
            </p:cNvSpPr>
            <p:nvPr/>
          </p:nvSpPr>
          <p:spPr bwMode="auto">
            <a:xfrm>
              <a:off x="2857" y="2580"/>
              <a:ext cx="4" cy="52"/>
            </a:xfrm>
            <a:custGeom>
              <a:avLst/>
              <a:gdLst>
                <a:gd name="T0" fmla="*/ 3 w 4"/>
                <a:gd name="T1" fmla="*/ 26 h 52"/>
                <a:gd name="T2" fmla="*/ 2 w 4"/>
                <a:gd name="T3" fmla="*/ 27 h 52"/>
                <a:gd name="T4" fmla="*/ 3 w 4"/>
                <a:gd name="T5" fmla="*/ 31 h 52"/>
                <a:gd name="T6" fmla="*/ 2 w 4"/>
                <a:gd name="T7" fmla="*/ 36 h 52"/>
                <a:gd name="T8" fmla="*/ 2 w 4"/>
                <a:gd name="T9" fmla="*/ 49 h 52"/>
                <a:gd name="T10" fmla="*/ 0 w 4"/>
                <a:gd name="T11" fmla="*/ 51 h 52"/>
                <a:gd name="T12" fmla="*/ 0 w 4"/>
                <a:gd name="T13" fmla="*/ 44 h 52"/>
                <a:gd name="T14" fmla="*/ 0 w 4"/>
                <a:gd name="T15" fmla="*/ 22 h 52"/>
                <a:gd name="T16" fmla="*/ 0 w 4"/>
                <a:gd name="T17" fmla="*/ 18 h 52"/>
                <a:gd name="T18" fmla="*/ 0 w 4"/>
                <a:gd name="T19" fmla="*/ 15 h 52"/>
                <a:gd name="T20" fmla="*/ 0 w 4"/>
                <a:gd name="T21" fmla="*/ 2 h 52"/>
                <a:gd name="T22" fmla="*/ 2 w 4"/>
                <a:gd name="T23" fmla="*/ 0 h 52"/>
                <a:gd name="T24" fmla="*/ 2 w 4"/>
                <a:gd name="T25" fmla="*/ 24 h 52"/>
                <a:gd name="T26" fmla="*/ 3 w 4"/>
                <a:gd name="T27" fmla="*/ 26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"/>
                <a:gd name="T43" fmla="*/ 0 h 52"/>
                <a:gd name="T44" fmla="*/ 4 w 4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" h="52">
                  <a:moveTo>
                    <a:pt x="3" y="26"/>
                  </a:moveTo>
                  <a:lnTo>
                    <a:pt x="2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2" y="49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4"/>
                  </a:lnTo>
                  <a:lnTo>
                    <a:pt x="3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2" name="Freeform 163"/>
            <p:cNvSpPr>
              <a:spLocks/>
            </p:cNvSpPr>
            <p:nvPr/>
          </p:nvSpPr>
          <p:spPr bwMode="auto">
            <a:xfrm>
              <a:off x="2850" y="2710"/>
              <a:ext cx="8" cy="35"/>
            </a:xfrm>
            <a:custGeom>
              <a:avLst/>
              <a:gdLst>
                <a:gd name="T0" fmla="*/ 7 w 8"/>
                <a:gd name="T1" fmla="*/ 0 h 35"/>
                <a:gd name="T2" fmla="*/ 7 w 8"/>
                <a:gd name="T3" fmla="*/ 9 h 35"/>
                <a:gd name="T4" fmla="*/ 7 w 8"/>
                <a:gd name="T5" fmla="*/ 30 h 35"/>
                <a:gd name="T6" fmla="*/ 7 w 8"/>
                <a:gd name="T7" fmla="*/ 34 h 35"/>
                <a:gd name="T8" fmla="*/ 0 w 8"/>
                <a:gd name="T9" fmla="*/ 19 h 35"/>
                <a:gd name="T10" fmla="*/ 2 w 8"/>
                <a:gd name="T11" fmla="*/ 8 h 35"/>
                <a:gd name="T12" fmla="*/ 7 w 8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5"/>
                <a:gd name="T23" fmla="*/ 8 w 8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5">
                  <a:moveTo>
                    <a:pt x="7" y="0"/>
                  </a:moveTo>
                  <a:lnTo>
                    <a:pt x="7" y="9"/>
                  </a:lnTo>
                  <a:lnTo>
                    <a:pt x="7" y="30"/>
                  </a:lnTo>
                  <a:lnTo>
                    <a:pt x="7" y="34"/>
                  </a:lnTo>
                  <a:lnTo>
                    <a:pt x="0" y="19"/>
                  </a:lnTo>
                  <a:lnTo>
                    <a:pt x="2" y="8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3" name="Line 164"/>
            <p:cNvSpPr>
              <a:spLocks noChangeShapeType="1"/>
            </p:cNvSpPr>
            <p:nvPr/>
          </p:nvSpPr>
          <p:spPr bwMode="auto">
            <a:xfrm>
              <a:off x="2857" y="2831"/>
              <a:ext cx="0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24" name="Freeform 165"/>
            <p:cNvSpPr>
              <a:spLocks/>
            </p:cNvSpPr>
            <p:nvPr/>
          </p:nvSpPr>
          <p:spPr bwMode="auto">
            <a:xfrm>
              <a:off x="2853" y="2879"/>
              <a:ext cx="5" cy="43"/>
            </a:xfrm>
            <a:custGeom>
              <a:avLst/>
              <a:gdLst>
                <a:gd name="T0" fmla="*/ 4 w 5"/>
                <a:gd name="T1" fmla="*/ 0 h 43"/>
                <a:gd name="T2" fmla="*/ 4 w 5"/>
                <a:gd name="T3" fmla="*/ 40 h 43"/>
                <a:gd name="T4" fmla="*/ 2 w 5"/>
                <a:gd name="T5" fmla="*/ 42 h 43"/>
                <a:gd name="T6" fmla="*/ 0 w 5"/>
                <a:gd name="T7" fmla="*/ 38 h 43"/>
                <a:gd name="T8" fmla="*/ 2 w 5"/>
                <a:gd name="T9" fmla="*/ 24 h 43"/>
                <a:gd name="T10" fmla="*/ 0 w 5"/>
                <a:gd name="T11" fmla="*/ 18 h 43"/>
                <a:gd name="T12" fmla="*/ 2 w 5"/>
                <a:gd name="T13" fmla="*/ 16 h 43"/>
                <a:gd name="T14" fmla="*/ 0 w 5"/>
                <a:gd name="T15" fmla="*/ 13 h 43"/>
                <a:gd name="T16" fmla="*/ 0 w 5"/>
                <a:gd name="T17" fmla="*/ 5 h 43"/>
                <a:gd name="T18" fmla="*/ 2 w 5"/>
                <a:gd name="T19" fmla="*/ 0 h 43"/>
                <a:gd name="T20" fmla="*/ 4 w 5"/>
                <a:gd name="T21" fmla="*/ 0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"/>
                <a:gd name="T34" fmla="*/ 0 h 43"/>
                <a:gd name="T35" fmla="*/ 5 w 5"/>
                <a:gd name="T36" fmla="*/ 43 h 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" h="43">
                  <a:moveTo>
                    <a:pt x="4" y="0"/>
                  </a:moveTo>
                  <a:lnTo>
                    <a:pt x="4" y="40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5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5" name="Freeform 166"/>
            <p:cNvSpPr>
              <a:spLocks/>
            </p:cNvSpPr>
            <p:nvPr/>
          </p:nvSpPr>
          <p:spPr bwMode="auto">
            <a:xfrm>
              <a:off x="2853" y="2948"/>
              <a:ext cx="5" cy="46"/>
            </a:xfrm>
            <a:custGeom>
              <a:avLst/>
              <a:gdLst>
                <a:gd name="T0" fmla="*/ 4 w 5"/>
                <a:gd name="T1" fmla="*/ 0 h 46"/>
                <a:gd name="T2" fmla="*/ 4 w 5"/>
                <a:gd name="T3" fmla="*/ 40 h 46"/>
                <a:gd name="T4" fmla="*/ 0 w 5"/>
                <a:gd name="T5" fmla="*/ 45 h 46"/>
                <a:gd name="T6" fmla="*/ 0 w 5"/>
                <a:gd name="T7" fmla="*/ 0 h 46"/>
                <a:gd name="T8" fmla="*/ 4 w 5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46"/>
                <a:gd name="T17" fmla="*/ 5 w 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46">
                  <a:moveTo>
                    <a:pt x="4" y="0"/>
                  </a:moveTo>
                  <a:lnTo>
                    <a:pt x="4" y="40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6" name="Freeform 167"/>
            <p:cNvSpPr>
              <a:spLocks/>
            </p:cNvSpPr>
            <p:nvPr/>
          </p:nvSpPr>
          <p:spPr bwMode="auto">
            <a:xfrm>
              <a:off x="2853" y="3019"/>
              <a:ext cx="5" cy="44"/>
            </a:xfrm>
            <a:custGeom>
              <a:avLst/>
              <a:gdLst>
                <a:gd name="T0" fmla="*/ 4 w 5"/>
                <a:gd name="T1" fmla="*/ 9 h 44"/>
                <a:gd name="T2" fmla="*/ 4 w 5"/>
                <a:gd name="T3" fmla="*/ 9 h 44"/>
                <a:gd name="T4" fmla="*/ 2 w 5"/>
                <a:gd name="T5" fmla="*/ 13 h 44"/>
                <a:gd name="T6" fmla="*/ 4 w 5"/>
                <a:gd name="T7" fmla="*/ 14 h 44"/>
                <a:gd name="T8" fmla="*/ 2 w 5"/>
                <a:gd name="T9" fmla="*/ 20 h 44"/>
                <a:gd name="T10" fmla="*/ 2 w 5"/>
                <a:gd name="T11" fmla="*/ 43 h 44"/>
                <a:gd name="T12" fmla="*/ 0 w 5"/>
                <a:gd name="T13" fmla="*/ 43 h 44"/>
                <a:gd name="T14" fmla="*/ 0 w 5"/>
                <a:gd name="T15" fmla="*/ 0 h 44"/>
                <a:gd name="T16" fmla="*/ 2 w 5"/>
                <a:gd name="T17" fmla="*/ 0 h 44"/>
                <a:gd name="T18" fmla="*/ 2 w 5"/>
                <a:gd name="T19" fmla="*/ 7 h 44"/>
                <a:gd name="T20" fmla="*/ 4 w 5"/>
                <a:gd name="T21" fmla="*/ 9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"/>
                <a:gd name="T34" fmla="*/ 0 h 44"/>
                <a:gd name="T35" fmla="*/ 5 w 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" h="44">
                  <a:moveTo>
                    <a:pt x="4" y="9"/>
                  </a:moveTo>
                  <a:lnTo>
                    <a:pt x="4" y="9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7"/>
                  </a:lnTo>
                  <a:lnTo>
                    <a:pt x="4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7" name="Freeform 168"/>
            <p:cNvSpPr>
              <a:spLocks/>
            </p:cNvSpPr>
            <p:nvPr/>
          </p:nvSpPr>
          <p:spPr bwMode="auto">
            <a:xfrm>
              <a:off x="2852" y="3089"/>
              <a:ext cx="6" cy="48"/>
            </a:xfrm>
            <a:custGeom>
              <a:avLst/>
              <a:gdLst>
                <a:gd name="T0" fmla="*/ 5 w 6"/>
                <a:gd name="T1" fmla="*/ 0 h 48"/>
                <a:gd name="T2" fmla="*/ 5 w 6"/>
                <a:gd name="T3" fmla="*/ 16 h 48"/>
                <a:gd name="T4" fmla="*/ 2 w 6"/>
                <a:gd name="T5" fmla="*/ 18 h 48"/>
                <a:gd name="T6" fmla="*/ 5 w 6"/>
                <a:gd name="T7" fmla="*/ 22 h 48"/>
                <a:gd name="T8" fmla="*/ 2 w 6"/>
                <a:gd name="T9" fmla="*/ 47 h 48"/>
                <a:gd name="T10" fmla="*/ 0 w 6"/>
                <a:gd name="T11" fmla="*/ 42 h 48"/>
                <a:gd name="T12" fmla="*/ 2 w 6"/>
                <a:gd name="T13" fmla="*/ 38 h 48"/>
                <a:gd name="T14" fmla="*/ 0 w 6"/>
                <a:gd name="T15" fmla="*/ 36 h 48"/>
                <a:gd name="T16" fmla="*/ 2 w 6"/>
                <a:gd name="T17" fmla="*/ 34 h 48"/>
                <a:gd name="T18" fmla="*/ 0 w 6"/>
                <a:gd name="T19" fmla="*/ 33 h 48"/>
                <a:gd name="T20" fmla="*/ 2 w 6"/>
                <a:gd name="T21" fmla="*/ 29 h 48"/>
                <a:gd name="T22" fmla="*/ 0 w 6"/>
                <a:gd name="T23" fmla="*/ 24 h 48"/>
                <a:gd name="T24" fmla="*/ 2 w 6"/>
                <a:gd name="T25" fmla="*/ 18 h 48"/>
                <a:gd name="T26" fmla="*/ 0 w 6"/>
                <a:gd name="T27" fmla="*/ 14 h 48"/>
                <a:gd name="T28" fmla="*/ 2 w 6"/>
                <a:gd name="T29" fmla="*/ 11 h 48"/>
                <a:gd name="T30" fmla="*/ 0 w 6"/>
                <a:gd name="T31" fmla="*/ 7 h 48"/>
                <a:gd name="T32" fmla="*/ 0 w 6"/>
                <a:gd name="T33" fmla="*/ 0 h 48"/>
                <a:gd name="T34" fmla="*/ 2 w 6"/>
                <a:gd name="T35" fmla="*/ 0 h 48"/>
                <a:gd name="T36" fmla="*/ 5 w 6"/>
                <a:gd name="T37" fmla="*/ 0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"/>
                <a:gd name="T58" fmla="*/ 0 h 48"/>
                <a:gd name="T59" fmla="*/ 6 w 6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" h="48">
                  <a:moveTo>
                    <a:pt x="5" y="0"/>
                  </a:moveTo>
                  <a:lnTo>
                    <a:pt x="5" y="16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2" y="29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8" name="Freeform 169"/>
            <p:cNvSpPr>
              <a:spLocks/>
            </p:cNvSpPr>
            <p:nvPr/>
          </p:nvSpPr>
          <p:spPr bwMode="auto">
            <a:xfrm>
              <a:off x="2852" y="3161"/>
              <a:ext cx="6" cy="47"/>
            </a:xfrm>
            <a:custGeom>
              <a:avLst/>
              <a:gdLst>
                <a:gd name="T0" fmla="*/ 5 w 6"/>
                <a:gd name="T1" fmla="*/ 4 h 47"/>
                <a:gd name="T2" fmla="*/ 5 w 6"/>
                <a:gd name="T3" fmla="*/ 15 h 47"/>
                <a:gd name="T4" fmla="*/ 2 w 6"/>
                <a:gd name="T5" fmla="*/ 18 h 47"/>
                <a:gd name="T6" fmla="*/ 5 w 6"/>
                <a:gd name="T7" fmla="*/ 20 h 47"/>
                <a:gd name="T8" fmla="*/ 2 w 6"/>
                <a:gd name="T9" fmla="*/ 22 h 47"/>
                <a:gd name="T10" fmla="*/ 5 w 6"/>
                <a:gd name="T11" fmla="*/ 29 h 47"/>
                <a:gd name="T12" fmla="*/ 2 w 6"/>
                <a:gd name="T13" fmla="*/ 35 h 47"/>
                <a:gd name="T14" fmla="*/ 2 w 6"/>
                <a:gd name="T15" fmla="*/ 46 h 47"/>
                <a:gd name="T16" fmla="*/ 0 w 6"/>
                <a:gd name="T17" fmla="*/ 46 h 47"/>
                <a:gd name="T18" fmla="*/ 0 w 6"/>
                <a:gd name="T19" fmla="*/ 2 h 47"/>
                <a:gd name="T20" fmla="*/ 2 w 6"/>
                <a:gd name="T21" fmla="*/ 0 h 47"/>
                <a:gd name="T22" fmla="*/ 5 w 6"/>
                <a:gd name="T23" fmla="*/ 4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47"/>
                <a:gd name="T38" fmla="*/ 6 w 6"/>
                <a:gd name="T39" fmla="*/ 47 h 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47">
                  <a:moveTo>
                    <a:pt x="5" y="4"/>
                  </a:moveTo>
                  <a:lnTo>
                    <a:pt x="5" y="15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2" y="22"/>
                  </a:lnTo>
                  <a:lnTo>
                    <a:pt x="5" y="29"/>
                  </a:lnTo>
                  <a:lnTo>
                    <a:pt x="2" y="35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29" name="Freeform 170"/>
            <p:cNvSpPr>
              <a:spLocks/>
            </p:cNvSpPr>
            <p:nvPr/>
          </p:nvSpPr>
          <p:spPr bwMode="auto">
            <a:xfrm>
              <a:off x="2847" y="3687"/>
              <a:ext cx="7" cy="35"/>
            </a:xfrm>
            <a:custGeom>
              <a:avLst/>
              <a:gdLst>
                <a:gd name="T0" fmla="*/ 6 w 7"/>
                <a:gd name="T1" fmla="*/ 0 h 35"/>
                <a:gd name="T2" fmla="*/ 5 w 7"/>
                <a:gd name="T3" fmla="*/ 5 h 35"/>
                <a:gd name="T4" fmla="*/ 5 w 7"/>
                <a:gd name="T5" fmla="*/ 20 h 35"/>
                <a:gd name="T6" fmla="*/ 3 w 7"/>
                <a:gd name="T7" fmla="*/ 23 h 35"/>
                <a:gd name="T8" fmla="*/ 5 w 7"/>
                <a:gd name="T9" fmla="*/ 27 h 35"/>
                <a:gd name="T10" fmla="*/ 5 w 7"/>
                <a:gd name="T11" fmla="*/ 34 h 35"/>
                <a:gd name="T12" fmla="*/ 3 w 7"/>
                <a:gd name="T13" fmla="*/ 34 h 35"/>
                <a:gd name="T14" fmla="*/ 0 w 7"/>
                <a:gd name="T15" fmla="*/ 20 h 35"/>
                <a:gd name="T16" fmla="*/ 0 w 7"/>
                <a:gd name="T17" fmla="*/ 13 h 35"/>
                <a:gd name="T18" fmla="*/ 5 w 7"/>
                <a:gd name="T19" fmla="*/ 0 h 35"/>
                <a:gd name="T20" fmla="*/ 6 w 7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35"/>
                <a:gd name="T35" fmla="*/ 7 w 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35">
                  <a:moveTo>
                    <a:pt x="6" y="0"/>
                  </a:moveTo>
                  <a:lnTo>
                    <a:pt x="5" y="5"/>
                  </a:lnTo>
                  <a:lnTo>
                    <a:pt x="5" y="20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0" name="Freeform 171"/>
            <p:cNvSpPr>
              <a:spLocks/>
            </p:cNvSpPr>
            <p:nvPr/>
          </p:nvSpPr>
          <p:spPr bwMode="auto">
            <a:xfrm>
              <a:off x="2648" y="2363"/>
              <a:ext cx="25" cy="38"/>
            </a:xfrm>
            <a:custGeom>
              <a:avLst/>
              <a:gdLst>
                <a:gd name="T0" fmla="*/ 24 w 25"/>
                <a:gd name="T1" fmla="*/ 26 h 38"/>
                <a:gd name="T2" fmla="*/ 18 w 25"/>
                <a:gd name="T3" fmla="*/ 37 h 38"/>
                <a:gd name="T4" fmla="*/ 13 w 25"/>
                <a:gd name="T5" fmla="*/ 28 h 38"/>
                <a:gd name="T6" fmla="*/ 3 w 25"/>
                <a:gd name="T7" fmla="*/ 28 h 38"/>
                <a:gd name="T8" fmla="*/ 0 w 25"/>
                <a:gd name="T9" fmla="*/ 23 h 38"/>
                <a:gd name="T10" fmla="*/ 13 w 25"/>
                <a:gd name="T11" fmla="*/ 4 h 38"/>
                <a:gd name="T12" fmla="*/ 18 w 25"/>
                <a:gd name="T13" fmla="*/ 0 h 38"/>
                <a:gd name="T14" fmla="*/ 19 w 25"/>
                <a:gd name="T15" fmla="*/ 4 h 38"/>
                <a:gd name="T16" fmla="*/ 19 w 25"/>
                <a:gd name="T17" fmla="*/ 21 h 38"/>
                <a:gd name="T18" fmla="*/ 24 w 25"/>
                <a:gd name="T19" fmla="*/ 26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38"/>
                <a:gd name="T32" fmla="*/ 25 w 25"/>
                <a:gd name="T33" fmla="*/ 38 h 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38">
                  <a:moveTo>
                    <a:pt x="24" y="26"/>
                  </a:moveTo>
                  <a:lnTo>
                    <a:pt x="18" y="37"/>
                  </a:lnTo>
                  <a:lnTo>
                    <a:pt x="13" y="28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19" y="4"/>
                  </a:lnTo>
                  <a:lnTo>
                    <a:pt x="19" y="21"/>
                  </a:lnTo>
                  <a:lnTo>
                    <a:pt x="24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1" name="Freeform 172"/>
            <p:cNvSpPr>
              <a:spLocks/>
            </p:cNvSpPr>
            <p:nvPr/>
          </p:nvSpPr>
          <p:spPr bwMode="auto">
            <a:xfrm>
              <a:off x="2653" y="2373"/>
              <a:ext cx="12" cy="15"/>
            </a:xfrm>
            <a:custGeom>
              <a:avLst/>
              <a:gdLst>
                <a:gd name="T0" fmla="*/ 9 w 12"/>
                <a:gd name="T1" fmla="*/ 2 h 15"/>
                <a:gd name="T2" fmla="*/ 6 w 12"/>
                <a:gd name="T3" fmla="*/ 0 h 15"/>
                <a:gd name="T4" fmla="*/ 0 w 12"/>
                <a:gd name="T5" fmla="*/ 11 h 15"/>
                <a:gd name="T6" fmla="*/ 0 w 12"/>
                <a:gd name="T7" fmla="*/ 14 h 15"/>
                <a:gd name="T8" fmla="*/ 9 w 12"/>
                <a:gd name="T9" fmla="*/ 14 h 15"/>
                <a:gd name="T10" fmla="*/ 9 w 12"/>
                <a:gd name="T11" fmla="*/ 7 h 15"/>
                <a:gd name="T12" fmla="*/ 11 w 12"/>
                <a:gd name="T13" fmla="*/ 4 h 15"/>
                <a:gd name="T14" fmla="*/ 9 w 12"/>
                <a:gd name="T15" fmla="*/ 2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5"/>
                <a:gd name="T26" fmla="*/ 12 w 12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5">
                  <a:moveTo>
                    <a:pt x="9" y="2"/>
                  </a:moveTo>
                  <a:lnTo>
                    <a:pt x="6" y="0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9" y="7"/>
                  </a:lnTo>
                  <a:lnTo>
                    <a:pt x="11" y="4"/>
                  </a:lnTo>
                  <a:lnTo>
                    <a:pt x="9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2" name="Freeform 173"/>
            <p:cNvSpPr>
              <a:spLocks/>
            </p:cNvSpPr>
            <p:nvPr/>
          </p:nvSpPr>
          <p:spPr bwMode="auto">
            <a:xfrm>
              <a:off x="2607" y="2800"/>
              <a:ext cx="25" cy="40"/>
            </a:xfrm>
            <a:custGeom>
              <a:avLst/>
              <a:gdLst>
                <a:gd name="T0" fmla="*/ 24 w 25"/>
                <a:gd name="T1" fmla="*/ 11 h 40"/>
                <a:gd name="T2" fmla="*/ 24 w 25"/>
                <a:gd name="T3" fmla="*/ 25 h 40"/>
                <a:gd name="T4" fmla="*/ 19 w 25"/>
                <a:gd name="T5" fmla="*/ 37 h 40"/>
                <a:gd name="T6" fmla="*/ 8 w 25"/>
                <a:gd name="T7" fmla="*/ 39 h 40"/>
                <a:gd name="T8" fmla="*/ 2 w 25"/>
                <a:gd name="T9" fmla="*/ 34 h 40"/>
                <a:gd name="T10" fmla="*/ 0 w 25"/>
                <a:gd name="T11" fmla="*/ 25 h 40"/>
                <a:gd name="T12" fmla="*/ 0 w 25"/>
                <a:gd name="T13" fmla="*/ 11 h 40"/>
                <a:gd name="T14" fmla="*/ 3 w 25"/>
                <a:gd name="T15" fmla="*/ 4 h 40"/>
                <a:gd name="T16" fmla="*/ 11 w 25"/>
                <a:gd name="T17" fmla="*/ 0 h 40"/>
                <a:gd name="T18" fmla="*/ 21 w 25"/>
                <a:gd name="T19" fmla="*/ 4 h 40"/>
                <a:gd name="T20" fmla="*/ 24 w 25"/>
                <a:gd name="T21" fmla="*/ 11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40"/>
                <a:gd name="T35" fmla="*/ 25 w 25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40">
                  <a:moveTo>
                    <a:pt x="24" y="11"/>
                  </a:moveTo>
                  <a:lnTo>
                    <a:pt x="24" y="25"/>
                  </a:lnTo>
                  <a:lnTo>
                    <a:pt x="19" y="37"/>
                  </a:lnTo>
                  <a:lnTo>
                    <a:pt x="8" y="39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21" y="4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3" name="Freeform 174"/>
            <p:cNvSpPr>
              <a:spLocks/>
            </p:cNvSpPr>
            <p:nvPr/>
          </p:nvSpPr>
          <p:spPr bwMode="auto">
            <a:xfrm>
              <a:off x="2612" y="2803"/>
              <a:ext cx="13" cy="36"/>
            </a:xfrm>
            <a:custGeom>
              <a:avLst/>
              <a:gdLst>
                <a:gd name="T0" fmla="*/ 12 w 13"/>
                <a:gd name="T1" fmla="*/ 6 h 36"/>
                <a:gd name="T2" fmla="*/ 11 w 13"/>
                <a:gd name="T3" fmla="*/ 2 h 36"/>
                <a:gd name="T4" fmla="*/ 5 w 13"/>
                <a:gd name="T5" fmla="*/ 0 h 36"/>
                <a:gd name="T6" fmla="*/ 0 w 13"/>
                <a:gd name="T7" fmla="*/ 9 h 36"/>
                <a:gd name="T8" fmla="*/ 0 w 13"/>
                <a:gd name="T9" fmla="*/ 29 h 36"/>
                <a:gd name="T10" fmla="*/ 2 w 13"/>
                <a:gd name="T11" fmla="*/ 35 h 36"/>
                <a:gd name="T12" fmla="*/ 12 w 13"/>
                <a:gd name="T13" fmla="*/ 35 h 36"/>
                <a:gd name="T14" fmla="*/ 12 w 13"/>
                <a:gd name="T15" fmla="*/ 29 h 36"/>
                <a:gd name="T16" fmla="*/ 12 w 13"/>
                <a:gd name="T17" fmla="*/ 22 h 36"/>
                <a:gd name="T18" fmla="*/ 12 w 13"/>
                <a:gd name="T19" fmla="*/ 7 h 36"/>
                <a:gd name="T20" fmla="*/ 12 w 13"/>
                <a:gd name="T21" fmla="*/ 6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36"/>
                <a:gd name="T35" fmla="*/ 13 w 13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36">
                  <a:moveTo>
                    <a:pt x="12" y="6"/>
                  </a:moveTo>
                  <a:lnTo>
                    <a:pt x="11" y="2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12" y="35"/>
                  </a:lnTo>
                  <a:lnTo>
                    <a:pt x="12" y="29"/>
                  </a:lnTo>
                  <a:lnTo>
                    <a:pt x="12" y="22"/>
                  </a:lnTo>
                  <a:lnTo>
                    <a:pt x="12" y="7"/>
                  </a:lnTo>
                  <a:lnTo>
                    <a:pt x="12" y="6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4" name="Freeform 175"/>
            <p:cNvSpPr>
              <a:spLocks/>
            </p:cNvSpPr>
            <p:nvPr/>
          </p:nvSpPr>
          <p:spPr bwMode="auto">
            <a:xfrm>
              <a:off x="581" y="2155"/>
              <a:ext cx="2044" cy="613"/>
            </a:xfrm>
            <a:custGeom>
              <a:avLst/>
              <a:gdLst>
                <a:gd name="T0" fmla="*/ 2043 w 2044"/>
                <a:gd name="T1" fmla="*/ 316 h 613"/>
                <a:gd name="T2" fmla="*/ 2010 w 2044"/>
                <a:gd name="T3" fmla="*/ 608 h 613"/>
                <a:gd name="T4" fmla="*/ 1928 w 2044"/>
                <a:gd name="T5" fmla="*/ 608 h 613"/>
                <a:gd name="T6" fmla="*/ 1906 w 2044"/>
                <a:gd name="T7" fmla="*/ 607 h 613"/>
                <a:gd name="T8" fmla="*/ 1780 w 2044"/>
                <a:gd name="T9" fmla="*/ 607 h 613"/>
                <a:gd name="T10" fmla="*/ 1622 w 2044"/>
                <a:gd name="T11" fmla="*/ 601 h 613"/>
                <a:gd name="T12" fmla="*/ 1503 w 2044"/>
                <a:gd name="T13" fmla="*/ 599 h 613"/>
                <a:gd name="T14" fmla="*/ 1317 w 2044"/>
                <a:gd name="T15" fmla="*/ 598 h 613"/>
                <a:gd name="T16" fmla="*/ 1144 w 2044"/>
                <a:gd name="T17" fmla="*/ 594 h 613"/>
                <a:gd name="T18" fmla="*/ 928 w 2044"/>
                <a:gd name="T19" fmla="*/ 594 h 613"/>
                <a:gd name="T20" fmla="*/ 695 w 2044"/>
                <a:gd name="T21" fmla="*/ 590 h 613"/>
                <a:gd name="T22" fmla="*/ 506 w 2044"/>
                <a:gd name="T23" fmla="*/ 589 h 613"/>
                <a:gd name="T24" fmla="*/ 340 w 2044"/>
                <a:gd name="T25" fmla="*/ 589 h 613"/>
                <a:gd name="T26" fmla="*/ 273 w 2044"/>
                <a:gd name="T27" fmla="*/ 587 h 613"/>
                <a:gd name="T28" fmla="*/ 151 w 2044"/>
                <a:gd name="T29" fmla="*/ 585 h 613"/>
                <a:gd name="T30" fmla="*/ 128 w 2044"/>
                <a:gd name="T31" fmla="*/ 583 h 613"/>
                <a:gd name="T32" fmla="*/ 0 w 2044"/>
                <a:gd name="T33" fmla="*/ 513 h 613"/>
                <a:gd name="T34" fmla="*/ 2 w 2044"/>
                <a:gd name="T35" fmla="*/ 354 h 613"/>
                <a:gd name="T36" fmla="*/ 32 w 2044"/>
                <a:gd name="T37" fmla="*/ 376 h 613"/>
                <a:gd name="T38" fmla="*/ 47 w 2044"/>
                <a:gd name="T39" fmla="*/ 580 h 613"/>
                <a:gd name="T40" fmla="*/ 180 w 2044"/>
                <a:gd name="T41" fmla="*/ 580 h 613"/>
                <a:gd name="T42" fmla="*/ 307 w 2044"/>
                <a:gd name="T43" fmla="*/ 583 h 613"/>
                <a:gd name="T44" fmla="*/ 350 w 2044"/>
                <a:gd name="T45" fmla="*/ 563 h 613"/>
                <a:gd name="T46" fmla="*/ 387 w 2044"/>
                <a:gd name="T47" fmla="*/ 583 h 613"/>
                <a:gd name="T48" fmla="*/ 570 w 2044"/>
                <a:gd name="T49" fmla="*/ 587 h 613"/>
                <a:gd name="T50" fmla="*/ 662 w 2044"/>
                <a:gd name="T51" fmla="*/ 529 h 613"/>
                <a:gd name="T52" fmla="*/ 663 w 2044"/>
                <a:gd name="T53" fmla="*/ 442 h 613"/>
                <a:gd name="T54" fmla="*/ 663 w 2044"/>
                <a:gd name="T55" fmla="*/ 370 h 613"/>
                <a:gd name="T56" fmla="*/ 665 w 2044"/>
                <a:gd name="T57" fmla="*/ 231 h 613"/>
                <a:gd name="T58" fmla="*/ 663 w 2044"/>
                <a:gd name="T59" fmla="*/ 202 h 613"/>
                <a:gd name="T60" fmla="*/ 692 w 2044"/>
                <a:gd name="T61" fmla="*/ 0 h 613"/>
                <a:gd name="T62" fmla="*/ 696 w 2044"/>
                <a:gd name="T63" fmla="*/ 92 h 613"/>
                <a:gd name="T64" fmla="*/ 695 w 2044"/>
                <a:gd name="T65" fmla="*/ 273 h 613"/>
                <a:gd name="T66" fmla="*/ 695 w 2044"/>
                <a:gd name="T67" fmla="*/ 489 h 613"/>
                <a:gd name="T68" fmla="*/ 855 w 2044"/>
                <a:gd name="T69" fmla="*/ 589 h 613"/>
                <a:gd name="T70" fmla="*/ 898 w 2044"/>
                <a:gd name="T71" fmla="*/ 589 h 613"/>
                <a:gd name="T72" fmla="*/ 994 w 2044"/>
                <a:gd name="T73" fmla="*/ 500 h 613"/>
                <a:gd name="T74" fmla="*/ 1033 w 2044"/>
                <a:gd name="T75" fmla="*/ 525 h 613"/>
                <a:gd name="T76" fmla="*/ 1066 w 2044"/>
                <a:gd name="T77" fmla="*/ 590 h 613"/>
                <a:gd name="T78" fmla="*/ 1216 w 2044"/>
                <a:gd name="T79" fmla="*/ 590 h 613"/>
                <a:gd name="T80" fmla="*/ 1336 w 2044"/>
                <a:gd name="T81" fmla="*/ 515 h 613"/>
                <a:gd name="T82" fmla="*/ 1336 w 2044"/>
                <a:gd name="T83" fmla="*/ 404 h 613"/>
                <a:gd name="T84" fmla="*/ 1369 w 2044"/>
                <a:gd name="T85" fmla="*/ 462 h 613"/>
                <a:gd name="T86" fmla="*/ 1437 w 2044"/>
                <a:gd name="T87" fmla="*/ 594 h 613"/>
                <a:gd name="T88" fmla="*/ 1564 w 2044"/>
                <a:gd name="T89" fmla="*/ 596 h 613"/>
                <a:gd name="T90" fmla="*/ 1668 w 2044"/>
                <a:gd name="T91" fmla="*/ 462 h 613"/>
                <a:gd name="T92" fmla="*/ 1670 w 2044"/>
                <a:gd name="T93" fmla="*/ 287 h 613"/>
                <a:gd name="T94" fmla="*/ 1671 w 2044"/>
                <a:gd name="T95" fmla="*/ 103 h 613"/>
                <a:gd name="T96" fmla="*/ 1671 w 2044"/>
                <a:gd name="T97" fmla="*/ 60 h 613"/>
                <a:gd name="T98" fmla="*/ 1706 w 2044"/>
                <a:gd name="T99" fmla="*/ 79 h 613"/>
                <a:gd name="T100" fmla="*/ 1706 w 2044"/>
                <a:gd name="T101" fmla="*/ 376 h 613"/>
                <a:gd name="T102" fmla="*/ 1703 w 2044"/>
                <a:gd name="T103" fmla="*/ 596 h 613"/>
                <a:gd name="T104" fmla="*/ 1857 w 2044"/>
                <a:gd name="T105" fmla="*/ 603 h 613"/>
                <a:gd name="T106" fmla="*/ 2008 w 2044"/>
                <a:gd name="T107" fmla="*/ 491 h 613"/>
                <a:gd name="T108" fmla="*/ 2024 w 2044"/>
                <a:gd name="T109" fmla="*/ 222 h 61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44"/>
                <a:gd name="T166" fmla="*/ 0 h 613"/>
                <a:gd name="T167" fmla="*/ 2044 w 2044"/>
                <a:gd name="T168" fmla="*/ 613 h 61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44" h="613">
                  <a:moveTo>
                    <a:pt x="2043" y="229"/>
                  </a:moveTo>
                  <a:lnTo>
                    <a:pt x="2043" y="283"/>
                  </a:lnTo>
                  <a:lnTo>
                    <a:pt x="2043" y="287"/>
                  </a:lnTo>
                  <a:lnTo>
                    <a:pt x="2043" y="292"/>
                  </a:lnTo>
                  <a:lnTo>
                    <a:pt x="2043" y="298"/>
                  </a:lnTo>
                  <a:lnTo>
                    <a:pt x="2043" y="312"/>
                  </a:lnTo>
                  <a:lnTo>
                    <a:pt x="2043" y="316"/>
                  </a:lnTo>
                  <a:lnTo>
                    <a:pt x="2043" y="320"/>
                  </a:lnTo>
                  <a:lnTo>
                    <a:pt x="2043" y="482"/>
                  </a:lnTo>
                  <a:lnTo>
                    <a:pt x="2041" y="484"/>
                  </a:lnTo>
                  <a:lnTo>
                    <a:pt x="2041" y="607"/>
                  </a:lnTo>
                  <a:lnTo>
                    <a:pt x="2035" y="612"/>
                  </a:lnTo>
                  <a:lnTo>
                    <a:pt x="2013" y="612"/>
                  </a:lnTo>
                  <a:lnTo>
                    <a:pt x="2010" y="608"/>
                  </a:lnTo>
                  <a:lnTo>
                    <a:pt x="2008" y="612"/>
                  </a:lnTo>
                  <a:lnTo>
                    <a:pt x="2004" y="608"/>
                  </a:lnTo>
                  <a:lnTo>
                    <a:pt x="2000" y="612"/>
                  </a:lnTo>
                  <a:lnTo>
                    <a:pt x="1983" y="608"/>
                  </a:lnTo>
                  <a:lnTo>
                    <a:pt x="1980" y="612"/>
                  </a:lnTo>
                  <a:lnTo>
                    <a:pt x="1978" y="608"/>
                  </a:lnTo>
                  <a:lnTo>
                    <a:pt x="1928" y="608"/>
                  </a:lnTo>
                  <a:lnTo>
                    <a:pt x="1926" y="607"/>
                  </a:lnTo>
                  <a:lnTo>
                    <a:pt x="1923" y="608"/>
                  </a:lnTo>
                  <a:lnTo>
                    <a:pt x="1920" y="607"/>
                  </a:lnTo>
                  <a:lnTo>
                    <a:pt x="1914" y="608"/>
                  </a:lnTo>
                  <a:lnTo>
                    <a:pt x="1912" y="607"/>
                  </a:lnTo>
                  <a:lnTo>
                    <a:pt x="1911" y="608"/>
                  </a:lnTo>
                  <a:lnTo>
                    <a:pt x="1906" y="607"/>
                  </a:lnTo>
                  <a:lnTo>
                    <a:pt x="1904" y="608"/>
                  </a:lnTo>
                  <a:lnTo>
                    <a:pt x="1903" y="607"/>
                  </a:lnTo>
                  <a:lnTo>
                    <a:pt x="1793" y="607"/>
                  </a:lnTo>
                  <a:lnTo>
                    <a:pt x="1789" y="607"/>
                  </a:lnTo>
                  <a:lnTo>
                    <a:pt x="1786" y="607"/>
                  </a:lnTo>
                  <a:lnTo>
                    <a:pt x="1782" y="607"/>
                  </a:lnTo>
                  <a:lnTo>
                    <a:pt x="1780" y="607"/>
                  </a:lnTo>
                  <a:lnTo>
                    <a:pt x="1701" y="607"/>
                  </a:lnTo>
                  <a:lnTo>
                    <a:pt x="1700" y="603"/>
                  </a:lnTo>
                  <a:lnTo>
                    <a:pt x="1696" y="607"/>
                  </a:lnTo>
                  <a:lnTo>
                    <a:pt x="1690" y="607"/>
                  </a:lnTo>
                  <a:lnTo>
                    <a:pt x="1687" y="603"/>
                  </a:lnTo>
                  <a:lnTo>
                    <a:pt x="1627" y="603"/>
                  </a:lnTo>
                  <a:lnTo>
                    <a:pt x="1622" y="601"/>
                  </a:lnTo>
                  <a:lnTo>
                    <a:pt x="1621" y="603"/>
                  </a:lnTo>
                  <a:lnTo>
                    <a:pt x="1611" y="603"/>
                  </a:lnTo>
                  <a:lnTo>
                    <a:pt x="1610" y="601"/>
                  </a:lnTo>
                  <a:lnTo>
                    <a:pt x="1512" y="601"/>
                  </a:lnTo>
                  <a:lnTo>
                    <a:pt x="1511" y="599"/>
                  </a:lnTo>
                  <a:lnTo>
                    <a:pt x="1507" y="601"/>
                  </a:lnTo>
                  <a:lnTo>
                    <a:pt x="1503" y="599"/>
                  </a:lnTo>
                  <a:lnTo>
                    <a:pt x="1500" y="601"/>
                  </a:lnTo>
                  <a:lnTo>
                    <a:pt x="1498" y="599"/>
                  </a:lnTo>
                  <a:lnTo>
                    <a:pt x="1402" y="599"/>
                  </a:lnTo>
                  <a:lnTo>
                    <a:pt x="1397" y="598"/>
                  </a:lnTo>
                  <a:lnTo>
                    <a:pt x="1392" y="599"/>
                  </a:lnTo>
                  <a:lnTo>
                    <a:pt x="1391" y="598"/>
                  </a:lnTo>
                  <a:lnTo>
                    <a:pt x="1317" y="598"/>
                  </a:lnTo>
                  <a:lnTo>
                    <a:pt x="1315" y="596"/>
                  </a:lnTo>
                  <a:lnTo>
                    <a:pt x="1312" y="598"/>
                  </a:lnTo>
                  <a:lnTo>
                    <a:pt x="1309" y="596"/>
                  </a:lnTo>
                  <a:lnTo>
                    <a:pt x="1303" y="598"/>
                  </a:lnTo>
                  <a:lnTo>
                    <a:pt x="1300" y="596"/>
                  </a:lnTo>
                  <a:lnTo>
                    <a:pt x="1148" y="596"/>
                  </a:lnTo>
                  <a:lnTo>
                    <a:pt x="1144" y="594"/>
                  </a:lnTo>
                  <a:lnTo>
                    <a:pt x="1140" y="596"/>
                  </a:lnTo>
                  <a:lnTo>
                    <a:pt x="1118" y="596"/>
                  </a:lnTo>
                  <a:lnTo>
                    <a:pt x="1117" y="594"/>
                  </a:lnTo>
                  <a:lnTo>
                    <a:pt x="956" y="594"/>
                  </a:lnTo>
                  <a:lnTo>
                    <a:pt x="955" y="592"/>
                  </a:lnTo>
                  <a:lnTo>
                    <a:pt x="950" y="594"/>
                  </a:lnTo>
                  <a:lnTo>
                    <a:pt x="928" y="594"/>
                  </a:lnTo>
                  <a:lnTo>
                    <a:pt x="926" y="592"/>
                  </a:lnTo>
                  <a:lnTo>
                    <a:pt x="777" y="592"/>
                  </a:lnTo>
                  <a:lnTo>
                    <a:pt x="777" y="590"/>
                  </a:lnTo>
                  <a:lnTo>
                    <a:pt x="734" y="590"/>
                  </a:lnTo>
                  <a:lnTo>
                    <a:pt x="728" y="592"/>
                  </a:lnTo>
                  <a:lnTo>
                    <a:pt x="726" y="590"/>
                  </a:lnTo>
                  <a:lnTo>
                    <a:pt x="695" y="590"/>
                  </a:lnTo>
                  <a:lnTo>
                    <a:pt x="692" y="592"/>
                  </a:lnTo>
                  <a:lnTo>
                    <a:pt x="690" y="590"/>
                  </a:lnTo>
                  <a:lnTo>
                    <a:pt x="531" y="590"/>
                  </a:lnTo>
                  <a:lnTo>
                    <a:pt x="528" y="589"/>
                  </a:lnTo>
                  <a:lnTo>
                    <a:pt x="526" y="590"/>
                  </a:lnTo>
                  <a:lnTo>
                    <a:pt x="507" y="590"/>
                  </a:lnTo>
                  <a:lnTo>
                    <a:pt x="506" y="589"/>
                  </a:lnTo>
                  <a:lnTo>
                    <a:pt x="502" y="590"/>
                  </a:lnTo>
                  <a:lnTo>
                    <a:pt x="496" y="589"/>
                  </a:lnTo>
                  <a:lnTo>
                    <a:pt x="491" y="590"/>
                  </a:lnTo>
                  <a:lnTo>
                    <a:pt x="490" y="589"/>
                  </a:lnTo>
                  <a:lnTo>
                    <a:pt x="348" y="589"/>
                  </a:lnTo>
                  <a:lnTo>
                    <a:pt x="343" y="587"/>
                  </a:lnTo>
                  <a:lnTo>
                    <a:pt x="340" y="589"/>
                  </a:lnTo>
                  <a:lnTo>
                    <a:pt x="339" y="587"/>
                  </a:lnTo>
                  <a:lnTo>
                    <a:pt x="290" y="587"/>
                  </a:lnTo>
                  <a:lnTo>
                    <a:pt x="287" y="585"/>
                  </a:lnTo>
                  <a:lnTo>
                    <a:pt x="284" y="587"/>
                  </a:lnTo>
                  <a:lnTo>
                    <a:pt x="277" y="587"/>
                  </a:lnTo>
                  <a:lnTo>
                    <a:pt x="276" y="585"/>
                  </a:lnTo>
                  <a:lnTo>
                    <a:pt x="273" y="587"/>
                  </a:lnTo>
                  <a:lnTo>
                    <a:pt x="268" y="587"/>
                  </a:lnTo>
                  <a:lnTo>
                    <a:pt x="265" y="585"/>
                  </a:lnTo>
                  <a:lnTo>
                    <a:pt x="260" y="587"/>
                  </a:lnTo>
                  <a:lnTo>
                    <a:pt x="258" y="585"/>
                  </a:lnTo>
                  <a:lnTo>
                    <a:pt x="158" y="585"/>
                  </a:lnTo>
                  <a:lnTo>
                    <a:pt x="156" y="583"/>
                  </a:lnTo>
                  <a:lnTo>
                    <a:pt x="151" y="585"/>
                  </a:lnTo>
                  <a:lnTo>
                    <a:pt x="146" y="585"/>
                  </a:lnTo>
                  <a:lnTo>
                    <a:pt x="142" y="583"/>
                  </a:lnTo>
                  <a:lnTo>
                    <a:pt x="140" y="585"/>
                  </a:lnTo>
                  <a:lnTo>
                    <a:pt x="137" y="583"/>
                  </a:lnTo>
                  <a:lnTo>
                    <a:pt x="134" y="585"/>
                  </a:lnTo>
                  <a:lnTo>
                    <a:pt x="129" y="585"/>
                  </a:lnTo>
                  <a:lnTo>
                    <a:pt x="128" y="583"/>
                  </a:lnTo>
                  <a:lnTo>
                    <a:pt x="30" y="583"/>
                  </a:lnTo>
                  <a:lnTo>
                    <a:pt x="25" y="580"/>
                  </a:lnTo>
                  <a:lnTo>
                    <a:pt x="11" y="580"/>
                  </a:lnTo>
                  <a:lnTo>
                    <a:pt x="2" y="580"/>
                  </a:lnTo>
                  <a:lnTo>
                    <a:pt x="2" y="574"/>
                  </a:lnTo>
                  <a:lnTo>
                    <a:pt x="0" y="572"/>
                  </a:lnTo>
                  <a:lnTo>
                    <a:pt x="0" y="513"/>
                  </a:lnTo>
                  <a:lnTo>
                    <a:pt x="2" y="507"/>
                  </a:lnTo>
                  <a:lnTo>
                    <a:pt x="0" y="504"/>
                  </a:lnTo>
                  <a:lnTo>
                    <a:pt x="0" y="480"/>
                  </a:lnTo>
                  <a:lnTo>
                    <a:pt x="2" y="478"/>
                  </a:lnTo>
                  <a:lnTo>
                    <a:pt x="2" y="359"/>
                  </a:lnTo>
                  <a:lnTo>
                    <a:pt x="3" y="356"/>
                  </a:lnTo>
                  <a:lnTo>
                    <a:pt x="2" y="354"/>
                  </a:lnTo>
                  <a:lnTo>
                    <a:pt x="2" y="292"/>
                  </a:lnTo>
                  <a:lnTo>
                    <a:pt x="8" y="285"/>
                  </a:lnTo>
                  <a:lnTo>
                    <a:pt x="27" y="287"/>
                  </a:lnTo>
                  <a:lnTo>
                    <a:pt x="32" y="292"/>
                  </a:lnTo>
                  <a:lnTo>
                    <a:pt x="32" y="359"/>
                  </a:lnTo>
                  <a:lnTo>
                    <a:pt x="30" y="365"/>
                  </a:lnTo>
                  <a:lnTo>
                    <a:pt x="32" y="376"/>
                  </a:lnTo>
                  <a:lnTo>
                    <a:pt x="30" y="390"/>
                  </a:lnTo>
                  <a:lnTo>
                    <a:pt x="32" y="394"/>
                  </a:lnTo>
                  <a:lnTo>
                    <a:pt x="32" y="399"/>
                  </a:lnTo>
                  <a:lnTo>
                    <a:pt x="30" y="401"/>
                  </a:lnTo>
                  <a:lnTo>
                    <a:pt x="30" y="576"/>
                  </a:lnTo>
                  <a:lnTo>
                    <a:pt x="46" y="576"/>
                  </a:lnTo>
                  <a:lnTo>
                    <a:pt x="47" y="580"/>
                  </a:lnTo>
                  <a:lnTo>
                    <a:pt x="50" y="576"/>
                  </a:lnTo>
                  <a:lnTo>
                    <a:pt x="52" y="580"/>
                  </a:lnTo>
                  <a:lnTo>
                    <a:pt x="140" y="580"/>
                  </a:lnTo>
                  <a:lnTo>
                    <a:pt x="142" y="580"/>
                  </a:lnTo>
                  <a:lnTo>
                    <a:pt x="143" y="580"/>
                  </a:lnTo>
                  <a:lnTo>
                    <a:pt x="175" y="580"/>
                  </a:lnTo>
                  <a:lnTo>
                    <a:pt x="180" y="580"/>
                  </a:lnTo>
                  <a:lnTo>
                    <a:pt x="183" y="580"/>
                  </a:lnTo>
                  <a:lnTo>
                    <a:pt x="184" y="580"/>
                  </a:lnTo>
                  <a:lnTo>
                    <a:pt x="284" y="580"/>
                  </a:lnTo>
                  <a:lnTo>
                    <a:pt x="288" y="583"/>
                  </a:lnTo>
                  <a:lnTo>
                    <a:pt x="299" y="583"/>
                  </a:lnTo>
                  <a:lnTo>
                    <a:pt x="301" y="580"/>
                  </a:lnTo>
                  <a:lnTo>
                    <a:pt x="307" y="583"/>
                  </a:lnTo>
                  <a:lnTo>
                    <a:pt x="315" y="583"/>
                  </a:lnTo>
                  <a:lnTo>
                    <a:pt x="320" y="576"/>
                  </a:lnTo>
                  <a:lnTo>
                    <a:pt x="320" y="495"/>
                  </a:lnTo>
                  <a:lnTo>
                    <a:pt x="324" y="489"/>
                  </a:lnTo>
                  <a:lnTo>
                    <a:pt x="345" y="489"/>
                  </a:lnTo>
                  <a:lnTo>
                    <a:pt x="350" y="495"/>
                  </a:lnTo>
                  <a:lnTo>
                    <a:pt x="350" y="563"/>
                  </a:lnTo>
                  <a:lnTo>
                    <a:pt x="348" y="569"/>
                  </a:lnTo>
                  <a:lnTo>
                    <a:pt x="350" y="572"/>
                  </a:lnTo>
                  <a:lnTo>
                    <a:pt x="348" y="574"/>
                  </a:lnTo>
                  <a:lnTo>
                    <a:pt x="350" y="583"/>
                  </a:lnTo>
                  <a:lnTo>
                    <a:pt x="383" y="583"/>
                  </a:lnTo>
                  <a:lnTo>
                    <a:pt x="384" y="585"/>
                  </a:lnTo>
                  <a:lnTo>
                    <a:pt x="387" y="583"/>
                  </a:lnTo>
                  <a:lnTo>
                    <a:pt x="392" y="585"/>
                  </a:lnTo>
                  <a:lnTo>
                    <a:pt x="397" y="583"/>
                  </a:lnTo>
                  <a:lnTo>
                    <a:pt x="399" y="585"/>
                  </a:lnTo>
                  <a:lnTo>
                    <a:pt x="559" y="585"/>
                  </a:lnTo>
                  <a:lnTo>
                    <a:pt x="564" y="587"/>
                  </a:lnTo>
                  <a:lnTo>
                    <a:pt x="569" y="585"/>
                  </a:lnTo>
                  <a:lnTo>
                    <a:pt x="570" y="587"/>
                  </a:lnTo>
                  <a:lnTo>
                    <a:pt x="657" y="587"/>
                  </a:lnTo>
                  <a:lnTo>
                    <a:pt x="660" y="583"/>
                  </a:lnTo>
                  <a:lnTo>
                    <a:pt x="660" y="542"/>
                  </a:lnTo>
                  <a:lnTo>
                    <a:pt x="662" y="540"/>
                  </a:lnTo>
                  <a:lnTo>
                    <a:pt x="660" y="536"/>
                  </a:lnTo>
                  <a:lnTo>
                    <a:pt x="660" y="531"/>
                  </a:lnTo>
                  <a:lnTo>
                    <a:pt x="662" y="529"/>
                  </a:lnTo>
                  <a:lnTo>
                    <a:pt x="660" y="525"/>
                  </a:lnTo>
                  <a:lnTo>
                    <a:pt x="660" y="511"/>
                  </a:lnTo>
                  <a:lnTo>
                    <a:pt x="662" y="505"/>
                  </a:lnTo>
                  <a:lnTo>
                    <a:pt x="660" y="502"/>
                  </a:lnTo>
                  <a:lnTo>
                    <a:pt x="662" y="500"/>
                  </a:lnTo>
                  <a:lnTo>
                    <a:pt x="662" y="444"/>
                  </a:lnTo>
                  <a:lnTo>
                    <a:pt x="663" y="442"/>
                  </a:lnTo>
                  <a:lnTo>
                    <a:pt x="662" y="437"/>
                  </a:lnTo>
                  <a:lnTo>
                    <a:pt x="663" y="435"/>
                  </a:lnTo>
                  <a:lnTo>
                    <a:pt x="662" y="426"/>
                  </a:lnTo>
                  <a:lnTo>
                    <a:pt x="663" y="424"/>
                  </a:lnTo>
                  <a:lnTo>
                    <a:pt x="662" y="422"/>
                  </a:lnTo>
                  <a:lnTo>
                    <a:pt x="663" y="421"/>
                  </a:lnTo>
                  <a:lnTo>
                    <a:pt x="663" y="370"/>
                  </a:lnTo>
                  <a:lnTo>
                    <a:pt x="662" y="368"/>
                  </a:lnTo>
                  <a:lnTo>
                    <a:pt x="663" y="366"/>
                  </a:lnTo>
                  <a:lnTo>
                    <a:pt x="663" y="260"/>
                  </a:lnTo>
                  <a:lnTo>
                    <a:pt x="665" y="255"/>
                  </a:lnTo>
                  <a:lnTo>
                    <a:pt x="663" y="247"/>
                  </a:lnTo>
                  <a:lnTo>
                    <a:pt x="663" y="236"/>
                  </a:lnTo>
                  <a:lnTo>
                    <a:pt x="665" y="231"/>
                  </a:lnTo>
                  <a:lnTo>
                    <a:pt x="663" y="229"/>
                  </a:lnTo>
                  <a:lnTo>
                    <a:pt x="665" y="226"/>
                  </a:lnTo>
                  <a:lnTo>
                    <a:pt x="663" y="222"/>
                  </a:lnTo>
                  <a:lnTo>
                    <a:pt x="665" y="213"/>
                  </a:lnTo>
                  <a:lnTo>
                    <a:pt x="663" y="208"/>
                  </a:lnTo>
                  <a:lnTo>
                    <a:pt x="665" y="206"/>
                  </a:lnTo>
                  <a:lnTo>
                    <a:pt x="663" y="202"/>
                  </a:lnTo>
                  <a:lnTo>
                    <a:pt x="665" y="199"/>
                  </a:lnTo>
                  <a:lnTo>
                    <a:pt x="663" y="197"/>
                  </a:lnTo>
                  <a:lnTo>
                    <a:pt x="665" y="195"/>
                  </a:lnTo>
                  <a:lnTo>
                    <a:pt x="665" y="5"/>
                  </a:lnTo>
                  <a:lnTo>
                    <a:pt x="666" y="2"/>
                  </a:lnTo>
                  <a:lnTo>
                    <a:pt x="676" y="0"/>
                  </a:lnTo>
                  <a:lnTo>
                    <a:pt x="692" y="0"/>
                  </a:lnTo>
                  <a:lnTo>
                    <a:pt x="698" y="4"/>
                  </a:lnTo>
                  <a:lnTo>
                    <a:pt x="699" y="14"/>
                  </a:lnTo>
                  <a:lnTo>
                    <a:pt x="698" y="16"/>
                  </a:lnTo>
                  <a:lnTo>
                    <a:pt x="698" y="78"/>
                  </a:lnTo>
                  <a:lnTo>
                    <a:pt x="696" y="79"/>
                  </a:lnTo>
                  <a:lnTo>
                    <a:pt x="698" y="88"/>
                  </a:lnTo>
                  <a:lnTo>
                    <a:pt x="696" y="92"/>
                  </a:lnTo>
                  <a:lnTo>
                    <a:pt x="698" y="97"/>
                  </a:lnTo>
                  <a:lnTo>
                    <a:pt x="696" y="99"/>
                  </a:lnTo>
                  <a:lnTo>
                    <a:pt x="696" y="141"/>
                  </a:lnTo>
                  <a:lnTo>
                    <a:pt x="698" y="144"/>
                  </a:lnTo>
                  <a:lnTo>
                    <a:pt x="696" y="146"/>
                  </a:lnTo>
                  <a:lnTo>
                    <a:pt x="696" y="267"/>
                  </a:lnTo>
                  <a:lnTo>
                    <a:pt x="695" y="273"/>
                  </a:lnTo>
                  <a:lnTo>
                    <a:pt x="696" y="276"/>
                  </a:lnTo>
                  <a:lnTo>
                    <a:pt x="695" y="291"/>
                  </a:lnTo>
                  <a:lnTo>
                    <a:pt x="696" y="296"/>
                  </a:lnTo>
                  <a:lnTo>
                    <a:pt x="695" y="298"/>
                  </a:lnTo>
                  <a:lnTo>
                    <a:pt x="695" y="477"/>
                  </a:lnTo>
                  <a:lnTo>
                    <a:pt x="693" y="482"/>
                  </a:lnTo>
                  <a:lnTo>
                    <a:pt x="695" y="489"/>
                  </a:lnTo>
                  <a:lnTo>
                    <a:pt x="693" y="489"/>
                  </a:lnTo>
                  <a:lnTo>
                    <a:pt x="695" y="496"/>
                  </a:lnTo>
                  <a:lnTo>
                    <a:pt x="693" y="498"/>
                  </a:lnTo>
                  <a:lnTo>
                    <a:pt x="693" y="583"/>
                  </a:lnTo>
                  <a:lnTo>
                    <a:pt x="696" y="587"/>
                  </a:lnTo>
                  <a:lnTo>
                    <a:pt x="852" y="587"/>
                  </a:lnTo>
                  <a:lnTo>
                    <a:pt x="855" y="589"/>
                  </a:lnTo>
                  <a:lnTo>
                    <a:pt x="857" y="587"/>
                  </a:lnTo>
                  <a:lnTo>
                    <a:pt x="862" y="589"/>
                  </a:lnTo>
                  <a:lnTo>
                    <a:pt x="869" y="589"/>
                  </a:lnTo>
                  <a:lnTo>
                    <a:pt x="871" y="587"/>
                  </a:lnTo>
                  <a:lnTo>
                    <a:pt x="877" y="589"/>
                  </a:lnTo>
                  <a:lnTo>
                    <a:pt x="896" y="587"/>
                  </a:lnTo>
                  <a:lnTo>
                    <a:pt x="898" y="589"/>
                  </a:lnTo>
                  <a:lnTo>
                    <a:pt x="994" y="589"/>
                  </a:lnTo>
                  <a:lnTo>
                    <a:pt x="996" y="580"/>
                  </a:lnTo>
                  <a:lnTo>
                    <a:pt x="996" y="560"/>
                  </a:lnTo>
                  <a:lnTo>
                    <a:pt x="994" y="558"/>
                  </a:lnTo>
                  <a:lnTo>
                    <a:pt x="996" y="556"/>
                  </a:lnTo>
                  <a:lnTo>
                    <a:pt x="996" y="505"/>
                  </a:lnTo>
                  <a:lnTo>
                    <a:pt x="994" y="500"/>
                  </a:lnTo>
                  <a:lnTo>
                    <a:pt x="1000" y="496"/>
                  </a:lnTo>
                  <a:lnTo>
                    <a:pt x="1011" y="496"/>
                  </a:lnTo>
                  <a:lnTo>
                    <a:pt x="1016" y="498"/>
                  </a:lnTo>
                  <a:lnTo>
                    <a:pt x="1019" y="496"/>
                  </a:lnTo>
                  <a:lnTo>
                    <a:pt x="1029" y="496"/>
                  </a:lnTo>
                  <a:lnTo>
                    <a:pt x="1033" y="500"/>
                  </a:lnTo>
                  <a:lnTo>
                    <a:pt x="1033" y="525"/>
                  </a:lnTo>
                  <a:lnTo>
                    <a:pt x="1030" y="527"/>
                  </a:lnTo>
                  <a:lnTo>
                    <a:pt x="1030" y="585"/>
                  </a:lnTo>
                  <a:lnTo>
                    <a:pt x="1036" y="590"/>
                  </a:lnTo>
                  <a:lnTo>
                    <a:pt x="1040" y="589"/>
                  </a:lnTo>
                  <a:lnTo>
                    <a:pt x="1054" y="589"/>
                  </a:lnTo>
                  <a:lnTo>
                    <a:pt x="1059" y="590"/>
                  </a:lnTo>
                  <a:lnTo>
                    <a:pt x="1066" y="590"/>
                  </a:lnTo>
                  <a:lnTo>
                    <a:pt x="1070" y="589"/>
                  </a:lnTo>
                  <a:lnTo>
                    <a:pt x="1073" y="590"/>
                  </a:lnTo>
                  <a:lnTo>
                    <a:pt x="1205" y="590"/>
                  </a:lnTo>
                  <a:lnTo>
                    <a:pt x="1207" y="592"/>
                  </a:lnTo>
                  <a:lnTo>
                    <a:pt x="1211" y="590"/>
                  </a:lnTo>
                  <a:lnTo>
                    <a:pt x="1213" y="592"/>
                  </a:lnTo>
                  <a:lnTo>
                    <a:pt x="1216" y="590"/>
                  </a:lnTo>
                  <a:lnTo>
                    <a:pt x="1221" y="592"/>
                  </a:lnTo>
                  <a:lnTo>
                    <a:pt x="1238" y="592"/>
                  </a:lnTo>
                  <a:lnTo>
                    <a:pt x="1240" y="590"/>
                  </a:lnTo>
                  <a:lnTo>
                    <a:pt x="1241" y="592"/>
                  </a:lnTo>
                  <a:lnTo>
                    <a:pt x="1334" y="592"/>
                  </a:lnTo>
                  <a:lnTo>
                    <a:pt x="1334" y="516"/>
                  </a:lnTo>
                  <a:lnTo>
                    <a:pt x="1336" y="515"/>
                  </a:lnTo>
                  <a:lnTo>
                    <a:pt x="1334" y="511"/>
                  </a:lnTo>
                  <a:lnTo>
                    <a:pt x="1336" y="502"/>
                  </a:lnTo>
                  <a:lnTo>
                    <a:pt x="1334" y="495"/>
                  </a:lnTo>
                  <a:lnTo>
                    <a:pt x="1336" y="491"/>
                  </a:lnTo>
                  <a:lnTo>
                    <a:pt x="1336" y="410"/>
                  </a:lnTo>
                  <a:lnTo>
                    <a:pt x="1337" y="406"/>
                  </a:lnTo>
                  <a:lnTo>
                    <a:pt x="1336" y="404"/>
                  </a:lnTo>
                  <a:lnTo>
                    <a:pt x="1336" y="305"/>
                  </a:lnTo>
                  <a:lnTo>
                    <a:pt x="1339" y="303"/>
                  </a:lnTo>
                  <a:lnTo>
                    <a:pt x="1366" y="303"/>
                  </a:lnTo>
                  <a:lnTo>
                    <a:pt x="1369" y="305"/>
                  </a:lnTo>
                  <a:lnTo>
                    <a:pt x="1372" y="309"/>
                  </a:lnTo>
                  <a:lnTo>
                    <a:pt x="1372" y="457"/>
                  </a:lnTo>
                  <a:lnTo>
                    <a:pt x="1369" y="462"/>
                  </a:lnTo>
                  <a:lnTo>
                    <a:pt x="1372" y="473"/>
                  </a:lnTo>
                  <a:lnTo>
                    <a:pt x="1369" y="475"/>
                  </a:lnTo>
                  <a:lnTo>
                    <a:pt x="1369" y="590"/>
                  </a:lnTo>
                  <a:lnTo>
                    <a:pt x="1374" y="594"/>
                  </a:lnTo>
                  <a:lnTo>
                    <a:pt x="1429" y="594"/>
                  </a:lnTo>
                  <a:lnTo>
                    <a:pt x="1433" y="596"/>
                  </a:lnTo>
                  <a:lnTo>
                    <a:pt x="1437" y="594"/>
                  </a:lnTo>
                  <a:lnTo>
                    <a:pt x="1438" y="596"/>
                  </a:lnTo>
                  <a:lnTo>
                    <a:pt x="1539" y="596"/>
                  </a:lnTo>
                  <a:lnTo>
                    <a:pt x="1541" y="598"/>
                  </a:lnTo>
                  <a:lnTo>
                    <a:pt x="1544" y="596"/>
                  </a:lnTo>
                  <a:lnTo>
                    <a:pt x="1559" y="596"/>
                  </a:lnTo>
                  <a:lnTo>
                    <a:pt x="1561" y="598"/>
                  </a:lnTo>
                  <a:lnTo>
                    <a:pt x="1564" y="596"/>
                  </a:lnTo>
                  <a:lnTo>
                    <a:pt x="1566" y="598"/>
                  </a:lnTo>
                  <a:lnTo>
                    <a:pt x="1574" y="596"/>
                  </a:lnTo>
                  <a:lnTo>
                    <a:pt x="1575" y="598"/>
                  </a:lnTo>
                  <a:lnTo>
                    <a:pt x="1667" y="598"/>
                  </a:lnTo>
                  <a:lnTo>
                    <a:pt x="1667" y="594"/>
                  </a:lnTo>
                  <a:lnTo>
                    <a:pt x="1668" y="592"/>
                  </a:lnTo>
                  <a:lnTo>
                    <a:pt x="1668" y="462"/>
                  </a:lnTo>
                  <a:lnTo>
                    <a:pt x="1670" y="457"/>
                  </a:lnTo>
                  <a:lnTo>
                    <a:pt x="1670" y="446"/>
                  </a:lnTo>
                  <a:lnTo>
                    <a:pt x="1668" y="444"/>
                  </a:lnTo>
                  <a:lnTo>
                    <a:pt x="1670" y="442"/>
                  </a:lnTo>
                  <a:lnTo>
                    <a:pt x="1670" y="301"/>
                  </a:lnTo>
                  <a:lnTo>
                    <a:pt x="1671" y="291"/>
                  </a:lnTo>
                  <a:lnTo>
                    <a:pt x="1670" y="287"/>
                  </a:lnTo>
                  <a:lnTo>
                    <a:pt x="1671" y="282"/>
                  </a:lnTo>
                  <a:lnTo>
                    <a:pt x="1671" y="256"/>
                  </a:lnTo>
                  <a:lnTo>
                    <a:pt x="1670" y="255"/>
                  </a:lnTo>
                  <a:lnTo>
                    <a:pt x="1671" y="249"/>
                  </a:lnTo>
                  <a:lnTo>
                    <a:pt x="1670" y="246"/>
                  </a:lnTo>
                  <a:lnTo>
                    <a:pt x="1671" y="244"/>
                  </a:lnTo>
                  <a:lnTo>
                    <a:pt x="1671" y="103"/>
                  </a:lnTo>
                  <a:lnTo>
                    <a:pt x="1674" y="101"/>
                  </a:lnTo>
                  <a:lnTo>
                    <a:pt x="1671" y="97"/>
                  </a:lnTo>
                  <a:lnTo>
                    <a:pt x="1671" y="79"/>
                  </a:lnTo>
                  <a:lnTo>
                    <a:pt x="1674" y="76"/>
                  </a:lnTo>
                  <a:lnTo>
                    <a:pt x="1671" y="69"/>
                  </a:lnTo>
                  <a:lnTo>
                    <a:pt x="1674" y="65"/>
                  </a:lnTo>
                  <a:lnTo>
                    <a:pt x="1671" y="60"/>
                  </a:lnTo>
                  <a:lnTo>
                    <a:pt x="1674" y="60"/>
                  </a:lnTo>
                  <a:lnTo>
                    <a:pt x="1674" y="18"/>
                  </a:lnTo>
                  <a:lnTo>
                    <a:pt x="1679" y="14"/>
                  </a:lnTo>
                  <a:lnTo>
                    <a:pt x="1701" y="14"/>
                  </a:lnTo>
                  <a:lnTo>
                    <a:pt x="1707" y="20"/>
                  </a:lnTo>
                  <a:lnTo>
                    <a:pt x="1707" y="78"/>
                  </a:lnTo>
                  <a:lnTo>
                    <a:pt x="1706" y="79"/>
                  </a:lnTo>
                  <a:lnTo>
                    <a:pt x="1706" y="352"/>
                  </a:lnTo>
                  <a:lnTo>
                    <a:pt x="1704" y="354"/>
                  </a:lnTo>
                  <a:lnTo>
                    <a:pt x="1706" y="357"/>
                  </a:lnTo>
                  <a:lnTo>
                    <a:pt x="1704" y="363"/>
                  </a:lnTo>
                  <a:lnTo>
                    <a:pt x="1706" y="368"/>
                  </a:lnTo>
                  <a:lnTo>
                    <a:pt x="1704" y="370"/>
                  </a:lnTo>
                  <a:lnTo>
                    <a:pt x="1706" y="376"/>
                  </a:lnTo>
                  <a:lnTo>
                    <a:pt x="1704" y="377"/>
                  </a:lnTo>
                  <a:lnTo>
                    <a:pt x="1704" y="505"/>
                  </a:lnTo>
                  <a:lnTo>
                    <a:pt x="1703" y="511"/>
                  </a:lnTo>
                  <a:lnTo>
                    <a:pt x="1704" y="515"/>
                  </a:lnTo>
                  <a:lnTo>
                    <a:pt x="1704" y="522"/>
                  </a:lnTo>
                  <a:lnTo>
                    <a:pt x="1703" y="524"/>
                  </a:lnTo>
                  <a:lnTo>
                    <a:pt x="1703" y="596"/>
                  </a:lnTo>
                  <a:lnTo>
                    <a:pt x="1707" y="599"/>
                  </a:lnTo>
                  <a:lnTo>
                    <a:pt x="1730" y="599"/>
                  </a:lnTo>
                  <a:lnTo>
                    <a:pt x="1731" y="601"/>
                  </a:lnTo>
                  <a:lnTo>
                    <a:pt x="1846" y="601"/>
                  </a:lnTo>
                  <a:lnTo>
                    <a:pt x="1849" y="603"/>
                  </a:lnTo>
                  <a:lnTo>
                    <a:pt x="1852" y="601"/>
                  </a:lnTo>
                  <a:lnTo>
                    <a:pt x="1857" y="603"/>
                  </a:lnTo>
                  <a:lnTo>
                    <a:pt x="1859" y="601"/>
                  </a:lnTo>
                  <a:lnTo>
                    <a:pt x="1860" y="603"/>
                  </a:lnTo>
                  <a:lnTo>
                    <a:pt x="1991" y="603"/>
                  </a:lnTo>
                  <a:lnTo>
                    <a:pt x="1997" y="607"/>
                  </a:lnTo>
                  <a:lnTo>
                    <a:pt x="2007" y="599"/>
                  </a:lnTo>
                  <a:lnTo>
                    <a:pt x="2007" y="498"/>
                  </a:lnTo>
                  <a:lnTo>
                    <a:pt x="2008" y="491"/>
                  </a:lnTo>
                  <a:lnTo>
                    <a:pt x="2007" y="486"/>
                  </a:lnTo>
                  <a:lnTo>
                    <a:pt x="2008" y="482"/>
                  </a:lnTo>
                  <a:lnTo>
                    <a:pt x="2007" y="480"/>
                  </a:lnTo>
                  <a:lnTo>
                    <a:pt x="2008" y="478"/>
                  </a:lnTo>
                  <a:lnTo>
                    <a:pt x="2008" y="229"/>
                  </a:lnTo>
                  <a:lnTo>
                    <a:pt x="2013" y="224"/>
                  </a:lnTo>
                  <a:lnTo>
                    <a:pt x="2024" y="222"/>
                  </a:lnTo>
                  <a:lnTo>
                    <a:pt x="2026" y="224"/>
                  </a:lnTo>
                  <a:lnTo>
                    <a:pt x="2027" y="222"/>
                  </a:lnTo>
                  <a:lnTo>
                    <a:pt x="2038" y="224"/>
                  </a:lnTo>
                  <a:lnTo>
                    <a:pt x="2043" y="22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5" name="Freeform 176"/>
            <p:cNvSpPr>
              <a:spLocks/>
            </p:cNvSpPr>
            <p:nvPr/>
          </p:nvSpPr>
          <p:spPr bwMode="auto">
            <a:xfrm>
              <a:off x="2597" y="2391"/>
              <a:ext cx="19" cy="371"/>
            </a:xfrm>
            <a:custGeom>
              <a:avLst/>
              <a:gdLst>
                <a:gd name="T0" fmla="*/ 18 w 19"/>
                <a:gd name="T1" fmla="*/ 2 h 371"/>
                <a:gd name="T2" fmla="*/ 6 w 19"/>
                <a:gd name="T3" fmla="*/ 0 h 371"/>
                <a:gd name="T4" fmla="*/ 6 w 19"/>
                <a:gd name="T5" fmla="*/ 5 h 371"/>
                <a:gd name="T6" fmla="*/ 3 w 19"/>
                <a:gd name="T7" fmla="*/ 7 h 371"/>
                <a:gd name="T8" fmla="*/ 3 w 19"/>
                <a:gd name="T9" fmla="*/ 132 h 371"/>
                <a:gd name="T10" fmla="*/ 2 w 19"/>
                <a:gd name="T11" fmla="*/ 139 h 371"/>
                <a:gd name="T12" fmla="*/ 3 w 19"/>
                <a:gd name="T13" fmla="*/ 141 h 371"/>
                <a:gd name="T14" fmla="*/ 3 w 19"/>
                <a:gd name="T15" fmla="*/ 186 h 371"/>
                <a:gd name="T16" fmla="*/ 2 w 19"/>
                <a:gd name="T17" fmla="*/ 191 h 371"/>
                <a:gd name="T18" fmla="*/ 2 w 19"/>
                <a:gd name="T19" fmla="*/ 202 h 371"/>
                <a:gd name="T20" fmla="*/ 3 w 19"/>
                <a:gd name="T21" fmla="*/ 206 h 371"/>
                <a:gd name="T22" fmla="*/ 2 w 19"/>
                <a:gd name="T23" fmla="*/ 208 h 371"/>
                <a:gd name="T24" fmla="*/ 2 w 19"/>
                <a:gd name="T25" fmla="*/ 310 h 371"/>
                <a:gd name="T26" fmla="*/ 0 w 19"/>
                <a:gd name="T27" fmla="*/ 310 h 371"/>
                <a:gd name="T28" fmla="*/ 0 w 19"/>
                <a:gd name="T29" fmla="*/ 363 h 371"/>
                <a:gd name="T30" fmla="*/ 9 w 19"/>
                <a:gd name="T31" fmla="*/ 370 h 371"/>
                <a:gd name="T32" fmla="*/ 15 w 19"/>
                <a:gd name="T33" fmla="*/ 366 h 371"/>
                <a:gd name="T34" fmla="*/ 15 w 19"/>
                <a:gd name="T35" fmla="*/ 327 h 371"/>
                <a:gd name="T36" fmla="*/ 18 w 19"/>
                <a:gd name="T37" fmla="*/ 325 h 371"/>
                <a:gd name="T38" fmla="*/ 18 w 19"/>
                <a:gd name="T39" fmla="*/ 289 h 371"/>
                <a:gd name="T40" fmla="*/ 15 w 19"/>
                <a:gd name="T41" fmla="*/ 287 h 371"/>
                <a:gd name="T42" fmla="*/ 18 w 19"/>
                <a:gd name="T43" fmla="*/ 285 h 371"/>
                <a:gd name="T44" fmla="*/ 18 w 19"/>
                <a:gd name="T45" fmla="*/ 217 h 371"/>
                <a:gd name="T46" fmla="*/ 18 w 19"/>
                <a:gd name="T47" fmla="*/ 215 h 371"/>
                <a:gd name="T48" fmla="*/ 18 w 19"/>
                <a:gd name="T49" fmla="*/ 211 h 371"/>
                <a:gd name="T50" fmla="*/ 18 w 19"/>
                <a:gd name="T51" fmla="*/ 188 h 371"/>
                <a:gd name="T52" fmla="*/ 18 w 19"/>
                <a:gd name="T53" fmla="*/ 184 h 371"/>
                <a:gd name="T54" fmla="*/ 18 w 19"/>
                <a:gd name="T55" fmla="*/ 179 h 371"/>
                <a:gd name="T56" fmla="*/ 18 w 19"/>
                <a:gd name="T57" fmla="*/ 175 h 371"/>
                <a:gd name="T58" fmla="*/ 18 w 19"/>
                <a:gd name="T59" fmla="*/ 173 h 371"/>
                <a:gd name="T60" fmla="*/ 18 w 19"/>
                <a:gd name="T61" fmla="*/ 4 h 371"/>
                <a:gd name="T62" fmla="*/ 18 w 19"/>
                <a:gd name="T63" fmla="*/ 2 h 3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"/>
                <a:gd name="T97" fmla="*/ 0 h 371"/>
                <a:gd name="T98" fmla="*/ 19 w 19"/>
                <a:gd name="T99" fmla="*/ 371 h 3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" h="371">
                  <a:moveTo>
                    <a:pt x="18" y="2"/>
                  </a:moveTo>
                  <a:lnTo>
                    <a:pt x="6" y="0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32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3" y="186"/>
                  </a:lnTo>
                  <a:lnTo>
                    <a:pt x="2" y="191"/>
                  </a:lnTo>
                  <a:lnTo>
                    <a:pt x="2" y="202"/>
                  </a:lnTo>
                  <a:lnTo>
                    <a:pt x="3" y="206"/>
                  </a:lnTo>
                  <a:lnTo>
                    <a:pt x="2" y="208"/>
                  </a:lnTo>
                  <a:lnTo>
                    <a:pt x="2" y="310"/>
                  </a:lnTo>
                  <a:lnTo>
                    <a:pt x="0" y="310"/>
                  </a:lnTo>
                  <a:lnTo>
                    <a:pt x="0" y="363"/>
                  </a:lnTo>
                  <a:lnTo>
                    <a:pt x="9" y="370"/>
                  </a:lnTo>
                  <a:lnTo>
                    <a:pt x="15" y="366"/>
                  </a:lnTo>
                  <a:lnTo>
                    <a:pt x="15" y="327"/>
                  </a:lnTo>
                  <a:lnTo>
                    <a:pt x="18" y="325"/>
                  </a:lnTo>
                  <a:lnTo>
                    <a:pt x="18" y="289"/>
                  </a:lnTo>
                  <a:lnTo>
                    <a:pt x="15" y="287"/>
                  </a:lnTo>
                  <a:lnTo>
                    <a:pt x="18" y="285"/>
                  </a:lnTo>
                  <a:lnTo>
                    <a:pt x="18" y="217"/>
                  </a:lnTo>
                  <a:lnTo>
                    <a:pt x="18" y="215"/>
                  </a:lnTo>
                  <a:lnTo>
                    <a:pt x="18" y="211"/>
                  </a:lnTo>
                  <a:lnTo>
                    <a:pt x="18" y="188"/>
                  </a:lnTo>
                  <a:lnTo>
                    <a:pt x="18" y="184"/>
                  </a:lnTo>
                  <a:lnTo>
                    <a:pt x="18" y="179"/>
                  </a:lnTo>
                  <a:lnTo>
                    <a:pt x="18" y="175"/>
                  </a:lnTo>
                  <a:lnTo>
                    <a:pt x="18" y="173"/>
                  </a:lnTo>
                  <a:lnTo>
                    <a:pt x="18" y="4"/>
                  </a:lnTo>
                  <a:lnTo>
                    <a:pt x="18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6" name="Freeform 177"/>
            <p:cNvSpPr>
              <a:spLocks/>
            </p:cNvSpPr>
            <p:nvPr/>
          </p:nvSpPr>
          <p:spPr bwMode="auto">
            <a:xfrm>
              <a:off x="2260" y="2181"/>
              <a:ext cx="21" cy="575"/>
            </a:xfrm>
            <a:custGeom>
              <a:avLst/>
              <a:gdLst>
                <a:gd name="T0" fmla="*/ 18 w 21"/>
                <a:gd name="T1" fmla="*/ 0 h 575"/>
                <a:gd name="T2" fmla="*/ 5 w 21"/>
                <a:gd name="T3" fmla="*/ 9 h 575"/>
                <a:gd name="T4" fmla="*/ 3 w 21"/>
                <a:gd name="T5" fmla="*/ 156 h 575"/>
                <a:gd name="T6" fmla="*/ 3 w 21"/>
                <a:gd name="T7" fmla="*/ 170 h 575"/>
                <a:gd name="T8" fmla="*/ 5 w 21"/>
                <a:gd name="T9" fmla="*/ 181 h 575"/>
                <a:gd name="T10" fmla="*/ 5 w 21"/>
                <a:gd name="T11" fmla="*/ 187 h 575"/>
                <a:gd name="T12" fmla="*/ 3 w 21"/>
                <a:gd name="T13" fmla="*/ 335 h 575"/>
                <a:gd name="T14" fmla="*/ 3 w 21"/>
                <a:gd name="T15" fmla="*/ 346 h 575"/>
                <a:gd name="T16" fmla="*/ 2 w 21"/>
                <a:gd name="T17" fmla="*/ 366 h 575"/>
                <a:gd name="T18" fmla="*/ 2 w 21"/>
                <a:gd name="T19" fmla="*/ 386 h 575"/>
                <a:gd name="T20" fmla="*/ 2 w 21"/>
                <a:gd name="T21" fmla="*/ 395 h 575"/>
                <a:gd name="T22" fmla="*/ 3 w 21"/>
                <a:gd name="T23" fmla="*/ 409 h 575"/>
                <a:gd name="T24" fmla="*/ 3 w 21"/>
                <a:gd name="T25" fmla="*/ 418 h 575"/>
                <a:gd name="T26" fmla="*/ 2 w 21"/>
                <a:gd name="T27" fmla="*/ 529 h 575"/>
                <a:gd name="T28" fmla="*/ 2 w 21"/>
                <a:gd name="T29" fmla="*/ 532 h 575"/>
                <a:gd name="T30" fmla="*/ 0 w 21"/>
                <a:gd name="T31" fmla="*/ 569 h 575"/>
                <a:gd name="T32" fmla="*/ 12 w 21"/>
                <a:gd name="T33" fmla="*/ 574 h 575"/>
                <a:gd name="T34" fmla="*/ 14 w 21"/>
                <a:gd name="T35" fmla="*/ 483 h 575"/>
                <a:gd name="T36" fmla="*/ 14 w 21"/>
                <a:gd name="T37" fmla="*/ 480 h 575"/>
                <a:gd name="T38" fmla="*/ 17 w 21"/>
                <a:gd name="T39" fmla="*/ 355 h 575"/>
                <a:gd name="T40" fmla="*/ 17 w 21"/>
                <a:gd name="T41" fmla="*/ 349 h 575"/>
                <a:gd name="T42" fmla="*/ 18 w 21"/>
                <a:gd name="T43" fmla="*/ 333 h 575"/>
                <a:gd name="T44" fmla="*/ 18 w 21"/>
                <a:gd name="T45" fmla="*/ 328 h 575"/>
                <a:gd name="T46" fmla="*/ 18 w 21"/>
                <a:gd name="T47" fmla="*/ 319 h 575"/>
                <a:gd name="T48" fmla="*/ 18 w 21"/>
                <a:gd name="T49" fmla="*/ 317 h 575"/>
                <a:gd name="T50" fmla="*/ 18 w 21"/>
                <a:gd name="T51" fmla="*/ 311 h 575"/>
                <a:gd name="T52" fmla="*/ 20 w 21"/>
                <a:gd name="T53" fmla="*/ 159 h 575"/>
                <a:gd name="T54" fmla="*/ 18 w 21"/>
                <a:gd name="T55" fmla="*/ 141 h 575"/>
                <a:gd name="T56" fmla="*/ 18 w 21"/>
                <a:gd name="T57" fmla="*/ 132 h 575"/>
                <a:gd name="T58" fmla="*/ 18 w 21"/>
                <a:gd name="T59" fmla="*/ 118 h 575"/>
                <a:gd name="T60" fmla="*/ 18 w 21"/>
                <a:gd name="T61" fmla="*/ 110 h 575"/>
                <a:gd name="T62" fmla="*/ 18 w 21"/>
                <a:gd name="T63" fmla="*/ 85 h 575"/>
                <a:gd name="T64" fmla="*/ 18 w 21"/>
                <a:gd name="T65" fmla="*/ 58 h 575"/>
                <a:gd name="T66" fmla="*/ 20 w 21"/>
                <a:gd name="T67" fmla="*/ 5 h 5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"/>
                <a:gd name="T103" fmla="*/ 0 h 575"/>
                <a:gd name="T104" fmla="*/ 21 w 21"/>
                <a:gd name="T105" fmla="*/ 575 h 57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" h="575">
                  <a:moveTo>
                    <a:pt x="18" y="4"/>
                  </a:moveTo>
                  <a:lnTo>
                    <a:pt x="18" y="0"/>
                  </a:lnTo>
                  <a:lnTo>
                    <a:pt x="9" y="0"/>
                  </a:lnTo>
                  <a:lnTo>
                    <a:pt x="5" y="9"/>
                  </a:lnTo>
                  <a:lnTo>
                    <a:pt x="5" y="150"/>
                  </a:lnTo>
                  <a:lnTo>
                    <a:pt x="3" y="156"/>
                  </a:lnTo>
                  <a:lnTo>
                    <a:pt x="5" y="163"/>
                  </a:lnTo>
                  <a:lnTo>
                    <a:pt x="3" y="170"/>
                  </a:lnTo>
                  <a:lnTo>
                    <a:pt x="3" y="179"/>
                  </a:lnTo>
                  <a:lnTo>
                    <a:pt x="5" y="181"/>
                  </a:lnTo>
                  <a:lnTo>
                    <a:pt x="3" y="185"/>
                  </a:lnTo>
                  <a:lnTo>
                    <a:pt x="5" y="187"/>
                  </a:lnTo>
                  <a:lnTo>
                    <a:pt x="3" y="188"/>
                  </a:lnTo>
                  <a:lnTo>
                    <a:pt x="3" y="335"/>
                  </a:lnTo>
                  <a:lnTo>
                    <a:pt x="2" y="340"/>
                  </a:lnTo>
                  <a:lnTo>
                    <a:pt x="3" y="346"/>
                  </a:lnTo>
                  <a:lnTo>
                    <a:pt x="2" y="351"/>
                  </a:lnTo>
                  <a:lnTo>
                    <a:pt x="2" y="366"/>
                  </a:lnTo>
                  <a:lnTo>
                    <a:pt x="3" y="369"/>
                  </a:lnTo>
                  <a:lnTo>
                    <a:pt x="2" y="386"/>
                  </a:lnTo>
                  <a:lnTo>
                    <a:pt x="3" y="389"/>
                  </a:lnTo>
                  <a:lnTo>
                    <a:pt x="2" y="395"/>
                  </a:lnTo>
                  <a:lnTo>
                    <a:pt x="2" y="407"/>
                  </a:lnTo>
                  <a:lnTo>
                    <a:pt x="3" y="409"/>
                  </a:lnTo>
                  <a:lnTo>
                    <a:pt x="2" y="415"/>
                  </a:lnTo>
                  <a:lnTo>
                    <a:pt x="3" y="418"/>
                  </a:lnTo>
                  <a:lnTo>
                    <a:pt x="2" y="420"/>
                  </a:lnTo>
                  <a:lnTo>
                    <a:pt x="2" y="529"/>
                  </a:lnTo>
                  <a:lnTo>
                    <a:pt x="0" y="531"/>
                  </a:lnTo>
                  <a:lnTo>
                    <a:pt x="2" y="532"/>
                  </a:lnTo>
                  <a:lnTo>
                    <a:pt x="0" y="534"/>
                  </a:lnTo>
                  <a:lnTo>
                    <a:pt x="0" y="569"/>
                  </a:lnTo>
                  <a:lnTo>
                    <a:pt x="6" y="574"/>
                  </a:lnTo>
                  <a:lnTo>
                    <a:pt x="12" y="574"/>
                  </a:lnTo>
                  <a:lnTo>
                    <a:pt x="14" y="570"/>
                  </a:lnTo>
                  <a:lnTo>
                    <a:pt x="14" y="483"/>
                  </a:lnTo>
                  <a:lnTo>
                    <a:pt x="17" y="482"/>
                  </a:lnTo>
                  <a:lnTo>
                    <a:pt x="14" y="480"/>
                  </a:lnTo>
                  <a:lnTo>
                    <a:pt x="17" y="478"/>
                  </a:lnTo>
                  <a:lnTo>
                    <a:pt x="17" y="355"/>
                  </a:lnTo>
                  <a:lnTo>
                    <a:pt x="18" y="353"/>
                  </a:lnTo>
                  <a:lnTo>
                    <a:pt x="17" y="349"/>
                  </a:lnTo>
                  <a:lnTo>
                    <a:pt x="17" y="337"/>
                  </a:lnTo>
                  <a:lnTo>
                    <a:pt x="18" y="333"/>
                  </a:lnTo>
                  <a:lnTo>
                    <a:pt x="17" y="330"/>
                  </a:lnTo>
                  <a:lnTo>
                    <a:pt x="18" y="328"/>
                  </a:lnTo>
                  <a:lnTo>
                    <a:pt x="17" y="326"/>
                  </a:lnTo>
                  <a:lnTo>
                    <a:pt x="18" y="319"/>
                  </a:lnTo>
                  <a:lnTo>
                    <a:pt x="17" y="319"/>
                  </a:lnTo>
                  <a:lnTo>
                    <a:pt x="18" y="317"/>
                  </a:lnTo>
                  <a:lnTo>
                    <a:pt x="17" y="313"/>
                  </a:lnTo>
                  <a:lnTo>
                    <a:pt x="18" y="311"/>
                  </a:lnTo>
                  <a:lnTo>
                    <a:pt x="18" y="167"/>
                  </a:lnTo>
                  <a:lnTo>
                    <a:pt x="20" y="159"/>
                  </a:lnTo>
                  <a:lnTo>
                    <a:pt x="20" y="148"/>
                  </a:lnTo>
                  <a:lnTo>
                    <a:pt x="18" y="141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20" y="114"/>
                  </a:lnTo>
                  <a:lnTo>
                    <a:pt x="18" y="110"/>
                  </a:lnTo>
                  <a:lnTo>
                    <a:pt x="20" y="89"/>
                  </a:lnTo>
                  <a:lnTo>
                    <a:pt x="18" y="85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20" y="56"/>
                  </a:lnTo>
                  <a:lnTo>
                    <a:pt x="20" y="5"/>
                  </a:lnTo>
                  <a:lnTo>
                    <a:pt x="18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7" name="Freeform 178"/>
            <p:cNvSpPr>
              <a:spLocks/>
            </p:cNvSpPr>
            <p:nvPr/>
          </p:nvSpPr>
          <p:spPr bwMode="auto">
            <a:xfrm>
              <a:off x="1926" y="2470"/>
              <a:ext cx="18" cy="279"/>
            </a:xfrm>
            <a:custGeom>
              <a:avLst/>
              <a:gdLst>
                <a:gd name="T0" fmla="*/ 15 w 18"/>
                <a:gd name="T1" fmla="*/ 0 h 279"/>
                <a:gd name="T2" fmla="*/ 5 w 18"/>
                <a:gd name="T3" fmla="*/ 0 h 279"/>
                <a:gd name="T4" fmla="*/ 2 w 18"/>
                <a:gd name="T5" fmla="*/ 4 h 279"/>
                <a:gd name="T6" fmla="*/ 2 w 18"/>
                <a:gd name="T7" fmla="*/ 144 h 279"/>
                <a:gd name="T8" fmla="*/ 0 w 18"/>
                <a:gd name="T9" fmla="*/ 145 h 279"/>
                <a:gd name="T10" fmla="*/ 2 w 18"/>
                <a:gd name="T11" fmla="*/ 151 h 279"/>
                <a:gd name="T12" fmla="*/ 0 w 18"/>
                <a:gd name="T13" fmla="*/ 153 h 279"/>
                <a:gd name="T14" fmla="*/ 0 w 18"/>
                <a:gd name="T15" fmla="*/ 278 h 279"/>
                <a:gd name="T16" fmla="*/ 14 w 18"/>
                <a:gd name="T17" fmla="*/ 278 h 279"/>
                <a:gd name="T18" fmla="*/ 14 w 18"/>
                <a:gd name="T19" fmla="*/ 274 h 279"/>
                <a:gd name="T20" fmla="*/ 15 w 18"/>
                <a:gd name="T21" fmla="*/ 273 h 279"/>
                <a:gd name="T22" fmla="*/ 15 w 18"/>
                <a:gd name="T23" fmla="*/ 205 h 279"/>
                <a:gd name="T24" fmla="*/ 17 w 18"/>
                <a:gd name="T25" fmla="*/ 204 h 279"/>
                <a:gd name="T26" fmla="*/ 15 w 18"/>
                <a:gd name="T27" fmla="*/ 200 h 279"/>
                <a:gd name="T28" fmla="*/ 15 w 18"/>
                <a:gd name="T29" fmla="*/ 176 h 279"/>
                <a:gd name="T30" fmla="*/ 17 w 18"/>
                <a:gd name="T31" fmla="*/ 171 h 279"/>
                <a:gd name="T32" fmla="*/ 15 w 18"/>
                <a:gd name="T33" fmla="*/ 169 h 279"/>
                <a:gd name="T34" fmla="*/ 17 w 18"/>
                <a:gd name="T35" fmla="*/ 165 h 279"/>
                <a:gd name="T36" fmla="*/ 17 w 18"/>
                <a:gd name="T37" fmla="*/ 4 h 279"/>
                <a:gd name="T38" fmla="*/ 15 w 18"/>
                <a:gd name="T39" fmla="*/ 0 h 2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"/>
                <a:gd name="T61" fmla="*/ 0 h 279"/>
                <a:gd name="T62" fmla="*/ 18 w 18"/>
                <a:gd name="T63" fmla="*/ 279 h 2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" h="279">
                  <a:moveTo>
                    <a:pt x="15" y="0"/>
                  </a:moveTo>
                  <a:lnTo>
                    <a:pt x="5" y="0"/>
                  </a:lnTo>
                  <a:lnTo>
                    <a:pt x="2" y="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2" y="151"/>
                  </a:lnTo>
                  <a:lnTo>
                    <a:pt x="0" y="153"/>
                  </a:lnTo>
                  <a:lnTo>
                    <a:pt x="0" y="278"/>
                  </a:lnTo>
                  <a:lnTo>
                    <a:pt x="14" y="278"/>
                  </a:lnTo>
                  <a:lnTo>
                    <a:pt x="14" y="274"/>
                  </a:lnTo>
                  <a:lnTo>
                    <a:pt x="15" y="273"/>
                  </a:lnTo>
                  <a:lnTo>
                    <a:pt x="15" y="205"/>
                  </a:lnTo>
                  <a:lnTo>
                    <a:pt x="17" y="204"/>
                  </a:lnTo>
                  <a:lnTo>
                    <a:pt x="15" y="200"/>
                  </a:lnTo>
                  <a:lnTo>
                    <a:pt x="15" y="176"/>
                  </a:lnTo>
                  <a:lnTo>
                    <a:pt x="17" y="171"/>
                  </a:lnTo>
                  <a:lnTo>
                    <a:pt x="15" y="169"/>
                  </a:lnTo>
                  <a:lnTo>
                    <a:pt x="17" y="165"/>
                  </a:lnTo>
                  <a:lnTo>
                    <a:pt x="17" y="4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8" name="Freeform 179"/>
            <p:cNvSpPr>
              <a:spLocks/>
            </p:cNvSpPr>
            <p:nvPr/>
          </p:nvSpPr>
          <p:spPr bwMode="auto">
            <a:xfrm>
              <a:off x="1585" y="2662"/>
              <a:ext cx="18" cy="83"/>
            </a:xfrm>
            <a:custGeom>
              <a:avLst/>
              <a:gdLst>
                <a:gd name="T0" fmla="*/ 15 w 18"/>
                <a:gd name="T1" fmla="*/ 2 h 83"/>
                <a:gd name="T2" fmla="*/ 14 w 18"/>
                <a:gd name="T3" fmla="*/ 0 h 83"/>
                <a:gd name="T4" fmla="*/ 6 w 18"/>
                <a:gd name="T5" fmla="*/ 2 h 83"/>
                <a:gd name="T6" fmla="*/ 6 w 18"/>
                <a:gd name="T7" fmla="*/ 0 h 83"/>
                <a:gd name="T8" fmla="*/ 2 w 18"/>
                <a:gd name="T9" fmla="*/ 4 h 83"/>
                <a:gd name="T10" fmla="*/ 2 w 18"/>
                <a:gd name="T11" fmla="*/ 58 h 83"/>
                <a:gd name="T12" fmla="*/ 0 w 18"/>
                <a:gd name="T13" fmla="*/ 64 h 83"/>
                <a:gd name="T14" fmla="*/ 0 w 18"/>
                <a:gd name="T15" fmla="*/ 75 h 83"/>
                <a:gd name="T16" fmla="*/ 2 w 18"/>
                <a:gd name="T17" fmla="*/ 82 h 83"/>
                <a:gd name="T18" fmla="*/ 17 w 18"/>
                <a:gd name="T19" fmla="*/ 82 h 83"/>
                <a:gd name="T20" fmla="*/ 17 w 18"/>
                <a:gd name="T21" fmla="*/ 4 h 83"/>
                <a:gd name="T22" fmla="*/ 15 w 18"/>
                <a:gd name="T23" fmla="*/ 2 h 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83"/>
                <a:gd name="T38" fmla="*/ 18 w 18"/>
                <a:gd name="T39" fmla="*/ 83 h 8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83">
                  <a:moveTo>
                    <a:pt x="15" y="2"/>
                  </a:moveTo>
                  <a:lnTo>
                    <a:pt x="14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5"/>
                  </a:lnTo>
                  <a:lnTo>
                    <a:pt x="2" y="82"/>
                  </a:lnTo>
                  <a:lnTo>
                    <a:pt x="17" y="82"/>
                  </a:lnTo>
                  <a:lnTo>
                    <a:pt x="17" y="4"/>
                  </a:lnTo>
                  <a:lnTo>
                    <a:pt x="15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39" name="Freeform 180"/>
            <p:cNvSpPr>
              <a:spLocks/>
            </p:cNvSpPr>
            <p:nvPr/>
          </p:nvSpPr>
          <p:spPr bwMode="auto">
            <a:xfrm>
              <a:off x="1251" y="2167"/>
              <a:ext cx="21" cy="575"/>
            </a:xfrm>
            <a:custGeom>
              <a:avLst/>
              <a:gdLst>
                <a:gd name="T0" fmla="*/ 18 w 21"/>
                <a:gd name="T1" fmla="*/ 22 h 575"/>
                <a:gd name="T2" fmla="*/ 18 w 21"/>
                <a:gd name="T3" fmla="*/ 4 h 575"/>
                <a:gd name="T4" fmla="*/ 14 w 21"/>
                <a:gd name="T5" fmla="*/ 0 h 575"/>
                <a:gd name="T6" fmla="*/ 8 w 21"/>
                <a:gd name="T7" fmla="*/ 0 h 575"/>
                <a:gd name="T8" fmla="*/ 8 w 21"/>
                <a:gd name="T9" fmla="*/ 4 h 575"/>
                <a:gd name="T10" fmla="*/ 5 w 21"/>
                <a:gd name="T11" fmla="*/ 5 h 575"/>
                <a:gd name="T12" fmla="*/ 5 w 21"/>
                <a:gd name="T13" fmla="*/ 56 h 575"/>
                <a:gd name="T14" fmla="*/ 3 w 21"/>
                <a:gd name="T15" fmla="*/ 61 h 575"/>
                <a:gd name="T16" fmla="*/ 5 w 21"/>
                <a:gd name="T17" fmla="*/ 69 h 575"/>
                <a:gd name="T18" fmla="*/ 3 w 21"/>
                <a:gd name="T19" fmla="*/ 72 h 575"/>
                <a:gd name="T20" fmla="*/ 3 w 21"/>
                <a:gd name="T21" fmla="*/ 222 h 575"/>
                <a:gd name="T22" fmla="*/ 2 w 21"/>
                <a:gd name="T23" fmla="*/ 224 h 575"/>
                <a:gd name="T24" fmla="*/ 3 w 21"/>
                <a:gd name="T25" fmla="*/ 231 h 575"/>
                <a:gd name="T26" fmla="*/ 2 w 21"/>
                <a:gd name="T27" fmla="*/ 236 h 575"/>
                <a:gd name="T28" fmla="*/ 2 w 21"/>
                <a:gd name="T29" fmla="*/ 255 h 575"/>
                <a:gd name="T30" fmla="*/ 3 w 21"/>
                <a:gd name="T31" fmla="*/ 262 h 575"/>
                <a:gd name="T32" fmla="*/ 2 w 21"/>
                <a:gd name="T33" fmla="*/ 264 h 575"/>
                <a:gd name="T34" fmla="*/ 2 w 21"/>
                <a:gd name="T35" fmla="*/ 413 h 575"/>
                <a:gd name="T36" fmla="*/ 0 w 21"/>
                <a:gd name="T37" fmla="*/ 428 h 575"/>
                <a:gd name="T38" fmla="*/ 2 w 21"/>
                <a:gd name="T39" fmla="*/ 433 h 575"/>
                <a:gd name="T40" fmla="*/ 0 w 21"/>
                <a:gd name="T41" fmla="*/ 435 h 575"/>
                <a:gd name="T42" fmla="*/ 0 w 21"/>
                <a:gd name="T43" fmla="*/ 574 h 575"/>
                <a:gd name="T44" fmla="*/ 9 w 21"/>
                <a:gd name="T45" fmla="*/ 574 h 575"/>
                <a:gd name="T46" fmla="*/ 14 w 21"/>
                <a:gd name="T47" fmla="*/ 570 h 575"/>
                <a:gd name="T48" fmla="*/ 14 w 21"/>
                <a:gd name="T49" fmla="*/ 525 h 575"/>
                <a:gd name="T50" fmla="*/ 15 w 21"/>
                <a:gd name="T51" fmla="*/ 523 h 575"/>
                <a:gd name="T52" fmla="*/ 14 w 21"/>
                <a:gd name="T53" fmla="*/ 516 h 575"/>
                <a:gd name="T54" fmla="*/ 15 w 21"/>
                <a:gd name="T55" fmla="*/ 511 h 575"/>
                <a:gd name="T56" fmla="*/ 14 w 21"/>
                <a:gd name="T57" fmla="*/ 505 h 575"/>
                <a:gd name="T58" fmla="*/ 15 w 21"/>
                <a:gd name="T59" fmla="*/ 505 h 575"/>
                <a:gd name="T60" fmla="*/ 15 w 21"/>
                <a:gd name="T61" fmla="*/ 431 h 575"/>
                <a:gd name="T62" fmla="*/ 17 w 21"/>
                <a:gd name="T63" fmla="*/ 426 h 575"/>
                <a:gd name="T64" fmla="*/ 15 w 21"/>
                <a:gd name="T65" fmla="*/ 424 h 575"/>
                <a:gd name="T66" fmla="*/ 17 w 21"/>
                <a:gd name="T67" fmla="*/ 422 h 575"/>
                <a:gd name="T68" fmla="*/ 17 w 21"/>
                <a:gd name="T69" fmla="*/ 211 h 575"/>
                <a:gd name="T70" fmla="*/ 18 w 21"/>
                <a:gd name="T71" fmla="*/ 209 h 575"/>
                <a:gd name="T72" fmla="*/ 17 w 21"/>
                <a:gd name="T73" fmla="*/ 204 h 575"/>
                <a:gd name="T74" fmla="*/ 18 w 21"/>
                <a:gd name="T75" fmla="*/ 202 h 575"/>
                <a:gd name="T76" fmla="*/ 17 w 21"/>
                <a:gd name="T77" fmla="*/ 199 h 575"/>
                <a:gd name="T78" fmla="*/ 17 w 21"/>
                <a:gd name="T79" fmla="*/ 191 h 575"/>
                <a:gd name="T80" fmla="*/ 18 w 21"/>
                <a:gd name="T81" fmla="*/ 190 h 575"/>
                <a:gd name="T82" fmla="*/ 17 w 21"/>
                <a:gd name="T83" fmla="*/ 186 h 575"/>
                <a:gd name="T84" fmla="*/ 18 w 21"/>
                <a:gd name="T85" fmla="*/ 173 h 575"/>
                <a:gd name="T86" fmla="*/ 17 w 21"/>
                <a:gd name="T87" fmla="*/ 171 h 575"/>
                <a:gd name="T88" fmla="*/ 18 w 21"/>
                <a:gd name="T89" fmla="*/ 170 h 575"/>
                <a:gd name="T90" fmla="*/ 18 w 21"/>
                <a:gd name="T91" fmla="*/ 36 h 575"/>
                <a:gd name="T92" fmla="*/ 20 w 21"/>
                <a:gd name="T93" fmla="*/ 34 h 575"/>
                <a:gd name="T94" fmla="*/ 18 w 21"/>
                <a:gd name="T95" fmla="*/ 31 h 575"/>
                <a:gd name="T96" fmla="*/ 20 w 21"/>
                <a:gd name="T97" fmla="*/ 25 h 575"/>
                <a:gd name="T98" fmla="*/ 18 w 21"/>
                <a:gd name="T99" fmla="*/ 22 h 5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"/>
                <a:gd name="T151" fmla="*/ 0 h 575"/>
                <a:gd name="T152" fmla="*/ 21 w 21"/>
                <a:gd name="T153" fmla="*/ 575 h 5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" h="575">
                  <a:moveTo>
                    <a:pt x="18" y="22"/>
                  </a:move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5" y="5"/>
                  </a:lnTo>
                  <a:lnTo>
                    <a:pt x="5" y="56"/>
                  </a:lnTo>
                  <a:lnTo>
                    <a:pt x="3" y="61"/>
                  </a:lnTo>
                  <a:lnTo>
                    <a:pt x="5" y="69"/>
                  </a:lnTo>
                  <a:lnTo>
                    <a:pt x="3" y="72"/>
                  </a:lnTo>
                  <a:lnTo>
                    <a:pt x="3" y="222"/>
                  </a:lnTo>
                  <a:lnTo>
                    <a:pt x="2" y="224"/>
                  </a:lnTo>
                  <a:lnTo>
                    <a:pt x="3" y="231"/>
                  </a:lnTo>
                  <a:lnTo>
                    <a:pt x="2" y="236"/>
                  </a:lnTo>
                  <a:lnTo>
                    <a:pt x="2" y="255"/>
                  </a:lnTo>
                  <a:lnTo>
                    <a:pt x="3" y="262"/>
                  </a:lnTo>
                  <a:lnTo>
                    <a:pt x="2" y="264"/>
                  </a:lnTo>
                  <a:lnTo>
                    <a:pt x="2" y="413"/>
                  </a:lnTo>
                  <a:lnTo>
                    <a:pt x="0" y="428"/>
                  </a:lnTo>
                  <a:lnTo>
                    <a:pt x="2" y="433"/>
                  </a:lnTo>
                  <a:lnTo>
                    <a:pt x="0" y="435"/>
                  </a:lnTo>
                  <a:lnTo>
                    <a:pt x="0" y="574"/>
                  </a:lnTo>
                  <a:lnTo>
                    <a:pt x="9" y="574"/>
                  </a:lnTo>
                  <a:lnTo>
                    <a:pt x="14" y="570"/>
                  </a:lnTo>
                  <a:lnTo>
                    <a:pt x="14" y="525"/>
                  </a:lnTo>
                  <a:lnTo>
                    <a:pt x="15" y="523"/>
                  </a:lnTo>
                  <a:lnTo>
                    <a:pt x="14" y="516"/>
                  </a:lnTo>
                  <a:lnTo>
                    <a:pt x="15" y="511"/>
                  </a:lnTo>
                  <a:lnTo>
                    <a:pt x="14" y="505"/>
                  </a:lnTo>
                  <a:lnTo>
                    <a:pt x="15" y="505"/>
                  </a:lnTo>
                  <a:lnTo>
                    <a:pt x="15" y="431"/>
                  </a:lnTo>
                  <a:lnTo>
                    <a:pt x="17" y="426"/>
                  </a:lnTo>
                  <a:lnTo>
                    <a:pt x="15" y="424"/>
                  </a:lnTo>
                  <a:lnTo>
                    <a:pt x="17" y="422"/>
                  </a:lnTo>
                  <a:lnTo>
                    <a:pt x="17" y="211"/>
                  </a:lnTo>
                  <a:lnTo>
                    <a:pt x="18" y="209"/>
                  </a:lnTo>
                  <a:lnTo>
                    <a:pt x="17" y="204"/>
                  </a:lnTo>
                  <a:lnTo>
                    <a:pt x="18" y="202"/>
                  </a:lnTo>
                  <a:lnTo>
                    <a:pt x="17" y="199"/>
                  </a:lnTo>
                  <a:lnTo>
                    <a:pt x="17" y="191"/>
                  </a:lnTo>
                  <a:lnTo>
                    <a:pt x="18" y="190"/>
                  </a:lnTo>
                  <a:lnTo>
                    <a:pt x="17" y="186"/>
                  </a:lnTo>
                  <a:lnTo>
                    <a:pt x="18" y="173"/>
                  </a:lnTo>
                  <a:lnTo>
                    <a:pt x="17" y="171"/>
                  </a:lnTo>
                  <a:lnTo>
                    <a:pt x="18" y="170"/>
                  </a:lnTo>
                  <a:lnTo>
                    <a:pt x="18" y="36"/>
                  </a:lnTo>
                  <a:lnTo>
                    <a:pt x="20" y="34"/>
                  </a:lnTo>
                  <a:lnTo>
                    <a:pt x="18" y="31"/>
                  </a:lnTo>
                  <a:lnTo>
                    <a:pt x="20" y="25"/>
                  </a:lnTo>
                  <a:lnTo>
                    <a:pt x="18" y="2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0" name="Freeform 181"/>
            <p:cNvSpPr>
              <a:spLocks/>
            </p:cNvSpPr>
            <p:nvPr/>
          </p:nvSpPr>
          <p:spPr bwMode="auto">
            <a:xfrm>
              <a:off x="910" y="2657"/>
              <a:ext cx="12" cy="82"/>
            </a:xfrm>
            <a:custGeom>
              <a:avLst/>
              <a:gdLst>
                <a:gd name="T0" fmla="*/ 9 w 12"/>
                <a:gd name="T1" fmla="*/ 5 h 82"/>
                <a:gd name="T2" fmla="*/ 9 w 12"/>
                <a:gd name="T3" fmla="*/ 0 h 82"/>
                <a:gd name="T4" fmla="*/ 2 w 12"/>
                <a:gd name="T5" fmla="*/ 0 h 82"/>
                <a:gd name="T6" fmla="*/ 2 w 12"/>
                <a:gd name="T7" fmla="*/ 38 h 82"/>
                <a:gd name="T8" fmla="*/ 0 w 12"/>
                <a:gd name="T9" fmla="*/ 43 h 82"/>
                <a:gd name="T10" fmla="*/ 2 w 12"/>
                <a:gd name="T11" fmla="*/ 43 h 82"/>
                <a:gd name="T12" fmla="*/ 0 w 12"/>
                <a:gd name="T13" fmla="*/ 50 h 82"/>
                <a:gd name="T14" fmla="*/ 0 w 12"/>
                <a:gd name="T15" fmla="*/ 74 h 82"/>
                <a:gd name="T16" fmla="*/ 2 w 12"/>
                <a:gd name="T17" fmla="*/ 81 h 82"/>
                <a:gd name="T18" fmla="*/ 9 w 12"/>
                <a:gd name="T19" fmla="*/ 81 h 82"/>
                <a:gd name="T20" fmla="*/ 9 w 12"/>
                <a:gd name="T21" fmla="*/ 67 h 82"/>
                <a:gd name="T22" fmla="*/ 11 w 12"/>
                <a:gd name="T23" fmla="*/ 54 h 82"/>
                <a:gd name="T24" fmla="*/ 9 w 12"/>
                <a:gd name="T25" fmla="*/ 50 h 82"/>
                <a:gd name="T26" fmla="*/ 11 w 12"/>
                <a:gd name="T27" fmla="*/ 43 h 82"/>
                <a:gd name="T28" fmla="*/ 9 w 12"/>
                <a:gd name="T29" fmla="*/ 43 h 82"/>
                <a:gd name="T30" fmla="*/ 11 w 12"/>
                <a:gd name="T31" fmla="*/ 36 h 82"/>
                <a:gd name="T32" fmla="*/ 9 w 12"/>
                <a:gd name="T33" fmla="*/ 29 h 82"/>
                <a:gd name="T34" fmla="*/ 11 w 12"/>
                <a:gd name="T35" fmla="*/ 20 h 82"/>
                <a:gd name="T36" fmla="*/ 9 w 12"/>
                <a:gd name="T37" fmla="*/ 16 h 82"/>
                <a:gd name="T38" fmla="*/ 11 w 12"/>
                <a:gd name="T39" fmla="*/ 13 h 82"/>
                <a:gd name="T40" fmla="*/ 9 w 12"/>
                <a:gd name="T41" fmla="*/ 11 h 82"/>
                <a:gd name="T42" fmla="*/ 11 w 12"/>
                <a:gd name="T43" fmla="*/ 7 h 82"/>
                <a:gd name="T44" fmla="*/ 9 w 12"/>
                <a:gd name="T45" fmla="*/ 5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"/>
                <a:gd name="T70" fmla="*/ 0 h 82"/>
                <a:gd name="T71" fmla="*/ 12 w 12"/>
                <a:gd name="T72" fmla="*/ 82 h 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" h="82">
                  <a:moveTo>
                    <a:pt x="9" y="5"/>
                  </a:moveTo>
                  <a:lnTo>
                    <a:pt x="9" y="0"/>
                  </a:lnTo>
                  <a:lnTo>
                    <a:pt x="2" y="0"/>
                  </a:lnTo>
                  <a:lnTo>
                    <a:pt x="2" y="38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0" y="50"/>
                  </a:lnTo>
                  <a:lnTo>
                    <a:pt x="0" y="74"/>
                  </a:lnTo>
                  <a:lnTo>
                    <a:pt x="2" y="81"/>
                  </a:lnTo>
                  <a:lnTo>
                    <a:pt x="9" y="81"/>
                  </a:lnTo>
                  <a:lnTo>
                    <a:pt x="9" y="67"/>
                  </a:lnTo>
                  <a:lnTo>
                    <a:pt x="11" y="54"/>
                  </a:lnTo>
                  <a:lnTo>
                    <a:pt x="9" y="50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11" y="36"/>
                  </a:lnTo>
                  <a:lnTo>
                    <a:pt x="9" y="29"/>
                  </a:lnTo>
                  <a:lnTo>
                    <a:pt x="11" y="20"/>
                  </a:lnTo>
                  <a:lnTo>
                    <a:pt x="9" y="16"/>
                  </a:lnTo>
                  <a:lnTo>
                    <a:pt x="11" y="13"/>
                  </a:lnTo>
                  <a:lnTo>
                    <a:pt x="9" y="11"/>
                  </a:lnTo>
                  <a:lnTo>
                    <a:pt x="11" y="7"/>
                  </a:lnTo>
                  <a:lnTo>
                    <a:pt x="9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1" name="Freeform 182"/>
            <p:cNvSpPr>
              <a:spLocks/>
            </p:cNvSpPr>
            <p:nvPr/>
          </p:nvSpPr>
          <p:spPr bwMode="auto">
            <a:xfrm>
              <a:off x="590" y="2454"/>
              <a:ext cx="16" cy="278"/>
            </a:xfrm>
            <a:custGeom>
              <a:avLst/>
              <a:gdLst>
                <a:gd name="T0" fmla="*/ 13 w 16"/>
                <a:gd name="T1" fmla="*/ 40 h 278"/>
                <a:gd name="T2" fmla="*/ 13 w 16"/>
                <a:gd name="T3" fmla="*/ 0 h 278"/>
                <a:gd name="T4" fmla="*/ 7 w 16"/>
                <a:gd name="T5" fmla="*/ 0 h 278"/>
                <a:gd name="T6" fmla="*/ 3 w 16"/>
                <a:gd name="T7" fmla="*/ 5 h 278"/>
                <a:gd name="T8" fmla="*/ 3 w 16"/>
                <a:gd name="T9" fmla="*/ 16 h 278"/>
                <a:gd name="T10" fmla="*/ 2 w 16"/>
                <a:gd name="T11" fmla="*/ 18 h 278"/>
                <a:gd name="T12" fmla="*/ 3 w 16"/>
                <a:gd name="T13" fmla="*/ 22 h 278"/>
                <a:gd name="T14" fmla="*/ 2 w 16"/>
                <a:gd name="T15" fmla="*/ 33 h 278"/>
                <a:gd name="T16" fmla="*/ 2 w 16"/>
                <a:gd name="T17" fmla="*/ 47 h 278"/>
                <a:gd name="T18" fmla="*/ 3 w 16"/>
                <a:gd name="T19" fmla="*/ 49 h 278"/>
                <a:gd name="T20" fmla="*/ 2 w 16"/>
                <a:gd name="T21" fmla="*/ 53 h 278"/>
                <a:gd name="T22" fmla="*/ 2 w 16"/>
                <a:gd name="T23" fmla="*/ 174 h 278"/>
                <a:gd name="T24" fmla="*/ 0 w 16"/>
                <a:gd name="T25" fmla="*/ 176 h 278"/>
                <a:gd name="T26" fmla="*/ 2 w 16"/>
                <a:gd name="T27" fmla="*/ 179 h 278"/>
                <a:gd name="T28" fmla="*/ 0 w 16"/>
                <a:gd name="T29" fmla="*/ 183 h 278"/>
                <a:gd name="T30" fmla="*/ 2 w 16"/>
                <a:gd name="T31" fmla="*/ 186 h 278"/>
                <a:gd name="T32" fmla="*/ 0 w 16"/>
                <a:gd name="T33" fmla="*/ 190 h 278"/>
                <a:gd name="T34" fmla="*/ 0 w 16"/>
                <a:gd name="T35" fmla="*/ 273 h 278"/>
                <a:gd name="T36" fmla="*/ 5 w 16"/>
                <a:gd name="T37" fmla="*/ 277 h 278"/>
                <a:gd name="T38" fmla="*/ 8 w 16"/>
                <a:gd name="T39" fmla="*/ 277 h 278"/>
                <a:gd name="T40" fmla="*/ 12 w 16"/>
                <a:gd name="T41" fmla="*/ 272 h 278"/>
                <a:gd name="T42" fmla="*/ 13 w 16"/>
                <a:gd name="T43" fmla="*/ 239 h 278"/>
                <a:gd name="T44" fmla="*/ 12 w 16"/>
                <a:gd name="T45" fmla="*/ 232 h 278"/>
                <a:gd name="T46" fmla="*/ 13 w 16"/>
                <a:gd name="T47" fmla="*/ 228 h 278"/>
                <a:gd name="T48" fmla="*/ 12 w 16"/>
                <a:gd name="T49" fmla="*/ 224 h 278"/>
                <a:gd name="T50" fmla="*/ 12 w 16"/>
                <a:gd name="T51" fmla="*/ 219 h 278"/>
                <a:gd name="T52" fmla="*/ 13 w 16"/>
                <a:gd name="T53" fmla="*/ 215 h 278"/>
                <a:gd name="T54" fmla="*/ 12 w 16"/>
                <a:gd name="T55" fmla="*/ 214 h 278"/>
                <a:gd name="T56" fmla="*/ 13 w 16"/>
                <a:gd name="T57" fmla="*/ 203 h 278"/>
                <a:gd name="T58" fmla="*/ 12 w 16"/>
                <a:gd name="T59" fmla="*/ 199 h 278"/>
                <a:gd name="T60" fmla="*/ 13 w 16"/>
                <a:gd name="T61" fmla="*/ 197 h 278"/>
                <a:gd name="T62" fmla="*/ 13 w 16"/>
                <a:gd name="T63" fmla="*/ 96 h 278"/>
                <a:gd name="T64" fmla="*/ 15 w 16"/>
                <a:gd name="T65" fmla="*/ 94 h 278"/>
                <a:gd name="T66" fmla="*/ 13 w 16"/>
                <a:gd name="T67" fmla="*/ 91 h 278"/>
                <a:gd name="T68" fmla="*/ 15 w 16"/>
                <a:gd name="T69" fmla="*/ 81 h 278"/>
                <a:gd name="T70" fmla="*/ 13 w 16"/>
                <a:gd name="T71" fmla="*/ 76 h 278"/>
                <a:gd name="T72" fmla="*/ 13 w 16"/>
                <a:gd name="T73" fmla="*/ 69 h 278"/>
                <a:gd name="T74" fmla="*/ 15 w 16"/>
                <a:gd name="T75" fmla="*/ 63 h 278"/>
                <a:gd name="T76" fmla="*/ 13 w 16"/>
                <a:gd name="T77" fmla="*/ 60 h 278"/>
                <a:gd name="T78" fmla="*/ 13 w 16"/>
                <a:gd name="T79" fmla="*/ 43 h 278"/>
                <a:gd name="T80" fmla="*/ 15 w 16"/>
                <a:gd name="T81" fmla="*/ 42 h 278"/>
                <a:gd name="T82" fmla="*/ 13 w 16"/>
                <a:gd name="T83" fmla="*/ 40 h 2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78"/>
                <a:gd name="T128" fmla="*/ 16 w 16"/>
                <a:gd name="T129" fmla="*/ 278 h 2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78">
                  <a:moveTo>
                    <a:pt x="13" y="40"/>
                  </a:moveTo>
                  <a:lnTo>
                    <a:pt x="13" y="0"/>
                  </a:lnTo>
                  <a:lnTo>
                    <a:pt x="7" y="0"/>
                  </a:lnTo>
                  <a:lnTo>
                    <a:pt x="3" y="5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3" y="22"/>
                  </a:lnTo>
                  <a:lnTo>
                    <a:pt x="2" y="33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2" y="53"/>
                  </a:lnTo>
                  <a:lnTo>
                    <a:pt x="2" y="174"/>
                  </a:lnTo>
                  <a:lnTo>
                    <a:pt x="0" y="176"/>
                  </a:lnTo>
                  <a:lnTo>
                    <a:pt x="2" y="179"/>
                  </a:lnTo>
                  <a:lnTo>
                    <a:pt x="0" y="183"/>
                  </a:lnTo>
                  <a:lnTo>
                    <a:pt x="2" y="186"/>
                  </a:lnTo>
                  <a:lnTo>
                    <a:pt x="0" y="190"/>
                  </a:lnTo>
                  <a:lnTo>
                    <a:pt x="0" y="273"/>
                  </a:lnTo>
                  <a:lnTo>
                    <a:pt x="5" y="277"/>
                  </a:lnTo>
                  <a:lnTo>
                    <a:pt x="8" y="277"/>
                  </a:lnTo>
                  <a:lnTo>
                    <a:pt x="12" y="272"/>
                  </a:lnTo>
                  <a:lnTo>
                    <a:pt x="13" y="239"/>
                  </a:lnTo>
                  <a:lnTo>
                    <a:pt x="12" y="232"/>
                  </a:lnTo>
                  <a:lnTo>
                    <a:pt x="13" y="228"/>
                  </a:lnTo>
                  <a:lnTo>
                    <a:pt x="12" y="224"/>
                  </a:lnTo>
                  <a:lnTo>
                    <a:pt x="12" y="219"/>
                  </a:lnTo>
                  <a:lnTo>
                    <a:pt x="13" y="215"/>
                  </a:lnTo>
                  <a:lnTo>
                    <a:pt x="12" y="214"/>
                  </a:lnTo>
                  <a:lnTo>
                    <a:pt x="13" y="203"/>
                  </a:lnTo>
                  <a:lnTo>
                    <a:pt x="12" y="199"/>
                  </a:lnTo>
                  <a:lnTo>
                    <a:pt x="13" y="197"/>
                  </a:lnTo>
                  <a:lnTo>
                    <a:pt x="13" y="96"/>
                  </a:lnTo>
                  <a:lnTo>
                    <a:pt x="15" y="94"/>
                  </a:lnTo>
                  <a:lnTo>
                    <a:pt x="13" y="91"/>
                  </a:lnTo>
                  <a:lnTo>
                    <a:pt x="15" y="81"/>
                  </a:lnTo>
                  <a:lnTo>
                    <a:pt x="13" y="76"/>
                  </a:lnTo>
                  <a:lnTo>
                    <a:pt x="13" y="69"/>
                  </a:lnTo>
                  <a:lnTo>
                    <a:pt x="15" y="63"/>
                  </a:lnTo>
                  <a:lnTo>
                    <a:pt x="13" y="60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2" name="Freeform 183"/>
            <p:cNvSpPr>
              <a:spLocks/>
            </p:cNvSpPr>
            <p:nvPr/>
          </p:nvSpPr>
          <p:spPr bwMode="auto">
            <a:xfrm>
              <a:off x="2578" y="2800"/>
              <a:ext cx="26" cy="40"/>
            </a:xfrm>
            <a:custGeom>
              <a:avLst/>
              <a:gdLst>
                <a:gd name="T0" fmla="*/ 25 w 26"/>
                <a:gd name="T1" fmla="*/ 18 h 40"/>
                <a:gd name="T2" fmla="*/ 25 w 26"/>
                <a:gd name="T3" fmla="*/ 30 h 40"/>
                <a:gd name="T4" fmla="*/ 17 w 26"/>
                <a:gd name="T5" fmla="*/ 39 h 40"/>
                <a:gd name="T6" fmla="*/ 9 w 26"/>
                <a:gd name="T7" fmla="*/ 39 h 40"/>
                <a:gd name="T8" fmla="*/ 2 w 26"/>
                <a:gd name="T9" fmla="*/ 30 h 40"/>
                <a:gd name="T10" fmla="*/ 0 w 26"/>
                <a:gd name="T11" fmla="*/ 12 h 40"/>
                <a:gd name="T12" fmla="*/ 5 w 26"/>
                <a:gd name="T13" fmla="*/ 5 h 40"/>
                <a:gd name="T14" fmla="*/ 11 w 26"/>
                <a:gd name="T15" fmla="*/ 0 h 40"/>
                <a:gd name="T16" fmla="*/ 17 w 26"/>
                <a:gd name="T17" fmla="*/ 0 h 40"/>
                <a:gd name="T18" fmla="*/ 25 w 26"/>
                <a:gd name="T19" fmla="*/ 9 h 40"/>
                <a:gd name="T20" fmla="*/ 25 w 26"/>
                <a:gd name="T21" fmla="*/ 16 h 40"/>
                <a:gd name="T22" fmla="*/ 25 w 26"/>
                <a:gd name="T23" fmla="*/ 18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40"/>
                <a:gd name="T38" fmla="*/ 26 w 26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40">
                  <a:moveTo>
                    <a:pt x="25" y="18"/>
                  </a:moveTo>
                  <a:lnTo>
                    <a:pt x="25" y="30"/>
                  </a:lnTo>
                  <a:lnTo>
                    <a:pt x="17" y="39"/>
                  </a:lnTo>
                  <a:lnTo>
                    <a:pt x="9" y="39"/>
                  </a:lnTo>
                  <a:lnTo>
                    <a:pt x="2" y="30"/>
                  </a:lnTo>
                  <a:lnTo>
                    <a:pt x="0" y="12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5" y="9"/>
                  </a:lnTo>
                  <a:lnTo>
                    <a:pt x="25" y="16"/>
                  </a:lnTo>
                  <a:lnTo>
                    <a:pt x="25" y="1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3" name="Freeform 184"/>
            <p:cNvSpPr>
              <a:spLocks/>
            </p:cNvSpPr>
            <p:nvPr/>
          </p:nvSpPr>
          <p:spPr bwMode="auto">
            <a:xfrm>
              <a:off x="2584" y="2803"/>
              <a:ext cx="14" cy="36"/>
            </a:xfrm>
            <a:custGeom>
              <a:avLst/>
              <a:gdLst>
                <a:gd name="T0" fmla="*/ 11 w 14"/>
                <a:gd name="T1" fmla="*/ 4 h 36"/>
                <a:gd name="T2" fmla="*/ 11 w 14"/>
                <a:gd name="T3" fmla="*/ 0 h 36"/>
                <a:gd name="T4" fmla="*/ 5 w 14"/>
                <a:gd name="T5" fmla="*/ 0 h 36"/>
                <a:gd name="T6" fmla="*/ 2 w 14"/>
                <a:gd name="T7" fmla="*/ 6 h 36"/>
                <a:gd name="T8" fmla="*/ 0 w 14"/>
                <a:gd name="T9" fmla="*/ 22 h 36"/>
                <a:gd name="T10" fmla="*/ 3 w 14"/>
                <a:gd name="T11" fmla="*/ 31 h 36"/>
                <a:gd name="T12" fmla="*/ 8 w 14"/>
                <a:gd name="T13" fmla="*/ 35 h 36"/>
                <a:gd name="T14" fmla="*/ 13 w 14"/>
                <a:gd name="T15" fmla="*/ 28 h 36"/>
                <a:gd name="T16" fmla="*/ 13 w 14"/>
                <a:gd name="T17" fmla="*/ 6 h 36"/>
                <a:gd name="T18" fmla="*/ 11 w 14"/>
                <a:gd name="T19" fmla="*/ 4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36"/>
                <a:gd name="T32" fmla="*/ 14 w 14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36">
                  <a:moveTo>
                    <a:pt x="11" y="4"/>
                  </a:moveTo>
                  <a:lnTo>
                    <a:pt x="11" y="0"/>
                  </a:lnTo>
                  <a:lnTo>
                    <a:pt x="5" y="0"/>
                  </a:lnTo>
                  <a:lnTo>
                    <a:pt x="2" y="6"/>
                  </a:lnTo>
                  <a:lnTo>
                    <a:pt x="0" y="22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28"/>
                  </a:lnTo>
                  <a:lnTo>
                    <a:pt x="13" y="6"/>
                  </a:lnTo>
                  <a:lnTo>
                    <a:pt x="11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4" name="Freeform 185"/>
            <p:cNvSpPr>
              <a:spLocks/>
            </p:cNvSpPr>
            <p:nvPr/>
          </p:nvSpPr>
          <p:spPr bwMode="auto">
            <a:xfrm>
              <a:off x="2557" y="2800"/>
              <a:ext cx="10" cy="39"/>
            </a:xfrm>
            <a:custGeom>
              <a:avLst/>
              <a:gdLst>
                <a:gd name="T0" fmla="*/ 9 w 10"/>
                <a:gd name="T1" fmla="*/ 4 h 39"/>
                <a:gd name="T2" fmla="*/ 9 w 10"/>
                <a:gd name="T3" fmla="*/ 9 h 39"/>
                <a:gd name="T4" fmla="*/ 8 w 10"/>
                <a:gd name="T5" fmla="*/ 14 h 39"/>
                <a:gd name="T6" fmla="*/ 8 w 10"/>
                <a:gd name="T7" fmla="*/ 38 h 39"/>
                <a:gd name="T8" fmla="*/ 0 w 10"/>
                <a:gd name="T9" fmla="*/ 38 h 39"/>
                <a:gd name="T10" fmla="*/ 5 w 10"/>
                <a:gd name="T11" fmla="*/ 33 h 39"/>
                <a:gd name="T12" fmla="*/ 2 w 10"/>
                <a:gd name="T13" fmla="*/ 31 h 39"/>
                <a:gd name="T14" fmla="*/ 5 w 10"/>
                <a:gd name="T15" fmla="*/ 29 h 39"/>
                <a:gd name="T16" fmla="*/ 2 w 10"/>
                <a:gd name="T17" fmla="*/ 25 h 39"/>
                <a:gd name="T18" fmla="*/ 2 w 10"/>
                <a:gd name="T19" fmla="*/ 5 h 39"/>
                <a:gd name="T20" fmla="*/ 0 w 10"/>
                <a:gd name="T21" fmla="*/ 2 h 39"/>
                <a:gd name="T22" fmla="*/ 8 w 10"/>
                <a:gd name="T23" fmla="*/ 0 h 39"/>
                <a:gd name="T24" fmla="*/ 9 w 10"/>
                <a:gd name="T25" fmla="*/ 4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39"/>
                <a:gd name="T41" fmla="*/ 10 w 10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39">
                  <a:moveTo>
                    <a:pt x="9" y="4"/>
                  </a:moveTo>
                  <a:lnTo>
                    <a:pt x="9" y="9"/>
                  </a:lnTo>
                  <a:lnTo>
                    <a:pt x="8" y="14"/>
                  </a:lnTo>
                  <a:lnTo>
                    <a:pt x="8" y="38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5" y="29"/>
                  </a:lnTo>
                  <a:lnTo>
                    <a:pt x="2" y="25"/>
                  </a:lnTo>
                  <a:lnTo>
                    <a:pt x="2" y="5"/>
                  </a:lnTo>
                  <a:lnTo>
                    <a:pt x="0" y="2"/>
                  </a:lnTo>
                  <a:lnTo>
                    <a:pt x="8" y="0"/>
                  </a:lnTo>
                  <a:lnTo>
                    <a:pt x="9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5" name="Freeform 186"/>
            <p:cNvSpPr>
              <a:spLocks/>
            </p:cNvSpPr>
            <p:nvPr/>
          </p:nvSpPr>
          <p:spPr bwMode="auto">
            <a:xfrm>
              <a:off x="2483" y="3646"/>
              <a:ext cx="4" cy="2"/>
            </a:xfrm>
            <a:custGeom>
              <a:avLst/>
              <a:gdLst>
                <a:gd name="T0" fmla="*/ 3 w 4"/>
                <a:gd name="T1" fmla="*/ 0 h 2"/>
                <a:gd name="T2" fmla="*/ 3 w 4"/>
                <a:gd name="T3" fmla="*/ 1 h 2"/>
                <a:gd name="T4" fmla="*/ 0 w 4"/>
                <a:gd name="T5" fmla="*/ 1 h 2"/>
                <a:gd name="T6" fmla="*/ 3 w 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2"/>
                <a:gd name="T14" fmla="*/ 4 w 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2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6" name="Freeform 187"/>
            <p:cNvSpPr>
              <a:spLocks/>
            </p:cNvSpPr>
            <p:nvPr/>
          </p:nvSpPr>
          <p:spPr bwMode="auto">
            <a:xfrm>
              <a:off x="2320" y="2152"/>
              <a:ext cx="22" cy="41"/>
            </a:xfrm>
            <a:custGeom>
              <a:avLst/>
              <a:gdLst>
                <a:gd name="T0" fmla="*/ 21 w 22"/>
                <a:gd name="T1" fmla="*/ 20 h 41"/>
                <a:gd name="T2" fmla="*/ 21 w 22"/>
                <a:gd name="T3" fmla="*/ 33 h 41"/>
                <a:gd name="T4" fmla="*/ 18 w 22"/>
                <a:gd name="T5" fmla="*/ 38 h 41"/>
                <a:gd name="T6" fmla="*/ 8 w 22"/>
                <a:gd name="T7" fmla="*/ 40 h 41"/>
                <a:gd name="T8" fmla="*/ 3 w 22"/>
                <a:gd name="T9" fmla="*/ 36 h 41"/>
                <a:gd name="T10" fmla="*/ 0 w 22"/>
                <a:gd name="T11" fmla="*/ 22 h 41"/>
                <a:gd name="T12" fmla="*/ 3 w 22"/>
                <a:gd name="T13" fmla="*/ 13 h 41"/>
                <a:gd name="T14" fmla="*/ 8 w 22"/>
                <a:gd name="T15" fmla="*/ 4 h 41"/>
                <a:gd name="T16" fmla="*/ 18 w 22"/>
                <a:gd name="T17" fmla="*/ 0 h 41"/>
                <a:gd name="T18" fmla="*/ 11 w 22"/>
                <a:gd name="T19" fmla="*/ 2 h 41"/>
                <a:gd name="T20" fmla="*/ 11 w 22"/>
                <a:gd name="T21" fmla="*/ 5 h 41"/>
                <a:gd name="T22" fmla="*/ 8 w 22"/>
                <a:gd name="T23" fmla="*/ 13 h 41"/>
                <a:gd name="T24" fmla="*/ 8 w 22"/>
                <a:gd name="T25" fmla="*/ 16 h 41"/>
                <a:gd name="T26" fmla="*/ 18 w 22"/>
                <a:gd name="T27" fmla="*/ 16 h 41"/>
                <a:gd name="T28" fmla="*/ 21 w 22"/>
                <a:gd name="T29" fmla="*/ 20 h 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41"/>
                <a:gd name="T47" fmla="*/ 22 w 22"/>
                <a:gd name="T48" fmla="*/ 41 h 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41">
                  <a:moveTo>
                    <a:pt x="21" y="20"/>
                  </a:moveTo>
                  <a:lnTo>
                    <a:pt x="21" y="33"/>
                  </a:lnTo>
                  <a:lnTo>
                    <a:pt x="18" y="38"/>
                  </a:lnTo>
                  <a:lnTo>
                    <a:pt x="8" y="40"/>
                  </a:lnTo>
                  <a:lnTo>
                    <a:pt x="3" y="36"/>
                  </a:lnTo>
                  <a:lnTo>
                    <a:pt x="0" y="22"/>
                  </a:lnTo>
                  <a:lnTo>
                    <a:pt x="3" y="13"/>
                  </a:lnTo>
                  <a:lnTo>
                    <a:pt x="8" y="4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11" y="5"/>
                  </a:lnTo>
                  <a:lnTo>
                    <a:pt x="8" y="13"/>
                  </a:lnTo>
                  <a:lnTo>
                    <a:pt x="8" y="16"/>
                  </a:lnTo>
                  <a:lnTo>
                    <a:pt x="18" y="16"/>
                  </a:lnTo>
                  <a:lnTo>
                    <a:pt x="21" y="2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7" name="Freeform 188"/>
            <p:cNvSpPr>
              <a:spLocks/>
            </p:cNvSpPr>
            <p:nvPr/>
          </p:nvSpPr>
          <p:spPr bwMode="auto">
            <a:xfrm>
              <a:off x="2324" y="2171"/>
              <a:ext cx="16" cy="22"/>
            </a:xfrm>
            <a:custGeom>
              <a:avLst/>
              <a:gdLst>
                <a:gd name="T0" fmla="*/ 13 w 16"/>
                <a:gd name="T1" fmla="*/ 5 h 22"/>
                <a:gd name="T2" fmla="*/ 12 w 16"/>
                <a:gd name="T3" fmla="*/ 2 h 22"/>
                <a:gd name="T4" fmla="*/ 7 w 16"/>
                <a:gd name="T5" fmla="*/ 0 h 22"/>
                <a:gd name="T6" fmla="*/ 2 w 16"/>
                <a:gd name="T7" fmla="*/ 2 h 22"/>
                <a:gd name="T8" fmla="*/ 0 w 16"/>
                <a:gd name="T9" fmla="*/ 12 h 22"/>
                <a:gd name="T10" fmla="*/ 8 w 16"/>
                <a:gd name="T11" fmla="*/ 21 h 22"/>
                <a:gd name="T12" fmla="*/ 15 w 16"/>
                <a:gd name="T13" fmla="*/ 12 h 22"/>
                <a:gd name="T14" fmla="*/ 15 w 16"/>
                <a:gd name="T15" fmla="*/ 7 h 22"/>
                <a:gd name="T16" fmla="*/ 13 w 1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2"/>
                <a:gd name="T29" fmla="*/ 16 w 16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2">
                  <a:moveTo>
                    <a:pt x="13" y="5"/>
                  </a:moveTo>
                  <a:lnTo>
                    <a:pt x="12" y="2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8" y="21"/>
                  </a:lnTo>
                  <a:lnTo>
                    <a:pt x="15" y="12"/>
                  </a:lnTo>
                  <a:lnTo>
                    <a:pt x="15" y="7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8" name="Freeform 189"/>
            <p:cNvSpPr>
              <a:spLocks/>
            </p:cNvSpPr>
            <p:nvPr/>
          </p:nvSpPr>
          <p:spPr bwMode="auto">
            <a:xfrm>
              <a:off x="2274" y="2795"/>
              <a:ext cx="27" cy="40"/>
            </a:xfrm>
            <a:custGeom>
              <a:avLst/>
              <a:gdLst>
                <a:gd name="T0" fmla="*/ 26 w 27"/>
                <a:gd name="T1" fmla="*/ 11 h 40"/>
                <a:gd name="T2" fmla="*/ 26 w 27"/>
                <a:gd name="T3" fmla="*/ 28 h 40"/>
                <a:gd name="T4" fmla="*/ 20 w 27"/>
                <a:gd name="T5" fmla="*/ 37 h 40"/>
                <a:gd name="T6" fmla="*/ 10 w 27"/>
                <a:gd name="T7" fmla="*/ 39 h 40"/>
                <a:gd name="T8" fmla="*/ 7 w 27"/>
                <a:gd name="T9" fmla="*/ 37 h 40"/>
                <a:gd name="T10" fmla="*/ 0 w 27"/>
                <a:gd name="T11" fmla="*/ 25 h 40"/>
                <a:gd name="T12" fmla="*/ 0 w 27"/>
                <a:gd name="T13" fmla="*/ 11 h 40"/>
                <a:gd name="T14" fmla="*/ 5 w 27"/>
                <a:gd name="T15" fmla="*/ 4 h 40"/>
                <a:gd name="T16" fmla="*/ 16 w 27"/>
                <a:gd name="T17" fmla="*/ 0 h 40"/>
                <a:gd name="T18" fmla="*/ 24 w 27"/>
                <a:gd name="T19" fmla="*/ 5 h 40"/>
                <a:gd name="T20" fmla="*/ 24 w 27"/>
                <a:gd name="T21" fmla="*/ 9 h 40"/>
                <a:gd name="T22" fmla="*/ 26 w 27"/>
                <a:gd name="T23" fmla="*/ 11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40"/>
                <a:gd name="T38" fmla="*/ 27 w 27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40">
                  <a:moveTo>
                    <a:pt x="26" y="11"/>
                  </a:moveTo>
                  <a:lnTo>
                    <a:pt x="26" y="28"/>
                  </a:lnTo>
                  <a:lnTo>
                    <a:pt x="20" y="37"/>
                  </a:lnTo>
                  <a:lnTo>
                    <a:pt x="10" y="39"/>
                  </a:lnTo>
                  <a:lnTo>
                    <a:pt x="7" y="37"/>
                  </a:lnTo>
                  <a:lnTo>
                    <a:pt x="0" y="25"/>
                  </a:lnTo>
                  <a:lnTo>
                    <a:pt x="0" y="11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24" y="9"/>
                  </a:lnTo>
                  <a:lnTo>
                    <a:pt x="26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49" name="Freeform 190"/>
            <p:cNvSpPr>
              <a:spLocks/>
            </p:cNvSpPr>
            <p:nvPr/>
          </p:nvSpPr>
          <p:spPr bwMode="auto">
            <a:xfrm>
              <a:off x="2281" y="2796"/>
              <a:ext cx="14" cy="37"/>
            </a:xfrm>
            <a:custGeom>
              <a:avLst/>
              <a:gdLst>
                <a:gd name="T0" fmla="*/ 11 w 14"/>
                <a:gd name="T1" fmla="*/ 5 h 37"/>
                <a:gd name="T2" fmla="*/ 11 w 14"/>
                <a:gd name="T3" fmla="*/ 2 h 37"/>
                <a:gd name="T4" fmla="*/ 8 w 14"/>
                <a:gd name="T5" fmla="*/ 2 h 37"/>
                <a:gd name="T6" fmla="*/ 7 w 14"/>
                <a:gd name="T7" fmla="*/ 0 h 37"/>
                <a:gd name="T8" fmla="*/ 2 w 14"/>
                <a:gd name="T9" fmla="*/ 2 h 37"/>
                <a:gd name="T10" fmla="*/ 0 w 14"/>
                <a:gd name="T11" fmla="*/ 25 h 37"/>
                <a:gd name="T12" fmla="*/ 3 w 14"/>
                <a:gd name="T13" fmla="*/ 34 h 37"/>
                <a:gd name="T14" fmla="*/ 8 w 14"/>
                <a:gd name="T15" fmla="*/ 36 h 37"/>
                <a:gd name="T16" fmla="*/ 13 w 14"/>
                <a:gd name="T17" fmla="*/ 27 h 37"/>
                <a:gd name="T18" fmla="*/ 13 w 14"/>
                <a:gd name="T19" fmla="*/ 7 h 37"/>
                <a:gd name="T20" fmla="*/ 11 w 14"/>
                <a:gd name="T21" fmla="*/ 5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37"/>
                <a:gd name="T35" fmla="*/ 14 w 14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37">
                  <a:moveTo>
                    <a:pt x="11" y="5"/>
                  </a:moveTo>
                  <a:lnTo>
                    <a:pt x="11" y="2"/>
                  </a:lnTo>
                  <a:lnTo>
                    <a:pt x="8" y="2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8" y="36"/>
                  </a:lnTo>
                  <a:lnTo>
                    <a:pt x="13" y="27"/>
                  </a:lnTo>
                  <a:lnTo>
                    <a:pt x="13" y="7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0" name="Freeform 191"/>
            <p:cNvSpPr>
              <a:spLocks/>
            </p:cNvSpPr>
            <p:nvPr/>
          </p:nvSpPr>
          <p:spPr bwMode="auto">
            <a:xfrm>
              <a:off x="2256" y="2795"/>
              <a:ext cx="9" cy="38"/>
            </a:xfrm>
            <a:custGeom>
              <a:avLst/>
              <a:gdLst>
                <a:gd name="T0" fmla="*/ 8 w 9"/>
                <a:gd name="T1" fmla="*/ 37 h 38"/>
                <a:gd name="T2" fmla="*/ 0 w 9"/>
                <a:gd name="T3" fmla="*/ 37 h 38"/>
                <a:gd name="T4" fmla="*/ 2 w 9"/>
                <a:gd name="T5" fmla="*/ 32 h 38"/>
                <a:gd name="T6" fmla="*/ 2 w 9"/>
                <a:gd name="T7" fmla="*/ 5 h 38"/>
                <a:gd name="T8" fmla="*/ 0 w 9"/>
                <a:gd name="T9" fmla="*/ 2 h 38"/>
                <a:gd name="T10" fmla="*/ 6 w 9"/>
                <a:gd name="T11" fmla="*/ 0 h 38"/>
                <a:gd name="T12" fmla="*/ 6 w 9"/>
                <a:gd name="T13" fmla="*/ 35 h 38"/>
                <a:gd name="T14" fmla="*/ 8 w 9"/>
                <a:gd name="T15" fmla="*/ 37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38"/>
                <a:gd name="T26" fmla="*/ 9 w 9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38">
                  <a:moveTo>
                    <a:pt x="8" y="37"/>
                  </a:moveTo>
                  <a:lnTo>
                    <a:pt x="0" y="37"/>
                  </a:lnTo>
                  <a:lnTo>
                    <a:pt x="2" y="32"/>
                  </a:lnTo>
                  <a:lnTo>
                    <a:pt x="2" y="5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35"/>
                  </a:lnTo>
                  <a:lnTo>
                    <a:pt x="8" y="3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1" name="Freeform 192"/>
            <p:cNvSpPr>
              <a:spLocks/>
            </p:cNvSpPr>
            <p:nvPr/>
          </p:nvSpPr>
          <p:spPr bwMode="auto">
            <a:xfrm>
              <a:off x="2226" y="2795"/>
              <a:ext cx="7" cy="38"/>
            </a:xfrm>
            <a:custGeom>
              <a:avLst/>
              <a:gdLst>
                <a:gd name="T0" fmla="*/ 6 w 7"/>
                <a:gd name="T1" fmla="*/ 0 h 38"/>
                <a:gd name="T2" fmla="*/ 6 w 7"/>
                <a:gd name="T3" fmla="*/ 37 h 38"/>
                <a:gd name="T4" fmla="*/ 2 w 7"/>
                <a:gd name="T5" fmla="*/ 37 h 38"/>
                <a:gd name="T6" fmla="*/ 3 w 7"/>
                <a:gd name="T7" fmla="*/ 21 h 38"/>
                <a:gd name="T8" fmla="*/ 2 w 7"/>
                <a:gd name="T9" fmla="*/ 19 h 38"/>
                <a:gd name="T10" fmla="*/ 2 w 7"/>
                <a:gd name="T11" fmla="*/ 5 h 38"/>
                <a:gd name="T12" fmla="*/ 0 w 7"/>
                <a:gd name="T13" fmla="*/ 2 h 38"/>
                <a:gd name="T14" fmla="*/ 6 w 7"/>
                <a:gd name="T15" fmla="*/ 0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38"/>
                <a:gd name="T26" fmla="*/ 7 w 7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38">
                  <a:moveTo>
                    <a:pt x="6" y="0"/>
                  </a:moveTo>
                  <a:lnTo>
                    <a:pt x="6" y="37"/>
                  </a:lnTo>
                  <a:lnTo>
                    <a:pt x="2" y="37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2" y="5"/>
                  </a:lnTo>
                  <a:lnTo>
                    <a:pt x="0" y="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2" name="Freeform 193"/>
            <p:cNvSpPr>
              <a:spLocks/>
            </p:cNvSpPr>
            <p:nvPr/>
          </p:nvSpPr>
          <p:spPr bwMode="auto">
            <a:xfrm>
              <a:off x="1978" y="2446"/>
              <a:ext cx="21" cy="38"/>
            </a:xfrm>
            <a:custGeom>
              <a:avLst/>
              <a:gdLst>
                <a:gd name="T0" fmla="*/ 20 w 21"/>
                <a:gd name="T1" fmla="*/ 21 h 38"/>
                <a:gd name="T2" fmla="*/ 20 w 21"/>
                <a:gd name="T3" fmla="*/ 28 h 38"/>
                <a:gd name="T4" fmla="*/ 17 w 21"/>
                <a:gd name="T5" fmla="*/ 33 h 38"/>
                <a:gd name="T6" fmla="*/ 8 w 21"/>
                <a:gd name="T7" fmla="*/ 37 h 38"/>
                <a:gd name="T8" fmla="*/ 3 w 21"/>
                <a:gd name="T9" fmla="*/ 37 h 38"/>
                <a:gd name="T10" fmla="*/ 0 w 21"/>
                <a:gd name="T11" fmla="*/ 33 h 38"/>
                <a:gd name="T12" fmla="*/ 13 w 21"/>
                <a:gd name="T13" fmla="*/ 35 h 38"/>
                <a:gd name="T14" fmla="*/ 17 w 21"/>
                <a:gd name="T15" fmla="*/ 23 h 38"/>
                <a:gd name="T16" fmla="*/ 10 w 21"/>
                <a:gd name="T17" fmla="*/ 18 h 38"/>
                <a:gd name="T18" fmla="*/ 10 w 21"/>
                <a:gd name="T19" fmla="*/ 16 h 38"/>
                <a:gd name="T20" fmla="*/ 15 w 21"/>
                <a:gd name="T21" fmla="*/ 9 h 38"/>
                <a:gd name="T22" fmla="*/ 8 w 21"/>
                <a:gd name="T23" fmla="*/ 0 h 38"/>
                <a:gd name="T24" fmla="*/ 5 w 21"/>
                <a:gd name="T25" fmla="*/ 0 h 38"/>
                <a:gd name="T26" fmla="*/ 8 w 21"/>
                <a:gd name="T27" fmla="*/ 0 h 38"/>
                <a:gd name="T28" fmla="*/ 17 w 21"/>
                <a:gd name="T29" fmla="*/ 0 h 38"/>
                <a:gd name="T30" fmla="*/ 20 w 21"/>
                <a:gd name="T31" fmla="*/ 2 h 38"/>
                <a:gd name="T32" fmla="*/ 20 w 21"/>
                <a:gd name="T33" fmla="*/ 9 h 38"/>
                <a:gd name="T34" fmla="*/ 17 w 21"/>
                <a:gd name="T35" fmla="*/ 14 h 38"/>
                <a:gd name="T36" fmla="*/ 20 w 21"/>
                <a:gd name="T37" fmla="*/ 21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"/>
                <a:gd name="T58" fmla="*/ 0 h 38"/>
                <a:gd name="T59" fmla="*/ 21 w 21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" h="38">
                  <a:moveTo>
                    <a:pt x="20" y="21"/>
                  </a:moveTo>
                  <a:lnTo>
                    <a:pt x="20" y="28"/>
                  </a:lnTo>
                  <a:lnTo>
                    <a:pt x="17" y="33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13" y="35"/>
                  </a:lnTo>
                  <a:lnTo>
                    <a:pt x="17" y="23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5" y="9"/>
                  </a:lnTo>
                  <a:lnTo>
                    <a:pt x="8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7" y="0"/>
                  </a:lnTo>
                  <a:lnTo>
                    <a:pt x="20" y="2"/>
                  </a:lnTo>
                  <a:lnTo>
                    <a:pt x="20" y="9"/>
                  </a:lnTo>
                  <a:lnTo>
                    <a:pt x="17" y="14"/>
                  </a:lnTo>
                  <a:lnTo>
                    <a:pt x="20" y="2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3" name="Freeform 194"/>
            <p:cNvSpPr>
              <a:spLocks/>
            </p:cNvSpPr>
            <p:nvPr/>
          </p:nvSpPr>
          <p:spPr bwMode="auto">
            <a:xfrm>
              <a:off x="1958" y="2787"/>
              <a:ext cx="6" cy="41"/>
            </a:xfrm>
            <a:custGeom>
              <a:avLst/>
              <a:gdLst>
                <a:gd name="T0" fmla="*/ 5 w 6"/>
                <a:gd name="T1" fmla="*/ 0 h 41"/>
                <a:gd name="T2" fmla="*/ 5 w 6"/>
                <a:gd name="T3" fmla="*/ 40 h 41"/>
                <a:gd name="T4" fmla="*/ 0 w 6"/>
                <a:gd name="T5" fmla="*/ 40 h 41"/>
                <a:gd name="T6" fmla="*/ 2 w 6"/>
                <a:gd name="T7" fmla="*/ 33 h 41"/>
                <a:gd name="T8" fmla="*/ 2 w 6"/>
                <a:gd name="T9" fmla="*/ 7 h 41"/>
                <a:gd name="T10" fmla="*/ 0 w 6"/>
                <a:gd name="T11" fmla="*/ 2 h 41"/>
                <a:gd name="T12" fmla="*/ 5 w 6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41"/>
                <a:gd name="T23" fmla="*/ 6 w 6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41">
                  <a:moveTo>
                    <a:pt x="5" y="0"/>
                  </a:moveTo>
                  <a:lnTo>
                    <a:pt x="5" y="40"/>
                  </a:lnTo>
                  <a:lnTo>
                    <a:pt x="0" y="40"/>
                  </a:lnTo>
                  <a:lnTo>
                    <a:pt x="2" y="33"/>
                  </a:lnTo>
                  <a:lnTo>
                    <a:pt x="2" y="7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4" name="Freeform 195"/>
            <p:cNvSpPr>
              <a:spLocks/>
            </p:cNvSpPr>
            <p:nvPr/>
          </p:nvSpPr>
          <p:spPr bwMode="auto">
            <a:xfrm>
              <a:off x="1928" y="2785"/>
              <a:ext cx="9" cy="43"/>
            </a:xfrm>
            <a:custGeom>
              <a:avLst/>
              <a:gdLst>
                <a:gd name="T0" fmla="*/ 8 w 9"/>
                <a:gd name="T1" fmla="*/ 2 h 43"/>
                <a:gd name="T2" fmla="*/ 8 w 9"/>
                <a:gd name="T3" fmla="*/ 42 h 43"/>
                <a:gd name="T4" fmla="*/ 2 w 9"/>
                <a:gd name="T5" fmla="*/ 42 h 43"/>
                <a:gd name="T6" fmla="*/ 2 w 9"/>
                <a:gd name="T7" fmla="*/ 9 h 43"/>
                <a:gd name="T8" fmla="*/ 0 w 9"/>
                <a:gd name="T9" fmla="*/ 4 h 43"/>
                <a:gd name="T10" fmla="*/ 5 w 9"/>
                <a:gd name="T11" fmla="*/ 0 h 43"/>
                <a:gd name="T12" fmla="*/ 8 w 9"/>
                <a:gd name="T13" fmla="*/ 2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43"/>
                <a:gd name="T23" fmla="*/ 9 w 9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43">
                  <a:moveTo>
                    <a:pt x="8" y="2"/>
                  </a:moveTo>
                  <a:lnTo>
                    <a:pt x="8" y="42"/>
                  </a:lnTo>
                  <a:lnTo>
                    <a:pt x="2" y="42"/>
                  </a:lnTo>
                  <a:lnTo>
                    <a:pt x="2" y="9"/>
                  </a:lnTo>
                  <a:lnTo>
                    <a:pt x="0" y="4"/>
                  </a:lnTo>
                  <a:lnTo>
                    <a:pt x="5" y="0"/>
                  </a:lnTo>
                  <a:lnTo>
                    <a:pt x="8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5" name="Freeform 196"/>
            <p:cNvSpPr>
              <a:spLocks/>
            </p:cNvSpPr>
            <p:nvPr/>
          </p:nvSpPr>
          <p:spPr bwMode="auto">
            <a:xfrm>
              <a:off x="1894" y="2785"/>
              <a:ext cx="25" cy="43"/>
            </a:xfrm>
            <a:custGeom>
              <a:avLst/>
              <a:gdLst>
                <a:gd name="T0" fmla="*/ 24 w 25"/>
                <a:gd name="T1" fmla="*/ 11 h 43"/>
                <a:gd name="T2" fmla="*/ 24 w 25"/>
                <a:gd name="T3" fmla="*/ 29 h 43"/>
                <a:gd name="T4" fmla="*/ 19 w 25"/>
                <a:gd name="T5" fmla="*/ 40 h 43"/>
                <a:gd name="T6" fmla="*/ 8 w 25"/>
                <a:gd name="T7" fmla="*/ 42 h 43"/>
                <a:gd name="T8" fmla="*/ 5 w 25"/>
                <a:gd name="T9" fmla="*/ 40 h 43"/>
                <a:gd name="T10" fmla="*/ 0 w 25"/>
                <a:gd name="T11" fmla="*/ 27 h 43"/>
                <a:gd name="T12" fmla="*/ 0 w 25"/>
                <a:gd name="T13" fmla="*/ 11 h 43"/>
                <a:gd name="T14" fmla="*/ 5 w 25"/>
                <a:gd name="T15" fmla="*/ 2 h 43"/>
                <a:gd name="T16" fmla="*/ 11 w 25"/>
                <a:gd name="T17" fmla="*/ 0 h 43"/>
                <a:gd name="T18" fmla="*/ 16 w 25"/>
                <a:gd name="T19" fmla="*/ 2 h 43"/>
                <a:gd name="T20" fmla="*/ 24 w 25"/>
                <a:gd name="T21" fmla="*/ 11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43"/>
                <a:gd name="T35" fmla="*/ 25 w 25"/>
                <a:gd name="T36" fmla="*/ 43 h 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43">
                  <a:moveTo>
                    <a:pt x="24" y="11"/>
                  </a:moveTo>
                  <a:lnTo>
                    <a:pt x="24" y="29"/>
                  </a:lnTo>
                  <a:lnTo>
                    <a:pt x="19" y="40"/>
                  </a:lnTo>
                  <a:lnTo>
                    <a:pt x="8" y="42"/>
                  </a:lnTo>
                  <a:lnTo>
                    <a:pt x="5" y="40"/>
                  </a:lnTo>
                  <a:lnTo>
                    <a:pt x="0" y="27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6" name="Freeform 197"/>
            <p:cNvSpPr>
              <a:spLocks/>
            </p:cNvSpPr>
            <p:nvPr/>
          </p:nvSpPr>
          <p:spPr bwMode="auto">
            <a:xfrm>
              <a:off x="1898" y="2787"/>
              <a:ext cx="14" cy="39"/>
            </a:xfrm>
            <a:custGeom>
              <a:avLst/>
              <a:gdLst>
                <a:gd name="T0" fmla="*/ 11 w 14"/>
                <a:gd name="T1" fmla="*/ 9 h 39"/>
                <a:gd name="T2" fmla="*/ 11 w 14"/>
                <a:gd name="T3" fmla="*/ 2 h 39"/>
                <a:gd name="T4" fmla="*/ 8 w 14"/>
                <a:gd name="T5" fmla="*/ 2 h 39"/>
                <a:gd name="T6" fmla="*/ 7 w 14"/>
                <a:gd name="T7" fmla="*/ 0 h 39"/>
                <a:gd name="T8" fmla="*/ 2 w 14"/>
                <a:gd name="T9" fmla="*/ 2 h 39"/>
                <a:gd name="T10" fmla="*/ 0 w 14"/>
                <a:gd name="T11" fmla="*/ 13 h 39"/>
                <a:gd name="T12" fmla="*/ 0 w 14"/>
                <a:gd name="T13" fmla="*/ 29 h 39"/>
                <a:gd name="T14" fmla="*/ 7 w 14"/>
                <a:gd name="T15" fmla="*/ 38 h 39"/>
                <a:gd name="T16" fmla="*/ 10 w 14"/>
                <a:gd name="T17" fmla="*/ 36 h 39"/>
                <a:gd name="T18" fmla="*/ 13 w 14"/>
                <a:gd name="T19" fmla="*/ 24 h 39"/>
                <a:gd name="T20" fmla="*/ 13 w 14"/>
                <a:gd name="T21" fmla="*/ 11 h 39"/>
                <a:gd name="T22" fmla="*/ 11 w 14"/>
                <a:gd name="T23" fmla="*/ 9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39"/>
                <a:gd name="T38" fmla="*/ 14 w 14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39">
                  <a:moveTo>
                    <a:pt x="11" y="9"/>
                  </a:moveTo>
                  <a:lnTo>
                    <a:pt x="11" y="2"/>
                  </a:lnTo>
                  <a:lnTo>
                    <a:pt x="8" y="2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13"/>
                  </a:lnTo>
                  <a:lnTo>
                    <a:pt x="0" y="29"/>
                  </a:lnTo>
                  <a:lnTo>
                    <a:pt x="7" y="38"/>
                  </a:lnTo>
                  <a:lnTo>
                    <a:pt x="10" y="36"/>
                  </a:lnTo>
                  <a:lnTo>
                    <a:pt x="13" y="24"/>
                  </a:lnTo>
                  <a:lnTo>
                    <a:pt x="13" y="11"/>
                  </a:lnTo>
                  <a:lnTo>
                    <a:pt x="11" y="9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7" name="Freeform 198"/>
            <p:cNvSpPr>
              <a:spLocks/>
            </p:cNvSpPr>
            <p:nvPr/>
          </p:nvSpPr>
          <p:spPr bwMode="auto">
            <a:xfrm>
              <a:off x="1651" y="3412"/>
              <a:ext cx="10" cy="16"/>
            </a:xfrm>
            <a:custGeom>
              <a:avLst/>
              <a:gdLst>
                <a:gd name="T0" fmla="*/ 9 w 10"/>
                <a:gd name="T1" fmla="*/ 4 h 16"/>
                <a:gd name="T2" fmla="*/ 9 w 10"/>
                <a:gd name="T3" fmla="*/ 9 h 16"/>
                <a:gd name="T4" fmla="*/ 5 w 10"/>
                <a:gd name="T5" fmla="*/ 15 h 16"/>
                <a:gd name="T6" fmla="*/ 3 w 10"/>
                <a:gd name="T7" fmla="*/ 11 h 16"/>
                <a:gd name="T8" fmla="*/ 0 w 10"/>
                <a:gd name="T9" fmla="*/ 6 h 16"/>
                <a:gd name="T10" fmla="*/ 5 w 10"/>
                <a:gd name="T11" fmla="*/ 0 h 16"/>
                <a:gd name="T12" fmla="*/ 8 w 10"/>
                <a:gd name="T13" fmla="*/ 0 h 16"/>
                <a:gd name="T14" fmla="*/ 9 w 10"/>
                <a:gd name="T15" fmla="*/ 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6"/>
                <a:gd name="T26" fmla="*/ 10 w 10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6">
                  <a:moveTo>
                    <a:pt x="9" y="4"/>
                  </a:moveTo>
                  <a:lnTo>
                    <a:pt x="9" y="9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6"/>
                  </a:lnTo>
                  <a:lnTo>
                    <a:pt x="5" y="0"/>
                  </a:lnTo>
                  <a:lnTo>
                    <a:pt x="8" y="0"/>
                  </a:lnTo>
                  <a:lnTo>
                    <a:pt x="9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8" name="Freeform 199"/>
            <p:cNvSpPr>
              <a:spLocks/>
            </p:cNvSpPr>
            <p:nvPr/>
          </p:nvSpPr>
          <p:spPr bwMode="auto">
            <a:xfrm>
              <a:off x="1651" y="2635"/>
              <a:ext cx="9" cy="41"/>
            </a:xfrm>
            <a:custGeom>
              <a:avLst/>
              <a:gdLst>
                <a:gd name="T0" fmla="*/ 8 w 9"/>
                <a:gd name="T1" fmla="*/ 0 h 41"/>
                <a:gd name="T2" fmla="*/ 8 w 9"/>
                <a:gd name="T3" fmla="*/ 40 h 41"/>
                <a:gd name="T4" fmla="*/ 0 w 9"/>
                <a:gd name="T5" fmla="*/ 40 h 41"/>
                <a:gd name="T6" fmla="*/ 5 w 9"/>
                <a:gd name="T7" fmla="*/ 35 h 41"/>
                <a:gd name="T8" fmla="*/ 3 w 9"/>
                <a:gd name="T9" fmla="*/ 33 h 41"/>
                <a:gd name="T10" fmla="*/ 5 w 9"/>
                <a:gd name="T11" fmla="*/ 29 h 41"/>
                <a:gd name="T12" fmla="*/ 3 w 9"/>
                <a:gd name="T13" fmla="*/ 25 h 41"/>
                <a:gd name="T14" fmla="*/ 3 w 9"/>
                <a:gd name="T15" fmla="*/ 11 h 41"/>
                <a:gd name="T16" fmla="*/ 5 w 9"/>
                <a:gd name="T17" fmla="*/ 9 h 41"/>
                <a:gd name="T18" fmla="*/ 0 w 9"/>
                <a:gd name="T19" fmla="*/ 4 h 41"/>
                <a:gd name="T20" fmla="*/ 8 w 9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41"/>
                <a:gd name="T35" fmla="*/ 9 w 9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41">
                  <a:moveTo>
                    <a:pt x="8" y="0"/>
                  </a:moveTo>
                  <a:lnTo>
                    <a:pt x="8" y="40"/>
                  </a:lnTo>
                  <a:lnTo>
                    <a:pt x="0" y="40"/>
                  </a:lnTo>
                  <a:lnTo>
                    <a:pt x="5" y="35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3" y="25"/>
                  </a:lnTo>
                  <a:lnTo>
                    <a:pt x="3" y="11"/>
                  </a:lnTo>
                  <a:lnTo>
                    <a:pt x="5" y="9"/>
                  </a:lnTo>
                  <a:lnTo>
                    <a:pt x="0" y="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59" name="Freeform 200"/>
            <p:cNvSpPr>
              <a:spLocks/>
            </p:cNvSpPr>
            <p:nvPr/>
          </p:nvSpPr>
          <p:spPr bwMode="auto">
            <a:xfrm>
              <a:off x="1616" y="3389"/>
              <a:ext cx="32" cy="36"/>
            </a:xfrm>
            <a:custGeom>
              <a:avLst/>
              <a:gdLst>
                <a:gd name="T0" fmla="*/ 31 w 32"/>
                <a:gd name="T1" fmla="*/ 11 h 36"/>
                <a:gd name="T2" fmla="*/ 29 w 32"/>
                <a:gd name="T3" fmla="*/ 33 h 36"/>
                <a:gd name="T4" fmla="*/ 23 w 32"/>
                <a:gd name="T5" fmla="*/ 35 h 36"/>
                <a:gd name="T6" fmla="*/ 20 w 32"/>
                <a:gd name="T7" fmla="*/ 30 h 36"/>
                <a:gd name="T8" fmla="*/ 20 w 32"/>
                <a:gd name="T9" fmla="*/ 11 h 36"/>
                <a:gd name="T10" fmla="*/ 15 w 32"/>
                <a:gd name="T11" fmla="*/ 7 h 36"/>
                <a:gd name="T12" fmla="*/ 11 w 32"/>
                <a:gd name="T13" fmla="*/ 12 h 36"/>
                <a:gd name="T14" fmla="*/ 11 w 32"/>
                <a:gd name="T15" fmla="*/ 30 h 36"/>
                <a:gd name="T16" fmla="*/ 5 w 32"/>
                <a:gd name="T17" fmla="*/ 35 h 36"/>
                <a:gd name="T18" fmla="*/ 2 w 32"/>
                <a:gd name="T19" fmla="*/ 35 h 36"/>
                <a:gd name="T20" fmla="*/ 0 w 32"/>
                <a:gd name="T21" fmla="*/ 30 h 36"/>
                <a:gd name="T22" fmla="*/ 0 w 32"/>
                <a:gd name="T23" fmla="*/ 0 h 36"/>
                <a:gd name="T24" fmla="*/ 7 w 32"/>
                <a:gd name="T25" fmla="*/ 0 h 36"/>
                <a:gd name="T26" fmla="*/ 15 w 32"/>
                <a:gd name="T27" fmla="*/ 0 h 36"/>
                <a:gd name="T28" fmla="*/ 18 w 32"/>
                <a:gd name="T29" fmla="*/ 0 h 36"/>
                <a:gd name="T30" fmla="*/ 24 w 32"/>
                <a:gd name="T31" fmla="*/ 0 h 36"/>
                <a:gd name="T32" fmla="*/ 28 w 32"/>
                <a:gd name="T33" fmla="*/ 0 h 36"/>
                <a:gd name="T34" fmla="*/ 31 w 32"/>
                <a:gd name="T35" fmla="*/ 11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36"/>
                <a:gd name="T56" fmla="*/ 32 w 32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36">
                  <a:moveTo>
                    <a:pt x="31" y="11"/>
                  </a:moveTo>
                  <a:lnTo>
                    <a:pt x="29" y="33"/>
                  </a:lnTo>
                  <a:lnTo>
                    <a:pt x="23" y="35"/>
                  </a:lnTo>
                  <a:lnTo>
                    <a:pt x="20" y="30"/>
                  </a:lnTo>
                  <a:lnTo>
                    <a:pt x="20" y="11"/>
                  </a:lnTo>
                  <a:lnTo>
                    <a:pt x="15" y="7"/>
                  </a:lnTo>
                  <a:lnTo>
                    <a:pt x="11" y="12"/>
                  </a:lnTo>
                  <a:lnTo>
                    <a:pt x="11" y="3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1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0" name="Freeform 201"/>
            <p:cNvSpPr>
              <a:spLocks/>
            </p:cNvSpPr>
            <p:nvPr/>
          </p:nvSpPr>
          <p:spPr bwMode="auto">
            <a:xfrm>
              <a:off x="1618" y="2781"/>
              <a:ext cx="7" cy="43"/>
            </a:xfrm>
            <a:custGeom>
              <a:avLst/>
              <a:gdLst>
                <a:gd name="T0" fmla="*/ 6 w 7"/>
                <a:gd name="T1" fmla="*/ 2 h 43"/>
                <a:gd name="T2" fmla="*/ 6 w 7"/>
                <a:gd name="T3" fmla="*/ 38 h 43"/>
                <a:gd name="T4" fmla="*/ 5 w 7"/>
                <a:gd name="T5" fmla="*/ 42 h 43"/>
                <a:gd name="T6" fmla="*/ 2 w 7"/>
                <a:gd name="T7" fmla="*/ 38 h 43"/>
                <a:gd name="T8" fmla="*/ 2 w 7"/>
                <a:gd name="T9" fmla="*/ 5 h 43"/>
                <a:gd name="T10" fmla="*/ 0 w 7"/>
                <a:gd name="T11" fmla="*/ 4 h 43"/>
                <a:gd name="T12" fmla="*/ 5 w 7"/>
                <a:gd name="T13" fmla="*/ 0 h 43"/>
                <a:gd name="T14" fmla="*/ 6 w 7"/>
                <a:gd name="T15" fmla="*/ 2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43"/>
                <a:gd name="T26" fmla="*/ 7 w 7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43">
                  <a:moveTo>
                    <a:pt x="6" y="2"/>
                  </a:moveTo>
                  <a:lnTo>
                    <a:pt x="6" y="38"/>
                  </a:lnTo>
                  <a:lnTo>
                    <a:pt x="5" y="42"/>
                  </a:lnTo>
                  <a:lnTo>
                    <a:pt x="2" y="38"/>
                  </a:lnTo>
                  <a:lnTo>
                    <a:pt x="2" y="5"/>
                  </a:lnTo>
                  <a:lnTo>
                    <a:pt x="0" y="4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1" name="Freeform 202"/>
            <p:cNvSpPr>
              <a:spLocks/>
            </p:cNvSpPr>
            <p:nvPr/>
          </p:nvSpPr>
          <p:spPr bwMode="auto">
            <a:xfrm>
              <a:off x="1578" y="3389"/>
              <a:ext cx="33" cy="36"/>
            </a:xfrm>
            <a:custGeom>
              <a:avLst/>
              <a:gdLst>
                <a:gd name="T0" fmla="*/ 32 w 33"/>
                <a:gd name="T1" fmla="*/ 11 h 36"/>
                <a:gd name="T2" fmla="*/ 32 w 33"/>
                <a:gd name="T3" fmla="*/ 23 h 36"/>
                <a:gd name="T4" fmla="*/ 26 w 33"/>
                <a:gd name="T5" fmla="*/ 33 h 36"/>
                <a:gd name="T6" fmla="*/ 19 w 33"/>
                <a:gd name="T7" fmla="*/ 35 h 36"/>
                <a:gd name="T8" fmla="*/ 8 w 33"/>
                <a:gd name="T9" fmla="*/ 35 h 36"/>
                <a:gd name="T10" fmla="*/ 3 w 33"/>
                <a:gd name="T11" fmla="*/ 30 h 36"/>
                <a:gd name="T12" fmla="*/ 0 w 33"/>
                <a:gd name="T13" fmla="*/ 21 h 36"/>
                <a:gd name="T14" fmla="*/ 0 w 33"/>
                <a:gd name="T15" fmla="*/ 11 h 36"/>
                <a:gd name="T16" fmla="*/ 6 w 33"/>
                <a:gd name="T17" fmla="*/ 0 h 36"/>
                <a:gd name="T18" fmla="*/ 14 w 33"/>
                <a:gd name="T19" fmla="*/ 0 h 36"/>
                <a:gd name="T20" fmla="*/ 24 w 33"/>
                <a:gd name="T21" fmla="*/ 0 h 36"/>
                <a:gd name="T22" fmla="*/ 29 w 33"/>
                <a:gd name="T23" fmla="*/ 2 h 36"/>
                <a:gd name="T24" fmla="*/ 32 w 33"/>
                <a:gd name="T25" fmla="*/ 11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"/>
                <a:gd name="T40" fmla="*/ 0 h 36"/>
                <a:gd name="T41" fmla="*/ 33 w 33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" h="36">
                  <a:moveTo>
                    <a:pt x="32" y="11"/>
                  </a:moveTo>
                  <a:lnTo>
                    <a:pt x="32" y="23"/>
                  </a:lnTo>
                  <a:lnTo>
                    <a:pt x="26" y="33"/>
                  </a:lnTo>
                  <a:lnTo>
                    <a:pt x="19" y="35"/>
                  </a:lnTo>
                  <a:lnTo>
                    <a:pt x="8" y="35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32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2" name="Freeform 203"/>
            <p:cNvSpPr>
              <a:spLocks/>
            </p:cNvSpPr>
            <p:nvPr/>
          </p:nvSpPr>
          <p:spPr bwMode="auto">
            <a:xfrm>
              <a:off x="1589" y="3391"/>
              <a:ext cx="13" cy="30"/>
            </a:xfrm>
            <a:custGeom>
              <a:avLst/>
              <a:gdLst>
                <a:gd name="T0" fmla="*/ 10 w 13"/>
                <a:gd name="T1" fmla="*/ 5 h 30"/>
                <a:gd name="T2" fmla="*/ 5 w 13"/>
                <a:gd name="T3" fmla="*/ 0 h 30"/>
                <a:gd name="T4" fmla="*/ 0 w 13"/>
                <a:gd name="T5" fmla="*/ 9 h 30"/>
                <a:gd name="T6" fmla="*/ 0 w 13"/>
                <a:gd name="T7" fmla="*/ 24 h 30"/>
                <a:gd name="T8" fmla="*/ 2 w 13"/>
                <a:gd name="T9" fmla="*/ 29 h 30"/>
                <a:gd name="T10" fmla="*/ 7 w 13"/>
                <a:gd name="T11" fmla="*/ 29 h 30"/>
                <a:gd name="T12" fmla="*/ 12 w 13"/>
                <a:gd name="T13" fmla="*/ 20 h 30"/>
                <a:gd name="T14" fmla="*/ 12 w 13"/>
                <a:gd name="T15" fmla="*/ 9 h 30"/>
                <a:gd name="T16" fmla="*/ 10 w 13"/>
                <a:gd name="T17" fmla="*/ 5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30"/>
                <a:gd name="T29" fmla="*/ 13 w 13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30">
                  <a:moveTo>
                    <a:pt x="10" y="5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2" y="29"/>
                  </a:lnTo>
                  <a:lnTo>
                    <a:pt x="7" y="29"/>
                  </a:lnTo>
                  <a:lnTo>
                    <a:pt x="12" y="20"/>
                  </a:lnTo>
                  <a:lnTo>
                    <a:pt x="12" y="9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3" name="Freeform 204"/>
            <p:cNvSpPr>
              <a:spLocks/>
            </p:cNvSpPr>
            <p:nvPr/>
          </p:nvSpPr>
          <p:spPr bwMode="auto">
            <a:xfrm>
              <a:off x="1580" y="2781"/>
              <a:ext cx="26" cy="39"/>
            </a:xfrm>
            <a:custGeom>
              <a:avLst/>
              <a:gdLst>
                <a:gd name="T0" fmla="*/ 25 w 26"/>
                <a:gd name="T1" fmla="*/ 14 h 39"/>
                <a:gd name="T2" fmla="*/ 25 w 26"/>
                <a:gd name="T3" fmla="*/ 31 h 39"/>
                <a:gd name="T4" fmla="*/ 20 w 26"/>
                <a:gd name="T5" fmla="*/ 36 h 39"/>
                <a:gd name="T6" fmla="*/ 9 w 26"/>
                <a:gd name="T7" fmla="*/ 38 h 39"/>
                <a:gd name="T8" fmla="*/ 5 w 26"/>
                <a:gd name="T9" fmla="*/ 34 h 39"/>
                <a:gd name="T10" fmla="*/ 0 w 26"/>
                <a:gd name="T11" fmla="*/ 25 h 39"/>
                <a:gd name="T12" fmla="*/ 0 w 26"/>
                <a:gd name="T13" fmla="*/ 11 h 39"/>
                <a:gd name="T14" fmla="*/ 5 w 26"/>
                <a:gd name="T15" fmla="*/ 4 h 39"/>
                <a:gd name="T16" fmla="*/ 9 w 26"/>
                <a:gd name="T17" fmla="*/ 0 h 39"/>
                <a:gd name="T18" fmla="*/ 17 w 26"/>
                <a:gd name="T19" fmla="*/ 0 h 39"/>
                <a:gd name="T20" fmla="*/ 22 w 26"/>
                <a:gd name="T21" fmla="*/ 4 h 39"/>
                <a:gd name="T22" fmla="*/ 25 w 26"/>
                <a:gd name="T23" fmla="*/ 14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9"/>
                <a:gd name="T38" fmla="*/ 26 w 26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9">
                  <a:moveTo>
                    <a:pt x="25" y="14"/>
                  </a:moveTo>
                  <a:lnTo>
                    <a:pt x="25" y="31"/>
                  </a:lnTo>
                  <a:lnTo>
                    <a:pt x="20" y="36"/>
                  </a:lnTo>
                  <a:lnTo>
                    <a:pt x="9" y="38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1"/>
                  </a:lnTo>
                  <a:lnTo>
                    <a:pt x="5" y="4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2" y="4"/>
                  </a:lnTo>
                  <a:lnTo>
                    <a:pt x="25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4" name="Freeform 205"/>
            <p:cNvSpPr>
              <a:spLocks/>
            </p:cNvSpPr>
            <p:nvPr/>
          </p:nvSpPr>
          <p:spPr bwMode="auto">
            <a:xfrm>
              <a:off x="1585" y="2785"/>
              <a:ext cx="15" cy="35"/>
            </a:xfrm>
            <a:custGeom>
              <a:avLst/>
              <a:gdLst>
                <a:gd name="T0" fmla="*/ 12 w 15"/>
                <a:gd name="T1" fmla="*/ 2 h 35"/>
                <a:gd name="T2" fmla="*/ 8 w 15"/>
                <a:gd name="T3" fmla="*/ 0 h 35"/>
                <a:gd name="T4" fmla="*/ 5 w 15"/>
                <a:gd name="T5" fmla="*/ 0 h 35"/>
                <a:gd name="T6" fmla="*/ 0 w 15"/>
                <a:gd name="T7" fmla="*/ 13 h 35"/>
                <a:gd name="T8" fmla="*/ 0 w 15"/>
                <a:gd name="T9" fmla="*/ 21 h 35"/>
                <a:gd name="T10" fmla="*/ 5 w 15"/>
                <a:gd name="T11" fmla="*/ 30 h 35"/>
                <a:gd name="T12" fmla="*/ 8 w 15"/>
                <a:gd name="T13" fmla="*/ 34 h 35"/>
                <a:gd name="T14" fmla="*/ 12 w 15"/>
                <a:gd name="T15" fmla="*/ 32 h 35"/>
                <a:gd name="T16" fmla="*/ 14 w 15"/>
                <a:gd name="T17" fmla="*/ 23 h 35"/>
                <a:gd name="T18" fmla="*/ 14 w 15"/>
                <a:gd name="T19" fmla="*/ 5 h 35"/>
                <a:gd name="T20" fmla="*/ 12 w 15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35"/>
                <a:gd name="T35" fmla="*/ 15 w 15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35">
                  <a:moveTo>
                    <a:pt x="12" y="2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5" y="30"/>
                  </a:lnTo>
                  <a:lnTo>
                    <a:pt x="8" y="34"/>
                  </a:lnTo>
                  <a:lnTo>
                    <a:pt x="12" y="32"/>
                  </a:lnTo>
                  <a:lnTo>
                    <a:pt x="14" y="23"/>
                  </a:lnTo>
                  <a:lnTo>
                    <a:pt x="14" y="5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5" name="Freeform 206"/>
            <p:cNvSpPr>
              <a:spLocks/>
            </p:cNvSpPr>
            <p:nvPr/>
          </p:nvSpPr>
          <p:spPr bwMode="auto">
            <a:xfrm>
              <a:off x="1553" y="2781"/>
              <a:ext cx="25" cy="39"/>
            </a:xfrm>
            <a:custGeom>
              <a:avLst/>
              <a:gdLst>
                <a:gd name="T0" fmla="*/ 24 w 25"/>
                <a:gd name="T1" fmla="*/ 9 h 39"/>
                <a:gd name="T2" fmla="*/ 24 w 25"/>
                <a:gd name="T3" fmla="*/ 27 h 39"/>
                <a:gd name="T4" fmla="*/ 21 w 25"/>
                <a:gd name="T5" fmla="*/ 34 h 39"/>
                <a:gd name="T6" fmla="*/ 14 w 25"/>
                <a:gd name="T7" fmla="*/ 38 h 39"/>
                <a:gd name="T8" fmla="*/ 8 w 25"/>
                <a:gd name="T9" fmla="*/ 38 h 39"/>
                <a:gd name="T10" fmla="*/ 0 w 25"/>
                <a:gd name="T11" fmla="*/ 27 h 39"/>
                <a:gd name="T12" fmla="*/ 0 w 25"/>
                <a:gd name="T13" fmla="*/ 9 h 39"/>
                <a:gd name="T14" fmla="*/ 8 w 25"/>
                <a:gd name="T15" fmla="*/ 0 h 39"/>
                <a:gd name="T16" fmla="*/ 18 w 25"/>
                <a:gd name="T17" fmla="*/ 0 h 39"/>
                <a:gd name="T18" fmla="*/ 24 w 25"/>
                <a:gd name="T19" fmla="*/ 9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39"/>
                <a:gd name="T32" fmla="*/ 25 w 25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39">
                  <a:moveTo>
                    <a:pt x="24" y="9"/>
                  </a:moveTo>
                  <a:lnTo>
                    <a:pt x="24" y="27"/>
                  </a:lnTo>
                  <a:lnTo>
                    <a:pt x="21" y="34"/>
                  </a:lnTo>
                  <a:lnTo>
                    <a:pt x="14" y="38"/>
                  </a:lnTo>
                  <a:lnTo>
                    <a:pt x="8" y="38"/>
                  </a:lnTo>
                  <a:lnTo>
                    <a:pt x="0" y="27"/>
                  </a:lnTo>
                  <a:lnTo>
                    <a:pt x="0" y="9"/>
                  </a:lnTo>
                  <a:lnTo>
                    <a:pt x="8" y="0"/>
                  </a:lnTo>
                  <a:lnTo>
                    <a:pt x="18" y="0"/>
                  </a:lnTo>
                  <a:lnTo>
                    <a:pt x="24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6" name="Freeform 207"/>
            <p:cNvSpPr>
              <a:spLocks/>
            </p:cNvSpPr>
            <p:nvPr/>
          </p:nvSpPr>
          <p:spPr bwMode="auto">
            <a:xfrm>
              <a:off x="1557" y="2785"/>
              <a:ext cx="16" cy="35"/>
            </a:xfrm>
            <a:custGeom>
              <a:avLst/>
              <a:gdLst>
                <a:gd name="T0" fmla="*/ 13 w 16"/>
                <a:gd name="T1" fmla="*/ 5 h 35"/>
                <a:gd name="T2" fmla="*/ 12 w 16"/>
                <a:gd name="T3" fmla="*/ 0 h 35"/>
                <a:gd name="T4" fmla="*/ 2 w 16"/>
                <a:gd name="T5" fmla="*/ 0 h 35"/>
                <a:gd name="T6" fmla="*/ 0 w 16"/>
                <a:gd name="T7" fmla="*/ 9 h 35"/>
                <a:gd name="T8" fmla="*/ 0 w 16"/>
                <a:gd name="T9" fmla="*/ 27 h 35"/>
                <a:gd name="T10" fmla="*/ 8 w 16"/>
                <a:gd name="T11" fmla="*/ 34 h 35"/>
                <a:gd name="T12" fmla="*/ 15 w 16"/>
                <a:gd name="T13" fmla="*/ 25 h 35"/>
                <a:gd name="T14" fmla="*/ 15 w 16"/>
                <a:gd name="T15" fmla="*/ 7 h 35"/>
                <a:gd name="T16" fmla="*/ 13 w 16"/>
                <a:gd name="T17" fmla="*/ 5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35"/>
                <a:gd name="T29" fmla="*/ 16 w 16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35">
                  <a:moveTo>
                    <a:pt x="13" y="5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27"/>
                  </a:lnTo>
                  <a:lnTo>
                    <a:pt x="8" y="34"/>
                  </a:lnTo>
                  <a:lnTo>
                    <a:pt x="15" y="25"/>
                  </a:lnTo>
                  <a:lnTo>
                    <a:pt x="15" y="7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7" name="Freeform 208"/>
            <p:cNvSpPr>
              <a:spLocks/>
            </p:cNvSpPr>
            <p:nvPr/>
          </p:nvSpPr>
          <p:spPr bwMode="auto">
            <a:xfrm>
              <a:off x="1564" y="3368"/>
              <a:ext cx="10" cy="13"/>
            </a:xfrm>
            <a:custGeom>
              <a:avLst/>
              <a:gdLst>
                <a:gd name="T0" fmla="*/ 9 w 10"/>
                <a:gd name="T1" fmla="*/ 3 h 13"/>
                <a:gd name="T2" fmla="*/ 9 w 10"/>
                <a:gd name="T3" fmla="*/ 9 h 13"/>
                <a:gd name="T4" fmla="*/ 8 w 10"/>
                <a:gd name="T5" fmla="*/ 12 h 13"/>
                <a:gd name="T6" fmla="*/ 3 w 10"/>
                <a:gd name="T7" fmla="*/ 12 h 13"/>
                <a:gd name="T8" fmla="*/ 0 w 10"/>
                <a:gd name="T9" fmla="*/ 3 h 13"/>
                <a:gd name="T10" fmla="*/ 6 w 10"/>
                <a:gd name="T11" fmla="*/ 0 h 13"/>
                <a:gd name="T12" fmla="*/ 9 w 10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3"/>
                <a:gd name="T23" fmla="*/ 10 w 10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3">
                  <a:moveTo>
                    <a:pt x="9" y="3"/>
                  </a:moveTo>
                  <a:lnTo>
                    <a:pt x="9" y="9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8" name="Freeform 209"/>
            <p:cNvSpPr>
              <a:spLocks/>
            </p:cNvSpPr>
            <p:nvPr/>
          </p:nvSpPr>
          <p:spPr bwMode="auto">
            <a:xfrm>
              <a:off x="1564" y="3389"/>
              <a:ext cx="10" cy="36"/>
            </a:xfrm>
            <a:custGeom>
              <a:avLst/>
              <a:gdLst>
                <a:gd name="T0" fmla="*/ 9 w 10"/>
                <a:gd name="T1" fmla="*/ 0 h 36"/>
                <a:gd name="T2" fmla="*/ 9 w 10"/>
                <a:gd name="T3" fmla="*/ 11 h 36"/>
                <a:gd name="T4" fmla="*/ 8 w 10"/>
                <a:gd name="T5" fmla="*/ 16 h 36"/>
                <a:gd name="T6" fmla="*/ 9 w 10"/>
                <a:gd name="T7" fmla="*/ 21 h 36"/>
                <a:gd name="T8" fmla="*/ 8 w 10"/>
                <a:gd name="T9" fmla="*/ 33 h 36"/>
                <a:gd name="T10" fmla="*/ 5 w 10"/>
                <a:gd name="T11" fmla="*/ 33 h 36"/>
                <a:gd name="T12" fmla="*/ 3 w 10"/>
                <a:gd name="T13" fmla="*/ 35 h 36"/>
                <a:gd name="T14" fmla="*/ 0 w 10"/>
                <a:gd name="T15" fmla="*/ 33 h 36"/>
                <a:gd name="T16" fmla="*/ 0 w 10"/>
                <a:gd name="T17" fmla="*/ 0 h 36"/>
                <a:gd name="T18" fmla="*/ 8 w 10"/>
                <a:gd name="T19" fmla="*/ 0 h 36"/>
                <a:gd name="T20" fmla="*/ 9 w 10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36"/>
                <a:gd name="T35" fmla="*/ 10 w 10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36">
                  <a:moveTo>
                    <a:pt x="9" y="0"/>
                  </a:moveTo>
                  <a:lnTo>
                    <a:pt x="9" y="11"/>
                  </a:lnTo>
                  <a:lnTo>
                    <a:pt x="8" y="16"/>
                  </a:lnTo>
                  <a:lnTo>
                    <a:pt x="9" y="21"/>
                  </a:lnTo>
                  <a:lnTo>
                    <a:pt x="8" y="33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0" y="0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69" name="Freeform 210"/>
            <p:cNvSpPr>
              <a:spLocks/>
            </p:cNvSpPr>
            <p:nvPr/>
          </p:nvSpPr>
          <p:spPr bwMode="auto">
            <a:xfrm>
              <a:off x="1540" y="3376"/>
              <a:ext cx="17" cy="49"/>
            </a:xfrm>
            <a:custGeom>
              <a:avLst/>
              <a:gdLst>
                <a:gd name="T0" fmla="*/ 16 w 17"/>
                <a:gd name="T1" fmla="*/ 11 h 49"/>
                <a:gd name="T2" fmla="*/ 16 w 17"/>
                <a:gd name="T3" fmla="*/ 14 h 49"/>
                <a:gd name="T4" fmla="*/ 13 w 17"/>
                <a:gd name="T5" fmla="*/ 20 h 49"/>
                <a:gd name="T6" fmla="*/ 13 w 17"/>
                <a:gd name="T7" fmla="*/ 41 h 49"/>
                <a:gd name="T8" fmla="*/ 16 w 17"/>
                <a:gd name="T9" fmla="*/ 46 h 49"/>
                <a:gd name="T10" fmla="*/ 10 w 17"/>
                <a:gd name="T11" fmla="*/ 48 h 49"/>
                <a:gd name="T12" fmla="*/ 5 w 17"/>
                <a:gd name="T13" fmla="*/ 43 h 49"/>
                <a:gd name="T14" fmla="*/ 3 w 17"/>
                <a:gd name="T15" fmla="*/ 36 h 49"/>
                <a:gd name="T16" fmla="*/ 3 w 17"/>
                <a:gd name="T17" fmla="*/ 20 h 49"/>
                <a:gd name="T18" fmla="*/ 0 w 17"/>
                <a:gd name="T19" fmla="*/ 12 h 49"/>
                <a:gd name="T20" fmla="*/ 5 w 17"/>
                <a:gd name="T21" fmla="*/ 2 h 49"/>
                <a:gd name="T22" fmla="*/ 11 w 17"/>
                <a:gd name="T23" fmla="*/ 0 h 49"/>
                <a:gd name="T24" fmla="*/ 16 w 17"/>
                <a:gd name="T25" fmla="*/ 11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9"/>
                <a:gd name="T41" fmla="*/ 17 w 17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9">
                  <a:moveTo>
                    <a:pt x="16" y="11"/>
                  </a:moveTo>
                  <a:lnTo>
                    <a:pt x="16" y="14"/>
                  </a:lnTo>
                  <a:lnTo>
                    <a:pt x="13" y="20"/>
                  </a:lnTo>
                  <a:lnTo>
                    <a:pt x="13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3" y="36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0" name="Freeform 211"/>
            <p:cNvSpPr>
              <a:spLocks/>
            </p:cNvSpPr>
            <p:nvPr/>
          </p:nvSpPr>
          <p:spPr bwMode="auto">
            <a:xfrm>
              <a:off x="1507" y="3385"/>
              <a:ext cx="30" cy="40"/>
            </a:xfrm>
            <a:custGeom>
              <a:avLst/>
              <a:gdLst>
                <a:gd name="T0" fmla="*/ 29 w 30"/>
                <a:gd name="T1" fmla="*/ 34 h 40"/>
                <a:gd name="T2" fmla="*/ 23 w 30"/>
                <a:gd name="T3" fmla="*/ 39 h 40"/>
                <a:gd name="T4" fmla="*/ 16 w 30"/>
                <a:gd name="T5" fmla="*/ 34 h 40"/>
                <a:gd name="T6" fmla="*/ 10 w 30"/>
                <a:gd name="T7" fmla="*/ 39 h 40"/>
                <a:gd name="T8" fmla="*/ 5 w 30"/>
                <a:gd name="T9" fmla="*/ 37 h 40"/>
                <a:gd name="T10" fmla="*/ 0 w 30"/>
                <a:gd name="T11" fmla="*/ 28 h 40"/>
                <a:gd name="T12" fmla="*/ 0 w 30"/>
                <a:gd name="T13" fmla="*/ 25 h 40"/>
                <a:gd name="T14" fmla="*/ 5 w 30"/>
                <a:gd name="T15" fmla="*/ 20 h 40"/>
                <a:gd name="T16" fmla="*/ 16 w 30"/>
                <a:gd name="T17" fmla="*/ 14 h 40"/>
                <a:gd name="T18" fmla="*/ 18 w 30"/>
                <a:gd name="T19" fmla="*/ 7 h 40"/>
                <a:gd name="T20" fmla="*/ 15 w 30"/>
                <a:gd name="T21" fmla="*/ 7 h 40"/>
                <a:gd name="T22" fmla="*/ 11 w 30"/>
                <a:gd name="T23" fmla="*/ 5 h 40"/>
                <a:gd name="T24" fmla="*/ 5 w 30"/>
                <a:gd name="T25" fmla="*/ 7 h 40"/>
                <a:gd name="T26" fmla="*/ 5 w 30"/>
                <a:gd name="T27" fmla="*/ 5 h 40"/>
                <a:gd name="T28" fmla="*/ 11 w 30"/>
                <a:gd name="T29" fmla="*/ 0 h 40"/>
                <a:gd name="T30" fmla="*/ 21 w 30"/>
                <a:gd name="T31" fmla="*/ 0 h 40"/>
                <a:gd name="T32" fmla="*/ 26 w 30"/>
                <a:gd name="T33" fmla="*/ 4 h 40"/>
                <a:gd name="T34" fmla="*/ 29 w 30"/>
                <a:gd name="T35" fmla="*/ 14 h 40"/>
                <a:gd name="T36" fmla="*/ 29 w 30"/>
                <a:gd name="T37" fmla="*/ 32 h 40"/>
                <a:gd name="T38" fmla="*/ 29 w 30"/>
                <a:gd name="T39" fmla="*/ 34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"/>
                <a:gd name="T61" fmla="*/ 0 h 40"/>
                <a:gd name="T62" fmla="*/ 30 w 30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" h="40">
                  <a:moveTo>
                    <a:pt x="29" y="34"/>
                  </a:moveTo>
                  <a:lnTo>
                    <a:pt x="23" y="39"/>
                  </a:lnTo>
                  <a:lnTo>
                    <a:pt x="16" y="34"/>
                  </a:lnTo>
                  <a:lnTo>
                    <a:pt x="10" y="39"/>
                  </a:lnTo>
                  <a:lnTo>
                    <a:pt x="5" y="37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5" y="20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1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6" y="4"/>
                  </a:lnTo>
                  <a:lnTo>
                    <a:pt x="29" y="14"/>
                  </a:lnTo>
                  <a:lnTo>
                    <a:pt x="29" y="32"/>
                  </a:lnTo>
                  <a:lnTo>
                    <a:pt x="29" y="3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1" name="Freeform 212"/>
            <p:cNvSpPr>
              <a:spLocks/>
            </p:cNvSpPr>
            <p:nvPr/>
          </p:nvSpPr>
          <p:spPr bwMode="auto">
            <a:xfrm>
              <a:off x="1518" y="3405"/>
              <a:ext cx="8" cy="12"/>
            </a:xfrm>
            <a:custGeom>
              <a:avLst/>
              <a:gdLst>
                <a:gd name="T0" fmla="*/ 5 w 8"/>
                <a:gd name="T1" fmla="*/ 0 h 12"/>
                <a:gd name="T2" fmla="*/ 2 w 8"/>
                <a:gd name="T3" fmla="*/ 0 h 12"/>
                <a:gd name="T4" fmla="*/ 0 w 8"/>
                <a:gd name="T5" fmla="*/ 11 h 12"/>
                <a:gd name="T6" fmla="*/ 7 w 8"/>
                <a:gd name="T7" fmla="*/ 11 h 12"/>
                <a:gd name="T8" fmla="*/ 7 w 8"/>
                <a:gd name="T9" fmla="*/ 0 h 12"/>
                <a:gd name="T10" fmla="*/ 5 w 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12"/>
                <a:gd name="T20" fmla="*/ 8 w 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12">
                  <a:moveTo>
                    <a:pt x="5" y="0"/>
                  </a:moveTo>
                  <a:lnTo>
                    <a:pt x="2" y="0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7" y="0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2" name="Freeform 213"/>
            <p:cNvSpPr>
              <a:spLocks/>
            </p:cNvSpPr>
            <p:nvPr/>
          </p:nvSpPr>
          <p:spPr bwMode="auto">
            <a:xfrm>
              <a:off x="1493" y="3368"/>
              <a:ext cx="10" cy="55"/>
            </a:xfrm>
            <a:custGeom>
              <a:avLst/>
              <a:gdLst>
                <a:gd name="T0" fmla="*/ 9 w 10"/>
                <a:gd name="T1" fmla="*/ 0 h 55"/>
                <a:gd name="T2" fmla="*/ 9 w 10"/>
                <a:gd name="T3" fmla="*/ 43 h 55"/>
                <a:gd name="T4" fmla="*/ 8 w 10"/>
                <a:gd name="T5" fmla="*/ 52 h 55"/>
                <a:gd name="T6" fmla="*/ 2 w 10"/>
                <a:gd name="T7" fmla="*/ 54 h 55"/>
                <a:gd name="T8" fmla="*/ 0 w 10"/>
                <a:gd name="T9" fmla="*/ 52 h 55"/>
                <a:gd name="T10" fmla="*/ 0 w 10"/>
                <a:gd name="T11" fmla="*/ 0 h 55"/>
                <a:gd name="T12" fmla="*/ 3 w 10"/>
                <a:gd name="T13" fmla="*/ 0 h 55"/>
                <a:gd name="T14" fmla="*/ 9 w 10"/>
                <a:gd name="T15" fmla="*/ 0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55"/>
                <a:gd name="T26" fmla="*/ 10 w 10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55">
                  <a:moveTo>
                    <a:pt x="9" y="0"/>
                  </a:moveTo>
                  <a:lnTo>
                    <a:pt x="9" y="43"/>
                  </a:lnTo>
                  <a:lnTo>
                    <a:pt x="8" y="52"/>
                  </a:lnTo>
                  <a:lnTo>
                    <a:pt x="2" y="54"/>
                  </a:lnTo>
                  <a:lnTo>
                    <a:pt x="0" y="52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3" name="Freeform 214"/>
            <p:cNvSpPr>
              <a:spLocks/>
            </p:cNvSpPr>
            <p:nvPr/>
          </p:nvSpPr>
          <p:spPr bwMode="auto">
            <a:xfrm>
              <a:off x="1459" y="3385"/>
              <a:ext cx="28" cy="38"/>
            </a:xfrm>
            <a:custGeom>
              <a:avLst/>
              <a:gdLst>
                <a:gd name="T0" fmla="*/ 27 w 28"/>
                <a:gd name="T1" fmla="*/ 2 h 38"/>
                <a:gd name="T2" fmla="*/ 27 w 28"/>
                <a:gd name="T3" fmla="*/ 31 h 38"/>
                <a:gd name="T4" fmla="*/ 24 w 28"/>
                <a:gd name="T5" fmla="*/ 37 h 38"/>
                <a:gd name="T6" fmla="*/ 15 w 28"/>
                <a:gd name="T7" fmla="*/ 35 h 38"/>
                <a:gd name="T8" fmla="*/ 5 w 28"/>
                <a:gd name="T9" fmla="*/ 37 h 38"/>
                <a:gd name="T10" fmla="*/ 0 w 28"/>
                <a:gd name="T11" fmla="*/ 30 h 38"/>
                <a:gd name="T12" fmla="*/ 0 w 28"/>
                <a:gd name="T13" fmla="*/ 2 h 38"/>
                <a:gd name="T14" fmla="*/ 6 w 28"/>
                <a:gd name="T15" fmla="*/ 0 h 38"/>
                <a:gd name="T16" fmla="*/ 9 w 28"/>
                <a:gd name="T17" fmla="*/ 6 h 38"/>
                <a:gd name="T18" fmla="*/ 8 w 28"/>
                <a:gd name="T19" fmla="*/ 24 h 38"/>
                <a:gd name="T20" fmla="*/ 12 w 28"/>
                <a:gd name="T21" fmla="*/ 31 h 38"/>
                <a:gd name="T22" fmla="*/ 17 w 28"/>
                <a:gd name="T23" fmla="*/ 24 h 38"/>
                <a:gd name="T24" fmla="*/ 17 w 28"/>
                <a:gd name="T25" fmla="*/ 4 h 38"/>
                <a:gd name="T26" fmla="*/ 24 w 28"/>
                <a:gd name="T27" fmla="*/ 0 h 38"/>
                <a:gd name="T28" fmla="*/ 27 w 28"/>
                <a:gd name="T29" fmla="*/ 2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38"/>
                <a:gd name="T47" fmla="*/ 28 w 28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38">
                  <a:moveTo>
                    <a:pt x="27" y="2"/>
                  </a:moveTo>
                  <a:lnTo>
                    <a:pt x="27" y="31"/>
                  </a:lnTo>
                  <a:lnTo>
                    <a:pt x="24" y="37"/>
                  </a:lnTo>
                  <a:lnTo>
                    <a:pt x="15" y="35"/>
                  </a:lnTo>
                  <a:lnTo>
                    <a:pt x="5" y="37"/>
                  </a:lnTo>
                  <a:lnTo>
                    <a:pt x="0" y="30"/>
                  </a:lnTo>
                  <a:lnTo>
                    <a:pt x="0" y="2"/>
                  </a:lnTo>
                  <a:lnTo>
                    <a:pt x="6" y="0"/>
                  </a:lnTo>
                  <a:lnTo>
                    <a:pt x="9" y="6"/>
                  </a:lnTo>
                  <a:lnTo>
                    <a:pt x="8" y="24"/>
                  </a:lnTo>
                  <a:lnTo>
                    <a:pt x="12" y="31"/>
                  </a:lnTo>
                  <a:lnTo>
                    <a:pt x="17" y="24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4" name="Freeform 215"/>
            <p:cNvSpPr>
              <a:spLocks/>
            </p:cNvSpPr>
            <p:nvPr/>
          </p:nvSpPr>
          <p:spPr bwMode="auto">
            <a:xfrm>
              <a:off x="1385" y="3365"/>
              <a:ext cx="67" cy="58"/>
            </a:xfrm>
            <a:custGeom>
              <a:avLst/>
              <a:gdLst>
                <a:gd name="T0" fmla="*/ 66 w 67"/>
                <a:gd name="T1" fmla="*/ 0 h 58"/>
                <a:gd name="T2" fmla="*/ 66 w 67"/>
                <a:gd name="T3" fmla="*/ 50 h 58"/>
                <a:gd name="T4" fmla="*/ 66 w 67"/>
                <a:gd name="T5" fmla="*/ 55 h 58"/>
                <a:gd name="T6" fmla="*/ 58 w 67"/>
                <a:gd name="T7" fmla="*/ 57 h 58"/>
                <a:gd name="T8" fmla="*/ 53 w 67"/>
                <a:gd name="T9" fmla="*/ 55 h 58"/>
                <a:gd name="T10" fmla="*/ 50 w 67"/>
                <a:gd name="T11" fmla="*/ 57 h 58"/>
                <a:gd name="T12" fmla="*/ 46 w 67"/>
                <a:gd name="T13" fmla="*/ 57 h 58"/>
                <a:gd name="T14" fmla="*/ 36 w 67"/>
                <a:gd name="T15" fmla="*/ 50 h 58"/>
                <a:gd name="T16" fmla="*/ 36 w 67"/>
                <a:gd name="T17" fmla="*/ 44 h 58"/>
                <a:gd name="T18" fmla="*/ 33 w 67"/>
                <a:gd name="T19" fmla="*/ 40 h 58"/>
                <a:gd name="T20" fmla="*/ 28 w 67"/>
                <a:gd name="T21" fmla="*/ 51 h 58"/>
                <a:gd name="T22" fmla="*/ 22 w 67"/>
                <a:gd name="T23" fmla="*/ 57 h 58"/>
                <a:gd name="T24" fmla="*/ 13 w 67"/>
                <a:gd name="T25" fmla="*/ 57 h 58"/>
                <a:gd name="T26" fmla="*/ 6 w 67"/>
                <a:gd name="T27" fmla="*/ 53 h 58"/>
                <a:gd name="T28" fmla="*/ 2 w 67"/>
                <a:gd name="T29" fmla="*/ 46 h 58"/>
                <a:gd name="T30" fmla="*/ 0 w 67"/>
                <a:gd name="T31" fmla="*/ 35 h 58"/>
                <a:gd name="T32" fmla="*/ 3 w 67"/>
                <a:gd name="T33" fmla="*/ 26 h 58"/>
                <a:gd name="T34" fmla="*/ 11 w 67"/>
                <a:gd name="T35" fmla="*/ 18 h 58"/>
                <a:gd name="T36" fmla="*/ 22 w 67"/>
                <a:gd name="T37" fmla="*/ 18 h 58"/>
                <a:gd name="T38" fmla="*/ 31 w 67"/>
                <a:gd name="T39" fmla="*/ 26 h 58"/>
                <a:gd name="T40" fmla="*/ 31 w 67"/>
                <a:gd name="T41" fmla="*/ 31 h 58"/>
                <a:gd name="T42" fmla="*/ 36 w 67"/>
                <a:gd name="T43" fmla="*/ 31 h 58"/>
                <a:gd name="T44" fmla="*/ 36 w 67"/>
                <a:gd name="T45" fmla="*/ 28 h 58"/>
                <a:gd name="T46" fmla="*/ 41 w 67"/>
                <a:gd name="T47" fmla="*/ 22 h 58"/>
                <a:gd name="T48" fmla="*/ 49 w 67"/>
                <a:gd name="T49" fmla="*/ 18 h 58"/>
                <a:gd name="T50" fmla="*/ 57 w 67"/>
                <a:gd name="T51" fmla="*/ 20 h 58"/>
                <a:gd name="T52" fmla="*/ 57 w 67"/>
                <a:gd name="T53" fmla="*/ 2 h 58"/>
                <a:gd name="T54" fmla="*/ 61 w 67"/>
                <a:gd name="T55" fmla="*/ 0 h 58"/>
                <a:gd name="T56" fmla="*/ 66 w 67"/>
                <a:gd name="T57" fmla="*/ 0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7"/>
                <a:gd name="T88" fmla="*/ 0 h 58"/>
                <a:gd name="T89" fmla="*/ 67 w 67"/>
                <a:gd name="T90" fmla="*/ 58 h 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7" h="58">
                  <a:moveTo>
                    <a:pt x="66" y="0"/>
                  </a:moveTo>
                  <a:lnTo>
                    <a:pt x="66" y="50"/>
                  </a:lnTo>
                  <a:lnTo>
                    <a:pt x="66" y="55"/>
                  </a:lnTo>
                  <a:lnTo>
                    <a:pt x="58" y="57"/>
                  </a:lnTo>
                  <a:lnTo>
                    <a:pt x="53" y="55"/>
                  </a:lnTo>
                  <a:lnTo>
                    <a:pt x="50" y="57"/>
                  </a:lnTo>
                  <a:lnTo>
                    <a:pt x="46" y="57"/>
                  </a:lnTo>
                  <a:lnTo>
                    <a:pt x="36" y="50"/>
                  </a:lnTo>
                  <a:lnTo>
                    <a:pt x="36" y="44"/>
                  </a:lnTo>
                  <a:lnTo>
                    <a:pt x="33" y="40"/>
                  </a:lnTo>
                  <a:lnTo>
                    <a:pt x="28" y="51"/>
                  </a:lnTo>
                  <a:lnTo>
                    <a:pt x="22" y="57"/>
                  </a:lnTo>
                  <a:lnTo>
                    <a:pt x="13" y="57"/>
                  </a:lnTo>
                  <a:lnTo>
                    <a:pt x="6" y="53"/>
                  </a:lnTo>
                  <a:lnTo>
                    <a:pt x="2" y="46"/>
                  </a:lnTo>
                  <a:lnTo>
                    <a:pt x="0" y="35"/>
                  </a:lnTo>
                  <a:lnTo>
                    <a:pt x="3" y="26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1" y="26"/>
                  </a:lnTo>
                  <a:lnTo>
                    <a:pt x="31" y="31"/>
                  </a:lnTo>
                  <a:lnTo>
                    <a:pt x="36" y="31"/>
                  </a:lnTo>
                  <a:lnTo>
                    <a:pt x="36" y="28"/>
                  </a:lnTo>
                  <a:lnTo>
                    <a:pt x="41" y="22"/>
                  </a:lnTo>
                  <a:lnTo>
                    <a:pt x="49" y="18"/>
                  </a:lnTo>
                  <a:lnTo>
                    <a:pt x="57" y="20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5" name="Freeform 216"/>
            <p:cNvSpPr>
              <a:spLocks/>
            </p:cNvSpPr>
            <p:nvPr/>
          </p:nvSpPr>
          <p:spPr bwMode="auto">
            <a:xfrm>
              <a:off x="1430" y="3391"/>
              <a:ext cx="12" cy="26"/>
            </a:xfrm>
            <a:custGeom>
              <a:avLst/>
              <a:gdLst>
                <a:gd name="T0" fmla="*/ 9 w 12"/>
                <a:gd name="T1" fmla="*/ 2 h 26"/>
                <a:gd name="T2" fmla="*/ 0 w 12"/>
                <a:gd name="T3" fmla="*/ 0 h 26"/>
                <a:gd name="T4" fmla="*/ 0 w 12"/>
                <a:gd name="T5" fmla="*/ 21 h 26"/>
                <a:gd name="T6" fmla="*/ 6 w 12"/>
                <a:gd name="T7" fmla="*/ 25 h 26"/>
                <a:gd name="T8" fmla="*/ 11 w 12"/>
                <a:gd name="T9" fmla="*/ 18 h 26"/>
                <a:gd name="T10" fmla="*/ 11 w 12"/>
                <a:gd name="T11" fmla="*/ 4 h 26"/>
                <a:gd name="T12" fmla="*/ 9 w 12"/>
                <a:gd name="T13" fmla="*/ 2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26"/>
                <a:gd name="T23" fmla="*/ 12 w 12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26">
                  <a:moveTo>
                    <a:pt x="9" y="2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6" y="25"/>
                  </a:lnTo>
                  <a:lnTo>
                    <a:pt x="11" y="18"/>
                  </a:lnTo>
                  <a:lnTo>
                    <a:pt x="11" y="4"/>
                  </a:lnTo>
                  <a:lnTo>
                    <a:pt x="9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6" name="Freeform 217"/>
            <p:cNvSpPr>
              <a:spLocks/>
            </p:cNvSpPr>
            <p:nvPr/>
          </p:nvSpPr>
          <p:spPr bwMode="auto">
            <a:xfrm>
              <a:off x="1396" y="3389"/>
              <a:ext cx="11" cy="28"/>
            </a:xfrm>
            <a:custGeom>
              <a:avLst/>
              <a:gdLst>
                <a:gd name="T0" fmla="*/ 10 w 11"/>
                <a:gd name="T1" fmla="*/ 7 h 28"/>
                <a:gd name="T2" fmla="*/ 10 w 11"/>
                <a:gd name="T3" fmla="*/ 0 h 28"/>
                <a:gd name="T4" fmla="*/ 6 w 11"/>
                <a:gd name="T5" fmla="*/ 0 h 28"/>
                <a:gd name="T6" fmla="*/ 4 w 11"/>
                <a:gd name="T7" fmla="*/ 0 h 28"/>
                <a:gd name="T8" fmla="*/ 0 w 11"/>
                <a:gd name="T9" fmla="*/ 7 h 28"/>
                <a:gd name="T10" fmla="*/ 0 w 11"/>
                <a:gd name="T11" fmla="*/ 23 h 28"/>
                <a:gd name="T12" fmla="*/ 4 w 11"/>
                <a:gd name="T13" fmla="*/ 27 h 28"/>
                <a:gd name="T14" fmla="*/ 10 w 11"/>
                <a:gd name="T15" fmla="*/ 27 h 28"/>
                <a:gd name="T16" fmla="*/ 10 w 11"/>
                <a:gd name="T17" fmla="*/ 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28"/>
                <a:gd name="T29" fmla="*/ 11 w 11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28">
                  <a:moveTo>
                    <a:pt x="10" y="7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7"/>
                  </a:lnTo>
                  <a:lnTo>
                    <a:pt x="0" y="23"/>
                  </a:lnTo>
                  <a:lnTo>
                    <a:pt x="4" y="27"/>
                  </a:lnTo>
                  <a:lnTo>
                    <a:pt x="10" y="27"/>
                  </a:lnTo>
                  <a:lnTo>
                    <a:pt x="10" y="7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7" name="Freeform 218"/>
            <p:cNvSpPr>
              <a:spLocks/>
            </p:cNvSpPr>
            <p:nvPr/>
          </p:nvSpPr>
          <p:spPr bwMode="auto">
            <a:xfrm>
              <a:off x="1332" y="3384"/>
              <a:ext cx="50" cy="37"/>
            </a:xfrm>
            <a:custGeom>
              <a:avLst/>
              <a:gdLst>
                <a:gd name="T0" fmla="*/ 49 w 50"/>
                <a:gd name="T1" fmla="*/ 5 h 37"/>
                <a:gd name="T2" fmla="*/ 49 w 50"/>
                <a:gd name="T3" fmla="*/ 32 h 37"/>
                <a:gd name="T4" fmla="*/ 47 w 50"/>
                <a:gd name="T5" fmla="*/ 36 h 37"/>
                <a:gd name="T6" fmla="*/ 40 w 50"/>
                <a:gd name="T7" fmla="*/ 36 h 37"/>
                <a:gd name="T8" fmla="*/ 38 w 50"/>
                <a:gd name="T9" fmla="*/ 32 h 37"/>
                <a:gd name="T10" fmla="*/ 38 w 50"/>
                <a:gd name="T11" fmla="*/ 22 h 37"/>
                <a:gd name="T12" fmla="*/ 40 w 50"/>
                <a:gd name="T13" fmla="*/ 20 h 37"/>
                <a:gd name="T14" fmla="*/ 36 w 50"/>
                <a:gd name="T15" fmla="*/ 9 h 37"/>
                <a:gd name="T16" fmla="*/ 33 w 50"/>
                <a:gd name="T17" fmla="*/ 7 h 37"/>
                <a:gd name="T18" fmla="*/ 28 w 50"/>
                <a:gd name="T19" fmla="*/ 16 h 37"/>
                <a:gd name="T20" fmla="*/ 28 w 50"/>
                <a:gd name="T21" fmla="*/ 34 h 37"/>
                <a:gd name="T22" fmla="*/ 21 w 50"/>
                <a:gd name="T23" fmla="*/ 36 h 37"/>
                <a:gd name="T24" fmla="*/ 19 w 50"/>
                <a:gd name="T25" fmla="*/ 32 h 37"/>
                <a:gd name="T26" fmla="*/ 19 w 50"/>
                <a:gd name="T27" fmla="*/ 11 h 37"/>
                <a:gd name="T28" fmla="*/ 14 w 50"/>
                <a:gd name="T29" fmla="*/ 7 h 37"/>
                <a:gd name="T30" fmla="*/ 11 w 50"/>
                <a:gd name="T31" fmla="*/ 7 h 37"/>
                <a:gd name="T32" fmla="*/ 9 w 50"/>
                <a:gd name="T33" fmla="*/ 32 h 37"/>
                <a:gd name="T34" fmla="*/ 8 w 50"/>
                <a:gd name="T35" fmla="*/ 36 h 37"/>
                <a:gd name="T36" fmla="*/ 5 w 50"/>
                <a:gd name="T37" fmla="*/ 36 h 37"/>
                <a:gd name="T38" fmla="*/ 0 w 50"/>
                <a:gd name="T39" fmla="*/ 34 h 37"/>
                <a:gd name="T40" fmla="*/ 0 w 50"/>
                <a:gd name="T41" fmla="*/ 2 h 37"/>
                <a:gd name="T42" fmla="*/ 5 w 50"/>
                <a:gd name="T43" fmla="*/ 0 h 37"/>
                <a:gd name="T44" fmla="*/ 9 w 50"/>
                <a:gd name="T45" fmla="*/ 0 h 37"/>
                <a:gd name="T46" fmla="*/ 13 w 50"/>
                <a:gd name="T47" fmla="*/ 2 h 37"/>
                <a:gd name="T48" fmla="*/ 16 w 50"/>
                <a:gd name="T49" fmla="*/ 0 h 37"/>
                <a:gd name="T50" fmla="*/ 25 w 50"/>
                <a:gd name="T51" fmla="*/ 0 h 37"/>
                <a:gd name="T52" fmla="*/ 30 w 50"/>
                <a:gd name="T53" fmla="*/ 2 h 37"/>
                <a:gd name="T54" fmla="*/ 44 w 50"/>
                <a:gd name="T55" fmla="*/ 0 h 37"/>
                <a:gd name="T56" fmla="*/ 49 w 50"/>
                <a:gd name="T57" fmla="*/ 5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37"/>
                <a:gd name="T89" fmla="*/ 50 w 50"/>
                <a:gd name="T90" fmla="*/ 37 h 3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37">
                  <a:moveTo>
                    <a:pt x="49" y="5"/>
                  </a:moveTo>
                  <a:lnTo>
                    <a:pt x="49" y="32"/>
                  </a:lnTo>
                  <a:lnTo>
                    <a:pt x="47" y="36"/>
                  </a:lnTo>
                  <a:lnTo>
                    <a:pt x="40" y="36"/>
                  </a:lnTo>
                  <a:lnTo>
                    <a:pt x="38" y="32"/>
                  </a:lnTo>
                  <a:lnTo>
                    <a:pt x="38" y="22"/>
                  </a:lnTo>
                  <a:lnTo>
                    <a:pt x="40" y="20"/>
                  </a:lnTo>
                  <a:lnTo>
                    <a:pt x="36" y="9"/>
                  </a:lnTo>
                  <a:lnTo>
                    <a:pt x="33" y="7"/>
                  </a:lnTo>
                  <a:lnTo>
                    <a:pt x="28" y="16"/>
                  </a:lnTo>
                  <a:lnTo>
                    <a:pt x="28" y="34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19" y="11"/>
                  </a:lnTo>
                  <a:lnTo>
                    <a:pt x="14" y="7"/>
                  </a:lnTo>
                  <a:lnTo>
                    <a:pt x="11" y="7"/>
                  </a:lnTo>
                  <a:lnTo>
                    <a:pt x="9" y="32"/>
                  </a:lnTo>
                  <a:lnTo>
                    <a:pt x="8" y="36"/>
                  </a:lnTo>
                  <a:lnTo>
                    <a:pt x="5" y="36"/>
                  </a:lnTo>
                  <a:lnTo>
                    <a:pt x="0" y="34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30" y="2"/>
                  </a:lnTo>
                  <a:lnTo>
                    <a:pt x="44" y="0"/>
                  </a:lnTo>
                  <a:lnTo>
                    <a:pt x="49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8" name="Freeform 219"/>
            <p:cNvSpPr>
              <a:spLocks/>
            </p:cNvSpPr>
            <p:nvPr/>
          </p:nvSpPr>
          <p:spPr bwMode="auto">
            <a:xfrm>
              <a:off x="1313" y="2144"/>
              <a:ext cx="20" cy="38"/>
            </a:xfrm>
            <a:custGeom>
              <a:avLst/>
              <a:gdLst>
                <a:gd name="T0" fmla="*/ 19 w 20"/>
                <a:gd name="T1" fmla="*/ 19 h 38"/>
                <a:gd name="T2" fmla="*/ 19 w 20"/>
                <a:gd name="T3" fmla="*/ 30 h 38"/>
                <a:gd name="T4" fmla="*/ 12 w 20"/>
                <a:gd name="T5" fmla="*/ 37 h 38"/>
                <a:gd name="T6" fmla="*/ 15 w 20"/>
                <a:gd name="T7" fmla="*/ 33 h 38"/>
                <a:gd name="T8" fmla="*/ 16 w 20"/>
                <a:gd name="T9" fmla="*/ 23 h 38"/>
                <a:gd name="T10" fmla="*/ 10 w 20"/>
                <a:gd name="T11" fmla="*/ 16 h 38"/>
                <a:gd name="T12" fmla="*/ 3 w 20"/>
                <a:gd name="T13" fmla="*/ 23 h 38"/>
                <a:gd name="T14" fmla="*/ 3 w 20"/>
                <a:gd name="T15" fmla="*/ 28 h 38"/>
                <a:gd name="T16" fmla="*/ 7 w 20"/>
                <a:gd name="T17" fmla="*/ 37 h 38"/>
                <a:gd name="T18" fmla="*/ 4 w 20"/>
                <a:gd name="T19" fmla="*/ 37 h 38"/>
                <a:gd name="T20" fmla="*/ 0 w 20"/>
                <a:gd name="T21" fmla="*/ 28 h 38"/>
                <a:gd name="T22" fmla="*/ 0 w 20"/>
                <a:gd name="T23" fmla="*/ 14 h 38"/>
                <a:gd name="T24" fmla="*/ 4 w 20"/>
                <a:gd name="T25" fmla="*/ 5 h 38"/>
                <a:gd name="T26" fmla="*/ 16 w 20"/>
                <a:gd name="T27" fmla="*/ 0 h 38"/>
                <a:gd name="T28" fmla="*/ 12 w 20"/>
                <a:gd name="T29" fmla="*/ 0 h 38"/>
                <a:gd name="T30" fmla="*/ 6 w 20"/>
                <a:gd name="T31" fmla="*/ 11 h 38"/>
                <a:gd name="T32" fmla="*/ 6 w 20"/>
                <a:gd name="T33" fmla="*/ 16 h 38"/>
                <a:gd name="T34" fmla="*/ 12 w 20"/>
                <a:gd name="T35" fmla="*/ 16 h 38"/>
                <a:gd name="T36" fmla="*/ 12 w 20"/>
                <a:gd name="T37" fmla="*/ 14 h 38"/>
                <a:gd name="T38" fmla="*/ 19 w 20"/>
                <a:gd name="T39" fmla="*/ 19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"/>
                <a:gd name="T61" fmla="*/ 0 h 38"/>
                <a:gd name="T62" fmla="*/ 20 w 20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" h="38">
                  <a:moveTo>
                    <a:pt x="19" y="19"/>
                  </a:moveTo>
                  <a:lnTo>
                    <a:pt x="19" y="30"/>
                  </a:lnTo>
                  <a:lnTo>
                    <a:pt x="12" y="37"/>
                  </a:lnTo>
                  <a:lnTo>
                    <a:pt x="15" y="33"/>
                  </a:lnTo>
                  <a:lnTo>
                    <a:pt x="16" y="23"/>
                  </a:lnTo>
                  <a:lnTo>
                    <a:pt x="10" y="16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4" y="5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9" y="1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79" name="Freeform 220"/>
            <p:cNvSpPr>
              <a:spLocks/>
            </p:cNvSpPr>
            <p:nvPr/>
          </p:nvSpPr>
          <p:spPr bwMode="auto">
            <a:xfrm>
              <a:off x="1279" y="3381"/>
              <a:ext cx="29" cy="40"/>
            </a:xfrm>
            <a:custGeom>
              <a:avLst/>
              <a:gdLst>
                <a:gd name="T0" fmla="*/ 28 w 29"/>
                <a:gd name="T1" fmla="*/ 7 h 40"/>
                <a:gd name="T2" fmla="*/ 28 w 29"/>
                <a:gd name="T3" fmla="*/ 19 h 40"/>
                <a:gd name="T4" fmla="*/ 23 w 29"/>
                <a:gd name="T5" fmla="*/ 22 h 40"/>
                <a:gd name="T6" fmla="*/ 19 w 29"/>
                <a:gd name="T7" fmla="*/ 19 h 40"/>
                <a:gd name="T8" fmla="*/ 11 w 29"/>
                <a:gd name="T9" fmla="*/ 22 h 40"/>
                <a:gd name="T10" fmla="*/ 11 w 29"/>
                <a:gd name="T11" fmla="*/ 28 h 40"/>
                <a:gd name="T12" fmla="*/ 19 w 29"/>
                <a:gd name="T13" fmla="*/ 35 h 40"/>
                <a:gd name="T14" fmla="*/ 23 w 29"/>
                <a:gd name="T15" fmla="*/ 32 h 40"/>
                <a:gd name="T16" fmla="*/ 25 w 29"/>
                <a:gd name="T17" fmla="*/ 35 h 40"/>
                <a:gd name="T18" fmla="*/ 19 w 29"/>
                <a:gd name="T19" fmla="*/ 39 h 40"/>
                <a:gd name="T20" fmla="*/ 11 w 29"/>
                <a:gd name="T21" fmla="*/ 39 h 40"/>
                <a:gd name="T22" fmla="*/ 0 w 29"/>
                <a:gd name="T23" fmla="*/ 30 h 40"/>
                <a:gd name="T24" fmla="*/ 0 w 29"/>
                <a:gd name="T25" fmla="*/ 9 h 40"/>
                <a:gd name="T26" fmla="*/ 3 w 29"/>
                <a:gd name="T27" fmla="*/ 6 h 40"/>
                <a:gd name="T28" fmla="*/ 16 w 29"/>
                <a:gd name="T29" fmla="*/ 0 h 40"/>
                <a:gd name="T30" fmla="*/ 23 w 29"/>
                <a:gd name="T31" fmla="*/ 4 h 40"/>
                <a:gd name="T32" fmla="*/ 28 w 29"/>
                <a:gd name="T33" fmla="*/ 7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40"/>
                <a:gd name="T53" fmla="*/ 29 w 29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40">
                  <a:moveTo>
                    <a:pt x="28" y="7"/>
                  </a:moveTo>
                  <a:lnTo>
                    <a:pt x="28" y="19"/>
                  </a:lnTo>
                  <a:lnTo>
                    <a:pt x="23" y="22"/>
                  </a:lnTo>
                  <a:lnTo>
                    <a:pt x="19" y="19"/>
                  </a:lnTo>
                  <a:lnTo>
                    <a:pt x="11" y="22"/>
                  </a:lnTo>
                  <a:lnTo>
                    <a:pt x="11" y="28"/>
                  </a:lnTo>
                  <a:lnTo>
                    <a:pt x="19" y="35"/>
                  </a:lnTo>
                  <a:lnTo>
                    <a:pt x="23" y="32"/>
                  </a:lnTo>
                  <a:lnTo>
                    <a:pt x="25" y="35"/>
                  </a:lnTo>
                  <a:lnTo>
                    <a:pt x="19" y="39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9"/>
                  </a:lnTo>
                  <a:lnTo>
                    <a:pt x="3" y="6"/>
                  </a:lnTo>
                  <a:lnTo>
                    <a:pt x="16" y="0"/>
                  </a:lnTo>
                  <a:lnTo>
                    <a:pt x="23" y="4"/>
                  </a:lnTo>
                  <a:lnTo>
                    <a:pt x="28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0" name="Freeform 221"/>
            <p:cNvSpPr>
              <a:spLocks/>
            </p:cNvSpPr>
            <p:nvPr/>
          </p:nvSpPr>
          <p:spPr bwMode="auto">
            <a:xfrm>
              <a:off x="1289" y="3389"/>
              <a:ext cx="10" cy="8"/>
            </a:xfrm>
            <a:custGeom>
              <a:avLst/>
              <a:gdLst>
                <a:gd name="T0" fmla="*/ 8 w 10"/>
                <a:gd name="T1" fmla="*/ 0 h 8"/>
                <a:gd name="T2" fmla="*/ 5 w 10"/>
                <a:gd name="T3" fmla="*/ 0 h 8"/>
                <a:gd name="T4" fmla="*/ 0 w 10"/>
                <a:gd name="T5" fmla="*/ 5 h 8"/>
                <a:gd name="T6" fmla="*/ 6 w 10"/>
                <a:gd name="T7" fmla="*/ 7 h 8"/>
                <a:gd name="T8" fmla="*/ 9 w 10"/>
                <a:gd name="T9" fmla="*/ 2 h 8"/>
                <a:gd name="T10" fmla="*/ 8 w 10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8"/>
                <a:gd name="T20" fmla="*/ 10 w 10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8">
                  <a:moveTo>
                    <a:pt x="8" y="0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6" y="7"/>
                  </a:lnTo>
                  <a:lnTo>
                    <a:pt x="9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1" name="Freeform 222"/>
            <p:cNvSpPr>
              <a:spLocks/>
            </p:cNvSpPr>
            <p:nvPr/>
          </p:nvSpPr>
          <p:spPr bwMode="auto">
            <a:xfrm>
              <a:off x="1276" y="2781"/>
              <a:ext cx="24" cy="39"/>
            </a:xfrm>
            <a:custGeom>
              <a:avLst/>
              <a:gdLst>
                <a:gd name="T0" fmla="*/ 23 w 24"/>
                <a:gd name="T1" fmla="*/ 9 h 39"/>
                <a:gd name="T2" fmla="*/ 23 w 24"/>
                <a:gd name="T3" fmla="*/ 25 h 39"/>
                <a:gd name="T4" fmla="*/ 20 w 24"/>
                <a:gd name="T5" fmla="*/ 33 h 39"/>
                <a:gd name="T6" fmla="*/ 14 w 24"/>
                <a:gd name="T7" fmla="*/ 38 h 39"/>
                <a:gd name="T8" fmla="*/ 8 w 24"/>
                <a:gd name="T9" fmla="*/ 38 h 39"/>
                <a:gd name="T10" fmla="*/ 2 w 24"/>
                <a:gd name="T11" fmla="*/ 33 h 39"/>
                <a:gd name="T12" fmla="*/ 0 w 24"/>
                <a:gd name="T13" fmla="*/ 25 h 39"/>
                <a:gd name="T14" fmla="*/ 0 w 24"/>
                <a:gd name="T15" fmla="*/ 9 h 39"/>
                <a:gd name="T16" fmla="*/ 6 w 24"/>
                <a:gd name="T17" fmla="*/ 0 h 39"/>
                <a:gd name="T18" fmla="*/ 18 w 24"/>
                <a:gd name="T19" fmla="*/ 0 h 39"/>
                <a:gd name="T20" fmla="*/ 23 w 24"/>
                <a:gd name="T21" fmla="*/ 9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9"/>
                <a:gd name="T35" fmla="*/ 24 w 24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9">
                  <a:moveTo>
                    <a:pt x="23" y="9"/>
                  </a:moveTo>
                  <a:lnTo>
                    <a:pt x="23" y="25"/>
                  </a:lnTo>
                  <a:lnTo>
                    <a:pt x="20" y="33"/>
                  </a:lnTo>
                  <a:lnTo>
                    <a:pt x="14" y="38"/>
                  </a:lnTo>
                  <a:lnTo>
                    <a:pt x="8" y="38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0" y="9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3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2" name="Freeform 223"/>
            <p:cNvSpPr>
              <a:spLocks/>
            </p:cNvSpPr>
            <p:nvPr/>
          </p:nvSpPr>
          <p:spPr bwMode="auto">
            <a:xfrm>
              <a:off x="1282" y="2781"/>
              <a:ext cx="13" cy="38"/>
            </a:xfrm>
            <a:custGeom>
              <a:avLst/>
              <a:gdLst>
                <a:gd name="T0" fmla="*/ 11 w 13"/>
                <a:gd name="T1" fmla="*/ 9 h 38"/>
                <a:gd name="T2" fmla="*/ 11 w 13"/>
                <a:gd name="T3" fmla="*/ 6 h 38"/>
                <a:gd name="T4" fmla="*/ 6 w 13"/>
                <a:gd name="T5" fmla="*/ 0 h 38"/>
                <a:gd name="T6" fmla="*/ 2 w 13"/>
                <a:gd name="T7" fmla="*/ 2 h 38"/>
                <a:gd name="T8" fmla="*/ 0 w 13"/>
                <a:gd name="T9" fmla="*/ 11 h 38"/>
                <a:gd name="T10" fmla="*/ 0 w 13"/>
                <a:gd name="T11" fmla="*/ 31 h 38"/>
                <a:gd name="T12" fmla="*/ 6 w 13"/>
                <a:gd name="T13" fmla="*/ 37 h 38"/>
                <a:gd name="T14" fmla="*/ 9 w 13"/>
                <a:gd name="T15" fmla="*/ 35 h 38"/>
                <a:gd name="T16" fmla="*/ 12 w 13"/>
                <a:gd name="T17" fmla="*/ 24 h 38"/>
                <a:gd name="T18" fmla="*/ 12 w 13"/>
                <a:gd name="T19" fmla="*/ 11 h 38"/>
                <a:gd name="T20" fmla="*/ 11 w 13"/>
                <a:gd name="T21" fmla="*/ 9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38"/>
                <a:gd name="T35" fmla="*/ 13 w 13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38">
                  <a:moveTo>
                    <a:pt x="11" y="9"/>
                  </a:moveTo>
                  <a:lnTo>
                    <a:pt x="11" y="6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11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9" y="35"/>
                  </a:lnTo>
                  <a:lnTo>
                    <a:pt x="12" y="24"/>
                  </a:lnTo>
                  <a:lnTo>
                    <a:pt x="12" y="11"/>
                  </a:lnTo>
                  <a:lnTo>
                    <a:pt x="11" y="9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3" name="Freeform 224"/>
            <p:cNvSpPr>
              <a:spLocks/>
            </p:cNvSpPr>
            <p:nvPr/>
          </p:nvSpPr>
          <p:spPr bwMode="auto">
            <a:xfrm>
              <a:off x="1208" y="3361"/>
              <a:ext cx="67" cy="60"/>
            </a:xfrm>
            <a:custGeom>
              <a:avLst/>
              <a:gdLst>
                <a:gd name="T0" fmla="*/ 66 w 67"/>
                <a:gd name="T1" fmla="*/ 2 h 60"/>
                <a:gd name="T2" fmla="*/ 66 w 67"/>
                <a:gd name="T3" fmla="*/ 44 h 60"/>
                <a:gd name="T4" fmla="*/ 64 w 67"/>
                <a:gd name="T5" fmla="*/ 55 h 60"/>
                <a:gd name="T6" fmla="*/ 61 w 67"/>
                <a:gd name="T7" fmla="*/ 57 h 60"/>
                <a:gd name="T8" fmla="*/ 57 w 67"/>
                <a:gd name="T9" fmla="*/ 57 h 60"/>
                <a:gd name="T10" fmla="*/ 55 w 67"/>
                <a:gd name="T11" fmla="*/ 55 h 60"/>
                <a:gd name="T12" fmla="*/ 47 w 67"/>
                <a:gd name="T13" fmla="*/ 59 h 60"/>
                <a:gd name="T14" fmla="*/ 44 w 67"/>
                <a:gd name="T15" fmla="*/ 59 h 60"/>
                <a:gd name="T16" fmla="*/ 38 w 67"/>
                <a:gd name="T17" fmla="*/ 55 h 60"/>
                <a:gd name="T18" fmla="*/ 31 w 67"/>
                <a:gd name="T19" fmla="*/ 44 h 60"/>
                <a:gd name="T20" fmla="*/ 27 w 67"/>
                <a:gd name="T21" fmla="*/ 53 h 60"/>
                <a:gd name="T22" fmla="*/ 16 w 67"/>
                <a:gd name="T23" fmla="*/ 59 h 60"/>
                <a:gd name="T24" fmla="*/ 6 w 67"/>
                <a:gd name="T25" fmla="*/ 57 h 60"/>
                <a:gd name="T26" fmla="*/ 0 w 67"/>
                <a:gd name="T27" fmla="*/ 48 h 60"/>
                <a:gd name="T28" fmla="*/ 0 w 67"/>
                <a:gd name="T29" fmla="*/ 31 h 60"/>
                <a:gd name="T30" fmla="*/ 2 w 67"/>
                <a:gd name="T31" fmla="*/ 26 h 60"/>
                <a:gd name="T32" fmla="*/ 5 w 67"/>
                <a:gd name="T33" fmla="*/ 26 h 60"/>
                <a:gd name="T34" fmla="*/ 5 w 67"/>
                <a:gd name="T35" fmla="*/ 22 h 60"/>
                <a:gd name="T36" fmla="*/ 13 w 67"/>
                <a:gd name="T37" fmla="*/ 20 h 60"/>
                <a:gd name="T38" fmla="*/ 22 w 67"/>
                <a:gd name="T39" fmla="*/ 20 h 60"/>
                <a:gd name="T40" fmla="*/ 31 w 67"/>
                <a:gd name="T41" fmla="*/ 28 h 60"/>
                <a:gd name="T42" fmla="*/ 31 w 67"/>
                <a:gd name="T43" fmla="*/ 33 h 60"/>
                <a:gd name="T44" fmla="*/ 36 w 67"/>
                <a:gd name="T45" fmla="*/ 33 h 60"/>
                <a:gd name="T46" fmla="*/ 36 w 67"/>
                <a:gd name="T47" fmla="*/ 28 h 60"/>
                <a:gd name="T48" fmla="*/ 44 w 67"/>
                <a:gd name="T49" fmla="*/ 20 h 60"/>
                <a:gd name="T50" fmla="*/ 57 w 67"/>
                <a:gd name="T51" fmla="*/ 20 h 60"/>
                <a:gd name="T52" fmla="*/ 57 w 67"/>
                <a:gd name="T53" fmla="*/ 2 h 60"/>
                <a:gd name="T54" fmla="*/ 60 w 67"/>
                <a:gd name="T55" fmla="*/ 0 h 60"/>
                <a:gd name="T56" fmla="*/ 64 w 67"/>
                <a:gd name="T57" fmla="*/ 0 h 60"/>
                <a:gd name="T58" fmla="*/ 66 w 67"/>
                <a:gd name="T59" fmla="*/ 2 h 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7"/>
                <a:gd name="T91" fmla="*/ 0 h 60"/>
                <a:gd name="T92" fmla="*/ 67 w 67"/>
                <a:gd name="T93" fmla="*/ 60 h 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7" h="60">
                  <a:moveTo>
                    <a:pt x="66" y="2"/>
                  </a:moveTo>
                  <a:lnTo>
                    <a:pt x="66" y="44"/>
                  </a:lnTo>
                  <a:lnTo>
                    <a:pt x="64" y="55"/>
                  </a:lnTo>
                  <a:lnTo>
                    <a:pt x="61" y="57"/>
                  </a:lnTo>
                  <a:lnTo>
                    <a:pt x="57" y="57"/>
                  </a:lnTo>
                  <a:lnTo>
                    <a:pt x="55" y="55"/>
                  </a:lnTo>
                  <a:lnTo>
                    <a:pt x="47" y="59"/>
                  </a:lnTo>
                  <a:lnTo>
                    <a:pt x="44" y="59"/>
                  </a:lnTo>
                  <a:lnTo>
                    <a:pt x="38" y="55"/>
                  </a:lnTo>
                  <a:lnTo>
                    <a:pt x="31" y="44"/>
                  </a:lnTo>
                  <a:lnTo>
                    <a:pt x="27" y="53"/>
                  </a:lnTo>
                  <a:lnTo>
                    <a:pt x="16" y="59"/>
                  </a:lnTo>
                  <a:lnTo>
                    <a:pt x="6" y="5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2" y="26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13" y="20"/>
                  </a:lnTo>
                  <a:lnTo>
                    <a:pt x="22" y="20"/>
                  </a:lnTo>
                  <a:lnTo>
                    <a:pt x="31" y="28"/>
                  </a:lnTo>
                  <a:lnTo>
                    <a:pt x="31" y="33"/>
                  </a:lnTo>
                  <a:lnTo>
                    <a:pt x="36" y="33"/>
                  </a:lnTo>
                  <a:lnTo>
                    <a:pt x="36" y="28"/>
                  </a:lnTo>
                  <a:lnTo>
                    <a:pt x="44" y="20"/>
                  </a:lnTo>
                  <a:lnTo>
                    <a:pt x="57" y="20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6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4" name="Freeform 225"/>
            <p:cNvSpPr>
              <a:spLocks/>
            </p:cNvSpPr>
            <p:nvPr/>
          </p:nvSpPr>
          <p:spPr bwMode="auto">
            <a:xfrm>
              <a:off x="1252" y="3389"/>
              <a:ext cx="14" cy="27"/>
            </a:xfrm>
            <a:custGeom>
              <a:avLst/>
              <a:gdLst>
                <a:gd name="T0" fmla="*/ 11 w 14"/>
                <a:gd name="T1" fmla="*/ 6 h 27"/>
                <a:gd name="T2" fmla="*/ 7 w 14"/>
                <a:gd name="T3" fmla="*/ 0 h 27"/>
                <a:gd name="T4" fmla="*/ 0 w 14"/>
                <a:gd name="T5" fmla="*/ 9 h 27"/>
                <a:gd name="T6" fmla="*/ 2 w 14"/>
                <a:gd name="T7" fmla="*/ 24 h 27"/>
                <a:gd name="T8" fmla="*/ 7 w 14"/>
                <a:gd name="T9" fmla="*/ 24 h 27"/>
                <a:gd name="T10" fmla="*/ 8 w 14"/>
                <a:gd name="T11" fmla="*/ 26 h 27"/>
                <a:gd name="T12" fmla="*/ 13 w 14"/>
                <a:gd name="T13" fmla="*/ 17 h 27"/>
                <a:gd name="T14" fmla="*/ 13 w 14"/>
                <a:gd name="T15" fmla="*/ 7 h 27"/>
                <a:gd name="T16" fmla="*/ 11 w 14"/>
                <a:gd name="T17" fmla="*/ 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27"/>
                <a:gd name="T29" fmla="*/ 14 w 14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27">
                  <a:moveTo>
                    <a:pt x="11" y="6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2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3" y="17"/>
                  </a:lnTo>
                  <a:lnTo>
                    <a:pt x="13" y="7"/>
                  </a:lnTo>
                  <a:lnTo>
                    <a:pt x="11" y="6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5" name="Freeform 226"/>
            <p:cNvSpPr>
              <a:spLocks/>
            </p:cNvSpPr>
            <p:nvPr/>
          </p:nvSpPr>
          <p:spPr bwMode="auto">
            <a:xfrm>
              <a:off x="1219" y="3389"/>
              <a:ext cx="12" cy="28"/>
            </a:xfrm>
            <a:custGeom>
              <a:avLst/>
              <a:gdLst>
                <a:gd name="T0" fmla="*/ 11 w 12"/>
                <a:gd name="T1" fmla="*/ 2 h 28"/>
                <a:gd name="T2" fmla="*/ 11 w 12"/>
                <a:gd name="T3" fmla="*/ 0 h 28"/>
                <a:gd name="T4" fmla="*/ 0 w 12"/>
                <a:gd name="T5" fmla="*/ 0 h 28"/>
                <a:gd name="T6" fmla="*/ 0 w 12"/>
                <a:gd name="T7" fmla="*/ 22 h 28"/>
                <a:gd name="T8" fmla="*/ 5 w 12"/>
                <a:gd name="T9" fmla="*/ 27 h 28"/>
                <a:gd name="T10" fmla="*/ 11 w 12"/>
                <a:gd name="T11" fmla="*/ 20 h 28"/>
                <a:gd name="T12" fmla="*/ 11 w 12"/>
                <a:gd name="T13" fmla="*/ 5 h 28"/>
                <a:gd name="T14" fmla="*/ 11 w 12"/>
                <a:gd name="T15" fmla="*/ 2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28"/>
                <a:gd name="T26" fmla="*/ 12 w 12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28">
                  <a:moveTo>
                    <a:pt x="11" y="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5" y="27"/>
                  </a:lnTo>
                  <a:lnTo>
                    <a:pt x="11" y="20"/>
                  </a:lnTo>
                  <a:lnTo>
                    <a:pt x="11" y="5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6" name="Freeform 227"/>
            <p:cNvSpPr>
              <a:spLocks/>
            </p:cNvSpPr>
            <p:nvPr/>
          </p:nvSpPr>
          <p:spPr bwMode="auto">
            <a:xfrm>
              <a:off x="1255" y="2780"/>
              <a:ext cx="9" cy="40"/>
            </a:xfrm>
            <a:custGeom>
              <a:avLst/>
              <a:gdLst>
                <a:gd name="T0" fmla="*/ 8 w 9"/>
                <a:gd name="T1" fmla="*/ 2 h 40"/>
                <a:gd name="T2" fmla="*/ 8 w 9"/>
                <a:gd name="T3" fmla="*/ 7 h 40"/>
                <a:gd name="T4" fmla="*/ 6 w 9"/>
                <a:gd name="T5" fmla="*/ 11 h 40"/>
                <a:gd name="T6" fmla="*/ 8 w 9"/>
                <a:gd name="T7" fmla="*/ 20 h 40"/>
                <a:gd name="T8" fmla="*/ 6 w 9"/>
                <a:gd name="T9" fmla="*/ 25 h 40"/>
                <a:gd name="T10" fmla="*/ 6 w 9"/>
                <a:gd name="T11" fmla="*/ 34 h 40"/>
                <a:gd name="T12" fmla="*/ 8 w 9"/>
                <a:gd name="T13" fmla="*/ 37 h 40"/>
                <a:gd name="T14" fmla="*/ 5 w 9"/>
                <a:gd name="T15" fmla="*/ 39 h 40"/>
                <a:gd name="T16" fmla="*/ 0 w 9"/>
                <a:gd name="T17" fmla="*/ 37 h 40"/>
                <a:gd name="T18" fmla="*/ 3 w 9"/>
                <a:gd name="T19" fmla="*/ 28 h 40"/>
                <a:gd name="T20" fmla="*/ 3 w 9"/>
                <a:gd name="T21" fmla="*/ 5 h 40"/>
                <a:gd name="T22" fmla="*/ 0 w 9"/>
                <a:gd name="T23" fmla="*/ 2 h 40"/>
                <a:gd name="T24" fmla="*/ 6 w 9"/>
                <a:gd name="T25" fmla="*/ 0 h 40"/>
                <a:gd name="T26" fmla="*/ 8 w 9"/>
                <a:gd name="T27" fmla="*/ 2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"/>
                <a:gd name="T43" fmla="*/ 0 h 40"/>
                <a:gd name="T44" fmla="*/ 9 w 9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" h="40">
                  <a:moveTo>
                    <a:pt x="8" y="2"/>
                  </a:moveTo>
                  <a:lnTo>
                    <a:pt x="8" y="7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6" y="25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5" y="39"/>
                  </a:lnTo>
                  <a:lnTo>
                    <a:pt x="0" y="37"/>
                  </a:lnTo>
                  <a:lnTo>
                    <a:pt x="3" y="28"/>
                  </a:lnTo>
                  <a:lnTo>
                    <a:pt x="3" y="5"/>
                  </a:lnTo>
                  <a:lnTo>
                    <a:pt x="0" y="2"/>
                  </a:lnTo>
                  <a:lnTo>
                    <a:pt x="6" y="0"/>
                  </a:lnTo>
                  <a:lnTo>
                    <a:pt x="8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7" name="Freeform 228"/>
            <p:cNvSpPr>
              <a:spLocks/>
            </p:cNvSpPr>
            <p:nvPr/>
          </p:nvSpPr>
          <p:spPr bwMode="auto">
            <a:xfrm>
              <a:off x="1227" y="2780"/>
              <a:ext cx="8" cy="39"/>
            </a:xfrm>
            <a:custGeom>
              <a:avLst/>
              <a:gdLst>
                <a:gd name="T0" fmla="*/ 7 w 8"/>
                <a:gd name="T1" fmla="*/ 2 h 39"/>
                <a:gd name="T2" fmla="*/ 7 w 8"/>
                <a:gd name="T3" fmla="*/ 31 h 39"/>
                <a:gd name="T4" fmla="*/ 7 w 8"/>
                <a:gd name="T5" fmla="*/ 34 h 39"/>
                <a:gd name="T6" fmla="*/ 7 w 8"/>
                <a:gd name="T7" fmla="*/ 38 h 39"/>
                <a:gd name="T8" fmla="*/ 0 w 8"/>
                <a:gd name="T9" fmla="*/ 38 h 39"/>
                <a:gd name="T10" fmla="*/ 2 w 8"/>
                <a:gd name="T11" fmla="*/ 29 h 39"/>
                <a:gd name="T12" fmla="*/ 2 w 8"/>
                <a:gd name="T13" fmla="*/ 7 h 39"/>
                <a:gd name="T14" fmla="*/ 0 w 8"/>
                <a:gd name="T15" fmla="*/ 2 h 39"/>
                <a:gd name="T16" fmla="*/ 7 w 8"/>
                <a:gd name="T17" fmla="*/ 0 h 39"/>
                <a:gd name="T18" fmla="*/ 7 w 8"/>
                <a:gd name="T19" fmla="*/ 2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39"/>
                <a:gd name="T32" fmla="*/ 8 w 8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39">
                  <a:moveTo>
                    <a:pt x="7" y="2"/>
                  </a:moveTo>
                  <a:lnTo>
                    <a:pt x="7" y="31"/>
                  </a:lnTo>
                  <a:lnTo>
                    <a:pt x="7" y="34"/>
                  </a:lnTo>
                  <a:lnTo>
                    <a:pt x="7" y="38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2" y="7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8" name="Freeform 229"/>
            <p:cNvSpPr>
              <a:spLocks/>
            </p:cNvSpPr>
            <p:nvPr/>
          </p:nvSpPr>
          <p:spPr bwMode="auto">
            <a:xfrm>
              <a:off x="1176" y="3381"/>
              <a:ext cx="30" cy="38"/>
            </a:xfrm>
            <a:custGeom>
              <a:avLst/>
              <a:gdLst>
                <a:gd name="T0" fmla="*/ 29 w 30"/>
                <a:gd name="T1" fmla="*/ 2 h 38"/>
                <a:gd name="T2" fmla="*/ 29 w 30"/>
                <a:gd name="T3" fmla="*/ 6 h 38"/>
                <a:gd name="T4" fmla="*/ 27 w 30"/>
                <a:gd name="T5" fmla="*/ 7 h 38"/>
                <a:gd name="T6" fmla="*/ 16 w 30"/>
                <a:gd name="T7" fmla="*/ 4 h 38"/>
                <a:gd name="T8" fmla="*/ 10 w 30"/>
                <a:gd name="T9" fmla="*/ 13 h 38"/>
                <a:gd name="T10" fmla="*/ 10 w 30"/>
                <a:gd name="T11" fmla="*/ 24 h 38"/>
                <a:gd name="T12" fmla="*/ 21 w 30"/>
                <a:gd name="T13" fmla="*/ 33 h 38"/>
                <a:gd name="T14" fmla="*/ 27 w 30"/>
                <a:gd name="T15" fmla="*/ 31 h 38"/>
                <a:gd name="T16" fmla="*/ 27 w 30"/>
                <a:gd name="T17" fmla="*/ 35 h 38"/>
                <a:gd name="T18" fmla="*/ 13 w 30"/>
                <a:gd name="T19" fmla="*/ 37 h 38"/>
                <a:gd name="T20" fmla="*/ 5 w 30"/>
                <a:gd name="T21" fmla="*/ 33 h 38"/>
                <a:gd name="T22" fmla="*/ 0 w 30"/>
                <a:gd name="T23" fmla="*/ 19 h 38"/>
                <a:gd name="T24" fmla="*/ 2 w 30"/>
                <a:gd name="T25" fmla="*/ 7 h 38"/>
                <a:gd name="T26" fmla="*/ 10 w 30"/>
                <a:gd name="T27" fmla="*/ 0 h 38"/>
                <a:gd name="T28" fmla="*/ 26 w 30"/>
                <a:gd name="T29" fmla="*/ 0 h 38"/>
                <a:gd name="T30" fmla="*/ 29 w 30"/>
                <a:gd name="T31" fmla="*/ 2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38"/>
                <a:gd name="T50" fmla="*/ 30 w 30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38">
                  <a:moveTo>
                    <a:pt x="29" y="2"/>
                  </a:moveTo>
                  <a:lnTo>
                    <a:pt x="29" y="6"/>
                  </a:lnTo>
                  <a:lnTo>
                    <a:pt x="27" y="7"/>
                  </a:lnTo>
                  <a:lnTo>
                    <a:pt x="16" y="4"/>
                  </a:lnTo>
                  <a:lnTo>
                    <a:pt x="10" y="13"/>
                  </a:lnTo>
                  <a:lnTo>
                    <a:pt x="10" y="24"/>
                  </a:lnTo>
                  <a:lnTo>
                    <a:pt x="21" y="33"/>
                  </a:lnTo>
                  <a:lnTo>
                    <a:pt x="27" y="31"/>
                  </a:lnTo>
                  <a:lnTo>
                    <a:pt x="27" y="35"/>
                  </a:lnTo>
                  <a:lnTo>
                    <a:pt x="13" y="37"/>
                  </a:lnTo>
                  <a:lnTo>
                    <a:pt x="5" y="33"/>
                  </a:lnTo>
                  <a:lnTo>
                    <a:pt x="0" y="19"/>
                  </a:lnTo>
                  <a:lnTo>
                    <a:pt x="2" y="7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29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89" name="Freeform 230"/>
            <p:cNvSpPr>
              <a:spLocks/>
            </p:cNvSpPr>
            <p:nvPr/>
          </p:nvSpPr>
          <p:spPr bwMode="auto">
            <a:xfrm>
              <a:off x="1157" y="3396"/>
              <a:ext cx="17" cy="8"/>
            </a:xfrm>
            <a:custGeom>
              <a:avLst/>
              <a:gdLst>
                <a:gd name="T0" fmla="*/ 16 w 17"/>
                <a:gd name="T1" fmla="*/ 0 h 8"/>
                <a:gd name="T2" fmla="*/ 14 w 17"/>
                <a:gd name="T3" fmla="*/ 7 h 8"/>
                <a:gd name="T4" fmla="*/ 0 w 17"/>
                <a:gd name="T5" fmla="*/ 7 h 8"/>
                <a:gd name="T6" fmla="*/ 0 w 17"/>
                <a:gd name="T7" fmla="*/ 0 h 8"/>
                <a:gd name="T8" fmla="*/ 14 w 17"/>
                <a:gd name="T9" fmla="*/ 0 h 8"/>
                <a:gd name="T10" fmla="*/ 16 w 17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8"/>
                <a:gd name="T20" fmla="*/ 17 w 17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8">
                  <a:moveTo>
                    <a:pt x="16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0" name="Freeform 231"/>
            <p:cNvSpPr>
              <a:spLocks/>
            </p:cNvSpPr>
            <p:nvPr/>
          </p:nvSpPr>
          <p:spPr bwMode="auto">
            <a:xfrm>
              <a:off x="1132" y="3087"/>
              <a:ext cx="25" cy="40"/>
            </a:xfrm>
            <a:custGeom>
              <a:avLst/>
              <a:gdLst>
                <a:gd name="T0" fmla="*/ 24 w 25"/>
                <a:gd name="T1" fmla="*/ 11 h 40"/>
                <a:gd name="T2" fmla="*/ 24 w 25"/>
                <a:gd name="T3" fmla="*/ 25 h 40"/>
                <a:gd name="T4" fmla="*/ 19 w 25"/>
                <a:gd name="T5" fmla="*/ 37 h 40"/>
                <a:gd name="T6" fmla="*/ 10 w 25"/>
                <a:gd name="T7" fmla="*/ 39 h 40"/>
                <a:gd name="T8" fmla="*/ 5 w 25"/>
                <a:gd name="T9" fmla="*/ 35 h 40"/>
                <a:gd name="T10" fmla="*/ 0 w 25"/>
                <a:gd name="T11" fmla="*/ 23 h 40"/>
                <a:gd name="T12" fmla="*/ 0 w 25"/>
                <a:gd name="T13" fmla="*/ 11 h 40"/>
                <a:gd name="T14" fmla="*/ 5 w 25"/>
                <a:gd name="T15" fmla="*/ 4 h 40"/>
                <a:gd name="T16" fmla="*/ 13 w 25"/>
                <a:gd name="T17" fmla="*/ 0 h 40"/>
                <a:gd name="T18" fmla="*/ 21 w 25"/>
                <a:gd name="T19" fmla="*/ 4 h 40"/>
                <a:gd name="T20" fmla="*/ 24 w 25"/>
                <a:gd name="T21" fmla="*/ 11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40"/>
                <a:gd name="T35" fmla="*/ 25 w 25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40">
                  <a:moveTo>
                    <a:pt x="24" y="11"/>
                  </a:moveTo>
                  <a:lnTo>
                    <a:pt x="24" y="25"/>
                  </a:lnTo>
                  <a:lnTo>
                    <a:pt x="19" y="37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5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1" name="Freeform 232"/>
            <p:cNvSpPr>
              <a:spLocks/>
            </p:cNvSpPr>
            <p:nvPr/>
          </p:nvSpPr>
          <p:spPr bwMode="auto">
            <a:xfrm>
              <a:off x="1139" y="3089"/>
              <a:ext cx="13" cy="37"/>
            </a:xfrm>
            <a:custGeom>
              <a:avLst/>
              <a:gdLst>
                <a:gd name="T0" fmla="*/ 12 w 13"/>
                <a:gd name="T1" fmla="*/ 5 h 37"/>
                <a:gd name="T2" fmla="*/ 6 w 13"/>
                <a:gd name="T3" fmla="*/ 0 h 37"/>
                <a:gd name="T4" fmla="*/ 2 w 13"/>
                <a:gd name="T5" fmla="*/ 0 h 37"/>
                <a:gd name="T6" fmla="*/ 0 w 13"/>
                <a:gd name="T7" fmla="*/ 11 h 37"/>
                <a:gd name="T8" fmla="*/ 0 w 13"/>
                <a:gd name="T9" fmla="*/ 29 h 37"/>
                <a:gd name="T10" fmla="*/ 6 w 13"/>
                <a:gd name="T11" fmla="*/ 36 h 37"/>
                <a:gd name="T12" fmla="*/ 9 w 13"/>
                <a:gd name="T13" fmla="*/ 34 h 37"/>
                <a:gd name="T14" fmla="*/ 12 w 13"/>
                <a:gd name="T15" fmla="*/ 22 h 37"/>
                <a:gd name="T16" fmla="*/ 12 w 13"/>
                <a:gd name="T17" fmla="*/ 7 h 37"/>
                <a:gd name="T18" fmla="*/ 12 w 13"/>
                <a:gd name="T19" fmla="*/ 5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37"/>
                <a:gd name="T32" fmla="*/ 13 w 13"/>
                <a:gd name="T33" fmla="*/ 37 h 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37">
                  <a:moveTo>
                    <a:pt x="12" y="5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11"/>
                  </a:lnTo>
                  <a:lnTo>
                    <a:pt x="0" y="29"/>
                  </a:lnTo>
                  <a:lnTo>
                    <a:pt x="6" y="36"/>
                  </a:lnTo>
                  <a:lnTo>
                    <a:pt x="9" y="34"/>
                  </a:lnTo>
                  <a:lnTo>
                    <a:pt x="12" y="22"/>
                  </a:lnTo>
                  <a:lnTo>
                    <a:pt x="12" y="7"/>
                  </a:lnTo>
                  <a:lnTo>
                    <a:pt x="12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2" name="Freeform 233"/>
            <p:cNvSpPr>
              <a:spLocks/>
            </p:cNvSpPr>
            <p:nvPr/>
          </p:nvSpPr>
          <p:spPr bwMode="auto">
            <a:xfrm>
              <a:off x="1125" y="3380"/>
              <a:ext cx="28" cy="37"/>
            </a:xfrm>
            <a:custGeom>
              <a:avLst/>
              <a:gdLst>
                <a:gd name="T0" fmla="*/ 27 w 28"/>
                <a:gd name="T1" fmla="*/ 11 h 37"/>
                <a:gd name="T2" fmla="*/ 27 w 28"/>
                <a:gd name="T3" fmla="*/ 16 h 37"/>
                <a:gd name="T4" fmla="*/ 26 w 28"/>
                <a:gd name="T5" fmla="*/ 20 h 37"/>
                <a:gd name="T6" fmla="*/ 11 w 28"/>
                <a:gd name="T7" fmla="*/ 20 h 37"/>
                <a:gd name="T8" fmla="*/ 12 w 28"/>
                <a:gd name="T9" fmla="*/ 31 h 37"/>
                <a:gd name="T10" fmla="*/ 20 w 28"/>
                <a:gd name="T11" fmla="*/ 32 h 37"/>
                <a:gd name="T12" fmla="*/ 23 w 28"/>
                <a:gd name="T13" fmla="*/ 31 h 37"/>
                <a:gd name="T14" fmla="*/ 26 w 28"/>
                <a:gd name="T15" fmla="*/ 34 h 37"/>
                <a:gd name="T16" fmla="*/ 18 w 28"/>
                <a:gd name="T17" fmla="*/ 36 h 37"/>
                <a:gd name="T18" fmla="*/ 8 w 28"/>
                <a:gd name="T19" fmla="*/ 36 h 37"/>
                <a:gd name="T20" fmla="*/ 3 w 28"/>
                <a:gd name="T21" fmla="*/ 32 h 37"/>
                <a:gd name="T22" fmla="*/ 0 w 28"/>
                <a:gd name="T23" fmla="*/ 23 h 37"/>
                <a:gd name="T24" fmla="*/ 0 w 28"/>
                <a:gd name="T25" fmla="*/ 9 h 37"/>
                <a:gd name="T26" fmla="*/ 5 w 28"/>
                <a:gd name="T27" fmla="*/ 2 h 37"/>
                <a:gd name="T28" fmla="*/ 12 w 28"/>
                <a:gd name="T29" fmla="*/ 0 h 37"/>
                <a:gd name="T30" fmla="*/ 20 w 28"/>
                <a:gd name="T31" fmla="*/ 0 h 37"/>
                <a:gd name="T32" fmla="*/ 26 w 28"/>
                <a:gd name="T33" fmla="*/ 4 h 37"/>
                <a:gd name="T34" fmla="*/ 27 w 28"/>
                <a:gd name="T35" fmla="*/ 11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37"/>
                <a:gd name="T56" fmla="*/ 28 w 28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37">
                  <a:moveTo>
                    <a:pt x="27" y="11"/>
                  </a:moveTo>
                  <a:lnTo>
                    <a:pt x="27" y="16"/>
                  </a:lnTo>
                  <a:lnTo>
                    <a:pt x="26" y="20"/>
                  </a:lnTo>
                  <a:lnTo>
                    <a:pt x="11" y="20"/>
                  </a:lnTo>
                  <a:lnTo>
                    <a:pt x="12" y="31"/>
                  </a:lnTo>
                  <a:lnTo>
                    <a:pt x="20" y="32"/>
                  </a:lnTo>
                  <a:lnTo>
                    <a:pt x="23" y="31"/>
                  </a:lnTo>
                  <a:lnTo>
                    <a:pt x="26" y="34"/>
                  </a:lnTo>
                  <a:lnTo>
                    <a:pt x="18" y="36"/>
                  </a:lnTo>
                  <a:lnTo>
                    <a:pt x="8" y="36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0" y="9"/>
                  </a:lnTo>
                  <a:lnTo>
                    <a:pt x="5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7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3" name="Freeform 234"/>
            <p:cNvSpPr>
              <a:spLocks/>
            </p:cNvSpPr>
            <p:nvPr/>
          </p:nvSpPr>
          <p:spPr bwMode="auto">
            <a:xfrm>
              <a:off x="1135" y="3385"/>
              <a:ext cx="9" cy="11"/>
            </a:xfrm>
            <a:custGeom>
              <a:avLst/>
              <a:gdLst>
                <a:gd name="T0" fmla="*/ 6 w 9"/>
                <a:gd name="T1" fmla="*/ 2 h 11"/>
                <a:gd name="T2" fmla="*/ 3 w 9"/>
                <a:gd name="T3" fmla="*/ 0 h 11"/>
                <a:gd name="T4" fmla="*/ 0 w 9"/>
                <a:gd name="T5" fmla="*/ 4 h 11"/>
                <a:gd name="T6" fmla="*/ 5 w 9"/>
                <a:gd name="T7" fmla="*/ 10 h 11"/>
                <a:gd name="T8" fmla="*/ 8 w 9"/>
                <a:gd name="T9" fmla="*/ 10 h 11"/>
                <a:gd name="T10" fmla="*/ 8 w 9"/>
                <a:gd name="T11" fmla="*/ 4 h 11"/>
                <a:gd name="T12" fmla="*/ 6 w 9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1"/>
                <a:gd name="T23" fmla="*/ 9 w 9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1">
                  <a:moveTo>
                    <a:pt x="6" y="2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8" y="4"/>
                  </a:lnTo>
                  <a:lnTo>
                    <a:pt x="6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4" name="Freeform 235"/>
            <p:cNvSpPr>
              <a:spLocks/>
            </p:cNvSpPr>
            <p:nvPr/>
          </p:nvSpPr>
          <p:spPr bwMode="auto">
            <a:xfrm>
              <a:off x="1104" y="3087"/>
              <a:ext cx="27" cy="40"/>
            </a:xfrm>
            <a:custGeom>
              <a:avLst/>
              <a:gdLst>
                <a:gd name="T0" fmla="*/ 26 w 27"/>
                <a:gd name="T1" fmla="*/ 12 h 40"/>
                <a:gd name="T2" fmla="*/ 26 w 27"/>
                <a:gd name="T3" fmla="*/ 23 h 40"/>
                <a:gd name="T4" fmla="*/ 24 w 27"/>
                <a:gd name="T5" fmla="*/ 34 h 40"/>
                <a:gd name="T6" fmla="*/ 13 w 27"/>
                <a:gd name="T7" fmla="*/ 39 h 40"/>
                <a:gd name="T8" fmla="*/ 8 w 27"/>
                <a:gd name="T9" fmla="*/ 37 h 40"/>
                <a:gd name="T10" fmla="*/ 3 w 27"/>
                <a:gd name="T11" fmla="*/ 30 h 40"/>
                <a:gd name="T12" fmla="*/ 3 w 27"/>
                <a:gd name="T13" fmla="*/ 20 h 40"/>
                <a:gd name="T14" fmla="*/ 0 w 27"/>
                <a:gd name="T15" fmla="*/ 16 h 40"/>
                <a:gd name="T16" fmla="*/ 7 w 27"/>
                <a:gd name="T17" fmla="*/ 2 h 40"/>
                <a:gd name="T18" fmla="*/ 18 w 27"/>
                <a:gd name="T19" fmla="*/ 0 h 40"/>
                <a:gd name="T20" fmla="*/ 24 w 27"/>
                <a:gd name="T21" fmla="*/ 4 h 40"/>
                <a:gd name="T22" fmla="*/ 26 w 27"/>
                <a:gd name="T23" fmla="*/ 12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40"/>
                <a:gd name="T38" fmla="*/ 27 w 27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40">
                  <a:moveTo>
                    <a:pt x="26" y="12"/>
                  </a:moveTo>
                  <a:lnTo>
                    <a:pt x="26" y="23"/>
                  </a:lnTo>
                  <a:lnTo>
                    <a:pt x="24" y="34"/>
                  </a:lnTo>
                  <a:lnTo>
                    <a:pt x="13" y="39"/>
                  </a:lnTo>
                  <a:lnTo>
                    <a:pt x="8" y="37"/>
                  </a:lnTo>
                  <a:lnTo>
                    <a:pt x="3" y="30"/>
                  </a:lnTo>
                  <a:lnTo>
                    <a:pt x="3" y="20"/>
                  </a:lnTo>
                  <a:lnTo>
                    <a:pt x="0" y="16"/>
                  </a:lnTo>
                  <a:lnTo>
                    <a:pt x="7" y="2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1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5" name="Freeform 236"/>
            <p:cNvSpPr>
              <a:spLocks/>
            </p:cNvSpPr>
            <p:nvPr/>
          </p:nvSpPr>
          <p:spPr bwMode="auto">
            <a:xfrm>
              <a:off x="1109" y="3089"/>
              <a:ext cx="17" cy="36"/>
            </a:xfrm>
            <a:custGeom>
              <a:avLst/>
              <a:gdLst>
                <a:gd name="T0" fmla="*/ 14 w 17"/>
                <a:gd name="T1" fmla="*/ 13 h 36"/>
                <a:gd name="T2" fmla="*/ 14 w 17"/>
                <a:gd name="T3" fmla="*/ 4 h 36"/>
                <a:gd name="T4" fmla="*/ 10 w 17"/>
                <a:gd name="T5" fmla="*/ 0 h 36"/>
                <a:gd name="T6" fmla="*/ 3 w 17"/>
                <a:gd name="T7" fmla="*/ 7 h 36"/>
                <a:gd name="T8" fmla="*/ 0 w 17"/>
                <a:gd name="T9" fmla="*/ 17 h 36"/>
                <a:gd name="T10" fmla="*/ 5 w 17"/>
                <a:gd name="T11" fmla="*/ 33 h 36"/>
                <a:gd name="T12" fmla="*/ 10 w 17"/>
                <a:gd name="T13" fmla="*/ 35 h 36"/>
                <a:gd name="T14" fmla="*/ 13 w 17"/>
                <a:gd name="T15" fmla="*/ 33 h 36"/>
                <a:gd name="T16" fmla="*/ 16 w 17"/>
                <a:gd name="T17" fmla="*/ 22 h 36"/>
                <a:gd name="T18" fmla="*/ 16 w 17"/>
                <a:gd name="T19" fmla="*/ 15 h 36"/>
                <a:gd name="T20" fmla="*/ 14 w 17"/>
                <a:gd name="T21" fmla="*/ 13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6"/>
                <a:gd name="T35" fmla="*/ 17 w 17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6">
                  <a:moveTo>
                    <a:pt x="14" y="13"/>
                  </a:moveTo>
                  <a:lnTo>
                    <a:pt x="14" y="4"/>
                  </a:lnTo>
                  <a:lnTo>
                    <a:pt x="10" y="0"/>
                  </a:lnTo>
                  <a:lnTo>
                    <a:pt x="3" y="7"/>
                  </a:lnTo>
                  <a:lnTo>
                    <a:pt x="0" y="17"/>
                  </a:lnTo>
                  <a:lnTo>
                    <a:pt x="5" y="33"/>
                  </a:lnTo>
                  <a:lnTo>
                    <a:pt x="10" y="35"/>
                  </a:lnTo>
                  <a:lnTo>
                    <a:pt x="13" y="33"/>
                  </a:lnTo>
                  <a:lnTo>
                    <a:pt x="16" y="22"/>
                  </a:lnTo>
                  <a:lnTo>
                    <a:pt x="16" y="15"/>
                  </a:lnTo>
                  <a:lnTo>
                    <a:pt x="14" y="1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6" name="Freeform 237"/>
            <p:cNvSpPr>
              <a:spLocks/>
            </p:cNvSpPr>
            <p:nvPr/>
          </p:nvSpPr>
          <p:spPr bwMode="auto">
            <a:xfrm>
              <a:off x="1101" y="3377"/>
              <a:ext cx="22" cy="40"/>
            </a:xfrm>
            <a:custGeom>
              <a:avLst/>
              <a:gdLst>
                <a:gd name="T0" fmla="*/ 21 w 22"/>
                <a:gd name="T1" fmla="*/ 22 h 40"/>
                <a:gd name="T2" fmla="*/ 21 w 22"/>
                <a:gd name="T3" fmla="*/ 30 h 40"/>
                <a:gd name="T4" fmla="*/ 16 w 22"/>
                <a:gd name="T5" fmla="*/ 37 h 40"/>
                <a:gd name="T6" fmla="*/ 6 w 22"/>
                <a:gd name="T7" fmla="*/ 39 h 40"/>
                <a:gd name="T8" fmla="*/ 0 w 22"/>
                <a:gd name="T9" fmla="*/ 37 h 40"/>
                <a:gd name="T10" fmla="*/ 0 w 22"/>
                <a:gd name="T11" fmla="*/ 32 h 40"/>
                <a:gd name="T12" fmla="*/ 3 w 22"/>
                <a:gd name="T13" fmla="*/ 32 h 40"/>
                <a:gd name="T14" fmla="*/ 13 w 22"/>
                <a:gd name="T15" fmla="*/ 35 h 40"/>
                <a:gd name="T16" fmla="*/ 13 w 22"/>
                <a:gd name="T17" fmla="*/ 30 h 40"/>
                <a:gd name="T18" fmla="*/ 2 w 22"/>
                <a:gd name="T19" fmla="*/ 22 h 40"/>
                <a:gd name="T20" fmla="*/ 0 w 22"/>
                <a:gd name="T21" fmla="*/ 7 h 40"/>
                <a:gd name="T22" fmla="*/ 2 w 22"/>
                <a:gd name="T23" fmla="*/ 4 h 40"/>
                <a:gd name="T24" fmla="*/ 11 w 22"/>
                <a:gd name="T25" fmla="*/ 0 h 40"/>
                <a:gd name="T26" fmla="*/ 16 w 22"/>
                <a:gd name="T27" fmla="*/ 0 h 40"/>
                <a:gd name="T28" fmla="*/ 19 w 22"/>
                <a:gd name="T29" fmla="*/ 7 h 40"/>
                <a:gd name="T30" fmla="*/ 18 w 22"/>
                <a:gd name="T31" fmla="*/ 9 h 40"/>
                <a:gd name="T32" fmla="*/ 8 w 22"/>
                <a:gd name="T33" fmla="*/ 6 h 40"/>
                <a:gd name="T34" fmla="*/ 8 w 22"/>
                <a:gd name="T35" fmla="*/ 9 h 40"/>
                <a:gd name="T36" fmla="*/ 19 w 22"/>
                <a:gd name="T37" fmla="*/ 17 h 40"/>
                <a:gd name="T38" fmla="*/ 21 w 22"/>
                <a:gd name="T39" fmla="*/ 22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"/>
                <a:gd name="T61" fmla="*/ 0 h 40"/>
                <a:gd name="T62" fmla="*/ 22 w 22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" h="40">
                  <a:moveTo>
                    <a:pt x="21" y="22"/>
                  </a:moveTo>
                  <a:lnTo>
                    <a:pt x="21" y="30"/>
                  </a:lnTo>
                  <a:lnTo>
                    <a:pt x="16" y="37"/>
                  </a:lnTo>
                  <a:lnTo>
                    <a:pt x="6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3" y="32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2" y="22"/>
                  </a:lnTo>
                  <a:lnTo>
                    <a:pt x="0" y="7"/>
                  </a:lnTo>
                  <a:lnTo>
                    <a:pt x="2" y="4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8" y="6"/>
                  </a:lnTo>
                  <a:lnTo>
                    <a:pt x="8" y="9"/>
                  </a:lnTo>
                  <a:lnTo>
                    <a:pt x="19" y="17"/>
                  </a:lnTo>
                  <a:lnTo>
                    <a:pt x="21" y="2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7" name="Freeform 238"/>
            <p:cNvSpPr>
              <a:spLocks/>
            </p:cNvSpPr>
            <p:nvPr/>
          </p:nvSpPr>
          <p:spPr bwMode="auto">
            <a:xfrm>
              <a:off x="1084" y="3358"/>
              <a:ext cx="13" cy="58"/>
            </a:xfrm>
            <a:custGeom>
              <a:avLst/>
              <a:gdLst>
                <a:gd name="T0" fmla="*/ 12 w 13"/>
                <a:gd name="T1" fmla="*/ 7 h 58"/>
                <a:gd name="T2" fmla="*/ 11 w 13"/>
                <a:gd name="T3" fmla="*/ 9 h 58"/>
                <a:gd name="T4" fmla="*/ 11 w 13"/>
                <a:gd name="T5" fmla="*/ 55 h 58"/>
                <a:gd name="T6" fmla="*/ 8 w 13"/>
                <a:gd name="T7" fmla="*/ 57 h 58"/>
                <a:gd name="T8" fmla="*/ 0 w 13"/>
                <a:gd name="T9" fmla="*/ 57 h 58"/>
                <a:gd name="T10" fmla="*/ 0 w 13"/>
                <a:gd name="T11" fmla="*/ 44 h 58"/>
                <a:gd name="T12" fmla="*/ 3 w 13"/>
                <a:gd name="T13" fmla="*/ 42 h 58"/>
                <a:gd name="T14" fmla="*/ 0 w 13"/>
                <a:gd name="T15" fmla="*/ 39 h 58"/>
                <a:gd name="T16" fmla="*/ 0 w 13"/>
                <a:gd name="T17" fmla="*/ 26 h 58"/>
                <a:gd name="T18" fmla="*/ 3 w 13"/>
                <a:gd name="T19" fmla="*/ 24 h 58"/>
                <a:gd name="T20" fmla="*/ 0 w 13"/>
                <a:gd name="T21" fmla="*/ 17 h 58"/>
                <a:gd name="T22" fmla="*/ 3 w 13"/>
                <a:gd name="T23" fmla="*/ 2 h 58"/>
                <a:gd name="T24" fmla="*/ 9 w 13"/>
                <a:gd name="T25" fmla="*/ 0 h 58"/>
                <a:gd name="T26" fmla="*/ 12 w 13"/>
                <a:gd name="T27" fmla="*/ 7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58"/>
                <a:gd name="T44" fmla="*/ 13 w 13"/>
                <a:gd name="T45" fmla="*/ 58 h 5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58">
                  <a:moveTo>
                    <a:pt x="12" y="7"/>
                  </a:moveTo>
                  <a:lnTo>
                    <a:pt x="11" y="9"/>
                  </a:lnTo>
                  <a:lnTo>
                    <a:pt x="11" y="55"/>
                  </a:lnTo>
                  <a:lnTo>
                    <a:pt x="8" y="57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42"/>
                  </a:lnTo>
                  <a:lnTo>
                    <a:pt x="0" y="39"/>
                  </a:lnTo>
                  <a:lnTo>
                    <a:pt x="0" y="26"/>
                  </a:lnTo>
                  <a:lnTo>
                    <a:pt x="3" y="24"/>
                  </a:lnTo>
                  <a:lnTo>
                    <a:pt x="0" y="17"/>
                  </a:lnTo>
                  <a:lnTo>
                    <a:pt x="3" y="2"/>
                  </a:lnTo>
                  <a:lnTo>
                    <a:pt x="9" y="0"/>
                  </a:lnTo>
                  <a:lnTo>
                    <a:pt x="12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8" name="Freeform 239"/>
            <p:cNvSpPr>
              <a:spLocks/>
            </p:cNvSpPr>
            <p:nvPr/>
          </p:nvSpPr>
          <p:spPr bwMode="auto">
            <a:xfrm>
              <a:off x="1084" y="3087"/>
              <a:ext cx="9" cy="39"/>
            </a:xfrm>
            <a:custGeom>
              <a:avLst/>
              <a:gdLst>
                <a:gd name="T0" fmla="*/ 8 w 9"/>
                <a:gd name="T1" fmla="*/ 0 h 39"/>
                <a:gd name="T2" fmla="*/ 8 w 9"/>
                <a:gd name="T3" fmla="*/ 38 h 39"/>
                <a:gd name="T4" fmla="*/ 3 w 9"/>
                <a:gd name="T5" fmla="*/ 38 h 39"/>
                <a:gd name="T6" fmla="*/ 5 w 9"/>
                <a:gd name="T7" fmla="*/ 29 h 39"/>
                <a:gd name="T8" fmla="*/ 5 w 9"/>
                <a:gd name="T9" fmla="*/ 14 h 39"/>
                <a:gd name="T10" fmla="*/ 3 w 9"/>
                <a:gd name="T11" fmla="*/ 9 h 39"/>
                <a:gd name="T12" fmla="*/ 5 w 9"/>
                <a:gd name="T13" fmla="*/ 7 h 39"/>
                <a:gd name="T14" fmla="*/ 0 w 9"/>
                <a:gd name="T15" fmla="*/ 2 h 39"/>
                <a:gd name="T16" fmla="*/ 8 w 9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39"/>
                <a:gd name="T29" fmla="*/ 9 w 9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39">
                  <a:moveTo>
                    <a:pt x="8" y="0"/>
                  </a:moveTo>
                  <a:lnTo>
                    <a:pt x="8" y="38"/>
                  </a:lnTo>
                  <a:lnTo>
                    <a:pt x="3" y="38"/>
                  </a:lnTo>
                  <a:lnTo>
                    <a:pt x="5" y="29"/>
                  </a:lnTo>
                  <a:lnTo>
                    <a:pt x="5" y="14"/>
                  </a:lnTo>
                  <a:lnTo>
                    <a:pt x="3" y="9"/>
                  </a:lnTo>
                  <a:lnTo>
                    <a:pt x="5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99" name="Freeform 240"/>
            <p:cNvSpPr>
              <a:spLocks/>
            </p:cNvSpPr>
            <p:nvPr/>
          </p:nvSpPr>
          <p:spPr bwMode="auto">
            <a:xfrm>
              <a:off x="1048" y="3377"/>
              <a:ext cx="32" cy="39"/>
            </a:xfrm>
            <a:custGeom>
              <a:avLst/>
              <a:gdLst>
                <a:gd name="T0" fmla="*/ 31 w 32"/>
                <a:gd name="T1" fmla="*/ 4 h 39"/>
                <a:gd name="T2" fmla="*/ 31 w 32"/>
                <a:gd name="T3" fmla="*/ 21 h 39"/>
                <a:gd name="T4" fmla="*/ 29 w 32"/>
                <a:gd name="T5" fmla="*/ 27 h 39"/>
                <a:gd name="T6" fmla="*/ 31 w 32"/>
                <a:gd name="T7" fmla="*/ 30 h 39"/>
                <a:gd name="T8" fmla="*/ 29 w 32"/>
                <a:gd name="T9" fmla="*/ 38 h 39"/>
                <a:gd name="T10" fmla="*/ 21 w 32"/>
                <a:gd name="T11" fmla="*/ 38 h 39"/>
                <a:gd name="T12" fmla="*/ 16 w 32"/>
                <a:gd name="T13" fmla="*/ 36 h 39"/>
                <a:gd name="T14" fmla="*/ 13 w 32"/>
                <a:gd name="T15" fmla="*/ 38 h 39"/>
                <a:gd name="T16" fmla="*/ 5 w 32"/>
                <a:gd name="T17" fmla="*/ 38 h 39"/>
                <a:gd name="T18" fmla="*/ 0 w 32"/>
                <a:gd name="T19" fmla="*/ 30 h 39"/>
                <a:gd name="T20" fmla="*/ 0 w 32"/>
                <a:gd name="T21" fmla="*/ 2 h 39"/>
                <a:gd name="T22" fmla="*/ 7 w 32"/>
                <a:gd name="T23" fmla="*/ 0 h 39"/>
                <a:gd name="T24" fmla="*/ 11 w 32"/>
                <a:gd name="T25" fmla="*/ 8 h 39"/>
                <a:gd name="T26" fmla="*/ 10 w 32"/>
                <a:gd name="T27" fmla="*/ 19 h 39"/>
                <a:gd name="T28" fmla="*/ 11 w 32"/>
                <a:gd name="T29" fmla="*/ 29 h 39"/>
                <a:gd name="T30" fmla="*/ 15 w 32"/>
                <a:gd name="T31" fmla="*/ 32 h 39"/>
                <a:gd name="T32" fmla="*/ 20 w 32"/>
                <a:gd name="T33" fmla="*/ 25 h 39"/>
                <a:gd name="T34" fmla="*/ 20 w 32"/>
                <a:gd name="T35" fmla="*/ 4 h 39"/>
                <a:gd name="T36" fmla="*/ 28 w 32"/>
                <a:gd name="T37" fmla="*/ 0 h 39"/>
                <a:gd name="T38" fmla="*/ 31 w 32"/>
                <a:gd name="T39" fmla="*/ 4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39"/>
                <a:gd name="T62" fmla="*/ 32 w 32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39">
                  <a:moveTo>
                    <a:pt x="31" y="4"/>
                  </a:moveTo>
                  <a:lnTo>
                    <a:pt x="31" y="21"/>
                  </a:lnTo>
                  <a:lnTo>
                    <a:pt x="29" y="27"/>
                  </a:lnTo>
                  <a:lnTo>
                    <a:pt x="31" y="30"/>
                  </a:lnTo>
                  <a:lnTo>
                    <a:pt x="29" y="38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3" y="38"/>
                  </a:lnTo>
                  <a:lnTo>
                    <a:pt x="5" y="38"/>
                  </a:lnTo>
                  <a:lnTo>
                    <a:pt x="0" y="30"/>
                  </a:lnTo>
                  <a:lnTo>
                    <a:pt x="0" y="2"/>
                  </a:lnTo>
                  <a:lnTo>
                    <a:pt x="7" y="0"/>
                  </a:lnTo>
                  <a:lnTo>
                    <a:pt x="11" y="8"/>
                  </a:lnTo>
                  <a:lnTo>
                    <a:pt x="10" y="19"/>
                  </a:lnTo>
                  <a:lnTo>
                    <a:pt x="11" y="29"/>
                  </a:lnTo>
                  <a:lnTo>
                    <a:pt x="15" y="32"/>
                  </a:lnTo>
                  <a:lnTo>
                    <a:pt x="20" y="25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1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0" name="Freeform 241"/>
            <p:cNvSpPr>
              <a:spLocks/>
            </p:cNvSpPr>
            <p:nvPr/>
          </p:nvSpPr>
          <p:spPr bwMode="auto">
            <a:xfrm>
              <a:off x="1048" y="3087"/>
              <a:ext cx="25" cy="39"/>
            </a:xfrm>
            <a:custGeom>
              <a:avLst/>
              <a:gdLst>
                <a:gd name="T0" fmla="*/ 24 w 25"/>
                <a:gd name="T1" fmla="*/ 9 h 39"/>
                <a:gd name="T2" fmla="*/ 24 w 25"/>
                <a:gd name="T3" fmla="*/ 25 h 39"/>
                <a:gd name="T4" fmla="*/ 21 w 25"/>
                <a:gd name="T5" fmla="*/ 34 h 39"/>
                <a:gd name="T6" fmla="*/ 14 w 25"/>
                <a:gd name="T7" fmla="*/ 38 h 39"/>
                <a:gd name="T8" fmla="*/ 6 w 25"/>
                <a:gd name="T9" fmla="*/ 38 h 39"/>
                <a:gd name="T10" fmla="*/ 6 w 25"/>
                <a:gd name="T11" fmla="*/ 34 h 39"/>
                <a:gd name="T12" fmla="*/ 5 w 25"/>
                <a:gd name="T13" fmla="*/ 34 h 39"/>
                <a:gd name="T14" fmla="*/ 0 w 25"/>
                <a:gd name="T15" fmla="*/ 24 h 39"/>
                <a:gd name="T16" fmla="*/ 0 w 25"/>
                <a:gd name="T17" fmla="*/ 13 h 39"/>
                <a:gd name="T18" fmla="*/ 5 w 25"/>
                <a:gd name="T19" fmla="*/ 4 h 39"/>
                <a:gd name="T20" fmla="*/ 10 w 25"/>
                <a:gd name="T21" fmla="*/ 0 h 39"/>
                <a:gd name="T22" fmla="*/ 19 w 25"/>
                <a:gd name="T23" fmla="*/ 0 h 39"/>
                <a:gd name="T24" fmla="*/ 24 w 25"/>
                <a:gd name="T25" fmla="*/ 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39"/>
                <a:gd name="T41" fmla="*/ 25 w 25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39">
                  <a:moveTo>
                    <a:pt x="24" y="9"/>
                  </a:moveTo>
                  <a:lnTo>
                    <a:pt x="24" y="25"/>
                  </a:lnTo>
                  <a:lnTo>
                    <a:pt x="21" y="34"/>
                  </a:lnTo>
                  <a:lnTo>
                    <a:pt x="14" y="38"/>
                  </a:lnTo>
                  <a:lnTo>
                    <a:pt x="6" y="38"/>
                  </a:lnTo>
                  <a:lnTo>
                    <a:pt x="6" y="34"/>
                  </a:lnTo>
                  <a:lnTo>
                    <a:pt x="5" y="34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4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1" name="Freeform 242"/>
            <p:cNvSpPr>
              <a:spLocks/>
            </p:cNvSpPr>
            <p:nvPr/>
          </p:nvSpPr>
          <p:spPr bwMode="auto">
            <a:xfrm>
              <a:off x="1054" y="3087"/>
              <a:ext cx="16" cy="38"/>
            </a:xfrm>
            <a:custGeom>
              <a:avLst/>
              <a:gdLst>
                <a:gd name="T0" fmla="*/ 14 w 16"/>
                <a:gd name="T1" fmla="*/ 11 h 38"/>
                <a:gd name="T2" fmla="*/ 14 w 16"/>
                <a:gd name="T3" fmla="*/ 6 h 38"/>
                <a:gd name="T4" fmla="*/ 8 w 16"/>
                <a:gd name="T5" fmla="*/ 0 h 38"/>
                <a:gd name="T6" fmla="*/ 5 w 16"/>
                <a:gd name="T7" fmla="*/ 0 h 38"/>
                <a:gd name="T8" fmla="*/ 5 w 16"/>
                <a:gd name="T9" fmla="*/ 4 h 38"/>
                <a:gd name="T10" fmla="*/ 0 w 16"/>
                <a:gd name="T11" fmla="*/ 11 h 38"/>
                <a:gd name="T12" fmla="*/ 0 w 16"/>
                <a:gd name="T13" fmla="*/ 30 h 38"/>
                <a:gd name="T14" fmla="*/ 8 w 16"/>
                <a:gd name="T15" fmla="*/ 37 h 38"/>
                <a:gd name="T16" fmla="*/ 14 w 16"/>
                <a:gd name="T17" fmla="*/ 30 h 38"/>
                <a:gd name="T18" fmla="*/ 14 w 16"/>
                <a:gd name="T19" fmla="*/ 15 h 38"/>
                <a:gd name="T20" fmla="*/ 15 w 16"/>
                <a:gd name="T21" fmla="*/ 13 h 38"/>
                <a:gd name="T22" fmla="*/ 14 w 16"/>
                <a:gd name="T23" fmla="*/ 11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38"/>
                <a:gd name="T38" fmla="*/ 16 w 16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38">
                  <a:moveTo>
                    <a:pt x="14" y="11"/>
                  </a:moveTo>
                  <a:lnTo>
                    <a:pt x="14" y="6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11"/>
                  </a:lnTo>
                  <a:lnTo>
                    <a:pt x="0" y="30"/>
                  </a:lnTo>
                  <a:lnTo>
                    <a:pt x="8" y="37"/>
                  </a:lnTo>
                  <a:lnTo>
                    <a:pt x="14" y="30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4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2" name="Freeform 243"/>
            <p:cNvSpPr>
              <a:spLocks/>
            </p:cNvSpPr>
            <p:nvPr/>
          </p:nvSpPr>
          <p:spPr bwMode="auto">
            <a:xfrm>
              <a:off x="1015" y="3361"/>
              <a:ext cx="30" cy="52"/>
            </a:xfrm>
            <a:custGeom>
              <a:avLst/>
              <a:gdLst>
                <a:gd name="T0" fmla="*/ 29 w 30"/>
                <a:gd name="T1" fmla="*/ 9 h 52"/>
                <a:gd name="T2" fmla="*/ 29 w 30"/>
                <a:gd name="T3" fmla="*/ 20 h 52"/>
                <a:gd name="T4" fmla="*/ 23 w 30"/>
                <a:gd name="T5" fmla="*/ 29 h 52"/>
                <a:gd name="T6" fmla="*/ 15 w 30"/>
                <a:gd name="T7" fmla="*/ 29 h 52"/>
                <a:gd name="T8" fmla="*/ 10 w 30"/>
                <a:gd name="T9" fmla="*/ 35 h 52"/>
                <a:gd name="T10" fmla="*/ 10 w 30"/>
                <a:gd name="T11" fmla="*/ 47 h 52"/>
                <a:gd name="T12" fmla="*/ 8 w 30"/>
                <a:gd name="T13" fmla="*/ 51 h 52"/>
                <a:gd name="T14" fmla="*/ 0 w 30"/>
                <a:gd name="T15" fmla="*/ 51 h 52"/>
                <a:gd name="T16" fmla="*/ 0 w 30"/>
                <a:gd name="T17" fmla="*/ 2 h 52"/>
                <a:gd name="T18" fmla="*/ 3 w 30"/>
                <a:gd name="T19" fmla="*/ 0 h 52"/>
                <a:gd name="T20" fmla="*/ 21 w 30"/>
                <a:gd name="T21" fmla="*/ 0 h 52"/>
                <a:gd name="T22" fmla="*/ 27 w 30"/>
                <a:gd name="T23" fmla="*/ 4 h 52"/>
                <a:gd name="T24" fmla="*/ 29 w 30"/>
                <a:gd name="T25" fmla="*/ 9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52"/>
                <a:gd name="T41" fmla="*/ 30 w 30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52">
                  <a:moveTo>
                    <a:pt x="29" y="9"/>
                  </a:moveTo>
                  <a:lnTo>
                    <a:pt x="29" y="20"/>
                  </a:lnTo>
                  <a:lnTo>
                    <a:pt x="23" y="29"/>
                  </a:lnTo>
                  <a:lnTo>
                    <a:pt x="15" y="29"/>
                  </a:lnTo>
                  <a:lnTo>
                    <a:pt x="10" y="35"/>
                  </a:lnTo>
                  <a:lnTo>
                    <a:pt x="10" y="47"/>
                  </a:lnTo>
                  <a:lnTo>
                    <a:pt x="8" y="51"/>
                  </a:lnTo>
                  <a:lnTo>
                    <a:pt x="0" y="51"/>
                  </a:lnTo>
                  <a:lnTo>
                    <a:pt x="0" y="2"/>
                  </a:lnTo>
                  <a:lnTo>
                    <a:pt x="3" y="0"/>
                  </a:lnTo>
                  <a:lnTo>
                    <a:pt x="21" y="0"/>
                  </a:lnTo>
                  <a:lnTo>
                    <a:pt x="27" y="4"/>
                  </a:lnTo>
                  <a:lnTo>
                    <a:pt x="29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3" name="Freeform 244"/>
            <p:cNvSpPr>
              <a:spLocks/>
            </p:cNvSpPr>
            <p:nvPr/>
          </p:nvSpPr>
          <p:spPr bwMode="auto">
            <a:xfrm>
              <a:off x="1025" y="3368"/>
              <a:ext cx="11" cy="18"/>
            </a:xfrm>
            <a:custGeom>
              <a:avLst/>
              <a:gdLst>
                <a:gd name="T0" fmla="*/ 8 w 11"/>
                <a:gd name="T1" fmla="*/ 2 h 18"/>
                <a:gd name="T2" fmla="*/ 5 w 11"/>
                <a:gd name="T3" fmla="*/ 0 h 18"/>
                <a:gd name="T4" fmla="*/ 0 w 11"/>
                <a:gd name="T5" fmla="*/ 7 h 18"/>
                <a:gd name="T6" fmla="*/ 0 w 11"/>
                <a:gd name="T7" fmla="*/ 14 h 18"/>
                <a:gd name="T8" fmla="*/ 8 w 11"/>
                <a:gd name="T9" fmla="*/ 17 h 18"/>
                <a:gd name="T10" fmla="*/ 10 w 11"/>
                <a:gd name="T11" fmla="*/ 3 h 18"/>
                <a:gd name="T12" fmla="*/ 8 w 11"/>
                <a:gd name="T13" fmla="*/ 2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8"/>
                <a:gd name="T23" fmla="*/ 11 w 11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8">
                  <a:moveTo>
                    <a:pt x="8" y="2"/>
                  </a:moveTo>
                  <a:lnTo>
                    <a:pt x="5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10" y="3"/>
                  </a:lnTo>
                  <a:lnTo>
                    <a:pt x="8" y="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4" name="Freeform 245"/>
            <p:cNvSpPr>
              <a:spLocks/>
            </p:cNvSpPr>
            <p:nvPr/>
          </p:nvSpPr>
          <p:spPr bwMode="auto">
            <a:xfrm>
              <a:off x="1030" y="3087"/>
              <a:ext cx="7" cy="39"/>
            </a:xfrm>
            <a:custGeom>
              <a:avLst/>
              <a:gdLst>
                <a:gd name="T0" fmla="*/ 6 w 7"/>
                <a:gd name="T1" fmla="*/ 0 h 39"/>
                <a:gd name="T2" fmla="*/ 6 w 7"/>
                <a:gd name="T3" fmla="*/ 38 h 39"/>
                <a:gd name="T4" fmla="*/ 3 w 7"/>
                <a:gd name="T5" fmla="*/ 38 h 39"/>
                <a:gd name="T6" fmla="*/ 0 w 7"/>
                <a:gd name="T7" fmla="*/ 36 h 39"/>
                <a:gd name="T8" fmla="*/ 3 w 7"/>
                <a:gd name="T9" fmla="*/ 31 h 39"/>
                <a:gd name="T10" fmla="*/ 2 w 7"/>
                <a:gd name="T11" fmla="*/ 25 h 39"/>
                <a:gd name="T12" fmla="*/ 3 w 7"/>
                <a:gd name="T13" fmla="*/ 25 h 39"/>
                <a:gd name="T14" fmla="*/ 2 w 7"/>
                <a:gd name="T15" fmla="*/ 20 h 39"/>
                <a:gd name="T16" fmla="*/ 2 w 7"/>
                <a:gd name="T17" fmla="*/ 4 h 39"/>
                <a:gd name="T18" fmla="*/ 0 w 7"/>
                <a:gd name="T19" fmla="*/ 2 h 39"/>
                <a:gd name="T20" fmla="*/ 6 w 7"/>
                <a:gd name="T21" fmla="*/ 0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39"/>
                <a:gd name="T35" fmla="*/ 7 w 7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39">
                  <a:moveTo>
                    <a:pt x="6" y="0"/>
                  </a:moveTo>
                  <a:lnTo>
                    <a:pt x="6" y="38"/>
                  </a:lnTo>
                  <a:lnTo>
                    <a:pt x="3" y="38"/>
                  </a:lnTo>
                  <a:lnTo>
                    <a:pt x="0" y="36"/>
                  </a:lnTo>
                  <a:lnTo>
                    <a:pt x="3" y="31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0"/>
                  </a:lnTo>
                  <a:lnTo>
                    <a:pt x="2" y="4"/>
                  </a:lnTo>
                  <a:lnTo>
                    <a:pt x="0" y="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5" name="Freeform 246"/>
            <p:cNvSpPr>
              <a:spLocks/>
            </p:cNvSpPr>
            <p:nvPr/>
          </p:nvSpPr>
          <p:spPr bwMode="auto">
            <a:xfrm>
              <a:off x="1001" y="3085"/>
              <a:ext cx="9" cy="41"/>
            </a:xfrm>
            <a:custGeom>
              <a:avLst/>
              <a:gdLst>
                <a:gd name="T0" fmla="*/ 8 w 9"/>
                <a:gd name="T1" fmla="*/ 4 h 41"/>
                <a:gd name="T2" fmla="*/ 6 w 9"/>
                <a:gd name="T3" fmla="*/ 5 h 41"/>
                <a:gd name="T4" fmla="*/ 8 w 9"/>
                <a:gd name="T5" fmla="*/ 7 h 41"/>
                <a:gd name="T6" fmla="*/ 6 w 9"/>
                <a:gd name="T7" fmla="*/ 13 h 41"/>
                <a:gd name="T8" fmla="*/ 6 w 9"/>
                <a:gd name="T9" fmla="*/ 35 h 41"/>
                <a:gd name="T10" fmla="*/ 8 w 9"/>
                <a:gd name="T11" fmla="*/ 38 h 41"/>
                <a:gd name="T12" fmla="*/ 5 w 9"/>
                <a:gd name="T13" fmla="*/ 40 h 41"/>
                <a:gd name="T14" fmla="*/ 0 w 9"/>
                <a:gd name="T15" fmla="*/ 38 h 41"/>
                <a:gd name="T16" fmla="*/ 3 w 9"/>
                <a:gd name="T17" fmla="*/ 27 h 41"/>
                <a:gd name="T18" fmla="*/ 3 w 9"/>
                <a:gd name="T19" fmla="*/ 7 h 41"/>
                <a:gd name="T20" fmla="*/ 0 w 9"/>
                <a:gd name="T21" fmla="*/ 2 h 41"/>
                <a:gd name="T22" fmla="*/ 5 w 9"/>
                <a:gd name="T23" fmla="*/ 0 h 41"/>
                <a:gd name="T24" fmla="*/ 8 w 9"/>
                <a:gd name="T25" fmla="*/ 4 h 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41"/>
                <a:gd name="T41" fmla="*/ 9 w 9"/>
                <a:gd name="T42" fmla="*/ 41 h 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41">
                  <a:moveTo>
                    <a:pt x="8" y="4"/>
                  </a:moveTo>
                  <a:lnTo>
                    <a:pt x="6" y="5"/>
                  </a:lnTo>
                  <a:lnTo>
                    <a:pt x="8" y="7"/>
                  </a:lnTo>
                  <a:lnTo>
                    <a:pt x="6" y="13"/>
                  </a:lnTo>
                  <a:lnTo>
                    <a:pt x="6" y="35"/>
                  </a:lnTo>
                  <a:lnTo>
                    <a:pt x="8" y="38"/>
                  </a:lnTo>
                  <a:lnTo>
                    <a:pt x="5" y="40"/>
                  </a:lnTo>
                  <a:lnTo>
                    <a:pt x="0" y="38"/>
                  </a:lnTo>
                  <a:lnTo>
                    <a:pt x="3" y="27"/>
                  </a:lnTo>
                  <a:lnTo>
                    <a:pt x="3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6" name="Freeform 247"/>
            <p:cNvSpPr>
              <a:spLocks/>
            </p:cNvSpPr>
            <p:nvPr/>
          </p:nvSpPr>
          <p:spPr bwMode="auto">
            <a:xfrm>
              <a:off x="973" y="3085"/>
              <a:ext cx="8" cy="40"/>
            </a:xfrm>
            <a:custGeom>
              <a:avLst/>
              <a:gdLst>
                <a:gd name="T0" fmla="*/ 7 w 8"/>
                <a:gd name="T1" fmla="*/ 2 h 40"/>
                <a:gd name="T2" fmla="*/ 7 w 8"/>
                <a:gd name="T3" fmla="*/ 39 h 40"/>
                <a:gd name="T4" fmla="*/ 0 w 8"/>
                <a:gd name="T5" fmla="*/ 39 h 40"/>
                <a:gd name="T6" fmla="*/ 2 w 8"/>
                <a:gd name="T7" fmla="*/ 33 h 40"/>
                <a:gd name="T8" fmla="*/ 2 w 8"/>
                <a:gd name="T9" fmla="*/ 6 h 40"/>
                <a:gd name="T10" fmla="*/ 0 w 8"/>
                <a:gd name="T11" fmla="*/ 2 h 40"/>
                <a:gd name="T12" fmla="*/ 5 w 8"/>
                <a:gd name="T13" fmla="*/ 0 h 40"/>
                <a:gd name="T14" fmla="*/ 7 w 8"/>
                <a:gd name="T15" fmla="*/ 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40"/>
                <a:gd name="T26" fmla="*/ 8 w 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40">
                  <a:moveTo>
                    <a:pt x="7" y="2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2" y="33"/>
                  </a:lnTo>
                  <a:lnTo>
                    <a:pt x="2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7" name="Freeform 248"/>
            <p:cNvSpPr>
              <a:spLocks/>
            </p:cNvSpPr>
            <p:nvPr/>
          </p:nvSpPr>
          <p:spPr bwMode="auto">
            <a:xfrm>
              <a:off x="960" y="2630"/>
              <a:ext cx="9" cy="42"/>
            </a:xfrm>
            <a:custGeom>
              <a:avLst/>
              <a:gdLst>
                <a:gd name="T0" fmla="*/ 8 w 9"/>
                <a:gd name="T1" fmla="*/ 4 h 42"/>
                <a:gd name="T2" fmla="*/ 8 w 9"/>
                <a:gd name="T3" fmla="*/ 27 h 42"/>
                <a:gd name="T4" fmla="*/ 6 w 9"/>
                <a:gd name="T5" fmla="*/ 34 h 42"/>
                <a:gd name="T6" fmla="*/ 8 w 9"/>
                <a:gd name="T7" fmla="*/ 39 h 42"/>
                <a:gd name="T8" fmla="*/ 5 w 9"/>
                <a:gd name="T9" fmla="*/ 41 h 42"/>
                <a:gd name="T10" fmla="*/ 0 w 9"/>
                <a:gd name="T11" fmla="*/ 39 h 42"/>
                <a:gd name="T12" fmla="*/ 3 w 9"/>
                <a:gd name="T13" fmla="*/ 34 h 42"/>
                <a:gd name="T14" fmla="*/ 3 w 9"/>
                <a:gd name="T15" fmla="*/ 9 h 42"/>
                <a:gd name="T16" fmla="*/ 0 w 9"/>
                <a:gd name="T17" fmla="*/ 2 h 42"/>
                <a:gd name="T18" fmla="*/ 6 w 9"/>
                <a:gd name="T19" fmla="*/ 0 h 42"/>
                <a:gd name="T20" fmla="*/ 8 w 9"/>
                <a:gd name="T21" fmla="*/ 4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42"/>
                <a:gd name="T35" fmla="*/ 9 w 9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42">
                  <a:moveTo>
                    <a:pt x="8" y="4"/>
                  </a:moveTo>
                  <a:lnTo>
                    <a:pt x="8" y="27"/>
                  </a:lnTo>
                  <a:lnTo>
                    <a:pt x="6" y="34"/>
                  </a:lnTo>
                  <a:lnTo>
                    <a:pt x="8" y="39"/>
                  </a:lnTo>
                  <a:lnTo>
                    <a:pt x="5" y="41"/>
                  </a:lnTo>
                  <a:lnTo>
                    <a:pt x="0" y="39"/>
                  </a:lnTo>
                  <a:lnTo>
                    <a:pt x="3" y="34"/>
                  </a:lnTo>
                  <a:lnTo>
                    <a:pt x="3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8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8" name="Freeform 249"/>
            <p:cNvSpPr>
              <a:spLocks/>
            </p:cNvSpPr>
            <p:nvPr/>
          </p:nvSpPr>
          <p:spPr bwMode="auto">
            <a:xfrm>
              <a:off x="947" y="3083"/>
              <a:ext cx="6" cy="42"/>
            </a:xfrm>
            <a:custGeom>
              <a:avLst/>
              <a:gdLst>
                <a:gd name="T0" fmla="*/ 5 w 6"/>
                <a:gd name="T1" fmla="*/ 4 h 42"/>
                <a:gd name="T2" fmla="*/ 5 w 6"/>
                <a:gd name="T3" fmla="*/ 11 h 42"/>
                <a:gd name="T4" fmla="*/ 4 w 6"/>
                <a:gd name="T5" fmla="*/ 19 h 42"/>
                <a:gd name="T6" fmla="*/ 4 w 6"/>
                <a:gd name="T7" fmla="*/ 35 h 42"/>
                <a:gd name="T8" fmla="*/ 5 w 6"/>
                <a:gd name="T9" fmla="*/ 39 h 42"/>
                <a:gd name="T10" fmla="*/ 0 w 6"/>
                <a:gd name="T11" fmla="*/ 41 h 42"/>
                <a:gd name="T12" fmla="*/ 1 w 6"/>
                <a:gd name="T13" fmla="*/ 32 h 42"/>
                <a:gd name="T14" fmla="*/ 1 w 6"/>
                <a:gd name="T15" fmla="*/ 7 h 42"/>
                <a:gd name="T16" fmla="*/ 0 w 6"/>
                <a:gd name="T17" fmla="*/ 2 h 42"/>
                <a:gd name="T18" fmla="*/ 4 w 6"/>
                <a:gd name="T19" fmla="*/ 0 h 42"/>
                <a:gd name="T20" fmla="*/ 5 w 6"/>
                <a:gd name="T21" fmla="*/ 4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5" y="4"/>
                  </a:moveTo>
                  <a:lnTo>
                    <a:pt x="5" y="11"/>
                  </a:lnTo>
                  <a:lnTo>
                    <a:pt x="4" y="19"/>
                  </a:lnTo>
                  <a:lnTo>
                    <a:pt x="4" y="35"/>
                  </a:lnTo>
                  <a:lnTo>
                    <a:pt x="5" y="39"/>
                  </a:lnTo>
                  <a:lnTo>
                    <a:pt x="0" y="41"/>
                  </a:lnTo>
                  <a:lnTo>
                    <a:pt x="1" y="32"/>
                  </a:lnTo>
                  <a:lnTo>
                    <a:pt x="1" y="7"/>
                  </a:lnTo>
                  <a:lnTo>
                    <a:pt x="0" y="2"/>
                  </a:lnTo>
                  <a:lnTo>
                    <a:pt x="4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09" name="Freeform 250"/>
            <p:cNvSpPr>
              <a:spLocks/>
            </p:cNvSpPr>
            <p:nvPr/>
          </p:nvSpPr>
          <p:spPr bwMode="auto">
            <a:xfrm>
              <a:off x="932" y="3400"/>
              <a:ext cx="12" cy="13"/>
            </a:xfrm>
            <a:custGeom>
              <a:avLst/>
              <a:gdLst>
                <a:gd name="T0" fmla="*/ 11 w 12"/>
                <a:gd name="T1" fmla="*/ 3 h 13"/>
                <a:gd name="T2" fmla="*/ 11 w 12"/>
                <a:gd name="T3" fmla="*/ 9 h 13"/>
                <a:gd name="T4" fmla="*/ 6 w 12"/>
                <a:gd name="T5" fmla="*/ 12 h 13"/>
                <a:gd name="T6" fmla="*/ 0 w 12"/>
                <a:gd name="T7" fmla="*/ 9 h 13"/>
                <a:gd name="T8" fmla="*/ 0 w 12"/>
                <a:gd name="T9" fmla="*/ 5 h 13"/>
                <a:gd name="T10" fmla="*/ 6 w 12"/>
                <a:gd name="T11" fmla="*/ 0 h 13"/>
                <a:gd name="T12" fmla="*/ 9 w 12"/>
                <a:gd name="T13" fmla="*/ 0 h 13"/>
                <a:gd name="T14" fmla="*/ 11 w 12"/>
                <a:gd name="T15" fmla="*/ 3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3"/>
                <a:gd name="T26" fmla="*/ 12 w 12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3">
                  <a:moveTo>
                    <a:pt x="11" y="3"/>
                  </a:moveTo>
                  <a:lnTo>
                    <a:pt x="11" y="9"/>
                  </a:lnTo>
                  <a:lnTo>
                    <a:pt x="6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0" name="Freeform 251"/>
            <p:cNvSpPr>
              <a:spLocks/>
            </p:cNvSpPr>
            <p:nvPr/>
          </p:nvSpPr>
          <p:spPr bwMode="auto">
            <a:xfrm>
              <a:off x="935" y="2776"/>
              <a:ext cx="6" cy="39"/>
            </a:xfrm>
            <a:custGeom>
              <a:avLst/>
              <a:gdLst>
                <a:gd name="T0" fmla="*/ 5 w 6"/>
                <a:gd name="T1" fmla="*/ 5 h 39"/>
                <a:gd name="T2" fmla="*/ 5 w 6"/>
                <a:gd name="T3" fmla="*/ 38 h 39"/>
                <a:gd name="T4" fmla="*/ 2 w 6"/>
                <a:gd name="T5" fmla="*/ 38 h 39"/>
                <a:gd name="T6" fmla="*/ 2 w 6"/>
                <a:gd name="T7" fmla="*/ 5 h 39"/>
                <a:gd name="T8" fmla="*/ 0 w 6"/>
                <a:gd name="T9" fmla="*/ 2 h 39"/>
                <a:gd name="T10" fmla="*/ 5 w 6"/>
                <a:gd name="T11" fmla="*/ 0 h 39"/>
                <a:gd name="T12" fmla="*/ 5 w 6"/>
                <a:gd name="T13" fmla="*/ 4 h 39"/>
                <a:gd name="T14" fmla="*/ 5 w 6"/>
                <a:gd name="T15" fmla="*/ 5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39"/>
                <a:gd name="T26" fmla="*/ 6 w 6"/>
                <a:gd name="T27" fmla="*/ 39 h 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39">
                  <a:moveTo>
                    <a:pt x="5" y="5"/>
                  </a:moveTo>
                  <a:lnTo>
                    <a:pt x="5" y="38"/>
                  </a:lnTo>
                  <a:lnTo>
                    <a:pt x="2" y="38"/>
                  </a:lnTo>
                  <a:lnTo>
                    <a:pt x="2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4"/>
                  </a:lnTo>
                  <a:lnTo>
                    <a:pt x="5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1" name="Freeform 252"/>
            <p:cNvSpPr>
              <a:spLocks/>
            </p:cNvSpPr>
            <p:nvPr/>
          </p:nvSpPr>
          <p:spPr bwMode="auto">
            <a:xfrm>
              <a:off x="910" y="3083"/>
              <a:ext cx="23" cy="42"/>
            </a:xfrm>
            <a:custGeom>
              <a:avLst/>
              <a:gdLst>
                <a:gd name="T0" fmla="*/ 22 w 23"/>
                <a:gd name="T1" fmla="*/ 15 h 42"/>
                <a:gd name="T2" fmla="*/ 22 w 23"/>
                <a:gd name="T3" fmla="*/ 32 h 42"/>
                <a:gd name="T4" fmla="*/ 16 w 23"/>
                <a:gd name="T5" fmla="*/ 39 h 42"/>
                <a:gd name="T6" fmla="*/ 9 w 23"/>
                <a:gd name="T7" fmla="*/ 41 h 42"/>
                <a:gd name="T8" fmla="*/ 3 w 23"/>
                <a:gd name="T9" fmla="*/ 37 h 42"/>
                <a:gd name="T10" fmla="*/ 0 w 23"/>
                <a:gd name="T11" fmla="*/ 21 h 42"/>
                <a:gd name="T12" fmla="*/ 0 w 23"/>
                <a:gd name="T13" fmla="*/ 11 h 42"/>
                <a:gd name="T14" fmla="*/ 3 w 23"/>
                <a:gd name="T15" fmla="*/ 4 h 42"/>
                <a:gd name="T16" fmla="*/ 8 w 23"/>
                <a:gd name="T17" fmla="*/ 0 h 42"/>
                <a:gd name="T18" fmla="*/ 14 w 23"/>
                <a:gd name="T19" fmla="*/ 0 h 42"/>
                <a:gd name="T20" fmla="*/ 20 w 23"/>
                <a:gd name="T21" fmla="*/ 4 h 42"/>
                <a:gd name="T22" fmla="*/ 22 w 23"/>
                <a:gd name="T23" fmla="*/ 15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"/>
                <a:gd name="T37" fmla="*/ 0 h 42"/>
                <a:gd name="T38" fmla="*/ 23 w 23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" h="42">
                  <a:moveTo>
                    <a:pt x="22" y="15"/>
                  </a:moveTo>
                  <a:lnTo>
                    <a:pt x="22" y="32"/>
                  </a:lnTo>
                  <a:lnTo>
                    <a:pt x="16" y="39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2" y="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2" name="Freeform 253"/>
            <p:cNvSpPr>
              <a:spLocks/>
            </p:cNvSpPr>
            <p:nvPr/>
          </p:nvSpPr>
          <p:spPr bwMode="auto">
            <a:xfrm>
              <a:off x="915" y="3085"/>
              <a:ext cx="13" cy="37"/>
            </a:xfrm>
            <a:custGeom>
              <a:avLst/>
              <a:gdLst>
                <a:gd name="T0" fmla="*/ 12 w 13"/>
                <a:gd name="T1" fmla="*/ 5 h 37"/>
                <a:gd name="T2" fmla="*/ 9 w 13"/>
                <a:gd name="T3" fmla="*/ 2 h 37"/>
                <a:gd name="T4" fmla="*/ 5 w 13"/>
                <a:gd name="T5" fmla="*/ 0 h 37"/>
                <a:gd name="T6" fmla="*/ 0 w 13"/>
                <a:gd name="T7" fmla="*/ 7 h 37"/>
                <a:gd name="T8" fmla="*/ 0 w 13"/>
                <a:gd name="T9" fmla="*/ 29 h 37"/>
                <a:gd name="T10" fmla="*/ 6 w 13"/>
                <a:gd name="T11" fmla="*/ 36 h 37"/>
                <a:gd name="T12" fmla="*/ 12 w 13"/>
                <a:gd name="T13" fmla="*/ 27 h 37"/>
                <a:gd name="T14" fmla="*/ 12 w 13"/>
                <a:gd name="T15" fmla="*/ 7 h 37"/>
                <a:gd name="T16" fmla="*/ 12 w 13"/>
                <a:gd name="T17" fmla="*/ 5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37"/>
                <a:gd name="T29" fmla="*/ 13 w 13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37">
                  <a:moveTo>
                    <a:pt x="12" y="5"/>
                  </a:moveTo>
                  <a:lnTo>
                    <a:pt x="9" y="2"/>
                  </a:lnTo>
                  <a:lnTo>
                    <a:pt x="5" y="0"/>
                  </a:lnTo>
                  <a:lnTo>
                    <a:pt x="0" y="7"/>
                  </a:lnTo>
                  <a:lnTo>
                    <a:pt x="0" y="29"/>
                  </a:lnTo>
                  <a:lnTo>
                    <a:pt x="6" y="36"/>
                  </a:lnTo>
                  <a:lnTo>
                    <a:pt x="12" y="27"/>
                  </a:lnTo>
                  <a:lnTo>
                    <a:pt x="12" y="7"/>
                  </a:lnTo>
                  <a:lnTo>
                    <a:pt x="12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3" name="Freeform 254"/>
            <p:cNvSpPr>
              <a:spLocks/>
            </p:cNvSpPr>
            <p:nvPr/>
          </p:nvSpPr>
          <p:spPr bwMode="auto">
            <a:xfrm>
              <a:off x="897" y="2776"/>
              <a:ext cx="27" cy="39"/>
            </a:xfrm>
            <a:custGeom>
              <a:avLst/>
              <a:gdLst>
                <a:gd name="T0" fmla="*/ 26 w 27"/>
                <a:gd name="T1" fmla="*/ 14 h 39"/>
                <a:gd name="T2" fmla="*/ 24 w 27"/>
                <a:gd name="T3" fmla="*/ 31 h 39"/>
                <a:gd name="T4" fmla="*/ 16 w 27"/>
                <a:gd name="T5" fmla="*/ 38 h 39"/>
                <a:gd name="T6" fmla="*/ 10 w 27"/>
                <a:gd name="T7" fmla="*/ 38 h 39"/>
                <a:gd name="T8" fmla="*/ 3 w 27"/>
                <a:gd name="T9" fmla="*/ 33 h 39"/>
                <a:gd name="T10" fmla="*/ 2 w 27"/>
                <a:gd name="T11" fmla="*/ 20 h 39"/>
                <a:gd name="T12" fmla="*/ 0 w 27"/>
                <a:gd name="T13" fmla="*/ 18 h 39"/>
                <a:gd name="T14" fmla="*/ 2 w 27"/>
                <a:gd name="T15" fmla="*/ 9 h 39"/>
                <a:gd name="T16" fmla="*/ 7 w 27"/>
                <a:gd name="T17" fmla="*/ 0 h 39"/>
                <a:gd name="T18" fmla="*/ 20 w 27"/>
                <a:gd name="T19" fmla="*/ 0 h 39"/>
                <a:gd name="T20" fmla="*/ 26 w 27"/>
                <a:gd name="T21" fmla="*/ 14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39"/>
                <a:gd name="T35" fmla="*/ 27 w 27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39">
                  <a:moveTo>
                    <a:pt x="26" y="14"/>
                  </a:moveTo>
                  <a:lnTo>
                    <a:pt x="24" y="31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3" y="33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20" y="0"/>
                  </a:lnTo>
                  <a:lnTo>
                    <a:pt x="26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4" name="Freeform 255"/>
            <p:cNvSpPr>
              <a:spLocks/>
            </p:cNvSpPr>
            <p:nvPr/>
          </p:nvSpPr>
          <p:spPr bwMode="auto">
            <a:xfrm>
              <a:off x="902" y="2776"/>
              <a:ext cx="17" cy="39"/>
            </a:xfrm>
            <a:custGeom>
              <a:avLst/>
              <a:gdLst>
                <a:gd name="T0" fmla="*/ 14 w 17"/>
                <a:gd name="T1" fmla="*/ 11 h 39"/>
                <a:gd name="T2" fmla="*/ 14 w 17"/>
                <a:gd name="T3" fmla="*/ 5 h 39"/>
                <a:gd name="T4" fmla="*/ 8 w 17"/>
                <a:gd name="T5" fmla="*/ 0 h 39"/>
                <a:gd name="T6" fmla="*/ 2 w 17"/>
                <a:gd name="T7" fmla="*/ 9 h 39"/>
                <a:gd name="T8" fmla="*/ 2 w 17"/>
                <a:gd name="T9" fmla="*/ 14 h 39"/>
                <a:gd name="T10" fmla="*/ 0 w 17"/>
                <a:gd name="T11" fmla="*/ 18 h 39"/>
                <a:gd name="T12" fmla="*/ 5 w 17"/>
                <a:gd name="T13" fmla="*/ 34 h 39"/>
                <a:gd name="T14" fmla="*/ 5 w 17"/>
                <a:gd name="T15" fmla="*/ 38 h 39"/>
                <a:gd name="T16" fmla="*/ 11 w 17"/>
                <a:gd name="T17" fmla="*/ 38 h 39"/>
                <a:gd name="T18" fmla="*/ 14 w 17"/>
                <a:gd name="T19" fmla="*/ 33 h 39"/>
                <a:gd name="T20" fmla="*/ 16 w 17"/>
                <a:gd name="T21" fmla="*/ 14 h 39"/>
                <a:gd name="T22" fmla="*/ 14 w 17"/>
                <a:gd name="T23" fmla="*/ 11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"/>
                <a:gd name="T37" fmla="*/ 0 h 39"/>
                <a:gd name="T38" fmla="*/ 17 w 17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" h="39">
                  <a:moveTo>
                    <a:pt x="14" y="11"/>
                  </a:moveTo>
                  <a:lnTo>
                    <a:pt x="14" y="5"/>
                  </a:lnTo>
                  <a:lnTo>
                    <a:pt x="8" y="0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5" y="34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4" y="33"/>
                  </a:lnTo>
                  <a:lnTo>
                    <a:pt x="16" y="14"/>
                  </a:lnTo>
                  <a:lnTo>
                    <a:pt x="14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5" name="Freeform 256"/>
            <p:cNvSpPr>
              <a:spLocks/>
            </p:cNvSpPr>
            <p:nvPr/>
          </p:nvSpPr>
          <p:spPr bwMode="auto">
            <a:xfrm>
              <a:off x="901" y="3360"/>
              <a:ext cx="19" cy="52"/>
            </a:xfrm>
            <a:custGeom>
              <a:avLst/>
              <a:gdLst>
                <a:gd name="T0" fmla="*/ 18 w 19"/>
                <a:gd name="T1" fmla="*/ 4 h 52"/>
                <a:gd name="T2" fmla="*/ 18 w 19"/>
                <a:gd name="T3" fmla="*/ 7 h 52"/>
                <a:gd name="T4" fmla="*/ 17 w 19"/>
                <a:gd name="T5" fmla="*/ 11 h 52"/>
                <a:gd name="T6" fmla="*/ 17 w 19"/>
                <a:gd name="T7" fmla="*/ 49 h 52"/>
                <a:gd name="T8" fmla="*/ 14 w 19"/>
                <a:gd name="T9" fmla="*/ 51 h 52"/>
                <a:gd name="T10" fmla="*/ 9 w 19"/>
                <a:gd name="T11" fmla="*/ 51 h 52"/>
                <a:gd name="T12" fmla="*/ 8 w 19"/>
                <a:gd name="T13" fmla="*/ 49 h 52"/>
                <a:gd name="T14" fmla="*/ 8 w 19"/>
                <a:gd name="T15" fmla="*/ 11 h 52"/>
                <a:gd name="T16" fmla="*/ 0 w 19"/>
                <a:gd name="T17" fmla="*/ 11 h 52"/>
                <a:gd name="T18" fmla="*/ 0 w 19"/>
                <a:gd name="T19" fmla="*/ 7 h 52"/>
                <a:gd name="T20" fmla="*/ 17 w 19"/>
                <a:gd name="T21" fmla="*/ 0 h 52"/>
                <a:gd name="T22" fmla="*/ 18 w 19"/>
                <a:gd name="T23" fmla="*/ 4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52"/>
                <a:gd name="T38" fmla="*/ 19 w 19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52">
                  <a:moveTo>
                    <a:pt x="18" y="4"/>
                  </a:moveTo>
                  <a:lnTo>
                    <a:pt x="18" y="7"/>
                  </a:lnTo>
                  <a:lnTo>
                    <a:pt x="17" y="11"/>
                  </a:lnTo>
                  <a:lnTo>
                    <a:pt x="17" y="49"/>
                  </a:lnTo>
                  <a:lnTo>
                    <a:pt x="14" y="51"/>
                  </a:lnTo>
                  <a:lnTo>
                    <a:pt x="9" y="51"/>
                  </a:lnTo>
                  <a:lnTo>
                    <a:pt x="8" y="49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7" y="0"/>
                  </a:lnTo>
                  <a:lnTo>
                    <a:pt x="18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6" name="Freeform 257"/>
            <p:cNvSpPr>
              <a:spLocks/>
            </p:cNvSpPr>
            <p:nvPr/>
          </p:nvSpPr>
          <p:spPr bwMode="auto">
            <a:xfrm>
              <a:off x="889" y="3083"/>
              <a:ext cx="8" cy="39"/>
            </a:xfrm>
            <a:custGeom>
              <a:avLst/>
              <a:gdLst>
                <a:gd name="T0" fmla="*/ 7 w 8"/>
                <a:gd name="T1" fmla="*/ 0 h 39"/>
                <a:gd name="T2" fmla="*/ 7 w 8"/>
                <a:gd name="T3" fmla="*/ 29 h 39"/>
                <a:gd name="T4" fmla="*/ 5 w 8"/>
                <a:gd name="T5" fmla="*/ 31 h 39"/>
                <a:gd name="T6" fmla="*/ 7 w 8"/>
                <a:gd name="T7" fmla="*/ 36 h 39"/>
                <a:gd name="T8" fmla="*/ 0 w 8"/>
                <a:gd name="T9" fmla="*/ 38 h 39"/>
                <a:gd name="T10" fmla="*/ 2 w 8"/>
                <a:gd name="T11" fmla="*/ 20 h 39"/>
                <a:gd name="T12" fmla="*/ 4 w 8"/>
                <a:gd name="T13" fmla="*/ 16 h 39"/>
                <a:gd name="T14" fmla="*/ 0 w 8"/>
                <a:gd name="T15" fmla="*/ 2 h 39"/>
                <a:gd name="T16" fmla="*/ 7 w 8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39"/>
                <a:gd name="T29" fmla="*/ 8 w 8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39">
                  <a:moveTo>
                    <a:pt x="7" y="0"/>
                  </a:moveTo>
                  <a:lnTo>
                    <a:pt x="7" y="29"/>
                  </a:lnTo>
                  <a:lnTo>
                    <a:pt x="5" y="31"/>
                  </a:lnTo>
                  <a:lnTo>
                    <a:pt x="7" y="36"/>
                  </a:lnTo>
                  <a:lnTo>
                    <a:pt x="0" y="38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0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7" name="Freeform 258"/>
            <p:cNvSpPr>
              <a:spLocks/>
            </p:cNvSpPr>
            <p:nvPr/>
          </p:nvSpPr>
          <p:spPr bwMode="auto">
            <a:xfrm>
              <a:off x="871" y="2775"/>
              <a:ext cx="24" cy="40"/>
            </a:xfrm>
            <a:custGeom>
              <a:avLst/>
              <a:gdLst>
                <a:gd name="T0" fmla="*/ 23 w 24"/>
                <a:gd name="T1" fmla="*/ 16 h 40"/>
                <a:gd name="T2" fmla="*/ 21 w 24"/>
                <a:gd name="T3" fmla="*/ 30 h 40"/>
                <a:gd name="T4" fmla="*/ 20 w 24"/>
                <a:gd name="T5" fmla="*/ 34 h 40"/>
                <a:gd name="T6" fmla="*/ 14 w 24"/>
                <a:gd name="T7" fmla="*/ 39 h 40"/>
                <a:gd name="T8" fmla="*/ 5 w 24"/>
                <a:gd name="T9" fmla="*/ 39 h 40"/>
                <a:gd name="T10" fmla="*/ 0 w 24"/>
                <a:gd name="T11" fmla="*/ 27 h 40"/>
                <a:gd name="T12" fmla="*/ 0 w 24"/>
                <a:gd name="T13" fmla="*/ 11 h 40"/>
                <a:gd name="T14" fmla="*/ 5 w 24"/>
                <a:gd name="T15" fmla="*/ 2 h 40"/>
                <a:gd name="T16" fmla="*/ 15 w 24"/>
                <a:gd name="T17" fmla="*/ 0 h 40"/>
                <a:gd name="T18" fmla="*/ 21 w 24"/>
                <a:gd name="T19" fmla="*/ 11 h 40"/>
                <a:gd name="T20" fmla="*/ 21 w 24"/>
                <a:gd name="T21" fmla="*/ 12 h 40"/>
                <a:gd name="T22" fmla="*/ 23 w 24"/>
                <a:gd name="T23" fmla="*/ 1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40"/>
                <a:gd name="T38" fmla="*/ 24 w 24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40">
                  <a:moveTo>
                    <a:pt x="23" y="16"/>
                  </a:moveTo>
                  <a:lnTo>
                    <a:pt x="21" y="30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5" y="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3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8" name="Freeform 259"/>
            <p:cNvSpPr>
              <a:spLocks/>
            </p:cNvSpPr>
            <p:nvPr/>
          </p:nvSpPr>
          <p:spPr bwMode="auto">
            <a:xfrm>
              <a:off x="873" y="2776"/>
              <a:ext cx="17" cy="39"/>
            </a:xfrm>
            <a:custGeom>
              <a:avLst/>
              <a:gdLst>
                <a:gd name="T0" fmla="*/ 14 w 17"/>
                <a:gd name="T1" fmla="*/ 14 h 39"/>
                <a:gd name="T2" fmla="*/ 14 w 17"/>
                <a:gd name="T3" fmla="*/ 2 h 39"/>
                <a:gd name="T4" fmla="*/ 3 w 17"/>
                <a:gd name="T5" fmla="*/ 0 h 39"/>
                <a:gd name="T6" fmla="*/ 3 w 17"/>
                <a:gd name="T7" fmla="*/ 4 h 39"/>
                <a:gd name="T8" fmla="*/ 0 w 17"/>
                <a:gd name="T9" fmla="*/ 16 h 39"/>
                <a:gd name="T10" fmla="*/ 2 w 17"/>
                <a:gd name="T11" fmla="*/ 33 h 39"/>
                <a:gd name="T12" fmla="*/ 10 w 17"/>
                <a:gd name="T13" fmla="*/ 38 h 39"/>
                <a:gd name="T14" fmla="*/ 14 w 17"/>
                <a:gd name="T15" fmla="*/ 29 h 39"/>
                <a:gd name="T16" fmla="*/ 16 w 17"/>
                <a:gd name="T17" fmla="*/ 16 h 39"/>
                <a:gd name="T18" fmla="*/ 14 w 17"/>
                <a:gd name="T19" fmla="*/ 14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39"/>
                <a:gd name="T32" fmla="*/ 17 w 17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39">
                  <a:moveTo>
                    <a:pt x="14" y="14"/>
                  </a:moveTo>
                  <a:lnTo>
                    <a:pt x="14" y="2"/>
                  </a:lnTo>
                  <a:lnTo>
                    <a:pt x="3" y="0"/>
                  </a:lnTo>
                  <a:lnTo>
                    <a:pt x="3" y="4"/>
                  </a:lnTo>
                  <a:lnTo>
                    <a:pt x="0" y="16"/>
                  </a:lnTo>
                  <a:lnTo>
                    <a:pt x="2" y="33"/>
                  </a:lnTo>
                  <a:lnTo>
                    <a:pt x="10" y="38"/>
                  </a:lnTo>
                  <a:lnTo>
                    <a:pt x="14" y="29"/>
                  </a:lnTo>
                  <a:lnTo>
                    <a:pt x="16" y="16"/>
                  </a:lnTo>
                  <a:lnTo>
                    <a:pt x="14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19" name="Freeform 260"/>
            <p:cNvSpPr>
              <a:spLocks/>
            </p:cNvSpPr>
            <p:nvPr/>
          </p:nvSpPr>
          <p:spPr bwMode="auto">
            <a:xfrm>
              <a:off x="863" y="3358"/>
              <a:ext cx="22" cy="51"/>
            </a:xfrm>
            <a:custGeom>
              <a:avLst/>
              <a:gdLst>
                <a:gd name="T0" fmla="*/ 21 w 22"/>
                <a:gd name="T1" fmla="*/ 7 h 51"/>
                <a:gd name="T2" fmla="*/ 21 w 22"/>
                <a:gd name="T3" fmla="*/ 9 h 51"/>
                <a:gd name="T4" fmla="*/ 21 w 22"/>
                <a:gd name="T5" fmla="*/ 13 h 51"/>
                <a:gd name="T6" fmla="*/ 21 w 22"/>
                <a:gd name="T7" fmla="*/ 48 h 51"/>
                <a:gd name="T8" fmla="*/ 16 w 22"/>
                <a:gd name="T9" fmla="*/ 50 h 51"/>
                <a:gd name="T10" fmla="*/ 11 w 22"/>
                <a:gd name="T11" fmla="*/ 50 h 51"/>
                <a:gd name="T12" fmla="*/ 10 w 22"/>
                <a:gd name="T13" fmla="*/ 48 h 51"/>
                <a:gd name="T14" fmla="*/ 10 w 22"/>
                <a:gd name="T15" fmla="*/ 13 h 51"/>
                <a:gd name="T16" fmla="*/ 3 w 22"/>
                <a:gd name="T17" fmla="*/ 13 h 51"/>
                <a:gd name="T18" fmla="*/ 0 w 22"/>
                <a:gd name="T19" fmla="*/ 9 h 51"/>
                <a:gd name="T20" fmla="*/ 19 w 22"/>
                <a:gd name="T21" fmla="*/ 0 h 51"/>
                <a:gd name="T22" fmla="*/ 21 w 22"/>
                <a:gd name="T23" fmla="*/ 7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51"/>
                <a:gd name="T38" fmla="*/ 22 w 22"/>
                <a:gd name="T39" fmla="*/ 51 h 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51">
                  <a:moveTo>
                    <a:pt x="21" y="7"/>
                  </a:moveTo>
                  <a:lnTo>
                    <a:pt x="21" y="9"/>
                  </a:lnTo>
                  <a:lnTo>
                    <a:pt x="21" y="13"/>
                  </a:lnTo>
                  <a:lnTo>
                    <a:pt x="21" y="48"/>
                  </a:lnTo>
                  <a:lnTo>
                    <a:pt x="16" y="50"/>
                  </a:lnTo>
                  <a:lnTo>
                    <a:pt x="11" y="50"/>
                  </a:lnTo>
                  <a:lnTo>
                    <a:pt x="10" y="48"/>
                  </a:lnTo>
                  <a:lnTo>
                    <a:pt x="10" y="13"/>
                  </a:lnTo>
                  <a:lnTo>
                    <a:pt x="3" y="13"/>
                  </a:lnTo>
                  <a:lnTo>
                    <a:pt x="0" y="9"/>
                  </a:lnTo>
                  <a:lnTo>
                    <a:pt x="19" y="0"/>
                  </a:lnTo>
                  <a:lnTo>
                    <a:pt x="21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0" name="Freeform 261"/>
            <p:cNvSpPr>
              <a:spLocks/>
            </p:cNvSpPr>
            <p:nvPr/>
          </p:nvSpPr>
          <p:spPr bwMode="auto">
            <a:xfrm>
              <a:off x="854" y="3079"/>
              <a:ext cx="23" cy="43"/>
            </a:xfrm>
            <a:custGeom>
              <a:avLst/>
              <a:gdLst>
                <a:gd name="T0" fmla="*/ 22 w 23"/>
                <a:gd name="T1" fmla="*/ 11 h 43"/>
                <a:gd name="T2" fmla="*/ 22 w 23"/>
                <a:gd name="T3" fmla="*/ 31 h 43"/>
                <a:gd name="T4" fmla="*/ 20 w 23"/>
                <a:gd name="T5" fmla="*/ 38 h 43"/>
                <a:gd name="T6" fmla="*/ 13 w 23"/>
                <a:gd name="T7" fmla="*/ 42 h 43"/>
                <a:gd name="T8" fmla="*/ 9 w 23"/>
                <a:gd name="T9" fmla="*/ 42 h 43"/>
                <a:gd name="T10" fmla="*/ 5 w 23"/>
                <a:gd name="T11" fmla="*/ 38 h 43"/>
                <a:gd name="T12" fmla="*/ 0 w 23"/>
                <a:gd name="T13" fmla="*/ 27 h 43"/>
                <a:gd name="T14" fmla="*/ 0 w 23"/>
                <a:gd name="T15" fmla="*/ 11 h 43"/>
                <a:gd name="T16" fmla="*/ 6 w 23"/>
                <a:gd name="T17" fmla="*/ 2 h 43"/>
                <a:gd name="T18" fmla="*/ 14 w 23"/>
                <a:gd name="T19" fmla="*/ 0 h 43"/>
                <a:gd name="T20" fmla="*/ 22 w 23"/>
                <a:gd name="T21" fmla="*/ 7 h 43"/>
                <a:gd name="T22" fmla="*/ 22 w 23"/>
                <a:gd name="T23" fmla="*/ 11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"/>
                <a:gd name="T37" fmla="*/ 0 h 43"/>
                <a:gd name="T38" fmla="*/ 23 w 23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" h="43">
                  <a:moveTo>
                    <a:pt x="22" y="11"/>
                  </a:moveTo>
                  <a:lnTo>
                    <a:pt x="22" y="31"/>
                  </a:lnTo>
                  <a:lnTo>
                    <a:pt x="20" y="38"/>
                  </a:lnTo>
                  <a:lnTo>
                    <a:pt x="13" y="42"/>
                  </a:lnTo>
                  <a:lnTo>
                    <a:pt x="9" y="42"/>
                  </a:lnTo>
                  <a:lnTo>
                    <a:pt x="5" y="38"/>
                  </a:lnTo>
                  <a:lnTo>
                    <a:pt x="0" y="27"/>
                  </a:lnTo>
                  <a:lnTo>
                    <a:pt x="0" y="11"/>
                  </a:lnTo>
                  <a:lnTo>
                    <a:pt x="6" y="2"/>
                  </a:lnTo>
                  <a:lnTo>
                    <a:pt x="14" y="0"/>
                  </a:lnTo>
                  <a:lnTo>
                    <a:pt x="22" y="7"/>
                  </a:lnTo>
                  <a:lnTo>
                    <a:pt x="22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1" name="Freeform 262"/>
            <p:cNvSpPr>
              <a:spLocks/>
            </p:cNvSpPr>
            <p:nvPr/>
          </p:nvSpPr>
          <p:spPr bwMode="auto">
            <a:xfrm>
              <a:off x="859" y="3085"/>
              <a:ext cx="14" cy="37"/>
            </a:xfrm>
            <a:custGeom>
              <a:avLst/>
              <a:gdLst>
                <a:gd name="T0" fmla="*/ 12 w 14"/>
                <a:gd name="T1" fmla="*/ 13 h 37"/>
                <a:gd name="T2" fmla="*/ 12 w 14"/>
                <a:gd name="T3" fmla="*/ 4 h 37"/>
                <a:gd name="T4" fmla="*/ 7 w 14"/>
                <a:gd name="T5" fmla="*/ 0 h 37"/>
                <a:gd name="T6" fmla="*/ 4 w 14"/>
                <a:gd name="T7" fmla="*/ 0 h 37"/>
                <a:gd name="T8" fmla="*/ 0 w 14"/>
                <a:gd name="T9" fmla="*/ 9 h 37"/>
                <a:gd name="T10" fmla="*/ 0 w 14"/>
                <a:gd name="T11" fmla="*/ 25 h 37"/>
                <a:gd name="T12" fmla="*/ 3 w 14"/>
                <a:gd name="T13" fmla="*/ 34 h 37"/>
                <a:gd name="T14" fmla="*/ 6 w 14"/>
                <a:gd name="T15" fmla="*/ 34 h 37"/>
                <a:gd name="T16" fmla="*/ 7 w 14"/>
                <a:gd name="T17" fmla="*/ 36 h 37"/>
                <a:gd name="T18" fmla="*/ 9 w 14"/>
                <a:gd name="T19" fmla="*/ 32 h 37"/>
                <a:gd name="T20" fmla="*/ 12 w 14"/>
                <a:gd name="T21" fmla="*/ 32 h 37"/>
                <a:gd name="T22" fmla="*/ 13 w 14"/>
                <a:gd name="T23" fmla="*/ 14 h 37"/>
                <a:gd name="T24" fmla="*/ 12 w 14"/>
                <a:gd name="T25" fmla="*/ 13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37"/>
                <a:gd name="T41" fmla="*/ 14 w 14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37">
                  <a:moveTo>
                    <a:pt x="12" y="13"/>
                  </a:moveTo>
                  <a:lnTo>
                    <a:pt x="12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6" y="34"/>
                  </a:lnTo>
                  <a:lnTo>
                    <a:pt x="7" y="36"/>
                  </a:lnTo>
                  <a:lnTo>
                    <a:pt x="9" y="32"/>
                  </a:lnTo>
                  <a:lnTo>
                    <a:pt x="12" y="32"/>
                  </a:lnTo>
                  <a:lnTo>
                    <a:pt x="13" y="14"/>
                  </a:lnTo>
                  <a:lnTo>
                    <a:pt x="12" y="13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2" name="Freeform 263"/>
            <p:cNvSpPr>
              <a:spLocks/>
            </p:cNvSpPr>
            <p:nvPr/>
          </p:nvSpPr>
          <p:spPr bwMode="auto">
            <a:xfrm>
              <a:off x="846" y="3396"/>
              <a:ext cx="10" cy="13"/>
            </a:xfrm>
            <a:custGeom>
              <a:avLst/>
              <a:gdLst>
                <a:gd name="T0" fmla="*/ 9 w 10"/>
                <a:gd name="T1" fmla="*/ 3 h 13"/>
                <a:gd name="T2" fmla="*/ 9 w 10"/>
                <a:gd name="T3" fmla="*/ 10 h 13"/>
                <a:gd name="T4" fmla="*/ 3 w 10"/>
                <a:gd name="T5" fmla="*/ 12 h 13"/>
                <a:gd name="T6" fmla="*/ 0 w 10"/>
                <a:gd name="T7" fmla="*/ 3 h 13"/>
                <a:gd name="T8" fmla="*/ 8 w 10"/>
                <a:gd name="T9" fmla="*/ 0 h 13"/>
                <a:gd name="T10" fmla="*/ 9 w 10"/>
                <a:gd name="T11" fmla="*/ 3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3"/>
                <a:gd name="T20" fmla="*/ 10 w 1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3">
                  <a:moveTo>
                    <a:pt x="9" y="3"/>
                  </a:moveTo>
                  <a:lnTo>
                    <a:pt x="9" y="10"/>
                  </a:lnTo>
                  <a:lnTo>
                    <a:pt x="3" y="12"/>
                  </a:lnTo>
                  <a:lnTo>
                    <a:pt x="0" y="3"/>
                  </a:lnTo>
                  <a:lnTo>
                    <a:pt x="8" y="0"/>
                  </a:lnTo>
                  <a:lnTo>
                    <a:pt x="9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3" name="Freeform 264"/>
            <p:cNvSpPr>
              <a:spLocks/>
            </p:cNvSpPr>
            <p:nvPr/>
          </p:nvSpPr>
          <p:spPr bwMode="auto">
            <a:xfrm>
              <a:off x="825" y="3079"/>
              <a:ext cx="24" cy="43"/>
            </a:xfrm>
            <a:custGeom>
              <a:avLst/>
              <a:gdLst>
                <a:gd name="T0" fmla="*/ 23 w 24"/>
                <a:gd name="T1" fmla="*/ 13 h 43"/>
                <a:gd name="T2" fmla="*/ 23 w 24"/>
                <a:gd name="T3" fmla="*/ 24 h 43"/>
                <a:gd name="T4" fmla="*/ 20 w 24"/>
                <a:gd name="T5" fmla="*/ 37 h 43"/>
                <a:gd name="T6" fmla="*/ 14 w 24"/>
                <a:gd name="T7" fmla="*/ 42 h 43"/>
                <a:gd name="T8" fmla="*/ 11 w 24"/>
                <a:gd name="T9" fmla="*/ 42 h 43"/>
                <a:gd name="T10" fmla="*/ 2 w 24"/>
                <a:gd name="T11" fmla="*/ 35 h 43"/>
                <a:gd name="T12" fmla="*/ 0 w 24"/>
                <a:gd name="T13" fmla="*/ 13 h 43"/>
                <a:gd name="T14" fmla="*/ 5 w 24"/>
                <a:gd name="T15" fmla="*/ 4 h 43"/>
                <a:gd name="T16" fmla="*/ 11 w 24"/>
                <a:gd name="T17" fmla="*/ 0 h 43"/>
                <a:gd name="T18" fmla="*/ 15 w 24"/>
                <a:gd name="T19" fmla="*/ 0 h 43"/>
                <a:gd name="T20" fmla="*/ 20 w 24"/>
                <a:gd name="T21" fmla="*/ 4 h 43"/>
                <a:gd name="T22" fmla="*/ 23 w 24"/>
                <a:gd name="T23" fmla="*/ 13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43"/>
                <a:gd name="T38" fmla="*/ 24 w 24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43">
                  <a:moveTo>
                    <a:pt x="23" y="13"/>
                  </a:moveTo>
                  <a:lnTo>
                    <a:pt x="23" y="24"/>
                  </a:lnTo>
                  <a:lnTo>
                    <a:pt x="20" y="37"/>
                  </a:lnTo>
                  <a:lnTo>
                    <a:pt x="14" y="42"/>
                  </a:lnTo>
                  <a:lnTo>
                    <a:pt x="11" y="42"/>
                  </a:lnTo>
                  <a:lnTo>
                    <a:pt x="2" y="35"/>
                  </a:lnTo>
                  <a:lnTo>
                    <a:pt x="0" y="13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0" y="4"/>
                  </a:lnTo>
                  <a:lnTo>
                    <a:pt x="23" y="1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4" name="Freeform 265"/>
            <p:cNvSpPr>
              <a:spLocks/>
            </p:cNvSpPr>
            <p:nvPr/>
          </p:nvSpPr>
          <p:spPr bwMode="auto">
            <a:xfrm>
              <a:off x="830" y="3083"/>
              <a:ext cx="15" cy="36"/>
            </a:xfrm>
            <a:custGeom>
              <a:avLst/>
              <a:gdLst>
                <a:gd name="T0" fmla="*/ 12 w 15"/>
                <a:gd name="T1" fmla="*/ 4 h 36"/>
                <a:gd name="T2" fmla="*/ 8 w 15"/>
                <a:gd name="T3" fmla="*/ 0 h 36"/>
                <a:gd name="T4" fmla="*/ 0 w 15"/>
                <a:gd name="T5" fmla="*/ 7 h 36"/>
                <a:gd name="T6" fmla="*/ 0 w 15"/>
                <a:gd name="T7" fmla="*/ 29 h 36"/>
                <a:gd name="T8" fmla="*/ 3 w 15"/>
                <a:gd name="T9" fmla="*/ 35 h 36"/>
                <a:gd name="T10" fmla="*/ 12 w 15"/>
                <a:gd name="T11" fmla="*/ 35 h 36"/>
                <a:gd name="T12" fmla="*/ 12 w 15"/>
                <a:gd name="T13" fmla="*/ 29 h 36"/>
                <a:gd name="T14" fmla="*/ 14 w 15"/>
                <a:gd name="T15" fmla="*/ 22 h 36"/>
                <a:gd name="T16" fmla="*/ 14 w 15"/>
                <a:gd name="T17" fmla="*/ 6 h 36"/>
                <a:gd name="T18" fmla="*/ 12 w 15"/>
                <a:gd name="T19" fmla="*/ 4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6"/>
                <a:gd name="T32" fmla="*/ 15 w 15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6">
                  <a:moveTo>
                    <a:pt x="12" y="4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0" y="29"/>
                  </a:lnTo>
                  <a:lnTo>
                    <a:pt x="3" y="35"/>
                  </a:lnTo>
                  <a:lnTo>
                    <a:pt x="12" y="35"/>
                  </a:lnTo>
                  <a:lnTo>
                    <a:pt x="12" y="29"/>
                  </a:lnTo>
                  <a:lnTo>
                    <a:pt x="14" y="22"/>
                  </a:lnTo>
                  <a:lnTo>
                    <a:pt x="14" y="6"/>
                  </a:lnTo>
                  <a:lnTo>
                    <a:pt x="12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5" name="Freeform 266"/>
            <p:cNvSpPr>
              <a:spLocks/>
            </p:cNvSpPr>
            <p:nvPr/>
          </p:nvSpPr>
          <p:spPr bwMode="auto">
            <a:xfrm>
              <a:off x="813" y="3358"/>
              <a:ext cx="26" cy="51"/>
            </a:xfrm>
            <a:custGeom>
              <a:avLst/>
              <a:gdLst>
                <a:gd name="T0" fmla="*/ 25 w 26"/>
                <a:gd name="T1" fmla="*/ 13 h 51"/>
                <a:gd name="T2" fmla="*/ 22 w 26"/>
                <a:gd name="T3" fmla="*/ 23 h 51"/>
                <a:gd name="T4" fmla="*/ 25 w 26"/>
                <a:gd name="T5" fmla="*/ 30 h 51"/>
                <a:gd name="T6" fmla="*/ 25 w 26"/>
                <a:gd name="T7" fmla="*/ 41 h 51"/>
                <a:gd name="T8" fmla="*/ 20 w 26"/>
                <a:gd name="T9" fmla="*/ 48 h 51"/>
                <a:gd name="T10" fmla="*/ 6 w 26"/>
                <a:gd name="T11" fmla="*/ 50 h 51"/>
                <a:gd name="T12" fmla="*/ 0 w 26"/>
                <a:gd name="T13" fmla="*/ 46 h 51"/>
                <a:gd name="T14" fmla="*/ 0 w 26"/>
                <a:gd name="T15" fmla="*/ 41 h 51"/>
                <a:gd name="T16" fmla="*/ 3 w 26"/>
                <a:gd name="T17" fmla="*/ 41 h 51"/>
                <a:gd name="T18" fmla="*/ 9 w 26"/>
                <a:gd name="T19" fmla="*/ 46 h 51"/>
                <a:gd name="T20" fmla="*/ 13 w 26"/>
                <a:gd name="T21" fmla="*/ 45 h 51"/>
                <a:gd name="T22" fmla="*/ 14 w 26"/>
                <a:gd name="T23" fmla="*/ 38 h 51"/>
                <a:gd name="T24" fmla="*/ 14 w 26"/>
                <a:gd name="T25" fmla="*/ 27 h 51"/>
                <a:gd name="T26" fmla="*/ 11 w 26"/>
                <a:gd name="T27" fmla="*/ 27 h 51"/>
                <a:gd name="T28" fmla="*/ 8 w 26"/>
                <a:gd name="T29" fmla="*/ 25 h 51"/>
                <a:gd name="T30" fmla="*/ 8 w 26"/>
                <a:gd name="T31" fmla="*/ 23 h 51"/>
                <a:gd name="T32" fmla="*/ 13 w 26"/>
                <a:gd name="T33" fmla="*/ 21 h 51"/>
                <a:gd name="T34" fmla="*/ 14 w 26"/>
                <a:gd name="T35" fmla="*/ 13 h 51"/>
                <a:gd name="T36" fmla="*/ 9 w 26"/>
                <a:gd name="T37" fmla="*/ 4 h 51"/>
                <a:gd name="T38" fmla="*/ 5 w 26"/>
                <a:gd name="T39" fmla="*/ 7 h 51"/>
                <a:gd name="T40" fmla="*/ 5 w 26"/>
                <a:gd name="T41" fmla="*/ 9 h 51"/>
                <a:gd name="T42" fmla="*/ 2 w 26"/>
                <a:gd name="T43" fmla="*/ 9 h 51"/>
                <a:gd name="T44" fmla="*/ 0 w 26"/>
                <a:gd name="T45" fmla="*/ 7 h 51"/>
                <a:gd name="T46" fmla="*/ 2 w 26"/>
                <a:gd name="T47" fmla="*/ 2 h 51"/>
                <a:gd name="T48" fmla="*/ 8 w 26"/>
                <a:gd name="T49" fmla="*/ 0 h 51"/>
                <a:gd name="T50" fmla="*/ 17 w 26"/>
                <a:gd name="T51" fmla="*/ 0 h 51"/>
                <a:gd name="T52" fmla="*/ 22 w 26"/>
                <a:gd name="T53" fmla="*/ 2 h 51"/>
                <a:gd name="T54" fmla="*/ 25 w 26"/>
                <a:gd name="T55" fmla="*/ 13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"/>
                <a:gd name="T85" fmla="*/ 0 h 51"/>
                <a:gd name="T86" fmla="*/ 26 w 26"/>
                <a:gd name="T87" fmla="*/ 51 h 5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" h="51">
                  <a:moveTo>
                    <a:pt x="25" y="13"/>
                  </a:moveTo>
                  <a:lnTo>
                    <a:pt x="22" y="23"/>
                  </a:lnTo>
                  <a:lnTo>
                    <a:pt x="25" y="30"/>
                  </a:lnTo>
                  <a:lnTo>
                    <a:pt x="25" y="41"/>
                  </a:lnTo>
                  <a:lnTo>
                    <a:pt x="20" y="48"/>
                  </a:lnTo>
                  <a:lnTo>
                    <a:pt x="6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3" y="41"/>
                  </a:lnTo>
                  <a:lnTo>
                    <a:pt x="9" y="46"/>
                  </a:lnTo>
                  <a:lnTo>
                    <a:pt x="13" y="45"/>
                  </a:lnTo>
                  <a:lnTo>
                    <a:pt x="14" y="38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3" y="21"/>
                  </a:lnTo>
                  <a:lnTo>
                    <a:pt x="14" y="13"/>
                  </a:lnTo>
                  <a:lnTo>
                    <a:pt x="9" y="4"/>
                  </a:lnTo>
                  <a:lnTo>
                    <a:pt x="5" y="7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8" y="0"/>
                  </a:lnTo>
                  <a:lnTo>
                    <a:pt x="17" y="0"/>
                  </a:lnTo>
                  <a:lnTo>
                    <a:pt x="22" y="2"/>
                  </a:lnTo>
                  <a:lnTo>
                    <a:pt x="25" y="1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6" name="Freeform 267"/>
            <p:cNvSpPr>
              <a:spLocks/>
            </p:cNvSpPr>
            <p:nvPr/>
          </p:nvSpPr>
          <p:spPr bwMode="auto">
            <a:xfrm>
              <a:off x="797" y="3079"/>
              <a:ext cx="25" cy="42"/>
            </a:xfrm>
            <a:custGeom>
              <a:avLst/>
              <a:gdLst>
                <a:gd name="T0" fmla="*/ 24 w 25"/>
                <a:gd name="T1" fmla="*/ 13 h 42"/>
                <a:gd name="T2" fmla="*/ 24 w 25"/>
                <a:gd name="T3" fmla="*/ 26 h 42"/>
                <a:gd name="T4" fmla="*/ 19 w 25"/>
                <a:gd name="T5" fmla="*/ 39 h 42"/>
                <a:gd name="T6" fmla="*/ 16 w 25"/>
                <a:gd name="T7" fmla="*/ 41 h 42"/>
                <a:gd name="T8" fmla="*/ 8 w 25"/>
                <a:gd name="T9" fmla="*/ 41 h 42"/>
                <a:gd name="T10" fmla="*/ 2 w 25"/>
                <a:gd name="T11" fmla="*/ 32 h 42"/>
                <a:gd name="T12" fmla="*/ 0 w 25"/>
                <a:gd name="T13" fmla="*/ 13 h 42"/>
                <a:gd name="T14" fmla="*/ 6 w 25"/>
                <a:gd name="T15" fmla="*/ 0 h 42"/>
                <a:gd name="T16" fmla="*/ 18 w 25"/>
                <a:gd name="T17" fmla="*/ 0 h 42"/>
                <a:gd name="T18" fmla="*/ 24 w 25"/>
                <a:gd name="T19" fmla="*/ 13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42"/>
                <a:gd name="T32" fmla="*/ 25 w 25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42">
                  <a:moveTo>
                    <a:pt x="24" y="13"/>
                  </a:moveTo>
                  <a:lnTo>
                    <a:pt x="24" y="26"/>
                  </a:lnTo>
                  <a:lnTo>
                    <a:pt x="19" y="39"/>
                  </a:lnTo>
                  <a:lnTo>
                    <a:pt x="16" y="41"/>
                  </a:lnTo>
                  <a:lnTo>
                    <a:pt x="8" y="41"/>
                  </a:lnTo>
                  <a:lnTo>
                    <a:pt x="2" y="32"/>
                  </a:lnTo>
                  <a:lnTo>
                    <a:pt x="0" y="13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4" y="1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7" name="Freeform 268"/>
            <p:cNvSpPr>
              <a:spLocks/>
            </p:cNvSpPr>
            <p:nvPr/>
          </p:nvSpPr>
          <p:spPr bwMode="auto">
            <a:xfrm>
              <a:off x="801" y="3083"/>
              <a:ext cx="15" cy="36"/>
            </a:xfrm>
            <a:custGeom>
              <a:avLst/>
              <a:gdLst>
                <a:gd name="T0" fmla="*/ 12 w 15"/>
                <a:gd name="T1" fmla="*/ 4 h 36"/>
                <a:gd name="T2" fmla="*/ 8 w 15"/>
                <a:gd name="T3" fmla="*/ 0 h 36"/>
                <a:gd name="T4" fmla="*/ 5 w 15"/>
                <a:gd name="T5" fmla="*/ 2 h 36"/>
                <a:gd name="T6" fmla="*/ 0 w 15"/>
                <a:gd name="T7" fmla="*/ 9 h 36"/>
                <a:gd name="T8" fmla="*/ 0 w 15"/>
                <a:gd name="T9" fmla="*/ 28 h 36"/>
                <a:gd name="T10" fmla="*/ 8 w 15"/>
                <a:gd name="T11" fmla="*/ 35 h 36"/>
                <a:gd name="T12" fmla="*/ 11 w 15"/>
                <a:gd name="T13" fmla="*/ 33 h 36"/>
                <a:gd name="T14" fmla="*/ 14 w 15"/>
                <a:gd name="T15" fmla="*/ 24 h 36"/>
                <a:gd name="T16" fmla="*/ 14 w 15"/>
                <a:gd name="T17" fmla="*/ 6 h 36"/>
                <a:gd name="T18" fmla="*/ 12 w 15"/>
                <a:gd name="T19" fmla="*/ 4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6"/>
                <a:gd name="T32" fmla="*/ 15 w 15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6">
                  <a:moveTo>
                    <a:pt x="12" y="4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0" y="9"/>
                  </a:lnTo>
                  <a:lnTo>
                    <a:pt x="0" y="28"/>
                  </a:lnTo>
                  <a:lnTo>
                    <a:pt x="8" y="35"/>
                  </a:lnTo>
                  <a:lnTo>
                    <a:pt x="11" y="33"/>
                  </a:lnTo>
                  <a:lnTo>
                    <a:pt x="14" y="24"/>
                  </a:lnTo>
                  <a:lnTo>
                    <a:pt x="14" y="6"/>
                  </a:lnTo>
                  <a:lnTo>
                    <a:pt x="12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8" name="Freeform 269"/>
            <p:cNvSpPr>
              <a:spLocks/>
            </p:cNvSpPr>
            <p:nvPr/>
          </p:nvSpPr>
          <p:spPr bwMode="auto">
            <a:xfrm>
              <a:off x="781" y="3259"/>
              <a:ext cx="12" cy="33"/>
            </a:xfrm>
            <a:custGeom>
              <a:avLst/>
              <a:gdLst>
                <a:gd name="T0" fmla="*/ 11 w 12"/>
                <a:gd name="T1" fmla="*/ 7 h 33"/>
                <a:gd name="T2" fmla="*/ 8 w 12"/>
                <a:gd name="T3" fmla="*/ 12 h 33"/>
                <a:gd name="T4" fmla="*/ 8 w 12"/>
                <a:gd name="T5" fmla="*/ 27 h 33"/>
                <a:gd name="T6" fmla="*/ 9 w 12"/>
                <a:gd name="T7" fmla="*/ 32 h 33"/>
                <a:gd name="T8" fmla="*/ 6 w 12"/>
                <a:gd name="T9" fmla="*/ 32 h 33"/>
                <a:gd name="T10" fmla="*/ 3 w 12"/>
                <a:gd name="T11" fmla="*/ 27 h 33"/>
                <a:gd name="T12" fmla="*/ 3 w 12"/>
                <a:gd name="T13" fmla="*/ 11 h 33"/>
                <a:gd name="T14" fmla="*/ 0 w 12"/>
                <a:gd name="T15" fmla="*/ 5 h 33"/>
                <a:gd name="T16" fmla="*/ 6 w 12"/>
                <a:gd name="T17" fmla="*/ 0 h 33"/>
                <a:gd name="T18" fmla="*/ 11 w 12"/>
                <a:gd name="T19" fmla="*/ 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33"/>
                <a:gd name="T32" fmla="*/ 12 w 12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33">
                  <a:moveTo>
                    <a:pt x="11" y="7"/>
                  </a:moveTo>
                  <a:lnTo>
                    <a:pt x="8" y="12"/>
                  </a:lnTo>
                  <a:lnTo>
                    <a:pt x="8" y="27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3" y="27"/>
                  </a:lnTo>
                  <a:lnTo>
                    <a:pt x="3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29" name="Freeform 270"/>
            <p:cNvSpPr>
              <a:spLocks/>
            </p:cNvSpPr>
            <p:nvPr/>
          </p:nvSpPr>
          <p:spPr bwMode="auto">
            <a:xfrm>
              <a:off x="780" y="3079"/>
              <a:ext cx="6" cy="42"/>
            </a:xfrm>
            <a:custGeom>
              <a:avLst/>
              <a:gdLst>
                <a:gd name="T0" fmla="*/ 5 w 6"/>
                <a:gd name="T1" fmla="*/ 4 h 42"/>
                <a:gd name="T2" fmla="*/ 5 w 6"/>
                <a:gd name="T3" fmla="*/ 41 h 42"/>
                <a:gd name="T4" fmla="*/ 3 w 6"/>
                <a:gd name="T5" fmla="*/ 41 h 42"/>
                <a:gd name="T6" fmla="*/ 0 w 6"/>
                <a:gd name="T7" fmla="*/ 39 h 42"/>
                <a:gd name="T8" fmla="*/ 1 w 6"/>
                <a:gd name="T9" fmla="*/ 34 h 42"/>
                <a:gd name="T10" fmla="*/ 1 w 6"/>
                <a:gd name="T11" fmla="*/ 7 h 42"/>
                <a:gd name="T12" fmla="*/ 0 w 6"/>
                <a:gd name="T13" fmla="*/ 4 h 42"/>
                <a:gd name="T14" fmla="*/ 4 w 6"/>
                <a:gd name="T15" fmla="*/ 0 h 42"/>
                <a:gd name="T16" fmla="*/ 5 w 6"/>
                <a:gd name="T17" fmla="*/ 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2"/>
                <a:gd name="T29" fmla="*/ 6 w 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2">
                  <a:moveTo>
                    <a:pt x="5" y="4"/>
                  </a:moveTo>
                  <a:lnTo>
                    <a:pt x="5" y="41"/>
                  </a:lnTo>
                  <a:lnTo>
                    <a:pt x="3" y="41"/>
                  </a:lnTo>
                  <a:lnTo>
                    <a:pt x="0" y="39"/>
                  </a:lnTo>
                  <a:lnTo>
                    <a:pt x="1" y="34"/>
                  </a:lnTo>
                  <a:lnTo>
                    <a:pt x="1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0" name="Freeform 271"/>
            <p:cNvSpPr>
              <a:spLocks/>
            </p:cNvSpPr>
            <p:nvPr/>
          </p:nvSpPr>
          <p:spPr bwMode="auto">
            <a:xfrm>
              <a:off x="762" y="3356"/>
              <a:ext cx="24" cy="50"/>
            </a:xfrm>
            <a:custGeom>
              <a:avLst/>
              <a:gdLst>
                <a:gd name="T0" fmla="*/ 23 w 24"/>
                <a:gd name="T1" fmla="*/ 0 h 50"/>
                <a:gd name="T2" fmla="*/ 23 w 24"/>
                <a:gd name="T3" fmla="*/ 5 h 50"/>
                <a:gd name="T4" fmla="*/ 20 w 24"/>
                <a:gd name="T5" fmla="*/ 5 h 50"/>
                <a:gd name="T6" fmla="*/ 14 w 24"/>
                <a:gd name="T7" fmla="*/ 5 h 50"/>
                <a:gd name="T8" fmla="*/ 9 w 24"/>
                <a:gd name="T9" fmla="*/ 13 h 50"/>
                <a:gd name="T10" fmla="*/ 9 w 24"/>
                <a:gd name="T11" fmla="*/ 16 h 50"/>
                <a:gd name="T12" fmla="*/ 14 w 24"/>
                <a:gd name="T13" fmla="*/ 20 h 50"/>
                <a:gd name="T14" fmla="*/ 21 w 24"/>
                <a:gd name="T15" fmla="*/ 20 h 50"/>
                <a:gd name="T16" fmla="*/ 23 w 24"/>
                <a:gd name="T17" fmla="*/ 24 h 50"/>
                <a:gd name="T18" fmla="*/ 20 w 24"/>
                <a:gd name="T19" fmla="*/ 25 h 50"/>
                <a:gd name="T20" fmla="*/ 14 w 24"/>
                <a:gd name="T21" fmla="*/ 25 h 50"/>
                <a:gd name="T22" fmla="*/ 9 w 24"/>
                <a:gd name="T23" fmla="*/ 31 h 50"/>
                <a:gd name="T24" fmla="*/ 9 w 24"/>
                <a:gd name="T25" fmla="*/ 44 h 50"/>
                <a:gd name="T26" fmla="*/ 21 w 24"/>
                <a:gd name="T27" fmla="*/ 44 h 50"/>
                <a:gd name="T28" fmla="*/ 23 w 24"/>
                <a:gd name="T29" fmla="*/ 47 h 50"/>
                <a:gd name="T30" fmla="*/ 20 w 24"/>
                <a:gd name="T31" fmla="*/ 49 h 50"/>
                <a:gd name="T32" fmla="*/ 2 w 24"/>
                <a:gd name="T33" fmla="*/ 49 h 50"/>
                <a:gd name="T34" fmla="*/ 0 w 24"/>
                <a:gd name="T35" fmla="*/ 47 h 50"/>
                <a:gd name="T36" fmla="*/ 0 w 24"/>
                <a:gd name="T37" fmla="*/ 0 h 50"/>
                <a:gd name="T38" fmla="*/ 21 w 24"/>
                <a:gd name="T39" fmla="*/ 0 h 50"/>
                <a:gd name="T40" fmla="*/ 23 w 24"/>
                <a:gd name="T41" fmla="*/ 0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50"/>
                <a:gd name="T65" fmla="*/ 24 w 24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50">
                  <a:moveTo>
                    <a:pt x="23" y="0"/>
                  </a:moveTo>
                  <a:lnTo>
                    <a:pt x="23" y="5"/>
                  </a:lnTo>
                  <a:lnTo>
                    <a:pt x="20" y="5"/>
                  </a:lnTo>
                  <a:lnTo>
                    <a:pt x="14" y="5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14" y="20"/>
                  </a:lnTo>
                  <a:lnTo>
                    <a:pt x="21" y="20"/>
                  </a:lnTo>
                  <a:lnTo>
                    <a:pt x="23" y="24"/>
                  </a:lnTo>
                  <a:lnTo>
                    <a:pt x="20" y="25"/>
                  </a:lnTo>
                  <a:lnTo>
                    <a:pt x="14" y="25"/>
                  </a:lnTo>
                  <a:lnTo>
                    <a:pt x="9" y="31"/>
                  </a:lnTo>
                  <a:lnTo>
                    <a:pt x="9" y="44"/>
                  </a:lnTo>
                  <a:lnTo>
                    <a:pt x="21" y="44"/>
                  </a:lnTo>
                  <a:lnTo>
                    <a:pt x="23" y="47"/>
                  </a:lnTo>
                  <a:lnTo>
                    <a:pt x="20" y="49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1" name="Freeform 272"/>
            <p:cNvSpPr>
              <a:spLocks/>
            </p:cNvSpPr>
            <p:nvPr/>
          </p:nvSpPr>
          <p:spPr bwMode="auto">
            <a:xfrm>
              <a:off x="769" y="2963"/>
              <a:ext cx="13" cy="26"/>
            </a:xfrm>
            <a:custGeom>
              <a:avLst/>
              <a:gdLst>
                <a:gd name="T0" fmla="*/ 12 w 13"/>
                <a:gd name="T1" fmla="*/ 13 h 26"/>
                <a:gd name="T2" fmla="*/ 12 w 13"/>
                <a:gd name="T3" fmla="*/ 20 h 26"/>
                <a:gd name="T4" fmla="*/ 7 w 13"/>
                <a:gd name="T5" fmla="*/ 25 h 26"/>
                <a:gd name="T6" fmla="*/ 0 w 13"/>
                <a:gd name="T7" fmla="*/ 21 h 26"/>
                <a:gd name="T8" fmla="*/ 0 w 13"/>
                <a:gd name="T9" fmla="*/ 18 h 26"/>
                <a:gd name="T10" fmla="*/ 5 w 13"/>
                <a:gd name="T11" fmla="*/ 21 h 26"/>
                <a:gd name="T12" fmla="*/ 10 w 13"/>
                <a:gd name="T13" fmla="*/ 21 h 26"/>
                <a:gd name="T14" fmla="*/ 10 w 13"/>
                <a:gd name="T15" fmla="*/ 16 h 26"/>
                <a:gd name="T16" fmla="*/ 0 w 13"/>
                <a:gd name="T17" fmla="*/ 5 h 26"/>
                <a:gd name="T18" fmla="*/ 0 w 13"/>
                <a:gd name="T19" fmla="*/ 0 h 26"/>
                <a:gd name="T20" fmla="*/ 3 w 13"/>
                <a:gd name="T21" fmla="*/ 0 h 26"/>
                <a:gd name="T22" fmla="*/ 2 w 13"/>
                <a:gd name="T23" fmla="*/ 4 h 26"/>
                <a:gd name="T24" fmla="*/ 12 w 13"/>
                <a:gd name="T25" fmla="*/ 13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"/>
                <a:gd name="T40" fmla="*/ 0 h 26"/>
                <a:gd name="T41" fmla="*/ 13 w 13"/>
                <a:gd name="T42" fmla="*/ 26 h 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" h="26">
                  <a:moveTo>
                    <a:pt x="12" y="13"/>
                  </a:moveTo>
                  <a:lnTo>
                    <a:pt x="12" y="20"/>
                  </a:lnTo>
                  <a:lnTo>
                    <a:pt x="7" y="25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0" y="21"/>
                  </a:lnTo>
                  <a:lnTo>
                    <a:pt x="10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  <a:lnTo>
                    <a:pt x="2" y="4"/>
                  </a:lnTo>
                  <a:lnTo>
                    <a:pt x="12" y="1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2" name="Freeform 273"/>
            <p:cNvSpPr>
              <a:spLocks/>
            </p:cNvSpPr>
            <p:nvPr/>
          </p:nvSpPr>
          <p:spPr bwMode="auto">
            <a:xfrm>
              <a:off x="780" y="2960"/>
              <a:ext cx="2" cy="5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4 h 5"/>
                <a:gd name="T4" fmla="*/ 0 w 2"/>
                <a:gd name="T5" fmla="*/ 0 h 5"/>
                <a:gd name="T6" fmla="*/ 1 w 2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5"/>
                <a:gd name="T14" fmla="*/ 2 w 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5">
                  <a:moveTo>
                    <a:pt x="1" y="0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3" name="Freeform 274"/>
            <p:cNvSpPr>
              <a:spLocks/>
            </p:cNvSpPr>
            <p:nvPr/>
          </p:nvSpPr>
          <p:spPr bwMode="auto">
            <a:xfrm>
              <a:off x="752" y="3264"/>
              <a:ext cx="22" cy="28"/>
            </a:xfrm>
            <a:custGeom>
              <a:avLst/>
              <a:gdLst>
                <a:gd name="T0" fmla="*/ 21 w 22"/>
                <a:gd name="T1" fmla="*/ 22 h 28"/>
                <a:gd name="T2" fmla="*/ 21 w 22"/>
                <a:gd name="T3" fmla="*/ 25 h 28"/>
                <a:gd name="T4" fmla="*/ 18 w 22"/>
                <a:gd name="T5" fmla="*/ 27 h 28"/>
                <a:gd name="T6" fmla="*/ 11 w 22"/>
                <a:gd name="T7" fmla="*/ 25 h 28"/>
                <a:gd name="T8" fmla="*/ 5 w 22"/>
                <a:gd name="T9" fmla="*/ 27 h 28"/>
                <a:gd name="T10" fmla="*/ 3 w 22"/>
                <a:gd name="T11" fmla="*/ 20 h 28"/>
                <a:gd name="T12" fmla="*/ 0 w 22"/>
                <a:gd name="T13" fmla="*/ 13 h 28"/>
                <a:gd name="T14" fmla="*/ 0 w 22"/>
                <a:gd name="T15" fmla="*/ 2 h 28"/>
                <a:gd name="T16" fmla="*/ 3 w 22"/>
                <a:gd name="T17" fmla="*/ 0 h 28"/>
                <a:gd name="T18" fmla="*/ 5 w 22"/>
                <a:gd name="T19" fmla="*/ 2 h 28"/>
                <a:gd name="T20" fmla="*/ 5 w 22"/>
                <a:gd name="T21" fmla="*/ 18 h 28"/>
                <a:gd name="T22" fmla="*/ 11 w 22"/>
                <a:gd name="T23" fmla="*/ 22 h 28"/>
                <a:gd name="T24" fmla="*/ 16 w 22"/>
                <a:gd name="T25" fmla="*/ 14 h 28"/>
                <a:gd name="T26" fmla="*/ 15 w 22"/>
                <a:gd name="T27" fmla="*/ 11 h 28"/>
                <a:gd name="T28" fmla="*/ 15 w 22"/>
                <a:gd name="T29" fmla="*/ 2 h 28"/>
                <a:gd name="T30" fmla="*/ 19 w 22"/>
                <a:gd name="T31" fmla="*/ 2 h 28"/>
                <a:gd name="T32" fmla="*/ 19 w 22"/>
                <a:gd name="T33" fmla="*/ 20 h 28"/>
                <a:gd name="T34" fmla="*/ 21 w 22"/>
                <a:gd name="T35" fmla="*/ 22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28"/>
                <a:gd name="T56" fmla="*/ 22 w 22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28">
                  <a:moveTo>
                    <a:pt x="21" y="22"/>
                  </a:moveTo>
                  <a:lnTo>
                    <a:pt x="21" y="25"/>
                  </a:lnTo>
                  <a:lnTo>
                    <a:pt x="18" y="27"/>
                  </a:lnTo>
                  <a:lnTo>
                    <a:pt x="11" y="25"/>
                  </a:lnTo>
                  <a:lnTo>
                    <a:pt x="5" y="27"/>
                  </a:lnTo>
                  <a:lnTo>
                    <a:pt x="3" y="20"/>
                  </a:lnTo>
                  <a:lnTo>
                    <a:pt x="0" y="13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18"/>
                  </a:lnTo>
                  <a:lnTo>
                    <a:pt x="11" y="22"/>
                  </a:lnTo>
                  <a:lnTo>
                    <a:pt x="16" y="14"/>
                  </a:lnTo>
                  <a:lnTo>
                    <a:pt x="15" y="11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19" y="20"/>
                  </a:lnTo>
                  <a:lnTo>
                    <a:pt x="21" y="2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4" name="Freeform 275"/>
            <p:cNvSpPr>
              <a:spLocks/>
            </p:cNvSpPr>
            <p:nvPr/>
          </p:nvSpPr>
          <p:spPr bwMode="auto">
            <a:xfrm>
              <a:off x="744" y="2960"/>
              <a:ext cx="19" cy="25"/>
            </a:xfrm>
            <a:custGeom>
              <a:avLst/>
              <a:gdLst>
                <a:gd name="T0" fmla="*/ 18 w 19"/>
                <a:gd name="T1" fmla="*/ 0 h 25"/>
                <a:gd name="T2" fmla="*/ 18 w 19"/>
                <a:gd name="T3" fmla="*/ 6 h 25"/>
                <a:gd name="T4" fmla="*/ 15 w 19"/>
                <a:gd name="T5" fmla="*/ 9 h 25"/>
                <a:gd name="T6" fmla="*/ 7 w 19"/>
                <a:gd name="T7" fmla="*/ 9 h 25"/>
                <a:gd name="T8" fmla="*/ 7 w 19"/>
                <a:gd name="T9" fmla="*/ 17 h 25"/>
                <a:gd name="T10" fmla="*/ 13 w 19"/>
                <a:gd name="T11" fmla="*/ 22 h 25"/>
                <a:gd name="T12" fmla="*/ 16 w 19"/>
                <a:gd name="T13" fmla="*/ 22 h 25"/>
                <a:gd name="T14" fmla="*/ 8 w 19"/>
                <a:gd name="T15" fmla="*/ 24 h 25"/>
                <a:gd name="T16" fmla="*/ 3 w 19"/>
                <a:gd name="T17" fmla="*/ 22 h 25"/>
                <a:gd name="T18" fmla="*/ 0 w 19"/>
                <a:gd name="T19" fmla="*/ 9 h 25"/>
                <a:gd name="T20" fmla="*/ 3 w 19"/>
                <a:gd name="T21" fmla="*/ 0 h 25"/>
                <a:gd name="T22" fmla="*/ 7 w 19"/>
                <a:gd name="T23" fmla="*/ 0 h 25"/>
                <a:gd name="T24" fmla="*/ 16 w 19"/>
                <a:gd name="T25" fmla="*/ 0 h 25"/>
                <a:gd name="T26" fmla="*/ 18 w 19"/>
                <a:gd name="T27" fmla="*/ 0 h 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25"/>
                <a:gd name="T44" fmla="*/ 19 w 19"/>
                <a:gd name="T45" fmla="*/ 25 h 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25">
                  <a:moveTo>
                    <a:pt x="18" y="0"/>
                  </a:moveTo>
                  <a:lnTo>
                    <a:pt x="18" y="6"/>
                  </a:lnTo>
                  <a:lnTo>
                    <a:pt x="15" y="9"/>
                  </a:lnTo>
                  <a:lnTo>
                    <a:pt x="7" y="9"/>
                  </a:lnTo>
                  <a:lnTo>
                    <a:pt x="7" y="17"/>
                  </a:lnTo>
                  <a:lnTo>
                    <a:pt x="13" y="22"/>
                  </a:lnTo>
                  <a:lnTo>
                    <a:pt x="16" y="22"/>
                  </a:lnTo>
                  <a:lnTo>
                    <a:pt x="8" y="24"/>
                  </a:lnTo>
                  <a:lnTo>
                    <a:pt x="3" y="22"/>
                  </a:lnTo>
                  <a:lnTo>
                    <a:pt x="0" y="9"/>
                  </a:lnTo>
                  <a:lnTo>
                    <a:pt x="3" y="0"/>
                  </a:lnTo>
                  <a:lnTo>
                    <a:pt x="7" y="0"/>
                  </a:lnTo>
                  <a:lnTo>
                    <a:pt x="16" y="0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5" name="Freeform 276"/>
            <p:cNvSpPr>
              <a:spLocks/>
            </p:cNvSpPr>
            <p:nvPr/>
          </p:nvSpPr>
          <p:spPr bwMode="auto">
            <a:xfrm>
              <a:off x="751" y="2960"/>
              <a:ext cx="7" cy="9"/>
            </a:xfrm>
            <a:custGeom>
              <a:avLst/>
              <a:gdLst>
                <a:gd name="T0" fmla="*/ 6 w 7"/>
                <a:gd name="T1" fmla="*/ 4 h 9"/>
                <a:gd name="T2" fmla="*/ 2 w 7"/>
                <a:gd name="T3" fmla="*/ 0 h 9"/>
                <a:gd name="T4" fmla="*/ 0 w 7"/>
                <a:gd name="T5" fmla="*/ 8 h 9"/>
                <a:gd name="T6" fmla="*/ 6 w 7"/>
                <a:gd name="T7" fmla="*/ 8 h 9"/>
                <a:gd name="T8" fmla="*/ 6 w 7"/>
                <a:gd name="T9" fmla="*/ 6 h 9"/>
                <a:gd name="T10" fmla="*/ 6 w 7"/>
                <a:gd name="T11" fmla="*/ 4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9"/>
                <a:gd name="T20" fmla="*/ 7 w 7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9">
                  <a:moveTo>
                    <a:pt x="6" y="4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6" name="Freeform 277"/>
            <p:cNvSpPr>
              <a:spLocks/>
            </p:cNvSpPr>
            <p:nvPr/>
          </p:nvSpPr>
          <p:spPr bwMode="auto">
            <a:xfrm>
              <a:off x="751" y="3079"/>
              <a:ext cx="6" cy="40"/>
            </a:xfrm>
            <a:custGeom>
              <a:avLst/>
              <a:gdLst>
                <a:gd name="T0" fmla="*/ 5 w 6"/>
                <a:gd name="T1" fmla="*/ 0 h 40"/>
                <a:gd name="T2" fmla="*/ 5 w 6"/>
                <a:gd name="T3" fmla="*/ 39 h 40"/>
                <a:gd name="T4" fmla="*/ 0 w 6"/>
                <a:gd name="T5" fmla="*/ 39 h 40"/>
                <a:gd name="T6" fmla="*/ 0 w 6"/>
                <a:gd name="T7" fmla="*/ 33 h 40"/>
                <a:gd name="T8" fmla="*/ 2 w 6"/>
                <a:gd name="T9" fmla="*/ 32 h 40"/>
                <a:gd name="T10" fmla="*/ 0 w 6"/>
                <a:gd name="T11" fmla="*/ 26 h 40"/>
                <a:gd name="T12" fmla="*/ 2 w 6"/>
                <a:gd name="T13" fmla="*/ 7 h 40"/>
                <a:gd name="T14" fmla="*/ 0 w 6"/>
                <a:gd name="T15" fmla="*/ 0 h 40"/>
                <a:gd name="T16" fmla="*/ 5 w 6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0"/>
                <a:gd name="T29" fmla="*/ 6 w 6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0">
                  <a:moveTo>
                    <a:pt x="5" y="0"/>
                  </a:moveTo>
                  <a:lnTo>
                    <a:pt x="5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7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7" name="Freeform 278"/>
            <p:cNvSpPr>
              <a:spLocks/>
            </p:cNvSpPr>
            <p:nvPr/>
          </p:nvSpPr>
          <p:spPr bwMode="auto">
            <a:xfrm>
              <a:off x="725" y="3353"/>
              <a:ext cx="28" cy="53"/>
            </a:xfrm>
            <a:custGeom>
              <a:avLst/>
              <a:gdLst>
                <a:gd name="T0" fmla="*/ 27 w 28"/>
                <a:gd name="T1" fmla="*/ 9 h 53"/>
                <a:gd name="T2" fmla="*/ 27 w 28"/>
                <a:gd name="T3" fmla="*/ 14 h 53"/>
                <a:gd name="T4" fmla="*/ 20 w 28"/>
                <a:gd name="T5" fmla="*/ 29 h 53"/>
                <a:gd name="T6" fmla="*/ 27 w 28"/>
                <a:gd name="T7" fmla="*/ 47 h 53"/>
                <a:gd name="T8" fmla="*/ 27 w 28"/>
                <a:gd name="T9" fmla="*/ 50 h 53"/>
                <a:gd name="T10" fmla="*/ 21 w 28"/>
                <a:gd name="T11" fmla="*/ 52 h 53"/>
                <a:gd name="T12" fmla="*/ 12 w 28"/>
                <a:gd name="T13" fmla="*/ 34 h 53"/>
                <a:gd name="T14" fmla="*/ 6 w 28"/>
                <a:gd name="T15" fmla="*/ 50 h 53"/>
                <a:gd name="T16" fmla="*/ 2 w 28"/>
                <a:gd name="T17" fmla="*/ 50 h 53"/>
                <a:gd name="T18" fmla="*/ 0 w 28"/>
                <a:gd name="T19" fmla="*/ 47 h 53"/>
                <a:gd name="T20" fmla="*/ 0 w 28"/>
                <a:gd name="T21" fmla="*/ 2 h 53"/>
                <a:gd name="T22" fmla="*/ 3 w 28"/>
                <a:gd name="T23" fmla="*/ 0 h 53"/>
                <a:gd name="T24" fmla="*/ 21 w 28"/>
                <a:gd name="T25" fmla="*/ 0 h 53"/>
                <a:gd name="T26" fmla="*/ 27 w 28"/>
                <a:gd name="T27" fmla="*/ 9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53"/>
                <a:gd name="T44" fmla="*/ 28 w 28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53">
                  <a:moveTo>
                    <a:pt x="27" y="9"/>
                  </a:moveTo>
                  <a:lnTo>
                    <a:pt x="27" y="14"/>
                  </a:lnTo>
                  <a:lnTo>
                    <a:pt x="20" y="29"/>
                  </a:lnTo>
                  <a:lnTo>
                    <a:pt x="27" y="47"/>
                  </a:lnTo>
                  <a:lnTo>
                    <a:pt x="27" y="50"/>
                  </a:lnTo>
                  <a:lnTo>
                    <a:pt x="21" y="52"/>
                  </a:lnTo>
                  <a:lnTo>
                    <a:pt x="12" y="34"/>
                  </a:lnTo>
                  <a:lnTo>
                    <a:pt x="6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2"/>
                  </a:lnTo>
                  <a:lnTo>
                    <a:pt x="3" y="0"/>
                  </a:lnTo>
                  <a:lnTo>
                    <a:pt x="21" y="0"/>
                  </a:lnTo>
                  <a:lnTo>
                    <a:pt x="27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8" name="Freeform 279"/>
            <p:cNvSpPr>
              <a:spLocks/>
            </p:cNvSpPr>
            <p:nvPr/>
          </p:nvSpPr>
          <p:spPr bwMode="auto">
            <a:xfrm>
              <a:off x="735" y="3358"/>
              <a:ext cx="9" cy="19"/>
            </a:xfrm>
            <a:custGeom>
              <a:avLst/>
              <a:gdLst>
                <a:gd name="T0" fmla="*/ 6 w 9"/>
                <a:gd name="T1" fmla="*/ 4 h 19"/>
                <a:gd name="T2" fmla="*/ 0 w 9"/>
                <a:gd name="T3" fmla="*/ 0 h 19"/>
                <a:gd name="T4" fmla="*/ 0 w 9"/>
                <a:gd name="T5" fmla="*/ 18 h 19"/>
                <a:gd name="T6" fmla="*/ 3 w 9"/>
                <a:gd name="T7" fmla="*/ 18 h 19"/>
                <a:gd name="T8" fmla="*/ 8 w 9"/>
                <a:gd name="T9" fmla="*/ 9 h 19"/>
                <a:gd name="T10" fmla="*/ 6 w 9"/>
                <a:gd name="T11" fmla="*/ 4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9"/>
                <a:gd name="T20" fmla="*/ 9 w 9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9">
                  <a:moveTo>
                    <a:pt x="6" y="4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8" y="9"/>
                  </a:lnTo>
                  <a:lnTo>
                    <a:pt x="6" y="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39" name="Freeform 280"/>
            <p:cNvSpPr>
              <a:spLocks/>
            </p:cNvSpPr>
            <p:nvPr/>
          </p:nvSpPr>
          <p:spPr bwMode="auto">
            <a:xfrm>
              <a:off x="726" y="3264"/>
              <a:ext cx="23" cy="38"/>
            </a:xfrm>
            <a:custGeom>
              <a:avLst/>
              <a:gdLst>
                <a:gd name="T0" fmla="*/ 22 w 23"/>
                <a:gd name="T1" fmla="*/ 11 h 38"/>
                <a:gd name="T2" fmla="*/ 19 w 23"/>
                <a:gd name="T3" fmla="*/ 20 h 38"/>
                <a:gd name="T4" fmla="*/ 13 w 23"/>
                <a:gd name="T5" fmla="*/ 26 h 38"/>
                <a:gd name="T6" fmla="*/ 17 w 23"/>
                <a:gd name="T7" fmla="*/ 15 h 38"/>
                <a:gd name="T8" fmla="*/ 17 w 23"/>
                <a:gd name="T9" fmla="*/ 9 h 38"/>
                <a:gd name="T10" fmla="*/ 11 w 23"/>
                <a:gd name="T11" fmla="*/ 4 h 38"/>
                <a:gd name="T12" fmla="*/ 6 w 23"/>
                <a:gd name="T13" fmla="*/ 13 h 38"/>
                <a:gd name="T14" fmla="*/ 9 w 23"/>
                <a:gd name="T15" fmla="*/ 26 h 38"/>
                <a:gd name="T16" fmla="*/ 6 w 23"/>
                <a:gd name="T17" fmla="*/ 31 h 38"/>
                <a:gd name="T18" fmla="*/ 8 w 23"/>
                <a:gd name="T19" fmla="*/ 37 h 38"/>
                <a:gd name="T20" fmla="*/ 0 w 23"/>
                <a:gd name="T21" fmla="*/ 37 h 38"/>
                <a:gd name="T22" fmla="*/ 2 w 23"/>
                <a:gd name="T23" fmla="*/ 28 h 38"/>
                <a:gd name="T24" fmla="*/ 2 w 23"/>
                <a:gd name="T25" fmla="*/ 9 h 38"/>
                <a:gd name="T26" fmla="*/ 0 w 23"/>
                <a:gd name="T27" fmla="*/ 2 h 38"/>
                <a:gd name="T28" fmla="*/ 5 w 23"/>
                <a:gd name="T29" fmla="*/ 0 h 38"/>
                <a:gd name="T30" fmla="*/ 9 w 23"/>
                <a:gd name="T31" fmla="*/ 2 h 38"/>
                <a:gd name="T32" fmla="*/ 13 w 23"/>
                <a:gd name="T33" fmla="*/ 0 h 38"/>
                <a:gd name="T34" fmla="*/ 17 w 23"/>
                <a:gd name="T35" fmla="*/ 0 h 38"/>
                <a:gd name="T36" fmla="*/ 22 w 23"/>
                <a:gd name="T37" fmla="*/ 11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38"/>
                <a:gd name="T59" fmla="*/ 23 w 23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38">
                  <a:moveTo>
                    <a:pt x="22" y="11"/>
                  </a:moveTo>
                  <a:lnTo>
                    <a:pt x="19" y="20"/>
                  </a:lnTo>
                  <a:lnTo>
                    <a:pt x="13" y="26"/>
                  </a:lnTo>
                  <a:lnTo>
                    <a:pt x="17" y="15"/>
                  </a:lnTo>
                  <a:lnTo>
                    <a:pt x="17" y="9"/>
                  </a:lnTo>
                  <a:lnTo>
                    <a:pt x="11" y="4"/>
                  </a:lnTo>
                  <a:lnTo>
                    <a:pt x="6" y="13"/>
                  </a:lnTo>
                  <a:lnTo>
                    <a:pt x="9" y="26"/>
                  </a:lnTo>
                  <a:lnTo>
                    <a:pt x="6" y="31"/>
                  </a:lnTo>
                  <a:lnTo>
                    <a:pt x="8" y="3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2" y="9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2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0" name="Freeform 281"/>
            <p:cNvSpPr>
              <a:spLocks/>
            </p:cNvSpPr>
            <p:nvPr/>
          </p:nvSpPr>
          <p:spPr bwMode="auto">
            <a:xfrm>
              <a:off x="717" y="2881"/>
              <a:ext cx="30" cy="38"/>
            </a:xfrm>
            <a:custGeom>
              <a:avLst/>
              <a:gdLst>
                <a:gd name="T0" fmla="*/ 29 w 30"/>
                <a:gd name="T1" fmla="*/ 4 h 38"/>
                <a:gd name="T2" fmla="*/ 29 w 30"/>
                <a:gd name="T3" fmla="*/ 37 h 38"/>
                <a:gd name="T4" fmla="*/ 24 w 30"/>
                <a:gd name="T5" fmla="*/ 37 h 38"/>
                <a:gd name="T6" fmla="*/ 24 w 30"/>
                <a:gd name="T7" fmla="*/ 18 h 38"/>
                <a:gd name="T8" fmla="*/ 21 w 30"/>
                <a:gd name="T9" fmla="*/ 14 h 38"/>
                <a:gd name="T10" fmla="*/ 15 w 30"/>
                <a:gd name="T11" fmla="*/ 35 h 38"/>
                <a:gd name="T12" fmla="*/ 14 w 30"/>
                <a:gd name="T13" fmla="*/ 35 h 38"/>
                <a:gd name="T14" fmla="*/ 5 w 30"/>
                <a:gd name="T15" fmla="*/ 16 h 38"/>
                <a:gd name="T16" fmla="*/ 2 w 30"/>
                <a:gd name="T17" fmla="*/ 14 h 38"/>
                <a:gd name="T18" fmla="*/ 0 w 30"/>
                <a:gd name="T19" fmla="*/ 0 h 38"/>
                <a:gd name="T20" fmla="*/ 3 w 30"/>
                <a:gd name="T21" fmla="*/ 0 h 38"/>
                <a:gd name="T22" fmla="*/ 17 w 30"/>
                <a:gd name="T23" fmla="*/ 26 h 38"/>
                <a:gd name="T24" fmla="*/ 23 w 30"/>
                <a:gd name="T25" fmla="*/ 4 h 38"/>
                <a:gd name="T26" fmla="*/ 27 w 30"/>
                <a:gd name="T27" fmla="*/ 0 h 38"/>
                <a:gd name="T28" fmla="*/ 29 w 30"/>
                <a:gd name="T29" fmla="*/ 4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38"/>
                <a:gd name="T47" fmla="*/ 30 w 30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38">
                  <a:moveTo>
                    <a:pt x="29" y="4"/>
                  </a:moveTo>
                  <a:lnTo>
                    <a:pt x="29" y="37"/>
                  </a:lnTo>
                  <a:lnTo>
                    <a:pt x="24" y="37"/>
                  </a:lnTo>
                  <a:lnTo>
                    <a:pt x="24" y="18"/>
                  </a:lnTo>
                  <a:lnTo>
                    <a:pt x="21" y="14"/>
                  </a:lnTo>
                  <a:lnTo>
                    <a:pt x="15" y="35"/>
                  </a:lnTo>
                  <a:lnTo>
                    <a:pt x="14" y="35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0" y="0"/>
                  </a:lnTo>
                  <a:lnTo>
                    <a:pt x="3" y="0"/>
                  </a:lnTo>
                  <a:lnTo>
                    <a:pt x="17" y="26"/>
                  </a:lnTo>
                  <a:lnTo>
                    <a:pt x="23" y="4"/>
                  </a:lnTo>
                  <a:lnTo>
                    <a:pt x="27" y="0"/>
                  </a:lnTo>
                  <a:lnTo>
                    <a:pt x="29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1" name="Freeform 282"/>
            <p:cNvSpPr>
              <a:spLocks/>
            </p:cNvSpPr>
            <p:nvPr/>
          </p:nvSpPr>
          <p:spPr bwMode="auto">
            <a:xfrm>
              <a:off x="713" y="3187"/>
              <a:ext cx="32" cy="40"/>
            </a:xfrm>
            <a:custGeom>
              <a:avLst/>
              <a:gdLst>
                <a:gd name="T0" fmla="*/ 31 w 32"/>
                <a:gd name="T1" fmla="*/ 2 h 40"/>
                <a:gd name="T2" fmla="*/ 29 w 32"/>
                <a:gd name="T3" fmla="*/ 11 h 40"/>
                <a:gd name="T4" fmla="*/ 29 w 32"/>
                <a:gd name="T5" fmla="*/ 35 h 40"/>
                <a:gd name="T6" fmla="*/ 31 w 32"/>
                <a:gd name="T7" fmla="*/ 37 h 40"/>
                <a:gd name="T8" fmla="*/ 28 w 32"/>
                <a:gd name="T9" fmla="*/ 39 h 40"/>
                <a:gd name="T10" fmla="*/ 23 w 32"/>
                <a:gd name="T11" fmla="*/ 39 h 40"/>
                <a:gd name="T12" fmla="*/ 25 w 32"/>
                <a:gd name="T13" fmla="*/ 21 h 40"/>
                <a:gd name="T14" fmla="*/ 23 w 32"/>
                <a:gd name="T15" fmla="*/ 20 h 40"/>
                <a:gd name="T16" fmla="*/ 17 w 32"/>
                <a:gd name="T17" fmla="*/ 30 h 40"/>
                <a:gd name="T18" fmla="*/ 17 w 32"/>
                <a:gd name="T19" fmla="*/ 34 h 40"/>
                <a:gd name="T20" fmla="*/ 14 w 32"/>
                <a:gd name="T21" fmla="*/ 37 h 40"/>
                <a:gd name="T22" fmla="*/ 5 w 32"/>
                <a:gd name="T23" fmla="*/ 16 h 40"/>
                <a:gd name="T24" fmla="*/ 2 w 32"/>
                <a:gd name="T25" fmla="*/ 25 h 40"/>
                <a:gd name="T26" fmla="*/ 3 w 32"/>
                <a:gd name="T27" fmla="*/ 28 h 40"/>
                <a:gd name="T28" fmla="*/ 3 w 32"/>
                <a:gd name="T29" fmla="*/ 39 h 40"/>
                <a:gd name="T30" fmla="*/ 0 w 32"/>
                <a:gd name="T31" fmla="*/ 39 h 40"/>
                <a:gd name="T32" fmla="*/ 2 w 32"/>
                <a:gd name="T33" fmla="*/ 30 h 40"/>
                <a:gd name="T34" fmla="*/ 2 w 32"/>
                <a:gd name="T35" fmla="*/ 5 h 40"/>
                <a:gd name="T36" fmla="*/ 0 w 32"/>
                <a:gd name="T37" fmla="*/ 2 h 40"/>
                <a:gd name="T38" fmla="*/ 5 w 32"/>
                <a:gd name="T39" fmla="*/ 0 h 40"/>
                <a:gd name="T40" fmla="*/ 9 w 32"/>
                <a:gd name="T41" fmla="*/ 7 h 40"/>
                <a:gd name="T42" fmla="*/ 9 w 32"/>
                <a:gd name="T43" fmla="*/ 12 h 40"/>
                <a:gd name="T44" fmla="*/ 14 w 32"/>
                <a:gd name="T45" fmla="*/ 25 h 40"/>
                <a:gd name="T46" fmla="*/ 19 w 32"/>
                <a:gd name="T47" fmla="*/ 25 h 40"/>
                <a:gd name="T48" fmla="*/ 19 w 32"/>
                <a:gd name="T49" fmla="*/ 20 h 40"/>
                <a:gd name="T50" fmla="*/ 25 w 32"/>
                <a:gd name="T51" fmla="*/ 2 h 40"/>
                <a:gd name="T52" fmla="*/ 31 w 32"/>
                <a:gd name="T53" fmla="*/ 2 h 4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"/>
                <a:gd name="T82" fmla="*/ 0 h 40"/>
                <a:gd name="T83" fmla="*/ 32 w 32"/>
                <a:gd name="T84" fmla="*/ 40 h 4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" h="40">
                  <a:moveTo>
                    <a:pt x="31" y="2"/>
                  </a:moveTo>
                  <a:lnTo>
                    <a:pt x="29" y="11"/>
                  </a:lnTo>
                  <a:lnTo>
                    <a:pt x="29" y="35"/>
                  </a:lnTo>
                  <a:lnTo>
                    <a:pt x="31" y="37"/>
                  </a:lnTo>
                  <a:lnTo>
                    <a:pt x="28" y="39"/>
                  </a:lnTo>
                  <a:lnTo>
                    <a:pt x="23" y="39"/>
                  </a:lnTo>
                  <a:lnTo>
                    <a:pt x="25" y="21"/>
                  </a:lnTo>
                  <a:lnTo>
                    <a:pt x="23" y="20"/>
                  </a:lnTo>
                  <a:lnTo>
                    <a:pt x="17" y="30"/>
                  </a:lnTo>
                  <a:lnTo>
                    <a:pt x="17" y="34"/>
                  </a:lnTo>
                  <a:lnTo>
                    <a:pt x="14" y="37"/>
                  </a:lnTo>
                  <a:lnTo>
                    <a:pt x="5" y="16"/>
                  </a:lnTo>
                  <a:lnTo>
                    <a:pt x="2" y="25"/>
                  </a:lnTo>
                  <a:lnTo>
                    <a:pt x="3" y="28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2" y="30"/>
                  </a:lnTo>
                  <a:lnTo>
                    <a:pt x="2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14" y="25"/>
                  </a:lnTo>
                  <a:lnTo>
                    <a:pt x="19" y="25"/>
                  </a:lnTo>
                  <a:lnTo>
                    <a:pt x="19" y="20"/>
                  </a:lnTo>
                  <a:lnTo>
                    <a:pt x="25" y="2"/>
                  </a:lnTo>
                  <a:lnTo>
                    <a:pt x="31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2" name="Freeform 283"/>
            <p:cNvSpPr>
              <a:spLocks/>
            </p:cNvSpPr>
            <p:nvPr/>
          </p:nvSpPr>
          <p:spPr bwMode="auto">
            <a:xfrm>
              <a:off x="727" y="2960"/>
              <a:ext cx="16" cy="25"/>
            </a:xfrm>
            <a:custGeom>
              <a:avLst/>
              <a:gdLst>
                <a:gd name="T0" fmla="*/ 15 w 16"/>
                <a:gd name="T1" fmla="*/ 17 h 25"/>
                <a:gd name="T2" fmla="*/ 15 w 16"/>
                <a:gd name="T3" fmla="*/ 20 h 25"/>
                <a:gd name="T4" fmla="*/ 10 w 16"/>
                <a:gd name="T5" fmla="*/ 24 h 25"/>
                <a:gd name="T6" fmla="*/ 0 w 16"/>
                <a:gd name="T7" fmla="*/ 22 h 25"/>
                <a:gd name="T8" fmla="*/ 5 w 16"/>
                <a:gd name="T9" fmla="*/ 22 h 25"/>
                <a:gd name="T10" fmla="*/ 8 w 16"/>
                <a:gd name="T11" fmla="*/ 24 h 25"/>
                <a:gd name="T12" fmla="*/ 12 w 16"/>
                <a:gd name="T13" fmla="*/ 18 h 25"/>
                <a:gd name="T14" fmla="*/ 12 w 16"/>
                <a:gd name="T15" fmla="*/ 15 h 25"/>
                <a:gd name="T16" fmla="*/ 8 w 16"/>
                <a:gd name="T17" fmla="*/ 15 h 25"/>
                <a:gd name="T18" fmla="*/ 0 w 16"/>
                <a:gd name="T19" fmla="*/ 6 h 25"/>
                <a:gd name="T20" fmla="*/ 0 w 16"/>
                <a:gd name="T21" fmla="*/ 0 h 25"/>
                <a:gd name="T22" fmla="*/ 13 w 16"/>
                <a:gd name="T23" fmla="*/ 0 h 25"/>
                <a:gd name="T24" fmla="*/ 8 w 16"/>
                <a:gd name="T25" fmla="*/ 0 h 25"/>
                <a:gd name="T26" fmla="*/ 5 w 16"/>
                <a:gd name="T27" fmla="*/ 6 h 25"/>
                <a:gd name="T28" fmla="*/ 13 w 16"/>
                <a:gd name="T29" fmla="*/ 13 h 25"/>
                <a:gd name="T30" fmla="*/ 15 w 16"/>
                <a:gd name="T31" fmla="*/ 17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"/>
                <a:gd name="T49" fmla="*/ 0 h 25"/>
                <a:gd name="T50" fmla="*/ 16 w 16"/>
                <a:gd name="T51" fmla="*/ 25 h 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" h="25">
                  <a:moveTo>
                    <a:pt x="15" y="17"/>
                  </a:moveTo>
                  <a:lnTo>
                    <a:pt x="15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12" y="18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0" y="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6"/>
                  </a:lnTo>
                  <a:lnTo>
                    <a:pt x="13" y="13"/>
                  </a:lnTo>
                  <a:lnTo>
                    <a:pt x="15" y="1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3" name="Freeform 284"/>
            <p:cNvSpPr>
              <a:spLocks/>
            </p:cNvSpPr>
            <p:nvPr/>
          </p:nvSpPr>
          <p:spPr bwMode="auto">
            <a:xfrm>
              <a:off x="722" y="3077"/>
              <a:ext cx="9" cy="40"/>
            </a:xfrm>
            <a:custGeom>
              <a:avLst/>
              <a:gdLst>
                <a:gd name="T0" fmla="*/ 8 w 9"/>
                <a:gd name="T1" fmla="*/ 2 h 40"/>
                <a:gd name="T2" fmla="*/ 8 w 9"/>
                <a:gd name="T3" fmla="*/ 39 h 40"/>
                <a:gd name="T4" fmla="*/ 2 w 9"/>
                <a:gd name="T5" fmla="*/ 39 h 40"/>
                <a:gd name="T6" fmla="*/ 2 w 9"/>
                <a:gd name="T7" fmla="*/ 34 h 40"/>
                <a:gd name="T8" fmla="*/ 3 w 9"/>
                <a:gd name="T9" fmla="*/ 30 h 40"/>
                <a:gd name="T10" fmla="*/ 2 w 9"/>
                <a:gd name="T11" fmla="*/ 27 h 40"/>
                <a:gd name="T12" fmla="*/ 2 w 9"/>
                <a:gd name="T13" fmla="*/ 7 h 40"/>
                <a:gd name="T14" fmla="*/ 0 w 9"/>
                <a:gd name="T15" fmla="*/ 4 h 40"/>
                <a:gd name="T16" fmla="*/ 5 w 9"/>
                <a:gd name="T17" fmla="*/ 0 h 40"/>
                <a:gd name="T18" fmla="*/ 8 w 9"/>
                <a:gd name="T19" fmla="*/ 2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40"/>
                <a:gd name="T32" fmla="*/ 9 w 9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40">
                  <a:moveTo>
                    <a:pt x="8" y="2"/>
                  </a:moveTo>
                  <a:lnTo>
                    <a:pt x="8" y="39"/>
                  </a:lnTo>
                  <a:lnTo>
                    <a:pt x="2" y="39"/>
                  </a:lnTo>
                  <a:lnTo>
                    <a:pt x="2" y="34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2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8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4" name="Freeform 285"/>
            <p:cNvSpPr>
              <a:spLocks/>
            </p:cNvSpPr>
            <p:nvPr/>
          </p:nvSpPr>
          <p:spPr bwMode="auto">
            <a:xfrm>
              <a:off x="717" y="2905"/>
              <a:ext cx="3" cy="14"/>
            </a:xfrm>
            <a:custGeom>
              <a:avLst/>
              <a:gdLst>
                <a:gd name="T0" fmla="*/ 2 w 3"/>
                <a:gd name="T1" fmla="*/ 3 h 14"/>
                <a:gd name="T2" fmla="*/ 2 w 3"/>
                <a:gd name="T3" fmla="*/ 11 h 14"/>
                <a:gd name="T4" fmla="*/ 0 w 3"/>
                <a:gd name="T5" fmla="*/ 13 h 14"/>
                <a:gd name="T6" fmla="*/ 0 w 3"/>
                <a:gd name="T7" fmla="*/ 2 h 14"/>
                <a:gd name="T8" fmla="*/ 1 w 3"/>
                <a:gd name="T9" fmla="*/ 0 h 14"/>
                <a:gd name="T10" fmla="*/ 2 w 3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14"/>
                <a:gd name="T20" fmla="*/ 3 w 3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14">
                  <a:moveTo>
                    <a:pt x="2" y="3"/>
                  </a:moveTo>
                  <a:lnTo>
                    <a:pt x="2" y="11"/>
                  </a:lnTo>
                  <a:lnTo>
                    <a:pt x="0" y="1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5" name="Freeform 286"/>
            <p:cNvSpPr>
              <a:spLocks/>
            </p:cNvSpPr>
            <p:nvPr/>
          </p:nvSpPr>
          <p:spPr bwMode="auto">
            <a:xfrm>
              <a:off x="717" y="2946"/>
              <a:ext cx="3" cy="39"/>
            </a:xfrm>
            <a:custGeom>
              <a:avLst/>
              <a:gdLst>
                <a:gd name="T0" fmla="*/ 2 w 3"/>
                <a:gd name="T1" fmla="*/ 2 h 39"/>
                <a:gd name="T2" fmla="*/ 2 w 3"/>
                <a:gd name="T3" fmla="*/ 38 h 39"/>
                <a:gd name="T4" fmla="*/ 1 w 3"/>
                <a:gd name="T5" fmla="*/ 38 h 39"/>
                <a:gd name="T6" fmla="*/ 0 w 3"/>
                <a:gd name="T7" fmla="*/ 36 h 39"/>
                <a:gd name="T8" fmla="*/ 0 w 3"/>
                <a:gd name="T9" fmla="*/ 2 h 39"/>
                <a:gd name="T10" fmla="*/ 1 w 3"/>
                <a:gd name="T11" fmla="*/ 0 h 39"/>
                <a:gd name="T12" fmla="*/ 2 w 3"/>
                <a:gd name="T13" fmla="*/ 2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39"/>
                <a:gd name="T23" fmla="*/ 3 w 3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39">
                  <a:moveTo>
                    <a:pt x="2" y="2"/>
                  </a:moveTo>
                  <a:lnTo>
                    <a:pt x="2" y="38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6" name="Freeform 287"/>
            <p:cNvSpPr>
              <a:spLocks/>
            </p:cNvSpPr>
            <p:nvPr/>
          </p:nvSpPr>
          <p:spPr bwMode="auto">
            <a:xfrm>
              <a:off x="706" y="3257"/>
              <a:ext cx="13" cy="35"/>
            </a:xfrm>
            <a:custGeom>
              <a:avLst/>
              <a:gdLst>
                <a:gd name="T0" fmla="*/ 12 w 13"/>
                <a:gd name="T1" fmla="*/ 5 h 35"/>
                <a:gd name="T2" fmla="*/ 12 w 13"/>
                <a:gd name="T3" fmla="*/ 9 h 35"/>
                <a:gd name="T4" fmla="*/ 9 w 13"/>
                <a:gd name="T5" fmla="*/ 9 h 35"/>
                <a:gd name="T6" fmla="*/ 9 w 13"/>
                <a:gd name="T7" fmla="*/ 25 h 35"/>
                <a:gd name="T8" fmla="*/ 12 w 13"/>
                <a:gd name="T9" fmla="*/ 32 h 35"/>
                <a:gd name="T10" fmla="*/ 9 w 13"/>
                <a:gd name="T11" fmla="*/ 34 h 35"/>
                <a:gd name="T12" fmla="*/ 5 w 13"/>
                <a:gd name="T13" fmla="*/ 32 h 35"/>
                <a:gd name="T14" fmla="*/ 3 w 13"/>
                <a:gd name="T15" fmla="*/ 23 h 35"/>
                <a:gd name="T16" fmla="*/ 3 w 13"/>
                <a:gd name="T17" fmla="*/ 9 h 35"/>
                <a:gd name="T18" fmla="*/ 0 w 13"/>
                <a:gd name="T19" fmla="*/ 5 h 35"/>
                <a:gd name="T20" fmla="*/ 7 w 13"/>
                <a:gd name="T21" fmla="*/ 0 h 35"/>
                <a:gd name="T22" fmla="*/ 9 w 13"/>
                <a:gd name="T23" fmla="*/ 5 h 35"/>
                <a:gd name="T24" fmla="*/ 12 w 13"/>
                <a:gd name="T25" fmla="*/ 5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"/>
                <a:gd name="T40" fmla="*/ 0 h 35"/>
                <a:gd name="T41" fmla="*/ 13 w 13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" h="35">
                  <a:moveTo>
                    <a:pt x="12" y="5"/>
                  </a:moveTo>
                  <a:lnTo>
                    <a:pt x="12" y="9"/>
                  </a:lnTo>
                  <a:lnTo>
                    <a:pt x="9" y="9"/>
                  </a:lnTo>
                  <a:lnTo>
                    <a:pt x="9" y="25"/>
                  </a:lnTo>
                  <a:lnTo>
                    <a:pt x="12" y="32"/>
                  </a:lnTo>
                  <a:lnTo>
                    <a:pt x="9" y="34"/>
                  </a:lnTo>
                  <a:lnTo>
                    <a:pt x="5" y="32"/>
                  </a:lnTo>
                  <a:lnTo>
                    <a:pt x="3" y="23"/>
                  </a:lnTo>
                  <a:lnTo>
                    <a:pt x="3" y="9"/>
                  </a:lnTo>
                  <a:lnTo>
                    <a:pt x="0" y="5"/>
                  </a:lnTo>
                  <a:lnTo>
                    <a:pt x="7" y="0"/>
                  </a:lnTo>
                  <a:lnTo>
                    <a:pt x="9" y="5"/>
                  </a:lnTo>
                  <a:lnTo>
                    <a:pt x="12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7" name="Freeform 288"/>
            <p:cNvSpPr>
              <a:spLocks/>
            </p:cNvSpPr>
            <p:nvPr/>
          </p:nvSpPr>
          <p:spPr bwMode="auto">
            <a:xfrm>
              <a:off x="679" y="3351"/>
              <a:ext cx="36" cy="53"/>
            </a:xfrm>
            <a:custGeom>
              <a:avLst/>
              <a:gdLst>
                <a:gd name="T0" fmla="*/ 35 w 36"/>
                <a:gd name="T1" fmla="*/ 2 h 53"/>
                <a:gd name="T2" fmla="*/ 35 w 36"/>
                <a:gd name="T3" fmla="*/ 32 h 53"/>
                <a:gd name="T4" fmla="*/ 32 w 36"/>
                <a:gd name="T5" fmla="*/ 45 h 53"/>
                <a:gd name="T6" fmla="*/ 24 w 36"/>
                <a:gd name="T7" fmla="*/ 52 h 53"/>
                <a:gd name="T8" fmla="*/ 11 w 36"/>
                <a:gd name="T9" fmla="*/ 52 h 53"/>
                <a:gd name="T10" fmla="*/ 3 w 36"/>
                <a:gd name="T11" fmla="*/ 47 h 53"/>
                <a:gd name="T12" fmla="*/ 0 w 36"/>
                <a:gd name="T13" fmla="*/ 38 h 53"/>
                <a:gd name="T14" fmla="*/ 0 w 36"/>
                <a:gd name="T15" fmla="*/ 2 h 53"/>
                <a:gd name="T16" fmla="*/ 3 w 36"/>
                <a:gd name="T17" fmla="*/ 0 h 53"/>
                <a:gd name="T18" fmla="*/ 8 w 36"/>
                <a:gd name="T19" fmla="*/ 0 h 53"/>
                <a:gd name="T20" fmla="*/ 9 w 36"/>
                <a:gd name="T21" fmla="*/ 2 h 53"/>
                <a:gd name="T22" fmla="*/ 9 w 36"/>
                <a:gd name="T23" fmla="*/ 38 h 53"/>
                <a:gd name="T24" fmla="*/ 20 w 36"/>
                <a:gd name="T25" fmla="*/ 48 h 53"/>
                <a:gd name="T26" fmla="*/ 29 w 36"/>
                <a:gd name="T27" fmla="*/ 38 h 53"/>
                <a:gd name="T28" fmla="*/ 29 w 36"/>
                <a:gd name="T29" fmla="*/ 18 h 53"/>
                <a:gd name="T30" fmla="*/ 30 w 36"/>
                <a:gd name="T31" fmla="*/ 16 h 53"/>
                <a:gd name="T32" fmla="*/ 29 w 36"/>
                <a:gd name="T33" fmla="*/ 11 h 53"/>
                <a:gd name="T34" fmla="*/ 29 w 36"/>
                <a:gd name="T35" fmla="*/ 5 h 53"/>
                <a:gd name="T36" fmla="*/ 30 w 36"/>
                <a:gd name="T37" fmla="*/ 2 h 53"/>
                <a:gd name="T38" fmla="*/ 35 w 36"/>
                <a:gd name="T39" fmla="*/ 2 h 5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53"/>
                <a:gd name="T62" fmla="*/ 36 w 36"/>
                <a:gd name="T63" fmla="*/ 53 h 5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53">
                  <a:moveTo>
                    <a:pt x="35" y="2"/>
                  </a:moveTo>
                  <a:lnTo>
                    <a:pt x="35" y="32"/>
                  </a:lnTo>
                  <a:lnTo>
                    <a:pt x="32" y="45"/>
                  </a:lnTo>
                  <a:lnTo>
                    <a:pt x="24" y="52"/>
                  </a:lnTo>
                  <a:lnTo>
                    <a:pt x="11" y="52"/>
                  </a:lnTo>
                  <a:lnTo>
                    <a:pt x="3" y="47"/>
                  </a:lnTo>
                  <a:lnTo>
                    <a:pt x="0" y="3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9" y="38"/>
                  </a:lnTo>
                  <a:lnTo>
                    <a:pt x="20" y="48"/>
                  </a:lnTo>
                  <a:lnTo>
                    <a:pt x="29" y="38"/>
                  </a:lnTo>
                  <a:lnTo>
                    <a:pt x="29" y="18"/>
                  </a:lnTo>
                  <a:lnTo>
                    <a:pt x="30" y="16"/>
                  </a:lnTo>
                  <a:lnTo>
                    <a:pt x="29" y="11"/>
                  </a:lnTo>
                  <a:lnTo>
                    <a:pt x="29" y="5"/>
                  </a:lnTo>
                  <a:lnTo>
                    <a:pt x="30" y="2"/>
                  </a:lnTo>
                  <a:lnTo>
                    <a:pt x="3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8" name="Freeform 289"/>
            <p:cNvSpPr>
              <a:spLocks/>
            </p:cNvSpPr>
            <p:nvPr/>
          </p:nvSpPr>
          <p:spPr bwMode="auto">
            <a:xfrm>
              <a:off x="688" y="3077"/>
              <a:ext cx="25" cy="40"/>
            </a:xfrm>
            <a:custGeom>
              <a:avLst/>
              <a:gdLst>
                <a:gd name="T0" fmla="*/ 24 w 25"/>
                <a:gd name="T1" fmla="*/ 16 h 40"/>
                <a:gd name="T2" fmla="*/ 24 w 25"/>
                <a:gd name="T3" fmla="*/ 23 h 40"/>
                <a:gd name="T4" fmla="*/ 21 w 25"/>
                <a:gd name="T5" fmla="*/ 35 h 40"/>
                <a:gd name="T6" fmla="*/ 14 w 25"/>
                <a:gd name="T7" fmla="*/ 39 h 40"/>
                <a:gd name="T8" fmla="*/ 8 w 25"/>
                <a:gd name="T9" fmla="*/ 39 h 40"/>
                <a:gd name="T10" fmla="*/ 3 w 25"/>
                <a:gd name="T11" fmla="*/ 35 h 40"/>
                <a:gd name="T12" fmla="*/ 0 w 25"/>
                <a:gd name="T13" fmla="*/ 18 h 40"/>
                <a:gd name="T14" fmla="*/ 3 w 25"/>
                <a:gd name="T15" fmla="*/ 4 h 40"/>
                <a:gd name="T16" fmla="*/ 14 w 25"/>
                <a:gd name="T17" fmla="*/ 0 h 40"/>
                <a:gd name="T18" fmla="*/ 22 w 25"/>
                <a:gd name="T19" fmla="*/ 5 h 40"/>
                <a:gd name="T20" fmla="*/ 22 w 25"/>
                <a:gd name="T21" fmla="*/ 14 h 40"/>
                <a:gd name="T22" fmla="*/ 24 w 25"/>
                <a:gd name="T23" fmla="*/ 1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"/>
                <a:gd name="T37" fmla="*/ 0 h 40"/>
                <a:gd name="T38" fmla="*/ 25 w 2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" h="40">
                  <a:moveTo>
                    <a:pt x="24" y="16"/>
                  </a:moveTo>
                  <a:lnTo>
                    <a:pt x="24" y="23"/>
                  </a:lnTo>
                  <a:lnTo>
                    <a:pt x="21" y="35"/>
                  </a:lnTo>
                  <a:lnTo>
                    <a:pt x="14" y="39"/>
                  </a:lnTo>
                  <a:lnTo>
                    <a:pt x="8" y="39"/>
                  </a:lnTo>
                  <a:lnTo>
                    <a:pt x="3" y="35"/>
                  </a:lnTo>
                  <a:lnTo>
                    <a:pt x="0" y="18"/>
                  </a:lnTo>
                  <a:lnTo>
                    <a:pt x="3" y="4"/>
                  </a:lnTo>
                  <a:lnTo>
                    <a:pt x="14" y="0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4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49" name="Freeform 290"/>
            <p:cNvSpPr>
              <a:spLocks/>
            </p:cNvSpPr>
            <p:nvPr/>
          </p:nvSpPr>
          <p:spPr bwMode="auto">
            <a:xfrm>
              <a:off x="693" y="3079"/>
              <a:ext cx="14" cy="38"/>
            </a:xfrm>
            <a:custGeom>
              <a:avLst/>
              <a:gdLst>
                <a:gd name="T0" fmla="*/ 12 w 14"/>
                <a:gd name="T1" fmla="*/ 6 h 38"/>
                <a:gd name="T2" fmla="*/ 10 w 14"/>
                <a:gd name="T3" fmla="*/ 0 h 38"/>
                <a:gd name="T4" fmla="*/ 4 w 14"/>
                <a:gd name="T5" fmla="*/ 0 h 38"/>
                <a:gd name="T6" fmla="*/ 0 w 14"/>
                <a:gd name="T7" fmla="*/ 9 h 38"/>
                <a:gd name="T8" fmla="*/ 0 w 14"/>
                <a:gd name="T9" fmla="*/ 28 h 38"/>
                <a:gd name="T10" fmla="*/ 6 w 14"/>
                <a:gd name="T11" fmla="*/ 37 h 38"/>
                <a:gd name="T12" fmla="*/ 12 w 14"/>
                <a:gd name="T13" fmla="*/ 35 h 38"/>
                <a:gd name="T14" fmla="*/ 13 w 14"/>
                <a:gd name="T15" fmla="*/ 24 h 38"/>
                <a:gd name="T16" fmla="*/ 13 w 14"/>
                <a:gd name="T17" fmla="*/ 7 h 38"/>
                <a:gd name="T18" fmla="*/ 12 w 14"/>
                <a:gd name="T19" fmla="*/ 6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38"/>
                <a:gd name="T32" fmla="*/ 14 w 14"/>
                <a:gd name="T33" fmla="*/ 38 h 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38">
                  <a:moveTo>
                    <a:pt x="12" y="6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28"/>
                  </a:lnTo>
                  <a:lnTo>
                    <a:pt x="6" y="37"/>
                  </a:lnTo>
                  <a:lnTo>
                    <a:pt x="12" y="35"/>
                  </a:lnTo>
                  <a:lnTo>
                    <a:pt x="13" y="24"/>
                  </a:lnTo>
                  <a:lnTo>
                    <a:pt x="13" y="7"/>
                  </a:lnTo>
                  <a:lnTo>
                    <a:pt x="12" y="6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0" name="Freeform 291"/>
            <p:cNvSpPr>
              <a:spLocks/>
            </p:cNvSpPr>
            <p:nvPr/>
          </p:nvSpPr>
          <p:spPr bwMode="auto">
            <a:xfrm>
              <a:off x="681" y="2881"/>
              <a:ext cx="30" cy="38"/>
            </a:xfrm>
            <a:custGeom>
              <a:avLst/>
              <a:gdLst>
                <a:gd name="T0" fmla="*/ 29 w 30"/>
                <a:gd name="T1" fmla="*/ 4 h 38"/>
                <a:gd name="T2" fmla="*/ 29 w 30"/>
                <a:gd name="T3" fmla="*/ 5 h 38"/>
                <a:gd name="T4" fmla="*/ 26 w 30"/>
                <a:gd name="T5" fmla="*/ 5 h 38"/>
                <a:gd name="T6" fmla="*/ 21 w 30"/>
                <a:gd name="T7" fmla="*/ 0 h 38"/>
                <a:gd name="T8" fmla="*/ 15 w 30"/>
                <a:gd name="T9" fmla="*/ 0 h 38"/>
                <a:gd name="T10" fmla="*/ 6 w 30"/>
                <a:gd name="T11" fmla="*/ 11 h 38"/>
                <a:gd name="T12" fmla="*/ 6 w 30"/>
                <a:gd name="T13" fmla="*/ 26 h 38"/>
                <a:gd name="T14" fmla="*/ 8 w 30"/>
                <a:gd name="T15" fmla="*/ 33 h 38"/>
                <a:gd name="T16" fmla="*/ 11 w 30"/>
                <a:gd name="T17" fmla="*/ 33 h 38"/>
                <a:gd name="T18" fmla="*/ 13 w 30"/>
                <a:gd name="T19" fmla="*/ 37 h 38"/>
                <a:gd name="T20" fmla="*/ 10 w 30"/>
                <a:gd name="T21" fmla="*/ 37 h 38"/>
                <a:gd name="T22" fmla="*/ 2 w 30"/>
                <a:gd name="T23" fmla="*/ 26 h 38"/>
                <a:gd name="T24" fmla="*/ 0 w 30"/>
                <a:gd name="T25" fmla="*/ 16 h 38"/>
                <a:gd name="T26" fmla="*/ 3 w 30"/>
                <a:gd name="T27" fmla="*/ 7 h 38"/>
                <a:gd name="T28" fmla="*/ 11 w 30"/>
                <a:gd name="T29" fmla="*/ 0 h 38"/>
                <a:gd name="T30" fmla="*/ 23 w 30"/>
                <a:gd name="T31" fmla="*/ 0 h 38"/>
                <a:gd name="T32" fmla="*/ 29 w 30"/>
                <a:gd name="T33" fmla="*/ 4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38"/>
                <a:gd name="T53" fmla="*/ 30 w 30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38">
                  <a:moveTo>
                    <a:pt x="29" y="4"/>
                  </a:moveTo>
                  <a:lnTo>
                    <a:pt x="29" y="5"/>
                  </a:lnTo>
                  <a:lnTo>
                    <a:pt x="26" y="5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6" y="11"/>
                  </a:lnTo>
                  <a:lnTo>
                    <a:pt x="6" y="26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3" y="37"/>
                  </a:lnTo>
                  <a:lnTo>
                    <a:pt x="10" y="37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3" y="7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9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1" name="Freeform 292"/>
            <p:cNvSpPr>
              <a:spLocks/>
            </p:cNvSpPr>
            <p:nvPr/>
          </p:nvSpPr>
          <p:spPr bwMode="auto">
            <a:xfrm>
              <a:off x="688" y="2959"/>
              <a:ext cx="19" cy="25"/>
            </a:xfrm>
            <a:custGeom>
              <a:avLst/>
              <a:gdLst>
                <a:gd name="T0" fmla="*/ 18 w 19"/>
                <a:gd name="T1" fmla="*/ 2 h 25"/>
                <a:gd name="T2" fmla="*/ 18 w 19"/>
                <a:gd name="T3" fmla="*/ 24 h 25"/>
                <a:gd name="T4" fmla="*/ 9 w 19"/>
                <a:gd name="T5" fmla="*/ 22 h 25"/>
                <a:gd name="T6" fmla="*/ 3 w 19"/>
                <a:gd name="T7" fmla="*/ 24 h 25"/>
                <a:gd name="T8" fmla="*/ 0 w 19"/>
                <a:gd name="T9" fmla="*/ 17 h 25"/>
                <a:gd name="T10" fmla="*/ 0 w 19"/>
                <a:gd name="T11" fmla="*/ 2 h 25"/>
                <a:gd name="T12" fmla="*/ 2 w 19"/>
                <a:gd name="T13" fmla="*/ 0 h 25"/>
                <a:gd name="T14" fmla="*/ 5 w 19"/>
                <a:gd name="T15" fmla="*/ 6 h 25"/>
                <a:gd name="T16" fmla="*/ 5 w 19"/>
                <a:gd name="T17" fmla="*/ 22 h 25"/>
                <a:gd name="T18" fmla="*/ 14 w 19"/>
                <a:gd name="T19" fmla="*/ 22 h 25"/>
                <a:gd name="T20" fmla="*/ 15 w 19"/>
                <a:gd name="T21" fmla="*/ 4 h 25"/>
                <a:gd name="T22" fmla="*/ 14 w 19"/>
                <a:gd name="T23" fmla="*/ 2 h 25"/>
                <a:gd name="T24" fmla="*/ 18 w 19"/>
                <a:gd name="T25" fmla="*/ 2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"/>
                <a:gd name="T40" fmla="*/ 0 h 25"/>
                <a:gd name="T41" fmla="*/ 19 w 19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" h="25">
                  <a:moveTo>
                    <a:pt x="18" y="2"/>
                  </a:moveTo>
                  <a:lnTo>
                    <a:pt x="18" y="24"/>
                  </a:lnTo>
                  <a:lnTo>
                    <a:pt x="9" y="22"/>
                  </a:lnTo>
                  <a:lnTo>
                    <a:pt x="3" y="24"/>
                  </a:lnTo>
                  <a:lnTo>
                    <a:pt x="0" y="17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6"/>
                  </a:lnTo>
                  <a:lnTo>
                    <a:pt x="5" y="22"/>
                  </a:lnTo>
                  <a:lnTo>
                    <a:pt x="14" y="22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8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2" name="Freeform 293"/>
            <p:cNvSpPr>
              <a:spLocks/>
            </p:cNvSpPr>
            <p:nvPr/>
          </p:nvSpPr>
          <p:spPr bwMode="auto">
            <a:xfrm>
              <a:off x="679" y="3187"/>
              <a:ext cx="28" cy="40"/>
            </a:xfrm>
            <a:custGeom>
              <a:avLst/>
              <a:gdLst>
                <a:gd name="T0" fmla="*/ 27 w 28"/>
                <a:gd name="T1" fmla="*/ 2 h 40"/>
                <a:gd name="T2" fmla="*/ 27 w 28"/>
                <a:gd name="T3" fmla="*/ 5 h 40"/>
                <a:gd name="T4" fmla="*/ 26 w 28"/>
                <a:gd name="T5" fmla="*/ 7 h 40"/>
                <a:gd name="T6" fmla="*/ 26 w 28"/>
                <a:gd name="T7" fmla="*/ 4 h 40"/>
                <a:gd name="T8" fmla="*/ 14 w 28"/>
                <a:gd name="T9" fmla="*/ 2 h 40"/>
                <a:gd name="T10" fmla="*/ 8 w 28"/>
                <a:gd name="T11" fmla="*/ 11 h 40"/>
                <a:gd name="T12" fmla="*/ 8 w 28"/>
                <a:gd name="T13" fmla="*/ 20 h 40"/>
                <a:gd name="T14" fmla="*/ 6 w 28"/>
                <a:gd name="T15" fmla="*/ 21 h 40"/>
                <a:gd name="T16" fmla="*/ 9 w 28"/>
                <a:gd name="T17" fmla="*/ 34 h 40"/>
                <a:gd name="T18" fmla="*/ 12 w 28"/>
                <a:gd name="T19" fmla="*/ 34 h 40"/>
                <a:gd name="T20" fmla="*/ 12 w 28"/>
                <a:gd name="T21" fmla="*/ 37 h 40"/>
                <a:gd name="T22" fmla="*/ 18 w 28"/>
                <a:gd name="T23" fmla="*/ 37 h 40"/>
                <a:gd name="T24" fmla="*/ 15 w 28"/>
                <a:gd name="T25" fmla="*/ 39 h 40"/>
                <a:gd name="T26" fmla="*/ 8 w 28"/>
                <a:gd name="T27" fmla="*/ 35 h 40"/>
                <a:gd name="T28" fmla="*/ 3 w 28"/>
                <a:gd name="T29" fmla="*/ 28 h 40"/>
                <a:gd name="T30" fmla="*/ 0 w 28"/>
                <a:gd name="T31" fmla="*/ 21 h 40"/>
                <a:gd name="T32" fmla="*/ 0 w 28"/>
                <a:gd name="T33" fmla="*/ 11 h 40"/>
                <a:gd name="T34" fmla="*/ 6 w 28"/>
                <a:gd name="T35" fmla="*/ 4 h 40"/>
                <a:gd name="T36" fmla="*/ 14 w 28"/>
                <a:gd name="T37" fmla="*/ 0 h 40"/>
                <a:gd name="T38" fmla="*/ 27 w 28"/>
                <a:gd name="T39" fmla="*/ 2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40"/>
                <a:gd name="T62" fmla="*/ 28 w 28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40">
                  <a:moveTo>
                    <a:pt x="27" y="2"/>
                  </a:moveTo>
                  <a:lnTo>
                    <a:pt x="27" y="5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14" y="2"/>
                  </a:lnTo>
                  <a:lnTo>
                    <a:pt x="8" y="11"/>
                  </a:lnTo>
                  <a:lnTo>
                    <a:pt x="8" y="20"/>
                  </a:lnTo>
                  <a:lnTo>
                    <a:pt x="6" y="21"/>
                  </a:lnTo>
                  <a:lnTo>
                    <a:pt x="9" y="34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8" y="37"/>
                  </a:lnTo>
                  <a:lnTo>
                    <a:pt x="15" y="39"/>
                  </a:lnTo>
                  <a:lnTo>
                    <a:pt x="8" y="35"/>
                  </a:lnTo>
                  <a:lnTo>
                    <a:pt x="3" y="28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6" y="4"/>
                  </a:lnTo>
                  <a:lnTo>
                    <a:pt x="14" y="0"/>
                  </a:lnTo>
                  <a:lnTo>
                    <a:pt x="2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3" name="Freeform 294"/>
            <p:cNvSpPr>
              <a:spLocks/>
            </p:cNvSpPr>
            <p:nvPr/>
          </p:nvSpPr>
          <p:spPr bwMode="auto">
            <a:xfrm>
              <a:off x="681" y="3262"/>
              <a:ext cx="18" cy="29"/>
            </a:xfrm>
            <a:custGeom>
              <a:avLst/>
              <a:gdLst>
                <a:gd name="T0" fmla="*/ 17 w 18"/>
                <a:gd name="T1" fmla="*/ 4 h 29"/>
                <a:gd name="T2" fmla="*/ 17 w 18"/>
                <a:gd name="T3" fmla="*/ 28 h 29"/>
                <a:gd name="T4" fmla="*/ 9 w 18"/>
                <a:gd name="T5" fmla="*/ 26 h 29"/>
                <a:gd name="T6" fmla="*/ 3 w 18"/>
                <a:gd name="T7" fmla="*/ 28 h 29"/>
                <a:gd name="T8" fmla="*/ 0 w 18"/>
                <a:gd name="T9" fmla="*/ 19 h 29"/>
                <a:gd name="T10" fmla="*/ 0 w 18"/>
                <a:gd name="T11" fmla="*/ 0 h 29"/>
                <a:gd name="T12" fmla="*/ 3 w 18"/>
                <a:gd name="T13" fmla="*/ 0 h 29"/>
                <a:gd name="T14" fmla="*/ 5 w 18"/>
                <a:gd name="T15" fmla="*/ 7 h 29"/>
                <a:gd name="T16" fmla="*/ 5 w 18"/>
                <a:gd name="T17" fmla="*/ 24 h 29"/>
                <a:gd name="T18" fmla="*/ 9 w 18"/>
                <a:gd name="T19" fmla="*/ 24 h 29"/>
                <a:gd name="T20" fmla="*/ 14 w 18"/>
                <a:gd name="T21" fmla="*/ 15 h 29"/>
                <a:gd name="T22" fmla="*/ 14 w 18"/>
                <a:gd name="T23" fmla="*/ 7 h 29"/>
                <a:gd name="T24" fmla="*/ 12 w 18"/>
                <a:gd name="T25" fmla="*/ 2 h 29"/>
                <a:gd name="T26" fmla="*/ 17 w 18"/>
                <a:gd name="T27" fmla="*/ 2 h 29"/>
                <a:gd name="T28" fmla="*/ 17 w 18"/>
                <a:gd name="T29" fmla="*/ 4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9"/>
                <a:gd name="T47" fmla="*/ 18 w 18"/>
                <a:gd name="T48" fmla="*/ 29 h 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9">
                  <a:moveTo>
                    <a:pt x="17" y="4"/>
                  </a:moveTo>
                  <a:lnTo>
                    <a:pt x="17" y="28"/>
                  </a:lnTo>
                  <a:lnTo>
                    <a:pt x="9" y="26"/>
                  </a:lnTo>
                  <a:lnTo>
                    <a:pt x="3" y="2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5" y="24"/>
                  </a:lnTo>
                  <a:lnTo>
                    <a:pt x="9" y="24"/>
                  </a:lnTo>
                  <a:lnTo>
                    <a:pt x="14" y="15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7" y="2"/>
                  </a:lnTo>
                  <a:lnTo>
                    <a:pt x="17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4" name="Freeform 295"/>
            <p:cNvSpPr>
              <a:spLocks/>
            </p:cNvSpPr>
            <p:nvPr/>
          </p:nvSpPr>
          <p:spPr bwMode="auto">
            <a:xfrm>
              <a:off x="661" y="3077"/>
              <a:ext cx="25" cy="40"/>
            </a:xfrm>
            <a:custGeom>
              <a:avLst/>
              <a:gdLst>
                <a:gd name="T0" fmla="*/ 24 w 25"/>
                <a:gd name="T1" fmla="*/ 11 h 40"/>
                <a:gd name="T2" fmla="*/ 24 w 25"/>
                <a:gd name="T3" fmla="*/ 25 h 40"/>
                <a:gd name="T4" fmla="*/ 19 w 25"/>
                <a:gd name="T5" fmla="*/ 37 h 40"/>
                <a:gd name="T6" fmla="*/ 8 w 25"/>
                <a:gd name="T7" fmla="*/ 39 h 40"/>
                <a:gd name="T8" fmla="*/ 5 w 25"/>
                <a:gd name="T9" fmla="*/ 37 h 40"/>
                <a:gd name="T10" fmla="*/ 0 w 25"/>
                <a:gd name="T11" fmla="*/ 18 h 40"/>
                <a:gd name="T12" fmla="*/ 3 w 25"/>
                <a:gd name="T13" fmla="*/ 4 h 40"/>
                <a:gd name="T14" fmla="*/ 10 w 25"/>
                <a:gd name="T15" fmla="*/ 0 h 40"/>
                <a:gd name="T16" fmla="*/ 18 w 25"/>
                <a:gd name="T17" fmla="*/ 0 h 40"/>
                <a:gd name="T18" fmla="*/ 24 w 25"/>
                <a:gd name="T19" fmla="*/ 1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40"/>
                <a:gd name="T32" fmla="*/ 25 w 25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40">
                  <a:moveTo>
                    <a:pt x="24" y="11"/>
                  </a:moveTo>
                  <a:lnTo>
                    <a:pt x="24" y="25"/>
                  </a:lnTo>
                  <a:lnTo>
                    <a:pt x="19" y="37"/>
                  </a:lnTo>
                  <a:lnTo>
                    <a:pt x="8" y="39"/>
                  </a:lnTo>
                  <a:lnTo>
                    <a:pt x="5" y="37"/>
                  </a:lnTo>
                  <a:lnTo>
                    <a:pt x="0" y="18"/>
                  </a:lnTo>
                  <a:lnTo>
                    <a:pt x="3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5" name="Freeform 296"/>
            <p:cNvSpPr>
              <a:spLocks/>
            </p:cNvSpPr>
            <p:nvPr/>
          </p:nvSpPr>
          <p:spPr bwMode="auto">
            <a:xfrm>
              <a:off x="666" y="3079"/>
              <a:ext cx="14" cy="35"/>
            </a:xfrm>
            <a:custGeom>
              <a:avLst/>
              <a:gdLst>
                <a:gd name="T0" fmla="*/ 13 w 14"/>
                <a:gd name="T1" fmla="*/ 6 h 35"/>
                <a:gd name="T2" fmla="*/ 10 w 14"/>
                <a:gd name="T3" fmla="*/ 0 h 35"/>
                <a:gd name="T4" fmla="*/ 5 w 14"/>
                <a:gd name="T5" fmla="*/ 0 h 35"/>
                <a:gd name="T6" fmla="*/ 0 w 14"/>
                <a:gd name="T7" fmla="*/ 9 h 35"/>
                <a:gd name="T8" fmla="*/ 0 w 14"/>
                <a:gd name="T9" fmla="*/ 26 h 35"/>
                <a:gd name="T10" fmla="*/ 7 w 14"/>
                <a:gd name="T11" fmla="*/ 34 h 35"/>
                <a:gd name="T12" fmla="*/ 13 w 14"/>
                <a:gd name="T13" fmla="*/ 26 h 35"/>
                <a:gd name="T14" fmla="*/ 13 w 14"/>
                <a:gd name="T15" fmla="*/ 8 h 35"/>
                <a:gd name="T16" fmla="*/ 13 w 14"/>
                <a:gd name="T17" fmla="*/ 6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5"/>
                <a:gd name="T29" fmla="*/ 14 w 14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5">
                  <a:moveTo>
                    <a:pt x="13" y="6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6"/>
                  </a:lnTo>
                  <a:lnTo>
                    <a:pt x="7" y="34"/>
                  </a:lnTo>
                  <a:lnTo>
                    <a:pt x="13" y="26"/>
                  </a:lnTo>
                  <a:lnTo>
                    <a:pt x="13" y="8"/>
                  </a:lnTo>
                  <a:lnTo>
                    <a:pt x="13" y="6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6" name="Freeform 297"/>
            <p:cNvSpPr>
              <a:spLocks/>
            </p:cNvSpPr>
            <p:nvPr/>
          </p:nvSpPr>
          <p:spPr bwMode="auto">
            <a:xfrm>
              <a:off x="661" y="2959"/>
              <a:ext cx="21" cy="35"/>
            </a:xfrm>
            <a:custGeom>
              <a:avLst/>
              <a:gdLst>
                <a:gd name="T0" fmla="*/ 20 w 21"/>
                <a:gd name="T1" fmla="*/ 5 h 35"/>
                <a:gd name="T2" fmla="*/ 20 w 21"/>
                <a:gd name="T3" fmla="*/ 16 h 35"/>
                <a:gd name="T4" fmla="*/ 14 w 21"/>
                <a:gd name="T5" fmla="*/ 21 h 35"/>
                <a:gd name="T6" fmla="*/ 17 w 21"/>
                <a:gd name="T7" fmla="*/ 9 h 35"/>
                <a:gd name="T8" fmla="*/ 12 w 21"/>
                <a:gd name="T9" fmla="*/ 2 h 35"/>
                <a:gd name="T10" fmla="*/ 9 w 21"/>
                <a:gd name="T11" fmla="*/ 2 h 35"/>
                <a:gd name="T12" fmla="*/ 5 w 21"/>
                <a:gd name="T13" fmla="*/ 11 h 35"/>
                <a:gd name="T14" fmla="*/ 5 w 21"/>
                <a:gd name="T15" fmla="*/ 18 h 35"/>
                <a:gd name="T16" fmla="*/ 9 w 21"/>
                <a:gd name="T17" fmla="*/ 23 h 35"/>
                <a:gd name="T18" fmla="*/ 6 w 21"/>
                <a:gd name="T19" fmla="*/ 25 h 35"/>
                <a:gd name="T20" fmla="*/ 5 w 21"/>
                <a:gd name="T21" fmla="*/ 34 h 35"/>
                <a:gd name="T22" fmla="*/ 0 w 21"/>
                <a:gd name="T23" fmla="*/ 34 h 35"/>
                <a:gd name="T24" fmla="*/ 0 w 21"/>
                <a:gd name="T25" fmla="*/ 2 h 35"/>
                <a:gd name="T26" fmla="*/ 6 w 21"/>
                <a:gd name="T27" fmla="*/ 2 h 35"/>
                <a:gd name="T28" fmla="*/ 8 w 21"/>
                <a:gd name="T29" fmla="*/ 4 h 35"/>
                <a:gd name="T30" fmla="*/ 14 w 21"/>
                <a:gd name="T31" fmla="*/ 0 h 35"/>
                <a:gd name="T32" fmla="*/ 18 w 21"/>
                <a:gd name="T33" fmla="*/ 2 h 35"/>
                <a:gd name="T34" fmla="*/ 20 w 21"/>
                <a:gd name="T35" fmla="*/ 5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5"/>
                <a:gd name="T56" fmla="*/ 21 w 21"/>
                <a:gd name="T57" fmla="*/ 35 h 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5">
                  <a:moveTo>
                    <a:pt x="20" y="5"/>
                  </a:moveTo>
                  <a:lnTo>
                    <a:pt x="20" y="16"/>
                  </a:lnTo>
                  <a:lnTo>
                    <a:pt x="14" y="21"/>
                  </a:lnTo>
                  <a:lnTo>
                    <a:pt x="17" y="9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11"/>
                  </a:lnTo>
                  <a:lnTo>
                    <a:pt x="5" y="18"/>
                  </a:lnTo>
                  <a:lnTo>
                    <a:pt x="9" y="23"/>
                  </a:lnTo>
                  <a:lnTo>
                    <a:pt x="6" y="25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7" name="Freeform 298"/>
            <p:cNvSpPr>
              <a:spLocks/>
            </p:cNvSpPr>
            <p:nvPr/>
          </p:nvSpPr>
          <p:spPr bwMode="auto">
            <a:xfrm>
              <a:off x="669" y="2881"/>
              <a:ext cx="11" cy="19"/>
            </a:xfrm>
            <a:custGeom>
              <a:avLst/>
              <a:gdLst>
                <a:gd name="T0" fmla="*/ 10 w 11"/>
                <a:gd name="T1" fmla="*/ 7 h 19"/>
                <a:gd name="T2" fmla="*/ 10 w 11"/>
                <a:gd name="T3" fmla="*/ 13 h 19"/>
                <a:gd name="T4" fmla="*/ 2 w 11"/>
                <a:gd name="T5" fmla="*/ 18 h 19"/>
                <a:gd name="T6" fmla="*/ 5 w 11"/>
                <a:gd name="T7" fmla="*/ 5 h 19"/>
                <a:gd name="T8" fmla="*/ 0 w 11"/>
                <a:gd name="T9" fmla="*/ 0 h 19"/>
                <a:gd name="T10" fmla="*/ 10 w 11"/>
                <a:gd name="T11" fmla="*/ 4 h 19"/>
                <a:gd name="T12" fmla="*/ 10 w 11"/>
                <a:gd name="T13" fmla="*/ 7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9"/>
                <a:gd name="T23" fmla="*/ 11 w 11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9">
                  <a:moveTo>
                    <a:pt x="10" y="7"/>
                  </a:moveTo>
                  <a:lnTo>
                    <a:pt x="10" y="13"/>
                  </a:lnTo>
                  <a:lnTo>
                    <a:pt x="2" y="18"/>
                  </a:lnTo>
                  <a:lnTo>
                    <a:pt x="5" y="5"/>
                  </a:lnTo>
                  <a:lnTo>
                    <a:pt x="0" y="0"/>
                  </a:lnTo>
                  <a:lnTo>
                    <a:pt x="10" y="4"/>
                  </a:lnTo>
                  <a:lnTo>
                    <a:pt x="10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8" name="Freeform 299"/>
            <p:cNvSpPr>
              <a:spLocks/>
            </p:cNvSpPr>
            <p:nvPr/>
          </p:nvSpPr>
          <p:spPr bwMode="auto">
            <a:xfrm>
              <a:off x="655" y="3184"/>
              <a:ext cx="22" cy="43"/>
            </a:xfrm>
            <a:custGeom>
              <a:avLst/>
              <a:gdLst>
                <a:gd name="T0" fmla="*/ 21 w 22"/>
                <a:gd name="T1" fmla="*/ 7 h 43"/>
                <a:gd name="T2" fmla="*/ 21 w 22"/>
                <a:gd name="T3" fmla="*/ 16 h 43"/>
                <a:gd name="T4" fmla="*/ 13 w 22"/>
                <a:gd name="T5" fmla="*/ 22 h 43"/>
                <a:gd name="T6" fmla="*/ 16 w 22"/>
                <a:gd name="T7" fmla="*/ 11 h 43"/>
                <a:gd name="T8" fmla="*/ 8 w 22"/>
                <a:gd name="T9" fmla="*/ 4 h 43"/>
                <a:gd name="T10" fmla="*/ 6 w 22"/>
                <a:gd name="T11" fmla="*/ 11 h 43"/>
                <a:gd name="T12" fmla="*/ 6 w 22"/>
                <a:gd name="T13" fmla="*/ 18 h 43"/>
                <a:gd name="T14" fmla="*/ 8 w 22"/>
                <a:gd name="T15" fmla="*/ 22 h 43"/>
                <a:gd name="T16" fmla="*/ 6 w 22"/>
                <a:gd name="T17" fmla="*/ 27 h 43"/>
                <a:gd name="T18" fmla="*/ 6 w 22"/>
                <a:gd name="T19" fmla="*/ 40 h 43"/>
                <a:gd name="T20" fmla="*/ 0 w 22"/>
                <a:gd name="T21" fmla="*/ 42 h 43"/>
                <a:gd name="T22" fmla="*/ 0 w 22"/>
                <a:gd name="T23" fmla="*/ 0 h 43"/>
                <a:gd name="T24" fmla="*/ 16 w 22"/>
                <a:gd name="T25" fmla="*/ 2 h 43"/>
                <a:gd name="T26" fmla="*/ 21 w 22"/>
                <a:gd name="T27" fmla="*/ 7 h 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43"/>
                <a:gd name="T44" fmla="*/ 22 w 22"/>
                <a:gd name="T45" fmla="*/ 43 h 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43">
                  <a:moveTo>
                    <a:pt x="21" y="7"/>
                  </a:moveTo>
                  <a:lnTo>
                    <a:pt x="21" y="16"/>
                  </a:lnTo>
                  <a:lnTo>
                    <a:pt x="13" y="22"/>
                  </a:lnTo>
                  <a:lnTo>
                    <a:pt x="16" y="11"/>
                  </a:lnTo>
                  <a:lnTo>
                    <a:pt x="8" y="4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8" y="22"/>
                  </a:lnTo>
                  <a:lnTo>
                    <a:pt x="6" y="27"/>
                  </a:lnTo>
                  <a:lnTo>
                    <a:pt x="6" y="40"/>
                  </a:lnTo>
                  <a:lnTo>
                    <a:pt x="0" y="42"/>
                  </a:lnTo>
                  <a:lnTo>
                    <a:pt x="0" y="0"/>
                  </a:lnTo>
                  <a:lnTo>
                    <a:pt x="16" y="2"/>
                  </a:lnTo>
                  <a:lnTo>
                    <a:pt x="21" y="7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59" name="Freeform 300"/>
            <p:cNvSpPr>
              <a:spLocks/>
            </p:cNvSpPr>
            <p:nvPr/>
          </p:nvSpPr>
          <p:spPr bwMode="auto">
            <a:xfrm>
              <a:off x="651" y="3262"/>
              <a:ext cx="23" cy="29"/>
            </a:xfrm>
            <a:custGeom>
              <a:avLst/>
              <a:gdLst>
                <a:gd name="T0" fmla="*/ 22 w 23"/>
                <a:gd name="T1" fmla="*/ 6 h 29"/>
                <a:gd name="T2" fmla="*/ 22 w 23"/>
                <a:gd name="T3" fmla="*/ 19 h 29"/>
                <a:gd name="T4" fmla="*/ 17 w 23"/>
                <a:gd name="T5" fmla="*/ 26 h 29"/>
                <a:gd name="T6" fmla="*/ 11 w 23"/>
                <a:gd name="T7" fmla="*/ 28 h 29"/>
                <a:gd name="T8" fmla="*/ 5 w 23"/>
                <a:gd name="T9" fmla="*/ 26 h 29"/>
                <a:gd name="T10" fmla="*/ 0 w 23"/>
                <a:gd name="T11" fmla="*/ 19 h 29"/>
                <a:gd name="T12" fmla="*/ 0 w 23"/>
                <a:gd name="T13" fmla="*/ 7 h 29"/>
                <a:gd name="T14" fmla="*/ 3 w 23"/>
                <a:gd name="T15" fmla="*/ 2 h 29"/>
                <a:gd name="T16" fmla="*/ 16 w 23"/>
                <a:gd name="T17" fmla="*/ 0 h 29"/>
                <a:gd name="T18" fmla="*/ 22 w 23"/>
                <a:gd name="T19" fmla="*/ 6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29"/>
                <a:gd name="T32" fmla="*/ 23 w 23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29">
                  <a:moveTo>
                    <a:pt x="22" y="6"/>
                  </a:moveTo>
                  <a:lnTo>
                    <a:pt x="22" y="19"/>
                  </a:lnTo>
                  <a:lnTo>
                    <a:pt x="17" y="26"/>
                  </a:lnTo>
                  <a:lnTo>
                    <a:pt x="11" y="28"/>
                  </a:lnTo>
                  <a:lnTo>
                    <a:pt x="5" y="26"/>
                  </a:lnTo>
                  <a:lnTo>
                    <a:pt x="0" y="19"/>
                  </a:lnTo>
                  <a:lnTo>
                    <a:pt x="0" y="7"/>
                  </a:lnTo>
                  <a:lnTo>
                    <a:pt x="3" y="2"/>
                  </a:lnTo>
                  <a:lnTo>
                    <a:pt x="16" y="0"/>
                  </a:lnTo>
                  <a:lnTo>
                    <a:pt x="22" y="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0" name="Freeform 301"/>
            <p:cNvSpPr>
              <a:spLocks/>
            </p:cNvSpPr>
            <p:nvPr/>
          </p:nvSpPr>
          <p:spPr bwMode="auto">
            <a:xfrm>
              <a:off x="656" y="3264"/>
              <a:ext cx="16" cy="24"/>
            </a:xfrm>
            <a:custGeom>
              <a:avLst/>
              <a:gdLst>
                <a:gd name="T0" fmla="*/ 15 w 16"/>
                <a:gd name="T1" fmla="*/ 11 h 24"/>
                <a:gd name="T2" fmla="*/ 15 w 16"/>
                <a:gd name="T3" fmla="*/ 5 h 24"/>
                <a:gd name="T4" fmla="*/ 7 w 16"/>
                <a:gd name="T5" fmla="*/ 0 h 24"/>
                <a:gd name="T6" fmla="*/ 2 w 16"/>
                <a:gd name="T7" fmla="*/ 2 h 24"/>
                <a:gd name="T8" fmla="*/ 0 w 16"/>
                <a:gd name="T9" fmla="*/ 7 h 24"/>
                <a:gd name="T10" fmla="*/ 0 w 16"/>
                <a:gd name="T11" fmla="*/ 18 h 24"/>
                <a:gd name="T12" fmla="*/ 7 w 16"/>
                <a:gd name="T13" fmla="*/ 23 h 24"/>
                <a:gd name="T14" fmla="*/ 15 w 16"/>
                <a:gd name="T15" fmla="*/ 12 h 24"/>
                <a:gd name="T16" fmla="*/ 15 w 16"/>
                <a:gd name="T17" fmla="*/ 11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4"/>
                <a:gd name="T29" fmla="*/ 16 w 16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4">
                  <a:moveTo>
                    <a:pt x="15" y="11"/>
                  </a:moveTo>
                  <a:lnTo>
                    <a:pt x="15" y="5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18"/>
                  </a:lnTo>
                  <a:lnTo>
                    <a:pt x="7" y="23"/>
                  </a:lnTo>
                  <a:lnTo>
                    <a:pt x="15" y="12"/>
                  </a:lnTo>
                  <a:lnTo>
                    <a:pt x="15" y="11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1" name="Freeform 302"/>
            <p:cNvSpPr>
              <a:spLocks/>
            </p:cNvSpPr>
            <p:nvPr/>
          </p:nvSpPr>
          <p:spPr bwMode="auto">
            <a:xfrm>
              <a:off x="627" y="3349"/>
              <a:ext cx="41" cy="52"/>
            </a:xfrm>
            <a:custGeom>
              <a:avLst/>
              <a:gdLst>
                <a:gd name="T0" fmla="*/ 40 w 41"/>
                <a:gd name="T1" fmla="*/ 5 h 52"/>
                <a:gd name="T2" fmla="*/ 40 w 41"/>
                <a:gd name="T3" fmla="*/ 7 h 52"/>
                <a:gd name="T4" fmla="*/ 37 w 41"/>
                <a:gd name="T5" fmla="*/ 11 h 52"/>
                <a:gd name="T6" fmla="*/ 29 w 41"/>
                <a:gd name="T7" fmla="*/ 5 h 52"/>
                <a:gd name="T8" fmla="*/ 21 w 41"/>
                <a:gd name="T9" fmla="*/ 5 h 52"/>
                <a:gd name="T10" fmla="*/ 13 w 41"/>
                <a:gd name="T11" fmla="*/ 15 h 52"/>
                <a:gd name="T12" fmla="*/ 11 w 41"/>
                <a:gd name="T13" fmla="*/ 36 h 52"/>
                <a:gd name="T14" fmla="*/ 19 w 41"/>
                <a:gd name="T15" fmla="*/ 46 h 52"/>
                <a:gd name="T16" fmla="*/ 29 w 41"/>
                <a:gd name="T17" fmla="*/ 47 h 52"/>
                <a:gd name="T18" fmla="*/ 32 w 41"/>
                <a:gd name="T19" fmla="*/ 42 h 52"/>
                <a:gd name="T20" fmla="*/ 32 w 41"/>
                <a:gd name="T21" fmla="*/ 33 h 52"/>
                <a:gd name="T22" fmla="*/ 38 w 41"/>
                <a:gd name="T23" fmla="*/ 27 h 52"/>
                <a:gd name="T24" fmla="*/ 40 w 41"/>
                <a:gd name="T25" fmla="*/ 33 h 52"/>
                <a:gd name="T26" fmla="*/ 40 w 41"/>
                <a:gd name="T27" fmla="*/ 47 h 52"/>
                <a:gd name="T28" fmla="*/ 34 w 41"/>
                <a:gd name="T29" fmla="*/ 51 h 52"/>
                <a:gd name="T30" fmla="*/ 21 w 41"/>
                <a:gd name="T31" fmla="*/ 51 h 52"/>
                <a:gd name="T32" fmla="*/ 13 w 41"/>
                <a:gd name="T33" fmla="*/ 49 h 52"/>
                <a:gd name="T34" fmla="*/ 6 w 41"/>
                <a:gd name="T35" fmla="*/ 44 h 52"/>
                <a:gd name="T36" fmla="*/ 0 w 41"/>
                <a:gd name="T37" fmla="*/ 33 h 52"/>
                <a:gd name="T38" fmla="*/ 0 w 41"/>
                <a:gd name="T39" fmla="*/ 16 h 52"/>
                <a:gd name="T40" fmla="*/ 6 w 41"/>
                <a:gd name="T41" fmla="*/ 5 h 52"/>
                <a:gd name="T42" fmla="*/ 21 w 41"/>
                <a:gd name="T43" fmla="*/ 0 h 52"/>
                <a:gd name="T44" fmla="*/ 29 w 41"/>
                <a:gd name="T45" fmla="*/ 0 h 52"/>
                <a:gd name="T46" fmla="*/ 40 w 41"/>
                <a:gd name="T47" fmla="*/ 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"/>
                <a:gd name="T73" fmla="*/ 0 h 52"/>
                <a:gd name="T74" fmla="*/ 41 w 41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" h="52">
                  <a:moveTo>
                    <a:pt x="40" y="5"/>
                  </a:moveTo>
                  <a:lnTo>
                    <a:pt x="40" y="7"/>
                  </a:lnTo>
                  <a:lnTo>
                    <a:pt x="37" y="11"/>
                  </a:lnTo>
                  <a:lnTo>
                    <a:pt x="29" y="5"/>
                  </a:lnTo>
                  <a:lnTo>
                    <a:pt x="21" y="5"/>
                  </a:lnTo>
                  <a:lnTo>
                    <a:pt x="13" y="15"/>
                  </a:lnTo>
                  <a:lnTo>
                    <a:pt x="11" y="36"/>
                  </a:lnTo>
                  <a:lnTo>
                    <a:pt x="19" y="46"/>
                  </a:lnTo>
                  <a:lnTo>
                    <a:pt x="29" y="47"/>
                  </a:lnTo>
                  <a:lnTo>
                    <a:pt x="32" y="42"/>
                  </a:lnTo>
                  <a:lnTo>
                    <a:pt x="32" y="33"/>
                  </a:lnTo>
                  <a:lnTo>
                    <a:pt x="38" y="27"/>
                  </a:lnTo>
                  <a:lnTo>
                    <a:pt x="40" y="33"/>
                  </a:lnTo>
                  <a:lnTo>
                    <a:pt x="40" y="47"/>
                  </a:lnTo>
                  <a:lnTo>
                    <a:pt x="34" y="51"/>
                  </a:lnTo>
                  <a:lnTo>
                    <a:pt x="21" y="51"/>
                  </a:lnTo>
                  <a:lnTo>
                    <a:pt x="13" y="49"/>
                  </a:lnTo>
                  <a:lnTo>
                    <a:pt x="6" y="44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6" y="5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4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2" name="Freeform 303"/>
            <p:cNvSpPr>
              <a:spLocks/>
            </p:cNvSpPr>
            <p:nvPr/>
          </p:nvSpPr>
          <p:spPr bwMode="auto">
            <a:xfrm>
              <a:off x="656" y="2879"/>
              <a:ext cx="8" cy="39"/>
            </a:xfrm>
            <a:custGeom>
              <a:avLst/>
              <a:gdLst>
                <a:gd name="T0" fmla="*/ 7 w 8"/>
                <a:gd name="T1" fmla="*/ 0 h 39"/>
                <a:gd name="T2" fmla="*/ 7 w 8"/>
                <a:gd name="T3" fmla="*/ 25 h 39"/>
                <a:gd name="T4" fmla="*/ 7 w 8"/>
                <a:gd name="T5" fmla="*/ 31 h 39"/>
                <a:gd name="T6" fmla="*/ 7 w 8"/>
                <a:gd name="T7" fmla="*/ 34 h 39"/>
                <a:gd name="T8" fmla="*/ 7 w 8"/>
                <a:gd name="T9" fmla="*/ 38 h 39"/>
                <a:gd name="T10" fmla="*/ 2 w 8"/>
                <a:gd name="T11" fmla="*/ 38 h 39"/>
                <a:gd name="T12" fmla="*/ 2 w 8"/>
                <a:gd name="T13" fmla="*/ 25 h 39"/>
                <a:gd name="T14" fmla="*/ 0 w 8"/>
                <a:gd name="T15" fmla="*/ 24 h 39"/>
                <a:gd name="T16" fmla="*/ 2 w 8"/>
                <a:gd name="T17" fmla="*/ 18 h 39"/>
                <a:gd name="T18" fmla="*/ 2 w 8"/>
                <a:gd name="T19" fmla="*/ 5 h 39"/>
                <a:gd name="T20" fmla="*/ 0 w 8"/>
                <a:gd name="T21" fmla="*/ 2 h 39"/>
                <a:gd name="T22" fmla="*/ 7 w 8"/>
                <a:gd name="T23" fmla="*/ 0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39"/>
                <a:gd name="T38" fmla="*/ 8 w 8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39">
                  <a:moveTo>
                    <a:pt x="7" y="0"/>
                  </a:moveTo>
                  <a:lnTo>
                    <a:pt x="7" y="25"/>
                  </a:lnTo>
                  <a:lnTo>
                    <a:pt x="7" y="31"/>
                  </a:lnTo>
                  <a:lnTo>
                    <a:pt x="7" y="34"/>
                  </a:lnTo>
                  <a:lnTo>
                    <a:pt x="7" y="38"/>
                  </a:lnTo>
                  <a:lnTo>
                    <a:pt x="2" y="38"/>
                  </a:lnTo>
                  <a:lnTo>
                    <a:pt x="2" y="25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2" y="5"/>
                  </a:lnTo>
                  <a:lnTo>
                    <a:pt x="0" y="2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3" name="Freeform 304"/>
            <p:cNvSpPr>
              <a:spLocks/>
            </p:cNvSpPr>
            <p:nvPr/>
          </p:nvSpPr>
          <p:spPr bwMode="auto">
            <a:xfrm>
              <a:off x="650" y="2423"/>
              <a:ext cx="12" cy="32"/>
            </a:xfrm>
            <a:custGeom>
              <a:avLst/>
              <a:gdLst>
                <a:gd name="T0" fmla="*/ 11 w 12"/>
                <a:gd name="T1" fmla="*/ 26 h 32"/>
                <a:gd name="T2" fmla="*/ 11 w 12"/>
                <a:gd name="T3" fmla="*/ 29 h 32"/>
                <a:gd name="T4" fmla="*/ 8 w 12"/>
                <a:gd name="T5" fmla="*/ 31 h 32"/>
                <a:gd name="T6" fmla="*/ 8 w 12"/>
                <a:gd name="T7" fmla="*/ 26 h 32"/>
                <a:gd name="T8" fmla="*/ 3 w 12"/>
                <a:gd name="T9" fmla="*/ 18 h 32"/>
                <a:gd name="T10" fmla="*/ 6 w 12"/>
                <a:gd name="T11" fmla="*/ 11 h 32"/>
                <a:gd name="T12" fmla="*/ 6 w 12"/>
                <a:gd name="T13" fmla="*/ 7 h 32"/>
                <a:gd name="T14" fmla="*/ 0 w 12"/>
                <a:gd name="T15" fmla="*/ 2 h 32"/>
                <a:gd name="T16" fmla="*/ 3 w 12"/>
                <a:gd name="T17" fmla="*/ 0 h 32"/>
                <a:gd name="T18" fmla="*/ 8 w 12"/>
                <a:gd name="T19" fmla="*/ 2 h 32"/>
                <a:gd name="T20" fmla="*/ 11 w 12"/>
                <a:gd name="T21" fmla="*/ 5 h 32"/>
                <a:gd name="T22" fmla="*/ 11 w 12"/>
                <a:gd name="T23" fmla="*/ 11 h 32"/>
                <a:gd name="T24" fmla="*/ 8 w 12"/>
                <a:gd name="T25" fmla="*/ 18 h 32"/>
                <a:gd name="T26" fmla="*/ 11 w 12"/>
                <a:gd name="T27" fmla="*/ 26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"/>
                <a:gd name="T43" fmla="*/ 0 h 32"/>
                <a:gd name="T44" fmla="*/ 12 w 12"/>
                <a:gd name="T45" fmla="*/ 32 h 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" h="32">
                  <a:moveTo>
                    <a:pt x="11" y="26"/>
                  </a:moveTo>
                  <a:lnTo>
                    <a:pt x="11" y="29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6" y="7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11" y="5"/>
                  </a:lnTo>
                  <a:lnTo>
                    <a:pt x="11" y="11"/>
                  </a:lnTo>
                  <a:lnTo>
                    <a:pt x="8" y="18"/>
                  </a:lnTo>
                  <a:lnTo>
                    <a:pt x="11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4" name="Freeform 305"/>
            <p:cNvSpPr>
              <a:spLocks/>
            </p:cNvSpPr>
            <p:nvPr/>
          </p:nvSpPr>
          <p:spPr bwMode="auto">
            <a:xfrm>
              <a:off x="646" y="2771"/>
              <a:ext cx="6" cy="38"/>
            </a:xfrm>
            <a:custGeom>
              <a:avLst/>
              <a:gdLst>
                <a:gd name="T0" fmla="*/ 5 w 6"/>
                <a:gd name="T1" fmla="*/ 35 h 38"/>
                <a:gd name="T2" fmla="*/ 1 w 6"/>
                <a:gd name="T3" fmla="*/ 37 h 38"/>
                <a:gd name="T4" fmla="*/ 0 w 6"/>
                <a:gd name="T5" fmla="*/ 35 h 38"/>
                <a:gd name="T6" fmla="*/ 1 w 6"/>
                <a:gd name="T7" fmla="*/ 30 h 38"/>
                <a:gd name="T8" fmla="*/ 1 w 6"/>
                <a:gd name="T9" fmla="*/ 5 h 38"/>
                <a:gd name="T10" fmla="*/ 0 w 6"/>
                <a:gd name="T11" fmla="*/ 2 h 38"/>
                <a:gd name="T12" fmla="*/ 3 w 6"/>
                <a:gd name="T13" fmla="*/ 0 h 38"/>
                <a:gd name="T14" fmla="*/ 4 w 6"/>
                <a:gd name="T15" fmla="*/ 4 h 38"/>
                <a:gd name="T16" fmla="*/ 4 w 6"/>
                <a:gd name="T17" fmla="*/ 33 h 38"/>
                <a:gd name="T18" fmla="*/ 5 w 6"/>
                <a:gd name="T19" fmla="*/ 35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38"/>
                <a:gd name="T32" fmla="*/ 6 w 6"/>
                <a:gd name="T33" fmla="*/ 38 h 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38">
                  <a:moveTo>
                    <a:pt x="5" y="35"/>
                  </a:moveTo>
                  <a:lnTo>
                    <a:pt x="1" y="37"/>
                  </a:lnTo>
                  <a:lnTo>
                    <a:pt x="0" y="35"/>
                  </a:lnTo>
                  <a:lnTo>
                    <a:pt x="1" y="30"/>
                  </a:lnTo>
                  <a:lnTo>
                    <a:pt x="1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4"/>
                  </a:lnTo>
                  <a:lnTo>
                    <a:pt x="4" y="33"/>
                  </a:lnTo>
                  <a:lnTo>
                    <a:pt x="5" y="3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5" name="Freeform 306"/>
            <p:cNvSpPr>
              <a:spLocks/>
            </p:cNvSpPr>
            <p:nvPr/>
          </p:nvSpPr>
          <p:spPr bwMode="auto">
            <a:xfrm>
              <a:off x="643" y="2459"/>
              <a:ext cx="6" cy="4"/>
            </a:xfrm>
            <a:custGeom>
              <a:avLst/>
              <a:gdLst>
                <a:gd name="T0" fmla="*/ 5 w 6"/>
                <a:gd name="T1" fmla="*/ 3 h 4"/>
                <a:gd name="T2" fmla="*/ 2 w 6"/>
                <a:gd name="T3" fmla="*/ 3 h 4"/>
                <a:gd name="T4" fmla="*/ 0 w 6"/>
                <a:gd name="T5" fmla="*/ 0 h 4"/>
                <a:gd name="T6" fmla="*/ 3 w 6"/>
                <a:gd name="T7" fmla="*/ 0 h 4"/>
                <a:gd name="T8" fmla="*/ 5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5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6" name="Freeform 307"/>
            <p:cNvSpPr>
              <a:spLocks/>
            </p:cNvSpPr>
            <p:nvPr/>
          </p:nvSpPr>
          <p:spPr bwMode="auto">
            <a:xfrm>
              <a:off x="642" y="3074"/>
              <a:ext cx="6" cy="40"/>
            </a:xfrm>
            <a:custGeom>
              <a:avLst/>
              <a:gdLst>
                <a:gd name="T0" fmla="*/ 5 w 6"/>
                <a:gd name="T1" fmla="*/ 2 h 40"/>
                <a:gd name="T2" fmla="*/ 5 w 6"/>
                <a:gd name="T3" fmla="*/ 39 h 40"/>
                <a:gd name="T4" fmla="*/ 0 w 6"/>
                <a:gd name="T5" fmla="*/ 39 h 40"/>
                <a:gd name="T6" fmla="*/ 2 w 6"/>
                <a:gd name="T7" fmla="*/ 33 h 40"/>
                <a:gd name="T8" fmla="*/ 2 w 6"/>
                <a:gd name="T9" fmla="*/ 9 h 40"/>
                <a:gd name="T10" fmla="*/ 0 w 6"/>
                <a:gd name="T11" fmla="*/ 2 h 40"/>
                <a:gd name="T12" fmla="*/ 3 w 6"/>
                <a:gd name="T13" fmla="*/ 0 h 40"/>
                <a:gd name="T14" fmla="*/ 5 w 6"/>
                <a:gd name="T15" fmla="*/ 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40"/>
                <a:gd name="T26" fmla="*/ 6 w 6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40">
                  <a:moveTo>
                    <a:pt x="5" y="2"/>
                  </a:moveTo>
                  <a:lnTo>
                    <a:pt x="5" y="39"/>
                  </a:lnTo>
                  <a:lnTo>
                    <a:pt x="0" y="39"/>
                  </a:lnTo>
                  <a:lnTo>
                    <a:pt x="2" y="33"/>
                  </a:lnTo>
                  <a:lnTo>
                    <a:pt x="2" y="9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7" name="Freeform 308"/>
            <p:cNvSpPr>
              <a:spLocks/>
            </p:cNvSpPr>
            <p:nvPr/>
          </p:nvSpPr>
          <p:spPr bwMode="auto">
            <a:xfrm>
              <a:off x="625" y="3188"/>
              <a:ext cx="9" cy="39"/>
            </a:xfrm>
            <a:custGeom>
              <a:avLst/>
              <a:gdLst>
                <a:gd name="T0" fmla="*/ 8 w 9"/>
                <a:gd name="T1" fmla="*/ 11 h 39"/>
                <a:gd name="T2" fmla="*/ 8 w 9"/>
                <a:gd name="T3" fmla="*/ 31 h 39"/>
                <a:gd name="T4" fmla="*/ 3 w 9"/>
                <a:gd name="T5" fmla="*/ 38 h 39"/>
                <a:gd name="T6" fmla="*/ 2 w 9"/>
                <a:gd name="T7" fmla="*/ 38 h 39"/>
                <a:gd name="T8" fmla="*/ 3 w 9"/>
                <a:gd name="T9" fmla="*/ 33 h 39"/>
                <a:gd name="T10" fmla="*/ 3 w 9"/>
                <a:gd name="T11" fmla="*/ 9 h 39"/>
                <a:gd name="T12" fmla="*/ 0 w 9"/>
                <a:gd name="T13" fmla="*/ 0 h 39"/>
                <a:gd name="T14" fmla="*/ 8 w 9"/>
                <a:gd name="T15" fmla="*/ 7 h 39"/>
                <a:gd name="T16" fmla="*/ 8 w 9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39"/>
                <a:gd name="T29" fmla="*/ 9 w 9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39">
                  <a:moveTo>
                    <a:pt x="8" y="11"/>
                  </a:moveTo>
                  <a:lnTo>
                    <a:pt x="8" y="31"/>
                  </a:lnTo>
                  <a:lnTo>
                    <a:pt x="3" y="38"/>
                  </a:lnTo>
                  <a:lnTo>
                    <a:pt x="2" y="38"/>
                  </a:lnTo>
                  <a:lnTo>
                    <a:pt x="3" y="33"/>
                  </a:lnTo>
                  <a:lnTo>
                    <a:pt x="3" y="9"/>
                  </a:lnTo>
                  <a:lnTo>
                    <a:pt x="0" y="0"/>
                  </a:lnTo>
                  <a:lnTo>
                    <a:pt x="8" y="7"/>
                  </a:lnTo>
                  <a:lnTo>
                    <a:pt x="8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8" name="Freeform 309"/>
            <p:cNvSpPr>
              <a:spLocks/>
            </p:cNvSpPr>
            <p:nvPr/>
          </p:nvSpPr>
          <p:spPr bwMode="auto">
            <a:xfrm>
              <a:off x="625" y="2885"/>
              <a:ext cx="7" cy="34"/>
            </a:xfrm>
            <a:custGeom>
              <a:avLst/>
              <a:gdLst>
                <a:gd name="T0" fmla="*/ 6 w 7"/>
                <a:gd name="T1" fmla="*/ 12 h 34"/>
                <a:gd name="T2" fmla="*/ 6 w 7"/>
                <a:gd name="T3" fmla="*/ 19 h 34"/>
                <a:gd name="T4" fmla="*/ 0 w 7"/>
                <a:gd name="T5" fmla="*/ 33 h 34"/>
                <a:gd name="T6" fmla="*/ 0 w 7"/>
                <a:gd name="T7" fmla="*/ 0 h 34"/>
                <a:gd name="T8" fmla="*/ 6 w 7"/>
                <a:gd name="T9" fmla="*/ 1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4"/>
                <a:gd name="T17" fmla="*/ 7 w 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4">
                  <a:moveTo>
                    <a:pt x="6" y="12"/>
                  </a:moveTo>
                  <a:lnTo>
                    <a:pt x="6" y="19"/>
                  </a:lnTo>
                  <a:lnTo>
                    <a:pt x="0" y="33"/>
                  </a:lnTo>
                  <a:lnTo>
                    <a:pt x="0" y="0"/>
                  </a:lnTo>
                  <a:lnTo>
                    <a:pt x="6" y="1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69" name="Freeform 310"/>
            <p:cNvSpPr>
              <a:spLocks/>
            </p:cNvSpPr>
            <p:nvPr/>
          </p:nvSpPr>
          <p:spPr bwMode="auto">
            <a:xfrm>
              <a:off x="618" y="2771"/>
              <a:ext cx="6" cy="38"/>
            </a:xfrm>
            <a:custGeom>
              <a:avLst/>
              <a:gdLst>
                <a:gd name="T0" fmla="*/ 5 w 6"/>
                <a:gd name="T1" fmla="*/ 0 h 38"/>
                <a:gd name="T2" fmla="*/ 5 w 6"/>
                <a:gd name="T3" fmla="*/ 37 h 38"/>
                <a:gd name="T4" fmla="*/ 2 w 6"/>
                <a:gd name="T5" fmla="*/ 37 h 38"/>
                <a:gd name="T6" fmla="*/ 2 w 6"/>
                <a:gd name="T7" fmla="*/ 7 h 38"/>
                <a:gd name="T8" fmla="*/ 0 w 6"/>
                <a:gd name="T9" fmla="*/ 2 h 38"/>
                <a:gd name="T10" fmla="*/ 5 w 6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38"/>
                <a:gd name="T20" fmla="*/ 6 w 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38">
                  <a:moveTo>
                    <a:pt x="5" y="0"/>
                  </a:moveTo>
                  <a:lnTo>
                    <a:pt x="5" y="37"/>
                  </a:lnTo>
                  <a:lnTo>
                    <a:pt x="2" y="37"/>
                  </a:lnTo>
                  <a:lnTo>
                    <a:pt x="2" y="7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0" name="Freeform 311"/>
            <p:cNvSpPr>
              <a:spLocks/>
            </p:cNvSpPr>
            <p:nvPr/>
          </p:nvSpPr>
          <p:spPr bwMode="auto">
            <a:xfrm>
              <a:off x="614" y="3074"/>
              <a:ext cx="8" cy="40"/>
            </a:xfrm>
            <a:custGeom>
              <a:avLst/>
              <a:gdLst>
                <a:gd name="T0" fmla="*/ 7 w 8"/>
                <a:gd name="T1" fmla="*/ 2 h 40"/>
                <a:gd name="T2" fmla="*/ 7 w 8"/>
                <a:gd name="T3" fmla="*/ 39 h 40"/>
                <a:gd name="T4" fmla="*/ 4 w 8"/>
                <a:gd name="T5" fmla="*/ 39 h 40"/>
                <a:gd name="T6" fmla="*/ 0 w 8"/>
                <a:gd name="T7" fmla="*/ 37 h 40"/>
                <a:gd name="T8" fmla="*/ 4 w 8"/>
                <a:gd name="T9" fmla="*/ 32 h 40"/>
                <a:gd name="T10" fmla="*/ 0 w 8"/>
                <a:gd name="T11" fmla="*/ 30 h 40"/>
                <a:gd name="T12" fmla="*/ 4 w 8"/>
                <a:gd name="T13" fmla="*/ 24 h 40"/>
                <a:gd name="T14" fmla="*/ 4 w 8"/>
                <a:gd name="T15" fmla="*/ 9 h 40"/>
                <a:gd name="T16" fmla="*/ 0 w 8"/>
                <a:gd name="T17" fmla="*/ 2 h 40"/>
                <a:gd name="T18" fmla="*/ 5 w 8"/>
                <a:gd name="T19" fmla="*/ 0 h 40"/>
                <a:gd name="T20" fmla="*/ 7 w 8"/>
                <a:gd name="T21" fmla="*/ 2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40"/>
                <a:gd name="T35" fmla="*/ 8 w 8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40">
                  <a:moveTo>
                    <a:pt x="7" y="2"/>
                  </a:moveTo>
                  <a:lnTo>
                    <a:pt x="7" y="39"/>
                  </a:lnTo>
                  <a:lnTo>
                    <a:pt x="4" y="39"/>
                  </a:lnTo>
                  <a:lnTo>
                    <a:pt x="0" y="37"/>
                  </a:lnTo>
                  <a:lnTo>
                    <a:pt x="4" y="32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4" y="9"/>
                  </a:lnTo>
                  <a:lnTo>
                    <a:pt x="0" y="2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1" name="Freeform 312"/>
            <p:cNvSpPr>
              <a:spLocks/>
            </p:cNvSpPr>
            <p:nvPr/>
          </p:nvSpPr>
          <p:spPr bwMode="auto">
            <a:xfrm>
              <a:off x="609" y="3348"/>
              <a:ext cx="13" cy="49"/>
            </a:xfrm>
            <a:custGeom>
              <a:avLst/>
              <a:gdLst>
                <a:gd name="T0" fmla="*/ 12 w 13"/>
                <a:gd name="T1" fmla="*/ 4 h 49"/>
                <a:gd name="T2" fmla="*/ 12 w 13"/>
                <a:gd name="T3" fmla="*/ 28 h 49"/>
                <a:gd name="T4" fmla="*/ 10 w 13"/>
                <a:gd name="T5" fmla="*/ 34 h 49"/>
                <a:gd name="T6" fmla="*/ 10 w 13"/>
                <a:gd name="T7" fmla="*/ 46 h 49"/>
                <a:gd name="T8" fmla="*/ 5 w 13"/>
                <a:gd name="T9" fmla="*/ 48 h 49"/>
                <a:gd name="T10" fmla="*/ 0 w 13"/>
                <a:gd name="T11" fmla="*/ 48 h 49"/>
                <a:gd name="T12" fmla="*/ 0 w 13"/>
                <a:gd name="T13" fmla="*/ 2 h 49"/>
                <a:gd name="T14" fmla="*/ 9 w 13"/>
                <a:gd name="T15" fmla="*/ 0 h 49"/>
                <a:gd name="T16" fmla="*/ 12 w 13"/>
                <a:gd name="T17" fmla="*/ 4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49"/>
                <a:gd name="T29" fmla="*/ 13 w 13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49">
                  <a:moveTo>
                    <a:pt x="12" y="4"/>
                  </a:moveTo>
                  <a:lnTo>
                    <a:pt x="12" y="28"/>
                  </a:lnTo>
                  <a:lnTo>
                    <a:pt x="10" y="34"/>
                  </a:lnTo>
                  <a:lnTo>
                    <a:pt x="10" y="46"/>
                  </a:lnTo>
                  <a:lnTo>
                    <a:pt x="5" y="48"/>
                  </a:lnTo>
                  <a:lnTo>
                    <a:pt x="0" y="48"/>
                  </a:lnTo>
                  <a:lnTo>
                    <a:pt x="0" y="2"/>
                  </a:lnTo>
                  <a:lnTo>
                    <a:pt x="9" y="0"/>
                  </a:lnTo>
                  <a:lnTo>
                    <a:pt x="12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2" name="Freeform 313"/>
            <p:cNvSpPr>
              <a:spLocks/>
            </p:cNvSpPr>
            <p:nvPr/>
          </p:nvSpPr>
          <p:spPr bwMode="auto">
            <a:xfrm>
              <a:off x="593" y="3187"/>
              <a:ext cx="21" cy="37"/>
            </a:xfrm>
            <a:custGeom>
              <a:avLst/>
              <a:gdLst>
                <a:gd name="T0" fmla="*/ 20 w 21"/>
                <a:gd name="T1" fmla="*/ 2 h 37"/>
                <a:gd name="T2" fmla="*/ 20 w 21"/>
                <a:gd name="T3" fmla="*/ 34 h 37"/>
                <a:gd name="T4" fmla="*/ 17 w 21"/>
                <a:gd name="T5" fmla="*/ 36 h 37"/>
                <a:gd name="T6" fmla="*/ 5 w 21"/>
                <a:gd name="T7" fmla="*/ 36 h 37"/>
                <a:gd name="T8" fmla="*/ 0 w 21"/>
                <a:gd name="T9" fmla="*/ 25 h 37"/>
                <a:gd name="T10" fmla="*/ 0 w 21"/>
                <a:gd name="T11" fmla="*/ 20 h 37"/>
                <a:gd name="T12" fmla="*/ 7 w 21"/>
                <a:gd name="T13" fmla="*/ 11 h 37"/>
                <a:gd name="T14" fmla="*/ 10 w 21"/>
                <a:gd name="T15" fmla="*/ 11 h 37"/>
                <a:gd name="T16" fmla="*/ 5 w 21"/>
                <a:gd name="T17" fmla="*/ 20 h 37"/>
                <a:gd name="T18" fmla="*/ 5 w 21"/>
                <a:gd name="T19" fmla="*/ 29 h 37"/>
                <a:gd name="T20" fmla="*/ 7 w 21"/>
                <a:gd name="T21" fmla="*/ 34 h 37"/>
                <a:gd name="T22" fmla="*/ 10 w 21"/>
                <a:gd name="T23" fmla="*/ 34 h 37"/>
                <a:gd name="T24" fmla="*/ 12 w 21"/>
                <a:gd name="T25" fmla="*/ 36 h 37"/>
                <a:gd name="T26" fmla="*/ 15 w 21"/>
                <a:gd name="T27" fmla="*/ 31 h 37"/>
                <a:gd name="T28" fmla="*/ 15 w 21"/>
                <a:gd name="T29" fmla="*/ 25 h 37"/>
                <a:gd name="T30" fmla="*/ 17 w 21"/>
                <a:gd name="T31" fmla="*/ 20 h 37"/>
                <a:gd name="T32" fmla="*/ 13 w 21"/>
                <a:gd name="T33" fmla="*/ 13 h 37"/>
                <a:gd name="T34" fmla="*/ 15 w 21"/>
                <a:gd name="T35" fmla="*/ 0 h 37"/>
                <a:gd name="T36" fmla="*/ 20 w 21"/>
                <a:gd name="T37" fmla="*/ 0 h 37"/>
                <a:gd name="T38" fmla="*/ 20 w 21"/>
                <a:gd name="T39" fmla="*/ 2 h 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"/>
                <a:gd name="T61" fmla="*/ 0 h 37"/>
                <a:gd name="T62" fmla="*/ 21 w 21"/>
                <a:gd name="T63" fmla="*/ 37 h 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" h="37">
                  <a:moveTo>
                    <a:pt x="20" y="2"/>
                  </a:moveTo>
                  <a:lnTo>
                    <a:pt x="20" y="34"/>
                  </a:lnTo>
                  <a:lnTo>
                    <a:pt x="17" y="36"/>
                  </a:lnTo>
                  <a:lnTo>
                    <a:pt x="5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5" y="20"/>
                  </a:lnTo>
                  <a:lnTo>
                    <a:pt x="5" y="29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1"/>
                  </a:lnTo>
                  <a:lnTo>
                    <a:pt x="15" y="25"/>
                  </a:lnTo>
                  <a:lnTo>
                    <a:pt x="17" y="20"/>
                  </a:lnTo>
                  <a:lnTo>
                    <a:pt x="13" y="13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0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3" name="Line 314"/>
            <p:cNvSpPr>
              <a:spLocks noChangeShapeType="1"/>
            </p:cNvSpPr>
            <p:nvPr/>
          </p:nvSpPr>
          <p:spPr bwMode="auto">
            <a:xfrm flipH="1">
              <a:off x="605" y="2894"/>
              <a:ext cx="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974" name="Freeform 315"/>
            <p:cNvSpPr>
              <a:spLocks/>
            </p:cNvSpPr>
            <p:nvPr/>
          </p:nvSpPr>
          <p:spPr bwMode="auto">
            <a:xfrm>
              <a:off x="597" y="2899"/>
              <a:ext cx="12" cy="15"/>
            </a:xfrm>
            <a:custGeom>
              <a:avLst/>
              <a:gdLst>
                <a:gd name="T0" fmla="*/ 11 w 12"/>
                <a:gd name="T1" fmla="*/ 14 h 15"/>
                <a:gd name="T2" fmla="*/ 5 w 12"/>
                <a:gd name="T3" fmla="*/ 14 h 15"/>
                <a:gd name="T4" fmla="*/ 0 w 12"/>
                <a:gd name="T5" fmla="*/ 4 h 15"/>
                <a:gd name="T6" fmla="*/ 2 w 12"/>
                <a:gd name="T7" fmla="*/ 0 h 15"/>
                <a:gd name="T8" fmla="*/ 2 w 12"/>
                <a:gd name="T9" fmla="*/ 5 h 15"/>
                <a:gd name="T10" fmla="*/ 11 w 12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5"/>
                <a:gd name="T20" fmla="*/ 12 w 12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5">
                  <a:moveTo>
                    <a:pt x="11" y="14"/>
                  </a:moveTo>
                  <a:lnTo>
                    <a:pt x="5" y="1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5"/>
                  </a:lnTo>
                  <a:lnTo>
                    <a:pt x="11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5" name="Freeform 316"/>
            <p:cNvSpPr>
              <a:spLocks/>
            </p:cNvSpPr>
            <p:nvPr/>
          </p:nvSpPr>
          <p:spPr bwMode="auto">
            <a:xfrm>
              <a:off x="598" y="2771"/>
              <a:ext cx="8" cy="34"/>
            </a:xfrm>
            <a:custGeom>
              <a:avLst/>
              <a:gdLst>
                <a:gd name="T0" fmla="*/ 7 w 8"/>
                <a:gd name="T1" fmla="*/ 9 h 34"/>
                <a:gd name="T2" fmla="*/ 7 w 8"/>
                <a:gd name="T3" fmla="*/ 28 h 34"/>
                <a:gd name="T4" fmla="*/ 5 w 8"/>
                <a:gd name="T5" fmla="*/ 31 h 34"/>
                <a:gd name="T6" fmla="*/ 0 w 8"/>
                <a:gd name="T7" fmla="*/ 33 h 34"/>
                <a:gd name="T8" fmla="*/ 4 w 8"/>
                <a:gd name="T9" fmla="*/ 26 h 34"/>
                <a:gd name="T10" fmla="*/ 4 w 8"/>
                <a:gd name="T11" fmla="*/ 9 h 34"/>
                <a:gd name="T12" fmla="*/ 0 w 8"/>
                <a:gd name="T13" fmla="*/ 0 h 34"/>
                <a:gd name="T14" fmla="*/ 2 w 8"/>
                <a:gd name="T15" fmla="*/ 0 h 34"/>
                <a:gd name="T16" fmla="*/ 7 w 8"/>
                <a:gd name="T17" fmla="*/ 9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34"/>
                <a:gd name="T29" fmla="*/ 8 w 8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34">
                  <a:moveTo>
                    <a:pt x="7" y="9"/>
                  </a:moveTo>
                  <a:lnTo>
                    <a:pt x="7" y="28"/>
                  </a:lnTo>
                  <a:lnTo>
                    <a:pt x="5" y="31"/>
                  </a:lnTo>
                  <a:lnTo>
                    <a:pt x="0" y="33"/>
                  </a:lnTo>
                  <a:lnTo>
                    <a:pt x="4" y="26"/>
                  </a:lnTo>
                  <a:lnTo>
                    <a:pt x="4" y="9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6" name="Freeform 317"/>
            <p:cNvSpPr>
              <a:spLocks/>
            </p:cNvSpPr>
            <p:nvPr/>
          </p:nvSpPr>
          <p:spPr bwMode="auto">
            <a:xfrm>
              <a:off x="579" y="3348"/>
              <a:ext cx="24" cy="49"/>
            </a:xfrm>
            <a:custGeom>
              <a:avLst/>
              <a:gdLst>
                <a:gd name="T0" fmla="*/ 23 w 24"/>
                <a:gd name="T1" fmla="*/ 2 h 49"/>
                <a:gd name="T2" fmla="*/ 23 w 24"/>
                <a:gd name="T3" fmla="*/ 4 h 49"/>
                <a:gd name="T4" fmla="*/ 20 w 24"/>
                <a:gd name="T5" fmla="*/ 5 h 49"/>
                <a:gd name="T6" fmla="*/ 14 w 24"/>
                <a:gd name="T7" fmla="*/ 5 h 49"/>
                <a:gd name="T8" fmla="*/ 9 w 24"/>
                <a:gd name="T9" fmla="*/ 11 h 49"/>
                <a:gd name="T10" fmla="*/ 9 w 24"/>
                <a:gd name="T11" fmla="*/ 18 h 49"/>
                <a:gd name="T12" fmla="*/ 15 w 24"/>
                <a:gd name="T13" fmla="*/ 20 h 49"/>
                <a:gd name="T14" fmla="*/ 20 w 24"/>
                <a:gd name="T15" fmla="*/ 20 h 49"/>
                <a:gd name="T16" fmla="*/ 21 w 24"/>
                <a:gd name="T17" fmla="*/ 25 h 49"/>
                <a:gd name="T18" fmla="*/ 18 w 24"/>
                <a:gd name="T19" fmla="*/ 27 h 49"/>
                <a:gd name="T20" fmla="*/ 9 w 24"/>
                <a:gd name="T21" fmla="*/ 27 h 49"/>
                <a:gd name="T22" fmla="*/ 9 w 24"/>
                <a:gd name="T23" fmla="*/ 41 h 49"/>
                <a:gd name="T24" fmla="*/ 5 w 24"/>
                <a:gd name="T25" fmla="*/ 48 h 49"/>
                <a:gd name="T26" fmla="*/ 2 w 24"/>
                <a:gd name="T27" fmla="*/ 48 h 49"/>
                <a:gd name="T28" fmla="*/ 0 w 24"/>
                <a:gd name="T29" fmla="*/ 44 h 49"/>
                <a:gd name="T30" fmla="*/ 0 w 24"/>
                <a:gd name="T31" fmla="*/ 2 h 49"/>
                <a:gd name="T32" fmla="*/ 3 w 24"/>
                <a:gd name="T33" fmla="*/ 0 h 49"/>
                <a:gd name="T34" fmla="*/ 21 w 24"/>
                <a:gd name="T35" fmla="*/ 0 h 49"/>
                <a:gd name="T36" fmla="*/ 23 w 24"/>
                <a:gd name="T37" fmla="*/ 2 h 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49"/>
                <a:gd name="T59" fmla="*/ 24 w 24"/>
                <a:gd name="T60" fmla="*/ 49 h 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49">
                  <a:moveTo>
                    <a:pt x="23" y="2"/>
                  </a:moveTo>
                  <a:lnTo>
                    <a:pt x="23" y="4"/>
                  </a:lnTo>
                  <a:lnTo>
                    <a:pt x="20" y="5"/>
                  </a:lnTo>
                  <a:lnTo>
                    <a:pt x="14" y="5"/>
                  </a:lnTo>
                  <a:lnTo>
                    <a:pt x="9" y="11"/>
                  </a:lnTo>
                  <a:lnTo>
                    <a:pt x="9" y="18"/>
                  </a:lnTo>
                  <a:lnTo>
                    <a:pt x="15" y="20"/>
                  </a:lnTo>
                  <a:lnTo>
                    <a:pt x="20" y="20"/>
                  </a:lnTo>
                  <a:lnTo>
                    <a:pt x="21" y="25"/>
                  </a:lnTo>
                  <a:lnTo>
                    <a:pt x="18" y="27"/>
                  </a:lnTo>
                  <a:lnTo>
                    <a:pt x="9" y="27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2"/>
                  </a:lnTo>
                  <a:lnTo>
                    <a:pt x="3" y="0"/>
                  </a:lnTo>
                  <a:lnTo>
                    <a:pt x="21" y="0"/>
                  </a:lnTo>
                  <a:lnTo>
                    <a:pt x="23" y="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7" name="Freeform 318"/>
            <p:cNvSpPr>
              <a:spLocks/>
            </p:cNvSpPr>
            <p:nvPr/>
          </p:nvSpPr>
          <p:spPr bwMode="auto">
            <a:xfrm>
              <a:off x="592" y="3079"/>
              <a:ext cx="10" cy="35"/>
            </a:xfrm>
            <a:custGeom>
              <a:avLst/>
              <a:gdLst>
                <a:gd name="T0" fmla="*/ 9 w 10"/>
                <a:gd name="T1" fmla="*/ 4 h 35"/>
                <a:gd name="T2" fmla="*/ 9 w 10"/>
                <a:gd name="T3" fmla="*/ 23 h 35"/>
                <a:gd name="T4" fmla="*/ 6 w 10"/>
                <a:gd name="T5" fmla="*/ 30 h 35"/>
                <a:gd name="T6" fmla="*/ 0 w 10"/>
                <a:gd name="T7" fmla="*/ 34 h 35"/>
                <a:gd name="T8" fmla="*/ 5 w 10"/>
                <a:gd name="T9" fmla="*/ 28 h 35"/>
                <a:gd name="T10" fmla="*/ 6 w 10"/>
                <a:gd name="T11" fmla="*/ 19 h 35"/>
                <a:gd name="T12" fmla="*/ 6 w 10"/>
                <a:gd name="T13" fmla="*/ 0 h 35"/>
                <a:gd name="T14" fmla="*/ 9 w 10"/>
                <a:gd name="T15" fmla="*/ 4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35"/>
                <a:gd name="T26" fmla="*/ 10 w 10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35">
                  <a:moveTo>
                    <a:pt x="9" y="4"/>
                  </a:moveTo>
                  <a:lnTo>
                    <a:pt x="9" y="23"/>
                  </a:lnTo>
                  <a:lnTo>
                    <a:pt x="6" y="30"/>
                  </a:lnTo>
                  <a:lnTo>
                    <a:pt x="0" y="34"/>
                  </a:lnTo>
                  <a:lnTo>
                    <a:pt x="5" y="28"/>
                  </a:lnTo>
                  <a:lnTo>
                    <a:pt x="6" y="19"/>
                  </a:lnTo>
                  <a:lnTo>
                    <a:pt x="6" y="0"/>
                  </a:lnTo>
                  <a:lnTo>
                    <a:pt x="9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8" name="Freeform 319"/>
            <p:cNvSpPr>
              <a:spLocks/>
            </p:cNvSpPr>
            <p:nvPr/>
          </p:nvSpPr>
          <p:spPr bwMode="auto">
            <a:xfrm>
              <a:off x="583" y="2772"/>
              <a:ext cx="8" cy="32"/>
            </a:xfrm>
            <a:custGeom>
              <a:avLst/>
              <a:gdLst>
                <a:gd name="T0" fmla="*/ 7 w 8"/>
                <a:gd name="T1" fmla="*/ 0 h 32"/>
                <a:gd name="T2" fmla="*/ 3 w 8"/>
                <a:gd name="T3" fmla="*/ 22 h 32"/>
                <a:gd name="T4" fmla="*/ 6 w 8"/>
                <a:gd name="T5" fmla="*/ 26 h 32"/>
                <a:gd name="T6" fmla="*/ 6 w 8"/>
                <a:gd name="T7" fmla="*/ 31 h 32"/>
                <a:gd name="T8" fmla="*/ 3 w 8"/>
                <a:gd name="T9" fmla="*/ 31 h 32"/>
                <a:gd name="T10" fmla="*/ 0 w 8"/>
                <a:gd name="T11" fmla="*/ 15 h 32"/>
                <a:gd name="T12" fmla="*/ 1 w 8"/>
                <a:gd name="T13" fmla="*/ 4 h 32"/>
                <a:gd name="T14" fmla="*/ 7 w 8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32"/>
                <a:gd name="T26" fmla="*/ 8 w 8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32">
                  <a:moveTo>
                    <a:pt x="7" y="0"/>
                  </a:moveTo>
                  <a:lnTo>
                    <a:pt x="3" y="22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15"/>
                  </a:lnTo>
                  <a:lnTo>
                    <a:pt x="1" y="4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79" name="Freeform 320"/>
            <p:cNvSpPr>
              <a:spLocks/>
            </p:cNvSpPr>
            <p:nvPr/>
          </p:nvSpPr>
          <p:spPr bwMode="auto">
            <a:xfrm>
              <a:off x="581" y="3083"/>
              <a:ext cx="5" cy="27"/>
            </a:xfrm>
            <a:custGeom>
              <a:avLst/>
              <a:gdLst>
                <a:gd name="T0" fmla="*/ 4 w 5"/>
                <a:gd name="T1" fmla="*/ 26 h 27"/>
                <a:gd name="T2" fmla="*/ 3 w 5"/>
                <a:gd name="T3" fmla="*/ 26 h 27"/>
                <a:gd name="T4" fmla="*/ 0 w 5"/>
                <a:gd name="T5" fmla="*/ 19 h 27"/>
                <a:gd name="T6" fmla="*/ 0 w 5"/>
                <a:gd name="T7" fmla="*/ 2 h 27"/>
                <a:gd name="T8" fmla="*/ 1 w 5"/>
                <a:gd name="T9" fmla="*/ 0 h 27"/>
                <a:gd name="T10" fmla="*/ 1 w 5"/>
                <a:gd name="T11" fmla="*/ 19 h 27"/>
                <a:gd name="T12" fmla="*/ 4 w 5"/>
                <a:gd name="T13" fmla="*/ 26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27"/>
                <a:gd name="T23" fmla="*/ 5 w 5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27">
                  <a:moveTo>
                    <a:pt x="4" y="26"/>
                  </a:moveTo>
                  <a:lnTo>
                    <a:pt x="3" y="26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19"/>
                  </a:lnTo>
                  <a:lnTo>
                    <a:pt x="4" y="2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80" name="Freeform 321"/>
            <p:cNvSpPr>
              <a:spLocks/>
            </p:cNvSpPr>
            <p:nvPr/>
          </p:nvSpPr>
          <p:spPr bwMode="auto">
            <a:xfrm>
              <a:off x="576" y="3187"/>
              <a:ext cx="9" cy="40"/>
            </a:xfrm>
            <a:custGeom>
              <a:avLst/>
              <a:gdLst>
                <a:gd name="T0" fmla="*/ 8 w 9"/>
                <a:gd name="T1" fmla="*/ 0 h 40"/>
                <a:gd name="T2" fmla="*/ 5 w 9"/>
                <a:gd name="T3" fmla="*/ 14 h 40"/>
                <a:gd name="T4" fmla="*/ 5 w 9"/>
                <a:gd name="T5" fmla="*/ 32 h 40"/>
                <a:gd name="T6" fmla="*/ 8 w 9"/>
                <a:gd name="T7" fmla="*/ 39 h 40"/>
                <a:gd name="T8" fmla="*/ 0 w 9"/>
                <a:gd name="T9" fmla="*/ 27 h 40"/>
                <a:gd name="T10" fmla="*/ 0 w 9"/>
                <a:gd name="T11" fmla="*/ 14 h 40"/>
                <a:gd name="T12" fmla="*/ 8 w 9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40"/>
                <a:gd name="T23" fmla="*/ 9 w 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40">
                  <a:moveTo>
                    <a:pt x="8" y="0"/>
                  </a:moveTo>
                  <a:lnTo>
                    <a:pt x="5" y="14"/>
                  </a:lnTo>
                  <a:lnTo>
                    <a:pt x="5" y="32"/>
                  </a:lnTo>
                  <a:lnTo>
                    <a:pt x="8" y="39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81" name="Freeform 322"/>
            <p:cNvSpPr>
              <a:spLocks/>
            </p:cNvSpPr>
            <p:nvPr/>
          </p:nvSpPr>
          <p:spPr bwMode="auto">
            <a:xfrm>
              <a:off x="577" y="2890"/>
              <a:ext cx="5" cy="21"/>
            </a:xfrm>
            <a:custGeom>
              <a:avLst/>
              <a:gdLst>
                <a:gd name="T0" fmla="*/ 4 w 5"/>
                <a:gd name="T1" fmla="*/ 0 h 21"/>
                <a:gd name="T2" fmla="*/ 4 w 5"/>
                <a:gd name="T3" fmla="*/ 20 h 21"/>
                <a:gd name="T4" fmla="*/ 2 w 5"/>
                <a:gd name="T5" fmla="*/ 16 h 21"/>
                <a:gd name="T6" fmla="*/ 2 w 5"/>
                <a:gd name="T7" fmla="*/ 9 h 21"/>
                <a:gd name="T8" fmla="*/ 0 w 5"/>
                <a:gd name="T9" fmla="*/ 7 h 21"/>
                <a:gd name="T10" fmla="*/ 4 w 5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21"/>
                <a:gd name="T20" fmla="*/ 5 w 5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21">
                  <a:moveTo>
                    <a:pt x="4" y="0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2" y="9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82" name="Freeform 323"/>
            <p:cNvSpPr>
              <a:spLocks/>
            </p:cNvSpPr>
            <p:nvPr/>
          </p:nvSpPr>
          <p:spPr bwMode="auto">
            <a:xfrm>
              <a:off x="4380" y="1536"/>
              <a:ext cx="91" cy="153"/>
            </a:xfrm>
            <a:custGeom>
              <a:avLst/>
              <a:gdLst>
                <a:gd name="T0" fmla="*/ 47 w 91"/>
                <a:gd name="T1" fmla="*/ 0 h 153"/>
                <a:gd name="T2" fmla="*/ 65 w 91"/>
                <a:gd name="T3" fmla="*/ 5 h 153"/>
                <a:gd name="T4" fmla="*/ 74 w 91"/>
                <a:gd name="T5" fmla="*/ 14 h 153"/>
                <a:gd name="T6" fmla="*/ 84 w 91"/>
                <a:gd name="T7" fmla="*/ 29 h 153"/>
                <a:gd name="T8" fmla="*/ 88 w 91"/>
                <a:gd name="T9" fmla="*/ 49 h 153"/>
                <a:gd name="T10" fmla="*/ 88 w 91"/>
                <a:gd name="T11" fmla="*/ 62 h 153"/>
                <a:gd name="T12" fmla="*/ 90 w 91"/>
                <a:gd name="T13" fmla="*/ 65 h 153"/>
                <a:gd name="T14" fmla="*/ 90 w 91"/>
                <a:gd name="T15" fmla="*/ 89 h 153"/>
                <a:gd name="T16" fmla="*/ 88 w 91"/>
                <a:gd name="T17" fmla="*/ 101 h 153"/>
                <a:gd name="T18" fmla="*/ 81 w 91"/>
                <a:gd name="T19" fmla="*/ 128 h 153"/>
                <a:gd name="T20" fmla="*/ 69 w 91"/>
                <a:gd name="T21" fmla="*/ 143 h 153"/>
                <a:gd name="T22" fmla="*/ 55 w 91"/>
                <a:gd name="T23" fmla="*/ 152 h 153"/>
                <a:gd name="T24" fmla="*/ 35 w 91"/>
                <a:gd name="T25" fmla="*/ 152 h 153"/>
                <a:gd name="T26" fmla="*/ 25 w 91"/>
                <a:gd name="T27" fmla="*/ 147 h 153"/>
                <a:gd name="T28" fmla="*/ 14 w 91"/>
                <a:gd name="T29" fmla="*/ 136 h 153"/>
                <a:gd name="T30" fmla="*/ 2 w 91"/>
                <a:gd name="T31" fmla="*/ 103 h 153"/>
                <a:gd name="T32" fmla="*/ 2 w 91"/>
                <a:gd name="T33" fmla="*/ 89 h 153"/>
                <a:gd name="T34" fmla="*/ 0 w 91"/>
                <a:gd name="T35" fmla="*/ 83 h 153"/>
                <a:gd name="T36" fmla="*/ 0 w 91"/>
                <a:gd name="T37" fmla="*/ 63 h 153"/>
                <a:gd name="T38" fmla="*/ 2 w 91"/>
                <a:gd name="T39" fmla="*/ 56 h 153"/>
                <a:gd name="T40" fmla="*/ 2 w 91"/>
                <a:gd name="T41" fmla="*/ 47 h 153"/>
                <a:gd name="T42" fmla="*/ 9 w 91"/>
                <a:gd name="T43" fmla="*/ 24 h 153"/>
                <a:gd name="T44" fmla="*/ 14 w 91"/>
                <a:gd name="T45" fmla="*/ 14 h 153"/>
                <a:gd name="T46" fmla="*/ 28 w 91"/>
                <a:gd name="T47" fmla="*/ 4 h 153"/>
                <a:gd name="T48" fmla="*/ 44 w 91"/>
                <a:gd name="T49" fmla="*/ 0 h 153"/>
                <a:gd name="T50" fmla="*/ 46 w 91"/>
                <a:gd name="T51" fmla="*/ 0 h 153"/>
                <a:gd name="T52" fmla="*/ 47 w 91"/>
                <a:gd name="T53" fmla="*/ 0 h 1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1"/>
                <a:gd name="T82" fmla="*/ 0 h 153"/>
                <a:gd name="T83" fmla="*/ 91 w 91"/>
                <a:gd name="T84" fmla="*/ 153 h 1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1" h="153">
                  <a:moveTo>
                    <a:pt x="47" y="0"/>
                  </a:moveTo>
                  <a:lnTo>
                    <a:pt x="65" y="5"/>
                  </a:lnTo>
                  <a:lnTo>
                    <a:pt x="74" y="14"/>
                  </a:lnTo>
                  <a:lnTo>
                    <a:pt x="84" y="29"/>
                  </a:lnTo>
                  <a:lnTo>
                    <a:pt x="88" y="49"/>
                  </a:lnTo>
                  <a:lnTo>
                    <a:pt x="88" y="62"/>
                  </a:lnTo>
                  <a:lnTo>
                    <a:pt x="90" y="65"/>
                  </a:lnTo>
                  <a:lnTo>
                    <a:pt x="90" y="89"/>
                  </a:lnTo>
                  <a:lnTo>
                    <a:pt x="88" y="101"/>
                  </a:lnTo>
                  <a:lnTo>
                    <a:pt x="81" y="128"/>
                  </a:lnTo>
                  <a:lnTo>
                    <a:pt x="69" y="143"/>
                  </a:lnTo>
                  <a:lnTo>
                    <a:pt x="55" y="152"/>
                  </a:lnTo>
                  <a:lnTo>
                    <a:pt x="35" y="152"/>
                  </a:lnTo>
                  <a:lnTo>
                    <a:pt x="25" y="147"/>
                  </a:lnTo>
                  <a:lnTo>
                    <a:pt x="14" y="136"/>
                  </a:lnTo>
                  <a:lnTo>
                    <a:pt x="2" y="103"/>
                  </a:lnTo>
                  <a:lnTo>
                    <a:pt x="2" y="89"/>
                  </a:lnTo>
                  <a:lnTo>
                    <a:pt x="0" y="83"/>
                  </a:lnTo>
                  <a:lnTo>
                    <a:pt x="0" y="63"/>
                  </a:lnTo>
                  <a:lnTo>
                    <a:pt x="2" y="56"/>
                  </a:lnTo>
                  <a:lnTo>
                    <a:pt x="2" y="47"/>
                  </a:lnTo>
                  <a:lnTo>
                    <a:pt x="9" y="24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7652" name="Oval 324"/>
          <p:cNvSpPr>
            <a:spLocks noChangeArrowheads="1"/>
          </p:cNvSpPr>
          <p:nvPr/>
        </p:nvSpPr>
        <p:spPr bwMode="auto">
          <a:xfrm>
            <a:off x="6705600" y="2971800"/>
            <a:ext cx="762000" cy="4572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653" name="Group 325"/>
          <p:cNvGrpSpPr>
            <a:grpSpLocks/>
          </p:cNvGrpSpPr>
          <p:nvPr/>
        </p:nvGrpSpPr>
        <p:grpSpPr bwMode="auto">
          <a:xfrm>
            <a:off x="304800" y="1524000"/>
            <a:ext cx="8229600" cy="1108075"/>
            <a:chOff x="192" y="960"/>
            <a:chExt cx="5184" cy="698"/>
          </a:xfrm>
        </p:grpSpPr>
        <p:sp>
          <p:nvSpPr>
            <p:cNvPr id="27655" name="Rectangle 326"/>
            <p:cNvSpPr>
              <a:spLocks noChangeArrowheads="1"/>
            </p:cNvSpPr>
            <p:nvPr/>
          </p:nvSpPr>
          <p:spPr bwMode="auto">
            <a:xfrm>
              <a:off x="1056" y="1056"/>
              <a:ext cx="960" cy="576"/>
            </a:xfrm>
            <a:prstGeom prst="rect">
              <a:avLst/>
            </a:prstGeom>
            <a:solidFill>
              <a:srgbClr val="FFD10B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D10B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PAM</a:t>
              </a:r>
            </a:p>
            <a:p>
              <a:pPr algn="ctr"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sampler</a:t>
              </a:r>
            </a:p>
          </p:txBody>
        </p:sp>
        <p:sp>
          <p:nvSpPr>
            <p:cNvPr id="27656" name="Rectangle 327"/>
            <p:cNvSpPr>
              <a:spLocks noChangeArrowheads="1"/>
            </p:cNvSpPr>
            <p:nvPr/>
          </p:nvSpPr>
          <p:spPr bwMode="auto">
            <a:xfrm>
              <a:off x="3216" y="1056"/>
              <a:ext cx="1056" cy="576"/>
            </a:xfrm>
            <a:prstGeom prst="rect">
              <a:avLst/>
            </a:prstGeom>
            <a:solidFill>
              <a:srgbClr val="FFD10B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D10B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Quantizer</a:t>
              </a:r>
            </a:p>
          </p:txBody>
        </p:sp>
        <p:sp>
          <p:nvSpPr>
            <p:cNvPr id="27657" name="Line 328"/>
            <p:cNvSpPr>
              <a:spLocks noChangeShapeType="1"/>
            </p:cNvSpPr>
            <p:nvPr/>
          </p:nvSpPr>
          <p:spPr bwMode="auto">
            <a:xfrm>
              <a:off x="192" y="134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8" name="Line 329"/>
            <p:cNvSpPr>
              <a:spLocks noChangeShapeType="1"/>
            </p:cNvSpPr>
            <p:nvPr/>
          </p:nvSpPr>
          <p:spPr bwMode="auto">
            <a:xfrm>
              <a:off x="2016" y="134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9" name="Text Box 330"/>
            <p:cNvSpPr txBox="1">
              <a:spLocks noChangeArrowheads="1"/>
            </p:cNvSpPr>
            <p:nvPr/>
          </p:nvSpPr>
          <p:spPr bwMode="auto">
            <a:xfrm>
              <a:off x="192" y="960"/>
              <a:ext cx="775" cy="6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Analog</a:t>
              </a:r>
            </a:p>
            <a:p>
              <a:pPr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Signal</a:t>
              </a:r>
            </a:p>
          </p:txBody>
        </p:sp>
        <p:sp>
          <p:nvSpPr>
            <p:cNvPr id="27660" name="Text Box 331"/>
            <p:cNvSpPr txBox="1">
              <a:spLocks noChangeArrowheads="1"/>
            </p:cNvSpPr>
            <p:nvPr/>
          </p:nvSpPr>
          <p:spPr bwMode="auto">
            <a:xfrm>
              <a:off x="2256" y="1008"/>
              <a:ext cx="675" cy="6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PAM</a:t>
              </a:r>
            </a:p>
            <a:p>
              <a:pPr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pulses</a:t>
              </a:r>
            </a:p>
          </p:txBody>
        </p:sp>
        <p:sp>
          <p:nvSpPr>
            <p:cNvPr id="27661" name="Line 332"/>
            <p:cNvSpPr>
              <a:spLocks noChangeShapeType="1"/>
            </p:cNvSpPr>
            <p:nvPr/>
          </p:nvSpPr>
          <p:spPr bwMode="auto">
            <a:xfrm>
              <a:off x="4224" y="134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2" name="Text Box 333"/>
            <p:cNvSpPr txBox="1">
              <a:spLocks noChangeArrowheads="1"/>
            </p:cNvSpPr>
            <p:nvPr/>
          </p:nvSpPr>
          <p:spPr bwMode="auto">
            <a:xfrm>
              <a:off x="4512" y="1008"/>
              <a:ext cx="675" cy="6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PCM</a:t>
              </a:r>
            </a:p>
            <a:p>
              <a:pPr eaLnBrk="0" latinLnBrk="0" hangingPunct="0">
                <a:spcBef>
                  <a:spcPct val="20000"/>
                </a:spcBef>
                <a:buSzPct val="75000"/>
                <a:buFont typeface="Monotype Sorts" pitchFamily="2" charset="2"/>
                <a:buNone/>
              </a:pPr>
              <a:r>
                <a:rPr kumimoji="0" lang="en-US" altLang="ko-KR" sz="2800">
                  <a:latin typeface="Times New Roman" pitchFamily="18" charset="0"/>
                </a:rPr>
                <a:t>pulses</a:t>
              </a:r>
            </a:p>
          </p:txBody>
        </p:sp>
      </p:grp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1438" y="71438"/>
            <a:ext cx="15573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A-Data → D-Data</a:t>
            </a:r>
            <a:endParaRPr lang="ko-KR" altLang="en-US" sz="10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변조</a:t>
            </a:r>
            <a:r>
              <a:rPr lang="en-US" altLang="ko-KR"/>
              <a:t>: Amplitude Modulation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990600" y="1752600"/>
            <a:ext cx="7696200" cy="2286000"/>
            <a:chOff x="1365" y="1770"/>
            <a:chExt cx="8880" cy="2348"/>
          </a:xfrm>
        </p:grpSpPr>
        <p:grpSp>
          <p:nvGrpSpPr>
            <p:cNvPr id="28821" name="Group 5"/>
            <p:cNvGrpSpPr>
              <a:grpSpLocks/>
            </p:cNvGrpSpPr>
            <p:nvPr/>
          </p:nvGrpSpPr>
          <p:grpSpPr bwMode="auto">
            <a:xfrm>
              <a:off x="1426" y="2027"/>
              <a:ext cx="8540" cy="2091"/>
              <a:chOff x="2107" y="10318"/>
              <a:chExt cx="8540" cy="2091"/>
            </a:xfrm>
          </p:grpSpPr>
          <p:grpSp>
            <p:nvGrpSpPr>
              <p:cNvPr id="28823" name="Group 6"/>
              <p:cNvGrpSpPr>
                <a:grpSpLocks/>
              </p:cNvGrpSpPr>
              <p:nvPr/>
            </p:nvGrpSpPr>
            <p:grpSpPr bwMode="auto">
              <a:xfrm flipV="1">
                <a:off x="2190" y="10318"/>
                <a:ext cx="2130" cy="568"/>
                <a:chOff x="6816" y="9088"/>
                <a:chExt cx="4260" cy="994"/>
              </a:xfrm>
            </p:grpSpPr>
            <p:sp>
              <p:nvSpPr>
                <p:cNvPr id="28931" name="Line 7"/>
                <p:cNvSpPr>
                  <a:spLocks noChangeShapeType="1"/>
                </p:cNvSpPr>
                <p:nvPr/>
              </p:nvSpPr>
              <p:spPr bwMode="auto">
                <a:xfrm>
                  <a:off x="8520" y="9088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520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3" name="Line 9"/>
                <p:cNvSpPr>
                  <a:spLocks noChangeShapeType="1"/>
                </p:cNvSpPr>
                <p:nvPr/>
              </p:nvSpPr>
              <p:spPr bwMode="auto">
                <a:xfrm>
                  <a:off x="7668" y="10082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668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5" name="Line 11"/>
                <p:cNvSpPr>
                  <a:spLocks noChangeShapeType="1"/>
                </p:cNvSpPr>
                <p:nvPr/>
              </p:nvSpPr>
              <p:spPr bwMode="auto">
                <a:xfrm>
                  <a:off x="10224" y="9088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224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7" name="Line 13"/>
                <p:cNvSpPr>
                  <a:spLocks noChangeShapeType="1"/>
                </p:cNvSpPr>
                <p:nvPr/>
              </p:nvSpPr>
              <p:spPr bwMode="auto">
                <a:xfrm>
                  <a:off x="9372" y="10082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372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39" name="Line 15"/>
                <p:cNvSpPr>
                  <a:spLocks noChangeShapeType="1"/>
                </p:cNvSpPr>
                <p:nvPr/>
              </p:nvSpPr>
              <p:spPr bwMode="auto">
                <a:xfrm>
                  <a:off x="6816" y="9088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824" name="Text Box 16"/>
              <p:cNvSpPr txBox="1">
                <a:spLocks noChangeArrowheads="1"/>
              </p:cNvSpPr>
              <p:nvPr/>
            </p:nvSpPr>
            <p:spPr bwMode="auto">
              <a:xfrm>
                <a:off x="2676" y="10961"/>
                <a:ext cx="1704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Signal</a:t>
                </a:r>
              </a:p>
            </p:txBody>
          </p:sp>
          <p:sp>
            <p:nvSpPr>
              <p:cNvPr id="28825" name="Text Box 17"/>
              <p:cNvSpPr txBox="1">
                <a:spLocks noChangeArrowheads="1"/>
              </p:cNvSpPr>
              <p:nvPr/>
            </p:nvSpPr>
            <p:spPr bwMode="auto">
              <a:xfrm>
                <a:off x="2107" y="11557"/>
                <a:ext cx="3266" cy="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600" b="1">
                    <a:latin typeface="Arial" pitchFamily="34" charset="0"/>
                  </a:rPr>
                  <a:t>Figure 2.6</a:t>
                </a:r>
              </a:p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600">
                    <a:latin typeface="Arial" pitchFamily="34" charset="0"/>
                  </a:rPr>
                  <a:t>Amplitude modulation</a:t>
                </a:r>
              </a:p>
            </p:txBody>
          </p:sp>
          <p:sp>
            <p:nvSpPr>
              <p:cNvPr id="28826" name="Text Box 18"/>
              <p:cNvSpPr txBox="1">
                <a:spLocks noChangeArrowheads="1"/>
              </p:cNvSpPr>
              <p:nvPr/>
            </p:nvSpPr>
            <p:spPr bwMode="auto">
              <a:xfrm>
                <a:off x="5854" y="11009"/>
                <a:ext cx="127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Carrier</a:t>
                </a:r>
              </a:p>
            </p:txBody>
          </p:sp>
          <p:grpSp>
            <p:nvGrpSpPr>
              <p:cNvPr id="28827" name="Group 19"/>
              <p:cNvGrpSpPr>
                <a:grpSpLocks/>
              </p:cNvGrpSpPr>
              <p:nvPr/>
            </p:nvGrpSpPr>
            <p:grpSpPr bwMode="auto">
              <a:xfrm>
                <a:off x="8470" y="10360"/>
                <a:ext cx="2173" cy="590"/>
                <a:chOff x="7495" y="10225"/>
                <a:chExt cx="2173" cy="590"/>
              </a:xfrm>
            </p:grpSpPr>
            <p:grpSp>
              <p:nvGrpSpPr>
                <p:cNvPr id="28898" name="Group 20"/>
                <p:cNvGrpSpPr>
                  <a:grpSpLocks/>
                </p:cNvGrpSpPr>
                <p:nvPr/>
              </p:nvGrpSpPr>
              <p:grpSpPr bwMode="auto">
                <a:xfrm>
                  <a:off x="7495" y="10225"/>
                  <a:ext cx="592" cy="568"/>
                  <a:chOff x="7495" y="10225"/>
                  <a:chExt cx="592" cy="568"/>
                </a:xfrm>
              </p:grpSpPr>
              <p:grpSp>
                <p:nvGrpSpPr>
                  <p:cNvPr id="28917" name="Group 21"/>
                  <p:cNvGrpSpPr>
                    <a:grpSpLocks/>
                  </p:cNvGrpSpPr>
                  <p:nvPr/>
                </p:nvGrpSpPr>
                <p:grpSpPr bwMode="auto">
                  <a:xfrm flipV="1">
                    <a:off x="7495" y="10225"/>
                    <a:ext cx="426" cy="568"/>
                    <a:chOff x="6134" y="9264"/>
                    <a:chExt cx="2907" cy="1206"/>
                  </a:xfrm>
                </p:grpSpPr>
                <p:grpSp>
                  <p:nvGrpSpPr>
                    <p:cNvPr id="28921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34" y="9264"/>
                      <a:ext cx="1534" cy="1206"/>
                      <a:chOff x="1846" y="8520"/>
                      <a:chExt cx="2698" cy="1206"/>
                    </a:xfrm>
                  </p:grpSpPr>
                  <p:sp>
                    <p:nvSpPr>
                      <p:cNvPr id="28927" name="Arc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928" name="Arc 2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929" name="Arc 25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930" name="Arc 26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8922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68" y="9264"/>
                      <a:ext cx="1373" cy="1206"/>
                      <a:chOff x="4544" y="8520"/>
                      <a:chExt cx="2634" cy="1206"/>
                    </a:xfrm>
                  </p:grpSpPr>
                  <p:sp>
                    <p:nvSpPr>
                      <p:cNvPr id="28923" name="Arc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4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924" name="Arc 29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6532" y="8520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925" name="Arc 30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5254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926" name="Arc 3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5906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8918" name="Arc 32"/>
                  <p:cNvSpPr>
                    <a:spLocks/>
                  </p:cNvSpPr>
                  <p:nvPr/>
                </p:nvSpPr>
                <p:spPr bwMode="auto">
                  <a:xfrm flipV="1">
                    <a:off x="7921" y="10493"/>
                    <a:ext cx="59" cy="300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919" name="Arc 33"/>
                  <p:cNvSpPr>
                    <a:spLocks/>
                  </p:cNvSpPr>
                  <p:nvPr/>
                </p:nvSpPr>
                <p:spPr bwMode="auto">
                  <a:xfrm flipH="1">
                    <a:off x="7980" y="10225"/>
                    <a:ext cx="54" cy="300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920" name="Arc 34"/>
                  <p:cNvSpPr>
                    <a:spLocks/>
                  </p:cNvSpPr>
                  <p:nvPr/>
                </p:nvSpPr>
                <p:spPr bwMode="auto">
                  <a:xfrm>
                    <a:off x="8035" y="10225"/>
                    <a:ext cx="52" cy="300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8899" name="Arc 35"/>
                <p:cNvSpPr>
                  <a:spLocks/>
                </p:cNvSpPr>
                <p:nvPr/>
              </p:nvSpPr>
              <p:spPr bwMode="auto">
                <a:xfrm>
                  <a:off x="8814" y="10232"/>
                  <a:ext cx="5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0" name="Arc 36"/>
                <p:cNvSpPr>
                  <a:spLocks/>
                </p:cNvSpPr>
                <p:nvPr/>
              </p:nvSpPr>
              <p:spPr bwMode="auto">
                <a:xfrm flipH="1">
                  <a:off x="8760" y="10232"/>
                  <a:ext cx="54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1" name="Arc 37"/>
                <p:cNvSpPr>
                  <a:spLocks/>
                </p:cNvSpPr>
                <p:nvPr/>
              </p:nvSpPr>
              <p:spPr bwMode="auto">
                <a:xfrm>
                  <a:off x="8613" y="10232"/>
                  <a:ext cx="4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2" name="Arc 38"/>
                <p:cNvSpPr>
                  <a:spLocks/>
                </p:cNvSpPr>
                <p:nvPr/>
              </p:nvSpPr>
              <p:spPr bwMode="auto">
                <a:xfrm flipV="1">
                  <a:off x="8711" y="10500"/>
                  <a:ext cx="4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3" name="Arc 39"/>
                <p:cNvSpPr>
                  <a:spLocks/>
                </p:cNvSpPr>
                <p:nvPr/>
              </p:nvSpPr>
              <p:spPr bwMode="auto">
                <a:xfrm flipH="1" flipV="1">
                  <a:off x="8662" y="10500"/>
                  <a:ext cx="48" cy="300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4" name="Arc 40"/>
                <p:cNvSpPr>
                  <a:spLocks/>
                </p:cNvSpPr>
                <p:nvPr/>
              </p:nvSpPr>
              <p:spPr bwMode="auto">
                <a:xfrm flipH="1">
                  <a:off x="8554" y="10232"/>
                  <a:ext cx="5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5" name="Arc 41"/>
                <p:cNvSpPr>
                  <a:spLocks/>
                </p:cNvSpPr>
                <p:nvPr/>
              </p:nvSpPr>
              <p:spPr bwMode="auto">
                <a:xfrm flipV="1">
                  <a:off x="8500" y="10500"/>
                  <a:ext cx="54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6" name="Arc 42"/>
                <p:cNvSpPr>
                  <a:spLocks/>
                </p:cNvSpPr>
                <p:nvPr/>
              </p:nvSpPr>
              <p:spPr bwMode="auto">
                <a:xfrm flipH="1" flipV="1">
                  <a:off x="8447" y="10500"/>
                  <a:ext cx="52" cy="300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7" name="Line 43"/>
                <p:cNvSpPr>
                  <a:spLocks noChangeShapeType="1"/>
                </p:cNvSpPr>
                <p:nvPr/>
              </p:nvSpPr>
              <p:spPr bwMode="auto">
                <a:xfrm>
                  <a:off x="8078" y="10515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8" name="Arc 44"/>
                <p:cNvSpPr>
                  <a:spLocks/>
                </p:cNvSpPr>
                <p:nvPr/>
              </p:nvSpPr>
              <p:spPr bwMode="auto">
                <a:xfrm>
                  <a:off x="9609" y="10247"/>
                  <a:ext cx="5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9" name="Arc 45"/>
                <p:cNvSpPr>
                  <a:spLocks/>
                </p:cNvSpPr>
                <p:nvPr/>
              </p:nvSpPr>
              <p:spPr bwMode="auto">
                <a:xfrm flipH="1">
                  <a:off x="9555" y="10247"/>
                  <a:ext cx="54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0" name="Arc 46"/>
                <p:cNvSpPr>
                  <a:spLocks/>
                </p:cNvSpPr>
                <p:nvPr/>
              </p:nvSpPr>
              <p:spPr bwMode="auto">
                <a:xfrm>
                  <a:off x="9408" y="10247"/>
                  <a:ext cx="4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1" name="Arc 47"/>
                <p:cNvSpPr>
                  <a:spLocks/>
                </p:cNvSpPr>
                <p:nvPr/>
              </p:nvSpPr>
              <p:spPr bwMode="auto">
                <a:xfrm flipV="1">
                  <a:off x="9506" y="10515"/>
                  <a:ext cx="4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2" name="Arc 48"/>
                <p:cNvSpPr>
                  <a:spLocks/>
                </p:cNvSpPr>
                <p:nvPr/>
              </p:nvSpPr>
              <p:spPr bwMode="auto">
                <a:xfrm flipH="1" flipV="1">
                  <a:off x="9457" y="10515"/>
                  <a:ext cx="48" cy="300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3" name="Arc 49"/>
                <p:cNvSpPr>
                  <a:spLocks/>
                </p:cNvSpPr>
                <p:nvPr/>
              </p:nvSpPr>
              <p:spPr bwMode="auto">
                <a:xfrm flipH="1">
                  <a:off x="9349" y="10247"/>
                  <a:ext cx="59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4" name="Arc 50"/>
                <p:cNvSpPr>
                  <a:spLocks/>
                </p:cNvSpPr>
                <p:nvPr/>
              </p:nvSpPr>
              <p:spPr bwMode="auto">
                <a:xfrm flipV="1">
                  <a:off x="9295" y="10515"/>
                  <a:ext cx="54" cy="300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5" name="Arc 51"/>
                <p:cNvSpPr>
                  <a:spLocks/>
                </p:cNvSpPr>
                <p:nvPr/>
              </p:nvSpPr>
              <p:spPr bwMode="auto">
                <a:xfrm flipH="1" flipV="1">
                  <a:off x="9242" y="10515"/>
                  <a:ext cx="52" cy="300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16" name="Line 52"/>
                <p:cNvSpPr>
                  <a:spLocks noChangeShapeType="1"/>
                </p:cNvSpPr>
                <p:nvPr/>
              </p:nvSpPr>
              <p:spPr bwMode="auto">
                <a:xfrm>
                  <a:off x="8873" y="10530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828" name="Group 53"/>
              <p:cNvGrpSpPr>
                <a:grpSpLocks/>
              </p:cNvGrpSpPr>
              <p:nvPr/>
            </p:nvGrpSpPr>
            <p:grpSpPr bwMode="auto">
              <a:xfrm>
                <a:off x="5605" y="10420"/>
                <a:ext cx="1692" cy="568"/>
                <a:chOff x="4885" y="10315"/>
                <a:chExt cx="2562" cy="568"/>
              </a:xfrm>
            </p:grpSpPr>
            <p:grpSp>
              <p:nvGrpSpPr>
                <p:cNvPr id="28832" name="Group 54"/>
                <p:cNvGrpSpPr>
                  <a:grpSpLocks/>
                </p:cNvGrpSpPr>
                <p:nvPr/>
              </p:nvGrpSpPr>
              <p:grpSpPr bwMode="auto">
                <a:xfrm flipV="1">
                  <a:off x="4885" y="10315"/>
                  <a:ext cx="426" cy="568"/>
                  <a:chOff x="6134" y="9264"/>
                  <a:chExt cx="2907" cy="1206"/>
                </a:xfrm>
              </p:grpSpPr>
              <p:grpSp>
                <p:nvGrpSpPr>
                  <p:cNvPr id="2888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134" y="9264"/>
                    <a:ext cx="1534" cy="1206"/>
                    <a:chOff x="1846" y="8520"/>
                    <a:chExt cx="2698" cy="1206"/>
                  </a:xfrm>
                </p:grpSpPr>
                <p:sp>
                  <p:nvSpPr>
                    <p:cNvPr id="28894" name="Arc 56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95" name="Arc 57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96" name="Arc 58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97" name="Arc 59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8889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7668" y="9264"/>
                    <a:ext cx="1373" cy="1206"/>
                    <a:chOff x="4544" y="8520"/>
                    <a:chExt cx="2634" cy="1206"/>
                  </a:xfrm>
                </p:grpSpPr>
                <p:sp>
                  <p:nvSpPr>
                    <p:cNvPr id="28890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454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91" name="Arc 62"/>
                    <p:cNvSpPr>
                      <a:spLocks/>
                    </p:cNvSpPr>
                    <p:nvPr/>
                  </p:nvSpPr>
                  <p:spPr bwMode="auto">
                    <a:xfrm flipH="1">
                      <a:off x="6532" y="8520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92" name="Arc 63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254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93" name="Arc 64"/>
                    <p:cNvSpPr>
                      <a:spLocks/>
                    </p:cNvSpPr>
                    <p:nvPr/>
                  </p:nvSpPr>
                  <p:spPr bwMode="auto">
                    <a:xfrm flipV="1">
                      <a:off x="5906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8833" name="Group 65"/>
                <p:cNvGrpSpPr>
                  <a:grpSpLocks/>
                </p:cNvGrpSpPr>
                <p:nvPr/>
              </p:nvGrpSpPr>
              <p:grpSpPr bwMode="auto">
                <a:xfrm flipV="1">
                  <a:off x="5311" y="10315"/>
                  <a:ext cx="426" cy="568"/>
                  <a:chOff x="6134" y="9264"/>
                  <a:chExt cx="2907" cy="1206"/>
                </a:xfrm>
              </p:grpSpPr>
              <p:grpSp>
                <p:nvGrpSpPr>
                  <p:cNvPr id="28878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6134" y="9264"/>
                    <a:ext cx="1534" cy="1206"/>
                    <a:chOff x="1846" y="8520"/>
                    <a:chExt cx="2698" cy="1206"/>
                  </a:xfrm>
                </p:grpSpPr>
                <p:sp>
                  <p:nvSpPr>
                    <p:cNvPr id="28884" name="Arc 67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85" name="Arc 68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86" name="Arc 69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87" name="Arc 70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887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7668" y="9264"/>
                    <a:ext cx="1373" cy="1206"/>
                    <a:chOff x="4544" y="8520"/>
                    <a:chExt cx="2634" cy="1206"/>
                  </a:xfrm>
                </p:grpSpPr>
                <p:sp>
                  <p:nvSpPr>
                    <p:cNvPr id="28880" name="Arc 72"/>
                    <p:cNvSpPr>
                      <a:spLocks/>
                    </p:cNvSpPr>
                    <p:nvPr/>
                  </p:nvSpPr>
                  <p:spPr bwMode="auto">
                    <a:xfrm>
                      <a:off x="454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81" name="Arc 73"/>
                    <p:cNvSpPr>
                      <a:spLocks/>
                    </p:cNvSpPr>
                    <p:nvPr/>
                  </p:nvSpPr>
                  <p:spPr bwMode="auto">
                    <a:xfrm flipH="1">
                      <a:off x="6532" y="8520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82" name="Arc 74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254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83" name="Arc 75"/>
                    <p:cNvSpPr>
                      <a:spLocks/>
                    </p:cNvSpPr>
                    <p:nvPr/>
                  </p:nvSpPr>
                  <p:spPr bwMode="auto">
                    <a:xfrm flipV="1">
                      <a:off x="5906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8834" name="Group 76"/>
                <p:cNvGrpSpPr>
                  <a:grpSpLocks/>
                </p:cNvGrpSpPr>
                <p:nvPr/>
              </p:nvGrpSpPr>
              <p:grpSpPr bwMode="auto">
                <a:xfrm flipV="1">
                  <a:off x="5737" y="10315"/>
                  <a:ext cx="426" cy="568"/>
                  <a:chOff x="6134" y="9264"/>
                  <a:chExt cx="2907" cy="1206"/>
                </a:xfrm>
              </p:grpSpPr>
              <p:grpSp>
                <p:nvGrpSpPr>
                  <p:cNvPr id="2886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6134" y="9264"/>
                    <a:ext cx="1534" cy="1206"/>
                    <a:chOff x="1846" y="8520"/>
                    <a:chExt cx="2698" cy="1206"/>
                  </a:xfrm>
                </p:grpSpPr>
                <p:sp>
                  <p:nvSpPr>
                    <p:cNvPr id="28874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75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76" name="Arc 80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77" name="Arc 81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8869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7668" y="9264"/>
                    <a:ext cx="1373" cy="1206"/>
                    <a:chOff x="4544" y="8520"/>
                    <a:chExt cx="2634" cy="1206"/>
                  </a:xfrm>
                </p:grpSpPr>
                <p:sp>
                  <p:nvSpPr>
                    <p:cNvPr id="28870" name="Arc 83"/>
                    <p:cNvSpPr>
                      <a:spLocks/>
                    </p:cNvSpPr>
                    <p:nvPr/>
                  </p:nvSpPr>
                  <p:spPr bwMode="auto">
                    <a:xfrm>
                      <a:off x="454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71" name="Arc 84"/>
                    <p:cNvSpPr>
                      <a:spLocks/>
                    </p:cNvSpPr>
                    <p:nvPr/>
                  </p:nvSpPr>
                  <p:spPr bwMode="auto">
                    <a:xfrm flipH="1">
                      <a:off x="6532" y="8520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72" name="Arc 85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254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73" name="Arc 86"/>
                    <p:cNvSpPr>
                      <a:spLocks/>
                    </p:cNvSpPr>
                    <p:nvPr/>
                  </p:nvSpPr>
                  <p:spPr bwMode="auto">
                    <a:xfrm flipV="1">
                      <a:off x="5906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8835" name="Group 87"/>
                <p:cNvGrpSpPr>
                  <a:grpSpLocks/>
                </p:cNvGrpSpPr>
                <p:nvPr/>
              </p:nvGrpSpPr>
              <p:grpSpPr bwMode="auto">
                <a:xfrm flipV="1">
                  <a:off x="6163" y="10315"/>
                  <a:ext cx="426" cy="568"/>
                  <a:chOff x="6134" y="9264"/>
                  <a:chExt cx="2907" cy="1206"/>
                </a:xfrm>
              </p:grpSpPr>
              <p:grpSp>
                <p:nvGrpSpPr>
                  <p:cNvPr id="28858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6134" y="9264"/>
                    <a:ext cx="1534" cy="1206"/>
                    <a:chOff x="1846" y="8520"/>
                    <a:chExt cx="2698" cy="1206"/>
                  </a:xfrm>
                </p:grpSpPr>
                <p:sp>
                  <p:nvSpPr>
                    <p:cNvPr id="28864" name="Arc 89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65" name="Arc 90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66" name="Arc 91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67" name="Arc 92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885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7668" y="9264"/>
                    <a:ext cx="1373" cy="1206"/>
                    <a:chOff x="4544" y="8520"/>
                    <a:chExt cx="2634" cy="1206"/>
                  </a:xfrm>
                </p:grpSpPr>
                <p:sp>
                  <p:nvSpPr>
                    <p:cNvPr id="28860" name="Arc 94"/>
                    <p:cNvSpPr>
                      <a:spLocks/>
                    </p:cNvSpPr>
                    <p:nvPr/>
                  </p:nvSpPr>
                  <p:spPr bwMode="auto">
                    <a:xfrm>
                      <a:off x="454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61" name="Arc 95"/>
                    <p:cNvSpPr>
                      <a:spLocks/>
                    </p:cNvSpPr>
                    <p:nvPr/>
                  </p:nvSpPr>
                  <p:spPr bwMode="auto">
                    <a:xfrm flipH="1">
                      <a:off x="6532" y="8520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62" name="Arc 96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254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63" name="Arc 97"/>
                    <p:cNvSpPr>
                      <a:spLocks/>
                    </p:cNvSpPr>
                    <p:nvPr/>
                  </p:nvSpPr>
                  <p:spPr bwMode="auto">
                    <a:xfrm flipV="1">
                      <a:off x="5906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8836" name="Group 98"/>
                <p:cNvGrpSpPr>
                  <a:grpSpLocks/>
                </p:cNvGrpSpPr>
                <p:nvPr/>
              </p:nvGrpSpPr>
              <p:grpSpPr bwMode="auto">
                <a:xfrm flipV="1">
                  <a:off x="6595" y="10315"/>
                  <a:ext cx="426" cy="568"/>
                  <a:chOff x="6134" y="9264"/>
                  <a:chExt cx="2907" cy="1206"/>
                </a:xfrm>
              </p:grpSpPr>
              <p:grpSp>
                <p:nvGrpSpPr>
                  <p:cNvPr id="28848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134" y="9264"/>
                    <a:ext cx="1534" cy="1206"/>
                    <a:chOff x="1846" y="8520"/>
                    <a:chExt cx="2698" cy="1206"/>
                  </a:xfrm>
                </p:grpSpPr>
                <p:sp>
                  <p:nvSpPr>
                    <p:cNvPr id="28854" name="Arc 100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55" name="Arc 101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56" name="Arc 102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57" name="Arc 103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884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7668" y="9264"/>
                    <a:ext cx="1373" cy="1206"/>
                    <a:chOff x="4544" y="8520"/>
                    <a:chExt cx="2634" cy="1206"/>
                  </a:xfrm>
                </p:grpSpPr>
                <p:sp>
                  <p:nvSpPr>
                    <p:cNvPr id="28850" name="Arc 105"/>
                    <p:cNvSpPr>
                      <a:spLocks/>
                    </p:cNvSpPr>
                    <p:nvPr/>
                  </p:nvSpPr>
                  <p:spPr bwMode="auto">
                    <a:xfrm>
                      <a:off x="454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51" name="Arc 106"/>
                    <p:cNvSpPr>
                      <a:spLocks/>
                    </p:cNvSpPr>
                    <p:nvPr/>
                  </p:nvSpPr>
                  <p:spPr bwMode="auto">
                    <a:xfrm flipH="1">
                      <a:off x="6532" y="8520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52" name="Arc 107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254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53" name="Arc 108"/>
                    <p:cNvSpPr>
                      <a:spLocks/>
                    </p:cNvSpPr>
                    <p:nvPr/>
                  </p:nvSpPr>
                  <p:spPr bwMode="auto">
                    <a:xfrm flipV="1">
                      <a:off x="5906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8837" name="Group 109"/>
                <p:cNvGrpSpPr>
                  <a:grpSpLocks/>
                </p:cNvGrpSpPr>
                <p:nvPr/>
              </p:nvGrpSpPr>
              <p:grpSpPr bwMode="auto">
                <a:xfrm flipV="1">
                  <a:off x="7021" y="10315"/>
                  <a:ext cx="426" cy="568"/>
                  <a:chOff x="6134" y="9264"/>
                  <a:chExt cx="2907" cy="1206"/>
                </a:xfrm>
              </p:grpSpPr>
              <p:grpSp>
                <p:nvGrpSpPr>
                  <p:cNvPr id="28838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6134" y="9264"/>
                    <a:ext cx="1534" cy="1206"/>
                    <a:chOff x="1846" y="8520"/>
                    <a:chExt cx="2698" cy="1206"/>
                  </a:xfrm>
                </p:grpSpPr>
                <p:sp>
                  <p:nvSpPr>
                    <p:cNvPr id="28844" name="Arc 111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45" name="Arc 112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46" name="Arc 113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47" name="Arc 114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8839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7668" y="9264"/>
                    <a:ext cx="1373" cy="1206"/>
                    <a:chOff x="4544" y="8520"/>
                    <a:chExt cx="2634" cy="1206"/>
                  </a:xfrm>
                </p:grpSpPr>
                <p:sp>
                  <p:nvSpPr>
                    <p:cNvPr id="28840" name="Arc 116"/>
                    <p:cNvSpPr>
                      <a:spLocks/>
                    </p:cNvSpPr>
                    <p:nvPr/>
                  </p:nvSpPr>
                  <p:spPr bwMode="auto">
                    <a:xfrm>
                      <a:off x="454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41" name="Arc 117"/>
                    <p:cNvSpPr>
                      <a:spLocks/>
                    </p:cNvSpPr>
                    <p:nvPr/>
                  </p:nvSpPr>
                  <p:spPr bwMode="auto">
                    <a:xfrm flipH="1">
                      <a:off x="6532" y="8520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42" name="Arc 118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254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843" name="Arc 119"/>
                    <p:cNvSpPr>
                      <a:spLocks/>
                    </p:cNvSpPr>
                    <p:nvPr/>
                  </p:nvSpPr>
                  <p:spPr bwMode="auto">
                    <a:xfrm flipV="1">
                      <a:off x="5906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8829" name="Text Box 120"/>
              <p:cNvSpPr txBox="1">
                <a:spLocks noChangeArrowheads="1"/>
              </p:cNvSpPr>
              <p:nvPr/>
            </p:nvSpPr>
            <p:spPr bwMode="auto">
              <a:xfrm>
                <a:off x="4704" y="10408"/>
                <a:ext cx="678" cy="7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000">
                    <a:latin typeface="Arial" pitchFamily="34" charset="0"/>
                  </a:rPr>
                  <a:t>+</a:t>
                </a:r>
              </a:p>
            </p:txBody>
          </p:sp>
          <p:sp>
            <p:nvSpPr>
              <p:cNvPr id="28830" name="Text Box 121"/>
              <p:cNvSpPr txBox="1">
                <a:spLocks noChangeArrowheads="1"/>
              </p:cNvSpPr>
              <p:nvPr/>
            </p:nvSpPr>
            <p:spPr bwMode="auto">
              <a:xfrm>
                <a:off x="8469" y="11023"/>
                <a:ext cx="217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Modulated signal</a:t>
                </a:r>
              </a:p>
            </p:txBody>
          </p:sp>
          <p:sp>
            <p:nvSpPr>
              <p:cNvPr id="28831" name="Text Box 122"/>
              <p:cNvSpPr txBox="1">
                <a:spLocks noChangeArrowheads="1"/>
              </p:cNvSpPr>
              <p:nvPr/>
            </p:nvSpPr>
            <p:spPr bwMode="auto">
              <a:xfrm>
                <a:off x="7524" y="10348"/>
                <a:ext cx="678" cy="7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000">
                    <a:latin typeface="Arial" pitchFamily="34" charset="0"/>
                  </a:rPr>
                  <a:t>=</a:t>
                </a:r>
              </a:p>
            </p:txBody>
          </p:sp>
        </p:grpSp>
        <p:sp>
          <p:nvSpPr>
            <p:cNvPr id="28822" name="Rectangle 123"/>
            <p:cNvSpPr>
              <a:spLocks noChangeArrowheads="1"/>
            </p:cNvSpPr>
            <p:nvPr/>
          </p:nvSpPr>
          <p:spPr bwMode="auto">
            <a:xfrm>
              <a:off x="1365" y="1770"/>
              <a:ext cx="8880" cy="219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8677" name="Group 124"/>
          <p:cNvGrpSpPr>
            <a:grpSpLocks/>
          </p:cNvGrpSpPr>
          <p:nvPr/>
        </p:nvGrpSpPr>
        <p:grpSpPr bwMode="auto">
          <a:xfrm>
            <a:off x="990600" y="4267200"/>
            <a:ext cx="7620000" cy="2057400"/>
            <a:chOff x="1441" y="1804"/>
            <a:chExt cx="8880" cy="3075"/>
          </a:xfrm>
        </p:grpSpPr>
        <p:sp>
          <p:nvSpPr>
            <p:cNvPr id="28679" name="Text Box 125"/>
            <p:cNvSpPr txBox="1">
              <a:spLocks noChangeArrowheads="1"/>
            </p:cNvSpPr>
            <p:nvPr/>
          </p:nvSpPr>
          <p:spPr bwMode="auto">
            <a:xfrm>
              <a:off x="2191" y="2779"/>
              <a:ext cx="999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900">
                  <a:latin typeface="Arial" pitchFamily="34" charset="0"/>
                </a:rPr>
                <a:t>Off</a:t>
              </a:r>
            </a:p>
          </p:txBody>
        </p:sp>
        <p:sp>
          <p:nvSpPr>
            <p:cNvPr id="28680" name="Text Box 126"/>
            <p:cNvSpPr txBox="1">
              <a:spLocks noChangeArrowheads="1"/>
            </p:cNvSpPr>
            <p:nvPr/>
          </p:nvSpPr>
          <p:spPr bwMode="auto">
            <a:xfrm>
              <a:off x="1757" y="3960"/>
              <a:ext cx="4421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 b="1">
                  <a:latin typeface="Arial" pitchFamily="34" charset="0"/>
                </a:rPr>
                <a:t>Figure 2.7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latin typeface="Arial" pitchFamily="34" charset="0"/>
                </a:rPr>
                <a:t>Quadrature amplitude modulation (QAM)</a:t>
              </a:r>
            </a:p>
          </p:txBody>
        </p:sp>
        <p:sp>
          <p:nvSpPr>
            <p:cNvPr id="28681" name="Text Box 127"/>
            <p:cNvSpPr txBox="1">
              <a:spLocks noChangeArrowheads="1"/>
            </p:cNvSpPr>
            <p:nvPr/>
          </p:nvSpPr>
          <p:spPr bwMode="auto">
            <a:xfrm>
              <a:off x="4319" y="2587"/>
              <a:ext cx="127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900">
                  <a:latin typeface="Arial" pitchFamily="34" charset="0"/>
                </a:rPr>
                <a:t>Low</a:t>
              </a:r>
            </a:p>
          </p:txBody>
        </p:sp>
        <p:grpSp>
          <p:nvGrpSpPr>
            <p:cNvPr id="28682" name="Group 128"/>
            <p:cNvGrpSpPr>
              <a:grpSpLocks/>
            </p:cNvGrpSpPr>
            <p:nvPr/>
          </p:nvGrpSpPr>
          <p:grpSpPr bwMode="auto">
            <a:xfrm>
              <a:off x="5808" y="2628"/>
              <a:ext cx="2105" cy="1093"/>
              <a:chOff x="1802" y="6404"/>
              <a:chExt cx="1880" cy="568"/>
            </a:xfrm>
          </p:grpSpPr>
          <p:sp>
            <p:nvSpPr>
              <p:cNvPr id="28777" name="Arc 129"/>
              <p:cNvSpPr>
                <a:spLocks/>
              </p:cNvSpPr>
              <p:nvPr/>
            </p:nvSpPr>
            <p:spPr bwMode="auto">
              <a:xfrm flipH="1" flipV="1">
                <a:off x="1802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8" name="Arc 130"/>
              <p:cNvSpPr>
                <a:spLocks/>
              </p:cNvSpPr>
              <p:nvPr/>
            </p:nvSpPr>
            <p:spPr bwMode="auto">
              <a:xfrm flipV="1">
                <a:off x="1849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9" name="Arc 131"/>
              <p:cNvSpPr>
                <a:spLocks/>
              </p:cNvSpPr>
              <p:nvPr/>
            </p:nvSpPr>
            <p:spPr bwMode="auto">
              <a:xfrm flipH="1" flipV="1">
                <a:off x="1971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0" name="Arc 132"/>
              <p:cNvSpPr>
                <a:spLocks/>
              </p:cNvSpPr>
              <p:nvPr/>
            </p:nvSpPr>
            <p:spPr bwMode="auto">
              <a:xfrm flipH="1">
                <a:off x="1892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1" name="Arc 133"/>
              <p:cNvSpPr>
                <a:spLocks/>
              </p:cNvSpPr>
              <p:nvPr/>
            </p:nvSpPr>
            <p:spPr bwMode="auto">
              <a:xfrm>
                <a:off x="1932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2" name="Arc 134"/>
              <p:cNvSpPr>
                <a:spLocks/>
              </p:cNvSpPr>
              <p:nvPr/>
            </p:nvSpPr>
            <p:spPr bwMode="auto">
              <a:xfrm flipV="1">
                <a:off x="2010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3" name="Arc 135"/>
              <p:cNvSpPr>
                <a:spLocks/>
              </p:cNvSpPr>
              <p:nvPr/>
            </p:nvSpPr>
            <p:spPr bwMode="auto">
              <a:xfrm flipH="1" flipV="1">
                <a:off x="214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4" name="Arc 136"/>
              <p:cNvSpPr>
                <a:spLocks/>
              </p:cNvSpPr>
              <p:nvPr/>
            </p:nvSpPr>
            <p:spPr bwMode="auto">
              <a:xfrm flipH="1">
                <a:off x="2057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5" name="Arc 137"/>
              <p:cNvSpPr>
                <a:spLocks/>
              </p:cNvSpPr>
              <p:nvPr/>
            </p:nvSpPr>
            <p:spPr bwMode="auto">
              <a:xfrm>
                <a:off x="2101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6" name="Arc 138"/>
              <p:cNvSpPr>
                <a:spLocks/>
              </p:cNvSpPr>
              <p:nvPr/>
            </p:nvSpPr>
            <p:spPr bwMode="auto">
              <a:xfrm flipV="1">
                <a:off x="2190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7" name="Arc 139"/>
              <p:cNvSpPr>
                <a:spLocks/>
              </p:cNvSpPr>
              <p:nvPr/>
            </p:nvSpPr>
            <p:spPr bwMode="auto">
              <a:xfrm flipH="1" flipV="1">
                <a:off x="2312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8" name="Arc 140"/>
              <p:cNvSpPr>
                <a:spLocks/>
              </p:cNvSpPr>
              <p:nvPr/>
            </p:nvSpPr>
            <p:spPr bwMode="auto">
              <a:xfrm flipH="1">
                <a:off x="2233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9" name="Arc 141"/>
              <p:cNvSpPr>
                <a:spLocks/>
              </p:cNvSpPr>
              <p:nvPr/>
            </p:nvSpPr>
            <p:spPr bwMode="auto">
              <a:xfrm>
                <a:off x="2273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0" name="Arc 142"/>
              <p:cNvSpPr>
                <a:spLocks/>
              </p:cNvSpPr>
              <p:nvPr/>
            </p:nvSpPr>
            <p:spPr bwMode="auto">
              <a:xfrm flipV="1">
                <a:off x="2351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1" name="Arc 143"/>
              <p:cNvSpPr>
                <a:spLocks/>
              </p:cNvSpPr>
              <p:nvPr/>
            </p:nvSpPr>
            <p:spPr bwMode="auto">
              <a:xfrm flipH="1" flipV="1">
                <a:off x="2484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2" name="Arc 144"/>
              <p:cNvSpPr>
                <a:spLocks/>
              </p:cNvSpPr>
              <p:nvPr/>
            </p:nvSpPr>
            <p:spPr bwMode="auto">
              <a:xfrm flipH="1">
                <a:off x="2398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3" name="Arc 145"/>
              <p:cNvSpPr>
                <a:spLocks/>
              </p:cNvSpPr>
              <p:nvPr/>
            </p:nvSpPr>
            <p:spPr bwMode="auto">
              <a:xfrm>
                <a:off x="2442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4" name="Arc 146"/>
              <p:cNvSpPr>
                <a:spLocks/>
              </p:cNvSpPr>
              <p:nvPr/>
            </p:nvSpPr>
            <p:spPr bwMode="auto">
              <a:xfrm flipV="1">
                <a:off x="2531" y="6672"/>
                <a:ext cx="44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5" name="Arc 147"/>
              <p:cNvSpPr>
                <a:spLocks/>
              </p:cNvSpPr>
              <p:nvPr/>
            </p:nvSpPr>
            <p:spPr bwMode="auto">
              <a:xfrm flipH="1" flipV="1">
                <a:off x="2653" y="6672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6" name="Arc 148"/>
              <p:cNvSpPr>
                <a:spLocks/>
              </p:cNvSpPr>
              <p:nvPr/>
            </p:nvSpPr>
            <p:spPr bwMode="auto">
              <a:xfrm flipH="1">
                <a:off x="2575" y="6404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7" name="Arc 149"/>
              <p:cNvSpPr>
                <a:spLocks/>
              </p:cNvSpPr>
              <p:nvPr/>
            </p:nvSpPr>
            <p:spPr bwMode="auto">
              <a:xfrm>
                <a:off x="2615" y="6404"/>
                <a:ext cx="38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8" name="Arc 150"/>
              <p:cNvSpPr>
                <a:spLocks/>
              </p:cNvSpPr>
              <p:nvPr/>
            </p:nvSpPr>
            <p:spPr bwMode="auto">
              <a:xfrm flipV="1">
                <a:off x="269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9" name="Arc 151"/>
              <p:cNvSpPr>
                <a:spLocks/>
              </p:cNvSpPr>
              <p:nvPr/>
            </p:nvSpPr>
            <p:spPr bwMode="auto">
              <a:xfrm flipH="1" flipV="1">
                <a:off x="2826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0" name="Arc 152"/>
              <p:cNvSpPr>
                <a:spLocks/>
              </p:cNvSpPr>
              <p:nvPr/>
            </p:nvSpPr>
            <p:spPr bwMode="auto">
              <a:xfrm flipH="1">
                <a:off x="2740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1" name="Arc 153"/>
              <p:cNvSpPr>
                <a:spLocks/>
              </p:cNvSpPr>
              <p:nvPr/>
            </p:nvSpPr>
            <p:spPr bwMode="auto">
              <a:xfrm>
                <a:off x="2784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2" name="Arc 154"/>
              <p:cNvSpPr>
                <a:spLocks/>
              </p:cNvSpPr>
              <p:nvPr/>
            </p:nvSpPr>
            <p:spPr bwMode="auto">
              <a:xfrm flipV="1">
                <a:off x="2873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3" name="Arc 155"/>
              <p:cNvSpPr>
                <a:spLocks/>
              </p:cNvSpPr>
              <p:nvPr/>
            </p:nvSpPr>
            <p:spPr bwMode="auto">
              <a:xfrm flipH="1" flipV="1">
                <a:off x="2995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4" name="Arc 156"/>
              <p:cNvSpPr>
                <a:spLocks/>
              </p:cNvSpPr>
              <p:nvPr/>
            </p:nvSpPr>
            <p:spPr bwMode="auto">
              <a:xfrm flipH="1">
                <a:off x="2916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5" name="Arc 157"/>
              <p:cNvSpPr>
                <a:spLocks/>
              </p:cNvSpPr>
              <p:nvPr/>
            </p:nvSpPr>
            <p:spPr bwMode="auto">
              <a:xfrm>
                <a:off x="2956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6" name="Arc 158"/>
              <p:cNvSpPr>
                <a:spLocks/>
              </p:cNvSpPr>
              <p:nvPr/>
            </p:nvSpPr>
            <p:spPr bwMode="auto">
              <a:xfrm flipV="1">
                <a:off x="3039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7" name="Arc 159"/>
              <p:cNvSpPr>
                <a:spLocks/>
              </p:cNvSpPr>
              <p:nvPr/>
            </p:nvSpPr>
            <p:spPr bwMode="auto">
              <a:xfrm flipH="1" flipV="1">
                <a:off x="3172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8" name="Arc 160"/>
              <p:cNvSpPr>
                <a:spLocks/>
              </p:cNvSpPr>
              <p:nvPr/>
            </p:nvSpPr>
            <p:spPr bwMode="auto">
              <a:xfrm flipH="1">
                <a:off x="3086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9" name="Arc 161"/>
              <p:cNvSpPr>
                <a:spLocks/>
              </p:cNvSpPr>
              <p:nvPr/>
            </p:nvSpPr>
            <p:spPr bwMode="auto">
              <a:xfrm>
                <a:off x="3130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0" name="Arc 162"/>
              <p:cNvSpPr>
                <a:spLocks/>
              </p:cNvSpPr>
              <p:nvPr/>
            </p:nvSpPr>
            <p:spPr bwMode="auto">
              <a:xfrm flipV="1">
                <a:off x="3219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1" name="Arc 163"/>
              <p:cNvSpPr>
                <a:spLocks/>
              </p:cNvSpPr>
              <p:nvPr/>
            </p:nvSpPr>
            <p:spPr bwMode="auto">
              <a:xfrm flipH="1" flipV="1">
                <a:off x="3341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2" name="Arc 164"/>
              <p:cNvSpPr>
                <a:spLocks/>
              </p:cNvSpPr>
              <p:nvPr/>
            </p:nvSpPr>
            <p:spPr bwMode="auto">
              <a:xfrm flipH="1">
                <a:off x="3262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3" name="Arc 165"/>
              <p:cNvSpPr>
                <a:spLocks/>
              </p:cNvSpPr>
              <p:nvPr/>
            </p:nvSpPr>
            <p:spPr bwMode="auto">
              <a:xfrm>
                <a:off x="3302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4" name="Arc 166"/>
              <p:cNvSpPr>
                <a:spLocks/>
              </p:cNvSpPr>
              <p:nvPr/>
            </p:nvSpPr>
            <p:spPr bwMode="auto">
              <a:xfrm flipV="1">
                <a:off x="3380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5" name="Arc 167"/>
              <p:cNvSpPr>
                <a:spLocks/>
              </p:cNvSpPr>
              <p:nvPr/>
            </p:nvSpPr>
            <p:spPr bwMode="auto">
              <a:xfrm flipH="1" flipV="1">
                <a:off x="351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6" name="Arc 168"/>
              <p:cNvSpPr>
                <a:spLocks/>
              </p:cNvSpPr>
              <p:nvPr/>
            </p:nvSpPr>
            <p:spPr bwMode="auto">
              <a:xfrm flipH="1">
                <a:off x="3427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7" name="Arc 169"/>
              <p:cNvSpPr>
                <a:spLocks/>
              </p:cNvSpPr>
              <p:nvPr/>
            </p:nvSpPr>
            <p:spPr bwMode="auto">
              <a:xfrm>
                <a:off x="3471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8" name="Arc 170"/>
              <p:cNvSpPr>
                <a:spLocks/>
              </p:cNvSpPr>
              <p:nvPr/>
            </p:nvSpPr>
            <p:spPr bwMode="auto">
              <a:xfrm flipV="1">
                <a:off x="3560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9" name="Arc 171"/>
              <p:cNvSpPr>
                <a:spLocks/>
              </p:cNvSpPr>
              <p:nvPr/>
            </p:nvSpPr>
            <p:spPr bwMode="auto">
              <a:xfrm flipH="1">
                <a:off x="3603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0" name="Arc 172"/>
              <p:cNvSpPr>
                <a:spLocks/>
              </p:cNvSpPr>
              <p:nvPr/>
            </p:nvSpPr>
            <p:spPr bwMode="auto">
              <a:xfrm>
                <a:off x="3643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683" name="Text Box 173"/>
            <p:cNvSpPr txBox="1">
              <a:spLocks noChangeArrowheads="1"/>
            </p:cNvSpPr>
            <p:nvPr/>
          </p:nvSpPr>
          <p:spPr bwMode="auto">
            <a:xfrm>
              <a:off x="8584" y="1911"/>
              <a:ext cx="127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900">
                  <a:latin typeface="Arial" pitchFamily="34" charset="0"/>
                </a:rPr>
                <a:t>High</a:t>
              </a:r>
            </a:p>
          </p:txBody>
        </p:sp>
        <p:sp>
          <p:nvSpPr>
            <p:cNvPr id="28684" name="Rectangle 174"/>
            <p:cNvSpPr>
              <a:spLocks noChangeArrowheads="1"/>
            </p:cNvSpPr>
            <p:nvPr/>
          </p:nvSpPr>
          <p:spPr bwMode="auto">
            <a:xfrm>
              <a:off x="1441" y="1804"/>
              <a:ext cx="8880" cy="3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8685" name="Group 175"/>
            <p:cNvGrpSpPr>
              <a:grpSpLocks/>
            </p:cNvGrpSpPr>
            <p:nvPr/>
          </p:nvGrpSpPr>
          <p:grpSpPr bwMode="auto">
            <a:xfrm>
              <a:off x="7923" y="2358"/>
              <a:ext cx="2105" cy="1678"/>
              <a:chOff x="1802" y="6404"/>
              <a:chExt cx="1880" cy="568"/>
            </a:xfrm>
          </p:grpSpPr>
          <p:sp>
            <p:nvSpPr>
              <p:cNvPr id="28733" name="Arc 176"/>
              <p:cNvSpPr>
                <a:spLocks/>
              </p:cNvSpPr>
              <p:nvPr/>
            </p:nvSpPr>
            <p:spPr bwMode="auto">
              <a:xfrm flipH="1" flipV="1">
                <a:off x="1802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4" name="Arc 177"/>
              <p:cNvSpPr>
                <a:spLocks/>
              </p:cNvSpPr>
              <p:nvPr/>
            </p:nvSpPr>
            <p:spPr bwMode="auto">
              <a:xfrm flipV="1">
                <a:off x="1849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5" name="Arc 178"/>
              <p:cNvSpPr>
                <a:spLocks/>
              </p:cNvSpPr>
              <p:nvPr/>
            </p:nvSpPr>
            <p:spPr bwMode="auto">
              <a:xfrm flipH="1" flipV="1">
                <a:off x="1971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6" name="Arc 179"/>
              <p:cNvSpPr>
                <a:spLocks/>
              </p:cNvSpPr>
              <p:nvPr/>
            </p:nvSpPr>
            <p:spPr bwMode="auto">
              <a:xfrm flipH="1">
                <a:off x="1892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7" name="Arc 180"/>
              <p:cNvSpPr>
                <a:spLocks/>
              </p:cNvSpPr>
              <p:nvPr/>
            </p:nvSpPr>
            <p:spPr bwMode="auto">
              <a:xfrm>
                <a:off x="1932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8" name="Arc 181"/>
              <p:cNvSpPr>
                <a:spLocks/>
              </p:cNvSpPr>
              <p:nvPr/>
            </p:nvSpPr>
            <p:spPr bwMode="auto">
              <a:xfrm flipV="1">
                <a:off x="2010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9" name="Arc 182"/>
              <p:cNvSpPr>
                <a:spLocks/>
              </p:cNvSpPr>
              <p:nvPr/>
            </p:nvSpPr>
            <p:spPr bwMode="auto">
              <a:xfrm flipH="1" flipV="1">
                <a:off x="214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0" name="Arc 183"/>
              <p:cNvSpPr>
                <a:spLocks/>
              </p:cNvSpPr>
              <p:nvPr/>
            </p:nvSpPr>
            <p:spPr bwMode="auto">
              <a:xfrm flipH="1">
                <a:off x="2057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1" name="Arc 184"/>
              <p:cNvSpPr>
                <a:spLocks/>
              </p:cNvSpPr>
              <p:nvPr/>
            </p:nvSpPr>
            <p:spPr bwMode="auto">
              <a:xfrm>
                <a:off x="2101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2" name="Arc 185"/>
              <p:cNvSpPr>
                <a:spLocks/>
              </p:cNvSpPr>
              <p:nvPr/>
            </p:nvSpPr>
            <p:spPr bwMode="auto">
              <a:xfrm flipV="1">
                <a:off x="2190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3" name="Arc 186"/>
              <p:cNvSpPr>
                <a:spLocks/>
              </p:cNvSpPr>
              <p:nvPr/>
            </p:nvSpPr>
            <p:spPr bwMode="auto">
              <a:xfrm flipH="1" flipV="1">
                <a:off x="2312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4" name="Arc 187"/>
              <p:cNvSpPr>
                <a:spLocks/>
              </p:cNvSpPr>
              <p:nvPr/>
            </p:nvSpPr>
            <p:spPr bwMode="auto">
              <a:xfrm flipH="1">
                <a:off x="2233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5" name="Arc 188"/>
              <p:cNvSpPr>
                <a:spLocks/>
              </p:cNvSpPr>
              <p:nvPr/>
            </p:nvSpPr>
            <p:spPr bwMode="auto">
              <a:xfrm>
                <a:off x="2273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6" name="Arc 189"/>
              <p:cNvSpPr>
                <a:spLocks/>
              </p:cNvSpPr>
              <p:nvPr/>
            </p:nvSpPr>
            <p:spPr bwMode="auto">
              <a:xfrm flipV="1">
                <a:off x="2351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7" name="Arc 190"/>
              <p:cNvSpPr>
                <a:spLocks/>
              </p:cNvSpPr>
              <p:nvPr/>
            </p:nvSpPr>
            <p:spPr bwMode="auto">
              <a:xfrm flipH="1" flipV="1">
                <a:off x="2484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8" name="Arc 191"/>
              <p:cNvSpPr>
                <a:spLocks/>
              </p:cNvSpPr>
              <p:nvPr/>
            </p:nvSpPr>
            <p:spPr bwMode="auto">
              <a:xfrm flipH="1">
                <a:off x="2398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9" name="Arc 192"/>
              <p:cNvSpPr>
                <a:spLocks/>
              </p:cNvSpPr>
              <p:nvPr/>
            </p:nvSpPr>
            <p:spPr bwMode="auto">
              <a:xfrm>
                <a:off x="2442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0" name="Arc 193"/>
              <p:cNvSpPr>
                <a:spLocks/>
              </p:cNvSpPr>
              <p:nvPr/>
            </p:nvSpPr>
            <p:spPr bwMode="auto">
              <a:xfrm flipV="1">
                <a:off x="2531" y="6672"/>
                <a:ext cx="44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1" name="Arc 194"/>
              <p:cNvSpPr>
                <a:spLocks/>
              </p:cNvSpPr>
              <p:nvPr/>
            </p:nvSpPr>
            <p:spPr bwMode="auto">
              <a:xfrm flipH="1" flipV="1">
                <a:off x="2653" y="6672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2" name="Arc 195"/>
              <p:cNvSpPr>
                <a:spLocks/>
              </p:cNvSpPr>
              <p:nvPr/>
            </p:nvSpPr>
            <p:spPr bwMode="auto">
              <a:xfrm flipH="1">
                <a:off x="2575" y="6404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3" name="Arc 196"/>
              <p:cNvSpPr>
                <a:spLocks/>
              </p:cNvSpPr>
              <p:nvPr/>
            </p:nvSpPr>
            <p:spPr bwMode="auto">
              <a:xfrm>
                <a:off x="2615" y="6404"/>
                <a:ext cx="38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4" name="Arc 197"/>
              <p:cNvSpPr>
                <a:spLocks/>
              </p:cNvSpPr>
              <p:nvPr/>
            </p:nvSpPr>
            <p:spPr bwMode="auto">
              <a:xfrm flipV="1">
                <a:off x="269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5" name="Arc 198"/>
              <p:cNvSpPr>
                <a:spLocks/>
              </p:cNvSpPr>
              <p:nvPr/>
            </p:nvSpPr>
            <p:spPr bwMode="auto">
              <a:xfrm flipH="1" flipV="1">
                <a:off x="2826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6" name="Arc 199"/>
              <p:cNvSpPr>
                <a:spLocks/>
              </p:cNvSpPr>
              <p:nvPr/>
            </p:nvSpPr>
            <p:spPr bwMode="auto">
              <a:xfrm flipH="1">
                <a:off x="2740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7" name="Arc 200"/>
              <p:cNvSpPr>
                <a:spLocks/>
              </p:cNvSpPr>
              <p:nvPr/>
            </p:nvSpPr>
            <p:spPr bwMode="auto">
              <a:xfrm>
                <a:off x="2784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8" name="Arc 201"/>
              <p:cNvSpPr>
                <a:spLocks/>
              </p:cNvSpPr>
              <p:nvPr/>
            </p:nvSpPr>
            <p:spPr bwMode="auto">
              <a:xfrm flipV="1">
                <a:off x="2873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9" name="Arc 202"/>
              <p:cNvSpPr>
                <a:spLocks/>
              </p:cNvSpPr>
              <p:nvPr/>
            </p:nvSpPr>
            <p:spPr bwMode="auto">
              <a:xfrm flipH="1" flipV="1">
                <a:off x="2995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0" name="Arc 203"/>
              <p:cNvSpPr>
                <a:spLocks/>
              </p:cNvSpPr>
              <p:nvPr/>
            </p:nvSpPr>
            <p:spPr bwMode="auto">
              <a:xfrm flipH="1">
                <a:off x="2916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1" name="Arc 204"/>
              <p:cNvSpPr>
                <a:spLocks/>
              </p:cNvSpPr>
              <p:nvPr/>
            </p:nvSpPr>
            <p:spPr bwMode="auto">
              <a:xfrm>
                <a:off x="2956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2" name="Arc 205"/>
              <p:cNvSpPr>
                <a:spLocks/>
              </p:cNvSpPr>
              <p:nvPr/>
            </p:nvSpPr>
            <p:spPr bwMode="auto">
              <a:xfrm flipV="1">
                <a:off x="3039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3" name="Arc 206"/>
              <p:cNvSpPr>
                <a:spLocks/>
              </p:cNvSpPr>
              <p:nvPr/>
            </p:nvSpPr>
            <p:spPr bwMode="auto">
              <a:xfrm flipH="1" flipV="1">
                <a:off x="3172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4" name="Arc 207"/>
              <p:cNvSpPr>
                <a:spLocks/>
              </p:cNvSpPr>
              <p:nvPr/>
            </p:nvSpPr>
            <p:spPr bwMode="auto">
              <a:xfrm flipH="1">
                <a:off x="3086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5" name="Arc 208"/>
              <p:cNvSpPr>
                <a:spLocks/>
              </p:cNvSpPr>
              <p:nvPr/>
            </p:nvSpPr>
            <p:spPr bwMode="auto">
              <a:xfrm>
                <a:off x="3130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6" name="Arc 209"/>
              <p:cNvSpPr>
                <a:spLocks/>
              </p:cNvSpPr>
              <p:nvPr/>
            </p:nvSpPr>
            <p:spPr bwMode="auto">
              <a:xfrm flipV="1">
                <a:off x="3219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7" name="Arc 210"/>
              <p:cNvSpPr>
                <a:spLocks/>
              </p:cNvSpPr>
              <p:nvPr/>
            </p:nvSpPr>
            <p:spPr bwMode="auto">
              <a:xfrm flipH="1" flipV="1">
                <a:off x="3341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8" name="Arc 211"/>
              <p:cNvSpPr>
                <a:spLocks/>
              </p:cNvSpPr>
              <p:nvPr/>
            </p:nvSpPr>
            <p:spPr bwMode="auto">
              <a:xfrm flipH="1">
                <a:off x="3262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9" name="Arc 212"/>
              <p:cNvSpPr>
                <a:spLocks/>
              </p:cNvSpPr>
              <p:nvPr/>
            </p:nvSpPr>
            <p:spPr bwMode="auto">
              <a:xfrm>
                <a:off x="3302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0" name="Arc 213"/>
              <p:cNvSpPr>
                <a:spLocks/>
              </p:cNvSpPr>
              <p:nvPr/>
            </p:nvSpPr>
            <p:spPr bwMode="auto">
              <a:xfrm flipV="1">
                <a:off x="3380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1" name="Arc 214"/>
              <p:cNvSpPr>
                <a:spLocks/>
              </p:cNvSpPr>
              <p:nvPr/>
            </p:nvSpPr>
            <p:spPr bwMode="auto">
              <a:xfrm flipH="1" flipV="1">
                <a:off x="351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2" name="Arc 215"/>
              <p:cNvSpPr>
                <a:spLocks/>
              </p:cNvSpPr>
              <p:nvPr/>
            </p:nvSpPr>
            <p:spPr bwMode="auto">
              <a:xfrm flipH="1">
                <a:off x="3427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3" name="Arc 216"/>
              <p:cNvSpPr>
                <a:spLocks/>
              </p:cNvSpPr>
              <p:nvPr/>
            </p:nvSpPr>
            <p:spPr bwMode="auto">
              <a:xfrm>
                <a:off x="3471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4" name="Arc 217"/>
              <p:cNvSpPr>
                <a:spLocks/>
              </p:cNvSpPr>
              <p:nvPr/>
            </p:nvSpPr>
            <p:spPr bwMode="auto">
              <a:xfrm flipV="1">
                <a:off x="3560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5" name="Arc 218"/>
              <p:cNvSpPr>
                <a:spLocks/>
              </p:cNvSpPr>
              <p:nvPr/>
            </p:nvSpPr>
            <p:spPr bwMode="auto">
              <a:xfrm flipH="1">
                <a:off x="3603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6" name="Arc 219"/>
              <p:cNvSpPr>
                <a:spLocks/>
              </p:cNvSpPr>
              <p:nvPr/>
            </p:nvSpPr>
            <p:spPr bwMode="auto">
              <a:xfrm>
                <a:off x="3643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6" name="Group 220"/>
            <p:cNvGrpSpPr>
              <a:grpSpLocks/>
            </p:cNvGrpSpPr>
            <p:nvPr/>
          </p:nvGrpSpPr>
          <p:grpSpPr bwMode="auto">
            <a:xfrm>
              <a:off x="3693" y="3018"/>
              <a:ext cx="2105" cy="328"/>
              <a:chOff x="1802" y="6404"/>
              <a:chExt cx="1880" cy="568"/>
            </a:xfrm>
          </p:grpSpPr>
          <p:sp>
            <p:nvSpPr>
              <p:cNvPr id="28689" name="Arc 221"/>
              <p:cNvSpPr>
                <a:spLocks/>
              </p:cNvSpPr>
              <p:nvPr/>
            </p:nvSpPr>
            <p:spPr bwMode="auto">
              <a:xfrm flipH="1" flipV="1">
                <a:off x="1802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0" name="Arc 222"/>
              <p:cNvSpPr>
                <a:spLocks/>
              </p:cNvSpPr>
              <p:nvPr/>
            </p:nvSpPr>
            <p:spPr bwMode="auto">
              <a:xfrm flipV="1">
                <a:off x="1849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1" name="Arc 223"/>
              <p:cNvSpPr>
                <a:spLocks/>
              </p:cNvSpPr>
              <p:nvPr/>
            </p:nvSpPr>
            <p:spPr bwMode="auto">
              <a:xfrm flipH="1" flipV="1">
                <a:off x="1971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2" name="Arc 224"/>
              <p:cNvSpPr>
                <a:spLocks/>
              </p:cNvSpPr>
              <p:nvPr/>
            </p:nvSpPr>
            <p:spPr bwMode="auto">
              <a:xfrm flipH="1">
                <a:off x="1892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3" name="Arc 225"/>
              <p:cNvSpPr>
                <a:spLocks/>
              </p:cNvSpPr>
              <p:nvPr/>
            </p:nvSpPr>
            <p:spPr bwMode="auto">
              <a:xfrm>
                <a:off x="1932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4" name="Arc 226"/>
              <p:cNvSpPr>
                <a:spLocks/>
              </p:cNvSpPr>
              <p:nvPr/>
            </p:nvSpPr>
            <p:spPr bwMode="auto">
              <a:xfrm flipV="1">
                <a:off x="2010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5" name="Arc 227"/>
              <p:cNvSpPr>
                <a:spLocks/>
              </p:cNvSpPr>
              <p:nvPr/>
            </p:nvSpPr>
            <p:spPr bwMode="auto">
              <a:xfrm flipH="1" flipV="1">
                <a:off x="214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6" name="Arc 228"/>
              <p:cNvSpPr>
                <a:spLocks/>
              </p:cNvSpPr>
              <p:nvPr/>
            </p:nvSpPr>
            <p:spPr bwMode="auto">
              <a:xfrm flipH="1">
                <a:off x="2057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7" name="Arc 229"/>
              <p:cNvSpPr>
                <a:spLocks/>
              </p:cNvSpPr>
              <p:nvPr/>
            </p:nvSpPr>
            <p:spPr bwMode="auto">
              <a:xfrm>
                <a:off x="2101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8" name="Arc 230"/>
              <p:cNvSpPr>
                <a:spLocks/>
              </p:cNvSpPr>
              <p:nvPr/>
            </p:nvSpPr>
            <p:spPr bwMode="auto">
              <a:xfrm flipV="1">
                <a:off x="2190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9" name="Arc 231"/>
              <p:cNvSpPr>
                <a:spLocks/>
              </p:cNvSpPr>
              <p:nvPr/>
            </p:nvSpPr>
            <p:spPr bwMode="auto">
              <a:xfrm flipH="1" flipV="1">
                <a:off x="2312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0" name="Arc 232"/>
              <p:cNvSpPr>
                <a:spLocks/>
              </p:cNvSpPr>
              <p:nvPr/>
            </p:nvSpPr>
            <p:spPr bwMode="auto">
              <a:xfrm flipH="1">
                <a:off x="2233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1" name="Arc 233"/>
              <p:cNvSpPr>
                <a:spLocks/>
              </p:cNvSpPr>
              <p:nvPr/>
            </p:nvSpPr>
            <p:spPr bwMode="auto">
              <a:xfrm>
                <a:off x="2273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2" name="Arc 234"/>
              <p:cNvSpPr>
                <a:spLocks/>
              </p:cNvSpPr>
              <p:nvPr/>
            </p:nvSpPr>
            <p:spPr bwMode="auto">
              <a:xfrm flipV="1">
                <a:off x="2351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3" name="Arc 235"/>
              <p:cNvSpPr>
                <a:spLocks/>
              </p:cNvSpPr>
              <p:nvPr/>
            </p:nvSpPr>
            <p:spPr bwMode="auto">
              <a:xfrm flipH="1" flipV="1">
                <a:off x="2484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4" name="Arc 236"/>
              <p:cNvSpPr>
                <a:spLocks/>
              </p:cNvSpPr>
              <p:nvPr/>
            </p:nvSpPr>
            <p:spPr bwMode="auto">
              <a:xfrm flipH="1">
                <a:off x="2398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5" name="Arc 237"/>
              <p:cNvSpPr>
                <a:spLocks/>
              </p:cNvSpPr>
              <p:nvPr/>
            </p:nvSpPr>
            <p:spPr bwMode="auto">
              <a:xfrm>
                <a:off x="2442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6" name="Arc 238"/>
              <p:cNvSpPr>
                <a:spLocks/>
              </p:cNvSpPr>
              <p:nvPr/>
            </p:nvSpPr>
            <p:spPr bwMode="auto">
              <a:xfrm flipV="1">
                <a:off x="2531" y="6672"/>
                <a:ext cx="44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7" name="Arc 239"/>
              <p:cNvSpPr>
                <a:spLocks/>
              </p:cNvSpPr>
              <p:nvPr/>
            </p:nvSpPr>
            <p:spPr bwMode="auto">
              <a:xfrm flipH="1" flipV="1">
                <a:off x="2653" y="6672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8" name="Arc 240"/>
              <p:cNvSpPr>
                <a:spLocks/>
              </p:cNvSpPr>
              <p:nvPr/>
            </p:nvSpPr>
            <p:spPr bwMode="auto">
              <a:xfrm flipH="1">
                <a:off x="2575" y="6404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9" name="Arc 241"/>
              <p:cNvSpPr>
                <a:spLocks/>
              </p:cNvSpPr>
              <p:nvPr/>
            </p:nvSpPr>
            <p:spPr bwMode="auto">
              <a:xfrm>
                <a:off x="2615" y="6404"/>
                <a:ext cx="38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0" name="Arc 242"/>
              <p:cNvSpPr>
                <a:spLocks/>
              </p:cNvSpPr>
              <p:nvPr/>
            </p:nvSpPr>
            <p:spPr bwMode="auto">
              <a:xfrm flipV="1">
                <a:off x="269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1" name="Arc 243"/>
              <p:cNvSpPr>
                <a:spLocks/>
              </p:cNvSpPr>
              <p:nvPr/>
            </p:nvSpPr>
            <p:spPr bwMode="auto">
              <a:xfrm flipH="1" flipV="1">
                <a:off x="2826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2" name="Arc 244"/>
              <p:cNvSpPr>
                <a:spLocks/>
              </p:cNvSpPr>
              <p:nvPr/>
            </p:nvSpPr>
            <p:spPr bwMode="auto">
              <a:xfrm flipH="1">
                <a:off x="2740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3" name="Arc 245"/>
              <p:cNvSpPr>
                <a:spLocks/>
              </p:cNvSpPr>
              <p:nvPr/>
            </p:nvSpPr>
            <p:spPr bwMode="auto">
              <a:xfrm>
                <a:off x="2784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4" name="Arc 246"/>
              <p:cNvSpPr>
                <a:spLocks/>
              </p:cNvSpPr>
              <p:nvPr/>
            </p:nvSpPr>
            <p:spPr bwMode="auto">
              <a:xfrm flipV="1">
                <a:off x="2873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5" name="Arc 247"/>
              <p:cNvSpPr>
                <a:spLocks/>
              </p:cNvSpPr>
              <p:nvPr/>
            </p:nvSpPr>
            <p:spPr bwMode="auto">
              <a:xfrm flipH="1" flipV="1">
                <a:off x="2995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6" name="Arc 248"/>
              <p:cNvSpPr>
                <a:spLocks/>
              </p:cNvSpPr>
              <p:nvPr/>
            </p:nvSpPr>
            <p:spPr bwMode="auto">
              <a:xfrm flipH="1">
                <a:off x="2916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7" name="Arc 249"/>
              <p:cNvSpPr>
                <a:spLocks/>
              </p:cNvSpPr>
              <p:nvPr/>
            </p:nvSpPr>
            <p:spPr bwMode="auto">
              <a:xfrm>
                <a:off x="2956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8" name="Arc 250"/>
              <p:cNvSpPr>
                <a:spLocks/>
              </p:cNvSpPr>
              <p:nvPr/>
            </p:nvSpPr>
            <p:spPr bwMode="auto">
              <a:xfrm flipV="1">
                <a:off x="3039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9" name="Arc 251"/>
              <p:cNvSpPr>
                <a:spLocks/>
              </p:cNvSpPr>
              <p:nvPr/>
            </p:nvSpPr>
            <p:spPr bwMode="auto">
              <a:xfrm flipH="1" flipV="1">
                <a:off x="3172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0" name="Arc 252"/>
              <p:cNvSpPr>
                <a:spLocks/>
              </p:cNvSpPr>
              <p:nvPr/>
            </p:nvSpPr>
            <p:spPr bwMode="auto">
              <a:xfrm flipH="1">
                <a:off x="3086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1" name="Arc 253"/>
              <p:cNvSpPr>
                <a:spLocks/>
              </p:cNvSpPr>
              <p:nvPr/>
            </p:nvSpPr>
            <p:spPr bwMode="auto">
              <a:xfrm>
                <a:off x="3130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2" name="Arc 254"/>
              <p:cNvSpPr>
                <a:spLocks/>
              </p:cNvSpPr>
              <p:nvPr/>
            </p:nvSpPr>
            <p:spPr bwMode="auto">
              <a:xfrm flipV="1">
                <a:off x="3219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3" name="Arc 255"/>
              <p:cNvSpPr>
                <a:spLocks/>
              </p:cNvSpPr>
              <p:nvPr/>
            </p:nvSpPr>
            <p:spPr bwMode="auto">
              <a:xfrm flipH="1" flipV="1">
                <a:off x="3341" y="6672"/>
                <a:ext cx="39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4" name="Arc 256"/>
              <p:cNvSpPr>
                <a:spLocks/>
              </p:cNvSpPr>
              <p:nvPr/>
            </p:nvSpPr>
            <p:spPr bwMode="auto">
              <a:xfrm flipH="1">
                <a:off x="3262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5" name="Arc 257"/>
              <p:cNvSpPr>
                <a:spLocks/>
              </p:cNvSpPr>
              <p:nvPr/>
            </p:nvSpPr>
            <p:spPr bwMode="auto">
              <a:xfrm>
                <a:off x="3302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6" name="Arc 258"/>
              <p:cNvSpPr>
                <a:spLocks/>
              </p:cNvSpPr>
              <p:nvPr/>
            </p:nvSpPr>
            <p:spPr bwMode="auto">
              <a:xfrm flipV="1">
                <a:off x="3380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7" name="Arc 259"/>
              <p:cNvSpPr>
                <a:spLocks/>
              </p:cNvSpPr>
              <p:nvPr/>
            </p:nvSpPr>
            <p:spPr bwMode="auto">
              <a:xfrm flipH="1" flipV="1">
                <a:off x="3513" y="6672"/>
                <a:ext cx="47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8" name="Arc 260"/>
              <p:cNvSpPr>
                <a:spLocks/>
              </p:cNvSpPr>
              <p:nvPr/>
            </p:nvSpPr>
            <p:spPr bwMode="auto">
              <a:xfrm flipH="1">
                <a:off x="3427" y="6404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9" name="Arc 261"/>
              <p:cNvSpPr>
                <a:spLocks/>
              </p:cNvSpPr>
              <p:nvPr/>
            </p:nvSpPr>
            <p:spPr bwMode="auto">
              <a:xfrm>
                <a:off x="3471" y="6404"/>
                <a:ext cx="42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0" name="Arc 262"/>
              <p:cNvSpPr>
                <a:spLocks/>
              </p:cNvSpPr>
              <p:nvPr/>
            </p:nvSpPr>
            <p:spPr bwMode="auto">
              <a:xfrm flipV="1">
                <a:off x="3560" y="6672"/>
                <a:ext cx="43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1" name="Arc 263"/>
              <p:cNvSpPr>
                <a:spLocks/>
              </p:cNvSpPr>
              <p:nvPr/>
            </p:nvSpPr>
            <p:spPr bwMode="auto">
              <a:xfrm flipH="1">
                <a:off x="3603" y="6404"/>
                <a:ext cx="40" cy="300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2" name="Arc 264"/>
              <p:cNvSpPr>
                <a:spLocks/>
              </p:cNvSpPr>
              <p:nvPr/>
            </p:nvSpPr>
            <p:spPr bwMode="auto">
              <a:xfrm>
                <a:off x="3643" y="6404"/>
                <a:ext cx="39" cy="300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687" name="Line 265"/>
            <p:cNvSpPr>
              <a:spLocks noChangeShapeType="1"/>
            </p:cNvSpPr>
            <p:nvPr/>
          </p:nvSpPr>
          <p:spPr bwMode="auto">
            <a:xfrm flipH="1">
              <a:off x="1546" y="3169"/>
              <a:ext cx="2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Text Box 266"/>
            <p:cNvSpPr txBox="1">
              <a:spLocks noChangeArrowheads="1"/>
            </p:cNvSpPr>
            <p:nvPr/>
          </p:nvSpPr>
          <p:spPr bwMode="auto">
            <a:xfrm>
              <a:off x="6509" y="2227"/>
              <a:ext cx="127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900">
                  <a:latin typeface="Arial" pitchFamily="34" charset="0"/>
                </a:rPr>
                <a:t>Medium</a:t>
              </a:r>
            </a:p>
          </p:txBody>
        </p:sp>
      </p:grp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1438" y="39688"/>
            <a:ext cx="19859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Times New Roman" pitchFamily="18" charset="0"/>
              </a:rPr>
              <a:t>참조</a:t>
            </a:r>
            <a:r>
              <a:rPr lang="en-US" altLang="ko-KR" sz="1000" b="1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Times New Roman" pitchFamily="18" charset="0"/>
              </a:rPr>
              <a:t>변조</a:t>
            </a:r>
            <a:r>
              <a:rPr lang="en-US" altLang="ko-KR" sz="1000" b="1" dirty="0">
                <a:solidFill>
                  <a:srgbClr val="FF0000"/>
                </a:solidFill>
                <a:latin typeface="Times New Roman" pitchFamily="18" charset="0"/>
              </a:rPr>
              <a:t> (D-data → A-Signal)</a:t>
            </a:r>
            <a:endParaRPr lang="ko-KR" altLang="en-US" sz="1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/>
              <a:t>주파수 변조</a:t>
            </a:r>
            <a:r>
              <a:rPr lang="en-US" altLang="ko-KR"/>
              <a:t>: Freq.  Modulation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914400" y="2286000"/>
            <a:ext cx="7448550" cy="1914525"/>
            <a:chOff x="1710" y="4620"/>
            <a:chExt cx="8400" cy="1650"/>
          </a:xfrm>
        </p:grpSpPr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846" y="4824"/>
              <a:ext cx="8094" cy="1366"/>
              <a:chOff x="1846" y="6704"/>
              <a:chExt cx="8094" cy="1366"/>
            </a:xfrm>
          </p:grpSpPr>
          <p:grpSp>
            <p:nvGrpSpPr>
              <p:cNvPr id="29704" name="Group 6"/>
              <p:cNvGrpSpPr>
                <a:grpSpLocks/>
              </p:cNvGrpSpPr>
              <p:nvPr/>
            </p:nvGrpSpPr>
            <p:grpSpPr bwMode="auto">
              <a:xfrm>
                <a:off x="1980" y="6704"/>
                <a:ext cx="7838" cy="545"/>
                <a:chOff x="1840" y="1569"/>
                <a:chExt cx="7838" cy="545"/>
              </a:xfrm>
            </p:grpSpPr>
            <p:grpSp>
              <p:nvGrpSpPr>
                <p:cNvPr id="29707" name="Group 7"/>
                <p:cNvGrpSpPr>
                  <a:grpSpLocks/>
                </p:cNvGrpSpPr>
                <p:nvPr/>
              </p:nvGrpSpPr>
              <p:grpSpPr bwMode="auto">
                <a:xfrm>
                  <a:off x="1840" y="1589"/>
                  <a:ext cx="4334" cy="525"/>
                  <a:chOff x="1840" y="1589"/>
                  <a:chExt cx="8414" cy="1025"/>
                </a:xfrm>
              </p:grpSpPr>
              <p:grpSp>
                <p:nvGrpSpPr>
                  <p:cNvPr id="2974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840" y="1604"/>
                    <a:ext cx="4199" cy="1010"/>
                    <a:chOff x="2515" y="7569"/>
                    <a:chExt cx="4199" cy="1010"/>
                  </a:xfrm>
                </p:grpSpPr>
                <p:grpSp>
                  <p:nvGrpSpPr>
                    <p:cNvPr id="29765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5" y="7569"/>
                      <a:ext cx="1615" cy="999"/>
                      <a:chOff x="1846" y="8520"/>
                      <a:chExt cx="2698" cy="1206"/>
                    </a:xfrm>
                  </p:grpSpPr>
                  <p:sp>
                    <p:nvSpPr>
                      <p:cNvPr id="29781" name="Arc 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82" name="Arc 1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83" name="Arc 12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84" name="Arc 13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9766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37" y="7569"/>
                      <a:ext cx="1266" cy="999"/>
                      <a:chOff x="1846" y="8520"/>
                      <a:chExt cx="2698" cy="1206"/>
                    </a:xfrm>
                  </p:grpSpPr>
                  <p:sp>
                    <p:nvSpPr>
                      <p:cNvPr id="29777" name="Arc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8" name="Arc 1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9" name="Arc 17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80" name="Arc 1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9767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16" y="7574"/>
                      <a:ext cx="889" cy="1000"/>
                      <a:chOff x="1846" y="8520"/>
                      <a:chExt cx="2698" cy="1206"/>
                    </a:xfrm>
                  </p:grpSpPr>
                  <p:sp>
                    <p:nvSpPr>
                      <p:cNvPr id="29773" name="Arc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4" name="Arc 2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5" name="Arc 22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6" name="Arc 23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9768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8" y="7580"/>
                      <a:ext cx="406" cy="999"/>
                      <a:chOff x="1846" y="8520"/>
                      <a:chExt cx="2698" cy="1206"/>
                    </a:xfrm>
                  </p:grpSpPr>
                  <p:sp>
                    <p:nvSpPr>
                      <p:cNvPr id="29769" name="Arc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0" name="Arc 2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1" name="Arc 27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72" name="Arc 2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9744" name="Group 29"/>
                  <p:cNvGrpSpPr>
                    <a:grpSpLocks/>
                  </p:cNvGrpSpPr>
                  <p:nvPr/>
                </p:nvGrpSpPr>
                <p:grpSpPr bwMode="auto">
                  <a:xfrm flipH="1">
                    <a:off x="6055" y="1589"/>
                    <a:ext cx="4199" cy="1010"/>
                    <a:chOff x="2515" y="7569"/>
                    <a:chExt cx="4199" cy="1010"/>
                  </a:xfrm>
                </p:grpSpPr>
                <p:grpSp>
                  <p:nvGrpSpPr>
                    <p:cNvPr id="29745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5" y="7569"/>
                      <a:ext cx="1615" cy="999"/>
                      <a:chOff x="1846" y="8520"/>
                      <a:chExt cx="2698" cy="1206"/>
                    </a:xfrm>
                  </p:grpSpPr>
                  <p:sp>
                    <p:nvSpPr>
                      <p:cNvPr id="29761" name="Arc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62" name="Arc 3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63" name="Arc 33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64" name="Arc 34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9746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37" y="7569"/>
                      <a:ext cx="1266" cy="999"/>
                      <a:chOff x="1846" y="8520"/>
                      <a:chExt cx="2698" cy="1206"/>
                    </a:xfrm>
                  </p:grpSpPr>
                  <p:sp>
                    <p:nvSpPr>
                      <p:cNvPr id="29757" name="Arc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8" name="Arc 3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9" name="Arc 38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60" name="Arc 3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9747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16" y="7574"/>
                      <a:ext cx="889" cy="1000"/>
                      <a:chOff x="1846" y="8520"/>
                      <a:chExt cx="2698" cy="1206"/>
                    </a:xfrm>
                  </p:grpSpPr>
                  <p:sp>
                    <p:nvSpPr>
                      <p:cNvPr id="29753" name="Arc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4" name="Arc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5" name="Arc 43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6" name="Arc 44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9748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8" y="7580"/>
                      <a:ext cx="406" cy="999"/>
                      <a:chOff x="1846" y="8520"/>
                      <a:chExt cx="2698" cy="1206"/>
                    </a:xfrm>
                  </p:grpSpPr>
                  <p:sp>
                    <p:nvSpPr>
                      <p:cNvPr id="29749" name="Arc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6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0" name="Arc 4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3834" y="8520"/>
                        <a:ext cx="710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1" name="Arc 48"/>
                      <p:cNvSpPr>
                        <a:spLocks/>
                      </p:cNvSpPr>
                      <p:nvPr/>
                    </p:nvSpPr>
                    <p:spPr bwMode="auto">
                      <a:xfrm flipH="1" flipV="1">
                        <a:off x="2556" y="9088"/>
                        <a:ext cx="646" cy="638"/>
                      </a:xfrm>
                      <a:custGeom>
                        <a:avLst/>
                        <a:gdLst>
                          <a:gd name="T0" fmla="*/ 0 w 21591"/>
                          <a:gd name="T1" fmla="*/ 0 h 21600"/>
                          <a:gd name="T2" fmla="*/ 0 w 21591"/>
                          <a:gd name="T3" fmla="*/ 0 h 21600"/>
                          <a:gd name="T4" fmla="*/ 0 w 21591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591"/>
                          <a:gd name="T10" fmla="*/ 0 h 21600"/>
                          <a:gd name="T11" fmla="*/ 21591 w 21591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591" h="21600" fill="none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</a:path>
                          <a:path w="21591" h="21600" stroke="0" extrusionOk="0">
                            <a:moveTo>
                              <a:pt x="-1" y="0"/>
                            </a:moveTo>
                            <a:cubicBezTo>
                              <a:pt x="11682" y="0"/>
                              <a:pt x="21247" y="9288"/>
                              <a:pt x="21590" y="20966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752" name="Arc 4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08" y="9088"/>
                        <a:ext cx="626" cy="638"/>
                      </a:xfrm>
                      <a:custGeom>
                        <a:avLst/>
                        <a:gdLst>
                          <a:gd name="T0" fmla="*/ 0 w 23545"/>
                          <a:gd name="T1" fmla="*/ 0 h 21600"/>
                          <a:gd name="T2" fmla="*/ 0 w 23545"/>
                          <a:gd name="T3" fmla="*/ 0 h 21600"/>
                          <a:gd name="T4" fmla="*/ 0 w 2354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3545"/>
                          <a:gd name="T10" fmla="*/ 0 h 21600"/>
                          <a:gd name="T11" fmla="*/ 23545 w 2354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3545" h="21600" fill="none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</a:path>
                          <a:path w="23545" h="21600" stroke="0" extrusionOk="0">
                            <a:moveTo>
                              <a:pt x="-1" y="88"/>
                            </a:moveTo>
                            <a:cubicBezTo>
                              <a:pt x="649" y="29"/>
                              <a:pt x="1301" y="-1"/>
                              <a:pt x="1954" y="0"/>
                            </a:cubicBezTo>
                            <a:cubicBezTo>
                              <a:pt x="13636" y="0"/>
                              <a:pt x="23201" y="9288"/>
                              <a:pt x="23544" y="20966"/>
                            </a:cubicBezTo>
                            <a:lnTo>
                              <a:pt x="1954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29708" name="Group 50"/>
                <p:cNvGrpSpPr>
                  <a:grpSpLocks/>
                </p:cNvGrpSpPr>
                <p:nvPr/>
              </p:nvGrpSpPr>
              <p:grpSpPr bwMode="auto">
                <a:xfrm>
                  <a:off x="6180" y="1577"/>
                  <a:ext cx="832" cy="511"/>
                  <a:chOff x="1846" y="8520"/>
                  <a:chExt cx="2698" cy="1206"/>
                </a:xfrm>
              </p:grpSpPr>
              <p:sp>
                <p:nvSpPr>
                  <p:cNvPr id="29739" name="Arc 51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0" name="Arc 52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1" name="Arc 53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2" name="Arc 54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9709" name="Group 55"/>
                <p:cNvGrpSpPr>
                  <a:grpSpLocks/>
                </p:cNvGrpSpPr>
                <p:nvPr/>
              </p:nvGrpSpPr>
              <p:grpSpPr bwMode="auto">
                <a:xfrm>
                  <a:off x="7016" y="1577"/>
                  <a:ext cx="652" cy="511"/>
                  <a:chOff x="1846" y="8520"/>
                  <a:chExt cx="2698" cy="1206"/>
                </a:xfrm>
              </p:grpSpPr>
              <p:sp>
                <p:nvSpPr>
                  <p:cNvPr id="29735" name="Arc 56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6" name="Arc 57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7" name="Arc 58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8" name="Arc 59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9710" name="Group 60"/>
                <p:cNvGrpSpPr>
                  <a:grpSpLocks/>
                </p:cNvGrpSpPr>
                <p:nvPr/>
              </p:nvGrpSpPr>
              <p:grpSpPr bwMode="auto">
                <a:xfrm>
                  <a:off x="7674" y="1580"/>
                  <a:ext cx="458" cy="511"/>
                  <a:chOff x="1846" y="8520"/>
                  <a:chExt cx="2698" cy="1206"/>
                </a:xfrm>
              </p:grpSpPr>
              <p:sp>
                <p:nvSpPr>
                  <p:cNvPr id="29731" name="Arc 61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2" name="Arc 62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3" name="Arc 63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4" name="Arc 64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9711" name="Group 65"/>
                <p:cNvGrpSpPr>
                  <a:grpSpLocks/>
                </p:cNvGrpSpPr>
                <p:nvPr/>
              </p:nvGrpSpPr>
              <p:grpSpPr bwMode="auto">
                <a:xfrm>
                  <a:off x="8134" y="1583"/>
                  <a:ext cx="209" cy="511"/>
                  <a:chOff x="1846" y="8520"/>
                  <a:chExt cx="2698" cy="1206"/>
                </a:xfrm>
              </p:grpSpPr>
              <p:sp>
                <p:nvSpPr>
                  <p:cNvPr id="29727" name="Arc 66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8" name="Arc 67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9" name="Arc 68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0" name="Arc 69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9712" name="Group 70"/>
                <p:cNvGrpSpPr>
                  <a:grpSpLocks/>
                </p:cNvGrpSpPr>
                <p:nvPr/>
              </p:nvGrpSpPr>
              <p:grpSpPr bwMode="auto">
                <a:xfrm flipH="1">
                  <a:off x="9026" y="1569"/>
                  <a:ext cx="652" cy="511"/>
                  <a:chOff x="1846" y="8520"/>
                  <a:chExt cx="2698" cy="1206"/>
                </a:xfrm>
              </p:grpSpPr>
              <p:sp>
                <p:nvSpPr>
                  <p:cNvPr id="29723" name="Arc 71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4" name="Arc 72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5" name="Arc 73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6" name="Arc 74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9713" name="Group 75"/>
                <p:cNvGrpSpPr>
                  <a:grpSpLocks/>
                </p:cNvGrpSpPr>
                <p:nvPr/>
              </p:nvGrpSpPr>
              <p:grpSpPr bwMode="auto">
                <a:xfrm flipH="1">
                  <a:off x="8562" y="1572"/>
                  <a:ext cx="458" cy="511"/>
                  <a:chOff x="1846" y="8520"/>
                  <a:chExt cx="2698" cy="1206"/>
                </a:xfrm>
              </p:grpSpPr>
              <p:sp>
                <p:nvSpPr>
                  <p:cNvPr id="29719" name="Arc 76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0" name="Arc 77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1" name="Arc 78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22" name="Arc 79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9714" name="Group 80"/>
                <p:cNvGrpSpPr>
                  <a:grpSpLocks/>
                </p:cNvGrpSpPr>
                <p:nvPr/>
              </p:nvGrpSpPr>
              <p:grpSpPr bwMode="auto">
                <a:xfrm flipH="1">
                  <a:off x="8351" y="1575"/>
                  <a:ext cx="209" cy="511"/>
                  <a:chOff x="1846" y="8520"/>
                  <a:chExt cx="2698" cy="1206"/>
                </a:xfrm>
              </p:grpSpPr>
              <p:sp>
                <p:nvSpPr>
                  <p:cNvPr id="29715" name="Arc 81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16" name="Arc 82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17" name="Arc 83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18" name="Arc 84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9705" name="Text Box 85"/>
              <p:cNvSpPr txBox="1">
                <a:spLocks noChangeArrowheads="1"/>
              </p:cNvSpPr>
              <p:nvPr/>
            </p:nvSpPr>
            <p:spPr bwMode="auto">
              <a:xfrm>
                <a:off x="1875" y="7335"/>
                <a:ext cx="3765" cy="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600" b="1">
                    <a:latin typeface="Arial" pitchFamily="34" charset="0"/>
                  </a:rPr>
                  <a:t>Figure 2.8</a:t>
                </a:r>
              </a:p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600">
                    <a:latin typeface="Arial" pitchFamily="34" charset="0"/>
                  </a:rPr>
                  <a:t>Frequency modulated carrier wave</a:t>
                </a:r>
                <a:endParaRPr kumimoji="0" lang="en-US" altLang="ko-KR" sz="1600">
                  <a:latin typeface="Times New Roman" pitchFamily="18" charset="0"/>
                </a:endParaRPr>
              </a:p>
              <a:p>
                <a:pPr eaLnBrk="0" latinLnBrk="0" hangingPunct="0">
                  <a:spcBef>
                    <a:spcPct val="0"/>
                  </a:spcBef>
                </a:pPr>
                <a:endParaRPr kumimoji="0" lang="en-US" altLang="ko-KR" sz="1600">
                  <a:latin typeface="Times New Roman" pitchFamily="18" charset="0"/>
                </a:endParaRPr>
              </a:p>
            </p:txBody>
          </p:sp>
          <p:sp>
            <p:nvSpPr>
              <p:cNvPr id="29706" name="Line 86"/>
              <p:cNvSpPr>
                <a:spLocks noChangeShapeType="1"/>
              </p:cNvSpPr>
              <p:nvPr/>
            </p:nvSpPr>
            <p:spPr bwMode="auto">
              <a:xfrm>
                <a:off x="1846" y="6988"/>
                <a:ext cx="8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703" name="Rectangle 87"/>
            <p:cNvSpPr>
              <a:spLocks noChangeArrowheads="1"/>
            </p:cNvSpPr>
            <p:nvPr/>
          </p:nvSpPr>
          <p:spPr bwMode="auto">
            <a:xfrm>
              <a:off x="1710" y="4620"/>
              <a:ext cx="8400" cy="1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5725" y="39688"/>
            <a:ext cx="19859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변조</a:t>
            </a:r>
            <a:r>
              <a:rPr lang="en-US" altLang="ko-KR" sz="1000" b="1">
                <a:latin typeface="Times New Roman" pitchFamily="18" charset="0"/>
              </a:rPr>
              <a:t> (D-data → A-Signal)</a:t>
            </a:r>
            <a:endParaRPr lang="ko-KR" altLang="en-US" sz="10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위상 변조</a:t>
            </a:r>
            <a:r>
              <a:rPr lang="en-US" altLang="ko-KR"/>
              <a:t>: Phase Modulation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066800" y="1905000"/>
            <a:ext cx="7391400" cy="4343400"/>
            <a:chOff x="1515" y="1680"/>
            <a:chExt cx="7710" cy="4590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1872" y="2120"/>
              <a:ext cx="1136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Binary: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two symbols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(one bit)</a:t>
              </a:r>
              <a:endParaRPr kumimoji="0" lang="en-US" altLang="ko-KR" sz="1200">
                <a:latin typeface="Times New Roman" pitchFamily="18" charset="0"/>
              </a:endParaRPr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887" y="3808"/>
              <a:ext cx="127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Quadrature: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four symbols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200">
                  <a:latin typeface="Arial" pitchFamily="34" charset="0"/>
                </a:rPr>
                <a:t>(two bits)</a:t>
              </a:r>
              <a:endParaRPr kumimoji="0" lang="en-US" altLang="ko-KR" sz="1200">
                <a:latin typeface="Times New Roman" pitchFamily="18" charset="0"/>
              </a:endParaRPr>
            </a:p>
          </p:txBody>
        </p:sp>
        <p:grpSp>
          <p:nvGrpSpPr>
            <p:cNvPr id="30728" name="Group 7"/>
            <p:cNvGrpSpPr>
              <a:grpSpLocks/>
            </p:cNvGrpSpPr>
            <p:nvPr/>
          </p:nvGrpSpPr>
          <p:grpSpPr bwMode="auto">
            <a:xfrm flipV="1">
              <a:off x="3345" y="2262"/>
              <a:ext cx="649" cy="552"/>
              <a:chOff x="2914" y="5102"/>
              <a:chExt cx="1411" cy="1502"/>
            </a:xfrm>
          </p:grpSpPr>
          <p:sp>
            <p:nvSpPr>
              <p:cNvPr id="30766" name="Arc 8"/>
              <p:cNvSpPr>
                <a:spLocks/>
              </p:cNvSpPr>
              <p:nvPr/>
            </p:nvSpPr>
            <p:spPr bwMode="auto">
              <a:xfrm flipH="1" flipV="1">
                <a:off x="2914" y="5102"/>
                <a:ext cx="713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67" name="Arc 9"/>
              <p:cNvSpPr>
                <a:spLocks/>
              </p:cNvSpPr>
              <p:nvPr/>
            </p:nvSpPr>
            <p:spPr bwMode="auto">
              <a:xfrm flipV="1">
                <a:off x="3634" y="5102"/>
                <a:ext cx="691" cy="1502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0729" name="Line 10"/>
            <p:cNvSpPr>
              <a:spLocks noChangeShapeType="1"/>
            </p:cNvSpPr>
            <p:nvPr/>
          </p:nvSpPr>
          <p:spPr bwMode="auto">
            <a:xfrm>
              <a:off x="2866" y="2830"/>
              <a:ext cx="59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>
              <a:off x="3023" y="4518"/>
              <a:ext cx="59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1" name="Text Box 12"/>
            <p:cNvSpPr txBox="1">
              <a:spLocks noChangeArrowheads="1"/>
            </p:cNvSpPr>
            <p:nvPr/>
          </p:nvSpPr>
          <p:spPr bwMode="auto">
            <a:xfrm>
              <a:off x="1790" y="5475"/>
              <a:ext cx="5112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b="1">
                  <a:latin typeface="Arial" pitchFamily="34" charset="0"/>
                </a:rPr>
                <a:t>Figure 2.7: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latin typeface="Arial" pitchFamily="34" charset="0"/>
                </a:rPr>
                <a:t>Binary and Quad Phase modulation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grpSp>
          <p:nvGrpSpPr>
            <p:cNvPr id="30732" name="Group 13"/>
            <p:cNvGrpSpPr>
              <a:grpSpLocks/>
            </p:cNvGrpSpPr>
            <p:nvPr/>
          </p:nvGrpSpPr>
          <p:grpSpPr bwMode="auto">
            <a:xfrm flipV="1">
              <a:off x="4144" y="2830"/>
              <a:ext cx="686" cy="619"/>
              <a:chOff x="8367" y="5077"/>
              <a:chExt cx="1491" cy="1502"/>
            </a:xfrm>
          </p:grpSpPr>
          <p:sp>
            <p:nvSpPr>
              <p:cNvPr id="30764" name="Arc 14"/>
              <p:cNvSpPr>
                <a:spLocks/>
              </p:cNvSpPr>
              <p:nvPr/>
            </p:nvSpPr>
            <p:spPr bwMode="auto">
              <a:xfrm>
                <a:off x="9197" y="5077"/>
                <a:ext cx="661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65" name="Arc 15"/>
              <p:cNvSpPr>
                <a:spLocks/>
              </p:cNvSpPr>
              <p:nvPr/>
            </p:nvSpPr>
            <p:spPr bwMode="auto">
              <a:xfrm flipH="1">
                <a:off x="8367" y="5077"/>
                <a:ext cx="784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3" name="Group 16"/>
            <p:cNvGrpSpPr>
              <a:grpSpLocks/>
            </p:cNvGrpSpPr>
            <p:nvPr/>
          </p:nvGrpSpPr>
          <p:grpSpPr bwMode="auto">
            <a:xfrm flipV="1">
              <a:off x="4996" y="2262"/>
              <a:ext cx="649" cy="552"/>
              <a:chOff x="2914" y="5102"/>
              <a:chExt cx="1411" cy="1502"/>
            </a:xfrm>
          </p:grpSpPr>
          <p:sp>
            <p:nvSpPr>
              <p:cNvPr id="30762" name="Arc 17"/>
              <p:cNvSpPr>
                <a:spLocks/>
              </p:cNvSpPr>
              <p:nvPr/>
            </p:nvSpPr>
            <p:spPr bwMode="auto">
              <a:xfrm flipH="1" flipV="1">
                <a:off x="2914" y="5102"/>
                <a:ext cx="713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63" name="Arc 18"/>
              <p:cNvSpPr>
                <a:spLocks/>
              </p:cNvSpPr>
              <p:nvPr/>
            </p:nvSpPr>
            <p:spPr bwMode="auto">
              <a:xfrm flipV="1">
                <a:off x="3634" y="5102"/>
                <a:ext cx="691" cy="1502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4" name="Group 19"/>
            <p:cNvGrpSpPr>
              <a:grpSpLocks/>
            </p:cNvGrpSpPr>
            <p:nvPr/>
          </p:nvGrpSpPr>
          <p:grpSpPr bwMode="auto">
            <a:xfrm flipV="1">
              <a:off x="5706" y="2262"/>
              <a:ext cx="649" cy="552"/>
              <a:chOff x="2914" y="5102"/>
              <a:chExt cx="1411" cy="1502"/>
            </a:xfrm>
          </p:grpSpPr>
          <p:sp>
            <p:nvSpPr>
              <p:cNvPr id="30760" name="Arc 20"/>
              <p:cNvSpPr>
                <a:spLocks/>
              </p:cNvSpPr>
              <p:nvPr/>
            </p:nvSpPr>
            <p:spPr bwMode="auto">
              <a:xfrm flipH="1" flipV="1">
                <a:off x="2914" y="5102"/>
                <a:ext cx="713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61" name="Arc 21"/>
              <p:cNvSpPr>
                <a:spLocks/>
              </p:cNvSpPr>
              <p:nvPr/>
            </p:nvSpPr>
            <p:spPr bwMode="auto">
              <a:xfrm flipV="1">
                <a:off x="3634" y="5102"/>
                <a:ext cx="691" cy="1502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5" name="Group 22"/>
            <p:cNvGrpSpPr>
              <a:grpSpLocks/>
            </p:cNvGrpSpPr>
            <p:nvPr/>
          </p:nvGrpSpPr>
          <p:grpSpPr bwMode="auto">
            <a:xfrm flipV="1">
              <a:off x="6558" y="2830"/>
              <a:ext cx="686" cy="619"/>
              <a:chOff x="8367" y="5077"/>
              <a:chExt cx="1491" cy="1502"/>
            </a:xfrm>
          </p:grpSpPr>
          <p:sp>
            <p:nvSpPr>
              <p:cNvPr id="30758" name="Arc 23"/>
              <p:cNvSpPr>
                <a:spLocks/>
              </p:cNvSpPr>
              <p:nvPr/>
            </p:nvSpPr>
            <p:spPr bwMode="auto">
              <a:xfrm>
                <a:off x="9197" y="5077"/>
                <a:ext cx="661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9" name="Arc 24"/>
              <p:cNvSpPr>
                <a:spLocks/>
              </p:cNvSpPr>
              <p:nvPr/>
            </p:nvSpPr>
            <p:spPr bwMode="auto">
              <a:xfrm flipH="1">
                <a:off x="8367" y="5077"/>
                <a:ext cx="784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6" name="Group 25"/>
            <p:cNvGrpSpPr>
              <a:grpSpLocks/>
            </p:cNvGrpSpPr>
            <p:nvPr/>
          </p:nvGrpSpPr>
          <p:grpSpPr bwMode="auto">
            <a:xfrm flipV="1">
              <a:off x="7410" y="2830"/>
              <a:ext cx="686" cy="619"/>
              <a:chOff x="8367" y="5077"/>
              <a:chExt cx="1491" cy="1502"/>
            </a:xfrm>
          </p:grpSpPr>
          <p:sp>
            <p:nvSpPr>
              <p:cNvPr id="30756" name="Arc 26"/>
              <p:cNvSpPr>
                <a:spLocks/>
              </p:cNvSpPr>
              <p:nvPr/>
            </p:nvSpPr>
            <p:spPr bwMode="auto">
              <a:xfrm>
                <a:off x="9197" y="5077"/>
                <a:ext cx="661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7" name="Arc 27"/>
              <p:cNvSpPr>
                <a:spLocks/>
              </p:cNvSpPr>
              <p:nvPr/>
            </p:nvSpPr>
            <p:spPr bwMode="auto">
              <a:xfrm flipH="1">
                <a:off x="8367" y="5077"/>
                <a:ext cx="784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4017" y="3935"/>
              <a:ext cx="734" cy="1154"/>
              <a:chOff x="4017" y="3935"/>
              <a:chExt cx="734" cy="1049"/>
            </a:xfrm>
          </p:grpSpPr>
          <p:sp>
            <p:nvSpPr>
              <p:cNvPr id="30754" name="Arc 29"/>
              <p:cNvSpPr>
                <a:spLocks/>
              </p:cNvSpPr>
              <p:nvPr/>
            </p:nvSpPr>
            <p:spPr bwMode="auto">
              <a:xfrm flipH="1">
                <a:off x="4386" y="3935"/>
                <a:ext cx="365" cy="598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5" name="Arc 30"/>
              <p:cNvSpPr>
                <a:spLocks/>
              </p:cNvSpPr>
              <p:nvPr/>
            </p:nvSpPr>
            <p:spPr bwMode="auto">
              <a:xfrm flipV="1">
                <a:off x="4017" y="4503"/>
                <a:ext cx="365" cy="481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8" name="Group 31"/>
            <p:cNvGrpSpPr>
              <a:grpSpLocks/>
            </p:cNvGrpSpPr>
            <p:nvPr/>
          </p:nvGrpSpPr>
          <p:grpSpPr bwMode="auto">
            <a:xfrm>
              <a:off x="4983" y="3950"/>
              <a:ext cx="728" cy="1196"/>
              <a:chOff x="4983" y="3950"/>
              <a:chExt cx="728" cy="1031"/>
            </a:xfrm>
          </p:grpSpPr>
          <p:sp>
            <p:nvSpPr>
              <p:cNvPr id="30752" name="Arc 32"/>
              <p:cNvSpPr>
                <a:spLocks/>
              </p:cNvSpPr>
              <p:nvPr/>
            </p:nvSpPr>
            <p:spPr bwMode="auto">
              <a:xfrm>
                <a:off x="4983" y="3950"/>
                <a:ext cx="365" cy="577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3" name="Arc 33"/>
              <p:cNvSpPr>
                <a:spLocks/>
              </p:cNvSpPr>
              <p:nvPr/>
            </p:nvSpPr>
            <p:spPr bwMode="auto">
              <a:xfrm flipH="1" flipV="1">
                <a:off x="5346" y="4500"/>
                <a:ext cx="365" cy="481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39" name="Group 34"/>
            <p:cNvGrpSpPr>
              <a:grpSpLocks/>
            </p:cNvGrpSpPr>
            <p:nvPr/>
          </p:nvGrpSpPr>
          <p:grpSpPr bwMode="auto">
            <a:xfrm flipV="1">
              <a:off x="3330" y="3972"/>
              <a:ext cx="649" cy="552"/>
              <a:chOff x="2914" y="5102"/>
              <a:chExt cx="1411" cy="1502"/>
            </a:xfrm>
          </p:grpSpPr>
          <p:sp>
            <p:nvSpPr>
              <p:cNvPr id="30750" name="Arc 35"/>
              <p:cNvSpPr>
                <a:spLocks/>
              </p:cNvSpPr>
              <p:nvPr/>
            </p:nvSpPr>
            <p:spPr bwMode="auto">
              <a:xfrm flipH="1" flipV="1">
                <a:off x="2914" y="5102"/>
                <a:ext cx="713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1" name="Arc 36"/>
              <p:cNvSpPr>
                <a:spLocks/>
              </p:cNvSpPr>
              <p:nvPr/>
            </p:nvSpPr>
            <p:spPr bwMode="auto">
              <a:xfrm flipV="1">
                <a:off x="3634" y="5102"/>
                <a:ext cx="691" cy="1502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40" name="Group 37"/>
            <p:cNvGrpSpPr>
              <a:grpSpLocks/>
            </p:cNvGrpSpPr>
            <p:nvPr/>
          </p:nvGrpSpPr>
          <p:grpSpPr bwMode="auto">
            <a:xfrm flipV="1">
              <a:off x="5824" y="4510"/>
              <a:ext cx="686" cy="619"/>
              <a:chOff x="8367" y="5077"/>
              <a:chExt cx="1491" cy="1502"/>
            </a:xfrm>
          </p:grpSpPr>
          <p:sp>
            <p:nvSpPr>
              <p:cNvPr id="30748" name="Arc 38"/>
              <p:cNvSpPr>
                <a:spLocks/>
              </p:cNvSpPr>
              <p:nvPr/>
            </p:nvSpPr>
            <p:spPr bwMode="auto">
              <a:xfrm>
                <a:off x="9197" y="5077"/>
                <a:ext cx="661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49" name="Arc 39"/>
              <p:cNvSpPr>
                <a:spLocks/>
              </p:cNvSpPr>
              <p:nvPr/>
            </p:nvSpPr>
            <p:spPr bwMode="auto">
              <a:xfrm flipH="1">
                <a:off x="8367" y="5077"/>
                <a:ext cx="784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41" name="Group 40"/>
            <p:cNvGrpSpPr>
              <a:grpSpLocks/>
            </p:cNvGrpSpPr>
            <p:nvPr/>
          </p:nvGrpSpPr>
          <p:grpSpPr bwMode="auto">
            <a:xfrm flipV="1">
              <a:off x="7560" y="3957"/>
              <a:ext cx="649" cy="552"/>
              <a:chOff x="2914" y="5102"/>
              <a:chExt cx="1411" cy="1502"/>
            </a:xfrm>
          </p:grpSpPr>
          <p:sp>
            <p:nvSpPr>
              <p:cNvPr id="30746" name="Arc 41"/>
              <p:cNvSpPr>
                <a:spLocks/>
              </p:cNvSpPr>
              <p:nvPr/>
            </p:nvSpPr>
            <p:spPr bwMode="auto">
              <a:xfrm flipH="1" flipV="1">
                <a:off x="2914" y="5102"/>
                <a:ext cx="713" cy="1502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47" name="Arc 42"/>
              <p:cNvSpPr>
                <a:spLocks/>
              </p:cNvSpPr>
              <p:nvPr/>
            </p:nvSpPr>
            <p:spPr bwMode="auto">
              <a:xfrm flipV="1">
                <a:off x="3634" y="5102"/>
                <a:ext cx="691" cy="1502"/>
              </a:xfrm>
              <a:custGeom>
                <a:avLst/>
                <a:gdLst>
                  <a:gd name="T0" fmla="*/ 0 w 23545"/>
                  <a:gd name="T1" fmla="*/ 0 h 21600"/>
                  <a:gd name="T2" fmla="*/ 0 w 23545"/>
                  <a:gd name="T3" fmla="*/ 0 h 21600"/>
                  <a:gd name="T4" fmla="*/ 0 w 235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545"/>
                  <a:gd name="T10" fmla="*/ 0 h 21600"/>
                  <a:gd name="T11" fmla="*/ 23545 w 235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45" h="21600" fill="none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</a:path>
                  <a:path w="23545" h="21600" stroke="0" extrusionOk="0">
                    <a:moveTo>
                      <a:pt x="-1" y="88"/>
                    </a:moveTo>
                    <a:cubicBezTo>
                      <a:pt x="649" y="29"/>
                      <a:pt x="1301" y="-1"/>
                      <a:pt x="1954" y="0"/>
                    </a:cubicBezTo>
                    <a:cubicBezTo>
                      <a:pt x="13636" y="0"/>
                      <a:pt x="23201" y="9288"/>
                      <a:pt x="23544" y="20966"/>
                    </a:cubicBezTo>
                    <a:lnTo>
                      <a:pt x="19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742" name="Group 43"/>
            <p:cNvGrpSpPr>
              <a:grpSpLocks/>
            </p:cNvGrpSpPr>
            <p:nvPr/>
          </p:nvGrpSpPr>
          <p:grpSpPr bwMode="auto">
            <a:xfrm>
              <a:off x="6687" y="4040"/>
              <a:ext cx="734" cy="1154"/>
              <a:chOff x="4017" y="3935"/>
              <a:chExt cx="734" cy="1049"/>
            </a:xfrm>
          </p:grpSpPr>
          <p:sp>
            <p:nvSpPr>
              <p:cNvPr id="30744" name="Arc 44"/>
              <p:cNvSpPr>
                <a:spLocks/>
              </p:cNvSpPr>
              <p:nvPr/>
            </p:nvSpPr>
            <p:spPr bwMode="auto">
              <a:xfrm flipH="1">
                <a:off x="4386" y="3935"/>
                <a:ext cx="365" cy="598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45" name="Arc 45"/>
              <p:cNvSpPr>
                <a:spLocks/>
              </p:cNvSpPr>
              <p:nvPr/>
            </p:nvSpPr>
            <p:spPr bwMode="auto">
              <a:xfrm flipV="1">
                <a:off x="4017" y="4503"/>
                <a:ext cx="365" cy="481"/>
              </a:xfrm>
              <a:custGeom>
                <a:avLst/>
                <a:gdLst>
                  <a:gd name="T0" fmla="*/ 0 w 21591"/>
                  <a:gd name="T1" fmla="*/ 0 h 21600"/>
                  <a:gd name="T2" fmla="*/ 0 w 21591"/>
                  <a:gd name="T3" fmla="*/ 0 h 21600"/>
                  <a:gd name="T4" fmla="*/ 0 w 215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1"/>
                  <a:gd name="T10" fmla="*/ 0 h 21600"/>
                  <a:gd name="T11" fmla="*/ 21591 w 215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1" h="21600" fill="none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</a:path>
                  <a:path w="21591" h="21600" stroke="0" extrusionOk="0">
                    <a:moveTo>
                      <a:pt x="-1" y="0"/>
                    </a:moveTo>
                    <a:cubicBezTo>
                      <a:pt x="11682" y="0"/>
                      <a:pt x="21247" y="9288"/>
                      <a:pt x="21590" y="20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0743" name="Rectangle 46"/>
            <p:cNvSpPr>
              <a:spLocks noChangeArrowheads="1"/>
            </p:cNvSpPr>
            <p:nvPr/>
          </p:nvSpPr>
          <p:spPr bwMode="auto">
            <a:xfrm>
              <a:off x="1515" y="1680"/>
              <a:ext cx="7710" cy="459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5725" y="39688"/>
            <a:ext cx="19859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변조</a:t>
            </a:r>
            <a:r>
              <a:rPr lang="en-US" altLang="ko-KR" sz="1000" b="1">
                <a:latin typeface="Times New Roman" pitchFamily="18" charset="0"/>
              </a:rPr>
              <a:t> (D-data → A-Signal)</a:t>
            </a:r>
            <a:endParaRPr lang="ko-KR" altLang="en-US" sz="10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B15E-896B-4825-B930-E28579B1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이동통신의 속도가 </a:t>
            </a:r>
            <a:r>
              <a:rPr lang="en-US" altLang="ko-KR" dirty="0"/>
              <a:t>2</a:t>
            </a:r>
            <a:r>
              <a:rPr lang="ko-KR" altLang="en-US" dirty="0"/>
              <a:t>배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DB6AE-F10D-4EE6-BDA2-BC5E543F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8223448" cy="4996408"/>
          </a:xfrm>
        </p:spPr>
        <p:txBody>
          <a:bodyPr/>
          <a:lstStyle/>
          <a:p>
            <a:r>
              <a:rPr lang="ko-KR" altLang="en-US" sz="2400" dirty="0"/>
              <a:t>무선랜 속도</a:t>
            </a:r>
            <a:r>
              <a:rPr lang="en-US" altLang="ko-KR" sz="2400" dirty="0"/>
              <a:t> </a:t>
            </a:r>
            <a:r>
              <a:rPr lang="ko-KR" altLang="en-US" sz="2400" dirty="0"/>
              <a:t>등 모든 통신 분야에서 마찬가지</a:t>
            </a:r>
            <a:endParaRPr lang="en-US" altLang="ko-KR" sz="2400"/>
          </a:p>
          <a:p>
            <a:r>
              <a:rPr lang="ko-KR" altLang="en-US" sz="2400"/>
              <a:t>어떤 </a:t>
            </a:r>
            <a:r>
              <a:rPr lang="ko-KR" altLang="en-US" sz="2400" dirty="0"/>
              <a:t>방법으로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568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4901"/>
            <a:ext cx="7847013" cy="719485"/>
          </a:xfrm>
        </p:spPr>
        <p:txBody>
          <a:bodyPr/>
          <a:lstStyle/>
          <a:p>
            <a:pPr eaLnBrk="1" hangingPunct="1"/>
            <a:r>
              <a:rPr lang="ko-KR" altLang="en-US" dirty="0"/>
              <a:t>디지털 전송 </a:t>
            </a:r>
            <a:r>
              <a:rPr lang="en-US" altLang="ko-KR" dirty="0"/>
              <a:t>(Transmission)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64500" cy="482438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A-Data, D-Data</a:t>
            </a:r>
            <a:endParaRPr lang="ko-KR" altLang="en-US" sz="2800" dirty="0"/>
          </a:p>
          <a:p>
            <a:pPr eaLnBrk="1" hangingPunct="1"/>
            <a:r>
              <a:rPr lang="en-US" altLang="ko-KR" sz="2800" dirty="0"/>
              <a:t>A-Transmission, </a:t>
            </a:r>
            <a:r>
              <a:rPr lang="en-US" altLang="ko-KR" sz="2800" dirty="0">
                <a:solidFill>
                  <a:srgbClr val="FF0000"/>
                </a:solidFill>
              </a:rPr>
              <a:t>D-Transmission</a:t>
            </a:r>
          </a:p>
          <a:p>
            <a:pPr eaLnBrk="1" hangingPunct="1"/>
            <a:r>
              <a:rPr lang="en-US" altLang="ko-KR" sz="2800" dirty="0"/>
              <a:t>Modulation : </a:t>
            </a:r>
            <a:r>
              <a:rPr lang="en-US" altLang="ko-KR" sz="2800" dirty="0">
                <a:solidFill>
                  <a:srgbClr val="FF0000"/>
                </a:solidFill>
              </a:rPr>
              <a:t>Data ⇒ A-Signal</a:t>
            </a:r>
          </a:p>
          <a:p>
            <a:pPr eaLnBrk="1" hangingPunct="1"/>
            <a:r>
              <a:rPr lang="ko-KR" altLang="en-US" sz="2800" dirty="0"/>
              <a:t>실제</a:t>
            </a:r>
            <a:r>
              <a:rPr lang="en-US" altLang="ko-KR" sz="2800" dirty="0"/>
              <a:t> </a:t>
            </a:r>
            <a:r>
              <a:rPr lang="ko-KR" altLang="en-US" sz="2800" dirty="0"/>
              <a:t>사용 예</a:t>
            </a:r>
            <a:r>
              <a:rPr lang="en-US" altLang="ko-KR" sz="2800" dirty="0"/>
              <a:t>?</a:t>
            </a:r>
          </a:p>
          <a:p>
            <a:pPr lvl="1" eaLnBrk="1" hangingPunct="1"/>
            <a:r>
              <a:rPr lang="ko-KR" altLang="en-US" sz="2800" dirty="0"/>
              <a:t>휴대폰</a:t>
            </a:r>
            <a:r>
              <a:rPr lang="en-US" altLang="ko-KR" sz="2800" dirty="0"/>
              <a:t>?</a:t>
            </a:r>
          </a:p>
          <a:p>
            <a:pPr lvl="1" eaLnBrk="1" hangingPunct="1"/>
            <a:r>
              <a:rPr lang="ko-KR" altLang="en-US" sz="2800" dirty="0"/>
              <a:t>집 인터넷</a:t>
            </a:r>
            <a:endParaRPr lang="en-US" altLang="ko-KR" sz="2800" dirty="0"/>
          </a:p>
          <a:p>
            <a:pPr lvl="1" eaLnBrk="1" hangingPunct="1"/>
            <a:r>
              <a:rPr lang="ko-KR" altLang="en-US" sz="2800" dirty="0"/>
              <a:t>집</a:t>
            </a:r>
            <a:r>
              <a:rPr lang="en-US" altLang="ko-KR" sz="2800" dirty="0"/>
              <a:t>(</a:t>
            </a:r>
            <a:r>
              <a:rPr lang="ko-KR" altLang="en-US" sz="2800" dirty="0"/>
              <a:t>유선</a:t>
            </a:r>
            <a:r>
              <a:rPr lang="en-US" altLang="ko-KR" sz="2800" dirty="0"/>
              <a:t>)</a:t>
            </a:r>
            <a:r>
              <a:rPr lang="ko-KR" altLang="en-US" sz="2800" dirty="0"/>
              <a:t> 전화</a:t>
            </a:r>
            <a:r>
              <a:rPr lang="en-US" altLang="ko-KR" sz="2800" dirty="0"/>
              <a:t>? </a:t>
            </a:r>
          </a:p>
          <a:p>
            <a:pPr lvl="1" eaLnBrk="1" hangingPunct="1"/>
            <a:r>
              <a:rPr lang="ko-KR" altLang="en-US" sz="2800" dirty="0"/>
              <a:t>아날로그 방송</a:t>
            </a:r>
            <a:r>
              <a:rPr lang="en-US" altLang="ko-KR" sz="2800" dirty="0"/>
              <a:t>, AM/FM </a:t>
            </a:r>
            <a:r>
              <a:rPr lang="ko-KR" altLang="en-US" sz="2800" dirty="0"/>
              <a:t>라디오</a:t>
            </a:r>
            <a:r>
              <a:rPr lang="en-US" altLang="ko-KR" sz="2800" dirty="0"/>
              <a:t>?</a:t>
            </a:r>
          </a:p>
          <a:p>
            <a:pPr lvl="1" eaLnBrk="1" hangingPunct="1"/>
            <a:r>
              <a:rPr lang="ko-KR" altLang="en-US" sz="2800" dirty="0"/>
              <a:t>디지털 방송 </a:t>
            </a:r>
            <a:r>
              <a:rPr lang="en-US" altLang="ko-KR" sz="2800" dirty="0"/>
              <a:t>?</a:t>
            </a:r>
          </a:p>
          <a:p>
            <a:pPr eaLnBrk="1" hangingPunct="1"/>
            <a:r>
              <a:rPr lang="ko-KR" altLang="en-US" sz="2800" dirty="0"/>
              <a:t>마지막 주제</a:t>
            </a:r>
            <a:r>
              <a:rPr lang="en-US" altLang="ko-KR" sz="2800" dirty="0"/>
              <a:t>: </a:t>
            </a:r>
            <a:r>
              <a:rPr lang="en-US" altLang="ko-KR" sz="2800" dirty="0">
                <a:solidFill>
                  <a:srgbClr val="FF0000"/>
                </a:solidFill>
              </a:rPr>
              <a:t>Data ⇒ D-Signal</a:t>
            </a:r>
            <a:r>
              <a:rPr lang="en-US" altLang="ko-KR" sz="2800" dirty="0"/>
              <a:t>, Encoding!</a:t>
            </a:r>
            <a:endParaRPr lang="ko-KR" altLang="en-US" sz="2800" dirty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1319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Times New Roman" pitchFamily="18" charset="0"/>
              </a:rPr>
              <a:t>참조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Times New Roman" pitchFamily="18" charset="0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101291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dirty="0"/>
              <a:t>Non-Return to Zero(NRZ)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5257800"/>
          </a:xfrm>
        </p:spPr>
        <p:txBody>
          <a:bodyPr/>
          <a:lstStyle/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err="1"/>
              <a:t>노드</a:t>
            </a:r>
            <a:r>
              <a:rPr lang="ko-KR" altLang="en-US" dirty="0"/>
              <a:t> 내부의 데이터 표현과 일치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ko-KR" altLang="en-US" dirty="0" err="1"/>
              <a:t>인코딩</a:t>
            </a:r>
            <a:r>
              <a:rPr lang="ko-KR" altLang="en-US" dirty="0"/>
              <a:t> 필요 없음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문제점</a:t>
            </a:r>
            <a:r>
              <a:rPr lang="en-US" altLang="ko-KR" dirty="0"/>
              <a:t>:  1 </a:t>
            </a:r>
            <a:r>
              <a:rPr lang="ko-KR" altLang="en-US" dirty="0"/>
              <a:t>또는 </a:t>
            </a:r>
            <a:r>
              <a:rPr lang="en-US" altLang="ko-KR" dirty="0"/>
              <a:t>0</a:t>
            </a:r>
            <a:r>
              <a:rPr lang="ko-KR" altLang="en-US" dirty="0"/>
              <a:t>이 연속되는 경우</a:t>
            </a:r>
          </a:p>
          <a:p>
            <a:pPr lvl="1" eaLnBrk="1" hangingPunct="1"/>
            <a:r>
              <a:rPr lang="en-US" altLang="ko-KR" dirty="0"/>
              <a:t>Low signal(0)</a:t>
            </a:r>
            <a:r>
              <a:rPr lang="ko-KR" altLang="en-US" dirty="0"/>
              <a:t>의 경우 수신자는 신호가 없는 것으로 오해할 수 있음</a:t>
            </a:r>
          </a:p>
          <a:p>
            <a:pPr lvl="1" eaLnBrk="1" hangingPunct="1"/>
            <a:r>
              <a:rPr lang="en-US" altLang="ko-KR" dirty="0"/>
              <a:t>High signal(1)</a:t>
            </a:r>
            <a:r>
              <a:rPr lang="ko-KR" altLang="en-US" dirty="0"/>
              <a:t>의 경우 전류가 계속 흐르게 되고</a:t>
            </a:r>
            <a:r>
              <a:rPr lang="en-US" altLang="ko-KR" dirty="0"/>
              <a:t>, </a:t>
            </a:r>
            <a:r>
              <a:rPr lang="ko-KR" altLang="en-US" dirty="0"/>
              <a:t>기저 전압의 혼돈을 야기</a:t>
            </a:r>
          </a:p>
          <a:p>
            <a:pPr lvl="1" eaLnBrk="1" hangingPunct="1"/>
            <a:r>
              <a:rPr lang="ko-KR" altLang="en-US" b="1" u="sng" dirty="0" err="1"/>
              <a:t>클럭</a:t>
            </a:r>
            <a:r>
              <a:rPr lang="en-US" altLang="ko-KR" b="1" u="sng" dirty="0"/>
              <a:t>(clock) </a:t>
            </a:r>
            <a:r>
              <a:rPr lang="ko-KR" altLang="en-US" b="1" u="sng" dirty="0"/>
              <a:t>복구</a:t>
            </a:r>
            <a:r>
              <a:rPr lang="ko-KR" altLang="en-US" dirty="0"/>
              <a:t>가 불가능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송신자와 수신자의 </a:t>
            </a:r>
            <a:r>
              <a:rPr lang="ko-KR" altLang="en-US" dirty="0" err="1"/>
              <a:t>클럭이</a:t>
            </a:r>
            <a:r>
              <a:rPr lang="ko-KR" altLang="en-US" dirty="0"/>
              <a:t> 맞지 않으면 잘못된 비트 인식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수신자가 송신자의 </a:t>
            </a:r>
            <a:r>
              <a:rPr lang="ko-KR" altLang="en-US" dirty="0" err="1"/>
              <a:t>클럭에</a:t>
            </a:r>
            <a:r>
              <a:rPr lang="ko-KR" altLang="en-US" dirty="0"/>
              <a:t> 자신의 </a:t>
            </a:r>
            <a:r>
              <a:rPr lang="ko-KR" altLang="en-US" dirty="0" err="1"/>
              <a:t>클럭을</a:t>
            </a:r>
            <a:r>
              <a:rPr lang="ko-KR" altLang="en-US" dirty="0"/>
              <a:t> 맞추는 작업 </a:t>
            </a:r>
          </a:p>
          <a:p>
            <a:pPr eaLnBrk="1" hangingPunct="1"/>
            <a:endParaRPr lang="en-US" altLang="ko-KR" dirty="0"/>
          </a:p>
        </p:txBody>
      </p:sp>
      <p:grpSp>
        <p:nvGrpSpPr>
          <p:cNvPr id="31748" name="Group 43"/>
          <p:cNvGrpSpPr>
            <a:grpSpLocks/>
          </p:cNvGrpSpPr>
          <p:nvPr/>
        </p:nvGrpSpPr>
        <p:grpSpPr bwMode="auto">
          <a:xfrm>
            <a:off x="1371600" y="1752600"/>
            <a:ext cx="6397625" cy="1120775"/>
            <a:chOff x="864" y="1104"/>
            <a:chExt cx="4030" cy="706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961" y="1104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Bits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864" y="1637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NRZ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1380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1601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1821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2041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2262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2482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698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919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3139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3360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3580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800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4021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4241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462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4682" y="110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1768" name="Line 23"/>
            <p:cNvSpPr>
              <a:spLocks noChangeShapeType="1"/>
            </p:cNvSpPr>
            <p:nvPr/>
          </p:nvSpPr>
          <p:spPr bwMode="auto">
            <a:xfrm>
              <a:off x="1310" y="1294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Line 24"/>
            <p:cNvSpPr>
              <a:spLocks noChangeShapeType="1"/>
            </p:cNvSpPr>
            <p:nvPr/>
          </p:nvSpPr>
          <p:spPr bwMode="auto">
            <a:xfrm>
              <a:off x="1535" y="1294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Line 25"/>
            <p:cNvSpPr>
              <a:spLocks noChangeShapeType="1"/>
            </p:cNvSpPr>
            <p:nvPr/>
          </p:nvSpPr>
          <p:spPr bwMode="auto">
            <a:xfrm>
              <a:off x="1776" y="1296"/>
              <a:ext cx="4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Line 26"/>
            <p:cNvSpPr>
              <a:spLocks noChangeShapeType="1"/>
            </p:cNvSpPr>
            <p:nvPr/>
          </p:nvSpPr>
          <p:spPr bwMode="auto">
            <a:xfrm>
              <a:off x="2016" y="1296"/>
              <a:ext cx="0" cy="43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Line 27"/>
            <p:cNvSpPr>
              <a:spLocks noChangeShapeType="1"/>
            </p:cNvSpPr>
            <p:nvPr/>
          </p:nvSpPr>
          <p:spPr bwMode="auto">
            <a:xfrm>
              <a:off x="2208" y="1296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Line 28"/>
            <p:cNvSpPr>
              <a:spLocks noChangeShapeType="1"/>
            </p:cNvSpPr>
            <p:nvPr/>
          </p:nvSpPr>
          <p:spPr bwMode="auto">
            <a:xfrm>
              <a:off x="2412" y="1294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Line 29"/>
            <p:cNvSpPr>
              <a:spLocks noChangeShapeType="1"/>
            </p:cNvSpPr>
            <p:nvPr/>
          </p:nvSpPr>
          <p:spPr bwMode="auto">
            <a:xfrm>
              <a:off x="2637" y="1294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5" name="Line 30"/>
            <p:cNvSpPr>
              <a:spLocks noChangeShapeType="1"/>
            </p:cNvSpPr>
            <p:nvPr/>
          </p:nvSpPr>
          <p:spPr bwMode="auto">
            <a:xfrm>
              <a:off x="2857" y="1294"/>
              <a:ext cx="4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6" name="Line 31"/>
            <p:cNvSpPr>
              <a:spLocks noChangeShapeType="1"/>
            </p:cNvSpPr>
            <p:nvPr/>
          </p:nvSpPr>
          <p:spPr bwMode="auto">
            <a:xfrm>
              <a:off x="3072" y="1296"/>
              <a:ext cx="4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7" name="Line 32"/>
            <p:cNvSpPr>
              <a:spLocks noChangeShapeType="1"/>
            </p:cNvSpPr>
            <p:nvPr/>
          </p:nvSpPr>
          <p:spPr bwMode="auto">
            <a:xfrm>
              <a:off x="3312" y="1296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8" name="Line 33"/>
            <p:cNvSpPr>
              <a:spLocks noChangeShapeType="1"/>
            </p:cNvSpPr>
            <p:nvPr/>
          </p:nvSpPr>
          <p:spPr bwMode="auto">
            <a:xfrm>
              <a:off x="3552" y="1296"/>
              <a:ext cx="0" cy="43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9" name="Line 34"/>
            <p:cNvSpPr>
              <a:spLocks noChangeShapeType="1"/>
            </p:cNvSpPr>
            <p:nvPr/>
          </p:nvSpPr>
          <p:spPr bwMode="auto">
            <a:xfrm>
              <a:off x="3740" y="1292"/>
              <a:ext cx="0" cy="48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0" name="Line 35"/>
            <p:cNvSpPr>
              <a:spLocks noChangeShapeType="1"/>
            </p:cNvSpPr>
            <p:nvPr/>
          </p:nvSpPr>
          <p:spPr bwMode="auto">
            <a:xfrm>
              <a:off x="3980" y="1292"/>
              <a:ext cx="0" cy="48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1" name="Line 36"/>
            <p:cNvSpPr>
              <a:spLocks noChangeShapeType="1"/>
            </p:cNvSpPr>
            <p:nvPr/>
          </p:nvSpPr>
          <p:spPr bwMode="auto">
            <a:xfrm>
              <a:off x="4175" y="1294"/>
              <a:ext cx="1" cy="48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2" name="Line 37"/>
            <p:cNvSpPr>
              <a:spLocks noChangeShapeType="1"/>
            </p:cNvSpPr>
            <p:nvPr/>
          </p:nvSpPr>
          <p:spPr bwMode="auto">
            <a:xfrm>
              <a:off x="4416" y="1296"/>
              <a:ext cx="1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3" name="Line 38"/>
            <p:cNvSpPr>
              <a:spLocks noChangeShapeType="1"/>
            </p:cNvSpPr>
            <p:nvPr/>
          </p:nvSpPr>
          <p:spPr bwMode="auto">
            <a:xfrm>
              <a:off x="4656" y="1296"/>
              <a:ext cx="4" cy="4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4" name="Line 39"/>
            <p:cNvSpPr>
              <a:spLocks noChangeShapeType="1"/>
            </p:cNvSpPr>
            <p:nvPr/>
          </p:nvSpPr>
          <p:spPr bwMode="auto">
            <a:xfrm>
              <a:off x="4848" y="1296"/>
              <a:ext cx="0" cy="43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5" name="Freeform 40"/>
            <p:cNvSpPr>
              <a:spLocks/>
            </p:cNvSpPr>
            <p:nvPr/>
          </p:nvSpPr>
          <p:spPr bwMode="auto">
            <a:xfrm>
              <a:off x="1296" y="1536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749" name="Text Box 45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인코딩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/>
              <a:t>NRZI and Manchester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ko-KR" dirty="0"/>
              <a:t>Non-return to Zero Inverted (NRZI)</a:t>
            </a:r>
          </a:p>
          <a:p>
            <a:pPr lvl="1" eaLnBrk="1" hangingPunct="1"/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인코드할</a:t>
            </a:r>
            <a:r>
              <a:rPr lang="ko-KR" altLang="en-US" dirty="0"/>
              <a:t> 경우 현재의 신호로부터 </a:t>
            </a:r>
            <a:r>
              <a:rPr lang="ko-KR" altLang="en-US" dirty="0">
                <a:solidFill>
                  <a:srgbClr val="FF0000"/>
                </a:solidFill>
              </a:rPr>
              <a:t>중앙 지점에서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전이</a:t>
            </a:r>
            <a:r>
              <a:rPr lang="en-US" altLang="ko-KR" dirty="0">
                <a:solidFill>
                  <a:srgbClr val="FF0000"/>
                </a:solidFill>
              </a:rPr>
              <a:t>(mid-transition)</a:t>
            </a:r>
            <a:r>
              <a:rPr lang="ko-KR" altLang="en-US" dirty="0"/>
              <a:t>를 하고</a:t>
            </a:r>
            <a:r>
              <a:rPr lang="en-US" altLang="ko-KR" dirty="0"/>
              <a:t>, 0</a:t>
            </a:r>
            <a:r>
              <a:rPr lang="ko-KR" altLang="en-US" dirty="0"/>
              <a:t>을 </a:t>
            </a:r>
            <a:r>
              <a:rPr lang="ko-KR" altLang="en-US" dirty="0" err="1"/>
              <a:t>인코드할</a:t>
            </a:r>
            <a:r>
              <a:rPr lang="ko-KR" altLang="en-US" dirty="0"/>
              <a:t> 경우 현재의 신호 상태를 유지함</a:t>
            </a:r>
            <a:r>
              <a:rPr lang="en-US" altLang="ko-KR" dirty="0"/>
              <a:t>; </a:t>
            </a:r>
            <a:r>
              <a:rPr lang="ko-KR" altLang="en-US" dirty="0"/>
              <a:t>연속되는 </a:t>
            </a:r>
            <a:r>
              <a:rPr lang="en-US" altLang="ko-KR" dirty="0"/>
              <a:t>1</a:t>
            </a:r>
            <a:r>
              <a:rPr lang="ko-KR" altLang="en-US" dirty="0"/>
              <a:t>의 문제를 해결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en-US" altLang="ko-KR" dirty="0"/>
              <a:t>Manchester</a:t>
            </a:r>
          </a:p>
          <a:p>
            <a:pPr lvl="1" eaLnBrk="1" hangingPunct="1"/>
            <a:r>
              <a:rPr lang="en-US" altLang="ko-KR" dirty="0"/>
              <a:t>0 : up</a:t>
            </a:r>
            <a:r>
              <a:rPr lang="en-US" altLang="ko-KR" dirty="0">
                <a:sym typeface="Symbol" pitchFamily="18" charset="2"/>
              </a:rPr>
              <a:t> </a:t>
            </a:r>
            <a:r>
              <a:rPr lang="en-US" altLang="ko-KR" dirty="0"/>
              <a:t>(</a:t>
            </a:r>
            <a:r>
              <a:rPr lang="en-US" altLang="ko-KR" dirty="0">
                <a:sym typeface="Symbol" pitchFamily="18" charset="2"/>
              </a:rPr>
              <a:t></a:t>
            </a:r>
            <a:r>
              <a:rPr lang="en-US" altLang="ko-KR" dirty="0"/>
              <a:t>) transition, 1: down(</a:t>
            </a:r>
            <a:r>
              <a:rPr lang="en-US" altLang="ko-KR" dirty="0">
                <a:sym typeface="Symbol" pitchFamily="18" charset="2"/>
              </a:rPr>
              <a:t></a:t>
            </a:r>
            <a:r>
              <a:rPr lang="en-US" altLang="ko-KR" dirty="0"/>
              <a:t>) transition</a:t>
            </a:r>
          </a:p>
          <a:p>
            <a:pPr lvl="1" eaLnBrk="1" hangingPunct="1"/>
            <a:r>
              <a:rPr lang="en-US" altLang="ko-KR" dirty="0"/>
              <a:t>NRZ</a:t>
            </a:r>
            <a:r>
              <a:rPr lang="ko-KR" altLang="en-US" dirty="0"/>
              <a:t>방식으로 </a:t>
            </a:r>
            <a:r>
              <a:rPr lang="ko-KR" altLang="en-US" dirty="0" err="1"/>
              <a:t>인코드된</a:t>
            </a:r>
            <a:r>
              <a:rPr lang="ko-KR" altLang="en-US" dirty="0"/>
              <a:t> 데이터와 </a:t>
            </a:r>
            <a:r>
              <a:rPr lang="ko-KR" altLang="en-US" dirty="0" err="1"/>
              <a:t>클럭을</a:t>
            </a:r>
            <a:r>
              <a:rPr lang="ko-KR" altLang="en-US" dirty="0"/>
              <a:t> 배타적 논리합을</a:t>
            </a:r>
            <a:r>
              <a:rPr lang="en-US" altLang="ko-KR" dirty="0"/>
              <a:t>(XOR)</a:t>
            </a:r>
            <a:r>
              <a:rPr lang="ko-KR" altLang="en-US" dirty="0"/>
              <a:t>시켜서 바꾼다</a:t>
            </a:r>
            <a:r>
              <a:rPr lang="en-US" altLang="ko-KR" dirty="0"/>
              <a:t>; 50 % </a:t>
            </a:r>
            <a:r>
              <a:rPr lang="ko-KR" altLang="en-US" dirty="0"/>
              <a:t>효율을 갖는 문제점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143000" y="4071938"/>
            <a:ext cx="6419850" cy="2643187"/>
            <a:chOff x="968" y="1072"/>
            <a:chExt cx="3948" cy="1755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1426" y="1072"/>
              <a:ext cx="2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Bits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1296" y="148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NRZ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1303" y="1921"/>
              <a:ext cx="3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Clock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968" y="2287"/>
              <a:ext cx="6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Manchester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1295" y="2673"/>
              <a:ext cx="2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NRZI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79" name="Freeform 10"/>
            <p:cNvSpPr>
              <a:spLocks/>
            </p:cNvSpPr>
            <p:nvPr/>
          </p:nvSpPr>
          <p:spPr bwMode="auto">
            <a:xfrm>
              <a:off x="1729" y="2215"/>
              <a:ext cx="203" cy="195"/>
            </a:xfrm>
            <a:custGeom>
              <a:avLst/>
              <a:gdLst>
                <a:gd name="T0" fmla="*/ 0 w 203"/>
                <a:gd name="T1" fmla="*/ 195 h 195"/>
                <a:gd name="T2" fmla="*/ 103 w 203"/>
                <a:gd name="T3" fmla="*/ 195 h 195"/>
                <a:gd name="T4" fmla="*/ 103 w 203"/>
                <a:gd name="T5" fmla="*/ 0 h 195"/>
                <a:gd name="T6" fmla="*/ 203 w 203"/>
                <a:gd name="T7" fmla="*/ 0 h 195"/>
                <a:gd name="T8" fmla="*/ 203 w 203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95"/>
                <a:gd name="T17" fmla="*/ 203 w 203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95">
                  <a:moveTo>
                    <a:pt x="0" y="195"/>
                  </a:moveTo>
                  <a:lnTo>
                    <a:pt x="103" y="195"/>
                  </a:lnTo>
                  <a:lnTo>
                    <a:pt x="103" y="0"/>
                  </a:lnTo>
                  <a:lnTo>
                    <a:pt x="203" y="0"/>
                  </a:lnTo>
                  <a:lnTo>
                    <a:pt x="203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0" name="Freeform 11"/>
            <p:cNvSpPr>
              <a:spLocks/>
            </p:cNvSpPr>
            <p:nvPr/>
          </p:nvSpPr>
          <p:spPr bwMode="auto">
            <a:xfrm>
              <a:off x="1932" y="2215"/>
              <a:ext cx="705" cy="195"/>
            </a:xfrm>
            <a:custGeom>
              <a:avLst/>
              <a:gdLst>
                <a:gd name="T0" fmla="*/ 701 w 705"/>
                <a:gd name="T1" fmla="*/ 195 h 195"/>
                <a:gd name="T2" fmla="*/ 705 w 705"/>
                <a:gd name="T3" fmla="*/ 0 h 195"/>
                <a:gd name="T4" fmla="*/ 498 w 705"/>
                <a:gd name="T5" fmla="*/ 0 h 195"/>
                <a:gd name="T6" fmla="*/ 498 w 705"/>
                <a:gd name="T7" fmla="*/ 195 h 195"/>
                <a:gd name="T8" fmla="*/ 299 w 705"/>
                <a:gd name="T9" fmla="*/ 195 h 195"/>
                <a:gd name="T10" fmla="*/ 299 w 705"/>
                <a:gd name="T11" fmla="*/ 195 h 195"/>
                <a:gd name="T12" fmla="*/ 299 w 705"/>
                <a:gd name="T13" fmla="*/ 0 h 195"/>
                <a:gd name="T14" fmla="*/ 99 w 705"/>
                <a:gd name="T15" fmla="*/ 0 h 195"/>
                <a:gd name="T16" fmla="*/ 99 w 705"/>
                <a:gd name="T17" fmla="*/ 195 h 195"/>
                <a:gd name="T18" fmla="*/ 0 w 705"/>
                <a:gd name="T19" fmla="*/ 195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5"/>
                <a:gd name="T31" fmla="*/ 0 h 195"/>
                <a:gd name="T32" fmla="*/ 705 w 705"/>
                <a:gd name="T33" fmla="*/ 195 h 1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5" h="195">
                  <a:moveTo>
                    <a:pt x="701" y="195"/>
                  </a:moveTo>
                  <a:lnTo>
                    <a:pt x="705" y="0"/>
                  </a:lnTo>
                  <a:lnTo>
                    <a:pt x="498" y="0"/>
                  </a:lnTo>
                  <a:lnTo>
                    <a:pt x="498" y="195"/>
                  </a:lnTo>
                  <a:lnTo>
                    <a:pt x="299" y="195"/>
                  </a:lnTo>
                  <a:lnTo>
                    <a:pt x="299" y="0"/>
                  </a:lnTo>
                  <a:lnTo>
                    <a:pt x="99" y="0"/>
                  </a:lnTo>
                  <a:lnTo>
                    <a:pt x="99" y="195"/>
                  </a:lnTo>
                  <a:lnTo>
                    <a:pt x="0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1" name="Freeform 12"/>
            <p:cNvSpPr>
              <a:spLocks/>
            </p:cNvSpPr>
            <p:nvPr/>
          </p:nvSpPr>
          <p:spPr bwMode="auto">
            <a:xfrm>
              <a:off x="2633" y="2215"/>
              <a:ext cx="295" cy="195"/>
            </a:xfrm>
            <a:custGeom>
              <a:avLst/>
              <a:gdLst>
                <a:gd name="T0" fmla="*/ 0 w 295"/>
                <a:gd name="T1" fmla="*/ 195 h 195"/>
                <a:gd name="T2" fmla="*/ 95 w 295"/>
                <a:gd name="T3" fmla="*/ 195 h 195"/>
                <a:gd name="T4" fmla="*/ 95 w 295"/>
                <a:gd name="T5" fmla="*/ 0 h 195"/>
                <a:gd name="T6" fmla="*/ 195 w 295"/>
                <a:gd name="T7" fmla="*/ 0 h 195"/>
                <a:gd name="T8" fmla="*/ 195 w 295"/>
                <a:gd name="T9" fmla="*/ 195 h 195"/>
                <a:gd name="T10" fmla="*/ 295 w 295"/>
                <a:gd name="T11" fmla="*/ 195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5"/>
                <a:gd name="T19" fmla="*/ 0 h 195"/>
                <a:gd name="T20" fmla="*/ 295 w 295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5" h="195">
                  <a:moveTo>
                    <a:pt x="0" y="195"/>
                  </a:moveTo>
                  <a:lnTo>
                    <a:pt x="95" y="195"/>
                  </a:lnTo>
                  <a:lnTo>
                    <a:pt x="95" y="0"/>
                  </a:lnTo>
                  <a:lnTo>
                    <a:pt x="195" y="0"/>
                  </a:lnTo>
                  <a:lnTo>
                    <a:pt x="195" y="195"/>
                  </a:lnTo>
                  <a:lnTo>
                    <a:pt x="295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2" name="Freeform 13"/>
            <p:cNvSpPr>
              <a:spLocks/>
            </p:cNvSpPr>
            <p:nvPr/>
          </p:nvSpPr>
          <p:spPr bwMode="auto">
            <a:xfrm>
              <a:off x="2928" y="2215"/>
              <a:ext cx="693" cy="195"/>
            </a:xfrm>
            <a:custGeom>
              <a:avLst/>
              <a:gdLst>
                <a:gd name="T0" fmla="*/ 693 w 693"/>
                <a:gd name="T1" fmla="*/ 195 h 195"/>
                <a:gd name="T2" fmla="*/ 693 w 693"/>
                <a:gd name="T3" fmla="*/ 0 h 195"/>
                <a:gd name="T4" fmla="*/ 497 w 693"/>
                <a:gd name="T5" fmla="*/ 0 h 195"/>
                <a:gd name="T6" fmla="*/ 497 w 693"/>
                <a:gd name="T7" fmla="*/ 195 h 195"/>
                <a:gd name="T8" fmla="*/ 302 w 693"/>
                <a:gd name="T9" fmla="*/ 195 h 195"/>
                <a:gd name="T10" fmla="*/ 298 w 693"/>
                <a:gd name="T11" fmla="*/ 195 h 195"/>
                <a:gd name="T12" fmla="*/ 298 w 693"/>
                <a:gd name="T13" fmla="*/ 0 h 195"/>
                <a:gd name="T14" fmla="*/ 203 w 693"/>
                <a:gd name="T15" fmla="*/ 0 h 195"/>
                <a:gd name="T16" fmla="*/ 203 w 693"/>
                <a:gd name="T17" fmla="*/ 195 h 195"/>
                <a:gd name="T18" fmla="*/ 203 w 693"/>
                <a:gd name="T19" fmla="*/ 195 h 195"/>
                <a:gd name="T20" fmla="*/ 103 w 693"/>
                <a:gd name="T21" fmla="*/ 195 h 195"/>
                <a:gd name="T22" fmla="*/ 103 w 693"/>
                <a:gd name="T23" fmla="*/ 0 h 195"/>
                <a:gd name="T24" fmla="*/ 0 w 693"/>
                <a:gd name="T25" fmla="*/ 0 h 195"/>
                <a:gd name="T26" fmla="*/ 0 w 693"/>
                <a:gd name="T27" fmla="*/ 195 h 195"/>
                <a:gd name="T28" fmla="*/ 0 w 693"/>
                <a:gd name="T29" fmla="*/ 195 h 1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3"/>
                <a:gd name="T46" fmla="*/ 0 h 195"/>
                <a:gd name="T47" fmla="*/ 693 w 693"/>
                <a:gd name="T48" fmla="*/ 195 h 1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3" h="195">
                  <a:moveTo>
                    <a:pt x="693" y="195"/>
                  </a:moveTo>
                  <a:lnTo>
                    <a:pt x="693" y="0"/>
                  </a:lnTo>
                  <a:lnTo>
                    <a:pt x="497" y="0"/>
                  </a:lnTo>
                  <a:lnTo>
                    <a:pt x="497" y="195"/>
                  </a:lnTo>
                  <a:lnTo>
                    <a:pt x="302" y="195"/>
                  </a:lnTo>
                  <a:lnTo>
                    <a:pt x="298" y="195"/>
                  </a:lnTo>
                  <a:lnTo>
                    <a:pt x="298" y="0"/>
                  </a:lnTo>
                  <a:lnTo>
                    <a:pt x="203" y="0"/>
                  </a:lnTo>
                  <a:lnTo>
                    <a:pt x="203" y="195"/>
                  </a:lnTo>
                  <a:lnTo>
                    <a:pt x="103" y="195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3" name="Freeform 14"/>
            <p:cNvSpPr>
              <a:spLocks/>
            </p:cNvSpPr>
            <p:nvPr/>
          </p:nvSpPr>
          <p:spPr bwMode="auto">
            <a:xfrm>
              <a:off x="3621" y="2215"/>
              <a:ext cx="406" cy="195"/>
            </a:xfrm>
            <a:custGeom>
              <a:avLst/>
              <a:gdLst>
                <a:gd name="T0" fmla="*/ 0 w 406"/>
                <a:gd name="T1" fmla="*/ 195 h 195"/>
                <a:gd name="T2" fmla="*/ 203 w 406"/>
                <a:gd name="T3" fmla="*/ 195 h 195"/>
                <a:gd name="T4" fmla="*/ 203 w 406"/>
                <a:gd name="T5" fmla="*/ 0 h 195"/>
                <a:gd name="T6" fmla="*/ 302 w 406"/>
                <a:gd name="T7" fmla="*/ 0 h 195"/>
                <a:gd name="T8" fmla="*/ 302 w 406"/>
                <a:gd name="T9" fmla="*/ 195 h 195"/>
                <a:gd name="T10" fmla="*/ 406 w 406"/>
                <a:gd name="T11" fmla="*/ 195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6"/>
                <a:gd name="T19" fmla="*/ 0 h 195"/>
                <a:gd name="T20" fmla="*/ 406 w 406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6" h="195">
                  <a:moveTo>
                    <a:pt x="0" y="195"/>
                  </a:moveTo>
                  <a:lnTo>
                    <a:pt x="203" y="195"/>
                  </a:lnTo>
                  <a:lnTo>
                    <a:pt x="203" y="0"/>
                  </a:lnTo>
                  <a:lnTo>
                    <a:pt x="302" y="0"/>
                  </a:lnTo>
                  <a:lnTo>
                    <a:pt x="302" y="195"/>
                  </a:lnTo>
                  <a:lnTo>
                    <a:pt x="406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4" name="Freeform 15"/>
            <p:cNvSpPr>
              <a:spLocks/>
            </p:cNvSpPr>
            <p:nvPr/>
          </p:nvSpPr>
          <p:spPr bwMode="auto">
            <a:xfrm>
              <a:off x="4027" y="2215"/>
              <a:ext cx="888" cy="199"/>
            </a:xfrm>
            <a:custGeom>
              <a:avLst/>
              <a:gdLst>
                <a:gd name="T0" fmla="*/ 888 w 888"/>
                <a:gd name="T1" fmla="*/ 199 h 199"/>
                <a:gd name="T2" fmla="*/ 888 w 888"/>
                <a:gd name="T3" fmla="*/ 0 h 199"/>
                <a:gd name="T4" fmla="*/ 792 w 888"/>
                <a:gd name="T5" fmla="*/ 0 h 199"/>
                <a:gd name="T6" fmla="*/ 792 w 888"/>
                <a:gd name="T7" fmla="*/ 195 h 199"/>
                <a:gd name="T8" fmla="*/ 693 w 888"/>
                <a:gd name="T9" fmla="*/ 195 h 199"/>
                <a:gd name="T10" fmla="*/ 593 w 888"/>
                <a:gd name="T11" fmla="*/ 195 h 199"/>
                <a:gd name="T12" fmla="*/ 593 w 888"/>
                <a:gd name="T13" fmla="*/ 0 h 199"/>
                <a:gd name="T14" fmla="*/ 394 w 888"/>
                <a:gd name="T15" fmla="*/ 0 h 199"/>
                <a:gd name="T16" fmla="*/ 394 w 888"/>
                <a:gd name="T17" fmla="*/ 195 h 199"/>
                <a:gd name="T18" fmla="*/ 295 w 888"/>
                <a:gd name="T19" fmla="*/ 195 h 199"/>
                <a:gd name="T20" fmla="*/ 295 w 888"/>
                <a:gd name="T21" fmla="*/ 0 h 199"/>
                <a:gd name="T22" fmla="*/ 199 w 888"/>
                <a:gd name="T23" fmla="*/ 0 h 199"/>
                <a:gd name="T24" fmla="*/ 199 w 888"/>
                <a:gd name="T25" fmla="*/ 195 h 199"/>
                <a:gd name="T26" fmla="*/ 199 w 888"/>
                <a:gd name="T27" fmla="*/ 195 h 199"/>
                <a:gd name="T28" fmla="*/ 99 w 888"/>
                <a:gd name="T29" fmla="*/ 195 h 199"/>
                <a:gd name="T30" fmla="*/ 99 w 888"/>
                <a:gd name="T31" fmla="*/ 0 h 199"/>
                <a:gd name="T32" fmla="*/ 0 w 888"/>
                <a:gd name="T33" fmla="*/ 0 h 199"/>
                <a:gd name="T34" fmla="*/ 0 w 888"/>
                <a:gd name="T35" fmla="*/ 195 h 19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8"/>
                <a:gd name="T55" fmla="*/ 0 h 199"/>
                <a:gd name="T56" fmla="*/ 888 w 888"/>
                <a:gd name="T57" fmla="*/ 199 h 19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8" h="199">
                  <a:moveTo>
                    <a:pt x="888" y="199"/>
                  </a:moveTo>
                  <a:lnTo>
                    <a:pt x="888" y="0"/>
                  </a:lnTo>
                  <a:lnTo>
                    <a:pt x="792" y="0"/>
                  </a:lnTo>
                  <a:lnTo>
                    <a:pt x="792" y="195"/>
                  </a:lnTo>
                  <a:lnTo>
                    <a:pt x="693" y="195"/>
                  </a:lnTo>
                  <a:lnTo>
                    <a:pt x="593" y="195"/>
                  </a:lnTo>
                  <a:lnTo>
                    <a:pt x="593" y="0"/>
                  </a:lnTo>
                  <a:lnTo>
                    <a:pt x="394" y="0"/>
                  </a:lnTo>
                  <a:lnTo>
                    <a:pt x="394" y="195"/>
                  </a:lnTo>
                  <a:lnTo>
                    <a:pt x="295" y="195"/>
                  </a:lnTo>
                  <a:lnTo>
                    <a:pt x="295" y="0"/>
                  </a:lnTo>
                  <a:lnTo>
                    <a:pt x="199" y="0"/>
                  </a:lnTo>
                  <a:lnTo>
                    <a:pt x="199" y="195"/>
                  </a:lnTo>
                  <a:lnTo>
                    <a:pt x="99" y="195"/>
                  </a:lnTo>
                  <a:lnTo>
                    <a:pt x="99" y="0"/>
                  </a:lnTo>
                  <a:lnTo>
                    <a:pt x="0" y="0"/>
                  </a:lnTo>
                  <a:lnTo>
                    <a:pt x="0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1792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1992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87" name="Rectangle 18"/>
            <p:cNvSpPr>
              <a:spLocks noChangeArrowheads="1"/>
            </p:cNvSpPr>
            <p:nvPr/>
          </p:nvSpPr>
          <p:spPr bwMode="auto">
            <a:xfrm>
              <a:off x="2191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88" name="Rectangle 19"/>
            <p:cNvSpPr>
              <a:spLocks noChangeArrowheads="1"/>
            </p:cNvSpPr>
            <p:nvPr/>
          </p:nvSpPr>
          <p:spPr bwMode="auto">
            <a:xfrm>
              <a:off x="2390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89" name="Rectangle 20"/>
            <p:cNvSpPr>
              <a:spLocks noChangeArrowheads="1"/>
            </p:cNvSpPr>
            <p:nvPr/>
          </p:nvSpPr>
          <p:spPr bwMode="auto">
            <a:xfrm>
              <a:off x="2589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0" name="Rectangle 21"/>
            <p:cNvSpPr>
              <a:spLocks noChangeArrowheads="1"/>
            </p:cNvSpPr>
            <p:nvPr/>
          </p:nvSpPr>
          <p:spPr bwMode="auto">
            <a:xfrm>
              <a:off x="2788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1" name="Rectangle 22"/>
            <p:cNvSpPr>
              <a:spLocks noChangeArrowheads="1"/>
            </p:cNvSpPr>
            <p:nvPr/>
          </p:nvSpPr>
          <p:spPr bwMode="auto">
            <a:xfrm>
              <a:off x="2987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2" name="Rectangle 23"/>
            <p:cNvSpPr>
              <a:spLocks noChangeArrowheads="1"/>
            </p:cNvSpPr>
            <p:nvPr/>
          </p:nvSpPr>
          <p:spPr bwMode="auto">
            <a:xfrm>
              <a:off x="3186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3" name="Rectangle 24"/>
            <p:cNvSpPr>
              <a:spLocks noChangeArrowheads="1"/>
            </p:cNvSpPr>
            <p:nvPr/>
          </p:nvSpPr>
          <p:spPr bwMode="auto">
            <a:xfrm>
              <a:off x="3386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4" name="Rectangle 25"/>
            <p:cNvSpPr>
              <a:spLocks noChangeArrowheads="1"/>
            </p:cNvSpPr>
            <p:nvPr/>
          </p:nvSpPr>
          <p:spPr bwMode="auto">
            <a:xfrm>
              <a:off x="3585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5" name="Rectangle 26"/>
            <p:cNvSpPr>
              <a:spLocks noChangeArrowheads="1"/>
            </p:cNvSpPr>
            <p:nvPr/>
          </p:nvSpPr>
          <p:spPr bwMode="auto">
            <a:xfrm>
              <a:off x="3784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6" name="Rectangle 27"/>
            <p:cNvSpPr>
              <a:spLocks noChangeArrowheads="1"/>
            </p:cNvSpPr>
            <p:nvPr/>
          </p:nvSpPr>
          <p:spPr bwMode="auto">
            <a:xfrm>
              <a:off x="3983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7" name="Rectangle 28"/>
            <p:cNvSpPr>
              <a:spLocks noChangeArrowheads="1"/>
            </p:cNvSpPr>
            <p:nvPr/>
          </p:nvSpPr>
          <p:spPr bwMode="auto">
            <a:xfrm>
              <a:off x="4182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8" name="Rectangle 29"/>
            <p:cNvSpPr>
              <a:spLocks noChangeArrowheads="1"/>
            </p:cNvSpPr>
            <p:nvPr/>
          </p:nvSpPr>
          <p:spPr bwMode="auto">
            <a:xfrm>
              <a:off x="4381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799" name="Rectangle 30"/>
            <p:cNvSpPr>
              <a:spLocks noChangeArrowheads="1"/>
            </p:cNvSpPr>
            <p:nvPr/>
          </p:nvSpPr>
          <p:spPr bwMode="auto">
            <a:xfrm>
              <a:off x="4580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800" name="Rectangle 31"/>
            <p:cNvSpPr>
              <a:spLocks noChangeArrowheads="1"/>
            </p:cNvSpPr>
            <p:nvPr/>
          </p:nvSpPr>
          <p:spPr bwMode="auto">
            <a:xfrm>
              <a:off x="4780" y="10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2801" name="Freeform 32"/>
            <p:cNvSpPr>
              <a:spLocks/>
            </p:cNvSpPr>
            <p:nvPr/>
          </p:nvSpPr>
          <p:spPr bwMode="auto">
            <a:xfrm>
              <a:off x="1733" y="1438"/>
              <a:ext cx="3182" cy="195"/>
            </a:xfrm>
            <a:custGeom>
              <a:avLst/>
              <a:gdLst>
                <a:gd name="T0" fmla="*/ 3182 w 3182"/>
                <a:gd name="T1" fmla="*/ 195 h 195"/>
                <a:gd name="T2" fmla="*/ 2987 w 3182"/>
                <a:gd name="T3" fmla="*/ 195 h 195"/>
                <a:gd name="T4" fmla="*/ 2987 w 3182"/>
                <a:gd name="T5" fmla="*/ 0 h 195"/>
                <a:gd name="T6" fmla="*/ 2792 w 3182"/>
                <a:gd name="T7" fmla="*/ 0 h 195"/>
                <a:gd name="T8" fmla="*/ 2792 w 3182"/>
                <a:gd name="T9" fmla="*/ 195 h 195"/>
                <a:gd name="T10" fmla="*/ 1991 w 3182"/>
                <a:gd name="T11" fmla="*/ 195 h 195"/>
                <a:gd name="T12" fmla="*/ 1991 w 3182"/>
                <a:gd name="T13" fmla="*/ 0 h 195"/>
                <a:gd name="T14" fmla="*/ 1788 w 3182"/>
                <a:gd name="T15" fmla="*/ 0 h 195"/>
                <a:gd name="T16" fmla="*/ 1788 w 3182"/>
                <a:gd name="T17" fmla="*/ 195 h 195"/>
                <a:gd name="T18" fmla="*/ 1593 w 3182"/>
                <a:gd name="T19" fmla="*/ 195 h 195"/>
                <a:gd name="T20" fmla="*/ 1593 w 3182"/>
                <a:gd name="T21" fmla="*/ 195 h 195"/>
                <a:gd name="T22" fmla="*/ 1593 w 3182"/>
                <a:gd name="T23" fmla="*/ 0 h 195"/>
                <a:gd name="T24" fmla="*/ 800 w 3182"/>
                <a:gd name="T25" fmla="*/ 0 h 195"/>
                <a:gd name="T26" fmla="*/ 800 w 3182"/>
                <a:gd name="T27" fmla="*/ 195 h 195"/>
                <a:gd name="T28" fmla="*/ 597 w 3182"/>
                <a:gd name="T29" fmla="*/ 195 h 195"/>
                <a:gd name="T30" fmla="*/ 597 w 3182"/>
                <a:gd name="T31" fmla="*/ 195 h 195"/>
                <a:gd name="T32" fmla="*/ 597 w 3182"/>
                <a:gd name="T33" fmla="*/ 0 h 195"/>
                <a:gd name="T34" fmla="*/ 402 w 3182"/>
                <a:gd name="T35" fmla="*/ 0 h 195"/>
                <a:gd name="T36" fmla="*/ 402 w 3182"/>
                <a:gd name="T37" fmla="*/ 195 h 195"/>
                <a:gd name="T38" fmla="*/ 0 w 3182"/>
                <a:gd name="T39" fmla="*/ 195 h 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2"/>
                <a:gd name="T61" fmla="*/ 0 h 195"/>
                <a:gd name="T62" fmla="*/ 3182 w 3182"/>
                <a:gd name="T63" fmla="*/ 195 h 19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2" h="195">
                  <a:moveTo>
                    <a:pt x="3182" y="195"/>
                  </a:moveTo>
                  <a:lnTo>
                    <a:pt x="2987" y="195"/>
                  </a:lnTo>
                  <a:lnTo>
                    <a:pt x="2987" y="0"/>
                  </a:lnTo>
                  <a:lnTo>
                    <a:pt x="2792" y="0"/>
                  </a:lnTo>
                  <a:lnTo>
                    <a:pt x="2792" y="195"/>
                  </a:lnTo>
                  <a:lnTo>
                    <a:pt x="1991" y="195"/>
                  </a:lnTo>
                  <a:lnTo>
                    <a:pt x="1991" y="0"/>
                  </a:lnTo>
                  <a:lnTo>
                    <a:pt x="1788" y="0"/>
                  </a:lnTo>
                  <a:lnTo>
                    <a:pt x="1788" y="195"/>
                  </a:lnTo>
                  <a:lnTo>
                    <a:pt x="1593" y="195"/>
                  </a:lnTo>
                  <a:lnTo>
                    <a:pt x="1593" y="0"/>
                  </a:lnTo>
                  <a:lnTo>
                    <a:pt x="800" y="0"/>
                  </a:lnTo>
                  <a:lnTo>
                    <a:pt x="800" y="195"/>
                  </a:lnTo>
                  <a:lnTo>
                    <a:pt x="597" y="195"/>
                  </a:lnTo>
                  <a:lnTo>
                    <a:pt x="597" y="0"/>
                  </a:lnTo>
                  <a:lnTo>
                    <a:pt x="402" y="0"/>
                  </a:lnTo>
                  <a:lnTo>
                    <a:pt x="402" y="195"/>
                  </a:lnTo>
                  <a:lnTo>
                    <a:pt x="0" y="1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2" name="Freeform 33"/>
            <p:cNvSpPr>
              <a:spLocks/>
            </p:cNvSpPr>
            <p:nvPr/>
          </p:nvSpPr>
          <p:spPr bwMode="auto">
            <a:xfrm>
              <a:off x="1729" y="2589"/>
              <a:ext cx="3186" cy="199"/>
            </a:xfrm>
            <a:custGeom>
              <a:avLst/>
              <a:gdLst>
                <a:gd name="T0" fmla="*/ 3186 w 3186"/>
                <a:gd name="T1" fmla="*/ 0 h 199"/>
                <a:gd name="T2" fmla="*/ 2895 w 3186"/>
                <a:gd name="T3" fmla="*/ 0 h 199"/>
                <a:gd name="T4" fmla="*/ 2895 w 3186"/>
                <a:gd name="T5" fmla="*/ 199 h 199"/>
                <a:gd name="T6" fmla="*/ 1896 w 3186"/>
                <a:gd name="T7" fmla="*/ 199 h 199"/>
                <a:gd name="T8" fmla="*/ 1896 w 3186"/>
                <a:gd name="T9" fmla="*/ 0 h 199"/>
                <a:gd name="T10" fmla="*/ 1501 w 3186"/>
                <a:gd name="T11" fmla="*/ 0 h 199"/>
                <a:gd name="T12" fmla="*/ 1501 w 3186"/>
                <a:gd name="T13" fmla="*/ 199 h 199"/>
                <a:gd name="T14" fmla="*/ 1302 w 3186"/>
                <a:gd name="T15" fmla="*/ 199 h 199"/>
                <a:gd name="T16" fmla="*/ 1302 w 3186"/>
                <a:gd name="T17" fmla="*/ 0 h 199"/>
                <a:gd name="T18" fmla="*/ 1099 w 3186"/>
                <a:gd name="T19" fmla="*/ 0 h 199"/>
                <a:gd name="T20" fmla="*/ 1099 w 3186"/>
                <a:gd name="T21" fmla="*/ 199 h 199"/>
                <a:gd name="T22" fmla="*/ 904 w 3186"/>
                <a:gd name="T23" fmla="*/ 199 h 199"/>
                <a:gd name="T24" fmla="*/ 904 w 3186"/>
                <a:gd name="T25" fmla="*/ 0 h 199"/>
                <a:gd name="T26" fmla="*/ 510 w 3186"/>
                <a:gd name="T27" fmla="*/ 0 h 199"/>
                <a:gd name="T28" fmla="*/ 510 w 3186"/>
                <a:gd name="T29" fmla="*/ 199 h 199"/>
                <a:gd name="T30" fmla="*/ 406 w 3186"/>
                <a:gd name="T31" fmla="*/ 199 h 199"/>
                <a:gd name="T32" fmla="*/ 0 w 3186"/>
                <a:gd name="T33" fmla="*/ 199 h 1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86"/>
                <a:gd name="T52" fmla="*/ 0 h 199"/>
                <a:gd name="T53" fmla="*/ 3186 w 3186"/>
                <a:gd name="T54" fmla="*/ 199 h 1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86" h="199">
                  <a:moveTo>
                    <a:pt x="3186" y="0"/>
                  </a:moveTo>
                  <a:lnTo>
                    <a:pt x="2895" y="0"/>
                  </a:lnTo>
                  <a:lnTo>
                    <a:pt x="2895" y="199"/>
                  </a:lnTo>
                  <a:lnTo>
                    <a:pt x="1896" y="199"/>
                  </a:lnTo>
                  <a:lnTo>
                    <a:pt x="1896" y="0"/>
                  </a:lnTo>
                  <a:lnTo>
                    <a:pt x="1501" y="0"/>
                  </a:lnTo>
                  <a:lnTo>
                    <a:pt x="1501" y="199"/>
                  </a:lnTo>
                  <a:lnTo>
                    <a:pt x="1302" y="199"/>
                  </a:lnTo>
                  <a:lnTo>
                    <a:pt x="1302" y="0"/>
                  </a:lnTo>
                  <a:lnTo>
                    <a:pt x="1099" y="0"/>
                  </a:lnTo>
                  <a:lnTo>
                    <a:pt x="1099" y="199"/>
                  </a:lnTo>
                  <a:lnTo>
                    <a:pt x="904" y="199"/>
                  </a:lnTo>
                  <a:lnTo>
                    <a:pt x="904" y="0"/>
                  </a:lnTo>
                  <a:lnTo>
                    <a:pt x="510" y="0"/>
                  </a:lnTo>
                  <a:lnTo>
                    <a:pt x="510" y="199"/>
                  </a:lnTo>
                  <a:lnTo>
                    <a:pt x="406" y="199"/>
                  </a:lnTo>
                  <a:lnTo>
                    <a:pt x="0" y="1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3" name="Freeform 34"/>
            <p:cNvSpPr>
              <a:spLocks/>
            </p:cNvSpPr>
            <p:nvPr/>
          </p:nvSpPr>
          <p:spPr bwMode="auto">
            <a:xfrm>
              <a:off x="1729" y="1848"/>
              <a:ext cx="203" cy="200"/>
            </a:xfrm>
            <a:custGeom>
              <a:avLst/>
              <a:gdLst>
                <a:gd name="T0" fmla="*/ 0 w 203"/>
                <a:gd name="T1" fmla="*/ 196 h 200"/>
                <a:gd name="T2" fmla="*/ 103 w 203"/>
                <a:gd name="T3" fmla="*/ 200 h 200"/>
                <a:gd name="T4" fmla="*/ 103 w 203"/>
                <a:gd name="T5" fmla="*/ 0 h 200"/>
                <a:gd name="T6" fmla="*/ 203 w 203"/>
                <a:gd name="T7" fmla="*/ 0 h 200"/>
                <a:gd name="T8" fmla="*/ 203 w 203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200"/>
                <a:gd name="T17" fmla="*/ 203 w 203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200">
                  <a:moveTo>
                    <a:pt x="0" y="196"/>
                  </a:moveTo>
                  <a:lnTo>
                    <a:pt x="103" y="200"/>
                  </a:lnTo>
                  <a:lnTo>
                    <a:pt x="103" y="0"/>
                  </a:lnTo>
                  <a:lnTo>
                    <a:pt x="203" y="0"/>
                  </a:lnTo>
                  <a:lnTo>
                    <a:pt x="203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4" name="Freeform 35"/>
            <p:cNvSpPr>
              <a:spLocks/>
            </p:cNvSpPr>
            <p:nvPr/>
          </p:nvSpPr>
          <p:spPr bwMode="auto">
            <a:xfrm>
              <a:off x="1932" y="1848"/>
              <a:ext cx="203" cy="200"/>
            </a:xfrm>
            <a:custGeom>
              <a:avLst/>
              <a:gdLst>
                <a:gd name="T0" fmla="*/ 0 w 203"/>
                <a:gd name="T1" fmla="*/ 196 h 200"/>
                <a:gd name="T2" fmla="*/ 95 w 203"/>
                <a:gd name="T3" fmla="*/ 200 h 200"/>
                <a:gd name="T4" fmla="*/ 95 w 203"/>
                <a:gd name="T5" fmla="*/ 0 h 200"/>
                <a:gd name="T6" fmla="*/ 203 w 203"/>
                <a:gd name="T7" fmla="*/ 0 h 200"/>
                <a:gd name="T8" fmla="*/ 203 w 203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200"/>
                <a:gd name="T17" fmla="*/ 203 w 203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200">
                  <a:moveTo>
                    <a:pt x="0" y="196"/>
                  </a:moveTo>
                  <a:lnTo>
                    <a:pt x="95" y="200"/>
                  </a:lnTo>
                  <a:lnTo>
                    <a:pt x="95" y="0"/>
                  </a:lnTo>
                  <a:lnTo>
                    <a:pt x="203" y="0"/>
                  </a:lnTo>
                  <a:lnTo>
                    <a:pt x="203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5" name="Freeform 36"/>
            <p:cNvSpPr>
              <a:spLocks/>
            </p:cNvSpPr>
            <p:nvPr/>
          </p:nvSpPr>
          <p:spPr bwMode="auto">
            <a:xfrm>
              <a:off x="2131" y="1848"/>
              <a:ext cx="199" cy="200"/>
            </a:xfrm>
            <a:custGeom>
              <a:avLst/>
              <a:gdLst>
                <a:gd name="T0" fmla="*/ 0 w 199"/>
                <a:gd name="T1" fmla="*/ 196 h 200"/>
                <a:gd name="T2" fmla="*/ 100 w 199"/>
                <a:gd name="T3" fmla="*/ 200 h 200"/>
                <a:gd name="T4" fmla="*/ 100 w 199"/>
                <a:gd name="T5" fmla="*/ 0 h 200"/>
                <a:gd name="T6" fmla="*/ 199 w 199"/>
                <a:gd name="T7" fmla="*/ 0 h 200"/>
                <a:gd name="T8" fmla="*/ 199 w 199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00"/>
                <a:gd name="T17" fmla="*/ 199 w 19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00">
                  <a:moveTo>
                    <a:pt x="0" y="196"/>
                  </a:moveTo>
                  <a:lnTo>
                    <a:pt x="100" y="200"/>
                  </a:lnTo>
                  <a:lnTo>
                    <a:pt x="100" y="0"/>
                  </a:lnTo>
                  <a:lnTo>
                    <a:pt x="199" y="0"/>
                  </a:lnTo>
                  <a:lnTo>
                    <a:pt x="199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6" name="Freeform 37"/>
            <p:cNvSpPr>
              <a:spLocks/>
            </p:cNvSpPr>
            <p:nvPr/>
          </p:nvSpPr>
          <p:spPr bwMode="auto">
            <a:xfrm>
              <a:off x="2330" y="1848"/>
              <a:ext cx="199" cy="200"/>
            </a:xfrm>
            <a:custGeom>
              <a:avLst/>
              <a:gdLst>
                <a:gd name="T0" fmla="*/ 0 w 199"/>
                <a:gd name="T1" fmla="*/ 196 h 200"/>
                <a:gd name="T2" fmla="*/ 100 w 199"/>
                <a:gd name="T3" fmla="*/ 200 h 200"/>
                <a:gd name="T4" fmla="*/ 100 w 199"/>
                <a:gd name="T5" fmla="*/ 0 h 200"/>
                <a:gd name="T6" fmla="*/ 199 w 199"/>
                <a:gd name="T7" fmla="*/ 0 h 200"/>
                <a:gd name="T8" fmla="*/ 199 w 199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00"/>
                <a:gd name="T17" fmla="*/ 199 w 19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00">
                  <a:moveTo>
                    <a:pt x="0" y="196"/>
                  </a:moveTo>
                  <a:lnTo>
                    <a:pt x="100" y="200"/>
                  </a:lnTo>
                  <a:lnTo>
                    <a:pt x="100" y="0"/>
                  </a:lnTo>
                  <a:lnTo>
                    <a:pt x="199" y="0"/>
                  </a:lnTo>
                  <a:lnTo>
                    <a:pt x="199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7" name="Freeform 38"/>
            <p:cNvSpPr>
              <a:spLocks/>
            </p:cNvSpPr>
            <p:nvPr/>
          </p:nvSpPr>
          <p:spPr bwMode="auto">
            <a:xfrm>
              <a:off x="2529" y="1848"/>
              <a:ext cx="199" cy="200"/>
            </a:xfrm>
            <a:custGeom>
              <a:avLst/>
              <a:gdLst>
                <a:gd name="T0" fmla="*/ 0 w 199"/>
                <a:gd name="T1" fmla="*/ 196 h 200"/>
                <a:gd name="T2" fmla="*/ 96 w 199"/>
                <a:gd name="T3" fmla="*/ 200 h 200"/>
                <a:gd name="T4" fmla="*/ 96 w 199"/>
                <a:gd name="T5" fmla="*/ 0 h 200"/>
                <a:gd name="T6" fmla="*/ 199 w 199"/>
                <a:gd name="T7" fmla="*/ 0 h 200"/>
                <a:gd name="T8" fmla="*/ 199 w 199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00"/>
                <a:gd name="T17" fmla="*/ 199 w 19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00">
                  <a:moveTo>
                    <a:pt x="0" y="196"/>
                  </a:moveTo>
                  <a:lnTo>
                    <a:pt x="96" y="200"/>
                  </a:lnTo>
                  <a:lnTo>
                    <a:pt x="96" y="0"/>
                  </a:lnTo>
                  <a:lnTo>
                    <a:pt x="199" y="0"/>
                  </a:lnTo>
                  <a:lnTo>
                    <a:pt x="199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8" name="Freeform 39"/>
            <p:cNvSpPr>
              <a:spLocks/>
            </p:cNvSpPr>
            <p:nvPr/>
          </p:nvSpPr>
          <p:spPr bwMode="auto">
            <a:xfrm>
              <a:off x="2724" y="1848"/>
              <a:ext cx="204" cy="200"/>
            </a:xfrm>
            <a:custGeom>
              <a:avLst/>
              <a:gdLst>
                <a:gd name="T0" fmla="*/ 0 w 204"/>
                <a:gd name="T1" fmla="*/ 196 h 200"/>
                <a:gd name="T2" fmla="*/ 104 w 204"/>
                <a:gd name="T3" fmla="*/ 200 h 200"/>
                <a:gd name="T4" fmla="*/ 104 w 204"/>
                <a:gd name="T5" fmla="*/ 0 h 200"/>
                <a:gd name="T6" fmla="*/ 204 w 204"/>
                <a:gd name="T7" fmla="*/ 0 h 200"/>
                <a:gd name="T8" fmla="*/ 204 w 20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0"/>
                <a:gd name="T17" fmla="*/ 204 w 20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0">
                  <a:moveTo>
                    <a:pt x="0" y="196"/>
                  </a:moveTo>
                  <a:lnTo>
                    <a:pt x="104" y="200"/>
                  </a:lnTo>
                  <a:lnTo>
                    <a:pt x="104" y="0"/>
                  </a:lnTo>
                  <a:lnTo>
                    <a:pt x="204" y="0"/>
                  </a:lnTo>
                  <a:lnTo>
                    <a:pt x="204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9" name="Freeform 40"/>
            <p:cNvSpPr>
              <a:spLocks/>
            </p:cNvSpPr>
            <p:nvPr/>
          </p:nvSpPr>
          <p:spPr bwMode="auto">
            <a:xfrm>
              <a:off x="2928" y="1848"/>
              <a:ext cx="203" cy="200"/>
            </a:xfrm>
            <a:custGeom>
              <a:avLst/>
              <a:gdLst>
                <a:gd name="T0" fmla="*/ 0 w 203"/>
                <a:gd name="T1" fmla="*/ 196 h 200"/>
                <a:gd name="T2" fmla="*/ 99 w 203"/>
                <a:gd name="T3" fmla="*/ 200 h 200"/>
                <a:gd name="T4" fmla="*/ 99 w 203"/>
                <a:gd name="T5" fmla="*/ 0 h 200"/>
                <a:gd name="T6" fmla="*/ 203 w 203"/>
                <a:gd name="T7" fmla="*/ 0 h 200"/>
                <a:gd name="T8" fmla="*/ 203 w 203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200"/>
                <a:gd name="T17" fmla="*/ 203 w 203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200">
                  <a:moveTo>
                    <a:pt x="0" y="196"/>
                  </a:moveTo>
                  <a:lnTo>
                    <a:pt x="99" y="200"/>
                  </a:lnTo>
                  <a:lnTo>
                    <a:pt x="99" y="0"/>
                  </a:lnTo>
                  <a:lnTo>
                    <a:pt x="203" y="0"/>
                  </a:lnTo>
                  <a:lnTo>
                    <a:pt x="203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0" name="Freeform 41"/>
            <p:cNvSpPr>
              <a:spLocks/>
            </p:cNvSpPr>
            <p:nvPr/>
          </p:nvSpPr>
          <p:spPr bwMode="auto">
            <a:xfrm>
              <a:off x="3127" y="1848"/>
              <a:ext cx="199" cy="200"/>
            </a:xfrm>
            <a:custGeom>
              <a:avLst/>
              <a:gdLst>
                <a:gd name="T0" fmla="*/ 0 w 199"/>
                <a:gd name="T1" fmla="*/ 196 h 200"/>
                <a:gd name="T2" fmla="*/ 99 w 199"/>
                <a:gd name="T3" fmla="*/ 200 h 200"/>
                <a:gd name="T4" fmla="*/ 99 w 199"/>
                <a:gd name="T5" fmla="*/ 0 h 200"/>
                <a:gd name="T6" fmla="*/ 199 w 199"/>
                <a:gd name="T7" fmla="*/ 0 h 200"/>
                <a:gd name="T8" fmla="*/ 199 w 199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00"/>
                <a:gd name="T17" fmla="*/ 199 w 19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00">
                  <a:moveTo>
                    <a:pt x="0" y="196"/>
                  </a:moveTo>
                  <a:lnTo>
                    <a:pt x="99" y="200"/>
                  </a:lnTo>
                  <a:lnTo>
                    <a:pt x="99" y="0"/>
                  </a:lnTo>
                  <a:lnTo>
                    <a:pt x="199" y="0"/>
                  </a:lnTo>
                  <a:lnTo>
                    <a:pt x="199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1" name="Freeform 42"/>
            <p:cNvSpPr>
              <a:spLocks/>
            </p:cNvSpPr>
            <p:nvPr/>
          </p:nvSpPr>
          <p:spPr bwMode="auto">
            <a:xfrm>
              <a:off x="3326" y="1848"/>
              <a:ext cx="195" cy="200"/>
            </a:xfrm>
            <a:custGeom>
              <a:avLst/>
              <a:gdLst>
                <a:gd name="T0" fmla="*/ 0 w 195"/>
                <a:gd name="T1" fmla="*/ 196 h 200"/>
                <a:gd name="T2" fmla="*/ 99 w 195"/>
                <a:gd name="T3" fmla="*/ 200 h 200"/>
                <a:gd name="T4" fmla="*/ 99 w 195"/>
                <a:gd name="T5" fmla="*/ 0 h 200"/>
                <a:gd name="T6" fmla="*/ 195 w 195"/>
                <a:gd name="T7" fmla="*/ 0 h 200"/>
                <a:gd name="T8" fmla="*/ 195 w 195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200"/>
                <a:gd name="T17" fmla="*/ 195 w 195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200">
                  <a:moveTo>
                    <a:pt x="0" y="196"/>
                  </a:moveTo>
                  <a:lnTo>
                    <a:pt x="99" y="200"/>
                  </a:lnTo>
                  <a:lnTo>
                    <a:pt x="99" y="0"/>
                  </a:lnTo>
                  <a:lnTo>
                    <a:pt x="195" y="0"/>
                  </a:lnTo>
                  <a:lnTo>
                    <a:pt x="195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2" name="Freeform 43"/>
            <p:cNvSpPr>
              <a:spLocks/>
            </p:cNvSpPr>
            <p:nvPr/>
          </p:nvSpPr>
          <p:spPr bwMode="auto">
            <a:xfrm>
              <a:off x="3521" y="1848"/>
              <a:ext cx="203" cy="200"/>
            </a:xfrm>
            <a:custGeom>
              <a:avLst/>
              <a:gdLst>
                <a:gd name="T0" fmla="*/ 0 w 203"/>
                <a:gd name="T1" fmla="*/ 196 h 200"/>
                <a:gd name="T2" fmla="*/ 100 w 203"/>
                <a:gd name="T3" fmla="*/ 200 h 200"/>
                <a:gd name="T4" fmla="*/ 100 w 203"/>
                <a:gd name="T5" fmla="*/ 0 h 200"/>
                <a:gd name="T6" fmla="*/ 203 w 203"/>
                <a:gd name="T7" fmla="*/ 0 h 200"/>
                <a:gd name="T8" fmla="*/ 203 w 203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200"/>
                <a:gd name="T17" fmla="*/ 203 w 203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200">
                  <a:moveTo>
                    <a:pt x="0" y="196"/>
                  </a:moveTo>
                  <a:lnTo>
                    <a:pt x="100" y="200"/>
                  </a:lnTo>
                  <a:lnTo>
                    <a:pt x="100" y="0"/>
                  </a:lnTo>
                  <a:lnTo>
                    <a:pt x="203" y="0"/>
                  </a:lnTo>
                  <a:lnTo>
                    <a:pt x="203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3" name="Freeform 44"/>
            <p:cNvSpPr>
              <a:spLocks/>
            </p:cNvSpPr>
            <p:nvPr/>
          </p:nvSpPr>
          <p:spPr bwMode="auto">
            <a:xfrm>
              <a:off x="3720" y="1848"/>
              <a:ext cx="203" cy="200"/>
            </a:xfrm>
            <a:custGeom>
              <a:avLst/>
              <a:gdLst>
                <a:gd name="T0" fmla="*/ 0 w 203"/>
                <a:gd name="T1" fmla="*/ 196 h 200"/>
                <a:gd name="T2" fmla="*/ 100 w 203"/>
                <a:gd name="T3" fmla="*/ 200 h 200"/>
                <a:gd name="T4" fmla="*/ 100 w 203"/>
                <a:gd name="T5" fmla="*/ 0 h 200"/>
                <a:gd name="T6" fmla="*/ 203 w 203"/>
                <a:gd name="T7" fmla="*/ 0 h 200"/>
                <a:gd name="T8" fmla="*/ 203 w 203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200"/>
                <a:gd name="T17" fmla="*/ 203 w 203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200">
                  <a:moveTo>
                    <a:pt x="0" y="196"/>
                  </a:moveTo>
                  <a:lnTo>
                    <a:pt x="100" y="200"/>
                  </a:lnTo>
                  <a:lnTo>
                    <a:pt x="100" y="0"/>
                  </a:lnTo>
                  <a:lnTo>
                    <a:pt x="203" y="0"/>
                  </a:lnTo>
                  <a:lnTo>
                    <a:pt x="203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4" name="Freeform 45"/>
            <p:cNvSpPr>
              <a:spLocks/>
            </p:cNvSpPr>
            <p:nvPr/>
          </p:nvSpPr>
          <p:spPr bwMode="auto">
            <a:xfrm>
              <a:off x="3919" y="1848"/>
              <a:ext cx="207" cy="200"/>
            </a:xfrm>
            <a:custGeom>
              <a:avLst/>
              <a:gdLst>
                <a:gd name="T0" fmla="*/ 0 w 207"/>
                <a:gd name="T1" fmla="*/ 196 h 200"/>
                <a:gd name="T2" fmla="*/ 100 w 207"/>
                <a:gd name="T3" fmla="*/ 200 h 200"/>
                <a:gd name="T4" fmla="*/ 100 w 207"/>
                <a:gd name="T5" fmla="*/ 0 h 200"/>
                <a:gd name="T6" fmla="*/ 207 w 207"/>
                <a:gd name="T7" fmla="*/ 0 h 200"/>
                <a:gd name="T8" fmla="*/ 207 w 207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"/>
                <a:gd name="T16" fmla="*/ 0 h 200"/>
                <a:gd name="T17" fmla="*/ 207 w 207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" h="200">
                  <a:moveTo>
                    <a:pt x="0" y="196"/>
                  </a:moveTo>
                  <a:lnTo>
                    <a:pt x="100" y="200"/>
                  </a:lnTo>
                  <a:lnTo>
                    <a:pt x="100" y="0"/>
                  </a:lnTo>
                  <a:lnTo>
                    <a:pt x="207" y="0"/>
                  </a:lnTo>
                  <a:lnTo>
                    <a:pt x="207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5" name="Freeform 46"/>
            <p:cNvSpPr>
              <a:spLocks/>
            </p:cNvSpPr>
            <p:nvPr/>
          </p:nvSpPr>
          <p:spPr bwMode="auto">
            <a:xfrm>
              <a:off x="4126" y="1848"/>
              <a:ext cx="196" cy="200"/>
            </a:xfrm>
            <a:custGeom>
              <a:avLst/>
              <a:gdLst>
                <a:gd name="T0" fmla="*/ 0 w 196"/>
                <a:gd name="T1" fmla="*/ 196 h 200"/>
                <a:gd name="T2" fmla="*/ 96 w 196"/>
                <a:gd name="T3" fmla="*/ 200 h 200"/>
                <a:gd name="T4" fmla="*/ 96 w 196"/>
                <a:gd name="T5" fmla="*/ 0 h 200"/>
                <a:gd name="T6" fmla="*/ 196 w 196"/>
                <a:gd name="T7" fmla="*/ 0 h 200"/>
                <a:gd name="T8" fmla="*/ 196 w 19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200"/>
                <a:gd name="T17" fmla="*/ 196 w 19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200">
                  <a:moveTo>
                    <a:pt x="0" y="196"/>
                  </a:moveTo>
                  <a:lnTo>
                    <a:pt x="96" y="200"/>
                  </a:lnTo>
                  <a:lnTo>
                    <a:pt x="96" y="0"/>
                  </a:lnTo>
                  <a:lnTo>
                    <a:pt x="196" y="0"/>
                  </a:lnTo>
                  <a:lnTo>
                    <a:pt x="196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6" name="Freeform 47"/>
            <p:cNvSpPr>
              <a:spLocks/>
            </p:cNvSpPr>
            <p:nvPr/>
          </p:nvSpPr>
          <p:spPr bwMode="auto">
            <a:xfrm>
              <a:off x="4322" y="1848"/>
              <a:ext cx="203" cy="200"/>
            </a:xfrm>
            <a:custGeom>
              <a:avLst/>
              <a:gdLst>
                <a:gd name="T0" fmla="*/ 0 w 203"/>
                <a:gd name="T1" fmla="*/ 196 h 200"/>
                <a:gd name="T2" fmla="*/ 99 w 203"/>
                <a:gd name="T3" fmla="*/ 200 h 200"/>
                <a:gd name="T4" fmla="*/ 99 w 203"/>
                <a:gd name="T5" fmla="*/ 0 h 200"/>
                <a:gd name="T6" fmla="*/ 203 w 203"/>
                <a:gd name="T7" fmla="*/ 0 h 200"/>
                <a:gd name="T8" fmla="*/ 203 w 203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200"/>
                <a:gd name="T17" fmla="*/ 203 w 203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200">
                  <a:moveTo>
                    <a:pt x="0" y="196"/>
                  </a:moveTo>
                  <a:lnTo>
                    <a:pt x="99" y="200"/>
                  </a:lnTo>
                  <a:lnTo>
                    <a:pt x="99" y="0"/>
                  </a:lnTo>
                  <a:lnTo>
                    <a:pt x="203" y="0"/>
                  </a:lnTo>
                  <a:lnTo>
                    <a:pt x="203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7" name="Freeform 48"/>
            <p:cNvSpPr>
              <a:spLocks/>
            </p:cNvSpPr>
            <p:nvPr/>
          </p:nvSpPr>
          <p:spPr bwMode="auto">
            <a:xfrm>
              <a:off x="4521" y="1848"/>
              <a:ext cx="199" cy="200"/>
            </a:xfrm>
            <a:custGeom>
              <a:avLst/>
              <a:gdLst>
                <a:gd name="T0" fmla="*/ 0 w 199"/>
                <a:gd name="T1" fmla="*/ 196 h 200"/>
                <a:gd name="T2" fmla="*/ 99 w 199"/>
                <a:gd name="T3" fmla="*/ 200 h 200"/>
                <a:gd name="T4" fmla="*/ 99 w 199"/>
                <a:gd name="T5" fmla="*/ 0 h 200"/>
                <a:gd name="T6" fmla="*/ 199 w 199"/>
                <a:gd name="T7" fmla="*/ 0 h 200"/>
                <a:gd name="T8" fmla="*/ 199 w 199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00"/>
                <a:gd name="T17" fmla="*/ 199 w 19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00">
                  <a:moveTo>
                    <a:pt x="0" y="196"/>
                  </a:moveTo>
                  <a:lnTo>
                    <a:pt x="99" y="200"/>
                  </a:lnTo>
                  <a:lnTo>
                    <a:pt x="99" y="0"/>
                  </a:lnTo>
                  <a:lnTo>
                    <a:pt x="199" y="0"/>
                  </a:lnTo>
                  <a:lnTo>
                    <a:pt x="199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8" name="Freeform 49"/>
            <p:cNvSpPr>
              <a:spLocks/>
            </p:cNvSpPr>
            <p:nvPr/>
          </p:nvSpPr>
          <p:spPr bwMode="auto">
            <a:xfrm>
              <a:off x="4716" y="1848"/>
              <a:ext cx="199" cy="200"/>
            </a:xfrm>
            <a:custGeom>
              <a:avLst/>
              <a:gdLst>
                <a:gd name="T0" fmla="*/ 0 w 199"/>
                <a:gd name="T1" fmla="*/ 196 h 200"/>
                <a:gd name="T2" fmla="*/ 103 w 199"/>
                <a:gd name="T3" fmla="*/ 200 h 200"/>
                <a:gd name="T4" fmla="*/ 103 w 199"/>
                <a:gd name="T5" fmla="*/ 0 h 200"/>
                <a:gd name="T6" fmla="*/ 199 w 199"/>
                <a:gd name="T7" fmla="*/ 0 h 200"/>
                <a:gd name="T8" fmla="*/ 199 w 199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00"/>
                <a:gd name="T17" fmla="*/ 199 w 19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00">
                  <a:moveTo>
                    <a:pt x="0" y="196"/>
                  </a:moveTo>
                  <a:lnTo>
                    <a:pt x="103" y="200"/>
                  </a:lnTo>
                  <a:lnTo>
                    <a:pt x="103" y="0"/>
                  </a:lnTo>
                  <a:lnTo>
                    <a:pt x="199" y="0"/>
                  </a:lnTo>
                  <a:lnTo>
                    <a:pt x="199" y="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9" name="Line 50"/>
            <p:cNvSpPr>
              <a:spLocks noChangeShapeType="1"/>
            </p:cNvSpPr>
            <p:nvPr/>
          </p:nvSpPr>
          <p:spPr bwMode="auto">
            <a:xfrm>
              <a:off x="1729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0" name="Line 51"/>
            <p:cNvSpPr>
              <a:spLocks noChangeShapeType="1"/>
            </p:cNvSpPr>
            <p:nvPr/>
          </p:nvSpPr>
          <p:spPr bwMode="auto">
            <a:xfrm>
              <a:off x="1932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1" name="Line 52"/>
            <p:cNvSpPr>
              <a:spLocks noChangeShapeType="1"/>
            </p:cNvSpPr>
            <p:nvPr/>
          </p:nvSpPr>
          <p:spPr bwMode="auto">
            <a:xfrm>
              <a:off x="2724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2" name="Line 53"/>
            <p:cNvSpPr>
              <a:spLocks noChangeShapeType="1"/>
            </p:cNvSpPr>
            <p:nvPr/>
          </p:nvSpPr>
          <p:spPr bwMode="auto">
            <a:xfrm>
              <a:off x="2928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3" name="Line 54"/>
            <p:cNvSpPr>
              <a:spLocks noChangeShapeType="1"/>
            </p:cNvSpPr>
            <p:nvPr/>
          </p:nvSpPr>
          <p:spPr bwMode="auto">
            <a:xfrm>
              <a:off x="3127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4" name="Line 55"/>
            <p:cNvSpPr>
              <a:spLocks noChangeShapeType="1"/>
            </p:cNvSpPr>
            <p:nvPr/>
          </p:nvSpPr>
          <p:spPr bwMode="auto">
            <a:xfrm>
              <a:off x="3326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5" name="Line 56"/>
            <p:cNvSpPr>
              <a:spLocks noChangeShapeType="1"/>
            </p:cNvSpPr>
            <p:nvPr/>
          </p:nvSpPr>
          <p:spPr bwMode="auto">
            <a:xfrm>
              <a:off x="3521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6" name="Line 57"/>
            <p:cNvSpPr>
              <a:spLocks noChangeShapeType="1"/>
            </p:cNvSpPr>
            <p:nvPr/>
          </p:nvSpPr>
          <p:spPr bwMode="auto">
            <a:xfrm>
              <a:off x="3720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7" name="Line 58"/>
            <p:cNvSpPr>
              <a:spLocks noChangeShapeType="1"/>
            </p:cNvSpPr>
            <p:nvPr/>
          </p:nvSpPr>
          <p:spPr bwMode="auto">
            <a:xfrm>
              <a:off x="3923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8" name="Line 59"/>
            <p:cNvSpPr>
              <a:spLocks noChangeShapeType="1"/>
            </p:cNvSpPr>
            <p:nvPr/>
          </p:nvSpPr>
          <p:spPr bwMode="auto">
            <a:xfrm>
              <a:off x="4122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9" name="Line 60"/>
            <p:cNvSpPr>
              <a:spLocks noChangeShapeType="1"/>
            </p:cNvSpPr>
            <p:nvPr/>
          </p:nvSpPr>
          <p:spPr bwMode="auto">
            <a:xfrm>
              <a:off x="4322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0" name="Line 61"/>
            <p:cNvSpPr>
              <a:spLocks noChangeShapeType="1"/>
            </p:cNvSpPr>
            <p:nvPr/>
          </p:nvSpPr>
          <p:spPr bwMode="auto">
            <a:xfrm>
              <a:off x="4521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1" name="Line 62"/>
            <p:cNvSpPr>
              <a:spLocks noChangeShapeType="1"/>
            </p:cNvSpPr>
            <p:nvPr/>
          </p:nvSpPr>
          <p:spPr bwMode="auto">
            <a:xfrm>
              <a:off x="4716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2" name="Line 63"/>
            <p:cNvSpPr>
              <a:spLocks noChangeShapeType="1"/>
            </p:cNvSpPr>
            <p:nvPr/>
          </p:nvSpPr>
          <p:spPr bwMode="auto">
            <a:xfrm>
              <a:off x="4915" y="1243"/>
              <a:ext cx="1" cy="15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3" name="Line 64"/>
            <p:cNvSpPr>
              <a:spLocks noChangeShapeType="1"/>
            </p:cNvSpPr>
            <p:nvPr/>
          </p:nvSpPr>
          <p:spPr bwMode="auto">
            <a:xfrm>
              <a:off x="2131" y="1243"/>
              <a:ext cx="4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4" name="Line 65"/>
            <p:cNvSpPr>
              <a:spLocks noChangeShapeType="1"/>
            </p:cNvSpPr>
            <p:nvPr/>
          </p:nvSpPr>
          <p:spPr bwMode="auto">
            <a:xfrm>
              <a:off x="2330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5" name="Line 66"/>
            <p:cNvSpPr>
              <a:spLocks noChangeShapeType="1"/>
            </p:cNvSpPr>
            <p:nvPr/>
          </p:nvSpPr>
          <p:spPr bwMode="auto">
            <a:xfrm>
              <a:off x="2529" y="1243"/>
              <a:ext cx="1" cy="158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773" name="Text Box 68"/>
          <p:cNvSpPr txBox="1">
            <a:spLocks noChangeArrowheads="1"/>
          </p:cNvSpPr>
          <p:nvPr/>
        </p:nvSpPr>
        <p:spPr bwMode="auto">
          <a:xfrm>
            <a:off x="0" y="152400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 </a:t>
            </a:r>
            <a:r>
              <a:rPr lang="ko-KR" altLang="en-US" sz="1000" b="1">
                <a:latin typeface="Times New Roman" pitchFamily="18" charset="0"/>
              </a:rPr>
              <a:t>인코딩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09202-C4C3-4A4F-B093-2458F8ED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81000"/>
            <a:ext cx="8136904" cy="685800"/>
          </a:xfrm>
        </p:spPr>
        <p:txBody>
          <a:bodyPr/>
          <a:lstStyle/>
          <a:p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8638A-2C3F-4933-8BAB-0A2C8F86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OSI  7</a:t>
            </a:r>
            <a:r>
              <a:rPr lang="ko-KR" altLang="en-US" sz="2400" dirty="0"/>
              <a:t>계층의 </a:t>
            </a:r>
            <a:r>
              <a:rPr lang="en-US" altLang="ko-KR" sz="2400" dirty="0"/>
              <a:t>1,2</a:t>
            </a:r>
            <a:r>
              <a:rPr lang="ko-KR" altLang="en-US" sz="2400" dirty="0"/>
              <a:t>계층은 무엇을 담당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400" u="sng" dirty="0"/>
              <a:t>하나의 링크로 연결된 노드 </a:t>
            </a:r>
            <a:r>
              <a:rPr lang="ko-KR" altLang="en-US" sz="2400" dirty="0"/>
              <a:t>사이의 </a:t>
            </a:r>
            <a:r>
              <a:rPr lang="ko-KR" altLang="en-US" sz="2400" dirty="0" err="1"/>
              <a:t>비트묶음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b="1" u="sng" dirty="0"/>
              <a:t>프레임</a:t>
            </a:r>
            <a:r>
              <a:rPr lang="en-US" altLang="ko-KR" sz="2400" dirty="0"/>
              <a:t>) </a:t>
            </a:r>
            <a:r>
              <a:rPr lang="ko-KR" altLang="en-US" sz="2400" dirty="0"/>
              <a:t>교환</a:t>
            </a:r>
          </a:p>
          <a:p>
            <a:r>
              <a:rPr lang="ko-KR" altLang="en-US" sz="2400" dirty="0"/>
              <a:t>하나의 링크로 연결된 두 노드</a:t>
            </a:r>
            <a:endParaRPr lang="en-US" altLang="ko-KR" sz="2400" dirty="0"/>
          </a:p>
          <a:p>
            <a:pPr lvl="1"/>
            <a:r>
              <a:rPr lang="ko-KR" altLang="en-US" sz="2400" b="1" u="sng" dirty="0" err="1"/>
              <a:t>점대점</a:t>
            </a:r>
            <a:r>
              <a:rPr lang="ko-KR" altLang="en-US" sz="2400" b="1" u="sng" dirty="0"/>
              <a:t> 연결 </a:t>
            </a:r>
            <a:r>
              <a:rPr lang="ko-KR" altLang="en-US" sz="2400" dirty="0"/>
              <a:t>네트워크</a:t>
            </a:r>
            <a:r>
              <a:rPr lang="en-US" altLang="ko-KR" sz="2400" dirty="0"/>
              <a:t>: </a:t>
            </a:r>
            <a:r>
              <a:rPr lang="ko-KR" altLang="en-US" sz="2400" dirty="0"/>
              <a:t>가장 간단한 네트워크</a:t>
            </a:r>
            <a:endParaRPr lang="en-US" altLang="ko-KR" sz="2400" dirty="0"/>
          </a:p>
          <a:p>
            <a:pPr lvl="1"/>
            <a:r>
              <a:rPr lang="ko-KR" altLang="en-US" sz="2400" dirty="0"/>
              <a:t>일반적 네트워크 구성의 기본 </a:t>
            </a:r>
            <a:r>
              <a:rPr lang="en-US" altLang="ko-KR" sz="2400" dirty="0"/>
              <a:t>block</a:t>
            </a:r>
          </a:p>
          <a:p>
            <a:r>
              <a:rPr lang="ko-KR" altLang="en-US" sz="2400" dirty="0" err="1"/>
              <a:t>노드란</a:t>
            </a:r>
            <a:r>
              <a:rPr lang="en-US" altLang="ko-KR" sz="2400" dirty="0"/>
              <a:t>? </a:t>
            </a:r>
            <a:r>
              <a:rPr lang="ko-KR" altLang="en-US" sz="2400" b="1" u="sng" dirty="0"/>
              <a:t>노드의 실체</a:t>
            </a:r>
            <a:r>
              <a:rPr lang="ko-KR" altLang="en-US" sz="2400" dirty="0"/>
              <a:t>는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 err="1"/>
              <a:t>링크란</a:t>
            </a:r>
            <a:r>
              <a:rPr lang="en-US" altLang="ko-KR" sz="2400" dirty="0"/>
              <a:t>? </a:t>
            </a:r>
            <a:r>
              <a:rPr lang="ko-KR" altLang="en-US" sz="2400" b="1" u="sng" dirty="0"/>
              <a:t>링크의 실체</a:t>
            </a:r>
            <a:r>
              <a:rPr lang="ko-KR" altLang="en-US" sz="2400" dirty="0"/>
              <a:t>는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 err="1"/>
              <a:t>점대점</a:t>
            </a:r>
            <a:r>
              <a:rPr lang="ko-KR" altLang="en-US" sz="2400" dirty="0"/>
              <a:t> 연결에서의 통신의 실체</a:t>
            </a:r>
            <a:endParaRPr lang="en-US" altLang="ko-KR" sz="2400" dirty="0"/>
          </a:p>
          <a:p>
            <a:pPr lvl="1"/>
            <a:r>
              <a:rPr lang="ko-KR" altLang="en-US" sz="2400" dirty="0"/>
              <a:t>비트 교환</a:t>
            </a:r>
            <a:r>
              <a:rPr lang="en-US" altLang="ko-KR" sz="2400" dirty="0"/>
              <a:t>: </a:t>
            </a:r>
            <a:r>
              <a:rPr lang="ko-KR" altLang="en-US" sz="2400" b="1" dirty="0"/>
              <a:t>신호 인코딩</a:t>
            </a:r>
            <a:r>
              <a:rPr lang="en-US" altLang="ko-KR" sz="2400" b="1" dirty="0"/>
              <a:t> / </a:t>
            </a:r>
            <a:r>
              <a:rPr lang="ko-KR" altLang="en-US" sz="2400" b="1" dirty="0"/>
              <a:t>디지털 전송</a:t>
            </a:r>
            <a:endParaRPr lang="en-US" altLang="ko-KR" sz="2400" b="1" dirty="0"/>
          </a:p>
          <a:p>
            <a:pPr lvl="1"/>
            <a:r>
              <a:rPr lang="ko-KR" altLang="en-US" sz="2400" dirty="0"/>
              <a:t>비트 묶음 교환</a:t>
            </a:r>
            <a:r>
              <a:rPr lang="en-US" altLang="ko-KR" sz="2400" dirty="0"/>
              <a:t>: </a:t>
            </a:r>
            <a:r>
              <a:rPr lang="ko-KR" altLang="en-US" sz="2400" b="1" dirty="0" err="1"/>
              <a:t>프레이밍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(frame)</a:t>
            </a:r>
          </a:p>
          <a:p>
            <a:pPr lvl="1"/>
            <a:r>
              <a:rPr lang="ko-KR" altLang="en-US" sz="2400" b="1" dirty="0"/>
              <a:t>오류 검출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복구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11700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4B/5B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/>
              <a:t>아이디어 </a:t>
            </a:r>
          </a:p>
          <a:p>
            <a:pPr lvl="1" eaLnBrk="1" hangingPunct="1"/>
            <a:r>
              <a:rPr lang="ko-KR" altLang="en-US"/>
              <a:t>데이터를 매 </a:t>
            </a:r>
            <a:r>
              <a:rPr lang="en-US" altLang="ko-KR"/>
              <a:t>4bits</a:t>
            </a:r>
            <a:r>
              <a:rPr lang="ko-KR" altLang="en-US"/>
              <a:t>마다 </a:t>
            </a:r>
            <a:r>
              <a:rPr lang="en-US" altLang="ko-KR"/>
              <a:t>5-bit</a:t>
            </a:r>
            <a:r>
              <a:rPr lang="ko-KR" altLang="en-US"/>
              <a:t>코드로 인코드한다</a:t>
            </a:r>
            <a:r>
              <a:rPr lang="en-US" altLang="ko-KR"/>
              <a:t>, </a:t>
            </a:r>
            <a:r>
              <a:rPr lang="ko-KR" altLang="en-US"/>
              <a:t>이 </a:t>
            </a:r>
            <a:r>
              <a:rPr lang="en-US" altLang="ko-KR"/>
              <a:t>5-bit</a:t>
            </a:r>
            <a:r>
              <a:rPr lang="ko-KR" altLang="en-US"/>
              <a:t>의 코드는 앞에는 </a:t>
            </a:r>
            <a:r>
              <a:rPr lang="en-US" altLang="ko-KR"/>
              <a:t>1</a:t>
            </a:r>
            <a:r>
              <a:rPr lang="ko-KR" altLang="en-US"/>
              <a:t>개</a:t>
            </a:r>
            <a:r>
              <a:rPr lang="en-US" altLang="ko-KR"/>
              <a:t>, </a:t>
            </a:r>
            <a:r>
              <a:rPr lang="ko-KR" altLang="en-US"/>
              <a:t>뒤에는 </a:t>
            </a:r>
            <a:r>
              <a:rPr lang="en-US" altLang="ko-KR"/>
              <a:t>2</a:t>
            </a:r>
            <a:r>
              <a:rPr lang="ko-KR" altLang="en-US"/>
              <a:t>개까지의 </a:t>
            </a:r>
            <a:r>
              <a:rPr lang="en-US" altLang="ko-KR"/>
              <a:t>0</a:t>
            </a:r>
            <a:r>
              <a:rPr lang="ko-KR" altLang="en-US"/>
              <a:t>이 오도록 제한해서 선택된 코드이다</a:t>
            </a:r>
            <a:r>
              <a:rPr lang="en-US" altLang="ko-KR"/>
              <a:t>. (</a:t>
            </a:r>
            <a:r>
              <a:rPr lang="ko-KR" altLang="en-US"/>
              <a:t>따라서</a:t>
            </a:r>
            <a:r>
              <a:rPr lang="en-US" altLang="ko-KR"/>
              <a:t>, 0</a:t>
            </a:r>
            <a:r>
              <a:rPr lang="ko-KR" altLang="en-US"/>
              <a:t>이 </a:t>
            </a:r>
            <a:r>
              <a:rPr lang="en-US" altLang="ko-KR"/>
              <a:t>4</a:t>
            </a:r>
            <a:r>
              <a:rPr lang="ko-KR" altLang="en-US"/>
              <a:t>개 이상 연속되는 나올 수 없다</a:t>
            </a:r>
            <a:r>
              <a:rPr lang="en-US" altLang="ko-KR"/>
              <a:t>.) </a:t>
            </a:r>
          </a:p>
          <a:p>
            <a:pPr lvl="1" eaLnBrk="1" hangingPunct="1"/>
            <a:r>
              <a:rPr lang="en-US" altLang="ko-KR"/>
              <a:t>5-bit</a:t>
            </a:r>
            <a:r>
              <a:rPr lang="ko-KR" altLang="en-US"/>
              <a:t>코드는 </a:t>
            </a:r>
            <a:r>
              <a:rPr lang="en-US" altLang="ko-KR"/>
              <a:t>NRZI </a:t>
            </a:r>
            <a:r>
              <a:rPr lang="ko-KR" altLang="en-US"/>
              <a:t>인코딩을 이용해서 전송된다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효율 </a:t>
            </a:r>
            <a:r>
              <a:rPr lang="en-US" altLang="ko-KR"/>
              <a:t>80%</a:t>
            </a:r>
            <a:r>
              <a:rPr lang="ko-KR" altLang="en-US"/>
              <a:t>를 달성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13382" name="Group 70"/>
          <p:cNvGraphicFramePr>
            <a:graphicFrameLocks noGrp="1"/>
          </p:cNvGraphicFramePr>
          <p:nvPr/>
        </p:nvGraphicFramePr>
        <p:xfrm>
          <a:off x="1295400" y="3429000"/>
          <a:ext cx="3048000" cy="3124201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4-bit Data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5-bit Code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807" name="Group 80"/>
          <p:cNvGrpSpPr>
            <a:grpSpLocks/>
          </p:cNvGrpSpPr>
          <p:nvPr/>
        </p:nvGrpSpPr>
        <p:grpSpPr bwMode="auto">
          <a:xfrm>
            <a:off x="4495800" y="3429000"/>
            <a:ext cx="2971800" cy="3124200"/>
            <a:chOff x="2832" y="2160"/>
            <a:chExt cx="1728" cy="1968"/>
          </a:xfrm>
        </p:grpSpPr>
        <p:sp>
          <p:nvSpPr>
            <p:cNvPr id="33809" name="Rectangle 54"/>
            <p:cNvSpPr>
              <a:spLocks noChangeArrowheads="1"/>
            </p:cNvSpPr>
            <p:nvPr/>
          </p:nvSpPr>
          <p:spPr bwMode="auto">
            <a:xfrm>
              <a:off x="3672" y="2415"/>
              <a:ext cx="888" cy="1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10010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10011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10110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10111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11010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11011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11100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11101</a:t>
              </a:r>
            </a:p>
          </p:txBody>
        </p:sp>
        <p:sp>
          <p:nvSpPr>
            <p:cNvPr id="33810" name="Rectangle 55"/>
            <p:cNvSpPr>
              <a:spLocks noChangeArrowheads="1"/>
            </p:cNvSpPr>
            <p:nvPr/>
          </p:nvSpPr>
          <p:spPr bwMode="auto">
            <a:xfrm>
              <a:off x="2832" y="2415"/>
              <a:ext cx="840" cy="1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1000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1001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1010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1011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1100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1101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1110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ko-KR" sz="1800"/>
                <a:t>1111</a:t>
              </a:r>
            </a:p>
          </p:txBody>
        </p:sp>
        <p:sp>
          <p:nvSpPr>
            <p:cNvPr id="33811" name="Rectangle 56"/>
            <p:cNvSpPr>
              <a:spLocks noChangeArrowheads="1"/>
            </p:cNvSpPr>
            <p:nvPr/>
          </p:nvSpPr>
          <p:spPr bwMode="auto">
            <a:xfrm>
              <a:off x="3672" y="2160"/>
              <a:ext cx="88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800"/>
                <a:t>5-bit Code</a:t>
              </a:r>
            </a:p>
          </p:txBody>
        </p:sp>
        <p:sp>
          <p:nvSpPr>
            <p:cNvPr id="33812" name="Rectangle 57"/>
            <p:cNvSpPr>
              <a:spLocks noChangeArrowheads="1"/>
            </p:cNvSpPr>
            <p:nvPr/>
          </p:nvSpPr>
          <p:spPr bwMode="auto">
            <a:xfrm>
              <a:off x="2832" y="2160"/>
              <a:ext cx="84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800"/>
                <a:t>4-bit Data</a:t>
              </a:r>
            </a:p>
          </p:txBody>
        </p:sp>
        <p:sp>
          <p:nvSpPr>
            <p:cNvPr id="33813" name="Line 58"/>
            <p:cNvSpPr>
              <a:spLocks noChangeShapeType="1"/>
            </p:cNvSpPr>
            <p:nvPr/>
          </p:nvSpPr>
          <p:spPr bwMode="auto">
            <a:xfrm>
              <a:off x="2832" y="2160"/>
              <a:ext cx="1728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4" name="Line 59"/>
            <p:cNvSpPr>
              <a:spLocks noChangeShapeType="1"/>
            </p:cNvSpPr>
            <p:nvPr/>
          </p:nvSpPr>
          <p:spPr bwMode="auto">
            <a:xfrm>
              <a:off x="2832" y="2415"/>
              <a:ext cx="17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5" name="Line 60"/>
            <p:cNvSpPr>
              <a:spLocks noChangeShapeType="1"/>
            </p:cNvSpPr>
            <p:nvPr/>
          </p:nvSpPr>
          <p:spPr bwMode="auto">
            <a:xfrm>
              <a:off x="2832" y="4128"/>
              <a:ext cx="1728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6" name="Line 61"/>
            <p:cNvSpPr>
              <a:spLocks noChangeShapeType="1"/>
            </p:cNvSpPr>
            <p:nvPr/>
          </p:nvSpPr>
          <p:spPr bwMode="auto">
            <a:xfrm>
              <a:off x="2832" y="2160"/>
              <a:ext cx="0" cy="196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7" name="Line 62"/>
            <p:cNvSpPr>
              <a:spLocks noChangeShapeType="1"/>
            </p:cNvSpPr>
            <p:nvPr/>
          </p:nvSpPr>
          <p:spPr bwMode="auto">
            <a:xfrm>
              <a:off x="3672" y="2160"/>
              <a:ext cx="0" cy="19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8" name="Line 63"/>
            <p:cNvSpPr>
              <a:spLocks noChangeShapeType="1"/>
            </p:cNvSpPr>
            <p:nvPr/>
          </p:nvSpPr>
          <p:spPr bwMode="auto">
            <a:xfrm>
              <a:off x="4560" y="2160"/>
              <a:ext cx="0" cy="196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3808" name="Text Box 79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인코딩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84F56-819B-42AC-82AD-262A1DC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5398"/>
            <a:ext cx="7772400" cy="685800"/>
          </a:xfrm>
        </p:spPr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(</a:t>
            </a:r>
            <a:r>
              <a:rPr lang="ko-KR" altLang="en-US" dirty="0"/>
              <a:t>신호</a:t>
            </a:r>
            <a:r>
              <a:rPr lang="en-US" altLang="ko-KR" dirty="0"/>
              <a:t>)</a:t>
            </a:r>
            <a:r>
              <a:rPr lang="ko-KR" altLang="en-US" dirty="0"/>
              <a:t>의 실체 정리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A4D866-0912-4A5E-9BC8-84A348E44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821981"/>
              </p:ext>
            </p:extLst>
          </p:nvPr>
        </p:nvGraphicFramePr>
        <p:xfrm>
          <a:off x="467544" y="1143944"/>
          <a:ext cx="5392563" cy="521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17">
                  <a:extLst>
                    <a:ext uri="{9D8B030D-6E8A-4147-A177-3AD203B41FA5}">
                      <a16:colId xmlns:a16="http://schemas.microsoft.com/office/drawing/2014/main" val="1729931618"/>
                    </a:ext>
                  </a:extLst>
                </a:gridCol>
                <a:gridCol w="2909146">
                  <a:extLst>
                    <a:ext uri="{9D8B030D-6E8A-4147-A177-3AD203B41FA5}">
                      <a16:colId xmlns:a16="http://schemas.microsoft.com/office/drawing/2014/main" val="3498315879"/>
                    </a:ext>
                  </a:extLst>
                </a:gridCol>
              </a:tblGrid>
              <a:tr h="81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개략적 신호 형태 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198796"/>
                  </a:ext>
                </a:extLst>
              </a:tr>
              <a:tr h="88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AM </a:t>
                      </a:r>
                      <a:r>
                        <a:rPr lang="ko-KR" altLang="en-US" sz="1600" dirty="0"/>
                        <a:t>라디오 방송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방송국 </a:t>
                      </a:r>
                      <a:r>
                        <a:rPr lang="ko-KR" altLang="en-US" sz="16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→ 라디오</a:t>
                      </a:r>
                      <a:r>
                        <a:rPr lang="en-US" altLang="ko-KR" sz="16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36603"/>
                  </a:ext>
                </a:extLst>
              </a:tr>
              <a:tr h="695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휴대폰 메시지 응용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휴대폰 ↔ 기지국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73973"/>
                  </a:ext>
                </a:extLst>
              </a:tr>
              <a:tr h="909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휴대폰 통화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휴대폰 ↔ 기지국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28211"/>
                  </a:ext>
                </a:extLst>
              </a:tr>
              <a:tr h="6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블루투스 기기 통신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휴대폰 ↔ 이어폰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136786"/>
                  </a:ext>
                </a:extLst>
              </a:tr>
              <a:tr h="667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실 </a:t>
                      </a:r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간 파일 교환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(PC </a:t>
                      </a:r>
                      <a:r>
                        <a:rPr lang="ko-KR" altLang="en-US" sz="1600" dirty="0"/>
                        <a:t>↔ 유선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케이블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95532"/>
                  </a:ext>
                </a:extLst>
              </a:tr>
              <a:tr h="425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노트북에서 웹 사용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(PC </a:t>
                      </a:r>
                      <a:r>
                        <a:rPr lang="ko-KR" altLang="en-US" sz="1600" dirty="0"/>
                        <a:t>↔ 무선</a:t>
                      </a:r>
                      <a:r>
                        <a:rPr lang="en-US" altLang="ko-KR" sz="1600" dirty="0"/>
                        <a:t> AP)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4961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468DFF-004D-44FB-849F-876A7A4F5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37599"/>
              </p:ext>
            </p:extLst>
          </p:nvPr>
        </p:nvGraphicFramePr>
        <p:xfrm>
          <a:off x="5860107" y="1124744"/>
          <a:ext cx="2909392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69726632"/>
                    </a:ext>
                  </a:extLst>
                </a:gridCol>
                <a:gridCol w="1397224">
                  <a:extLst>
                    <a:ext uri="{9D8B030D-6E8A-4147-A177-3AD203B41FA5}">
                      <a16:colId xmlns:a16="http://schemas.microsoft.com/office/drawing/2014/main" val="1794523285"/>
                    </a:ext>
                  </a:extLst>
                </a:gridCol>
              </a:tblGrid>
              <a:tr h="81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type?</a:t>
                      </a:r>
                    </a:p>
                    <a:p>
                      <a:pPr algn="ctr" latinLnBrk="1"/>
                      <a:r>
                        <a:rPr lang="en-US" altLang="ko-KR" dirty="0"/>
                        <a:t>(A? D?)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링크 매체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유선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무선</a:t>
                      </a:r>
                      <a:r>
                        <a:rPr lang="en-US" altLang="ko-KR" sz="1600" dirty="0"/>
                        <a:t>?)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198796"/>
                  </a:ext>
                </a:extLst>
              </a:tr>
              <a:tr h="8894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36603"/>
                  </a:ext>
                </a:extLst>
              </a:tr>
              <a:tr h="695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73973"/>
                  </a:ext>
                </a:extLst>
              </a:tr>
              <a:tr h="9092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28211"/>
                  </a:ext>
                </a:extLst>
              </a:tr>
              <a:tr h="6595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136786"/>
                  </a:ext>
                </a:extLst>
              </a:tr>
              <a:tr h="6671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95532"/>
                  </a:ext>
                </a:extLst>
              </a:tr>
              <a:tr h="6175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점대점</a:t>
            </a:r>
            <a:r>
              <a:rPr lang="en-US" altLang="ko-KR" sz="2800"/>
              <a:t>(Point-To-Point) </a:t>
            </a:r>
            <a:r>
              <a:rPr lang="ko-KR" altLang="en-US" sz="280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 sz="2400"/>
              <a:t> </a:t>
            </a:r>
            <a:r>
              <a:rPr lang="ko-KR" altLang="en-US" sz="2800"/>
              <a:t>하드웨어 구성요소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인코딩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</a:t>
            </a:r>
            <a:r>
              <a:rPr lang="ko-KR" altLang="en-US"/>
              <a:t> </a:t>
            </a:r>
            <a:r>
              <a:rPr lang="ko-KR" altLang="en-US" sz="2800"/>
              <a:t>프레이밍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오류검출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/>
              <a:t> </a:t>
            </a:r>
            <a:r>
              <a:rPr lang="ko-KR" altLang="en-US" sz="2800"/>
              <a:t>신뢰성있는 전송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 sz="2800"/>
              <a:t> 이더넷 </a:t>
            </a:r>
            <a:r>
              <a:rPr lang="en-US" altLang="ko-KR" sz="2800"/>
              <a:t>/ FDDI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네트워크 어댑터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1194" y="294928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프레이밍</a:t>
            </a:r>
            <a:r>
              <a:rPr lang="en-US" altLang="ko-KR" dirty="0"/>
              <a:t>(Framing) : </a:t>
            </a:r>
            <a:r>
              <a:rPr lang="ko-KR" altLang="en-US" dirty="0"/>
              <a:t>개요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94" y="1147321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 dirty="0"/>
              <a:t>데이터를 끝없이 보낼 수는 없음</a:t>
            </a:r>
            <a:r>
              <a:rPr lang="en-US" altLang="ko-KR" dirty="0"/>
              <a:t>. (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 err="1"/>
              <a:t>패킷네트워크에서는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문제</a:t>
            </a:r>
          </a:p>
          <a:p>
            <a:pPr lvl="1" eaLnBrk="1" hangingPunct="1"/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들의 연속을 하나의 묶음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:frame)</a:t>
            </a:r>
            <a:r>
              <a:rPr lang="ko-KR" altLang="en-US" dirty="0"/>
              <a:t>으로 자르는 것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수신 쪽이 프레임을 인식할 수 있도록 봉투를 씌워서 묶는 것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프레임의 처음과 끝 인식 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기타 추가 정보 기입 </a:t>
            </a:r>
            <a:r>
              <a:rPr lang="en-US" altLang="ko-KR" dirty="0"/>
              <a:t>(</a:t>
            </a:r>
            <a:r>
              <a:rPr lang="ko-KR" altLang="en-US" dirty="0"/>
              <a:t>추후에</a:t>
            </a:r>
            <a:r>
              <a:rPr lang="en-US" altLang="ko-KR" dirty="0"/>
              <a:t>)</a:t>
            </a:r>
          </a:p>
          <a:p>
            <a:pPr lvl="1" eaLnBrk="1" hangingPunct="1"/>
            <a:endParaRPr lang="ko-KR" altLang="en-US" dirty="0"/>
          </a:p>
          <a:p>
            <a:pPr eaLnBrk="1" hangingPunct="1">
              <a:buFont typeface="Wingdings" pitchFamily="2" charset="2"/>
              <a:buChar char="§"/>
            </a:pPr>
            <a:r>
              <a:rPr lang="ko-KR" altLang="en-US" dirty="0"/>
              <a:t>전형적으로 네트워크 어댑터에서 구현됨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ko-KR" altLang="en-US" dirty="0"/>
              <a:t>어댑터는 호스트 메모리로부터 프레임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+</a:t>
            </a:r>
            <a:r>
              <a:rPr lang="ko-KR" altLang="en-US" dirty="0"/>
              <a:t>헤더 일부분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넣고 가져옴</a:t>
            </a:r>
          </a:p>
          <a:p>
            <a:pPr eaLnBrk="1" hangingPunct="1"/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990600" y="4941168"/>
            <a:ext cx="7067550" cy="1800200"/>
            <a:chOff x="990600" y="4509120"/>
            <a:chExt cx="7067550" cy="1948036"/>
          </a:xfrm>
        </p:grpSpPr>
        <p:sp>
          <p:nvSpPr>
            <p:cNvPr id="35846" name="Line 5"/>
            <p:cNvSpPr>
              <a:spLocks noChangeShapeType="1"/>
            </p:cNvSpPr>
            <p:nvPr/>
          </p:nvSpPr>
          <p:spPr bwMode="auto">
            <a:xfrm>
              <a:off x="3336925" y="5229678"/>
              <a:ext cx="2311400" cy="1433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7" name="Freeform 6"/>
            <p:cNvSpPr>
              <a:spLocks/>
            </p:cNvSpPr>
            <p:nvPr/>
          </p:nvSpPr>
          <p:spPr bwMode="auto">
            <a:xfrm>
              <a:off x="990600" y="4509120"/>
              <a:ext cx="1752600" cy="1416762"/>
            </a:xfrm>
            <a:custGeom>
              <a:avLst/>
              <a:gdLst>
                <a:gd name="T0" fmla="*/ 0 w 1170"/>
                <a:gd name="T1" fmla="*/ 0 h 989"/>
                <a:gd name="T2" fmla="*/ 780 w 1170"/>
                <a:gd name="T3" fmla="*/ 4 h 989"/>
                <a:gd name="T4" fmla="*/ 780 w 1170"/>
                <a:gd name="T5" fmla="*/ 989 h 989"/>
                <a:gd name="T6" fmla="*/ 0 w 1170"/>
                <a:gd name="T7" fmla="*/ 989 h 989"/>
                <a:gd name="T8" fmla="*/ 0 w 1170"/>
                <a:gd name="T9" fmla="*/ 4 h 989"/>
                <a:gd name="T10" fmla="*/ 0 w 1170"/>
                <a:gd name="T11" fmla="*/ 4 h 9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989"/>
                <a:gd name="T20" fmla="*/ 1170 w 1170"/>
                <a:gd name="T21" fmla="*/ 989 h 9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989">
                  <a:moveTo>
                    <a:pt x="0" y="0"/>
                  </a:moveTo>
                  <a:lnTo>
                    <a:pt x="1170" y="4"/>
                  </a:lnTo>
                  <a:lnTo>
                    <a:pt x="1170" y="989"/>
                  </a:lnTo>
                  <a:lnTo>
                    <a:pt x="0" y="989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8" name="Freeform 7"/>
            <p:cNvSpPr>
              <a:spLocks/>
            </p:cNvSpPr>
            <p:nvPr/>
          </p:nvSpPr>
          <p:spPr bwMode="auto">
            <a:xfrm>
              <a:off x="2225675" y="4947471"/>
              <a:ext cx="1117600" cy="562980"/>
            </a:xfrm>
            <a:custGeom>
              <a:avLst/>
              <a:gdLst>
                <a:gd name="T0" fmla="*/ 0 w 704"/>
                <a:gd name="T1" fmla="*/ 0 h 393"/>
                <a:gd name="T2" fmla="*/ 704 w 704"/>
                <a:gd name="T3" fmla="*/ 0 h 393"/>
                <a:gd name="T4" fmla="*/ 704 w 704"/>
                <a:gd name="T5" fmla="*/ 393 h 393"/>
                <a:gd name="T6" fmla="*/ 0 w 704"/>
                <a:gd name="T7" fmla="*/ 393 h 393"/>
                <a:gd name="T8" fmla="*/ 0 w 704"/>
                <a:gd name="T9" fmla="*/ 0 h 393"/>
                <a:gd name="T10" fmla="*/ 0 w 704"/>
                <a:gd name="T11" fmla="*/ 0 h 3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4"/>
                <a:gd name="T19" fmla="*/ 0 h 393"/>
                <a:gd name="T20" fmla="*/ 704 w 704"/>
                <a:gd name="T21" fmla="*/ 393 h 3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4" h="393">
                  <a:moveTo>
                    <a:pt x="0" y="0"/>
                  </a:moveTo>
                  <a:lnTo>
                    <a:pt x="704" y="0"/>
                  </a:lnTo>
                  <a:lnTo>
                    <a:pt x="704" y="393"/>
                  </a:lnTo>
                  <a:lnTo>
                    <a:pt x="0" y="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9" name="Freeform 8"/>
            <p:cNvSpPr>
              <a:spLocks/>
            </p:cNvSpPr>
            <p:nvPr/>
          </p:nvSpPr>
          <p:spPr bwMode="auto">
            <a:xfrm>
              <a:off x="6200775" y="4520580"/>
              <a:ext cx="1857375" cy="1416762"/>
            </a:xfrm>
            <a:custGeom>
              <a:avLst/>
              <a:gdLst>
                <a:gd name="T0" fmla="*/ 1170 w 1170"/>
                <a:gd name="T1" fmla="*/ 0 h 989"/>
                <a:gd name="T2" fmla="*/ 0 w 1170"/>
                <a:gd name="T3" fmla="*/ 4 h 989"/>
                <a:gd name="T4" fmla="*/ 0 w 1170"/>
                <a:gd name="T5" fmla="*/ 989 h 989"/>
                <a:gd name="T6" fmla="*/ 1170 w 1170"/>
                <a:gd name="T7" fmla="*/ 989 h 989"/>
                <a:gd name="T8" fmla="*/ 1170 w 1170"/>
                <a:gd name="T9" fmla="*/ 4 h 989"/>
                <a:gd name="T10" fmla="*/ 1170 w 1170"/>
                <a:gd name="T11" fmla="*/ 4 h 9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989"/>
                <a:gd name="T20" fmla="*/ 1170 w 1170"/>
                <a:gd name="T21" fmla="*/ 989 h 9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989">
                  <a:moveTo>
                    <a:pt x="1170" y="0"/>
                  </a:moveTo>
                  <a:lnTo>
                    <a:pt x="0" y="4"/>
                  </a:lnTo>
                  <a:lnTo>
                    <a:pt x="0" y="989"/>
                  </a:lnTo>
                  <a:lnTo>
                    <a:pt x="1170" y="989"/>
                  </a:lnTo>
                  <a:lnTo>
                    <a:pt x="1170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0" name="Freeform 9"/>
            <p:cNvSpPr>
              <a:spLocks/>
            </p:cNvSpPr>
            <p:nvPr/>
          </p:nvSpPr>
          <p:spPr bwMode="auto">
            <a:xfrm>
              <a:off x="5641975" y="4947471"/>
              <a:ext cx="1116013" cy="562980"/>
            </a:xfrm>
            <a:custGeom>
              <a:avLst/>
              <a:gdLst>
                <a:gd name="T0" fmla="*/ 0 w 703"/>
                <a:gd name="T1" fmla="*/ 0 h 393"/>
                <a:gd name="T2" fmla="*/ 703 w 703"/>
                <a:gd name="T3" fmla="*/ 0 h 393"/>
                <a:gd name="T4" fmla="*/ 703 w 703"/>
                <a:gd name="T5" fmla="*/ 393 h 393"/>
                <a:gd name="T6" fmla="*/ 0 w 703"/>
                <a:gd name="T7" fmla="*/ 393 h 393"/>
                <a:gd name="T8" fmla="*/ 0 w 703"/>
                <a:gd name="T9" fmla="*/ 0 h 393"/>
                <a:gd name="T10" fmla="*/ 0 w 703"/>
                <a:gd name="T11" fmla="*/ 0 h 3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3"/>
                <a:gd name="T19" fmla="*/ 0 h 393"/>
                <a:gd name="T20" fmla="*/ 703 w 703"/>
                <a:gd name="T21" fmla="*/ 393 h 3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3" h="393">
                  <a:moveTo>
                    <a:pt x="0" y="0"/>
                  </a:moveTo>
                  <a:lnTo>
                    <a:pt x="703" y="0"/>
                  </a:lnTo>
                  <a:lnTo>
                    <a:pt x="703" y="393"/>
                  </a:lnTo>
                  <a:lnTo>
                    <a:pt x="0" y="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901825" y="6093296"/>
              <a:ext cx="5248276" cy="363860"/>
              <a:chOff x="1901825" y="6305500"/>
              <a:chExt cx="5248276" cy="363860"/>
            </a:xfrm>
          </p:grpSpPr>
          <p:sp>
            <p:nvSpPr>
              <p:cNvPr id="35851" name="Line 10"/>
              <p:cNvSpPr>
                <a:spLocks noChangeShapeType="1"/>
              </p:cNvSpPr>
              <p:nvPr/>
            </p:nvSpPr>
            <p:spPr bwMode="auto">
              <a:xfrm>
                <a:off x="1901825" y="6504620"/>
                <a:ext cx="1588" cy="1647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52" name="Line 11"/>
              <p:cNvSpPr>
                <a:spLocks noChangeShapeType="1"/>
              </p:cNvSpPr>
              <p:nvPr/>
            </p:nvSpPr>
            <p:spPr bwMode="auto">
              <a:xfrm>
                <a:off x="7148513" y="6504620"/>
                <a:ext cx="1588" cy="1647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53" name="Freeform 12"/>
              <p:cNvSpPr>
                <a:spLocks/>
              </p:cNvSpPr>
              <p:nvPr/>
            </p:nvSpPr>
            <p:spPr bwMode="auto">
              <a:xfrm>
                <a:off x="1901825" y="6551893"/>
                <a:ext cx="149225" cy="70193"/>
              </a:xfrm>
              <a:custGeom>
                <a:avLst/>
                <a:gdLst>
                  <a:gd name="T0" fmla="*/ 94 w 94"/>
                  <a:gd name="T1" fmla="*/ 0 h 49"/>
                  <a:gd name="T2" fmla="*/ 0 w 94"/>
                  <a:gd name="T3" fmla="*/ 25 h 49"/>
                  <a:gd name="T4" fmla="*/ 94 w 94"/>
                  <a:gd name="T5" fmla="*/ 49 h 49"/>
                  <a:gd name="T6" fmla="*/ 94 w 94"/>
                  <a:gd name="T7" fmla="*/ 0 h 49"/>
                  <a:gd name="T8" fmla="*/ 94 w 94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49"/>
                  <a:gd name="T17" fmla="*/ 94 w 9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49">
                    <a:moveTo>
                      <a:pt x="94" y="0"/>
                    </a:moveTo>
                    <a:lnTo>
                      <a:pt x="0" y="25"/>
                    </a:lnTo>
                    <a:lnTo>
                      <a:pt x="94" y="4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54" name="Freeform 13"/>
              <p:cNvSpPr>
                <a:spLocks/>
              </p:cNvSpPr>
              <p:nvPr/>
            </p:nvSpPr>
            <p:spPr bwMode="auto">
              <a:xfrm>
                <a:off x="6992938" y="6551893"/>
                <a:ext cx="149225" cy="70193"/>
              </a:xfrm>
              <a:custGeom>
                <a:avLst/>
                <a:gdLst>
                  <a:gd name="T0" fmla="*/ 0 w 94"/>
                  <a:gd name="T1" fmla="*/ 49 h 49"/>
                  <a:gd name="T2" fmla="*/ 94 w 94"/>
                  <a:gd name="T3" fmla="*/ 25 h 49"/>
                  <a:gd name="T4" fmla="*/ 0 w 94"/>
                  <a:gd name="T5" fmla="*/ 0 h 49"/>
                  <a:gd name="T6" fmla="*/ 0 w 94"/>
                  <a:gd name="T7" fmla="*/ 49 h 49"/>
                  <a:gd name="T8" fmla="*/ 0 w 94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49"/>
                  <a:gd name="T17" fmla="*/ 94 w 9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49">
                    <a:moveTo>
                      <a:pt x="0" y="49"/>
                    </a:moveTo>
                    <a:lnTo>
                      <a:pt x="94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55" name="Line 14"/>
              <p:cNvSpPr>
                <a:spLocks noChangeShapeType="1"/>
              </p:cNvSpPr>
              <p:nvPr/>
            </p:nvSpPr>
            <p:spPr bwMode="auto">
              <a:xfrm>
                <a:off x="1992313" y="6587706"/>
                <a:ext cx="5059363" cy="14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56" name="Rectangle 15"/>
              <p:cNvSpPr>
                <a:spLocks noChangeArrowheads="1"/>
              </p:cNvSpPr>
              <p:nvPr/>
            </p:nvSpPr>
            <p:spPr bwMode="auto">
              <a:xfrm>
                <a:off x="4181475" y="6305500"/>
                <a:ext cx="731838" cy="233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700" dirty="0">
                    <a:solidFill>
                      <a:srgbClr val="000000"/>
                    </a:solidFill>
                    <a:latin typeface="Arial" pitchFamily="34" charset="0"/>
                  </a:rPr>
                  <a:t>Frames</a:t>
                </a:r>
                <a:endParaRPr kumimoji="0" lang="en-US" altLang="ko-KR" dirty="0">
                  <a:latin typeface="Times New Roman" pitchFamily="18" charset="0"/>
                </a:endParaRPr>
              </a:p>
            </p:txBody>
          </p:sp>
        </p:grpSp>
        <p:sp>
          <p:nvSpPr>
            <p:cNvPr id="35857" name="Rectangle 16"/>
            <p:cNvSpPr>
              <a:spLocks noChangeArrowheads="1"/>
            </p:cNvSpPr>
            <p:nvPr/>
          </p:nvSpPr>
          <p:spPr bwMode="auto">
            <a:xfrm>
              <a:off x="4343400" y="4953201"/>
              <a:ext cx="360363" cy="2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Bits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2395538" y="5093588"/>
              <a:ext cx="758825" cy="2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Adaptor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5803900" y="5093588"/>
              <a:ext cx="758825" cy="2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Adaptor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60" name="Rectangle 19"/>
            <p:cNvSpPr>
              <a:spLocks noChangeArrowheads="1"/>
            </p:cNvSpPr>
            <p:nvPr/>
          </p:nvSpPr>
          <p:spPr bwMode="auto">
            <a:xfrm>
              <a:off x="7180263" y="5093588"/>
              <a:ext cx="722313" cy="2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Node B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61" name="Rectangle 20"/>
            <p:cNvSpPr>
              <a:spLocks noChangeArrowheads="1"/>
            </p:cNvSpPr>
            <p:nvPr/>
          </p:nvSpPr>
          <p:spPr bwMode="auto">
            <a:xfrm>
              <a:off x="1076325" y="5093588"/>
              <a:ext cx="722313" cy="2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pitchFamily="34" charset="0"/>
                </a:rPr>
                <a:t>Node A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  <p:sp>
        <p:nvSpPr>
          <p:cNvPr id="35845" name="Text Box 22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프레이밍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3600"/>
              <a:t>바이트 중심 프로토콜</a:t>
            </a:r>
            <a:br>
              <a:rPr lang="ko-KR" altLang="en-US" sz="3600"/>
            </a:br>
            <a:r>
              <a:rPr lang="en-US" altLang="ko-KR" sz="3600"/>
              <a:t>(Byte-Oriented Protocols)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/>
              <a:t>보초 방법</a:t>
            </a:r>
            <a:r>
              <a:rPr lang="en-US" altLang="ko-KR"/>
              <a:t>(Sentinel Approach)</a:t>
            </a:r>
          </a:p>
          <a:p>
            <a:pPr lvl="1" eaLnBrk="1" hangingPunct="1"/>
            <a:r>
              <a:rPr lang="en-US" altLang="ko-KR"/>
              <a:t>BISYNC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IMP-IMP, PPP</a:t>
            </a:r>
          </a:p>
          <a:p>
            <a:pPr lvl="1" eaLnBrk="1" hangingPunct="1"/>
            <a:r>
              <a:rPr lang="ko-KR" altLang="en-US"/>
              <a:t>문제점</a:t>
            </a:r>
            <a:r>
              <a:rPr lang="en-US" altLang="ko-KR"/>
              <a:t>: </a:t>
            </a:r>
            <a:r>
              <a:rPr lang="ko-KR" altLang="en-US"/>
              <a:t>프레임의 데이터 부분에서 </a:t>
            </a:r>
            <a:r>
              <a:rPr lang="en-US" altLang="ko-KR"/>
              <a:t>ETX </a:t>
            </a:r>
            <a:r>
              <a:rPr lang="ko-KR" altLang="en-US"/>
              <a:t>문자가  나올 경우</a:t>
            </a:r>
          </a:p>
          <a:p>
            <a:pPr lvl="1" eaLnBrk="1" hangingPunct="1"/>
            <a:r>
              <a:rPr lang="ko-KR" altLang="en-US"/>
              <a:t>해결</a:t>
            </a:r>
            <a:r>
              <a:rPr lang="en-US" altLang="ko-KR"/>
              <a:t>: </a:t>
            </a:r>
            <a:r>
              <a:rPr lang="ko-KR" altLang="en-US"/>
              <a:t>확장 문자 </a:t>
            </a:r>
            <a:r>
              <a:rPr lang="en-US" altLang="ko-KR"/>
              <a:t>(escaping character) </a:t>
            </a:r>
            <a:r>
              <a:rPr lang="ko-KR" altLang="en-US"/>
              <a:t>사용</a:t>
            </a:r>
          </a:p>
          <a:p>
            <a:pPr lvl="2" eaLnBrk="1" hangingPunct="1"/>
            <a:r>
              <a:rPr lang="en-US" altLang="ko-KR" sz="1800"/>
              <a:t>BISYNC</a:t>
            </a:r>
            <a:r>
              <a:rPr lang="ko-KR" altLang="en-US" sz="1800"/>
              <a:t>의 경우 </a:t>
            </a:r>
            <a:r>
              <a:rPr lang="en-US" altLang="ko-KR" sz="1800"/>
              <a:t>DLE</a:t>
            </a:r>
            <a:r>
              <a:rPr lang="ko-KR" altLang="en-US" sz="1800"/>
              <a:t>문자를 </a:t>
            </a:r>
            <a:r>
              <a:rPr lang="en-US" altLang="ko-KR" sz="1800"/>
              <a:t>ETX</a:t>
            </a:r>
            <a:r>
              <a:rPr lang="ko-KR" altLang="en-US" sz="1800"/>
              <a:t>문자를 앞에 부착</a:t>
            </a:r>
          </a:p>
          <a:p>
            <a:pPr lvl="2" eaLnBrk="1" hangingPunct="1"/>
            <a:r>
              <a:rPr lang="en-US" altLang="ko-KR" sz="1800"/>
              <a:t>IMP-IMP</a:t>
            </a:r>
            <a:r>
              <a:rPr lang="ko-KR" altLang="en-US" sz="1800"/>
              <a:t>의 경우에는 </a:t>
            </a:r>
            <a:r>
              <a:rPr lang="en-US" altLang="ko-KR" sz="1800"/>
              <a:t>DLE</a:t>
            </a:r>
            <a:r>
              <a:rPr lang="ko-KR" altLang="en-US" sz="1800"/>
              <a:t>문자 앞에 </a:t>
            </a:r>
            <a:r>
              <a:rPr lang="en-US" altLang="ko-KR" sz="1800"/>
              <a:t>DLE</a:t>
            </a:r>
            <a:r>
              <a:rPr lang="ko-KR" altLang="en-US" sz="1800"/>
              <a:t>문자를 부착</a:t>
            </a:r>
            <a:endParaRPr lang="ko-KR" altLang="en-US"/>
          </a:p>
          <a:p>
            <a:pPr eaLnBrk="1" hangingPunct="1"/>
            <a:r>
              <a:rPr lang="ko-KR" altLang="en-US"/>
              <a:t>바이트 수 방법 </a:t>
            </a:r>
            <a:r>
              <a:rPr lang="en-US" altLang="ko-KR"/>
              <a:t>(Byte Counting Approach) </a:t>
            </a:r>
            <a:r>
              <a:rPr lang="en-US" altLang="ko-KR">
                <a:latin typeface="Times New Roman" pitchFamily="18" charset="0"/>
              </a:rPr>
              <a:t>–</a:t>
            </a:r>
            <a:r>
              <a:rPr lang="en-US" altLang="ko-KR"/>
              <a:t> DDCMP</a:t>
            </a:r>
          </a:p>
          <a:p>
            <a:pPr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개수 </a:t>
            </a:r>
            <a:r>
              <a:rPr lang="en-US" altLang="ko-KR"/>
              <a:t>(Count) </a:t>
            </a:r>
            <a:r>
              <a:rPr lang="ko-KR" altLang="en-US"/>
              <a:t>항이 잘못된 경우</a:t>
            </a:r>
            <a:r>
              <a:rPr lang="en-US" altLang="ko-KR"/>
              <a:t>(framing error).</a:t>
            </a:r>
          </a:p>
          <a:p>
            <a:pPr lvl="1" eaLnBrk="1" hangingPunct="1"/>
            <a:r>
              <a:rPr lang="ko-KR" altLang="en-US"/>
              <a:t>해결</a:t>
            </a:r>
            <a:r>
              <a:rPr lang="en-US" altLang="ko-KR"/>
              <a:t>: </a:t>
            </a:r>
            <a:r>
              <a:rPr lang="ko-KR" altLang="en-US"/>
              <a:t>순회중복검사</a:t>
            </a:r>
            <a:r>
              <a:rPr lang="en-US" altLang="ko-KR"/>
              <a:t>(CRC)</a:t>
            </a:r>
            <a:r>
              <a:rPr lang="ko-KR" altLang="en-US"/>
              <a:t>가 실패하므로 오류 검출 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371600" y="2133600"/>
            <a:ext cx="6324600" cy="685800"/>
            <a:chOff x="838" y="1972"/>
            <a:chExt cx="4001" cy="588"/>
          </a:xfrm>
        </p:grpSpPr>
        <p:sp>
          <p:nvSpPr>
            <p:cNvPr id="36894" name="Freeform 5"/>
            <p:cNvSpPr>
              <a:spLocks/>
            </p:cNvSpPr>
            <p:nvPr/>
          </p:nvSpPr>
          <p:spPr bwMode="auto">
            <a:xfrm>
              <a:off x="3862" y="2185"/>
              <a:ext cx="274" cy="375"/>
            </a:xfrm>
            <a:custGeom>
              <a:avLst/>
              <a:gdLst>
                <a:gd name="T0" fmla="*/ 53 w 274"/>
                <a:gd name="T1" fmla="*/ 375 h 375"/>
                <a:gd name="T2" fmla="*/ 274 w 274"/>
                <a:gd name="T3" fmla="*/ 375 h 375"/>
                <a:gd name="T4" fmla="*/ 274 w 274"/>
                <a:gd name="T5" fmla="*/ 0 h 375"/>
                <a:gd name="T6" fmla="*/ 53 w 274"/>
                <a:gd name="T7" fmla="*/ 0 h 375"/>
                <a:gd name="T8" fmla="*/ 0 w 274"/>
                <a:gd name="T9" fmla="*/ 123 h 375"/>
                <a:gd name="T10" fmla="*/ 119 w 274"/>
                <a:gd name="T11" fmla="*/ 123 h 375"/>
                <a:gd name="T12" fmla="*/ 53 w 274"/>
                <a:gd name="T13" fmla="*/ 375 h 375"/>
                <a:gd name="T14" fmla="*/ 53 w 274"/>
                <a:gd name="T15" fmla="*/ 375 h 3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4"/>
                <a:gd name="T25" fmla="*/ 0 h 375"/>
                <a:gd name="T26" fmla="*/ 274 w 274"/>
                <a:gd name="T27" fmla="*/ 375 h 3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4" h="375">
                  <a:moveTo>
                    <a:pt x="53" y="375"/>
                  </a:moveTo>
                  <a:lnTo>
                    <a:pt x="274" y="375"/>
                  </a:lnTo>
                  <a:lnTo>
                    <a:pt x="274" y="0"/>
                  </a:lnTo>
                  <a:lnTo>
                    <a:pt x="53" y="0"/>
                  </a:lnTo>
                  <a:lnTo>
                    <a:pt x="0" y="123"/>
                  </a:lnTo>
                  <a:lnTo>
                    <a:pt x="119" y="123"/>
                  </a:lnTo>
                  <a:lnTo>
                    <a:pt x="5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5" name="Freeform 6"/>
            <p:cNvSpPr>
              <a:spLocks/>
            </p:cNvSpPr>
            <p:nvPr/>
          </p:nvSpPr>
          <p:spPr bwMode="auto">
            <a:xfrm>
              <a:off x="3862" y="2185"/>
              <a:ext cx="274" cy="375"/>
            </a:xfrm>
            <a:custGeom>
              <a:avLst/>
              <a:gdLst>
                <a:gd name="T0" fmla="*/ 53 w 274"/>
                <a:gd name="T1" fmla="*/ 375 h 375"/>
                <a:gd name="T2" fmla="*/ 274 w 274"/>
                <a:gd name="T3" fmla="*/ 375 h 375"/>
                <a:gd name="T4" fmla="*/ 274 w 274"/>
                <a:gd name="T5" fmla="*/ 0 h 375"/>
                <a:gd name="T6" fmla="*/ 53 w 274"/>
                <a:gd name="T7" fmla="*/ 0 h 375"/>
                <a:gd name="T8" fmla="*/ 0 w 274"/>
                <a:gd name="T9" fmla="*/ 123 h 375"/>
                <a:gd name="T10" fmla="*/ 119 w 274"/>
                <a:gd name="T11" fmla="*/ 123 h 375"/>
                <a:gd name="T12" fmla="*/ 53 w 274"/>
                <a:gd name="T13" fmla="*/ 375 h 375"/>
                <a:gd name="T14" fmla="*/ 53 w 274"/>
                <a:gd name="T15" fmla="*/ 375 h 3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4"/>
                <a:gd name="T25" fmla="*/ 0 h 375"/>
                <a:gd name="T26" fmla="*/ 274 w 274"/>
                <a:gd name="T27" fmla="*/ 375 h 3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4" h="375">
                  <a:moveTo>
                    <a:pt x="53" y="375"/>
                  </a:moveTo>
                  <a:lnTo>
                    <a:pt x="274" y="375"/>
                  </a:lnTo>
                  <a:lnTo>
                    <a:pt x="274" y="0"/>
                  </a:lnTo>
                  <a:lnTo>
                    <a:pt x="53" y="0"/>
                  </a:lnTo>
                  <a:lnTo>
                    <a:pt x="0" y="123"/>
                  </a:lnTo>
                  <a:lnTo>
                    <a:pt x="119" y="123"/>
                  </a:lnTo>
                  <a:lnTo>
                    <a:pt x="53" y="37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6" name="Freeform 7"/>
            <p:cNvSpPr>
              <a:spLocks/>
            </p:cNvSpPr>
            <p:nvPr/>
          </p:nvSpPr>
          <p:spPr bwMode="auto">
            <a:xfrm>
              <a:off x="2933" y="2185"/>
              <a:ext cx="982" cy="375"/>
            </a:xfrm>
            <a:custGeom>
              <a:avLst/>
              <a:gdLst>
                <a:gd name="T0" fmla="*/ 920 w 982"/>
                <a:gd name="T1" fmla="*/ 375 h 375"/>
                <a:gd name="T2" fmla="*/ 0 w 982"/>
                <a:gd name="T3" fmla="*/ 375 h 375"/>
                <a:gd name="T4" fmla="*/ 0 w 982"/>
                <a:gd name="T5" fmla="*/ 0 h 375"/>
                <a:gd name="T6" fmla="*/ 920 w 982"/>
                <a:gd name="T7" fmla="*/ 0 h 375"/>
                <a:gd name="T8" fmla="*/ 849 w 982"/>
                <a:gd name="T9" fmla="*/ 168 h 375"/>
                <a:gd name="T10" fmla="*/ 982 w 982"/>
                <a:gd name="T11" fmla="*/ 168 h 375"/>
                <a:gd name="T12" fmla="*/ 920 w 982"/>
                <a:gd name="T13" fmla="*/ 375 h 375"/>
                <a:gd name="T14" fmla="*/ 920 w 982"/>
                <a:gd name="T15" fmla="*/ 375 h 3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2"/>
                <a:gd name="T25" fmla="*/ 0 h 375"/>
                <a:gd name="T26" fmla="*/ 982 w 982"/>
                <a:gd name="T27" fmla="*/ 375 h 3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2" h="375">
                  <a:moveTo>
                    <a:pt x="920" y="375"/>
                  </a:moveTo>
                  <a:lnTo>
                    <a:pt x="0" y="375"/>
                  </a:lnTo>
                  <a:lnTo>
                    <a:pt x="0" y="0"/>
                  </a:lnTo>
                  <a:lnTo>
                    <a:pt x="920" y="0"/>
                  </a:lnTo>
                  <a:lnTo>
                    <a:pt x="849" y="168"/>
                  </a:lnTo>
                  <a:lnTo>
                    <a:pt x="982" y="168"/>
                  </a:lnTo>
                  <a:lnTo>
                    <a:pt x="92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7" name="Freeform 8"/>
            <p:cNvSpPr>
              <a:spLocks/>
            </p:cNvSpPr>
            <p:nvPr/>
          </p:nvSpPr>
          <p:spPr bwMode="auto">
            <a:xfrm>
              <a:off x="2933" y="2185"/>
              <a:ext cx="982" cy="375"/>
            </a:xfrm>
            <a:custGeom>
              <a:avLst/>
              <a:gdLst>
                <a:gd name="T0" fmla="*/ 920 w 982"/>
                <a:gd name="T1" fmla="*/ 375 h 375"/>
                <a:gd name="T2" fmla="*/ 0 w 982"/>
                <a:gd name="T3" fmla="*/ 375 h 375"/>
                <a:gd name="T4" fmla="*/ 0 w 982"/>
                <a:gd name="T5" fmla="*/ 0 h 375"/>
                <a:gd name="T6" fmla="*/ 920 w 982"/>
                <a:gd name="T7" fmla="*/ 0 h 375"/>
                <a:gd name="T8" fmla="*/ 849 w 982"/>
                <a:gd name="T9" fmla="*/ 168 h 375"/>
                <a:gd name="T10" fmla="*/ 982 w 982"/>
                <a:gd name="T11" fmla="*/ 168 h 375"/>
                <a:gd name="T12" fmla="*/ 920 w 982"/>
                <a:gd name="T13" fmla="*/ 375 h 375"/>
                <a:gd name="T14" fmla="*/ 920 w 982"/>
                <a:gd name="T15" fmla="*/ 375 h 3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2"/>
                <a:gd name="T25" fmla="*/ 0 h 375"/>
                <a:gd name="T26" fmla="*/ 982 w 982"/>
                <a:gd name="T27" fmla="*/ 375 h 3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2" h="375">
                  <a:moveTo>
                    <a:pt x="920" y="375"/>
                  </a:moveTo>
                  <a:lnTo>
                    <a:pt x="0" y="375"/>
                  </a:lnTo>
                  <a:lnTo>
                    <a:pt x="0" y="0"/>
                  </a:lnTo>
                  <a:lnTo>
                    <a:pt x="920" y="0"/>
                  </a:lnTo>
                  <a:lnTo>
                    <a:pt x="849" y="168"/>
                  </a:lnTo>
                  <a:lnTo>
                    <a:pt x="982" y="168"/>
                  </a:lnTo>
                  <a:lnTo>
                    <a:pt x="920" y="37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8" name="Rectangle 9"/>
            <p:cNvSpPr>
              <a:spLocks noChangeArrowheads="1"/>
            </p:cNvSpPr>
            <p:nvPr/>
          </p:nvSpPr>
          <p:spPr bwMode="auto">
            <a:xfrm rot="-5400000">
              <a:off x="825" y="2290"/>
              <a:ext cx="31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SYN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99" name="Rectangle 10"/>
            <p:cNvSpPr>
              <a:spLocks noChangeArrowheads="1"/>
            </p:cNvSpPr>
            <p:nvPr/>
          </p:nvSpPr>
          <p:spPr bwMode="auto">
            <a:xfrm>
              <a:off x="1983" y="2277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Header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00" name="Rectangle 11"/>
            <p:cNvSpPr>
              <a:spLocks noChangeArrowheads="1"/>
            </p:cNvSpPr>
            <p:nvPr/>
          </p:nvSpPr>
          <p:spPr bwMode="auto">
            <a:xfrm>
              <a:off x="3358" y="2277"/>
              <a:ext cx="25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Body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01" name="Freeform 12"/>
            <p:cNvSpPr>
              <a:spLocks/>
            </p:cNvSpPr>
            <p:nvPr/>
          </p:nvSpPr>
          <p:spPr bwMode="auto">
            <a:xfrm>
              <a:off x="838" y="2180"/>
              <a:ext cx="2087" cy="380"/>
            </a:xfrm>
            <a:custGeom>
              <a:avLst/>
              <a:gdLst>
                <a:gd name="T0" fmla="*/ 2087 w 2087"/>
                <a:gd name="T1" fmla="*/ 0 h 380"/>
                <a:gd name="T2" fmla="*/ 0 w 2087"/>
                <a:gd name="T3" fmla="*/ 5 h 380"/>
                <a:gd name="T4" fmla="*/ 0 w 2087"/>
                <a:gd name="T5" fmla="*/ 380 h 380"/>
                <a:gd name="T6" fmla="*/ 2087 w 2087"/>
                <a:gd name="T7" fmla="*/ 38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"/>
                <a:gd name="T13" fmla="*/ 0 h 380"/>
                <a:gd name="T14" fmla="*/ 2087 w 2087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" h="380">
                  <a:moveTo>
                    <a:pt x="2087" y="0"/>
                  </a:moveTo>
                  <a:lnTo>
                    <a:pt x="0" y="5"/>
                  </a:lnTo>
                  <a:lnTo>
                    <a:pt x="0" y="380"/>
                  </a:lnTo>
                  <a:lnTo>
                    <a:pt x="2087" y="38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2" name="Rectangle 13"/>
            <p:cNvSpPr>
              <a:spLocks noChangeArrowheads="1"/>
            </p:cNvSpPr>
            <p:nvPr/>
          </p:nvSpPr>
          <p:spPr bwMode="auto">
            <a:xfrm>
              <a:off x="4136" y="2185"/>
              <a:ext cx="703" cy="37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3" name="Line 14"/>
            <p:cNvSpPr>
              <a:spLocks noChangeShapeType="1"/>
            </p:cNvSpPr>
            <p:nvPr/>
          </p:nvSpPr>
          <p:spPr bwMode="auto">
            <a:xfrm>
              <a:off x="1178" y="2185"/>
              <a:ext cx="1" cy="3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4" name="Line 15"/>
            <p:cNvSpPr>
              <a:spLocks noChangeShapeType="1"/>
            </p:cNvSpPr>
            <p:nvPr/>
          </p:nvSpPr>
          <p:spPr bwMode="auto">
            <a:xfrm>
              <a:off x="1532" y="2180"/>
              <a:ext cx="1" cy="3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5" name="Line 16"/>
            <p:cNvSpPr>
              <a:spLocks noChangeShapeType="1"/>
            </p:cNvSpPr>
            <p:nvPr/>
          </p:nvSpPr>
          <p:spPr bwMode="auto">
            <a:xfrm>
              <a:off x="2544" y="2208"/>
              <a:ext cx="0" cy="3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6" name="Rectangle 17"/>
            <p:cNvSpPr>
              <a:spLocks noChangeArrowheads="1"/>
            </p:cNvSpPr>
            <p:nvPr/>
          </p:nvSpPr>
          <p:spPr bwMode="auto">
            <a:xfrm>
              <a:off x="971" y="1972"/>
              <a:ext cx="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07" name="Rectangle 18"/>
            <p:cNvSpPr>
              <a:spLocks noChangeArrowheads="1"/>
            </p:cNvSpPr>
            <p:nvPr/>
          </p:nvSpPr>
          <p:spPr bwMode="auto">
            <a:xfrm>
              <a:off x="1665" y="1972"/>
              <a:ext cx="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08" name="Rectangle 19"/>
            <p:cNvSpPr>
              <a:spLocks noChangeArrowheads="1"/>
            </p:cNvSpPr>
            <p:nvPr/>
          </p:nvSpPr>
          <p:spPr bwMode="auto">
            <a:xfrm>
              <a:off x="2704" y="1972"/>
              <a:ext cx="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09" name="Rectangle 20"/>
            <p:cNvSpPr>
              <a:spLocks noChangeArrowheads="1"/>
            </p:cNvSpPr>
            <p:nvPr/>
          </p:nvSpPr>
          <p:spPr bwMode="auto">
            <a:xfrm>
              <a:off x="4264" y="1972"/>
              <a:ext cx="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0" name="Rectangle 21"/>
            <p:cNvSpPr>
              <a:spLocks noChangeArrowheads="1"/>
            </p:cNvSpPr>
            <p:nvPr/>
          </p:nvSpPr>
          <p:spPr bwMode="auto">
            <a:xfrm>
              <a:off x="4565" y="1972"/>
              <a:ext cx="1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16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1" name="Rectangle 22"/>
            <p:cNvSpPr>
              <a:spLocks noChangeArrowheads="1"/>
            </p:cNvSpPr>
            <p:nvPr/>
          </p:nvSpPr>
          <p:spPr bwMode="auto">
            <a:xfrm>
              <a:off x="1316" y="1972"/>
              <a:ext cx="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2" name="Rectangle 23"/>
            <p:cNvSpPr>
              <a:spLocks noChangeArrowheads="1"/>
            </p:cNvSpPr>
            <p:nvPr/>
          </p:nvSpPr>
          <p:spPr bwMode="auto">
            <a:xfrm rot="-5400000">
              <a:off x="1179" y="2291"/>
              <a:ext cx="31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SYN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3" name="Rectangle 24"/>
            <p:cNvSpPr>
              <a:spLocks noChangeArrowheads="1"/>
            </p:cNvSpPr>
            <p:nvPr/>
          </p:nvSpPr>
          <p:spPr bwMode="auto">
            <a:xfrm rot="-5400000">
              <a:off x="1529" y="2294"/>
              <a:ext cx="33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SOH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4" name="Line 25"/>
            <p:cNvSpPr>
              <a:spLocks noChangeShapeType="1"/>
            </p:cNvSpPr>
            <p:nvPr/>
          </p:nvSpPr>
          <p:spPr bwMode="auto">
            <a:xfrm flipH="1">
              <a:off x="1920" y="2208"/>
              <a:ext cx="0" cy="3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 rot="-5400000">
              <a:off x="2571" y="2285"/>
              <a:ext cx="29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STX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6" name="Line 27"/>
            <p:cNvSpPr>
              <a:spLocks noChangeShapeType="1"/>
            </p:cNvSpPr>
            <p:nvPr/>
          </p:nvSpPr>
          <p:spPr bwMode="auto">
            <a:xfrm>
              <a:off x="4490" y="2189"/>
              <a:ext cx="1" cy="3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 rot="-5400000">
              <a:off x="4149" y="2283"/>
              <a:ext cx="29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ETX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918" name="Rectangle 29"/>
            <p:cNvSpPr>
              <a:spLocks noChangeArrowheads="1"/>
            </p:cNvSpPr>
            <p:nvPr/>
          </p:nvSpPr>
          <p:spPr bwMode="auto">
            <a:xfrm>
              <a:off x="4516" y="2277"/>
              <a:ext cx="2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CRC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</p:grpSp>
      <p:grpSp>
        <p:nvGrpSpPr>
          <p:cNvPr id="36869" name="Group 30"/>
          <p:cNvGrpSpPr>
            <a:grpSpLocks/>
          </p:cNvGrpSpPr>
          <p:nvPr/>
        </p:nvGrpSpPr>
        <p:grpSpPr bwMode="auto">
          <a:xfrm>
            <a:off x="1219200" y="4953000"/>
            <a:ext cx="6723063" cy="685800"/>
            <a:chOff x="682" y="1834"/>
            <a:chExt cx="4379" cy="648"/>
          </a:xfrm>
        </p:grpSpPr>
        <p:sp>
          <p:nvSpPr>
            <p:cNvPr id="36871" name="Freeform 31"/>
            <p:cNvSpPr>
              <a:spLocks/>
            </p:cNvSpPr>
            <p:nvPr/>
          </p:nvSpPr>
          <p:spPr bwMode="auto">
            <a:xfrm>
              <a:off x="4369" y="2066"/>
              <a:ext cx="300" cy="416"/>
            </a:xfrm>
            <a:custGeom>
              <a:avLst/>
              <a:gdLst>
                <a:gd name="T0" fmla="*/ 58 w 300"/>
                <a:gd name="T1" fmla="*/ 411 h 416"/>
                <a:gd name="T2" fmla="*/ 300 w 300"/>
                <a:gd name="T3" fmla="*/ 416 h 416"/>
                <a:gd name="T4" fmla="*/ 300 w 300"/>
                <a:gd name="T5" fmla="*/ 0 h 416"/>
                <a:gd name="T6" fmla="*/ 58 w 300"/>
                <a:gd name="T7" fmla="*/ 0 h 416"/>
                <a:gd name="T8" fmla="*/ 0 w 300"/>
                <a:gd name="T9" fmla="*/ 140 h 416"/>
                <a:gd name="T10" fmla="*/ 136 w 300"/>
                <a:gd name="T11" fmla="*/ 140 h 416"/>
                <a:gd name="T12" fmla="*/ 58 w 300"/>
                <a:gd name="T13" fmla="*/ 416 h 416"/>
                <a:gd name="T14" fmla="*/ 58 w 300"/>
                <a:gd name="T15" fmla="*/ 416 h 416"/>
                <a:gd name="T16" fmla="*/ 58 w 300"/>
                <a:gd name="T17" fmla="*/ 411 h 4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16"/>
                <a:gd name="T29" fmla="*/ 300 w 300"/>
                <a:gd name="T30" fmla="*/ 416 h 4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16">
                  <a:moveTo>
                    <a:pt x="58" y="411"/>
                  </a:moveTo>
                  <a:lnTo>
                    <a:pt x="300" y="416"/>
                  </a:lnTo>
                  <a:lnTo>
                    <a:pt x="300" y="0"/>
                  </a:lnTo>
                  <a:lnTo>
                    <a:pt x="58" y="0"/>
                  </a:lnTo>
                  <a:lnTo>
                    <a:pt x="0" y="140"/>
                  </a:lnTo>
                  <a:lnTo>
                    <a:pt x="136" y="140"/>
                  </a:lnTo>
                  <a:lnTo>
                    <a:pt x="58" y="416"/>
                  </a:lnTo>
                  <a:lnTo>
                    <a:pt x="58" y="41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2" name="Freeform 32"/>
            <p:cNvSpPr>
              <a:spLocks/>
            </p:cNvSpPr>
            <p:nvPr/>
          </p:nvSpPr>
          <p:spPr bwMode="auto">
            <a:xfrm>
              <a:off x="4369" y="2066"/>
              <a:ext cx="300" cy="416"/>
            </a:xfrm>
            <a:custGeom>
              <a:avLst/>
              <a:gdLst>
                <a:gd name="T0" fmla="*/ 58 w 300"/>
                <a:gd name="T1" fmla="*/ 411 h 416"/>
                <a:gd name="T2" fmla="*/ 300 w 300"/>
                <a:gd name="T3" fmla="*/ 416 h 416"/>
                <a:gd name="T4" fmla="*/ 300 w 300"/>
                <a:gd name="T5" fmla="*/ 0 h 416"/>
                <a:gd name="T6" fmla="*/ 58 w 300"/>
                <a:gd name="T7" fmla="*/ 0 h 416"/>
                <a:gd name="T8" fmla="*/ 0 w 300"/>
                <a:gd name="T9" fmla="*/ 140 h 416"/>
                <a:gd name="T10" fmla="*/ 136 w 300"/>
                <a:gd name="T11" fmla="*/ 140 h 416"/>
                <a:gd name="T12" fmla="*/ 58 w 300"/>
                <a:gd name="T13" fmla="*/ 416 h 416"/>
                <a:gd name="T14" fmla="*/ 58 w 300"/>
                <a:gd name="T15" fmla="*/ 416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0"/>
                <a:gd name="T25" fmla="*/ 0 h 416"/>
                <a:gd name="T26" fmla="*/ 300 w 300"/>
                <a:gd name="T27" fmla="*/ 416 h 4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0" h="416">
                  <a:moveTo>
                    <a:pt x="58" y="411"/>
                  </a:moveTo>
                  <a:lnTo>
                    <a:pt x="300" y="416"/>
                  </a:lnTo>
                  <a:lnTo>
                    <a:pt x="300" y="0"/>
                  </a:lnTo>
                  <a:lnTo>
                    <a:pt x="58" y="0"/>
                  </a:lnTo>
                  <a:lnTo>
                    <a:pt x="0" y="140"/>
                  </a:lnTo>
                  <a:lnTo>
                    <a:pt x="136" y="140"/>
                  </a:lnTo>
                  <a:lnTo>
                    <a:pt x="58" y="41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3" name="Freeform 33"/>
            <p:cNvSpPr>
              <a:spLocks/>
            </p:cNvSpPr>
            <p:nvPr/>
          </p:nvSpPr>
          <p:spPr bwMode="auto">
            <a:xfrm>
              <a:off x="3353" y="2066"/>
              <a:ext cx="1079" cy="416"/>
            </a:xfrm>
            <a:custGeom>
              <a:avLst/>
              <a:gdLst>
                <a:gd name="T0" fmla="*/ 1007 w 1079"/>
                <a:gd name="T1" fmla="*/ 411 h 416"/>
                <a:gd name="T2" fmla="*/ 0 w 1079"/>
                <a:gd name="T3" fmla="*/ 416 h 416"/>
                <a:gd name="T4" fmla="*/ 0 w 1079"/>
                <a:gd name="T5" fmla="*/ 0 h 416"/>
                <a:gd name="T6" fmla="*/ 1007 w 1079"/>
                <a:gd name="T7" fmla="*/ 0 h 416"/>
                <a:gd name="T8" fmla="*/ 929 w 1079"/>
                <a:gd name="T9" fmla="*/ 189 h 416"/>
                <a:gd name="T10" fmla="*/ 1079 w 1079"/>
                <a:gd name="T11" fmla="*/ 189 h 416"/>
                <a:gd name="T12" fmla="*/ 1007 w 1079"/>
                <a:gd name="T13" fmla="*/ 416 h 416"/>
                <a:gd name="T14" fmla="*/ 1007 w 1079"/>
                <a:gd name="T15" fmla="*/ 416 h 416"/>
                <a:gd name="T16" fmla="*/ 1007 w 1079"/>
                <a:gd name="T17" fmla="*/ 411 h 4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9"/>
                <a:gd name="T28" fmla="*/ 0 h 416"/>
                <a:gd name="T29" fmla="*/ 1079 w 1079"/>
                <a:gd name="T30" fmla="*/ 416 h 4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9" h="416">
                  <a:moveTo>
                    <a:pt x="1007" y="411"/>
                  </a:moveTo>
                  <a:lnTo>
                    <a:pt x="0" y="416"/>
                  </a:lnTo>
                  <a:lnTo>
                    <a:pt x="0" y="0"/>
                  </a:lnTo>
                  <a:lnTo>
                    <a:pt x="1007" y="0"/>
                  </a:lnTo>
                  <a:lnTo>
                    <a:pt x="929" y="189"/>
                  </a:lnTo>
                  <a:lnTo>
                    <a:pt x="1079" y="189"/>
                  </a:lnTo>
                  <a:lnTo>
                    <a:pt x="1007" y="416"/>
                  </a:lnTo>
                  <a:lnTo>
                    <a:pt x="1007" y="41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4" name="Freeform 34"/>
            <p:cNvSpPr>
              <a:spLocks/>
            </p:cNvSpPr>
            <p:nvPr/>
          </p:nvSpPr>
          <p:spPr bwMode="auto">
            <a:xfrm>
              <a:off x="3353" y="2066"/>
              <a:ext cx="1079" cy="416"/>
            </a:xfrm>
            <a:custGeom>
              <a:avLst/>
              <a:gdLst>
                <a:gd name="T0" fmla="*/ 1007 w 1079"/>
                <a:gd name="T1" fmla="*/ 411 h 416"/>
                <a:gd name="T2" fmla="*/ 0 w 1079"/>
                <a:gd name="T3" fmla="*/ 416 h 416"/>
                <a:gd name="T4" fmla="*/ 0 w 1079"/>
                <a:gd name="T5" fmla="*/ 0 h 416"/>
                <a:gd name="T6" fmla="*/ 1007 w 1079"/>
                <a:gd name="T7" fmla="*/ 0 h 416"/>
                <a:gd name="T8" fmla="*/ 929 w 1079"/>
                <a:gd name="T9" fmla="*/ 189 h 416"/>
                <a:gd name="T10" fmla="*/ 1079 w 1079"/>
                <a:gd name="T11" fmla="*/ 189 h 416"/>
                <a:gd name="T12" fmla="*/ 1007 w 1079"/>
                <a:gd name="T13" fmla="*/ 416 h 416"/>
                <a:gd name="T14" fmla="*/ 1007 w 1079"/>
                <a:gd name="T15" fmla="*/ 416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9"/>
                <a:gd name="T25" fmla="*/ 0 h 416"/>
                <a:gd name="T26" fmla="*/ 1079 w 1079"/>
                <a:gd name="T27" fmla="*/ 416 h 4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9" h="416">
                  <a:moveTo>
                    <a:pt x="1007" y="411"/>
                  </a:moveTo>
                  <a:lnTo>
                    <a:pt x="0" y="416"/>
                  </a:lnTo>
                  <a:lnTo>
                    <a:pt x="0" y="0"/>
                  </a:lnTo>
                  <a:lnTo>
                    <a:pt x="1007" y="0"/>
                  </a:lnTo>
                  <a:lnTo>
                    <a:pt x="929" y="189"/>
                  </a:lnTo>
                  <a:lnTo>
                    <a:pt x="1079" y="189"/>
                  </a:lnTo>
                  <a:lnTo>
                    <a:pt x="1007" y="41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5" name="Rectangle 35"/>
            <p:cNvSpPr>
              <a:spLocks noChangeArrowheads="1"/>
            </p:cNvSpPr>
            <p:nvPr/>
          </p:nvSpPr>
          <p:spPr bwMode="auto">
            <a:xfrm rot="-5400000">
              <a:off x="655" y="2191"/>
              <a:ext cx="34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SYN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76" name="Rectangle 36"/>
            <p:cNvSpPr>
              <a:spLocks noChangeArrowheads="1"/>
            </p:cNvSpPr>
            <p:nvPr/>
          </p:nvSpPr>
          <p:spPr bwMode="auto">
            <a:xfrm>
              <a:off x="2700" y="2173"/>
              <a:ext cx="37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Header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77" name="Rectangle 37"/>
            <p:cNvSpPr>
              <a:spLocks noChangeArrowheads="1"/>
            </p:cNvSpPr>
            <p:nvPr/>
          </p:nvSpPr>
          <p:spPr bwMode="auto">
            <a:xfrm>
              <a:off x="3822" y="2173"/>
              <a:ext cx="26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Body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78" name="Rectangle 38"/>
            <p:cNvSpPr>
              <a:spLocks noChangeArrowheads="1"/>
            </p:cNvSpPr>
            <p:nvPr/>
          </p:nvSpPr>
          <p:spPr bwMode="auto">
            <a:xfrm>
              <a:off x="682" y="2066"/>
              <a:ext cx="2671" cy="416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9" name="Freeform 39"/>
            <p:cNvSpPr>
              <a:spLocks/>
            </p:cNvSpPr>
            <p:nvPr/>
          </p:nvSpPr>
          <p:spPr bwMode="auto">
            <a:xfrm>
              <a:off x="4664" y="2066"/>
              <a:ext cx="397" cy="416"/>
            </a:xfrm>
            <a:custGeom>
              <a:avLst/>
              <a:gdLst>
                <a:gd name="T0" fmla="*/ 0 w 397"/>
                <a:gd name="T1" fmla="*/ 411 h 416"/>
                <a:gd name="T2" fmla="*/ 397 w 397"/>
                <a:gd name="T3" fmla="*/ 416 h 416"/>
                <a:gd name="T4" fmla="*/ 397 w 397"/>
                <a:gd name="T5" fmla="*/ 0 h 416"/>
                <a:gd name="T6" fmla="*/ 5 w 397"/>
                <a:gd name="T7" fmla="*/ 0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7"/>
                <a:gd name="T13" fmla="*/ 0 h 416"/>
                <a:gd name="T14" fmla="*/ 397 w 397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7" h="416">
                  <a:moveTo>
                    <a:pt x="0" y="411"/>
                  </a:moveTo>
                  <a:lnTo>
                    <a:pt x="397" y="416"/>
                  </a:lnTo>
                  <a:lnTo>
                    <a:pt x="397" y="0"/>
                  </a:lnTo>
                  <a:lnTo>
                    <a:pt x="5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0" name="Line 40"/>
            <p:cNvSpPr>
              <a:spLocks noChangeShapeType="1"/>
            </p:cNvSpPr>
            <p:nvPr/>
          </p:nvSpPr>
          <p:spPr bwMode="auto">
            <a:xfrm>
              <a:off x="1049" y="2071"/>
              <a:ext cx="5" cy="4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1" name="Line 41"/>
            <p:cNvSpPr>
              <a:spLocks noChangeShapeType="1"/>
            </p:cNvSpPr>
            <p:nvPr/>
          </p:nvSpPr>
          <p:spPr bwMode="auto">
            <a:xfrm>
              <a:off x="1437" y="2066"/>
              <a:ext cx="4" cy="4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2" name="Line 42"/>
            <p:cNvSpPr>
              <a:spLocks noChangeShapeType="1"/>
            </p:cNvSpPr>
            <p:nvPr/>
          </p:nvSpPr>
          <p:spPr bwMode="auto">
            <a:xfrm>
              <a:off x="2555" y="2066"/>
              <a:ext cx="1" cy="4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3" name="Rectangle 43"/>
            <p:cNvSpPr>
              <a:spLocks noChangeArrowheads="1"/>
            </p:cNvSpPr>
            <p:nvPr/>
          </p:nvSpPr>
          <p:spPr bwMode="auto">
            <a:xfrm>
              <a:off x="827" y="1834"/>
              <a:ext cx="6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84" name="Rectangle 44"/>
            <p:cNvSpPr>
              <a:spLocks noChangeArrowheads="1"/>
            </p:cNvSpPr>
            <p:nvPr/>
          </p:nvSpPr>
          <p:spPr bwMode="auto">
            <a:xfrm>
              <a:off x="1591" y="1834"/>
              <a:ext cx="6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85" name="Rectangle 45"/>
            <p:cNvSpPr>
              <a:spLocks noChangeArrowheads="1"/>
            </p:cNvSpPr>
            <p:nvPr/>
          </p:nvSpPr>
          <p:spPr bwMode="auto">
            <a:xfrm>
              <a:off x="2859" y="1834"/>
              <a:ext cx="12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42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86" name="Rectangle 46"/>
            <p:cNvSpPr>
              <a:spLocks noChangeArrowheads="1"/>
            </p:cNvSpPr>
            <p:nvPr/>
          </p:nvSpPr>
          <p:spPr bwMode="auto">
            <a:xfrm>
              <a:off x="2075" y="1834"/>
              <a:ext cx="12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87" name="Rectangle 47"/>
            <p:cNvSpPr>
              <a:spLocks noChangeArrowheads="1"/>
            </p:cNvSpPr>
            <p:nvPr/>
          </p:nvSpPr>
          <p:spPr bwMode="auto">
            <a:xfrm>
              <a:off x="4771" y="1834"/>
              <a:ext cx="12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16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88" name="Rectangle 48"/>
            <p:cNvSpPr>
              <a:spLocks noChangeArrowheads="1"/>
            </p:cNvSpPr>
            <p:nvPr/>
          </p:nvSpPr>
          <p:spPr bwMode="auto">
            <a:xfrm>
              <a:off x="1209" y="1839"/>
              <a:ext cx="6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89" name="Rectangle 49"/>
            <p:cNvSpPr>
              <a:spLocks noChangeArrowheads="1"/>
            </p:cNvSpPr>
            <p:nvPr/>
          </p:nvSpPr>
          <p:spPr bwMode="auto">
            <a:xfrm rot="-5400000">
              <a:off x="1049" y="2191"/>
              <a:ext cx="34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SYN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90" name="Rectangle 50"/>
            <p:cNvSpPr>
              <a:spLocks noChangeArrowheads="1"/>
            </p:cNvSpPr>
            <p:nvPr/>
          </p:nvSpPr>
          <p:spPr bwMode="auto">
            <a:xfrm rot="-5400000">
              <a:off x="1379" y="2188"/>
              <a:ext cx="42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Class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91" name="Line 51"/>
            <p:cNvSpPr>
              <a:spLocks noChangeShapeType="1"/>
            </p:cNvSpPr>
            <p:nvPr/>
          </p:nvSpPr>
          <p:spPr bwMode="auto">
            <a:xfrm>
              <a:off x="1824" y="2071"/>
              <a:ext cx="1" cy="4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2" name="Rectangle 52"/>
            <p:cNvSpPr>
              <a:spLocks noChangeArrowheads="1"/>
            </p:cNvSpPr>
            <p:nvPr/>
          </p:nvSpPr>
          <p:spPr bwMode="auto">
            <a:xfrm>
              <a:off x="4698" y="2173"/>
              <a:ext cx="25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CRC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36893" name="Rectangle 53"/>
            <p:cNvSpPr>
              <a:spLocks noChangeArrowheads="1"/>
            </p:cNvSpPr>
            <p:nvPr/>
          </p:nvSpPr>
          <p:spPr bwMode="auto">
            <a:xfrm>
              <a:off x="1968" y="2208"/>
              <a:ext cx="30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pitchFamily="34" charset="0"/>
                </a:rPr>
                <a:t>Count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</p:grpSp>
      <p:sp>
        <p:nvSpPr>
          <p:cNvPr id="36870" name="Text Box 55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프레이밍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3600"/>
              <a:t>비트 중심 프로토콜</a:t>
            </a:r>
            <a:br>
              <a:rPr lang="ko-KR" altLang="en-US" sz="3600"/>
            </a:br>
            <a:r>
              <a:rPr lang="en-US" altLang="ko-KR" sz="3600"/>
              <a:t>(Bit-Oriented Protocols)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ko-KR"/>
              <a:t>HDLC: High-Level Data Link Control (also SDLC and PPP)</a:t>
            </a:r>
          </a:p>
          <a:p>
            <a:pPr lvl="1" eaLnBrk="1" hangingPunct="1"/>
            <a:r>
              <a:rPr lang="ko-KR" altLang="en-US"/>
              <a:t>특별한 </a:t>
            </a:r>
            <a:r>
              <a:rPr lang="en-US" altLang="ko-KR"/>
              <a:t>bit-sequence</a:t>
            </a:r>
            <a:r>
              <a:rPr lang="ko-KR" altLang="en-US"/>
              <a:t>를 프레임의 앞과 뒤에 붙여 프레임을 구분</a:t>
            </a:r>
            <a:r>
              <a:rPr lang="en-US" altLang="ko-KR"/>
              <a:t>: (</a:t>
            </a:r>
            <a:r>
              <a:rPr lang="en-US" altLang="ko-KR">
                <a:solidFill>
                  <a:schemeClr val="accent2"/>
                </a:solidFill>
              </a:rPr>
              <a:t>01111110</a:t>
            </a:r>
            <a:r>
              <a:rPr lang="en-US" altLang="ko-KR"/>
              <a:t>)</a:t>
            </a:r>
          </a:p>
          <a:p>
            <a:pPr lvl="1" eaLnBrk="1" hangingPunct="1"/>
            <a:endParaRPr lang="en-US" altLang="ko-KR">
              <a:solidFill>
                <a:srgbClr val="FF0000"/>
              </a:solidFill>
            </a:endParaRP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>
              <a:lnSpc>
                <a:spcPct val="140000"/>
              </a:lnSpc>
            </a:pPr>
            <a:r>
              <a:rPr lang="ko-KR" altLang="en-US"/>
              <a:t>비트 삽입 </a:t>
            </a:r>
            <a:r>
              <a:rPr lang="en-US" altLang="ko-KR"/>
              <a:t>(bit stuffing)</a:t>
            </a:r>
          </a:p>
          <a:p>
            <a:pPr lvl="1" eaLnBrk="1" hangingPunct="1"/>
            <a:r>
              <a:rPr lang="ko-KR" altLang="en-US"/>
              <a:t>송신자</a:t>
            </a:r>
            <a:r>
              <a:rPr lang="en-US" altLang="ko-KR"/>
              <a:t>: </a:t>
            </a:r>
            <a:r>
              <a:rPr lang="ko-KR" altLang="en-US"/>
              <a:t>메세지의 중간에 연속되는 </a:t>
            </a:r>
            <a:r>
              <a:rPr lang="en-US" altLang="ko-KR"/>
              <a:t>5</a:t>
            </a:r>
            <a:r>
              <a:rPr lang="ko-KR" altLang="en-US"/>
              <a:t>개의 </a:t>
            </a:r>
            <a:r>
              <a:rPr lang="en-US" altLang="ko-KR"/>
              <a:t>1</a:t>
            </a:r>
            <a:r>
              <a:rPr lang="ko-KR" altLang="en-US"/>
              <a:t>이 나오면 </a:t>
            </a:r>
            <a:r>
              <a:rPr lang="en-US" altLang="ko-KR"/>
              <a:t>0</a:t>
            </a:r>
            <a:r>
              <a:rPr lang="ko-KR" altLang="en-US"/>
              <a:t>을 삽입함</a:t>
            </a:r>
          </a:p>
          <a:p>
            <a:pPr lvl="1" eaLnBrk="1" hangingPunct="1"/>
            <a:r>
              <a:rPr lang="ko-KR" altLang="en-US"/>
              <a:t>수신자</a:t>
            </a:r>
            <a:r>
              <a:rPr lang="en-US" altLang="ko-KR"/>
              <a:t>: 1</a:t>
            </a:r>
            <a:r>
              <a:rPr lang="ko-KR" altLang="en-US"/>
              <a:t>을 연속해서 </a:t>
            </a:r>
            <a:r>
              <a:rPr lang="en-US" altLang="ko-KR"/>
              <a:t>5</a:t>
            </a:r>
            <a:r>
              <a:rPr lang="ko-KR" altLang="en-US"/>
              <a:t>개 받았을 때</a:t>
            </a:r>
            <a:r>
              <a:rPr lang="en-US" altLang="ko-KR"/>
              <a:t>, </a:t>
            </a:r>
            <a:r>
              <a:rPr lang="ko-KR" altLang="en-US"/>
              <a:t>다음 비트를 본다</a:t>
            </a:r>
            <a:r>
              <a:rPr lang="en-US" altLang="ko-KR"/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/>
              <a:t>다음 비트가 </a:t>
            </a:r>
            <a:r>
              <a:rPr lang="en-US" altLang="ko-KR" sz="1800"/>
              <a:t>0</a:t>
            </a:r>
            <a:r>
              <a:rPr lang="ko-KR" altLang="en-US" sz="1800"/>
              <a:t>이라면</a:t>
            </a:r>
            <a:r>
              <a:rPr lang="en-US" altLang="ko-KR" sz="1800"/>
              <a:t>: </a:t>
            </a:r>
            <a:r>
              <a:rPr lang="ko-KR" altLang="en-US" sz="1800"/>
              <a:t>그 비트를 삭제함</a:t>
            </a:r>
          </a:p>
          <a:p>
            <a:pPr lvl="2" eaLnBrk="1" hangingPunct="1"/>
            <a:r>
              <a:rPr lang="ko-KR" altLang="en-US" sz="1800"/>
              <a:t>다음 비트가 </a:t>
            </a:r>
            <a:r>
              <a:rPr lang="en-US" altLang="ko-KR" sz="1800"/>
              <a:t>10</a:t>
            </a:r>
            <a:r>
              <a:rPr lang="ko-KR" altLang="en-US" sz="1800"/>
              <a:t>이라면</a:t>
            </a:r>
            <a:r>
              <a:rPr lang="en-US" altLang="ko-KR" sz="1800"/>
              <a:t>: </a:t>
            </a:r>
            <a:r>
              <a:rPr lang="ko-KR" altLang="en-US" sz="1800"/>
              <a:t>프레임의 끝</a:t>
            </a:r>
          </a:p>
          <a:p>
            <a:pPr lvl="2" eaLnBrk="1" hangingPunct="1"/>
            <a:r>
              <a:rPr lang="ko-KR" altLang="en-US" sz="1800"/>
              <a:t>다음 비트가 </a:t>
            </a:r>
            <a:r>
              <a:rPr lang="en-US" altLang="ko-KR" sz="1800"/>
              <a:t>11</a:t>
            </a:r>
            <a:r>
              <a:rPr lang="ko-KR" altLang="en-US" sz="1800"/>
              <a:t>이라면</a:t>
            </a:r>
            <a:r>
              <a:rPr lang="en-US" altLang="ko-KR" sz="1800"/>
              <a:t>: </a:t>
            </a:r>
            <a:r>
              <a:rPr lang="ko-KR" altLang="en-US" sz="1800"/>
              <a:t>오류</a:t>
            </a:r>
          </a:p>
          <a:p>
            <a:pPr eaLnBrk="1" hangingPunct="1"/>
            <a:endParaRPr lang="en-US" altLang="ko-KR"/>
          </a:p>
        </p:txBody>
      </p:sp>
      <p:grpSp>
        <p:nvGrpSpPr>
          <p:cNvPr id="37892" name="Group 26"/>
          <p:cNvGrpSpPr>
            <a:grpSpLocks/>
          </p:cNvGrpSpPr>
          <p:nvPr/>
        </p:nvGrpSpPr>
        <p:grpSpPr bwMode="auto">
          <a:xfrm>
            <a:off x="914400" y="2667000"/>
            <a:ext cx="7226300" cy="995363"/>
            <a:chOff x="672" y="1440"/>
            <a:chExt cx="4552" cy="627"/>
          </a:xfrm>
        </p:grpSpPr>
        <p:sp>
          <p:nvSpPr>
            <p:cNvPr id="37894" name="Freeform 5"/>
            <p:cNvSpPr>
              <a:spLocks/>
            </p:cNvSpPr>
            <p:nvPr/>
          </p:nvSpPr>
          <p:spPr bwMode="auto">
            <a:xfrm>
              <a:off x="3552" y="1680"/>
              <a:ext cx="329" cy="387"/>
            </a:xfrm>
            <a:custGeom>
              <a:avLst/>
              <a:gdLst>
                <a:gd name="T0" fmla="*/ 70 w 326"/>
                <a:gd name="T1" fmla="*/ 163 h 447"/>
                <a:gd name="T2" fmla="*/ 347 w 326"/>
                <a:gd name="T3" fmla="*/ 163 h 447"/>
                <a:gd name="T4" fmla="*/ 347 w 326"/>
                <a:gd name="T5" fmla="*/ 0 h 447"/>
                <a:gd name="T6" fmla="*/ 70 w 326"/>
                <a:gd name="T7" fmla="*/ 0 h 447"/>
                <a:gd name="T8" fmla="*/ 0 w 326"/>
                <a:gd name="T9" fmla="*/ 53 h 447"/>
                <a:gd name="T10" fmla="*/ 149 w 326"/>
                <a:gd name="T11" fmla="*/ 53 h 447"/>
                <a:gd name="T12" fmla="*/ 70 w 326"/>
                <a:gd name="T13" fmla="*/ 163 h 447"/>
                <a:gd name="T14" fmla="*/ 70 w 326"/>
                <a:gd name="T15" fmla="*/ 16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"/>
                <a:gd name="T25" fmla="*/ 0 h 447"/>
                <a:gd name="T26" fmla="*/ 326 w 326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" h="447">
                  <a:moveTo>
                    <a:pt x="63" y="447"/>
                  </a:moveTo>
                  <a:lnTo>
                    <a:pt x="326" y="447"/>
                  </a:lnTo>
                  <a:lnTo>
                    <a:pt x="326" y="0"/>
                  </a:lnTo>
                  <a:lnTo>
                    <a:pt x="63" y="0"/>
                  </a:lnTo>
                  <a:lnTo>
                    <a:pt x="0" y="147"/>
                  </a:lnTo>
                  <a:lnTo>
                    <a:pt x="142" y="147"/>
                  </a:lnTo>
                  <a:lnTo>
                    <a:pt x="63" y="44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5" name="Freeform 6"/>
            <p:cNvSpPr>
              <a:spLocks/>
            </p:cNvSpPr>
            <p:nvPr/>
          </p:nvSpPr>
          <p:spPr bwMode="auto">
            <a:xfrm>
              <a:off x="3552" y="1680"/>
              <a:ext cx="329" cy="387"/>
            </a:xfrm>
            <a:custGeom>
              <a:avLst/>
              <a:gdLst>
                <a:gd name="T0" fmla="*/ 70 w 326"/>
                <a:gd name="T1" fmla="*/ 163 h 447"/>
                <a:gd name="T2" fmla="*/ 347 w 326"/>
                <a:gd name="T3" fmla="*/ 163 h 447"/>
                <a:gd name="T4" fmla="*/ 347 w 326"/>
                <a:gd name="T5" fmla="*/ 0 h 447"/>
                <a:gd name="T6" fmla="*/ 70 w 326"/>
                <a:gd name="T7" fmla="*/ 0 h 447"/>
                <a:gd name="T8" fmla="*/ 0 w 326"/>
                <a:gd name="T9" fmla="*/ 53 h 447"/>
                <a:gd name="T10" fmla="*/ 149 w 326"/>
                <a:gd name="T11" fmla="*/ 53 h 447"/>
                <a:gd name="T12" fmla="*/ 70 w 326"/>
                <a:gd name="T13" fmla="*/ 163 h 447"/>
                <a:gd name="T14" fmla="*/ 70 w 326"/>
                <a:gd name="T15" fmla="*/ 16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"/>
                <a:gd name="T25" fmla="*/ 0 h 447"/>
                <a:gd name="T26" fmla="*/ 326 w 326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" h="447">
                  <a:moveTo>
                    <a:pt x="63" y="447"/>
                  </a:moveTo>
                  <a:lnTo>
                    <a:pt x="326" y="447"/>
                  </a:lnTo>
                  <a:lnTo>
                    <a:pt x="326" y="0"/>
                  </a:lnTo>
                  <a:lnTo>
                    <a:pt x="63" y="0"/>
                  </a:lnTo>
                  <a:lnTo>
                    <a:pt x="0" y="147"/>
                  </a:lnTo>
                  <a:lnTo>
                    <a:pt x="142" y="147"/>
                  </a:lnTo>
                  <a:lnTo>
                    <a:pt x="63" y="44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6" name="Freeform 7"/>
            <p:cNvSpPr>
              <a:spLocks/>
            </p:cNvSpPr>
            <p:nvPr/>
          </p:nvSpPr>
          <p:spPr bwMode="auto">
            <a:xfrm>
              <a:off x="2448" y="1680"/>
              <a:ext cx="1178" cy="387"/>
            </a:xfrm>
            <a:custGeom>
              <a:avLst/>
              <a:gdLst>
                <a:gd name="T0" fmla="*/ 1162 w 1168"/>
                <a:gd name="T1" fmla="*/ 163 h 447"/>
                <a:gd name="T2" fmla="*/ 0 w 1168"/>
                <a:gd name="T3" fmla="*/ 163 h 447"/>
                <a:gd name="T4" fmla="*/ 0 w 1168"/>
                <a:gd name="T5" fmla="*/ 0 h 447"/>
                <a:gd name="T6" fmla="*/ 1162 w 1168"/>
                <a:gd name="T7" fmla="*/ 0 h 447"/>
                <a:gd name="T8" fmla="*/ 1073 w 1168"/>
                <a:gd name="T9" fmla="*/ 74 h 447"/>
                <a:gd name="T10" fmla="*/ 1239 w 1168"/>
                <a:gd name="T11" fmla="*/ 74 h 447"/>
                <a:gd name="T12" fmla="*/ 1162 w 1168"/>
                <a:gd name="T13" fmla="*/ 163 h 447"/>
                <a:gd name="T14" fmla="*/ 1162 w 1168"/>
                <a:gd name="T15" fmla="*/ 16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8"/>
                <a:gd name="T25" fmla="*/ 0 h 447"/>
                <a:gd name="T26" fmla="*/ 1168 w 1168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8" h="447">
                  <a:moveTo>
                    <a:pt x="1094" y="447"/>
                  </a:moveTo>
                  <a:lnTo>
                    <a:pt x="0" y="447"/>
                  </a:lnTo>
                  <a:lnTo>
                    <a:pt x="0" y="0"/>
                  </a:lnTo>
                  <a:lnTo>
                    <a:pt x="1094" y="0"/>
                  </a:lnTo>
                  <a:lnTo>
                    <a:pt x="1010" y="205"/>
                  </a:lnTo>
                  <a:lnTo>
                    <a:pt x="1168" y="205"/>
                  </a:lnTo>
                  <a:lnTo>
                    <a:pt x="1094" y="44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7" name="Freeform 8"/>
            <p:cNvSpPr>
              <a:spLocks/>
            </p:cNvSpPr>
            <p:nvPr/>
          </p:nvSpPr>
          <p:spPr bwMode="auto">
            <a:xfrm>
              <a:off x="2448" y="1680"/>
              <a:ext cx="1178" cy="387"/>
            </a:xfrm>
            <a:custGeom>
              <a:avLst/>
              <a:gdLst>
                <a:gd name="T0" fmla="*/ 1162 w 1168"/>
                <a:gd name="T1" fmla="*/ 163 h 447"/>
                <a:gd name="T2" fmla="*/ 0 w 1168"/>
                <a:gd name="T3" fmla="*/ 163 h 447"/>
                <a:gd name="T4" fmla="*/ 0 w 1168"/>
                <a:gd name="T5" fmla="*/ 0 h 447"/>
                <a:gd name="T6" fmla="*/ 1162 w 1168"/>
                <a:gd name="T7" fmla="*/ 0 h 447"/>
                <a:gd name="T8" fmla="*/ 1073 w 1168"/>
                <a:gd name="T9" fmla="*/ 74 h 447"/>
                <a:gd name="T10" fmla="*/ 1239 w 1168"/>
                <a:gd name="T11" fmla="*/ 74 h 447"/>
                <a:gd name="T12" fmla="*/ 1162 w 1168"/>
                <a:gd name="T13" fmla="*/ 163 h 447"/>
                <a:gd name="T14" fmla="*/ 1162 w 1168"/>
                <a:gd name="T15" fmla="*/ 16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8"/>
                <a:gd name="T25" fmla="*/ 0 h 447"/>
                <a:gd name="T26" fmla="*/ 1168 w 1168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8" h="447">
                  <a:moveTo>
                    <a:pt x="1094" y="447"/>
                  </a:moveTo>
                  <a:lnTo>
                    <a:pt x="0" y="447"/>
                  </a:lnTo>
                  <a:lnTo>
                    <a:pt x="0" y="0"/>
                  </a:lnTo>
                  <a:lnTo>
                    <a:pt x="1094" y="0"/>
                  </a:lnTo>
                  <a:lnTo>
                    <a:pt x="1010" y="205"/>
                  </a:lnTo>
                  <a:lnTo>
                    <a:pt x="1168" y="205"/>
                  </a:lnTo>
                  <a:lnTo>
                    <a:pt x="1094" y="44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1733" y="1759"/>
              <a:ext cx="5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000">
                  <a:solidFill>
                    <a:srgbClr val="000000"/>
                  </a:solidFill>
                  <a:latin typeface="Arial" pitchFamily="34" charset="0"/>
                </a:rPr>
                <a:t>Header</a:t>
              </a:r>
              <a:endParaRPr kumimoji="0" lang="en-US" altLang="ko-KR" sz="2000">
                <a:latin typeface="Times New Roman" pitchFamily="18" charset="0"/>
              </a:endParaRPr>
            </a:p>
          </p:txBody>
        </p:sp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2963" y="1759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000">
                  <a:solidFill>
                    <a:srgbClr val="000000"/>
                  </a:solidFill>
                  <a:latin typeface="Arial" pitchFamily="34" charset="0"/>
                </a:rPr>
                <a:t>Body</a:t>
              </a:r>
              <a:endParaRPr kumimoji="0" lang="en-US" altLang="ko-KR" sz="2000">
                <a:latin typeface="Times New Roman" pitchFamily="18" charset="0"/>
              </a:endParaRPr>
            </a:p>
          </p:txBody>
        </p:sp>
        <p:sp>
          <p:nvSpPr>
            <p:cNvPr id="37900" name="Freeform 11"/>
            <p:cNvSpPr>
              <a:spLocks/>
            </p:cNvSpPr>
            <p:nvPr/>
          </p:nvSpPr>
          <p:spPr bwMode="auto">
            <a:xfrm>
              <a:off x="672" y="1680"/>
              <a:ext cx="1781" cy="387"/>
            </a:xfrm>
            <a:custGeom>
              <a:avLst/>
              <a:gdLst>
                <a:gd name="T0" fmla="*/ 1862 w 1767"/>
                <a:gd name="T1" fmla="*/ 0 h 447"/>
                <a:gd name="T2" fmla="*/ 0 w 1767"/>
                <a:gd name="T3" fmla="*/ 0 h 447"/>
                <a:gd name="T4" fmla="*/ 0 w 1767"/>
                <a:gd name="T5" fmla="*/ 163 h 447"/>
                <a:gd name="T6" fmla="*/ 1867 w 1767"/>
                <a:gd name="T7" fmla="*/ 163 h 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7"/>
                <a:gd name="T13" fmla="*/ 0 h 447"/>
                <a:gd name="T14" fmla="*/ 1767 w 1767"/>
                <a:gd name="T15" fmla="*/ 447 h 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7" h="447">
                  <a:moveTo>
                    <a:pt x="1762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1767" y="44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3888" y="1680"/>
              <a:ext cx="1336" cy="38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>
              <a:off x="4377" y="1648"/>
              <a:ext cx="0" cy="4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1573" y="1659"/>
              <a:ext cx="5" cy="39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4" name="Rectangle 15"/>
            <p:cNvSpPr>
              <a:spLocks noChangeArrowheads="1"/>
            </p:cNvSpPr>
            <p:nvPr/>
          </p:nvSpPr>
          <p:spPr bwMode="auto">
            <a:xfrm>
              <a:off x="1064" y="1440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5" name="Rectangle 16"/>
            <p:cNvSpPr>
              <a:spLocks noChangeArrowheads="1"/>
            </p:cNvSpPr>
            <p:nvPr/>
          </p:nvSpPr>
          <p:spPr bwMode="auto">
            <a:xfrm>
              <a:off x="1913" y="1440"/>
              <a:ext cx="19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pitchFamily="34" charset="0"/>
                </a:rPr>
                <a:t>16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6" name="Rectangle 17"/>
            <p:cNvSpPr>
              <a:spLocks noChangeArrowheads="1"/>
            </p:cNvSpPr>
            <p:nvPr/>
          </p:nvSpPr>
          <p:spPr bwMode="auto">
            <a:xfrm>
              <a:off x="4018" y="1444"/>
              <a:ext cx="19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pitchFamily="34" charset="0"/>
                </a:rPr>
                <a:t>16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7" name="Rectangle 18"/>
            <p:cNvSpPr>
              <a:spLocks noChangeArrowheads="1"/>
            </p:cNvSpPr>
            <p:nvPr/>
          </p:nvSpPr>
          <p:spPr bwMode="auto">
            <a:xfrm>
              <a:off x="4723" y="1444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8" name="Rectangle 19"/>
            <p:cNvSpPr>
              <a:spLocks noChangeArrowheads="1"/>
            </p:cNvSpPr>
            <p:nvPr/>
          </p:nvSpPr>
          <p:spPr bwMode="auto">
            <a:xfrm>
              <a:off x="3939" y="1759"/>
              <a:ext cx="3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000">
                  <a:solidFill>
                    <a:srgbClr val="000000"/>
                  </a:solidFill>
                  <a:latin typeface="Arial" pitchFamily="34" charset="0"/>
                </a:rPr>
                <a:t>CRC</a:t>
              </a:r>
              <a:endParaRPr kumimoji="0" lang="en-US" altLang="ko-KR" sz="2000">
                <a:latin typeface="Times New Roman" pitchFamily="18" charset="0"/>
              </a:endParaRPr>
            </a:p>
          </p:txBody>
        </p:sp>
        <p:sp>
          <p:nvSpPr>
            <p:cNvPr id="37909" name="Rectangle 20"/>
            <p:cNvSpPr>
              <a:spLocks noChangeArrowheads="1"/>
            </p:cNvSpPr>
            <p:nvPr/>
          </p:nvSpPr>
          <p:spPr bwMode="auto">
            <a:xfrm>
              <a:off x="816" y="1776"/>
              <a:ext cx="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000">
                  <a:solidFill>
                    <a:schemeClr val="accent2"/>
                  </a:solidFill>
                  <a:latin typeface="Times New Roman" pitchFamily="18" charset="0"/>
                </a:rPr>
                <a:t>01111110</a:t>
              </a:r>
            </a:p>
          </p:txBody>
        </p:sp>
        <p:sp>
          <p:nvSpPr>
            <p:cNvPr id="37910" name="Rectangle 24"/>
            <p:cNvSpPr>
              <a:spLocks noChangeArrowheads="1"/>
            </p:cNvSpPr>
            <p:nvPr/>
          </p:nvSpPr>
          <p:spPr bwMode="auto">
            <a:xfrm>
              <a:off x="4464" y="1776"/>
              <a:ext cx="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000">
                  <a:solidFill>
                    <a:schemeClr val="accent2"/>
                  </a:solidFill>
                  <a:latin typeface="Times New Roman" pitchFamily="18" charset="0"/>
                </a:rPr>
                <a:t>01111110</a:t>
              </a:r>
            </a:p>
          </p:txBody>
        </p:sp>
      </p:grpSp>
      <p:sp>
        <p:nvSpPr>
          <p:cNvPr id="37893" name="Text Box 27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프레이밍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점대점</a:t>
            </a:r>
            <a:r>
              <a:rPr lang="en-US" altLang="ko-KR" sz="2800"/>
              <a:t>(Point-To-Point) </a:t>
            </a:r>
            <a:r>
              <a:rPr lang="ko-KR" altLang="en-US" sz="2800"/>
              <a:t>링크</a:t>
            </a:r>
          </a:p>
          <a:p>
            <a:pPr eaLnBrk="1" hangingPunct="1"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 sz="2400"/>
              <a:t> </a:t>
            </a:r>
            <a:r>
              <a:rPr lang="ko-KR" altLang="en-US" sz="2800"/>
              <a:t>하드웨어 구성요소</a:t>
            </a:r>
          </a:p>
          <a:p>
            <a:pPr eaLnBrk="1" hangingPunct="1"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인코딩</a:t>
            </a:r>
          </a:p>
          <a:p>
            <a:pPr eaLnBrk="1" hangingPunct="1"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프레이밍</a:t>
            </a:r>
          </a:p>
          <a:p>
            <a:pPr eaLnBrk="1" hangingPunct="1">
              <a:buFontTx/>
              <a:buNone/>
            </a:pPr>
            <a:r>
              <a:rPr lang="ko-KR" altLang="en-US" sz="2400">
                <a:sym typeface="Wingdings" pitchFamily="2" charset="2"/>
              </a:rPr>
              <a:t>		</a:t>
            </a:r>
            <a:r>
              <a:rPr lang="ko-KR" altLang="en-US"/>
              <a:t> </a:t>
            </a:r>
            <a:r>
              <a:rPr lang="ko-KR" altLang="en-US" sz="2800"/>
              <a:t>오류검출</a:t>
            </a:r>
          </a:p>
          <a:p>
            <a:pPr eaLnBrk="1" hangingPunct="1">
              <a:buFontTx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/>
              <a:t> </a:t>
            </a:r>
            <a:r>
              <a:rPr lang="ko-KR" altLang="en-US" sz="2800"/>
              <a:t>신뢰성있는 전송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 sz="2800"/>
              <a:t> 이더넷 </a:t>
            </a:r>
            <a:r>
              <a:rPr lang="en-US" altLang="ko-KR" sz="2800"/>
              <a:t>/ FDDI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네트워크 어댑터</a:t>
            </a:r>
          </a:p>
          <a:p>
            <a:pPr lvl="1" eaLnBrk="1" hangingPunct="1"/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35869"/>
          </a:xfrm>
        </p:spPr>
        <p:txBody>
          <a:bodyPr/>
          <a:lstStyle/>
          <a:p>
            <a:pPr eaLnBrk="1" hangingPunct="1"/>
            <a:r>
              <a:rPr lang="ko-KR" altLang="en-US" dirty="0"/>
              <a:t>오류 검출 코드 </a:t>
            </a:r>
            <a:br>
              <a:rPr lang="ko-KR" altLang="en-US" dirty="0"/>
            </a:br>
            <a:r>
              <a:rPr lang="en-US" altLang="ko-KR" dirty="0"/>
              <a:t>(Error Detecting Code)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16832"/>
            <a:ext cx="8382000" cy="2215704"/>
          </a:xfrm>
        </p:spPr>
        <p:txBody>
          <a:bodyPr/>
          <a:lstStyle/>
          <a:p>
            <a:pPr eaLnBrk="1" hangingPunct="1"/>
            <a:r>
              <a:rPr lang="ko-KR" altLang="en-US" u="sng" dirty="0"/>
              <a:t>데이터 영역</a:t>
            </a:r>
            <a:r>
              <a:rPr lang="ko-KR" altLang="en-US" dirty="0"/>
              <a:t> 안에 </a:t>
            </a:r>
            <a:r>
              <a:rPr lang="ko-KR" altLang="en-US" u="sng" dirty="0"/>
              <a:t>오류</a:t>
            </a:r>
            <a:r>
              <a:rPr lang="ko-KR" altLang="en-US" dirty="0"/>
              <a:t>가 있는지를 없는지를 알아내는 </a:t>
            </a:r>
            <a:r>
              <a:rPr lang="ko-KR" altLang="en-US" u="sng" dirty="0"/>
              <a:t>부가 데이터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크기 면에서</a:t>
            </a:r>
            <a:r>
              <a:rPr lang="en-US" altLang="ko-KR" dirty="0"/>
              <a:t>,  EDC &lt;&lt; data ;   </a:t>
            </a:r>
            <a:r>
              <a:rPr lang="ko-KR" altLang="en-US" dirty="0"/>
              <a:t>오류가 없는 경우 단순 부하이므로</a:t>
            </a:r>
            <a:endParaRPr lang="en-US" altLang="ko-KR" dirty="0"/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효율 면에서</a:t>
            </a:r>
            <a:r>
              <a:rPr lang="en-US" altLang="ko-KR" dirty="0"/>
              <a:t>, </a:t>
            </a:r>
            <a:r>
              <a:rPr lang="ko-KR" altLang="en-US" dirty="0"/>
              <a:t>오류 </a:t>
            </a:r>
            <a:r>
              <a:rPr lang="ko-KR" altLang="en-US" dirty="0" err="1"/>
              <a:t>검출율이</a:t>
            </a:r>
            <a:r>
              <a:rPr lang="ko-KR" altLang="en-US" dirty="0"/>
              <a:t> 높아야 함</a:t>
            </a:r>
            <a:r>
              <a:rPr lang="en-US" altLang="ko-KR" dirty="0"/>
              <a:t>. (</a:t>
            </a:r>
            <a:r>
              <a:rPr lang="ko-KR" altLang="en-US" dirty="0" err="1"/>
              <a:t>검출율</a:t>
            </a:r>
            <a:r>
              <a:rPr lang="ko-KR" altLang="en-US" dirty="0"/>
              <a:t> 정의는 다음 페이지</a:t>
            </a:r>
            <a:r>
              <a:rPr lang="en-US" altLang="ko-KR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비용 면에서</a:t>
            </a:r>
            <a:r>
              <a:rPr lang="en-US" altLang="ko-KR" dirty="0"/>
              <a:t>, </a:t>
            </a:r>
            <a:r>
              <a:rPr lang="en-US" altLang="ko-KR" i="1" dirty="0"/>
              <a:t>f() </a:t>
            </a:r>
            <a:r>
              <a:rPr lang="ko-KR" altLang="en-US" dirty="0"/>
              <a:t>연산에 시간이 적게 소모되어야 함</a:t>
            </a:r>
            <a:r>
              <a:rPr lang="en-US" altLang="ko-KR" dirty="0"/>
              <a:t>.</a:t>
            </a:r>
            <a:endParaRPr lang="en-US" altLang="ko-KR" i="1" dirty="0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214438" y="2276872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/>
              <a:t>parity</a:t>
            </a:r>
            <a:endParaRPr lang="en-US" altLang="ko-KR" dirty="0">
              <a:latin typeface="Times New Roman" pitchFamily="18" charset="0"/>
            </a:endParaRPr>
          </a:p>
        </p:txBody>
      </p:sp>
      <p:grpSp>
        <p:nvGrpSpPr>
          <p:cNvPr id="40965" name="그룹 16"/>
          <p:cNvGrpSpPr>
            <a:grpSpLocks/>
          </p:cNvGrpSpPr>
          <p:nvPr/>
        </p:nvGrpSpPr>
        <p:grpSpPr bwMode="auto">
          <a:xfrm>
            <a:off x="857250" y="4384824"/>
            <a:ext cx="6915150" cy="2068512"/>
            <a:chOff x="857224" y="4071942"/>
            <a:chExt cx="6914434" cy="2068443"/>
          </a:xfrm>
        </p:grpSpPr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857224" y="4836277"/>
              <a:ext cx="4721120" cy="5467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/>
                <a:t>data</a:t>
              </a:r>
            </a:p>
          </p:txBody>
        </p:sp>
        <p:sp>
          <p:nvSpPr>
            <p:cNvPr id="40968" name="Text Box 7"/>
            <p:cNvSpPr txBox="1">
              <a:spLocks noChangeArrowheads="1"/>
            </p:cNvSpPr>
            <p:nvPr/>
          </p:nvSpPr>
          <p:spPr bwMode="auto">
            <a:xfrm>
              <a:off x="5578344" y="4836277"/>
              <a:ext cx="2065490" cy="5467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/>
                <a:t>EDC</a:t>
              </a:r>
            </a:p>
          </p:txBody>
        </p:sp>
        <p:cxnSp>
          <p:nvCxnSpPr>
            <p:cNvPr id="40969" name="AutoShape 9"/>
            <p:cNvCxnSpPr>
              <a:cxnSpLocks noChangeShapeType="1"/>
              <a:stCxn id="40967" idx="0"/>
              <a:endCxn id="40968" idx="0"/>
            </p:cNvCxnSpPr>
            <p:nvPr/>
          </p:nvCxnSpPr>
          <p:spPr bwMode="auto">
            <a:xfrm rot="5400000" flipV="1">
              <a:off x="4912561" y="3141484"/>
              <a:ext cx="1860" cy="3393305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970" name="AutoShape 10"/>
            <p:cNvCxnSpPr>
              <a:cxnSpLocks noChangeShapeType="1"/>
              <a:stCxn id="40968" idx="2"/>
              <a:endCxn id="40967" idx="2"/>
            </p:cNvCxnSpPr>
            <p:nvPr/>
          </p:nvCxnSpPr>
          <p:spPr bwMode="auto">
            <a:xfrm rot="5400000">
              <a:off x="4912561" y="3688235"/>
              <a:ext cx="1860" cy="3393305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3428992" y="4071942"/>
              <a:ext cx="3323181" cy="46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Times New Roman" pitchFamily="18" charset="0"/>
                </a:rPr>
                <a:t>생성</a:t>
              </a:r>
              <a:r>
                <a:rPr lang="en-US" altLang="ko-KR" sz="2000">
                  <a:latin typeface="Times New Roman" pitchFamily="18" charset="0"/>
                </a:rPr>
                <a:t>(</a:t>
              </a:r>
              <a:r>
                <a:rPr lang="ko-KR" altLang="en-US" sz="2000">
                  <a:latin typeface="Times New Roman" pitchFamily="18" charset="0"/>
                </a:rPr>
                <a:t>송신자</a:t>
              </a:r>
              <a:r>
                <a:rPr lang="en-US" altLang="ko-KR" sz="2000">
                  <a:latin typeface="Times New Roman" pitchFamily="18" charset="0"/>
                </a:rPr>
                <a:t>);  </a:t>
              </a:r>
              <a:r>
                <a:rPr lang="en-US" altLang="ko-KR" sz="2000" i="1">
                  <a:latin typeface="Times New Roman" pitchFamily="18" charset="0"/>
                </a:rPr>
                <a:t>EDC ← f(data)  </a:t>
              </a:r>
              <a:r>
                <a:rPr lang="en-US" altLang="ko-KR" i="1">
                  <a:latin typeface="Times New Roman" pitchFamily="18" charset="0"/>
                </a:rPr>
                <a:t> </a:t>
              </a:r>
              <a:endParaRPr lang="en-US" altLang="ko-KR" sz="2000" i="1">
                <a:latin typeface="Times New Roman" pitchFamily="18" charset="0"/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3428992" y="5678720"/>
              <a:ext cx="43426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Times New Roman" pitchFamily="18" charset="0"/>
                </a:rPr>
                <a:t>점검</a:t>
              </a:r>
              <a:r>
                <a:rPr lang="en-US" altLang="ko-KR" sz="2000">
                  <a:latin typeface="Times New Roman" pitchFamily="18" charset="0"/>
                </a:rPr>
                <a:t>(</a:t>
              </a:r>
              <a:r>
                <a:rPr lang="ko-KR" altLang="en-US" sz="2000">
                  <a:latin typeface="Times New Roman" pitchFamily="18" charset="0"/>
                </a:rPr>
                <a:t>수신자</a:t>
              </a:r>
              <a:r>
                <a:rPr lang="en-US" altLang="ko-KR" sz="2000">
                  <a:latin typeface="Times New Roman" pitchFamily="18" charset="0"/>
                </a:rPr>
                <a:t>)</a:t>
              </a:r>
              <a:r>
                <a:rPr lang="en-US" altLang="ko-KR">
                  <a:latin typeface="Times New Roman" pitchFamily="18" charset="0"/>
                </a:rPr>
                <a:t>; </a:t>
              </a:r>
              <a:r>
                <a:rPr lang="en-US" altLang="ko-KR" i="1">
                  <a:latin typeface="Times New Roman" pitchFamily="18" charset="0"/>
                </a:rPr>
                <a:t>(EDC’ == f(data’))</a:t>
              </a:r>
              <a:r>
                <a:rPr lang="en-US" altLang="ko-KR">
                  <a:latin typeface="Times New Roman" pitchFamily="18" charset="0"/>
                </a:rPr>
                <a:t> ?</a:t>
              </a:r>
              <a:endParaRPr lang="en-US" altLang="ko-KR" sz="2000">
                <a:latin typeface="Times New Roman" pitchFamily="18" charset="0"/>
              </a:endParaRPr>
            </a:p>
          </p:txBody>
        </p:sp>
      </p:grpSp>
      <p:sp>
        <p:nvSpPr>
          <p:cNvPr id="40966" name="Text Box 16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오류검출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500063" y="381000"/>
            <a:ext cx="7772400" cy="685800"/>
          </a:xfrm>
        </p:spPr>
        <p:txBody>
          <a:bodyPr/>
          <a:lstStyle/>
          <a:p>
            <a:r>
              <a:rPr lang="ko-KR" altLang="en-US"/>
              <a:t>오류 검출율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>
          <a:xfrm>
            <a:off x="381000" y="1412776"/>
            <a:ext cx="8382000" cy="1643062"/>
          </a:xfrm>
        </p:spPr>
        <p:txBody>
          <a:bodyPr/>
          <a:lstStyle/>
          <a:p>
            <a:r>
              <a:rPr lang="en-US" altLang="ko-KR" sz="2400" dirty="0"/>
              <a:t>EDC</a:t>
            </a:r>
            <a:r>
              <a:rPr lang="ko-KR" altLang="en-US" sz="2400" dirty="0"/>
              <a:t>가 완벽하게 오류를 검출할 수 있을까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검출 실패 → 시스템 </a:t>
            </a:r>
            <a:r>
              <a:rPr lang="en-US" altLang="ko-KR" sz="2400" dirty="0"/>
              <a:t>integrity </a:t>
            </a:r>
            <a:r>
              <a:rPr lang="ko-KR" altLang="en-US" sz="2400" dirty="0"/>
              <a:t>상실</a:t>
            </a:r>
            <a:endParaRPr lang="en-US" altLang="ko-KR" sz="2400" dirty="0"/>
          </a:p>
          <a:p>
            <a:r>
              <a:rPr lang="ko-KR" altLang="en-US" sz="2400" dirty="0"/>
              <a:t>매우 높은 오류 </a:t>
            </a:r>
            <a:r>
              <a:rPr lang="ko-KR" altLang="en-US" sz="2400" dirty="0" err="1"/>
              <a:t>검출율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/>
              <a:t>중복 오류 검사</a:t>
            </a:r>
          </a:p>
        </p:txBody>
      </p:sp>
      <p:pic>
        <p:nvPicPr>
          <p:cNvPr id="41988" name="Picture 3" descr="521 Error Dete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3094038"/>
            <a:ext cx="6472237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6962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/>
              <a:t>2</a:t>
            </a:r>
            <a:r>
              <a:rPr lang="ko-KR" altLang="en-US"/>
              <a:t>차원 패리티</a:t>
            </a:r>
            <a:br>
              <a:rPr lang="ko-KR" altLang="en-US"/>
            </a:br>
            <a:r>
              <a:rPr lang="en-US" altLang="ko-KR"/>
              <a:t>(Two </a:t>
            </a:r>
            <a:r>
              <a:rPr lang="en-US" altLang="ko-KR">
                <a:latin typeface="Times New Roman" pitchFamily="18" charset="0"/>
              </a:rPr>
              <a:t>–</a:t>
            </a:r>
            <a:r>
              <a:rPr lang="en-US" altLang="ko-KR"/>
              <a:t>Dimensional Parity)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724400"/>
          </a:xfrm>
        </p:spPr>
        <p:txBody>
          <a:bodyPr/>
          <a:lstStyle/>
          <a:p>
            <a:pPr eaLnBrk="1" hangingPunct="1"/>
            <a:endParaRPr lang="ko-KR" altLang="ko-KR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048000" y="1905000"/>
            <a:ext cx="2787650" cy="4368800"/>
            <a:chOff x="1924" y="528"/>
            <a:chExt cx="1756" cy="2752"/>
          </a:xfrm>
        </p:grpSpPr>
        <p:sp>
          <p:nvSpPr>
            <p:cNvPr id="43014" name="Freeform 5"/>
            <p:cNvSpPr>
              <a:spLocks/>
            </p:cNvSpPr>
            <p:nvPr/>
          </p:nvSpPr>
          <p:spPr bwMode="auto">
            <a:xfrm>
              <a:off x="3277" y="909"/>
              <a:ext cx="211" cy="247"/>
            </a:xfrm>
            <a:custGeom>
              <a:avLst/>
              <a:gdLst>
                <a:gd name="T0" fmla="*/ 211 w 211"/>
                <a:gd name="T1" fmla="*/ 242 h 247"/>
                <a:gd name="T2" fmla="*/ 211 w 211"/>
                <a:gd name="T3" fmla="*/ 0 h 247"/>
                <a:gd name="T4" fmla="*/ 0 w 211"/>
                <a:gd name="T5" fmla="*/ 0 h 247"/>
                <a:gd name="T6" fmla="*/ 0 w 211"/>
                <a:gd name="T7" fmla="*/ 247 h 247"/>
                <a:gd name="T8" fmla="*/ 211 w 211"/>
                <a:gd name="T9" fmla="*/ 247 h 247"/>
                <a:gd name="T10" fmla="*/ 211 w 211"/>
                <a:gd name="T11" fmla="*/ 247 h 247"/>
                <a:gd name="T12" fmla="*/ 211 w 211"/>
                <a:gd name="T13" fmla="*/ 242 h 2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"/>
                <a:gd name="T22" fmla="*/ 0 h 247"/>
                <a:gd name="T23" fmla="*/ 211 w 211"/>
                <a:gd name="T24" fmla="*/ 247 h 2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" h="247">
                  <a:moveTo>
                    <a:pt x="211" y="242"/>
                  </a:moveTo>
                  <a:lnTo>
                    <a:pt x="211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211" y="247"/>
                  </a:lnTo>
                  <a:lnTo>
                    <a:pt x="211" y="24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5" name="Freeform 6"/>
            <p:cNvSpPr>
              <a:spLocks/>
            </p:cNvSpPr>
            <p:nvPr/>
          </p:nvSpPr>
          <p:spPr bwMode="auto">
            <a:xfrm>
              <a:off x="3277" y="1241"/>
              <a:ext cx="211" cy="242"/>
            </a:xfrm>
            <a:custGeom>
              <a:avLst/>
              <a:gdLst>
                <a:gd name="T0" fmla="*/ 211 w 211"/>
                <a:gd name="T1" fmla="*/ 242 h 242"/>
                <a:gd name="T2" fmla="*/ 211 w 211"/>
                <a:gd name="T3" fmla="*/ 0 h 242"/>
                <a:gd name="T4" fmla="*/ 0 w 211"/>
                <a:gd name="T5" fmla="*/ 0 h 242"/>
                <a:gd name="T6" fmla="*/ 0 w 211"/>
                <a:gd name="T7" fmla="*/ 242 h 242"/>
                <a:gd name="T8" fmla="*/ 211 w 211"/>
                <a:gd name="T9" fmla="*/ 242 h 242"/>
                <a:gd name="T10" fmla="*/ 211 w 211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42"/>
                <a:gd name="T20" fmla="*/ 211 w 211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42">
                  <a:moveTo>
                    <a:pt x="211" y="242"/>
                  </a:moveTo>
                  <a:lnTo>
                    <a:pt x="211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211" y="24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6" name="Freeform 7"/>
            <p:cNvSpPr>
              <a:spLocks/>
            </p:cNvSpPr>
            <p:nvPr/>
          </p:nvSpPr>
          <p:spPr bwMode="auto">
            <a:xfrm>
              <a:off x="3277" y="1573"/>
              <a:ext cx="211" cy="242"/>
            </a:xfrm>
            <a:custGeom>
              <a:avLst/>
              <a:gdLst>
                <a:gd name="T0" fmla="*/ 211 w 211"/>
                <a:gd name="T1" fmla="*/ 242 h 242"/>
                <a:gd name="T2" fmla="*/ 211 w 211"/>
                <a:gd name="T3" fmla="*/ 0 h 242"/>
                <a:gd name="T4" fmla="*/ 0 w 211"/>
                <a:gd name="T5" fmla="*/ 0 h 242"/>
                <a:gd name="T6" fmla="*/ 0 w 211"/>
                <a:gd name="T7" fmla="*/ 242 h 242"/>
                <a:gd name="T8" fmla="*/ 211 w 211"/>
                <a:gd name="T9" fmla="*/ 242 h 242"/>
                <a:gd name="T10" fmla="*/ 211 w 211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42"/>
                <a:gd name="T20" fmla="*/ 211 w 211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42">
                  <a:moveTo>
                    <a:pt x="211" y="242"/>
                  </a:moveTo>
                  <a:lnTo>
                    <a:pt x="211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211" y="24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7" name="Freeform 8"/>
            <p:cNvSpPr>
              <a:spLocks/>
            </p:cNvSpPr>
            <p:nvPr/>
          </p:nvSpPr>
          <p:spPr bwMode="auto">
            <a:xfrm>
              <a:off x="3277" y="1905"/>
              <a:ext cx="211" cy="246"/>
            </a:xfrm>
            <a:custGeom>
              <a:avLst/>
              <a:gdLst>
                <a:gd name="T0" fmla="*/ 211 w 211"/>
                <a:gd name="T1" fmla="*/ 242 h 246"/>
                <a:gd name="T2" fmla="*/ 211 w 211"/>
                <a:gd name="T3" fmla="*/ 0 h 246"/>
                <a:gd name="T4" fmla="*/ 0 w 211"/>
                <a:gd name="T5" fmla="*/ 0 h 246"/>
                <a:gd name="T6" fmla="*/ 0 w 211"/>
                <a:gd name="T7" fmla="*/ 246 h 246"/>
                <a:gd name="T8" fmla="*/ 211 w 211"/>
                <a:gd name="T9" fmla="*/ 246 h 246"/>
                <a:gd name="T10" fmla="*/ 211 w 211"/>
                <a:gd name="T11" fmla="*/ 246 h 246"/>
                <a:gd name="T12" fmla="*/ 211 w 211"/>
                <a:gd name="T13" fmla="*/ 242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"/>
                <a:gd name="T22" fmla="*/ 0 h 246"/>
                <a:gd name="T23" fmla="*/ 211 w 211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" h="246">
                  <a:moveTo>
                    <a:pt x="211" y="242"/>
                  </a:moveTo>
                  <a:lnTo>
                    <a:pt x="211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211" y="246"/>
                  </a:lnTo>
                  <a:lnTo>
                    <a:pt x="211" y="24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8" name="Freeform 9"/>
            <p:cNvSpPr>
              <a:spLocks/>
            </p:cNvSpPr>
            <p:nvPr/>
          </p:nvSpPr>
          <p:spPr bwMode="auto">
            <a:xfrm>
              <a:off x="3277" y="2237"/>
              <a:ext cx="211" cy="242"/>
            </a:xfrm>
            <a:custGeom>
              <a:avLst/>
              <a:gdLst>
                <a:gd name="T0" fmla="*/ 211 w 211"/>
                <a:gd name="T1" fmla="*/ 242 h 242"/>
                <a:gd name="T2" fmla="*/ 211 w 211"/>
                <a:gd name="T3" fmla="*/ 0 h 242"/>
                <a:gd name="T4" fmla="*/ 0 w 211"/>
                <a:gd name="T5" fmla="*/ 0 h 242"/>
                <a:gd name="T6" fmla="*/ 0 w 211"/>
                <a:gd name="T7" fmla="*/ 242 h 242"/>
                <a:gd name="T8" fmla="*/ 211 w 211"/>
                <a:gd name="T9" fmla="*/ 242 h 242"/>
                <a:gd name="T10" fmla="*/ 211 w 211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42"/>
                <a:gd name="T20" fmla="*/ 211 w 211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42">
                  <a:moveTo>
                    <a:pt x="211" y="242"/>
                  </a:moveTo>
                  <a:lnTo>
                    <a:pt x="211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211" y="24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9" name="Freeform 10"/>
            <p:cNvSpPr>
              <a:spLocks/>
            </p:cNvSpPr>
            <p:nvPr/>
          </p:nvSpPr>
          <p:spPr bwMode="auto">
            <a:xfrm>
              <a:off x="3277" y="2568"/>
              <a:ext cx="211" cy="243"/>
            </a:xfrm>
            <a:custGeom>
              <a:avLst/>
              <a:gdLst>
                <a:gd name="T0" fmla="*/ 211 w 211"/>
                <a:gd name="T1" fmla="*/ 243 h 243"/>
                <a:gd name="T2" fmla="*/ 211 w 211"/>
                <a:gd name="T3" fmla="*/ 0 h 243"/>
                <a:gd name="T4" fmla="*/ 0 w 211"/>
                <a:gd name="T5" fmla="*/ 0 h 243"/>
                <a:gd name="T6" fmla="*/ 0 w 211"/>
                <a:gd name="T7" fmla="*/ 243 h 243"/>
                <a:gd name="T8" fmla="*/ 211 w 211"/>
                <a:gd name="T9" fmla="*/ 243 h 243"/>
                <a:gd name="T10" fmla="*/ 211 w 211"/>
                <a:gd name="T11" fmla="*/ 243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43"/>
                <a:gd name="T20" fmla="*/ 211 w 211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43">
                  <a:moveTo>
                    <a:pt x="211" y="243"/>
                  </a:moveTo>
                  <a:lnTo>
                    <a:pt x="211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211" y="2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0" name="Freeform 11"/>
            <p:cNvSpPr>
              <a:spLocks/>
            </p:cNvSpPr>
            <p:nvPr/>
          </p:nvSpPr>
          <p:spPr bwMode="auto">
            <a:xfrm>
              <a:off x="2480" y="2977"/>
              <a:ext cx="1008" cy="242"/>
            </a:xfrm>
            <a:custGeom>
              <a:avLst/>
              <a:gdLst>
                <a:gd name="T0" fmla="*/ 1008 w 1008"/>
                <a:gd name="T1" fmla="*/ 242 h 242"/>
                <a:gd name="T2" fmla="*/ 1008 w 1008"/>
                <a:gd name="T3" fmla="*/ 0 h 242"/>
                <a:gd name="T4" fmla="*/ 0 w 1008"/>
                <a:gd name="T5" fmla="*/ 0 h 242"/>
                <a:gd name="T6" fmla="*/ 0 w 1008"/>
                <a:gd name="T7" fmla="*/ 242 h 242"/>
                <a:gd name="T8" fmla="*/ 1008 w 1008"/>
                <a:gd name="T9" fmla="*/ 242 h 242"/>
                <a:gd name="T10" fmla="*/ 1008 w 1008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2"/>
                <a:gd name="T20" fmla="*/ 1008 w 1008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2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1008" y="24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1" name="Freeform 12"/>
            <p:cNvSpPr>
              <a:spLocks/>
            </p:cNvSpPr>
            <p:nvPr/>
          </p:nvSpPr>
          <p:spPr bwMode="auto">
            <a:xfrm>
              <a:off x="2480" y="2977"/>
              <a:ext cx="1008" cy="242"/>
            </a:xfrm>
            <a:custGeom>
              <a:avLst/>
              <a:gdLst>
                <a:gd name="T0" fmla="*/ 1008 w 1008"/>
                <a:gd name="T1" fmla="*/ 242 h 242"/>
                <a:gd name="T2" fmla="*/ 1008 w 1008"/>
                <a:gd name="T3" fmla="*/ 0 h 242"/>
                <a:gd name="T4" fmla="*/ 0 w 1008"/>
                <a:gd name="T5" fmla="*/ 0 h 242"/>
                <a:gd name="T6" fmla="*/ 0 w 1008"/>
                <a:gd name="T7" fmla="*/ 242 h 242"/>
                <a:gd name="T8" fmla="*/ 1008 w 1008"/>
                <a:gd name="T9" fmla="*/ 242 h 242"/>
                <a:gd name="T10" fmla="*/ 1008 w 1008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2"/>
                <a:gd name="T20" fmla="*/ 1008 w 1008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2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1008" y="24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2" name="Rectangle 13"/>
            <p:cNvSpPr>
              <a:spLocks noChangeArrowheads="1"/>
            </p:cNvSpPr>
            <p:nvPr/>
          </p:nvSpPr>
          <p:spPr bwMode="auto">
            <a:xfrm>
              <a:off x="2570" y="1600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1011110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23" name="Rectangle 14"/>
            <p:cNvSpPr>
              <a:spLocks noChangeArrowheads="1"/>
            </p:cNvSpPr>
            <p:nvPr/>
          </p:nvSpPr>
          <p:spPr bwMode="auto">
            <a:xfrm>
              <a:off x="3345" y="1600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24" name="Freeform 15"/>
            <p:cNvSpPr>
              <a:spLocks/>
            </p:cNvSpPr>
            <p:nvPr/>
          </p:nvSpPr>
          <p:spPr bwMode="auto">
            <a:xfrm>
              <a:off x="2480" y="1573"/>
              <a:ext cx="1008" cy="242"/>
            </a:xfrm>
            <a:custGeom>
              <a:avLst/>
              <a:gdLst>
                <a:gd name="T0" fmla="*/ 1008 w 1008"/>
                <a:gd name="T1" fmla="*/ 242 h 242"/>
                <a:gd name="T2" fmla="*/ 1008 w 1008"/>
                <a:gd name="T3" fmla="*/ 0 h 242"/>
                <a:gd name="T4" fmla="*/ 0 w 1008"/>
                <a:gd name="T5" fmla="*/ 0 h 242"/>
                <a:gd name="T6" fmla="*/ 0 w 1008"/>
                <a:gd name="T7" fmla="*/ 242 h 242"/>
                <a:gd name="T8" fmla="*/ 1008 w 1008"/>
                <a:gd name="T9" fmla="*/ 242 h 242"/>
                <a:gd name="T10" fmla="*/ 1008 w 1008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2"/>
                <a:gd name="T20" fmla="*/ 1008 w 1008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2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1008" y="24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5" name="Line 16"/>
            <p:cNvSpPr>
              <a:spLocks noChangeShapeType="1"/>
            </p:cNvSpPr>
            <p:nvPr/>
          </p:nvSpPr>
          <p:spPr bwMode="auto">
            <a:xfrm>
              <a:off x="3273" y="1573"/>
              <a:ext cx="4" cy="2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6" name="Rectangle 17"/>
            <p:cNvSpPr>
              <a:spLocks noChangeArrowheads="1"/>
            </p:cNvSpPr>
            <p:nvPr/>
          </p:nvSpPr>
          <p:spPr bwMode="auto">
            <a:xfrm>
              <a:off x="2570" y="1268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1101001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27" name="Rectangle 18"/>
            <p:cNvSpPr>
              <a:spLocks noChangeArrowheads="1"/>
            </p:cNvSpPr>
            <p:nvPr/>
          </p:nvSpPr>
          <p:spPr bwMode="auto">
            <a:xfrm>
              <a:off x="3345" y="126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28" name="Freeform 19"/>
            <p:cNvSpPr>
              <a:spLocks/>
            </p:cNvSpPr>
            <p:nvPr/>
          </p:nvSpPr>
          <p:spPr bwMode="auto">
            <a:xfrm>
              <a:off x="2480" y="1241"/>
              <a:ext cx="1008" cy="242"/>
            </a:xfrm>
            <a:custGeom>
              <a:avLst/>
              <a:gdLst>
                <a:gd name="T0" fmla="*/ 1008 w 1008"/>
                <a:gd name="T1" fmla="*/ 242 h 242"/>
                <a:gd name="T2" fmla="*/ 1008 w 1008"/>
                <a:gd name="T3" fmla="*/ 0 h 242"/>
                <a:gd name="T4" fmla="*/ 0 w 1008"/>
                <a:gd name="T5" fmla="*/ 0 h 242"/>
                <a:gd name="T6" fmla="*/ 0 w 1008"/>
                <a:gd name="T7" fmla="*/ 242 h 242"/>
                <a:gd name="T8" fmla="*/ 1008 w 1008"/>
                <a:gd name="T9" fmla="*/ 242 h 242"/>
                <a:gd name="T10" fmla="*/ 1008 w 1008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2"/>
                <a:gd name="T20" fmla="*/ 1008 w 1008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2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1008" y="24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9" name="Line 20"/>
            <p:cNvSpPr>
              <a:spLocks noChangeShapeType="1"/>
            </p:cNvSpPr>
            <p:nvPr/>
          </p:nvSpPr>
          <p:spPr bwMode="auto">
            <a:xfrm>
              <a:off x="3273" y="1241"/>
              <a:ext cx="4" cy="2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0" name="Rectangle 21"/>
            <p:cNvSpPr>
              <a:spLocks noChangeArrowheads="1"/>
            </p:cNvSpPr>
            <p:nvPr/>
          </p:nvSpPr>
          <p:spPr bwMode="auto">
            <a:xfrm>
              <a:off x="2570" y="936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0101001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31" name="Rectangle 22"/>
            <p:cNvSpPr>
              <a:spLocks noChangeArrowheads="1"/>
            </p:cNvSpPr>
            <p:nvPr/>
          </p:nvSpPr>
          <p:spPr bwMode="auto">
            <a:xfrm>
              <a:off x="3345" y="94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32" name="Freeform 23"/>
            <p:cNvSpPr>
              <a:spLocks/>
            </p:cNvSpPr>
            <p:nvPr/>
          </p:nvSpPr>
          <p:spPr bwMode="auto">
            <a:xfrm>
              <a:off x="2480" y="909"/>
              <a:ext cx="1008" cy="247"/>
            </a:xfrm>
            <a:custGeom>
              <a:avLst/>
              <a:gdLst>
                <a:gd name="T0" fmla="*/ 1008 w 1008"/>
                <a:gd name="T1" fmla="*/ 242 h 247"/>
                <a:gd name="T2" fmla="*/ 1008 w 1008"/>
                <a:gd name="T3" fmla="*/ 0 h 247"/>
                <a:gd name="T4" fmla="*/ 0 w 1008"/>
                <a:gd name="T5" fmla="*/ 0 h 247"/>
                <a:gd name="T6" fmla="*/ 0 w 1008"/>
                <a:gd name="T7" fmla="*/ 247 h 247"/>
                <a:gd name="T8" fmla="*/ 1008 w 1008"/>
                <a:gd name="T9" fmla="*/ 247 h 247"/>
                <a:gd name="T10" fmla="*/ 1008 w 1008"/>
                <a:gd name="T11" fmla="*/ 247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7"/>
                <a:gd name="T20" fmla="*/ 1008 w 1008"/>
                <a:gd name="T21" fmla="*/ 247 h 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7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1008" y="24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3" name="Line 24"/>
            <p:cNvSpPr>
              <a:spLocks noChangeShapeType="1"/>
            </p:cNvSpPr>
            <p:nvPr/>
          </p:nvSpPr>
          <p:spPr bwMode="auto">
            <a:xfrm>
              <a:off x="3273" y="914"/>
              <a:ext cx="4" cy="2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4" name="Rectangle 25"/>
            <p:cNvSpPr>
              <a:spLocks noChangeArrowheads="1"/>
            </p:cNvSpPr>
            <p:nvPr/>
          </p:nvSpPr>
          <p:spPr bwMode="auto">
            <a:xfrm>
              <a:off x="2570" y="2595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1011111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35" name="Rectangle 26"/>
            <p:cNvSpPr>
              <a:spLocks noChangeArrowheads="1"/>
            </p:cNvSpPr>
            <p:nvPr/>
          </p:nvSpPr>
          <p:spPr bwMode="auto">
            <a:xfrm>
              <a:off x="3345" y="259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36" name="Freeform 27"/>
            <p:cNvSpPr>
              <a:spLocks/>
            </p:cNvSpPr>
            <p:nvPr/>
          </p:nvSpPr>
          <p:spPr bwMode="auto">
            <a:xfrm>
              <a:off x="2480" y="2568"/>
              <a:ext cx="1008" cy="243"/>
            </a:xfrm>
            <a:custGeom>
              <a:avLst/>
              <a:gdLst>
                <a:gd name="T0" fmla="*/ 1008 w 1008"/>
                <a:gd name="T1" fmla="*/ 243 h 243"/>
                <a:gd name="T2" fmla="*/ 1008 w 1008"/>
                <a:gd name="T3" fmla="*/ 0 h 243"/>
                <a:gd name="T4" fmla="*/ 0 w 1008"/>
                <a:gd name="T5" fmla="*/ 0 h 243"/>
                <a:gd name="T6" fmla="*/ 0 w 1008"/>
                <a:gd name="T7" fmla="*/ 243 h 243"/>
                <a:gd name="T8" fmla="*/ 1008 w 1008"/>
                <a:gd name="T9" fmla="*/ 243 h 243"/>
                <a:gd name="T10" fmla="*/ 1008 w 1008"/>
                <a:gd name="T11" fmla="*/ 243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3"/>
                <a:gd name="T20" fmla="*/ 1008 w 1008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3">
                  <a:moveTo>
                    <a:pt x="1008" y="243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1008" y="24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7" name="Line 28"/>
            <p:cNvSpPr>
              <a:spLocks noChangeShapeType="1"/>
            </p:cNvSpPr>
            <p:nvPr/>
          </p:nvSpPr>
          <p:spPr bwMode="auto">
            <a:xfrm>
              <a:off x="3273" y="2568"/>
              <a:ext cx="4" cy="2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8" name="Rectangle 29"/>
            <p:cNvSpPr>
              <a:spLocks noChangeArrowheads="1"/>
            </p:cNvSpPr>
            <p:nvPr/>
          </p:nvSpPr>
          <p:spPr bwMode="auto">
            <a:xfrm>
              <a:off x="2570" y="2264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0110100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39" name="Rectangle 30"/>
            <p:cNvSpPr>
              <a:spLocks noChangeArrowheads="1"/>
            </p:cNvSpPr>
            <p:nvPr/>
          </p:nvSpPr>
          <p:spPr bwMode="auto">
            <a:xfrm>
              <a:off x="3345" y="2264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40" name="Freeform 31"/>
            <p:cNvSpPr>
              <a:spLocks/>
            </p:cNvSpPr>
            <p:nvPr/>
          </p:nvSpPr>
          <p:spPr bwMode="auto">
            <a:xfrm>
              <a:off x="2480" y="2237"/>
              <a:ext cx="1008" cy="242"/>
            </a:xfrm>
            <a:custGeom>
              <a:avLst/>
              <a:gdLst>
                <a:gd name="T0" fmla="*/ 1008 w 1008"/>
                <a:gd name="T1" fmla="*/ 242 h 242"/>
                <a:gd name="T2" fmla="*/ 1008 w 1008"/>
                <a:gd name="T3" fmla="*/ 0 h 242"/>
                <a:gd name="T4" fmla="*/ 0 w 1008"/>
                <a:gd name="T5" fmla="*/ 0 h 242"/>
                <a:gd name="T6" fmla="*/ 0 w 1008"/>
                <a:gd name="T7" fmla="*/ 242 h 242"/>
                <a:gd name="T8" fmla="*/ 1008 w 1008"/>
                <a:gd name="T9" fmla="*/ 242 h 242"/>
                <a:gd name="T10" fmla="*/ 1008 w 1008"/>
                <a:gd name="T11" fmla="*/ 242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2"/>
                <a:gd name="T20" fmla="*/ 1008 w 1008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2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1008" y="24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1" name="Line 32"/>
            <p:cNvSpPr>
              <a:spLocks noChangeShapeType="1"/>
            </p:cNvSpPr>
            <p:nvPr/>
          </p:nvSpPr>
          <p:spPr bwMode="auto">
            <a:xfrm>
              <a:off x="3273" y="2237"/>
              <a:ext cx="4" cy="2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2" name="Rectangle 33"/>
            <p:cNvSpPr>
              <a:spLocks noChangeArrowheads="1"/>
            </p:cNvSpPr>
            <p:nvPr/>
          </p:nvSpPr>
          <p:spPr bwMode="auto">
            <a:xfrm>
              <a:off x="2570" y="1932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0001110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43" name="Rectangle 34"/>
            <p:cNvSpPr>
              <a:spLocks noChangeArrowheads="1"/>
            </p:cNvSpPr>
            <p:nvPr/>
          </p:nvSpPr>
          <p:spPr bwMode="auto">
            <a:xfrm>
              <a:off x="3345" y="1936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44" name="Freeform 35"/>
            <p:cNvSpPr>
              <a:spLocks/>
            </p:cNvSpPr>
            <p:nvPr/>
          </p:nvSpPr>
          <p:spPr bwMode="auto">
            <a:xfrm>
              <a:off x="2480" y="1905"/>
              <a:ext cx="1008" cy="246"/>
            </a:xfrm>
            <a:custGeom>
              <a:avLst/>
              <a:gdLst>
                <a:gd name="T0" fmla="*/ 1008 w 1008"/>
                <a:gd name="T1" fmla="*/ 242 h 246"/>
                <a:gd name="T2" fmla="*/ 1008 w 1008"/>
                <a:gd name="T3" fmla="*/ 0 h 246"/>
                <a:gd name="T4" fmla="*/ 0 w 1008"/>
                <a:gd name="T5" fmla="*/ 0 h 246"/>
                <a:gd name="T6" fmla="*/ 0 w 1008"/>
                <a:gd name="T7" fmla="*/ 246 h 246"/>
                <a:gd name="T8" fmla="*/ 1008 w 1008"/>
                <a:gd name="T9" fmla="*/ 246 h 246"/>
                <a:gd name="T10" fmla="*/ 1008 w 1008"/>
                <a:gd name="T11" fmla="*/ 246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246"/>
                <a:gd name="T20" fmla="*/ 1008 w 1008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246">
                  <a:moveTo>
                    <a:pt x="1008" y="242"/>
                  </a:moveTo>
                  <a:lnTo>
                    <a:pt x="100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1008" y="24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5" name="Line 36"/>
            <p:cNvSpPr>
              <a:spLocks noChangeShapeType="1"/>
            </p:cNvSpPr>
            <p:nvPr/>
          </p:nvSpPr>
          <p:spPr bwMode="auto">
            <a:xfrm>
              <a:off x="3273" y="1909"/>
              <a:ext cx="4" cy="2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6" name="Rectangle 37"/>
            <p:cNvSpPr>
              <a:spLocks noChangeArrowheads="1"/>
            </p:cNvSpPr>
            <p:nvPr/>
          </p:nvSpPr>
          <p:spPr bwMode="auto">
            <a:xfrm>
              <a:off x="2570" y="3003"/>
              <a:ext cx="5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1111011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47" name="Rectangle 38"/>
            <p:cNvSpPr>
              <a:spLocks noChangeArrowheads="1"/>
            </p:cNvSpPr>
            <p:nvPr/>
          </p:nvSpPr>
          <p:spPr bwMode="auto">
            <a:xfrm>
              <a:off x="3345" y="3003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48" name="Line 39"/>
            <p:cNvSpPr>
              <a:spLocks noChangeShapeType="1"/>
            </p:cNvSpPr>
            <p:nvPr/>
          </p:nvSpPr>
          <p:spPr bwMode="auto">
            <a:xfrm>
              <a:off x="3273" y="2977"/>
              <a:ext cx="4" cy="2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9" name="Rectangle 40"/>
            <p:cNvSpPr>
              <a:spLocks noChangeArrowheads="1"/>
            </p:cNvSpPr>
            <p:nvPr/>
          </p:nvSpPr>
          <p:spPr bwMode="auto">
            <a:xfrm>
              <a:off x="3291" y="528"/>
              <a:ext cx="3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Parity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50" name="Rectangle 41"/>
            <p:cNvSpPr>
              <a:spLocks noChangeArrowheads="1"/>
            </p:cNvSpPr>
            <p:nvPr/>
          </p:nvSpPr>
          <p:spPr bwMode="auto">
            <a:xfrm>
              <a:off x="3291" y="707"/>
              <a:ext cx="23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bits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51" name="Rectangle 42"/>
            <p:cNvSpPr>
              <a:spLocks noChangeArrowheads="1"/>
            </p:cNvSpPr>
            <p:nvPr/>
          </p:nvSpPr>
          <p:spPr bwMode="auto">
            <a:xfrm>
              <a:off x="1929" y="2918"/>
              <a:ext cx="3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Parity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52" name="Rectangle 43"/>
            <p:cNvSpPr>
              <a:spLocks noChangeArrowheads="1"/>
            </p:cNvSpPr>
            <p:nvPr/>
          </p:nvSpPr>
          <p:spPr bwMode="auto">
            <a:xfrm>
              <a:off x="1929" y="3098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byte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53" name="Rectangle 44"/>
            <p:cNvSpPr>
              <a:spLocks noChangeArrowheads="1"/>
            </p:cNvSpPr>
            <p:nvPr/>
          </p:nvSpPr>
          <p:spPr bwMode="auto">
            <a:xfrm>
              <a:off x="1924" y="1797"/>
              <a:ext cx="32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90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3054" name="Line 45"/>
            <p:cNvSpPr>
              <a:spLocks noChangeShapeType="1"/>
            </p:cNvSpPr>
            <p:nvPr/>
          </p:nvSpPr>
          <p:spPr bwMode="auto">
            <a:xfrm>
              <a:off x="2337" y="994"/>
              <a:ext cx="1" cy="174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5" name="Freeform 46"/>
            <p:cNvSpPr>
              <a:spLocks/>
            </p:cNvSpPr>
            <p:nvPr/>
          </p:nvSpPr>
          <p:spPr bwMode="auto">
            <a:xfrm>
              <a:off x="2310" y="2712"/>
              <a:ext cx="58" cy="103"/>
            </a:xfrm>
            <a:custGeom>
              <a:avLst/>
              <a:gdLst>
                <a:gd name="T0" fmla="*/ 0 w 58"/>
                <a:gd name="T1" fmla="*/ 0 h 103"/>
                <a:gd name="T2" fmla="*/ 31 w 58"/>
                <a:gd name="T3" fmla="*/ 103 h 103"/>
                <a:gd name="T4" fmla="*/ 58 w 58"/>
                <a:gd name="T5" fmla="*/ 4 h 103"/>
                <a:gd name="T6" fmla="*/ 0 w 58"/>
                <a:gd name="T7" fmla="*/ 4 h 103"/>
                <a:gd name="T8" fmla="*/ 0 w 58"/>
                <a:gd name="T9" fmla="*/ 4 h 103"/>
                <a:gd name="T10" fmla="*/ 0 w 58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03"/>
                <a:gd name="T20" fmla="*/ 58 w 58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03">
                  <a:moveTo>
                    <a:pt x="0" y="0"/>
                  </a:moveTo>
                  <a:lnTo>
                    <a:pt x="31" y="103"/>
                  </a:lnTo>
                  <a:lnTo>
                    <a:pt x="58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6" name="Freeform 47"/>
            <p:cNvSpPr>
              <a:spLocks/>
            </p:cNvSpPr>
            <p:nvPr/>
          </p:nvSpPr>
          <p:spPr bwMode="auto">
            <a:xfrm>
              <a:off x="2310" y="914"/>
              <a:ext cx="53" cy="98"/>
            </a:xfrm>
            <a:custGeom>
              <a:avLst/>
              <a:gdLst>
                <a:gd name="T0" fmla="*/ 53 w 53"/>
                <a:gd name="T1" fmla="*/ 98 h 98"/>
                <a:gd name="T2" fmla="*/ 27 w 53"/>
                <a:gd name="T3" fmla="*/ 0 h 98"/>
                <a:gd name="T4" fmla="*/ 0 w 53"/>
                <a:gd name="T5" fmla="*/ 98 h 98"/>
                <a:gd name="T6" fmla="*/ 53 w 53"/>
                <a:gd name="T7" fmla="*/ 98 h 98"/>
                <a:gd name="T8" fmla="*/ 53 w 53"/>
                <a:gd name="T9" fmla="*/ 98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98"/>
                <a:gd name="T17" fmla="*/ 53 w 53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98">
                  <a:moveTo>
                    <a:pt x="53" y="98"/>
                  </a:moveTo>
                  <a:lnTo>
                    <a:pt x="27" y="0"/>
                  </a:lnTo>
                  <a:lnTo>
                    <a:pt x="0" y="98"/>
                  </a:lnTo>
                  <a:lnTo>
                    <a:pt x="53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013" name="Text Box 49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오류검출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0397" y="319617"/>
            <a:ext cx="7924800" cy="609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하드웨어 구성요소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노드</a:t>
            </a:r>
            <a:r>
              <a:rPr lang="en-US" altLang="ko-KR" sz="3600" dirty="0"/>
              <a:t>(Nodes)</a:t>
            </a: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992888" cy="5325616"/>
          </a:xfrm>
        </p:spPr>
        <p:txBody>
          <a:bodyPr/>
          <a:lstStyle/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단말</a:t>
            </a:r>
            <a:r>
              <a:rPr lang="en-US" altLang="ko-KR" dirty="0"/>
              <a:t>/</a:t>
            </a:r>
            <a:r>
              <a:rPr lang="ko-KR" altLang="en-US" dirty="0"/>
              <a:t>호스트 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/</a:t>
            </a:r>
            <a:r>
              <a:rPr lang="ko-KR" altLang="en-US" dirty="0" err="1"/>
              <a:t>라우터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범용 </a:t>
            </a:r>
            <a:r>
              <a:rPr lang="en-US" altLang="ko-KR" dirty="0"/>
              <a:t>(</a:t>
            </a:r>
            <a:r>
              <a:rPr lang="ko-KR" altLang="en-US" dirty="0"/>
              <a:t>프로그래밍할 수 있는</a:t>
            </a:r>
            <a:r>
              <a:rPr lang="en-US" altLang="ko-KR" dirty="0"/>
              <a:t>) </a:t>
            </a:r>
            <a:r>
              <a:rPr lang="ko-KR" altLang="en-US" dirty="0"/>
              <a:t>컴퓨터로 구성된다고 가정</a:t>
            </a:r>
            <a:r>
              <a:rPr lang="en-US" altLang="ko-KR" dirty="0"/>
              <a:t>.</a:t>
            </a:r>
            <a:r>
              <a:rPr lang="en-US" altLang="ko-KR" sz="1600" dirty="0"/>
              <a:t>	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) PC</a:t>
            </a:r>
            <a:endParaRPr lang="ko-KR" altLang="en-US" dirty="0"/>
          </a:p>
          <a:p>
            <a:pPr eaLnBrk="1" hangingPunct="1"/>
            <a:r>
              <a:rPr lang="ko-KR" altLang="en-US" dirty="0"/>
              <a:t>때때로 특수한 목적의 하드웨어로 대체되기도 한다</a:t>
            </a:r>
            <a:r>
              <a:rPr lang="en-US" altLang="ko-KR" dirty="0"/>
              <a:t>.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marL="914400" lvl="2" indent="0" eaLnBrk="1" hangingPunct="1">
              <a:buNone/>
            </a:pPr>
            <a:endParaRPr lang="en-US" altLang="ko-KR" dirty="0"/>
          </a:p>
          <a:p>
            <a:pPr marL="914400" lvl="2" indent="0" eaLnBrk="1" hangingPunct="1">
              <a:buNone/>
            </a:pPr>
            <a:endParaRPr lang="en-US" altLang="ko-KR" dirty="0"/>
          </a:p>
          <a:p>
            <a:pPr eaLnBrk="1" hangingPunct="1"/>
            <a:r>
              <a:rPr lang="ko-KR" altLang="en-US" dirty="0"/>
              <a:t>유한 메모리</a:t>
            </a:r>
            <a:r>
              <a:rPr lang="en-US" altLang="ko-KR" dirty="0"/>
              <a:t>(</a:t>
            </a:r>
            <a:r>
              <a:rPr lang="ko-KR" altLang="en-US" dirty="0"/>
              <a:t>제한된 버퍼공간을 의미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네트워크 어댑터 </a:t>
            </a:r>
            <a:r>
              <a:rPr lang="en-US" altLang="ko-KR" dirty="0"/>
              <a:t>(or </a:t>
            </a:r>
            <a:r>
              <a:rPr lang="en-US" altLang="ko-KR" dirty="0" err="1"/>
              <a:t>NIC:Network</a:t>
            </a:r>
            <a:r>
              <a:rPr lang="en-US" altLang="ko-KR" dirty="0"/>
              <a:t> Interface Card)</a:t>
            </a:r>
            <a:r>
              <a:rPr lang="ko-KR" altLang="en-US" dirty="0"/>
              <a:t>를 통해서 네트워크에 연결</a:t>
            </a:r>
          </a:p>
          <a:p>
            <a:pPr eaLnBrk="1" hangingPunct="1"/>
            <a:r>
              <a:rPr lang="ko-KR" altLang="en-US" dirty="0"/>
              <a:t>프로세서는 빠르고</a:t>
            </a:r>
            <a:r>
              <a:rPr lang="en-US" altLang="ko-KR" dirty="0"/>
              <a:t>, </a:t>
            </a:r>
            <a:r>
              <a:rPr lang="ko-KR" altLang="en-US" dirty="0"/>
              <a:t>메모리는 느림</a:t>
            </a:r>
            <a:r>
              <a:rPr lang="en-US" altLang="ko-KR" dirty="0"/>
              <a:t>.</a:t>
            </a:r>
          </a:p>
        </p:txBody>
      </p:sp>
      <p:grpSp>
        <p:nvGrpSpPr>
          <p:cNvPr id="8196" name="Group 44"/>
          <p:cNvGrpSpPr>
            <a:grpSpLocks/>
          </p:cNvGrpSpPr>
          <p:nvPr/>
        </p:nvGrpSpPr>
        <p:grpSpPr bwMode="auto">
          <a:xfrm>
            <a:off x="1447800" y="2852936"/>
            <a:ext cx="5284440" cy="2165758"/>
            <a:chOff x="1056" y="912"/>
            <a:chExt cx="3550" cy="1838"/>
          </a:xfrm>
        </p:grpSpPr>
        <p:sp>
          <p:nvSpPr>
            <p:cNvPr id="8198" name="Freeform 45"/>
            <p:cNvSpPr>
              <a:spLocks/>
            </p:cNvSpPr>
            <p:nvPr/>
          </p:nvSpPr>
          <p:spPr bwMode="auto">
            <a:xfrm>
              <a:off x="1056" y="912"/>
              <a:ext cx="961" cy="297"/>
            </a:xfrm>
            <a:custGeom>
              <a:avLst/>
              <a:gdLst>
                <a:gd name="T0" fmla="*/ 0 w 858"/>
                <a:gd name="T1" fmla="*/ 0 h 1044"/>
                <a:gd name="T2" fmla="*/ 1897 w 858"/>
                <a:gd name="T3" fmla="*/ 0 h 1044"/>
                <a:gd name="T4" fmla="*/ 1897 w 858"/>
                <a:gd name="T5" fmla="*/ 0 h 1044"/>
                <a:gd name="T6" fmla="*/ 0 w 858"/>
                <a:gd name="T7" fmla="*/ 0 h 1044"/>
                <a:gd name="T8" fmla="*/ 0 w 858"/>
                <a:gd name="T9" fmla="*/ 0 h 1044"/>
                <a:gd name="T10" fmla="*/ 0 w 858"/>
                <a:gd name="T11" fmla="*/ 0 h 10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8"/>
                <a:gd name="T19" fmla="*/ 0 h 1044"/>
                <a:gd name="T20" fmla="*/ 858 w 858"/>
                <a:gd name="T21" fmla="*/ 1044 h 10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8" h="1044">
                  <a:moveTo>
                    <a:pt x="0" y="0"/>
                  </a:moveTo>
                  <a:lnTo>
                    <a:pt x="858" y="3"/>
                  </a:lnTo>
                  <a:lnTo>
                    <a:pt x="858" y="1044"/>
                  </a:lnTo>
                  <a:lnTo>
                    <a:pt x="0" y="1044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9" name="Freeform 46"/>
            <p:cNvSpPr>
              <a:spLocks/>
            </p:cNvSpPr>
            <p:nvPr/>
          </p:nvSpPr>
          <p:spPr bwMode="auto">
            <a:xfrm>
              <a:off x="1056" y="1440"/>
              <a:ext cx="961" cy="209"/>
            </a:xfrm>
            <a:custGeom>
              <a:avLst/>
              <a:gdLst>
                <a:gd name="T0" fmla="*/ 0 w 858"/>
                <a:gd name="T1" fmla="*/ 790 h 167"/>
                <a:gd name="T2" fmla="*/ 1897 w 858"/>
                <a:gd name="T3" fmla="*/ 803 h 167"/>
                <a:gd name="T4" fmla="*/ 1897 w 858"/>
                <a:gd name="T5" fmla="*/ 0 h 167"/>
                <a:gd name="T6" fmla="*/ 0 w 858"/>
                <a:gd name="T7" fmla="*/ 0 h 167"/>
                <a:gd name="T8" fmla="*/ 0 w 858"/>
                <a:gd name="T9" fmla="*/ 803 h 167"/>
                <a:gd name="T10" fmla="*/ 0 w 858"/>
                <a:gd name="T11" fmla="*/ 803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8"/>
                <a:gd name="T19" fmla="*/ 0 h 167"/>
                <a:gd name="T20" fmla="*/ 858 w 858"/>
                <a:gd name="T21" fmla="*/ 167 h 1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8" h="167">
                  <a:moveTo>
                    <a:pt x="0" y="164"/>
                  </a:moveTo>
                  <a:lnTo>
                    <a:pt x="858" y="167"/>
                  </a:lnTo>
                  <a:lnTo>
                    <a:pt x="858" y="0"/>
                  </a:lnTo>
                  <a:lnTo>
                    <a:pt x="0" y="0"/>
                  </a:lnTo>
                  <a:lnTo>
                    <a:pt x="0" y="1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0" name="Freeform 47"/>
            <p:cNvSpPr>
              <a:spLocks/>
            </p:cNvSpPr>
            <p:nvPr/>
          </p:nvSpPr>
          <p:spPr bwMode="auto">
            <a:xfrm>
              <a:off x="1056" y="2064"/>
              <a:ext cx="961" cy="384"/>
            </a:xfrm>
            <a:custGeom>
              <a:avLst/>
              <a:gdLst>
                <a:gd name="T0" fmla="*/ 0 w 858"/>
                <a:gd name="T1" fmla="*/ 5 h 778"/>
                <a:gd name="T2" fmla="*/ 1897 w 858"/>
                <a:gd name="T3" fmla="*/ 5 h 778"/>
                <a:gd name="T4" fmla="*/ 1897 w 858"/>
                <a:gd name="T5" fmla="*/ 0 h 778"/>
                <a:gd name="T6" fmla="*/ 0 w 858"/>
                <a:gd name="T7" fmla="*/ 0 h 778"/>
                <a:gd name="T8" fmla="*/ 0 w 858"/>
                <a:gd name="T9" fmla="*/ 5 h 778"/>
                <a:gd name="T10" fmla="*/ 0 w 858"/>
                <a:gd name="T11" fmla="*/ 5 h 7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8"/>
                <a:gd name="T19" fmla="*/ 0 h 778"/>
                <a:gd name="T20" fmla="*/ 858 w 858"/>
                <a:gd name="T21" fmla="*/ 778 h 7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8" h="778">
                  <a:moveTo>
                    <a:pt x="0" y="778"/>
                  </a:moveTo>
                  <a:lnTo>
                    <a:pt x="858" y="778"/>
                  </a:lnTo>
                  <a:lnTo>
                    <a:pt x="858" y="0"/>
                  </a:lnTo>
                  <a:lnTo>
                    <a:pt x="0" y="0"/>
                  </a:lnTo>
                  <a:lnTo>
                    <a:pt x="0" y="7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1" name="Line 48"/>
            <p:cNvSpPr>
              <a:spLocks noChangeShapeType="1"/>
            </p:cNvSpPr>
            <p:nvPr/>
          </p:nvSpPr>
          <p:spPr bwMode="auto">
            <a:xfrm>
              <a:off x="1536" y="1872"/>
              <a:ext cx="96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2" name="Line 49"/>
            <p:cNvSpPr>
              <a:spLocks noChangeShapeType="1"/>
            </p:cNvSpPr>
            <p:nvPr/>
          </p:nvSpPr>
          <p:spPr bwMode="auto">
            <a:xfrm flipV="1">
              <a:off x="2496" y="1392"/>
              <a:ext cx="1" cy="115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3" name="Freeform 50"/>
            <p:cNvSpPr>
              <a:spLocks/>
            </p:cNvSpPr>
            <p:nvPr/>
          </p:nvSpPr>
          <p:spPr bwMode="auto">
            <a:xfrm>
              <a:off x="2880" y="1344"/>
              <a:ext cx="624" cy="528"/>
            </a:xfrm>
            <a:custGeom>
              <a:avLst/>
              <a:gdLst>
                <a:gd name="T0" fmla="*/ 0 w 778"/>
                <a:gd name="T1" fmla="*/ 0 h 782"/>
                <a:gd name="T2" fmla="*/ 0 w 778"/>
                <a:gd name="T3" fmla="*/ 50 h 782"/>
                <a:gd name="T4" fmla="*/ 166 w 778"/>
                <a:gd name="T5" fmla="*/ 50 h 782"/>
                <a:gd name="T6" fmla="*/ 166 w 778"/>
                <a:gd name="T7" fmla="*/ 0 h 782"/>
                <a:gd name="T8" fmla="*/ 0 w 778"/>
                <a:gd name="T9" fmla="*/ 0 h 782"/>
                <a:gd name="T10" fmla="*/ 0 w 778"/>
                <a:gd name="T11" fmla="*/ 0 h 7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8"/>
                <a:gd name="T19" fmla="*/ 0 h 782"/>
                <a:gd name="T20" fmla="*/ 778 w 778"/>
                <a:gd name="T21" fmla="*/ 782 h 7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8" h="782">
                  <a:moveTo>
                    <a:pt x="0" y="0"/>
                  </a:moveTo>
                  <a:lnTo>
                    <a:pt x="0" y="782"/>
                  </a:lnTo>
                  <a:lnTo>
                    <a:pt x="778" y="782"/>
                  </a:lnTo>
                  <a:lnTo>
                    <a:pt x="77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4" name="Line 51"/>
            <p:cNvSpPr>
              <a:spLocks noChangeShapeType="1"/>
            </p:cNvSpPr>
            <p:nvPr/>
          </p:nvSpPr>
          <p:spPr bwMode="auto">
            <a:xfrm>
              <a:off x="1536" y="1200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5" name="Line 52"/>
            <p:cNvSpPr>
              <a:spLocks noChangeShapeType="1"/>
            </p:cNvSpPr>
            <p:nvPr/>
          </p:nvSpPr>
          <p:spPr bwMode="auto">
            <a:xfrm>
              <a:off x="1536" y="1632"/>
              <a:ext cx="0" cy="4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6" name="Line 53"/>
            <p:cNvSpPr>
              <a:spLocks noChangeShapeType="1"/>
            </p:cNvSpPr>
            <p:nvPr/>
          </p:nvSpPr>
          <p:spPr bwMode="auto">
            <a:xfrm>
              <a:off x="2496" y="1680"/>
              <a:ext cx="36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7" name="Line 54"/>
            <p:cNvSpPr>
              <a:spLocks noChangeShapeType="1"/>
            </p:cNvSpPr>
            <p:nvPr/>
          </p:nvSpPr>
          <p:spPr bwMode="auto">
            <a:xfrm>
              <a:off x="3504" y="1680"/>
              <a:ext cx="28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8" name="Freeform 55"/>
            <p:cNvSpPr>
              <a:spLocks/>
            </p:cNvSpPr>
            <p:nvPr/>
          </p:nvSpPr>
          <p:spPr bwMode="auto">
            <a:xfrm>
              <a:off x="3792" y="1632"/>
              <a:ext cx="94" cy="103"/>
            </a:xfrm>
            <a:custGeom>
              <a:avLst/>
              <a:gdLst>
                <a:gd name="T0" fmla="*/ 0 w 84"/>
                <a:gd name="T1" fmla="*/ 16932 h 44"/>
                <a:gd name="T2" fmla="*/ 185 w 84"/>
                <a:gd name="T3" fmla="*/ 8593 h 44"/>
                <a:gd name="T4" fmla="*/ 4 w 84"/>
                <a:gd name="T5" fmla="*/ 0 h 44"/>
                <a:gd name="T6" fmla="*/ 4 w 84"/>
                <a:gd name="T7" fmla="*/ 16932 h 44"/>
                <a:gd name="T8" fmla="*/ 4 w 84"/>
                <a:gd name="T9" fmla="*/ 16932 h 44"/>
                <a:gd name="T10" fmla="*/ 0 w 84"/>
                <a:gd name="T11" fmla="*/ 16932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44"/>
                <a:gd name="T20" fmla="*/ 84 w 84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44">
                  <a:moveTo>
                    <a:pt x="0" y="44"/>
                  </a:moveTo>
                  <a:lnTo>
                    <a:pt x="84" y="22"/>
                  </a:lnTo>
                  <a:lnTo>
                    <a:pt x="4" y="0"/>
                  </a:lnTo>
                  <a:lnTo>
                    <a:pt x="4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Rectangle 56"/>
            <p:cNvSpPr>
              <a:spLocks noChangeArrowheads="1"/>
            </p:cNvSpPr>
            <p:nvPr/>
          </p:nvSpPr>
          <p:spPr bwMode="auto">
            <a:xfrm>
              <a:off x="1392" y="1009"/>
              <a:ext cx="26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pitchFamily="34" charset="0"/>
                </a:rPr>
                <a:t>CPU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10" name="Rectangle 57"/>
            <p:cNvSpPr>
              <a:spLocks noChangeArrowheads="1"/>
            </p:cNvSpPr>
            <p:nvPr/>
          </p:nvSpPr>
          <p:spPr bwMode="auto">
            <a:xfrm>
              <a:off x="1344" y="1488"/>
              <a:ext cx="3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 dirty="0">
                  <a:solidFill>
                    <a:srgbClr val="000000"/>
                  </a:solidFill>
                  <a:latin typeface="Arial" pitchFamily="34" charset="0"/>
                </a:rPr>
                <a:t>Cache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8211" name="Rectangle 58"/>
            <p:cNvSpPr>
              <a:spLocks noChangeArrowheads="1"/>
            </p:cNvSpPr>
            <p:nvPr/>
          </p:nvSpPr>
          <p:spPr bwMode="auto">
            <a:xfrm>
              <a:off x="1344" y="2160"/>
              <a:ext cx="44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pitchFamily="34" charset="0"/>
                </a:rPr>
                <a:t>Memory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12" name="Rectangle 59"/>
            <p:cNvSpPr>
              <a:spLocks noChangeArrowheads="1"/>
            </p:cNvSpPr>
            <p:nvPr/>
          </p:nvSpPr>
          <p:spPr bwMode="auto">
            <a:xfrm>
              <a:off x="2304" y="2592"/>
              <a:ext cx="39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pitchFamily="34" charset="0"/>
                </a:rPr>
                <a:t>I/O bus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13" name="Rectangle 60"/>
            <p:cNvSpPr>
              <a:spLocks noChangeArrowheads="1"/>
            </p:cNvSpPr>
            <p:nvPr/>
          </p:nvSpPr>
          <p:spPr bwMode="auto">
            <a:xfrm>
              <a:off x="2977" y="1389"/>
              <a:ext cx="45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 dirty="0">
                  <a:solidFill>
                    <a:srgbClr val="000000"/>
                  </a:solidFill>
                  <a:latin typeface="Arial" pitchFamily="34" charset="0"/>
                </a:rPr>
                <a:t>Network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8214" name="Rectangle 61"/>
            <p:cNvSpPr>
              <a:spLocks noChangeArrowheads="1"/>
            </p:cNvSpPr>
            <p:nvPr/>
          </p:nvSpPr>
          <p:spPr bwMode="auto">
            <a:xfrm>
              <a:off x="3014" y="1565"/>
              <a:ext cx="41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 dirty="0">
                  <a:solidFill>
                    <a:srgbClr val="000000"/>
                  </a:solidFill>
                  <a:latin typeface="Arial" pitchFamily="34" charset="0"/>
                </a:rPr>
                <a:t>adaptor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8215" name="Rectangle 62"/>
            <p:cNvSpPr>
              <a:spLocks noChangeArrowheads="1"/>
            </p:cNvSpPr>
            <p:nvPr/>
          </p:nvSpPr>
          <p:spPr bwMode="auto">
            <a:xfrm>
              <a:off x="3913" y="1631"/>
              <a:ext cx="11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pitchFamily="34" charset="0"/>
                </a:rPr>
                <a:t>(T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16" name="Rectangle 63"/>
            <p:cNvSpPr>
              <a:spLocks noChangeArrowheads="1"/>
            </p:cNvSpPr>
            <p:nvPr/>
          </p:nvSpPr>
          <p:spPr bwMode="auto">
            <a:xfrm>
              <a:off x="4032" y="1631"/>
              <a:ext cx="57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pitchFamily="34" charset="0"/>
                </a:rPr>
                <a:t>o network)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  <p:sp>
        <p:nvSpPr>
          <p:cNvPr id="8197" name="Text Box 6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ko-KR" altLang="en-US" sz="3600"/>
              <a:t>인터넷 체크섬 알고리즘</a:t>
            </a:r>
            <a:br>
              <a:rPr lang="ko-KR" altLang="en-US" sz="3600"/>
            </a:br>
            <a:r>
              <a:rPr lang="en-US" altLang="ko-KR" sz="3600"/>
              <a:t>(Internet Checksum Algorithm)</a:t>
            </a: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/>
              <a:t>아이디어</a:t>
            </a:r>
            <a:r>
              <a:rPr lang="en-US" altLang="ko-KR"/>
              <a:t>: </a:t>
            </a:r>
            <a:r>
              <a:rPr lang="ko-KR" altLang="en-US"/>
              <a:t>메시지를 </a:t>
            </a:r>
            <a:r>
              <a:rPr lang="en-US" altLang="ko-KR"/>
              <a:t>16-bit</a:t>
            </a:r>
            <a:r>
              <a:rPr lang="ko-KR" altLang="en-US"/>
              <a:t>의 정수의 연속으로 간주하고</a:t>
            </a:r>
            <a:r>
              <a:rPr lang="en-US" altLang="ko-KR"/>
              <a:t>, </a:t>
            </a:r>
            <a:r>
              <a:rPr lang="ko-KR" altLang="en-US"/>
              <a:t>각 정수들을 </a:t>
            </a:r>
            <a:r>
              <a:rPr lang="en-US" altLang="ko-KR"/>
              <a:t>16-bit 1</a:t>
            </a:r>
            <a:r>
              <a:rPr lang="ko-KR" altLang="en-US"/>
              <a:t>의 보수 연산을 사용하여 모두 더한다</a:t>
            </a:r>
            <a:r>
              <a:rPr lang="en-US" altLang="ko-KR"/>
              <a:t>. </a:t>
            </a:r>
            <a:r>
              <a:rPr lang="ko-KR" altLang="en-US"/>
              <a:t>그리고 그 결과의 </a:t>
            </a:r>
            <a:r>
              <a:rPr lang="en-US" altLang="ko-KR"/>
              <a:t>1</a:t>
            </a:r>
            <a:r>
              <a:rPr lang="ko-KR" altLang="en-US"/>
              <a:t>의 보수를 얻는다</a:t>
            </a:r>
            <a:r>
              <a:rPr lang="en-US" altLang="ko-KR"/>
              <a:t>. </a:t>
            </a:r>
            <a:r>
              <a:rPr lang="ko-KR" altLang="en-US"/>
              <a:t>이 </a:t>
            </a:r>
            <a:r>
              <a:rPr lang="en-US" altLang="ko-KR"/>
              <a:t>16-bit </a:t>
            </a:r>
            <a:r>
              <a:rPr lang="ko-KR" altLang="en-US"/>
              <a:t>숫자가 체크섬</a:t>
            </a:r>
            <a:r>
              <a:rPr lang="en-US" altLang="ko-KR"/>
              <a:t>(checksum)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</p:txBody>
      </p:sp>
      <p:graphicFrame>
        <p:nvGraphicFramePr>
          <p:cNvPr id="2461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78645"/>
              </p:ext>
            </p:extLst>
          </p:nvPr>
        </p:nvGraphicFramePr>
        <p:xfrm>
          <a:off x="564232" y="2891408"/>
          <a:ext cx="6096000" cy="3777952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u_short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cksum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u_short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count)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register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u_long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sum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while (count--)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sum +=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if (sum &amp; 0xFFFF0000)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/* carry occurred, so wrap around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sum &amp;= 0xFFFF;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sum++;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return ~(sum &amp; 0xFFFF);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38" name="Text Box 39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  <a:r>
              <a:rPr lang="en-US" altLang="ko-KR" sz="1000" b="1">
                <a:latin typeface="Times New Roman" pitchFamily="18" charset="0"/>
              </a:rPr>
              <a:t>::</a:t>
            </a:r>
            <a:r>
              <a:rPr lang="ko-KR" altLang="en-US" sz="1000" b="1">
                <a:latin typeface="Times New Roman" pitchFamily="18" charset="0"/>
              </a:rPr>
              <a:t>오류검출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846640" cy="792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3600" dirty="0"/>
              <a:t>순회 중복 검사</a:t>
            </a:r>
            <a:br>
              <a:rPr lang="ko-KR" altLang="en-US" sz="3600" dirty="0"/>
            </a:br>
            <a:r>
              <a:rPr lang="en-US" altLang="ko-KR" sz="3600" dirty="0"/>
              <a:t>(Cyclic Redundancy Check: CRC)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511480" cy="54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더하기 보다 복잡한 나누기 사용 </a:t>
            </a:r>
            <a:r>
              <a:rPr lang="en-US" altLang="ko-KR" dirty="0"/>
              <a:t>: </a:t>
            </a:r>
            <a:r>
              <a:rPr lang="ko-KR" altLang="en-US" dirty="0"/>
              <a:t>나머지를 오류 검출코드로 전송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젯수로</a:t>
            </a:r>
            <a:r>
              <a:rPr lang="ko-KR" altLang="en-US" dirty="0"/>
              <a:t> 사용될 송수신 사이에 약속된 비트 패턴 </a:t>
            </a:r>
            <a:r>
              <a:rPr lang="en-US" altLang="ko-KR" dirty="0"/>
              <a:t>: C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보낼 메시지 </a:t>
            </a:r>
            <a:r>
              <a:rPr lang="en-US" altLang="ko-KR" dirty="0"/>
              <a:t>:  M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오류 검출을 위해 추가되는 정보 </a:t>
            </a:r>
            <a:r>
              <a:rPr lang="en-US" altLang="ko-KR" dirty="0"/>
              <a:t>: F (</a:t>
            </a:r>
            <a:r>
              <a:rPr lang="ko-KR" altLang="en-US" dirty="0"/>
              <a:t>즉</a:t>
            </a:r>
            <a:r>
              <a:rPr lang="en-US" altLang="ko-KR" dirty="0"/>
              <a:t>, EDC)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송신쪽</a:t>
            </a:r>
            <a:endParaRPr lang="ko-KR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( M || F ) % C = 0 </a:t>
            </a:r>
            <a:r>
              <a:rPr lang="ko-KR" altLang="en-US" sz="1800" dirty="0"/>
              <a:t>이 되도록 </a:t>
            </a:r>
            <a:r>
              <a:rPr lang="en-US" altLang="ko-KR" sz="1800" dirty="0"/>
              <a:t>F</a:t>
            </a:r>
            <a:r>
              <a:rPr lang="ko-KR" altLang="en-US" sz="1800" dirty="0"/>
              <a:t>를 생성</a:t>
            </a:r>
            <a:endParaRPr lang="en-US" altLang="ko-KR" sz="18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/>
              <a:t>즉</a:t>
            </a:r>
            <a:r>
              <a:rPr lang="en-US" altLang="ko-KR" sz="1800" dirty="0"/>
              <a:t>, (F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나머지를 넣어서</a:t>
            </a:r>
            <a:r>
              <a:rPr lang="en-US" altLang="ko-KR" sz="1800" dirty="0"/>
              <a:t>) </a:t>
            </a:r>
            <a:r>
              <a:rPr lang="ko-KR" altLang="en-US" sz="1800" dirty="0"/>
              <a:t>전체 프레임이 </a:t>
            </a:r>
            <a:r>
              <a:rPr lang="en-US" altLang="ko-KR" sz="1800" dirty="0"/>
              <a:t>C</a:t>
            </a:r>
            <a:r>
              <a:rPr lang="ko-KR" altLang="en-US" sz="1800" dirty="0"/>
              <a:t>로 나누어 떨어지도록 함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( M || F ) </a:t>
            </a:r>
            <a:r>
              <a:rPr lang="ko-KR" altLang="en-US" sz="1800" dirty="0"/>
              <a:t>를 전송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예</a:t>
            </a:r>
            <a:r>
              <a:rPr lang="en-US" altLang="ko-KR" sz="1800" dirty="0"/>
              <a:t>) C=1101, M= 10011010 </a:t>
            </a:r>
            <a:r>
              <a:rPr lang="ko-KR" altLang="en-US" sz="1800" dirty="0"/>
              <a:t>이면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/>
              <a:t>F = 101 </a:t>
            </a:r>
            <a:r>
              <a:rPr lang="ko-KR" altLang="en-US" sz="1800" dirty="0"/>
              <a:t>를 생성 </a:t>
            </a:r>
            <a:r>
              <a:rPr lang="en-US" altLang="ko-KR" sz="1800" dirty="0"/>
              <a:t>(10011010</a:t>
            </a:r>
            <a:r>
              <a:rPr lang="en-US" altLang="ko-KR" sz="1800" u="sng" dirty="0"/>
              <a:t>101</a:t>
            </a:r>
            <a:r>
              <a:rPr lang="en-US" altLang="ko-KR" sz="1800" dirty="0"/>
              <a:t> </a:t>
            </a:r>
            <a:r>
              <a:rPr lang="ko-KR" altLang="en-US" sz="1800" dirty="0"/>
              <a:t>은 </a:t>
            </a:r>
            <a:r>
              <a:rPr lang="en-US" altLang="ko-KR" sz="1800" dirty="0"/>
              <a:t>1101</a:t>
            </a:r>
            <a:r>
              <a:rPr lang="ko-KR" altLang="en-US" sz="1800" dirty="0"/>
              <a:t>로 나누어 떨어짐</a:t>
            </a:r>
            <a:r>
              <a:rPr lang="en-US" altLang="ko-KR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/>
              <a:t>10011010</a:t>
            </a:r>
            <a:r>
              <a:rPr lang="en-US" altLang="ko-KR" sz="1800" u="sng" dirty="0"/>
              <a:t>101</a:t>
            </a:r>
            <a:r>
              <a:rPr lang="en-US" altLang="ko-KR" sz="1800" dirty="0"/>
              <a:t> </a:t>
            </a:r>
            <a:r>
              <a:rPr lang="ko-KR" altLang="en-US" sz="1800" dirty="0"/>
              <a:t>전송</a:t>
            </a: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수신쪽</a:t>
            </a:r>
            <a:endParaRPr lang="ko-KR" altLang="en-US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수신된 메시지 전체를 </a:t>
            </a:r>
            <a:r>
              <a:rPr lang="en-US" altLang="ko-KR" sz="1800" dirty="0"/>
              <a:t>C</a:t>
            </a:r>
            <a:r>
              <a:rPr lang="ko-KR" altLang="en-US" sz="1800" dirty="0"/>
              <a:t>로 나누어서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/>
              <a:t>나누어 떨어지지 않으면 </a:t>
            </a:r>
            <a:r>
              <a:rPr lang="en-US" altLang="ko-KR" sz="1800" dirty="0"/>
              <a:t>=&gt; </a:t>
            </a:r>
            <a:r>
              <a:rPr lang="ko-KR" altLang="en-US" sz="1800" dirty="0"/>
              <a:t>오류 발생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/>
              <a:t>나누어 떨어지면 </a:t>
            </a:r>
            <a:r>
              <a:rPr lang="en-US" altLang="ko-KR" sz="1800" dirty="0"/>
              <a:t>=&gt; </a:t>
            </a:r>
            <a:r>
              <a:rPr lang="ko-KR" altLang="en-US" sz="1800" dirty="0"/>
              <a:t>오류 없는 것으로 </a:t>
            </a:r>
            <a:r>
              <a:rPr lang="ko-KR" altLang="en-US" sz="1800" b="1" u="sng" dirty="0"/>
              <a:t>간주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762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0DBF-5411-4E7F-9FC8-A1E102E3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685800"/>
          </a:xfrm>
        </p:spPr>
        <p:txBody>
          <a:bodyPr/>
          <a:lstStyle/>
          <a:p>
            <a:r>
              <a:rPr lang="en-US" altLang="ko-KR" dirty="0"/>
              <a:t>CRC</a:t>
            </a:r>
            <a:r>
              <a:rPr lang="ko-KR" altLang="en-US" dirty="0"/>
              <a:t>의 개념적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265E-4DD7-4578-951A-B8E53ABA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382000" cy="5544616"/>
          </a:xfrm>
        </p:spPr>
        <p:txBody>
          <a:bodyPr/>
          <a:lstStyle/>
          <a:p>
            <a:r>
              <a:rPr lang="ko-KR" altLang="en-US" b="1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실제는 </a:t>
            </a:r>
            <a:r>
              <a:rPr lang="en-US" altLang="ko-KR" dirty="0"/>
              <a:t>10</a:t>
            </a:r>
            <a:r>
              <a:rPr lang="ko-KR" altLang="en-US" dirty="0"/>
              <a:t>진수 연산 사용하지 않음</a:t>
            </a:r>
            <a:r>
              <a:rPr lang="en-US" altLang="ko-KR" dirty="0"/>
              <a:t>. </a:t>
            </a:r>
            <a:r>
              <a:rPr lang="ko-KR" altLang="en-US" dirty="0"/>
              <a:t>다항식연산 </a:t>
            </a:r>
            <a:r>
              <a:rPr lang="en-US" altLang="ko-KR" dirty="0"/>
              <a:t>(XOR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송수신자가 약속하는 </a:t>
            </a:r>
            <a:r>
              <a:rPr lang="ko-KR" altLang="en-US" dirty="0" err="1"/>
              <a:t>젯수</a:t>
            </a:r>
            <a:r>
              <a:rPr lang="ko-KR" altLang="en-US" dirty="0"/>
              <a:t> </a:t>
            </a:r>
            <a:r>
              <a:rPr lang="en-US" altLang="ko-KR" dirty="0"/>
              <a:t>C = 11</a:t>
            </a:r>
          </a:p>
          <a:p>
            <a:r>
              <a:rPr lang="ko-KR" altLang="en-US" dirty="0"/>
              <a:t>송신자가 </a:t>
            </a:r>
            <a:r>
              <a:rPr lang="en-US" altLang="ko-KR" dirty="0"/>
              <a:t>data 331</a:t>
            </a:r>
            <a:r>
              <a:rPr lang="ko-KR" altLang="en-US" dirty="0"/>
              <a:t>을 보내려면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331</a:t>
            </a:r>
            <a:r>
              <a:rPr lang="ko-KR" altLang="en-US" dirty="0"/>
              <a:t>과 함께 오류 검출용 숫자를 추가해서 전송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331x</a:t>
            </a:r>
            <a:r>
              <a:rPr lang="ko-KR" altLang="en-US" dirty="0"/>
              <a:t>가 </a:t>
            </a:r>
            <a:r>
              <a:rPr lang="en-US" altLang="ko-KR" dirty="0"/>
              <a:t>11</a:t>
            </a:r>
            <a:r>
              <a:rPr lang="ko-KR" altLang="en-US" dirty="0"/>
              <a:t>로 나누어 떨어지도록 계산해서 </a:t>
            </a:r>
            <a:r>
              <a:rPr lang="en-US" altLang="ko-KR" dirty="0"/>
              <a:t>1</a:t>
            </a:r>
            <a:r>
              <a:rPr lang="ko-KR" altLang="en-US" dirty="0"/>
              <a:t>을 추가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331</a:t>
            </a:r>
            <a:r>
              <a:rPr lang="en-US" altLang="ko-KR" b="1" u="sng" dirty="0"/>
              <a:t>1</a:t>
            </a:r>
            <a:r>
              <a:rPr lang="ko-KR" altLang="en-US" dirty="0"/>
              <a:t>을 전송</a:t>
            </a:r>
            <a:endParaRPr lang="en-US" altLang="ko-KR" dirty="0"/>
          </a:p>
          <a:p>
            <a:pPr lvl="1"/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추가되는 자릿수는 </a:t>
            </a:r>
            <a:r>
              <a:rPr lang="en-US" altLang="ko-KR" dirty="0"/>
              <a:t>(C</a:t>
            </a:r>
            <a:r>
              <a:rPr lang="ko-KR" altLang="en-US" dirty="0"/>
              <a:t>의 자릿수 </a:t>
            </a:r>
            <a:r>
              <a:rPr lang="en-US" altLang="ko-KR" dirty="0"/>
              <a:t>– 1)</a:t>
            </a:r>
          </a:p>
          <a:p>
            <a:r>
              <a:rPr lang="ko-KR" altLang="en-US" dirty="0"/>
              <a:t>수신자는 받은 비트 전체 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를 약속된 </a:t>
            </a:r>
            <a:r>
              <a:rPr lang="en-US" altLang="ko-KR" dirty="0"/>
              <a:t>C</a:t>
            </a:r>
            <a:r>
              <a:rPr lang="ko-KR" altLang="en-US" dirty="0"/>
              <a:t>로 나누어 봄</a:t>
            </a:r>
            <a:endParaRPr lang="en-US" altLang="ko-KR" dirty="0"/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전송 중 오류가 없다면</a:t>
            </a:r>
            <a:r>
              <a:rPr lang="en-US" altLang="ko-KR" dirty="0"/>
              <a:t>, </a:t>
            </a:r>
            <a:r>
              <a:rPr lang="ko-KR" altLang="en-US" dirty="0"/>
              <a:t>수신된</a:t>
            </a:r>
            <a:r>
              <a:rPr lang="en-US" altLang="ko-KR" dirty="0"/>
              <a:t> 3311</a:t>
            </a:r>
            <a:r>
              <a:rPr lang="ko-KR" altLang="en-US" dirty="0"/>
              <a:t>을</a:t>
            </a:r>
            <a:r>
              <a:rPr lang="en-US" altLang="ko-KR" dirty="0"/>
              <a:t> 11</a:t>
            </a:r>
            <a:r>
              <a:rPr lang="ko-KR" altLang="en-US" dirty="0"/>
              <a:t>로 나누어 봄</a:t>
            </a:r>
            <a:endParaRPr lang="en-US" altLang="ko-KR" dirty="0"/>
          </a:p>
          <a:p>
            <a:pPr lvl="2"/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오류가 없다고 </a:t>
            </a:r>
            <a:r>
              <a:rPr lang="ko-KR" altLang="en-US" b="1" dirty="0"/>
              <a:t>간주</a:t>
            </a:r>
            <a:endParaRPr lang="en-US" altLang="ko-KR" b="1" dirty="0"/>
          </a:p>
          <a:p>
            <a:pPr lvl="2"/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 아니면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331</a:t>
            </a:r>
            <a:r>
              <a:rPr lang="en-US" altLang="ko-KR" b="1" u="sng" dirty="0"/>
              <a:t>0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b="1" u="sng" dirty="0"/>
              <a:t>2</a:t>
            </a:r>
            <a:r>
              <a:rPr lang="en-US" altLang="ko-KR" dirty="0"/>
              <a:t>311), </a:t>
            </a:r>
            <a:r>
              <a:rPr lang="ko-KR" altLang="en-US" dirty="0"/>
              <a:t>오류 검출</a:t>
            </a:r>
            <a:endParaRPr lang="en-US" altLang="ko-KR" dirty="0"/>
          </a:p>
          <a:p>
            <a:pPr lvl="1"/>
            <a:r>
              <a:rPr lang="ko-KR" altLang="en-US" dirty="0"/>
              <a:t>오류가 발생하더라도 검출에 실패할 수 있음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en-US" altLang="ko-KR" b="1" u="sng" dirty="0"/>
              <a:t>22</a:t>
            </a:r>
            <a:r>
              <a:rPr lang="en-US" altLang="ko-KR" dirty="0"/>
              <a:t>11)</a:t>
            </a:r>
          </a:p>
          <a:p>
            <a:endParaRPr lang="en-US" altLang="ko-KR" dirty="0"/>
          </a:p>
          <a:p>
            <a:r>
              <a:rPr lang="ko-KR" altLang="en-US" dirty="0"/>
              <a:t>오류 검출율은 </a:t>
            </a:r>
            <a:r>
              <a:rPr lang="en-US" altLang="ko-KR" dirty="0"/>
              <a:t>C</a:t>
            </a:r>
            <a:r>
              <a:rPr lang="ko-KR" altLang="en-US" dirty="0"/>
              <a:t>의 값과 관계 있음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, C=10 </a:t>
            </a:r>
            <a:r>
              <a:rPr lang="ko-KR" altLang="en-US"/>
              <a:t>으로 정한다면 </a:t>
            </a:r>
            <a:r>
              <a:rPr lang="en-US" altLang="ko-KR" dirty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439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685800"/>
          </a:xfrm>
        </p:spPr>
        <p:txBody>
          <a:bodyPr/>
          <a:lstStyle/>
          <a:p>
            <a:r>
              <a:rPr lang="en-US" altLang="ko-KR" dirty="0"/>
              <a:t>CRC</a:t>
            </a:r>
            <a:r>
              <a:rPr lang="ko-KR" altLang="en-US" dirty="0"/>
              <a:t>의 성능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683569" y="1124744"/>
            <a:ext cx="7848872" cy="5472608"/>
          </a:xfrm>
        </p:spPr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/>
              <a:t>검출율</a:t>
            </a:r>
            <a:endParaRPr lang="en-US" altLang="ko-KR" dirty="0"/>
          </a:p>
          <a:p>
            <a:pPr lvl="1"/>
            <a:r>
              <a:rPr lang="ko-KR" altLang="en-US" dirty="0"/>
              <a:t>비트 패턴 </a:t>
            </a:r>
            <a:r>
              <a:rPr lang="en-US" altLang="ko-KR" dirty="0"/>
              <a:t>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선택이 좌우</a:t>
            </a:r>
            <a:endParaRPr lang="en-US" altLang="ko-KR" dirty="0"/>
          </a:p>
          <a:p>
            <a:pPr lvl="1"/>
            <a:r>
              <a:rPr lang="ko-KR" altLang="en-US" dirty="0"/>
              <a:t>수학적 분석에 의해 잘 잡으면</a:t>
            </a:r>
            <a:r>
              <a:rPr lang="en-US" altLang="ko-KR" dirty="0"/>
              <a:t>, (</a:t>
            </a:r>
            <a:r>
              <a:rPr lang="ko-KR" altLang="en-US" dirty="0"/>
              <a:t>분석 과정 슬라이드 참조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비트 코드 사용하면</a:t>
            </a:r>
            <a:r>
              <a:rPr lang="en-US" altLang="ko-KR" dirty="0"/>
              <a:t>, 1500 byte</a:t>
            </a:r>
            <a:r>
              <a:rPr lang="ko-KR" altLang="en-US" dirty="0"/>
              <a:t> 이상의 데이터에 대해서도 </a:t>
            </a:r>
            <a:r>
              <a:rPr lang="en-US" altLang="ko-KR" dirty="0"/>
              <a:t>99.99…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검출율</a:t>
            </a:r>
            <a:endParaRPr lang="en-US" altLang="ko-KR" dirty="0"/>
          </a:p>
          <a:p>
            <a:r>
              <a:rPr lang="ko-KR" altLang="en-US" dirty="0"/>
              <a:t>연산 속도</a:t>
            </a:r>
            <a:endParaRPr lang="en-US" altLang="ko-KR" dirty="0"/>
          </a:p>
          <a:p>
            <a:pPr lvl="1"/>
            <a:r>
              <a:rPr lang="ko-KR" altLang="en-US" dirty="0"/>
              <a:t>전송 속도보다 늦으면 곤란</a:t>
            </a:r>
            <a:endParaRPr lang="en-US" altLang="ko-KR" dirty="0"/>
          </a:p>
          <a:p>
            <a:pPr lvl="1"/>
            <a:r>
              <a:rPr lang="ko-KR" altLang="en-US" dirty="0"/>
              <a:t>가능하면 네트워크 카드 내에서 하드웨어로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빠른 연산과 분석을 위해</a:t>
            </a:r>
          </a:p>
          <a:p>
            <a:pPr lvl="1"/>
            <a:r>
              <a:rPr lang="ko-KR" altLang="en-US" dirty="0"/>
              <a:t>다항식연산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ym typeface="Symbol" pitchFamily="18" charset="2"/>
              </a:rPr>
              <a:t>-</a:t>
            </a:r>
            <a:r>
              <a:rPr lang="ko-KR" altLang="en-US" dirty="0">
                <a:sym typeface="Symbol" pitchFamily="18" charset="2"/>
              </a:rPr>
              <a:t>연산 </a:t>
            </a:r>
            <a:r>
              <a:rPr lang="en-US" altLang="ko-KR" dirty="0">
                <a:sym typeface="Symbol" pitchFamily="18" charset="2"/>
              </a:rPr>
              <a:t>)</a:t>
            </a:r>
            <a:r>
              <a:rPr lang="ko-KR" altLang="en-US" dirty="0">
                <a:sym typeface="Symbol" pitchFamily="18" charset="2"/>
              </a:rPr>
              <a:t>을 사용 </a:t>
            </a:r>
            <a:endParaRPr lang="en-US" altLang="ko-KR" dirty="0">
              <a:sym typeface="Symbol" pitchFamily="18" charset="2"/>
            </a:endParaRPr>
          </a:p>
          <a:p>
            <a:pPr lvl="1"/>
            <a:endParaRPr lang="en-US" altLang="ko-KR" dirty="0">
              <a:sym typeface="Symbol" pitchFamily="18" charset="2"/>
            </a:endParaRPr>
          </a:p>
          <a:p>
            <a:r>
              <a:rPr lang="ko-KR" altLang="en-US" dirty="0"/>
              <a:t>표준화된 </a:t>
            </a:r>
            <a:r>
              <a:rPr lang="en-US" altLang="ko-KR" dirty="0"/>
              <a:t>C </a:t>
            </a:r>
            <a:r>
              <a:rPr lang="ko-KR" altLang="en-US" dirty="0"/>
              <a:t>사용</a:t>
            </a:r>
            <a:r>
              <a:rPr lang="en-US" altLang="ko-KR" dirty="0"/>
              <a:t> → “CRC Code”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세부 사항은 옵션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송신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수신 쪽에서의 </a:t>
            </a:r>
            <a:r>
              <a:rPr lang="en-US" altLang="ko-KR" dirty="0">
                <a:solidFill>
                  <a:srgbClr val="FF0000"/>
                </a:solidFill>
              </a:rPr>
              <a:t>CRC </a:t>
            </a:r>
            <a:r>
              <a:rPr lang="ko-KR" altLang="en-US" dirty="0">
                <a:solidFill>
                  <a:srgbClr val="FF0000"/>
                </a:solidFill>
              </a:rPr>
              <a:t>동작 정리는 필수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762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3600"/>
              <a:t>순회 중복 검사 </a:t>
            </a:r>
            <a:r>
              <a:rPr lang="en-US" altLang="ko-KR" sz="3600"/>
              <a:t>: </a:t>
            </a:r>
            <a:r>
              <a:rPr lang="ko-KR" altLang="en-US" sz="3600"/>
              <a:t>송신자 세부 사항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35496" y="44624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  <a:r>
              <a:rPr lang="en-US" altLang="ko-KR" sz="1000" b="1" dirty="0">
                <a:latin typeface="Times New Roman" pitchFamily="18" charset="0"/>
              </a:rPr>
              <a:t>::: CRC </a:t>
            </a:r>
            <a:r>
              <a:rPr lang="ko-KR" altLang="en-US" sz="1000" b="1" dirty="0">
                <a:latin typeface="Times New Roman" pitchFamily="18" charset="0"/>
              </a:rPr>
              <a:t>세부사항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95288" y="1143000"/>
            <a:ext cx="82804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000" i="1" dirty="0"/>
              <a:t>n</a:t>
            </a:r>
            <a:r>
              <a:rPr lang="en-US" altLang="ko-KR" sz="2000" dirty="0"/>
              <a:t>-bit</a:t>
            </a:r>
            <a:r>
              <a:rPr lang="ko-KR" altLang="en-US" sz="2000" dirty="0"/>
              <a:t>의 메시지는 </a:t>
            </a:r>
            <a:r>
              <a:rPr lang="en-US" altLang="ko-KR" sz="2000" dirty="0"/>
              <a:t>n-1</a:t>
            </a:r>
            <a:r>
              <a:rPr lang="ko-KR" altLang="en-US" sz="2000" dirty="0"/>
              <a:t>차 </a:t>
            </a:r>
            <a:r>
              <a:rPr lang="ko-KR" altLang="en-US" sz="2000" b="1" dirty="0"/>
              <a:t>다항식으로 표현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MSG=10011010</a:t>
            </a:r>
            <a:r>
              <a:rPr lang="ko-KR" altLang="en-US" sz="2000" dirty="0"/>
              <a:t>은 </a:t>
            </a:r>
            <a:r>
              <a:rPr lang="en-US" altLang="ko-KR" sz="2000" i="1" dirty="0"/>
              <a:t>M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 =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7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4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3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에 대응됨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000" i="1" dirty="0"/>
              <a:t>(k+1) </a:t>
            </a:r>
            <a:r>
              <a:rPr lang="ko-KR" altLang="en-US" sz="2000" dirty="0"/>
              <a:t>비트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젯수</a:t>
            </a:r>
            <a:r>
              <a:rPr lang="ko-KR" altLang="en-US" sz="2000" dirty="0"/>
              <a:t> 패턴 </a:t>
            </a:r>
            <a:r>
              <a:rPr lang="en-US" altLang="ko-KR" sz="2000" dirty="0"/>
              <a:t>C</a:t>
            </a:r>
            <a:r>
              <a:rPr lang="ko-KR" altLang="en-US" sz="2000" dirty="0"/>
              <a:t>에 해당하는 </a:t>
            </a:r>
            <a:r>
              <a:rPr lang="en-US" altLang="ko-KR" sz="2000" i="1" dirty="0"/>
              <a:t>k</a:t>
            </a:r>
            <a:r>
              <a:rPr lang="ko-KR" altLang="en-US" sz="2000" dirty="0"/>
              <a:t>차 다항식 </a:t>
            </a:r>
            <a:r>
              <a:rPr lang="en-US" altLang="ko-KR" sz="2000" i="1" dirty="0"/>
              <a:t>C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</a:t>
            </a:r>
            <a:r>
              <a:rPr lang="ko-KR" altLang="en-US" sz="2000" dirty="0"/>
              <a:t>를 설정</a:t>
            </a:r>
            <a:endParaRPr lang="en-US" altLang="ko-KR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C=1101</a:t>
            </a:r>
            <a:r>
              <a:rPr lang="ko-KR" altLang="en-US" sz="2000" dirty="0"/>
              <a:t>은 </a:t>
            </a:r>
            <a:r>
              <a:rPr lang="en-US" altLang="ko-KR" sz="2000" i="1" dirty="0"/>
              <a:t>C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 =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3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 + 1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000" i="1" dirty="0"/>
              <a:t>M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en-US" altLang="ko-KR" sz="2000" i="1" dirty="0" err="1"/>
              <a:t>x</a:t>
            </a:r>
            <a:r>
              <a:rPr lang="en-US" altLang="ko-KR" sz="2000" i="1" baseline="30000" dirty="0" err="1"/>
              <a:t>k</a:t>
            </a:r>
            <a:r>
              <a:rPr lang="ko-KR" altLang="en-US" sz="2000" dirty="0"/>
              <a:t>을 곱한다</a:t>
            </a:r>
            <a:r>
              <a:rPr lang="en-US" altLang="ko-KR" sz="2000" dirty="0"/>
              <a:t>. (F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들어갈 자리를 포함한다</a:t>
            </a:r>
            <a:r>
              <a:rPr lang="en-US" altLang="ko-KR" sz="2000" dirty="0"/>
              <a:t>.)</a:t>
            </a:r>
          </a:p>
          <a:p>
            <a:pPr marL="800100" lvl="1" indent="-342900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ko-KR" sz="2000" i="1" dirty="0"/>
              <a:t>x</a:t>
            </a:r>
            <a:r>
              <a:rPr lang="en-US" altLang="ko-KR" sz="2000" baseline="30000" dirty="0"/>
              <a:t>10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7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6</a:t>
            </a:r>
            <a:r>
              <a:rPr lang="en-US" altLang="ko-KR" sz="2000" dirty="0"/>
              <a:t> + </a:t>
            </a:r>
            <a:r>
              <a:rPr lang="en-US" altLang="ko-KR" sz="2000" i="1" dirty="0"/>
              <a:t>x</a:t>
            </a:r>
            <a:r>
              <a:rPr lang="en-US" altLang="ko-KR" sz="2000" baseline="30000" dirty="0"/>
              <a:t>4 </a:t>
            </a:r>
            <a:r>
              <a:rPr lang="en-US" altLang="ko-KR" sz="2000" dirty="0"/>
              <a:t>(10011010000)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000" i="1" dirty="0"/>
              <a:t>C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 (1101)</a:t>
            </a:r>
            <a:r>
              <a:rPr lang="ko-KR" altLang="en-US" sz="2000" dirty="0"/>
              <a:t>로 나눈다</a:t>
            </a:r>
            <a:r>
              <a:rPr lang="en-US" altLang="ko-KR" sz="200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ko-KR" sz="20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ko-KR" sz="20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ko-KR" sz="20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ko-KR" sz="20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ko-KR" sz="20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ko-KR" altLang="en-US" sz="2000" dirty="0"/>
              <a:t>나머지를 추가한 </a:t>
            </a:r>
            <a:r>
              <a:rPr lang="en-US" altLang="ko-KR" sz="2000" i="1" dirty="0"/>
              <a:t>P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</a:t>
            </a:r>
            <a:r>
              <a:rPr lang="ko-KR" altLang="en-US" sz="2000" dirty="0"/>
              <a:t>를 전송한다</a:t>
            </a:r>
            <a:r>
              <a:rPr lang="en-US" altLang="ko-KR" sz="2000" dirty="0"/>
              <a:t>.</a:t>
            </a:r>
          </a:p>
          <a:p>
            <a:pPr marL="800100" lvl="1" indent="-342900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ko-KR" sz="2000" dirty="0"/>
              <a:t>10011010000 </a:t>
            </a:r>
            <a:r>
              <a:rPr lang="en-US" altLang="ko-KR" sz="2000" dirty="0">
                <a:latin typeface="Times New Roman" pitchFamily="18" charset="0"/>
              </a:rPr>
              <a:t>–</a:t>
            </a:r>
            <a:r>
              <a:rPr lang="en-US" altLang="ko-KR" sz="2000" dirty="0"/>
              <a:t> 101 = 10011010101 </a:t>
            </a:r>
          </a:p>
          <a:p>
            <a:pPr marL="800100" lvl="1" indent="-342900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ko-KR" sz="2000" i="1" dirty="0"/>
              <a:t>P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i="1" dirty="0"/>
              <a:t>C</a:t>
            </a:r>
            <a:r>
              <a:rPr lang="en-US" altLang="ko-KR" sz="2000" dirty="0"/>
              <a:t>(</a:t>
            </a:r>
            <a:r>
              <a:rPr lang="en-US" altLang="ko-KR" sz="2000" i="1" dirty="0"/>
              <a:t>x</a:t>
            </a:r>
            <a:r>
              <a:rPr lang="en-US" altLang="ko-KR" sz="2000" dirty="0"/>
              <a:t>)</a:t>
            </a:r>
            <a:r>
              <a:rPr lang="ko-KR" altLang="en-US" sz="2000" dirty="0"/>
              <a:t>로 나누어 떨어진다</a:t>
            </a:r>
            <a:r>
              <a:rPr lang="en-US" altLang="ko-KR" sz="2000" dirty="0"/>
              <a:t>.</a:t>
            </a:r>
          </a:p>
        </p:txBody>
      </p:sp>
      <p:grpSp>
        <p:nvGrpSpPr>
          <p:cNvPr id="47109" name="Group 50"/>
          <p:cNvGrpSpPr>
            <a:grpSpLocks/>
          </p:cNvGrpSpPr>
          <p:nvPr/>
        </p:nvGrpSpPr>
        <p:grpSpPr bwMode="auto">
          <a:xfrm>
            <a:off x="4286250" y="3276600"/>
            <a:ext cx="4391025" cy="2938463"/>
            <a:chOff x="1561" y="978"/>
            <a:chExt cx="2817" cy="2544"/>
          </a:xfrm>
        </p:grpSpPr>
        <p:sp>
          <p:nvSpPr>
            <p:cNvPr id="47110" name="Rectangle 51"/>
            <p:cNvSpPr>
              <a:spLocks noChangeArrowheads="1"/>
            </p:cNvSpPr>
            <p:nvPr/>
          </p:nvSpPr>
          <p:spPr bwMode="auto">
            <a:xfrm>
              <a:off x="1561" y="1144"/>
              <a:ext cx="29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1800">
                  <a:solidFill>
                    <a:srgbClr val="000000"/>
                  </a:solidFill>
                  <a:latin typeface="Arial" pitchFamily="34" charset="0"/>
                </a:rPr>
                <a:t>젯수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1" name="Rectangle 52"/>
            <p:cNvSpPr>
              <a:spLocks noChangeArrowheads="1"/>
            </p:cNvSpPr>
            <p:nvPr/>
          </p:nvSpPr>
          <p:spPr bwMode="auto">
            <a:xfrm>
              <a:off x="2202" y="1156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2" name="Rectangle 53"/>
            <p:cNvSpPr>
              <a:spLocks noChangeArrowheads="1"/>
            </p:cNvSpPr>
            <p:nvPr/>
          </p:nvSpPr>
          <p:spPr bwMode="auto">
            <a:xfrm>
              <a:off x="2590" y="978"/>
              <a:ext cx="6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11111001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3" name="Rectangle 54"/>
            <p:cNvSpPr>
              <a:spLocks noChangeArrowheads="1"/>
            </p:cNvSpPr>
            <p:nvPr/>
          </p:nvSpPr>
          <p:spPr bwMode="auto">
            <a:xfrm>
              <a:off x="2590" y="1156"/>
              <a:ext cx="88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10011010000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4" name="Rectangle 55"/>
            <p:cNvSpPr>
              <a:spLocks noChangeArrowheads="1"/>
            </p:cNvSpPr>
            <p:nvPr/>
          </p:nvSpPr>
          <p:spPr bwMode="auto">
            <a:xfrm>
              <a:off x="3942" y="1144"/>
              <a:ext cx="436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1800">
                  <a:solidFill>
                    <a:srgbClr val="000000"/>
                  </a:solidFill>
                  <a:latin typeface="Arial" pitchFamily="34" charset="0"/>
                </a:rPr>
                <a:t>메시지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5" name="Rectangle 56"/>
            <p:cNvSpPr>
              <a:spLocks noChangeArrowheads="1"/>
            </p:cNvSpPr>
            <p:nvPr/>
          </p:nvSpPr>
          <p:spPr bwMode="auto">
            <a:xfrm>
              <a:off x="2590" y="1287"/>
              <a:ext cx="32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6" name="Rectangle 57"/>
            <p:cNvSpPr>
              <a:spLocks noChangeArrowheads="1"/>
            </p:cNvSpPr>
            <p:nvPr/>
          </p:nvSpPr>
          <p:spPr bwMode="auto">
            <a:xfrm>
              <a:off x="2674" y="1512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1001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7" name="Rectangle 58"/>
            <p:cNvSpPr>
              <a:spLocks noChangeArrowheads="1"/>
            </p:cNvSpPr>
            <p:nvPr/>
          </p:nvSpPr>
          <p:spPr bwMode="auto">
            <a:xfrm>
              <a:off x="2679" y="1650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8" name="Rectangle 59"/>
            <p:cNvSpPr>
              <a:spLocks noChangeArrowheads="1"/>
            </p:cNvSpPr>
            <p:nvPr/>
          </p:nvSpPr>
          <p:spPr bwMode="auto">
            <a:xfrm>
              <a:off x="2754" y="1881"/>
              <a:ext cx="32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1000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19" name="Rectangle 60"/>
            <p:cNvSpPr>
              <a:spLocks noChangeArrowheads="1"/>
            </p:cNvSpPr>
            <p:nvPr/>
          </p:nvSpPr>
          <p:spPr bwMode="auto">
            <a:xfrm>
              <a:off x="2754" y="2016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0" name="Rectangle 61"/>
            <p:cNvSpPr>
              <a:spLocks noChangeArrowheads="1"/>
            </p:cNvSpPr>
            <p:nvPr/>
          </p:nvSpPr>
          <p:spPr bwMode="auto">
            <a:xfrm>
              <a:off x="2843" y="2238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1011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1" name="Rectangle 62"/>
            <p:cNvSpPr>
              <a:spLocks noChangeArrowheads="1"/>
            </p:cNvSpPr>
            <p:nvPr/>
          </p:nvSpPr>
          <p:spPr bwMode="auto">
            <a:xfrm>
              <a:off x="2848" y="2384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2" name="Rectangle 63"/>
            <p:cNvSpPr>
              <a:spLocks noChangeArrowheads="1"/>
            </p:cNvSpPr>
            <p:nvPr/>
          </p:nvSpPr>
          <p:spPr bwMode="auto">
            <a:xfrm>
              <a:off x="2928" y="2605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3" name="Rectangle 64"/>
            <p:cNvSpPr>
              <a:spLocks noChangeArrowheads="1"/>
            </p:cNvSpPr>
            <p:nvPr/>
          </p:nvSpPr>
          <p:spPr bwMode="auto">
            <a:xfrm>
              <a:off x="2928" y="2737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4" name="Rectangle 65"/>
            <p:cNvSpPr>
              <a:spLocks noChangeArrowheads="1"/>
            </p:cNvSpPr>
            <p:nvPr/>
          </p:nvSpPr>
          <p:spPr bwMode="auto">
            <a:xfrm>
              <a:off x="3168" y="2967"/>
              <a:ext cx="32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1000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5" name="Rectangle 66"/>
            <p:cNvSpPr>
              <a:spLocks noChangeArrowheads="1"/>
            </p:cNvSpPr>
            <p:nvPr/>
          </p:nvSpPr>
          <p:spPr bwMode="auto">
            <a:xfrm>
              <a:off x="3177" y="3113"/>
              <a:ext cx="32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6" name="Rectangle 67"/>
            <p:cNvSpPr>
              <a:spLocks noChangeArrowheads="1"/>
            </p:cNvSpPr>
            <p:nvPr/>
          </p:nvSpPr>
          <p:spPr bwMode="auto">
            <a:xfrm>
              <a:off x="3262" y="3314"/>
              <a:ext cx="24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101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7" name="Rectangle 68"/>
            <p:cNvSpPr>
              <a:spLocks noChangeArrowheads="1"/>
            </p:cNvSpPr>
            <p:nvPr/>
          </p:nvSpPr>
          <p:spPr bwMode="auto">
            <a:xfrm>
              <a:off x="3938" y="3313"/>
              <a:ext cx="436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1800">
                  <a:solidFill>
                    <a:srgbClr val="000000"/>
                  </a:solidFill>
                  <a:latin typeface="Arial" pitchFamily="34" charset="0"/>
                </a:rPr>
                <a:t>나머지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7128" name="Line 69"/>
            <p:cNvSpPr>
              <a:spLocks noChangeShapeType="1"/>
            </p:cNvSpPr>
            <p:nvPr/>
          </p:nvSpPr>
          <p:spPr bwMode="auto">
            <a:xfrm flipH="1">
              <a:off x="2640" y="1488"/>
              <a:ext cx="276" cy="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9" name="Freeform 70"/>
            <p:cNvSpPr>
              <a:spLocks/>
            </p:cNvSpPr>
            <p:nvPr/>
          </p:nvSpPr>
          <p:spPr bwMode="auto">
            <a:xfrm>
              <a:off x="2545" y="1169"/>
              <a:ext cx="944" cy="134"/>
            </a:xfrm>
            <a:custGeom>
              <a:avLst/>
              <a:gdLst>
                <a:gd name="T0" fmla="*/ 0 w 944"/>
                <a:gd name="T1" fmla="*/ 134 h 134"/>
                <a:gd name="T2" fmla="*/ 4 w 944"/>
                <a:gd name="T3" fmla="*/ 134 h 134"/>
                <a:gd name="T4" fmla="*/ 4 w 944"/>
                <a:gd name="T5" fmla="*/ 129 h 134"/>
                <a:gd name="T6" fmla="*/ 13 w 944"/>
                <a:gd name="T7" fmla="*/ 129 h 134"/>
                <a:gd name="T8" fmla="*/ 18 w 944"/>
                <a:gd name="T9" fmla="*/ 125 h 134"/>
                <a:gd name="T10" fmla="*/ 22 w 944"/>
                <a:gd name="T11" fmla="*/ 120 h 134"/>
                <a:gd name="T12" fmla="*/ 31 w 944"/>
                <a:gd name="T13" fmla="*/ 111 h 134"/>
                <a:gd name="T14" fmla="*/ 36 w 944"/>
                <a:gd name="T15" fmla="*/ 103 h 134"/>
                <a:gd name="T16" fmla="*/ 40 w 944"/>
                <a:gd name="T17" fmla="*/ 94 h 134"/>
                <a:gd name="T18" fmla="*/ 45 w 944"/>
                <a:gd name="T19" fmla="*/ 80 h 134"/>
                <a:gd name="T20" fmla="*/ 45 w 944"/>
                <a:gd name="T21" fmla="*/ 67 h 134"/>
                <a:gd name="T22" fmla="*/ 45 w 944"/>
                <a:gd name="T23" fmla="*/ 54 h 134"/>
                <a:gd name="T24" fmla="*/ 40 w 944"/>
                <a:gd name="T25" fmla="*/ 45 h 134"/>
                <a:gd name="T26" fmla="*/ 36 w 944"/>
                <a:gd name="T27" fmla="*/ 31 h 134"/>
                <a:gd name="T28" fmla="*/ 31 w 944"/>
                <a:gd name="T29" fmla="*/ 22 h 134"/>
                <a:gd name="T30" fmla="*/ 27 w 944"/>
                <a:gd name="T31" fmla="*/ 18 h 134"/>
                <a:gd name="T32" fmla="*/ 18 w 944"/>
                <a:gd name="T33" fmla="*/ 9 h 134"/>
                <a:gd name="T34" fmla="*/ 13 w 944"/>
                <a:gd name="T35" fmla="*/ 5 h 134"/>
                <a:gd name="T36" fmla="*/ 9 w 944"/>
                <a:gd name="T37" fmla="*/ 0 h 134"/>
                <a:gd name="T38" fmla="*/ 9 w 944"/>
                <a:gd name="T39" fmla="*/ 0 h 134"/>
                <a:gd name="T40" fmla="*/ 9 w 944"/>
                <a:gd name="T41" fmla="*/ 0 h 134"/>
                <a:gd name="T42" fmla="*/ 944 w 944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44"/>
                <a:gd name="T67" fmla="*/ 0 h 134"/>
                <a:gd name="T68" fmla="*/ 944 w 944"/>
                <a:gd name="T69" fmla="*/ 134 h 1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44" h="134">
                  <a:moveTo>
                    <a:pt x="0" y="134"/>
                  </a:moveTo>
                  <a:lnTo>
                    <a:pt x="4" y="134"/>
                  </a:lnTo>
                  <a:lnTo>
                    <a:pt x="4" y="129"/>
                  </a:lnTo>
                  <a:lnTo>
                    <a:pt x="13" y="129"/>
                  </a:lnTo>
                  <a:lnTo>
                    <a:pt x="18" y="125"/>
                  </a:lnTo>
                  <a:lnTo>
                    <a:pt x="22" y="120"/>
                  </a:lnTo>
                  <a:lnTo>
                    <a:pt x="31" y="111"/>
                  </a:lnTo>
                  <a:lnTo>
                    <a:pt x="36" y="103"/>
                  </a:lnTo>
                  <a:lnTo>
                    <a:pt x="40" y="94"/>
                  </a:lnTo>
                  <a:lnTo>
                    <a:pt x="45" y="80"/>
                  </a:lnTo>
                  <a:lnTo>
                    <a:pt x="45" y="67"/>
                  </a:lnTo>
                  <a:lnTo>
                    <a:pt x="45" y="54"/>
                  </a:lnTo>
                  <a:lnTo>
                    <a:pt x="40" y="45"/>
                  </a:lnTo>
                  <a:lnTo>
                    <a:pt x="36" y="31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18" y="9"/>
                  </a:lnTo>
                  <a:lnTo>
                    <a:pt x="13" y="5"/>
                  </a:lnTo>
                  <a:lnTo>
                    <a:pt x="9" y="0"/>
                  </a:lnTo>
                  <a:lnTo>
                    <a:pt x="94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0" name="Line 71"/>
            <p:cNvSpPr>
              <a:spLocks noChangeShapeType="1"/>
            </p:cNvSpPr>
            <p:nvPr/>
          </p:nvSpPr>
          <p:spPr bwMode="auto">
            <a:xfrm flipH="1">
              <a:off x="2736" y="1872"/>
              <a:ext cx="27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1" name="Line 72"/>
            <p:cNvSpPr>
              <a:spLocks noChangeShapeType="1"/>
            </p:cNvSpPr>
            <p:nvPr/>
          </p:nvSpPr>
          <p:spPr bwMode="auto">
            <a:xfrm flipH="1">
              <a:off x="2785" y="2219"/>
              <a:ext cx="27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2" name="Line 73"/>
            <p:cNvSpPr>
              <a:spLocks noChangeShapeType="1"/>
            </p:cNvSpPr>
            <p:nvPr/>
          </p:nvSpPr>
          <p:spPr bwMode="auto">
            <a:xfrm flipH="1">
              <a:off x="2883" y="2584"/>
              <a:ext cx="276" cy="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3" name="Line 74"/>
            <p:cNvSpPr>
              <a:spLocks noChangeShapeType="1"/>
            </p:cNvSpPr>
            <p:nvPr/>
          </p:nvSpPr>
          <p:spPr bwMode="auto">
            <a:xfrm flipH="1">
              <a:off x="2976" y="2928"/>
              <a:ext cx="28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4" name="Line 75"/>
            <p:cNvSpPr>
              <a:spLocks noChangeShapeType="1"/>
            </p:cNvSpPr>
            <p:nvPr/>
          </p:nvSpPr>
          <p:spPr bwMode="auto">
            <a:xfrm flipH="1">
              <a:off x="3204" y="3296"/>
              <a:ext cx="2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5" name="Line 76"/>
            <p:cNvSpPr>
              <a:spLocks noChangeShapeType="1"/>
            </p:cNvSpPr>
            <p:nvPr/>
          </p:nvSpPr>
          <p:spPr bwMode="auto">
            <a:xfrm flipH="1">
              <a:off x="3653" y="1245"/>
              <a:ext cx="21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6" name="Freeform 77"/>
            <p:cNvSpPr>
              <a:spLocks/>
            </p:cNvSpPr>
            <p:nvPr/>
          </p:nvSpPr>
          <p:spPr bwMode="auto">
            <a:xfrm>
              <a:off x="3573" y="1218"/>
              <a:ext cx="98" cy="58"/>
            </a:xfrm>
            <a:custGeom>
              <a:avLst/>
              <a:gdLst>
                <a:gd name="T0" fmla="*/ 98 w 98"/>
                <a:gd name="T1" fmla="*/ 0 h 58"/>
                <a:gd name="T2" fmla="*/ 0 w 98"/>
                <a:gd name="T3" fmla="*/ 31 h 58"/>
                <a:gd name="T4" fmla="*/ 98 w 98"/>
                <a:gd name="T5" fmla="*/ 58 h 58"/>
                <a:gd name="T6" fmla="*/ 98 w 98"/>
                <a:gd name="T7" fmla="*/ 5 h 58"/>
                <a:gd name="T8" fmla="*/ 98 w 98"/>
                <a:gd name="T9" fmla="*/ 5 h 58"/>
                <a:gd name="T10" fmla="*/ 98 w 98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58"/>
                <a:gd name="T20" fmla="*/ 98 w 98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58">
                  <a:moveTo>
                    <a:pt x="98" y="0"/>
                  </a:moveTo>
                  <a:lnTo>
                    <a:pt x="0" y="31"/>
                  </a:lnTo>
                  <a:lnTo>
                    <a:pt x="98" y="58"/>
                  </a:lnTo>
                  <a:lnTo>
                    <a:pt x="98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7" name="Line 78"/>
            <p:cNvSpPr>
              <a:spLocks noChangeShapeType="1"/>
            </p:cNvSpPr>
            <p:nvPr/>
          </p:nvSpPr>
          <p:spPr bwMode="auto">
            <a:xfrm>
              <a:off x="1882" y="1245"/>
              <a:ext cx="187" cy="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8" name="Freeform 79"/>
            <p:cNvSpPr>
              <a:spLocks/>
            </p:cNvSpPr>
            <p:nvPr/>
          </p:nvSpPr>
          <p:spPr bwMode="auto">
            <a:xfrm>
              <a:off x="2047" y="1218"/>
              <a:ext cx="102" cy="58"/>
            </a:xfrm>
            <a:custGeom>
              <a:avLst/>
              <a:gdLst>
                <a:gd name="T0" fmla="*/ 0 w 102"/>
                <a:gd name="T1" fmla="*/ 54 h 58"/>
                <a:gd name="T2" fmla="*/ 102 w 102"/>
                <a:gd name="T3" fmla="*/ 27 h 58"/>
                <a:gd name="T4" fmla="*/ 4 w 102"/>
                <a:gd name="T5" fmla="*/ 0 h 58"/>
                <a:gd name="T6" fmla="*/ 4 w 102"/>
                <a:gd name="T7" fmla="*/ 58 h 58"/>
                <a:gd name="T8" fmla="*/ 4 w 102"/>
                <a:gd name="T9" fmla="*/ 58 h 58"/>
                <a:gd name="T10" fmla="*/ 0 w 102"/>
                <a:gd name="T11" fmla="*/ 54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58"/>
                <a:gd name="T20" fmla="*/ 102 w 102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58">
                  <a:moveTo>
                    <a:pt x="0" y="54"/>
                  </a:moveTo>
                  <a:lnTo>
                    <a:pt x="102" y="27"/>
                  </a:lnTo>
                  <a:lnTo>
                    <a:pt x="4" y="0"/>
                  </a:lnTo>
                  <a:lnTo>
                    <a:pt x="4" y="5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9" name="Line 80"/>
            <p:cNvSpPr>
              <a:spLocks noChangeShapeType="1"/>
            </p:cNvSpPr>
            <p:nvPr/>
          </p:nvSpPr>
          <p:spPr bwMode="auto">
            <a:xfrm flipH="1">
              <a:off x="3662" y="3416"/>
              <a:ext cx="20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0" name="Freeform 81"/>
            <p:cNvSpPr>
              <a:spLocks/>
            </p:cNvSpPr>
            <p:nvPr/>
          </p:nvSpPr>
          <p:spPr bwMode="auto">
            <a:xfrm>
              <a:off x="3578" y="3390"/>
              <a:ext cx="102" cy="58"/>
            </a:xfrm>
            <a:custGeom>
              <a:avLst/>
              <a:gdLst>
                <a:gd name="T0" fmla="*/ 97 w 102"/>
                <a:gd name="T1" fmla="*/ 0 h 58"/>
                <a:gd name="T2" fmla="*/ 0 w 102"/>
                <a:gd name="T3" fmla="*/ 31 h 58"/>
                <a:gd name="T4" fmla="*/ 102 w 102"/>
                <a:gd name="T5" fmla="*/ 58 h 58"/>
                <a:gd name="T6" fmla="*/ 102 w 102"/>
                <a:gd name="T7" fmla="*/ 0 h 58"/>
                <a:gd name="T8" fmla="*/ 102 w 102"/>
                <a:gd name="T9" fmla="*/ 0 h 58"/>
                <a:gd name="T10" fmla="*/ 97 w 102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58"/>
                <a:gd name="T20" fmla="*/ 102 w 102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58">
                  <a:moveTo>
                    <a:pt x="97" y="0"/>
                  </a:moveTo>
                  <a:lnTo>
                    <a:pt x="0" y="31"/>
                  </a:lnTo>
                  <a:lnTo>
                    <a:pt x="102" y="58"/>
                  </a:lnTo>
                  <a:lnTo>
                    <a:pt x="102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1" name="Line 82"/>
            <p:cNvSpPr>
              <a:spLocks noChangeShapeType="1"/>
            </p:cNvSpPr>
            <p:nvPr/>
          </p:nvSpPr>
          <p:spPr bwMode="auto">
            <a:xfrm>
              <a:off x="2963" y="1320"/>
              <a:ext cx="1" cy="13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2" name="Freeform 83"/>
            <p:cNvSpPr>
              <a:spLocks/>
            </p:cNvSpPr>
            <p:nvPr/>
          </p:nvSpPr>
          <p:spPr bwMode="auto">
            <a:xfrm>
              <a:off x="2937" y="1432"/>
              <a:ext cx="58" cy="102"/>
            </a:xfrm>
            <a:custGeom>
              <a:avLst/>
              <a:gdLst>
                <a:gd name="T0" fmla="*/ 0 w 58"/>
                <a:gd name="T1" fmla="*/ 0 h 102"/>
                <a:gd name="T2" fmla="*/ 31 w 58"/>
                <a:gd name="T3" fmla="*/ 102 h 102"/>
                <a:gd name="T4" fmla="*/ 58 w 58"/>
                <a:gd name="T5" fmla="*/ 0 h 102"/>
                <a:gd name="T6" fmla="*/ 0 w 58"/>
                <a:gd name="T7" fmla="*/ 0 h 102"/>
                <a:gd name="T8" fmla="*/ 0 w 5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02"/>
                <a:gd name="T17" fmla="*/ 58 w 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102">
                  <a:moveTo>
                    <a:pt x="0" y="0"/>
                  </a:moveTo>
                  <a:lnTo>
                    <a:pt x="31" y="102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3" name="Line 84"/>
            <p:cNvSpPr>
              <a:spLocks noChangeShapeType="1"/>
            </p:cNvSpPr>
            <p:nvPr/>
          </p:nvSpPr>
          <p:spPr bwMode="auto">
            <a:xfrm>
              <a:off x="3043" y="1320"/>
              <a:ext cx="1" cy="5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4" name="Freeform 85"/>
            <p:cNvSpPr>
              <a:spLocks/>
            </p:cNvSpPr>
            <p:nvPr/>
          </p:nvSpPr>
          <p:spPr bwMode="auto">
            <a:xfrm>
              <a:off x="3017" y="1801"/>
              <a:ext cx="58" cy="102"/>
            </a:xfrm>
            <a:custGeom>
              <a:avLst/>
              <a:gdLst>
                <a:gd name="T0" fmla="*/ 0 w 58"/>
                <a:gd name="T1" fmla="*/ 0 h 102"/>
                <a:gd name="T2" fmla="*/ 31 w 58"/>
                <a:gd name="T3" fmla="*/ 102 h 102"/>
                <a:gd name="T4" fmla="*/ 58 w 58"/>
                <a:gd name="T5" fmla="*/ 5 h 102"/>
                <a:gd name="T6" fmla="*/ 0 w 58"/>
                <a:gd name="T7" fmla="*/ 5 h 102"/>
                <a:gd name="T8" fmla="*/ 0 w 58"/>
                <a:gd name="T9" fmla="*/ 5 h 102"/>
                <a:gd name="T10" fmla="*/ 0 w 58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02"/>
                <a:gd name="T20" fmla="*/ 58 w 58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02">
                  <a:moveTo>
                    <a:pt x="0" y="0"/>
                  </a:moveTo>
                  <a:lnTo>
                    <a:pt x="31" y="102"/>
                  </a:lnTo>
                  <a:lnTo>
                    <a:pt x="5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5" name="Line 86"/>
            <p:cNvSpPr>
              <a:spLocks noChangeShapeType="1"/>
            </p:cNvSpPr>
            <p:nvPr/>
          </p:nvSpPr>
          <p:spPr bwMode="auto">
            <a:xfrm>
              <a:off x="3128" y="1320"/>
              <a:ext cx="4" cy="8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6" name="Freeform 87"/>
            <p:cNvSpPr>
              <a:spLocks/>
            </p:cNvSpPr>
            <p:nvPr/>
          </p:nvSpPr>
          <p:spPr bwMode="auto">
            <a:xfrm>
              <a:off x="3101" y="2153"/>
              <a:ext cx="58" cy="102"/>
            </a:xfrm>
            <a:custGeom>
              <a:avLst/>
              <a:gdLst>
                <a:gd name="T0" fmla="*/ 0 w 58"/>
                <a:gd name="T1" fmla="*/ 0 h 102"/>
                <a:gd name="T2" fmla="*/ 31 w 58"/>
                <a:gd name="T3" fmla="*/ 102 h 102"/>
                <a:gd name="T4" fmla="*/ 58 w 58"/>
                <a:gd name="T5" fmla="*/ 4 h 102"/>
                <a:gd name="T6" fmla="*/ 5 w 58"/>
                <a:gd name="T7" fmla="*/ 4 h 102"/>
                <a:gd name="T8" fmla="*/ 5 w 58"/>
                <a:gd name="T9" fmla="*/ 4 h 102"/>
                <a:gd name="T10" fmla="*/ 0 w 58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02"/>
                <a:gd name="T20" fmla="*/ 58 w 58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02">
                  <a:moveTo>
                    <a:pt x="0" y="0"/>
                  </a:moveTo>
                  <a:lnTo>
                    <a:pt x="31" y="102"/>
                  </a:lnTo>
                  <a:lnTo>
                    <a:pt x="58" y="4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7" name="Line 88"/>
            <p:cNvSpPr>
              <a:spLocks noChangeShapeType="1"/>
            </p:cNvSpPr>
            <p:nvPr/>
          </p:nvSpPr>
          <p:spPr bwMode="auto">
            <a:xfrm>
              <a:off x="3208" y="1320"/>
              <a:ext cx="5" cy="1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8" name="Freeform 89"/>
            <p:cNvSpPr>
              <a:spLocks/>
            </p:cNvSpPr>
            <p:nvPr/>
          </p:nvSpPr>
          <p:spPr bwMode="auto">
            <a:xfrm>
              <a:off x="3181" y="2522"/>
              <a:ext cx="58" cy="102"/>
            </a:xfrm>
            <a:custGeom>
              <a:avLst/>
              <a:gdLst>
                <a:gd name="T0" fmla="*/ 0 w 58"/>
                <a:gd name="T1" fmla="*/ 0 h 102"/>
                <a:gd name="T2" fmla="*/ 32 w 58"/>
                <a:gd name="T3" fmla="*/ 102 h 102"/>
                <a:gd name="T4" fmla="*/ 58 w 58"/>
                <a:gd name="T5" fmla="*/ 0 h 102"/>
                <a:gd name="T6" fmla="*/ 5 w 58"/>
                <a:gd name="T7" fmla="*/ 0 h 102"/>
                <a:gd name="T8" fmla="*/ 5 w 58"/>
                <a:gd name="T9" fmla="*/ 0 h 102"/>
                <a:gd name="T10" fmla="*/ 0 w 58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02"/>
                <a:gd name="T20" fmla="*/ 58 w 58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02">
                  <a:moveTo>
                    <a:pt x="0" y="0"/>
                  </a:moveTo>
                  <a:lnTo>
                    <a:pt x="32" y="102"/>
                  </a:lnTo>
                  <a:lnTo>
                    <a:pt x="58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9" name="Line 90"/>
            <p:cNvSpPr>
              <a:spLocks noChangeShapeType="1"/>
            </p:cNvSpPr>
            <p:nvPr/>
          </p:nvSpPr>
          <p:spPr bwMode="auto">
            <a:xfrm>
              <a:off x="3288" y="1320"/>
              <a:ext cx="5" cy="15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0" name="Freeform 91"/>
            <p:cNvSpPr>
              <a:spLocks/>
            </p:cNvSpPr>
            <p:nvPr/>
          </p:nvSpPr>
          <p:spPr bwMode="auto">
            <a:xfrm>
              <a:off x="3262" y="2878"/>
              <a:ext cx="57" cy="102"/>
            </a:xfrm>
            <a:custGeom>
              <a:avLst/>
              <a:gdLst>
                <a:gd name="T0" fmla="*/ 0 w 57"/>
                <a:gd name="T1" fmla="*/ 0 h 102"/>
                <a:gd name="T2" fmla="*/ 31 w 57"/>
                <a:gd name="T3" fmla="*/ 102 h 102"/>
                <a:gd name="T4" fmla="*/ 57 w 57"/>
                <a:gd name="T5" fmla="*/ 0 h 102"/>
                <a:gd name="T6" fmla="*/ 4 w 57"/>
                <a:gd name="T7" fmla="*/ 0 h 102"/>
                <a:gd name="T8" fmla="*/ 4 w 57"/>
                <a:gd name="T9" fmla="*/ 0 h 102"/>
                <a:gd name="T10" fmla="*/ 0 w 57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102"/>
                <a:gd name="T20" fmla="*/ 57 w 57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102">
                  <a:moveTo>
                    <a:pt x="0" y="0"/>
                  </a:moveTo>
                  <a:lnTo>
                    <a:pt x="31" y="102"/>
                  </a:lnTo>
                  <a:lnTo>
                    <a:pt x="57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1" name="Line 92"/>
            <p:cNvSpPr>
              <a:spLocks noChangeShapeType="1"/>
            </p:cNvSpPr>
            <p:nvPr/>
          </p:nvSpPr>
          <p:spPr bwMode="auto">
            <a:xfrm>
              <a:off x="3373" y="1320"/>
              <a:ext cx="4" cy="15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2" name="Freeform 93"/>
            <p:cNvSpPr>
              <a:spLocks/>
            </p:cNvSpPr>
            <p:nvPr/>
          </p:nvSpPr>
          <p:spPr bwMode="auto">
            <a:xfrm>
              <a:off x="3346" y="2878"/>
              <a:ext cx="58" cy="102"/>
            </a:xfrm>
            <a:custGeom>
              <a:avLst/>
              <a:gdLst>
                <a:gd name="T0" fmla="*/ 0 w 58"/>
                <a:gd name="T1" fmla="*/ 0 h 102"/>
                <a:gd name="T2" fmla="*/ 31 w 58"/>
                <a:gd name="T3" fmla="*/ 102 h 102"/>
                <a:gd name="T4" fmla="*/ 58 w 58"/>
                <a:gd name="T5" fmla="*/ 0 h 102"/>
                <a:gd name="T6" fmla="*/ 5 w 58"/>
                <a:gd name="T7" fmla="*/ 0 h 102"/>
                <a:gd name="T8" fmla="*/ 5 w 58"/>
                <a:gd name="T9" fmla="*/ 0 h 102"/>
                <a:gd name="T10" fmla="*/ 0 w 58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02"/>
                <a:gd name="T20" fmla="*/ 58 w 58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02">
                  <a:moveTo>
                    <a:pt x="0" y="0"/>
                  </a:moveTo>
                  <a:lnTo>
                    <a:pt x="31" y="102"/>
                  </a:lnTo>
                  <a:lnTo>
                    <a:pt x="58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3" name="Line 94"/>
            <p:cNvSpPr>
              <a:spLocks noChangeShapeType="1"/>
            </p:cNvSpPr>
            <p:nvPr/>
          </p:nvSpPr>
          <p:spPr bwMode="auto">
            <a:xfrm>
              <a:off x="3457" y="1320"/>
              <a:ext cx="1" cy="15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4" name="Freeform 95"/>
            <p:cNvSpPr>
              <a:spLocks/>
            </p:cNvSpPr>
            <p:nvPr/>
          </p:nvSpPr>
          <p:spPr bwMode="auto">
            <a:xfrm>
              <a:off x="3431" y="2878"/>
              <a:ext cx="53" cy="102"/>
            </a:xfrm>
            <a:custGeom>
              <a:avLst/>
              <a:gdLst>
                <a:gd name="T0" fmla="*/ 0 w 53"/>
                <a:gd name="T1" fmla="*/ 0 h 102"/>
                <a:gd name="T2" fmla="*/ 26 w 53"/>
                <a:gd name="T3" fmla="*/ 102 h 102"/>
                <a:gd name="T4" fmla="*/ 53 w 53"/>
                <a:gd name="T5" fmla="*/ 0 h 102"/>
                <a:gd name="T6" fmla="*/ 0 w 53"/>
                <a:gd name="T7" fmla="*/ 0 h 102"/>
                <a:gd name="T8" fmla="*/ 0 w 53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2"/>
                <a:gd name="T17" fmla="*/ 53 w 5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2">
                  <a:moveTo>
                    <a:pt x="0" y="0"/>
                  </a:moveTo>
                  <a:lnTo>
                    <a:pt x="26" y="102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81529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1800" dirty="0"/>
              <a:t>세부사항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젯수</a:t>
            </a:r>
            <a:r>
              <a:rPr lang="ko-KR" altLang="en-US" sz="1800" dirty="0"/>
              <a:t> </a:t>
            </a:r>
            <a:r>
              <a:rPr lang="en-US" altLang="ko-KR" sz="1800" dirty="0"/>
              <a:t>C </a:t>
            </a:r>
            <a:r>
              <a:rPr lang="ko-KR" altLang="en-US" sz="1800" dirty="0"/>
              <a:t>결정 및 </a:t>
            </a:r>
            <a:r>
              <a:rPr lang="ko-KR" altLang="en-US" sz="1800" dirty="0" err="1"/>
              <a:t>검출률</a:t>
            </a:r>
            <a:r>
              <a:rPr lang="ko-KR" altLang="en-US" sz="1800" dirty="0"/>
              <a:t> 분석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4400" dirty="0"/>
              <a:t>Error Pattern: E(x)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583488" cy="5544616"/>
          </a:xfrm>
        </p:spPr>
        <p:txBody>
          <a:bodyPr/>
          <a:lstStyle/>
          <a:p>
            <a:pPr eaLnBrk="1" hangingPunct="1"/>
            <a:r>
              <a:rPr lang="ko-KR" altLang="en-US" dirty="0"/>
              <a:t>전송하는 프레임</a:t>
            </a:r>
            <a:r>
              <a:rPr lang="en-US" altLang="ko-KR" dirty="0"/>
              <a:t>: P(x)</a:t>
            </a:r>
          </a:p>
          <a:p>
            <a:pPr eaLnBrk="1" hangingPunct="1"/>
            <a:r>
              <a:rPr lang="ko-KR" altLang="en-US" dirty="0"/>
              <a:t>수신된 프레임</a:t>
            </a:r>
            <a:r>
              <a:rPr lang="en-US" altLang="ko-KR" dirty="0"/>
              <a:t>: P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(x)</a:t>
            </a:r>
          </a:p>
          <a:p>
            <a:pPr eaLnBrk="1" hangingPunct="1"/>
            <a:r>
              <a:rPr lang="ko-KR" altLang="en-US" dirty="0"/>
              <a:t>전송 중 발생한 오류를 프레임에 대응되는 형태로 나타내면</a:t>
            </a:r>
            <a:r>
              <a:rPr lang="en-US" altLang="ko-KR" dirty="0"/>
              <a:t>: E(x)</a:t>
            </a:r>
          </a:p>
          <a:p>
            <a:pPr eaLnBrk="1" hangingPunct="1"/>
            <a:r>
              <a:rPr lang="ko-KR" altLang="en-US" dirty="0"/>
              <a:t>관계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r>
              <a:rPr lang="ko-KR" altLang="en-US" dirty="0"/>
              <a:t>주의</a:t>
            </a:r>
            <a:r>
              <a:rPr lang="en-US" altLang="ko-KR" dirty="0"/>
              <a:t>:</a:t>
            </a:r>
          </a:p>
          <a:p>
            <a:pPr lvl="1" eaLnBrk="1" hangingPunct="1"/>
            <a:r>
              <a:rPr lang="en-US" altLang="ko-KR" sz="1800" dirty="0"/>
              <a:t>E(x)</a:t>
            </a:r>
            <a:r>
              <a:rPr lang="ko-KR" altLang="en-US" sz="1800" dirty="0"/>
              <a:t>의 값을 구하는 것이 목적이 아님</a:t>
            </a:r>
            <a:r>
              <a:rPr lang="en-US" altLang="ko-KR" sz="1800" dirty="0"/>
              <a:t>.</a:t>
            </a:r>
          </a:p>
          <a:p>
            <a:pPr lvl="1" eaLnBrk="1" hangingPunct="1"/>
            <a:r>
              <a:rPr lang="ko-KR" altLang="en-US" sz="1800" dirty="0"/>
              <a:t>오류가 없었다면</a:t>
            </a:r>
            <a:r>
              <a:rPr lang="en-US" altLang="ko-KR" sz="1800" dirty="0"/>
              <a:t>, E(x) =0</a:t>
            </a:r>
            <a:r>
              <a:rPr lang="ko-KR" altLang="en-US" sz="1800" dirty="0"/>
              <a:t>이고</a:t>
            </a:r>
            <a:r>
              <a:rPr lang="en-US" altLang="ko-KR" sz="1800" dirty="0"/>
              <a:t>, P(x) = P</a:t>
            </a:r>
            <a:r>
              <a:rPr lang="en-US" altLang="ko-KR" sz="1800" dirty="0">
                <a:latin typeface="Times New Roman" pitchFamily="18" charset="0"/>
              </a:rPr>
              <a:t>’</a:t>
            </a:r>
            <a:r>
              <a:rPr lang="en-US" altLang="ko-KR" sz="1800" dirty="0"/>
              <a:t>(x)</a:t>
            </a:r>
            <a:r>
              <a:rPr lang="ko-KR" altLang="en-US" sz="1800" dirty="0"/>
              <a:t>라는 사실</a:t>
            </a:r>
            <a:r>
              <a:rPr lang="en-US" altLang="ko-KR" sz="1800" dirty="0"/>
              <a:t>,</a:t>
            </a:r>
          </a:p>
          <a:p>
            <a:pPr lvl="1" eaLnBrk="1" hangingPunct="1"/>
            <a:r>
              <a:rPr lang="ko-KR" altLang="en-US" sz="1800" dirty="0"/>
              <a:t>오류가 있었다면</a:t>
            </a:r>
            <a:r>
              <a:rPr lang="en-US" altLang="ko-KR" sz="1800" dirty="0"/>
              <a:t>, E(x) </a:t>
            </a:r>
            <a:r>
              <a:rPr lang="en-US" altLang="ko-KR" sz="1800" dirty="0">
                <a:sym typeface="Symbol" pitchFamily="18" charset="2"/>
              </a:rPr>
              <a:t> </a:t>
            </a:r>
            <a:r>
              <a:rPr lang="en-US" altLang="ko-KR" sz="1800" dirty="0"/>
              <a:t>0</a:t>
            </a:r>
            <a:r>
              <a:rPr lang="ko-KR" altLang="en-US" sz="1800" dirty="0"/>
              <a:t>이고</a:t>
            </a:r>
            <a:r>
              <a:rPr lang="en-US" altLang="ko-KR" sz="1800" dirty="0"/>
              <a:t>, P(x) </a:t>
            </a:r>
            <a:r>
              <a:rPr lang="en-US" altLang="ko-KR" sz="1800" dirty="0">
                <a:sym typeface="Symbol" pitchFamily="18" charset="2"/>
              </a:rPr>
              <a:t></a:t>
            </a:r>
            <a:r>
              <a:rPr lang="en-US" altLang="ko-KR" sz="1800" dirty="0"/>
              <a:t> P</a:t>
            </a:r>
            <a:r>
              <a:rPr lang="en-US" altLang="ko-KR" sz="1800" dirty="0">
                <a:latin typeface="Times New Roman" pitchFamily="18" charset="0"/>
              </a:rPr>
              <a:t>’</a:t>
            </a:r>
            <a:r>
              <a:rPr lang="en-US" altLang="ko-KR" sz="1800" dirty="0"/>
              <a:t>(x)</a:t>
            </a:r>
            <a:r>
              <a:rPr lang="ko-KR" altLang="en-US" sz="1800" dirty="0"/>
              <a:t>라는 사실이 중요</a:t>
            </a:r>
          </a:p>
          <a:p>
            <a:pPr lvl="1" eaLnBrk="1" hangingPunct="1"/>
            <a:r>
              <a:rPr lang="ko-KR" altLang="en-US" sz="1800" dirty="0"/>
              <a:t>결국</a:t>
            </a:r>
            <a:r>
              <a:rPr lang="en-US" altLang="ko-KR" sz="1800" dirty="0"/>
              <a:t>, E(x)</a:t>
            </a:r>
            <a:r>
              <a:rPr lang="ko-KR" altLang="en-US" sz="1800" dirty="0"/>
              <a:t>는 오류 패턴</a:t>
            </a:r>
            <a:endParaRPr lang="en-US" altLang="ko-KR" sz="1800" dirty="0"/>
          </a:p>
          <a:p>
            <a:pPr lvl="2" eaLnBrk="1" hangingPunct="1"/>
            <a:r>
              <a:rPr lang="en-US" altLang="ko-KR" sz="1800" dirty="0"/>
              <a:t>E(x)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인지 아닌지를 판단할 수 있도록 </a:t>
            </a:r>
            <a:r>
              <a:rPr lang="en-US" altLang="ko-KR" sz="1800" dirty="0"/>
              <a:t>C</a:t>
            </a:r>
            <a:r>
              <a:rPr lang="ko-KR" altLang="en-US" sz="1800" dirty="0"/>
              <a:t>를 설계하는 것이 분석 목적</a:t>
            </a:r>
          </a:p>
        </p:txBody>
      </p:sp>
      <p:grpSp>
        <p:nvGrpSpPr>
          <p:cNvPr id="48132" name="Group 11"/>
          <p:cNvGrpSpPr>
            <a:grpSpLocks/>
          </p:cNvGrpSpPr>
          <p:nvPr/>
        </p:nvGrpSpPr>
        <p:grpSpPr bwMode="auto">
          <a:xfrm>
            <a:off x="1752600" y="2667001"/>
            <a:ext cx="4475584" cy="1287010"/>
            <a:chOff x="672" y="1680"/>
            <a:chExt cx="2784" cy="1109"/>
          </a:xfrm>
        </p:grpSpPr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1344" y="1680"/>
              <a:ext cx="2112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0 1 1 0 … 0 … 1 …   0 1</a:t>
              </a:r>
            </a:p>
          </p:txBody>
        </p:sp>
        <p:sp>
          <p:nvSpPr>
            <p:cNvPr id="48135" name="Text Box 6"/>
            <p:cNvSpPr txBox="1">
              <a:spLocks noChangeArrowheads="1"/>
            </p:cNvSpPr>
            <p:nvPr/>
          </p:nvSpPr>
          <p:spPr bwMode="auto">
            <a:xfrm>
              <a:off x="1344" y="2064"/>
              <a:ext cx="2112" cy="3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0 1 1 0 … 1 … 0 …   0 1</a:t>
              </a: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1344" y="2448"/>
              <a:ext cx="2112" cy="3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0 0 0 0 … 1 … 1 …   0 0</a:t>
              </a:r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720" y="1680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/>
                <a:t>P(x)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672" y="2064"/>
              <a:ext cx="57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/>
                <a:t>P</a:t>
              </a:r>
              <a:r>
                <a:rPr lang="en-US" altLang="ko-KR">
                  <a:latin typeface="Times New Roman" pitchFamily="18" charset="0"/>
                </a:rPr>
                <a:t>’</a:t>
              </a:r>
              <a:r>
                <a:rPr lang="en-US" altLang="ko-KR"/>
                <a:t>(x)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720" y="2400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/>
                <a:t>E(x)</a:t>
              </a:r>
              <a:endParaRPr lang="en-US" altLang="ko-KR">
                <a:latin typeface="Times New Roman" pitchFamily="18" charset="0"/>
              </a:endParaRPr>
            </a:p>
          </p:txBody>
        </p:sp>
      </p:grpSp>
      <p:sp>
        <p:nvSpPr>
          <p:cNvPr id="48133" name="Text Box 12"/>
          <p:cNvSpPr txBox="1">
            <a:spLocks noChangeArrowheads="1"/>
          </p:cNvSpPr>
          <p:nvPr/>
        </p:nvSpPr>
        <p:spPr bwMode="auto">
          <a:xfrm>
            <a:off x="1371600" y="4077072"/>
            <a:ext cx="744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P(x)  </a:t>
            </a:r>
            <a:r>
              <a:rPr lang="en-US" altLang="ko-KR" dirty="0">
                <a:sym typeface="Symbol" pitchFamily="18" charset="2"/>
              </a:rPr>
              <a:t></a:t>
            </a:r>
            <a:r>
              <a:rPr lang="en-US" altLang="ko-KR" dirty="0"/>
              <a:t>  P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(x)  = </a:t>
            </a:r>
            <a:r>
              <a:rPr lang="en-US" altLang="ko-KR" dirty="0">
                <a:sym typeface="Symbol" pitchFamily="18" charset="2"/>
              </a:rPr>
              <a:t>E(x),   </a:t>
            </a:r>
            <a:r>
              <a:rPr lang="en-US" altLang="ko-KR" dirty="0"/>
              <a:t>P’(x)  = P(x) </a:t>
            </a:r>
            <a:r>
              <a:rPr lang="en-US" altLang="ko-KR" dirty="0">
                <a:sym typeface="Symbol" pitchFamily="18" charset="2"/>
              </a:rPr>
              <a:t>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E(x)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496" y="44624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  <a:r>
              <a:rPr lang="en-US" altLang="ko-KR" sz="1000" b="1" dirty="0">
                <a:latin typeface="Times New Roman" pitchFamily="18" charset="0"/>
              </a:rPr>
              <a:t>::: </a:t>
            </a:r>
            <a:r>
              <a:rPr lang="en-US" altLang="ko-KR" sz="1000" b="1" dirty="0">
                <a:solidFill>
                  <a:srgbClr val="FF0000"/>
                </a:solidFill>
                <a:latin typeface="Times New Roman" pitchFamily="18" charset="0"/>
              </a:rPr>
              <a:t>CRC </a:t>
            </a:r>
            <a:r>
              <a:rPr lang="ko-KR" altLang="en-US" sz="1000" b="1" dirty="0">
                <a:solidFill>
                  <a:srgbClr val="FF0000"/>
                </a:solidFill>
                <a:latin typeface="Times New Roman" pitchFamily="18" charset="0"/>
              </a:rPr>
              <a:t>세부사항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z="3600"/>
              <a:t>순회 중복 검사</a:t>
            </a:r>
            <a:r>
              <a:rPr lang="en-US" altLang="ko-KR" sz="3600"/>
              <a:t>: </a:t>
            </a:r>
            <a:r>
              <a:rPr lang="ko-KR" altLang="en-US" sz="3600"/>
              <a:t>수신자</a:t>
            </a:r>
            <a:r>
              <a:rPr lang="en-US" altLang="ko-KR" sz="3600"/>
              <a:t> </a:t>
            </a:r>
            <a:r>
              <a:rPr lang="ko-KR" altLang="en-US" sz="3600"/>
              <a:t>세부사항</a:t>
            </a:r>
            <a:endParaRPr lang="en-US" altLang="ko-KR" sz="36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05775" cy="5048250"/>
          </a:xfrm>
        </p:spPr>
        <p:txBody>
          <a:bodyPr/>
          <a:lstStyle/>
          <a:p>
            <a:pPr eaLnBrk="1" hangingPunct="1"/>
            <a:r>
              <a:rPr lang="ko-KR" altLang="en-US" dirty="0"/>
              <a:t>수신자는 송신자가 보낸 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  <a:r>
              <a:rPr lang="ko-KR" altLang="en-US" dirty="0"/>
              <a:t>에 전송 중 오류가 반영된 </a:t>
            </a:r>
            <a:r>
              <a:rPr lang="en-US" altLang="ko-KR" i="1" dirty="0"/>
              <a:t>P’(x) = P(x)+E(x)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  <a:r>
              <a:rPr lang="en-US" altLang="ko-KR" i="1" dirty="0"/>
              <a:t>E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)=0</a:t>
            </a:r>
            <a:r>
              <a:rPr lang="ko-KR" altLang="en-US" dirty="0"/>
              <a:t>은 오류가 없다는 의미</a:t>
            </a:r>
            <a:endParaRPr lang="en-US" altLang="ko-KR" dirty="0"/>
          </a:p>
          <a:p>
            <a:pPr eaLnBrk="1" hangingPunct="1"/>
            <a:endParaRPr lang="ko-KR" alt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수신자는 </a:t>
            </a:r>
            <a:r>
              <a:rPr lang="en-US" altLang="ko-KR" dirty="0"/>
              <a:t>(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)+</a:t>
            </a:r>
            <a:r>
              <a:rPr lang="en-US" altLang="ko-KR" i="1" dirty="0"/>
              <a:t>E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))</a:t>
            </a:r>
            <a:r>
              <a:rPr lang="ko-KR" altLang="en-US" dirty="0"/>
              <a:t>를 </a:t>
            </a:r>
            <a:r>
              <a:rPr lang="en-US" altLang="ko-KR" i="1" dirty="0"/>
              <a:t>C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  <a:r>
              <a:rPr lang="ko-KR" altLang="en-US" dirty="0"/>
              <a:t>로 나눈다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 eaLnBrk="1" hangingPunct="1"/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 아니면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i="1" dirty="0"/>
              <a:t>( P(x) + E(x) ) % C(x) ≠ 0</a:t>
            </a:r>
          </a:p>
          <a:p>
            <a:pPr lvl="1" eaLnBrk="1" hangingPunct="1"/>
            <a:r>
              <a:rPr lang="en-US" altLang="ko-KR" i="1" dirty="0"/>
              <a:t>P(x)  % C(x) = 0 </a:t>
            </a:r>
            <a:r>
              <a:rPr lang="ko-KR" altLang="en-US" dirty="0"/>
              <a:t>이므로 </a:t>
            </a:r>
            <a:r>
              <a:rPr lang="en-US" altLang="ko-KR" i="1" dirty="0"/>
              <a:t>E(x) ≠ 0 </a:t>
            </a:r>
            <a:r>
              <a:rPr lang="en-US" altLang="ko-KR" dirty="0"/>
              <a:t>⇒ </a:t>
            </a:r>
            <a:r>
              <a:rPr lang="ko-KR" altLang="en-US" dirty="0"/>
              <a:t>오류 발생</a:t>
            </a:r>
            <a:endParaRPr lang="en-US" altLang="ko-KR" dirty="0"/>
          </a:p>
          <a:p>
            <a:pPr lvl="1" eaLnBrk="1" hangingPunct="1"/>
            <a:endParaRPr lang="ko-KR" alt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sz="1900" dirty="0"/>
              <a:t>즉</a:t>
            </a:r>
            <a:r>
              <a:rPr lang="en-US" altLang="ko-KR" sz="1900" dirty="0"/>
              <a:t>, </a:t>
            </a:r>
            <a:r>
              <a:rPr lang="en-US" altLang="ko-KR" i="1" dirty="0"/>
              <a:t>( P(x) + E(x) ) % C(x) = 0</a:t>
            </a:r>
          </a:p>
          <a:p>
            <a:pPr lvl="1" eaLnBrk="1" hangingPunct="1"/>
            <a:r>
              <a:rPr lang="en-US" altLang="ko-KR" i="1" dirty="0"/>
              <a:t>E(x) = 0 </a:t>
            </a:r>
            <a:r>
              <a:rPr lang="en-US" altLang="ko-KR" dirty="0"/>
              <a:t>⇒ </a:t>
            </a:r>
            <a:r>
              <a:rPr lang="ko-KR" altLang="en-US" dirty="0"/>
              <a:t>오류 없음</a:t>
            </a:r>
          </a:p>
          <a:p>
            <a:pPr lvl="1" eaLnBrk="1" hangingPunct="1"/>
            <a:r>
              <a:rPr lang="en-US" altLang="ko-KR" i="1" dirty="0"/>
              <a:t>E(x) ≠ 0 </a:t>
            </a:r>
            <a:r>
              <a:rPr lang="ko-KR" altLang="en-US" dirty="0"/>
              <a:t>면서 </a:t>
            </a:r>
            <a:r>
              <a:rPr lang="en-US" altLang="ko-KR" i="1" dirty="0"/>
              <a:t>E(x) % C(x) = 0 </a:t>
            </a:r>
          </a:p>
          <a:p>
            <a:pPr lvl="1" eaLnBrk="1" hangingPunct="1">
              <a:buFontTx/>
              <a:buNone/>
            </a:pPr>
            <a:r>
              <a:rPr lang="en-US" altLang="ko-KR" sz="1800" i="1" dirty="0"/>
              <a:t>    </a:t>
            </a:r>
            <a:r>
              <a:rPr lang="en-US" altLang="ko-KR" sz="1800" dirty="0"/>
              <a:t>⇒ </a:t>
            </a:r>
            <a:r>
              <a:rPr lang="ko-KR" altLang="en-US" sz="1800" dirty="0"/>
              <a:t>오류는 발생하였지만 오류 검출 실패</a:t>
            </a:r>
            <a:endParaRPr lang="en-US" altLang="ko-KR" sz="1800" dirty="0"/>
          </a:p>
          <a:p>
            <a:pPr lvl="1" eaLnBrk="1" hangingPunct="1"/>
            <a:r>
              <a:rPr lang="ko-KR" altLang="en-US" dirty="0"/>
              <a:t>두 번째 경우가 거의 일어나지 않도록 오류 패턴을 분석해서 </a:t>
            </a:r>
            <a:r>
              <a:rPr lang="en-US" altLang="ko-KR" i="1" dirty="0"/>
              <a:t>C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496" y="44624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  <a:r>
              <a:rPr lang="en-US" altLang="ko-KR" sz="1000" b="1" dirty="0">
                <a:latin typeface="Times New Roman" pitchFamily="18" charset="0"/>
              </a:rPr>
              <a:t>::: CRC </a:t>
            </a:r>
            <a:r>
              <a:rPr lang="ko-KR" altLang="en-US" sz="1000" b="1" dirty="0">
                <a:latin typeface="Times New Roman" pitchFamily="18" charset="0"/>
              </a:rPr>
              <a:t>세부사항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28638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z="3600"/>
              <a:t>CRC </a:t>
            </a:r>
            <a:r>
              <a:rPr lang="ko-KR" altLang="en-US" sz="3600"/>
              <a:t>코드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382000" cy="5267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/>
              <a:t>	</a:t>
            </a:r>
            <a:endParaRPr lang="ko-KR" altLang="en-US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/>
              <a:t>보통 사용되는 </a:t>
            </a:r>
            <a:r>
              <a:rPr lang="en-US" altLang="ko-KR" i="1"/>
              <a:t>C</a:t>
            </a:r>
            <a:r>
              <a:rPr lang="en-US" altLang="ko-KR"/>
              <a:t>(</a:t>
            </a:r>
            <a:r>
              <a:rPr lang="en-US" altLang="ko-KR" i="1"/>
              <a:t>x</a:t>
            </a:r>
            <a:r>
              <a:rPr lang="en-US" altLang="ko-KR"/>
              <a:t>) </a:t>
            </a:r>
            <a:r>
              <a:rPr lang="ko-KR" altLang="en-US"/>
              <a:t>다항식</a:t>
            </a:r>
            <a:r>
              <a:rPr lang="en-US" altLang="ko-KR"/>
              <a:t>:</a:t>
            </a:r>
          </a:p>
        </p:txBody>
      </p:sp>
      <p:graphicFrame>
        <p:nvGraphicFramePr>
          <p:cNvPr id="22607" name="Group 79"/>
          <p:cNvGraphicFramePr>
            <a:graphicFrameLocks noGrp="1"/>
          </p:cNvGraphicFramePr>
          <p:nvPr/>
        </p:nvGraphicFramePr>
        <p:xfrm>
          <a:off x="1143000" y="2500313"/>
          <a:ext cx="6096000" cy="26517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CRC-8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CRC-10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CRC-12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CRC-16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CRC-CCITT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CRC-32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32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26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23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  <a:r>
                        <a:rPr kumimoji="1" lang="en-US" altLang="ko-KR" sz="18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22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+ 1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496" y="44624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  <a:r>
              <a:rPr lang="en-US" altLang="ko-KR" sz="1000" b="1" dirty="0">
                <a:latin typeface="Times New Roman" pitchFamily="18" charset="0"/>
              </a:rPr>
              <a:t>::: CRC </a:t>
            </a:r>
            <a:r>
              <a:rPr lang="ko-KR" altLang="en-US" sz="1000" b="1" dirty="0">
                <a:latin typeface="Times New Roman" pitchFamily="18" charset="0"/>
              </a:rPr>
              <a:t>세부사항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2616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dirty="0"/>
              <a:t>CRC</a:t>
            </a:r>
            <a:r>
              <a:rPr lang="ko-KR" altLang="en-US" dirty="0"/>
              <a:t>의 하드웨어 구현 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97846"/>
            <a:ext cx="7921625" cy="4796451"/>
          </a:xfrm>
        </p:spPr>
        <p:txBody>
          <a:bodyPr/>
          <a:lstStyle/>
          <a:p>
            <a:pPr eaLnBrk="1" hangingPunct="1"/>
            <a:r>
              <a:rPr lang="en-US" altLang="ko-KR" dirty="0"/>
              <a:t>1-bit Latch</a:t>
            </a:r>
            <a:r>
              <a:rPr lang="ko-KR" altLang="en-US" dirty="0"/>
              <a:t>와 </a:t>
            </a:r>
            <a:r>
              <a:rPr lang="en-US" altLang="ko-KR" dirty="0"/>
              <a:t>XOR Gate</a:t>
            </a:r>
            <a:r>
              <a:rPr lang="ko-KR" altLang="en-US" dirty="0"/>
              <a:t>를 비트패턴 </a:t>
            </a:r>
            <a:r>
              <a:rPr lang="en-US" altLang="ko-KR" i="1" dirty="0"/>
              <a:t>C</a:t>
            </a:r>
            <a:r>
              <a:rPr lang="ko-KR" altLang="en-US" dirty="0"/>
              <a:t>에 따라 조합</a:t>
            </a:r>
          </a:p>
          <a:p>
            <a:pPr lvl="1" eaLnBrk="1" hangingPunct="1"/>
            <a:r>
              <a:rPr lang="ko-KR" altLang="en-US" dirty="0"/>
              <a:t>즉</a:t>
            </a:r>
            <a:r>
              <a:rPr lang="en-US" altLang="ko-KR" dirty="0"/>
              <a:t>, (|</a:t>
            </a:r>
            <a:r>
              <a:rPr lang="en-US" altLang="ko-KR" i="1" dirty="0"/>
              <a:t>C</a:t>
            </a:r>
            <a:r>
              <a:rPr lang="en-US" altLang="ko-KR" dirty="0"/>
              <a:t>| - 1) </a:t>
            </a:r>
            <a:r>
              <a:rPr lang="ko-KR" altLang="en-US" dirty="0"/>
              <a:t>길이 </a:t>
            </a:r>
            <a:r>
              <a:rPr lang="en-US" altLang="ko-KR" dirty="0"/>
              <a:t>shift-register</a:t>
            </a:r>
            <a:r>
              <a:rPr lang="ko-KR" altLang="en-US" dirty="0"/>
              <a:t>의 비트 사이에 </a:t>
            </a:r>
            <a:r>
              <a:rPr lang="en-US" altLang="ko-KR" dirty="0"/>
              <a:t>XOR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모든 비트 통과 후</a:t>
            </a:r>
            <a:r>
              <a:rPr lang="en-US" altLang="ko-KR" dirty="0"/>
              <a:t>, Latch</a:t>
            </a:r>
            <a:r>
              <a:rPr lang="ko-KR" altLang="en-US" dirty="0"/>
              <a:t>에 남아 있는 결과가 </a:t>
            </a:r>
            <a:r>
              <a:rPr lang="en-US" altLang="ko-KR" dirty="0"/>
              <a:t>CRC</a:t>
            </a:r>
            <a:r>
              <a:rPr lang="ko-KR" altLang="en-US" dirty="0"/>
              <a:t> 비트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pPr eaLnBrk="1" hangingPunct="1"/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: frame format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CRC</a:t>
            </a:r>
            <a:r>
              <a:rPr lang="ko-KR" altLang="en-US" dirty="0">
                <a:solidFill>
                  <a:srgbClr val="FF0000"/>
                </a:solidFill>
              </a:rPr>
              <a:t>의 위치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ko-KR" altLang="en-US" dirty="0"/>
              <a:t>예</a:t>
            </a:r>
            <a:r>
              <a:rPr lang="en-US" altLang="ko-KR" dirty="0"/>
              <a:t>) 1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101</a:t>
            </a:r>
          </a:p>
        </p:txBody>
      </p:sp>
      <p:grpSp>
        <p:nvGrpSpPr>
          <p:cNvPr id="1032" name="Group 11"/>
          <p:cNvGrpSpPr>
            <a:grpSpLocks/>
          </p:cNvGrpSpPr>
          <p:nvPr/>
        </p:nvGrpSpPr>
        <p:grpSpPr bwMode="auto">
          <a:xfrm>
            <a:off x="1042988" y="3068638"/>
            <a:ext cx="6672262" cy="3074649"/>
            <a:chOff x="703" y="1888"/>
            <a:chExt cx="4359" cy="2177"/>
          </a:xfrm>
        </p:grpSpPr>
        <p:pic>
          <p:nvPicPr>
            <p:cNvPr id="1036" name="Picture 4" descr="PE02F1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1888"/>
              <a:ext cx="4359" cy="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7" name="Line 6"/>
            <p:cNvSpPr>
              <a:spLocks noChangeShapeType="1"/>
            </p:cNvSpPr>
            <p:nvPr/>
          </p:nvSpPr>
          <p:spPr bwMode="auto">
            <a:xfrm flipV="1">
              <a:off x="1111" y="3838"/>
              <a:ext cx="0" cy="227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38" name="Line 7"/>
            <p:cNvSpPr>
              <a:spLocks noChangeShapeType="1"/>
            </p:cNvSpPr>
            <p:nvPr/>
          </p:nvSpPr>
          <p:spPr bwMode="auto">
            <a:xfrm flipV="1">
              <a:off x="2517" y="3838"/>
              <a:ext cx="0" cy="227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39" name="Line 8"/>
            <p:cNvSpPr>
              <a:spLocks noChangeShapeType="1"/>
            </p:cNvSpPr>
            <p:nvPr/>
          </p:nvSpPr>
          <p:spPr bwMode="auto">
            <a:xfrm flipV="1">
              <a:off x="3969" y="3838"/>
              <a:ext cx="0" cy="227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11760" y="3093360"/>
            <a:ext cx="655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송신경우</a:t>
            </a:r>
            <a:r>
              <a:rPr lang="en-US" altLang="ko-KR" sz="2000" dirty="0"/>
              <a:t>, 10011010;  </a:t>
            </a:r>
            <a:r>
              <a:rPr lang="ko-KR" altLang="en-US" sz="2000" dirty="0"/>
              <a:t>수신경우</a:t>
            </a:r>
            <a:r>
              <a:rPr lang="en-US" altLang="ko-KR" sz="2000" dirty="0"/>
              <a:t>, 10011010</a:t>
            </a:r>
            <a:r>
              <a:rPr lang="en-US" altLang="ko-KR" sz="2000" u="sng" dirty="0"/>
              <a:t>101</a:t>
            </a:r>
            <a:endParaRPr lang="ko-KR" altLang="en-US" sz="2000" u="sng" dirty="0"/>
          </a:p>
        </p:txBody>
      </p:sp>
      <p:grpSp>
        <p:nvGrpSpPr>
          <p:cNvPr id="8" name="그룹 7"/>
          <p:cNvGrpSpPr/>
          <p:nvPr/>
        </p:nvGrpSpPr>
        <p:grpSpPr>
          <a:xfrm>
            <a:off x="899592" y="5733256"/>
            <a:ext cx="8136904" cy="939067"/>
            <a:chOff x="899592" y="5733256"/>
            <a:chExt cx="8136904" cy="939067"/>
          </a:xfrm>
        </p:grpSpPr>
        <p:sp>
          <p:nvSpPr>
            <p:cNvPr id="3" name="TextBox 2"/>
            <p:cNvSpPr txBox="1"/>
            <p:nvPr/>
          </p:nvSpPr>
          <p:spPr>
            <a:xfrm>
              <a:off x="6102350" y="6272213"/>
              <a:ext cx="2934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70C0"/>
                  </a:solidFill>
                </a:rPr>
                <a:t>XOR gate</a:t>
              </a:r>
              <a:r>
                <a:rPr lang="ko-KR" altLang="en-US" sz="2000" dirty="0">
                  <a:solidFill>
                    <a:srgbClr val="0070C0"/>
                  </a:solidFill>
                </a:rPr>
                <a:t>의 배치 여부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99592" y="5733256"/>
              <a:ext cx="7560840" cy="738982"/>
              <a:chOff x="899592" y="5733256"/>
              <a:chExt cx="7560840" cy="738982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1500188" y="6072188"/>
                <a:ext cx="214312" cy="40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dirty="0">
                    <a:solidFill>
                      <a:schemeClr val="accent6"/>
                    </a:solidFill>
                  </a:rPr>
                  <a:t>1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5888038" y="6072188"/>
                <a:ext cx="214312" cy="40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dirty="0">
                    <a:solidFill>
                      <a:schemeClr val="accent6"/>
                    </a:solidFill>
                  </a:rPr>
                  <a:t>1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 bwMode="auto">
              <a:xfrm>
                <a:off x="3643313" y="6072188"/>
                <a:ext cx="214312" cy="40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dirty="0">
                    <a:solidFill>
                      <a:schemeClr val="accent6"/>
                    </a:solidFill>
                  </a:rPr>
                  <a:t>0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 bwMode="auto">
              <a:xfrm>
                <a:off x="899592" y="5733256"/>
                <a:ext cx="75608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5496" y="44624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오류검출</a:t>
            </a:r>
            <a:r>
              <a:rPr lang="en-US" altLang="ko-KR" sz="1000" b="1" dirty="0">
                <a:latin typeface="Times New Roman" pitchFamily="18" charset="0"/>
              </a:rPr>
              <a:t>::: </a:t>
            </a:r>
            <a:r>
              <a:rPr lang="en-US" altLang="ko-KR" sz="1000" b="1" dirty="0">
                <a:solidFill>
                  <a:srgbClr val="FF0000"/>
                </a:solidFill>
                <a:latin typeface="Times New Roman" pitchFamily="18" charset="0"/>
              </a:rPr>
              <a:t>CRC </a:t>
            </a:r>
            <a:r>
              <a:rPr lang="ko-KR" altLang="en-US" sz="1000" b="1" dirty="0">
                <a:solidFill>
                  <a:srgbClr val="FF0000"/>
                </a:solidFill>
                <a:latin typeface="Times New Roman" pitchFamily="18" charset="0"/>
              </a:rPr>
              <a:t>세부사항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899592" y="3857297"/>
            <a:ext cx="740022" cy="37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899592" y="3861048"/>
            <a:ext cx="0" cy="2282239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03176" y="6269250"/>
            <a:ext cx="104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전송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C646-CA43-45DE-9402-3002888B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685800"/>
          </a:xfrm>
        </p:spPr>
        <p:txBody>
          <a:bodyPr/>
          <a:lstStyle/>
          <a:p>
            <a:r>
              <a:rPr lang="en-US" altLang="ko-KR" dirty="0"/>
              <a:t>CRC</a:t>
            </a:r>
            <a:r>
              <a:rPr lang="ko-KR" altLang="en-US" dirty="0"/>
              <a:t>에 대해 </a:t>
            </a:r>
            <a:r>
              <a:rPr lang="ko-KR" altLang="en-US" dirty="0">
                <a:solidFill>
                  <a:srgbClr val="FF0000"/>
                </a:solidFill>
              </a:rPr>
              <a:t>간단히</a:t>
            </a:r>
            <a:r>
              <a:rPr lang="ko-KR" altLang="en-US" dirty="0"/>
              <a:t>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AC45A-0F67-461E-8C7D-846F49A3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382000" cy="5378152"/>
          </a:xfrm>
        </p:spPr>
        <p:txBody>
          <a:bodyPr/>
          <a:lstStyle/>
          <a:p>
            <a:r>
              <a:rPr lang="ko-KR" altLang="en-US" sz="2800" dirty="0"/>
              <a:t>전송되는 데이터의 오류 여부 확인을 위해 </a:t>
            </a:r>
            <a:r>
              <a:rPr lang="ko-KR" altLang="en-US" sz="2800" dirty="0">
                <a:solidFill>
                  <a:srgbClr val="FF0000"/>
                </a:solidFill>
              </a:rPr>
              <a:t>부가</a:t>
            </a:r>
            <a:r>
              <a:rPr lang="ko-KR" altLang="en-US" sz="2800" dirty="0"/>
              <a:t>되어 보내지는 </a:t>
            </a:r>
            <a:r>
              <a:rPr lang="ko-KR" altLang="en-US" sz="2800" dirty="0">
                <a:solidFill>
                  <a:srgbClr val="FF0000"/>
                </a:solidFill>
              </a:rPr>
              <a:t>오류 검출 코드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lvl="1"/>
            <a:r>
              <a:rPr lang="ko-KR" altLang="en-US" sz="2800" dirty="0"/>
              <a:t>송신자가 계산에서 추가</a:t>
            </a:r>
            <a:r>
              <a:rPr lang="en-US" altLang="ko-KR" sz="2800" dirty="0"/>
              <a:t>, </a:t>
            </a:r>
            <a:r>
              <a:rPr lang="ko-KR" altLang="en-US" sz="2800" dirty="0"/>
              <a:t>수신자가 확인</a:t>
            </a:r>
            <a:endParaRPr lang="en-US" altLang="ko-KR" sz="2800" dirty="0"/>
          </a:p>
          <a:p>
            <a:r>
              <a:rPr lang="ko-KR" altLang="en-US" sz="2800" dirty="0">
                <a:solidFill>
                  <a:srgbClr val="FF0000"/>
                </a:solidFill>
              </a:rPr>
              <a:t>오류 </a:t>
            </a:r>
            <a:r>
              <a:rPr lang="ko-KR" altLang="en-US" sz="2800" dirty="0" err="1">
                <a:solidFill>
                  <a:srgbClr val="FF0000"/>
                </a:solidFill>
              </a:rPr>
              <a:t>검출율</a:t>
            </a:r>
            <a:r>
              <a:rPr lang="ko-KR" altLang="en-US" sz="2800" dirty="0">
                <a:solidFill>
                  <a:srgbClr val="FF0000"/>
                </a:solidFill>
              </a:rPr>
              <a:t> 매우 높고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하드웨어 구현이 가능</a:t>
            </a:r>
            <a:r>
              <a:rPr lang="ko-KR" altLang="en-US" sz="2800" dirty="0"/>
              <a:t>해서 거의 모든 링크 전송에서 사용</a:t>
            </a:r>
            <a:endParaRPr lang="en-US" altLang="ko-KR" sz="2800" dirty="0"/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이더넷</a:t>
            </a:r>
            <a:r>
              <a:rPr lang="en-US" altLang="ko-KR" sz="2400" dirty="0"/>
              <a:t>/</a:t>
            </a:r>
            <a:r>
              <a:rPr lang="ko-KR" altLang="en-US" sz="2400" dirty="0"/>
              <a:t>무선랜 </a:t>
            </a:r>
            <a:r>
              <a:rPr lang="ko-KR" altLang="en-US" sz="2400" dirty="0">
                <a:solidFill>
                  <a:srgbClr val="FF0000"/>
                </a:solidFill>
              </a:rPr>
              <a:t>어댑터</a:t>
            </a:r>
            <a:r>
              <a:rPr lang="ko-KR" altLang="en-US" sz="2400" dirty="0"/>
              <a:t>에서 </a:t>
            </a:r>
            <a:r>
              <a:rPr lang="en-US" altLang="ko-KR" sz="2400" dirty="0"/>
              <a:t>CRC-32 </a:t>
            </a:r>
            <a:r>
              <a:rPr lang="ko-KR" altLang="en-US" sz="2400" dirty="0"/>
              <a:t>사용</a:t>
            </a:r>
            <a:r>
              <a:rPr lang="en-US" altLang="ko-KR" sz="2400" dirty="0"/>
              <a:t>; </a:t>
            </a:r>
            <a:r>
              <a:rPr lang="en-US" altLang="ko-KR" sz="2400" dirty="0">
                <a:solidFill>
                  <a:srgbClr val="FF0000"/>
                </a:solidFill>
              </a:rPr>
              <a:t>99.999…</a:t>
            </a:r>
            <a:r>
              <a:rPr lang="en-US" altLang="ko-KR" sz="2400" dirty="0"/>
              <a:t>% </a:t>
            </a:r>
            <a:r>
              <a:rPr lang="ko-KR" altLang="en-US" sz="2400" dirty="0" err="1"/>
              <a:t>검출율</a:t>
            </a:r>
            <a:endParaRPr lang="en-US" altLang="ko-KR" sz="2400" dirty="0"/>
          </a:p>
          <a:p>
            <a:r>
              <a:rPr lang="ko-KR" altLang="en-US" sz="2800" dirty="0"/>
              <a:t>자세한 설명</a:t>
            </a:r>
            <a:r>
              <a:rPr lang="en-US" altLang="ko-KR" sz="2800" dirty="0"/>
              <a:t>?</a:t>
            </a:r>
          </a:p>
          <a:p>
            <a:pPr lvl="1"/>
            <a:r>
              <a:rPr lang="en-US" altLang="ko-KR" dirty="0"/>
              <a:t>XOR-</a:t>
            </a:r>
            <a:r>
              <a:rPr lang="ko-KR" altLang="en-US" dirty="0"/>
              <a:t>나누기 연산 기초</a:t>
            </a:r>
            <a:endParaRPr lang="en-US" altLang="ko-KR" dirty="0"/>
          </a:p>
          <a:p>
            <a:pPr lvl="1"/>
            <a:r>
              <a:rPr lang="ko-KR" altLang="en-US" dirty="0"/>
              <a:t>프레임 전체가 약속된</a:t>
            </a:r>
            <a:r>
              <a:rPr lang="en-US" altLang="ko-KR" dirty="0"/>
              <a:t> </a:t>
            </a:r>
            <a:r>
              <a:rPr lang="ko-KR" altLang="en-US" dirty="0" err="1"/>
              <a:t>젯수로</a:t>
            </a:r>
            <a:r>
              <a:rPr lang="ko-KR" altLang="en-US" dirty="0"/>
              <a:t> 나누어 떨어지도록</a:t>
            </a:r>
            <a:r>
              <a:rPr lang="en-US" altLang="ko-KR" dirty="0"/>
              <a:t>, CRC </a:t>
            </a:r>
            <a:r>
              <a:rPr lang="ko-KR" altLang="en-US" dirty="0"/>
              <a:t>값을 만들어서 이를 데이터 뒤에 붙여 전송</a:t>
            </a:r>
            <a:endParaRPr lang="en-US" altLang="ko-KR" dirty="0"/>
          </a:p>
          <a:p>
            <a:pPr lvl="1"/>
            <a:r>
              <a:rPr lang="ko-KR" altLang="en-US" dirty="0"/>
              <a:t>수신자는 프레임을 약속된 </a:t>
            </a:r>
            <a:r>
              <a:rPr lang="ko-KR" altLang="en-US" dirty="0" err="1"/>
              <a:t>젯수로</a:t>
            </a:r>
            <a:r>
              <a:rPr lang="ko-KR" altLang="en-US" dirty="0"/>
              <a:t> 나누어서 </a:t>
            </a:r>
            <a:r>
              <a:rPr lang="ko-KR" altLang="en-US" dirty="0">
                <a:solidFill>
                  <a:srgbClr val="FF0000"/>
                </a:solidFill>
              </a:rPr>
              <a:t>나머지가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이 아니면 오류</a:t>
            </a:r>
            <a:r>
              <a:rPr lang="ko-KR" altLang="en-US" dirty="0"/>
              <a:t>로 판단</a:t>
            </a:r>
            <a:endParaRPr lang="en-US" altLang="ko-KR" dirty="0"/>
          </a:p>
          <a:p>
            <a:pPr lvl="1"/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 오류가 아니라고 </a:t>
            </a:r>
            <a:r>
              <a:rPr lang="ko-KR" altLang="en-US" dirty="0">
                <a:solidFill>
                  <a:srgbClr val="FF0000"/>
                </a:solidFill>
              </a:rPr>
              <a:t>간주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79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720"/>
          </a:xfrm>
        </p:spPr>
        <p:txBody>
          <a:bodyPr/>
          <a:lstStyle/>
          <a:p>
            <a:pPr eaLnBrk="1" hangingPunct="1"/>
            <a:r>
              <a:rPr lang="ko-KR" altLang="en-US" dirty="0"/>
              <a:t>링크 </a:t>
            </a:r>
            <a:r>
              <a:rPr lang="en-US" altLang="ko-KR" dirty="0"/>
              <a:t>(Link)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655496" cy="55766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신호</a:t>
            </a:r>
            <a:r>
              <a:rPr lang="en-US" altLang="ko-KR" dirty="0"/>
              <a:t>)</a:t>
            </a:r>
            <a:r>
              <a:rPr lang="ko-KR" altLang="en-US" dirty="0"/>
              <a:t> 전달을 위한 물리적 매체</a:t>
            </a:r>
            <a:r>
              <a:rPr lang="en-US" altLang="ko-KR" dirty="0"/>
              <a:t>,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공기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Wired </a:t>
            </a:r>
            <a:r>
              <a:rPr lang="en-US" altLang="ko-KR" dirty="0" err="1"/>
              <a:t>vs</a:t>
            </a:r>
            <a:r>
              <a:rPr lang="en-US" altLang="ko-KR" dirty="0"/>
              <a:t> Wireless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전송 모드 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Simplex</a:t>
            </a:r>
          </a:p>
          <a:p>
            <a:pPr eaLnBrk="1" hangingPunct="1">
              <a:lnSpc>
                <a:spcPct val="80000"/>
              </a:lnSpc>
            </a:pPr>
            <a:endParaRPr lang="en-US" altLang="ko-KR" dirty="0"/>
          </a:p>
          <a:p>
            <a:pPr lvl="1" eaLnBrk="1" hangingPunct="1"/>
            <a:r>
              <a:rPr lang="ko-KR" altLang="en-US" dirty="0" err="1"/>
              <a:t>반이중</a:t>
            </a:r>
            <a:r>
              <a:rPr lang="en-US" altLang="ko-KR" dirty="0"/>
              <a:t>(Half-duplex)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lvl="1" eaLnBrk="1" hangingPunct="1"/>
            <a:r>
              <a:rPr lang="ko-KR" altLang="en-US" dirty="0" err="1"/>
              <a:t>전이중</a:t>
            </a:r>
            <a:r>
              <a:rPr lang="en-US" altLang="ko-KR" dirty="0"/>
              <a:t>(Full-duplex)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링크는 논리적 통로 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하나의 케이블에 여러 링크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ADSL (</a:t>
            </a:r>
            <a:r>
              <a:rPr lang="ko-KR" altLang="en-US" dirty="0"/>
              <a:t>전화선을 이용한 인터넷링크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당분간은 링크는 하나의 케이블</a:t>
            </a:r>
            <a:r>
              <a:rPr lang="en-US" altLang="ko-KR" dirty="0"/>
              <a:t>)</a:t>
            </a:r>
          </a:p>
          <a:p>
            <a:pPr eaLnBrk="1" hangingPunct="1">
              <a:buFontTx/>
              <a:buNone/>
            </a:pPr>
            <a:endParaRPr lang="en-US" altLang="ko-KR" dirty="0"/>
          </a:p>
          <a:p>
            <a:pPr eaLnBrk="1" hangingPunct="1">
              <a:buFontTx/>
              <a:buNone/>
            </a:pPr>
            <a:endParaRPr lang="en-US" altLang="ko-KR" dirty="0"/>
          </a:p>
          <a:p>
            <a:pPr eaLnBrk="1" hangingPunct="1">
              <a:buFontTx/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ko-KR" alt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914400" y="1844824"/>
            <a:ext cx="6858000" cy="864096"/>
            <a:chOff x="914400" y="1844824"/>
            <a:chExt cx="6858000" cy="1066800"/>
          </a:xfrm>
        </p:grpSpPr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914400" y="1844824"/>
              <a:ext cx="2855913" cy="982663"/>
              <a:chOff x="601" y="1205"/>
              <a:chExt cx="4219" cy="1036"/>
            </a:xfrm>
          </p:grpSpPr>
          <p:grpSp>
            <p:nvGrpSpPr>
              <p:cNvPr id="50" name="Group 5"/>
              <p:cNvGrpSpPr>
                <a:grpSpLocks/>
              </p:cNvGrpSpPr>
              <p:nvPr/>
            </p:nvGrpSpPr>
            <p:grpSpPr bwMode="auto">
              <a:xfrm>
                <a:off x="3721" y="1205"/>
                <a:ext cx="1099" cy="1036"/>
                <a:chOff x="3721" y="1205"/>
                <a:chExt cx="1099" cy="1036"/>
              </a:xfrm>
            </p:grpSpPr>
            <p:grpSp>
              <p:nvGrpSpPr>
                <p:cNvPr id="70" name="Group 6"/>
                <p:cNvGrpSpPr>
                  <a:grpSpLocks/>
                </p:cNvGrpSpPr>
                <p:nvPr/>
              </p:nvGrpSpPr>
              <p:grpSpPr bwMode="auto">
                <a:xfrm>
                  <a:off x="3863" y="1764"/>
                  <a:ext cx="569" cy="477"/>
                  <a:chOff x="3863" y="1764"/>
                  <a:chExt cx="569" cy="477"/>
                </a:xfrm>
              </p:grpSpPr>
              <p:sp>
                <p:nvSpPr>
                  <p:cNvPr id="85" name="Freeform 7"/>
                  <p:cNvSpPr>
                    <a:spLocks/>
                  </p:cNvSpPr>
                  <p:nvPr/>
                </p:nvSpPr>
                <p:spPr bwMode="auto">
                  <a:xfrm>
                    <a:off x="3863" y="1768"/>
                    <a:ext cx="569" cy="473"/>
                  </a:xfrm>
                  <a:custGeom>
                    <a:avLst/>
                    <a:gdLst>
                      <a:gd name="T0" fmla="*/ 0 w 569"/>
                      <a:gd name="T1" fmla="*/ 471 h 473"/>
                      <a:gd name="T2" fmla="*/ 0 w 569"/>
                      <a:gd name="T3" fmla="*/ 227 h 473"/>
                      <a:gd name="T4" fmla="*/ 8 w 569"/>
                      <a:gd name="T5" fmla="*/ 32 h 473"/>
                      <a:gd name="T6" fmla="*/ 296 w 569"/>
                      <a:gd name="T7" fmla="*/ 0 h 473"/>
                      <a:gd name="T8" fmla="*/ 559 w 569"/>
                      <a:gd name="T9" fmla="*/ 29 h 473"/>
                      <a:gd name="T10" fmla="*/ 561 w 569"/>
                      <a:gd name="T11" fmla="*/ 98 h 473"/>
                      <a:gd name="T12" fmla="*/ 568 w 569"/>
                      <a:gd name="T13" fmla="*/ 469 h 473"/>
                      <a:gd name="T14" fmla="*/ 510 w 569"/>
                      <a:gd name="T15" fmla="*/ 469 h 473"/>
                      <a:gd name="T16" fmla="*/ 510 w 569"/>
                      <a:gd name="T17" fmla="*/ 133 h 473"/>
                      <a:gd name="T18" fmla="*/ 397 w 569"/>
                      <a:gd name="T19" fmla="*/ 125 h 473"/>
                      <a:gd name="T20" fmla="*/ 53 w 569"/>
                      <a:gd name="T21" fmla="*/ 125 h 473"/>
                      <a:gd name="T22" fmla="*/ 48 w 569"/>
                      <a:gd name="T23" fmla="*/ 472 h 473"/>
                      <a:gd name="T24" fmla="*/ 0 w 569"/>
                      <a:gd name="T25" fmla="*/ 471 h 4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69"/>
                      <a:gd name="T40" fmla="*/ 0 h 473"/>
                      <a:gd name="T41" fmla="*/ 569 w 569"/>
                      <a:gd name="T42" fmla="*/ 473 h 47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69" h="473">
                        <a:moveTo>
                          <a:pt x="0" y="471"/>
                        </a:moveTo>
                        <a:lnTo>
                          <a:pt x="0" y="227"/>
                        </a:lnTo>
                        <a:lnTo>
                          <a:pt x="8" y="32"/>
                        </a:lnTo>
                        <a:lnTo>
                          <a:pt x="296" y="0"/>
                        </a:lnTo>
                        <a:lnTo>
                          <a:pt x="559" y="29"/>
                        </a:lnTo>
                        <a:lnTo>
                          <a:pt x="561" y="98"/>
                        </a:lnTo>
                        <a:lnTo>
                          <a:pt x="568" y="469"/>
                        </a:lnTo>
                        <a:lnTo>
                          <a:pt x="510" y="469"/>
                        </a:lnTo>
                        <a:lnTo>
                          <a:pt x="510" y="133"/>
                        </a:lnTo>
                        <a:lnTo>
                          <a:pt x="397" y="125"/>
                        </a:lnTo>
                        <a:lnTo>
                          <a:pt x="53" y="125"/>
                        </a:lnTo>
                        <a:lnTo>
                          <a:pt x="48" y="472"/>
                        </a:lnTo>
                        <a:lnTo>
                          <a:pt x="0" y="471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8"/>
                  <p:cNvSpPr>
                    <a:spLocks/>
                  </p:cNvSpPr>
                  <p:nvPr/>
                </p:nvSpPr>
                <p:spPr bwMode="auto">
                  <a:xfrm>
                    <a:off x="4166" y="1764"/>
                    <a:ext cx="223" cy="121"/>
                  </a:xfrm>
                  <a:custGeom>
                    <a:avLst/>
                    <a:gdLst>
                      <a:gd name="T0" fmla="*/ 181 w 223"/>
                      <a:gd name="T1" fmla="*/ 23 h 121"/>
                      <a:gd name="T2" fmla="*/ 151 w 223"/>
                      <a:gd name="T3" fmla="*/ 19 h 121"/>
                      <a:gd name="T4" fmla="*/ 124 w 223"/>
                      <a:gd name="T5" fmla="*/ 0 h 121"/>
                      <a:gd name="T6" fmla="*/ 96 w 223"/>
                      <a:gd name="T7" fmla="*/ 28 h 121"/>
                      <a:gd name="T8" fmla="*/ 6 w 223"/>
                      <a:gd name="T9" fmla="*/ 83 h 121"/>
                      <a:gd name="T10" fmla="*/ 0 w 223"/>
                      <a:gd name="T11" fmla="*/ 104 h 121"/>
                      <a:gd name="T12" fmla="*/ 52 w 223"/>
                      <a:gd name="T13" fmla="*/ 120 h 121"/>
                      <a:gd name="T14" fmla="*/ 222 w 223"/>
                      <a:gd name="T15" fmla="*/ 37 h 121"/>
                      <a:gd name="T16" fmla="*/ 181 w 223"/>
                      <a:gd name="T17" fmla="*/ 23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3"/>
                      <a:gd name="T28" fmla="*/ 0 h 121"/>
                      <a:gd name="T29" fmla="*/ 223 w 223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3" h="121">
                        <a:moveTo>
                          <a:pt x="181" y="23"/>
                        </a:moveTo>
                        <a:lnTo>
                          <a:pt x="151" y="19"/>
                        </a:lnTo>
                        <a:lnTo>
                          <a:pt x="124" y="0"/>
                        </a:lnTo>
                        <a:lnTo>
                          <a:pt x="96" y="28"/>
                        </a:lnTo>
                        <a:lnTo>
                          <a:pt x="6" y="83"/>
                        </a:lnTo>
                        <a:lnTo>
                          <a:pt x="0" y="104"/>
                        </a:lnTo>
                        <a:lnTo>
                          <a:pt x="52" y="120"/>
                        </a:lnTo>
                        <a:lnTo>
                          <a:pt x="222" y="37"/>
                        </a:lnTo>
                        <a:lnTo>
                          <a:pt x="181" y="2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1" name="Group 9"/>
                <p:cNvGrpSpPr>
                  <a:grpSpLocks/>
                </p:cNvGrpSpPr>
                <p:nvPr/>
              </p:nvGrpSpPr>
              <p:grpSpPr bwMode="auto">
                <a:xfrm>
                  <a:off x="3721" y="1339"/>
                  <a:ext cx="531" cy="709"/>
                  <a:chOff x="3721" y="1339"/>
                  <a:chExt cx="531" cy="709"/>
                </a:xfrm>
              </p:grpSpPr>
              <p:grpSp>
                <p:nvGrpSpPr>
                  <p:cNvPr id="7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3721" y="1339"/>
                    <a:ext cx="531" cy="541"/>
                    <a:chOff x="3721" y="1339"/>
                    <a:chExt cx="531" cy="541"/>
                  </a:xfrm>
                </p:grpSpPr>
                <p:sp>
                  <p:nvSpPr>
                    <p:cNvPr id="8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3721" y="1339"/>
                      <a:ext cx="531" cy="541"/>
                    </a:xfrm>
                    <a:custGeom>
                      <a:avLst/>
                      <a:gdLst>
                        <a:gd name="T0" fmla="*/ 431 w 531"/>
                        <a:gd name="T1" fmla="*/ 109 h 541"/>
                        <a:gd name="T2" fmla="*/ 418 w 531"/>
                        <a:gd name="T3" fmla="*/ 72 h 541"/>
                        <a:gd name="T4" fmla="*/ 410 w 531"/>
                        <a:gd name="T5" fmla="*/ 48 h 541"/>
                        <a:gd name="T6" fmla="*/ 407 w 531"/>
                        <a:gd name="T7" fmla="*/ 41 h 541"/>
                        <a:gd name="T8" fmla="*/ 402 w 531"/>
                        <a:gd name="T9" fmla="*/ 35 h 541"/>
                        <a:gd name="T10" fmla="*/ 399 w 531"/>
                        <a:gd name="T11" fmla="*/ 33 h 541"/>
                        <a:gd name="T12" fmla="*/ 394 w 531"/>
                        <a:gd name="T13" fmla="*/ 31 h 541"/>
                        <a:gd name="T14" fmla="*/ 327 w 531"/>
                        <a:gd name="T15" fmla="*/ 17 h 541"/>
                        <a:gd name="T16" fmla="*/ 255 w 531"/>
                        <a:gd name="T17" fmla="*/ 5 h 541"/>
                        <a:gd name="T18" fmla="*/ 190 w 531"/>
                        <a:gd name="T19" fmla="*/ 0 h 541"/>
                        <a:gd name="T20" fmla="*/ 152 w 531"/>
                        <a:gd name="T21" fmla="*/ 0 h 541"/>
                        <a:gd name="T22" fmla="*/ 75 w 531"/>
                        <a:gd name="T23" fmla="*/ 4 h 541"/>
                        <a:gd name="T24" fmla="*/ 19 w 531"/>
                        <a:gd name="T25" fmla="*/ 7 h 541"/>
                        <a:gd name="T26" fmla="*/ 11 w 531"/>
                        <a:gd name="T27" fmla="*/ 8 h 541"/>
                        <a:gd name="T28" fmla="*/ 6 w 531"/>
                        <a:gd name="T29" fmla="*/ 10 h 541"/>
                        <a:gd name="T30" fmla="*/ 2 w 531"/>
                        <a:gd name="T31" fmla="*/ 13 h 541"/>
                        <a:gd name="T32" fmla="*/ 0 w 531"/>
                        <a:gd name="T33" fmla="*/ 16 h 541"/>
                        <a:gd name="T34" fmla="*/ 0 w 531"/>
                        <a:gd name="T35" fmla="*/ 21 h 541"/>
                        <a:gd name="T36" fmla="*/ 3 w 531"/>
                        <a:gd name="T37" fmla="*/ 36 h 541"/>
                        <a:gd name="T38" fmla="*/ 14 w 531"/>
                        <a:gd name="T39" fmla="*/ 85 h 541"/>
                        <a:gd name="T40" fmla="*/ 22 w 531"/>
                        <a:gd name="T41" fmla="*/ 121 h 541"/>
                        <a:gd name="T42" fmla="*/ 39 w 531"/>
                        <a:gd name="T43" fmla="*/ 203 h 541"/>
                        <a:gd name="T44" fmla="*/ 51 w 531"/>
                        <a:gd name="T45" fmla="*/ 253 h 541"/>
                        <a:gd name="T46" fmla="*/ 83 w 531"/>
                        <a:gd name="T47" fmla="*/ 371 h 541"/>
                        <a:gd name="T48" fmla="*/ 113 w 531"/>
                        <a:gd name="T49" fmla="*/ 465 h 541"/>
                        <a:gd name="T50" fmla="*/ 119 w 531"/>
                        <a:gd name="T51" fmla="*/ 483 h 541"/>
                        <a:gd name="T52" fmla="*/ 123 w 531"/>
                        <a:gd name="T53" fmla="*/ 493 h 541"/>
                        <a:gd name="T54" fmla="*/ 126 w 531"/>
                        <a:gd name="T55" fmla="*/ 503 h 541"/>
                        <a:gd name="T56" fmla="*/ 129 w 531"/>
                        <a:gd name="T57" fmla="*/ 509 h 541"/>
                        <a:gd name="T58" fmla="*/ 134 w 531"/>
                        <a:gd name="T59" fmla="*/ 515 h 541"/>
                        <a:gd name="T60" fmla="*/ 140 w 531"/>
                        <a:gd name="T61" fmla="*/ 518 h 541"/>
                        <a:gd name="T62" fmla="*/ 150 w 531"/>
                        <a:gd name="T63" fmla="*/ 520 h 541"/>
                        <a:gd name="T64" fmla="*/ 168 w 531"/>
                        <a:gd name="T65" fmla="*/ 522 h 541"/>
                        <a:gd name="T66" fmla="*/ 198 w 531"/>
                        <a:gd name="T67" fmla="*/ 522 h 541"/>
                        <a:gd name="T68" fmla="*/ 223 w 531"/>
                        <a:gd name="T69" fmla="*/ 525 h 541"/>
                        <a:gd name="T70" fmla="*/ 257 w 531"/>
                        <a:gd name="T71" fmla="*/ 530 h 541"/>
                        <a:gd name="T72" fmla="*/ 292 w 531"/>
                        <a:gd name="T73" fmla="*/ 536 h 541"/>
                        <a:gd name="T74" fmla="*/ 315 w 531"/>
                        <a:gd name="T75" fmla="*/ 540 h 541"/>
                        <a:gd name="T76" fmla="*/ 345 w 531"/>
                        <a:gd name="T77" fmla="*/ 540 h 541"/>
                        <a:gd name="T78" fmla="*/ 350 w 531"/>
                        <a:gd name="T79" fmla="*/ 536 h 541"/>
                        <a:gd name="T80" fmla="*/ 514 w 531"/>
                        <a:gd name="T81" fmla="*/ 428 h 541"/>
                        <a:gd name="T82" fmla="*/ 522 w 531"/>
                        <a:gd name="T83" fmla="*/ 422 h 541"/>
                        <a:gd name="T84" fmla="*/ 528 w 531"/>
                        <a:gd name="T85" fmla="*/ 414 h 541"/>
                        <a:gd name="T86" fmla="*/ 530 w 531"/>
                        <a:gd name="T87" fmla="*/ 406 h 541"/>
                        <a:gd name="T88" fmla="*/ 530 w 531"/>
                        <a:gd name="T89" fmla="*/ 396 h 541"/>
                        <a:gd name="T90" fmla="*/ 528 w 531"/>
                        <a:gd name="T91" fmla="*/ 387 h 541"/>
                        <a:gd name="T92" fmla="*/ 482 w 531"/>
                        <a:gd name="T93" fmla="*/ 254 h 541"/>
                        <a:gd name="T94" fmla="*/ 452 w 531"/>
                        <a:gd name="T95" fmla="*/ 170 h 541"/>
                        <a:gd name="T96" fmla="*/ 431 w 531"/>
                        <a:gd name="T97" fmla="*/ 109 h 541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531"/>
                        <a:gd name="T148" fmla="*/ 0 h 541"/>
                        <a:gd name="T149" fmla="*/ 531 w 531"/>
                        <a:gd name="T150" fmla="*/ 541 h 541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531" h="541">
                          <a:moveTo>
                            <a:pt x="431" y="109"/>
                          </a:moveTo>
                          <a:lnTo>
                            <a:pt x="418" y="72"/>
                          </a:lnTo>
                          <a:lnTo>
                            <a:pt x="410" y="48"/>
                          </a:lnTo>
                          <a:lnTo>
                            <a:pt x="407" y="41"/>
                          </a:lnTo>
                          <a:lnTo>
                            <a:pt x="402" y="35"/>
                          </a:lnTo>
                          <a:lnTo>
                            <a:pt x="399" y="33"/>
                          </a:lnTo>
                          <a:lnTo>
                            <a:pt x="394" y="31"/>
                          </a:lnTo>
                          <a:lnTo>
                            <a:pt x="327" y="17"/>
                          </a:lnTo>
                          <a:lnTo>
                            <a:pt x="255" y="5"/>
                          </a:lnTo>
                          <a:lnTo>
                            <a:pt x="190" y="0"/>
                          </a:lnTo>
                          <a:lnTo>
                            <a:pt x="152" y="0"/>
                          </a:lnTo>
                          <a:lnTo>
                            <a:pt x="75" y="4"/>
                          </a:lnTo>
                          <a:lnTo>
                            <a:pt x="19" y="7"/>
                          </a:lnTo>
                          <a:lnTo>
                            <a:pt x="11" y="8"/>
                          </a:lnTo>
                          <a:lnTo>
                            <a:pt x="6" y="10"/>
                          </a:lnTo>
                          <a:lnTo>
                            <a:pt x="2" y="13"/>
                          </a:lnTo>
                          <a:lnTo>
                            <a:pt x="0" y="16"/>
                          </a:lnTo>
                          <a:lnTo>
                            <a:pt x="0" y="21"/>
                          </a:lnTo>
                          <a:lnTo>
                            <a:pt x="3" y="36"/>
                          </a:lnTo>
                          <a:lnTo>
                            <a:pt x="14" y="85"/>
                          </a:lnTo>
                          <a:lnTo>
                            <a:pt x="22" y="121"/>
                          </a:lnTo>
                          <a:lnTo>
                            <a:pt x="39" y="203"/>
                          </a:lnTo>
                          <a:lnTo>
                            <a:pt x="51" y="253"/>
                          </a:lnTo>
                          <a:lnTo>
                            <a:pt x="83" y="371"/>
                          </a:lnTo>
                          <a:lnTo>
                            <a:pt x="113" y="465"/>
                          </a:lnTo>
                          <a:lnTo>
                            <a:pt x="119" y="483"/>
                          </a:lnTo>
                          <a:lnTo>
                            <a:pt x="123" y="493"/>
                          </a:lnTo>
                          <a:lnTo>
                            <a:pt x="126" y="503"/>
                          </a:lnTo>
                          <a:lnTo>
                            <a:pt x="129" y="509"/>
                          </a:lnTo>
                          <a:lnTo>
                            <a:pt x="134" y="515"/>
                          </a:lnTo>
                          <a:lnTo>
                            <a:pt x="140" y="518"/>
                          </a:lnTo>
                          <a:lnTo>
                            <a:pt x="150" y="520"/>
                          </a:lnTo>
                          <a:lnTo>
                            <a:pt x="168" y="522"/>
                          </a:lnTo>
                          <a:lnTo>
                            <a:pt x="198" y="522"/>
                          </a:lnTo>
                          <a:lnTo>
                            <a:pt x="223" y="525"/>
                          </a:lnTo>
                          <a:lnTo>
                            <a:pt x="257" y="530"/>
                          </a:lnTo>
                          <a:lnTo>
                            <a:pt x="292" y="536"/>
                          </a:lnTo>
                          <a:lnTo>
                            <a:pt x="315" y="540"/>
                          </a:lnTo>
                          <a:lnTo>
                            <a:pt x="345" y="540"/>
                          </a:lnTo>
                          <a:lnTo>
                            <a:pt x="350" y="536"/>
                          </a:lnTo>
                          <a:lnTo>
                            <a:pt x="514" y="428"/>
                          </a:lnTo>
                          <a:lnTo>
                            <a:pt x="522" y="422"/>
                          </a:lnTo>
                          <a:lnTo>
                            <a:pt x="528" y="414"/>
                          </a:lnTo>
                          <a:lnTo>
                            <a:pt x="530" y="406"/>
                          </a:lnTo>
                          <a:lnTo>
                            <a:pt x="530" y="396"/>
                          </a:lnTo>
                          <a:lnTo>
                            <a:pt x="528" y="387"/>
                          </a:lnTo>
                          <a:lnTo>
                            <a:pt x="482" y="254"/>
                          </a:lnTo>
                          <a:lnTo>
                            <a:pt x="452" y="170"/>
                          </a:lnTo>
                          <a:lnTo>
                            <a:pt x="431" y="109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908" y="1393"/>
                      <a:ext cx="317" cy="411"/>
                    </a:xfrm>
                    <a:custGeom>
                      <a:avLst/>
                      <a:gdLst>
                        <a:gd name="T0" fmla="*/ 244 w 317"/>
                        <a:gd name="T1" fmla="*/ 122 h 411"/>
                        <a:gd name="T2" fmla="*/ 221 w 317"/>
                        <a:gd name="T3" fmla="*/ 63 h 411"/>
                        <a:gd name="T4" fmla="*/ 201 w 317"/>
                        <a:gd name="T5" fmla="*/ 10 h 411"/>
                        <a:gd name="T6" fmla="*/ 198 w 317"/>
                        <a:gd name="T7" fmla="*/ 8 h 411"/>
                        <a:gd name="T8" fmla="*/ 194 w 317"/>
                        <a:gd name="T9" fmla="*/ 7 h 411"/>
                        <a:gd name="T10" fmla="*/ 187 w 317"/>
                        <a:gd name="T11" fmla="*/ 6 h 411"/>
                        <a:gd name="T12" fmla="*/ 97 w 317"/>
                        <a:gd name="T13" fmla="*/ 0 h 411"/>
                        <a:gd name="T14" fmla="*/ 9 w 317"/>
                        <a:gd name="T15" fmla="*/ 0 h 411"/>
                        <a:gd name="T16" fmla="*/ 4 w 317"/>
                        <a:gd name="T17" fmla="*/ 1 h 411"/>
                        <a:gd name="T18" fmla="*/ 2 w 317"/>
                        <a:gd name="T19" fmla="*/ 2 h 411"/>
                        <a:gd name="T20" fmla="*/ 0 w 317"/>
                        <a:gd name="T21" fmla="*/ 7 h 411"/>
                        <a:gd name="T22" fmla="*/ 7 w 317"/>
                        <a:gd name="T23" fmla="*/ 44 h 411"/>
                        <a:gd name="T24" fmla="*/ 21 w 317"/>
                        <a:gd name="T25" fmla="*/ 76 h 411"/>
                        <a:gd name="T26" fmla="*/ 44 w 317"/>
                        <a:gd name="T27" fmla="*/ 135 h 411"/>
                        <a:gd name="T28" fmla="*/ 89 w 317"/>
                        <a:gd name="T29" fmla="*/ 237 h 411"/>
                        <a:gd name="T30" fmla="*/ 128 w 317"/>
                        <a:gd name="T31" fmla="*/ 325 h 411"/>
                        <a:gd name="T32" fmla="*/ 138 w 317"/>
                        <a:gd name="T33" fmla="*/ 358 h 411"/>
                        <a:gd name="T34" fmla="*/ 144 w 317"/>
                        <a:gd name="T35" fmla="*/ 380 h 411"/>
                        <a:gd name="T36" fmla="*/ 150 w 317"/>
                        <a:gd name="T37" fmla="*/ 393 h 411"/>
                        <a:gd name="T38" fmla="*/ 156 w 317"/>
                        <a:gd name="T39" fmla="*/ 402 h 411"/>
                        <a:gd name="T40" fmla="*/ 160 w 317"/>
                        <a:gd name="T41" fmla="*/ 407 h 411"/>
                        <a:gd name="T42" fmla="*/ 163 w 317"/>
                        <a:gd name="T43" fmla="*/ 409 h 411"/>
                        <a:gd name="T44" fmla="*/ 169 w 317"/>
                        <a:gd name="T45" fmla="*/ 410 h 411"/>
                        <a:gd name="T46" fmla="*/ 174 w 317"/>
                        <a:gd name="T47" fmla="*/ 408 h 411"/>
                        <a:gd name="T48" fmla="*/ 183 w 317"/>
                        <a:gd name="T49" fmla="*/ 403 h 411"/>
                        <a:gd name="T50" fmla="*/ 193 w 317"/>
                        <a:gd name="T51" fmla="*/ 396 h 411"/>
                        <a:gd name="T52" fmla="*/ 202 w 317"/>
                        <a:gd name="T53" fmla="*/ 388 h 411"/>
                        <a:gd name="T54" fmla="*/ 212 w 317"/>
                        <a:gd name="T55" fmla="*/ 380 h 411"/>
                        <a:gd name="T56" fmla="*/ 222 w 317"/>
                        <a:gd name="T57" fmla="*/ 373 h 411"/>
                        <a:gd name="T58" fmla="*/ 311 w 317"/>
                        <a:gd name="T59" fmla="*/ 337 h 411"/>
                        <a:gd name="T60" fmla="*/ 314 w 317"/>
                        <a:gd name="T61" fmla="*/ 334 h 411"/>
                        <a:gd name="T62" fmla="*/ 316 w 317"/>
                        <a:gd name="T63" fmla="*/ 331 h 411"/>
                        <a:gd name="T64" fmla="*/ 315 w 317"/>
                        <a:gd name="T65" fmla="*/ 326 h 411"/>
                        <a:gd name="T66" fmla="*/ 313 w 317"/>
                        <a:gd name="T67" fmla="*/ 322 h 411"/>
                        <a:gd name="T68" fmla="*/ 244 w 317"/>
                        <a:gd name="T69" fmla="*/ 122 h 411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317"/>
                        <a:gd name="T106" fmla="*/ 0 h 411"/>
                        <a:gd name="T107" fmla="*/ 317 w 317"/>
                        <a:gd name="T108" fmla="*/ 411 h 411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317" h="411">
                          <a:moveTo>
                            <a:pt x="244" y="122"/>
                          </a:moveTo>
                          <a:lnTo>
                            <a:pt x="221" y="63"/>
                          </a:lnTo>
                          <a:lnTo>
                            <a:pt x="201" y="10"/>
                          </a:lnTo>
                          <a:lnTo>
                            <a:pt x="198" y="8"/>
                          </a:lnTo>
                          <a:lnTo>
                            <a:pt x="194" y="7"/>
                          </a:lnTo>
                          <a:lnTo>
                            <a:pt x="187" y="6"/>
                          </a:lnTo>
                          <a:lnTo>
                            <a:pt x="97" y="0"/>
                          </a:lnTo>
                          <a:lnTo>
                            <a:pt x="9" y="0"/>
                          </a:lnTo>
                          <a:lnTo>
                            <a:pt x="4" y="1"/>
                          </a:lnTo>
                          <a:lnTo>
                            <a:pt x="2" y="2"/>
                          </a:lnTo>
                          <a:lnTo>
                            <a:pt x="0" y="7"/>
                          </a:lnTo>
                          <a:lnTo>
                            <a:pt x="7" y="44"/>
                          </a:lnTo>
                          <a:lnTo>
                            <a:pt x="21" y="76"/>
                          </a:lnTo>
                          <a:lnTo>
                            <a:pt x="44" y="135"/>
                          </a:lnTo>
                          <a:lnTo>
                            <a:pt x="89" y="237"/>
                          </a:lnTo>
                          <a:lnTo>
                            <a:pt x="128" y="325"/>
                          </a:lnTo>
                          <a:lnTo>
                            <a:pt x="138" y="358"/>
                          </a:lnTo>
                          <a:lnTo>
                            <a:pt x="144" y="380"/>
                          </a:lnTo>
                          <a:lnTo>
                            <a:pt x="150" y="393"/>
                          </a:lnTo>
                          <a:lnTo>
                            <a:pt x="156" y="402"/>
                          </a:lnTo>
                          <a:lnTo>
                            <a:pt x="160" y="407"/>
                          </a:lnTo>
                          <a:lnTo>
                            <a:pt x="163" y="409"/>
                          </a:lnTo>
                          <a:lnTo>
                            <a:pt x="169" y="410"/>
                          </a:lnTo>
                          <a:lnTo>
                            <a:pt x="174" y="408"/>
                          </a:lnTo>
                          <a:lnTo>
                            <a:pt x="183" y="403"/>
                          </a:lnTo>
                          <a:lnTo>
                            <a:pt x="193" y="396"/>
                          </a:lnTo>
                          <a:lnTo>
                            <a:pt x="202" y="388"/>
                          </a:lnTo>
                          <a:lnTo>
                            <a:pt x="212" y="380"/>
                          </a:lnTo>
                          <a:lnTo>
                            <a:pt x="222" y="373"/>
                          </a:lnTo>
                          <a:lnTo>
                            <a:pt x="311" y="337"/>
                          </a:lnTo>
                          <a:lnTo>
                            <a:pt x="314" y="334"/>
                          </a:lnTo>
                          <a:lnTo>
                            <a:pt x="316" y="331"/>
                          </a:lnTo>
                          <a:lnTo>
                            <a:pt x="315" y="326"/>
                          </a:lnTo>
                          <a:lnTo>
                            <a:pt x="313" y="322"/>
                          </a:lnTo>
                          <a:lnTo>
                            <a:pt x="244" y="122"/>
                          </a:lnTo>
                        </a:path>
                      </a:pathLst>
                    </a:custGeom>
                    <a:solidFill>
                      <a:srgbClr val="005F5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0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786" y="1816"/>
                    <a:ext cx="81" cy="232"/>
                    <a:chOff x="3786" y="1816"/>
                    <a:chExt cx="81" cy="232"/>
                  </a:xfrm>
                </p:grpSpPr>
                <p:sp>
                  <p:nvSpPr>
                    <p:cNvPr id="81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786" y="1823"/>
                      <a:ext cx="78" cy="225"/>
                    </a:xfrm>
                    <a:custGeom>
                      <a:avLst/>
                      <a:gdLst>
                        <a:gd name="T0" fmla="*/ 77 w 78"/>
                        <a:gd name="T1" fmla="*/ 0 h 225"/>
                        <a:gd name="T2" fmla="*/ 75 w 78"/>
                        <a:gd name="T3" fmla="*/ 14 h 225"/>
                        <a:gd name="T4" fmla="*/ 71 w 78"/>
                        <a:gd name="T5" fmla="*/ 26 h 225"/>
                        <a:gd name="T6" fmla="*/ 64 w 78"/>
                        <a:gd name="T7" fmla="*/ 36 h 225"/>
                        <a:gd name="T8" fmla="*/ 54 w 78"/>
                        <a:gd name="T9" fmla="*/ 42 h 225"/>
                        <a:gd name="T10" fmla="*/ 41 w 78"/>
                        <a:gd name="T11" fmla="*/ 47 h 225"/>
                        <a:gd name="T12" fmla="*/ 32 w 78"/>
                        <a:gd name="T13" fmla="*/ 56 h 225"/>
                        <a:gd name="T14" fmla="*/ 23 w 78"/>
                        <a:gd name="T15" fmla="*/ 67 h 225"/>
                        <a:gd name="T16" fmla="*/ 15 w 78"/>
                        <a:gd name="T17" fmla="*/ 85 h 225"/>
                        <a:gd name="T18" fmla="*/ 12 w 78"/>
                        <a:gd name="T19" fmla="*/ 100 h 225"/>
                        <a:gd name="T20" fmla="*/ 15 w 78"/>
                        <a:gd name="T21" fmla="*/ 112 h 225"/>
                        <a:gd name="T22" fmla="*/ 23 w 78"/>
                        <a:gd name="T23" fmla="*/ 122 h 225"/>
                        <a:gd name="T24" fmla="*/ 31 w 78"/>
                        <a:gd name="T25" fmla="*/ 132 h 225"/>
                        <a:gd name="T26" fmla="*/ 37 w 78"/>
                        <a:gd name="T27" fmla="*/ 142 h 225"/>
                        <a:gd name="T28" fmla="*/ 41 w 78"/>
                        <a:gd name="T29" fmla="*/ 156 h 225"/>
                        <a:gd name="T30" fmla="*/ 42 w 78"/>
                        <a:gd name="T31" fmla="*/ 171 h 225"/>
                        <a:gd name="T32" fmla="*/ 39 w 78"/>
                        <a:gd name="T33" fmla="*/ 184 h 225"/>
                        <a:gd name="T34" fmla="*/ 33 w 78"/>
                        <a:gd name="T35" fmla="*/ 194 h 225"/>
                        <a:gd name="T36" fmla="*/ 21 w 78"/>
                        <a:gd name="T37" fmla="*/ 206 h 225"/>
                        <a:gd name="T38" fmla="*/ 12 w 78"/>
                        <a:gd name="T39" fmla="*/ 214 h 225"/>
                        <a:gd name="T40" fmla="*/ 0 w 78"/>
                        <a:gd name="T41" fmla="*/ 224 h 225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8"/>
                        <a:gd name="T64" fmla="*/ 0 h 225"/>
                        <a:gd name="T65" fmla="*/ 78 w 78"/>
                        <a:gd name="T66" fmla="*/ 225 h 225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8" h="225">
                          <a:moveTo>
                            <a:pt x="77" y="0"/>
                          </a:moveTo>
                          <a:lnTo>
                            <a:pt x="75" y="14"/>
                          </a:lnTo>
                          <a:lnTo>
                            <a:pt x="71" y="26"/>
                          </a:lnTo>
                          <a:lnTo>
                            <a:pt x="64" y="36"/>
                          </a:lnTo>
                          <a:lnTo>
                            <a:pt x="54" y="42"/>
                          </a:lnTo>
                          <a:lnTo>
                            <a:pt x="41" y="47"/>
                          </a:lnTo>
                          <a:lnTo>
                            <a:pt x="32" y="56"/>
                          </a:lnTo>
                          <a:lnTo>
                            <a:pt x="23" y="67"/>
                          </a:lnTo>
                          <a:lnTo>
                            <a:pt x="15" y="85"/>
                          </a:lnTo>
                          <a:lnTo>
                            <a:pt x="12" y="100"/>
                          </a:lnTo>
                          <a:lnTo>
                            <a:pt x="15" y="112"/>
                          </a:lnTo>
                          <a:lnTo>
                            <a:pt x="23" y="122"/>
                          </a:lnTo>
                          <a:lnTo>
                            <a:pt x="31" y="132"/>
                          </a:lnTo>
                          <a:lnTo>
                            <a:pt x="37" y="142"/>
                          </a:lnTo>
                          <a:lnTo>
                            <a:pt x="41" y="156"/>
                          </a:lnTo>
                          <a:lnTo>
                            <a:pt x="42" y="171"/>
                          </a:lnTo>
                          <a:lnTo>
                            <a:pt x="39" y="184"/>
                          </a:lnTo>
                          <a:lnTo>
                            <a:pt x="33" y="194"/>
                          </a:lnTo>
                          <a:lnTo>
                            <a:pt x="21" y="206"/>
                          </a:lnTo>
                          <a:lnTo>
                            <a:pt x="12" y="214"/>
                          </a:lnTo>
                          <a:lnTo>
                            <a:pt x="0" y="22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6" y="1816"/>
                      <a:ext cx="1" cy="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72" name="Group 16"/>
                <p:cNvGrpSpPr>
                  <a:grpSpLocks/>
                </p:cNvGrpSpPr>
                <p:nvPr/>
              </p:nvGrpSpPr>
              <p:grpSpPr bwMode="auto">
                <a:xfrm>
                  <a:off x="4212" y="1205"/>
                  <a:ext cx="608" cy="1022"/>
                  <a:chOff x="4212" y="1205"/>
                  <a:chExt cx="608" cy="1022"/>
                </a:xfrm>
              </p:grpSpPr>
              <p:sp>
                <p:nvSpPr>
                  <p:cNvPr id="73" name="Freeform 17"/>
                  <p:cNvSpPr>
                    <a:spLocks/>
                  </p:cNvSpPr>
                  <p:nvPr/>
                </p:nvSpPr>
                <p:spPr bwMode="auto">
                  <a:xfrm>
                    <a:off x="4467" y="1666"/>
                    <a:ext cx="353" cy="561"/>
                  </a:xfrm>
                  <a:custGeom>
                    <a:avLst/>
                    <a:gdLst>
                      <a:gd name="T0" fmla="*/ 0 w 353"/>
                      <a:gd name="T1" fmla="*/ 264 h 561"/>
                      <a:gd name="T2" fmla="*/ 100 w 353"/>
                      <a:gd name="T3" fmla="*/ 207 h 561"/>
                      <a:gd name="T4" fmla="*/ 211 w 353"/>
                      <a:gd name="T5" fmla="*/ 11 h 561"/>
                      <a:gd name="T6" fmla="*/ 216 w 353"/>
                      <a:gd name="T7" fmla="*/ 8 h 561"/>
                      <a:gd name="T8" fmla="*/ 224 w 353"/>
                      <a:gd name="T9" fmla="*/ 4 h 561"/>
                      <a:gd name="T10" fmla="*/ 232 w 353"/>
                      <a:gd name="T11" fmla="*/ 2 h 561"/>
                      <a:gd name="T12" fmla="*/ 244 w 353"/>
                      <a:gd name="T13" fmla="*/ 0 h 561"/>
                      <a:gd name="T14" fmla="*/ 255 w 353"/>
                      <a:gd name="T15" fmla="*/ 2 h 561"/>
                      <a:gd name="T16" fmla="*/ 265 w 353"/>
                      <a:gd name="T17" fmla="*/ 6 h 561"/>
                      <a:gd name="T18" fmla="*/ 277 w 353"/>
                      <a:gd name="T19" fmla="*/ 11 h 561"/>
                      <a:gd name="T20" fmla="*/ 292 w 353"/>
                      <a:gd name="T21" fmla="*/ 19 h 561"/>
                      <a:gd name="T22" fmla="*/ 305 w 353"/>
                      <a:gd name="T23" fmla="*/ 27 h 561"/>
                      <a:gd name="T24" fmla="*/ 315 w 353"/>
                      <a:gd name="T25" fmla="*/ 35 h 561"/>
                      <a:gd name="T26" fmla="*/ 324 w 353"/>
                      <a:gd name="T27" fmla="*/ 43 h 561"/>
                      <a:gd name="T28" fmla="*/ 332 w 353"/>
                      <a:gd name="T29" fmla="*/ 52 h 561"/>
                      <a:gd name="T30" fmla="*/ 341 w 353"/>
                      <a:gd name="T31" fmla="*/ 66 h 561"/>
                      <a:gd name="T32" fmla="*/ 346 w 353"/>
                      <a:gd name="T33" fmla="*/ 76 h 561"/>
                      <a:gd name="T34" fmla="*/ 351 w 353"/>
                      <a:gd name="T35" fmla="*/ 90 h 561"/>
                      <a:gd name="T36" fmla="*/ 352 w 353"/>
                      <a:gd name="T37" fmla="*/ 106 h 561"/>
                      <a:gd name="T38" fmla="*/ 352 w 353"/>
                      <a:gd name="T39" fmla="*/ 130 h 561"/>
                      <a:gd name="T40" fmla="*/ 349 w 353"/>
                      <a:gd name="T41" fmla="*/ 158 h 561"/>
                      <a:gd name="T42" fmla="*/ 344 w 353"/>
                      <a:gd name="T43" fmla="*/ 184 h 561"/>
                      <a:gd name="T44" fmla="*/ 335 w 353"/>
                      <a:gd name="T45" fmla="*/ 215 h 561"/>
                      <a:gd name="T46" fmla="*/ 325 w 353"/>
                      <a:gd name="T47" fmla="*/ 242 h 561"/>
                      <a:gd name="T48" fmla="*/ 316 w 353"/>
                      <a:gd name="T49" fmla="*/ 259 h 561"/>
                      <a:gd name="T50" fmla="*/ 304 w 353"/>
                      <a:gd name="T51" fmla="*/ 278 h 561"/>
                      <a:gd name="T52" fmla="*/ 295 w 353"/>
                      <a:gd name="T53" fmla="*/ 291 h 561"/>
                      <a:gd name="T54" fmla="*/ 285 w 353"/>
                      <a:gd name="T55" fmla="*/ 305 h 561"/>
                      <a:gd name="T56" fmla="*/ 272 w 353"/>
                      <a:gd name="T57" fmla="*/ 320 h 561"/>
                      <a:gd name="T58" fmla="*/ 261 w 353"/>
                      <a:gd name="T59" fmla="*/ 329 h 561"/>
                      <a:gd name="T60" fmla="*/ 215 w 353"/>
                      <a:gd name="T61" fmla="*/ 324 h 561"/>
                      <a:gd name="T62" fmla="*/ 180 w 353"/>
                      <a:gd name="T63" fmla="*/ 312 h 561"/>
                      <a:gd name="T64" fmla="*/ 158 w 353"/>
                      <a:gd name="T65" fmla="*/ 318 h 561"/>
                      <a:gd name="T66" fmla="*/ 106 w 353"/>
                      <a:gd name="T67" fmla="*/ 321 h 561"/>
                      <a:gd name="T68" fmla="*/ 42 w 353"/>
                      <a:gd name="T69" fmla="*/ 312 h 561"/>
                      <a:gd name="T70" fmla="*/ 33 w 353"/>
                      <a:gd name="T71" fmla="*/ 333 h 561"/>
                      <a:gd name="T72" fmla="*/ 33 w 353"/>
                      <a:gd name="T73" fmla="*/ 480 h 561"/>
                      <a:gd name="T74" fmla="*/ 34 w 353"/>
                      <a:gd name="T75" fmla="*/ 494 h 561"/>
                      <a:gd name="T76" fmla="*/ 37 w 353"/>
                      <a:gd name="T77" fmla="*/ 503 h 561"/>
                      <a:gd name="T78" fmla="*/ 41 w 353"/>
                      <a:gd name="T79" fmla="*/ 512 h 561"/>
                      <a:gd name="T80" fmla="*/ 47 w 353"/>
                      <a:gd name="T81" fmla="*/ 519 h 561"/>
                      <a:gd name="T82" fmla="*/ 53 w 353"/>
                      <a:gd name="T83" fmla="*/ 525 h 561"/>
                      <a:gd name="T84" fmla="*/ 61 w 353"/>
                      <a:gd name="T85" fmla="*/ 530 h 561"/>
                      <a:gd name="T86" fmla="*/ 68 w 353"/>
                      <a:gd name="T87" fmla="*/ 532 h 561"/>
                      <a:gd name="T88" fmla="*/ 77 w 353"/>
                      <a:gd name="T89" fmla="*/ 533 h 561"/>
                      <a:gd name="T90" fmla="*/ 315 w 353"/>
                      <a:gd name="T91" fmla="*/ 533 h 561"/>
                      <a:gd name="T92" fmla="*/ 315 w 353"/>
                      <a:gd name="T93" fmla="*/ 560 h 561"/>
                      <a:gd name="T94" fmla="*/ 70 w 353"/>
                      <a:gd name="T95" fmla="*/ 559 h 561"/>
                      <a:gd name="T96" fmla="*/ 58 w 353"/>
                      <a:gd name="T97" fmla="*/ 558 h 561"/>
                      <a:gd name="T98" fmla="*/ 49 w 353"/>
                      <a:gd name="T99" fmla="*/ 557 h 561"/>
                      <a:gd name="T100" fmla="*/ 40 w 353"/>
                      <a:gd name="T101" fmla="*/ 555 h 561"/>
                      <a:gd name="T102" fmla="*/ 32 w 353"/>
                      <a:gd name="T103" fmla="*/ 551 h 561"/>
                      <a:gd name="T104" fmla="*/ 25 w 353"/>
                      <a:gd name="T105" fmla="*/ 545 h 561"/>
                      <a:gd name="T106" fmla="*/ 17 w 353"/>
                      <a:gd name="T107" fmla="*/ 535 h 561"/>
                      <a:gd name="T108" fmla="*/ 11 w 353"/>
                      <a:gd name="T109" fmla="*/ 525 h 561"/>
                      <a:gd name="T110" fmla="*/ 6 w 353"/>
                      <a:gd name="T111" fmla="*/ 515 h 561"/>
                      <a:gd name="T112" fmla="*/ 3 w 353"/>
                      <a:gd name="T113" fmla="*/ 504 h 561"/>
                      <a:gd name="T114" fmla="*/ 1 w 353"/>
                      <a:gd name="T115" fmla="*/ 491 h 561"/>
                      <a:gd name="T116" fmla="*/ 0 w 353"/>
                      <a:gd name="T117" fmla="*/ 477 h 561"/>
                      <a:gd name="T118" fmla="*/ 0 w 353"/>
                      <a:gd name="T119" fmla="*/ 264 h 561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353"/>
                      <a:gd name="T181" fmla="*/ 0 h 561"/>
                      <a:gd name="T182" fmla="*/ 353 w 353"/>
                      <a:gd name="T183" fmla="*/ 561 h 561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353" h="561">
                        <a:moveTo>
                          <a:pt x="0" y="264"/>
                        </a:moveTo>
                        <a:lnTo>
                          <a:pt x="100" y="207"/>
                        </a:lnTo>
                        <a:lnTo>
                          <a:pt x="211" y="11"/>
                        </a:lnTo>
                        <a:lnTo>
                          <a:pt x="216" y="8"/>
                        </a:lnTo>
                        <a:lnTo>
                          <a:pt x="224" y="4"/>
                        </a:lnTo>
                        <a:lnTo>
                          <a:pt x="232" y="2"/>
                        </a:lnTo>
                        <a:lnTo>
                          <a:pt x="244" y="0"/>
                        </a:lnTo>
                        <a:lnTo>
                          <a:pt x="255" y="2"/>
                        </a:lnTo>
                        <a:lnTo>
                          <a:pt x="265" y="6"/>
                        </a:lnTo>
                        <a:lnTo>
                          <a:pt x="277" y="11"/>
                        </a:lnTo>
                        <a:lnTo>
                          <a:pt x="292" y="19"/>
                        </a:lnTo>
                        <a:lnTo>
                          <a:pt x="305" y="27"/>
                        </a:lnTo>
                        <a:lnTo>
                          <a:pt x="315" y="35"/>
                        </a:lnTo>
                        <a:lnTo>
                          <a:pt x="324" y="43"/>
                        </a:lnTo>
                        <a:lnTo>
                          <a:pt x="332" y="52"/>
                        </a:lnTo>
                        <a:lnTo>
                          <a:pt x="341" y="66"/>
                        </a:lnTo>
                        <a:lnTo>
                          <a:pt x="346" y="76"/>
                        </a:lnTo>
                        <a:lnTo>
                          <a:pt x="351" y="90"/>
                        </a:lnTo>
                        <a:lnTo>
                          <a:pt x="352" y="106"/>
                        </a:lnTo>
                        <a:lnTo>
                          <a:pt x="352" y="130"/>
                        </a:lnTo>
                        <a:lnTo>
                          <a:pt x="349" y="158"/>
                        </a:lnTo>
                        <a:lnTo>
                          <a:pt x="344" y="184"/>
                        </a:lnTo>
                        <a:lnTo>
                          <a:pt x="335" y="215"/>
                        </a:lnTo>
                        <a:lnTo>
                          <a:pt x="325" y="242"/>
                        </a:lnTo>
                        <a:lnTo>
                          <a:pt x="316" y="259"/>
                        </a:lnTo>
                        <a:lnTo>
                          <a:pt x="304" y="278"/>
                        </a:lnTo>
                        <a:lnTo>
                          <a:pt x="295" y="291"/>
                        </a:lnTo>
                        <a:lnTo>
                          <a:pt x="285" y="305"/>
                        </a:lnTo>
                        <a:lnTo>
                          <a:pt x="272" y="320"/>
                        </a:lnTo>
                        <a:lnTo>
                          <a:pt x="261" y="329"/>
                        </a:lnTo>
                        <a:lnTo>
                          <a:pt x="215" y="324"/>
                        </a:lnTo>
                        <a:lnTo>
                          <a:pt x="180" y="312"/>
                        </a:lnTo>
                        <a:lnTo>
                          <a:pt x="158" y="318"/>
                        </a:lnTo>
                        <a:lnTo>
                          <a:pt x="106" y="321"/>
                        </a:lnTo>
                        <a:lnTo>
                          <a:pt x="42" y="312"/>
                        </a:lnTo>
                        <a:lnTo>
                          <a:pt x="33" y="333"/>
                        </a:lnTo>
                        <a:lnTo>
                          <a:pt x="33" y="480"/>
                        </a:lnTo>
                        <a:lnTo>
                          <a:pt x="34" y="494"/>
                        </a:lnTo>
                        <a:lnTo>
                          <a:pt x="37" y="503"/>
                        </a:lnTo>
                        <a:lnTo>
                          <a:pt x="41" y="512"/>
                        </a:lnTo>
                        <a:lnTo>
                          <a:pt x="47" y="519"/>
                        </a:lnTo>
                        <a:lnTo>
                          <a:pt x="53" y="525"/>
                        </a:lnTo>
                        <a:lnTo>
                          <a:pt x="61" y="530"/>
                        </a:lnTo>
                        <a:lnTo>
                          <a:pt x="68" y="532"/>
                        </a:lnTo>
                        <a:lnTo>
                          <a:pt x="77" y="533"/>
                        </a:lnTo>
                        <a:lnTo>
                          <a:pt x="315" y="533"/>
                        </a:lnTo>
                        <a:lnTo>
                          <a:pt x="315" y="560"/>
                        </a:lnTo>
                        <a:lnTo>
                          <a:pt x="70" y="559"/>
                        </a:lnTo>
                        <a:lnTo>
                          <a:pt x="58" y="558"/>
                        </a:lnTo>
                        <a:lnTo>
                          <a:pt x="49" y="557"/>
                        </a:lnTo>
                        <a:lnTo>
                          <a:pt x="40" y="555"/>
                        </a:lnTo>
                        <a:lnTo>
                          <a:pt x="32" y="551"/>
                        </a:lnTo>
                        <a:lnTo>
                          <a:pt x="25" y="545"/>
                        </a:lnTo>
                        <a:lnTo>
                          <a:pt x="17" y="535"/>
                        </a:lnTo>
                        <a:lnTo>
                          <a:pt x="11" y="525"/>
                        </a:lnTo>
                        <a:lnTo>
                          <a:pt x="6" y="515"/>
                        </a:lnTo>
                        <a:lnTo>
                          <a:pt x="3" y="504"/>
                        </a:lnTo>
                        <a:lnTo>
                          <a:pt x="1" y="491"/>
                        </a:lnTo>
                        <a:lnTo>
                          <a:pt x="0" y="477"/>
                        </a:lnTo>
                        <a:lnTo>
                          <a:pt x="0" y="264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7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4212" y="1205"/>
                    <a:ext cx="537" cy="1016"/>
                    <a:chOff x="4212" y="1205"/>
                    <a:chExt cx="537" cy="1016"/>
                  </a:xfrm>
                </p:grpSpPr>
                <p:sp>
                  <p:nvSpPr>
                    <p:cNvPr id="75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4212" y="1205"/>
                      <a:ext cx="537" cy="1016"/>
                    </a:xfrm>
                    <a:custGeom>
                      <a:avLst/>
                      <a:gdLst>
                        <a:gd name="T0" fmla="*/ 321 w 537"/>
                        <a:gd name="T1" fmla="*/ 70 h 1016"/>
                        <a:gd name="T2" fmla="*/ 312 w 537"/>
                        <a:gd name="T3" fmla="*/ 69 h 1016"/>
                        <a:gd name="T4" fmla="*/ 284 w 537"/>
                        <a:gd name="T5" fmla="*/ 78 h 1016"/>
                        <a:gd name="T6" fmla="*/ 290 w 537"/>
                        <a:gd name="T7" fmla="*/ 5 h 1016"/>
                        <a:gd name="T8" fmla="*/ 249 w 537"/>
                        <a:gd name="T9" fmla="*/ 58 h 1016"/>
                        <a:gd name="T10" fmla="*/ 237 w 537"/>
                        <a:gd name="T11" fmla="*/ 15 h 1016"/>
                        <a:gd name="T12" fmla="*/ 202 w 537"/>
                        <a:gd name="T13" fmla="*/ 0 h 1016"/>
                        <a:gd name="T14" fmla="*/ 207 w 537"/>
                        <a:gd name="T15" fmla="*/ 39 h 1016"/>
                        <a:gd name="T16" fmla="*/ 186 w 537"/>
                        <a:gd name="T17" fmla="*/ 25 h 1016"/>
                        <a:gd name="T18" fmla="*/ 188 w 537"/>
                        <a:gd name="T19" fmla="*/ 44 h 1016"/>
                        <a:gd name="T20" fmla="*/ 175 w 537"/>
                        <a:gd name="T21" fmla="*/ 82 h 1016"/>
                        <a:gd name="T22" fmla="*/ 129 w 537"/>
                        <a:gd name="T23" fmla="*/ 30 h 1016"/>
                        <a:gd name="T24" fmla="*/ 160 w 537"/>
                        <a:gd name="T25" fmla="*/ 81 h 1016"/>
                        <a:gd name="T26" fmla="*/ 107 w 537"/>
                        <a:gd name="T27" fmla="*/ 46 h 1016"/>
                        <a:gd name="T28" fmla="*/ 130 w 537"/>
                        <a:gd name="T29" fmla="*/ 85 h 1016"/>
                        <a:gd name="T30" fmla="*/ 124 w 537"/>
                        <a:gd name="T31" fmla="*/ 106 h 1016"/>
                        <a:gd name="T32" fmla="*/ 127 w 537"/>
                        <a:gd name="T33" fmla="*/ 151 h 1016"/>
                        <a:gd name="T34" fmla="*/ 86 w 537"/>
                        <a:gd name="T35" fmla="*/ 209 h 1016"/>
                        <a:gd name="T36" fmla="*/ 49 w 537"/>
                        <a:gd name="T37" fmla="*/ 278 h 1016"/>
                        <a:gd name="T38" fmla="*/ 59 w 537"/>
                        <a:gd name="T39" fmla="*/ 291 h 1016"/>
                        <a:gd name="T40" fmla="*/ 146 w 537"/>
                        <a:gd name="T41" fmla="*/ 346 h 1016"/>
                        <a:gd name="T42" fmla="*/ 171 w 537"/>
                        <a:gd name="T43" fmla="*/ 411 h 1016"/>
                        <a:gd name="T44" fmla="*/ 257 w 537"/>
                        <a:gd name="T45" fmla="*/ 399 h 1016"/>
                        <a:gd name="T46" fmla="*/ 281 w 537"/>
                        <a:gd name="T47" fmla="*/ 516 h 1016"/>
                        <a:gd name="T48" fmla="*/ 212 w 537"/>
                        <a:gd name="T49" fmla="*/ 581 h 1016"/>
                        <a:gd name="T50" fmla="*/ 130 w 537"/>
                        <a:gd name="T51" fmla="*/ 594 h 1016"/>
                        <a:gd name="T52" fmla="*/ 77 w 537"/>
                        <a:gd name="T53" fmla="*/ 593 h 1016"/>
                        <a:gd name="T54" fmla="*/ 41 w 537"/>
                        <a:gd name="T55" fmla="*/ 582 h 1016"/>
                        <a:gd name="T56" fmla="*/ 31 w 537"/>
                        <a:gd name="T57" fmla="*/ 609 h 1016"/>
                        <a:gd name="T58" fmla="*/ 0 w 537"/>
                        <a:gd name="T59" fmla="*/ 629 h 1016"/>
                        <a:gd name="T60" fmla="*/ 13 w 537"/>
                        <a:gd name="T61" fmla="*/ 650 h 1016"/>
                        <a:gd name="T62" fmla="*/ 6 w 537"/>
                        <a:gd name="T63" fmla="*/ 674 h 1016"/>
                        <a:gd name="T64" fmla="*/ 22 w 537"/>
                        <a:gd name="T65" fmla="*/ 702 h 1016"/>
                        <a:gd name="T66" fmla="*/ 30 w 537"/>
                        <a:gd name="T67" fmla="*/ 716 h 1016"/>
                        <a:gd name="T68" fmla="*/ 95 w 537"/>
                        <a:gd name="T69" fmla="*/ 692 h 1016"/>
                        <a:gd name="T70" fmla="*/ 209 w 537"/>
                        <a:gd name="T71" fmla="*/ 663 h 1016"/>
                        <a:gd name="T72" fmla="*/ 285 w 537"/>
                        <a:gd name="T73" fmla="*/ 651 h 1016"/>
                        <a:gd name="T74" fmla="*/ 303 w 537"/>
                        <a:gd name="T75" fmla="*/ 626 h 1016"/>
                        <a:gd name="T76" fmla="*/ 295 w 537"/>
                        <a:gd name="T77" fmla="*/ 643 h 1016"/>
                        <a:gd name="T78" fmla="*/ 246 w 537"/>
                        <a:gd name="T79" fmla="*/ 659 h 1016"/>
                        <a:gd name="T80" fmla="*/ 204 w 537"/>
                        <a:gd name="T81" fmla="*/ 690 h 1016"/>
                        <a:gd name="T82" fmla="*/ 214 w 537"/>
                        <a:gd name="T83" fmla="*/ 721 h 1016"/>
                        <a:gd name="T84" fmla="*/ 289 w 537"/>
                        <a:gd name="T85" fmla="*/ 788 h 1016"/>
                        <a:gd name="T86" fmla="*/ 374 w 537"/>
                        <a:gd name="T87" fmla="*/ 844 h 1016"/>
                        <a:gd name="T88" fmla="*/ 390 w 537"/>
                        <a:gd name="T89" fmla="*/ 930 h 1016"/>
                        <a:gd name="T90" fmla="*/ 342 w 537"/>
                        <a:gd name="T91" fmla="*/ 1000 h 1016"/>
                        <a:gd name="T92" fmla="*/ 420 w 537"/>
                        <a:gd name="T93" fmla="*/ 1010 h 1016"/>
                        <a:gd name="T94" fmla="*/ 470 w 537"/>
                        <a:gd name="T95" fmla="*/ 1007 h 1016"/>
                        <a:gd name="T96" fmla="*/ 469 w 537"/>
                        <a:gd name="T97" fmla="*/ 878 h 1016"/>
                        <a:gd name="T98" fmla="*/ 499 w 537"/>
                        <a:gd name="T99" fmla="*/ 844 h 1016"/>
                        <a:gd name="T100" fmla="*/ 479 w 537"/>
                        <a:gd name="T101" fmla="*/ 813 h 1016"/>
                        <a:gd name="T102" fmla="*/ 390 w 537"/>
                        <a:gd name="T103" fmla="*/ 771 h 1016"/>
                        <a:gd name="T104" fmla="*/ 361 w 537"/>
                        <a:gd name="T105" fmla="*/ 715 h 1016"/>
                        <a:gd name="T106" fmla="*/ 499 w 537"/>
                        <a:gd name="T107" fmla="*/ 703 h 1016"/>
                        <a:gd name="T108" fmla="*/ 527 w 537"/>
                        <a:gd name="T109" fmla="*/ 688 h 1016"/>
                        <a:gd name="T110" fmla="*/ 536 w 537"/>
                        <a:gd name="T111" fmla="*/ 638 h 1016"/>
                        <a:gd name="T112" fmla="*/ 528 w 537"/>
                        <a:gd name="T113" fmla="*/ 588 h 1016"/>
                        <a:gd name="T114" fmla="*/ 464 w 537"/>
                        <a:gd name="T115" fmla="*/ 424 h 1016"/>
                        <a:gd name="T116" fmla="*/ 390 w 537"/>
                        <a:gd name="T117" fmla="*/ 315 h 1016"/>
                        <a:gd name="T118" fmla="*/ 353 w 537"/>
                        <a:gd name="T119" fmla="*/ 217 h 101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w 537"/>
                        <a:gd name="T181" fmla="*/ 0 h 1016"/>
                        <a:gd name="T182" fmla="*/ 537 w 537"/>
                        <a:gd name="T183" fmla="*/ 1016 h 1016"/>
                      </a:gdLst>
                      <a:ahLst/>
                      <a:cxnLst>
                        <a:cxn ang="T120">
                          <a:pos x="T0" y="T1"/>
                        </a:cxn>
                        <a:cxn ang="T121">
                          <a:pos x="T2" y="T3"/>
                        </a:cxn>
                        <a:cxn ang="T122">
                          <a:pos x="T4" y="T5"/>
                        </a:cxn>
                        <a:cxn ang="T123">
                          <a:pos x="T6" y="T7"/>
                        </a:cxn>
                        <a:cxn ang="T124">
                          <a:pos x="T8" y="T9"/>
                        </a:cxn>
                        <a:cxn ang="T125">
                          <a:pos x="T10" y="T11"/>
                        </a:cxn>
                        <a:cxn ang="T126">
                          <a:pos x="T12" y="T13"/>
                        </a:cxn>
                        <a:cxn ang="T127">
                          <a:pos x="T14" y="T15"/>
                        </a:cxn>
                        <a:cxn ang="T128">
                          <a:pos x="T16" y="T17"/>
                        </a:cxn>
                        <a:cxn ang="T129">
                          <a:pos x="T18" y="T19"/>
                        </a:cxn>
                        <a:cxn ang="T130">
                          <a:pos x="T20" y="T21"/>
                        </a:cxn>
                        <a:cxn ang="T131">
                          <a:pos x="T22" y="T23"/>
                        </a:cxn>
                        <a:cxn ang="T132">
                          <a:pos x="T24" y="T25"/>
                        </a:cxn>
                        <a:cxn ang="T133">
                          <a:pos x="T26" y="T27"/>
                        </a:cxn>
                        <a:cxn ang="T134">
                          <a:pos x="T28" y="T29"/>
                        </a:cxn>
                        <a:cxn ang="T135">
                          <a:pos x="T30" y="T31"/>
                        </a:cxn>
                        <a:cxn ang="T136">
                          <a:pos x="T32" y="T33"/>
                        </a:cxn>
                        <a:cxn ang="T137">
                          <a:pos x="T34" y="T35"/>
                        </a:cxn>
                        <a:cxn ang="T138">
                          <a:pos x="T36" y="T37"/>
                        </a:cxn>
                        <a:cxn ang="T139">
                          <a:pos x="T38" y="T39"/>
                        </a:cxn>
                        <a:cxn ang="T140">
                          <a:pos x="T40" y="T41"/>
                        </a:cxn>
                        <a:cxn ang="T141">
                          <a:pos x="T42" y="T43"/>
                        </a:cxn>
                        <a:cxn ang="T142">
                          <a:pos x="T44" y="T45"/>
                        </a:cxn>
                        <a:cxn ang="T143">
                          <a:pos x="T46" y="T47"/>
                        </a:cxn>
                        <a:cxn ang="T144">
                          <a:pos x="T48" y="T49"/>
                        </a:cxn>
                        <a:cxn ang="T145">
                          <a:pos x="T50" y="T51"/>
                        </a:cxn>
                        <a:cxn ang="T146">
                          <a:pos x="T52" y="T53"/>
                        </a:cxn>
                        <a:cxn ang="T147">
                          <a:pos x="T54" y="T55"/>
                        </a:cxn>
                        <a:cxn ang="T148">
                          <a:pos x="T56" y="T57"/>
                        </a:cxn>
                        <a:cxn ang="T149">
                          <a:pos x="T58" y="T59"/>
                        </a:cxn>
                        <a:cxn ang="T150">
                          <a:pos x="T60" y="T61"/>
                        </a:cxn>
                        <a:cxn ang="T151">
                          <a:pos x="T62" y="T63"/>
                        </a:cxn>
                        <a:cxn ang="T152">
                          <a:pos x="T64" y="T65"/>
                        </a:cxn>
                        <a:cxn ang="T153">
                          <a:pos x="T66" y="T67"/>
                        </a:cxn>
                        <a:cxn ang="T154">
                          <a:pos x="T68" y="T69"/>
                        </a:cxn>
                        <a:cxn ang="T155">
                          <a:pos x="T70" y="T71"/>
                        </a:cxn>
                        <a:cxn ang="T156">
                          <a:pos x="T72" y="T73"/>
                        </a:cxn>
                        <a:cxn ang="T157">
                          <a:pos x="T74" y="T75"/>
                        </a:cxn>
                        <a:cxn ang="T158">
                          <a:pos x="T76" y="T77"/>
                        </a:cxn>
                        <a:cxn ang="T159">
                          <a:pos x="T78" y="T79"/>
                        </a:cxn>
                        <a:cxn ang="T160">
                          <a:pos x="T80" y="T81"/>
                        </a:cxn>
                        <a:cxn ang="T161">
                          <a:pos x="T82" y="T83"/>
                        </a:cxn>
                        <a:cxn ang="T162">
                          <a:pos x="T84" y="T85"/>
                        </a:cxn>
                        <a:cxn ang="T163">
                          <a:pos x="T86" y="T87"/>
                        </a:cxn>
                        <a:cxn ang="T164">
                          <a:pos x="T88" y="T89"/>
                        </a:cxn>
                        <a:cxn ang="T165">
                          <a:pos x="T90" y="T91"/>
                        </a:cxn>
                        <a:cxn ang="T166">
                          <a:pos x="T92" y="T93"/>
                        </a:cxn>
                        <a:cxn ang="T167">
                          <a:pos x="T94" y="T95"/>
                        </a:cxn>
                        <a:cxn ang="T168">
                          <a:pos x="T96" y="T97"/>
                        </a:cxn>
                        <a:cxn ang="T169">
                          <a:pos x="T98" y="T99"/>
                        </a:cxn>
                        <a:cxn ang="T170">
                          <a:pos x="T100" y="T101"/>
                        </a:cxn>
                        <a:cxn ang="T171">
                          <a:pos x="T102" y="T103"/>
                        </a:cxn>
                        <a:cxn ang="T172">
                          <a:pos x="T104" y="T105"/>
                        </a:cxn>
                        <a:cxn ang="T173">
                          <a:pos x="T106" y="T107"/>
                        </a:cxn>
                        <a:cxn ang="T174">
                          <a:pos x="T108" y="T109"/>
                        </a:cxn>
                        <a:cxn ang="T175">
                          <a:pos x="T110" y="T111"/>
                        </a:cxn>
                        <a:cxn ang="T176">
                          <a:pos x="T112" y="T113"/>
                        </a:cxn>
                        <a:cxn ang="T177">
                          <a:pos x="T114" y="T115"/>
                        </a:cxn>
                        <a:cxn ang="T178">
                          <a:pos x="T116" y="T117"/>
                        </a:cxn>
                        <a:cxn ang="T179">
                          <a:pos x="T118" y="T119"/>
                        </a:cxn>
                      </a:cxnLst>
                      <a:rect l="T180" t="T181" r="T182" b="T183"/>
                      <a:pathLst>
                        <a:path w="537" h="1016">
                          <a:moveTo>
                            <a:pt x="353" y="217"/>
                          </a:moveTo>
                          <a:lnTo>
                            <a:pt x="339" y="171"/>
                          </a:lnTo>
                          <a:lnTo>
                            <a:pt x="326" y="117"/>
                          </a:lnTo>
                          <a:lnTo>
                            <a:pt x="321" y="70"/>
                          </a:lnTo>
                          <a:lnTo>
                            <a:pt x="333" y="44"/>
                          </a:lnTo>
                          <a:lnTo>
                            <a:pt x="345" y="31"/>
                          </a:lnTo>
                          <a:lnTo>
                            <a:pt x="326" y="46"/>
                          </a:lnTo>
                          <a:lnTo>
                            <a:pt x="312" y="69"/>
                          </a:lnTo>
                          <a:lnTo>
                            <a:pt x="324" y="17"/>
                          </a:lnTo>
                          <a:lnTo>
                            <a:pt x="314" y="41"/>
                          </a:lnTo>
                          <a:lnTo>
                            <a:pt x="293" y="74"/>
                          </a:lnTo>
                          <a:lnTo>
                            <a:pt x="284" y="78"/>
                          </a:lnTo>
                          <a:lnTo>
                            <a:pt x="290" y="50"/>
                          </a:lnTo>
                          <a:lnTo>
                            <a:pt x="285" y="53"/>
                          </a:lnTo>
                          <a:lnTo>
                            <a:pt x="283" y="30"/>
                          </a:lnTo>
                          <a:lnTo>
                            <a:pt x="290" y="5"/>
                          </a:lnTo>
                          <a:lnTo>
                            <a:pt x="257" y="71"/>
                          </a:lnTo>
                          <a:lnTo>
                            <a:pt x="255" y="60"/>
                          </a:lnTo>
                          <a:lnTo>
                            <a:pt x="251" y="68"/>
                          </a:lnTo>
                          <a:lnTo>
                            <a:pt x="249" y="58"/>
                          </a:lnTo>
                          <a:lnTo>
                            <a:pt x="256" y="41"/>
                          </a:lnTo>
                          <a:lnTo>
                            <a:pt x="255" y="9"/>
                          </a:lnTo>
                          <a:lnTo>
                            <a:pt x="243" y="71"/>
                          </a:lnTo>
                          <a:lnTo>
                            <a:pt x="237" y="15"/>
                          </a:lnTo>
                          <a:lnTo>
                            <a:pt x="237" y="59"/>
                          </a:lnTo>
                          <a:lnTo>
                            <a:pt x="232" y="69"/>
                          </a:lnTo>
                          <a:lnTo>
                            <a:pt x="222" y="20"/>
                          </a:lnTo>
                          <a:lnTo>
                            <a:pt x="202" y="0"/>
                          </a:lnTo>
                          <a:lnTo>
                            <a:pt x="215" y="20"/>
                          </a:lnTo>
                          <a:lnTo>
                            <a:pt x="224" y="59"/>
                          </a:lnTo>
                          <a:lnTo>
                            <a:pt x="221" y="66"/>
                          </a:lnTo>
                          <a:lnTo>
                            <a:pt x="207" y="39"/>
                          </a:lnTo>
                          <a:lnTo>
                            <a:pt x="216" y="62"/>
                          </a:lnTo>
                          <a:lnTo>
                            <a:pt x="216" y="72"/>
                          </a:lnTo>
                          <a:lnTo>
                            <a:pt x="186" y="15"/>
                          </a:lnTo>
                          <a:lnTo>
                            <a:pt x="186" y="25"/>
                          </a:lnTo>
                          <a:lnTo>
                            <a:pt x="199" y="58"/>
                          </a:lnTo>
                          <a:lnTo>
                            <a:pt x="199" y="78"/>
                          </a:lnTo>
                          <a:lnTo>
                            <a:pt x="194" y="81"/>
                          </a:lnTo>
                          <a:lnTo>
                            <a:pt x="188" y="44"/>
                          </a:lnTo>
                          <a:lnTo>
                            <a:pt x="174" y="19"/>
                          </a:lnTo>
                          <a:lnTo>
                            <a:pt x="186" y="47"/>
                          </a:lnTo>
                          <a:lnTo>
                            <a:pt x="183" y="85"/>
                          </a:lnTo>
                          <a:lnTo>
                            <a:pt x="175" y="82"/>
                          </a:lnTo>
                          <a:lnTo>
                            <a:pt x="161" y="34"/>
                          </a:lnTo>
                          <a:lnTo>
                            <a:pt x="171" y="86"/>
                          </a:lnTo>
                          <a:lnTo>
                            <a:pt x="148" y="44"/>
                          </a:lnTo>
                          <a:lnTo>
                            <a:pt x="129" y="30"/>
                          </a:lnTo>
                          <a:lnTo>
                            <a:pt x="145" y="50"/>
                          </a:lnTo>
                          <a:lnTo>
                            <a:pt x="155" y="72"/>
                          </a:lnTo>
                          <a:lnTo>
                            <a:pt x="137" y="65"/>
                          </a:lnTo>
                          <a:lnTo>
                            <a:pt x="160" y="81"/>
                          </a:lnTo>
                          <a:lnTo>
                            <a:pt x="164" y="98"/>
                          </a:lnTo>
                          <a:lnTo>
                            <a:pt x="156" y="101"/>
                          </a:lnTo>
                          <a:lnTo>
                            <a:pt x="134" y="66"/>
                          </a:lnTo>
                          <a:lnTo>
                            <a:pt x="107" y="46"/>
                          </a:lnTo>
                          <a:lnTo>
                            <a:pt x="143" y="92"/>
                          </a:lnTo>
                          <a:lnTo>
                            <a:pt x="125" y="78"/>
                          </a:lnTo>
                          <a:lnTo>
                            <a:pt x="34" y="63"/>
                          </a:lnTo>
                          <a:lnTo>
                            <a:pt x="130" y="85"/>
                          </a:lnTo>
                          <a:lnTo>
                            <a:pt x="140" y="102"/>
                          </a:lnTo>
                          <a:lnTo>
                            <a:pt x="130" y="99"/>
                          </a:lnTo>
                          <a:lnTo>
                            <a:pt x="102" y="84"/>
                          </a:lnTo>
                          <a:lnTo>
                            <a:pt x="124" y="106"/>
                          </a:lnTo>
                          <a:lnTo>
                            <a:pt x="142" y="116"/>
                          </a:lnTo>
                          <a:lnTo>
                            <a:pt x="142" y="129"/>
                          </a:lnTo>
                          <a:lnTo>
                            <a:pt x="137" y="140"/>
                          </a:lnTo>
                          <a:lnTo>
                            <a:pt x="127" y="151"/>
                          </a:lnTo>
                          <a:lnTo>
                            <a:pt x="116" y="167"/>
                          </a:lnTo>
                          <a:lnTo>
                            <a:pt x="105" y="181"/>
                          </a:lnTo>
                          <a:lnTo>
                            <a:pt x="95" y="195"/>
                          </a:lnTo>
                          <a:lnTo>
                            <a:pt x="86" y="209"/>
                          </a:lnTo>
                          <a:lnTo>
                            <a:pt x="80" y="219"/>
                          </a:lnTo>
                          <a:lnTo>
                            <a:pt x="69" y="238"/>
                          </a:lnTo>
                          <a:lnTo>
                            <a:pt x="58" y="259"/>
                          </a:lnTo>
                          <a:lnTo>
                            <a:pt x="49" y="278"/>
                          </a:lnTo>
                          <a:lnTo>
                            <a:pt x="50" y="282"/>
                          </a:lnTo>
                          <a:lnTo>
                            <a:pt x="52" y="286"/>
                          </a:lnTo>
                          <a:lnTo>
                            <a:pt x="55" y="289"/>
                          </a:lnTo>
                          <a:lnTo>
                            <a:pt x="59" y="291"/>
                          </a:lnTo>
                          <a:lnTo>
                            <a:pt x="65" y="292"/>
                          </a:lnTo>
                          <a:lnTo>
                            <a:pt x="132" y="286"/>
                          </a:lnTo>
                          <a:lnTo>
                            <a:pt x="137" y="300"/>
                          </a:lnTo>
                          <a:lnTo>
                            <a:pt x="146" y="346"/>
                          </a:lnTo>
                          <a:lnTo>
                            <a:pt x="152" y="380"/>
                          </a:lnTo>
                          <a:lnTo>
                            <a:pt x="161" y="407"/>
                          </a:lnTo>
                          <a:lnTo>
                            <a:pt x="165" y="409"/>
                          </a:lnTo>
                          <a:lnTo>
                            <a:pt x="171" y="411"/>
                          </a:lnTo>
                          <a:lnTo>
                            <a:pt x="177" y="412"/>
                          </a:lnTo>
                          <a:lnTo>
                            <a:pt x="199" y="411"/>
                          </a:lnTo>
                          <a:lnTo>
                            <a:pt x="252" y="390"/>
                          </a:lnTo>
                          <a:lnTo>
                            <a:pt x="257" y="399"/>
                          </a:lnTo>
                          <a:lnTo>
                            <a:pt x="265" y="432"/>
                          </a:lnTo>
                          <a:lnTo>
                            <a:pt x="271" y="458"/>
                          </a:lnTo>
                          <a:lnTo>
                            <a:pt x="279" y="493"/>
                          </a:lnTo>
                          <a:lnTo>
                            <a:pt x="281" y="516"/>
                          </a:lnTo>
                          <a:lnTo>
                            <a:pt x="270" y="531"/>
                          </a:lnTo>
                          <a:lnTo>
                            <a:pt x="256" y="549"/>
                          </a:lnTo>
                          <a:lnTo>
                            <a:pt x="238" y="574"/>
                          </a:lnTo>
                          <a:lnTo>
                            <a:pt x="212" y="581"/>
                          </a:lnTo>
                          <a:lnTo>
                            <a:pt x="191" y="585"/>
                          </a:lnTo>
                          <a:lnTo>
                            <a:pt x="162" y="590"/>
                          </a:lnTo>
                          <a:lnTo>
                            <a:pt x="145" y="593"/>
                          </a:lnTo>
                          <a:lnTo>
                            <a:pt x="130" y="594"/>
                          </a:lnTo>
                          <a:lnTo>
                            <a:pt x="119" y="596"/>
                          </a:lnTo>
                          <a:lnTo>
                            <a:pt x="108" y="596"/>
                          </a:lnTo>
                          <a:lnTo>
                            <a:pt x="95" y="594"/>
                          </a:lnTo>
                          <a:lnTo>
                            <a:pt x="77" y="593"/>
                          </a:lnTo>
                          <a:lnTo>
                            <a:pt x="57" y="582"/>
                          </a:lnTo>
                          <a:lnTo>
                            <a:pt x="51" y="580"/>
                          </a:lnTo>
                          <a:lnTo>
                            <a:pt x="45" y="580"/>
                          </a:lnTo>
                          <a:lnTo>
                            <a:pt x="41" y="582"/>
                          </a:lnTo>
                          <a:lnTo>
                            <a:pt x="36" y="588"/>
                          </a:lnTo>
                          <a:lnTo>
                            <a:pt x="34" y="593"/>
                          </a:lnTo>
                          <a:lnTo>
                            <a:pt x="32" y="601"/>
                          </a:lnTo>
                          <a:lnTo>
                            <a:pt x="31" y="609"/>
                          </a:lnTo>
                          <a:lnTo>
                            <a:pt x="25" y="612"/>
                          </a:lnTo>
                          <a:lnTo>
                            <a:pt x="15" y="618"/>
                          </a:lnTo>
                          <a:lnTo>
                            <a:pt x="9" y="623"/>
                          </a:lnTo>
                          <a:lnTo>
                            <a:pt x="0" y="629"/>
                          </a:lnTo>
                          <a:lnTo>
                            <a:pt x="1" y="634"/>
                          </a:lnTo>
                          <a:lnTo>
                            <a:pt x="3" y="641"/>
                          </a:lnTo>
                          <a:lnTo>
                            <a:pt x="7" y="646"/>
                          </a:lnTo>
                          <a:lnTo>
                            <a:pt x="13" y="650"/>
                          </a:lnTo>
                          <a:lnTo>
                            <a:pt x="10" y="654"/>
                          </a:lnTo>
                          <a:lnTo>
                            <a:pt x="8" y="660"/>
                          </a:lnTo>
                          <a:lnTo>
                            <a:pt x="5" y="668"/>
                          </a:lnTo>
                          <a:lnTo>
                            <a:pt x="6" y="674"/>
                          </a:lnTo>
                          <a:lnTo>
                            <a:pt x="8" y="681"/>
                          </a:lnTo>
                          <a:lnTo>
                            <a:pt x="13" y="685"/>
                          </a:lnTo>
                          <a:lnTo>
                            <a:pt x="23" y="692"/>
                          </a:lnTo>
                          <a:lnTo>
                            <a:pt x="22" y="702"/>
                          </a:lnTo>
                          <a:lnTo>
                            <a:pt x="22" y="708"/>
                          </a:lnTo>
                          <a:lnTo>
                            <a:pt x="23" y="712"/>
                          </a:lnTo>
                          <a:lnTo>
                            <a:pt x="26" y="714"/>
                          </a:lnTo>
                          <a:lnTo>
                            <a:pt x="30" y="716"/>
                          </a:lnTo>
                          <a:lnTo>
                            <a:pt x="35" y="715"/>
                          </a:lnTo>
                          <a:lnTo>
                            <a:pt x="43" y="712"/>
                          </a:lnTo>
                          <a:lnTo>
                            <a:pt x="66" y="703"/>
                          </a:lnTo>
                          <a:lnTo>
                            <a:pt x="95" y="692"/>
                          </a:lnTo>
                          <a:lnTo>
                            <a:pt x="134" y="681"/>
                          </a:lnTo>
                          <a:lnTo>
                            <a:pt x="141" y="681"/>
                          </a:lnTo>
                          <a:lnTo>
                            <a:pt x="164" y="675"/>
                          </a:lnTo>
                          <a:lnTo>
                            <a:pt x="209" y="663"/>
                          </a:lnTo>
                          <a:lnTo>
                            <a:pt x="247" y="658"/>
                          </a:lnTo>
                          <a:lnTo>
                            <a:pt x="256" y="659"/>
                          </a:lnTo>
                          <a:lnTo>
                            <a:pt x="275" y="660"/>
                          </a:lnTo>
                          <a:lnTo>
                            <a:pt x="285" y="651"/>
                          </a:lnTo>
                          <a:lnTo>
                            <a:pt x="292" y="646"/>
                          </a:lnTo>
                          <a:lnTo>
                            <a:pt x="296" y="641"/>
                          </a:lnTo>
                          <a:lnTo>
                            <a:pt x="299" y="634"/>
                          </a:lnTo>
                          <a:lnTo>
                            <a:pt x="303" y="626"/>
                          </a:lnTo>
                          <a:lnTo>
                            <a:pt x="326" y="596"/>
                          </a:lnTo>
                          <a:lnTo>
                            <a:pt x="305" y="623"/>
                          </a:lnTo>
                          <a:lnTo>
                            <a:pt x="298" y="634"/>
                          </a:lnTo>
                          <a:lnTo>
                            <a:pt x="295" y="643"/>
                          </a:lnTo>
                          <a:lnTo>
                            <a:pt x="277" y="659"/>
                          </a:lnTo>
                          <a:lnTo>
                            <a:pt x="267" y="661"/>
                          </a:lnTo>
                          <a:lnTo>
                            <a:pt x="255" y="658"/>
                          </a:lnTo>
                          <a:lnTo>
                            <a:pt x="246" y="659"/>
                          </a:lnTo>
                          <a:lnTo>
                            <a:pt x="230" y="665"/>
                          </a:lnTo>
                          <a:lnTo>
                            <a:pt x="221" y="672"/>
                          </a:lnTo>
                          <a:lnTo>
                            <a:pt x="213" y="679"/>
                          </a:lnTo>
                          <a:lnTo>
                            <a:pt x="204" y="690"/>
                          </a:lnTo>
                          <a:lnTo>
                            <a:pt x="201" y="696"/>
                          </a:lnTo>
                          <a:lnTo>
                            <a:pt x="202" y="702"/>
                          </a:lnTo>
                          <a:lnTo>
                            <a:pt x="207" y="711"/>
                          </a:lnTo>
                          <a:lnTo>
                            <a:pt x="214" y="721"/>
                          </a:lnTo>
                          <a:lnTo>
                            <a:pt x="228" y="735"/>
                          </a:lnTo>
                          <a:lnTo>
                            <a:pt x="248" y="756"/>
                          </a:lnTo>
                          <a:lnTo>
                            <a:pt x="261" y="770"/>
                          </a:lnTo>
                          <a:lnTo>
                            <a:pt x="289" y="788"/>
                          </a:lnTo>
                          <a:lnTo>
                            <a:pt x="330" y="812"/>
                          </a:lnTo>
                          <a:lnTo>
                            <a:pt x="359" y="827"/>
                          </a:lnTo>
                          <a:lnTo>
                            <a:pt x="366" y="835"/>
                          </a:lnTo>
                          <a:lnTo>
                            <a:pt x="374" y="844"/>
                          </a:lnTo>
                          <a:lnTo>
                            <a:pt x="390" y="856"/>
                          </a:lnTo>
                          <a:lnTo>
                            <a:pt x="393" y="872"/>
                          </a:lnTo>
                          <a:lnTo>
                            <a:pt x="393" y="904"/>
                          </a:lnTo>
                          <a:lnTo>
                            <a:pt x="390" y="930"/>
                          </a:lnTo>
                          <a:lnTo>
                            <a:pt x="385" y="947"/>
                          </a:lnTo>
                          <a:lnTo>
                            <a:pt x="359" y="981"/>
                          </a:lnTo>
                          <a:lnTo>
                            <a:pt x="344" y="996"/>
                          </a:lnTo>
                          <a:lnTo>
                            <a:pt x="342" y="1000"/>
                          </a:lnTo>
                          <a:lnTo>
                            <a:pt x="343" y="1005"/>
                          </a:lnTo>
                          <a:lnTo>
                            <a:pt x="372" y="1015"/>
                          </a:lnTo>
                          <a:lnTo>
                            <a:pt x="403" y="1011"/>
                          </a:lnTo>
                          <a:lnTo>
                            <a:pt x="420" y="1010"/>
                          </a:lnTo>
                          <a:lnTo>
                            <a:pt x="436" y="1012"/>
                          </a:lnTo>
                          <a:lnTo>
                            <a:pt x="452" y="1012"/>
                          </a:lnTo>
                          <a:lnTo>
                            <a:pt x="468" y="1009"/>
                          </a:lnTo>
                          <a:lnTo>
                            <a:pt x="470" y="1007"/>
                          </a:lnTo>
                          <a:lnTo>
                            <a:pt x="472" y="1002"/>
                          </a:lnTo>
                          <a:lnTo>
                            <a:pt x="470" y="949"/>
                          </a:lnTo>
                          <a:lnTo>
                            <a:pt x="462" y="895"/>
                          </a:lnTo>
                          <a:lnTo>
                            <a:pt x="469" y="878"/>
                          </a:lnTo>
                          <a:lnTo>
                            <a:pt x="479" y="862"/>
                          </a:lnTo>
                          <a:lnTo>
                            <a:pt x="484" y="857"/>
                          </a:lnTo>
                          <a:lnTo>
                            <a:pt x="493" y="849"/>
                          </a:lnTo>
                          <a:lnTo>
                            <a:pt x="499" y="844"/>
                          </a:lnTo>
                          <a:lnTo>
                            <a:pt x="500" y="838"/>
                          </a:lnTo>
                          <a:lnTo>
                            <a:pt x="499" y="833"/>
                          </a:lnTo>
                          <a:lnTo>
                            <a:pt x="491" y="823"/>
                          </a:lnTo>
                          <a:lnTo>
                            <a:pt x="479" y="813"/>
                          </a:lnTo>
                          <a:lnTo>
                            <a:pt x="470" y="806"/>
                          </a:lnTo>
                          <a:lnTo>
                            <a:pt x="456" y="805"/>
                          </a:lnTo>
                          <a:lnTo>
                            <a:pt x="444" y="806"/>
                          </a:lnTo>
                          <a:lnTo>
                            <a:pt x="390" y="771"/>
                          </a:lnTo>
                          <a:lnTo>
                            <a:pt x="350" y="745"/>
                          </a:lnTo>
                          <a:lnTo>
                            <a:pt x="313" y="723"/>
                          </a:lnTo>
                          <a:lnTo>
                            <a:pt x="325" y="725"/>
                          </a:lnTo>
                          <a:lnTo>
                            <a:pt x="361" y="715"/>
                          </a:lnTo>
                          <a:lnTo>
                            <a:pt x="397" y="713"/>
                          </a:lnTo>
                          <a:lnTo>
                            <a:pt x="447" y="705"/>
                          </a:lnTo>
                          <a:lnTo>
                            <a:pt x="462" y="708"/>
                          </a:lnTo>
                          <a:lnTo>
                            <a:pt x="499" y="703"/>
                          </a:lnTo>
                          <a:lnTo>
                            <a:pt x="507" y="701"/>
                          </a:lnTo>
                          <a:lnTo>
                            <a:pt x="516" y="698"/>
                          </a:lnTo>
                          <a:lnTo>
                            <a:pt x="523" y="693"/>
                          </a:lnTo>
                          <a:lnTo>
                            <a:pt x="527" y="688"/>
                          </a:lnTo>
                          <a:lnTo>
                            <a:pt x="531" y="679"/>
                          </a:lnTo>
                          <a:lnTo>
                            <a:pt x="534" y="666"/>
                          </a:lnTo>
                          <a:lnTo>
                            <a:pt x="536" y="654"/>
                          </a:lnTo>
                          <a:lnTo>
                            <a:pt x="536" y="638"/>
                          </a:lnTo>
                          <a:lnTo>
                            <a:pt x="535" y="625"/>
                          </a:lnTo>
                          <a:lnTo>
                            <a:pt x="534" y="610"/>
                          </a:lnTo>
                          <a:lnTo>
                            <a:pt x="532" y="598"/>
                          </a:lnTo>
                          <a:lnTo>
                            <a:pt x="528" y="588"/>
                          </a:lnTo>
                          <a:lnTo>
                            <a:pt x="515" y="550"/>
                          </a:lnTo>
                          <a:lnTo>
                            <a:pt x="501" y="505"/>
                          </a:lnTo>
                          <a:lnTo>
                            <a:pt x="491" y="474"/>
                          </a:lnTo>
                          <a:lnTo>
                            <a:pt x="464" y="424"/>
                          </a:lnTo>
                          <a:lnTo>
                            <a:pt x="438" y="384"/>
                          </a:lnTo>
                          <a:lnTo>
                            <a:pt x="415" y="353"/>
                          </a:lnTo>
                          <a:lnTo>
                            <a:pt x="401" y="333"/>
                          </a:lnTo>
                          <a:lnTo>
                            <a:pt x="390" y="315"/>
                          </a:lnTo>
                          <a:lnTo>
                            <a:pt x="377" y="300"/>
                          </a:lnTo>
                          <a:lnTo>
                            <a:pt x="374" y="276"/>
                          </a:lnTo>
                          <a:lnTo>
                            <a:pt x="362" y="245"/>
                          </a:lnTo>
                          <a:lnTo>
                            <a:pt x="353" y="217"/>
                          </a:lnTo>
                        </a:path>
                      </a:pathLst>
                    </a:custGeom>
                    <a:solidFill>
                      <a:srgbClr val="DFD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76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6" y="1330"/>
                      <a:ext cx="69" cy="93"/>
                      <a:chOff x="4366" y="1330"/>
                      <a:chExt cx="69" cy="93"/>
                    </a:xfrm>
                  </p:grpSpPr>
                  <p:sp>
                    <p:nvSpPr>
                      <p:cNvPr id="77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66" y="1330"/>
                        <a:ext cx="69" cy="34"/>
                      </a:xfrm>
                      <a:custGeom>
                        <a:avLst/>
                        <a:gdLst>
                          <a:gd name="T0" fmla="*/ 68 w 69"/>
                          <a:gd name="T1" fmla="*/ 11 h 34"/>
                          <a:gd name="T2" fmla="*/ 60 w 69"/>
                          <a:gd name="T3" fmla="*/ 7 h 34"/>
                          <a:gd name="T4" fmla="*/ 52 w 69"/>
                          <a:gd name="T5" fmla="*/ 3 h 34"/>
                          <a:gd name="T6" fmla="*/ 45 w 69"/>
                          <a:gd name="T7" fmla="*/ 1 h 34"/>
                          <a:gd name="T8" fmla="*/ 38 w 69"/>
                          <a:gd name="T9" fmla="*/ 1 h 34"/>
                          <a:gd name="T10" fmla="*/ 33 w 69"/>
                          <a:gd name="T11" fmla="*/ 0 h 34"/>
                          <a:gd name="T12" fmla="*/ 27 w 69"/>
                          <a:gd name="T13" fmla="*/ 1 h 34"/>
                          <a:gd name="T14" fmla="*/ 25 w 69"/>
                          <a:gd name="T15" fmla="*/ 5 h 34"/>
                          <a:gd name="T16" fmla="*/ 22 w 69"/>
                          <a:gd name="T17" fmla="*/ 10 h 34"/>
                          <a:gd name="T18" fmla="*/ 18 w 69"/>
                          <a:gd name="T19" fmla="*/ 16 h 34"/>
                          <a:gd name="T20" fmla="*/ 15 w 69"/>
                          <a:gd name="T21" fmla="*/ 22 h 34"/>
                          <a:gd name="T22" fmla="*/ 12 w 69"/>
                          <a:gd name="T23" fmla="*/ 27 h 34"/>
                          <a:gd name="T24" fmla="*/ 7 w 69"/>
                          <a:gd name="T25" fmla="*/ 31 h 34"/>
                          <a:gd name="T26" fmla="*/ 0 w 69"/>
                          <a:gd name="T27" fmla="*/ 33 h 3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69"/>
                          <a:gd name="T43" fmla="*/ 0 h 34"/>
                          <a:gd name="T44" fmla="*/ 69 w 69"/>
                          <a:gd name="T45" fmla="*/ 34 h 34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69" h="34">
                            <a:moveTo>
                              <a:pt x="68" y="11"/>
                            </a:moveTo>
                            <a:lnTo>
                              <a:pt x="60" y="7"/>
                            </a:lnTo>
                            <a:lnTo>
                              <a:pt x="52" y="3"/>
                            </a:lnTo>
                            <a:lnTo>
                              <a:pt x="45" y="1"/>
                            </a:lnTo>
                            <a:lnTo>
                              <a:pt x="38" y="1"/>
                            </a:lnTo>
                            <a:lnTo>
                              <a:pt x="33" y="0"/>
                            </a:lnTo>
                            <a:lnTo>
                              <a:pt x="27" y="1"/>
                            </a:lnTo>
                            <a:lnTo>
                              <a:pt x="25" y="5"/>
                            </a:lnTo>
                            <a:lnTo>
                              <a:pt x="22" y="10"/>
                            </a:lnTo>
                            <a:lnTo>
                              <a:pt x="18" y="16"/>
                            </a:lnTo>
                            <a:lnTo>
                              <a:pt x="15" y="22"/>
                            </a:lnTo>
                            <a:lnTo>
                              <a:pt x="12" y="27"/>
                            </a:lnTo>
                            <a:lnTo>
                              <a:pt x="7" y="31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78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67" y="1368"/>
                        <a:ext cx="22" cy="55"/>
                      </a:xfrm>
                      <a:custGeom>
                        <a:avLst/>
                        <a:gdLst>
                          <a:gd name="T0" fmla="*/ 2 w 22"/>
                          <a:gd name="T1" fmla="*/ 0 h 55"/>
                          <a:gd name="T2" fmla="*/ 7 w 22"/>
                          <a:gd name="T3" fmla="*/ 3 h 55"/>
                          <a:gd name="T4" fmla="*/ 11 w 22"/>
                          <a:gd name="T5" fmla="*/ 8 h 55"/>
                          <a:gd name="T6" fmla="*/ 15 w 22"/>
                          <a:gd name="T7" fmla="*/ 14 h 55"/>
                          <a:gd name="T8" fmla="*/ 18 w 22"/>
                          <a:gd name="T9" fmla="*/ 21 h 55"/>
                          <a:gd name="T10" fmla="*/ 20 w 22"/>
                          <a:gd name="T11" fmla="*/ 28 h 55"/>
                          <a:gd name="T12" fmla="*/ 21 w 22"/>
                          <a:gd name="T13" fmla="*/ 35 h 55"/>
                          <a:gd name="T14" fmla="*/ 21 w 22"/>
                          <a:gd name="T15" fmla="*/ 42 h 55"/>
                          <a:gd name="T16" fmla="*/ 20 w 22"/>
                          <a:gd name="T17" fmla="*/ 50 h 55"/>
                          <a:gd name="T18" fmla="*/ 18 w 22"/>
                          <a:gd name="T19" fmla="*/ 54 h 55"/>
                          <a:gd name="T20" fmla="*/ 14 w 22"/>
                          <a:gd name="T21" fmla="*/ 50 h 55"/>
                          <a:gd name="T22" fmla="*/ 12 w 22"/>
                          <a:gd name="T23" fmla="*/ 47 h 55"/>
                          <a:gd name="T24" fmla="*/ 8 w 22"/>
                          <a:gd name="T25" fmla="*/ 42 h 55"/>
                          <a:gd name="T26" fmla="*/ 6 w 22"/>
                          <a:gd name="T27" fmla="*/ 37 h 55"/>
                          <a:gd name="T28" fmla="*/ 3 w 22"/>
                          <a:gd name="T29" fmla="*/ 31 h 55"/>
                          <a:gd name="T30" fmla="*/ 2 w 22"/>
                          <a:gd name="T31" fmla="*/ 26 h 55"/>
                          <a:gd name="T32" fmla="*/ 0 w 22"/>
                          <a:gd name="T33" fmla="*/ 18 h 55"/>
                          <a:gd name="T34" fmla="*/ 0 w 22"/>
                          <a:gd name="T35" fmla="*/ 12 h 55"/>
                          <a:gd name="T36" fmla="*/ 1 w 22"/>
                          <a:gd name="T37" fmla="*/ 5 h 55"/>
                          <a:gd name="T38" fmla="*/ 2 w 22"/>
                          <a:gd name="T39" fmla="*/ 0 h 55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22"/>
                          <a:gd name="T61" fmla="*/ 0 h 55"/>
                          <a:gd name="T62" fmla="*/ 22 w 22"/>
                          <a:gd name="T63" fmla="*/ 55 h 55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22" h="55">
                            <a:moveTo>
                              <a:pt x="2" y="0"/>
                            </a:moveTo>
                            <a:lnTo>
                              <a:pt x="7" y="3"/>
                            </a:lnTo>
                            <a:lnTo>
                              <a:pt x="11" y="8"/>
                            </a:lnTo>
                            <a:lnTo>
                              <a:pt x="15" y="14"/>
                            </a:lnTo>
                            <a:lnTo>
                              <a:pt x="18" y="21"/>
                            </a:lnTo>
                            <a:lnTo>
                              <a:pt x="20" y="28"/>
                            </a:lnTo>
                            <a:lnTo>
                              <a:pt x="21" y="35"/>
                            </a:lnTo>
                            <a:lnTo>
                              <a:pt x="21" y="42"/>
                            </a:lnTo>
                            <a:lnTo>
                              <a:pt x="20" y="50"/>
                            </a:lnTo>
                            <a:lnTo>
                              <a:pt x="18" y="54"/>
                            </a:lnTo>
                            <a:lnTo>
                              <a:pt x="14" y="50"/>
                            </a:lnTo>
                            <a:lnTo>
                              <a:pt x="12" y="47"/>
                            </a:lnTo>
                            <a:lnTo>
                              <a:pt x="8" y="42"/>
                            </a:lnTo>
                            <a:lnTo>
                              <a:pt x="6" y="37"/>
                            </a:lnTo>
                            <a:lnTo>
                              <a:pt x="3" y="31"/>
                            </a:lnTo>
                            <a:lnTo>
                              <a:pt x="2" y="26"/>
                            </a:lnTo>
                            <a:lnTo>
                              <a:pt x="0" y="18"/>
                            </a:lnTo>
                            <a:lnTo>
                              <a:pt x="0" y="12"/>
                            </a:lnTo>
                            <a:lnTo>
                              <a:pt x="1" y="5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solidFill>
                        <a:srgbClr val="DFDFFF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>
                <a:off x="1648" y="2064"/>
                <a:ext cx="212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2" name="Group 24"/>
              <p:cNvGrpSpPr>
                <a:grpSpLocks/>
              </p:cNvGrpSpPr>
              <p:nvPr/>
            </p:nvGrpSpPr>
            <p:grpSpPr bwMode="auto">
              <a:xfrm>
                <a:off x="601" y="1205"/>
                <a:ext cx="1099" cy="1036"/>
                <a:chOff x="601" y="1205"/>
                <a:chExt cx="1099" cy="1036"/>
              </a:xfrm>
            </p:grpSpPr>
            <p:grpSp>
              <p:nvGrpSpPr>
                <p:cNvPr id="53" name="Group 25"/>
                <p:cNvGrpSpPr>
                  <a:grpSpLocks/>
                </p:cNvGrpSpPr>
                <p:nvPr/>
              </p:nvGrpSpPr>
              <p:grpSpPr bwMode="auto">
                <a:xfrm>
                  <a:off x="989" y="1764"/>
                  <a:ext cx="569" cy="477"/>
                  <a:chOff x="989" y="1764"/>
                  <a:chExt cx="569" cy="477"/>
                </a:xfrm>
              </p:grpSpPr>
              <p:sp>
                <p:nvSpPr>
                  <p:cNvPr id="68" name="Freeform 26"/>
                  <p:cNvSpPr>
                    <a:spLocks/>
                  </p:cNvSpPr>
                  <p:nvPr/>
                </p:nvSpPr>
                <p:spPr bwMode="auto">
                  <a:xfrm>
                    <a:off x="989" y="1768"/>
                    <a:ext cx="569" cy="473"/>
                  </a:xfrm>
                  <a:custGeom>
                    <a:avLst/>
                    <a:gdLst>
                      <a:gd name="T0" fmla="*/ 568 w 569"/>
                      <a:gd name="T1" fmla="*/ 471 h 473"/>
                      <a:gd name="T2" fmla="*/ 568 w 569"/>
                      <a:gd name="T3" fmla="*/ 227 h 473"/>
                      <a:gd name="T4" fmla="*/ 560 w 569"/>
                      <a:gd name="T5" fmla="*/ 32 h 473"/>
                      <a:gd name="T6" fmla="*/ 272 w 569"/>
                      <a:gd name="T7" fmla="*/ 0 h 473"/>
                      <a:gd name="T8" fmla="*/ 9 w 569"/>
                      <a:gd name="T9" fmla="*/ 29 h 473"/>
                      <a:gd name="T10" fmla="*/ 7 w 569"/>
                      <a:gd name="T11" fmla="*/ 98 h 473"/>
                      <a:gd name="T12" fmla="*/ 0 w 569"/>
                      <a:gd name="T13" fmla="*/ 469 h 473"/>
                      <a:gd name="T14" fmla="*/ 58 w 569"/>
                      <a:gd name="T15" fmla="*/ 469 h 473"/>
                      <a:gd name="T16" fmla="*/ 58 w 569"/>
                      <a:gd name="T17" fmla="*/ 133 h 473"/>
                      <a:gd name="T18" fmla="*/ 171 w 569"/>
                      <a:gd name="T19" fmla="*/ 125 h 473"/>
                      <a:gd name="T20" fmla="*/ 515 w 569"/>
                      <a:gd name="T21" fmla="*/ 125 h 473"/>
                      <a:gd name="T22" fmla="*/ 520 w 569"/>
                      <a:gd name="T23" fmla="*/ 472 h 473"/>
                      <a:gd name="T24" fmla="*/ 568 w 569"/>
                      <a:gd name="T25" fmla="*/ 471 h 4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69"/>
                      <a:gd name="T40" fmla="*/ 0 h 473"/>
                      <a:gd name="T41" fmla="*/ 569 w 569"/>
                      <a:gd name="T42" fmla="*/ 473 h 47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69" h="473">
                        <a:moveTo>
                          <a:pt x="568" y="471"/>
                        </a:moveTo>
                        <a:lnTo>
                          <a:pt x="568" y="227"/>
                        </a:lnTo>
                        <a:lnTo>
                          <a:pt x="560" y="32"/>
                        </a:lnTo>
                        <a:lnTo>
                          <a:pt x="272" y="0"/>
                        </a:lnTo>
                        <a:lnTo>
                          <a:pt x="9" y="29"/>
                        </a:lnTo>
                        <a:lnTo>
                          <a:pt x="7" y="98"/>
                        </a:lnTo>
                        <a:lnTo>
                          <a:pt x="0" y="469"/>
                        </a:lnTo>
                        <a:lnTo>
                          <a:pt x="58" y="469"/>
                        </a:lnTo>
                        <a:lnTo>
                          <a:pt x="58" y="133"/>
                        </a:lnTo>
                        <a:lnTo>
                          <a:pt x="171" y="125"/>
                        </a:lnTo>
                        <a:lnTo>
                          <a:pt x="515" y="125"/>
                        </a:lnTo>
                        <a:lnTo>
                          <a:pt x="520" y="472"/>
                        </a:lnTo>
                        <a:lnTo>
                          <a:pt x="568" y="471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" name="Freeform 27"/>
                  <p:cNvSpPr>
                    <a:spLocks/>
                  </p:cNvSpPr>
                  <p:nvPr/>
                </p:nvSpPr>
                <p:spPr bwMode="auto">
                  <a:xfrm>
                    <a:off x="1032" y="1764"/>
                    <a:ext cx="223" cy="121"/>
                  </a:xfrm>
                  <a:custGeom>
                    <a:avLst/>
                    <a:gdLst>
                      <a:gd name="T0" fmla="*/ 41 w 223"/>
                      <a:gd name="T1" fmla="*/ 23 h 121"/>
                      <a:gd name="T2" fmla="*/ 71 w 223"/>
                      <a:gd name="T3" fmla="*/ 19 h 121"/>
                      <a:gd name="T4" fmla="*/ 98 w 223"/>
                      <a:gd name="T5" fmla="*/ 0 h 121"/>
                      <a:gd name="T6" fmla="*/ 126 w 223"/>
                      <a:gd name="T7" fmla="*/ 28 h 121"/>
                      <a:gd name="T8" fmla="*/ 216 w 223"/>
                      <a:gd name="T9" fmla="*/ 83 h 121"/>
                      <a:gd name="T10" fmla="*/ 222 w 223"/>
                      <a:gd name="T11" fmla="*/ 104 h 121"/>
                      <a:gd name="T12" fmla="*/ 170 w 223"/>
                      <a:gd name="T13" fmla="*/ 120 h 121"/>
                      <a:gd name="T14" fmla="*/ 0 w 223"/>
                      <a:gd name="T15" fmla="*/ 37 h 121"/>
                      <a:gd name="T16" fmla="*/ 41 w 223"/>
                      <a:gd name="T17" fmla="*/ 23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3"/>
                      <a:gd name="T28" fmla="*/ 0 h 121"/>
                      <a:gd name="T29" fmla="*/ 223 w 223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3" h="121">
                        <a:moveTo>
                          <a:pt x="41" y="23"/>
                        </a:moveTo>
                        <a:lnTo>
                          <a:pt x="71" y="19"/>
                        </a:lnTo>
                        <a:lnTo>
                          <a:pt x="98" y="0"/>
                        </a:lnTo>
                        <a:lnTo>
                          <a:pt x="126" y="28"/>
                        </a:lnTo>
                        <a:lnTo>
                          <a:pt x="216" y="83"/>
                        </a:lnTo>
                        <a:lnTo>
                          <a:pt x="222" y="104"/>
                        </a:lnTo>
                        <a:lnTo>
                          <a:pt x="170" y="120"/>
                        </a:lnTo>
                        <a:lnTo>
                          <a:pt x="0" y="37"/>
                        </a:lnTo>
                        <a:lnTo>
                          <a:pt x="41" y="2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4" name="Group 28"/>
                <p:cNvGrpSpPr>
                  <a:grpSpLocks/>
                </p:cNvGrpSpPr>
                <p:nvPr/>
              </p:nvGrpSpPr>
              <p:grpSpPr bwMode="auto">
                <a:xfrm>
                  <a:off x="1169" y="1339"/>
                  <a:ext cx="531" cy="709"/>
                  <a:chOff x="1169" y="1339"/>
                  <a:chExt cx="531" cy="709"/>
                </a:xfrm>
              </p:grpSpPr>
              <p:grpSp>
                <p:nvGrpSpPr>
                  <p:cNvPr id="6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169" y="1339"/>
                    <a:ext cx="531" cy="541"/>
                    <a:chOff x="1169" y="1339"/>
                    <a:chExt cx="531" cy="541"/>
                  </a:xfrm>
                </p:grpSpPr>
                <p:sp>
                  <p:nvSpPr>
                    <p:cNvPr id="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69" y="1339"/>
                      <a:ext cx="531" cy="541"/>
                    </a:xfrm>
                    <a:custGeom>
                      <a:avLst/>
                      <a:gdLst>
                        <a:gd name="T0" fmla="*/ 99 w 531"/>
                        <a:gd name="T1" fmla="*/ 109 h 541"/>
                        <a:gd name="T2" fmla="*/ 112 w 531"/>
                        <a:gd name="T3" fmla="*/ 72 h 541"/>
                        <a:gd name="T4" fmla="*/ 120 w 531"/>
                        <a:gd name="T5" fmla="*/ 48 h 541"/>
                        <a:gd name="T6" fmla="*/ 123 w 531"/>
                        <a:gd name="T7" fmla="*/ 41 h 541"/>
                        <a:gd name="T8" fmla="*/ 128 w 531"/>
                        <a:gd name="T9" fmla="*/ 35 h 541"/>
                        <a:gd name="T10" fmla="*/ 131 w 531"/>
                        <a:gd name="T11" fmla="*/ 33 h 541"/>
                        <a:gd name="T12" fmla="*/ 136 w 531"/>
                        <a:gd name="T13" fmla="*/ 31 h 541"/>
                        <a:gd name="T14" fmla="*/ 203 w 531"/>
                        <a:gd name="T15" fmla="*/ 17 h 541"/>
                        <a:gd name="T16" fmla="*/ 275 w 531"/>
                        <a:gd name="T17" fmla="*/ 5 h 541"/>
                        <a:gd name="T18" fmla="*/ 340 w 531"/>
                        <a:gd name="T19" fmla="*/ 0 h 541"/>
                        <a:gd name="T20" fmla="*/ 378 w 531"/>
                        <a:gd name="T21" fmla="*/ 0 h 541"/>
                        <a:gd name="T22" fmla="*/ 455 w 531"/>
                        <a:gd name="T23" fmla="*/ 4 h 541"/>
                        <a:gd name="T24" fmla="*/ 511 w 531"/>
                        <a:gd name="T25" fmla="*/ 7 h 541"/>
                        <a:gd name="T26" fmla="*/ 519 w 531"/>
                        <a:gd name="T27" fmla="*/ 8 h 541"/>
                        <a:gd name="T28" fmla="*/ 524 w 531"/>
                        <a:gd name="T29" fmla="*/ 10 h 541"/>
                        <a:gd name="T30" fmla="*/ 528 w 531"/>
                        <a:gd name="T31" fmla="*/ 13 h 541"/>
                        <a:gd name="T32" fmla="*/ 530 w 531"/>
                        <a:gd name="T33" fmla="*/ 16 h 541"/>
                        <a:gd name="T34" fmla="*/ 530 w 531"/>
                        <a:gd name="T35" fmla="*/ 21 h 541"/>
                        <a:gd name="T36" fmla="*/ 527 w 531"/>
                        <a:gd name="T37" fmla="*/ 36 h 541"/>
                        <a:gd name="T38" fmla="*/ 516 w 531"/>
                        <a:gd name="T39" fmla="*/ 85 h 541"/>
                        <a:gd name="T40" fmla="*/ 508 w 531"/>
                        <a:gd name="T41" fmla="*/ 121 h 541"/>
                        <a:gd name="T42" fmla="*/ 491 w 531"/>
                        <a:gd name="T43" fmla="*/ 203 h 541"/>
                        <a:gd name="T44" fmla="*/ 479 w 531"/>
                        <a:gd name="T45" fmla="*/ 253 h 541"/>
                        <a:gd name="T46" fmla="*/ 447 w 531"/>
                        <a:gd name="T47" fmla="*/ 371 h 541"/>
                        <a:gd name="T48" fmla="*/ 417 w 531"/>
                        <a:gd name="T49" fmla="*/ 465 h 541"/>
                        <a:gd name="T50" fmla="*/ 411 w 531"/>
                        <a:gd name="T51" fmla="*/ 483 h 541"/>
                        <a:gd name="T52" fmla="*/ 407 w 531"/>
                        <a:gd name="T53" fmla="*/ 493 h 541"/>
                        <a:gd name="T54" fmla="*/ 404 w 531"/>
                        <a:gd name="T55" fmla="*/ 503 h 541"/>
                        <a:gd name="T56" fmla="*/ 401 w 531"/>
                        <a:gd name="T57" fmla="*/ 509 h 541"/>
                        <a:gd name="T58" fmla="*/ 396 w 531"/>
                        <a:gd name="T59" fmla="*/ 515 h 541"/>
                        <a:gd name="T60" fmla="*/ 390 w 531"/>
                        <a:gd name="T61" fmla="*/ 518 h 541"/>
                        <a:gd name="T62" fmla="*/ 380 w 531"/>
                        <a:gd name="T63" fmla="*/ 520 h 541"/>
                        <a:gd name="T64" fmla="*/ 362 w 531"/>
                        <a:gd name="T65" fmla="*/ 522 h 541"/>
                        <a:gd name="T66" fmla="*/ 332 w 531"/>
                        <a:gd name="T67" fmla="*/ 522 h 541"/>
                        <a:gd name="T68" fmla="*/ 307 w 531"/>
                        <a:gd name="T69" fmla="*/ 525 h 541"/>
                        <a:gd name="T70" fmla="*/ 273 w 531"/>
                        <a:gd name="T71" fmla="*/ 530 h 541"/>
                        <a:gd name="T72" fmla="*/ 238 w 531"/>
                        <a:gd name="T73" fmla="*/ 536 h 541"/>
                        <a:gd name="T74" fmla="*/ 215 w 531"/>
                        <a:gd name="T75" fmla="*/ 540 h 541"/>
                        <a:gd name="T76" fmla="*/ 185 w 531"/>
                        <a:gd name="T77" fmla="*/ 540 h 541"/>
                        <a:gd name="T78" fmla="*/ 180 w 531"/>
                        <a:gd name="T79" fmla="*/ 536 h 541"/>
                        <a:gd name="T80" fmla="*/ 16 w 531"/>
                        <a:gd name="T81" fmla="*/ 428 h 541"/>
                        <a:gd name="T82" fmla="*/ 8 w 531"/>
                        <a:gd name="T83" fmla="*/ 422 h 541"/>
                        <a:gd name="T84" fmla="*/ 2 w 531"/>
                        <a:gd name="T85" fmla="*/ 414 h 541"/>
                        <a:gd name="T86" fmla="*/ 0 w 531"/>
                        <a:gd name="T87" fmla="*/ 406 h 541"/>
                        <a:gd name="T88" fmla="*/ 0 w 531"/>
                        <a:gd name="T89" fmla="*/ 396 h 541"/>
                        <a:gd name="T90" fmla="*/ 2 w 531"/>
                        <a:gd name="T91" fmla="*/ 387 h 541"/>
                        <a:gd name="T92" fmla="*/ 48 w 531"/>
                        <a:gd name="T93" fmla="*/ 254 h 541"/>
                        <a:gd name="T94" fmla="*/ 78 w 531"/>
                        <a:gd name="T95" fmla="*/ 170 h 541"/>
                        <a:gd name="T96" fmla="*/ 99 w 531"/>
                        <a:gd name="T97" fmla="*/ 109 h 541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531"/>
                        <a:gd name="T148" fmla="*/ 0 h 541"/>
                        <a:gd name="T149" fmla="*/ 531 w 531"/>
                        <a:gd name="T150" fmla="*/ 541 h 541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531" h="541">
                          <a:moveTo>
                            <a:pt x="99" y="109"/>
                          </a:moveTo>
                          <a:lnTo>
                            <a:pt x="112" y="72"/>
                          </a:lnTo>
                          <a:lnTo>
                            <a:pt x="120" y="48"/>
                          </a:lnTo>
                          <a:lnTo>
                            <a:pt x="123" y="41"/>
                          </a:lnTo>
                          <a:lnTo>
                            <a:pt x="128" y="35"/>
                          </a:lnTo>
                          <a:lnTo>
                            <a:pt x="131" y="33"/>
                          </a:lnTo>
                          <a:lnTo>
                            <a:pt x="136" y="31"/>
                          </a:lnTo>
                          <a:lnTo>
                            <a:pt x="203" y="17"/>
                          </a:lnTo>
                          <a:lnTo>
                            <a:pt x="275" y="5"/>
                          </a:lnTo>
                          <a:lnTo>
                            <a:pt x="340" y="0"/>
                          </a:lnTo>
                          <a:lnTo>
                            <a:pt x="378" y="0"/>
                          </a:lnTo>
                          <a:lnTo>
                            <a:pt x="455" y="4"/>
                          </a:lnTo>
                          <a:lnTo>
                            <a:pt x="511" y="7"/>
                          </a:lnTo>
                          <a:lnTo>
                            <a:pt x="519" y="8"/>
                          </a:lnTo>
                          <a:lnTo>
                            <a:pt x="524" y="10"/>
                          </a:lnTo>
                          <a:lnTo>
                            <a:pt x="528" y="13"/>
                          </a:lnTo>
                          <a:lnTo>
                            <a:pt x="530" y="16"/>
                          </a:lnTo>
                          <a:lnTo>
                            <a:pt x="530" y="21"/>
                          </a:lnTo>
                          <a:lnTo>
                            <a:pt x="527" y="36"/>
                          </a:lnTo>
                          <a:lnTo>
                            <a:pt x="516" y="85"/>
                          </a:lnTo>
                          <a:lnTo>
                            <a:pt x="508" y="121"/>
                          </a:lnTo>
                          <a:lnTo>
                            <a:pt x="491" y="203"/>
                          </a:lnTo>
                          <a:lnTo>
                            <a:pt x="479" y="253"/>
                          </a:lnTo>
                          <a:lnTo>
                            <a:pt x="447" y="371"/>
                          </a:lnTo>
                          <a:lnTo>
                            <a:pt x="417" y="465"/>
                          </a:lnTo>
                          <a:lnTo>
                            <a:pt x="411" y="483"/>
                          </a:lnTo>
                          <a:lnTo>
                            <a:pt x="407" y="493"/>
                          </a:lnTo>
                          <a:lnTo>
                            <a:pt x="404" y="503"/>
                          </a:lnTo>
                          <a:lnTo>
                            <a:pt x="401" y="509"/>
                          </a:lnTo>
                          <a:lnTo>
                            <a:pt x="396" y="515"/>
                          </a:lnTo>
                          <a:lnTo>
                            <a:pt x="390" y="518"/>
                          </a:lnTo>
                          <a:lnTo>
                            <a:pt x="380" y="520"/>
                          </a:lnTo>
                          <a:lnTo>
                            <a:pt x="362" y="522"/>
                          </a:lnTo>
                          <a:lnTo>
                            <a:pt x="332" y="522"/>
                          </a:lnTo>
                          <a:lnTo>
                            <a:pt x="307" y="525"/>
                          </a:lnTo>
                          <a:lnTo>
                            <a:pt x="273" y="530"/>
                          </a:lnTo>
                          <a:lnTo>
                            <a:pt x="238" y="536"/>
                          </a:lnTo>
                          <a:lnTo>
                            <a:pt x="215" y="540"/>
                          </a:lnTo>
                          <a:lnTo>
                            <a:pt x="185" y="540"/>
                          </a:lnTo>
                          <a:lnTo>
                            <a:pt x="180" y="536"/>
                          </a:lnTo>
                          <a:lnTo>
                            <a:pt x="16" y="428"/>
                          </a:lnTo>
                          <a:lnTo>
                            <a:pt x="8" y="422"/>
                          </a:lnTo>
                          <a:lnTo>
                            <a:pt x="2" y="414"/>
                          </a:lnTo>
                          <a:lnTo>
                            <a:pt x="0" y="406"/>
                          </a:lnTo>
                          <a:lnTo>
                            <a:pt x="0" y="396"/>
                          </a:lnTo>
                          <a:lnTo>
                            <a:pt x="2" y="387"/>
                          </a:lnTo>
                          <a:lnTo>
                            <a:pt x="48" y="254"/>
                          </a:lnTo>
                          <a:lnTo>
                            <a:pt x="78" y="170"/>
                          </a:lnTo>
                          <a:lnTo>
                            <a:pt x="99" y="109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196" y="1393"/>
                      <a:ext cx="317" cy="411"/>
                    </a:xfrm>
                    <a:custGeom>
                      <a:avLst/>
                      <a:gdLst>
                        <a:gd name="T0" fmla="*/ 72 w 317"/>
                        <a:gd name="T1" fmla="*/ 122 h 411"/>
                        <a:gd name="T2" fmla="*/ 95 w 317"/>
                        <a:gd name="T3" fmla="*/ 63 h 411"/>
                        <a:gd name="T4" fmla="*/ 115 w 317"/>
                        <a:gd name="T5" fmla="*/ 10 h 411"/>
                        <a:gd name="T6" fmla="*/ 118 w 317"/>
                        <a:gd name="T7" fmla="*/ 8 h 411"/>
                        <a:gd name="T8" fmla="*/ 122 w 317"/>
                        <a:gd name="T9" fmla="*/ 7 h 411"/>
                        <a:gd name="T10" fmla="*/ 129 w 317"/>
                        <a:gd name="T11" fmla="*/ 6 h 411"/>
                        <a:gd name="T12" fmla="*/ 219 w 317"/>
                        <a:gd name="T13" fmla="*/ 0 h 411"/>
                        <a:gd name="T14" fmla="*/ 307 w 317"/>
                        <a:gd name="T15" fmla="*/ 0 h 411"/>
                        <a:gd name="T16" fmla="*/ 312 w 317"/>
                        <a:gd name="T17" fmla="*/ 1 h 411"/>
                        <a:gd name="T18" fmla="*/ 314 w 317"/>
                        <a:gd name="T19" fmla="*/ 2 h 411"/>
                        <a:gd name="T20" fmla="*/ 316 w 317"/>
                        <a:gd name="T21" fmla="*/ 7 h 411"/>
                        <a:gd name="T22" fmla="*/ 309 w 317"/>
                        <a:gd name="T23" fmla="*/ 44 h 411"/>
                        <a:gd name="T24" fmla="*/ 295 w 317"/>
                        <a:gd name="T25" fmla="*/ 76 h 411"/>
                        <a:gd name="T26" fmla="*/ 272 w 317"/>
                        <a:gd name="T27" fmla="*/ 135 h 411"/>
                        <a:gd name="T28" fmla="*/ 227 w 317"/>
                        <a:gd name="T29" fmla="*/ 237 h 411"/>
                        <a:gd name="T30" fmla="*/ 188 w 317"/>
                        <a:gd name="T31" fmla="*/ 325 h 411"/>
                        <a:gd name="T32" fmla="*/ 178 w 317"/>
                        <a:gd name="T33" fmla="*/ 358 h 411"/>
                        <a:gd name="T34" fmla="*/ 172 w 317"/>
                        <a:gd name="T35" fmla="*/ 380 h 411"/>
                        <a:gd name="T36" fmla="*/ 166 w 317"/>
                        <a:gd name="T37" fmla="*/ 393 h 411"/>
                        <a:gd name="T38" fmla="*/ 160 w 317"/>
                        <a:gd name="T39" fmla="*/ 402 h 411"/>
                        <a:gd name="T40" fmla="*/ 156 w 317"/>
                        <a:gd name="T41" fmla="*/ 407 h 411"/>
                        <a:gd name="T42" fmla="*/ 153 w 317"/>
                        <a:gd name="T43" fmla="*/ 409 h 411"/>
                        <a:gd name="T44" fmla="*/ 147 w 317"/>
                        <a:gd name="T45" fmla="*/ 410 h 411"/>
                        <a:gd name="T46" fmla="*/ 142 w 317"/>
                        <a:gd name="T47" fmla="*/ 408 h 411"/>
                        <a:gd name="T48" fmla="*/ 133 w 317"/>
                        <a:gd name="T49" fmla="*/ 403 h 411"/>
                        <a:gd name="T50" fmla="*/ 123 w 317"/>
                        <a:gd name="T51" fmla="*/ 396 h 411"/>
                        <a:gd name="T52" fmla="*/ 114 w 317"/>
                        <a:gd name="T53" fmla="*/ 388 h 411"/>
                        <a:gd name="T54" fmla="*/ 104 w 317"/>
                        <a:gd name="T55" fmla="*/ 380 h 411"/>
                        <a:gd name="T56" fmla="*/ 94 w 317"/>
                        <a:gd name="T57" fmla="*/ 373 h 411"/>
                        <a:gd name="T58" fmla="*/ 5 w 317"/>
                        <a:gd name="T59" fmla="*/ 337 h 411"/>
                        <a:gd name="T60" fmla="*/ 2 w 317"/>
                        <a:gd name="T61" fmla="*/ 334 h 411"/>
                        <a:gd name="T62" fmla="*/ 0 w 317"/>
                        <a:gd name="T63" fmla="*/ 331 h 411"/>
                        <a:gd name="T64" fmla="*/ 1 w 317"/>
                        <a:gd name="T65" fmla="*/ 326 h 411"/>
                        <a:gd name="T66" fmla="*/ 3 w 317"/>
                        <a:gd name="T67" fmla="*/ 322 h 411"/>
                        <a:gd name="T68" fmla="*/ 72 w 317"/>
                        <a:gd name="T69" fmla="*/ 122 h 411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317"/>
                        <a:gd name="T106" fmla="*/ 0 h 411"/>
                        <a:gd name="T107" fmla="*/ 317 w 317"/>
                        <a:gd name="T108" fmla="*/ 411 h 411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317" h="411">
                          <a:moveTo>
                            <a:pt x="72" y="122"/>
                          </a:moveTo>
                          <a:lnTo>
                            <a:pt x="95" y="63"/>
                          </a:lnTo>
                          <a:lnTo>
                            <a:pt x="115" y="10"/>
                          </a:lnTo>
                          <a:lnTo>
                            <a:pt x="118" y="8"/>
                          </a:lnTo>
                          <a:lnTo>
                            <a:pt x="122" y="7"/>
                          </a:lnTo>
                          <a:lnTo>
                            <a:pt x="129" y="6"/>
                          </a:lnTo>
                          <a:lnTo>
                            <a:pt x="219" y="0"/>
                          </a:lnTo>
                          <a:lnTo>
                            <a:pt x="307" y="0"/>
                          </a:lnTo>
                          <a:lnTo>
                            <a:pt x="312" y="1"/>
                          </a:lnTo>
                          <a:lnTo>
                            <a:pt x="314" y="2"/>
                          </a:lnTo>
                          <a:lnTo>
                            <a:pt x="316" y="7"/>
                          </a:lnTo>
                          <a:lnTo>
                            <a:pt x="309" y="44"/>
                          </a:lnTo>
                          <a:lnTo>
                            <a:pt x="295" y="76"/>
                          </a:lnTo>
                          <a:lnTo>
                            <a:pt x="272" y="135"/>
                          </a:lnTo>
                          <a:lnTo>
                            <a:pt x="227" y="237"/>
                          </a:lnTo>
                          <a:lnTo>
                            <a:pt x="188" y="325"/>
                          </a:lnTo>
                          <a:lnTo>
                            <a:pt x="178" y="358"/>
                          </a:lnTo>
                          <a:lnTo>
                            <a:pt x="172" y="380"/>
                          </a:lnTo>
                          <a:lnTo>
                            <a:pt x="166" y="393"/>
                          </a:lnTo>
                          <a:lnTo>
                            <a:pt x="160" y="402"/>
                          </a:lnTo>
                          <a:lnTo>
                            <a:pt x="156" y="407"/>
                          </a:lnTo>
                          <a:lnTo>
                            <a:pt x="153" y="409"/>
                          </a:lnTo>
                          <a:lnTo>
                            <a:pt x="147" y="410"/>
                          </a:lnTo>
                          <a:lnTo>
                            <a:pt x="142" y="408"/>
                          </a:lnTo>
                          <a:lnTo>
                            <a:pt x="133" y="403"/>
                          </a:lnTo>
                          <a:lnTo>
                            <a:pt x="123" y="396"/>
                          </a:lnTo>
                          <a:lnTo>
                            <a:pt x="114" y="388"/>
                          </a:lnTo>
                          <a:lnTo>
                            <a:pt x="104" y="380"/>
                          </a:lnTo>
                          <a:lnTo>
                            <a:pt x="94" y="373"/>
                          </a:lnTo>
                          <a:lnTo>
                            <a:pt x="5" y="337"/>
                          </a:lnTo>
                          <a:lnTo>
                            <a:pt x="2" y="334"/>
                          </a:lnTo>
                          <a:lnTo>
                            <a:pt x="0" y="331"/>
                          </a:lnTo>
                          <a:lnTo>
                            <a:pt x="1" y="326"/>
                          </a:lnTo>
                          <a:lnTo>
                            <a:pt x="3" y="322"/>
                          </a:lnTo>
                          <a:lnTo>
                            <a:pt x="72" y="122"/>
                          </a:lnTo>
                        </a:path>
                      </a:pathLst>
                    </a:custGeom>
                    <a:solidFill>
                      <a:srgbClr val="005F5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6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553" y="1816"/>
                    <a:ext cx="82" cy="232"/>
                    <a:chOff x="1553" y="1816"/>
                    <a:chExt cx="82" cy="232"/>
                  </a:xfrm>
                </p:grpSpPr>
                <p:sp>
                  <p:nvSpPr>
                    <p:cNvPr id="64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557" y="1823"/>
                      <a:ext cx="78" cy="225"/>
                    </a:xfrm>
                    <a:custGeom>
                      <a:avLst/>
                      <a:gdLst>
                        <a:gd name="T0" fmla="*/ 0 w 78"/>
                        <a:gd name="T1" fmla="*/ 0 h 225"/>
                        <a:gd name="T2" fmla="*/ 2 w 78"/>
                        <a:gd name="T3" fmla="*/ 14 h 225"/>
                        <a:gd name="T4" fmla="*/ 6 w 78"/>
                        <a:gd name="T5" fmla="*/ 26 h 225"/>
                        <a:gd name="T6" fmla="*/ 13 w 78"/>
                        <a:gd name="T7" fmla="*/ 36 h 225"/>
                        <a:gd name="T8" fmla="*/ 23 w 78"/>
                        <a:gd name="T9" fmla="*/ 42 h 225"/>
                        <a:gd name="T10" fmla="*/ 36 w 78"/>
                        <a:gd name="T11" fmla="*/ 47 h 225"/>
                        <a:gd name="T12" fmla="*/ 45 w 78"/>
                        <a:gd name="T13" fmla="*/ 56 h 225"/>
                        <a:gd name="T14" fmla="*/ 54 w 78"/>
                        <a:gd name="T15" fmla="*/ 67 h 225"/>
                        <a:gd name="T16" fmla="*/ 62 w 78"/>
                        <a:gd name="T17" fmla="*/ 85 h 225"/>
                        <a:gd name="T18" fmla="*/ 65 w 78"/>
                        <a:gd name="T19" fmla="*/ 100 h 225"/>
                        <a:gd name="T20" fmla="*/ 62 w 78"/>
                        <a:gd name="T21" fmla="*/ 112 h 225"/>
                        <a:gd name="T22" fmla="*/ 54 w 78"/>
                        <a:gd name="T23" fmla="*/ 122 h 225"/>
                        <a:gd name="T24" fmla="*/ 46 w 78"/>
                        <a:gd name="T25" fmla="*/ 132 h 225"/>
                        <a:gd name="T26" fmla="*/ 40 w 78"/>
                        <a:gd name="T27" fmla="*/ 142 h 225"/>
                        <a:gd name="T28" fmla="*/ 36 w 78"/>
                        <a:gd name="T29" fmla="*/ 156 h 225"/>
                        <a:gd name="T30" fmla="*/ 35 w 78"/>
                        <a:gd name="T31" fmla="*/ 171 h 225"/>
                        <a:gd name="T32" fmla="*/ 38 w 78"/>
                        <a:gd name="T33" fmla="*/ 184 h 225"/>
                        <a:gd name="T34" fmla="*/ 44 w 78"/>
                        <a:gd name="T35" fmla="*/ 194 h 225"/>
                        <a:gd name="T36" fmla="*/ 56 w 78"/>
                        <a:gd name="T37" fmla="*/ 206 h 225"/>
                        <a:gd name="T38" fmla="*/ 65 w 78"/>
                        <a:gd name="T39" fmla="*/ 214 h 225"/>
                        <a:gd name="T40" fmla="*/ 77 w 78"/>
                        <a:gd name="T41" fmla="*/ 224 h 225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8"/>
                        <a:gd name="T64" fmla="*/ 0 h 225"/>
                        <a:gd name="T65" fmla="*/ 78 w 78"/>
                        <a:gd name="T66" fmla="*/ 225 h 225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8" h="225">
                          <a:moveTo>
                            <a:pt x="0" y="0"/>
                          </a:moveTo>
                          <a:lnTo>
                            <a:pt x="2" y="14"/>
                          </a:lnTo>
                          <a:lnTo>
                            <a:pt x="6" y="26"/>
                          </a:lnTo>
                          <a:lnTo>
                            <a:pt x="13" y="36"/>
                          </a:lnTo>
                          <a:lnTo>
                            <a:pt x="23" y="42"/>
                          </a:lnTo>
                          <a:lnTo>
                            <a:pt x="36" y="47"/>
                          </a:lnTo>
                          <a:lnTo>
                            <a:pt x="45" y="56"/>
                          </a:lnTo>
                          <a:lnTo>
                            <a:pt x="54" y="67"/>
                          </a:lnTo>
                          <a:lnTo>
                            <a:pt x="62" y="85"/>
                          </a:lnTo>
                          <a:lnTo>
                            <a:pt x="65" y="100"/>
                          </a:lnTo>
                          <a:lnTo>
                            <a:pt x="62" y="112"/>
                          </a:lnTo>
                          <a:lnTo>
                            <a:pt x="54" y="122"/>
                          </a:lnTo>
                          <a:lnTo>
                            <a:pt x="46" y="132"/>
                          </a:lnTo>
                          <a:lnTo>
                            <a:pt x="40" y="142"/>
                          </a:lnTo>
                          <a:lnTo>
                            <a:pt x="36" y="156"/>
                          </a:lnTo>
                          <a:lnTo>
                            <a:pt x="35" y="171"/>
                          </a:lnTo>
                          <a:lnTo>
                            <a:pt x="38" y="184"/>
                          </a:lnTo>
                          <a:lnTo>
                            <a:pt x="44" y="194"/>
                          </a:lnTo>
                          <a:lnTo>
                            <a:pt x="56" y="206"/>
                          </a:lnTo>
                          <a:lnTo>
                            <a:pt x="65" y="214"/>
                          </a:lnTo>
                          <a:lnTo>
                            <a:pt x="77" y="22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3" y="1816"/>
                      <a:ext cx="1" cy="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55" name="Group 35"/>
                <p:cNvGrpSpPr>
                  <a:grpSpLocks/>
                </p:cNvGrpSpPr>
                <p:nvPr/>
              </p:nvGrpSpPr>
              <p:grpSpPr bwMode="auto">
                <a:xfrm>
                  <a:off x="601" y="1205"/>
                  <a:ext cx="608" cy="1022"/>
                  <a:chOff x="601" y="1205"/>
                  <a:chExt cx="608" cy="1022"/>
                </a:xfrm>
              </p:grpSpPr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601" y="1666"/>
                    <a:ext cx="353" cy="561"/>
                  </a:xfrm>
                  <a:custGeom>
                    <a:avLst/>
                    <a:gdLst>
                      <a:gd name="T0" fmla="*/ 352 w 353"/>
                      <a:gd name="T1" fmla="*/ 264 h 561"/>
                      <a:gd name="T2" fmla="*/ 252 w 353"/>
                      <a:gd name="T3" fmla="*/ 207 h 561"/>
                      <a:gd name="T4" fmla="*/ 141 w 353"/>
                      <a:gd name="T5" fmla="*/ 11 h 561"/>
                      <a:gd name="T6" fmla="*/ 136 w 353"/>
                      <a:gd name="T7" fmla="*/ 8 h 561"/>
                      <a:gd name="T8" fmla="*/ 128 w 353"/>
                      <a:gd name="T9" fmla="*/ 4 h 561"/>
                      <a:gd name="T10" fmla="*/ 120 w 353"/>
                      <a:gd name="T11" fmla="*/ 2 h 561"/>
                      <a:gd name="T12" fmla="*/ 108 w 353"/>
                      <a:gd name="T13" fmla="*/ 0 h 561"/>
                      <a:gd name="T14" fmla="*/ 97 w 353"/>
                      <a:gd name="T15" fmla="*/ 2 h 561"/>
                      <a:gd name="T16" fmla="*/ 87 w 353"/>
                      <a:gd name="T17" fmla="*/ 6 h 561"/>
                      <a:gd name="T18" fmla="*/ 75 w 353"/>
                      <a:gd name="T19" fmla="*/ 11 h 561"/>
                      <a:gd name="T20" fmla="*/ 60 w 353"/>
                      <a:gd name="T21" fmla="*/ 19 h 561"/>
                      <a:gd name="T22" fmla="*/ 47 w 353"/>
                      <a:gd name="T23" fmla="*/ 27 h 561"/>
                      <a:gd name="T24" fmla="*/ 37 w 353"/>
                      <a:gd name="T25" fmla="*/ 35 h 561"/>
                      <a:gd name="T26" fmla="*/ 28 w 353"/>
                      <a:gd name="T27" fmla="*/ 43 h 561"/>
                      <a:gd name="T28" fmla="*/ 20 w 353"/>
                      <a:gd name="T29" fmla="*/ 52 h 561"/>
                      <a:gd name="T30" fmla="*/ 11 w 353"/>
                      <a:gd name="T31" fmla="*/ 66 h 561"/>
                      <a:gd name="T32" fmla="*/ 6 w 353"/>
                      <a:gd name="T33" fmla="*/ 76 h 561"/>
                      <a:gd name="T34" fmla="*/ 1 w 353"/>
                      <a:gd name="T35" fmla="*/ 90 h 561"/>
                      <a:gd name="T36" fmla="*/ 0 w 353"/>
                      <a:gd name="T37" fmla="*/ 106 h 561"/>
                      <a:gd name="T38" fmla="*/ 0 w 353"/>
                      <a:gd name="T39" fmla="*/ 130 h 561"/>
                      <a:gd name="T40" fmla="*/ 3 w 353"/>
                      <a:gd name="T41" fmla="*/ 158 h 561"/>
                      <a:gd name="T42" fmla="*/ 8 w 353"/>
                      <a:gd name="T43" fmla="*/ 184 h 561"/>
                      <a:gd name="T44" fmla="*/ 17 w 353"/>
                      <a:gd name="T45" fmla="*/ 215 h 561"/>
                      <a:gd name="T46" fmla="*/ 27 w 353"/>
                      <a:gd name="T47" fmla="*/ 242 h 561"/>
                      <a:gd name="T48" fmla="*/ 36 w 353"/>
                      <a:gd name="T49" fmla="*/ 259 h 561"/>
                      <a:gd name="T50" fmla="*/ 48 w 353"/>
                      <a:gd name="T51" fmla="*/ 278 h 561"/>
                      <a:gd name="T52" fmla="*/ 57 w 353"/>
                      <a:gd name="T53" fmla="*/ 291 h 561"/>
                      <a:gd name="T54" fmla="*/ 67 w 353"/>
                      <a:gd name="T55" fmla="*/ 305 h 561"/>
                      <a:gd name="T56" fmla="*/ 80 w 353"/>
                      <a:gd name="T57" fmla="*/ 320 h 561"/>
                      <a:gd name="T58" fmla="*/ 91 w 353"/>
                      <a:gd name="T59" fmla="*/ 329 h 561"/>
                      <a:gd name="T60" fmla="*/ 137 w 353"/>
                      <a:gd name="T61" fmla="*/ 324 h 561"/>
                      <a:gd name="T62" fmla="*/ 172 w 353"/>
                      <a:gd name="T63" fmla="*/ 312 h 561"/>
                      <a:gd name="T64" fmla="*/ 194 w 353"/>
                      <a:gd name="T65" fmla="*/ 318 h 561"/>
                      <a:gd name="T66" fmla="*/ 246 w 353"/>
                      <a:gd name="T67" fmla="*/ 321 h 561"/>
                      <a:gd name="T68" fmla="*/ 310 w 353"/>
                      <a:gd name="T69" fmla="*/ 312 h 561"/>
                      <a:gd name="T70" fmla="*/ 319 w 353"/>
                      <a:gd name="T71" fmla="*/ 333 h 561"/>
                      <a:gd name="T72" fmla="*/ 319 w 353"/>
                      <a:gd name="T73" fmla="*/ 480 h 561"/>
                      <a:gd name="T74" fmla="*/ 318 w 353"/>
                      <a:gd name="T75" fmla="*/ 494 h 561"/>
                      <a:gd name="T76" fmla="*/ 315 w 353"/>
                      <a:gd name="T77" fmla="*/ 503 h 561"/>
                      <a:gd name="T78" fmla="*/ 311 w 353"/>
                      <a:gd name="T79" fmla="*/ 512 h 561"/>
                      <a:gd name="T80" fmla="*/ 305 w 353"/>
                      <a:gd name="T81" fmla="*/ 519 h 561"/>
                      <a:gd name="T82" fmla="*/ 299 w 353"/>
                      <a:gd name="T83" fmla="*/ 525 h 561"/>
                      <a:gd name="T84" fmla="*/ 291 w 353"/>
                      <a:gd name="T85" fmla="*/ 530 h 561"/>
                      <a:gd name="T86" fmla="*/ 284 w 353"/>
                      <a:gd name="T87" fmla="*/ 532 h 561"/>
                      <a:gd name="T88" fmla="*/ 275 w 353"/>
                      <a:gd name="T89" fmla="*/ 533 h 561"/>
                      <a:gd name="T90" fmla="*/ 37 w 353"/>
                      <a:gd name="T91" fmla="*/ 533 h 561"/>
                      <a:gd name="T92" fmla="*/ 37 w 353"/>
                      <a:gd name="T93" fmla="*/ 560 h 561"/>
                      <a:gd name="T94" fmla="*/ 282 w 353"/>
                      <a:gd name="T95" fmla="*/ 559 h 561"/>
                      <a:gd name="T96" fmla="*/ 294 w 353"/>
                      <a:gd name="T97" fmla="*/ 558 h 561"/>
                      <a:gd name="T98" fmla="*/ 303 w 353"/>
                      <a:gd name="T99" fmla="*/ 557 h 561"/>
                      <a:gd name="T100" fmla="*/ 312 w 353"/>
                      <a:gd name="T101" fmla="*/ 555 h 561"/>
                      <a:gd name="T102" fmla="*/ 320 w 353"/>
                      <a:gd name="T103" fmla="*/ 551 h 561"/>
                      <a:gd name="T104" fmla="*/ 327 w 353"/>
                      <a:gd name="T105" fmla="*/ 545 h 561"/>
                      <a:gd name="T106" fmla="*/ 335 w 353"/>
                      <a:gd name="T107" fmla="*/ 535 h 561"/>
                      <a:gd name="T108" fmla="*/ 341 w 353"/>
                      <a:gd name="T109" fmla="*/ 525 h 561"/>
                      <a:gd name="T110" fmla="*/ 346 w 353"/>
                      <a:gd name="T111" fmla="*/ 515 h 561"/>
                      <a:gd name="T112" fmla="*/ 349 w 353"/>
                      <a:gd name="T113" fmla="*/ 504 h 561"/>
                      <a:gd name="T114" fmla="*/ 351 w 353"/>
                      <a:gd name="T115" fmla="*/ 491 h 561"/>
                      <a:gd name="T116" fmla="*/ 352 w 353"/>
                      <a:gd name="T117" fmla="*/ 477 h 561"/>
                      <a:gd name="T118" fmla="*/ 352 w 353"/>
                      <a:gd name="T119" fmla="*/ 264 h 561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353"/>
                      <a:gd name="T181" fmla="*/ 0 h 561"/>
                      <a:gd name="T182" fmla="*/ 353 w 353"/>
                      <a:gd name="T183" fmla="*/ 561 h 561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353" h="561">
                        <a:moveTo>
                          <a:pt x="352" y="264"/>
                        </a:moveTo>
                        <a:lnTo>
                          <a:pt x="252" y="207"/>
                        </a:lnTo>
                        <a:lnTo>
                          <a:pt x="141" y="11"/>
                        </a:lnTo>
                        <a:lnTo>
                          <a:pt x="136" y="8"/>
                        </a:lnTo>
                        <a:lnTo>
                          <a:pt x="128" y="4"/>
                        </a:lnTo>
                        <a:lnTo>
                          <a:pt x="120" y="2"/>
                        </a:lnTo>
                        <a:lnTo>
                          <a:pt x="108" y="0"/>
                        </a:lnTo>
                        <a:lnTo>
                          <a:pt x="97" y="2"/>
                        </a:lnTo>
                        <a:lnTo>
                          <a:pt x="87" y="6"/>
                        </a:lnTo>
                        <a:lnTo>
                          <a:pt x="75" y="11"/>
                        </a:lnTo>
                        <a:lnTo>
                          <a:pt x="60" y="19"/>
                        </a:lnTo>
                        <a:lnTo>
                          <a:pt x="47" y="27"/>
                        </a:lnTo>
                        <a:lnTo>
                          <a:pt x="37" y="35"/>
                        </a:lnTo>
                        <a:lnTo>
                          <a:pt x="28" y="43"/>
                        </a:lnTo>
                        <a:lnTo>
                          <a:pt x="20" y="52"/>
                        </a:lnTo>
                        <a:lnTo>
                          <a:pt x="11" y="66"/>
                        </a:lnTo>
                        <a:lnTo>
                          <a:pt x="6" y="76"/>
                        </a:lnTo>
                        <a:lnTo>
                          <a:pt x="1" y="90"/>
                        </a:lnTo>
                        <a:lnTo>
                          <a:pt x="0" y="106"/>
                        </a:lnTo>
                        <a:lnTo>
                          <a:pt x="0" y="130"/>
                        </a:lnTo>
                        <a:lnTo>
                          <a:pt x="3" y="158"/>
                        </a:lnTo>
                        <a:lnTo>
                          <a:pt x="8" y="184"/>
                        </a:lnTo>
                        <a:lnTo>
                          <a:pt x="17" y="215"/>
                        </a:lnTo>
                        <a:lnTo>
                          <a:pt x="27" y="242"/>
                        </a:lnTo>
                        <a:lnTo>
                          <a:pt x="36" y="259"/>
                        </a:lnTo>
                        <a:lnTo>
                          <a:pt x="48" y="278"/>
                        </a:lnTo>
                        <a:lnTo>
                          <a:pt x="57" y="291"/>
                        </a:lnTo>
                        <a:lnTo>
                          <a:pt x="67" y="305"/>
                        </a:lnTo>
                        <a:lnTo>
                          <a:pt x="80" y="320"/>
                        </a:lnTo>
                        <a:lnTo>
                          <a:pt x="91" y="329"/>
                        </a:lnTo>
                        <a:lnTo>
                          <a:pt x="137" y="324"/>
                        </a:lnTo>
                        <a:lnTo>
                          <a:pt x="172" y="312"/>
                        </a:lnTo>
                        <a:lnTo>
                          <a:pt x="194" y="318"/>
                        </a:lnTo>
                        <a:lnTo>
                          <a:pt x="246" y="321"/>
                        </a:lnTo>
                        <a:lnTo>
                          <a:pt x="310" y="312"/>
                        </a:lnTo>
                        <a:lnTo>
                          <a:pt x="319" y="333"/>
                        </a:lnTo>
                        <a:lnTo>
                          <a:pt x="319" y="480"/>
                        </a:lnTo>
                        <a:lnTo>
                          <a:pt x="318" y="494"/>
                        </a:lnTo>
                        <a:lnTo>
                          <a:pt x="315" y="503"/>
                        </a:lnTo>
                        <a:lnTo>
                          <a:pt x="311" y="512"/>
                        </a:lnTo>
                        <a:lnTo>
                          <a:pt x="305" y="519"/>
                        </a:lnTo>
                        <a:lnTo>
                          <a:pt x="299" y="525"/>
                        </a:lnTo>
                        <a:lnTo>
                          <a:pt x="291" y="530"/>
                        </a:lnTo>
                        <a:lnTo>
                          <a:pt x="284" y="532"/>
                        </a:lnTo>
                        <a:lnTo>
                          <a:pt x="275" y="533"/>
                        </a:lnTo>
                        <a:lnTo>
                          <a:pt x="37" y="533"/>
                        </a:lnTo>
                        <a:lnTo>
                          <a:pt x="37" y="560"/>
                        </a:lnTo>
                        <a:lnTo>
                          <a:pt x="282" y="559"/>
                        </a:lnTo>
                        <a:lnTo>
                          <a:pt x="294" y="558"/>
                        </a:lnTo>
                        <a:lnTo>
                          <a:pt x="303" y="557"/>
                        </a:lnTo>
                        <a:lnTo>
                          <a:pt x="312" y="555"/>
                        </a:lnTo>
                        <a:lnTo>
                          <a:pt x="320" y="551"/>
                        </a:lnTo>
                        <a:lnTo>
                          <a:pt x="327" y="545"/>
                        </a:lnTo>
                        <a:lnTo>
                          <a:pt x="335" y="535"/>
                        </a:lnTo>
                        <a:lnTo>
                          <a:pt x="341" y="525"/>
                        </a:lnTo>
                        <a:lnTo>
                          <a:pt x="346" y="515"/>
                        </a:lnTo>
                        <a:lnTo>
                          <a:pt x="349" y="504"/>
                        </a:lnTo>
                        <a:lnTo>
                          <a:pt x="351" y="491"/>
                        </a:lnTo>
                        <a:lnTo>
                          <a:pt x="352" y="477"/>
                        </a:lnTo>
                        <a:lnTo>
                          <a:pt x="352" y="264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5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672" y="1205"/>
                    <a:ext cx="537" cy="1016"/>
                    <a:chOff x="672" y="1205"/>
                    <a:chExt cx="537" cy="1016"/>
                  </a:xfrm>
                </p:grpSpPr>
                <p:sp>
                  <p:nvSpPr>
                    <p:cNvPr id="5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72" y="1205"/>
                      <a:ext cx="537" cy="1016"/>
                    </a:xfrm>
                    <a:custGeom>
                      <a:avLst/>
                      <a:gdLst>
                        <a:gd name="T0" fmla="*/ 215 w 537"/>
                        <a:gd name="T1" fmla="*/ 70 h 1016"/>
                        <a:gd name="T2" fmla="*/ 224 w 537"/>
                        <a:gd name="T3" fmla="*/ 69 h 1016"/>
                        <a:gd name="T4" fmla="*/ 252 w 537"/>
                        <a:gd name="T5" fmla="*/ 78 h 1016"/>
                        <a:gd name="T6" fmla="*/ 246 w 537"/>
                        <a:gd name="T7" fmla="*/ 5 h 1016"/>
                        <a:gd name="T8" fmla="*/ 287 w 537"/>
                        <a:gd name="T9" fmla="*/ 58 h 1016"/>
                        <a:gd name="T10" fmla="*/ 299 w 537"/>
                        <a:gd name="T11" fmla="*/ 15 h 1016"/>
                        <a:gd name="T12" fmla="*/ 334 w 537"/>
                        <a:gd name="T13" fmla="*/ 0 h 1016"/>
                        <a:gd name="T14" fmla="*/ 329 w 537"/>
                        <a:gd name="T15" fmla="*/ 39 h 1016"/>
                        <a:gd name="T16" fmla="*/ 350 w 537"/>
                        <a:gd name="T17" fmla="*/ 25 h 1016"/>
                        <a:gd name="T18" fmla="*/ 348 w 537"/>
                        <a:gd name="T19" fmla="*/ 44 h 1016"/>
                        <a:gd name="T20" fmla="*/ 361 w 537"/>
                        <a:gd name="T21" fmla="*/ 82 h 1016"/>
                        <a:gd name="T22" fmla="*/ 407 w 537"/>
                        <a:gd name="T23" fmla="*/ 30 h 1016"/>
                        <a:gd name="T24" fmla="*/ 376 w 537"/>
                        <a:gd name="T25" fmla="*/ 81 h 1016"/>
                        <a:gd name="T26" fmla="*/ 429 w 537"/>
                        <a:gd name="T27" fmla="*/ 46 h 1016"/>
                        <a:gd name="T28" fmla="*/ 406 w 537"/>
                        <a:gd name="T29" fmla="*/ 85 h 1016"/>
                        <a:gd name="T30" fmla="*/ 412 w 537"/>
                        <a:gd name="T31" fmla="*/ 106 h 1016"/>
                        <a:gd name="T32" fmla="*/ 409 w 537"/>
                        <a:gd name="T33" fmla="*/ 151 h 1016"/>
                        <a:gd name="T34" fmla="*/ 450 w 537"/>
                        <a:gd name="T35" fmla="*/ 209 h 1016"/>
                        <a:gd name="T36" fmla="*/ 487 w 537"/>
                        <a:gd name="T37" fmla="*/ 278 h 1016"/>
                        <a:gd name="T38" fmla="*/ 477 w 537"/>
                        <a:gd name="T39" fmla="*/ 291 h 1016"/>
                        <a:gd name="T40" fmla="*/ 390 w 537"/>
                        <a:gd name="T41" fmla="*/ 346 h 1016"/>
                        <a:gd name="T42" fmla="*/ 365 w 537"/>
                        <a:gd name="T43" fmla="*/ 411 h 1016"/>
                        <a:gd name="T44" fmla="*/ 279 w 537"/>
                        <a:gd name="T45" fmla="*/ 399 h 1016"/>
                        <a:gd name="T46" fmla="*/ 255 w 537"/>
                        <a:gd name="T47" fmla="*/ 516 h 1016"/>
                        <a:gd name="T48" fmla="*/ 324 w 537"/>
                        <a:gd name="T49" fmla="*/ 581 h 1016"/>
                        <a:gd name="T50" fmla="*/ 406 w 537"/>
                        <a:gd name="T51" fmla="*/ 594 h 1016"/>
                        <a:gd name="T52" fmla="*/ 459 w 537"/>
                        <a:gd name="T53" fmla="*/ 593 h 1016"/>
                        <a:gd name="T54" fmla="*/ 495 w 537"/>
                        <a:gd name="T55" fmla="*/ 582 h 1016"/>
                        <a:gd name="T56" fmla="*/ 505 w 537"/>
                        <a:gd name="T57" fmla="*/ 609 h 1016"/>
                        <a:gd name="T58" fmla="*/ 536 w 537"/>
                        <a:gd name="T59" fmla="*/ 629 h 1016"/>
                        <a:gd name="T60" fmla="*/ 523 w 537"/>
                        <a:gd name="T61" fmla="*/ 650 h 1016"/>
                        <a:gd name="T62" fmla="*/ 530 w 537"/>
                        <a:gd name="T63" fmla="*/ 674 h 1016"/>
                        <a:gd name="T64" fmla="*/ 514 w 537"/>
                        <a:gd name="T65" fmla="*/ 702 h 1016"/>
                        <a:gd name="T66" fmla="*/ 506 w 537"/>
                        <a:gd name="T67" fmla="*/ 716 h 1016"/>
                        <a:gd name="T68" fmla="*/ 441 w 537"/>
                        <a:gd name="T69" fmla="*/ 692 h 1016"/>
                        <a:gd name="T70" fmla="*/ 327 w 537"/>
                        <a:gd name="T71" fmla="*/ 663 h 1016"/>
                        <a:gd name="T72" fmla="*/ 251 w 537"/>
                        <a:gd name="T73" fmla="*/ 651 h 1016"/>
                        <a:gd name="T74" fmla="*/ 233 w 537"/>
                        <a:gd name="T75" fmla="*/ 626 h 1016"/>
                        <a:gd name="T76" fmla="*/ 241 w 537"/>
                        <a:gd name="T77" fmla="*/ 643 h 1016"/>
                        <a:gd name="T78" fmla="*/ 290 w 537"/>
                        <a:gd name="T79" fmla="*/ 659 h 1016"/>
                        <a:gd name="T80" fmla="*/ 332 w 537"/>
                        <a:gd name="T81" fmla="*/ 690 h 1016"/>
                        <a:gd name="T82" fmla="*/ 322 w 537"/>
                        <a:gd name="T83" fmla="*/ 721 h 1016"/>
                        <a:gd name="T84" fmla="*/ 247 w 537"/>
                        <a:gd name="T85" fmla="*/ 788 h 1016"/>
                        <a:gd name="T86" fmla="*/ 162 w 537"/>
                        <a:gd name="T87" fmla="*/ 844 h 1016"/>
                        <a:gd name="T88" fmla="*/ 146 w 537"/>
                        <a:gd name="T89" fmla="*/ 930 h 1016"/>
                        <a:gd name="T90" fmla="*/ 194 w 537"/>
                        <a:gd name="T91" fmla="*/ 1000 h 1016"/>
                        <a:gd name="T92" fmla="*/ 116 w 537"/>
                        <a:gd name="T93" fmla="*/ 1010 h 1016"/>
                        <a:gd name="T94" fmla="*/ 66 w 537"/>
                        <a:gd name="T95" fmla="*/ 1007 h 1016"/>
                        <a:gd name="T96" fmla="*/ 67 w 537"/>
                        <a:gd name="T97" fmla="*/ 878 h 1016"/>
                        <a:gd name="T98" fmla="*/ 37 w 537"/>
                        <a:gd name="T99" fmla="*/ 844 h 1016"/>
                        <a:gd name="T100" fmla="*/ 57 w 537"/>
                        <a:gd name="T101" fmla="*/ 813 h 1016"/>
                        <a:gd name="T102" fmla="*/ 146 w 537"/>
                        <a:gd name="T103" fmla="*/ 771 h 1016"/>
                        <a:gd name="T104" fmla="*/ 175 w 537"/>
                        <a:gd name="T105" fmla="*/ 715 h 1016"/>
                        <a:gd name="T106" fmla="*/ 37 w 537"/>
                        <a:gd name="T107" fmla="*/ 703 h 1016"/>
                        <a:gd name="T108" fmla="*/ 9 w 537"/>
                        <a:gd name="T109" fmla="*/ 688 h 1016"/>
                        <a:gd name="T110" fmla="*/ 0 w 537"/>
                        <a:gd name="T111" fmla="*/ 638 h 1016"/>
                        <a:gd name="T112" fmla="*/ 8 w 537"/>
                        <a:gd name="T113" fmla="*/ 588 h 1016"/>
                        <a:gd name="T114" fmla="*/ 72 w 537"/>
                        <a:gd name="T115" fmla="*/ 424 h 1016"/>
                        <a:gd name="T116" fmla="*/ 146 w 537"/>
                        <a:gd name="T117" fmla="*/ 315 h 1016"/>
                        <a:gd name="T118" fmla="*/ 183 w 537"/>
                        <a:gd name="T119" fmla="*/ 217 h 101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w 537"/>
                        <a:gd name="T181" fmla="*/ 0 h 1016"/>
                        <a:gd name="T182" fmla="*/ 537 w 537"/>
                        <a:gd name="T183" fmla="*/ 1016 h 1016"/>
                      </a:gdLst>
                      <a:ahLst/>
                      <a:cxnLst>
                        <a:cxn ang="T120">
                          <a:pos x="T0" y="T1"/>
                        </a:cxn>
                        <a:cxn ang="T121">
                          <a:pos x="T2" y="T3"/>
                        </a:cxn>
                        <a:cxn ang="T122">
                          <a:pos x="T4" y="T5"/>
                        </a:cxn>
                        <a:cxn ang="T123">
                          <a:pos x="T6" y="T7"/>
                        </a:cxn>
                        <a:cxn ang="T124">
                          <a:pos x="T8" y="T9"/>
                        </a:cxn>
                        <a:cxn ang="T125">
                          <a:pos x="T10" y="T11"/>
                        </a:cxn>
                        <a:cxn ang="T126">
                          <a:pos x="T12" y="T13"/>
                        </a:cxn>
                        <a:cxn ang="T127">
                          <a:pos x="T14" y="T15"/>
                        </a:cxn>
                        <a:cxn ang="T128">
                          <a:pos x="T16" y="T17"/>
                        </a:cxn>
                        <a:cxn ang="T129">
                          <a:pos x="T18" y="T19"/>
                        </a:cxn>
                        <a:cxn ang="T130">
                          <a:pos x="T20" y="T21"/>
                        </a:cxn>
                        <a:cxn ang="T131">
                          <a:pos x="T22" y="T23"/>
                        </a:cxn>
                        <a:cxn ang="T132">
                          <a:pos x="T24" y="T25"/>
                        </a:cxn>
                        <a:cxn ang="T133">
                          <a:pos x="T26" y="T27"/>
                        </a:cxn>
                        <a:cxn ang="T134">
                          <a:pos x="T28" y="T29"/>
                        </a:cxn>
                        <a:cxn ang="T135">
                          <a:pos x="T30" y="T31"/>
                        </a:cxn>
                        <a:cxn ang="T136">
                          <a:pos x="T32" y="T33"/>
                        </a:cxn>
                        <a:cxn ang="T137">
                          <a:pos x="T34" y="T35"/>
                        </a:cxn>
                        <a:cxn ang="T138">
                          <a:pos x="T36" y="T37"/>
                        </a:cxn>
                        <a:cxn ang="T139">
                          <a:pos x="T38" y="T39"/>
                        </a:cxn>
                        <a:cxn ang="T140">
                          <a:pos x="T40" y="T41"/>
                        </a:cxn>
                        <a:cxn ang="T141">
                          <a:pos x="T42" y="T43"/>
                        </a:cxn>
                        <a:cxn ang="T142">
                          <a:pos x="T44" y="T45"/>
                        </a:cxn>
                        <a:cxn ang="T143">
                          <a:pos x="T46" y="T47"/>
                        </a:cxn>
                        <a:cxn ang="T144">
                          <a:pos x="T48" y="T49"/>
                        </a:cxn>
                        <a:cxn ang="T145">
                          <a:pos x="T50" y="T51"/>
                        </a:cxn>
                        <a:cxn ang="T146">
                          <a:pos x="T52" y="T53"/>
                        </a:cxn>
                        <a:cxn ang="T147">
                          <a:pos x="T54" y="T55"/>
                        </a:cxn>
                        <a:cxn ang="T148">
                          <a:pos x="T56" y="T57"/>
                        </a:cxn>
                        <a:cxn ang="T149">
                          <a:pos x="T58" y="T59"/>
                        </a:cxn>
                        <a:cxn ang="T150">
                          <a:pos x="T60" y="T61"/>
                        </a:cxn>
                        <a:cxn ang="T151">
                          <a:pos x="T62" y="T63"/>
                        </a:cxn>
                        <a:cxn ang="T152">
                          <a:pos x="T64" y="T65"/>
                        </a:cxn>
                        <a:cxn ang="T153">
                          <a:pos x="T66" y="T67"/>
                        </a:cxn>
                        <a:cxn ang="T154">
                          <a:pos x="T68" y="T69"/>
                        </a:cxn>
                        <a:cxn ang="T155">
                          <a:pos x="T70" y="T71"/>
                        </a:cxn>
                        <a:cxn ang="T156">
                          <a:pos x="T72" y="T73"/>
                        </a:cxn>
                        <a:cxn ang="T157">
                          <a:pos x="T74" y="T75"/>
                        </a:cxn>
                        <a:cxn ang="T158">
                          <a:pos x="T76" y="T77"/>
                        </a:cxn>
                        <a:cxn ang="T159">
                          <a:pos x="T78" y="T79"/>
                        </a:cxn>
                        <a:cxn ang="T160">
                          <a:pos x="T80" y="T81"/>
                        </a:cxn>
                        <a:cxn ang="T161">
                          <a:pos x="T82" y="T83"/>
                        </a:cxn>
                        <a:cxn ang="T162">
                          <a:pos x="T84" y="T85"/>
                        </a:cxn>
                        <a:cxn ang="T163">
                          <a:pos x="T86" y="T87"/>
                        </a:cxn>
                        <a:cxn ang="T164">
                          <a:pos x="T88" y="T89"/>
                        </a:cxn>
                        <a:cxn ang="T165">
                          <a:pos x="T90" y="T91"/>
                        </a:cxn>
                        <a:cxn ang="T166">
                          <a:pos x="T92" y="T93"/>
                        </a:cxn>
                        <a:cxn ang="T167">
                          <a:pos x="T94" y="T95"/>
                        </a:cxn>
                        <a:cxn ang="T168">
                          <a:pos x="T96" y="T97"/>
                        </a:cxn>
                        <a:cxn ang="T169">
                          <a:pos x="T98" y="T99"/>
                        </a:cxn>
                        <a:cxn ang="T170">
                          <a:pos x="T100" y="T101"/>
                        </a:cxn>
                        <a:cxn ang="T171">
                          <a:pos x="T102" y="T103"/>
                        </a:cxn>
                        <a:cxn ang="T172">
                          <a:pos x="T104" y="T105"/>
                        </a:cxn>
                        <a:cxn ang="T173">
                          <a:pos x="T106" y="T107"/>
                        </a:cxn>
                        <a:cxn ang="T174">
                          <a:pos x="T108" y="T109"/>
                        </a:cxn>
                        <a:cxn ang="T175">
                          <a:pos x="T110" y="T111"/>
                        </a:cxn>
                        <a:cxn ang="T176">
                          <a:pos x="T112" y="T113"/>
                        </a:cxn>
                        <a:cxn ang="T177">
                          <a:pos x="T114" y="T115"/>
                        </a:cxn>
                        <a:cxn ang="T178">
                          <a:pos x="T116" y="T117"/>
                        </a:cxn>
                        <a:cxn ang="T179">
                          <a:pos x="T118" y="T119"/>
                        </a:cxn>
                      </a:cxnLst>
                      <a:rect l="T180" t="T181" r="T182" b="T183"/>
                      <a:pathLst>
                        <a:path w="537" h="1016">
                          <a:moveTo>
                            <a:pt x="183" y="217"/>
                          </a:moveTo>
                          <a:lnTo>
                            <a:pt x="197" y="171"/>
                          </a:lnTo>
                          <a:lnTo>
                            <a:pt x="210" y="117"/>
                          </a:lnTo>
                          <a:lnTo>
                            <a:pt x="215" y="70"/>
                          </a:lnTo>
                          <a:lnTo>
                            <a:pt x="203" y="44"/>
                          </a:lnTo>
                          <a:lnTo>
                            <a:pt x="191" y="31"/>
                          </a:lnTo>
                          <a:lnTo>
                            <a:pt x="210" y="46"/>
                          </a:lnTo>
                          <a:lnTo>
                            <a:pt x="224" y="69"/>
                          </a:lnTo>
                          <a:lnTo>
                            <a:pt x="212" y="17"/>
                          </a:lnTo>
                          <a:lnTo>
                            <a:pt x="222" y="41"/>
                          </a:lnTo>
                          <a:lnTo>
                            <a:pt x="243" y="74"/>
                          </a:lnTo>
                          <a:lnTo>
                            <a:pt x="252" y="78"/>
                          </a:lnTo>
                          <a:lnTo>
                            <a:pt x="246" y="50"/>
                          </a:lnTo>
                          <a:lnTo>
                            <a:pt x="251" y="53"/>
                          </a:lnTo>
                          <a:lnTo>
                            <a:pt x="253" y="30"/>
                          </a:lnTo>
                          <a:lnTo>
                            <a:pt x="246" y="5"/>
                          </a:lnTo>
                          <a:lnTo>
                            <a:pt x="279" y="71"/>
                          </a:lnTo>
                          <a:lnTo>
                            <a:pt x="281" y="60"/>
                          </a:lnTo>
                          <a:lnTo>
                            <a:pt x="285" y="68"/>
                          </a:lnTo>
                          <a:lnTo>
                            <a:pt x="287" y="58"/>
                          </a:lnTo>
                          <a:lnTo>
                            <a:pt x="280" y="41"/>
                          </a:lnTo>
                          <a:lnTo>
                            <a:pt x="281" y="9"/>
                          </a:lnTo>
                          <a:lnTo>
                            <a:pt x="293" y="71"/>
                          </a:lnTo>
                          <a:lnTo>
                            <a:pt x="299" y="15"/>
                          </a:lnTo>
                          <a:lnTo>
                            <a:pt x="299" y="59"/>
                          </a:lnTo>
                          <a:lnTo>
                            <a:pt x="304" y="69"/>
                          </a:lnTo>
                          <a:lnTo>
                            <a:pt x="314" y="20"/>
                          </a:lnTo>
                          <a:lnTo>
                            <a:pt x="334" y="0"/>
                          </a:lnTo>
                          <a:lnTo>
                            <a:pt x="321" y="20"/>
                          </a:lnTo>
                          <a:lnTo>
                            <a:pt x="312" y="59"/>
                          </a:lnTo>
                          <a:lnTo>
                            <a:pt x="315" y="66"/>
                          </a:lnTo>
                          <a:lnTo>
                            <a:pt x="329" y="39"/>
                          </a:lnTo>
                          <a:lnTo>
                            <a:pt x="320" y="62"/>
                          </a:lnTo>
                          <a:lnTo>
                            <a:pt x="320" y="72"/>
                          </a:lnTo>
                          <a:lnTo>
                            <a:pt x="350" y="15"/>
                          </a:lnTo>
                          <a:lnTo>
                            <a:pt x="350" y="25"/>
                          </a:lnTo>
                          <a:lnTo>
                            <a:pt x="337" y="58"/>
                          </a:lnTo>
                          <a:lnTo>
                            <a:pt x="337" y="78"/>
                          </a:lnTo>
                          <a:lnTo>
                            <a:pt x="342" y="81"/>
                          </a:lnTo>
                          <a:lnTo>
                            <a:pt x="348" y="44"/>
                          </a:lnTo>
                          <a:lnTo>
                            <a:pt x="362" y="19"/>
                          </a:lnTo>
                          <a:lnTo>
                            <a:pt x="350" y="47"/>
                          </a:lnTo>
                          <a:lnTo>
                            <a:pt x="353" y="85"/>
                          </a:lnTo>
                          <a:lnTo>
                            <a:pt x="361" y="82"/>
                          </a:lnTo>
                          <a:lnTo>
                            <a:pt x="375" y="34"/>
                          </a:lnTo>
                          <a:lnTo>
                            <a:pt x="365" y="86"/>
                          </a:lnTo>
                          <a:lnTo>
                            <a:pt x="388" y="44"/>
                          </a:lnTo>
                          <a:lnTo>
                            <a:pt x="407" y="30"/>
                          </a:lnTo>
                          <a:lnTo>
                            <a:pt x="391" y="50"/>
                          </a:lnTo>
                          <a:lnTo>
                            <a:pt x="381" y="72"/>
                          </a:lnTo>
                          <a:lnTo>
                            <a:pt x="399" y="65"/>
                          </a:lnTo>
                          <a:lnTo>
                            <a:pt x="376" y="81"/>
                          </a:lnTo>
                          <a:lnTo>
                            <a:pt x="372" y="98"/>
                          </a:lnTo>
                          <a:lnTo>
                            <a:pt x="380" y="101"/>
                          </a:lnTo>
                          <a:lnTo>
                            <a:pt x="402" y="66"/>
                          </a:lnTo>
                          <a:lnTo>
                            <a:pt x="429" y="46"/>
                          </a:lnTo>
                          <a:lnTo>
                            <a:pt x="393" y="92"/>
                          </a:lnTo>
                          <a:lnTo>
                            <a:pt x="411" y="78"/>
                          </a:lnTo>
                          <a:lnTo>
                            <a:pt x="502" y="63"/>
                          </a:lnTo>
                          <a:lnTo>
                            <a:pt x="406" y="85"/>
                          </a:lnTo>
                          <a:lnTo>
                            <a:pt x="396" y="102"/>
                          </a:lnTo>
                          <a:lnTo>
                            <a:pt x="406" y="99"/>
                          </a:lnTo>
                          <a:lnTo>
                            <a:pt x="434" y="84"/>
                          </a:lnTo>
                          <a:lnTo>
                            <a:pt x="412" y="106"/>
                          </a:lnTo>
                          <a:lnTo>
                            <a:pt x="394" y="116"/>
                          </a:lnTo>
                          <a:lnTo>
                            <a:pt x="394" y="129"/>
                          </a:lnTo>
                          <a:lnTo>
                            <a:pt x="399" y="140"/>
                          </a:lnTo>
                          <a:lnTo>
                            <a:pt x="409" y="151"/>
                          </a:lnTo>
                          <a:lnTo>
                            <a:pt x="420" y="167"/>
                          </a:lnTo>
                          <a:lnTo>
                            <a:pt x="431" y="181"/>
                          </a:lnTo>
                          <a:lnTo>
                            <a:pt x="441" y="195"/>
                          </a:lnTo>
                          <a:lnTo>
                            <a:pt x="450" y="209"/>
                          </a:lnTo>
                          <a:lnTo>
                            <a:pt x="456" y="219"/>
                          </a:lnTo>
                          <a:lnTo>
                            <a:pt x="467" y="238"/>
                          </a:lnTo>
                          <a:lnTo>
                            <a:pt x="478" y="259"/>
                          </a:lnTo>
                          <a:lnTo>
                            <a:pt x="487" y="278"/>
                          </a:lnTo>
                          <a:lnTo>
                            <a:pt x="486" y="282"/>
                          </a:lnTo>
                          <a:lnTo>
                            <a:pt x="484" y="286"/>
                          </a:lnTo>
                          <a:lnTo>
                            <a:pt x="481" y="289"/>
                          </a:lnTo>
                          <a:lnTo>
                            <a:pt x="477" y="291"/>
                          </a:lnTo>
                          <a:lnTo>
                            <a:pt x="471" y="292"/>
                          </a:lnTo>
                          <a:lnTo>
                            <a:pt x="404" y="286"/>
                          </a:lnTo>
                          <a:lnTo>
                            <a:pt x="399" y="300"/>
                          </a:lnTo>
                          <a:lnTo>
                            <a:pt x="390" y="346"/>
                          </a:lnTo>
                          <a:lnTo>
                            <a:pt x="384" y="380"/>
                          </a:lnTo>
                          <a:lnTo>
                            <a:pt x="375" y="407"/>
                          </a:lnTo>
                          <a:lnTo>
                            <a:pt x="371" y="409"/>
                          </a:lnTo>
                          <a:lnTo>
                            <a:pt x="365" y="411"/>
                          </a:lnTo>
                          <a:lnTo>
                            <a:pt x="359" y="412"/>
                          </a:lnTo>
                          <a:lnTo>
                            <a:pt x="337" y="411"/>
                          </a:lnTo>
                          <a:lnTo>
                            <a:pt x="284" y="390"/>
                          </a:lnTo>
                          <a:lnTo>
                            <a:pt x="279" y="399"/>
                          </a:lnTo>
                          <a:lnTo>
                            <a:pt x="271" y="432"/>
                          </a:lnTo>
                          <a:lnTo>
                            <a:pt x="265" y="458"/>
                          </a:lnTo>
                          <a:lnTo>
                            <a:pt x="257" y="493"/>
                          </a:lnTo>
                          <a:lnTo>
                            <a:pt x="255" y="516"/>
                          </a:lnTo>
                          <a:lnTo>
                            <a:pt x="266" y="531"/>
                          </a:lnTo>
                          <a:lnTo>
                            <a:pt x="280" y="549"/>
                          </a:lnTo>
                          <a:lnTo>
                            <a:pt x="298" y="574"/>
                          </a:lnTo>
                          <a:lnTo>
                            <a:pt x="324" y="581"/>
                          </a:lnTo>
                          <a:lnTo>
                            <a:pt x="345" y="585"/>
                          </a:lnTo>
                          <a:lnTo>
                            <a:pt x="374" y="590"/>
                          </a:lnTo>
                          <a:lnTo>
                            <a:pt x="391" y="593"/>
                          </a:lnTo>
                          <a:lnTo>
                            <a:pt x="406" y="594"/>
                          </a:lnTo>
                          <a:lnTo>
                            <a:pt x="417" y="596"/>
                          </a:lnTo>
                          <a:lnTo>
                            <a:pt x="428" y="596"/>
                          </a:lnTo>
                          <a:lnTo>
                            <a:pt x="441" y="594"/>
                          </a:lnTo>
                          <a:lnTo>
                            <a:pt x="459" y="593"/>
                          </a:lnTo>
                          <a:lnTo>
                            <a:pt x="479" y="582"/>
                          </a:lnTo>
                          <a:lnTo>
                            <a:pt x="485" y="580"/>
                          </a:lnTo>
                          <a:lnTo>
                            <a:pt x="491" y="580"/>
                          </a:lnTo>
                          <a:lnTo>
                            <a:pt x="495" y="582"/>
                          </a:lnTo>
                          <a:lnTo>
                            <a:pt x="500" y="588"/>
                          </a:lnTo>
                          <a:lnTo>
                            <a:pt x="502" y="593"/>
                          </a:lnTo>
                          <a:lnTo>
                            <a:pt x="504" y="601"/>
                          </a:lnTo>
                          <a:lnTo>
                            <a:pt x="505" y="609"/>
                          </a:lnTo>
                          <a:lnTo>
                            <a:pt x="511" y="612"/>
                          </a:lnTo>
                          <a:lnTo>
                            <a:pt x="521" y="618"/>
                          </a:lnTo>
                          <a:lnTo>
                            <a:pt x="527" y="623"/>
                          </a:lnTo>
                          <a:lnTo>
                            <a:pt x="536" y="629"/>
                          </a:lnTo>
                          <a:lnTo>
                            <a:pt x="535" y="634"/>
                          </a:lnTo>
                          <a:lnTo>
                            <a:pt x="533" y="641"/>
                          </a:lnTo>
                          <a:lnTo>
                            <a:pt x="529" y="646"/>
                          </a:lnTo>
                          <a:lnTo>
                            <a:pt x="523" y="650"/>
                          </a:lnTo>
                          <a:lnTo>
                            <a:pt x="526" y="654"/>
                          </a:lnTo>
                          <a:lnTo>
                            <a:pt x="528" y="660"/>
                          </a:lnTo>
                          <a:lnTo>
                            <a:pt x="531" y="668"/>
                          </a:lnTo>
                          <a:lnTo>
                            <a:pt x="530" y="674"/>
                          </a:lnTo>
                          <a:lnTo>
                            <a:pt x="528" y="681"/>
                          </a:lnTo>
                          <a:lnTo>
                            <a:pt x="523" y="685"/>
                          </a:lnTo>
                          <a:lnTo>
                            <a:pt x="513" y="692"/>
                          </a:lnTo>
                          <a:lnTo>
                            <a:pt x="514" y="702"/>
                          </a:lnTo>
                          <a:lnTo>
                            <a:pt x="514" y="708"/>
                          </a:lnTo>
                          <a:lnTo>
                            <a:pt x="513" y="712"/>
                          </a:lnTo>
                          <a:lnTo>
                            <a:pt x="510" y="714"/>
                          </a:lnTo>
                          <a:lnTo>
                            <a:pt x="506" y="716"/>
                          </a:lnTo>
                          <a:lnTo>
                            <a:pt x="501" y="715"/>
                          </a:lnTo>
                          <a:lnTo>
                            <a:pt x="493" y="712"/>
                          </a:lnTo>
                          <a:lnTo>
                            <a:pt x="470" y="703"/>
                          </a:lnTo>
                          <a:lnTo>
                            <a:pt x="441" y="692"/>
                          </a:lnTo>
                          <a:lnTo>
                            <a:pt x="402" y="681"/>
                          </a:lnTo>
                          <a:lnTo>
                            <a:pt x="395" y="681"/>
                          </a:lnTo>
                          <a:lnTo>
                            <a:pt x="372" y="675"/>
                          </a:lnTo>
                          <a:lnTo>
                            <a:pt x="327" y="663"/>
                          </a:lnTo>
                          <a:lnTo>
                            <a:pt x="289" y="658"/>
                          </a:lnTo>
                          <a:lnTo>
                            <a:pt x="280" y="659"/>
                          </a:lnTo>
                          <a:lnTo>
                            <a:pt x="261" y="660"/>
                          </a:lnTo>
                          <a:lnTo>
                            <a:pt x="251" y="651"/>
                          </a:lnTo>
                          <a:lnTo>
                            <a:pt x="244" y="646"/>
                          </a:lnTo>
                          <a:lnTo>
                            <a:pt x="240" y="641"/>
                          </a:lnTo>
                          <a:lnTo>
                            <a:pt x="237" y="634"/>
                          </a:lnTo>
                          <a:lnTo>
                            <a:pt x="233" y="626"/>
                          </a:lnTo>
                          <a:lnTo>
                            <a:pt x="210" y="596"/>
                          </a:lnTo>
                          <a:lnTo>
                            <a:pt x="231" y="623"/>
                          </a:lnTo>
                          <a:lnTo>
                            <a:pt x="238" y="634"/>
                          </a:lnTo>
                          <a:lnTo>
                            <a:pt x="241" y="643"/>
                          </a:lnTo>
                          <a:lnTo>
                            <a:pt x="259" y="659"/>
                          </a:lnTo>
                          <a:lnTo>
                            <a:pt x="269" y="661"/>
                          </a:lnTo>
                          <a:lnTo>
                            <a:pt x="281" y="658"/>
                          </a:lnTo>
                          <a:lnTo>
                            <a:pt x="290" y="659"/>
                          </a:lnTo>
                          <a:lnTo>
                            <a:pt x="306" y="665"/>
                          </a:lnTo>
                          <a:lnTo>
                            <a:pt x="315" y="672"/>
                          </a:lnTo>
                          <a:lnTo>
                            <a:pt x="323" y="679"/>
                          </a:lnTo>
                          <a:lnTo>
                            <a:pt x="332" y="690"/>
                          </a:lnTo>
                          <a:lnTo>
                            <a:pt x="335" y="696"/>
                          </a:lnTo>
                          <a:lnTo>
                            <a:pt x="334" y="702"/>
                          </a:lnTo>
                          <a:lnTo>
                            <a:pt x="329" y="711"/>
                          </a:lnTo>
                          <a:lnTo>
                            <a:pt x="322" y="721"/>
                          </a:lnTo>
                          <a:lnTo>
                            <a:pt x="308" y="735"/>
                          </a:lnTo>
                          <a:lnTo>
                            <a:pt x="288" y="756"/>
                          </a:lnTo>
                          <a:lnTo>
                            <a:pt x="275" y="770"/>
                          </a:lnTo>
                          <a:lnTo>
                            <a:pt x="247" y="788"/>
                          </a:lnTo>
                          <a:lnTo>
                            <a:pt x="206" y="812"/>
                          </a:lnTo>
                          <a:lnTo>
                            <a:pt x="177" y="827"/>
                          </a:lnTo>
                          <a:lnTo>
                            <a:pt x="170" y="835"/>
                          </a:lnTo>
                          <a:lnTo>
                            <a:pt x="162" y="844"/>
                          </a:lnTo>
                          <a:lnTo>
                            <a:pt x="146" y="856"/>
                          </a:lnTo>
                          <a:lnTo>
                            <a:pt x="143" y="872"/>
                          </a:lnTo>
                          <a:lnTo>
                            <a:pt x="143" y="904"/>
                          </a:lnTo>
                          <a:lnTo>
                            <a:pt x="146" y="930"/>
                          </a:lnTo>
                          <a:lnTo>
                            <a:pt x="151" y="947"/>
                          </a:lnTo>
                          <a:lnTo>
                            <a:pt x="177" y="981"/>
                          </a:lnTo>
                          <a:lnTo>
                            <a:pt x="192" y="996"/>
                          </a:lnTo>
                          <a:lnTo>
                            <a:pt x="194" y="1000"/>
                          </a:lnTo>
                          <a:lnTo>
                            <a:pt x="193" y="1005"/>
                          </a:lnTo>
                          <a:lnTo>
                            <a:pt x="164" y="1015"/>
                          </a:lnTo>
                          <a:lnTo>
                            <a:pt x="133" y="1011"/>
                          </a:lnTo>
                          <a:lnTo>
                            <a:pt x="116" y="1010"/>
                          </a:lnTo>
                          <a:lnTo>
                            <a:pt x="100" y="1012"/>
                          </a:lnTo>
                          <a:lnTo>
                            <a:pt x="84" y="1012"/>
                          </a:lnTo>
                          <a:lnTo>
                            <a:pt x="68" y="1009"/>
                          </a:lnTo>
                          <a:lnTo>
                            <a:pt x="66" y="1007"/>
                          </a:lnTo>
                          <a:lnTo>
                            <a:pt x="64" y="1002"/>
                          </a:lnTo>
                          <a:lnTo>
                            <a:pt x="66" y="949"/>
                          </a:lnTo>
                          <a:lnTo>
                            <a:pt x="74" y="895"/>
                          </a:lnTo>
                          <a:lnTo>
                            <a:pt x="67" y="878"/>
                          </a:lnTo>
                          <a:lnTo>
                            <a:pt x="57" y="862"/>
                          </a:lnTo>
                          <a:lnTo>
                            <a:pt x="52" y="857"/>
                          </a:lnTo>
                          <a:lnTo>
                            <a:pt x="43" y="849"/>
                          </a:lnTo>
                          <a:lnTo>
                            <a:pt x="37" y="844"/>
                          </a:lnTo>
                          <a:lnTo>
                            <a:pt x="36" y="838"/>
                          </a:lnTo>
                          <a:lnTo>
                            <a:pt x="37" y="833"/>
                          </a:lnTo>
                          <a:lnTo>
                            <a:pt x="45" y="823"/>
                          </a:lnTo>
                          <a:lnTo>
                            <a:pt x="57" y="813"/>
                          </a:lnTo>
                          <a:lnTo>
                            <a:pt x="66" y="806"/>
                          </a:lnTo>
                          <a:lnTo>
                            <a:pt x="80" y="805"/>
                          </a:lnTo>
                          <a:lnTo>
                            <a:pt x="92" y="806"/>
                          </a:lnTo>
                          <a:lnTo>
                            <a:pt x="146" y="771"/>
                          </a:lnTo>
                          <a:lnTo>
                            <a:pt x="186" y="745"/>
                          </a:lnTo>
                          <a:lnTo>
                            <a:pt x="223" y="723"/>
                          </a:lnTo>
                          <a:lnTo>
                            <a:pt x="211" y="725"/>
                          </a:lnTo>
                          <a:lnTo>
                            <a:pt x="175" y="715"/>
                          </a:lnTo>
                          <a:lnTo>
                            <a:pt x="139" y="713"/>
                          </a:lnTo>
                          <a:lnTo>
                            <a:pt x="89" y="705"/>
                          </a:lnTo>
                          <a:lnTo>
                            <a:pt x="74" y="708"/>
                          </a:lnTo>
                          <a:lnTo>
                            <a:pt x="37" y="703"/>
                          </a:lnTo>
                          <a:lnTo>
                            <a:pt x="29" y="701"/>
                          </a:lnTo>
                          <a:lnTo>
                            <a:pt x="20" y="698"/>
                          </a:lnTo>
                          <a:lnTo>
                            <a:pt x="13" y="693"/>
                          </a:lnTo>
                          <a:lnTo>
                            <a:pt x="9" y="688"/>
                          </a:lnTo>
                          <a:lnTo>
                            <a:pt x="5" y="679"/>
                          </a:lnTo>
                          <a:lnTo>
                            <a:pt x="2" y="666"/>
                          </a:lnTo>
                          <a:lnTo>
                            <a:pt x="0" y="654"/>
                          </a:lnTo>
                          <a:lnTo>
                            <a:pt x="0" y="638"/>
                          </a:lnTo>
                          <a:lnTo>
                            <a:pt x="1" y="625"/>
                          </a:lnTo>
                          <a:lnTo>
                            <a:pt x="2" y="610"/>
                          </a:lnTo>
                          <a:lnTo>
                            <a:pt x="4" y="598"/>
                          </a:lnTo>
                          <a:lnTo>
                            <a:pt x="8" y="588"/>
                          </a:lnTo>
                          <a:lnTo>
                            <a:pt x="21" y="550"/>
                          </a:lnTo>
                          <a:lnTo>
                            <a:pt x="35" y="505"/>
                          </a:lnTo>
                          <a:lnTo>
                            <a:pt x="45" y="474"/>
                          </a:lnTo>
                          <a:lnTo>
                            <a:pt x="72" y="424"/>
                          </a:lnTo>
                          <a:lnTo>
                            <a:pt x="98" y="384"/>
                          </a:lnTo>
                          <a:lnTo>
                            <a:pt x="121" y="353"/>
                          </a:lnTo>
                          <a:lnTo>
                            <a:pt x="135" y="333"/>
                          </a:lnTo>
                          <a:lnTo>
                            <a:pt x="146" y="315"/>
                          </a:lnTo>
                          <a:lnTo>
                            <a:pt x="159" y="300"/>
                          </a:lnTo>
                          <a:lnTo>
                            <a:pt x="162" y="276"/>
                          </a:lnTo>
                          <a:lnTo>
                            <a:pt x="174" y="245"/>
                          </a:lnTo>
                          <a:lnTo>
                            <a:pt x="183" y="217"/>
                          </a:lnTo>
                        </a:path>
                      </a:pathLst>
                    </a:custGeom>
                    <a:solidFill>
                      <a:srgbClr val="DFD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59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6" y="1330"/>
                      <a:ext cx="69" cy="93"/>
                      <a:chOff x="986" y="1330"/>
                      <a:chExt cx="69" cy="93"/>
                    </a:xfrm>
                  </p:grpSpPr>
                  <p:sp>
                    <p:nvSpPr>
                      <p:cNvPr id="60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6" y="1330"/>
                        <a:ext cx="69" cy="34"/>
                      </a:xfrm>
                      <a:custGeom>
                        <a:avLst/>
                        <a:gdLst>
                          <a:gd name="T0" fmla="*/ 0 w 69"/>
                          <a:gd name="T1" fmla="*/ 11 h 34"/>
                          <a:gd name="T2" fmla="*/ 8 w 69"/>
                          <a:gd name="T3" fmla="*/ 7 h 34"/>
                          <a:gd name="T4" fmla="*/ 16 w 69"/>
                          <a:gd name="T5" fmla="*/ 3 h 34"/>
                          <a:gd name="T6" fmla="*/ 23 w 69"/>
                          <a:gd name="T7" fmla="*/ 1 h 34"/>
                          <a:gd name="T8" fmla="*/ 30 w 69"/>
                          <a:gd name="T9" fmla="*/ 1 h 34"/>
                          <a:gd name="T10" fmla="*/ 35 w 69"/>
                          <a:gd name="T11" fmla="*/ 0 h 34"/>
                          <a:gd name="T12" fmla="*/ 41 w 69"/>
                          <a:gd name="T13" fmla="*/ 1 h 34"/>
                          <a:gd name="T14" fmla="*/ 43 w 69"/>
                          <a:gd name="T15" fmla="*/ 5 h 34"/>
                          <a:gd name="T16" fmla="*/ 46 w 69"/>
                          <a:gd name="T17" fmla="*/ 10 h 34"/>
                          <a:gd name="T18" fmla="*/ 50 w 69"/>
                          <a:gd name="T19" fmla="*/ 16 h 34"/>
                          <a:gd name="T20" fmla="*/ 53 w 69"/>
                          <a:gd name="T21" fmla="*/ 22 h 34"/>
                          <a:gd name="T22" fmla="*/ 56 w 69"/>
                          <a:gd name="T23" fmla="*/ 27 h 34"/>
                          <a:gd name="T24" fmla="*/ 61 w 69"/>
                          <a:gd name="T25" fmla="*/ 31 h 34"/>
                          <a:gd name="T26" fmla="*/ 68 w 69"/>
                          <a:gd name="T27" fmla="*/ 33 h 3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69"/>
                          <a:gd name="T43" fmla="*/ 0 h 34"/>
                          <a:gd name="T44" fmla="*/ 69 w 69"/>
                          <a:gd name="T45" fmla="*/ 34 h 34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69" h="34">
                            <a:moveTo>
                              <a:pt x="0" y="11"/>
                            </a:moveTo>
                            <a:lnTo>
                              <a:pt x="8" y="7"/>
                            </a:lnTo>
                            <a:lnTo>
                              <a:pt x="16" y="3"/>
                            </a:lnTo>
                            <a:lnTo>
                              <a:pt x="23" y="1"/>
                            </a:lnTo>
                            <a:lnTo>
                              <a:pt x="30" y="1"/>
                            </a:lnTo>
                            <a:lnTo>
                              <a:pt x="35" y="0"/>
                            </a:lnTo>
                            <a:lnTo>
                              <a:pt x="41" y="1"/>
                            </a:lnTo>
                            <a:lnTo>
                              <a:pt x="43" y="5"/>
                            </a:lnTo>
                            <a:lnTo>
                              <a:pt x="46" y="10"/>
                            </a:lnTo>
                            <a:lnTo>
                              <a:pt x="50" y="16"/>
                            </a:lnTo>
                            <a:lnTo>
                              <a:pt x="53" y="22"/>
                            </a:lnTo>
                            <a:lnTo>
                              <a:pt x="56" y="27"/>
                            </a:lnTo>
                            <a:lnTo>
                              <a:pt x="61" y="31"/>
                            </a:lnTo>
                            <a:lnTo>
                              <a:pt x="68" y="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1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2" y="1368"/>
                        <a:ext cx="22" cy="55"/>
                      </a:xfrm>
                      <a:custGeom>
                        <a:avLst/>
                        <a:gdLst>
                          <a:gd name="T0" fmla="*/ 19 w 22"/>
                          <a:gd name="T1" fmla="*/ 0 h 55"/>
                          <a:gd name="T2" fmla="*/ 14 w 22"/>
                          <a:gd name="T3" fmla="*/ 3 h 55"/>
                          <a:gd name="T4" fmla="*/ 10 w 22"/>
                          <a:gd name="T5" fmla="*/ 8 h 55"/>
                          <a:gd name="T6" fmla="*/ 6 w 22"/>
                          <a:gd name="T7" fmla="*/ 14 h 55"/>
                          <a:gd name="T8" fmla="*/ 3 w 22"/>
                          <a:gd name="T9" fmla="*/ 21 h 55"/>
                          <a:gd name="T10" fmla="*/ 1 w 22"/>
                          <a:gd name="T11" fmla="*/ 28 h 55"/>
                          <a:gd name="T12" fmla="*/ 0 w 22"/>
                          <a:gd name="T13" fmla="*/ 35 h 55"/>
                          <a:gd name="T14" fmla="*/ 0 w 22"/>
                          <a:gd name="T15" fmla="*/ 42 h 55"/>
                          <a:gd name="T16" fmla="*/ 1 w 22"/>
                          <a:gd name="T17" fmla="*/ 50 h 55"/>
                          <a:gd name="T18" fmla="*/ 3 w 22"/>
                          <a:gd name="T19" fmla="*/ 54 h 55"/>
                          <a:gd name="T20" fmla="*/ 7 w 22"/>
                          <a:gd name="T21" fmla="*/ 50 h 55"/>
                          <a:gd name="T22" fmla="*/ 9 w 22"/>
                          <a:gd name="T23" fmla="*/ 47 h 55"/>
                          <a:gd name="T24" fmla="*/ 13 w 22"/>
                          <a:gd name="T25" fmla="*/ 42 h 55"/>
                          <a:gd name="T26" fmla="*/ 15 w 22"/>
                          <a:gd name="T27" fmla="*/ 37 h 55"/>
                          <a:gd name="T28" fmla="*/ 18 w 22"/>
                          <a:gd name="T29" fmla="*/ 31 h 55"/>
                          <a:gd name="T30" fmla="*/ 19 w 22"/>
                          <a:gd name="T31" fmla="*/ 26 h 55"/>
                          <a:gd name="T32" fmla="*/ 21 w 22"/>
                          <a:gd name="T33" fmla="*/ 18 h 55"/>
                          <a:gd name="T34" fmla="*/ 21 w 22"/>
                          <a:gd name="T35" fmla="*/ 12 h 55"/>
                          <a:gd name="T36" fmla="*/ 20 w 22"/>
                          <a:gd name="T37" fmla="*/ 5 h 55"/>
                          <a:gd name="T38" fmla="*/ 19 w 22"/>
                          <a:gd name="T39" fmla="*/ 0 h 55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22"/>
                          <a:gd name="T61" fmla="*/ 0 h 55"/>
                          <a:gd name="T62" fmla="*/ 22 w 22"/>
                          <a:gd name="T63" fmla="*/ 55 h 55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22" h="55">
                            <a:moveTo>
                              <a:pt x="19" y="0"/>
                            </a:moveTo>
                            <a:lnTo>
                              <a:pt x="14" y="3"/>
                            </a:lnTo>
                            <a:lnTo>
                              <a:pt x="10" y="8"/>
                            </a:lnTo>
                            <a:lnTo>
                              <a:pt x="6" y="14"/>
                            </a:lnTo>
                            <a:lnTo>
                              <a:pt x="3" y="21"/>
                            </a:lnTo>
                            <a:lnTo>
                              <a:pt x="1" y="28"/>
                            </a:lnTo>
                            <a:lnTo>
                              <a:pt x="0" y="35"/>
                            </a:lnTo>
                            <a:lnTo>
                              <a:pt x="0" y="42"/>
                            </a:lnTo>
                            <a:lnTo>
                              <a:pt x="1" y="50"/>
                            </a:lnTo>
                            <a:lnTo>
                              <a:pt x="3" y="54"/>
                            </a:lnTo>
                            <a:lnTo>
                              <a:pt x="7" y="50"/>
                            </a:lnTo>
                            <a:lnTo>
                              <a:pt x="9" y="47"/>
                            </a:lnTo>
                            <a:lnTo>
                              <a:pt x="13" y="42"/>
                            </a:lnTo>
                            <a:lnTo>
                              <a:pt x="15" y="37"/>
                            </a:lnTo>
                            <a:lnTo>
                              <a:pt x="18" y="31"/>
                            </a:lnTo>
                            <a:lnTo>
                              <a:pt x="19" y="26"/>
                            </a:lnTo>
                            <a:lnTo>
                              <a:pt x="21" y="18"/>
                            </a:lnTo>
                            <a:lnTo>
                              <a:pt x="21" y="12"/>
                            </a:lnTo>
                            <a:lnTo>
                              <a:pt x="20" y="5"/>
                            </a:lnTo>
                            <a:lnTo>
                              <a:pt x="19" y="0"/>
                            </a:lnTo>
                          </a:path>
                        </a:pathLst>
                      </a:custGeom>
                      <a:solidFill>
                        <a:srgbClr val="DFDFFF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87" name="Group 42"/>
            <p:cNvGrpSpPr>
              <a:grpSpLocks/>
            </p:cNvGrpSpPr>
            <p:nvPr/>
          </p:nvGrpSpPr>
          <p:grpSpPr bwMode="auto">
            <a:xfrm>
              <a:off x="4953000" y="1844824"/>
              <a:ext cx="2819400" cy="1066800"/>
              <a:chOff x="601" y="2645"/>
              <a:chExt cx="4219" cy="1052"/>
            </a:xfrm>
          </p:grpSpPr>
          <p:grpSp>
            <p:nvGrpSpPr>
              <p:cNvPr id="88" name="Group 43"/>
              <p:cNvGrpSpPr>
                <a:grpSpLocks/>
              </p:cNvGrpSpPr>
              <p:nvPr/>
            </p:nvGrpSpPr>
            <p:grpSpPr bwMode="auto">
              <a:xfrm>
                <a:off x="3721" y="2645"/>
                <a:ext cx="1099" cy="1036"/>
                <a:chOff x="3721" y="2645"/>
                <a:chExt cx="1099" cy="1036"/>
              </a:xfrm>
            </p:grpSpPr>
            <p:grpSp>
              <p:nvGrpSpPr>
                <p:cNvPr id="126" name="Group 44"/>
                <p:cNvGrpSpPr>
                  <a:grpSpLocks/>
                </p:cNvGrpSpPr>
                <p:nvPr/>
              </p:nvGrpSpPr>
              <p:grpSpPr bwMode="auto">
                <a:xfrm>
                  <a:off x="3863" y="3204"/>
                  <a:ext cx="569" cy="477"/>
                  <a:chOff x="3863" y="3204"/>
                  <a:chExt cx="569" cy="477"/>
                </a:xfrm>
              </p:grpSpPr>
              <p:sp>
                <p:nvSpPr>
                  <p:cNvPr id="141" name="Freeform 45"/>
                  <p:cNvSpPr>
                    <a:spLocks/>
                  </p:cNvSpPr>
                  <p:nvPr/>
                </p:nvSpPr>
                <p:spPr bwMode="auto">
                  <a:xfrm>
                    <a:off x="3863" y="3208"/>
                    <a:ext cx="569" cy="473"/>
                  </a:xfrm>
                  <a:custGeom>
                    <a:avLst/>
                    <a:gdLst>
                      <a:gd name="T0" fmla="*/ 0 w 569"/>
                      <a:gd name="T1" fmla="*/ 471 h 473"/>
                      <a:gd name="T2" fmla="*/ 0 w 569"/>
                      <a:gd name="T3" fmla="*/ 227 h 473"/>
                      <a:gd name="T4" fmla="*/ 8 w 569"/>
                      <a:gd name="T5" fmla="*/ 32 h 473"/>
                      <a:gd name="T6" fmla="*/ 296 w 569"/>
                      <a:gd name="T7" fmla="*/ 0 h 473"/>
                      <a:gd name="T8" fmla="*/ 559 w 569"/>
                      <a:gd name="T9" fmla="*/ 29 h 473"/>
                      <a:gd name="T10" fmla="*/ 561 w 569"/>
                      <a:gd name="T11" fmla="*/ 98 h 473"/>
                      <a:gd name="T12" fmla="*/ 568 w 569"/>
                      <a:gd name="T13" fmla="*/ 469 h 473"/>
                      <a:gd name="T14" fmla="*/ 510 w 569"/>
                      <a:gd name="T15" fmla="*/ 469 h 473"/>
                      <a:gd name="T16" fmla="*/ 510 w 569"/>
                      <a:gd name="T17" fmla="*/ 133 h 473"/>
                      <a:gd name="T18" fmla="*/ 397 w 569"/>
                      <a:gd name="T19" fmla="*/ 125 h 473"/>
                      <a:gd name="T20" fmla="*/ 53 w 569"/>
                      <a:gd name="T21" fmla="*/ 125 h 473"/>
                      <a:gd name="T22" fmla="*/ 48 w 569"/>
                      <a:gd name="T23" fmla="*/ 472 h 473"/>
                      <a:gd name="T24" fmla="*/ 0 w 569"/>
                      <a:gd name="T25" fmla="*/ 471 h 4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69"/>
                      <a:gd name="T40" fmla="*/ 0 h 473"/>
                      <a:gd name="T41" fmla="*/ 569 w 569"/>
                      <a:gd name="T42" fmla="*/ 473 h 47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69" h="473">
                        <a:moveTo>
                          <a:pt x="0" y="471"/>
                        </a:moveTo>
                        <a:lnTo>
                          <a:pt x="0" y="227"/>
                        </a:lnTo>
                        <a:lnTo>
                          <a:pt x="8" y="32"/>
                        </a:lnTo>
                        <a:lnTo>
                          <a:pt x="296" y="0"/>
                        </a:lnTo>
                        <a:lnTo>
                          <a:pt x="559" y="29"/>
                        </a:lnTo>
                        <a:lnTo>
                          <a:pt x="561" y="98"/>
                        </a:lnTo>
                        <a:lnTo>
                          <a:pt x="568" y="469"/>
                        </a:lnTo>
                        <a:lnTo>
                          <a:pt x="510" y="469"/>
                        </a:lnTo>
                        <a:lnTo>
                          <a:pt x="510" y="133"/>
                        </a:lnTo>
                        <a:lnTo>
                          <a:pt x="397" y="125"/>
                        </a:lnTo>
                        <a:lnTo>
                          <a:pt x="53" y="125"/>
                        </a:lnTo>
                        <a:lnTo>
                          <a:pt x="48" y="472"/>
                        </a:lnTo>
                        <a:lnTo>
                          <a:pt x="0" y="471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" name="Freeform 46"/>
                  <p:cNvSpPr>
                    <a:spLocks/>
                  </p:cNvSpPr>
                  <p:nvPr/>
                </p:nvSpPr>
                <p:spPr bwMode="auto">
                  <a:xfrm>
                    <a:off x="4166" y="3204"/>
                    <a:ext cx="223" cy="121"/>
                  </a:xfrm>
                  <a:custGeom>
                    <a:avLst/>
                    <a:gdLst>
                      <a:gd name="T0" fmla="*/ 181 w 223"/>
                      <a:gd name="T1" fmla="*/ 23 h 121"/>
                      <a:gd name="T2" fmla="*/ 151 w 223"/>
                      <a:gd name="T3" fmla="*/ 19 h 121"/>
                      <a:gd name="T4" fmla="*/ 124 w 223"/>
                      <a:gd name="T5" fmla="*/ 0 h 121"/>
                      <a:gd name="T6" fmla="*/ 96 w 223"/>
                      <a:gd name="T7" fmla="*/ 28 h 121"/>
                      <a:gd name="T8" fmla="*/ 6 w 223"/>
                      <a:gd name="T9" fmla="*/ 83 h 121"/>
                      <a:gd name="T10" fmla="*/ 0 w 223"/>
                      <a:gd name="T11" fmla="*/ 104 h 121"/>
                      <a:gd name="T12" fmla="*/ 52 w 223"/>
                      <a:gd name="T13" fmla="*/ 120 h 121"/>
                      <a:gd name="T14" fmla="*/ 222 w 223"/>
                      <a:gd name="T15" fmla="*/ 37 h 121"/>
                      <a:gd name="T16" fmla="*/ 181 w 223"/>
                      <a:gd name="T17" fmla="*/ 23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3"/>
                      <a:gd name="T28" fmla="*/ 0 h 121"/>
                      <a:gd name="T29" fmla="*/ 223 w 223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3" h="121">
                        <a:moveTo>
                          <a:pt x="181" y="23"/>
                        </a:moveTo>
                        <a:lnTo>
                          <a:pt x="151" y="19"/>
                        </a:lnTo>
                        <a:lnTo>
                          <a:pt x="124" y="0"/>
                        </a:lnTo>
                        <a:lnTo>
                          <a:pt x="96" y="28"/>
                        </a:lnTo>
                        <a:lnTo>
                          <a:pt x="6" y="83"/>
                        </a:lnTo>
                        <a:lnTo>
                          <a:pt x="0" y="104"/>
                        </a:lnTo>
                        <a:lnTo>
                          <a:pt x="52" y="120"/>
                        </a:lnTo>
                        <a:lnTo>
                          <a:pt x="222" y="37"/>
                        </a:lnTo>
                        <a:lnTo>
                          <a:pt x="181" y="2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27" name="Group 47"/>
                <p:cNvGrpSpPr>
                  <a:grpSpLocks/>
                </p:cNvGrpSpPr>
                <p:nvPr/>
              </p:nvGrpSpPr>
              <p:grpSpPr bwMode="auto">
                <a:xfrm>
                  <a:off x="3721" y="2779"/>
                  <a:ext cx="531" cy="709"/>
                  <a:chOff x="3721" y="2779"/>
                  <a:chExt cx="531" cy="709"/>
                </a:xfrm>
              </p:grpSpPr>
              <p:grpSp>
                <p:nvGrpSpPr>
                  <p:cNvPr id="13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721" y="2779"/>
                    <a:ext cx="531" cy="541"/>
                    <a:chOff x="3721" y="2779"/>
                    <a:chExt cx="531" cy="541"/>
                  </a:xfrm>
                </p:grpSpPr>
                <p:sp>
                  <p:nvSpPr>
                    <p:cNvPr id="13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721" y="2779"/>
                      <a:ext cx="531" cy="541"/>
                    </a:xfrm>
                    <a:custGeom>
                      <a:avLst/>
                      <a:gdLst>
                        <a:gd name="T0" fmla="*/ 431 w 531"/>
                        <a:gd name="T1" fmla="*/ 109 h 541"/>
                        <a:gd name="T2" fmla="*/ 418 w 531"/>
                        <a:gd name="T3" fmla="*/ 72 h 541"/>
                        <a:gd name="T4" fmla="*/ 410 w 531"/>
                        <a:gd name="T5" fmla="*/ 48 h 541"/>
                        <a:gd name="T6" fmla="*/ 407 w 531"/>
                        <a:gd name="T7" fmla="*/ 41 h 541"/>
                        <a:gd name="T8" fmla="*/ 402 w 531"/>
                        <a:gd name="T9" fmla="*/ 35 h 541"/>
                        <a:gd name="T10" fmla="*/ 399 w 531"/>
                        <a:gd name="T11" fmla="*/ 33 h 541"/>
                        <a:gd name="T12" fmla="*/ 394 w 531"/>
                        <a:gd name="T13" fmla="*/ 31 h 541"/>
                        <a:gd name="T14" fmla="*/ 327 w 531"/>
                        <a:gd name="T15" fmla="*/ 17 h 541"/>
                        <a:gd name="T16" fmla="*/ 255 w 531"/>
                        <a:gd name="T17" fmla="*/ 5 h 541"/>
                        <a:gd name="T18" fmla="*/ 190 w 531"/>
                        <a:gd name="T19" fmla="*/ 0 h 541"/>
                        <a:gd name="T20" fmla="*/ 152 w 531"/>
                        <a:gd name="T21" fmla="*/ 0 h 541"/>
                        <a:gd name="T22" fmla="*/ 75 w 531"/>
                        <a:gd name="T23" fmla="*/ 4 h 541"/>
                        <a:gd name="T24" fmla="*/ 19 w 531"/>
                        <a:gd name="T25" fmla="*/ 7 h 541"/>
                        <a:gd name="T26" fmla="*/ 11 w 531"/>
                        <a:gd name="T27" fmla="*/ 8 h 541"/>
                        <a:gd name="T28" fmla="*/ 6 w 531"/>
                        <a:gd name="T29" fmla="*/ 10 h 541"/>
                        <a:gd name="T30" fmla="*/ 2 w 531"/>
                        <a:gd name="T31" fmla="*/ 13 h 541"/>
                        <a:gd name="T32" fmla="*/ 0 w 531"/>
                        <a:gd name="T33" fmla="*/ 16 h 541"/>
                        <a:gd name="T34" fmla="*/ 0 w 531"/>
                        <a:gd name="T35" fmla="*/ 21 h 541"/>
                        <a:gd name="T36" fmla="*/ 3 w 531"/>
                        <a:gd name="T37" fmla="*/ 36 h 541"/>
                        <a:gd name="T38" fmla="*/ 14 w 531"/>
                        <a:gd name="T39" fmla="*/ 85 h 541"/>
                        <a:gd name="T40" fmla="*/ 22 w 531"/>
                        <a:gd name="T41" fmla="*/ 121 h 541"/>
                        <a:gd name="T42" fmla="*/ 39 w 531"/>
                        <a:gd name="T43" fmla="*/ 203 h 541"/>
                        <a:gd name="T44" fmla="*/ 51 w 531"/>
                        <a:gd name="T45" fmla="*/ 253 h 541"/>
                        <a:gd name="T46" fmla="*/ 83 w 531"/>
                        <a:gd name="T47" fmla="*/ 371 h 541"/>
                        <a:gd name="T48" fmla="*/ 113 w 531"/>
                        <a:gd name="T49" fmla="*/ 465 h 541"/>
                        <a:gd name="T50" fmla="*/ 119 w 531"/>
                        <a:gd name="T51" fmla="*/ 483 h 541"/>
                        <a:gd name="T52" fmla="*/ 123 w 531"/>
                        <a:gd name="T53" fmla="*/ 493 h 541"/>
                        <a:gd name="T54" fmla="*/ 126 w 531"/>
                        <a:gd name="T55" fmla="*/ 503 h 541"/>
                        <a:gd name="T56" fmla="*/ 129 w 531"/>
                        <a:gd name="T57" fmla="*/ 509 h 541"/>
                        <a:gd name="T58" fmla="*/ 134 w 531"/>
                        <a:gd name="T59" fmla="*/ 515 h 541"/>
                        <a:gd name="T60" fmla="*/ 140 w 531"/>
                        <a:gd name="T61" fmla="*/ 518 h 541"/>
                        <a:gd name="T62" fmla="*/ 150 w 531"/>
                        <a:gd name="T63" fmla="*/ 520 h 541"/>
                        <a:gd name="T64" fmla="*/ 168 w 531"/>
                        <a:gd name="T65" fmla="*/ 522 h 541"/>
                        <a:gd name="T66" fmla="*/ 198 w 531"/>
                        <a:gd name="T67" fmla="*/ 522 h 541"/>
                        <a:gd name="T68" fmla="*/ 223 w 531"/>
                        <a:gd name="T69" fmla="*/ 525 h 541"/>
                        <a:gd name="T70" fmla="*/ 257 w 531"/>
                        <a:gd name="T71" fmla="*/ 530 h 541"/>
                        <a:gd name="T72" fmla="*/ 292 w 531"/>
                        <a:gd name="T73" fmla="*/ 536 h 541"/>
                        <a:gd name="T74" fmla="*/ 315 w 531"/>
                        <a:gd name="T75" fmla="*/ 540 h 541"/>
                        <a:gd name="T76" fmla="*/ 345 w 531"/>
                        <a:gd name="T77" fmla="*/ 540 h 541"/>
                        <a:gd name="T78" fmla="*/ 350 w 531"/>
                        <a:gd name="T79" fmla="*/ 536 h 541"/>
                        <a:gd name="T80" fmla="*/ 514 w 531"/>
                        <a:gd name="T81" fmla="*/ 428 h 541"/>
                        <a:gd name="T82" fmla="*/ 522 w 531"/>
                        <a:gd name="T83" fmla="*/ 422 h 541"/>
                        <a:gd name="T84" fmla="*/ 528 w 531"/>
                        <a:gd name="T85" fmla="*/ 414 h 541"/>
                        <a:gd name="T86" fmla="*/ 530 w 531"/>
                        <a:gd name="T87" fmla="*/ 406 h 541"/>
                        <a:gd name="T88" fmla="*/ 530 w 531"/>
                        <a:gd name="T89" fmla="*/ 396 h 541"/>
                        <a:gd name="T90" fmla="*/ 528 w 531"/>
                        <a:gd name="T91" fmla="*/ 387 h 541"/>
                        <a:gd name="T92" fmla="*/ 482 w 531"/>
                        <a:gd name="T93" fmla="*/ 254 h 541"/>
                        <a:gd name="T94" fmla="*/ 452 w 531"/>
                        <a:gd name="T95" fmla="*/ 170 h 541"/>
                        <a:gd name="T96" fmla="*/ 431 w 531"/>
                        <a:gd name="T97" fmla="*/ 109 h 541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531"/>
                        <a:gd name="T148" fmla="*/ 0 h 541"/>
                        <a:gd name="T149" fmla="*/ 531 w 531"/>
                        <a:gd name="T150" fmla="*/ 541 h 541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531" h="541">
                          <a:moveTo>
                            <a:pt x="431" y="109"/>
                          </a:moveTo>
                          <a:lnTo>
                            <a:pt x="418" y="72"/>
                          </a:lnTo>
                          <a:lnTo>
                            <a:pt x="410" y="48"/>
                          </a:lnTo>
                          <a:lnTo>
                            <a:pt x="407" y="41"/>
                          </a:lnTo>
                          <a:lnTo>
                            <a:pt x="402" y="35"/>
                          </a:lnTo>
                          <a:lnTo>
                            <a:pt x="399" y="33"/>
                          </a:lnTo>
                          <a:lnTo>
                            <a:pt x="394" y="31"/>
                          </a:lnTo>
                          <a:lnTo>
                            <a:pt x="327" y="17"/>
                          </a:lnTo>
                          <a:lnTo>
                            <a:pt x="255" y="5"/>
                          </a:lnTo>
                          <a:lnTo>
                            <a:pt x="190" y="0"/>
                          </a:lnTo>
                          <a:lnTo>
                            <a:pt x="152" y="0"/>
                          </a:lnTo>
                          <a:lnTo>
                            <a:pt x="75" y="4"/>
                          </a:lnTo>
                          <a:lnTo>
                            <a:pt x="19" y="7"/>
                          </a:lnTo>
                          <a:lnTo>
                            <a:pt x="11" y="8"/>
                          </a:lnTo>
                          <a:lnTo>
                            <a:pt x="6" y="10"/>
                          </a:lnTo>
                          <a:lnTo>
                            <a:pt x="2" y="13"/>
                          </a:lnTo>
                          <a:lnTo>
                            <a:pt x="0" y="16"/>
                          </a:lnTo>
                          <a:lnTo>
                            <a:pt x="0" y="21"/>
                          </a:lnTo>
                          <a:lnTo>
                            <a:pt x="3" y="36"/>
                          </a:lnTo>
                          <a:lnTo>
                            <a:pt x="14" y="85"/>
                          </a:lnTo>
                          <a:lnTo>
                            <a:pt x="22" y="121"/>
                          </a:lnTo>
                          <a:lnTo>
                            <a:pt x="39" y="203"/>
                          </a:lnTo>
                          <a:lnTo>
                            <a:pt x="51" y="253"/>
                          </a:lnTo>
                          <a:lnTo>
                            <a:pt x="83" y="371"/>
                          </a:lnTo>
                          <a:lnTo>
                            <a:pt x="113" y="465"/>
                          </a:lnTo>
                          <a:lnTo>
                            <a:pt x="119" y="483"/>
                          </a:lnTo>
                          <a:lnTo>
                            <a:pt x="123" y="493"/>
                          </a:lnTo>
                          <a:lnTo>
                            <a:pt x="126" y="503"/>
                          </a:lnTo>
                          <a:lnTo>
                            <a:pt x="129" y="509"/>
                          </a:lnTo>
                          <a:lnTo>
                            <a:pt x="134" y="515"/>
                          </a:lnTo>
                          <a:lnTo>
                            <a:pt x="140" y="518"/>
                          </a:lnTo>
                          <a:lnTo>
                            <a:pt x="150" y="520"/>
                          </a:lnTo>
                          <a:lnTo>
                            <a:pt x="168" y="522"/>
                          </a:lnTo>
                          <a:lnTo>
                            <a:pt x="198" y="522"/>
                          </a:lnTo>
                          <a:lnTo>
                            <a:pt x="223" y="525"/>
                          </a:lnTo>
                          <a:lnTo>
                            <a:pt x="257" y="530"/>
                          </a:lnTo>
                          <a:lnTo>
                            <a:pt x="292" y="536"/>
                          </a:lnTo>
                          <a:lnTo>
                            <a:pt x="315" y="540"/>
                          </a:lnTo>
                          <a:lnTo>
                            <a:pt x="345" y="540"/>
                          </a:lnTo>
                          <a:lnTo>
                            <a:pt x="350" y="536"/>
                          </a:lnTo>
                          <a:lnTo>
                            <a:pt x="514" y="428"/>
                          </a:lnTo>
                          <a:lnTo>
                            <a:pt x="522" y="422"/>
                          </a:lnTo>
                          <a:lnTo>
                            <a:pt x="528" y="414"/>
                          </a:lnTo>
                          <a:lnTo>
                            <a:pt x="530" y="406"/>
                          </a:lnTo>
                          <a:lnTo>
                            <a:pt x="530" y="396"/>
                          </a:lnTo>
                          <a:lnTo>
                            <a:pt x="528" y="387"/>
                          </a:lnTo>
                          <a:lnTo>
                            <a:pt x="482" y="254"/>
                          </a:lnTo>
                          <a:lnTo>
                            <a:pt x="452" y="170"/>
                          </a:lnTo>
                          <a:lnTo>
                            <a:pt x="431" y="109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908" y="2833"/>
                      <a:ext cx="317" cy="411"/>
                    </a:xfrm>
                    <a:custGeom>
                      <a:avLst/>
                      <a:gdLst>
                        <a:gd name="T0" fmla="*/ 244 w 317"/>
                        <a:gd name="T1" fmla="*/ 122 h 411"/>
                        <a:gd name="T2" fmla="*/ 221 w 317"/>
                        <a:gd name="T3" fmla="*/ 63 h 411"/>
                        <a:gd name="T4" fmla="*/ 201 w 317"/>
                        <a:gd name="T5" fmla="*/ 10 h 411"/>
                        <a:gd name="T6" fmla="*/ 198 w 317"/>
                        <a:gd name="T7" fmla="*/ 8 h 411"/>
                        <a:gd name="T8" fmla="*/ 194 w 317"/>
                        <a:gd name="T9" fmla="*/ 7 h 411"/>
                        <a:gd name="T10" fmla="*/ 187 w 317"/>
                        <a:gd name="T11" fmla="*/ 6 h 411"/>
                        <a:gd name="T12" fmla="*/ 97 w 317"/>
                        <a:gd name="T13" fmla="*/ 0 h 411"/>
                        <a:gd name="T14" fmla="*/ 9 w 317"/>
                        <a:gd name="T15" fmla="*/ 0 h 411"/>
                        <a:gd name="T16" fmla="*/ 4 w 317"/>
                        <a:gd name="T17" fmla="*/ 1 h 411"/>
                        <a:gd name="T18" fmla="*/ 2 w 317"/>
                        <a:gd name="T19" fmla="*/ 2 h 411"/>
                        <a:gd name="T20" fmla="*/ 0 w 317"/>
                        <a:gd name="T21" fmla="*/ 7 h 411"/>
                        <a:gd name="T22" fmla="*/ 7 w 317"/>
                        <a:gd name="T23" fmla="*/ 44 h 411"/>
                        <a:gd name="T24" fmla="*/ 21 w 317"/>
                        <a:gd name="T25" fmla="*/ 76 h 411"/>
                        <a:gd name="T26" fmla="*/ 44 w 317"/>
                        <a:gd name="T27" fmla="*/ 135 h 411"/>
                        <a:gd name="T28" fmla="*/ 89 w 317"/>
                        <a:gd name="T29" fmla="*/ 237 h 411"/>
                        <a:gd name="T30" fmla="*/ 128 w 317"/>
                        <a:gd name="T31" fmla="*/ 325 h 411"/>
                        <a:gd name="T32" fmla="*/ 138 w 317"/>
                        <a:gd name="T33" fmla="*/ 358 h 411"/>
                        <a:gd name="T34" fmla="*/ 144 w 317"/>
                        <a:gd name="T35" fmla="*/ 380 h 411"/>
                        <a:gd name="T36" fmla="*/ 150 w 317"/>
                        <a:gd name="T37" fmla="*/ 393 h 411"/>
                        <a:gd name="T38" fmla="*/ 156 w 317"/>
                        <a:gd name="T39" fmla="*/ 402 h 411"/>
                        <a:gd name="T40" fmla="*/ 160 w 317"/>
                        <a:gd name="T41" fmla="*/ 407 h 411"/>
                        <a:gd name="T42" fmla="*/ 163 w 317"/>
                        <a:gd name="T43" fmla="*/ 409 h 411"/>
                        <a:gd name="T44" fmla="*/ 169 w 317"/>
                        <a:gd name="T45" fmla="*/ 410 h 411"/>
                        <a:gd name="T46" fmla="*/ 174 w 317"/>
                        <a:gd name="T47" fmla="*/ 408 h 411"/>
                        <a:gd name="T48" fmla="*/ 183 w 317"/>
                        <a:gd name="T49" fmla="*/ 403 h 411"/>
                        <a:gd name="T50" fmla="*/ 193 w 317"/>
                        <a:gd name="T51" fmla="*/ 396 h 411"/>
                        <a:gd name="T52" fmla="*/ 202 w 317"/>
                        <a:gd name="T53" fmla="*/ 388 h 411"/>
                        <a:gd name="T54" fmla="*/ 212 w 317"/>
                        <a:gd name="T55" fmla="*/ 380 h 411"/>
                        <a:gd name="T56" fmla="*/ 222 w 317"/>
                        <a:gd name="T57" fmla="*/ 373 h 411"/>
                        <a:gd name="T58" fmla="*/ 311 w 317"/>
                        <a:gd name="T59" fmla="*/ 337 h 411"/>
                        <a:gd name="T60" fmla="*/ 314 w 317"/>
                        <a:gd name="T61" fmla="*/ 334 h 411"/>
                        <a:gd name="T62" fmla="*/ 316 w 317"/>
                        <a:gd name="T63" fmla="*/ 331 h 411"/>
                        <a:gd name="T64" fmla="*/ 315 w 317"/>
                        <a:gd name="T65" fmla="*/ 326 h 411"/>
                        <a:gd name="T66" fmla="*/ 313 w 317"/>
                        <a:gd name="T67" fmla="*/ 322 h 411"/>
                        <a:gd name="T68" fmla="*/ 244 w 317"/>
                        <a:gd name="T69" fmla="*/ 122 h 411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317"/>
                        <a:gd name="T106" fmla="*/ 0 h 411"/>
                        <a:gd name="T107" fmla="*/ 317 w 317"/>
                        <a:gd name="T108" fmla="*/ 411 h 411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317" h="411">
                          <a:moveTo>
                            <a:pt x="244" y="122"/>
                          </a:moveTo>
                          <a:lnTo>
                            <a:pt x="221" y="63"/>
                          </a:lnTo>
                          <a:lnTo>
                            <a:pt x="201" y="10"/>
                          </a:lnTo>
                          <a:lnTo>
                            <a:pt x="198" y="8"/>
                          </a:lnTo>
                          <a:lnTo>
                            <a:pt x="194" y="7"/>
                          </a:lnTo>
                          <a:lnTo>
                            <a:pt x="187" y="6"/>
                          </a:lnTo>
                          <a:lnTo>
                            <a:pt x="97" y="0"/>
                          </a:lnTo>
                          <a:lnTo>
                            <a:pt x="9" y="0"/>
                          </a:lnTo>
                          <a:lnTo>
                            <a:pt x="4" y="1"/>
                          </a:lnTo>
                          <a:lnTo>
                            <a:pt x="2" y="2"/>
                          </a:lnTo>
                          <a:lnTo>
                            <a:pt x="0" y="7"/>
                          </a:lnTo>
                          <a:lnTo>
                            <a:pt x="7" y="44"/>
                          </a:lnTo>
                          <a:lnTo>
                            <a:pt x="21" y="76"/>
                          </a:lnTo>
                          <a:lnTo>
                            <a:pt x="44" y="135"/>
                          </a:lnTo>
                          <a:lnTo>
                            <a:pt x="89" y="237"/>
                          </a:lnTo>
                          <a:lnTo>
                            <a:pt x="128" y="325"/>
                          </a:lnTo>
                          <a:lnTo>
                            <a:pt x="138" y="358"/>
                          </a:lnTo>
                          <a:lnTo>
                            <a:pt x="144" y="380"/>
                          </a:lnTo>
                          <a:lnTo>
                            <a:pt x="150" y="393"/>
                          </a:lnTo>
                          <a:lnTo>
                            <a:pt x="156" y="402"/>
                          </a:lnTo>
                          <a:lnTo>
                            <a:pt x="160" y="407"/>
                          </a:lnTo>
                          <a:lnTo>
                            <a:pt x="163" y="409"/>
                          </a:lnTo>
                          <a:lnTo>
                            <a:pt x="169" y="410"/>
                          </a:lnTo>
                          <a:lnTo>
                            <a:pt x="174" y="408"/>
                          </a:lnTo>
                          <a:lnTo>
                            <a:pt x="183" y="403"/>
                          </a:lnTo>
                          <a:lnTo>
                            <a:pt x="193" y="396"/>
                          </a:lnTo>
                          <a:lnTo>
                            <a:pt x="202" y="388"/>
                          </a:lnTo>
                          <a:lnTo>
                            <a:pt x="212" y="380"/>
                          </a:lnTo>
                          <a:lnTo>
                            <a:pt x="222" y="373"/>
                          </a:lnTo>
                          <a:lnTo>
                            <a:pt x="311" y="337"/>
                          </a:lnTo>
                          <a:lnTo>
                            <a:pt x="314" y="334"/>
                          </a:lnTo>
                          <a:lnTo>
                            <a:pt x="316" y="331"/>
                          </a:lnTo>
                          <a:lnTo>
                            <a:pt x="315" y="326"/>
                          </a:lnTo>
                          <a:lnTo>
                            <a:pt x="313" y="322"/>
                          </a:lnTo>
                          <a:lnTo>
                            <a:pt x="244" y="122"/>
                          </a:lnTo>
                        </a:path>
                      </a:pathLst>
                    </a:custGeom>
                    <a:solidFill>
                      <a:srgbClr val="005F5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3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786" y="3256"/>
                    <a:ext cx="81" cy="232"/>
                    <a:chOff x="3786" y="3256"/>
                    <a:chExt cx="81" cy="232"/>
                  </a:xfrm>
                </p:grpSpPr>
                <p:sp>
                  <p:nvSpPr>
                    <p:cNvPr id="137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786" y="3263"/>
                      <a:ext cx="78" cy="225"/>
                    </a:xfrm>
                    <a:custGeom>
                      <a:avLst/>
                      <a:gdLst>
                        <a:gd name="T0" fmla="*/ 77 w 78"/>
                        <a:gd name="T1" fmla="*/ 0 h 225"/>
                        <a:gd name="T2" fmla="*/ 75 w 78"/>
                        <a:gd name="T3" fmla="*/ 14 h 225"/>
                        <a:gd name="T4" fmla="*/ 71 w 78"/>
                        <a:gd name="T5" fmla="*/ 26 h 225"/>
                        <a:gd name="T6" fmla="*/ 64 w 78"/>
                        <a:gd name="T7" fmla="*/ 36 h 225"/>
                        <a:gd name="T8" fmla="*/ 54 w 78"/>
                        <a:gd name="T9" fmla="*/ 42 h 225"/>
                        <a:gd name="T10" fmla="*/ 41 w 78"/>
                        <a:gd name="T11" fmla="*/ 47 h 225"/>
                        <a:gd name="T12" fmla="*/ 32 w 78"/>
                        <a:gd name="T13" fmla="*/ 56 h 225"/>
                        <a:gd name="T14" fmla="*/ 23 w 78"/>
                        <a:gd name="T15" fmla="*/ 67 h 225"/>
                        <a:gd name="T16" fmla="*/ 15 w 78"/>
                        <a:gd name="T17" fmla="*/ 85 h 225"/>
                        <a:gd name="T18" fmla="*/ 12 w 78"/>
                        <a:gd name="T19" fmla="*/ 100 h 225"/>
                        <a:gd name="T20" fmla="*/ 15 w 78"/>
                        <a:gd name="T21" fmla="*/ 112 h 225"/>
                        <a:gd name="T22" fmla="*/ 23 w 78"/>
                        <a:gd name="T23" fmla="*/ 122 h 225"/>
                        <a:gd name="T24" fmla="*/ 31 w 78"/>
                        <a:gd name="T25" fmla="*/ 132 h 225"/>
                        <a:gd name="T26" fmla="*/ 37 w 78"/>
                        <a:gd name="T27" fmla="*/ 142 h 225"/>
                        <a:gd name="T28" fmla="*/ 41 w 78"/>
                        <a:gd name="T29" fmla="*/ 156 h 225"/>
                        <a:gd name="T30" fmla="*/ 42 w 78"/>
                        <a:gd name="T31" fmla="*/ 171 h 225"/>
                        <a:gd name="T32" fmla="*/ 39 w 78"/>
                        <a:gd name="T33" fmla="*/ 184 h 225"/>
                        <a:gd name="T34" fmla="*/ 33 w 78"/>
                        <a:gd name="T35" fmla="*/ 194 h 225"/>
                        <a:gd name="T36" fmla="*/ 21 w 78"/>
                        <a:gd name="T37" fmla="*/ 206 h 225"/>
                        <a:gd name="T38" fmla="*/ 12 w 78"/>
                        <a:gd name="T39" fmla="*/ 214 h 225"/>
                        <a:gd name="T40" fmla="*/ 0 w 78"/>
                        <a:gd name="T41" fmla="*/ 224 h 225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8"/>
                        <a:gd name="T64" fmla="*/ 0 h 225"/>
                        <a:gd name="T65" fmla="*/ 78 w 78"/>
                        <a:gd name="T66" fmla="*/ 225 h 225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8" h="225">
                          <a:moveTo>
                            <a:pt x="77" y="0"/>
                          </a:moveTo>
                          <a:lnTo>
                            <a:pt x="75" y="14"/>
                          </a:lnTo>
                          <a:lnTo>
                            <a:pt x="71" y="26"/>
                          </a:lnTo>
                          <a:lnTo>
                            <a:pt x="64" y="36"/>
                          </a:lnTo>
                          <a:lnTo>
                            <a:pt x="54" y="42"/>
                          </a:lnTo>
                          <a:lnTo>
                            <a:pt x="41" y="47"/>
                          </a:lnTo>
                          <a:lnTo>
                            <a:pt x="32" y="56"/>
                          </a:lnTo>
                          <a:lnTo>
                            <a:pt x="23" y="67"/>
                          </a:lnTo>
                          <a:lnTo>
                            <a:pt x="15" y="85"/>
                          </a:lnTo>
                          <a:lnTo>
                            <a:pt x="12" y="100"/>
                          </a:lnTo>
                          <a:lnTo>
                            <a:pt x="15" y="112"/>
                          </a:lnTo>
                          <a:lnTo>
                            <a:pt x="23" y="122"/>
                          </a:lnTo>
                          <a:lnTo>
                            <a:pt x="31" y="132"/>
                          </a:lnTo>
                          <a:lnTo>
                            <a:pt x="37" y="142"/>
                          </a:lnTo>
                          <a:lnTo>
                            <a:pt x="41" y="156"/>
                          </a:lnTo>
                          <a:lnTo>
                            <a:pt x="42" y="171"/>
                          </a:lnTo>
                          <a:lnTo>
                            <a:pt x="39" y="184"/>
                          </a:lnTo>
                          <a:lnTo>
                            <a:pt x="33" y="194"/>
                          </a:lnTo>
                          <a:lnTo>
                            <a:pt x="21" y="206"/>
                          </a:lnTo>
                          <a:lnTo>
                            <a:pt x="12" y="214"/>
                          </a:lnTo>
                          <a:lnTo>
                            <a:pt x="0" y="22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6" y="3256"/>
                      <a:ext cx="1" cy="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8" name="Group 54"/>
                <p:cNvGrpSpPr>
                  <a:grpSpLocks/>
                </p:cNvGrpSpPr>
                <p:nvPr/>
              </p:nvGrpSpPr>
              <p:grpSpPr bwMode="auto">
                <a:xfrm>
                  <a:off x="4212" y="2645"/>
                  <a:ext cx="608" cy="1022"/>
                  <a:chOff x="4212" y="2645"/>
                  <a:chExt cx="608" cy="1022"/>
                </a:xfrm>
              </p:grpSpPr>
              <p:sp>
                <p:nvSpPr>
                  <p:cNvPr id="129" name="Freeform 55"/>
                  <p:cNvSpPr>
                    <a:spLocks/>
                  </p:cNvSpPr>
                  <p:nvPr/>
                </p:nvSpPr>
                <p:spPr bwMode="auto">
                  <a:xfrm>
                    <a:off x="4467" y="3106"/>
                    <a:ext cx="353" cy="561"/>
                  </a:xfrm>
                  <a:custGeom>
                    <a:avLst/>
                    <a:gdLst>
                      <a:gd name="T0" fmla="*/ 0 w 353"/>
                      <a:gd name="T1" fmla="*/ 264 h 561"/>
                      <a:gd name="T2" fmla="*/ 100 w 353"/>
                      <a:gd name="T3" fmla="*/ 207 h 561"/>
                      <a:gd name="T4" fmla="*/ 211 w 353"/>
                      <a:gd name="T5" fmla="*/ 11 h 561"/>
                      <a:gd name="T6" fmla="*/ 216 w 353"/>
                      <a:gd name="T7" fmla="*/ 8 h 561"/>
                      <a:gd name="T8" fmla="*/ 224 w 353"/>
                      <a:gd name="T9" fmla="*/ 4 h 561"/>
                      <a:gd name="T10" fmla="*/ 232 w 353"/>
                      <a:gd name="T11" fmla="*/ 2 h 561"/>
                      <a:gd name="T12" fmla="*/ 244 w 353"/>
                      <a:gd name="T13" fmla="*/ 0 h 561"/>
                      <a:gd name="T14" fmla="*/ 255 w 353"/>
                      <a:gd name="T15" fmla="*/ 2 h 561"/>
                      <a:gd name="T16" fmla="*/ 265 w 353"/>
                      <a:gd name="T17" fmla="*/ 6 h 561"/>
                      <a:gd name="T18" fmla="*/ 277 w 353"/>
                      <a:gd name="T19" fmla="*/ 11 h 561"/>
                      <a:gd name="T20" fmla="*/ 292 w 353"/>
                      <a:gd name="T21" fmla="*/ 19 h 561"/>
                      <a:gd name="T22" fmla="*/ 305 w 353"/>
                      <a:gd name="T23" fmla="*/ 27 h 561"/>
                      <a:gd name="T24" fmla="*/ 315 w 353"/>
                      <a:gd name="T25" fmla="*/ 35 h 561"/>
                      <a:gd name="T26" fmla="*/ 324 w 353"/>
                      <a:gd name="T27" fmla="*/ 43 h 561"/>
                      <a:gd name="T28" fmla="*/ 332 w 353"/>
                      <a:gd name="T29" fmla="*/ 52 h 561"/>
                      <a:gd name="T30" fmla="*/ 341 w 353"/>
                      <a:gd name="T31" fmla="*/ 66 h 561"/>
                      <a:gd name="T32" fmla="*/ 346 w 353"/>
                      <a:gd name="T33" fmla="*/ 76 h 561"/>
                      <a:gd name="T34" fmla="*/ 351 w 353"/>
                      <a:gd name="T35" fmla="*/ 90 h 561"/>
                      <a:gd name="T36" fmla="*/ 352 w 353"/>
                      <a:gd name="T37" fmla="*/ 106 h 561"/>
                      <a:gd name="T38" fmla="*/ 352 w 353"/>
                      <a:gd name="T39" fmla="*/ 130 h 561"/>
                      <a:gd name="T40" fmla="*/ 349 w 353"/>
                      <a:gd name="T41" fmla="*/ 158 h 561"/>
                      <a:gd name="T42" fmla="*/ 344 w 353"/>
                      <a:gd name="T43" fmla="*/ 184 h 561"/>
                      <a:gd name="T44" fmla="*/ 335 w 353"/>
                      <a:gd name="T45" fmla="*/ 215 h 561"/>
                      <a:gd name="T46" fmla="*/ 325 w 353"/>
                      <a:gd name="T47" fmla="*/ 242 h 561"/>
                      <a:gd name="T48" fmla="*/ 316 w 353"/>
                      <a:gd name="T49" fmla="*/ 259 h 561"/>
                      <a:gd name="T50" fmla="*/ 304 w 353"/>
                      <a:gd name="T51" fmla="*/ 278 h 561"/>
                      <a:gd name="T52" fmla="*/ 295 w 353"/>
                      <a:gd name="T53" fmla="*/ 291 h 561"/>
                      <a:gd name="T54" fmla="*/ 285 w 353"/>
                      <a:gd name="T55" fmla="*/ 305 h 561"/>
                      <a:gd name="T56" fmla="*/ 272 w 353"/>
                      <a:gd name="T57" fmla="*/ 320 h 561"/>
                      <a:gd name="T58" fmla="*/ 261 w 353"/>
                      <a:gd name="T59" fmla="*/ 329 h 561"/>
                      <a:gd name="T60" fmla="*/ 215 w 353"/>
                      <a:gd name="T61" fmla="*/ 324 h 561"/>
                      <a:gd name="T62" fmla="*/ 180 w 353"/>
                      <a:gd name="T63" fmla="*/ 312 h 561"/>
                      <a:gd name="T64" fmla="*/ 158 w 353"/>
                      <a:gd name="T65" fmla="*/ 318 h 561"/>
                      <a:gd name="T66" fmla="*/ 106 w 353"/>
                      <a:gd name="T67" fmla="*/ 321 h 561"/>
                      <a:gd name="T68" fmla="*/ 42 w 353"/>
                      <a:gd name="T69" fmla="*/ 312 h 561"/>
                      <a:gd name="T70" fmla="*/ 33 w 353"/>
                      <a:gd name="T71" fmla="*/ 333 h 561"/>
                      <a:gd name="T72" fmla="*/ 33 w 353"/>
                      <a:gd name="T73" fmla="*/ 480 h 561"/>
                      <a:gd name="T74" fmla="*/ 34 w 353"/>
                      <a:gd name="T75" fmla="*/ 494 h 561"/>
                      <a:gd name="T76" fmla="*/ 37 w 353"/>
                      <a:gd name="T77" fmla="*/ 503 h 561"/>
                      <a:gd name="T78" fmla="*/ 41 w 353"/>
                      <a:gd name="T79" fmla="*/ 512 h 561"/>
                      <a:gd name="T80" fmla="*/ 47 w 353"/>
                      <a:gd name="T81" fmla="*/ 519 h 561"/>
                      <a:gd name="T82" fmla="*/ 53 w 353"/>
                      <a:gd name="T83" fmla="*/ 525 h 561"/>
                      <a:gd name="T84" fmla="*/ 61 w 353"/>
                      <a:gd name="T85" fmla="*/ 530 h 561"/>
                      <a:gd name="T86" fmla="*/ 68 w 353"/>
                      <a:gd name="T87" fmla="*/ 532 h 561"/>
                      <a:gd name="T88" fmla="*/ 77 w 353"/>
                      <a:gd name="T89" fmla="*/ 533 h 561"/>
                      <a:gd name="T90" fmla="*/ 315 w 353"/>
                      <a:gd name="T91" fmla="*/ 533 h 561"/>
                      <a:gd name="T92" fmla="*/ 315 w 353"/>
                      <a:gd name="T93" fmla="*/ 560 h 561"/>
                      <a:gd name="T94" fmla="*/ 70 w 353"/>
                      <a:gd name="T95" fmla="*/ 559 h 561"/>
                      <a:gd name="T96" fmla="*/ 58 w 353"/>
                      <a:gd name="T97" fmla="*/ 558 h 561"/>
                      <a:gd name="T98" fmla="*/ 49 w 353"/>
                      <a:gd name="T99" fmla="*/ 557 h 561"/>
                      <a:gd name="T100" fmla="*/ 40 w 353"/>
                      <a:gd name="T101" fmla="*/ 555 h 561"/>
                      <a:gd name="T102" fmla="*/ 32 w 353"/>
                      <a:gd name="T103" fmla="*/ 551 h 561"/>
                      <a:gd name="T104" fmla="*/ 25 w 353"/>
                      <a:gd name="T105" fmla="*/ 545 h 561"/>
                      <a:gd name="T106" fmla="*/ 17 w 353"/>
                      <a:gd name="T107" fmla="*/ 535 h 561"/>
                      <a:gd name="T108" fmla="*/ 11 w 353"/>
                      <a:gd name="T109" fmla="*/ 525 h 561"/>
                      <a:gd name="T110" fmla="*/ 6 w 353"/>
                      <a:gd name="T111" fmla="*/ 515 h 561"/>
                      <a:gd name="T112" fmla="*/ 3 w 353"/>
                      <a:gd name="T113" fmla="*/ 504 h 561"/>
                      <a:gd name="T114" fmla="*/ 1 w 353"/>
                      <a:gd name="T115" fmla="*/ 491 h 561"/>
                      <a:gd name="T116" fmla="*/ 0 w 353"/>
                      <a:gd name="T117" fmla="*/ 477 h 561"/>
                      <a:gd name="T118" fmla="*/ 0 w 353"/>
                      <a:gd name="T119" fmla="*/ 264 h 561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353"/>
                      <a:gd name="T181" fmla="*/ 0 h 561"/>
                      <a:gd name="T182" fmla="*/ 353 w 353"/>
                      <a:gd name="T183" fmla="*/ 561 h 561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353" h="561">
                        <a:moveTo>
                          <a:pt x="0" y="264"/>
                        </a:moveTo>
                        <a:lnTo>
                          <a:pt x="100" y="207"/>
                        </a:lnTo>
                        <a:lnTo>
                          <a:pt x="211" y="11"/>
                        </a:lnTo>
                        <a:lnTo>
                          <a:pt x="216" y="8"/>
                        </a:lnTo>
                        <a:lnTo>
                          <a:pt x="224" y="4"/>
                        </a:lnTo>
                        <a:lnTo>
                          <a:pt x="232" y="2"/>
                        </a:lnTo>
                        <a:lnTo>
                          <a:pt x="244" y="0"/>
                        </a:lnTo>
                        <a:lnTo>
                          <a:pt x="255" y="2"/>
                        </a:lnTo>
                        <a:lnTo>
                          <a:pt x="265" y="6"/>
                        </a:lnTo>
                        <a:lnTo>
                          <a:pt x="277" y="11"/>
                        </a:lnTo>
                        <a:lnTo>
                          <a:pt x="292" y="19"/>
                        </a:lnTo>
                        <a:lnTo>
                          <a:pt x="305" y="27"/>
                        </a:lnTo>
                        <a:lnTo>
                          <a:pt x="315" y="35"/>
                        </a:lnTo>
                        <a:lnTo>
                          <a:pt x="324" y="43"/>
                        </a:lnTo>
                        <a:lnTo>
                          <a:pt x="332" y="52"/>
                        </a:lnTo>
                        <a:lnTo>
                          <a:pt x="341" y="66"/>
                        </a:lnTo>
                        <a:lnTo>
                          <a:pt x="346" y="76"/>
                        </a:lnTo>
                        <a:lnTo>
                          <a:pt x="351" y="90"/>
                        </a:lnTo>
                        <a:lnTo>
                          <a:pt x="352" y="106"/>
                        </a:lnTo>
                        <a:lnTo>
                          <a:pt x="352" y="130"/>
                        </a:lnTo>
                        <a:lnTo>
                          <a:pt x="349" y="158"/>
                        </a:lnTo>
                        <a:lnTo>
                          <a:pt x="344" y="184"/>
                        </a:lnTo>
                        <a:lnTo>
                          <a:pt x="335" y="215"/>
                        </a:lnTo>
                        <a:lnTo>
                          <a:pt x="325" y="242"/>
                        </a:lnTo>
                        <a:lnTo>
                          <a:pt x="316" y="259"/>
                        </a:lnTo>
                        <a:lnTo>
                          <a:pt x="304" y="278"/>
                        </a:lnTo>
                        <a:lnTo>
                          <a:pt x="295" y="291"/>
                        </a:lnTo>
                        <a:lnTo>
                          <a:pt x="285" y="305"/>
                        </a:lnTo>
                        <a:lnTo>
                          <a:pt x="272" y="320"/>
                        </a:lnTo>
                        <a:lnTo>
                          <a:pt x="261" y="329"/>
                        </a:lnTo>
                        <a:lnTo>
                          <a:pt x="215" y="324"/>
                        </a:lnTo>
                        <a:lnTo>
                          <a:pt x="180" y="312"/>
                        </a:lnTo>
                        <a:lnTo>
                          <a:pt x="158" y="318"/>
                        </a:lnTo>
                        <a:lnTo>
                          <a:pt x="106" y="321"/>
                        </a:lnTo>
                        <a:lnTo>
                          <a:pt x="42" y="312"/>
                        </a:lnTo>
                        <a:lnTo>
                          <a:pt x="33" y="333"/>
                        </a:lnTo>
                        <a:lnTo>
                          <a:pt x="33" y="480"/>
                        </a:lnTo>
                        <a:lnTo>
                          <a:pt x="34" y="494"/>
                        </a:lnTo>
                        <a:lnTo>
                          <a:pt x="37" y="503"/>
                        </a:lnTo>
                        <a:lnTo>
                          <a:pt x="41" y="512"/>
                        </a:lnTo>
                        <a:lnTo>
                          <a:pt x="47" y="519"/>
                        </a:lnTo>
                        <a:lnTo>
                          <a:pt x="53" y="525"/>
                        </a:lnTo>
                        <a:lnTo>
                          <a:pt x="61" y="530"/>
                        </a:lnTo>
                        <a:lnTo>
                          <a:pt x="68" y="532"/>
                        </a:lnTo>
                        <a:lnTo>
                          <a:pt x="77" y="533"/>
                        </a:lnTo>
                        <a:lnTo>
                          <a:pt x="315" y="533"/>
                        </a:lnTo>
                        <a:lnTo>
                          <a:pt x="315" y="560"/>
                        </a:lnTo>
                        <a:lnTo>
                          <a:pt x="70" y="559"/>
                        </a:lnTo>
                        <a:lnTo>
                          <a:pt x="58" y="558"/>
                        </a:lnTo>
                        <a:lnTo>
                          <a:pt x="49" y="557"/>
                        </a:lnTo>
                        <a:lnTo>
                          <a:pt x="40" y="555"/>
                        </a:lnTo>
                        <a:lnTo>
                          <a:pt x="32" y="551"/>
                        </a:lnTo>
                        <a:lnTo>
                          <a:pt x="25" y="545"/>
                        </a:lnTo>
                        <a:lnTo>
                          <a:pt x="17" y="535"/>
                        </a:lnTo>
                        <a:lnTo>
                          <a:pt x="11" y="525"/>
                        </a:lnTo>
                        <a:lnTo>
                          <a:pt x="6" y="515"/>
                        </a:lnTo>
                        <a:lnTo>
                          <a:pt x="3" y="504"/>
                        </a:lnTo>
                        <a:lnTo>
                          <a:pt x="1" y="491"/>
                        </a:lnTo>
                        <a:lnTo>
                          <a:pt x="0" y="477"/>
                        </a:lnTo>
                        <a:lnTo>
                          <a:pt x="0" y="264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212" y="2645"/>
                    <a:ext cx="537" cy="1016"/>
                    <a:chOff x="4212" y="2645"/>
                    <a:chExt cx="537" cy="1016"/>
                  </a:xfrm>
                </p:grpSpPr>
                <p:sp>
                  <p:nvSpPr>
                    <p:cNvPr id="13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212" y="2645"/>
                      <a:ext cx="537" cy="1016"/>
                    </a:xfrm>
                    <a:custGeom>
                      <a:avLst/>
                      <a:gdLst>
                        <a:gd name="T0" fmla="*/ 321 w 537"/>
                        <a:gd name="T1" fmla="*/ 70 h 1016"/>
                        <a:gd name="T2" fmla="*/ 312 w 537"/>
                        <a:gd name="T3" fmla="*/ 69 h 1016"/>
                        <a:gd name="T4" fmla="*/ 284 w 537"/>
                        <a:gd name="T5" fmla="*/ 78 h 1016"/>
                        <a:gd name="T6" fmla="*/ 290 w 537"/>
                        <a:gd name="T7" fmla="*/ 5 h 1016"/>
                        <a:gd name="T8" fmla="*/ 249 w 537"/>
                        <a:gd name="T9" fmla="*/ 58 h 1016"/>
                        <a:gd name="T10" fmla="*/ 237 w 537"/>
                        <a:gd name="T11" fmla="*/ 15 h 1016"/>
                        <a:gd name="T12" fmla="*/ 202 w 537"/>
                        <a:gd name="T13" fmla="*/ 0 h 1016"/>
                        <a:gd name="T14" fmla="*/ 207 w 537"/>
                        <a:gd name="T15" fmla="*/ 39 h 1016"/>
                        <a:gd name="T16" fmla="*/ 186 w 537"/>
                        <a:gd name="T17" fmla="*/ 25 h 1016"/>
                        <a:gd name="T18" fmla="*/ 188 w 537"/>
                        <a:gd name="T19" fmla="*/ 44 h 1016"/>
                        <a:gd name="T20" fmla="*/ 175 w 537"/>
                        <a:gd name="T21" fmla="*/ 82 h 1016"/>
                        <a:gd name="T22" fmla="*/ 129 w 537"/>
                        <a:gd name="T23" fmla="*/ 30 h 1016"/>
                        <a:gd name="T24" fmla="*/ 160 w 537"/>
                        <a:gd name="T25" fmla="*/ 81 h 1016"/>
                        <a:gd name="T26" fmla="*/ 107 w 537"/>
                        <a:gd name="T27" fmla="*/ 46 h 1016"/>
                        <a:gd name="T28" fmla="*/ 130 w 537"/>
                        <a:gd name="T29" fmla="*/ 85 h 1016"/>
                        <a:gd name="T30" fmla="*/ 124 w 537"/>
                        <a:gd name="T31" fmla="*/ 106 h 1016"/>
                        <a:gd name="T32" fmla="*/ 127 w 537"/>
                        <a:gd name="T33" fmla="*/ 151 h 1016"/>
                        <a:gd name="T34" fmla="*/ 86 w 537"/>
                        <a:gd name="T35" fmla="*/ 209 h 1016"/>
                        <a:gd name="T36" fmla="*/ 49 w 537"/>
                        <a:gd name="T37" fmla="*/ 278 h 1016"/>
                        <a:gd name="T38" fmla="*/ 59 w 537"/>
                        <a:gd name="T39" fmla="*/ 291 h 1016"/>
                        <a:gd name="T40" fmla="*/ 146 w 537"/>
                        <a:gd name="T41" fmla="*/ 346 h 1016"/>
                        <a:gd name="T42" fmla="*/ 171 w 537"/>
                        <a:gd name="T43" fmla="*/ 411 h 1016"/>
                        <a:gd name="T44" fmla="*/ 257 w 537"/>
                        <a:gd name="T45" fmla="*/ 399 h 1016"/>
                        <a:gd name="T46" fmla="*/ 281 w 537"/>
                        <a:gd name="T47" fmla="*/ 516 h 1016"/>
                        <a:gd name="T48" fmla="*/ 212 w 537"/>
                        <a:gd name="T49" fmla="*/ 581 h 1016"/>
                        <a:gd name="T50" fmla="*/ 130 w 537"/>
                        <a:gd name="T51" fmla="*/ 594 h 1016"/>
                        <a:gd name="T52" fmla="*/ 77 w 537"/>
                        <a:gd name="T53" fmla="*/ 593 h 1016"/>
                        <a:gd name="T54" fmla="*/ 41 w 537"/>
                        <a:gd name="T55" fmla="*/ 582 h 1016"/>
                        <a:gd name="T56" fmla="*/ 31 w 537"/>
                        <a:gd name="T57" fmla="*/ 609 h 1016"/>
                        <a:gd name="T58" fmla="*/ 0 w 537"/>
                        <a:gd name="T59" fmla="*/ 629 h 1016"/>
                        <a:gd name="T60" fmla="*/ 13 w 537"/>
                        <a:gd name="T61" fmla="*/ 650 h 1016"/>
                        <a:gd name="T62" fmla="*/ 6 w 537"/>
                        <a:gd name="T63" fmla="*/ 674 h 1016"/>
                        <a:gd name="T64" fmla="*/ 22 w 537"/>
                        <a:gd name="T65" fmla="*/ 702 h 1016"/>
                        <a:gd name="T66" fmla="*/ 30 w 537"/>
                        <a:gd name="T67" fmla="*/ 716 h 1016"/>
                        <a:gd name="T68" fmla="*/ 95 w 537"/>
                        <a:gd name="T69" fmla="*/ 692 h 1016"/>
                        <a:gd name="T70" fmla="*/ 209 w 537"/>
                        <a:gd name="T71" fmla="*/ 663 h 1016"/>
                        <a:gd name="T72" fmla="*/ 285 w 537"/>
                        <a:gd name="T73" fmla="*/ 651 h 1016"/>
                        <a:gd name="T74" fmla="*/ 303 w 537"/>
                        <a:gd name="T75" fmla="*/ 626 h 1016"/>
                        <a:gd name="T76" fmla="*/ 295 w 537"/>
                        <a:gd name="T77" fmla="*/ 643 h 1016"/>
                        <a:gd name="T78" fmla="*/ 246 w 537"/>
                        <a:gd name="T79" fmla="*/ 659 h 1016"/>
                        <a:gd name="T80" fmla="*/ 204 w 537"/>
                        <a:gd name="T81" fmla="*/ 690 h 1016"/>
                        <a:gd name="T82" fmla="*/ 214 w 537"/>
                        <a:gd name="T83" fmla="*/ 721 h 1016"/>
                        <a:gd name="T84" fmla="*/ 289 w 537"/>
                        <a:gd name="T85" fmla="*/ 788 h 1016"/>
                        <a:gd name="T86" fmla="*/ 374 w 537"/>
                        <a:gd name="T87" fmla="*/ 844 h 1016"/>
                        <a:gd name="T88" fmla="*/ 390 w 537"/>
                        <a:gd name="T89" fmla="*/ 930 h 1016"/>
                        <a:gd name="T90" fmla="*/ 342 w 537"/>
                        <a:gd name="T91" fmla="*/ 1000 h 1016"/>
                        <a:gd name="T92" fmla="*/ 420 w 537"/>
                        <a:gd name="T93" fmla="*/ 1010 h 1016"/>
                        <a:gd name="T94" fmla="*/ 470 w 537"/>
                        <a:gd name="T95" fmla="*/ 1007 h 1016"/>
                        <a:gd name="T96" fmla="*/ 469 w 537"/>
                        <a:gd name="T97" fmla="*/ 878 h 1016"/>
                        <a:gd name="T98" fmla="*/ 499 w 537"/>
                        <a:gd name="T99" fmla="*/ 844 h 1016"/>
                        <a:gd name="T100" fmla="*/ 479 w 537"/>
                        <a:gd name="T101" fmla="*/ 813 h 1016"/>
                        <a:gd name="T102" fmla="*/ 390 w 537"/>
                        <a:gd name="T103" fmla="*/ 771 h 1016"/>
                        <a:gd name="T104" fmla="*/ 361 w 537"/>
                        <a:gd name="T105" fmla="*/ 715 h 1016"/>
                        <a:gd name="T106" fmla="*/ 499 w 537"/>
                        <a:gd name="T107" fmla="*/ 703 h 1016"/>
                        <a:gd name="T108" fmla="*/ 527 w 537"/>
                        <a:gd name="T109" fmla="*/ 688 h 1016"/>
                        <a:gd name="T110" fmla="*/ 536 w 537"/>
                        <a:gd name="T111" fmla="*/ 638 h 1016"/>
                        <a:gd name="T112" fmla="*/ 528 w 537"/>
                        <a:gd name="T113" fmla="*/ 588 h 1016"/>
                        <a:gd name="T114" fmla="*/ 464 w 537"/>
                        <a:gd name="T115" fmla="*/ 424 h 1016"/>
                        <a:gd name="T116" fmla="*/ 390 w 537"/>
                        <a:gd name="T117" fmla="*/ 315 h 1016"/>
                        <a:gd name="T118" fmla="*/ 353 w 537"/>
                        <a:gd name="T119" fmla="*/ 217 h 101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w 537"/>
                        <a:gd name="T181" fmla="*/ 0 h 1016"/>
                        <a:gd name="T182" fmla="*/ 537 w 537"/>
                        <a:gd name="T183" fmla="*/ 1016 h 1016"/>
                      </a:gdLst>
                      <a:ahLst/>
                      <a:cxnLst>
                        <a:cxn ang="T120">
                          <a:pos x="T0" y="T1"/>
                        </a:cxn>
                        <a:cxn ang="T121">
                          <a:pos x="T2" y="T3"/>
                        </a:cxn>
                        <a:cxn ang="T122">
                          <a:pos x="T4" y="T5"/>
                        </a:cxn>
                        <a:cxn ang="T123">
                          <a:pos x="T6" y="T7"/>
                        </a:cxn>
                        <a:cxn ang="T124">
                          <a:pos x="T8" y="T9"/>
                        </a:cxn>
                        <a:cxn ang="T125">
                          <a:pos x="T10" y="T11"/>
                        </a:cxn>
                        <a:cxn ang="T126">
                          <a:pos x="T12" y="T13"/>
                        </a:cxn>
                        <a:cxn ang="T127">
                          <a:pos x="T14" y="T15"/>
                        </a:cxn>
                        <a:cxn ang="T128">
                          <a:pos x="T16" y="T17"/>
                        </a:cxn>
                        <a:cxn ang="T129">
                          <a:pos x="T18" y="T19"/>
                        </a:cxn>
                        <a:cxn ang="T130">
                          <a:pos x="T20" y="T21"/>
                        </a:cxn>
                        <a:cxn ang="T131">
                          <a:pos x="T22" y="T23"/>
                        </a:cxn>
                        <a:cxn ang="T132">
                          <a:pos x="T24" y="T25"/>
                        </a:cxn>
                        <a:cxn ang="T133">
                          <a:pos x="T26" y="T27"/>
                        </a:cxn>
                        <a:cxn ang="T134">
                          <a:pos x="T28" y="T29"/>
                        </a:cxn>
                        <a:cxn ang="T135">
                          <a:pos x="T30" y="T31"/>
                        </a:cxn>
                        <a:cxn ang="T136">
                          <a:pos x="T32" y="T33"/>
                        </a:cxn>
                        <a:cxn ang="T137">
                          <a:pos x="T34" y="T35"/>
                        </a:cxn>
                        <a:cxn ang="T138">
                          <a:pos x="T36" y="T37"/>
                        </a:cxn>
                        <a:cxn ang="T139">
                          <a:pos x="T38" y="T39"/>
                        </a:cxn>
                        <a:cxn ang="T140">
                          <a:pos x="T40" y="T41"/>
                        </a:cxn>
                        <a:cxn ang="T141">
                          <a:pos x="T42" y="T43"/>
                        </a:cxn>
                        <a:cxn ang="T142">
                          <a:pos x="T44" y="T45"/>
                        </a:cxn>
                        <a:cxn ang="T143">
                          <a:pos x="T46" y="T47"/>
                        </a:cxn>
                        <a:cxn ang="T144">
                          <a:pos x="T48" y="T49"/>
                        </a:cxn>
                        <a:cxn ang="T145">
                          <a:pos x="T50" y="T51"/>
                        </a:cxn>
                        <a:cxn ang="T146">
                          <a:pos x="T52" y="T53"/>
                        </a:cxn>
                        <a:cxn ang="T147">
                          <a:pos x="T54" y="T55"/>
                        </a:cxn>
                        <a:cxn ang="T148">
                          <a:pos x="T56" y="T57"/>
                        </a:cxn>
                        <a:cxn ang="T149">
                          <a:pos x="T58" y="T59"/>
                        </a:cxn>
                        <a:cxn ang="T150">
                          <a:pos x="T60" y="T61"/>
                        </a:cxn>
                        <a:cxn ang="T151">
                          <a:pos x="T62" y="T63"/>
                        </a:cxn>
                        <a:cxn ang="T152">
                          <a:pos x="T64" y="T65"/>
                        </a:cxn>
                        <a:cxn ang="T153">
                          <a:pos x="T66" y="T67"/>
                        </a:cxn>
                        <a:cxn ang="T154">
                          <a:pos x="T68" y="T69"/>
                        </a:cxn>
                        <a:cxn ang="T155">
                          <a:pos x="T70" y="T71"/>
                        </a:cxn>
                        <a:cxn ang="T156">
                          <a:pos x="T72" y="T73"/>
                        </a:cxn>
                        <a:cxn ang="T157">
                          <a:pos x="T74" y="T75"/>
                        </a:cxn>
                        <a:cxn ang="T158">
                          <a:pos x="T76" y="T77"/>
                        </a:cxn>
                        <a:cxn ang="T159">
                          <a:pos x="T78" y="T79"/>
                        </a:cxn>
                        <a:cxn ang="T160">
                          <a:pos x="T80" y="T81"/>
                        </a:cxn>
                        <a:cxn ang="T161">
                          <a:pos x="T82" y="T83"/>
                        </a:cxn>
                        <a:cxn ang="T162">
                          <a:pos x="T84" y="T85"/>
                        </a:cxn>
                        <a:cxn ang="T163">
                          <a:pos x="T86" y="T87"/>
                        </a:cxn>
                        <a:cxn ang="T164">
                          <a:pos x="T88" y="T89"/>
                        </a:cxn>
                        <a:cxn ang="T165">
                          <a:pos x="T90" y="T91"/>
                        </a:cxn>
                        <a:cxn ang="T166">
                          <a:pos x="T92" y="T93"/>
                        </a:cxn>
                        <a:cxn ang="T167">
                          <a:pos x="T94" y="T95"/>
                        </a:cxn>
                        <a:cxn ang="T168">
                          <a:pos x="T96" y="T97"/>
                        </a:cxn>
                        <a:cxn ang="T169">
                          <a:pos x="T98" y="T99"/>
                        </a:cxn>
                        <a:cxn ang="T170">
                          <a:pos x="T100" y="T101"/>
                        </a:cxn>
                        <a:cxn ang="T171">
                          <a:pos x="T102" y="T103"/>
                        </a:cxn>
                        <a:cxn ang="T172">
                          <a:pos x="T104" y="T105"/>
                        </a:cxn>
                        <a:cxn ang="T173">
                          <a:pos x="T106" y="T107"/>
                        </a:cxn>
                        <a:cxn ang="T174">
                          <a:pos x="T108" y="T109"/>
                        </a:cxn>
                        <a:cxn ang="T175">
                          <a:pos x="T110" y="T111"/>
                        </a:cxn>
                        <a:cxn ang="T176">
                          <a:pos x="T112" y="T113"/>
                        </a:cxn>
                        <a:cxn ang="T177">
                          <a:pos x="T114" y="T115"/>
                        </a:cxn>
                        <a:cxn ang="T178">
                          <a:pos x="T116" y="T117"/>
                        </a:cxn>
                        <a:cxn ang="T179">
                          <a:pos x="T118" y="T119"/>
                        </a:cxn>
                      </a:cxnLst>
                      <a:rect l="T180" t="T181" r="T182" b="T183"/>
                      <a:pathLst>
                        <a:path w="537" h="1016">
                          <a:moveTo>
                            <a:pt x="353" y="217"/>
                          </a:moveTo>
                          <a:lnTo>
                            <a:pt x="339" y="171"/>
                          </a:lnTo>
                          <a:lnTo>
                            <a:pt x="326" y="117"/>
                          </a:lnTo>
                          <a:lnTo>
                            <a:pt x="321" y="70"/>
                          </a:lnTo>
                          <a:lnTo>
                            <a:pt x="333" y="44"/>
                          </a:lnTo>
                          <a:lnTo>
                            <a:pt x="345" y="31"/>
                          </a:lnTo>
                          <a:lnTo>
                            <a:pt x="326" y="46"/>
                          </a:lnTo>
                          <a:lnTo>
                            <a:pt x="312" y="69"/>
                          </a:lnTo>
                          <a:lnTo>
                            <a:pt x="324" y="17"/>
                          </a:lnTo>
                          <a:lnTo>
                            <a:pt x="314" y="41"/>
                          </a:lnTo>
                          <a:lnTo>
                            <a:pt x="293" y="74"/>
                          </a:lnTo>
                          <a:lnTo>
                            <a:pt x="284" y="78"/>
                          </a:lnTo>
                          <a:lnTo>
                            <a:pt x="290" y="50"/>
                          </a:lnTo>
                          <a:lnTo>
                            <a:pt x="285" y="53"/>
                          </a:lnTo>
                          <a:lnTo>
                            <a:pt x="283" y="30"/>
                          </a:lnTo>
                          <a:lnTo>
                            <a:pt x="290" y="5"/>
                          </a:lnTo>
                          <a:lnTo>
                            <a:pt x="257" y="71"/>
                          </a:lnTo>
                          <a:lnTo>
                            <a:pt x="255" y="60"/>
                          </a:lnTo>
                          <a:lnTo>
                            <a:pt x="251" y="68"/>
                          </a:lnTo>
                          <a:lnTo>
                            <a:pt x="249" y="58"/>
                          </a:lnTo>
                          <a:lnTo>
                            <a:pt x="256" y="41"/>
                          </a:lnTo>
                          <a:lnTo>
                            <a:pt x="255" y="9"/>
                          </a:lnTo>
                          <a:lnTo>
                            <a:pt x="243" y="71"/>
                          </a:lnTo>
                          <a:lnTo>
                            <a:pt x="237" y="15"/>
                          </a:lnTo>
                          <a:lnTo>
                            <a:pt x="237" y="59"/>
                          </a:lnTo>
                          <a:lnTo>
                            <a:pt x="232" y="69"/>
                          </a:lnTo>
                          <a:lnTo>
                            <a:pt x="222" y="20"/>
                          </a:lnTo>
                          <a:lnTo>
                            <a:pt x="202" y="0"/>
                          </a:lnTo>
                          <a:lnTo>
                            <a:pt x="215" y="20"/>
                          </a:lnTo>
                          <a:lnTo>
                            <a:pt x="224" y="59"/>
                          </a:lnTo>
                          <a:lnTo>
                            <a:pt x="221" y="66"/>
                          </a:lnTo>
                          <a:lnTo>
                            <a:pt x="207" y="39"/>
                          </a:lnTo>
                          <a:lnTo>
                            <a:pt x="216" y="62"/>
                          </a:lnTo>
                          <a:lnTo>
                            <a:pt x="216" y="72"/>
                          </a:lnTo>
                          <a:lnTo>
                            <a:pt x="186" y="15"/>
                          </a:lnTo>
                          <a:lnTo>
                            <a:pt x="186" y="25"/>
                          </a:lnTo>
                          <a:lnTo>
                            <a:pt x="199" y="58"/>
                          </a:lnTo>
                          <a:lnTo>
                            <a:pt x="199" y="78"/>
                          </a:lnTo>
                          <a:lnTo>
                            <a:pt x="194" y="81"/>
                          </a:lnTo>
                          <a:lnTo>
                            <a:pt x="188" y="44"/>
                          </a:lnTo>
                          <a:lnTo>
                            <a:pt x="174" y="19"/>
                          </a:lnTo>
                          <a:lnTo>
                            <a:pt x="186" y="47"/>
                          </a:lnTo>
                          <a:lnTo>
                            <a:pt x="183" y="85"/>
                          </a:lnTo>
                          <a:lnTo>
                            <a:pt x="175" y="82"/>
                          </a:lnTo>
                          <a:lnTo>
                            <a:pt x="161" y="34"/>
                          </a:lnTo>
                          <a:lnTo>
                            <a:pt x="171" y="86"/>
                          </a:lnTo>
                          <a:lnTo>
                            <a:pt x="148" y="44"/>
                          </a:lnTo>
                          <a:lnTo>
                            <a:pt x="129" y="30"/>
                          </a:lnTo>
                          <a:lnTo>
                            <a:pt x="145" y="50"/>
                          </a:lnTo>
                          <a:lnTo>
                            <a:pt x="155" y="72"/>
                          </a:lnTo>
                          <a:lnTo>
                            <a:pt x="137" y="65"/>
                          </a:lnTo>
                          <a:lnTo>
                            <a:pt x="160" y="81"/>
                          </a:lnTo>
                          <a:lnTo>
                            <a:pt x="164" y="98"/>
                          </a:lnTo>
                          <a:lnTo>
                            <a:pt x="156" y="101"/>
                          </a:lnTo>
                          <a:lnTo>
                            <a:pt x="134" y="66"/>
                          </a:lnTo>
                          <a:lnTo>
                            <a:pt x="107" y="46"/>
                          </a:lnTo>
                          <a:lnTo>
                            <a:pt x="143" y="92"/>
                          </a:lnTo>
                          <a:lnTo>
                            <a:pt x="125" y="78"/>
                          </a:lnTo>
                          <a:lnTo>
                            <a:pt x="34" y="63"/>
                          </a:lnTo>
                          <a:lnTo>
                            <a:pt x="130" y="85"/>
                          </a:lnTo>
                          <a:lnTo>
                            <a:pt x="140" y="102"/>
                          </a:lnTo>
                          <a:lnTo>
                            <a:pt x="130" y="99"/>
                          </a:lnTo>
                          <a:lnTo>
                            <a:pt x="102" y="84"/>
                          </a:lnTo>
                          <a:lnTo>
                            <a:pt x="124" y="106"/>
                          </a:lnTo>
                          <a:lnTo>
                            <a:pt x="142" y="116"/>
                          </a:lnTo>
                          <a:lnTo>
                            <a:pt x="142" y="129"/>
                          </a:lnTo>
                          <a:lnTo>
                            <a:pt x="137" y="140"/>
                          </a:lnTo>
                          <a:lnTo>
                            <a:pt x="127" y="151"/>
                          </a:lnTo>
                          <a:lnTo>
                            <a:pt x="116" y="167"/>
                          </a:lnTo>
                          <a:lnTo>
                            <a:pt x="105" y="181"/>
                          </a:lnTo>
                          <a:lnTo>
                            <a:pt x="95" y="195"/>
                          </a:lnTo>
                          <a:lnTo>
                            <a:pt x="86" y="209"/>
                          </a:lnTo>
                          <a:lnTo>
                            <a:pt x="80" y="219"/>
                          </a:lnTo>
                          <a:lnTo>
                            <a:pt x="69" y="238"/>
                          </a:lnTo>
                          <a:lnTo>
                            <a:pt x="58" y="259"/>
                          </a:lnTo>
                          <a:lnTo>
                            <a:pt x="49" y="278"/>
                          </a:lnTo>
                          <a:lnTo>
                            <a:pt x="50" y="282"/>
                          </a:lnTo>
                          <a:lnTo>
                            <a:pt x="52" y="286"/>
                          </a:lnTo>
                          <a:lnTo>
                            <a:pt x="55" y="289"/>
                          </a:lnTo>
                          <a:lnTo>
                            <a:pt x="59" y="291"/>
                          </a:lnTo>
                          <a:lnTo>
                            <a:pt x="65" y="292"/>
                          </a:lnTo>
                          <a:lnTo>
                            <a:pt x="132" y="286"/>
                          </a:lnTo>
                          <a:lnTo>
                            <a:pt x="137" y="300"/>
                          </a:lnTo>
                          <a:lnTo>
                            <a:pt x="146" y="346"/>
                          </a:lnTo>
                          <a:lnTo>
                            <a:pt x="152" y="380"/>
                          </a:lnTo>
                          <a:lnTo>
                            <a:pt x="161" y="407"/>
                          </a:lnTo>
                          <a:lnTo>
                            <a:pt x="165" y="409"/>
                          </a:lnTo>
                          <a:lnTo>
                            <a:pt x="171" y="411"/>
                          </a:lnTo>
                          <a:lnTo>
                            <a:pt x="177" y="412"/>
                          </a:lnTo>
                          <a:lnTo>
                            <a:pt x="199" y="411"/>
                          </a:lnTo>
                          <a:lnTo>
                            <a:pt x="252" y="390"/>
                          </a:lnTo>
                          <a:lnTo>
                            <a:pt x="257" y="399"/>
                          </a:lnTo>
                          <a:lnTo>
                            <a:pt x="265" y="432"/>
                          </a:lnTo>
                          <a:lnTo>
                            <a:pt x="271" y="458"/>
                          </a:lnTo>
                          <a:lnTo>
                            <a:pt x="279" y="493"/>
                          </a:lnTo>
                          <a:lnTo>
                            <a:pt x="281" y="516"/>
                          </a:lnTo>
                          <a:lnTo>
                            <a:pt x="270" y="531"/>
                          </a:lnTo>
                          <a:lnTo>
                            <a:pt x="256" y="549"/>
                          </a:lnTo>
                          <a:lnTo>
                            <a:pt x="238" y="574"/>
                          </a:lnTo>
                          <a:lnTo>
                            <a:pt x="212" y="581"/>
                          </a:lnTo>
                          <a:lnTo>
                            <a:pt x="191" y="585"/>
                          </a:lnTo>
                          <a:lnTo>
                            <a:pt x="162" y="590"/>
                          </a:lnTo>
                          <a:lnTo>
                            <a:pt x="145" y="593"/>
                          </a:lnTo>
                          <a:lnTo>
                            <a:pt x="130" y="594"/>
                          </a:lnTo>
                          <a:lnTo>
                            <a:pt x="119" y="596"/>
                          </a:lnTo>
                          <a:lnTo>
                            <a:pt x="108" y="596"/>
                          </a:lnTo>
                          <a:lnTo>
                            <a:pt x="95" y="594"/>
                          </a:lnTo>
                          <a:lnTo>
                            <a:pt x="77" y="593"/>
                          </a:lnTo>
                          <a:lnTo>
                            <a:pt x="57" y="582"/>
                          </a:lnTo>
                          <a:lnTo>
                            <a:pt x="51" y="580"/>
                          </a:lnTo>
                          <a:lnTo>
                            <a:pt x="45" y="580"/>
                          </a:lnTo>
                          <a:lnTo>
                            <a:pt x="41" y="582"/>
                          </a:lnTo>
                          <a:lnTo>
                            <a:pt x="36" y="588"/>
                          </a:lnTo>
                          <a:lnTo>
                            <a:pt x="34" y="593"/>
                          </a:lnTo>
                          <a:lnTo>
                            <a:pt x="32" y="601"/>
                          </a:lnTo>
                          <a:lnTo>
                            <a:pt x="31" y="609"/>
                          </a:lnTo>
                          <a:lnTo>
                            <a:pt x="25" y="612"/>
                          </a:lnTo>
                          <a:lnTo>
                            <a:pt x="15" y="618"/>
                          </a:lnTo>
                          <a:lnTo>
                            <a:pt x="9" y="623"/>
                          </a:lnTo>
                          <a:lnTo>
                            <a:pt x="0" y="629"/>
                          </a:lnTo>
                          <a:lnTo>
                            <a:pt x="1" y="634"/>
                          </a:lnTo>
                          <a:lnTo>
                            <a:pt x="3" y="641"/>
                          </a:lnTo>
                          <a:lnTo>
                            <a:pt x="7" y="646"/>
                          </a:lnTo>
                          <a:lnTo>
                            <a:pt x="13" y="650"/>
                          </a:lnTo>
                          <a:lnTo>
                            <a:pt x="10" y="654"/>
                          </a:lnTo>
                          <a:lnTo>
                            <a:pt x="8" y="660"/>
                          </a:lnTo>
                          <a:lnTo>
                            <a:pt x="5" y="668"/>
                          </a:lnTo>
                          <a:lnTo>
                            <a:pt x="6" y="674"/>
                          </a:lnTo>
                          <a:lnTo>
                            <a:pt x="8" y="681"/>
                          </a:lnTo>
                          <a:lnTo>
                            <a:pt x="13" y="685"/>
                          </a:lnTo>
                          <a:lnTo>
                            <a:pt x="23" y="692"/>
                          </a:lnTo>
                          <a:lnTo>
                            <a:pt x="22" y="702"/>
                          </a:lnTo>
                          <a:lnTo>
                            <a:pt x="22" y="708"/>
                          </a:lnTo>
                          <a:lnTo>
                            <a:pt x="23" y="712"/>
                          </a:lnTo>
                          <a:lnTo>
                            <a:pt x="26" y="714"/>
                          </a:lnTo>
                          <a:lnTo>
                            <a:pt x="30" y="716"/>
                          </a:lnTo>
                          <a:lnTo>
                            <a:pt x="35" y="715"/>
                          </a:lnTo>
                          <a:lnTo>
                            <a:pt x="43" y="712"/>
                          </a:lnTo>
                          <a:lnTo>
                            <a:pt x="66" y="703"/>
                          </a:lnTo>
                          <a:lnTo>
                            <a:pt x="95" y="692"/>
                          </a:lnTo>
                          <a:lnTo>
                            <a:pt x="134" y="681"/>
                          </a:lnTo>
                          <a:lnTo>
                            <a:pt x="141" y="681"/>
                          </a:lnTo>
                          <a:lnTo>
                            <a:pt x="164" y="675"/>
                          </a:lnTo>
                          <a:lnTo>
                            <a:pt x="209" y="663"/>
                          </a:lnTo>
                          <a:lnTo>
                            <a:pt x="247" y="658"/>
                          </a:lnTo>
                          <a:lnTo>
                            <a:pt x="256" y="659"/>
                          </a:lnTo>
                          <a:lnTo>
                            <a:pt x="275" y="660"/>
                          </a:lnTo>
                          <a:lnTo>
                            <a:pt x="285" y="651"/>
                          </a:lnTo>
                          <a:lnTo>
                            <a:pt x="292" y="646"/>
                          </a:lnTo>
                          <a:lnTo>
                            <a:pt x="296" y="641"/>
                          </a:lnTo>
                          <a:lnTo>
                            <a:pt x="299" y="634"/>
                          </a:lnTo>
                          <a:lnTo>
                            <a:pt x="303" y="626"/>
                          </a:lnTo>
                          <a:lnTo>
                            <a:pt x="326" y="596"/>
                          </a:lnTo>
                          <a:lnTo>
                            <a:pt x="305" y="623"/>
                          </a:lnTo>
                          <a:lnTo>
                            <a:pt x="298" y="634"/>
                          </a:lnTo>
                          <a:lnTo>
                            <a:pt x="295" y="643"/>
                          </a:lnTo>
                          <a:lnTo>
                            <a:pt x="277" y="659"/>
                          </a:lnTo>
                          <a:lnTo>
                            <a:pt x="267" y="661"/>
                          </a:lnTo>
                          <a:lnTo>
                            <a:pt x="255" y="658"/>
                          </a:lnTo>
                          <a:lnTo>
                            <a:pt x="246" y="659"/>
                          </a:lnTo>
                          <a:lnTo>
                            <a:pt x="230" y="665"/>
                          </a:lnTo>
                          <a:lnTo>
                            <a:pt x="221" y="672"/>
                          </a:lnTo>
                          <a:lnTo>
                            <a:pt x="213" y="679"/>
                          </a:lnTo>
                          <a:lnTo>
                            <a:pt x="204" y="690"/>
                          </a:lnTo>
                          <a:lnTo>
                            <a:pt x="201" y="696"/>
                          </a:lnTo>
                          <a:lnTo>
                            <a:pt x="202" y="702"/>
                          </a:lnTo>
                          <a:lnTo>
                            <a:pt x="207" y="711"/>
                          </a:lnTo>
                          <a:lnTo>
                            <a:pt x="214" y="721"/>
                          </a:lnTo>
                          <a:lnTo>
                            <a:pt x="228" y="735"/>
                          </a:lnTo>
                          <a:lnTo>
                            <a:pt x="248" y="756"/>
                          </a:lnTo>
                          <a:lnTo>
                            <a:pt x="261" y="770"/>
                          </a:lnTo>
                          <a:lnTo>
                            <a:pt x="289" y="788"/>
                          </a:lnTo>
                          <a:lnTo>
                            <a:pt x="330" y="812"/>
                          </a:lnTo>
                          <a:lnTo>
                            <a:pt x="359" y="827"/>
                          </a:lnTo>
                          <a:lnTo>
                            <a:pt x="366" y="835"/>
                          </a:lnTo>
                          <a:lnTo>
                            <a:pt x="374" y="844"/>
                          </a:lnTo>
                          <a:lnTo>
                            <a:pt x="390" y="856"/>
                          </a:lnTo>
                          <a:lnTo>
                            <a:pt x="393" y="872"/>
                          </a:lnTo>
                          <a:lnTo>
                            <a:pt x="393" y="904"/>
                          </a:lnTo>
                          <a:lnTo>
                            <a:pt x="390" y="930"/>
                          </a:lnTo>
                          <a:lnTo>
                            <a:pt x="385" y="947"/>
                          </a:lnTo>
                          <a:lnTo>
                            <a:pt x="359" y="981"/>
                          </a:lnTo>
                          <a:lnTo>
                            <a:pt x="344" y="996"/>
                          </a:lnTo>
                          <a:lnTo>
                            <a:pt x="342" y="1000"/>
                          </a:lnTo>
                          <a:lnTo>
                            <a:pt x="343" y="1005"/>
                          </a:lnTo>
                          <a:lnTo>
                            <a:pt x="372" y="1015"/>
                          </a:lnTo>
                          <a:lnTo>
                            <a:pt x="403" y="1011"/>
                          </a:lnTo>
                          <a:lnTo>
                            <a:pt x="420" y="1010"/>
                          </a:lnTo>
                          <a:lnTo>
                            <a:pt x="436" y="1012"/>
                          </a:lnTo>
                          <a:lnTo>
                            <a:pt x="452" y="1012"/>
                          </a:lnTo>
                          <a:lnTo>
                            <a:pt x="468" y="1009"/>
                          </a:lnTo>
                          <a:lnTo>
                            <a:pt x="470" y="1007"/>
                          </a:lnTo>
                          <a:lnTo>
                            <a:pt x="472" y="1002"/>
                          </a:lnTo>
                          <a:lnTo>
                            <a:pt x="470" y="949"/>
                          </a:lnTo>
                          <a:lnTo>
                            <a:pt x="462" y="895"/>
                          </a:lnTo>
                          <a:lnTo>
                            <a:pt x="469" y="878"/>
                          </a:lnTo>
                          <a:lnTo>
                            <a:pt x="479" y="862"/>
                          </a:lnTo>
                          <a:lnTo>
                            <a:pt x="484" y="857"/>
                          </a:lnTo>
                          <a:lnTo>
                            <a:pt x="493" y="849"/>
                          </a:lnTo>
                          <a:lnTo>
                            <a:pt x="499" y="844"/>
                          </a:lnTo>
                          <a:lnTo>
                            <a:pt x="500" y="838"/>
                          </a:lnTo>
                          <a:lnTo>
                            <a:pt x="499" y="833"/>
                          </a:lnTo>
                          <a:lnTo>
                            <a:pt x="491" y="823"/>
                          </a:lnTo>
                          <a:lnTo>
                            <a:pt x="479" y="813"/>
                          </a:lnTo>
                          <a:lnTo>
                            <a:pt x="470" y="806"/>
                          </a:lnTo>
                          <a:lnTo>
                            <a:pt x="456" y="805"/>
                          </a:lnTo>
                          <a:lnTo>
                            <a:pt x="444" y="806"/>
                          </a:lnTo>
                          <a:lnTo>
                            <a:pt x="390" y="771"/>
                          </a:lnTo>
                          <a:lnTo>
                            <a:pt x="350" y="745"/>
                          </a:lnTo>
                          <a:lnTo>
                            <a:pt x="313" y="723"/>
                          </a:lnTo>
                          <a:lnTo>
                            <a:pt x="325" y="725"/>
                          </a:lnTo>
                          <a:lnTo>
                            <a:pt x="361" y="715"/>
                          </a:lnTo>
                          <a:lnTo>
                            <a:pt x="397" y="713"/>
                          </a:lnTo>
                          <a:lnTo>
                            <a:pt x="447" y="705"/>
                          </a:lnTo>
                          <a:lnTo>
                            <a:pt x="462" y="708"/>
                          </a:lnTo>
                          <a:lnTo>
                            <a:pt x="499" y="703"/>
                          </a:lnTo>
                          <a:lnTo>
                            <a:pt x="507" y="701"/>
                          </a:lnTo>
                          <a:lnTo>
                            <a:pt x="516" y="698"/>
                          </a:lnTo>
                          <a:lnTo>
                            <a:pt x="523" y="693"/>
                          </a:lnTo>
                          <a:lnTo>
                            <a:pt x="527" y="688"/>
                          </a:lnTo>
                          <a:lnTo>
                            <a:pt x="531" y="679"/>
                          </a:lnTo>
                          <a:lnTo>
                            <a:pt x="534" y="666"/>
                          </a:lnTo>
                          <a:lnTo>
                            <a:pt x="536" y="654"/>
                          </a:lnTo>
                          <a:lnTo>
                            <a:pt x="536" y="638"/>
                          </a:lnTo>
                          <a:lnTo>
                            <a:pt x="535" y="625"/>
                          </a:lnTo>
                          <a:lnTo>
                            <a:pt x="534" y="610"/>
                          </a:lnTo>
                          <a:lnTo>
                            <a:pt x="532" y="598"/>
                          </a:lnTo>
                          <a:lnTo>
                            <a:pt x="528" y="588"/>
                          </a:lnTo>
                          <a:lnTo>
                            <a:pt x="515" y="550"/>
                          </a:lnTo>
                          <a:lnTo>
                            <a:pt x="501" y="505"/>
                          </a:lnTo>
                          <a:lnTo>
                            <a:pt x="491" y="474"/>
                          </a:lnTo>
                          <a:lnTo>
                            <a:pt x="464" y="424"/>
                          </a:lnTo>
                          <a:lnTo>
                            <a:pt x="438" y="384"/>
                          </a:lnTo>
                          <a:lnTo>
                            <a:pt x="415" y="353"/>
                          </a:lnTo>
                          <a:lnTo>
                            <a:pt x="401" y="333"/>
                          </a:lnTo>
                          <a:lnTo>
                            <a:pt x="390" y="315"/>
                          </a:lnTo>
                          <a:lnTo>
                            <a:pt x="377" y="300"/>
                          </a:lnTo>
                          <a:lnTo>
                            <a:pt x="374" y="276"/>
                          </a:lnTo>
                          <a:lnTo>
                            <a:pt x="362" y="245"/>
                          </a:lnTo>
                          <a:lnTo>
                            <a:pt x="353" y="217"/>
                          </a:lnTo>
                        </a:path>
                      </a:pathLst>
                    </a:custGeom>
                    <a:solidFill>
                      <a:srgbClr val="DFD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32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6" y="2770"/>
                      <a:ext cx="69" cy="93"/>
                      <a:chOff x="4366" y="2770"/>
                      <a:chExt cx="69" cy="93"/>
                    </a:xfrm>
                  </p:grpSpPr>
                  <p:sp>
                    <p:nvSpPr>
                      <p:cNvPr id="133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66" y="2770"/>
                        <a:ext cx="69" cy="34"/>
                      </a:xfrm>
                      <a:custGeom>
                        <a:avLst/>
                        <a:gdLst>
                          <a:gd name="T0" fmla="*/ 68 w 69"/>
                          <a:gd name="T1" fmla="*/ 11 h 34"/>
                          <a:gd name="T2" fmla="*/ 60 w 69"/>
                          <a:gd name="T3" fmla="*/ 7 h 34"/>
                          <a:gd name="T4" fmla="*/ 52 w 69"/>
                          <a:gd name="T5" fmla="*/ 3 h 34"/>
                          <a:gd name="T6" fmla="*/ 45 w 69"/>
                          <a:gd name="T7" fmla="*/ 1 h 34"/>
                          <a:gd name="T8" fmla="*/ 38 w 69"/>
                          <a:gd name="T9" fmla="*/ 1 h 34"/>
                          <a:gd name="T10" fmla="*/ 33 w 69"/>
                          <a:gd name="T11" fmla="*/ 0 h 34"/>
                          <a:gd name="T12" fmla="*/ 27 w 69"/>
                          <a:gd name="T13" fmla="*/ 1 h 34"/>
                          <a:gd name="T14" fmla="*/ 25 w 69"/>
                          <a:gd name="T15" fmla="*/ 5 h 34"/>
                          <a:gd name="T16" fmla="*/ 22 w 69"/>
                          <a:gd name="T17" fmla="*/ 10 h 34"/>
                          <a:gd name="T18" fmla="*/ 18 w 69"/>
                          <a:gd name="T19" fmla="*/ 16 h 34"/>
                          <a:gd name="T20" fmla="*/ 15 w 69"/>
                          <a:gd name="T21" fmla="*/ 22 h 34"/>
                          <a:gd name="T22" fmla="*/ 12 w 69"/>
                          <a:gd name="T23" fmla="*/ 27 h 34"/>
                          <a:gd name="T24" fmla="*/ 7 w 69"/>
                          <a:gd name="T25" fmla="*/ 31 h 34"/>
                          <a:gd name="T26" fmla="*/ 0 w 69"/>
                          <a:gd name="T27" fmla="*/ 33 h 3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69"/>
                          <a:gd name="T43" fmla="*/ 0 h 34"/>
                          <a:gd name="T44" fmla="*/ 69 w 69"/>
                          <a:gd name="T45" fmla="*/ 34 h 34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69" h="34">
                            <a:moveTo>
                              <a:pt x="68" y="11"/>
                            </a:moveTo>
                            <a:lnTo>
                              <a:pt x="60" y="7"/>
                            </a:lnTo>
                            <a:lnTo>
                              <a:pt x="52" y="3"/>
                            </a:lnTo>
                            <a:lnTo>
                              <a:pt x="45" y="1"/>
                            </a:lnTo>
                            <a:lnTo>
                              <a:pt x="38" y="1"/>
                            </a:lnTo>
                            <a:lnTo>
                              <a:pt x="33" y="0"/>
                            </a:lnTo>
                            <a:lnTo>
                              <a:pt x="27" y="1"/>
                            </a:lnTo>
                            <a:lnTo>
                              <a:pt x="25" y="5"/>
                            </a:lnTo>
                            <a:lnTo>
                              <a:pt x="22" y="10"/>
                            </a:lnTo>
                            <a:lnTo>
                              <a:pt x="18" y="16"/>
                            </a:lnTo>
                            <a:lnTo>
                              <a:pt x="15" y="22"/>
                            </a:lnTo>
                            <a:lnTo>
                              <a:pt x="12" y="27"/>
                            </a:lnTo>
                            <a:lnTo>
                              <a:pt x="7" y="31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4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67" y="2808"/>
                        <a:ext cx="22" cy="55"/>
                      </a:xfrm>
                      <a:custGeom>
                        <a:avLst/>
                        <a:gdLst>
                          <a:gd name="T0" fmla="*/ 2 w 22"/>
                          <a:gd name="T1" fmla="*/ 0 h 55"/>
                          <a:gd name="T2" fmla="*/ 7 w 22"/>
                          <a:gd name="T3" fmla="*/ 3 h 55"/>
                          <a:gd name="T4" fmla="*/ 11 w 22"/>
                          <a:gd name="T5" fmla="*/ 8 h 55"/>
                          <a:gd name="T6" fmla="*/ 15 w 22"/>
                          <a:gd name="T7" fmla="*/ 14 h 55"/>
                          <a:gd name="T8" fmla="*/ 18 w 22"/>
                          <a:gd name="T9" fmla="*/ 21 h 55"/>
                          <a:gd name="T10" fmla="*/ 20 w 22"/>
                          <a:gd name="T11" fmla="*/ 28 h 55"/>
                          <a:gd name="T12" fmla="*/ 21 w 22"/>
                          <a:gd name="T13" fmla="*/ 35 h 55"/>
                          <a:gd name="T14" fmla="*/ 21 w 22"/>
                          <a:gd name="T15" fmla="*/ 42 h 55"/>
                          <a:gd name="T16" fmla="*/ 20 w 22"/>
                          <a:gd name="T17" fmla="*/ 50 h 55"/>
                          <a:gd name="T18" fmla="*/ 18 w 22"/>
                          <a:gd name="T19" fmla="*/ 54 h 55"/>
                          <a:gd name="T20" fmla="*/ 14 w 22"/>
                          <a:gd name="T21" fmla="*/ 50 h 55"/>
                          <a:gd name="T22" fmla="*/ 12 w 22"/>
                          <a:gd name="T23" fmla="*/ 47 h 55"/>
                          <a:gd name="T24" fmla="*/ 8 w 22"/>
                          <a:gd name="T25" fmla="*/ 42 h 55"/>
                          <a:gd name="T26" fmla="*/ 6 w 22"/>
                          <a:gd name="T27" fmla="*/ 37 h 55"/>
                          <a:gd name="T28" fmla="*/ 3 w 22"/>
                          <a:gd name="T29" fmla="*/ 31 h 55"/>
                          <a:gd name="T30" fmla="*/ 2 w 22"/>
                          <a:gd name="T31" fmla="*/ 26 h 55"/>
                          <a:gd name="T32" fmla="*/ 0 w 22"/>
                          <a:gd name="T33" fmla="*/ 18 h 55"/>
                          <a:gd name="T34" fmla="*/ 0 w 22"/>
                          <a:gd name="T35" fmla="*/ 12 h 55"/>
                          <a:gd name="T36" fmla="*/ 1 w 22"/>
                          <a:gd name="T37" fmla="*/ 5 h 55"/>
                          <a:gd name="T38" fmla="*/ 2 w 22"/>
                          <a:gd name="T39" fmla="*/ 0 h 55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22"/>
                          <a:gd name="T61" fmla="*/ 0 h 55"/>
                          <a:gd name="T62" fmla="*/ 22 w 22"/>
                          <a:gd name="T63" fmla="*/ 55 h 55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22" h="55">
                            <a:moveTo>
                              <a:pt x="2" y="0"/>
                            </a:moveTo>
                            <a:lnTo>
                              <a:pt x="7" y="3"/>
                            </a:lnTo>
                            <a:lnTo>
                              <a:pt x="11" y="8"/>
                            </a:lnTo>
                            <a:lnTo>
                              <a:pt x="15" y="14"/>
                            </a:lnTo>
                            <a:lnTo>
                              <a:pt x="18" y="21"/>
                            </a:lnTo>
                            <a:lnTo>
                              <a:pt x="20" y="28"/>
                            </a:lnTo>
                            <a:lnTo>
                              <a:pt x="21" y="35"/>
                            </a:lnTo>
                            <a:lnTo>
                              <a:pt x="21" y="42"/>
                            </a:lnTo>
                            <a:lnTo>
                              <a:pt x="20" y="50"/>
                            </a:lnTo>
                            <a:lnTo>
                              <a:pt x="18" y="54"/>
                            </a:lnTo>
                            <a:lnTo>
                              <a:pt x="14" y="50"/>
                            </a:lnTo>
                            <a:lnTo>
                              <a:pt x="12" y="47"/>
                            </a:lnTo>
                            <a:lnTo>
                              <a:pt x="8" y="42"/>
                            </a:lnTo>
                            <a:lnTo>
                              <a:pt x="6" y="37"/>
                            </a:lnTo>
                            <a:lnTo>
                              <a:pt x="3" y="31"/>
                            </a:lnTo>
                            <a:lnTo>
                              <a:pt x="2" y="26"/>
                            </a:lnTo>
                            <a:lnTo>
                              <a:pt x="0" y="18"/>
                            </a:lnTo>
                            <a:lnTo>
                              <a:pt x="0" y="12"/>
                            </a:lnTo>
                            <a:lnTo>
                              <a:pt x="1" y="5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solidFill>
                        <a:srgbClr val="DFDFFF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89" name="Group 61"/>
              <p:cNvGrpSpPr>
                <a:grpSpLocks/>
              </p:cNvGrpSpPr>
              <p:nvPr/>
            </p:nvGrpSpPr>
            <p:grpSpPr bwMode="auto">
              <a:xfrm>
                <a:off x="601" y="2645"/>
                <a:ext cx="1099" cy="1036"/>
                <a:chOff x="601" y="2645"/>
                <a:chExt cx="1099" cy="1036"/>
              </a:xfrm>
            </p:grpSpPr>
            <p:grpSp>
              <p:nvGrpSpPr>
                <p:cNvPr id="109" name="Group 62"/>
                <p:cNvGrpSpPr>
                  <a:grpSpLocks/>
                </p:cNvGrpSpPr>
                <p:nvPr/>
              </p:nvGrpSpPr>
              <p:grpSpPr bwMode="auto">
                <a:xfrm>
                  <a:off x="989" y="3204"/>
                  <a:ext cx="569" cy="477"/>
                  <a:chOff x="989" y="3204"/>
                  <a:chExt cx="569" cy="477"/>
                </a:xfrm>
              </p:grpSpPr>
              <p:sp>
                <p:nvSpPr>
                  <p:cNvPr id="124" name="Freeform 63"/>
                  <p:cNvSpPr>
                    <a:spLocks/>
                  </p:cNvSpPr>
                  <p:nvPr/>
                </p:nvSpPr>
                <p:spPr bwMode="auto">
                  <a:xfrm>
                    <a:off x="989" y="3208"/>
                    <a:ext cx="569" cy="473"/>
                  </a:xfrm>
                  <a:custGeom>
                    <a:avLst/>
                    <a:gdLst>
                      <a:gd name="T0" fmla="*/ 568 w 569"/>
                      <a:gd name="T1" fmla="*/ 471 h 473"/>
                      <a:gd name="T2" fmla="*/ 568 w 569"/>
                      <a:gd name="T3" fmla="*/ 227 h 473"/>
                      <a:gd name="T4" fmla="*/ 560 w 569"/>
                      <a:gd name="T5" fmla="*/ 32 h 473"/>
                      <a:gd name="T6" fmla="*/ 272 w 569"/>
                      <a:gd name="T7" fmla="*/ 0 h 473"/>
                      <a:gd name="T8" fmla="*/ 9 w 569"/>
                      <a:gd name="T9" fmla="*/ 29 h 473"/>
                      <a:gd name="T10" fmla="*/ 7 w 569"/>
                      <a:gd name="T11" fmla="*/ 98 h 473"/>
                      <a:gd name="T12" fmla="*/ 0 w 569"/>
                      <a:gd name="T13" fmla="*/ 469 h 473"/>
                      <a:gd name="T14" fmla="*/ 58 w 569"/>
                      <a:gd name="T15" fmla="*/ 469 h 473"/>
                      <a:gd name="T16" fmla="*/ 58 w 569"/>
                      <a:gd name="T17" fmla="*/ 133 h 473"/>
                      <a:gd name="T18" fmla="*/ 171 w 569"/>
                      <a:gd name="T19" fmla="*/ 125 h 473"/>
                      <a:gd name="T20" fmla="*/ 515 w 569"/>
                      <a:gd name="T21" fmla="*/ 125 h 473"/>
                      <a:gd name="T22" fmla="*/ 520 w 569"/>
                      <a:gd name="T23" fmla="*/ 472 h 473"/>
                      <a:gd name="T24" fmla="*/ 568 w 569"/>
                      <a:gd name="T25" fmla="*/ 471 h 4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69"/>
                      <a:gd name="T40" fmla="*/ 0 h 473"/>
                      <a:gd name="T41" fmla="*/ 569 w 569"/>
                      <a:gd name="T42" fmla="*/ 473 h 47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69" h="473">
                        <a:moveTo>
                          <a:pt x="568" y="471"/>
                        </a:moveTo>
                        <a:lnTo>
                          <a:pt x="568" y="227"/>
                        </a:lnTo>
                        <a:lnTo>
                          <a:pt x="560" y="32"/>
                        </a:lnTo>
                        <a:lnTo>
                          <a:pt x="272" y="0"/>
                        </a:lnTo>
                        <a:lnTo>
                          <a:pt x="9" y="29"/>
                        </a:lnTo>
                        <a:lnTo>
                          <a:pt x="7" y="98"/>
                        </a:lnTo>
                        <a:lnTo>
                          <a:pt x="0" y="469"/>
                        </a:lnTo>
                        <a:lnTo>
                          <a:pt x="58" y="469"/>
                        </a:lnTo>
                        <a:lnTo>
                          <a:pt x="58" y="133"/>
                        </a:lnTo>
                        <a:lnTo>
                          <a:pt x="171" y="125"/>
                        </a:lnTo>
                        <a:lnTo>
                          <a:pt x="515" y="125"/>
                        </a:lnTo>
                        <a:lnTo>
                          <a:pt x="520" y="472"/>
                        </a:lnTo>
                        <a:lnTo>
                          <a:pt x="568" y="471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" name="Freeform 64"/>
                  <p:cNvSpPr>
                    <a:spLocks/>
                  </p:cNvSpPr>
                  <p:nvPr/>
                </p:nvSpPr>
                <p:spPr bwMode="auto">
                  <a:xfrm>
                    <a:off x="1032" y="3204"/>
                    <a:ext cx="223" cy="121"/>
                  </a:xfrm>
                  <a:custGeom>
                    <a:avLst/>
                    <a:gdLst>
                      <a:gd name="T0" fmla="*/ 41 w 223"/>
                      <a:gd name="T1" fmla="*/ 23 h 121"/>
                      <a:gd name="T2" fmla="*/ 71 w 223"/>
                      <a:gd name="T3" fmla="*/ 19 h 121"/>
                      <a:gd name="T4" fmla="*/ 98 w 223"/>
                      <a:gd name="T5" fmla="*/ 0 h 121"/>
                      <a:gd name="T6" fmla="*/ 126 w 223"/>
                      <a:gd name="T7" fmla="*/ 28 h 121"/>
                      <a:gd name="T8" fmla="*/ 216 w 223"/>
                      <a:gd name="T9" fmla="*/ 83 h 121"/>
                      <a:gd name="T10" fmla="*/ 222 w 223"/>
                      <a:gd name="T11" fmla="*/ 104 h 121"/>
                      <a:gd name="T12" fmla="*/ 170 w 223"/>
                      <a:gd name="T13" fmla="*/ 120 h 121"/>
                      <a:gd name="T14" fmla="*/ 0 w 223"/>
                      <a:gd name="T15" fmla="*/ 37 h 121"/>
                      <a:gd name="T16" fmla="*/ 41 w 223"/>
                      <a:gd name="T17" fmla="*/ 23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3"/>
                      <a:gd name="T28" fmla="*/ 0 h 121"/>
                      <a:gd name="T29" fmla="*/ 223 w 223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3" h="121">
                        <a:moveTo>
                          <a:pt x="41" y="23"/>
                        </a:moveTo>
                        <a:lnTo>
                          <a:pt x="71" y="19"/>
                        </a:lnTo>
                        <a:lnTo>
                          <a:pt x="98" y="0"/>
                        </a:lnTo>
                        <a:lnTo>
                          <a:pt x="126" y="28"/>
                        </a:lnTo>
                        <a:lnTo>
                          <a:pt x="216" y="83"/>
                        </a:lnTo>
                        <a:lnTo>
                          <a:pt x="222" y="104"/>
                        </a:lnTo>
                        <a:lnTo>
                          <a:pt x="170" y="120"/>
                        </a:lnTo>
                        <a:lnTo>
                          <a:pt x="0" y="37"/>
                        </a:lnTo>
                        <a:lnTo>
                          <a:pt x="41" y="2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0" name="Group 65"/>
                <p:cNvGrpSpPr>
                  <a:grpSpLocks/>
                </p:cNvGrpSpPr>
                <p:nvPr/>
              </p:nvGrpSpPr>
              <p:grpSpPr bwMode="auto">
                <a:xfrm>
                  <a:off x="1169" y="2779"/>
                  <a:ext cx="531" cy="709"/>
                  <a:chOff x="1169" y="2779"/>
                  <a:chExt cx="531" cy="709"/>
                </a:xfrm>
              </p:grpSpPr>
              <p:grpSp>
                <p:nvGrpSpPr>
                  <p:cNvPr id="118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169" y="2779"/>
                    <a:ext cx="531" cy="541"/>
                    <a:chOff x="1169" y="2779"/>
                    <a:chExt cx="531" cy="541"/>
                  </a:xfrm>
                </p:grpSpPr>
                <p:sp>
                  <p:nvSpPr>
                    <p:cNvPr id="122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1169" y="2779"/>
                      <a:ext cx="531" cy="541"/>
                    </a:xfrm>
                    <a:custGeom>
                      <a:avLst/>
                      <a:gdLst>
                        <a:gd name="T0" fmla="*/ 99 w 531"/>
                        <a:gd name="T1" fmla="*/ 109 h 541"/>
                        <a:gd name="T2" fmla="*/ 112 w 531"/>
                        <a:gd name="T3" fmla="*/ 72 h 541"/>
                        <a:gd name="T4" fmla="*/ 120 w 531"/>
                        <a:gd name="T5" fmla="*/ 48 h 541"/>
                        <a:gd name="T6" fmla="*/ 123 w 531"/>
                        <a:gd name="T7" fmla="*/ 41 h 541"/>
                        <a:gd name="T8" fmla="*/ 128 w 531"/>
                        <a:gd name="T9" fmla="*/ 35 h 541"/>
                        <a:gd name="T10" fmla="*/ 131 w 531"/>
                        <a:gd name="T11" fmla="*/ 33 h 541"/>
                        <a:gd name="T12" fmla="*/ 136 w 531"/>
                        <a:gd name="T13" fmla="*/ 31 h 541"/>
                        <a:gd name="T14" fmla="*/ 203 w 531"/>
                        <a:gd name="T15" fmla="*/ 17 h 541"/>
                        <a:gd name="T16" fmla="*/ 275 w 531"/>
                        <a:gd name="T17" fmla="*/ 5 h 541"/>
                        <a:gd name="T18" fmla="*/ 340 w 531"/>
                        <a:gd name="T19" fmla="*/ 0 h 541"/>
                        <a:gd name="T20" fmla="*/ 378 w 531"/>
                        <a:gd name="T21" fmla="*/ 0 h 541"/>
                        <a:gd name="T22" fmla="*/ 455 w 531"/>
                        <a:gd name="T23" fmla="*/ 4 h 541"/>
                        <a:gd name="T24" fmla="*/ 511 w 531"/>
                        <a:gd name="T25" fmla="*/ 7 h 541"/>
                        <a:gd name="T26" fmla="*/ 519 w 531"/>
                        <a:gd name="T27" fmla="*/ 8 h 541"/>
                        <a:gd name="T28" fmla="*/ 524 w 531"/>
                        <a:gd name="T29" fmla="*/ 10 h 541"/>
                        <a:gd name="T30" fmla="*/ 528 w 531"/>
                        <a:gd name="T31" fmla="*/ 13 h 541"/>
                        <a:gd name="T32" fmla="*/ 530 w 531"/>
                        <a:gd name="T33" fmla="*/ 16 h 541"/>
                        <a:gd name="T34" fmla="*/ 530 w 531"/>
                        <a:gd name="T35" fmla="*/ 21 h 541"/>
                        <a:gd name="T36" fmla="*/ 527 w 531"/>
                        <a:gd name="T37" fmla="*/ 36 h 541"/>
                        <a:gd name="T38" fmla="*/ 516 w 531"/>
                        <a:gd name="T39" fmla="*/ 85 h 541"/>
                        <a:gd name="T40" fmla="*/ 508 w 531"/>
                        <a:gd name="T41" fmla="*/ 121 h 541"/>
                        <a:gd name="T42" fmla="*/ 491 w 531"/>
                        <a:gd name="T43" fmla="*/ 203 h 541"/>
                        <a:gd name="T44" fmla="*/ 479 w 531"/>
                        <a:gd name="T45" fmla="*/ 253 h 541"/>
                        <a:gd name="T46" fmla="*/ 447 w 531"/>
                        <a:gd name="T47" fmla="*/ 371 h 541"/>
                        <a:gd name="T48" fmla="*/ 417 w 531"/>
                        <a:gd name="T49" fmla="*/ 465 h 541"/>
                        <a:gd name="T50" fmla="*/ 411 w 531"/>
                        <a:gd name="T51" fmla="*/ 483 h 541"/>
                        <a:gd name="T52" fmla="*/ 407 w 531"/>
                        <a:gd name="T53" fmla="*/ 493 h 541"/>
                        <a:gd name="T54" fmla="*/ 404 w 531"/>
                        <a:gd name="T55" fmla="*/ 503 h 541"/>
                        <a:gd name="T56" fmla="*/ 401 w 531"/>
                        <a:gd name="T57" fmla="*/ 509 h 541"/>
                        <a:gd name="T58" fmla="*/ 396 w 531"/>
                        <a:gd name="T59" fmla="*/ 515 h 541"/>
                        <a:gd name="T60" fmla="*/ 390 w 531"/>
                        <a:gd name="T61" fmla="*/ 518 h 541"/>
                        <a:gd name="T62" fmla="*/ 380 w 531"/>
                        <a:gd name="T63" fmla="*/ 520 h 541"/>
                        <a:gd name="T64" fmla="*/ 362 w 531"/>
                        <a:gd name="T65" fmla="*/ 522 h 541"/>
                        <a:gd name="T66" fmla="*/ 332 w 531"/>
                        <a:gd name="T67" fmla="*/ 522 h 541"/>
                        <a:gd name="T68" fmla="*/ 307 w 531"/>
                        <a:gd name="T69" fmla="*/ 525 h 541"/>
                        <a:gd name="T70" fmla="*/ 273 w 531"/>
                        <a:gd name="T71" fmla="*/ 530 h 541"/>
                        <a:gd name="T72" fmla="*/ 238 w 531"/>
                        <a:gd name="T73" fmla="*/ 536 h 541"/>
                        <a:gd name="T74" fmla="*/ 215 w 531"/>
                        <a:gd name="T75" fmla="*/ 540 h 541"/>
                        <a:gd name="T76" fmla="*/ 185 w 531"/>
                        <a:gd name="T77" fmla="*/ 540 h 541"/>
                        <a:gd name="T78" fmla="*/ 180 w 531"/>
                        <a:gd name="T79" fmla="*/ 536 h 541"/>
                        <a:gd name="T80" fmla="*/ 16 w 531"/>
                        <a:gd name="T81" fmla="*/ 428 h 541"/>
                        <a:gd name="T82" fmla="*/ 8 w 531"/>
                        <a:gd name="T83" fmla="*/ 422 h 541"/>
                        <a:gd name="T84" fmla="*/ 2 w 531"/>
                        <a:gd name="T85" fmla="*/ 414 h 541"/>
                        <a:gd name="T86" fmla="*/ 0 w 531"/>
                        <a:gd name="T87" fmla="*/ 406 h 541"/>
                        <a:gd name="T88" fmla="*/ 0 w 531"/>
                        <a:gd name="T89" fmla="*/ 396 h 541"/>
                        <a:gd name="T90" fmla="*/ 2 w 531"/>
                        <a:gd name="T91" fmla="*/ 387 h 541"/>
                        <a:gd name="T92" fmla="*/ 48 w 531"/>
                        <a:gd name="T93" fmla="*/ 254 h 541"/>
                        <a:gd name="T94" fmla="*/ 78 w 531"/>
                        <a:gd name="T95" fmla="*/ 170 h 541"/>
                        <a:gd name="T96" fmla="*/ 99 w 531"/>
                        <a:gd name="T97" fmla="*/ 109 h 541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531"/>
                        <a:gd name="T148" fmla="*/ 0 h 541"/>
                        <a:gd name="T149" fmla="*/ 531 w 531"/>
                        <a:gd name="T150" fmla="*/ 541 h 541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531" h="541">
                          <a:moveTo>
                            <a:pt x="99" y="109"/>
                          </a:moveTo>
                          <a:lnTo>
                            <a:pt x="112" y="72"/>
                          </a:lnTo>
                          <a:lnTo>
                            <a:pt x="120" y="48"/>
                          </a:lnTo>
                          <a:lnTo>
                            <a:pt x="123" y="41"/>
                          </a:lnTo>
                          <a:lnTo>
                            <a:pt x="128" y="35"/>
                          </a:lnTo>
                          <a:lnTo>
                            <a:pt x="131" y="33"/>
                          </a:lnTo>
                          <a:lnTo>
                            <a:pt x="136" y="31"/>
                          </a:lnTo>
                          <a:lnTo>
                            <a:pt x="203" y="17"/>
                          </a:lnTo>
                          <a:lnTo>
                            <a:pt x="275" y="5"/>
                          </a:lnTo>
                          <a:lnTo>
                            <a:pt x="340" y="0"/>
                          </a:lnTo>
                          <a:lnTo>
                            <a:pt x="378" y="0"/>
                          </a:lnTo>
                          <a:lnTo>
                            <a:pt x="455" y="4"/>
                          </a:lnTo>
                          <a:lnTo>
                            <a:pt x="511" y="7"/>
                          </a:lnTo>
                          <a:lnTo>
                            <a:pt x="519" y="8"/>
                          </a:lnTo>
                          <a:lnTo>
                            <a:pt x="524" y="10"/>
                          </a:lnTo>
                          <a:lnTo>
                            <a:pt x="528" y="13"/>
                          </a:lnTo>
                          <a:lnTo>
                            <a:pt x="530" y="16"/>
                          </a:lnTo>
                          <a:lnTo>
                            <a:pt x="530" y="21"/>
                          </a:lnTo>
                          <a:lnTo>
                            <a:pt x="527" y="36"/>
                          </a:lnTo>
                          <a:lnTo>
                            <a:pt x="516" y="85"/>
                          </a:lnTo>
                          <a:lnTo>
                            <a:pt x="508" y="121"/>
                          </a:lnTo>
                          <a:lnTo>
                            <a:pt x="491" y="203"/>
                          </a:lnTo>
                          <a:lnTo>
                            <a:pt x="479" y="253"/>
                          </a:lnTo>
                          <a:lnTo>
                            <a:pt x="447" y="371"/>
                          </a:lnTo>
                          <a:lnTo>
                            <a:pt x="417" y="465"/>
                          </a:lnTo>
                          <a:lnTo>
                            <a:pt x="411" y="483"/>
                          </a:lnTo>
                          <a:lnTo>
                            <a:pt x="407" y="493"/>
                          </a:lnTo>
                          <a:lnTo>
                            <a:pt x="404" y="503"/>
                          </a:lnTo>
                          <a:lnTo>
                            <a:pt x="401" y="509"/>
                          </a:lnTo>
                          <a:lnTo>
                            <a:pt x="396" y="515"/>
                          </a:lnTo>
                          <a:lnTo>
                            <a:pt x="390" y="518"/>
                          </a:lnTo>
                          <a:lnTo>
                            <a:pt x="380" y="520"/>
                          </a:lnTo>
                          <a:lnTo>
                            <a:pt x="362" y="522"/>
                          </a:lnTo>
                          <a:lnTo>
                            <a:pt x="332" y="522"/>
                          </a:lnTo>
                          <a:lnTo>
                            <a:pt x="307" y="525"/>
                          </a:lnTo>
                          <a:lnTo>
                            <a:pt x="273" y="530"/>
                          </a:lnTo>
                          <a:lnTo>
                            <a:pt x="238" y="536"/>
                          </a:lnTo>
                          <a:lnTo>
                            <a:pt x="215" y="540"/>
                          </a:lnTo>
                          <a:lnTo>
                            <a:pt x="185" y="540"/>
                          </a:lnTo>
                          <a:lnTo>
                            <a:pt x="180" y="536"/>
                          </a:lnTo>
                          <a:lnTo>
                            <a:pt x="16" y="428"/>
                          </a:lnTo>
                          <a:lnTo>
                            <a:pt x="8" y="422"/>
                          </a:lnTo>
                          <a:lnTo>
                            <a:pt x="2" y="414"/>
                          </a:lnTo>
                          <a:lnTo>
                            <a:pt x="0" y="406"/>
                          </a:lnTo>
                          <a:lnTo>
                            <a:pt x="0" y="396"/>
                          </a:lnTo>
                          <a:lnTo>
                            <a:pt x="2" y="387"/>
                          </a:lnTo>
                          <a:lnTo>
                            <a:pt x="48" y="254"/>
                          </a:lnTo>
                          <a:lnTo>
                            <a:pt x="78" y="170"/>
                          </a:lnTo>
                          <a:lnTo>
                            <a:pt x="99" y="109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1196" y="2833"/>
                      <a:ext cx="317" cy="411"/>
                    </a:xfrm>
                    <a:custGeom>
                      <a:avLst/>
                      <a:gdLst>
                        <a:gd name="T0" fmla="*/ 72 w 317"/>
                        <a:gd name="T1" fmla="*/ 122 h 411"/>
                        <a:gd name="T2" fmla="*/ 95 w 317"/>
                        <a:gd name="T3" fmla="*/ 63 h 411"/>
                        <a:gd name="T4" fmla="*/ 115 w 317"/>
                        <a:gd name="T5" fmla="*/ 10 h 411"/>
                        <a:gd name="T6" fmla="*/ 118 w 317"/>
                        <a:gd name="T7" fmla="*/ 8 h 411"/>
                        <a:gd name="T8" fmla="*/ 122 w 317"/>
                        <a:gd name="T9" fmla="*/ 7 h 411"/>
                        <a:gd name="T10" fmla="*/ 129 w 317"/>
                        <a:gd name="T11" fmla="*/ 6 h 411"/>
                        <a:gd name="T12" fmla="*/ 219 w 317"/>
                        <a:gd name="T13" fmla="*/ 0 h 411"/>
                        <a:gd name="T14" fmla="*/ 307 w 317"/>
                        <a:gd name="T15" fmla="*/ 0 h 411"/>
                        <a:gd name="T16" fmla="*/ 312 w 317"/>
                        <a:gd name="T17" fmla="*/ 1 h 411"/>
                        <a:gd name="T18" fmla="*/ 314 w 317"/>
                        <a:gd name="T19" fmla="*/ 2 h 411"/>
                        <a:gd name="T20" fmla="*/ 316 w 317"/>
                        <a:gd name="T21" fmla="*/ 7 h 411"/>
                        <a:gd name="T22" fmla="*/ 309 w 317"/>
                        <a:gd name="T23" fmla="*/ 44 h 411"/>
                        <a:gd name="T24" fmla="*/ 295 w 317"/>
                        <a:gd name="T25" fmla="*/ 76 h 411"/>
                        <a:gd name="T26" fmla="*/ 272 w 317"/>
                        <a:gd name="T27" fmla="*/ 135 h 411"/>
                        <a:gd name="T28" fmla="*/ 227 w 317"/>
                        <a:gd name="T29" fmla="*/ 237 h 411"/>
                        <a:gd name="T30" fmla="*/ 188 w 317"/>
                        <a:gd name="T31" fmla="*/ 325 h 411"/>
                        <a:gd name="T32" fmla="*/ 178 w 317"/>
                        <a:gd name="T33" fmla="*/ 358 h 411"/>
                        <a:gd name="T34" fmla="*/ 172 w 317"/>
                        <a:gd name="T35" fmla="*/ 380 h 411"/>
                        <a:gd name="T36" fmla="*/ 166 w 317"/>
                        <a:gd name="T37" fmla="*/ 393 h 411"/>
                        <a:gd name="T38" fmla="*/ 160 w 317"/>
                        <a:gd name="T39" fmla="*/ 402 h 411"/>
                        <a:gd name="T40" fmla="*/ 156 w 317"/>
                        <a:gd name="T41" fmla="*/ 407 h 411"/>
                        <a:gd name="T42" fmla="*/ 153 w 317"/>
                        <a:gd name="T43" fmla="*/ 409 h 411"/>
                        <a:gd name="T44" fmla="*/ 147 w 317"/>
                        <a:gd name="T45" fmla="*/ 410 h 411"/>
                        <a:gd name="T46" fmla="*/ 142 w 317"/>
                        <a:gd name="T47" fmla="*/ 408 h 411"/>
                        <a:gd name="T48" fmla="*/ 133 w 317"/>
                        <a:gd name="T49" fmla="*/ 403 h 411"/>
                        <a:gd name="T50" fmla="*/ 123 w 317"/>
                        <a:gd name="T51" fmla="*/ 396 h 411"/>
                        <a:gd name="T52" fmla="*/ 114 w 317"/>
                        <a:gd name="T53" fmla="*/ 388 h 411"/>
                        <a:gd name="T54" fmla="*/ 104 w 317"/>
                        <a:gd name="T55" fmla="*/ 380 h 411"/>
                        <a:gd name="T56" fmla="*/ 94 w 317"/>
                        <a:gd name="T57" fmla="*/ 373 h 411"/>
                        <a:gd name="T58" fmla="*/ 5 w 317"/>
                        <a:gd name="T59" fmla="*/ 337 h 411"/>
                        <a:gd name="T60" fmla="*/ 2 w 317"/>
                        <a:gd name="T61" fmla="*/ 334 h 411"/>
                        <a:gd name="T62" fmla="*/ 0 w 317"/>
                        <a:gd name="T63" fmla="*/ 331 h 411"/>
                        <a:gd name="T64" fmla="*/ 1 w 317"/>
                        <a:gd name="T65" fmla="*/ 326 h 411"/>
                        <a:gd name="T66" fmla="*/ 3 w 317"/>
                        <a:gd name="T67" fmla="*/ 322 h 411"/>
                        <a:gd name="T68" fmla="*/ 72 w 317"/>
                        <a:gd name="T69" fmla="*/ 122 h 411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317"/>
                        <a:gd name="T106" fmla="*/ 0 h 411"/>
                        <a:gd name="T107" fmla="*/ 317 w 317"/>
                        <a:gd name="T108" fmla="*/ 411 h 411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317" h="411">
                          <a:moveTo>
                            <a:pt x="72" y="122"/>
                          </a:moveTo>
                          <a:lnTo>
                            <a:pt x="95" y="63"/>
                          </a:lnTo>
                          <a:lnTo>
                            <a:pt x="115" y="10"/>
                          </a:lnTo>
                          <a:lnTo>
                            <a:pt x="118" y="8"/>
                          </a:lnTo>
                          <a:lnTo>
                            <a:pt x="122" y="7"/>
                          </a:lnTo>
                          <a:lnTo>
                            <a:pt x="129" y="6"/>
                          </a:lnTo>
                          <a:lnTo>
                            <a:pt x="219" y="0"/>
                          </a:lnTo>
                          <a:lnTo>
                            <a:pt x="307" y="0"/>
                          </a:lnTo>
                          <a:lnTo>
                            <a:pt x="312" y="1"/>
                          </a:lnTo>
                          <a:lnTo>
                            <a:pt x="314" y="2"/>
                          </a:lnTo>
                          <a:lnTo>
                            <a:pt x="316" y="7"/>
                          </a:lnTo>
                          <a:lnTo>
                            <a:pt x="309" y="44"/>
                          </a:lnTo>
                          <a:lnTo>
                            <a:pt x="295" y="76"/>
                          </a:lnTo>
                          <a:lnTo>
                            <a:pt x="272" y="135"/>
                          </a:lnTo>
                          <a:lnTo>
                            <a:pt x="227" y="237"/>
                          </a:lnTo>
                          <a:lnTo>
                            <a:pt x="188" y="325"/>
                          </a:lnTo>
                          <a:lnTo>
                            <a:pt x="178" y="358"/>
                          </a:lnTo>
                          <a:lnTo>
                            <a:pt x="172" y="380"/>
                          </a:lnTo>
                          <a:lnTo>
                            <a:pt x="166" y="393"/>
                          </a:lnTo>
                          <a:lnTo>
                            <a:pt x="160" y="402"/>
                          </a:lnTo>
                          <a:lnTo>
                            <a:pt x="156" y="407"/>
                          </a:lnTo>
                          <a:lnTo>
                            <a:pt x="153" y="409"/>
                          </a:lnTo>
                          <a:lnTo>
                            <a:pt x="147" y="410"/>
                          </a:lnTo>
                          <a:lnTo>
                            <a:pt x="142" y="408"/>
                          </a:lnTo>
                          <a:lnTo>
                            <a:pt x="133" y="403"/>
                          </a:lnTo>
                          <a:lnTo>
                            <a:pt x="123" y="396"/>
                          </a:lnTo>
                          <a:lnTo>
                            <a:pt x="114" y="388"/>
                          </a:lnTo>
                          <a:lnTo>
                            <a:pt x="104" y="380"/>
                          </a:lnTo>
                          <a:lnTo>
                            <a:pt x="94" y="373"/>
                          </a:lnTo>
                          <a:lnTo>
                            <a:pt x="5" y="337"/>
                          </a:lnTo>
                          <a:lnTo>
                            <a:pt x="2" y="334"/>
                          </a:lnTo>
                          <a:lnTo>
                            <a:pt x="0" y="331"/>
                          </a:lnTo>
                          <a:lnTo>
                            <a:pt x="1" y="326"/>
                          </a:lnTo>
                          <a:lnTo>
                            <a:pt x="3" y="322"/>
                          </a:lnTo>
                          <a:lnTo>
                            <a:pt x="72" y="122"/>
                          </a:lnTo>
                        </a:path>
                      </a:pathLst>
                    </a:custGeom>
                    <a:solidFill>
                      <a:srgbClr val="005F5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1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1553" y="3256"/>
                    <a:ext cx="82" cy="232"/>
                    <a:chOff x="1553" y="3256"/>
                    <a:chExt cx="82" cy="232"/>
                  </a:xfrm>
                </p:grpSpPr>
                <p:sp>
                  <p:nvSpPr>
                    <p:cNvPr id="120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557" y="3263"/>
                      <a:ext cx="78" cy="225"/>
                    </a:xfrm>
                    <a:custGeom>
                      <a:avLst/>
                      <a:gdLst>
                        <a:gd name="T0" fmla="*/ 0 w 78"/>
                        <a:gd name="T1" fmla="*/ 0 h 225"/>
                        <a:gd name="T2" fmla="*/ 2 w 78"/>
                        <a:gd name="T3" fmla="*/ 14 h 225"/>
                        <a:gd name="T4" fmla="*/ 6 w 78"/>
                        <a:gd name="T5" fmla="*/ 26 h 225"/>
                        <a:gd name="T6" fmla="*/ 13 w 78"/>
                        <a:gd name="T7" fmla="*/ 36 h 225"/>
                        <a:gd name="T8" fmla="*/ 23 w 78"/>
                        <a:gd name="T9" fmla="*/ 42 h 225"/>
                        <a:gd name="T10" fmla="*/ 36 w 78"/>
                        <a:gd name="T11" fmla="*/ 47 h 225"/>
                        <a:gd name="T12" fmla="*/ 45 w 78"/>
                        <a:gd name="T13" fmla="*/ 56 h 225"/>
                        <a:gd name="T14" fmla="*/ 54 w 78"/>
                        <a:gd name="T15" fmla="*/ 67 h 225"/>
                        <a:gd name="T16" fmla="*/ 62 w 78"/>
                        <a:gd name="T17" fmla="*/ 85 h 225"/>
                        <a:gd name="T18" fmla="*/ 65 w 78"/>
                        <a:gd name="T19" fmla="*/ 100 h 225"/>
                        <a:gd name="T20" fmla="*/ 62 w 78"/>
                        <a:gd name="T21" fmla="*/ 112 h 225"/>
                        <a:gd name="T22" fmla="*/ 54 w 78"/>
                        <a:gd name="T23" fmla="*/ 122 h 225"/>
                        <a:gd name="T24" fmla="*/ 46 w 78"/>
                        <a:gd name="T25" fmla="*/ 132 h 225"/>
                        <a:gd name="T26" fmla="*/ 40 w 78"/>
                        <a:gd name="T27" fmla="*/ 142 h 225"/>
                        <a:gd name="T28" fmla="*/ 36 w 78"/>
                        <a:gd name="T29" fmla="*/ 156 h 225"/>
                        <a:gd name="T30" fmla="*/ 35 w 78"/>
                        <a:gd name="T31" fmla="*/ 171 h 225"/>
                        <a:gd name="T32" fmla="*/ 38 w 78"/>
                        <a:gd name="T33" fmla="*/ 184 h 225"/>
                        <a:gd name="T34" fmla="*/ 44 w 78"/>
                        <a:gd name="T35" fmla="*/ 194 h 225"/>
                        <a:gd name="T36" fmla="*/ 56 w 78"/>
                        <a:gd name="T37" fmla="*/ 206 h 225"/>
                        <a:gd name="T38" fmla="*/ 65 w 78"/>
                        <a:gd name="T39" fmla="*/ 214 h 225"/>
                        <a:gd name="T40" fmla="*/ 77 w 78"/>
                        <a:gd name="T41" fmla="*/ 224 h 225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8"/>
                        <a:gd name="T64" fmla="*/ 0 h 225"/>
                        <a:gd name="T65" fmla="*/ 78 w 78"/>
                        <a:gd name="T66" fmla="*/ 225 h 225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8" h="225">
                          <a:moveTo>
                            <a:pt x="0" y="0"/>
                          </a:moveTo>
                          <a:lnTo>
                            <a:pt x="2" y="14"/>
                          </a:lnTo>
                          <a:lnTo>
                            <a:pt x="6" y="26"/>
                          </a:lnTo>
                          <a:lnTo>
                            <a:pt x="13" y="36"/>
                          </a:lnTo>
                          <a:lnTo>
                            <a:pt x="23" y="42"/>
                          </a:lnTo>
                          <a:lnTo>
                            <a:pt x="36" y="47"/>
                          </a:lnTo>
                          <a:lnTo>
                            <a:pt x="45" y="56"/>
                          </a:lnTo>
                          <a:lnTo>
                            <a:pt x="54" y="67"/>
                          </a:lnTo>
                          <a:lnTo>
                            <a:pt x="62" y="85"/>
                          </a:lnTo>
                          <a:lnTo>
                            <a:pt x="65" y="100"/>
                          </a:lnTo>
                          <a:lnTo>
                            <a:pt x="62" y="112"/>
                          </a:lnTo>
                          <a:lnTo>
                            <a:pt x="54" y="122"/>
                          </a:lnTo>
                          <a:lnTo>
                            <a:pt x="46" y="132"/>
                          </a:lnTo>
                          <a:lnTo>
                            <a:pt x="40" y="142"/>
                          </a:lnTo>
                          <a:lnTo>
                            <a:pt x="36" y="156"/>
                          </a:lnTo>
                          <a:lnTo>
                            <a:pt x="35" y="171"/>
                          </a:lnTo>
                          <a:lnTo>
                            <a:pt x="38" y="184"/>
                          </a:lnTo>
                          <a:lnTo>
                            <a:pt x="44" y="194"/>
                          </a:lnTo>
                          <a:lnTo>
                            <a:pt x="56" y="206"/>
                          </a:lnTo>
                          <a:lnTo>
                            <a:pt x="65" y="214"/>
                          </a:lnTo>
                          <a:lnTo>
                            <a:pt x="77" y="22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3" y="3256"/>
                      <a:ext cx="1" cy="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1" name="Group 72"/>
                <p:cNvGrpSpPr>
                  <a:grpSpLocks/>
                </p:cNvGrpSpPr>
                <p:nvPr/>
              </p:nvGrpSpPr>
              <p:grpSpPr bwMode="auto">
                <a:xfrm>
                  <a:off x="601" y="2645"/>
                  <a:ext cx="608" cy="1022"/>
                  <a:chOff x="601" y="2645"/>
                  <a:chExt cx="608" cy="1022"/>
                </a:xfrm>
              </p:grpSpPr>
              <p:sp>
                <p:nvSpPr>
                  <p:cNvPr id="112" name="Freeform 73"/>
                  <p:cNvSpPr>
                    <a:spLocks/>
                  </p:cNvSpPr>
                  <p:nvPr/>
                </p:nvSpPr>
                <p:spPr bwMode="auto">
                  <a:xfrm>
                    <a:off x="601" y="3106"/>
                    <a:ext cx="353" cy="561"/>
                  </a:xfrm>
                  <a:custGeom>
                    <a:avLst/>
                    <a:gdLst>
                      <a:gd name="T0" fmla="*/ 352 w 353"/>
                      <a:gd name="T1" fmla="*/ 264 h 561"/>
                      <a:gd name="T2" fmla="*/ 252 w 353"/>
                      <a:gd name="T3" fmla="*/ 207 h 561"/>
                      <a:gd name="T4" fmla="*/ 141 w 353"/>
                      <a:gd name="T5" fmla="*/ 11 h 561"/>
                      <a:gd name="T6" fmla="*/ 136 w 353"/>
                      <a:gd name="T7" fmla="*/ 8 h 561"/>
                      <a:gd name="T8" fmla="*/ 128 w 353"/>
                      <a:gd name="T9" fmla="*/ 4 h 561"/>
                      <a:gd name="T10" fmla="*/ 120 w 353"/>
                      <a:gd name="T11" fmla="*/ 2 h 561"/>
                      <a:gd name="T12" fmla="*/ 108 w 353"/>
                      <a:gd name="T13" fmla="*/ 0 h 561"/>
                      <a:gd name="T14" fmla="*/ 97 w 353"/>
                      <a:gd name="T15" fmla="*/ 2 h 561"/>
                      <a:gd name="T16" fmla="*/ 87 w 353"/>
                      <a:gd name="T17" fmla="*/ 6 h 561"/>
                      <a:gd name="T18" fmla="*/ 75 w 353"/>
                      <a:gd name="T19" fmla="*/ 11 h 561"/>
                      <a:gd name="T20" fmla="*/ 60 w 353"/>
                      <a:gd name="T21" fmla="*/ 19 h 561"/>
                      <a:gd name="T22" fmla="*/ 47 w 353"/>
                      <a:gd name="T23" fmla="*/ 27 h 561"/>
                      <a:gd name="T24" fmla="*/ 37 w 353"/>
                      <a:gd name="T25" fmla="*/ 35 h 561"/>
                      <a:gd name="T26" fmla="*/ 28 w 353"/>
                      <a:gd name="T27" fmla="*/ 43 h 561"/>
                      <a:gd name="T28" fmla="*/ 20 w 353"/>
                      <a:gd name="T29" fmla="*/ 52 h 561"/>
                      <a:gd name="T30" fmla="*/ 11 w 353"/>
                      <a:gd name="T31" fmla="*/ 66 h 561"/>
                      <a:gd name="T32" fmla="*/ 6 w 353"/>
                      <a:gd name="T33" fmla="*/ 76 h 561"/>
                      <a:gd name="T34" fmla="*/ 1 w 353"/>
                      <a:gd name="T35" fmla="*/ 90 h 561"/>
                      <a:gd name="T36" fmla="*/ 0 w 353"/>
                      <a:gd name="T37" fmla="*/ 106 h 561"/>
                      <a:gd name="T38" fmla="*/ 0 w 353"/>
                      <a:gd name="T39" fmla="*/ 130 h 561"/>
                      <a:gd name="T40" fmla="*/ 3 w 353"/>
                      <a:gd name="T41" fmla="*/ 158 h 561"/>
                      <a:gd name="T42" fmla="*/ 8 w 353"/>
                      <a:gd name="T43" fmla="*/ 184 h 561"/>
                      <a:gd name="T44" fmla="*/ 17 w 353"/>
                      <a:gd name="T45" fmla="*/ 215 h 561"/>
                      <a:gd name="T46" fmla="*/ 27 w 353"/>
                      <a:gd name="T47" fmla="*/ 242 h 561"/>
                      <a:gd name="T48" fmla="*/ 36 w 353"/>
                      <a:gd name="T49" fmla="*/ 259 h 561"/>
                      <a:gd name="T50" fmla="*/ 48 w 353"/>
                      <a:gd name="T51" fmla="*/ 278 h 561"/>
                      <a:gd name="T52" fmla="*/ 57 w 353"/>
                      <a:gd name="T53" fmla="*/ 291 h 561"/>
                      <a:gd name="T54" fmla="*/ 67 w 353"/>
                      <a:gd name="T55" fmla="*/ 305 h 561"/>
                      <a:gd name="T56" fmla="*/ 80 w 353"/>
                      <a:gd name="T57" fmla="*/ 320 h 561"/>
                      <a:gd name="T58" fmla="*/ 91 w 353"/>
                      <a:gd name="T59" fmla="*/ 329 h 561"/>
                      <a:gd name="T60" fmla="*/ 137 w 353"/>
                      <a:gd name="T61" fmla="*/ 324 h 561"/>
                      <a:gd name="T62" fmla="*/ 172 w 353"/>
                      <a:gd name="T63" fmla="*/ 312 h 561"/>
                      <a:gd name="T64" fmla="*/ 194 w 353"/>
                      <a:gd name="T65" fmla="*/ 318 h 561"/>
                      <a:gd name="T66" fmla="*/ 246 w 353"/>
                      <a:gd name="T67" fmla="*/ 321 h 561"/>
                      <a:gd name="T68" fmla="*/ 310 w 353"/>
                      <a:gd name="T69" fmla="*/ 312 h 561"/>
                      <a:gd name="T70" fmla="*/ 319 w 353"/>
                      <a:gd name="T71" fmla="*/ 333 h 561"/>
                      <a:gd name="T72" fmla="*/ 319 w 353"/>
                      <a:gd name="T73" fmla="*/ 480 h 561"/>
                      <a:gd name="T74" fmla="*/ 318 w 353"/>
                      <a:gd name="T75" fmla="*/ 494 h 561"/>
                      <a:gd name="T76" fmla="*/ 315 w 353"/>
                      <a:gd name="T77" fmla="*/ 503 h 561"/>
                      <a:gd name="T78" fmla="*/ 311 w 353"/>
                      <a:gd name="T79" fmla="*/ 512 h 561"/>
                      <a:gd name="T80" fmla="*/ 305 w 353"/>
                      <a:gd name="T81" fmla="*/ 519 h 561"/>
                      <a:gd name="T82" fmla="*/ 299 w 353"/>
                      <a:gd name="T83" fmla="*/ 525 h 561"/>
                      <a:gd name="T84" fmla="*/ 291 w 353"/>
                      <a:gd name="T85" fmla="*/ 530 h 561"/>
                      <a:gd name="T86" fmla="*/ 284 w 353"/>
                      <a:gd name="T87" fmla="*/ 532 h 561"/>
                      <a:gd name="T88" fmla="*/ 275 w 353"/>
                      <a:gd name="T89" fmla="*/ 533 h 561"/>
                      <a:gd name="T90" fmla="*/ 37 w 353"/>
                      <a:gd name="T91" fmla="*/ 533 h 561"/>
                      <a:gd name="T92" fmla="*/ 37 w 353"/>
                      <a:gd name="T93" fmla="*/ 560 h 561"/>
                      <a:gd name="T94" fmla="*/ 282 w 353"/>
                      <a:gd name="T95" fmla="*/ 559 h 561"/>
                      <a:gd name="T96" fmla="*/ 294 w 353"/>
                      <a:gd name="T97" fmla="*/ 558 h 561"/>
                      <a:gd name="T98" fmla="*/ 303 w 353"/>
                      <a:gd name="T99" fmla="*/ 557 h 561"/>
                      <a:gd name="T100" fmla="*/ 312 w 353"/>
                      <a:gd name="T101" fmla="*/ 555 h 561"/>
                      <a:gd name="T102" fmla="*/ 320 w 353"/>
                      <a:gd name="T103" fmla="*/ 551 h 561"/>
                      <a:gd name="T104" fmla="*/ 327 w 353"/>
                      <a:gd name="T105" fmla="*/ 545 h 561"/>
                      <a:gd name="T106" fmla="*/ 335 w 353"/>
                      <a:gd name="T107" fmla="*/ 535 h 561"/>
                      <a:gd name="T108" fmla="*/ 341 w 353"/>
                      <a:gd name="T109" fmla="*/ 525 h 561"/>
                      <a:gd name="T110" fmla="*/ 346 w 353"/>
                      <a:gd name="T111" fmla="*/ 515 h 561"/>
                      <a:gd name="T112" fmla="*/ 349 w 353"/>
                      <a:gd name="T113" fmla="*/ 504 h 561"/>
                      <a:gd name="T114" fmla="*/ 351 w 353"/>
                      <a:gd name="T115" fmla="*/ 491 h 561"/>
                      <a:gd name="T116" fmla="*/ 352 w 353"/>
                      <a:gd name="T117" fmla="*/ 477 h 561"/>
                      <a:gd name="T118" fmla="*/ 352 w 353"/>
                      <a:gd name="T119" fmla="*/ 264 h 561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353"/>
                      <a:gd name="T181" fmla="*/ 0 h 561"/>
                      <a:gd name="T182" fmla="*/ 353 w 353"/>
                      <a:gd name="T183" fmla="*/ 561 h 561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353" h="561">
                        <a:moveTo>
                          <a:pt x="352" y="264"/>
                        </a:moveTo>
                        <a:lnTo>
                          <a:pt x="252" y="207"/>
                        </a:lnTo>
                        <a:lnTo>
                          <a:pt x="141" y="11"/>
                        </a:lnTo>
                        <a:lnTo>
                          <a:pt x="136" y="8"/>
                        </a:lnTo>
                        <a:lnTo>
                          <a:pt x="128" y="4"/>
                        </a:lnTo>
                        <a:lnTo>
                          <a:pt x="120" y="2"/>
                        </a:lnTo>
                        <a:lnTo>
                          <a:pt x="108" y="0"/>
                        </a:lnTo>
                        <a:lnTo>
                          <a:pt x="97" y="2"/>
                        </a:lnTo>
                        <a:lnTo>
                          <a:pt x="87" y="6"/>
                        </a:lnTo>
                        <a:lnTo>
                          <a:pt x="75" y="11"/>
                        </a:lnTo>
                        <a:lnTo>
                          <a:pt x="60" y="19"/>
                        </a:lnTo>
                        <a:lnTo>
                          <a:pt x="47" y="27"/>
                        </a:lnTo>
                        <a:lnTo>
                          <a:pt x="37" y="35"/>
                        </a:lnTo>
                        <a:lnTo>
                          <a:pt x="28" y="43"/>
                        </a:lnTo>
                        <a:lnTo>
                          <a:pt x="20" y="52"/>
                        </a:lnTo>
                        <a:lnTo>
                          <a:pt x="11" y="66"/>
                        </a:lnTo>
                        <a:lnTo>
                          <a:pt x="6" y="76"/>
                        </a:lnTo>
                        <a:lnTo>
                          <a:pt x="1" y="90"/>
                        </a:lnTo>
                        <a:lnTo>
                          <a:pt x="0" y="106"/>
                        </a:lnTo>
                        <a:lnTo>
                          <a:pt x="0" y="130"/>
                        </a:lnTo>
                        <a:lnTo>
                          <a:pt x="3" y="158"/>
                        </a:lnTo>
                        <a:lnTo>
                          <a:pt x="8" y="184"/>
                        </a:lnTo>
                        <a:lnTo>
                          <a:pt x="17" y="215"/>
                        </a:lnTo>
                        <a:lnTo>
                          <a:pt x="27" y="242"/>
                        </a:lnTo>
                        <a:lnTo>
                          <a:pt x="36" y="259"/>
                        </a:lnTo>
                        <a:lnTo>
                          <a:pt x="48" y="278"/>
                        </a:lnTo>
                        <a:lnTo>
                          <a:pt x="57" y="291"/>
                        </a:lnTo>
                        <a:lnTo>
                          <a:pt x="67" y="305"/>
                        </a:lnTo>
                        <a:lnTo>
                          <a:pt x="80" y="320"/>
                        </a:lnTo>
                        <a:lnTo>
                          <a:pt x="91" y="329"/>
                        </a:lnTo>
                        <a:lnTo>
                          <a:pt x="137" y="324"/>
                        </a:lnTo>
                        <a:lnTo>
                          <a:pt x="172" y="312"/>
                        </a:lnTo>
                        <a:lnTo>
                          <a:pt x="194" y="318"/>
                        </a:lnTo>
                        <a:lnTo>
                          <a:pt x="246" y="321"/>
                        </a:lnTo>
                        <a:lnTo>
                          <a:pt x="310" y="312"/>
                        </a:lnTo>
                        <a:lnTo>
                          <a:pt x="319" y="333"/>
                        </a:lnTo>
                        <a:lnTo>
                          <a:pt x="319" y="480"/>
                        </a:lnTo>
                        <a:lnTo>
                          <a:pt x="318" y="494"/>
                        </a:lnTo>
                        <a:lnTo>
                          <a:pt x="315" y="503"/>
                        </a:lnTo>
                        <a:lnTo>
                          <a:pt x="311" y="512"/>
                        </a:lnTo>
                        <a:lnTo>
                          <a:pt x="305" y="519"/>
                        </a:lnTo>
                        <a:lnTo>
                          <a:pt x="299" y="525"/>
                        </a:lnTo>
                        <a:lnTo>
                          <a:pt x="291" y="530"/>
                        </a:lnTo>
                        <a:lnTo>
                          <a:pt x="284" y="532"/>
                        </a:lnTo>
                        <a:lnTo>
                          <a:pt x="275" y="533"/>
                        </a:lnTo>
                        <a:lnTo>
                          <a:pt x="37" y="533"/>
                        </a:lnTo>
                        <a:lnTo>
                          <a:pt x="37" y="560"/>
                        </a:lnTo>
                        <a:lnTo>
                          <a:pt x="282" y="559"/>
                        </a:lnTo>
                        <a:lnTo>
                          <a:pt x="294" y="558"/>
                        </a:lnTo>
                        <a:lnTo>
                          <a:pt x="303" y="557"/>
                        </a:lnTo>
                        <a:lnTo>
                          <a:pt x="312" y="555"/>
                        </a:lnTo>
                        <a:lnTo>
                          <a:pt x="320" y="551"/>
                        </a:lnTo>
                        <a:lnTo>
                          <a:pt x="327" y="545"/>
                        </a:lnTo>
                        <a:lnTo>
                          <a:pt x="335" y="535"/>
                        </a:lnTo>
                        <a:lnTo>
                          <a:pt x="341" y="525"/>
                        </a:lnTo>
                        <a:lnTo>
                          <a:pt x="346" y="515"/>
                        </a:lnTo>
                        <a:lnTo>
                          <a:pt x="349" y="504"/>
                        </a:lnTo>
                        <a:lnTo>
                          <a:pt x="351" y="491"/>
                        </a:lnTo>
                        <a:lnTo>
                          <a:pt x="352" y="477"/>
                        </a:lnTo>
                        <a:lnTo>
                          <a:pt x="352" y="264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3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672" y="2645"/>
                    <a:ext cx="537" cy="1016"/>
                    <a:chOff x="672" y="2645"/>
                    <a:chExt cx="537" cy="1016"/>
                  </a:xfrm>
                </p:grpSpPr>
                <p:sp>
                  <p:nvSpPr>
                    <p:cNvPr id="114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672" y="2645"/>
                      <a:ext cx="537" cy="1016"/>
                    </a:xfrm>
                    <a:custGeom>
                      <a:avLst/>
                      <a:gdLst>
                        <a:gd name="T0" fmla="*/ 215 w 537"/>
                        <a:gd name="T1" fmla="*/ 70 h 1016"/>
                        <a:gd name="T2" fmla="*/ 224 w 537"/>
                        <a:gd name="T3" fmla="*/ 69 h 1016"/>
                        <a:gd name="T4" fmla="*/ 252 w 537"/>
                        <a:gd name="T5" fmla="*/ 78 h 1016"/>
                        <a:gd name="T6" fmla="*/ 246 w 537"/>
                        <a:gd name="T7" fmla="*/ 5 h 1016"/>
                        <a:gd name="T8" fmla="*/ 287 w 537"/>
                        <a:gd name="T9" fmla="*/ 58 h 1016"/>
                        <a:gd name="T10" fmla="*/ 299 w 537"/>
                        <a:gd name="T11" fmla="*/ 15 h 1016"/>
                        <a:gd name="T12" fmla="*/ 334 w 537"/>
                        <a:gd name="T13" fmla="*/ 0 h 1016"/>
                        <a:gd name="T14" fmla="*/ 329 w 537"/>
                        <a:gd name="T15" fmla="*/ 39 h 1016"/>
                        <a:gd name="T16" fmla="*/ 350 w 537"/>
                        <a:gd name="T17" fmla="*/ 25 h 1016"/>
                        <a:gd name="T18" fmla="*/ 348 w 537"/>
                        <a:gd name="T19" fmla="*/ 44 h 1016"/>
                        <a:gd name="T20" fmla="*/ 361 w 537"/>
                        <a:gd name="T21" fmla="*/ 82 h 1016"/>
                        <a:gd name="T22" fmla="*/ 407 w 537"/>
                        <a:gd name="T23" fmla="*/ 30 h 1016"/>
                        <a:gd name="T24" fmla="*/ 376 w 537"/>
                        <a:gd name="T25" fmla="*/ 81 h 1016"/>
                        <a:gd name="T26" fmla="*/ 429 w 537"/>
                        <a:gd name="T27" fmla="*/ 46 h 1016"/>
                        <a:gd name="T28" fmla="*/ 406 w 537"/>
                        <a:gd name="T29" fmla="*/ 85 h 1016"/>
                        <a:gd name="T30" fmla="*/ 412 w 537"/>
                        <a:gd name="T31" fmla="*/ 106 h 1016"/>
                        <a:gd name="T32" fmla="*/ 409 w 537"/>
                        <a:gd name="T33" fmla="*/ 151 h 1016"/>
                        <a:gd name="T34" fmla="*/ 450 w 537"/>
                        <a:gd name="T35" fmla="*/ 209 h 1016"/>
                        <a:gd name="T36" fmla="*/ 487 w 537"/>
                        <a:gd name="T37" fmla="*/ 278 h 1016"/>
                        <a:gd name="T38" fmla="*/ 477 w 537"/>
                        <a:gd name="T39" fmla="*/ 291 h 1016"/>
                        <a:gd name="T40" fmla="*/ 390 w 537"/>
                        <a:gd name="T41" fmla="*/ 346 h 1016"/>
                        <a:gd name="T42" fmla="*/ 365 w 537"/>
                        <a:gd name="T43" fmla="*/ 411 h 1016"/>
                        <a:gd name="T44" fmla="*/ 279 w 537"/>
                        <a:gd name="T45" fmla="*/ 399 h 1016"/>
                        <a:gd name="T46" fmla="*/ 255 w 537"/>
                        <a:gd name="T47" fmla="*/ 516 h 1016"/>
                        <a:gd name="T48" fmla="*/ 324 w 537"/>
                        <a:gd name="T49" fmla="*/ 581 h 1016"/>
                        <a:gd name="T50" fmla="*/ 406 w 537"/>
                        <a:gd name="T51" fmla="*/ 594 h 1016"/>
                        <a:gd name="T52" fmla="*/ 459 w 537"/>
                        <a:gd name="T53" fmla="*/ 593 h 1016"/>
                        <a:gd name="T54" fmla="*/ 495 w 537"/>
                        <a:gd name="T55" fmla="*/ 582 h 1016"/>
                        <a:gd name="T56" fmla="*/ 505 w 537"/>
                        <a:gd name="T57" fmla="*/ 609 h 1016"/>
                        <a:gd name="T58" fmla="*/ 536 w 537"/>
                        <a:gd name="T59" fmla="*/ 629 h 1016"/>
                        <a:gd name="T60" fmla="*/ 523 w 537"/>
                        <a:gd name="T61" fmla="*/ 650 h 1016"/>
                        <a:gd name="T62" fmla="*/ 530 w 537"/>
                        <a:gd name="T63" fmla="*/ 674 h 1016"/>
                        <a:gd name="T64" fmla="*/ 514 w 537"/>
                        <a:gd name="T65" fmla="*/ 702 h 1016"/>
                        <a:gd name="T66" fmla="*/ 506 w 537"/>
                        <a:gd name="T67" fmla="*/ 716 h 1016"/>
                        <a:gd name="T68" fmla="*/ 441 w 537"/>
                        <a:gd name="T69" fmla="*/ 692 h 1016"/>
                        <a:gd name="T70" fmla="*/ 327 w 537"/>
                        <a:gd name="T71" fmla="*/ 663 h 1016"/>
                        <a:gd name="T72" fmla="*/ 251 w 537"/>
                        <a:gd name="T73" fmla="*/ 651 h 1016"/>
                        <a:gd name="T74" fmla="*/ 233 w 537"/>
                        <a:gd name="T75" fmla="*/ 626 h 1016"/>
                        <a:gd name="T76" fmla="*/ 241 w 537"/>
                        <a:gd name="T77" fmla="*/ 643 h 1016"/>
                        <a:gd name="T78" fmla="*/ 290 w 537"/>
                        <a:gd name="T79" fmla="*/ 659 h 1016"/>
                        <a:gd name="T80" fmla="*/ 332 w 537"/>
                        <a:gd name="T81" fmla="*/ 690 h 1016"/>
                        <a:gd name="T82" fmla="*/ 322 w 537"/>
                        <a:gd name="T83" fmla="*/ 721 h 1016"/>
                        <a:gd name="T84" fmla="*/ 247 w 537"/>
                        <a:gd name="T85" fmla="*/ 788 h 1016"/>
                        <a:gd name="T86" fmla="*/ 162 w 537"/>
                        <a:gd name="T87" fmla="*/ 844 h 1016"/>
                        <a:gd name="T88" fmla="*/ 146 w 537"/>
                        <a:gd name="T89" fmla="*/ 930 h 1016"/>
                        <a:gd name="T90" fmla="*/ 194 w 537"/>
                        <a:gd name="T91" fmla="*/ 1000 h 1016"/>
                        <a:gd name="T92" fmla="*/ 116 w 537"/>
                        <a:gd name="T93" fmla="*/ 1010 h 1016"/>
                        <a:gd name="T94" fmla="*/ 66 w 537"/>
                        <a:gd name="T95" fmla="*/ 1007 h 1016"/>
                        <a:gd name="T96" fmla="*/ 67 w 537"/>
                        <a:gd name="T97" fmla="*/ 878 h 1016"/>
                        <a:gd name="T98" fmla="*/ 37 w 537"/>
                        <a:gd name="T99" fmla="*/ 844 h 1016"/>
                        <a:gd name="T100" fmla="*/ 57 w 537"/>
                        <a:gd name="T101" fmla="*/ 813 h 1016"/>
                        <a:gd name="T102" fmla="*/ 146 w 537"/>
                        <a:gd name="T103" fmla="*/ 771 h 1016"/>
                        <a:gd name="T104" fmla="*/ 175 w 537"/>
                        <a:gd name="T105" fmla="*/ 715 h 1016"/>
                        <a:gd name="T106" fmla="*/ 37 w 537"/>
                        <a:gd name="T107" fmla="*/ 703 h 1016"/>
                        <a:gd name="T108" fmla="*/ 9 w 537"/>
                        <a:gd name="T109" fmla="*/ 688 h 1016"/>
                        <a:gd name="T110" fmla="*/ 0 w 537"/>
                        <a:gd name="T111" fmla="*/ 638 h 1016"/>
                        <a:gd name="T112" fmla="*/ 8 w 537"/>
                        <a:gd name="T113" fmla="*/ 588 h 1016"/>
                        <a:gd name="T114" fmla="*/ 72 w 537"/>
                        <a:gd name="T115" fmla="*/ 424 h 1016"/>
                        <a:gd name="T116" fmla="*/ 146 w 537"/>
                        <a:gd name="T117" fmla="*/ 315 h 1016"/>
                        <a:gd name="T118" fmla="*/ 183 w 537"/>
                        <a:gd name="T119" fmla="*/ 217 h 101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w 537"/>
                        <a:gd name="T181" fmla="*/ 0 h 1016"/>
                        <a:gd name="T182" fmla="*/ 537 w 537"/>
                        <a:gd name="T183" fmla="*/ 1016 h 1016"/>
                      </a:gdLst>
                      <a:ahLst/>
                      <a:cxnLst>
                        <a:cxn ang="T120">
                          <a:pos x="T0" y="T1"/>
                        </a:cxn>
                        <a:cxn ang="T121">
                          <a:pos x="T2" y="T3"/>
                        </a:cxn>
                        <a:cxn ang="T122">
                          <a:pos x="T4" y="T5"/>
                        </a:cxn>
                        <a:cxn ang="T123">
                          <a:pos x="T6" y="T7"/>
                        </a:cxn>
                        <a:cxn ang="T124">
                          <a:pos x="T8" y="T9"/>
                        </a:cxn>
                        <a:cxn ang="T125">
                          <a:pos x="T10" y="T11"/>
                        </a:cxn>
                        <a:cxn ang="T126">
                          <a:pos x="T12" y="T13"/>
                        </a:cxn>
                        <a:cxn ang="T127">
                          <a:pos x="T14" y="T15"/>
                        </a:cxn>
                        <a:cxn ang="T128">
                          <a:pos x="T16" y="T17"/>
                        </a:cxn>
                        <a:cxn ang="T129">
                          <a:pos x="T18" y="T19"/>
                        </a:cxn>
                        <a:cxn ang="T130">
                          <a:pos x="T20" y="T21"/>
                        </a:cxn>
                        <a:cxn ang="T131">
                          <a:pos x="T22" y="T23"/>
                        </a:cxn>
                        <a:cxn ang="T132">
                          <a:pos x="T24" y="T25"/>
                        </a:cxn>
                        <a:cxn ang="T133">
                          <a:pos x="T26" y="T27"/>
                        </a:cxn>
                        <a:cxn ang="T134">
                          <a:pos x="T28" y="T29"/>
                        </a:cxn>
                        <a:cxn ang="T135">
                          <a:pos x="T30" y="T31"/>
                        </a:cxn>
                        <a:cxn ang="T136">
                          <a:pos x="T32" y="T33"/>
                        </a:cxn>
                        <a:cxn ang="T137">
                          <a:pos x="T34" y="T35"/>
                        </a:cxn>
                        <a:cxn ang="T138">
                          <a:pos x="T36" y="T37"/>
                        </a:cxn>
                        <a:cxn ang="T139">
                          <a:pos x="T38" y="T39"/>
                        </a:cxn>
                        <a:cxn ang="T140">
                          <a:pos x="T40" y="T41"/>
                        </a:cxn>
                        <a:cxn ang="T141">
                          <a:pos x="T42" y="T43"/>
                        </a:cxn>
                        <a:cxn ang="T142">
                          <a:pos x="T44" y="T45"/>
                        </a:cxn>
                        <a:cxn ang="T143">
                          <a:pos x="T46" y="T47"/>
                        </a:cxn>
                        <a:cxn ang="T144">
                          <a:pos x="T48" y="T49"/>
                        </a:cxn>
                        <a:cxn ang="T145">
                          <a:pos x="T50" y="T51"/>
                        </a:cxn>
                        <a:cxn ang="T146">
                          <a:pos x="T52" y="T53"/>
                        </a:cxn>
                        <a:cxn ang="T147">
                          <a:pos x="T54" y="T55"/>
                        </a:cxn>
                        <a:cxn ang="T148">
                          <a:pos x="T56" y="T57"/>
                        </a:cxn>
                        <a:cxn ang="T149">
                          <a:pos x="T58" y="T59"/>
                        </a:cxn>
                        <a:cxn ang="T150">
                          <a:pos x="T60" y="T61"/>
                        </a:cxn>
                        <a:cxn ang="T151">
                          <a:pos x="T62" y="T63"/>
                        </a:cxn>
                        <a:cxn ang="T152">
                          <a:pos x="T64" y="T65"/>
                        </a:cxn>
                        <a:cxn ang="T153">
                          <a:pos x="T66" y="T67"/>
                        </a:cxn>
                        <a:cxn ang="T154">
                          <a:pos x="T68" y="T69"/>
                        </a:cxn>
                        <a:cxn ang="T155">
                          <a:pos x="T70" y="T71"/>
                        </a:cxn>
                        <a:cxn ang="T156">
                          <a:pos x="T72" y="T73"/>
                        </a:cxn>
                        <a:cxn ang="T157">
                          <a:pos x="T74" y="T75"/>
                        </a:cxn>
                        <a:cxn ang="T158">
                          <a:pos x="T76" y="T77"/>
                        </a:cxn>
                        <a:cxn ang="T159">
                          <a:pos x="T78" y="T79"/>
                        </a:cxn>
                        <a:cxn ang="T160">
                          <a:pos x="T80" y="T81"/>
                        </a:cxn>
                        <a:cxn ang="T161">
                          <a:pos x="T82" y="T83"/>
                        </a:cxn>
                        <a:cxn ang="T162">
                          <a:pos x="T84" y="T85"/>
                        </a:cxn>
                        <a:cxn ang="T163">
                          <a:pos x="T86" y="T87"/>
                        </a:cxn>
                        <a:cxn ang="T164">
                          <a:pos x="T88" y="T89"/>
                        </a:cxn>
                        <a:cxn ang="T165">
                          <a:pos x="T90" y="T91"/>
                        </a:cxn>
                        <a:cxn ang="T166">
                          <a:pos x="T92" y="T93"/>
                        </a:cxn>
                        <a:cxn ang="T167">
                          <a:pos x="T94" y="T95"/>
                        </a:cxn>
                        <a:cxn ang="T168">
                          <a:pos x="T96" y="T97"/>
                        </a:cxn>
                        <a:cxn ang="T169">
                          <a:pos x="T98" y="T99"/>
                        </a:cxn>
                        <a:cxn ang="T170">
                          <a:pos x="T100" y="T101"/>
                        </a:cxn>
                        <a:cxn ang="T171">
                          <a:pos x="T102" y="T103"/>
                        </a:cxn>
                        <a:cxn ang="T172">
                          <a:pos x="T104" y="T105"/>
                        </a:cxn>
                        <a:cxn ang="T173">
                          <a:pos x="T106" y="T107"/>
                        </a:cxn>
                        <a:cxn ang="T174">
                          <a:pos x="T108" y="T109"/>
                        </a:cxn>
                        <a:cxn ang="T175">
                          <a:pos x="T110" y="T111"/>
                        </a:cxn>
                        <a:cxn ang="T176">
                          <a:pos x="T112" y="T113"/>
                        </a:cxn>
                        <a:cxn ang="T177">
                          <a:pos x="T114" y="T115"/>
                        </a:cxn>
                        <a:cxn ang="T178">
                          <a:pos x="T116" y="T117"/>
                        </a:cxn>
                        <a:cxn ang="T179">
                          <a:pos x="T118" y="T119"/>
                        </a:cxn>
                      </a:cxnLst>
                      <a:rect l="T180" t="T181" r="T182" b="T183"/>
                      <a:pathLst>
                        <a:path w="537" h="1016">
                          <a:moveTo>
                            <a:pt x="183" y="217"/>
                          </a:moveTo>
                          <a:lnTo>
                            <a:pt x="197" y="171"/>
                          </a:lnTo>
                          <a:lnTo>
                            <a:pt x="210" y="117"/>
                          </a:lnTo>
                          <a:lnTo>
                            <a:pt x="215" y="70"/>
                          </a:lnTo>
                          <a:lnTo>
                            <a:pt x="203" y="44"/>
                          </a:lnTo>
                          <a:lnTo>
                            <a:pt x="191" y="31"/>
                          </a:lnTo>
                          <a:lnTo>
                            <a:pt x="210" y="46"/>
                          </a:lnTo>
                          <a:lnTo>
                            <a:pt x="224" y="69"/>
                          </a:lnTo>
                          <a:lnTo>
                            <a:pt x="212" y="17"/>
                          </a:lnTo>
                          <a:lnTo>
                            <a:pt x="222" y="41"/>
                          </a:lnTo>
                          <a:lnTo>
                            <a:pt x="243" y="74"/>
                          </a:lnTo>
                          <a:lnTo>
                            <a:pt x="252" y="78"/>
                          </a:lnTo>
                          <a:lnTo>
                            <a:pt x="246" y="50"/>
                          </a:lnTo>
                          <a:lnTo>
                            <a:pt x="251" y="53"/>
                          </a:lnTo>
                          <a:lnTo>
                            <a:pt x="253" y="30"/>
                          </a:lnTo>
                          <a:lnTo>
                            <a:pt x="246" y="5"/>
                          </a:lnTo>
                          <a:lnTo>
                            <a:pt x="279" y="71"/>
                          </a:lnTo>
                          <a:lnTo>
                            <a:pt x="281" y="60"/>
                          </a:lnTo>
                          <a:lnTo>
                            <a:pt x="285" y="68"/>
                          </a:lnTo>
                          <a:lnTo>
                            <a:pt x="287" y="58"/>
                          </a:lnTo>
                          <a:lnTo>
                            <a:pt x="280" y="41"/>
                          </a:lnTo>
                          <a:lnTo>
                            <a:pt x="281" y="9"/>
                          </a:lnTo>
                          <a:lnTo>
                            <a:pt x="293" y="71"/>
                          </a:lnTo>
                          <a:lnTo>
                            <a:pt x="299" y="15"/>
                          </a:lnTo>
                          <a:lnTo>
                            <a:pt x="299" y="59"/>
                          </a:lnTo>
                          <a:lnTo>
                            <a:pt x="304" y="69"/>
                          </a:lnTo>
                          <a:lnTo>
                            <a:pt x="314" y="20"/>
                          </a:lnTo>
                          <a:lnTo>
                            <a:pt x="334" y="0"/>
                          </a:lnTo>
                          <a:lnTo>
                            <a:pt x="321" y="20"/>
                          </a:lnTo>
                          <a:lnTo>
                            <a:pt x="312" y="59"/>
                          </a:lnTo>
                          <a:lnTo>
                            <a:pt x="315" y="66"/>
                          </a:lnTo>
                          <a:lnTo>
                            <a:pt x="329" y="39"/>
                          </a:lnTo>
                          <a:lnTo>
                            <a:pt x="320" y="62"/>
                          </a:lnTo>
                          <a:lnTo>
                            <a:pt x="320" y="72"/>
                          </a:lnTo>
                          <a:lnTo>
                            <a:pt x="350" y="15"/>
                          </a:lnTo>
                          <a:lnTo>
                            <a:pt x="350" y="25"/>
                          </a:lnTo>
                          <a:lnTo>
                            <a:pt x="337" y="58"/>
                          </a:lnTo>
                          <a:lnTo>
                            <a:pt x="337" y="78"/>
                          </a:lnTo>
                          <a:lnTo>
                            <a:pt x="342" y="81"/>
                          </a:lnTo>
                          <a:lnTo>
                            <a:pt x="348" y="44"/>
                          </a:lnTo>
                          <a:lnTo>
                            <a:pt x="362" y="19"/>
                          </a:lnTo>
                          <a:lnTo>
                            <a:pt x="350" y="47"/>
                          </a:lnTo>
                          <a:lnTo>
                            <a:pt x="353" y="85"/>
                          </a:lnTo>
                          <a:lnTo>
                            <a:pt x="361" y="82"/>
                          </a:lnTo>
                          <a:lnTo>
                            <a:pt x="375" y="34"/>
                          </a:lnTo>
                          <a:lnTo>
                            <a:pt x="365" y="86"/>
                          </a:lnTo>
                          <a:lnTo>
                            <a:pt x="388" y="44"/>
                          </a:lnTo>
                          <a:lnTo>
                            <a:pt x="407" y="30"/>
                          </a:lnTo>
                          <a:lnTo>
                            <a:pt x="391" y="50"/>
                          </a:lnTo>
                          <a:lnTo>
                            <a:pt x="381" y="72"/>
                          </a:lnTo>
                          <a:lnTo>
                            <a:pt x="399" y="65"/>
                          </a:lnTo>
                          <a:lnTo>
                            <a:pt x="376" y="81"/>
                          </a:lnTo>
                          <a:lnTo>
                            <a:pt x="372" y="98"/>
                          </a:lnTo>
                          <a:lnTo>
                            <a:pt x="380" y="101"/>
                          </a:lnTo>
                          <a:lnTo>
                            <a:pt x="402" y="66"/>
                          </a:lnTo>
                          <a:lnTo>
                            <a:pt x="429" y="46"/>
                          </a:lnTo>
                          <a:lnTo>
                            <a:pt x="393" y="92"/>
                          </a:lnTo>
                          <a:lnTo>
                            <a:pt x="411" y="78"/>
                          </a:lnTo>
                          <a:lnTo>
                            <a:pt x="502" y="63"/>
                          </a:lnTo>
                          <a:lnTo>
                            <a:pt x="406" y="85"/>
                          </a:lnTo>
                          <a:lnTo>
                            <a:pt x="396" y="102"/>
                          </a:lnTo>
                          <a:lnTo>
                            <a:pt x="406" y="99"/>
                          </a:lnTo>
                          <a:lnTo>
                            <a:pt x="434" y="84"/>
                          </a:lnTo>
                          <a:lnTo>
                            <a:pt x="412" y="106"/>
                          </a:lnTo>
                          <a:lnTo>
                            <a:pt x="394" y="116"/>
                          </a:lnTo>
                          <a:lnTo>
                            <a:pt x="394" y="129"/>
                          </a:lnTo>
                          <a:lnTo>
                            <a:pt x="399" y="140"/>
                          </a:lnTo>
                          <a:lnTo>
                            <a:pt x="409" y="151"/>
                          </a:lnTo>
                          <a:lnTo>
                            <a:pt x="420" y="167"/>
                          </a:lnTo>
                          <a:lnTo>
                            <a:pt x="431" y="181"/>
                          </a:lnTo>
                          <a:lnTo>
                            <a:pt x="441" y="195"/>
                          </a:lnTo>
                          <a:lnTo>
                            <a:pt x="450" y="209"/>
                          </a:lnTo>
                          <a:lnTo>
                            <a:pt x="456" y="219"/>
                          </a:lnTo>
                          <a:lnTo>
                            <a:pt x="467" y="238"/>
                          </a:lnTo>
                          <a:lnTo>
                            <a:pt x="478" y="259"/>
                          </a:lnTo>
                          <a:lnTo>
                            <a:pt x="487" y="278"/>
                          </a:lnTo>
                          <a:lnTo>
                            <a:pt x="486" y="282"/>
                          </a:lnTo>
                          <a:lnTo>
                            <a:pt x="484" y="286"/>
                          </a:lnTo>
                          <a:lnTo>
                            <a:pt x="481" y="289"/>
                          </a:lnTo>
                          <a:lnTo>
                            <a:pt x="477" y="291"/>
                          </a:lnTo>
                          <a:lnTo>
                            <a:pt x="471" y="292"/>
                          </a:lnTo>
                          <a:lnTo>
                            <a:pt x="404" y="286"/>
                          </a:lnTo>
                          <a:lnTo>
                            <a:pt x="399" y="300"/>
                          </a:lnTo>
                          <a:lnTo>
                            <a:pt x="390" y="346"/>
                          </a:lnTo>
                          <a:lnTo>
                            <a:pt x="384" y="380"/>
                          </a:lnTo>
                          <a:lnTo>
                            <a:pt x="375" y="407"/>
                          </a:lnTo>
                          <a:lnTo>
                            <a:pt x="371" y="409"/>
                          </a:lnTo>
                          <a:lnTo>
                            <a:pt x="365" y="411"/>
                          </a:lnTo>
                          <a:lnTo>
                            <a:pt x="359" y="412"/>
                          </a:lnTo>
                          <a:lnTo>
                            <a:pt x="337" y="411"/>
                          </a:lnTo>
                          <a:lnTo>
                            <a:pt x="284" y="390"/>
                          </a:lnTo>
                          <a:lnTo>
                            <a:pt x="279" y="399"/>
                          </a:lnTo>
                          <a:lnTo>
                            <a:pt x="271" y="432"/>
                          </a:lnTo>
                          <a:lnTo>
                            <a:pt x="265" y="458"/>
                          </a:lnTo>
                          <a:lnTo>
                            <a:pt x="257" y="493"/>
                          </a:lnTo>
                          <a:lnTo>
                            <a:pt x="255" y="516"/>
                          </a:lnTo>
                          <a:lnTo>
                            <a:pt x="266" y="531"/>
                          </a:lnTo>
                          <a:lnTo>
                            <a:pt x="280" y="549"/>
                          </a:lnTo>
                          <a:lnTo>
                            <a:pt x="298" y="574"/>
                          </a:lnTo>
                          <a:lnTo>
                            <a:pt x="324" y="581"/>
                          </a:lnTo>
                          <a:lnTo>
                            <a:pt x="345" y="585"/>
                          </a:lnTo>
                          <a:lnTo>
                            <a:pt x="374" y="590"/>
                          </a:lnTo>
                          <a:lnTo>
                            <a:pt x="391" y="593"/>
                          </a:lnTo>
                          <a:lnTo>
                            <a:pt x="406" y="594"/>
                          </a:lnTo>
                          <a:lnTo>
                            <a:pt x="417" y="596"/>
                          </a:lnTo>
                          <a:lnTo>
                            <a:pt x="428" y="596"/>
                          </a:lnTo>
                          <a:lnTo>
                            <a:pt x="441" y="594"/>
                          </a:lnTo>
                          <a:lnTo>
                            <a:pt x="459" y="593"/>
                          </a:lnTo>
                          <a:lnTo>
                            <a:pt x="479" y="582"/>
                          </a:lnTo>
                          <a:lnTo>
                            <a:pt x="485" y="580"/>
                          </a:lnTo>
                          <a:lnTo>
                            <a:pt x="491" y="580"/>
                          </a:lnTo>
                          <a:lnTo>
                            <a:pt x="495" y="582"/>
                          </a:lnTo>
                          <a:lnTo>
                            <a:pt x="500" y="588"/>
                          </a:lnTo>
                          <a:lnTo>
                            <a:pt x="502" y="593"/>
                          </a:lnTo>
                          <a:lnTo>
                            <a:pt x="504" y="601"/>
                          </a:lnTo>
                          <a:lnTo>
                            <a:pt x="505" y="609"/>
                          </a:lnTo>
                          <a:lnTo>
                            <a:pt x="511" y="612"/>
                          </a:lnTo>
                          <a:lnTo>
                            <a:pt x="521" y="618"/>
                          </a:lnTo>
                          <a:lnTo>
                            <a:pt x="527" y="623"/>
                          </a:lnTo>
                          <a:lnTo>
                            <a:pt x="536" y="629"/>
                          </a:lnTo>
                          <a:lnTo>
                            <a:pt x="535" y="634"/>
                          </a:lnTo>
                          <a:lnTo>
                            <a:pt x="533" y="641"/>
                          </a:lnTo>
                          <a:lnTo>
                            <a:pt x="529" y="646"/>
                          </a:lnTo>
                          <a:lnTo>
                            <a:pt x="523" y="650"/>
                          </a:lnTo>
                          <a:lnTo>
                            <a:pt x="526" y="654"/>
                          </a:lnTo>
                          <a:lnTo>
                            <a:pt x="528" y="660"/>
                          </a:lnTo>
                          <a:lnTo>
                            <a:pt x="531" y="668"/>
                          </a:lnTo>
                          <a:lnTo>
                            <a:pt x="530" y="674"/>
                          </a:lnTo>
                          <a:lnTo>
                            <a:pt x="528" y="681"/>
                          </a:lnTo>
                          <a:lnTo>
                            <a:pt x="523" y="685"/>
                          </a:lnTo>
                          <a:lnTo>
                            <a:pt x="513" y="692"/>
                          </a:lnTo>
                          <a:lnTo>
                            <a:pt x="514" y="702"/>
                          </a:lnTo>
                          <a:lnTo>
                            <a:pt x="514" y="708"/>
                          </a:lnTo>
                          <a:lnTo>
                            <a:pt x="513" y="712"/>
                          </a:lnTo>
                          <a:lnTo>
                            <a:pt x="510" y="714"/>
                          </a:lnTo>
                          <a:lnTo>
                            <a:pt x="506" y="716"/>
                          </a:lnTo>
                          <a:lnTo>
                            <a:pt x="501" y="715"/>
                          </a:lnTo>
                          <a:lnTo>
                            <a:pt x="493" y="712"/>
                          </a:lnTo>
                          <a:lnTo>
                            <a:pt x="470" y="703"/>
                          </a:lnTo>
                          <a:lnTo>
                            <a:pt x="441" y="692"/>
                          </a:lnTo>
                          <a:lnTo>
                            <a:pt x="402" y="681"/>
                          </a:lnTo>
                          <a:lnTo>
                            <a:pt x="395" y="681"/>
                          </a:lnTo>
                          <a:lnTo>
                            <a:pt x="372" y="675"/>
                          </a:lnTo>
                          <a:lnTo>
                            <a:pt x="327" y="663"/>
                          </a:lnTo>
                          <a:lnTo>
                            <a:pt x="289" y="658"/>
                          </a:lnTo>
                          <a:lnTo>
                            <a:pt x="280" y="659"/>
                          </a:lnTo>
                          <a:lnTo>
                            <a:pt x="261" y="660"/>
                          </a:lnTo>
                          <a:lnTo>
                            <a:pt x="251" y="651"/>
                          </a:lnTo>
                          <a:lnTo>
                            <a:pt x="244" y="646"/>
                          </a:lnTo>
                          <a:lnTo>
                            <a:pt x="240" y="641"/>
                          </a:lnTo>
                          <a:lnTo>
                            <a:pt x="237" y="634"/>
                          </a:lnTo>
                          <a:lnTo>
                            <a:pt x="233" y="626"/>
                          </a:lnTo>
                          <a:lnTo>
                            <a:pt x="210" y="596"/>
                          </a:lnTo>
                          <a:lnTo>
                            <a:pt x="231" y="623"/>
                          </a:lnTo>
                          <a:lnTo>
                            <a:pt x="238" y="634"/>
                          </a:lnTo>
                          <a:lnTo>
                            <a:pt x="241" y="643"/>
                          </a:lnTo>
                          <a:lnTo>
                            <a:pt x="259" y="659"/>
                          </a:lnTo>
                          <a:lnTo>
                            <a:pt x="269" y="661"/>
                          </a:lnTo>
                          <a:lnTo>
                            <a:pt x="281" y="658"/>
                          </a:lnTo>
                          <a:lnTo>
                            <a:pt x="290" y="659"/>
                          </a:lnTo>
                          <a:lnTo>
                            <a:pt x="306" y="665"/>
                          </a:lnTo>
                          <a:lnTo>
                            <a:pt x="315" y="672"/>
                          </a:lnTo>
                          <a:lnTo>
                            <a:pt x="323" y="679"/>
                          </a:lnTo>
                          <a:lnTo>
                            <a:pt x="332" y="690"/>
                          </a:lnTo>
                          <a:lnTo>
                            <a:pt x="335" y="696"/>
                          </a:lnTo>
                          <a:lnTo>
                            <a:pt x="334" y="702"/>
                          </a:lnTo>
                          <a:lnTo>
                            <a:pt x="329" y="711"/>
                          </a:lnTo>
                          <a:lnTo>
                            <a:pt x="322" y="721"/>
                          </a:lnTo>
                          <a:lnTo>
                            <a:pt x="308" y="735"/>
                          </a:lnTo>
                          <a:lnTo>
                            <a:pt x="288" y="756"/>
                          </a:lnTo>
                          <a:lnTo>
                            <a:pt x="275" y="770"/>
                          </a:lnTo>
                          <a:lnTo>
                            <a:pt x="247" y="788"/>
                          </a:lnTo>
                          <a:lnTo>
                            <a:pt x="206" y="812"/>
                          </a:lnTo>
                          <a:lnTo>
                            <a:pt x="177" y="827"/>
                          </a:lnTo>
                          <a:lnTo>
                            <a:pt x="170" y="835"/>
                          </a:lnTo>
                          <a:lnTo>
                            <a:pt x="162" y="844"/>
                          </a:lnTo>
                          <a:lnTo>
                            <a:pt x="146" y="856"/>
                          </a:lnTo>
                          <a:lnTo>
                            <a:pt x="143" y="872"/>
                          </a:lnTo>
                          <a:lnTo>
                            <a:pt x="143" y="904"/>
                          </a:lnTo>
                          <a:lnTo>
                            <a:pt x="146" y="930"/>
                          </a:lnTo>
                          <a:lnTo>
                            <a:pt x="151" y="947"/>
                          </a:lnTo>
                          <a:lnTo>
                            <a:pt x="177" y="981"/>
                          </a:lnTo>
                          <a:lnTo>
                            <a:pt x="192" y="996"/>
                          </a:lnTo>
                          <a:lnTo>
                            <a:pt x="194" y="1000"/>
                          </a:lnTo>
                          <a:lnTo>
                            <a:pt x="193" y="1005"/>
                          </a:lnTo>
                          <a:lnTo>
                            <a:pt x="164" y="1015"/>
                          </a:lnTo>
                          <a:lnTo>
                            <a:pt x="133" y="1011"/>
                          </a:lnTo>
                          <a:lnTo>
                            <a:pt x="116" y="1010"/>
                          </a:lnTo>
                          <a:lnTo>
                            <a:pt x="100" y="1012"/>
                          </a:lnTo>
                          <a:lnTo>
                            <a:pt x="84" y="1012"/>
                          </a:lnTo>
                          <a:lnTo>
                            <a:pt x="68" y="1009"/>
                          </a:lnTo>
                          <a:lnTo>
                            <a:pt x="66" y="1007"/>
                          </a:lnTo>
                          <a:lnTo>
                            <a:pt x="64" y="1002"/>
                          </a:lnTo>
                          <a:lnTo>
                            <a:pt x="66" y="949"/>
                          </a:lnTo>
                          <a:lnTo>
                            <a:pt x="74" y="895"/>
                          </a:lnTo>
                          <a:lnTo>
                            <a:pt x="67" y="878"/>
                          </a:lnTo>
                          <a:lnTo>
                            <a:pt x="57" y="862"/>
                          </a:lnTo>
                          <a:lnTo>
                            <a:pt x="52" y="857"/>
                          </a:lnTo>
                          <a:lnTo>
                            <a:pt x="43" y="849"/>
                          </a:lnTo>
                          <a:lnTo>
                            <a:pt x="37" y="844"/>
                          </a:lnTo>
                          <a:lnTo>
                            <a:pt x="36" y="838"/>
                          </a:lnTo>
                          <a:lnTo>
                            <a:pt x="37" y="833"/>
                          </a:lnTo>
                          <a:lnTo>
                            <a:pt x="45" y="823"/>
                          </a:lnTo>
                          <a:lnTo>
                            <a:pt x="57" y="813"/>
                          </a:lnTo>
                          <a:lnTo>
                            <a:pt x="66" y="806"/>
                          </a:lnTo>
                          <a:lnTo>
                            <a:pt x="80" y="805"/>
                          </a:lnTo>
                          <a:lnTo>
                            <a:pt x="92" y="806"/>
                          </a:lnTo>
                          <a:lnTo>
                            <a:pt x="146" y="771"/>
                          </a:lnTo>
                          <a:lnTo>
                            <a:pt x="186" y="745"/>
                          </a:lnTo>
                          <a:lnTo>
                            <a:pt x="223" y="723"/>
                          </a:lnTo>
                          <a:lnTo>
                            <a:pt x="211" y="725"/>
                          </a:lnTo>
                          <a:lnTo>
                            <a:pt x="175" y="715"/>
                          </a:lnTo>
                          <a:lnTo>
                            <a:pt x="139" y="713"/>
                          </a:lnTo>
                          <a:lnTo>
                            <a:pt x="89" y="705"/>
                          </a:lnTo>
                          <a:lnTo>
                            <a:pt x="74" y="708"/>
                          </a:lnTo>
                          <a:lnTo>
                            <a:pt x="37" y="703"/>
                          </a:lnTo>
                          <a:lnTo>
                            <a:pt x="29" y="701"/>
                          </a:lnTo>
                          <a:lnTo>
                            <a:pt x="20" y="698"/>
                          </a:lnTo>
                          <a:lnTo>
                            <a:pt x="13" y="693"/>
                          </a:lnTo>
                          <a:lnTo>
                            <a:pt x="9" y="688"/>
                          </a:lnTo>
                          <a:lnTo>
                            <a:pt x="5" y="679"/>
                          </a:lnTo>
                          <a:lnTo>
                            <a:pt x="2" y="666"/>
                          </a:lnTo>
                          <a:lnTo>
                            <a:pt x="0" y="654"/>
                          </a:lnTo>
                          <a:lnTo>
                            <a:pt x="0" y="638"/>
                          </a:lnTo>
                          <a:lnTo>
                            <a:pt x="1" y="625"/>
                          </a:lnTo>
                          <a:lnTo>
                            <a:pt x="2" y="610"/>
                          </a:lnTo>
                          <a:lnTo>
                            <a:pt x="4" y="598"/>
                          </a:lnTo>
                          <a:lnTo>
                            <a:pt x="8" y="588"/>
                          </a:lnTo>
                          <a:lnTo>
                            <a:pt x="21" y="550"/>
                          </a:lnTo>
                          <a:lnTo>
                            <a:pt x="35" y="505"/>
                          </a:lnTo>
                          <a:lnTo>
                            <a:pt x="45" y="474"/>
                          </a:lnTo>
                          <a:lnTo>
                            <a:pt x="72" y="424"/>
                          </a:lnTo>
                          <a:lnTo>
                            <a:pt x="98" y="384"/>
                          </a:lnTo>
                          <a:lnTo>
                            <a:pt x="121" y="353"/>
                          </a:lnTo>
                          <a:lnTo>
                            <a:pt x="135" y="333"/>
                          </a:lnTo>
                          <a:lnTo>
                            <a:pt x="146" y="315"/>
                          </a:lnTo>
                          <a:lnTo>
                            <a:pt x="159" y="300"/>
                          </a:lnTo>
                          <a:lnTo>
                            <a:pt x="162" y="276"/>
                          </a:lnTo>
                          <a:lnTo>
                            <a:pt x="174" y="245"/>
                          </a:lnTo>
                          <a:lnTo>
                            <a:pt x="183" y="217"/>
                          </a:lnTo>
                        </a:path>
                      </a:pathLst>
                    </a:custGeom>
                    <a:solidFill>
                      <a:srgbClr val="DFD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15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6" y="2770"/>
                      <a:ext cx="69" cy="93"/>
                      <a:chOff x="986" y="2770"/>
                      <a:chExt cx="69" cy="93"/>
                    </a:xfrm>
                  </p:grpSpPr>
                  <p:sp>
                    <p:nvSpPr>
                      <p:cNvPr id="116" name="Freeform 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6" y="2770"/>
                        <a:ext cx="69" cy="34"/>
                      </a:xfrm>
                      <a:custGeom>
                        <a:avLst/>
                        <a:gdLst>
                          <a:gd name="T0" fmla="*/ 0 w 69"/>
                          <a:gd name="T1" fmla="*/ 11 h 34"/>
                          <a:gd name="T2" fmla="*/ 8 w 69"/>
                          <a:gd name="T3" fmla="*/ 7 h 34"/>
                          <a:gd name="T4" fmla="*/ 16 w 69"/>
                          <a:gd name="T5" fmla="*/ 3 h 34"/>
                          <a:gd name="T6" fmla="*/ 23 w 69"/>
                          <a:gd name="T7" fmla="*/ 1 h 34"/>
                          <a:gd name="T8" fmla="*/ 30 w 69"/>
                          <a:gd name="T9" fmla="*/ 1 h 34"/>
                          <a:gd name="T10" fmla="*/ 35 w 69"/>
                          <a:gd name="T11" fmla="*/ 0 h 34"/>
                          <a:gd name="T12" fmla="*/ 41 w 69"/>
                          <a:gd name="T13" fmla="*/ 1 h 34"/>
                          <a:gd name="T14" fmla="*/ 43 w 69"/>
                          <a:gd name="T15" fmla="*/ 5 h 34"/>
                          <a:gd name="T16" fmla="*/ 46 w 69"/>
                          <a:gd name="T17" fmla="*/ 10 h 34"/>
                          <a:gd name="T18" fmla="*/ 50 w 69"/>
                          <a:gd name="T19" fmla="*/ 16 h 34"/>
                          <a:gd name="T20" fmla="*/ 53 w 69"/>
                          <a:gd name="T21" fmla="*/ 22 h 34"/>
                          <a:gd name="T22" fmla="*/ 56 w 69"/>
                          <a:gd name="T23" fmla="*/ 27 h 34"/>
                          <a:gd name="T24" fmla="*/ 61 w 69"/>
                          <a:gd name="T25" fmla="*/ 31 h 34"/>
                          <a:gd name="T26" fmla="*/ 68 w 69"/>
                          <a:gd name="T27" fmla="*/ 33 h 3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69"/>
                          <a:gd name="T43" fmla="*/ 0 h 34"/>
                          <a:gd name="T44" fmla="*/ 69 w 69"/>
                          <a:gd name="T45" fmla="*/ 34 h 34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69" h="34">
                            <a:moveTo>
                              <a:pt x="0" y="11"/>
                            </a:moveTo>
                            <a:lnTo>
                              <a:pt x="8" y="7"/>
                            </a:lnTo>
                            <a:lnTo>
                              <a:pt x="16" y="3"/>
                            </a:lnTo>
                            <a:lnTo>
                              <a:pt x="23" y="1"/>
                            </a:lnTo>
                            <a:lnTo>
                              <a:pt x="30" y="1"/>
                            </a:lnTo>
                            <a:lnTo>
                              <a:pt x="35" y="0"/>
                            </a:lnTo>
                            <a:lnTo>
                              <a:pt x="41" y="1"/>
                            </a:lnTo>
                            <a:lnTo>
                              <a:pt x="43" y="5"/>
                            </a:lnTo>
                            <a:lnTo>
                              <a:pt x="46" y="10"/>
                            </a:lnTo>
                            <a:lnTo>
                              <a:pt x="50" y="16"/>
                            </a:lnTo>
                            <a:lnTo>
                              <a:pt x="53" y="22"/>
                            </a:lnTo>
                            <a:lnTo>
                              <a:pt x="56" y="27"/>
                            </a:lnTo>
                            <a:lnTo>
                              <a:pt x="61" y="31"/>
                            </a:lnTo>
                            <a:lnTo>
                              <a:pt x="68" y="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7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2" y="2808"/>
                        <a:ext cx="22" cy="55"/>
                      </a:xfrm>
                      <a:custGeom>
                        <a:avLst/>
                        <a:gdLst>
                          <a:gd name="T0" fmla="*/ 19 w 22"/>
                          <a:gd name="T1" fmla="*/ 0 h 55"/>
                          <a:gd name="T2" fmla="*/ 14 w 22"/>
                          <a:gd name="T3" fmla="*/ 3 h 55"/>
                          <a:gd name="T4" fmla="*/ 10 w 22"/>
                          <a:gd name="T5" fmla="*/ 8 h 55"/>
                          <a:gd name="T6" fmla="*/ 6 w 22"/>
                          <a:gd name="T7" fmla="*/ 14 h 55"/>
                          <a:gd name="T8" fmla="*/ 3 w 22"/>
                          <a:gd name="T9" fmla="*/ 21 h 55"/>
                          <a:gd name="T10" fmla="*/ 1 w 22"/>
                          <a:gd name="T11" fmla="*/ 28 h 55"/>
                          <a:gd name="T12" fmla="*/ 0 w 22"/>
                          <a:gd name="T13" fmla="*/ 35 h 55"/>
                          <a:gd name="T14" fmla="*/ 0 w 22"/>
                          <a:gd name="T15" fmla="*/ 42 h 55"/>
                          <a:gd name="T16" fmla="*/ 1 w 22"/>
                          <a:gd name="T17" fmla="*/ 50 h 55"/>
                          <a:gd name="T18" fmla="*/ 3 w 22"/>
                          <a:gd name="T19" fmla="*/ 54 h 55"/>
                          <a:gd name="T20" fmla="*/ 7 w 22"/>
                          <a:gd name="T21" fmla="*/ 50 h 55"/>
                          <a:gd name="T22" fmla="*/ 9 w 22"/>
                          <a:gd name="T23" fmla="*/ 47 h 55"/>
                          <a:gd name="T24" fmla="*/ 13 w 22"/>
                          <a:gd name="T25" fmla="*/ 42 h 55"/>
                          <a:gd name="T26" fmla="*/ 15 w 22"/>
                          <a:gd name="T27" fmla="*/ 37 h 55"/>
                          <a:gd name="T28" fmla="*/ 18 w 22"/>
                          <a:gd name="T29" fmla="*/ 31 h 55"/>
                          <a:gd name="T30" fmla="*/ 19 w 22"/>
                          <a:gd name="T31" fmla="*/ 26 h 55"/>
                          <a:gd name="T32" fmla="*/ 21 w 22"/>
                          <a:gd name="T33" fmla="*/ 18 h 55"/>
                          <a:gd name="T34" fmla="*/ 21 w 22"/>
                          <a:gd name="T35" fmla="*/ 12 h 55"/>
                          <a:gd name="T36" fmla="*/ 20 w 22"/>
                          <a:gd name="T37" fmla="*/ 5 h 55"/>
                          <a:gd name="T38" fmla="*/ 19 w 22"/>
                          <a:gd name="T39" fmla="*/ 0 h 55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22"/>
                          <a:gd name="T61" fmla="*/ 0 h 55"/>
                          <a:gd name="T62" fmla="*/ 22 w 22"/>
                          <a:gd name="T63" fmla="*/ 55 h 55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22" h="55">
                            <a:moveTo>
                              <a:pt x="19" y="0"/>
                            </a:moveTo>
                            <a:lnTo>
                              <a:pt x="14" y="3"/>
                            </a:lnTo>
                            <a:lnTo>
                              <a:pt x="10" y="8"/>
                            </a:lnTo>
                            <a:lnTo>
                              <a:pt x="6" y="14"/>
                            </a:lnTo>
                            <a:lnTo>
                              <a:pt x="3" y="21"/>
                            </a:lnTo>
                            <a:lnTo>
                              <a:pt x="1" y="28"/>
                            </a:lnTo>
                            <a:lnTo>
                              <a:pt x="0" y="35"/>
                            </a:lnTo>
                            <a:lnTo>
                              <a:pt x="0" y="42"/>
                            </a:lnTo>
                            <a:lnTo>
                              <a:pt x="1" y="50"/>
                            </a:lnTo>
                            <a:lnTo>
                              <a:pt x="3" y="54"/>
                            </a:lnTo>
                            <a:lnTo>
                              <a:pt x="7" y="50"/>
                            </a:lnTo>
                            <a:lnTo>
                              <a:pt x="9" y="47"/>
                            </a:lnTo>
                            <a:lnTo>
                              <a:pt x="13" y="42"/>
                            </a:lnTo>
                            <a:lnTo>
                              <a:pt x="15" y="37"/>
                            </a:lnTo>
                            <a:lnTo>
                              <a:pt x="18" y="31"/>
                            </a:lnTo>
                            <a:lnTo>
                              <a:pt x="19" y="26"/>
                            </a:lnTo>
                            <a:lnTo>
                              <a:pt x="21" y="18"/>
                            </a:lnTo>
                            <a:lnTo>
                              <a:pt x="21" y="12"/>
                            </a:lnTo>
                            <a:lnTo>
                              <a:pt x="20" y="5"/>
                            </a:lnTo>
                            <a:lnTo>
                              <a:pt x="19" y="0"/>
                            </a:lnTo>
                          </a:path>
                        </a:pathLst>
                      </a:custGeom>
                      <a:solidFill>
                        <a:srgbClr val="DFDFFF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90" name="Group 79"/>
              <p:cNvGrpSpPr>
                <a:grpSpLocks/>
              </p:cNvGrpSpPr>
              <p:nvPr/>
            </p:nvGrpSpPr>
            <p:grpSpPr bwMode="auto">
              <a:xfrm>
                <a:off x="1680" y="3269"/>
                <a:ext cx="145" cy="380"/>
                <a:chOff x="1680" y="3269"/>
                <a:chExt cx="145" cy="380"/>
              </a:xfrm>
            </p:grpSpPr>
            <p:sp>
              <p:nvSpPr>
                <p:cNvPr id="107" name="Arc 80"/>
                <p:cNvSpPr>
                  <a:spLocks/>
                </p:cNvSpPr>
                <p:nvPr/>
              </p:nvSpPr>
              <p:spPr bwMode="auto">
                <a:xfrm>
                  <a:off x="1680" y="3269"/>
                  <a:ext cx="140" cy="1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" name="Arc 81"/>
                <p:cNvSpPr>
                  <a:spLocks/>
                </p:cNvSpPr>
                <p:nvPr/>
              </p:nvSpPr>
              <p:spPr bwMode="auto">
                <a:xfrm rot="10800000">
                  <a:off x="1685" y="3461"/>
                  <a:ext cx="140" cy="188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29"/>
                        <a:pt x="9577" y="84"/>
                        <a:pt x="21445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29"/>
                        <a:pt x="9577" y="84"/>
                        <a:pt x="21445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1" name="Group 82"/>
              <p:cNvGrpSpPr>
                <a:grpSpLocks/>
              </p:cNvGrpSpPr>
              <p:nvPr/>
            </p:nvGrpSpPr>
            <p:grpSpPr bwMode="auto">
              <a:xfrm>
                <a:off x="1872" y="3221"/>
                <a:ext cx="193" cy="428"/>
                <a:chOff x="1872" y="3221"/>
                <a:chExt cx="193" cy="428"/>
              </a:xfrm>
            </p:grpSpPr>
            <p:sp>
              <p:nvSpPr>
                <p:cNvPr id="105" name="Arc 83"/>
                <p:cNvSpPr>
                  <a:spLocks/>
                </p:cNvSpPr>
                <p:nvPr/>
              </p:nvSpPr>
              <p:spPr bwMode="auto">
                <a:xfrm>
                  <a:off x="1872" y="3221"/>
                  <a:ext cx="188" cy="2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Arc 84"/>
                <p:cNvSpPr>
                  <a:spLocks/>
                </p:cNvSpPr>
                <p:nvPr/>
              </p:nvSpPr>
              <p:spPr bwMode="auto">
                <a:xfrm rot="10800000">
                  <a:off x="1877" y="3437"/>
                  <a:ext cx="188" cy="2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5"/>
                        <a:pt x="9600" y="63"/>
                        <a:pt x="21485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5"/>
                        <a:pt x="9600" y="63"/>
                        <a:pt x="21485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" name="Group 85"/>
              <p:cNvGrpSpPr>
                <a:grpSpLocks/>
              </p:cNvGrpSpPr>
              <p:nvPr/>
            </p:nvGrpSpPr>
            <p:grpSpPr bwMode="auto">
              <a:xfrm>
                <a:off x="2064" y="3125"/>
                <a:ext cx="289" cy="572"/>
                <a:chOff x="2064" y="3125"/>
                <a:chExt cx="289" cy="572"/>
              </a:xfrm>
            </p:grpSpPr>
            <p:sp>
              <p:nvSpPr>
                <p:cNvPr id="103" name="Arc 86"/>
                <p:cNvSpPr>
                  <a:spLocks/>
                </p:cNvSpPr>
                <p:nvPr/>
              </p:nvSpPr>
              <p:spPr bwMode="auto">
                <a:xfrm>
                  <a:off x="2064" y="3125"/>
                  <a:ext cx="284" cy="2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Arc 87"/>
                <p:cNvSpPr>
                  <a:spLocks/>
                </p:cNvSpPr>
                <p:nvPr/>
              </p:nvSpPr>
              <p:spPr bwMode="auto">
                <a:xfrm rot="10800000">
                  <a:off x="2069" y="3413"/>
                  <a:ext cx="284" cy="2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0"/>
                        <a:pt x="9624" y="42"/>
                        <a:pt x="21524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0"/>
                        <a:pt x="9624" y="42"/>
                        <a:pt x="21524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3" name="Group 88"/>
              <p:cNvGrpSpPr>
                <a:grpSpLocks/>
              </p:cNvGrpSpPr>
              <p:nvPr/>
            </p:nvGrpSpPr>
            <p:grpSpPr bwMode="auto">
              <a:xfrm>
                <a:off x="3024" y="3125"/>
                <a:ext cx="673" cy="572"/>
                <a:chOff x="3024" y="3125"/>
                <a:chExt cx="673" cy="572"/>
              </a:xfrm>
            </p:grpSpPr>
            <p:grpSp>
              <p:nvGrpSpPr>
                <p:cNvPr id="94" name="Group 89"/>
                <p:cNvGrpSpPr>
                  <a:grpSpLocks/>
                </p:cNvGrpSpPr>
                <p:nvPr/>
              </p:nvGrpSpPr>
              <p:grpSpPr bwMode="auto">
                <a:xfrm>
                  <a:off x="3552" y="3269"/>
                  <a:ext cx="145" cy="380"/>
                  <a:chOff x="3552" y="3269"/>
                  <a:chExt cx="145" cy="380"/>
                </a:xfrm>
              </p:grpSpPr>
              <p:sp>
                <p:nvSpPr>
                  <p:cNvPr id="101" name="Arc 90"/>
                  <p:cNvSpPr>
                    <a:spLocks/>
                  </p:cNvSpPr>
                  <p:nvPr/>
                </p:nvSpPr>
                <p:spPr bwMode="auto">
                  <a:xfrm>
                    <a:off x="3557" y="3269"/>
                    <a:ext cx="140" cy="188"/>
                  </a:xfrm>
                  <a:custGeom>
                    <a:avLst/>
                    <a:gdLst>
                      <a:gd name="T0" fmla="*/ 0 w 21600"/>
                      <a:gd name="T1" fmla="*/ 0 h 21599"/>
                      <a:gd name="T2" fmla="*/ 0 w 21600"/>
                      <a:gd name="T3" fmla="*/ 0 h 21599"/>
                      <a:gd name="T4" fmla="*/ 0 w 21600"/>
                      <a:gd name="T5" fmla="*/ 0 h 2159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599"/>
                      <a:gd name="T11" fmla="*/ 21600 w 21600"/>
                      <a:gd name="T12" fmla="*/ 21599 h 215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599" fill="none" extrusionOk="0">
                        <a:moveTo>
                          <a:pt x="0" y="21599"/>
                        </a:moveTo>
                        <a:cubicBezTo>
                          <a:pt x="0" y="9729"/>
                          <a:pt x="9577" y="84"/>
                          <a:pt x="21445" y="-1"/>
                        </a:cubicBezTo>
                      </a:path>
                      <a:path w="21600" h="21599" stroke="0" extrusionOk="0">
                        <a:moveTo>
                          <a:pt x="0" y="21599"/>
                        </a:moveTo>
                        <a:cubicBezTo>
                          <a:pt x="0" y="9729"/>
                          <a:pt x="9577" y="84"/>
                          <a:pt x="21445" y="-1"/>
                        </a:cubicBezTo>
                        <a:lnTo>
                          <a:pt x="21600" y="21599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Arc 91"/>
                  <p:cNvSpPr>
                    <a:spLocks/>
                  </p:cNvSpPr>
                  <p:nvPr/>
                </p:nvSpPr>
                <p:spPr bwMode="auto">
                  <a:xfrm rot="10800000">
                    <a:off x="3552" y="3461"/>
                    <a:ext cx="140" cy="18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5" name="Group 92"/>
                <p:cNvGrpSpPr>
                  <a:grpSpLocks/>
                </p:cNvGrpSpPr>
                <p:nvPr/>
              </p:nvGrpSpPr>
              <p:grpSpPr bwMode="auto">
                <a:xfrm>
                  <a:off x="3312" y="3221"/>
                  <a:ext cx="193" cy="428"/>
                  <a:chOff x="3312" y="3221"/>
                  <a:chExt cx="193" cy="428"/>
                </a:xfrm>
              </p:grpSpPr>
              <p:sp>
                <p:nvSpPr>
                  <p:cNvPr id="99" name="Arc 93"/>
                  <p:cNvSpPr>
                    <a:spLocks/>
                  </p:cNvSpPr>
                  <p:nvPr/>
                </p:nvSpPr>
                <p:spPr bwMode="auto">
                  <a:xfrm>
                    <a:off x="3317" y="3221"/>
                    <a:ext cx="188" cy="21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5"/>
                          <a:pt x="9600" y="63"/>
                          <a:pt x="21485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5"/>
                          <a:pt x="9600" y="63"/>
                          <a:pt x="21485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Arc 94"/>
                  <p:cNvSpPr>
                    <a:spLocks/>
                  </p:cNvSpPr>
                  <p:nvPr/>
                </p:nvSpPr>
                <p:spPr bwMode="auto">
                  <a:xfrm rot="10800000">
                    <a:off x="3312" y="3437"/>
                    <a:ext cx="188" cy="21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6" name="Group 95"/>
                <p:cNvGrpSpPr>
                  <a:grpSpLocks/>
                </p:cNvGrpSpPr>
                <p:nvPr/>
              </p:nvGrpSpPr>
              <p:grpSpPr bwMode="auto">
                <a:xfrm>
                  <a:off x="3024" y="3125"/>
                  <a:ext cx="289" cy="572"/>
                  <a:chOff x="3024" y="3125"/>
                  <a:chExt cx="289" cy="572"/>
                </a:xfrm>
              </p:grpSpPr>
              <p:sp>
                <p:nvSpPr>
                  <p:cNvPr id="97" name="Arc 96"/>
                  <p:cNvSpPr>
                    <a:spLocks/>
                  </p:cNvSpPr>
                  <p:nvPr/>
                </p:nvSpPr>
                <p:spPr bwMode="auto">
                  <a:xfrm>
                    <a:off x="3029" y="3125"/>
                    <a:ext cx="284" cy="2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00"/>
                          <a:pt x="9624" y="42"/>
                          <a:pt x="21524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00"/>
                          <a:pt x="9624" y="42"/>
                          <a:pt x="21524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" name="Arc 97"/>
                  <p:cNvSpPr>
                    <a:spLocks/>
                  </p:cNvSpPr>
                  <p:nvPr/>
                </p:nvSpPr>
                <p:spPr bwMode="auto">
                  <a:xfrm rot="10800000">
                    <a:off x="3024" y="3413"/>
                    <a:ext cx="284" cy="2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44" name="그룹 143"/>
          <p:cNvGrpSpPr/>
          <p:nvPr/>
        </p:nvGrpSpPr>
        <p:grpSpPr>
          <a:xfrm>
            <a:off x="3923928" y="3212976"/>
            <a:ext cx="3810000" cy="2016224"/>
            <a:chOff x="3276600" y="3733800"/>
            <a:chExt cx="3810000" cy="2514600"/>
          </a:xfrm>
        </p:grpSpPr>
        <p:sp>
          <p:nvSpPr>
            <p:cNvPr id="145" name="AutoShape 98"/>
            <p:cNvSpPr>
              <a:spLocks noChangeArrowheads="1"/>
            </p:cNvSpPr>
            <p:nvPr/>
          </p:nvSpPr>
          <p:spPr bwMode="auto">
            <a:xfrm>
              <a:off x="3429000" y="3733800"/>
              <a:ext cx="3581400" cy="381000"/>
            </a:xfrm>
            <a:prstGeom prst="rightArrow">
              <a:avLst>
                <a:gd name="adj1" fmla="val 50000"/>
                <a:gd name="adj2" fmla="val 235000"/>
              </a:avLst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" name="AutoShape 99"/>
            <p:cNvSpPr>
              <a:spLocks noChangeArrowheads="1"/>
            </p:cNvSpPr>
            <p:nvPr/>
          </p:nvSpPr>
          <p:spPr bwMode="auto">
            <a:xfrm>
              <a:off x="3276600" y="5867400"/>
              <a:ext cx="3810000" cy="381000"/>
            </a:xfrm>
            <a:prstGeom prst="leftRightArrow">
              <a:avLst>
                <a:gd name="adj1" fmla="val 50000"/>
                <a:gd name="adj2" fmla="val 200000"/>
              </a:avLst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7" name="AutoShape 100"/>
            <p:cNvSpPr>
              <a:spLocks noChangeArrowheads="1"/>
            </p:cNvSpPr>
            <p:nvPr/>
          </p:nvSpPr>
          <p:spPr bwMode="auto">
            <a:xfrm>
              <a:off x="3429000" y="4572000"/>
              <a:ext cx="3505200" cy="381000"/>
            </a:xfrm>
            <a:prstGeom prst="rightArrow">
              <a:avLst>
                <a:gd name="adj1" fmla="val 50000"/>
                <a:gd name="adj2" fmla="val 230000"/>
              </a:avLst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8" name="AutoShape 101"/>
            <p:cNvSpPr>
              <a:spLocks noChangeArrowheads="1"/>
            </p:cNvSpPr>
            <p:nvPr/>
          </p:nvSpPr>
          <p:spPr bwMode="auto">
            <a:xfrm>
              <a:off x="3352800" y="4953000"/>
              <a:ext cx="3584575" cy="304800"/>
            </a:xfrm>
            <a:prstGeom prst="leftArrow">
              <a:avLst>
                <a:gd name="adj1" fmla="val 50000"/>
                <a:gd name="adj2" fmla="val 294010"/>
              </a:avLst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점대점</a:t>
            </a:r>
            <a:r>
              <a:rPr lang="en-US" altLang="ko-KR" sz="2800"/>
              <a:t>(Point-To-Point) </a:t>
            </a:r>
            <a:r>
              <a:rPr lang="ko-KR" altLang="en-US" sz="280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 sz="2400"/>
              <a:t> </a:t>
            </a:r>
            <a:r>
              <a:rPr lang="ko-KR" altLang="en-US" sz="2800"/>
              <a:t>하드웨어 구성요소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인코딩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프레이밍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		</a:t>
            </a:r>
            <a:r>
              <a:rPr lang="ko-KR" altLang="en-US"/>
              <a:t> </a:t>
            </a:r>
            <a:r>
              <a:rPr lang="ko-KR" altLang="en-US" sz="2800"/>
              <a:t>오류검출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</a:t>
            </a:r>
            <a:r>
              <a:rPr lang="ko-KR" altLang="en-US"/>
              <a:t> </a:t>
            </a:r>
            <a:r>
              <a:rPr lang="ko-KR" altLang="en-US" sz="2800"/>
              <a:t>신뢰성 있는 전송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 sz="2800"/>
              <a:t> 이더넷 </a:t>
            </a:r>
            <a:r>
              <a:rPr lang="en-US" altLang="ko-KR" sz="2800"/>
              <a:t>/ FDDI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네트워크 어댑터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dirty="0"/>
              <a:t>개요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735888" cy="5544616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오류에 의해 변질된 프레임의 복구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400" dirty="0"/>
              <a:t>오류 </a:t>
            </a:r>
            <a:r>
              <a:rPr lang="ko-KR" altLang="en-US" sz="2400" dirty="0">
                <a:solidFill>
                  <a:srgbClr val="FF0000"/>
                </a:solidFill>
              </a:rPr>
              <a:t>수정</a:t>
            </a:r>
            <a:r>
              <a:rPr lang="ko-KR" altLang="en-US" sz="2400" dirty="0"/>
              <a:t> 코드 </a:t>
            </a:r>
            <a:r>
              <a:rPr lang="en-US" altLang="ko-KR" sz="2400" dirty="0"/>
              <a:t>(Error Correction Codes: ECC)</a:t>
            </a:r>
          </a:p>
          <a:p>
            <a:pPr lvl="1" eaLnBrk="1" hangingPunct="1"/>
            <a:r>
              <a:rPr lang="ko-KR" altLang="en-US" sz="2400" dirty="0"/>
              <a:t>순방향 수정 </a:t>
            </a:r>
            <a:r>
              <a:rPr lang="en-US" altLang="ko-KR" sz="2400" dirty="0"/>
              <a:t>(Forward Error Correction: FEC)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400" dirty="0"/>
              <a:t>자동 </a:t>
            </a:r>
            <a:r>
              <a:rPr lang="ko-KR" altLang="en-US" sz="2400" dirty="0">
                <a:solidFill>
                  <a:srgbClr val="FF0000"/>
                </a:solidFill>
              </a:rPr>
              <a:t>반복</a:t>
            </a:r>
            <a:r>
              <a:rPr lang="ko-KR" altLang="en-US" sz="2400" dirty="0"/>
              <a:t> 요청 </a:t>
            </a:r>
            <a:r>
              <a:rPr lang="en-US" altLang="ko-KR" sz="2400" dirty="0"/>
              <a:t>(Automatic </a:t>
            </a:r>
            <a:r>
              <a:rPr lang="en-US" altLang="ko-KR" sz="2400" dirty="0">
                <a:solidFill>
                  <a:srgbClr val="FF0000"/>
                </a:solidFill>
              </a:rPr>
              <a:t>Repeat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reQuest</a:t>
            </a:r>
            <a:r>
              <a:rPr lang="en-US" altLang="ko-KR" sz="2400" dirty="0"/>
              <a:t>: ARQ): </a:t>
            </a:r>
            <a:r>
              <a:rPr lang="ko-KR" altLang="en-US" sz="2400" dirty="0">
                <a:solidFill>
                  <a:srgbClr val="FF0000"/>
                </a:solidFill>
              </a:rPr>
              <a:t>재전송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z="2400" dirty="0"/>
              <a:t>ACK</a:t>
            </a:r>
            <a:r>
              <a:rPr lang="ko-KR" altLang="en-US" sz="2400" dirty="0"/>
              <a:t>와 타임아웃 </a:t>
            </a:r>
            <a:r>
              <a:rPr lang="en-US" altLang="ko-KR" sz="2400" dirty="0"/>
              <a:t>(Acknowledgements and Timeouts)</a:t>
            </a:r>
          </a:p>
          <a:p>
            <a:pPr lvl="1" eaLnBrk="1" hangingPunct="1"/>
            <a:r>
              <a:rPr lang="ko-KR" altLang="en-US" sz="2400" dirty="0"/>
              <a:t>역방향 수정 </a:t>
            </a:r>
            <a:r>
              <a:rPr lang="en-US" altLang="ko-KR" sz="2400" dirty="0"/>
              <a:t>(Backward Error Correction)</a:t>
            </a:r>
          </a:p>
          <a:p>
            <a:pPr lvl="1"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참고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오류 중에는 프레임 자체가 성립이 안 되는 </a:t>
            </a:r>
            <a:r>
              <a:rPr lang="en-US" altLang="ko-KR" sz="2400" dirty="0"/>
              <a:t>framing error </a:t>
            </a:r>
            <a:r>
              <a:rPr lang="ko-KR" altLang="en-US" sz="2400" dirty="0"/>
              <a:t>도 있음</a:t>
            </a:r>
            <a:r>
              <a:rPr lang="en-US" altLang="ko-KR" sz="2400" dirty="0"/>
              <a:t>.</a:t>
            </a:r>
          </a:p>
          <a:p>
            <a:pPr lvl="2" eaLnBrk="1" hangingPunct="1"/>
            <a:r>
              <a:rPr lang="ko-KR" altLang="en-US" dirty="0"/>
              <a:t>이 경우는 수신 쪽이 </a:t>
            </a:r>
            <a:r>
              <a:rPr lang="en-US" altLang="ko-KR" dirty="0"/>
              <a:t>frame </a:t>
            </a:r>
            <a:r>
              <a:rPr lang="ko-KR" altLang="en-US" dirty="0"/>
              <a:t>수신 여부를 인식하지 못함</a:t>
            </a:r>
            <a:r>
              <a:rPr lang="en-US" altLang="ko-KR" dirty="0"/>
              <a:t>. </a:t>
            </a:r>
          </a:p>
          <a:p>
            <a:pPr lvl="2" eaLnBrk="1" hangingPunct="1"/>
            <a:r>
              <a:rPr lang="ko-KR" altLang="en-US" dirty="0"/>
              <a:t>즉</a:t>
            </a:r>
            <a:r>
              <a:rPr lang="en-US" altLang="ko-KR" dirty="0"/>
              <a:t>, frame loss</a:t>
            </a:r>
          </a:p>
          <a:p>
            <a:pPr lvl="2" eaLnBrk="1" hangingPunct="1"/>
            <a:r>
              <a:rPr lang="ko-KR" altLang="en-US" dirty="0">
                <a:solidFill>
                  <a:srgbClr val="FF0000"/>
                </a:solidFill>
              </a:rPr>
              <a:t>의미는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5016"/>
            <a:ext cx="7772400" cy="743744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ko-KR" altLang="en-US" sz="3600" dirty="0"/>
              <a:t>오류 수정 코드</a:t>
            </a:r>
            <a:br>
              <a:rPr lang="ko-KR" altLang="en-US" sz="3600" dirty="0"/>
            </a:br>
            <a:r>
              <a:rPr lang="en-US" altLang="ko-KR" sz="3600" dirty="0"/>
              <a:t>(Error Correcting Codes)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412776"/>
            <a:ext cx="7869238" cy="493563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ko-KR" altLang="en-US" dirty="0"/>
              <a:t>예</a:t>
            </a:r>
            <a:r>
              <a:rPr lang="en-US" altLang="ko-KR" dirty="0"/>
              <a:t>: 2</a:t>
            </a:r>
            <a:r>
              <a:rPr lang="ko-KR" altLang="en-US" dirty="0"/>
              <a:t>차원 패리티에서는 모든 </a:t>
            </a:r>
            <a:r>
              <a:rPr lang="en-US" altLang="ko-KR" dirty="0"/>
              <a:t>1</a:t>
            </a:r>
            <a:r>
              <a:rPr lang="ko-KR" altLang="en-US" dirty="0"/>
              <a:t>비트 오류를 수정 가능 </a:t>
            </a:r>
          </a:p>
          <a:p>
            <a:pPr eaLnBrk="1" hangingPunct="1"/>
            <a:r>
              <a:rPr lang="en-US" altLang="ko-KR" dirty="0"/>
              <a:t>Forward error correction (FEC)</a:t>
            </a:r>
          </a:p>
          <a:p>
            <a:pPr eaLnBrk="1" hangingPunct="1"/>
            <a:r>
              <a:rPr lang="ko-KR" altLang="en-US" dirty="0"/>
              <a:t>재전송이 용이하지 않은 경우 유용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전화 같은 실시간 통신 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 </a:t>
            </a:r>
            <a:r>
              <a:rPr lang="ko-KR" altLang="en-US" dirty="0"/>
              <a:t>재전송을 통해 늦게 수신된 데이터는 가치가 없음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75656" y="3356992"/>
            <a:ext cx="5658178" cy="3445842"/>
            <a:chOff x="2209800" y="2734296"/>
            <a:chExt cx="5658178" cy="3445842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2209800" y="3101975"/>
              <a:ext cx="3757613" cy="30781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1  0  1  1  0  1  1  1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1  1  0  1  0  1  1  1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0  0  1  1  1  0  1  0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1  1  1  1  0  0  0  0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1  0  0  0  1  0  1  1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0  1  0  1  1  1  1  1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800" dirty="0">
                  <a:solidFill>
                    <a:schemeClr val="accent2"/>
                  </a:solidFill>
                </a:rPr>
                <a:t>0  1  1  1  1  1  1  0</a:t>
              </a: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6059488" y="2734296"/>
              <a:ext cx="1675140" cy="10130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000" dirty="0"/>
                <a:t>Vertical</a:t>
              </a:r>
              <a:br>
                <a:rPr lang="en-US" altLang="ko-KR" sz="2000" dirty="0"/>
              </a:br>
              <a:r>
                <a:rPr lang="en-US" altLang="ko-KR" sz="2000" dirty="0"/>
                <a:t>Redundancy</a:t>
              </a:r>
              <a:br>
                <a:rPr lang="en-US" altLang="ko-KR" sz="2000" dirty="0"/>
              </a:br>
              <a:r>
                <a:rPr lang="en-US" altLang="ko-KR" sz="2000" dirty="0"/>
                <a:t>Check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6192838" y="5166514"/>
              <a:ext cx="1675140" cy="10130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000" dirty="0"/>
                <a:t>Longitudinal</a:t>
              </a:r>
              <a:br>
                <a:rPr lang="en-US" altLang="ko-KR" sz="2000" dirty="0"/>
              </a:br>
              <a:r>
                <a:rPr lang="en-US" altLang="ko-KR" sz="2000" dirty="0"/>
                <a:t>Redundancy</a:t>
              </a:r>
              <a:br>
                <a:rPr lang="en-US" altLang="ko-KR" sz="2000" dirty="0"/>
              </a:br>
              <a:r>
                <a:rPr lang="en-US" altLang="ko-KR" sz="2000" dirty="0"/>
                <a:t>Check</a:t>
              </a: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 flipH="1" flipV="1">
              <a:off x="5665788" y="5883275"/>
              <a:ext cx="538162" cy="34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V="1">
              <a:off x="5486400" y="2813050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5492750" y="2819400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52400" y="1524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오류복구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1194" y="294928"/>
            <a:ext cx="7772400" cy="1001072"/>
          </a:xfrm>
        </p:spPr>
        <p:txBody>
          <a:bodyPr/>
          <a:lstStyle/>
          <a:p>
            <a:pPr eaLnBrk="1" hangingPunct="1"/>
            <a:r>
              <a:rPr lang="ko-KR" altLang="en-US" dirty="0"/>
              <a:t>재전송을 통한 오류 복구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94" y="1556791"/>
            <a:ext cx="8382000" cy="4848329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타임아웃</a:t>
            </a:r>
            <a:r>
              <a:rPr lang="en-US" altLang="ko-KR" sz="2400" dirty="0"/>
              <a:t>, </a:t>
            </a:r>
            <a:r>
              <a:rPr lang="ko-KR" altLang="en-US" sz="2400" dirty="0"/>
              <a:t>재전송용 버퍼 처리 등 필요</a:t>
            </a:r>
            <a:endParaRPr lang="en-US" altLang="ko-KR" sz="2400" dirty="0"/>
          </a:p>
          <a:p>
            <a:pPr eaLnBrk="1" hangingPunct="1"/>
            <a:r>
              <a:rPr lang="ko-KR" altLang="en-US" sz="2400" dirty="0"/>
              <a:t>어댑터에서 단독으로 처리하는데 한계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2</a:t>
            </a:r>
            <a:r>
              <a:rPr lang="ko-KR" altLang="en-US" sz="2400" dirty="0"/>
              <a:t>계층 기능이지만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내 소프트웨어로 처리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3336925" y="4670939"/>
            <a:ext cx="2311400" cy="1324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847" name="Freeform 6"/>
          <p:cNvSpPr>
            <a:spLocks/>
          </p:cNvSpPr>
          <p:nvPr/>
        </p:nvSpPr>
        <p:spPr bwMode="auto">
          <a:xfrm>
            <a:off x="990600" y="4005064"/>
            <a:ext cx="1752600" cy="1309244"/>
          </a:xfrm>
          <a:custGeom>
            <a:avLst/>
            <a:gdLst>
              <a:gd name="T0" fmla="*/ 0 w 1170"/>
              <a:gd name="T1" fmla="*/ 0 h 989"/>
              <a:gd name="T2" fmla="*/ 780 w 1170"/>
              <a:gd name="T3" fmla="*/ 4 h 989"/>
              <a:gd name="T4" fmla="*/ 780 w 1170"/>
              <a:gd name="T5" fmla="*/ 989 h 989"/>
              <a:gd name="T6" fmla="*/ 0 w 1170"/>
              <a:gd name="T7" fmla="*/ 989 h 989"/>
              <a:gd name="T8" fmla="*/ 0 w 1170"/>
              <a:gd name="T9" fmla="*/ 4 h 989"/>
              <a:gd name="T10" fmla="*/ 0 w 1170"/>
              <a:gd name="T11" fmla="*/ 4 h 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0"/>
              <a:gd name="T19" fmla="*/ 0 h 989"/>
              <a:gd name="T20" fmla="*/ 1170 w 1170"/>
              <a:gd name="T21" fmla="*/ 989 h 9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0" h="989">
                <a:moveTo>
                  <a:pt x="0" y="0"/>
                </a:moveTo>
                <a:lnTo>
                  <a:pt x="1170" y="4"/>
                </a:lnTo>
                <a:lnTo>
                  <a:pt x="1170" y="989"/>
                </a:lnTo>
                <a:lnTo>
                  <a:pt x="0" y="989"/>
                </a:lnTo>
                <a:lnTo>
                  <a:pt x="0" y="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848" name="Freeform 7"/>
          <p:cNvSpPr>
            <a:spLocks/>
          </p:cNvSpPr>
          <p:nvPr/>
        </p:nvSpPr>
        <p:spPr bwMode="auto">
          <a:xfrm>
            <a:off x="2225675" y="4410149"/>
            <a:ext cx="1117600" cy="520256"/>
          </a:xfrm>
          <a:custGeom>
            <a:avLst/>
            <a:gdLst>
              <a:gd name="T0" fmla="*/ 0 w 704"/>
              <a:gd name="T1" fmla="*/ 0 h 393"/>
              <a:gd name="T2" fmla="*/ 704 w 704"/>
              <a:gd name="T3" fmla="*/ 0 h 393"/>
              <a:gd name="T4" fmla="*/ 704 w 704"/>
              <a:gd name="T5" fmla="*/ 393 h 393"/>
              <a:gd name="T6" fmla="*/ 0 w 704"/>
              <a:gd name="T7" fmla="*/ 393 h 393"/>
              <a:gd name="T8" fmla="*/ 0 w 704"/>
              <a:gd name="T9" fmla="*/ 0 h 393"/>
              <a:gd name="T10" fmla="*/ 0 w 704"/>
              <a:gd name="T11" fmla="*/ 0 h 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393"/>
              <a:gd name="T20" fmla="*/ 704 w 704"/>
              <a:gd name="T21" fmla="*/ 393 h 3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4" h="393">
                <a:moveTo>
                  <a:pt x="0" y="0"/>
                </a:moveTo>
                <a:lnTo>
                  <a:pt x="704" y="0"/>
                </a:lnTo>
                <a:lnTo>
                  <a:pt x="704" y="393"/>
                </a:lnTo>
                <a:lnTo>
                  <a:pt x="0" y="39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849" name="Freeform 8"/>
          <p:cNvSpPr>
            <a:spLocks/>
          </p:cNvSpPr>
          <p:nvPr/>
        </p:nvSpPr>
        <p:spPr bwMode="auto">
          <a:xfrm>
            <a:off x="6200775" y="4015654"/>
            <a:ext cx="1857375" cy="1309244"/>
          </a:xfrm>
          <a:custGeom>
            <a:avLst/>
            <a:gdLst>
              <a:gd name="T0" fmla="*/ 1170 w 1170"/>
              <a:gd name="T1" fmla="*/ 0 h 989"/>
              <a:gd name="T2" fmla="*/ 0 w 1170"/>
              <a:gd name="T3" fmla="*/ 4 h 989"/>
              <a:gd name="T4" fmla="*/ 0 w 1170"/>
              <a:gd name="T5" fmla="*/ 989 h 989"/>
              <a:gd name="T6" fmla="*/ 1170 w 1170"/>
              <a:gd name="T7" fmla="*/ 989 h 989"/>
              <a:gd name="T8" fmla="*/ 1170 w 1170"/>
              <a:gd name="T9" fmla="*/ 4 h 989"/>
              <a:gd name="T10" fmla="*/ 1170 w 1170"/>
              <a:gd name="T11" fmla="*/ 4 h 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0"/>
              <a:gd name="T19" fmla="*/ 0 h 989"/>
              <a:gd name="T20" fmla="*/ 1170 w 1170"/>
              <a:gd name="T21" fmla="*/ 989 h 9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0" h="989">
                <a:moveTo>
                  <a:pt x="1170" y="0"/>
                </a:moveTo>
                <a:lnTo>
                  <a:pt x="0" y="4"/>
                </a:lnTo>
                <a:lnTo>
                  <a:pt x="0" y="989"/>
                </a:lnTo>
                <a:lnTo>
                  <a:pt x="1170" y="989"/>
                </a:lnTo>
                <a:lnTo>
                  <a:pt x="1170" y="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850" name="Freeform 9"/>
          <p:cNvSpPr>
            <a:spLocks/>
          </p:cNvSpPr>
          <p:nvPr/>
        </p:nvSpPr>
        <p:spPr bwMode="auto">
          <a:xfrm>
            <a:off x="5641975" y="4410149"/>
            <a:ext cx="1116013" cy="520256"/>
          </a:xfrm>
          <a:custGeom>
            <a:avLst/>
            <a:gdLst>
              <a:gd name="T0" fmla="*/ 0 w 703"/>
              <a:gd name="T1" fmla="*/ 0 h 393"/>
              <a:gd name="T2" fmla="*/ 703 w 703"/>
              <a:gd name="T3" fmla="*/ 0 h 393"/>
              <a:gd name="T4" fmla="*/ 703 w 703"/>
              <a:gd name="T5" fmla="*/ 393 h 393"/>
              <a:gd name="T6" fmla="*/ 0 w 703"/>
              <a:gd name="T7" fmla="*/ 393 h 393"/>
              <a:gd name="T8" fmla="*/ 0 w 703"/>
              <a:gd name="T9" fmla="*/ 0 h 393"/>
              <a:gd name="T10" fmla="*/ 0 w 703"/>
              <a:gd name="T11" fmla="*/ 0 h 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3"/>
              <a:gd name="T19" fmla="*/ 0 h 393"/>
              <a:gd name="T20" fmla="*/ 703 w 703"/>
              <a:gd name="T21" fmla="*/ 393 h 3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3" h="393">
                <a:moveTo>
                  <a:pt x="0" y="0"/>
                </a:moveTo>
                <a:lnTo>
                  <a:pt x="703" y="0"/>
                </a:lnTo>
                <a:lnTo>
                  <a:pt x="703" y="393"/>
                </a:lnTo>
                <a:lnTo>
                  <a:pt x="0" y="39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39751" y="5469017"/>
            <a:ext cx="4418237" cy="336247"/>
            <a:chOff x="1901825" y="6305500"/>
            <a:chExt cx="5248276" cy="363860"/>
          </a:xfrm>
        </p:grpSpPr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1901825" y="6504620"/>
              <a:ext cx="1588" cy="164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7148513" y="6504620"/>
              <a:ext cx="1588" cy="164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3" name="Freeform 12"/>
            <p:cNvSpPr>
              <a:spLocks/>
            </p:cNvSpPr>
            <p:nvPr/>
          </p:nvSpPr>
          <p:spPr bwMode="auto">
            <a:xfrm>
              <a:off x="1901825" y="6551893"/>
              <a:ext cx="149225" cy="70193"/>
            </a:xfrm>
            <a:custGeom>
              <a:avLst/>
              <a:gdLst>
                <a:gd name="T0" fmla="*/ 94 w 94"/>
                <a:gd name="T1" fmla="*/ 0 h 49"/>
                <a:gd name="T2" fmla="*/ 0 w 94"/>
                <a:gd name="T3" fmla="*/ 25 h 49"/>
                <a:gd name="T4" fmla="*/ 94 w 94"/>
                <a:gd name="T5" fmla="*/ 49 h 49"/>
                <a:gd name="T6" fmla="*/ 94 w 94"/>
                <a:gd name="T7" fmla="*/ 0 h 49"/>
                <a:gd name="T8" fmla="*/ 94 w 9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94" y="0"/>
                  </a:moveTo>
                  <a:lnTo>
                    <a:pt x="0" y="25"/>
                  </a:lnTo>
                  <a:lnTo>
                    <a:pt x="94" y="4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4" name="Freeform 13"/>
            <p:cNvSpPr>
              <a:spLocks/>
            </p:cNvSpPr>
            <p:nvPr/>
          </p:nvSpPr>
          <p:spPr bwMode="auto">
            <a:xfrm>
              <a:off x="6992938" y="6551893"/>
              <a:ext cx="149225" cy="70193"/>
            </a:xfrm>
            <a:custGeom>
              <a:avLst/>
              <a:gdLst>
                <a:gd name="T0" fmla="*/ 0 w 94"/>
                <a:gd name="T1" fmla="*/ 49 h 49"/>
                <a:gd name="T2" fmla="*/ 94 w 94"/>
                <a:gd name="T3" fmla="*/ 25 h 49"/>
                <a:gd name="T4" fmla="*/ 0 w 94"/>
                <a:gd name="T5" fmla="*/ 0 h 49"/>
                <a:gd name="T6" fmla="*/ 0 w 94"/>
                <a:gd name="T7" fmla="*/ 49 h 49"/>
                <a:gd name="T8" fmla="*/ 0 w 94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0" y="49"/>
                  </a:moveTo>
                  <a:lnTo>
                    <a:pt x="94" y="25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>
              <a:off x="1992313" y="6587706"/>
              <a:ext cx="5059363" cy="14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4181475" y="6305500"/>
              <a:ext cx="731838" cy="2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 dirty="0">
                  <a:solidFill>
                    <a:srgbClr val="000000"/>
                  </a:solidFill>
                  <a:latin typeface="Arial" pitchFamily="34" charset="0"/>
                </a:rPr>
                <a:t>Frames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</p:grp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4343400" y="4415444"/>
            <a:ext cx="360363" cy="2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700">
                <a:solidFill>
                  <a:srgbClr val="000000"/>
                </a:solidFill>
                <a:latin typeface="Arial" pitchFamily="34" charset="0"/>
              </a:rPr>
              <a:t>Bits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2395538" y="4545177"/>
            <a:ext cx="758825" cy="2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700">
                <a:solidFill>
                  <a:srgbClr val="000000"/>
                </a:solidFill>
                <a:latin typeface="Arial" pitchFamily="34" charset="0"/>
              </a:rPr>
              <a:t>Adaptor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5803900" y="4545177"/>
            <a:ext cx="758825" cy="2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700">
                <a:solidFill>
                  <a:srgbClr val="000000"/>
                </a:solidFill>
                <a:latin typeface="Arial" pitchFamily="34" charset="0"/>
              </a:rPr>
              <a:t>Adaptor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7180263" y="4545177"/>
            <a:ext cx="722313" cy="2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700">
                <a:solidFill>
                  <a:srgbClr val="000000"/>
                </a:solidFill>
                <a:latin typeface="Arial" pitchFamily="34" charset="0"/>
              </a:rPr>
              <a:t>Node B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1076325" y="4545177"/>
            <a:ext cx="722313" cy="2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700">
                <a:solidFill>
                  <a:srgbClr val="000000"/>
                </a:solidFill>
                <a:latin typeface="Arial" pitchFamily="34" charset="0"/>
              </a:rPr>
              <a:t>Node A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35845" name="Text Box 22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 err="1">
                <a:latin typeface="Times New Roman" pitchFamily="18" charset="0"/>
              </a:rPr>
              <a:t>점대점</a:t>
            </a:r>
            <a:r>
              <a:rPr lang="ko-KR" altLang="en-US" sz="1000" b="1" dirty="0">
                <a:latin typeface="Times New Roman" pitchFamily="18" charset="0"/>
              </a:rPr>
              <a:t> 링크</a:t>
            </a:r>
            <a:r>
              <a:rPr lang="en-US" altLang="ko-KR" sz="1000" b="1" dirty="0">
                <a:latin typeface="Times New Roman" pitchFamily="18" charset="0"/>
              </a:rPr>
              <a:t>::</a:t>
            </a:r>
            <a:r>
              <a:rPr lang="ko-KR" altLang="en-US" sz="1000" b="1" dirty="0">
                <a:latin typeface="Times New Roman" pitchFamily="18" charset="0"/>
              </a:rPr>
              <a:t>오류복구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90601" y="5465544"/>
            <a:ext cx="1224864" cy="336247"/>
            <a:chOff x="1901825" y="6305500"/>
            <a:chExt cx="5248276" cy="363860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901825" y="6504620"/>
              <a:ext cx="1588" cy="164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7148513" y="6504620"/>
              <a:ext cx="1588" cy="164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1901825" y="6551893"/>
              <a:ext cx="149225" cy="70193"/>
            </a:xfrm>
            <a:custGeom>
              <a:avLst/>
              <a:gdLst>
                <a:gd name="T0" fmla="*/ 94 w 94"/>
                <a:gd name="T1" fmla="*/ 0 h 49"/>
                <a:gd name="T2" fmla="*/ 0 w 94"/>
                <a:gd name="T3" fmla="*/ 25 h 49"/>
                <a:gd name="T4" fmla="*/ 94 w 94"/>
                <a:gd name="T5" fmla="*/ 49 h 49"/>
                <a:gd name="T6" fmla="*/ 94 w 94"/>
                <a:gd name="T7" fmla="*/ 0 h 49"/>
                <a:gd name="T8" fmla="*/ 94 w 9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94" y="0"/>
                  </a:moveTo>
                  <a:lnTo>
                    <a:pt x="0" y="25"/>
                  </a:lnTo>
                  <a:lnTo>
                    <a:pt x="94" y="4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6992938" y="6551893"/>
              <a:ext cx="149225" cy="70193"/>
            </a:xfrm>
            <a:custGeom>
              <a:avLst/>
              <a:gdLst>
                <a:gd name="T0" fmla="*/ 0 w 94"/>
                <a:gd name="T1" fmla="*/ 49 h 49"/>
                <a:gd name="T2" fmla="*/ 94 w 94"/>
                <a:gd name="T3" fmla="*/ 25 h 49"/>
                <a:gd name="T4" fmla="*/ 0 w 94"/>
                <a:gd name="T5" fmla="*/ 0 h 49"/>
                <a:gd name="T6" fmla="*/ 0 w 94"/>
                <a:gd name="T7" fmla="*/ 49 h 49"/>
                <a:gd name="T8" fmla="*/ 0 w 94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0" y="49"/>
                  </a:moveTo>
                  <a:lnTo>
                    <a:pt x="94" y="25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992313" y="6587706"/>
              <a:ext cx="5059363" cy="14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228490" y="6305500"/>
              <a:ext cx="2544195" cy="283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1700" dirty="0">
                  <a:solidFill>
                    <a:srgbClr val="000000"/>
                  </a:solidFill>
                  <a:latin typeface="Arial" pitchFamily="34" charset="0"/>
                </a:rPr>
                <a:t>재전송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994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ARQ : </a:t>
            </a:r>
            <a:r>
              <a:rPr lang="ko-KR" altLang="en-US"/>
              <a:t>응답 </a:t>
            </a:r>
            <a:r>
              <a:rPr lang="en-US" altLang="ko-KR"/>
              <a:t>(ACK)</a:t>
            </a:r>
            <a:r>
              <a:rPr lang="ko-KR" altLang="en-US"/>
              <a:t> 및 타임아웃</a:t>
            </a:r>
          </a:p>
        </p:txBody>
      </p:sp>
      <p:pic>
        <p:nvPicPr>
          <p:cNvPr id="54275" name="Picture 3" descr="PE02F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43088"/>
            <a:ext cx="6248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z="3600"/>
              <a:t>ARQ : </a:t>
            </a:r>
            <a:r>
              <a:rPr lang="ko-KR" altLang="en-US" sz="3600"/>
              <a:t>순서번호</a:t>
            </a:r>
            <a:r>
              <a:rPr lang="en-US" altLang="ko-KR" sz="3600"/>
              <a:t> (Seq. #)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484313"/>
            <a:ext cx="7786688" cy="43021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dirty="0"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ACK </a:t>
            </a:r>
            <a:r>
              <a:rPr lang="ko-KR" altLang="en-US" sz="2400" dirty="0"/>
              <a:t>의 분실 경우 </a:t>
            </a:r>
            <a:r>
              <a:rPr lang="en-US" altLang="ko-KR" sz="2400" dirty="0"/>
              <a:t>: </a:t>
            </a:r>
            <a:r>
              <a:rPr lang="ko-KR" altLang="en-US" sz="2400" dirty="0"/>
              <a:t>중복 </a:t>
            </a:r>
            <a:r>
              <a:rPr lang="en-US" altLang="ko-KR" sz="2400" dirty="0"/>
              <a:t>data </a:t>
            </a:r>
            <a:r>
              <a:rPr lang="ko-KR" altLang="en-US" sz="2400" dirty="0"/>
              <a:t>문제 발생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순서번호 필요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수신된 중복 </a:t>
            </a:r>
            <a:r>
              <a:rPr lang="en-US" altLang="ko-KR" sz="2400" dirty="0"/>
              <a:t>data</a:t>
            </a:r>
            <a:r>
              <a:rPr lang="ko-KR" altLang="en-US" sz="2400" dirty="0"/>
              <a:t>는 </a:t>
            </a:r>
            <a:r>
              <a:rPr lang="en-US" altLang="ko-KR" sz="2400" dirty="0"/>
              <a:t>discard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그러나  </a:t>
            </a:r>
            <a:r>
              <a:rPr lang="en-US" altLang="ko-KR" sz="2400" dirty="0"/>
              <a:t>ACK</a:t>
            </a:r>
            <a:r>
              <a:rPr lang="ko-KR" altLang="en-US" sz="2400" dirty="0"/>
              <a:t>는 반드시 전송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 rot="-10196866" flipH="1" flipV="1">
            <a:off x="5029200" y="419100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 rot="-10196866" flipH="1" flipV="1">
            <a:off x="5029200" y="251460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/>
              <a:t>Automatic Repeat Request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79563"/>
            <a:ext cx="3998913" cy="497363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Automatic Repeat Request (ARQ)</a:t>
            </a:r>
          </a:p>
          <a:p>
            <a:pPr lvl="1" eaLnBrk="1" hangingPunct="1"/>
            <a:r>
              <a:rPr lang="en-US" altLang="ko-KR"/>
              <a:t>Error detection</a:t>
            </a:r>
          </a:p>
          <a:p>
            <a:pPr lvl="1" eaLnBrk="1" hangingPunct="1"/>
            <a:r>
              <a:rPr lang="en-US" altLang="ko-KR"/>
              <a:t>Acknowledgment</a:t>
            </a:r>
          </a:p>
          <a:p>
            <a:pPr lvl="1" eaLnBrk="1" hangingPunct="1"/>
            <a:r>
              <a:rPr lang="en-US" altLang="ko-KR"/>
              <a:t>Retransmission after timeout</a:t>
            </a:r>
          </a:p>
          <a:p>
            <a:pPr lvl="1" eaLnBrk="1" hangingPunct="1"/>
            <a:r>
              <a:rPr lang="en-US" altLang="ko-KR"/>
              <a:t>Negative Acknowledgment (optional)</a:t>
            </a:r>
          </a:p>
        </p:txBody>
      </p: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4024313" y="1231900"/>
            <a:ext cx="4649787" cy="4559300"/>
            <a:chOff x="2535" y="776"/>
            <a:chExt cx="2929" cy="2872"/>
          </a:xfrm>
        </p:grpSpPr>
        <p:sp>
          <p:nvSpPr>
            <p:cNvPr id="57353" name="Rectangle 7"/>
            <p:cNvSpPr>
              <a:spLocks noChangeArrowheads="1"/>
            </p:cNvSpPr>
            <p:nvPr/>
          </p:nvSpPr>
          <p:spPr bwMode="auto">
            <a:xfrm>
              <a:off x="4952" y="776"/>
              <a:ext cx="512" cy="493"/>
            </a:xfrm>
            <a:prstGeom prst="rect">
              <a:avLst/>
            </a:prstGeom>
            <a:solidFill>
              <a:srgbClr val="AC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54" name="Rectangle 8"/>
            <p:cNvSpPr>
              <a:spLocks noChangeArrowheads="1"/>
            </p:cNvSpPr>
            <p:nvPr/>
          </p:nvSpPr>
          <p:spPr bwMode="auto">
            <a:xfrm>
              <a:off x="2936" y="776"/>
              <a:ext cx="512" cy="493"/>
            </a:xfrm>
            <a:prstGeom prst="rect">
              <a:avLst/>
            </a:prstGeom>
            <a:solidFill>
              <a:srgbClr val="AC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7355" name="Group 9"/>
            <p:cNvGrpSpPr>
              <a:grpSpLocks/>
            </p:cNvGrpSpPr>
            <p:nvPr/>
          </p:nvGrpSpPr>
          <p:grpSpPr bwMode="auto">
            <a:xfrm>
              <a:off x="2535" y="1022"/>
              <a:ext cx="2705" cy="2626"/>
              <a:chOff x="2535" y="960"/>
              <a:chExt cx="2705" cy="1960"/>
            </a:xfrm>
          </p:grpSpPr>
          <p:grpSp>
            <p:nvGrpSpPr>
              <p:cNvPr id="57356" name="Group 10"/>
              <p:cNvGrpSpPr>
                <a:grpSpLocks/>
              </p:cNvGrpSpPr>
              <p:nvPr/>
            </p:nvGrpSpPr>
            <p:grpSpPr bwMode="auto">
              <a:xfrm>
                <a:off x="3168" y="1182"/>
                <a:ext cx="2064" cy="1738"/>
                <a:chOff x="3168" y="1182"/>
                <a:chExt cx="2064" cy="1738"/>
              </a:xfrm>
            </p:grpSpPr>
            <p:sp>
              <p:nvSpPr>
                <p:cNvPr id="57375" name="Line 11"/>
                <p:cNvSpPr>
                  <a:spLocks noChangeShapeType="1"/>
                </p:cNvSpPr>
                <p:nvPr/>
              </p:nvSpPr>
              <p:spPr bwMode="auto">
                <a:xfrm>
                  <a:off x="3168" y="1182"/>
                  <a:ext cx="0" cy="173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376" name="Line 12"/>
                <p:cNvSpPr>
                  <a:spLocks noChangeShapeType="1"/>
                </p:cNvSpPr>
                <p:nvPr/>
              </p:nvSpPr>
              <p:spPr bwMode="auto">
                <a:xfrm>
                  <a:off x="5232" y="1182"/>
                  <a:ext cx="0" cy="173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7357" name="Line 13"/>
              <p:cNvSpPr>
                <a:spLocks noChangeShapeType="1"/>
              </p:cNvSpPr>
              <p:nvPr/>
            </p:nvSpPr>
            <p:spPr bwMode="auto">
              <a:xfrm>
                <a:off x="3176" y="1396"/>
                <a:ext cx="2048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>
                <a:off x="3176" y="2166"/>
                <a:ext cx="2048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 flipH="1">
                <a:off x="3160" y="2465"/>
                <a:ext cx="2080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60" name="Rectangle 16"/>
              <p:cNvSpPr>
                <a:spLocks noChangeArrowheads="1"/>
              </p:cNvSpPr>
              <p:nvPr/>
            </p:nvSpPr>
            <p:spPr bwMode="auto">
              <a:xfrm>
                <a:off x="3975" y="1119"/>
                <a:ext cx="47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57361" name="Rectangle 17"/>
              <p:cNvSpPr>
                <a:spLocks noChangeArrowheads="1"/>
              </p:cNvSpPr>
              <p:nvPr/>
            </p:nvSpPr>
            <p:spPr bwMode="auto">
              <a:xfrm>
                <a:off x="4599" y="1804"/>
                <a:ext cx="434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Ack</a:t>
                </a:r>
              </a:p>
            </p:txBody>
          </p:sp>
          <p:sp>
            <p:nvSpPr>
              <p:cNvPr id="57362" name="Rectangle 18"/>
              <p:cNvSpPr>
                <a:spLocks noChangeArrowheads="1"/>
              </p:cNvSpPr>
              <p:nvPr/>
            </p:nvSpPr>
            <p:spPr bwMode="auto">
              <a:xfrm>
                <a:off x="4599" y="2575"/>
                <a:ext cx="434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Nak</a:t>
                </a:r>
              </a:p>
            </p:txBody>
          </p:sp>
          <p:sp>
            <p:nvSpPr>
              <p:cNvPr id="57363" name="Rectangle 19"/>
              <p:cNvSpPr>
                <a:spLocks noChangeArrowheads="1"/>
              </p:cNvSpPr>
              <p:nvPr/>
            </p:nvSpPr>
            <p:spPr bwMode="auto">
              <a:xfrm>
                <a:off x="4023" y="1890"/>
                <a:ext cx="47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57364" name="Line 20"/>
              <p:cNvSpPr>
                <a:spLocks noChangeShapeType="1"/>
              </p:cNvSpPr>
              <p:nvPr/>
            </p:nvSpPr>
            <p:spPr bwMode="auto">
              <a:xfrm>
                <a:off x="3464" y="960"/>
                <a:ext cx="14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65" name="Line 21"/>
              <p:cNvSpPr>
                <a:spLocks noChangeShapeType="1"/>
              </p:cNvSpPr>
              <p:nvPr/>
            </p:nvSpPr>
            <p:spPr bwMode="auto">
              <a:xfrm>
                <a:off x="3176" y="1224"/>
                <a:ext cx="2048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66" name="Line 22"/>
              <p:cNvSpPr>
                <a:spLocks noChangeShapeType="1"/>
              </p:cNvSpPr>
              <p:nvPr/>
            </p:nvSpPr>
            <p:spPr bwMode="auto">
              <a:xfrm>
                <a:off x="3176" y="1995"/>
                <a:ext cx="2048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67" name="Line 23"/>
              <p:cNvSpPr>
                <a:spLocks noChangeShapeType="1"/>
              </p:cNvSpPr>
              <p:nvPr/>
            </p:nvSpPr>
            <p:spPr bwMode="auto">
              <a:xfrm flipH="1">
                <a:off x="3160" y="1696"/>
                <a:ext cx="2080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68" name="Rectangle 24"/>
              <p:cNvSpPr>
                <a:spLocks noChangeArrowheads="1"/>
              </p:cNvSpPr>
              <p:nvPr/>
            </p:nvSpPr>
            <p:spPr bwMode="auto">
              <a:xfrm>
                <a:off x="2535" y="1119"/>
                <a:ext cx="46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t</a:t>
                </a:r>
                <a:r>
                  <a:rPr kumimoji="0" lang="en-US" altLang="ko-KR" baseline="-25000">
                    <a:latin typeface="Times New Roman" pitchFamily="18" charset="0"/>
                  </a:rPr>
                  <a:t>frame</a:t>
                </a:r>
              </a:p>
            </p:txBody>
          </p:sp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3024" y="1224"/>
                <a:ext cx="0" cy="1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936" y="1388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71" name="Line 27"/>
              <p:cNvSpPr>
                <a:spLocks noChangeShapeType="1"/>
              </p:cNvSpPr>
              <p:nvPr/>
            </p:nvSpPr>
            <p:spPr bwMode="auto">
              <a:xfrm>
                <a:off x="2936" y="1216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936" y="1688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2535" y="1419"/>
                <a:ext cx="402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t</a:t>
                </a:r>
                <a:r>
                  <a:rPr kumimoji="0" lang="en-US" altLang="ko-KR" baseline="-25000">
                    <a:latin typeface="Times New Roman" pitchFamily="18" charset="0"/>
                  </a:rPr>
                  <a:t>prop</a:t>
                </a:r>
              </a:p>
            </p:txBody>
          </p:sp>
          <p:sp>
            <p:nvSpPr>
              <p:cNvPr id="57374" name="Line 30"/>
              <p:cNvSpPr>
                <a:spLocks noChangeShapeType="1"/>
              </p:cNvSpPr>
              <p:nvPr/>
            </p:nvSpPr>
            <p:spPr bwMode="auto">
              <a:xfrm>
                <a:off x="2976" y="1396"/>
                <a:ext cx="0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7351" name="AutoShape 31"/>
          <p:cNvSpPr>
            <a:spLocks noChangeArrowheads="1"/>
          </p:cNvSpPr>
          <p:nvPr/>
        </p:nvSpPr>
        <p:spPr bwMode="auto">
          <a:xfrm>
            <a:off x="7772400" y="4114800"/>
            <a:ext cx="533400" cy="914400"/>
          </a:xfrm>
          <a:prstGeom prst="irregularSeal1">
            <a:avLst/>
          </a:prstGeom>
          <a:solidFill>
            <a:srgbClr val="E8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2" name="Text Box 32"/>
          <p:cNvSpPr txBox="1">
            <a:spLocks noChangeArrowheads="1"/>
          </p:cNvSpPr>
          <p:nvPr/>
        </p:nvSpPr>
        <p:spPr bwMode="auto">
          <a:xfrm>
            <a:off x="152400" y="1524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오류복구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 rot="9720000" flipH="1" flipV="1">
            <a:off x="2870200" y="410210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685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/>
              <a:t>Piggybacking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727700" y="1155700"/>
            <a:ext cx="8128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527300" y="1155700"/>
            <a:ext cx="8128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8374" name="Group 6"/>
          <p:cNvGrpSpPr>
            <a:grpSpLocks/>
          </p:cNvGrpSpPr>
          <p:nvPr/>
        </p:nvGrpSpPr>
        <p:grpSpPr bwMode="auto">
          <a:xfrm>
            <a:off x="2895600" y="1800225"/>
            <a:ext cx="3276600" cy="4206875"/>
            <a:chOff x="1824" y="1134"/>
            <a:chExt cx="2064" cy="2650"/>
          </a:xfrm>
        </p:grpSpPr>
        <p:sp>
          <p:nvSpPr>
            <p:cNvPr id="58403" name="Line 7"/>
            <p:cNvSpPr>
              <a:spLocks noChangeShapeType="1"/>
            </p:cNvSpPr>
            <p:nvPr/>
          </p:nvSpPr>
          <p:spPr bwMode="auto">
            <a:xfrm>
              <a:off x="1824" y="1134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04" name="Line 8"/>
            <p:cNvSpPr>
              <a:spLocks noChangeShapeType="1"/>
            </p:cNvSpPr>
            <p:nvPr/>
          </p:nvSpPr>
          <p:spPr bwMode="auto">
            <a:xfrm>
              <a:off x="3888" y="1134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4176713" y="1778000"/>
            <a:ext cx="7556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Data</a:t>
            </a:r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1509713" y="4006850"/>
            <a:ext cx="14351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Data+Ack</a:t>
            </a:r>
          </a:p>
        </p:txBody>
      </p:sp>
      <p:sp>
        <p:nvSpPr>
          <p:cNvPr id="58377" name="Line 11"/>
          <p:cNvSpPr>
            <a:spLocks noChangeShapeType="1"/>
          </p:cNvSpPr>
          <p:nvPr/>
        </p:nvSpPr>
        <p:spPr bwMode="auto">
          <a:xfrm>
            <a:off x="3365500" y="1447800"/>
            <a:ext cx="233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8" name="Line 12"/>
          <p:cNvSpPr>
            <a:spLocks noChangeShapeType="1"/>
          </p:cNvSpPr>
          <p:nvPr/>
        </p:nvSpPr>
        <p:spPr bwMode="auto">
          <a:xfrm>
            <a:off x="2908300" y="1866900"/>
            <a:ext cx="325120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1890713" y="1701800"/>
            <a:ext cx="74136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t</a:t>
            </a:r>
            <a:r>
              <a:rPr kumimoji="0" lang="en-US" altLang="ko-KR" baseline="-25000">
                <a:latin typeface="Times New Roman" pitchFamily="18" charset="0"/>
              </a:rPr>
              <a:t>frame</a:t>
            </a:r>
          </a:p>
        </p:txBody>
      </p:sp>
      <p:sp>
        <p:nvSpPr>
          <p:cNvPr id="58380" name="Line 14"/>
          <p:cNvSpPr>
            <a:spLocks noChangeShapeType="1"/>
          </p:cNvSpPr>
          <p:nvPr/>
        </p:nvSpPr>
        <p:spPr bwMode="auto">
          <a:xfrm>
            <a:off x="2667000" y="18669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>
            <a:off x="2527300" y="220345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2" name="Line 16"/>
          <p:cNvSpPr>
            <a:spLocks noChangeShapeType="1"/>
          </p:cNvSpPr>
          <p:nvPr/>
        </p:nvSpPr>
        <p:spPr bwMode="auto">
          <a:xfrm>
            <a:off x="2527300" y="18542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3" name="Line 17"/>
          <p:cNvSpPr>
            <a:spLocks noChangeShapeType="1"/>
          </p:cNvSpPr>
          <p:nvPr/>
        </p:nvSpPr>
        <p:spPr bwMode="auto">
          <a:xfrm>
            <a:off x="2527300" y="32131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4" name="Rectangle 18"/>
          <p:cNvSpPr>
            <a:spLocks noChangeArrowheads="1"/>
          </p:cNvSpPr>
          <p:nvPr/>
        </p:nvSpPr>
        <p:spPr bwMode="auto">
          <a:xfrm>
            <a:off x="1966913" y="2405063"/>
            <a:ext cx="638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t</a:t>
            </a:r>
            <a:r>
              <a:rPr kumimoji="0" lang="en-US" altLang="ko-KR" baseline="-25000">
                <a:latin typeface="Times New Roman" pitchFamily="18" charset="0"/>
              </a:rPr>
              <a:t>prop</a:t>
            </a:r>
          </a:p>
        </p:txBody>
      </p:sp>
      <p:sp>
        <p:nvSpPr>
          <p:cNvPr id="58385" name="Line 19"/>
          <p:cNvSpPr>
            <a:spLocks noChangeShapeType="1"/>
          </p:cNvSpPr>
          <p:nvPr/>
        </p:nvSpPr>
        <p:spPr bwMode="auto">
          <a:xfrm>
            <a:off x="2667000" y="2222500"/>
            <a:ext cx="0" cy="96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2908300" y="2171700"/>
            <a:ext cx="325120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 flipH="1">
            <a:off x="2882900" y="3848100"/>
            <a:ext cx="330200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8" name="Rectangle 22"/>
          <p:cNvSpPr>
            <a:spLocks noChangeArrowheads="1"/>
          </p:cNvSpPr>
          <p:nvPr/>
        </p:nvSpPr>
        <p:spPr bwMode="auto">
          <a:xfrm>
            <a:off x="6261100" y="3136900"/>
            <a:ext cx="1041400" cy="279400"/>
          </a:xfrm>
          <a:prstGeom prst="rect">
            <a:avLst/>
          </a:prstGeom>
          <a:solidFill>
            <a:srgbClr val="AC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Header</a:t>
            </a:r>
          </a:p>
        </p:txBody>
      </p:sp>
      <p:sp>
        <p:nvSpPr>
          <p:cNvPr id="58389" name="Rectangle 23"/>
          <p:cNvSpPr>
            <a:spLocks noChangeArrowheads="1"/>
          </p:cNvSpPr>
          <p:nvPr/>
        </p:nvSpPr>
        <p:spPr bwMode="auto">
          <a:xfrm>
            <a:off x="7327900" y="3136900"/>
            <a:ext cx="584200" cy="279400"/>
          </a:xfrm>
          <a:prstGeom prst="rect">
            <a:avLst/>
          </a:prstGeom>
          <a:solidFill>
            <a:srgbClr val="009ED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Ack</a:t>
            </a:r>
          </a:p>
        </p:txBody>
      </p:sp>
      <p:sp>
        <p:nvSpPr>
          <p:cNvPr id="58390" name="Rectangle 24"/>
          <p:cNvSpPr>
            <a:spLocks noChangeArrowheads="1"/>
          </p:cNvSpPr>
          <p:nvPr/>
        </p:nvSpPr>
        <p:spPr bwMode="auto">
          <a:xfrm>
            <a:off x="7937500" y="3136900"/>
            <a:ext cx="736600" cy="279400"/>
          </a:xfrm>
          <a:prstGeom prst="rect">
            <a:avLst/>
          </a:prstGeom>
          <a:solidFill>
            <a:srgbClr val="FFD10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Data</a:t>
            </a:r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6261100" y="2755900"/>
            <a:ext cx="1041400" cy="279400"/>
          </a:xfrm>
          <a:prstGeom prst="rect">
            <a:avLst/>
          </a:prstGeom>
          <a:solidFill>
            <a:srgbClr val="AC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Header</a:t>
            </a:r>
          </a:p>
        </p:txBody>
      </p:sp>
      <p:sp>
        <p:nvSpPr>
          <p:cNvPr id="58392" name="AutoShape 26"/>
          <p:cNvSpPr>
            <a:spLocks noChangeArrowheads="1"/>
          </p:cNvSpPr>
          <p:nvPr/>
        </p:nvSpPr>
        <p:spPr bwMode="auto">
          <a:xfrm rot="-9720000" flipH="1" flipV="1">
            <a:off x="2870200" y="240665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3" name="Rectangle 27"/>
          <p:cNvSpPr>
            <a:spLocks noChangeArrowheads="1"/>
          </p:cNvSpPr>
          <p:nvPr/>
        </p:nvSpPr>
        <p:spPr bwMode="auto">
          <a:xfrm>
            <a:off x="7327900" y="2755900"/>
            <a:ext cx="1346200" cy="279400"/>
          </a:xfrm>
          <a:prstGeom prst="rect">
            <a:avLst/>
          </a:prstGeom>
          <a:solidFill>
            <a:srgbClr val="FFD10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Data</a:t>
            </a:r>
          </a:p>
        </p:txBody>
      </p:sp>
      <p:sp>
        <p:nvSpPr>
          <p:cNvPr id="58394" name="AutoShape 28"/>
          <p:cNvSpPr>
            <a:spLocks noChangeArrowheads="1"/>
          </p:cNvSpPr>
          <p:nvPr/>
        </p:nvSpPr>
        <p:spPr bwMode="auto">
          <a:xfrm rot="-9720000" flipH="1" flipV="1">
            <a:off x="2870200" y="271145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5" name="AutoShape 29"/>
          <p:cNvSpPr>
            <a:spLocks noChangeArrowheads="1"/>
          </p:cNvSpPr>
          <p:nvPr/>
        </p:nvSpPr>
        <p:spPr bwMode="auto">
          <a:xfrm rot="-9720000" flipH="1" flipV="1">
            <a:off x="2870200" y="301625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6" name="AutoShape 30"/>
          <p:cNvSpPr>
            <a:spLocks noChangeArrowheads="1"/>
          </p:cNvSpPr>
          <p:nvPr/>
        </p:nvSpPr>
        <p:spPr bwMode="auto">
          <a:xfrm rot="9720000" flipH="1" flipV="1">
            <a:off x="2870200" y="3797300"/>
            <a:ext cx="3276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31 w 21600"/>
              <a:gd name="T13" fmla="*/ 1831 h 21600"/>
              <a:gd name="T14" fmla="*/ 19769 w 21600"/>
              <a:gd name="T15" fmla="*/ 197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" y="21600"/>
                </a:lnTo>
                <a:lnTo>
                  <a:pt x="215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7" name="Line 31"/>
          <p:cNvSpPr>
            <a:spLocks noChangeShapeType="1"/>
          </p:cNvSpPr>
          <p:nvPr/>
        </p:nvSpPr>
        <p:spPr bwMode="auto">
          <a:xfrm flipH="1">
            <a:off x="2873375" y="3200400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8" name="Line 32"/>
          <p:cNvSpPr>
            <a:spLocks noChangeShapeType="1"/>
          </p:cNvSpPr>
          <p:nvPr/>
        </p:nvSpPr>
        <p:spPr bwMode="auto">
          <a:xfrm>
            <a:off x="2908300" y="2476500"/>
            <a:ext cx="325120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99" name="Line 33"/>
          <p:cNvSpPr>
            <a:spLocks noChangeShapeType="1"/>
          </p:cNvSpPr>
          <p:nvPr/>
        </p:nvSpPr>
        <p:spPr bwMode="auto">
          <a:xfrm>
            <a:off x="2908300" y="2781300"/>
            <a:ext cx="325120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00" name="Line 34"/>
          <p:cNvSpPr>
            <a:spLocks noChangeShapeType="1"/>
          </p:cNvSpPr>
          <p:nvPr/>
        </p:nvSpPr>
        <p:spPr bwMode="auto">
          <a:xfrm flipH="1">
            <a:off x="2870200" y="3251200"/>
            <a:ext cx="33274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01" name="Line 35"/>
          <p:cNvSpPr>
            <a:spLocks noChangeShapeType="1"/>
          </p:cNvSpPr>
          <p:nvPr/>
        </p:nvSpPr>
        <p:spPr bwMode="auto">
          <a:xfrm flipH="1">
            <a:off x="2882900" y="3543300"/>
            <a:ext cx="330200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02" name="Text Box 36"/>
          <p:cNvSpPr txBox="1">
            <a:spLocks noChangeArrowheads="1"/>
          </p:cNvSpPr>
          <p:nvPr/>
        </p:nvSpPr>
        <p:spPr bwMode="auto">
          <a:xfrm>
            <a:off x="152400" y="1524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오류복구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7772400" cy="685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/>
              <a:t>Stop and Wait : Timing </a:t>
            </a:r>
            <a:r>
              <a:rPr lang="ko-KR" altLang="en-US"/>
              <a:t>분석</a:t>
            </a:r>
            <a:r>
              <a:rPr lang="en-US" altLang="ko-KR"/>
              <a:t> </a:t>
            </a:r>
          </a:p>
        </p:txBody>
      </p:sp>
      <p:grpSp>
        <p:nvGrpSpPr>
          <p:cNvPr id="3077" name="그룹 48"/>
          <p:cNvGrpSpPr>
            <a:grpSpLocks/>
          </p:cNvGrpSpPr>
          <p:nvPr/>
        </p:nvGrpSpPr>
        <p:grpSpPr bwMode="auto">
          <a:xfrm>
            <a:off x="214313" y="1714500"/>
            <a:ext cx="4429125" cy="4714875"/>
            <a:chOff x="457200" y="1155700"/>
            <a:chExt cx="4635500" cy="4711700"/>
          </a:xfrm>
        </p:grpSpPr>
        <p:sp>
          <p:nvSpPr>
            <p:cNvPr id="3098" name="AutoShape 2"/>
            <p:cNvSpPr>
              <a:spLocks noChangeArrowheads="1"/>
            </p:cNvSpPr>
            <p:nvPr/>
          </p:nvSpPr>
          <p:spPr bwMode="auto">
            <a:xfrm rot="-10156927" flipH="1" flipV="1">
              <a:off x="1447800" y="2438400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9" name="AutoShape 3"/>
            <p:cNvSpPr>
              <a:spLocks noChangeArrowheads="1"/>
            </p:cNvSpPr>
            <p:nvPr/>
          </p:nvSpPr>
          <p:spPr bwMode="auto">
            <a:xfrm rot="-10089420" flipH="1" flipV="1">
              <a:off x="1447800" y="4114800"/>
              <a:ext cx="3200400" cy="381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0" name="Rectangle 5"/>
            <p:cNvSpPr>
              <a:spLocks noChangeArrowheads="1"/>
            </p:cNvSpPr>
            <p:nvPr/>
          </p:nvSpPr>
          <p:spPr bwMode="auto">
            <a:xfrm>
              <a:off x="4279900" y="1155700"/>
              <a:ext cx="812800" cy="584200"/>
            </a:xfrm>
            <a:prstGeom prst="rect">
              <a:avLst/>
            </a:prstGeom>
            <a:solidFill>
              <a:srgbClr val="B604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1" name="Rectangle 6"/>
            <p:cNvSpPr>
              <a:spLocks noChangeArrowheads="1"/>
            </p:cNvSpPr>
            <p:nvPr/>
          </p:nvSpPr>
          <p:spPr bwMode="auto">
            <a:xfrm>
              <a:off x="1079500" y="1155700"/>
              <a:ext cx="812800" cy="584200"/>
            </a:xfrm>
            <a:prstGeom prst="rect">
              <a:avLst/>
            </a:prstGeom>
            <a:solidFill>
              <a:srgbClr val="B604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102" name="Group 7"/>
            <p:cNvGrpSpPr>
              <a:grpSpLocks/>
            </p:cNvGrpSpPr>
            <p:nvPr/>
          </p:nvGrpSpPr>
          <p:grpSpPr bwMode="auto">
            <a:xfrm>
              <a:off x="457200" y="1447800"/>
              <a:ext cx="4294188" cy="4419600"/>
              <a:chOff x="279" y="912"/>
              <a:chExt cx="2705" cy="1960"/>
            </a:xfrm>
          </p:grpSpPr>
          <p:grpSp>
            <p:nvGrpSpPr>
              <p:cNvPr id="3104" name="Group 8"/>
              <p:cNvGrpSpPr>
                <a:grpSpLocks/>
              </p:cNvGrpSpPr>
              <p:nvPr/>
            </p:nvGrpSpPr>
            <p:grpSpPr bwMode="auto">
              <a:xfrm>
                <a:off x="912" y="1134"/>
                <a:ext cx="2064" cy="1738"/>
                <a:chOff x="912" y="1134"/>
                <a:chExt cx="2064" cy="1738"/>
              </a:xfrm>
            </p:grpSpPr>
            <p:sp>
              <p:nvSpPr>
                <p:cNvPr id="3123" name="Line 9"/>
                <p:cNvSpPr>
                  <a:spLocks noChangeShapeType="1"/>
                </p:cNvSpPr>
                <p:nvPr/>
              </p:nvSpPr>
              <p:spPr bwMode="auto">
                <a:xfrm>
                  <a:off x="912" y="1134"/>
                  <a:ext cx="0" cy="173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24" name="Line 10"/>
                <p:cNvSpPr>
                  <a:spLocks noChangeShapeType="1"/>
                </p:cNvSpPr>
                <p:nvPr/>
              </p:nvSpPr>
              <p:spPr bwMode="auto">
                <a:xfrm>
                  <a:off x="2976" y="1134"/>
                  <a:ext cx="0" cy="173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105" name="Line 11"/>
              <p:cNvSpPr>
                <a:spLocks noChangeShapeType="1"/>
              </p:cNvSpPr>
              <p:nvPr/>
            </p:nvSpPr>
            <p:spPr bwMode="auto">
              <a:xfrm>
                <a:off x="920" y="1348"/>
                <a:ext cx="2048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6" name="Line 12"/>
              <p:cNvSpPr>
                <a:spLocks noChangeShapeType="1"/>
              </p:cNvSpPr>
              <p:nvPr/>
            </p:nvSpPr>
            <p:spPr bwMode="auto">
              <a:xfrm>
                <a:off x="920" y="2118"/>
                <a:ext cx="2048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7" name="Line 13"/>
              <p:cNvSpPr>
                <a:spLocks noChangeShapeType="1"/>
              </p:cNvSpPr>
              <p:nvPr/>
            </p:nvSpPr>
            <p:spPr bwMode="auto">
              <a:xfrm flipH="1">
                <a:off x="904" y="2417"/>
                <a:ext cx="2080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08" name="Rectangle 14"/>
              <p:cNvSpPr>
                <a:spLocks noChangeArrowheads="1"/>
              </p:cNvSpPr>
              <p:nvPr/>
            </p:nvSpPr>
            <p:spPr bwMode="auto">
              <a:xfrm>
                <a:off x="1719" y="1072"/>
                <a:ext cx="476" cy="2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3109" name="Rectangle 15"/>
              <p:cNvSpPr>
                <a:spLocks noChangeArrowheads="1"/>
              </p:cNvSpPr>
              <p:nvPr/>
            </p:nvSpPr>
            <p:spPr bwMode="auto">
              <a:xfrm>
                <a:off x="2343" y="1756"/>
                <a:ext cx="434" cy="2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Ack</a:t>
                </a:r>
              </a:p>
            </p:txBody>
          </p:sp>
          <p:sp>
            <p:nvSpPr>
              <p:cNvPr id="3110" name="Rectangle 16"/>
              <p:cNvSpPr>
                <a:spLocks noChangeArrowheads="1"/>
              </p:cNvSpPr>
              <p:nvPr/>
            </p:nvSpPr>
            <p:spPr bwMode="auto">
              <a:xfrm>
                <a:off x="2343" y="2527"/>
                <a:ext cx="434" cy="2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Ack</a:t>
                </a:r>
              </a:p>
            </p:txBody>
          </p:sp>
          <p:sp>
            <p:nvSpPr>
              <p:cNvPr id="3111" name="Rectangle 17"/>
              <p:cNvSpPr>
                <a:spLocks noChangeArrowheads="1"/>
              </p:cNvSpPr>
              <p:nvPr/>
            </p:nvSpPr>
            <p:spPr bwMode="auto">
              <a:xfrm>
                <a:off x="1767" y="1842"/>
                <a:ext cx="476" cy="2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3112" name="Line 18"/>
              <p:cNvSpPr>
                <a:spLocks noChangeShapeType="1"/>
              </p:cNvSpPr>
              <p:nvPr/>
            </p:nvSpPr>
            <p:spPr bwMode="auto">
              <a:xfrm>
                <a:off x="1208" y="912"/>
                <a:ext cx="14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13" name="Line 19"/>
              <p:cNvSpPr>
                <a:spLocks noChangeShapeType="1"/>
              </p:cNvSpPr>
              <p:nvPr/>
            </p:nvSpPr>
            <p:spPr bwMode="auto">
              <a:xfrm>
                <a:off x="920" y="1176"/>
                <a:ext cx="2048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14" name="Line 20"/>
              <p:cNvSpPr>
                <a:spLocks noChangeShapeType="1"/>
              </p:cNvSpPr>
              <p:nvPr/>
            </p:nvSpPr>
            <p:spPr bwMode="auto">
              <a:xfrm>
                <a:off x="920" y="1947"/>
                <a:ext cx="2048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15" name="Line 21"/>
              <p:cNvSpPr>
                <a:spLocks noChangeShapeType="1"/>
              </p:cNvSpPr>
              <p:nvPr/>
            </p:nvSpPr>
            <p:spPr bwMode="auto">
              <a:xfrm flipH="1">
                <a:off x="904" y="1648"/>
                <a:ext cx="2080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16" name="Rectangle 22"/>
              <p:cNvSpPr>
                <a:spLocks noChangeArrowheads="1"/>
              </p:cNvSpPr>
              <p:nvPr/>
            </p:nvSpPr>
            <p:spPr bwMode="auto">
              <a:xfrm>
                <a:off x="279" y="1072"/>
                <a:ext cx="467" cy="2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t</a:t>
                </a:r>
                <a:r>
                  <a:rPr kumimoji="0" lang="en-US" altLang="ko-KR" baseline="-25000">
                    <a:latin typeface="Times New Roman" pitchFamily="18" charset="0"/>
                  </a:rPr>
                  <a:t>frame</a:t>
                </a:r>
              </a:p>
            </p:txBody>
          </p:sp>
          <p:sp>
            <p:nvSpPr>
              <p:cNvPr id="3117" name="Line 23"/>
              <p:cNvSpPr>
                <a:spLocks noChangeShapeType="1"/>
              </p:cNvSpPr>
              <p:nvPr/>
            </p:nvSpPr>
            <p:spPr bwMode="auto">
              <a:xfrm>
                <a:off x="768" y="1176"/>
                <a:ext cx="0" cy="1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18" name="Line 24"/>
              <p:cNvSpPr>
                <a:spLocks noChangeShapeType="1"/>
              </p:cNvSpPr>
              <p:nvPr/>
            </p:nvSpPr>
            <p:spPr bwMode="auto">
              <a:xfrm>
                <a:off x="680" y="134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19" name="Line 25"/>
              <p:cNvSpPr>
                <a:spLocks noChangeShapeType="1"/>
              </p:cNvSpPr>
              <p:nvPr/>
            </p:nvSpPr>
            <p:spPr bwMode="auto">
              <a:xfrm>
                <a:off x="680" y="1168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20" name="Line 26"/>
              <p:cNvSpPr>
                <a:spLocks noChangeShapeType="1"/>
              </p:cNvSpPr>
              <p:nvPr/>
            </p:nvSpPr>
            <p:spPr bwMode="auto">
              <a:xfrm>
                <a:off x="680" y="164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21" name="Rectangle 27"/>
              <p:cNvSpPr>
                <a:spLocks noChangeArrowheads="1"/>
              </p:cNvSpPr>
              <p:nvPr/>
            </p:nvSpPr>
            <p:spPr bwMode="auto">
              <a:xfrm>
                <a:off x="279" y="1371"/>
                <a:ext cx="402" cy="2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>
                    <a:latin typeface="Times New Roman" pitchFamily="18" charset="0"/>
                  </a:rPr>
                  <a:t>t</a:t>
                </a:r>
                <a:r>
                  <a:rPr kumimoji="0" lang="en-US" altLang="ko-KR" baseline="-25000">
                    <a:latin typeface="Times New Roman" pitchFamily="18" charset="0"/>
                  </a:rPr>
                  <a:t>prop</a:t>
                </a:r>
              </a:p>
            </p:txBody>
          </p:sp>
          <p:sp>
            <p:nvSpPr>
              <p:cNvPr id="3122" name="Line 28"/>
              <p:cNvSpPr>
                <a:spLocks noChangeShapeType="1"/>
              </p:cNvSpPr>
              <p:nvPr/>
            </p:nvSpPr>
            <p:spPr bwMode="auto">
              <a:xfrm>
                <a:off x="720" y="1348"/>
                <a:ext cx="0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03" name="Line 29"/>
            <p:cNvSpPr>
              <a:spLocks noChangeShapeType="1"/>
            </p:cNvSpPr>
            <p:nvPr/>
          </p:nvSpPr>
          <p:spPr bwMode="auto">
            <a:xfrm>
              <a:off x="1600200" y="3124200"/>
              <a:ext cx="294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8" name="Text Box 48"/>
          <p:cNvSpPr txBox="1">
            <a:spLocks noChangeArrowheads="1"/>
          </p:cNvSpPr>
          <p:nvPr/>
        </p:nvSpPr>
        <p:spPr bwMode="auto">
          <a:xfrm>
            <a:off x="152400" y="1524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오류복구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5827713" y="4470400"/>
            <a:ext cx="26733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dirty="0">
                <a:latin typeface="Times New Roman" pitchFamily="18" charset="0"/>
              </a:rPr>
              <a:t>Frame size / Bit rate</a:t>
            </a:r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 flipV="1">
            <a:off x="5875338" y="6038850"/>
            <a:ext cx="2625725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5937250" y="6042025"/>
            <a:ext cx="2492375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Distance </a:t>
            </a:r>
            <a:r>
              <a:rPr kumimoji="0" lang="en-US" altLang="ko-KR">
                <a:latin typeface="Symbol" pitchFamily="18" charset="2"/>
              </a:rPr>
              <a:t></a:t>
            </a:r>
            <a:r>
              <a:rPr kumimoji="0" lang="en-US" altLang="ko-KR">
                <a:latin typeface="Times New Roman" pitchFamily="18" charset="0"/>
              </a:rPr>
              <a:t> Bit rate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6192838" y="5643563"/>
            <a:ext cx="1522412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Frame size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5715000" y="4886325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074" name="Object 49"/>
          <p:cNvGraphicFramePr>
            <a:graphicFrameLocks noChangeAspect="1"/>
          </p:cNvGraphicFramePr>
          <p:nvPr/>
        </p:nvGraphicFramePr>
        <p:xfrm>
          <a:off x="5286375" y="4714875"/>
          <a:ext cx="361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수식" r:id="rId3" imgW="152280" imgH="126720" progId="Equation.3">
                  <p:embed/>
                </p:oleObj>
              </mc:Choice>
              <mc:Fallback>
                <p:oleObj name="수식" r:id="rId3" imgW="152280" imgH="1267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714875"/>
                        <a:ext cx="3619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1"/>
          <p:cNvGraphicFramePr>
            <a:graphicFrameLocks noChangeAspect="1"/>
          </p:cNvGraphicFramePr>
          <p:nvPr/>
        </p:nvGraphicFramePr>
        <p:xfrm>
          <a:off x="5357813" y="5913438"/>
          <a:ext cx="361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수식" r:id="rId5" imgW="152280" imgH="126720" progId="Equation.3">
                  <p:embed/>
                </p:oleObj>
              </mc:Choice>
              <mc:Fallback>
                <p:oleObj name="수식" r:id="rId5" imgW="152280" imgH="1267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913438"/>
                        <a:ext cx="3619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0"/>
          <p:cNvSpPr>
            <a:spLocks noChangeArrowheads="1"/>
          </p:cNvSpPr>
          <p:nvPr/>
        </p:nvSpPr>
        <p:spPr bwMode="auto">
          <a:xfrm>
            <a:off x="5699125" y="4857750"/>
            <a:ext cx="3444875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Distance / Speed of Signal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143500" y="2821665"/>
            <a:ext cx="3466785" cy="1111391"/>
            <a:chOff x="5143500" y="1500188"/>
            <a:chExt cx="3466785" cy="1111391"/>
          </a:xfrm>
        </p:grpSpPr>
        <p:sp>
          <p:nvSpPr>
            <p:cNvPr id="3079" name="Rectangle 36"/>
            <p:cNvSpPr>
              <a:spLocks noChangeArrowheads="1"/>
            </p:cNvSpPr>
            <p:nvPr/>
          </p:nvSpPr>
          <p:spPr bwMode="auto">
            <a:xfrm>
              <a:off x="5143500" y="1500188"/>
              <a:ext cx="3053722" cy="520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800" dirty="0">
                  <a:latin typeface="Times New Roman" pitchFamily="18" charset="0"/>
                </a:rPr>
                <a:t>U </a:t>
              </a:r>
              <a:r>
                <a:rPr kumimoji="0" lang="en-US" altLang="ko-KR" dirty="0">
                  <a:latin typeface="Times New Roman" pitchFamily="18" charset="0"/>
                </a:rPr>
                <a:t>(</a:t>
              </a:r>
              <a:r>
                <a:rPr kumimoji="0" lang="ko-KR" altLang="en-US" dirty="0">
                  <a:latin typeface="Times New Roman" pitchFamily="18" charset="0"/>
                </a:rPr>
                <a:t>링크 효율</a:t>
              </a:r>
              <a:r>
                <a:rPr kumimoji="0" lang="en-US" altLang="ko-KR" dirty="0">
                  <a:latin typeface="Times New Roman" pitchFamily="18" charset="0"/>
                </a:rPr>
                <a:t>/</a:t>
              </a:r>
              <a:r>
                <a:rPr kumimoji="0" lang="ko-KR" altLang="en-US" dirty="0" err="1">
                  <a:latin typeface="Times New Roman" pitchFamily="18" charset="0"/>
                </a:rPr>
                <a:t>사용율</a:t>
              </a:r>
              <a:r>
                <a:rPr kumimoji="0" lang="en-US" altLang="ko-KR" dirty="0">
                  <a:latin typeface="Times New Roman" pitchFamily="18" charset="0"/>
                </a:rPr>
                <a:t>)</a:t>
              </a:r>
              <a:endParaRPr kumimoji="0" lang="en-US" altLang="ko-KR" sz="2800" dirty="0">
                <a:latin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467031" y="2044408"/>
              <a:ext cx="3143254" cy="567171"/>
              <a:chOff x="5143496" y="2211292"/>
              <a:chExt cx="3143254" cy="567171"/>
            </a:xfrm>
          </p:grpSpPr>
          <p:sp>
            <p:nvSpPr>
              <p:cNvPr id="3094" name="Rectangle 8"/>
              <p:cNvSpPr>
                <a:spLocks noChangeArrowheads="1"/>
              </p:cNvSpPr>
              <p:nvPr/>
            </p:nvSpPr>
            <p:spPr bwMode="auto">
              <a:xfrm>
                <a:off x="5143496" y="2249999"/>
                <a:ext cx="323535" cy="32985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 dirty="0">
                    <a:latin typeface="굴림"/>
                    <a:ea typeface="굴림"/>
                  </a:rPr>
                  <a:t>∝</a:t>
                </a:r>
                <a:endParaRPr kumimoji="0" lang="en-US" altLang="ko-KR" sz="2800" dirty="0">
                  <a:latin typeface="Times New Roman" pitchFamily="18" charset="0"/>
                </a:endParaRPr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5702095" y="2211292"/>
                <a:ext cx="1052087" cy="52065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 dirty="0" err="1">
                    <a:latin typeface="Times New Roman" pitchFamily="18" charset="0"/>
                  </a:rPr>
                  <a:t>t</a:t>
                </a:r>
                <a:r>
                  <a:rPr kumimoji="0" lang="en-US" altLang="ko-KR" sz="2800" baseline="-25000" dirty="0" err="1">
                    <a:latin typeface="Times New Roman" pitchFamily="18" charset="0"/>
                  </a:rPr>
                  <a:t>frame</a:t>
                </a:r>
                <a:endParaRPr kumimoji="0" lang="en-US" altLang="ko-KR" sz="2800" baseline="-25000" dirty="0">
                  <a:latin typeface="Times New Roman" pitchFamily="18" charset="0"/>
                </a:endParaRPr>
              </a:p>
            </p:txBody>
          </p:sp>
          <p:sp>
            <p:nvSpPr>
              <p:cNvPr id="56" name="Rectangle 39"/>
              <p:cNvSpPr>
                <a:spLocks noChangeArrowheads="1"/>
              </p:cNvSpPr>
              <p:nvPr/>
            </p:nvSpPr>
            <p:spPr bwMode="auto">
              <a:xfrm>
                <a:off x="6982961" y="2213654"/>
                <a:ext cx="1303789" cy="52065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 dirty="0">
                    <a:latin typeface="Times New Roman" pitchFamily="18" charset="0"/>
                  </a:rPr>
                  <a:t>1/</a:t>
                </a:r>
                <a:r>
                  <a:rPr kumimoji="0" lang="en-US" altLang="ko-KR" sz="2800" dirty="0" err="1">
                    <a:latin typeface="Times New Roman" pitchFamily="18" charset="0"/>
                  </a:rPr>
                  <a:t>t</a:t>
                </a:r>
                <a:r>
                  <a:rPr kumimoji="0" lang="en-US" altLang="ko-KR" sz="2800" baseline="-25000" dirty="0" err="1">
                    <a:latin typeface="Times New Roman" pitchFamily="18" charset="0"/>
                  </a:rPr>
                  <a:t>prop</a:t>
                </a:r>
                <a:endParaRPr kumimoji="0" lang="en-US" altLang="ko-KR" sz="2800" baseline="-25000" dirty="0">
                  <a:latin typeface="Times New Roman" pitchFamily="18" charset="0"/>
                </a:endParaRPr>
              </a:p>
            </p:txBody>
          </p:sp>
          <p:sp>
            <p:nvSpPr>
              <p:cNvPr id="57" name="Rectangle 39"/>
              <p:cNvSpPr>
                <a:spLocks noChangeArrowheads="1"/>
              </p:cNvSpPr>
              <p:nvPr/>
            </p:nvSpPr>
            <p:spPr bwMode="auto">
              <a:xfrm>
                <a:off x="6635600" y="2257808"/>
                <a:ext cx="272512" cy="52065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 dirty="0">
                    <a:latin typeface="Times New Roman" pitchFamily="18" charset="0"/>
                  </a:rPr>
                  <a:t>,</a:t>
                </a:r>
                <a:endParaRPr kumimoji="0" lang="en-US" altLang="ko-KR" sz="2800" baseline="-25000" dirty="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533400" y="4953000"/>
            <a:ext cx="609600" cy="457200"/>
            <a:chOff x="3504" y="2736"/>
            <a:chExt cx="384" cy="288"/>
          </a:xfrm>
        </p:grpSpPr>
        <p:grpSp>
          <p:nvGrpSpPr>
            <p:cNvPr id="59413" name="Group 3"/>
            <p:cNvGrpSpPr>
              <a:grpSpLocks/>
            </p:cNvGrpSpPr>
            <p:nvPr/>
          </p:nvGrpSpPr>
          <p:grpSpPr bwMode="auto">
            <a:xfrm>
              <a:off x="3504" y="2736"/>
              <a:ext cx="336" cy="288"/>
              <a:chOff x="4704" y="1296"/>
              <a:chExt cx="3648" cy="144"/>
            </a:xfrm>
          </p:grpSpPr>
          <p:sp>
            <p:nvSpPr>
              <p:cNvPr id="59415" name="Rectangle 4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3408" cy="144"/>
              </a:xfrm>
              <a:prstGeom prst="rect">
                <a:avLst/>
              </a:prstGeom>
              <a:solidFill>
                <a:srgbClr val="FFD10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6" name="Rectangle 5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240" cy="144"/>
              </a:xfrm>
              <a:prstGeom prst="rect">
                <a:avLst/>
              </a:prstGeom>
              <a:solidFill>
                <a:srgbClr val="AC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414" name="Text Box 6"/>
            <p:cNvSpPr txBox="1">
              <a:spLocks noChangeArrowheads="1"/>
            </p:cNvSpPr>
            <p:nvPr/>
          </p:nvSpPr>
          <p:spPr bwMode="auto">
            <a:xfrm>
              <a:off x="3504" y="2770"/>
              <a:ext cx="38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>
                <a:lnSpc>
                  <a:spcPct val="60000"/>
                </a:lnSpc>
              </a:pPr>
              <a:r>
                <a:rPr kumimoji="0" lang="en-US" altLang="ko-KR" sz="1200" b="1">
                  <a:latin typeface="Times New Roman" pitchFamily="18" charset="0"/>
                </a:rPr>
                <a:t>OK+</a:t>
              </a:r>
            </a:p>
            <a:p>
              <a:pPr eaLnBrk="0" latinLnBrk="0" hangingPunct="0">
                <a:lnSpc>
                  <a:spcPct val="60000"/>
                </a:lnSpc>
              </a:pPr>
              <a:r>
                <a:rPr kumimoji="0" lang="en-US" altLang="ko-KR" sz="1200" b="1">
                  <a:latin typeface="Times New Roman" pitchFamily="18" charset="0"/>
                </a:rPr>
                <a:t>NEXT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-3505200" y="2425700"/>
            <a:ext cx="3505200" cy="317500"/>
            <a:chOff x="-384" y="1296"/>
            <a:chExt cx="2208" cy="200"/>
          </a:xfrm>
        </p:grpSpPr>
        <p:grpSp>
          <p:nvGrpSpPr>
            <p:cNvPr id="59409" name="Group 8"/>
            <p:cNvGrpSpPr>
              <a:grpSpLocks/>
            </p:cNvGrpSpPr>
            <p:nvPr/>
          </p:nvGrpSpPr>
          <p:grpSpPr bwMode="auto">
            <a:xfrm>
              <a:off x="-384" y="1296"/>
              <a:ext cx="2208" cy="192"/>
              <a:chOff x="4704" y="1296"/>
              <a:chExt cx="3648" cy="144"/>
            </a:xfrm>
          </p:grpSpPr>
          <p:sp>
            <p:nvSpPr>
              <p:cNvPr id="59411" name="Rectangle 9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3408" cy="144"/>
              </a:xfrm>
              <a:prstGeom prst="rect">
                <a:avLst/>
              </a:prstGeom>
              <a:solidFill>
                <a:srgbClr val="FFD10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2" name="Rectangle 10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240" cy="144"/>
              </a:xfrm>
              <a:prstGeom prst="rect">
                <a:avLst/>
              </a:prstGeom>
              <a:solidFill>
                <a:srgbClr val="AC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410" name="Text Box 11"/>
            <p:cNvSpPr txBox="1">
              <a:spLocks noChangeArrowheads="1"/>
            </p:cNvSpPr>
            <p:nvPr/>
          </p:nvSpPr>
          <p:spPr bwMode="auto">
            <a:xfrm>
              <a:off x="0" y="1323"/>
              <a:ext cx="9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 b="1">
                  <a:latin typeface="Times New Roman" pitchFamily="18" charset="0"/>
                </a:rPr>
                <a:t>OK + NEXT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239000" y="2057400"/>
            <a:ext cx="7391400" cy="228600"/>
            <a:chOff x="4704" y="1296"/>
            <a:chExt cx="3648" cy="144"/>
          </a:xfrm>
        </p:grpSpPr>
        <p:sp>
          <p:nvSpPr>
            <p:cNvPr id="59407" name="Rectangle 13"/>
            <p:cNvSpPr>
              <a:spLocks noChangeArrowheads="1"/>
            </p:cNvSpPr>
            <p:nvPr/>
          </p:nvSpPr>
          <p:spPr bwMode="auto">
            <a:xfrm>
              <a:off x="4944" y="1296"/>
              <a:ext cx="3408" cy="144"/>
            </a:xfrm>
            <a:prstGeom prst="rect">
              <a:avLst/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8" name="Rectangle 14"/>
            <p:cNvSpPr>
              <a:spLocks noChangeArrowheads="1"/>
            </p:cNvSpPr>
            <p:nvPr/>
          </p:nvSpPr>
          <p:spPr bwMode="auto">
            <a:xfrm>
              <a:off x="4704" y="1296"/>
              <a:ext cx="240" cy="144"/>
            </a:xfrm>
            <a:prstGeom prst="rect">
              <a:avLst/>
            </a:prstGeom>
            <a:solidFill>
              <a:srgbClr val="A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8153400" y="4343400"/>
            <a:ext cx="533400" cy="457200"/>
            <a:chOff x="4704" y="1296"/>
            <a:chExt cx="3648" cy="144"/>
          </a:xfrm>
        </p:grpSpPr>
        <p:sp>
          <p:nvSpPr>
            <p:cNvPr id="59405" name="Rectangle 16"/>
            <p:cNvSpPr>
              <a:spLocks noChangeArrowheads="1"/>
            </p:cNvSpPr>
            <p:nvPr/>
          </p:nvSpPr>
          <p:spPr bwMode="auto">
            <a:xfrm>
              <a:off x="4944" y="1296"/>
              <a:ext cx="3408" cy="144"/>
            </a:xfrm>
            <a:prstGeom prst="rect">
              <a:avLst/>
            </a:prstGeom>
            <a:solidFill>
              <a:srgbClr val="FFD10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6" name="Rectangle 17"/>
            <p:cNvSpPr>
              <a:spLocks noChangeArrowheads="1"/>
            </p:cNvSpPr>
            <p:nvPr/>
          </p:nvSpPr>
          <p:spPr bwMode="auto">
            <a:xfrm>
              <a:off x="4704" y="1296"/>
              <a:ext cx="240" cy="144"/>
            </a:xfrm>
            <a:prstGeom prst="rect">
              <a:avLst/>
            </a:prstGeom>
            <a:solidFill>
              <a:srgbClr val="A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3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Frames</a:t>
            </a:r>
          </a:p>
        </p:txBody>
      </p:sp>
      <p:sp>
        <p:nvSpPr>
          <p:cNvPr id="59399" name="Rectangle 19"/>
          <p:cNvSpPr>
            <a:spLocks noChangeArrowheads="1"/>
          </p:cNvSpPr>
          <p:nvPr/>
        </p:nvSpPr>
        <p:spPr bwMode="auto">
          <a:xfrm>
            <a:off x="0" y="14478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kumimoji="0" lang="en-US" altLang="ko-KR" sz="2800">
                <a:latin typeface="Times New Roman" pitchFamily="18" charset="0"/>
              </a:rPr>
              <a:t>A</a:t>
            </a:r>
          </a:p>
        </p:txBody>
      </p:sp>
      <p:sp>
        <p:nvSpPr>
          <p:cNvPr id="59400" name="Rectangle 20"/>
          <p:cNvSpPr>
            <a:spLocks noChangeArrowheads="1"/>
          </p:cNvSpPr>
          <p:nvPr/>
        </p:nvSpPr>
        <p:spPr bwMode="auto">
          <a:xfrm>
            <a:off x="7162800" y="13716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kumimoji="0" lang="en-US" altLang="ko-KR" sz="2800">
                <a:latin typeface="Times New Roman" pitchFamily="18" charset="0"/>
              </a:rPr>
              <a:t>B</a:t>
            </a:r>
          </a:p>
        </p:txBody>
      </p:sp>
      <p:sp>
        <p:nvSpPr>
          <p:cNvPr id="59401" name="Rectangle 21"/>
          <p:cNvSpPr>
            <a:spLocks noChangeArrowheads="1"/>
          </p:cNvSpPr>
          <p:nvPr/>
        </p:nvSpPr>
        <p:spPr bwMode="auto">
          <a:xfrm>
            <a:off x="0" y="38862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kumimoji="0" lang="en-US" altLang="ko-KR" sz="2800">
                <a:latin typeface="Times New Roman" pitchFamily="18" charset="0"/>
              </a:rPr>
              <a:t>A</a:t>
            </a:r>
          </a:p>
        </p:txBody>
      </p:sp>
      <p:sp>
        <p:nvSpPr>
          <p:cNvPr id="59402" name="Rectangle 22"/>
          <p:cNvSpPr>
            <a:spLocks noChangeArrowheads="1"/>
          </p:cNvSpPr>
          <p:nvPr/>
        </p:nvSpPr>
        <p:spPr bwMode="auto">
          <a:xfrm>
            <a:off x="7162800" y="3810000"/>
            <a:ext cx="1981200" cy="1905000"/>
          </a:xfrm>
          <a:prstGeom prst="rect">
            <a:avLst/>
          </a:prstGeom>
          <a:solidFill>
            <a:srgbClr val="009E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kumimoji="0" lang="en-US" altLang="ko-KR" sz="2800">
                <a:latin typeface="Times New Roman" pitchFamily="18" charset="0"/>
              </a:rPr>
              <a:t>B</a:t>
            </a:r>
          </a:p>
        </p:txBody>
      </p:sp>
      <p:sp>
        <p:nvSpPr>
          <p:cNvPr id="59403" name="Line 23"/>
          <p:cNvSpPr>
            <a:spLocks noChangeShapeType="1"/>
          </p:cNvSpPr>
          <p:nvPr/>
        </p:nvSpPr>
        <p:spPr bwMode="auto">
          <a:xfrm>
            <a:off x="1981200" y="2438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4" name="Line 24"/>
          <p:cNvSpPr>
            <a:spLocks noChangeShapeType="1"/>
          </p:cNvSpPr>
          <p:nvPr/>
        </p:nvSpPr>
        <p:spPr bwMode="auto">
          <a:xfrm>
            <a:off x="1981200" y="48768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모듈레이션</a:t>
            </a:r>
            <a:r>
              <a:rPr lang="en-US" altLang="ko-KR" dirty="0"/>
              <a:t>: </a:t>
            </a:r>
            <a:r>
              <a:rPr lang="ko-KR" altLang="en-US" dirty="0"/>
              <a:t>데이터의 신호화</a:t>
            </a: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0162"/>
            <a:ext cx="83820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데이터를 링크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물리적 매체를 통해서 전달하기 위해서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모듈레이션</a:t>
            </a:r>
            <a:r>
              <a:rPr lang="en-US" altLang="ko-KR" dirty="0"/>
              <a:t>(Modulation)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>
                <a:sym typeface="Symbol" pitchFamily="18" charset="2"/>
              </a:rPr>
              <a:t> 신호</a:t>
            </a:r>
            <a:endParaRPr lang="en-US" altLang="ko-KR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수신쪽에서는</a:t>
            </a:r>
            <a:r>
              <a:rPr lang="ko-KR" altLang="en-US" dirty="0"/>
              <a:t> 반대 작업 </a:t>
            </a:r>
            <a:r>
              <a:rPr lang="en-US" altLang="ko-KR" dirty="0"/>
              <a:t>(Demodulation) : </a:t>
            </a:r>
            <a:r>
              <a:rPr lang="ko-KR" altLang="en-US" dirty="0"/>
              <a:t>신호 </a:t>
            </a:r>
            <a:r>
              <a:rPr lang="ko-KR" altLang="en-US" dirty="0">
                <a:sym typeface="Symbol" pitchFamily="18" charset="2"/>
              </a:rPr>
              <a:t> 데이터 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모뎀 </a:t>
            </a:r>
            <a:r>
              <a:rPr lang="en-US" altLang="ko-KR" dirty="0"/>
              <a:t>(Modem)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ko-KR" altLang="en-US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신호의 종류</a:t>
            </a:r>
            <a:r>
              <a:rPr lang="en-US" altLang="ko-KR" dirty="0"/>
              <a:t>: </a:t>
            </a:r>
            <a:r>
              <a:rPr lang="ko-KR" altLang="en-US" dirty="0"/>
              <a:t>전자기파 스펙트럼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주파수</a:t>
            </a:r>
            <a:r>
              <a:rPr lang="en-US" altLang="ko-KR" dirty="0"/>
              <a:t>(Hz), </a:t>
            </a:r>
            <a:r>
              <a:rPr lang="ko-KR" altLang="en-US" dirty="0"/>
              <a:t>파장</a:t>
            </a:r>
            <a:r>
              <a:rPr lang="en-US" altLang="ko-KR" dirty="0"/>
              <a:t>(wave length)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ko-KR" alt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971600" y="3939877"/>
            <a:ext cx="6950075" cy="2657475"/>
            <a:chOff x="1219200" y="3057525"/>
            <a:chExt cx="6950075" cy="2657475"/>
          </a:xfrm>
        </p:grpSpPr>
        <p:grpSp>
          <p:nvGrpSpPr>
            <p:cNvPr id="9221" name="Group 54"/>
            <p:cNvGrpSpPr>
              <a:grpSpLocks/>
            </p:cNvGrpSpPr>
            <p:nvPr/>
          </p:nvGrpSpPr>
          <p:grpSpPr bwMode="auto">
            <a:xfrm>
              <a:off x="1219200" y="3057525"/>
              <a:ext cx="6950075" cy="1371600"/>
              <a:chOff x="998" y="1580"/>
              <a:chExt cx="4378" cy="749"/>
            </a:xfrm>
          </p:grpSpPr>
          <p:grpSp>
            <p:nvGrpSpPr>
              <p:cNvPr id="9246" name="Group 6"/>
              <p:cNvGrpSpPr>
                <a:grpSpLocks/>
              </p:cNvGrpSpPr>
              <p:nvPr/>
            </p:nvGrpSpPr>
            <p:grpSpPr bwMode="auto">
              <a:xfrm>
                <a:off x="998" y="1580"/>
                <a:ext cx="2846" cy="715"/>
                <a:chOff x="4970" y="10082"/>
                <a:chExt cx="3380" cy="1206"/>
              </a:xfrm>
            </p:grpSpPr>
            <p:grpSp>
              <p:nvGrpSpPr>
                <p:cNvPr id="9255" name="Group 7"/>
                <p:cNvGrpSpPr>
                  <a:grpSpLocks/>
                </p:cNvGrpSpPr>
                <p:nvPr/>
              </p:nvGrpSpPr>
              <p:grpSpPr bwMode="auto">
                <a:xfrm>
                  <a:off x="6816" y="10082"/>
                  <a:ext cx="1534" cy="1206"/>
                  <a:chOff x="1846" y="8520"/>
                  <a:chExt cx="2698" cy="1206"/>
                </a:xfrm>
              </p:grpSpPr>
              <p:sp>
                <p:nvSpPr>
                  <p:cNvPr id="9261" name="Arc 8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2" name="Arc 9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3" name="Arc 10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4" name="Arc 11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56" name="Group 12"/>
                <p:cNvGrpSpPr>
                  <a:grpSpLocks/>
                </p:cNvGrpSpPr>
                <p:nvPr/>
              </p:nvGrpSpPr>
              <p:grpSpPr bwMode="auto">
                <a:xfrm>
                  <a:off x="4970" y="10082"/>
                  <a:ext cx="1818" cy="1206"/>
                  <a:chOff x="1846" y="8520"/>
                  <a:chExt cx="2698" cy="1206"/>
                </a:xfrm>
              </p:grpSpPr>
              <p:sp>
                <p:nvSpPr>
                  <p:cNvPr id="9257" name="Arc 13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58" name="Arc 14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59" name="Arc 15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0" name="Arc 16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9247" name="Line 17"/>
              <p:cNvSpPr>
                <a:spLocks noChangeShapeType="1"/>
              </p:cNvSpPr>
              <p:nvPr/>
            </p:nvSpPr>
            <p:spPr bwMode="auto">
              <a:xfrm>
                <a:off x="998" y="1937"/>
                <a:ext cx="34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8" name="Text Box 18"/>
              <p:cNvSpPr txBox="1">
                <a:spLocks noChangeArrowheads="1"/>
              </p:cNvSpPr>
              <p:nvPr/>
            </p:nvSpPr>
            <p:spPr bwMode="auto">
              <a:xfrm>
                <a:off x="4354" y="1866"/>
                <a:ext cx="102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Direction of travel</a:t>
                </a:r>
              </a:p>
            </p:txBody>
          </p:sp>
          <p:sp>
            <p:nvSpPr>
              <p:cNvPr id="9249" name="Line 19"/>
              <p:cNvSpPr>
                <a:spLocks noChangeShapeType="1"/>
              </p:cNvSpPr>
              <p:nvPr/>
            </p:nvSpPr>
            <p:spPr bwMode="auto">
              <a:xfrm>
                <a:off x="2021" y="2295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0" name="Text Box 20"/>
              <p:cNvSpPr txBox="1">
                <a:spLocks noChangeArrowheads="1"/>
              </p:cNvSpPr>
              <p:nvPr/>
            </p:nvSpPr>
            <p:spPr bwMode="auto">
              <a:xfrm>
                <a:off x="2238" y="2188"/>
                <a:ext cx="73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Wavelength</a:t>
                </a:r>
              </a:p>
            </p:txBody>
          </p:sp>
          <p:sp>
            <p:nvSpPr>
              <p:cNvPr id="9251" name="Text Box 21"/>
              <p:cNvSpPr txBox="1">
                <a:spLocks noChangeArrowheads="1"/>
              </p:cNvSpPr>
              <p:nvPr/>
            </p:nvSpPr>
            <p:spPr bwMode="auto">
              <a:xfrm>
                <a:off x="3844" y="1687"/>
                <a:ext cx="5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Amplitude</a:t>
                </a:r>
              </a:p>
            </p:txBody>
          </p:sp>
          <p:sp>
            <p:nvSpPr>
              <p:cNvPr id="9252" name="Line 22"/>
              <p:cNvSpPr>
                <a:spLocks noChangeShapeType="1"/>
              </p:cNvSpPr>
              <p:nvPr/>
            </p:nvSpPr>
            <p:spPr bwMode="auto">
              <a:xfrm rot="-5400000">
                <a:off x="3701" y="1759"/>
                <a:ext cx="2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3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132" y="2186"/>
                <a:ext cx="2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54" name="Text Box 26"/>
              <p:cNvSpPr txBox="1">
                <a:spLocks noChangeArrowheads="1"/>
              </p:cNvSpPr>
              <p:nvPr/>
            </p:nvSpPr>
            <p:spPr bwMode="auto">
              <a:xfrm>
                <a:off x="4278" y="2122"/>
                <a:ext cx="739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Direction of polarization</a:t>
                </a:r>
              </a:p>
            </p:txBody>
          </p:sp>
        </p:grpSp>
        <p:grpSp>
          <p:nvGrpSpPr>
            <p:cNvPr id="9222" name="Group 55"/>
            <p:cNvGrpSpPr>
              <a:grpSpLocks/>
            </p:cNvGrpSpPr>
            <p:nvPr/>
          </p:nvGrpSpPr>
          <p:grpSpPr bwMode="auto">
            <a:xfrm>
              <a:off x="1371600" y="4994275"/>
              <a:ext cx="6567488" cy="720725"/>
              <a:chOff x="968" y="2770"/>
              <a:chExt cx="4137" cy="454"/>
            </a:xfrm>
          </p:grpSpPr>
          <p:grpSp>
            <p:nvGrpSpPr>
              <p:cNvPr id="9223" name="Group 29"/>
              <p:cNvGrpSpPr>
                <a:grpSpLocks/>
              </p:cNvGrpSpPr>
              <p:nvPr/>
            </p:nvGrpSpPr>
            <p:grpSpPr bwMode="auto">
              <a:xfrm>
                <a:off x="968" y="2770"/>
                <a:ext cx="1474" cy="429"/>
                <a:chOff x="6134" y="9264"/>
                <a:chExt cx="2907" cy="1206"/>
              </a:xfrm>
            </p:grpSpPr>
            <p:grpSp>
              <p:nvGrpSpPr>
                <p:cNvPr id="9236" name="Group 30"/>
                <p:cNvGrpSpPr>
                  <a:grpSpLocks/>
                </p:cNvGrpSpPr>
                <p:nvPr/>
              </p:nvGrpSpPr>
              <p:grpSpPr bwMode="auto">
                <a:xfrm>
                  <a:off x="6134" y="9264"/>
                  <a:ext cx="1534" cy="1206"/>
                  <a:chOff x="1846" y="8520"/>
                  <a:chExt cx="2698" cy="1206"/>
                </a:xfrm>
              </p:grpSpPr>
              <p:sp>
                <p:nvSpPr>
                  <p:cNvPr id="9242" name="Arc 31"/>
                  <p:cNvSpPr>
                    <a:spLocks/>
                  </p:cNvSpPr>
                  <p:nvPr/>
                </p:nvSpPr>
                <p:spPr bwMode="auto">
                  <a:xfrm>
                    <a:off x="1846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3" name="Arc 32"/>
                  <p:cNvSpPr>
                    <a:spLocks/>
                  </p:cNvSpPr>
                  <p:nvPr/>
                </p:nvSpPr>
                <p:spPr bwMode="auto">
                  <a:xfrm flipH="1">
                    <a:off x="383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4" name="Arc 33"/>
                  <p:cNvSpPr>
                    <a:spLocks/>
                  </p:cNvSpPr>
                  <p:nvPr/>
                </p:nvSpPr>
                <p:spPr bwMode="auto">
                  <a:xfrm flipH="1" flipV="1">
                    <a:off x="2556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5" name="Arc 34"/>
                  <p:cNvSpPr>
                    <a:spLocks/>
                  </p:cNvSpPr>
                  <p:nvPr/>
                </p:nvSpPr>
                <p:spPr bwMode="auto">
                  <a:xfrm flipV="1">
                    <a:off x="3208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37" name="Group 35"/>
                <p:cNvGrpSpPr>
                  <a:grpSpLocks/>
                </p:cNvGrpSpPr>
                <p:nvPr/>
              </p:nvGrpSpPr>
              <p:grpSpPr bwMode="auto">
                <a:xfrm>
                  <a:off x="7668" y="9264"/>
                  <a:ext cx="1373" cy="1206"/>
                  <a:chOff x="4544" y="8520"/>
                  <a:chExt cx="2634" cy="1206"/>
                </a:xfrm>
              </p:grpSpPr>
              <p:sp>
                <p:nvSpPr>
                  <p:cNvPr id="9238" name="Arc 36"/>
                  <p:cNvSpPr>
                    <a:spLocks/>
                  </p:cNvSpPr>
                  <p:nvPr/>
                </p:nvSpPr>
                <p:spPr bwMode="auto">
                  <a:xfrm>
                    <a:off x="4544" y="8520"/>
                    <a:ext cx="710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39" name="Arc 37"/>
                  <p:cNvSpPr>
                    <a:spLocks/>
                  </p:cNvSpPr>
                  <p:nvPr/>
                </p:nvSpPr>
                <p:spPr bwMode="auto">
                  <a:xfrm flipH="1">
                    <a:off x="6532" y="8520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0" name="Arc 38"/>
                  <p:cNvSpPr>
                    <a:spLocks/>
                  </p:cNvSpPr>
                  <p:nvPr/>
                </p:nvSpPr>
                <p:spPr bwMode="auto">
                  <a:xfrm flipH="1" flipV="1">
                    <a:off x="5254" y="9088"/>
                    <a:ext cx="646" cy="638"/>
                  </a:xfrm>
                  <a:custGeom>
                    <a:avLst/>
                    <a:gdLst>
                      <a:gd name="T0" fmla="*/ 0 w 21591"/>
                      <a:gd name="T1" fmla="*/ 0 h 21600"/>
                      <a:gd name="T2" fmla="*/ 0 w 21591"/>
                      <a:gd name="T3" fmla="*/ 0 h 21600"/>
                      <a:gd name="T4" fmla="*/ 0 w 2159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91"/>
                      <a:gd name="T10" fmla="*/ 0 h 21600"/>
                      <a:gd name="T11" fmla="*/ 21591 w 2159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91" h="21600" fill="none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</a:path>
                      <a:path w="21591" h="21600" stroke="0" extrusionOk="0">
                        <a:moveTo>
                          <a:pt x="-1" y="0"/>
                        </a:moveTo>
                        <a:cubicBezTo>
                          <a:pt x="11682" y="0"/>
                          <a:pt x="21247" y="9288"/>
                          <a:pt x="21590" y="2096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1" name="Arc 39"/>
                  <p:cNvSpPr>
                    <a:spLocks/>
                  </p:cNvSpPr>
                  <p:nvPr/>
                </p:nvSpPr>
                <p:spPr bwMode="auto">
                  <a:xfrm flipV="1">
                    <a:off x="5906" y="9088"/>
                    <a:ext cx="626" cy="638"/>
                  </a:xfrm>
                  <a:custGeom>
                    <a:avLst/>
                    <a:gdLst>
                      <a:gd name="T0" fmla="*/ 0 w 23545"/>
                      <a:gd name="T1" fmla="*/ 0 h 21600"/>
                      <a:gd name="T2" fmla="*/ 0 w 23545"/>
                      <a:gd name="T3" fmla="*/ 0 h 21600"/>
                      <a:gd name="T4" fmla="*/ 0 w 2354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545"/>
                      <a:gd name="T10" fmla="*/ 0 h 21600"/>
                      <a:gd name="T11" fmla="*/ 23545 w 2354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545" h="21600" fill="none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</a:path>
                      <a:path w="23545" h="21600" stroke="0" extrusionOk="0">
                        <a:moveTo>
                          <a:pt x="-1" y="88"/>
                        </a:moveTo>
                        <a:cubicBezTo>
                          <a:pt x="649" y="29"/>
                          <a:pt x="1301" y="-1"/>
                          <a:pt x="1954" y="0"/>
                        </a:cubicBezTo>
                        <a:cubicBezTo>
                          <a:pt x="13636" y="0"/>
                          <a:pt x="23201" y="9288"/>
                          <a:pt x="23544" y="20966"/>
                        </a:cubicBezTo>
                        <a:lnTo>
                          <a:pt x="1954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9224" name="Group 40"/>
              <p:cNvGrpSpPr>
                <a:grpSpLocks/>
              </p:cNvGrpSpPr>
              <p:nvPr/>
            </p:nvGrpSpPr>
            <p:grpSpPr bwMode="auto">
              <a:xfrm>
                <a:off x="2938" y="2771"/>
                <a:ext cx="1872" cy="404"/>
                <a:chOff x="6816" y="9088"/>
                <a:chExt cx="4260" cy="994"/>
              </a:xfrm>
            </p:grpSpPr>
            <p:sp>
              <p:nvSpPr>
                <p:cNvPr id="9227" name="Line 41"/>
                <p:cNvSpPr>
                  <a:spLocks noChangeShapeType="1"/>
                </p:cNvSpPr>
                <p:nvPr/>
              </p:nvSpPr>
              <p:spPr bwMode="auto">
                <a:xfrm>
                  <a:off x="8520" y="9088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2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8520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29" name="Line 43"/>
                <p:cNvSpPr>
                  <a:spLocks noChangeShapeType="1"/>
                </p:cNvSpPr>
                <p:nvPr/>
              </p:nvSpPr>
              <p:spPr bwMode="auto">
                <a:xfrm>
                  <a:off x="7668" y="10082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3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7668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31" name="Line 45"/>
                <p:cNvSpPr>
                  <a:spLocks noChangeShapeType="1"/>
                </p:cNvSpPr>
                <p:nvPr/>
              </p:nvSpPr>
              <p:spPr bwMode="auto">
                <a:xfrm>
                  <a:off x="10224" y="9088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3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0224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33" name="Line 47"/>
                <p:cNvSpPr>
                  <a:spLocks noChangeShapeType="1"/>
                </p:cNvSpPr>
                <p:nvPr/>
              </p:nvSpPr>
              <p:spPr bwMode="auto">
                <a:xfrm>
                  <a:off x="9372" y="10082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3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9372" y="9088"/>
                  <a:ext cx="0" cy="9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35" name="Line 49"/>
                <p:cNvSpPr>
                  <a:spLocks noChangeShapeType="1"/>
                </p:cNvSpPr>
                <p:nvPr/>
              </p:nvSpPr>
              <p:spPr bwMode="auto">
                <a:xfrm>
                  <a:off x="6816" y="9088"/>
                  <a:ext cx="8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9225" name="Text Box 50"/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576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Analog</a:t>
                </a:r>
              </a:p>
            </p:txBody>
          </p:sp>
          <p:sp>
            <p:nvSpPr>
              <p:cNvPr id="9226" name="Text Box 51"/>
              <p:cNvSpPr txBox="1">
                <a:spLocks noChangeArrowheads="1"/>
              </p:cNvSpPr>
              <p:nvPr/>
            </p:nvSpPr>
            <p:spPr bwMode="auto">
              <a:xfrm>
                <a:off x="4529" y="3023"/>
                <a:ext cx="576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Arial" pitchFamily="34" charset="0"/>
                  </a:rPr>
                  <a:t>Digital</a:t>
                </a:r>
              </a:p>
            </p:txBody>
          </p:sp>
        </p:grp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정지대기</a:t>
            </a:r>
            <a:r>
              <a:rPr lang="en-US" altLang="ko-KR"/>
              <a:t>(Stop-and-Wait)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파이프를 꽉 채운 상태로 유지하지 못함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1.5Mbps link x 45㎳ RTT = 67.5Kb (8KB). </a:t>
            </a:r>
            <a:r>
              <a:rPr lang="ko-KR" altLang="en-US" dirty="0"/>
              <a:t>프레임의 사이즈가 </a:t>
            </a:r>
            <a:r>
              <a:rPr lang="en-US" altLang="ko-KR" dirty="0"/>
              <a:t>1KB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정지 대기</a:t>
            </a:r>
            <a:r>
              <a:rPr lang="en-US" altLang="ko-KR" dirty="0"/>
              <a:t>(stop-and-wait)</a:t>
            </a:r>
            <a:r>
              <a:rPr lang="ko-KR" altLang="en-US" dirty="0"/>
              <a:t>는 링크 용량의 </a:t>
            </a:r>
            <a:r>
              <a:rPr lang="en-US" altLang="ko-KR" dirty="0"/>
              <a:t>1/8</a:t>
            </a:r>
            <a:r>
              <a:rPr lang="ko-KR" altLang="en-US" dirty="0"/>
              <a:t>만을 사용한다</a:t>
            </a:r>
            <a:r>
              <a:rPr lang="en-US" altLang="ko-KR" dirty="0"/>
              <a:t>. </a:t>
            </a:r>
            <a:r>
              <a:rPr lang="ko-KR" altLang="en-US" dirty="0"/>
              <a:t>송신자는 </a:t>
            </a:r>
            <a:r>
              <a:rPr lang="en-US" altLang="ko-KR" dirty="0"/>
              <a:t>ACK</a:t>
            </a:r>
            <a:r>
              <a:rPr lang="ko-KR" altLang="en-US" dirty="0"/>
              <a:t>를 기다리기 전에 </a:t>
            </a:r>
            <a:r>
              <a:rPr lang="en-US" altLang="ko-KR" dirty="0"/>
              <a:t>8</a:t>
            </a:r>
            <a:r>
              <a:rPr lang="ko-KR" altLang="en-US" dirty="0"/>
              <a:t>개의 프레임을 보낼 수 있는 것이 바람직하다</a:t>
            </a:r>
            <a:r>
              <a:rPr lang="en-US" altLang="ko-KR" dirty="0"/>
              <a:t>.</a:t>
            </a:r>
          </a:p>
        </p:txBody>
      </p:sp>
      <p:grpSp>
        <p:nvGrpSpPr>
          <p:cNvPr id="56324" name="Group 24"/>
          <p:cNvGrpSpPr>
            <a:grpSpLocks/>
          </p:cNvGrpSpPr>
          <p:nvPr/>
        </p:nvGrpSpPr>
        <p:grpSpPr bwMode="auto">
          <a:xfrm>
            <a:off x="2362200" y="1219200"/>
            <a:ext cx="3981450" cy="3657600"/>
            <a:chOff x="1488" y="624"/>
            <a:chExt cx="2508" cy="2448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2301" y="624"/>
              <a:ext cx="28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 dirty="0">
                  <a:solidFill>
                    <a:srgbClr val="000000"/>
                  </a:solidFill>
                  <a:latin typeface="Arial" pitchFamily="34" charset="0"/>
                </a:rPr>
                <a:t>Sender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3648" y="624"/>
              <a:ext cx="3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 dirty="0">
                  <a:solidFill>
                    <a:srgbClr val="000000"/>
                  </a:solidFill>
                  <a:latin typeface="Arial" pitchFamily="34" charset="0"/>
                </a:rPr>
                <a:t>Receiver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 rot="960000">
              <a:off x="2897" y="930"/>
              <a:ext cx="4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Frame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6329" name="Rectangle 8"/>
            <p:cNvSpPr>
              <a:spLocks noChangeArrowheads="1"/>
            </p:cNvSpPr>
            <p:nvPr/>
          </p:nvSpPr>
          <p:spPr bwMode="auto">
            <a:xfrm rot="-900000">
              <a:off x="2895" y="1294"/>
              <a:ext cx="35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ACK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 flipH="1">
              <a:off x="3881" y="796"/>
              <a:ext cx="1" cy="21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2424" y="913"/>
              <a:ext cx="1457" cy="339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 flipH="1">
              <a:off x="2424" y="1252"/>
              <a:ext cx="1451" cy="296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 flipH="1">
              <a:off x="1872" y="1104"/>
              <a:ext cx="0" cy="1305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 flipH="1">
              <a:off x="2424" y="786"/>
              <a:ext cx="2" cy="21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 rot="960000">
              <a:off x="2897" y="1565"/>
              <a:ext cx="4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Frame 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 rot="-900000">
              <a:off x="2895" y="1929"/>
              <a:ext cx="35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ACK 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2424" y="1548"/>
              <a:ext cx="1457" cy="339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 flipH="1">
              <a:off x="2424" y="1887"/>
              <a:ext cx="1451" cy="296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 rot="960000">
              <a:off x="2897" y="2200"/>
              <a:ext cx="4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Frame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6340" name="Rectangle 19"/>
            <p:cNvSpPr>
              <a:spLocks noChangeArrowheads="1"/>
            </p:cNvSpPr>
            <p:nvPr/>
          </p:nvSpPr>
          <p:spPr bwMode="auto">
            <a:xfrm rot="-900000">
              <a:off x="2895" y="2564"/>
              <a:ext cx="35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ACK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2424" y="2183"/>
              <a:ext cx="1457" cy="339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 flipH="1">
              <a:off x="2424" y="2522"/>
              <a:ext cx="1451" cy="296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3" name="Text Box 22"/>
            <p:cNvSpPr txBox="1">
              <a:spLocks noChangeArrowheads="1"/>
            </p:cNvSpPr>
            <p:nvPr/>
          </p:nvSpPr>
          <p:spPr bwMode="auto">
            <a:xfrm>
              <a:off x="2963" y="2776"/>
              <a:ext cx="3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eaLnBrk="0" latinLnBrk="0" hangingPunct="0"/>
              <a:r>
                <a:rPr kumimoji="0" lang="en-US" altLang="ko-KR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6344" name="Text Box 23"/>
            <p:cNvSpPr txBox="1">
              <a:spLocks noChangeArrowheads="1"/>
            </p:cNvSpPr>
            <p:nvPr/>
          </p:nvSpPr>
          <p:spPr bwMode="auto">
            <a:xfrm>
              <a:off x="1488" y="1548"/>
              <a:ext cx="36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500">
                  <a:latin typeface="Times New Roman" pitchFamily="18" charset="0"/>
                </a:rPr>
                <a:t>time</a:t>
              </a:r>
            </a:p>
          </p:txBody>
        </p:sp>
      </p:grpSp>
      <p:sp>
        <p:nvSpPr>
          <p:cNvPr id="56325" name="Text Box 25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815975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슬라이딩 윈도우</a:t>
            </a:r>
            <a:r>
              <a:rPr lang="en-US" altLang="ko-KR" sz="3600"/>
              <a:t>(Sliding Window)</a:t>
            </a: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5140325"/>
          </a:xfrm>
        </p:spPr>
        <p:txBody>
          <a:bodyPr/>
          <a:lstStyle/>
          <a:p>
            <a:pPr eaLnBrk="1" hangingPunct="1"/>
            <a:r>
              <a:rPr lang="ko-KR" altLang="en-US" dirty="0"/>
              <a:t>아이디어</a:t>
            </a:r>
            <a:r>
              <a:rPr lang="en-US" altLang="ko-KR" dirty="0"/>
              <a:t>: </a:t>
            </a:r>
            <a:r>
              <a:rPr lang="ko-KR" altLang="en-US" dirty="0"/>
              <a:t>송신자가 </a:t>
            </a:r>
            <a:r>
              <a:rPr lang="en-US" altLang="ko-KR" dirty="0"/>
              <a:t>ACK</a:t>
            </a:r>
            <a:r>
              <a:rPr lang="ko-KR" altLang="en-US" dirty="0"/>
              <a:t>를 받기 전에 여러 개의 프레임을 전송할 수 있도록 한다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파이프가 꽉 차게 된다</a:t>
            </a:r>
            <a:r>
              <a:rPr lang="en-US" altLang="ko-KR" dirty="0"/>
              <a:t>. ACK</a:t>
            </a:r>
            <a:r>
              <a:rPr lang="ko-KR" altLang="en-US" dirty="0"/>
              <a:t>를 받지 않은 상태에서 보내지는 프레임</a:t>
            </a:r>
            <a:r>
              <a:rPr lang="en-US" altLang="ko-KR" dirty="0"/>
              <a:t>(</a:t>
            </a:r>
            <a:r>
              <a:rPr lang="en-US" altLang="ko-KR" u="sng" dirty="0">
                <a:solidFill>
                  <a:srgbClr val="FF0000"/>
                </a:solidFill>
              </a:rPr>
              <a:t>outstanding frame</a:t>
            </a:r>
            <a:r>
              <a:rPr lang="en-US" altLang="ko-KR" dirty="0"/>
              <a:t>)</a:t>
            </a:r>
            <a:r>
              <a:rPr lang="ko-KR" altLang="en-US" dirty="0"/>
              <a:t>의 수는 제한된다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>
                <a:solidFill>
                  <a:srgbClr val="FF0000"/>
                </a:solidFill>
              </a:rPr>
              <a:t>각각의 프레임에 대해서는 </a:t>
            </a:r>
            <a:r>
              <a:rPr lang="en-US" altLang="ko-KR" dirty="0">
                <a:solidFill>
                  <a:srgbClr val="FF0000"/>
                </a:solidFill>
              </a:rPr>
              <a:t>ARQ, </a:t>
            </a: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Ack / timeout&amp;</a:t>
            </a:r>
            <a:r>
              <a:rPr lang="ko-KR" altLang="en-US" dirty="0">
                <a:solidFill>
                  <a:srgbClr val="FF0000"/>
                </a:solidFill>
              </a:rPr>
              <a:t>재전송 을 수행</a:t>
            </a:r>
            <a:endParaRPr lang="en-US" altLang="ko-KR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효율 높은 </a:t>
            </a:r>
            <a:r>
              <a:rPr lang="ko-KR" altLang="en-US" u="sng" dirty="0">
                <a:solidFill>
                  <a:srgbClr val="FF0000"/>
                </a:solidFill>
              </a:rPr>
              <a:t>오류제어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2209800" y="3362325"/>
            <a:ext cx="4298950" cy="3235325"/>
            <a:chOff x="1507" y="1120"/>
            <a:chExt cx="2708" cy="2038"/>
          </a:xfrm>
        </p:grpSpPr>
        <p:sp>
          <p:nvSpPr>
            <p:cNvPr id="60422" name="Rectangle 5"/>
            <p:cNvSpPr>
              <a:spLocks noChangeArrowheads="1"/>
            </p:cNvSpPr>
            <p:nvPr/>
          </p:nvSpPr>
          <p:spPr bwMode="auto">
            <a:xfrm>
              <a:off x="2115" y="1120"/>
              <a:ext cx="4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Sender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0423" name="Rectangle 6"/>
            <p:cNvSpPr>
              <a:spLocks noChangeArrowheads="1"/>
            </p:cNvSpPr>
            <p:nvPr/>
          </p:nvSpPr>
          <p:spPr bwMode="auto">
            <a:xfrm>
              <a:off x="3711" y="1120"/>
              <a:ext cx="5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Receiver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0424" name="Rectangle 7"/>
            <p:cNvSpPr>
              <a:spLocks noChangeArrowheads="1"/>
            </p:cNvSpPr>
            <p:nvPr/>
          </p:nvSpPr>
          <p:spPr bwMode="auto">
            <a:xfrm rot="-5400000">
              <a:off x="1545" y="2224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0425" name="Rectangle 8"/>
            <p:cNvSpPr>
              <a:spLocks noChangeArrowheads="1"/>
            </p:cNvSpPr>
            <p:nvPr/>
          </p:nvSpPr>
          <p:spPr bwMode="auto">
            <a:xfrm rot="-5400000">
              <a:off x="1481" y="2087"/>
              <a:ext cx="20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pitchFamily="34" charset="0"/>
                </a:rPr>
                <a:t>ime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>
              <a:off x="2284" y="1312"/>
              <a:ext cx="4" cy="18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27" name="Line 10"/>
            <p:cNvSpPr>
              <a:spLocks noChangeShapeType="1"/>
            </p:cNvSpPr>
            <p:nvPr/>
          </p:nvSpPr>
          <p:spPr bwMode="auto">
            <a:xfrm>
              <a:off x="3954" y="1323"/>
              <a:ext cx="4" cy="1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28" name="Line 11"/>
            <p:cNvSpPr>
              <a:spLocks noChangeShapeType="1"/>
            </p:cNvSpPr>
            <p:nvPr/>
          </p:nvSpPr>
          <p:spPr bwMode="auto">
            <a:xfrm>
              <a:off x="2284" y="1465"/>
              <a:ext cx="1589" cy="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29" name="Freeform 12"/>
            <p:cNvSpPr>
              <a:spLocks/>
            </p:cNvSpPr>
            <p:nvPr/>
          </p:nvSpPr>
          <p:spPr bwMode="auto">
            <a:xfrm>
              <a:off x="3861" y="1804"/>
              <a:ext cx="97" cy="46"/>
            </a:xfrm>
            <a:custGeom>
              <a:avLst/>
              <a:gdLst>
                <a:gd name="T0" fmla="*/ 0 w 97"/>
                <a:gd name="T1" fmla="*/ 42 h 46"/>
                <a:gd name="T2" fmla="*/ 97 w 97"/>
                <a:gd name="T3" fmla="*/ 38 h 46"/>
                <a:gd name="T4" fmla="*/ 16 w 97"/>
                <a:gd name="T5" fmla="*/ 0 h 46"/>
                <a:gd name="T6" fmla="*/ 4 w 97"/>
                <a:gd name="T7" fmla="*/ 46 h 46"/>
                <a:gd name="T8" fmla="*/ 4 w 97"/>
                <a:gd name="T9" fmla="*/ 46 h 46"/>
                <a:gd name="T10" fmla="*/ 0 w 97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46"/>
                <a:gd name="T20" fmla="*/ 97 w 97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46">
                  <a:moveTo>
                    <a:pt x="0" y="42"/>
                  </a:moveTo>
                  <a:lnTo>
                    <a:pt x="97" y="38"/>
                  </a:lnTo>
                  <a:lnTo>
                    <a:pt x="16" y="0"/>
                  </a:lnTo>
                  <a:lnTo>
                    <a:pt x="4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 flipH="1">
              <a:off x="2365" y="1846"/>
              <a:ext cx="1589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1" name="Freeform 14"/>
            <p:cNvSpPr>
              <a:spLocks/>
            </p:cNvSpPr>
            <p:nvPr/>
          </p:nvSpPr>
          <p:spPr bwMode="auto">
            <a:xfrm>
              <a:off x="2288" y="2250"/>
              <a:ext cx="89" cy="50"/>
            </a:xfrm>
            <a:custGeom>
              <a:avLst/>
              <a:gdLst>
                <a:gd name="T0" fmla="*/ 77 w 89"/>
                <a:gd name="T1" fmla="*/ 0 h 50"/>
                <a:gd name="T2" fmla="*/ 0 w 89"/>
                <a:gd name="T3" fmla="*/ 46 h 50"/>
                <a:gd name="T4" fmla="*/ 89 w 89"/>
                <a:gd name="T5" fmla="*/ 50 h 50"/>
                <a:gd name="T6" fmla="*/ 81 w 89"/>
                <a:gd name="T7" fmla="*/ 4 h 50"/>
                <a:gd name="T8" fmla="*/ 81 w 89"/>
                <a:gd name="T9" fmla="*/ 4 h 50"/>
                <a:gd name="T10" fmla="*/ 77 w 89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50"/>
                <a:gd name="T20" fmla="*/ 89 w 89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50">
                  <a:moveTo>
                    <a:pt x="77" y="0"/>
                  </a:moveTo>
                  <a:lnTo>
                    <a:pt x="0" y="46"/>
                  </a:lnTo>
                  <a:lnTo>
                    <a:pt x="89" y="50"/>
                  </a:lnTo>
                  <a:lnTo>
                    <a:pt x="81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2" name="Line 15"/>
            <p:cNvSpPr>
              <a:spLocks noChangeShapeType="1"/>
            </p:cNvSpPr>
            <p:nvPr/>
          </p:nvSpPr>
          <p:spPr bwMode="auto">
            <a:xfrm>
              <a:off x="1688" y="1581"/>
              <a:ext cx="1" cy="1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3" name="Freeform 16"/>
            <p:cNvSpPr>
              <a:spLocks/>
            </p:cNvSpPr>
            <p:nvPr/>
          </p:nvSpPr>
          <p:spPr bwMode="auto">
            <a:xfrm>
              <a:off x="1665" y="2781"/>
              <a:ext cx="46" cy="88"/>
            </a:xfrm>
            <a:custGeom>
              <a:avLst/>
              <a:gdLst>
                <a:gd name="T0" fmla="*/ 0 w 46"/>
                <a:gd name="T1" fmla="*/ 0 h 88"/>
                <a:gd name="T2" fmla="*/ 23 w 46"/>
                <a:gd name="T3" fmla="*/ 88 h 88"/>
                <a:gd name="T4" fmla="*/ 46 w 46"/>
                <a:gd name="T5" fmla="*/ 4 h 88"/>
                <a:gd name="T6" fmla="*/ 0 w 46"/>
                <a:gd name="T7" fmla="*/ 4 h 88"/>
                <a:gd name="T8" fmla="*/ 0 w 46"/>
                <a:gd name="T9" fmla="*/ 4 h 88"/>
                <a:gd name="T10" fmla="*/ 0 w 46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8"/>
                <a:gd name="T20" fmla="*/ 46 w 46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8">
                  <a:moveTo>
                    <a:pt x="0" y="0"/>
                  </a:moveTo>
                  <a:lnTo>
                    <a:pt x="23" y="88"/>
                  </a:lnTo>
                  <a:lnTo>
                    <a:pt x="46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4" name="Line 17"/>
            <p:cNvSpPr>
              <a:spLocks noChangeShapeType="1"/>
            </p:cNvSpPr>
            <p:nvPr/>
          </p:nvSpPr>
          <p:spPr bwMode="auto">
            <a:xfrm>
              <a:off x="2284" y="1596"/>
              <a:ext cx="1597" cy="3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5" name="Freeform 18"/>
            <p:cNvSpPr>
              <a:spLocks/>
            </p:cNvSpPr>
            <p:nvPr/>
          </p:nvSpPr>
          <p:spPr bwMode="auto">
            <a:xfrm>
              <a:off x="3865" y="1939"/>
              <a:ext cx="93" cy="46"/>
            </a:xfrm>
            <a:custGeom>
              <a:avLst/>
              <a:gdLst>
                <a:gd name="T0" fmla="*/ 0 w 93"/>
                <a:gd name="T1" fmla="*/ 42 h 46"/>
                <a:gd name="T2" fmla="*/ 93 w 93"/>
                <a:gd name="T3" fmla="*/ 42 h 46"/>
                <a:gd name="T4" fmla="*/ 12 w 93"/>
                <a:gd name="T5" fmla="*/ 0 h 46"/>
                <a:gd name="T6" fmla="*/ 0 w 93"/>
                <a:gd name="T7" fmla="*/ 46 h 46"/>
                <a:gd name="T8" fmla="*/ 0 w 93"/>
                <a:gd name="T9" fmla="*/ 46 h 46"/>
                <a:gd name="T10" fmla="*/ 0 w 93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46"/>
                <a:gd name="T20" fmla="*/ 93 w 9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46">
                  <a:moveTo>
                    <a:pt x="0" y="42"/>
                  </a:moveTo>
                  <a:lnTo>
                    <a:pt x="93" y="42"/>
                  </a:lnTo>
                  <a:lnTo>
                    <a:pt x="12" y="0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6" name="Line 19"/>
            <p:cNvSpPr>
              <a:spLocks noChangeShapeType="1"/>
            </p:cNvSpPr>
            <p:nvPr/>
          </p:nvSpPr>
          <p:spPr bwMode="auto">
            <a:xfrm flipH="1">
              <a:off x="2365" y="1985"/>
              <a:ext cx="1585" cy="4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7" name="Freeform 20"/>
            <p:cNvSpPr>
              <a:spLocks/>
            </p:cNvSpPr>
            <p:nvPr/>
          </p:nvSpPr>
          <p:spPr bwMode="auto">
            <a:xfrm>
              <a:off x="2288" y="2385"/>
              <a:ext cx="89" cy="46"/>
            </a:xfrm>
            <a:custGeom>
              <a:avLst/>
              <a:gdLst>
                <a:gd name="T0" fmla="*/ 77 w 89"/>
                <a:gd name="T1" fmla="*/ 0 h 46"/>
                <a:gd name="T2" fmla="*/ 0 w 89"/>
                <a:gd name="T3" fmla="*/ 46 h 46"/>
                <a:gd name="T4" fmla="*/ 89 w 89"/>
                <a:gd name="T5" fmla="*/ 46 h 46"/>
                <a:gd name="T6" fmla="*/ 77 w 89"/>
                <a:gd name="T7" fmla="*/ 0 h 46"/>
                <a:gd name="T8" fmla="*/ 77 w 8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6"/>
                <a:gd name="T17" fmla="*/ 89 w 8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6">
                  <a:moveTo>
                    <a:pt x="77" y="0"/>
                  </a:moveTo>
                  <a:lnTo>
                    <a:pt x="0" y="46"/>
                  </a:lnTo>
                  <a:lnTo>
                    <a:pt x="89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8" name="Line 21"/>
            <p:cNvSpPr>
              <a:spLocks noChangeShapeType="1"/>
            </p:cNvSpPr>
            <p:nvPr/>
          </p:nvSpPr>
          <p:spPr bwMode="auto">
            <a:xfrm>
              <a:off x="2288" y="1742"/>
              <a:ext cx="1589" cy="3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9" name="Freeform 22"/>
            <p:cNvSpPr>
              <a:spLocks/>
            </p:cNvSpPr>
            <p:nvPr/>
          </p:nvSpPr>
          <p:spPr bwMode="auto">
            <a:xfrm>
              <a:off x="3865" y="2081"/>
              <a:ext cx="93" cy="46"/>
            </a:xfrm>
            <a:custGeom>
              <a:avLst/>
              <a:gdLst>
                <a:gd name="T0" fmla="*/ 0 w 93"/>
                <a:gd name="T1" fmla="*/ 42 h 46"/>
                <a:gd name="T2" fmla="*/ 93 w 93"/>
                <a:gd name="T3" fmla="*/ 42 h 46"/>
                <a:gd name="T4" fmla="*/ 12 w 93"/>
                <a:gd name="T5" fmla="*/ 0 h 46"/>
                <a:gd name="T6" fmla="*/ 0 w 93"/>
                <a:gd name="T7" fmla="*/ 46 h 46"/>
                <a:gd name="T8" fmla="*/ 0 w 93"/>
                <a:gd name="T9" fmla="*/ 46 h 46"/>
                <a:gd name="T10" fmla="*/ 0 w 93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46"/>
                <a:gd name="T20" fmla="*/ 93 w 9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46">
                  <a:moveTo>
                    <a:pt x="0" y="42"/>
                  </a:moveTo>
                  <a:lnTo>
                    <a:pt x="93" y="42"/>
                  </a:lnTo>
                  <a:lnTo>
                    <a:pt x="12" y="0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0" name="Line 23"/>
            <p:cNvSpPr>
              <a:spLocks noChangeShapeType="1"/>
            </p:cNvSpPr>
            <p:nvPr/>
          </p:nvSpPr>
          <p:spPr bwMode="auto">
            <a:xfrm flipH="1">
              <a:off x="2365" y="2123"/>
              <a:ext cx="1585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1" name="Freeform 24"/>
            <p:cNvSpPr>
              <a:spLocks/>
            </p:cNvSpPr>
            <p:nvPr/>
          </p:nvSpPr>
          <p:spPr bwMode="auto">
            <a:xfrm>
              <a:off x="2288" y="2531"/>
              <a:ext cx="89" cy="46"/>
            </a:xfrm>
            <a:custGeom>
              <a:avLst/>
              <a:gdLst>
                <a:gd name="T0" fmla="*/ 77 w 89"/>
                <a:gd name="T1" fmla="*/ 0 h 46"/>
                <a:gd name="T2" fmla="*/ 0 w 89"/>
                <a:gd name="T3" fmla="*/ 42 h 46"/>
                <a:gd name="T4" fmla="*/ 89 w 89"/>
                <a:gd name="T5" fmla="*/ 46 h 46"/>
                <a:gd name="T6" fmla="*/ 77 w 89"/>
                <a:gd name="T7" fmla="*/ 0 h 46"/>
                <a:gd name="T8" fmla="*/ 77 w 8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6"/>
                <a:gd name="T17" fmla="*/ 89 w 8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6">
                  <a:moveTo>
                    <a:pt x="77" y="0"/>
                  </a:moveTo>
                  <a:lnTo>
                    <a:pt x="0" y="42"/>
                  </a:lnTo>
                  <a:lnTo>
                    <a:pt x="89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2" name="Line 25"/>
            <p:cNvSpPr>
              <a:spLocks noChangeShapeType="1"/>
            </p:cNvSpPr>
            <p:nvPr/>
          </p:nvSpPr>
          <p:spPr bwMode="auto">
            <a:xfrm>
              <a:off x="2288" y="2296"/>
              <a:ext cx="1597" cy="3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3" name="Freeform 26"/>
            <p:cNvSpPr>
              <a:spLocks/>
            </p:cNvSpPr>
            <p:nvPr/>
          </p:nvSpPr>
          <p:spPr bwMode="auto">
            <a:xfrm>
              <a:off x="3861" y="2635"/>
              <a:ext cx="93" cy="46"/>
            </a:xfrm>
            <a:custGeom>
              <a:avLst/>
              <a:gdLst>
                <a:gd name="T0" fmla="*/ 0 w 93"/>
                <a:gd name="T1" fmla="*/ 46 h 46"/>
                <a:gd name="T2" fmla="*/ 93 w 93"/>
                <a:gd name="T3" fmla="*/ 42 h 46"/>
                <a:gd name="T4" fmla="*/ 12 w 93"/>
                <a:gd name="T5" fmla="*/ 0 h 46"/>
                <a:gd name="T6" fmla="*/ 4 w 93"/>
                <a:gd name="T7" fmla="*/ 46 h 46"/>
                <a:gd name="T8" fmla="*/ 4 w 93"/>
                <a:gd name="T9" fmla="*/ 46 h 46"/>
                <a:gd name="T10" fmla="*/ 0 w 93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46"/>
                <a:gd name="T20" fmla="*/ 93 w 9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46">
                  <a:moveTo>
                    <a:pt x="0" y="46"/>
                  </a:moveTo>
                  <a:lnTo>
                    <a:pt x="93" y="42"/>
                  </a:lnTo>
                  <a:lnTo>
                    <a:pt x="12" y="0"/>
                  </a:lnTo>
                  <a:lnTo>
                    <a:pt x="4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4" name="Line 27"/>
            <p:cNvSpPr>
              <a:spLocks noChangeShapeType="1"/>
            </p:cNvSpPr>
            <p:nvPr/>
          </p:nvSpPr>
          <p:spPr bwMode="auto">
            <a:xfrm>
              <a:off x="2288" y="2435"/>
              <a:ext cx="1604" cy="3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5" name="Freeform 28"/>
            <p:cNvSpPr>
              <a:spLocks/>
            </p:cNvSpPr>
            <p:nvPr/>
          </p:nvSpPr>
          <p:spPr bwMode="auto">
            <a:xfrm>
              <a:off x="3865" y="2777"/>
              <a:ext cx="93" cy="46"/>
            </a:xfrm>
            <a:custGeom>
              <a:avLst/>
              <a:gdLst>
                <a:gd name="T0" fmla="*/ 0 w 93"/>
                <a:gd name="T1" fmla="*/ 42 h 46"/>
                <a:gd name="T2" fmla="*/ 93 w 93"/>
                <a:gd name="T3" fmla="*/ 38 h 46"/>
                <a:gd name="T4" fmla="*/ 12 w 93"/>
                <a:gd name="T5" fmla="*/ 0 h 46"/>
                <a:gd name="T6" fmla="*/ 4 w 93"/>
                <a:gd name="T7" fmla="*/ 46 h 46"/>
                <a:gd name="T8" fmla="*/ 4 w 93"/>
                <a:gd name="T9" fmla="*/ 46 h 46"/>
                <a:gd name="T10" fmla="*/ 0 w 93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46"/>
                <a:gd name="T20" fmla="*/ 93 w 9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46">
                  <a:moveTo>
                    <a:pt x="0" y="42"/>
                  </a:moveTo>
                  <a:lnTo>
                    <a:pt x="93" y="38"/>
                  </a:lnTo>
                  <a:lnTo>
                    <a:pt x="12" y="0"/>
                  </a:lnTo>
                  <a:lnTo>
                    <a:pt x="4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6" name="Line 29"/>
            <p:cNvSpPr>
              <a:spLocks noChangeShapeType="1"/>
            </p:cNvSpPr>
            <p:nvPr/>
          </p:nvSpPr>
          <p:spPr bwMode="auto">
            <a:xfrm>
              <a:off x="2288" y="2577"/>
              <a:ext cx="1597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7" name="Freeform 30"/>
            <p:cNvSpPr>
              <a:spLocks/>
            </p:cNvSpPr>
            <p:nvPr/>
          </p:nvSpPr>
          <p:spPr bwMode="auto">
            <a:xfrm>
              <a:off x="3865" y="2915"/>
              <a:ext cx="93" cy="46"/>
            </a:xfrm>
            <a:custGeom>
              <a:avLst/>
              <a:gdLst>
                <a:gd name="T0" fmla="*/ 0 w 93"/>
                <a:gd name="T1" fmla="*/ 43 h 46"/>
                <a:gd name="T2" fmla="*/ 93 w 93"/>
                <a:gd name="T3" fmla="*/ 39 h 46"/>
                <a:gd name="T4" fmla="*/ 12 w 93"/>
                <a:gd name="T5" fmla="*/ 0 h 46"/>
                <a:gd name="T6" fmla="*/ 0 w 93"/>
                <a:gd name="T7" fmla="*/ 46 h 46"/>
                <a:gd name="T8" fmla="*/ 0 w 93"/>
                <a:gd name="T9" fmla="*/ 46 h 46"/>
                <a:gd name="T10" fmla="*/ 0 w 93"/>
                <a:gd name="T11" fmla="*/ 43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46"/>
                <a:gd name="T20" fmla="*/ 93 w 9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46">
                  <a:moveTo>
                    <a:pt x="0" y="43"/>
                  </a:moveTo>
                  <a:lnTo>
                    <a:pt x="93" y="39"/>
                  </a:lnTo>
                  <a:lnTo>
                    <a:pt x="12" y="0"/>
                  </a:lnTo>
                  <a:lnTo>
                    <a:pt x="0" y="4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8" name="Line 31"/>
            <p:cNvSpPr>
              <a:spLocks noChangeShapeType="1"/>
            </p:cNvSpPr>
            <p:nvPr/>
          </p:nvSpPr>
          <p:spPr bwMode="auto">
            <a:xfrm>
              <a:off x="2284" y="2150"/>
              <a:ext cx="1604" cy="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9" name="Freeform 32"/>
            <p:cNvSpPr>
              <a:spLocks/>
            </p:cNvSpPr>
            <p:nvPr/>
          </p:nvSpPr>
          <p:spPr bwMode="auto">
            <a:xfrm>
              <a:off x="3865" y="2485"/>
              <a:ext cx="96" cy="46"/>
            </a:xfrm>
            <a:custGeom>
              <a:avLst/>
              <a:gdLst>
                <a:gd name="T0" fmla="*/ 0 w 96"/>
                <a:gd name="T1" fmla="*/ 46 h 46"/>
                <a:gd name="T2" fmla="*/ 96 w 96"/>
                <a:gd name="T3" fmla="*/ 38 h 46"/>
                <a:gd name="T4" fmla="*/ 12 w 96"/>
                <a:gd name="T5" fmla="*/ 0 h 46"/>
                <a:gd name="T6" fmla="*/ 4 w 96"/>
                <a:gd name="T7" fmla="*/ 46 h 46"/>
                <a:gd name="T8" fmla="*/ 4 w 96"/>
                <a:gd name="T9" fmla="*/ 46 h 46"/>
                <a:gd name="T10" fmla="*/ 0 w 96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46"/>
                <a:gd name="T20" fmla="*/ 96 w 96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46">
                  <a:moveTo>
                    <a:pt x="0" y="46"/>
                  </a:moveTo>
                  <a:lnTo>
                    <a:pt x="96" y="38"/>
                  </a:lnTo>
                  <a:lnTo>
                    <a:pt x="12" y="0"/>
                  </a:lnTo>
                  <a:lnTo>
                    <a:pt x="4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0" name="Rectangle 33"/>
            <p:cNvSpPr>
              <a:spLocks noChangeArrowheads="1"/>
            </p:cNvSpPr>
            <p:nvPr/>
          </p:nvSpPr>
          <p:spPr bwMode="auto">
            <a:xfrm rot="-5400000">
              <a:off x="2956" y="2844"/>
              <a:ext cx="1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3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0451" name="Rectangle 34"/>
            <p:cNvSpPr>
              <a:spLocks noChangeArrowheads="1"/>
            </p:cNvSpPr>
            <p:nvPr/>
          </p:nvSpPr>
          <p:spPr bwMode="auto">
            <a:xfrm rot="-5400000">
              <a:off x="2822" y="2792"/>
              <a:ext cx="23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  <p:sp>
          <p:nvSpPr>
            <p:cNvPr id="60452" name="Rectangle 35"/>
            <p:cNvSpPr>
              <a:spLocks noChangeArrowheads="1"/>
            </p:cNvSpPr>
            <p:nvPr/>
          </p:nvSpPr>
          <p:spPr bwMode="auto">
            <a:xfrm rot="-5400000">
              <a:off x="2956" y="1994"/>
              <a:ext cx="1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3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0453" name="Rectangle 36"/>
            <p:cNvSpPr>
              <a:spLocks noChangeArrowheads="1"/>
            </p:cNvSpPr>
            <p:nvPr/>
          </p:nvSpPr>
          <p:spPr bwMode="auto">
            <a:xfrm rot="-5400000">
              <a:off x="2822" y="1943"/>
              <a:ext cx="23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</p:grpSp>
      <p:sp>
        <p:nvSpPr>
          <p:cNvPr id="60421" name="Text Box 37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 dirty="0"/>
              <a:t>Sliding Window Protocol</a:t>
            </a:r>
            <a:r>
              <a:rPr lang="ko-KR" altLang="en-US" dirty="0"/>
              <a:t>의 성능</a:t>
            </a:r>
            <a:endParaRPr lang="en-US" altLang="ko-KR" dirty="0"/>
          </a:p>
        </p:txBody>
      </p:sp>
      <p:sp>
        <p:nvSpPr>
          <p:cNvPr id="4103" name="Text Box 47"/>
          <p:cNvSpPr txBox="1">
            <a:spLocks noChangeArrowheads="1"/>
          </p:cNvSpPr>
          <p:nvPr/>
        </p:nvSpPr>
        <p:spPr bwMode="auto">
          <a:xfrm>
            <a:off x="152400" y="1524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오류복구</a:t>
            </a:r>
            <a:endParaRPr lang="ko-KR" altLang="en-US" sz="1400" b="1">
              <a:latin typeface="Times New Roman" pitchFamily="18" charset="0"/>
            </a:endParaRPr>
          </a:p>
        </p:txBody>
      </p:sp>
      <p:grpSp>
        <p:nvGrpSpPr>
          <p:cNvPr id="4101" name="그룹 47"/>
          <p:cNvGrpSpPr>
            <a:grpSpLocks/>
          </p:cNvGrpSpPr>
          <p:nvPr/>
        </p:nvGrpSpPr>
        <p:grpSpPr bwMode="auto">
          <a:xfrm>
            <a:off x="71438" y="1506538"/>
            <a:ext cx="4649787" cy="4851400"/>
            <a:chOff x="442913" y="1155700"/>
            <a:chExt cx="4649787" cy="4851400"/>
          </a:xfrm>
        </p:grpSpPr>
        <p:sp>
          <p:nvSpPr>
            <p:cNvPr id="4109" name="AutoShape 2"/>
            <p:cNvSpPr>
              <a:spLocks noChangeArrowheads="1"/>
            </p:cNvSpPr>
            <p:nvPr/>
          </p:nvSpPr>
          <p:spPr bwMode="auto">
            <a:xfrm rot="-9720000" flipH="1" flipV="1">
              <a:off x="1422400" y="3006725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0" name="AutoShape 3"/>
            <p:cNvSpPr>
              <a:spLocks noChangeArrowheads="1"/>
            </p:cNvSpPr>
            <p:nvPr/>
          </p:nvSpPr>
          <p:spPr bwMode="auto">
            <a:xfrm rot="-9720000" flipH="1" flipV="1">
              <a:off x="1422400" y="2711450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1" name="AutoShape 4"/>
            <p:cNvSpPr>
              <a:spLocks noChangeArrowheads="1"/>
            </p:cNvSpPr>
            <p:nvPr/>
          </p:nvSpPr>
          <p:spPr bwMode="auto">
            <a:xfrm rot="-9720000" flipH="1" flipV="1">
              <a:off x="1422400" y="2406650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2" name="Rectangle 6"/>
            <p:cNvSpPr>
              <a:spLocks noChangeArrowheads="1"/>
            </p:cNvSpPr>
            <p:nvPr/>
          </p:nvSpPr>
          <p:spPr bwMode="auto">
            <a:xfrm>
              <a:off x="4279900" y="1155700"/>
              <a:ext cx="812800" cy="584200"/>
            </a:xfrm>
            <a:prstGeom prst="rect">
              <a:avLst/>
            </a:prstGeom>
            <a:solidFill>
              <a:srgbClr val="B604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3" name="Rectangle 7"/>
            <p:cNvSpPr>
              <a:spLocks noChangeArrowheads="1"/>
            </p:cNvSpPr>
            <p:nvPr/>
          </p:nvSpPr>
          <p:spPr bwMode="auto">
            <a:xfrm>
              <a:off x="1079500" y="1155700"/>
              <a:ext cx="812800" cy="584200"/>
            </a:xfrm>
            <a:prstGeom prst="rect">
              <a:avLst/>
            </a:prstGeom>
            <a:solidFill>
              <a:srgbClr val="B604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14" name="Group 8"/>
            <p:cNvGrpSpPr>
              <a:grpSpLocks/>
            </p:cNvGrpSpPr>
            <p:nvPr/>
          </p:nvGrpSpPr>
          <p:grpSpPr bwMode="auto">
            <a:xfrm>
              <a:off x="1447800" y="1800225"/>
              <a:ext cx="3276600" cy="4206875"/>
              <a:chOff x="912" y="1134"/>
              <a:chExt cx="2064" cy="2650"/>
            </a:xfrm>
          </p:grpSpPr>
          <p:sp>
            <p:nvSpPr>
              <p:cNvPr id="4138" name="Line 9"/>
              <p:cNvSpPr>
                <a:spLocks noChangeShapeType="1"/>
              </p:cNvSpPr>
              <p:nvPr/>
            </p:nvSpPr>
            <p:spPr bwMode="auto">
              <a:xfrm>
                <a:off x="912" y="1134"/>
                <a:ext cx="0" cy="2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9" name="Line 10"/>
              <p:cNvSpPr>
                <a:spLocks noChangeShapeType="1"/>
              </p:cNvSpPr>
              <p:nvPr/>
            </p:nvSpPr>
            <p:spPr bwMode="auto">
              <a:xfrm>
                <a:off x="2976" y="1134"/>
                <a:ext cx="0" cy="2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115" name="Rectangle 11"/>
            <p:cNvSpPr>
              <a:spLocks noChangeArrowheads="1"/>
            </p:cNvSpPr>
            <p:nvPr/>
          </p:nvSpPr>
          <p:spPr bwMode="auto">
            <a:xfrm>
              <a:off x="2728913" y="1778000"/>
              <a:ext cx="755650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4116" name="Rectangle 12"/>
            <p:cNvSpPr>
              <a:spLocks noChangeArrowheads="1"/>
            </p:cNvSpPr>
            <p:nvPr/>
          </p:nvSpPr>
          <p:spPr bwMode="auto">
            <a:xfrm>
              <a:off x="1738313" y="3397250"/>
              <a:ext cx="688975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Ack</a:t>
              </a:r>
            </a:p>
          </p:txBody>
        </p:sp>
        <p:sp>
          <p:nvSpPr>
            <p:cNvPr id="4117" name="Line 13"/>
            <p:cNvSpPr>
              <a:spLocks noChangeShapeType="1"/>
            </p:cNvSpPr>
            <p:nvPr/>
          </p:nvSpPr>
          <p:spPr bwMode="auto">
            <a:xfrm>
              <a:off x="1917700" y="1447800"/>
              <a:ext cx="233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8" name="Line 14"/>
            <p:cNvSpPr>
              <a:spLocks noChangeShapeType="1"/>
            </p:cNvSpPr>
            <p:nvPr/>
          </p:nvSpPr>
          <p:spPr bwMode="auto">
            <a:xfrm>
              <a:off x="1460500" y="18669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19" name="Line 15"/>
            <p:cNvSpPr>
              <a:spLocks noChangeShapeType="1"/>
            </p:cNvSpPr>
            <p:nvPr/>
          </p:nvSpPr>
          <p:spPr bwMode="auto">
            <a:xfrm flipH="1">
              <a:off x="1435100" y="3213100"/>
              <a:ext cx="3302000" cy="766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0" name="Rectangle 16"/>
            <p:cNvSpPr>
              <a:spLocks noChangeArrowheads="1"/>
            </p:cNvSpPr>
            <p:nvPr/>
          </p:nvSpPr>
          <p:spPr bwMode="auto">
            <a:xfrm>
              <a:off x="442913" y="1701800"/>
              <a:ext cx="741362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t</a:t>
              </a:r>
              <a:r>
                <a:rPr kumimoji="0" lang="en-US" altLang="ko-KR" baseline="-25000">
                  <a:latin typeface="Times New Roman" pitchFamily="18" charset="0"/>
                </a:rPr>
                <a:t>frame</a:t>
              </a:r>
            </a:p>
          </p:txBody>
        </p:sp>
        <p:sp>
          <p:nvSpPr>
            <p:cNvPr id="4121" name="Line 17"/>
            <p:cNvSpPr>
              <a:spLocks noChangeShapeType="1"/>
            </p:cNvSpPr>
            <p:nvPr/>
          </p:nvSpPr>
          <p:spPr bwMode="auto">
            <a:xfrm>
              <a:off x="1219200" y="1866900"/>
              <a:ext cx="0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2" name="Line 18"/>
            <p:cNvSpPr>
              <a:spLocks noChangeShapeType="1"/>
            </p:cNvSpPr>
            <p:nvPr/>
          </p:nvSpPr>
          <p:spPr bwMode="auto">
            <a:xfrm>
              <a:off x="1079500" y="212725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3" name="Line 19"/>
            <p:cNvSpPr>
              <a:spLocks noChangeShapeType="1"/>
            </p:cNvSpPr>
            <p:nvPr/>
          </p:nvSpPr>
          <p:spPr bwMode="auto">
            <a:xfrm>
              <a:off x="1079500" y="18542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4" name="Line 20"/>
            <p:cNvSpPr>
              <a:spLocks noChangeShapeType="1"/>
            </p:cNvSpPr>
            <p:nvPr/>
          </p:nvSpPr>
          <p:spPr bwMode="auto">
            <a:xfrm>
              <a:off x="1079500" y="32131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5" name="Rectangle 21"/>
            <p:cNvSpPr>
              <a:spLocks noChangeArrowheads="1"/>
            </p:cNvSpPr>
            <p:nvPr/>
          </p:nvSpPr>
          <p:spPr bwMode="auto">
            <a:xfrm>
              <a:off x="442913" y="2176463"/>
              <a:ext cx="638175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t</a:t>
              </a:r>
              <a:r>
                <a:rPr kumimoji="0" lang="en-US" altLang="ko-KR" baseline="-25000">
                  <a:latin typeface="Times New Roman" pitchFamily="18" charset="0"/>
                </a:rPr>
                <a:t>prop</a:t>
              </a:r>
            </a:p>
          </p:txBody>
        </p:sp>
        <p:sp>
          <p:nvSpPr>
            <p:cNvPr id="4126" name="Line 22"/>
            <p:cNvSpPr>
              <a:spLocks noChangeShapeType="1"/>
            </p:cNvSpPr>
            <p:nvPr/>
          </p:nvSpPr>
          <p:spPr bwMode="auto">
            <a:xfrm>
              <a:off x="1219200" y="2146300"/>
              <a:ext cx="0" cy="1050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7" name="Line 23"/>
            <p:cNvSpPr>
              <a:spLocks noChangeShapeType="1"/>
            </p:cNvSpPr>
            <p:nvPr/>
          </p:nvSpPr>
          <p:spPr bwMode="auto">
            <a:xfrm>
              <a:off x="1460500" y="21717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8" name="Line 24"/>
            <p:cNvSpPr>
              <a:spLocks noChangeShapeType="1"/>
            </p:cNvSpPr>
            <p:nvPr/>
          </p:nvSpPr>
          <p:spPr bwMode="auto">
            <a:xfrm>
              <a:off x="1460500" y="24765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9" name="Line 25"/>
            <p:cNvSpPr>
              <a:spLocks noChangeShapeType="1"/>
            </p:cNvSpPr>
            <p:nvPr/>
          </p:nvSpPr>
          <p:spPr bwMode="auto">
            <a:xfrm>
              <a:off x="1460500" y="27813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0" name="Line 26"/>
            <p:cNvSpPr>
              <a:spLocks noChangeShapeType="1"/>
            </p:cNvSpPr>
            <p:nvPr/>
          </p:nvSpPr>
          <p:spPr bwMode="auto">
            <a:xfrm>
              <a:off x="1460500" y="40005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1" name="Line 27"/>
            <p:cNvSpPr>
              <a:spLocks noChangeShapeType="1"/>
            </p:cNvSpPr>
            <p:nvPr/>
          </p:nvSpPr>
          <p:spPr bwMode="auto">
            <a:xfrm>
              <a:off x="1460500" y="43053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2" name="Line 28"/>
            <p:cNvSpPr>
              <a:spLocks noChangeShapeType="1"/>
            </p:cNvSpPr>
            <p:nvPr/>
          </p:nvSpPr>
          <p:spPr bwMode="auto">
            <a:xfrm>
              <a:off x="1460500" y="46101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3" name="Line 29"/>
            <p:cNvSpPr>
              <a:spLocks noChangeShapeType="1"/>
            </p:cNvSpPr>
            <p:nvPr/>
          </p:nvSpPr>
          <p:spPr bwMode="auto">
            <a:xfrm>
              <a:off x="1460500" y="4914900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4" name="Line 30"/>
            <p:cNvSpPr>
              <a:spLocks noChangeShapeType="1"/>
            </p:cNvSpPr>
            <p:nvPr/>
          </p:nvSpPr>
          <p:spPr bwMode="auto">
            <a:xfrm flipH="1">
              <a:off x="1435100" y="3200400"/>
              <a:ext cx="330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5" name="AutoShape 31"/>
            <p:cNvSpPr>
              <a:spLocks noChangeArrowheads="1"/>
            </p:cNvSpPr>
            <p:nvPr/>
          </p:nvSpPr>
          <p:spPr bwMode="auto">
            <a:xfrm rot="-9720000" flipH="1" flipV="1">
              <a:off x="1422400" y="4530725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6" name="AutoShape 32"/>
            <p:cNvSpPr>
              <a:spLocks noChangeArrowheads="1"/>
            </p:cNvSpPr>
            <p:nvPr/>
          </p:nvSpPr>
          <p:spPr bwMode="auto">
            <a:xfrm rot="-9720000" flipH="1" flipV="1">
              <a:off x="1422400" y="4835525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7" name="AutoShape 33"/>
            <p:cNvSpPr>
              <a:spLocks noChangeArrowheads="1"/>
            </p:cNvSpPr>
            <p:nvPr/>
          </p:nvSpPr>
          <p:spPr bwMode="auto">
            <a:xfrm rot="-9720000" flipH="1" flipV="1">
              <a:off x="1422400" y="5149850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04" name="TextBox 49"/>
          <p:cNvSpPr txBox="1">
            <a:spLocks noChangeArrowheads="1"/>
          </p:cNvSpPr>
          <p:nvPr/>
        </p:nvSpPr>
        <p:spPr bwMode="auto">
          <a:xfrm>
            <a:off x="4643438" y="2873375"/>
            <a:ext cx="4429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200" dirty="0"/>
              <a:t>윈도우 크기</a:t>
            </a:r>
            <a:r>
              <a:rPr lang="en-US" altLang="ko-KR" sz="2200" dirty="0"/>
              <a:t>(</a:t>
            </a:r>
            <a:r>
              <a:rPr lang="en-US" altLang="ko-KR" sz="2200" i="1" dirty="0"/>
              <a:t>N</a:t>
            </a:r>
            <a:r>
              <a:rPr lang="en-US" altLang="ko-KR" sz="2200" dirty="0"/>
              <a:t>)</a:t>
            </a:r>
            <a:r>
              <a:rPr lang="ko-KR" altLang="en-US" sz="2200" dirty="0"/>
              <a:t>이 충분히 크면</a:t>
            </a:r>
            <a:r>
              <a:rPr lang="en-US" altLang="ko-KR" sz="2200" dirty="0"/>
              <a:t>,  </a:t>
            </a:r>
            <a:r>
              <a:rPr lang="ko-KR" altLang="en-US" sz="2200" dirty="0"/>
              <a:t>효율</a:t>
            </a:r>
            <a:r>
              <a:rPr lang="en-US" altLang="ko-KR" sz="2200" dirty="0"/>
              <a:t>=1. 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Ack</a:t>
            </a:r>
            <a:r>
              <a:rPr lang="ko-KR" altLang="en-US" sz="2200" dirty="0"/>
              <a:t>가 올 때까지 윈도우가 모두 소진되지 않으면 기다리는 시간 없이 </a:t>
            </a:r>
            <a:r>
              <a:rPr lang="en-US" altLang="ko-KR" sz="2200" dirty="0"/>
              <a:t>100% </a:t>
            </a:r>
            <a:r>
              <a:rPr lang="ko-KR" altLang="en-US" sz="2200" dirty="0"/>
              <a:t>통신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aphicFrame>
        <p:nvGraphicFramePr>
          <p:cNvPr id="4098" name="Object 48"/>
          <p:cNvGraphicFramePr>
            <a:graphicFrameLocks noChangeAspect="1"/>
          </p:cNvGraphicFramePr>
          <p:nvPr/>
        </p:nvGraphicFramePr>
        <p:xfrm>
          <a:off x="5072063" y="4529138"/>
          <a:ext cx="3714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수식" r:id="rId3" imgW="1587240" imgH="241200" progId="Equation.3">
                  <p:embed/>
                </p:oleObj>
              </mc:Choice>
              <mc:Fallback>
                <p:oleObj name="수식" r:id="rId3" imgW="1587240" imgH="241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529138"/>
                        <a:ext cx="3714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9"/>
          <p:cNvGraphicFramePr>
            <a:graphicFrameLocks noChangeAspect="1"/>
          </p:cNvGraphicFramePr>
          <p:nvPr/>
        </p:nvGraphicFramePr>
        <p:xfrm>
          <a:off x="5143500" y="5014913"/>
          <a:ext cx="3298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수식" r:id="rId5" imgW="1409400" imgH="469800" progId="Equation.3">
                  <p:embed/>
                </p:oleObj>
              </mc:Choice>
              <mc:Fallback>
                <p:oleObj name="수식" r:id="rId5" imgW="1409400" imgH="469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014913"/>
                        <a:ext cx="32988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5143500" y="1412776"/>
            <a:ext cx="1352550" cy="52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2800">
                <a:latin typeface="Times New Roman" pitchFamily="18" charset="0"/>
              </a:rPr>
              <a:t>U </a:t>
            </a:r>
            <a:r>
              <a:rPr kumimoji="0" lang="en-US" altLang="ko-KR">
                <a:latin typeface="Times New Roman" pitchFamily="18" charset="0"/>
              </a:rPr>
              <a:t>(</a:t>
            </a:r>
            <a:r>
              <a:rPr kumimoji="0" lang="ko-KR" altLang="en-US">
                <a:latin typeface="Times New Roman" pitchFamily="18" charset="0"/>
              </a:rPr>
              <a:t>효율</a:t>
            </a:r>
            <a:r>
              <a:rPr kumimoji="0" lang="en-US" altLang="ko-KR">
                <a:latin typeface="Times New Roman" pitchFamily="18" charset="0"/>
              </a:rPr>
              <a:t>)</a:t>
            </a:r>
            <a:endParaRPr kumimoji="0" lang="en-US" altLang="ko-KR" sz="2800">
              <a:latin typeface="Times New Roman" pitchFamily="18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269263" y="1960539"/>
            <a:ext cx="389640" cy="3298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2800" dirty="0">
                <a:latin typeface="굴림"/>
                <a:ea typeface="굴림"/>
              </a:rPr>
              <a:t>∝</a:t>
            </a:r>
            <a:endParaRPr kumimoji="0" lang="en-US" altLang="ko-KR" sz="2800" dirty="0">
              <a:latin typeface="Times New Roman" pitchFamily="18" charset="0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5940152" y="1921832"/>
            <a:ext cx="252028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2800" dirty="0">
                <a:latin typeface="Times New Roman" pitchFamily="18" charset="0"/>
              </a:rPr>
              <a:t>N, 1/</a:t>
            </a:r>
            <a:r>
              <a:rPr kumimoji="0" lang="en-US" altLang="ko-KR" sz="2800" dirty="0" err="1">
                <a:latin typeface="Times New Roman" pitchFamily="18" charset="0"/>
              </a:rPr>
              <a:t>t</a:t>
            </a:r>
            <a:r>
              <a:rPr kumimoji="0" lang="en-US" altLang="ko-KR" sz="2800" baseline="-25000" dirty="0" err="1">
                <a:latin typeface="Times New Roman" pitchFamily="18" charset="0"/>
              </a:rPr>
              <a:t>prop</a:t>
            </a:r>
            <a:r>
              <a:rPr kumimoji="0" lang="en-US" altLang="ko-KR" sz="2800" baseline="-25000" dirty="0">
                <a:latin typeface="Times New Roman" pitchFamily="18" charset="0"/>
              </a:rPr>
              <a:t> </a:t>
            </a:r>
            <a:r>
              <a:rPr kumimoji="0" lang="en-US" altLang="ko-KR" sz="2800" dirty="0">
                <a:latin typeface="Times New Roman" pitchFamily="18" charset="0"/>
              </a:rPr>
              <a:t> , </a:t>
            </a:r>
            <a:r>
              <a:rPr kumimoji="0" lang="en-US" altLang="ko-KR" sz="2800" dirty="0" err="1">
                <a:latin typeface="Times New Roman" pitchFamily="18" charset="0"/>
              </a:rPr>
              <a:t>t</a:t>
            </a:r>
            <a:r>
              <a:rPr kumimoji="0" lang="en-US" altLang="ko-KR" sz="2800" baseline="-25000" dirty="0" err="1">
                <a:latin typeface="Times New Roman" pitchFamily="18" charset="0"/>
              </a:rPr>
              <a:t>frame</a:t>
            </a:r>
            <a:endParaRPr kumimoji="0" lang="en-US" altLang="ko-KR" sz="2800" baseline="-250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2920"/>
            <a:ext cx="7772400" cy="685800"/>
          </a:xfrm>
        </p:spPr>
        <p:txBody>
          <a:bodyPr/>
          <a:lstStyle/>
          <a:p>
            <a:r>
              <a:rPr lang="ko-KR" altLang="en-US" dirty="0"/>
              <a:t>시간 진행 표시법 및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표시법 중 어떤 것 사용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분석이 목적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시간 상황이 겹치는 세부 상황 분석이 필요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395536" y="2132856"/>
            <a:ext cx="3598169" cy="2448272"/>
            <a:chOff x="1488" y="624"/>
            <a:chExt cx="2508" cy="2448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2301" y="624"/>
              <a:ext cx="28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 dirty="0">
                  <a:solidFill>
                    <a:srgbClr val="000000"/>
                  </a:solidFill>
                  <a:latin typeface="Arial" pitchFamily="34" charset="0"/>
                </a:rPr>
                <a:t>Sender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3648" y="624"/>
              <a:ext cx="3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 dirty="0">
                  <a:solidFill>
                    <a:srgbClr val="000000"/>
                  </a:solidFill>
                  <a:latin typeface="Arial" pitchFamily="34" charset="0"/>
                </a:rPr>
                <a:t>Receiver</a:t>
              </a:r>
              <a:endParaRPr kumimoji="0" lang="en-US" altLang="ko-KR" dirty="0">
                <a:latin typeface="Times New Roman" pitchFamily="18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 rot="960000">
              <a:off x="2897" y="930"/>
              <a:ext cx="4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Frame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 rot="-900000">
              <a:off x="2895" y="1294"/>
              <a:ext cx="35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ACK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>
              <a:off x="3881" y="796"/>
              <a:ext cx="1" cy="21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424" y="913"/>
              <a:ext cx="1457" cy="339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2424" y="1252"/>
              <a:ext cx="1451" cy="296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H="1">
              <a:off x="1872" y="1104"/>
              <a:ext cx="0" cy="1305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2424" y="786"/>
              <a:ext cx="2" cy="21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 rot="960000">
              <a:off x="2897" y="1565"/>
              <a:ext cx="4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Frame 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-900000">
              <a:off x="2895" y="1929"/>
              <a:ext cx="35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ACK 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2424" y="1548"/>
              <a:ext cx="1457" cy="339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H="1">
              <a:off x="2424" y="1887"/>
              <a:ext cx="1451" cy="296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 rot="960000">
              <a:off x="2897" y="2200"/>
              <a:ext cx="4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Frame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 rot="-900000">
              <a:off x="2895" y="2564"/>
              <a:ext cx="35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100">
                  <a:solidFill>
                    <a:srgbClr val="000000"/>
                  </a:solidFill>
                  <a:latin typeface="Arial" pitchFamily="34" charset="0"/>
                </a:rPr>
                <a:t>ACK 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2424" y="2183"/>
              <a:ext cx="1457" cy="339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2424" y="2522"/>
              <a:ext cx="1451" cy="296"/>
            </a:xfrm>
            <a:prstGeom prst="line">
              <a:avLst/>
            </a:prstGeom>
            <a:noFill/>
            <a:ln w="8001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2963" y="2776"/>
              <a:ext cx="3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eaLnBrk="0" latinLnBrk="0" hangingPunct="0"/>
              <a:r>
                <a:rPr kumimoji="0" lang="en-US" altLang="ko-KR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1488" y="1548"/>
              <a:ext cx="36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5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975334" y="1556792"/>
            <a:ext cx="3701122" cy="3549882"/>
            <a:chOff x="5076056" y="2052638"/>
            <a:chExt cx="4294187" cy="4305300"/>
          </a:xfrm>
        </p:grpSpPr>
        <p:sp>
          <p:nvSpPr>
            <p:cNvPr id="83" name="AutoShape 2"/>
            <p:cNvSpPr>
              <a:spLocks noChangeArrowheads="1"/>
            </p:cNvSpPr>
            <p:nvPr/>
          </p:nvSpPr>
          <p:spPr bwMode="auto">
            <a:xfrm rot="11880000" flipH="1" flipV="1">
              <a:off x="6055543" y="3357563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AutoShape 3"/>
            <p:cNvSpPr>
              <a:spLocks noChangeArrowheads="1"/>
            </p:cNvSpPr>
            <p:nvPr/>
          </p:nvSpPr>
          <p:spPr bwMode="auto">
            <a:xfrm rot="11880000" flipH="1" flipV="1">
              <a:off x="6055543" y="3062288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AutoShape 4"/>
            <p:cNvSpPr>
              <a:spLocks noChangeArrowheads="1"/>
            </p:cNvSpPr>
            <p:nvPr/>
          </p:nvSpPr>
          <p:spPr bwMode="auto">
            <a:xfrm rot="11880000" flipH="1" flipV="1">
              <a:off x="6055543" y="2757488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8" name="Group 8"/>
            <p:cNvGrpSpPr>
              <a:grpSpLocks/>
            </p:cNvGrpSpPr>
            <p:nvPr/>
          </p:nvGrpSpPr>
          <p:grpSpPr bwMode="auto">
            <a:xfrm>
              <a:off x="6080943" y="2151063"/>
              <a:ext cx="3276600" cy="4206875"/>
              <a:chOff x="912" y="1134"/>
              <a:chExt cx="2064" cy="2650"/>
            </a:xfrm>
          </p:grpSpPr>
          <p:sp>
            <p:nvSpPr>
              <p:cNvPr id="112" name="Line 9"/>
              <p:cNvSpPr>
                <a:spLocks noChangeShapeType="1"/>
              </p:cNvSpPr>
              <p:nvPr/>
            </p:nvSpPr>
            <p:spPr bwMode="auto">
              <a:xfrm>
                <a:off x="912" y="1134"/>
                <a:ext cx="0" cy="2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10"/>
              <p:cNvSpPr>
                <a:spLocks noChangeShapeType="1"/>
              </p:cNvSpPr>
              <p:nvPr/>
            </p:nvSpPr>
            <p:spPr bwMode="auto">
              <a:xfrm>
                <a:off x="2976" y="1134"/>
                <a:ext cx="0" cy="2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9" name="Rectangle 11"/>
            <p:cNvSpPr>
              <a:spLocks noChangeArrowheads="1"/>
            </p:cNvSpPr>
            <p:nvPr/>
          </p:nvSpPr>
          <p:spPr bwMode="auto">
            <a:xfrm>
              <a:off x="7362056" y="2128838"/>
              <a:ext cx="755650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90" name="Rectangle 12"/>
            <p:cNvSpPr>
              <a:spLocks noChangeArrowheads="1"/>
            </p:cNvSpPr>
            <p:nvPr/>
          </p:nvSpPr>
          <p:spPr bwMode="auto">
            <a:xfrm>
              <a:off x="6371456" y="3748088"/>
              <a:ext cx="688975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Ack</a:t>
              </a:r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6093643" y="22177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 flipH="1">
              <a:off x="6068243" y="3563938"/>
              <a:ext cx="3302000" cy="766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5076056" y="2052638"/>
              <a:ext cx="741362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t</a:t>
              </a:r>
              <a:r>
                <a:rPr kumimoji="0" lang="en-US" altLang="ko-KR" baseline="-25000">
                  <a:latin typeface="Times New Roman" pitchFamily="18" charset="0"/>
                </a:rPr>
                <a:t>frame</a:t>
              </a:r>
            </a:p>
          </p:txBody>
        </p:sp>
        <p:sp>
          <p:nvSpPr>
            <p:cNvPr id="95" name="Line 17"/>
            <p:cNvSpPr>
              <a:spLocks noChangeShapeType="1"/>
            </p:cNvSpPr>
            <p:nvPr/>
          </p:nvSpPr>
          <p:spPr bwMode="auto">
            <a:xfrm>
              <a:off x="5852343" y="2217738"/>
              <a:ext cx="0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18"/>
            <p:cNvSpPr>
              <a:spLocks noChangeShapeType="1"/>
            </p:cNvSpPr>
            <p:nvPr/>
          </p:nvSpPr>
          <p:spPr bwMode="auto">
            <a:xfrm>
              <a:off x="5712643" y="2478088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Line 19"/>
            <p:cNvSpPr>
              <a:spLocks noChangeShapeType="1"/>
            </p:cNvSpPr>
            <p:nvPr/>
          </p:nvSpPr>
          <p:spPr bwMode="auto">
            <a:xfrm>
              <a:off x="5712643" y="2205038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Line 20"/>
            <p:cNvSpPr>
              <a:spLocks noChangeShapeType="1"/>
            </p:cNvSpPr>
            <p:nvPr/>
          </p:nvSpPr>
          <p:spPr bwMode="auto">
            <a:xfrm>
              <a:off x="5712643" y="3563938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Rectangle 21"/>
            <p:cNvSpPr>
              <a:spLocks noChangeArrowheads="1"/>
            </p:cNvSpPr>
            <p:nvPr/>
          </p:nvSpPr>
          <p:spPr bwMode="auto">
            <a:xfrm>
              <a:off x="5076056" y="2527301"/>
              <a:ext cx="638175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>
                  <a:latin typeface="Times New Roman" pitchFamily="18" charset="0"/>
                </a:rPr>
                <a:t>t</a:t>
              </a:r>
              <a:r>
                <a:rPr kumimoji="0" lang="en-US" altLang="ko-KR" baseline="-25000">
                  <a:latin typeface="Times New Roman" pitchFamily="18" charset="0"/>
                </a:rPr>
                <a:t>prop</a:t>
              </a:r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5852343" y="2497138"/>
              <a:ext cx="0" cy="1050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>
              <a:off x="6093643" y="25225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" name="Line 24"/>
            <p:cNvSpPr>
              <a:spLocks noChangeShapeType="1"/>
            </p:cNvSpPr>
            <p:nvPr/>
          </p:nvSpPr>
          <p:spPr bwMode="auto">
            <a:xfrm>
              <a:off x="6093643" y="28273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25"/>
            <p:cNvSpPr>
              <a:spLocks noChangeShapeType="1"/>
            </p:cNvSpPr>
            <p:nvPr/>
          </p:nvSpPr>
          <p:spPr bwMode="auto">
            <a:xfrm>
              <a:off x="6093643" y="31321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6093643" y="43513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" name="Line 27"/>
            <p:cNvSpPr>
              <a:spLocks noChangeShapeType="1"/>
            </p:cNvSpPr>
            <p:nvPr/>
          </p:nvSpPr>
          <p:spPr bwMode="auto">
            <a:xfrm>
              <a:off x="6093643" y="46561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Line 28"/>
            <p:cNvSpPr>
              <a:spLocks noChangeShapeType="1"/>
            </p:cNvSpPr>
            <p:nvPr/>
          </p:nvSpPr>
          <p:spPr bwMode="auto">
            <a:xfrm>
              <a:off x="6093643" y="49609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6093643" y="5265738"/>
              <a:ext cx="3251200" cy="101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30"/>
            <p:cNvSpPr>
              <a:spLocks noChangeShapeType="1"/>
            </p:cNvSpPr>
            <p:nvPr/>
          </p:nvSpPr>
          <p:spPr bwMode="auto">
            <a:xfrm flipH="1">
              <a:off x="6068243" y="3551238"/>
              <a:ext cx="330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AutoShape 31"/>
            <p:cNvSpPr>
              <a:spLocks noChangeArrowheads="1"/>
            </p:cNvSpPr>
            <p:nvPr/>
          </p:nvSpPr>
          <p:spPr bwMode="auto">
            <a:xfrm rot="11880000" flipH="1" flipV="1">
              <a:off x="6055543" y="4881563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AutoShape 32"/>
            <p:cNvSpPr>
              <a:spLocks noChangeArrowheads="1"/>
            </p:cNvSpPr>
            <p:nvPr/>
          </p:nvSpPr>
          <p:spPr bwMode="auto">
            <a:xfrm rot="11880000" flipH="1" flipV="1">
              <a:off x="6055543" y="5186363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AutoShape 33"/>
            <p:cNvSpPr>
              <a:spLocks noChangeArrowheads="1"/>
            </p:cNvSpPr>
            <p:nvPr/>
          </p:nvSpPr>
          <p:spPr bwMode="auto">
            <a:xfrm rot="11880000" flipH="1" flipV="1">
              <a:off x="6055543" y="5500688"/>
              <a:ext cx="3276600" cy="228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31 w 21600"/>
                <a:gd name="T13" fmla="*/ 1831 h 21600"/>
                <a:gd name="T14" fmla="*/ 19769 w 21600"/>
                <a:gd name="T15" fmla="*/ 197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2" y="21600"/>
                  </a:lnTo>
                  <a:lnTo>
                    <a:pt x="2153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84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6679"/>
            <a:ext cx="8596064" cy="1140506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 sz="3600" dirty="0"/>
              <a:t>Sliding </a:t>
            </a:r>
            <a:r>
              <a:rPr lang="en-US" altLang="ko-KR" sz="3600" dirty="0">
                <a:solidFill>
                  <a:srgbClr val="FF0000"/>
                </a:solidFill>
              </a:rPr>
              <a:t>Window</a:t>
            </a:r>
            <a:r>
              <a:rPr lang="en-US" altLang="ko-KR" sz="3600" dirty="0"/>
              <a:t> </a:t>
            </a:r>
            <a:r>
              <a:rPr lang="ko-KR" altLang="en-US" sz="3600" dirty="0"/>
              <a:t>개념</a:t>
            </a:r>
            <a:r>
              <a:rPr lang="en-US" altLang="ko-KR" sz="3600" dirty="0"/>
              <a:t>: </a:t>
            </a:r>
            <a:r>
              <a:rPr lang="ko-KR" altLang="en-US" sz="3600" dirty="0"/>
              <a:t>정상 진행 경우</a:t>
            </a:r>
            <a:r>
              <a:rPr lang="en-US" altLang="ko-KR" sz="2400" dirty="0">
                <a:solidFill>
                  <a:srgbClr val="FF0000"/>
                </a:solidFill>
              </a:rPr>
              <a:t/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회색부분은 더 보낼 수 있는 프레임 수인 윈도우 표시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버퍼 표시 아님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98144" y="2200959"/>
            <a:ext cx="1041400" cy="1095375"/>
            <a:chOff x="2492" y="1066"/>
            <a:chExt cx="656" cy="690"/>
          </a:xfrm>
        </p:grpSpPr>
        <p:sp>
          <p:nvSpPr>
            <p:cNvPr id="61732" name="Line 4"/>
            <p:cNvSpPr>
              <a:spLocks noChangeShapeType="1"/>
            </p:cNvSpPr>
            <p:nvPr/>
          </p:nvSpPr>
          <p:spPr bwMode="auto">
            <a:xfrm>
              <a:off x="2504" y="1220"/>
              <a:ext cx="644" cy="16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33" name="Line 5"/>
            <p:cNvSpPr>
              <a:spLocks noChangeShapeType="1"/>
            </p:cNvSpPr>
            <p:nvPr/>
          </p:nvSpPr>
          <p:spPr bwMode="auto">
            <a:xfrm>
              <a:off x="2492" y="1388"/>
              <a:ext cx="644" cy="16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34" name="Line 6"/>
            <p:cNvSpPr>
              <a:spLocks noChangeShapeType="1"/>
            </p:cNvSpPr>
            <p:nvPr/>
          </p:nvSpPr>
          <p:spPr bwMode="auto">
            <a:xfrm>
              <a:off x="2492" y="1592"/>
              <a:ext cx="644" cy="16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35" name="Rectangle 7"/>
            <p:cNvSpPr>
              <a:spLocks noChangeArrowheads="1"/>
            </p:cNvSpPr>
            <p:nvPr/>
          </p:nvSpPr>
          <p:spPr bwMode="auto">
            <a:xfrm rot="900000">
              <a:off x="2595" y="1066"/>
              <a:ext cx="32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F0</a:t>
              </a:r>
            </a:p>
          </p:txBody>
        </p:sp>
        <p:sp>
          <p:nvSpPr>
            <p:cNvPr id="61736" name="Rectangle 8"/>
            <p:cNvSpPr>
              <a:spLocks noChangeArrowheads="1"/>
            </p:cNvSpPr>
            <p:nvPr/>
          </p:nvSpPr>
          <p:spPr bwMode="auto">
            <a:xfrm rot="900000">
              <a:off x="2583" y="1258"/>
              <a:ext cx="32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F1</a:t>
              </a:r>
            </a:p>
          </p:txBody>
        </p:sp>
        <p:sp>
          <p:nvSpPr>
            <p:cNvPr id="61737" name="Rectangle 9"/>
            <p:cNvSpPr>
              <a:spLocks noChangeArrowheads="1"/>
            </p:cNvSpPr>
            <p:nvPr/>
          </p:nvSpPr>
          <p:spPr bwMode="auto">
            <a:xfrm rot="900000">
              <a:off x="2554" y="1437"/>
              <a:ext cx="32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F2</a:t>
              </a:r>
            </a:p>
          </p:txBody>
        </p:sp>
      </p:grpSp>
      <p:grpSp>
        <p:nvGrpSpPr>
          <p:cNvPr id="61444" name="Group 10"/>
          <p:cNvGrpSpPr>
            <a:grpSpLocks/>
          </p:cNvGrpSpPr>
          <p:nvPr/>
        </p:nvGrpSpPr>
        <p:grpSpPr bwMode="auto">
          <a:xfrm>
            <a:off x="467544" y="1591359"/>
            <a:ext cx="3535363" cy="915988"/>
            <a:chOff x="268" y="682"/>
            <a:chExt cx="2227" cy="577"/>
          </a:xfrm>
        </p:grpSpPr>
        <p:sp>
          <p:nvSpPr>
            <p:cNvPr id="61704" name="Rectangle 11"/>
            <p:cNvSpPr>
              <a:spLocks noChangeArrowheads="1"/>
            </p:cNvSpPr>
            <p:nvPr/>
          </p:nvSpPr>
          <p:spPr bwMode="auto">
            <a:xfrm>
              <a:off x="711" y="682"/>
              <a:ext cx="111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Source System A</a:t>
              </a:r>
            </a:p>
          </p:txBody>
        </p:sp>
        <p:grpSp>
          <p:nvGrpSpPr>
            <p:cNvPr id="61705" name="Group 12"/>
            <p:cNvGrpSpPr>
              <a:grpSpLocks/>
            </p:cNvGrpSpPr>
            <p:nvPr/>
          </p:nvGrpSpPr>
          <p:grpSpPr bwMode="auto">
            <a:xfrm>
              <a:off x="268" y="911"/>
              <a:ext cx="2227" cy="348"/>
              <a:chOff x="268" y="911"/>
              <a:chExt cx="2227" cy="348"/>
            </a:xfrm>
          </p:grpSpPr>
          <p:sp>
            <p:nvSpPr>
              <p:cNvPr id="61706" name="Rectangle 13"/>
              <p:cNvSpPr>
                <a:spLocks noChangeArrowheads="1"/>
              </p:cNvSpPr>
              <p:nvPr/>
            </p:nvSpPr>
            <p:spPr bwMode="auto">
              <a:xfrm>
                <a:off x="335" y="1000"/>
                <a:ext cx="110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7" name="Rectangle 14"/>
              <p:cNvSpPr>
                <a:spLocks noChangeArrowheads="1"/>
              </p:cNvSpPr>
              <p:nvPr/>
            </p:nvSpPr>
            <p:spPr bwMode="auto">
              <a:xfrm>
                <a:off x="1228" y="1000"/>
                <a:ext cx="113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8" name="Rectangle 15"/>
              <p:cNvSpPr>
                <a:spLocks noChangeArrowheads="1"/>
              </p:cNvSpPr>
              <p:nvPr/>
            </p:nvSpPr>
            <p:spPr bwMode="auto">
              <a:xfrm>
                <a:off x="1357" y="1000"/>
                <a:ext cx="110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9" name="Rectangle 16"/>
              <p:cNvSpPr>
                <a:spLocks noChangeArrowheads="1"/>
              </p:cNvSpPr>
              <p:nvPr/>
            </p:nvSpPr>
            <p:spPr bwMode="auto">
              <a:xfrm>
                <a:off x="1483" y="1000"/>
                <a:ext cx="113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0" name="Rectangle 17"/>
              <p:cNvSpPr>
                <a:spLocks noChangeArrowheads="1"/>
              </p:cNvSpPr>
              <p:nvPr/>
            </p:nvSpPr>
            <p:spPr bwMode="auto">
              <a:xfrm>
                <a:off x="335" y="1186"/>
                <a:ext cx="877" cy="73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1" name="Rectangle 18"/>
              <p:cNvSpPr>
                <a:spLocks noChangeArrowheads="1"/>
              </p:cNvSpPr>
              <p:nvPr/>
            </p:nvSpPr>
            <p:spPr bwMode="auto">
              <a:xfrm>
                <a:off x="335" y="911"/>
                <a:ext cx="877" cy="73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2" name="Rectangle 19"/>
              <p:cNvSpPr>
                <a:spLocks noChangeArrowheads="1"/>
              </p:cNvSpPr>
              <p:nvPr/>
            </p:nvSpPr>
            <p:spPr bwMode="auto">
              <a:xfrm>
                <a:off x="456" y="1000"/>
                <a:ext cx="124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3" name="Rectangle 20"/>
              <p:cNvSpPr>
                <a:spLocks noChangeArrowheads="1"/>
              </p:cNvSpPr>
              <p:nvPr/>
            </p:nvSpPr>
            <p:spPr bwMode="auto">
              <a:xfrm>
                <a:off x="596" y="1000"/>
                <a:ext cx="109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4" name="Rectangle 21"/>
              <p:cNvSpPr>
                <a:spLocks noChangeArrowheads="1"/>
              </p:cNvSpPr>
              <p:nvPr/>
            </p:nvSpPr>
            <p:spPr bwMode="auto">
              <a:xfrm>
                <a:off x="721" y="1000"/>
                <a:ext cx="112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5" name="Rectangle 22"/>
              <p:cNvSpPr>
                <a:spLocks noChangeArrowheads="1"/>
              </p:cNvSpPr>
              <p:nvPr/>
            </p:nvSpPr>
            <p:spPr bwMode="auto">
              <a:xfrm>
                <a:off x="849" y="1000"/>
                <a:ext cx="111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6" name="Rectangle 23"/>
              <p:cNvSpPr>
                <a:spLocks noChangeArrowheads="1"/>
              </p:cNvSpPr>
              <p:nvPr/>
            </p:nvSpPr>
            <p:spPr bwMode="auto">
              <a:xfrm>
                <a:off x="972" y="1000"/>
                <a:ext cx="113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7" name="Rectangle 24"/>
              <p:cNvSpPr>
                <a:spLocks noChangeArrowheads="1"/>
              </p:cNvSpPr>
              <p:nvPr/>
            </p:nvSpPr>
            <p:spPr bwMode="auto">
              <a:xfrm>
                <a:off x="1101" y="1000"/>
                <a:ext cx="111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18" name="Rectangle 25"/>
              <p:cNvSpPr>
                <a:spLocks noChangeArrowheads="1"/>
              </p:cNvSpPr>
              <p:nvPr/>
            </p:nvSpPr>
            <p:spPr bwMode="auto">
              <a:xfrm>
                <a:off x="314" y="1002"/>
                <a:ext cx="2181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0 1  2  3 4  5 6  7 0  1 2  3 4  5  6 7  </a:t>
                </a:r>
              </a:p>
            </p:txBody>
          </p:sp>
          <p:sp>
            <p:nvSpPr>
              <p:cNvPr id="61719" name="Rectangle 26"/>
              <p:cNvSpPr>
                <a:spLocks noChangeArrowheads="1"/>
              </p:cNvSpPr>
              <p:nvPr/>
            </p:nvSpPr>
            <p:spPr bwMode="auto">
              <a:xfrm>
                <a:off x="1736" y="1000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0" name="Rectangle 27"/>
              <p:cNvSpPr>
                <a:spLocks noChangeArrowheads="1"/>
              </p:cNvSpPr>
              <p:nvPr/>
            </p:nvSpPr>
            <p:spPr bwMode="auto">
              <a:xfrm>
                <a:off x="1863" y="1000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1" name="Rectangle 28"/>
              <p:cNvSpPr>
                <a:spLocks noChangeArrowheads="1"/>
              </p:cNvSpPr>
              <p:nvPr/>
            </p:nvSpPr>
            <p:spPr bwMode="auto">
              <a:xfrm>
                <a:off x="1990" y="1000"/>
                <a:ext cx="115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2" name="Rectangle 29"/>
              <p:cNvSpPr>
                <a:spLocks noChangeArrowheads="1"/>
              </p:cNvSpPr>
              <p:nvPr/>
            </p:nvSpPr>
            <p:spPr bwMode="auto">
              <a:xfrm>
                <a:off x="2121" y="1000"/>
                <a:ext cx="112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3" name="Rectangle 30"/>
              <p:cNvSpPr>
                <a:spLocks noChangeArrowheads="1"/>
              </p:cNvSpPr>
              <p:nvPr/>
            </p:nvSpPr>
            <p:spPr bwMode="auto">
              <a:xfrm>
                <a:off x="2249" y="1000"/>
                <a:ext cx="109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4" name="Line 31"/>
              <p:cNvSpPr>
                <a:spLocks noChangeShapeType="1"/>
              </p:cNvSpPr>
              <p:nvPr/>
            </p:nvSpPr>
            <p:spPr bwMode="auto">
              <a:xfrm flipH="1">
                <a:off x="1636" y="1178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5" name="Line 32"/>
              <p:cNvSpPr>
                <a:spLocks noChangeShapeType="1"/>
              </p:cNvSpPr>
              <p:nvPr/>
            </p:nvSpPr>
            <p:spPr bwMode="auto">
              <a:xfrm flipH="1">
                <a:off x="1636" y="992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6" name="Line 33"/>
              <p:cNvSpPr>
                <a:spLocks noChangeShapeType="1"/>
              </p:cNvSpPr>
              <p:nvPr/>
            </p:nvSpPr>
            <p:spPr bwMode="auto">
              <a:xfrm flipH="1">
                <a:off x="1578" y="1178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7" name="Line 34"/>
              <p:cNvSpPr>
                <a:spLocks noChangeShapeType="1"/>
              </p:cNvSpPr>
              <p:nvPr/>
            </p:nvSpPr>
            <p:spPr bwMode="auto">
              <a:xfrm flipH="1">
                <a:off x="1578" y="992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8" name="Line 35"/>
              <p:cNvSpPr>
                <a:spLocks noChangeShapeType="1"/>
              </p:cNvSpPr>
              <p:nvPr/>
            </p:nvSpPr>
            <p:spPr bwMode="auto">
              <a:xfrm flipH="1">
                <a:off x="2344" y="996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29" name="Line 36"/>
              <p:cNvSpPr>
                <a:spLocks noChangeShapeType="1"/>
              </p:cNvSpPr>
              <p:nvPr/>
            </p:nvSpPr>
            <p:spPr bwMode="auto">
              <a:xfrm flipH="1">
                <a:off x="2344" y="1176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30" name="Line 37"/>
              <p:cNvSpPr>
                <a:spLocks noChangeShapeType="1"/>
              </p:cNvSpPr>
              <p:nvPr/>
            </p:nvSpPr>
            <p:spPr bwMode="auto">
              <a:xfrm flipH="1">
                <a:off x="268" y="996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31" name="Line 38"/>
              <p:cNvSpPr>
                <a:spLocks noChangeShapeType="1"/>
              </p:cNvSpPr>
              <p:nvPr/>
            </p:nvSpPr>
            <p:spPr bwMode="auto">
              <a:xfrm flipH="1">
                <a:off x="268" y="1176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86594" y="5345797"/>
            <a:ext cx="3554413" cy="560387"/>
            <a:chOff x="280" y="3047"/>
            <a:chExt cx="2239" cy="353"/>
          </a:xfrm>
        </p:grpSpPr>
        <p:grpSp>
          <p:nvGrpSpPr>
            <p:cNvPr id="61676" name="Group 40"/>
            <p:cNvGrpSpPr>
              <a:grpSpLocks/>
            </p:cNvGrpSpPr>
            <p:nvPr/>
          </p:nvGrpSpPr>
          <p:grpSpPr bwMode="auto">
            <a:xfrm>
              <a:off x="338" y="3047"/>
              <a:ext cx="2181" cy="353"/>
              <a:chOff x="338" y="3047"/>
              <a:chExt cx="2181" cy="353"/>
            </a:xfrm>
          </p:grpSpPr>
          <p:sp>
            <p:nvSpPr>
              <p:cNvPr id="61681" name="Rectangle 41"/>
              <p:cNvSpPr>
                <a:spLocks noChangeArrowheads="1"/>
              </p:cNvSpPr>
              <p:nvPr/>
            </p:nvSpPr>
            <p:spPr bwMode="auto">
              <a:xfrm>
                <a:off x="338" y="3126"/>
                <a:ext cx="2181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0 1  2  3 4  5 6  7 0  1 2  3 4  5  6 7  </a:t>
                </a:r>
              </a:p>
            </p:txBody>
          </p:sp>
          <p:sp>
            <p:nvSpPr>
              <p:cNvPr id="61682" name="Rectangle 42"/>
              <p:cNvSpPr>
                <a:spLocks noChangeArrowheads="1"/>
              </p:cNvSpPr>
              <p:nvPr/>
            </p:nvSpPr>
            <p:spPr bwMode="auto">
              <a:xfrm>
                <a:off x="347" y="3136"/>
                <a:ext cx="110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3" name="Rectangle 43"/>
              <p:cNvSpPr>
                <a:spLocks noChangeArrowheads="1"/>
              </p:cNvSpPr>
              <p:nvPr/>
            </p:nvSpPr>
            <p:spPr bwMode="auto">
              <a:xfrm>
                <a:off x="1240" y="3136"/>
                <a:ext cx="113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4" name="Rectangle 44"/>
              <p:cNvSpPr>
                <a:spLocks noChangeArrowheads="1"/>
              </p:cNvSpPr>
              <p:nvPr/>
            </p:nvSpPr>
            <p:spPr bwMode="auto">
              <a:xfrm>
                <a:off x="1369" y="3136"/>
                <a:ext cx="110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5" name="Rectangle 45"/>
              <p:cNvSpPr>
                <a:spLocks noChangeArrowheads="1"/>
              </p:cNvSpPr>
              <p:nvPr/>
            </p:nvSpPr>
            <p:spPr bwMode="auto">
              <a:xfrm>
                <a:off x="1495" y="3136"/>
                <a:ext cx="113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6" name="Rectangle 46"/>
              <p:cNvSpPr>
                <a:spLocks noChangeArrowheads="1"/>
              </p:cNvSpPr>
              <p:nvPr/>
            </p:nvSpPr>
            <p:spPr bwMode="auto">
              <a:xfrm>
                <a:off x="1244" y="3047"/>
                <a:ext cx="364" cy="77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7" name="Rectangle 47"/>
              <p:cNvSpPr>
                <a:spLocks noChangeArrowheads="1"/>
              </p:cNvSpPr>
              <p:nvPr/>
            </p:nvSpPr>
            <p:spPr bwMode="auto">
              <a:xfrm>
                <a:off x="476" y="3136"/>
                <a:ext cx="116" cy="1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8" name="Rectangle 48"/>
              <p:cNvSpPr>
                <a:spLocks noChangeArrowheads="1"/>
              </p:cNvSpPr>
              <p:nvPr/>
            </p:nvSpPr>
            <p:spPr bwMode="auto">
              <a:xfrm>
                <a:off x="608" y="3136"/>
                <a:ext cx="109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89" name="Rectangle 49"/>
              <p:cNvSpPr>
                <a:spLocks noChangeArrowheads="1"/>
              </p:cNvSpPr>
              <p:nvPr/>
            </p:nvSpPr>
            <p:spPr bwMode="auto">
              <a:xfrm>
                <a:off x="733" y="3136"/>
                <a:ext cx="112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0" name="Rectangle 50"/>
              <p:cNvSpPr>
                <a:spLocks noChangeArrowheads="1"/>
              </p:cNvSpPr>
              <p:nvPr/>
            </p:nvSpPr>
            <p:spPr bwMode="auto">
              <a:xfrm>
                <a:off x="861" y="3136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1" name="Rectangle 51"/>
              <p:cNvSpPr>
                <a:spLocks noChangeArrowheads="1"/>
              </p:cNvSpPr>
              <p:nvPr/>
            </p:nvSpPr>
            <p:spPr bwMode="auto">
              <a:xfrm>
                <a:off x="992" y="3136"/>
                <a:ext cx="104" cy="1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2" name="Rectangle 52"/>
              <p:cNvSpPr>
                <a:spLocks noChangeArrowheads="1"/>
              </p:cNvSpPr>
              <p:nvPr/>
            </p:nvSpPr>
            <p:spPr bwMode="auto">
              <a:xfrm>
                <a:off x="1113" y="3136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3" name="Rectangle 53"/>
              <p:cNvSpPr>
                <a:spLocks noChangeArrowheads="1"/>
              </p:cNvSpPr>
              <p:nvPr/>
            </p:nvSpPr>
            <p:spPr bwMode="auto">
              <a:xfrm>
                <a:off x="1748" y="3136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4" name="Rectangle 54"/>
              <p:cNvSpPr>
                <a:spLocks noChangeArrowheads="1"/>
              </p:cNvSpPr>
              <p:nvPr/>
            </p:nvSpPr>
            <p:spPr bwMode="auto">
              <a:xfrm>
                <a:off x="1875" y="3136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5" name="Rectangle 55"/>
              <p:cNvSpPr>
                <a:spLocks noChangeArrowheads="1"/>
              </p:cNvSpPr>
              <p:nvPr/>
            </p:nvSpPr>
            <p:spPr bwMode="auto">
              <a:xfrm>
                <a:off x="2002" y="3136"/>
                <a:ext cx="115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6" name="Rectangle 56"/>
              <p:cNvSpPr>
                <a:spLocks noChangeArrowheads="1"/>
              </p:cNvSpPr>
              <p:nvPr/>
            </p:nvSpPr>
            <p:spPr bwMode="auto">
              <a:xfrm>
                <a:off x="2133" y="3136"/>
                <a:ext cx="112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7" name="Rectangle 57"/>
              <p:cNvSpPr>
                <a:spLocks noChangeArrowheads="1"/>
              </p:cNvSpPr>
              <p:nvPr/>
            </p:nvSpPr>
            <p:spPr bwMode="auto">
              <a:xfrm>
                <a:off x="2261" y="3136"/>
                <a:ext cx="109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8" name="Line 58"/>
              <p:cNvSpPr>
                <a:spLocks noChangeShapeType="1"/>
              </p:cNvSpPr>
              <p:nvPr/>
            </p:nvSpPr>
            <p:spPr bwMode="auto">
              <a:xfrm flipH="1">
                <a:off x="1648" y="3314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699" name="Line 59"/>
              <p:cNvSpPr>
                <a:spLocks noChangeShapeType="1"/>
              </p:cNvSpPr>
              <p:nvPr/>
            </p:nvSpPr>
            <p:spPr bwMode="auto">
              <a:xfrm flipH="1">
                <a:off x="1648" y="3128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0" name="Line 60"/>
              <p:cNvSpPr>
                <a:spLocks noChangeShapeType="1"/>
              </p:cNvSpPr>
              <p:nvPr/>
            </p:nvSpPr>
            <p:spPr bwMode="auto">
              <a:xfrm flipH="1">
                <a:off x="1590" y="3314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1" name="Line 61"/>
              <p:cNvSpPr>
                <a:spLocks noChangeShapeType="1"/>
              </p:cNvSpPr>
              <p:nvPr/>
            </p:nvSpPr>
            <p:spPr bwMode="auto">
              <a:xfrm flipH="1">
                <a:off x="1590" y="3128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2" name="Rectangle 62"/>
              <p:cNvSpPr>
                <a:spLocks noChangeArrowheads="1"/>
              </p:cNvSpPr>
              <p:nvPr/>
            </p:nvSpPr>
            <p:spPr bwMode="auto">
              <a:xfrm>
                <a:off x="1244" y="3323"/>
                <a:ext cx="364" cy="77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03" name="Rectangle 63"/>
              <p:cNvSpPr>
                <a:spLocks noChangeArrowheads="1"/>
              </p:cNvSpPr>
              <p:nvPr/>
            </p:nvSpPr>
            <p:spPr bwMode="auto">
              <a:xfrm>
                <a:off x="1203" y="3130"/>
                <a:ext cx="474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7  0  1</a:t>
                </a:r>
              </a:p>
            </p:txBody>
          </p:sp>
        </p:grpSp>
        <p:sp>
          <p:nvSpPr>
            <p:cNvPr id="61677" name="Line 64"/>
            <p:cNvSpPr>
              <a:spLocks noChangeShapeType="1"/>
            </p:cNvSpPr>
            <p:nvPr/>
          </p:nvSpPr>
          <p:spPr bwMode="auto">
            <a:xfrm flipH="1">
              <a:off x="280" y="3132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8" name="Line 65"/>
            <p:cNvSpPr>
              <a:spLocks noChangeShapeType="1"/>
            </p:cNvSpPr>
            <p:nvPr/>
          </p:nvSpPr>
          <p:spPr bwMode="auto">
            <a:xfrm flipH="1">
              <a:off x="280" y="3312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9" name="Line 66"/>
            <p:cNvSpPr>
              <a:spLocks noChangeShapeType="1"/>
            </p:cNvSpPr>
            <p:nvPr/>
          </p:nvSpPr>
          <p:spPr bwMode="auto">
            <a:xfrm flipH="1">
              <a:off x="2368" y="3132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80" name="Line 67"/>
            <p:cNvSpPr>
              <a:spLocks noChangeShapeType="1"/>
            </p:cNvSpPr>
            <p:nvPr/>
          </p:nvSpPr>
          <p:spPr bwMode="auto">
            <a:xfrm flipH="1">
              <a:off x="2356" y="3312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467544" y="6182409"/>
            <a:ext cx="3535363" cy="523875"/>
            <a:chOff x="268" y="3574"/>
            <a:chExt cx="2227" cy="330"/>
          </a:xfrm>
        </p:grpSpPr>
        <p:sp>
          <p:nvSpPr>
            <p:cNvPr id="61652" name="Rectangle 69"/>
            <p:cNvSpPr>
              <a:spLocks noChangeArrowheads="1"/>
            </p:cNvSpPr>
            <p:nvPr/>
          </p:nvSpPr>
          <p:spPr bwMode="auto">
            <a:xfrm>
              <a:off x="347" y="3652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3" name="Rectangle 70"/>
            <p:cNvSpPr>
              <a:spLocks noChangeArrowheads="1"/>
            </p:cNvSpPr>
            <p:nvPr/>
          </p:nvSpPr>
          <p:spPr bwMode="auto">
            <a:xfrm>
              <a:off x="1240" y="365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4" name="Rectangle 71"/>
            <p:cNvSpPr>
              <a:spLocks noChangeArrowheads="1"/>
            </p:cNvSpPr>
            <p:nvPr/>
          </p:nvSpPr>
          <p:spPr bwMode="auto">
            <a:xfrm>
              <a:off x="1369" y="3652"/>
              <a:ext cx="110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5" name="Rectangle 72"/>
            <p:cNvSpPr>
              <a:spLocks noChangeArrowheads="1"/>
            </p:cNvSpPr>
            <p:nvPr/>
          </p:nvSpPr>
          <p:spPr bwMode="auto">
            <a:xfrm>
              <a:off x="1495" y="365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6" name="Rectangle 73"/>
            <p:cNvSpPr>
              <a:spLocks noChangeArrowheads="1"/>
            </p:cNvSpPr>
            <p:nvPr/>
          </p:nvSpPr>
          <p:spPr bwMode="auto">
            <a:xfrm>
              <a:off x="1247" y="3838"/>
              <a:ext cx="497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7" name="Rectangle 74"/>
            <p:cNvSpPr>
              <a:spLocks noChangeArrowheads="1"/>
            </p:cNvSpPr>
            <p:nvPr/>
          </p:nvSpPr>
          <p:spPr bwMode="auto">
            <a:xfrm>
              <a:off x="476" y="3652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8" name="Rectangle 75"/>
            <p:cNvSpPr>
              <a:spLocks noChangeArrowheads="1"/>
            </p:cNvSpPr>
            <p:nvPr/>
          </p:nvSpPr>
          <p:spPr bwMode="auto">
            <a:xfrm>
              <a:off x="608" y="3652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9" name="Rectangle 76"/>
            <p:cNvSpPr>
              <a:spLocks noChangeArrowheads="1"/>
            </p:cNvSpPr>
            <p:nvPr/>
          </p:nvSpPr>
          <p:spPr bwMode="auto">
            <a:xfrm>
              <a:off x="733" y="3652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0" name="Rectangle 77"/>
            <p:cNvSpPr>
              <a:spLocks noChangeArrowheads="1"/>
            </p:cNvSpPr>
            <p:nvPr/>
          </p:nvSpPr>
          <p:spPr bwMode="auto">
            <a:xfrm>
              <a:off x="861" y="365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1" name="Rectangle 78"/>
            <p:cNvSpPr>
              <a:spLocks noChangeArrowheads="1"/>
            </p:cNvSpPr>
            <p:nvPr/>
          </p:nvSpPr>
          <p:spPr bwMode="auto">
            <a:xfrm>
              <a:off x="992" y="3652"/>
              <a:ext cx="105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2" name="Rectangle 79"/>
            <p:cNvSpPr>
              <a:spLocks noChangeArrowheads="1"/>
            </p:cNvSpPr>
            <p:nvPr/>
          </p:nvSpPr>
          <p:spPr bwMode="auto">
            <a:xfrm>
              <a:off x="1113" y="365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3" name="Rectangle 80"/>
            <p:cNvSpPr>
              <a:spLocks noChangeArrowheads="1"/>
            </p:cNvSpPr>
            <p:nvPr/>
          </p:nvSpPr>
          <p:spPr bwMode="auto">
            <a:xfrm>
              <a:off x="314" y="3630"/>
              <a:ext cx="218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  </a:t>
              </a:r>
            </a:p>
          </p:txBody>
        </p:sp>
        <p:sp>
          <p:nvSpPr>
            <p:cNvPr id="61664" name="Rectangle 81"/>
            <p:cNvSpPr>
              <a:spLocks noChangeArrowheads="1"/>
            </p:cNvSpPr>
            <p:nvPr/>
          </p:nvSpPr>
          <p:spPr bwMode="auto">
            <a:xfrm>
              <a:off x="1748" y="365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5" name="Rectangle 82"/>
            <p:cNvSpPr>
              <a:spLocks noChangeArrowheads="1"/>
            </p:cNvSpPr>
            <p:nvPr/>
          </p:nvSpPr>
          <p:spPr bwMode="auto">
            <a:xfrm>
              <a:off x="1875" y="365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6" name="Rectangle 83"/>
            <p:cNvSpPr>
              <a:spLocks noChangeArrowheads="1"/>
            </p:cNvSpPr>
            <p:nvPr/>
          </p:nvSpPr>
          <p:spPr bwMode="auto">
            <a:xfrm>
              <a:off x="2002" y="3652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7" name="Rectangle 84"/>
            <p:cNvSpPr>
              <a:spLocks noChangeArrowheads="1"/>
            </p:cNvSpPr>
            <p:nvPr/>
          </p:nvSpPr>
          <p:spPr bwMode="auto">
            <a:xfrm>
              <a:off x="2133" y="3652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8" name="Rectangle 85"/>
            <p:cNvSpPr>
              <a:spLocks noChangeArrowheads="1"/>
            </p:cNvSpPr>
            <p:nvPr/>
          </p:nvSpPr>
          <p:spPr bwMode="auto">
            <a:xfrm>
              <a:off x="2261" y="3652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9" name="Rectangle 86"/>
            <p:cNvSpPr>
              <a:spLocks noChangeArrowheads="1"/>
            </p:cNvSpPr>
            <p:nvPr/>
          </p:nvSpPr>
          <p:spPr bwMode="auto">
            <a:xfrm>
              <a:off x="1627" y="365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0" name="Rectangle 87"/>
            <p:cNvSpPr>
              <a:spLocks noChangeArrowheads="1"/>
            </p:cNvSpPr>
            <p:nvPr/>
          </p:nvSpPr>
          <p:spPr bwMode="auto">
            <a:xfrm>
              <a:off x="1599" y="3646"/>
              <a:ext cx="1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671" name="Rectangle 88"/>
            <p:cNvSpPr>
              <a:spLocks noChangeArrowheads="1"/>
            </p:cNvSpPr>
            <p:nvPr/>
          </p:nvSpPr>
          <p:spPr bwMode="auto">
            <a:xfrm>
              <a:off x="1247" y="3574"/>
              <a:ext cx="497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2" name="Line 89"/>
            <p:cNvSpPr>
              <a:spLocks noChangeShapeType="1"/>
            </p:cNvSpPr>
            <p:nvPr/>
          </p:nvSpPr>
          <p:spPr bwMode="auto">
            <a:xfrm flipH="1">
              <a:off x="2332" y="364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3" name="Line 90"/>
            <p:cNvSpPr>
              <a:spLocks noChangeShapeType="1"/>
            </p:cNvSpPr>
            <p:nvPr/>
          </p:nvSpPr>
          <p:spPr bwMode="auto">
            <a:xfrm flipH="1">
              <a:off x="2344" y="382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4" name="Line 91"/>
            <p:cNvSpPr>
              <a:spLocks noChangeShapeType="1"/>
            </p:cNvSpPr>
            <p:nvPr/>
          </p:nvSpPr>
          <p:spPr bwMode="auto">
            <a:xfrm flipH="1">
              <a:off x="280" y="364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75" name="Line 92"/>
            <p:cNvSpPr>
              <a:spLocks noChangeShapeType="1"/>
            </p:cNvSpPr>
            <p:nvPr/>
          </p:nvSpPr>
          <p:spPr bwMode="auto">
            <a:xfrm flipH="1">
              <a:off x="268" y="382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22119" y="4944159"/>
            <a:ext cx="3462338" cy="523875"/>
            <a:chOff x="3326" y="2794"/>
            <a:chExt cx="2181" cy="330"/>
          </a:xfrm>
        </p:grpSpPr>
        <p:sp>
          <p:nvSpPr>
            <p:cNvPr id="61630" name="Rectangle 94"/>
            <p:cNvSpPr>
              <a:spLocks noChangeArrowheads="1"/>
            </p:cNvSpPr>
            <p:nvPr/>
          </p:nvSpPr>
          <p:spPr bwMode="auto">
            <a:xfrm>
              <a:off x="3326" y="2862"/>
              <a:ext cx="218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  </a:t>
              </a:r>
            </a:p>
          </p:txBody>
        </p:sp>
        <p:sp>
          <p:nvSpPr>
            <p:cNvPr id="61631" name="Rectangle 95"/>
            <p:cNvSpPr>
              <a:spLocks noChangeArrowheads="1"/>
            </p:cNvSpPr>
            <p:nvPr/>
          </p:nvSpPr>
          <p:spPr bwMode="auto">
            <a:xfrm>
              <a:off x="3875" y="3058"/>
              <a:ext cx="869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2" name="Rectangle 96"/>
            <p:cNvSpPr>
              <a:spLocks noChangeArrowheads="1"/>
            </p:cNvSpPr>
            <p:nvPr/>
          </p:nvSpPr>
          <p:spPr bwMode="auto">
            <a:xfrm>
              <a:off x="3875" y="2794"/>
              <a:ext cx="869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3" name="Rectangle 97"/>
            <p:cNvSpPr>
              <a:spLocks noChangeArrowheads="1"/>
            </p:cNvSpPr>
            <p:nvPr/>
          </p:nvSpPr>
          <p:spPr bwMode="auto">
            <a:xfrm>
              <a:off x="3359" y="2872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4" name="Rectangle 98"/>
            <p:cNvSpPr>
              <a:spLocks noChangeArrowheads="1"/>
            </p:cNvSpPr>
            <p:nvPr/>
          </p:nvSpPr>
          <p:spPr bwMode="auto">
            <a:xfrm>
              <a:off x="4252" y="287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5" name="Rectangle 99"/>
            <p:cNvSpPr>
              <a:spLocks noChangeArrowheads="1"/>
            </p:cNvSpPr>
            <p:nvPr/>
          </p:nvSpPr>
          <p:spPr bwMode="auto">
            <a:xfrm>
              <a:off x="4381" y="2872"/>
              <a:ext cx="110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6" name="Rectangle 100"/>
            <p:cNvSpPr>
              <a:spLocks noChangeArrowheads="1"/>
            </p:cNvSpPr>
            <p:nvPr/>
          </p:nvSpPr>
          <p:spPr bwMode="auto">
            <a:xfrm>
              <a:off x="4507" y="287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7" name="Rectangle 101"/>
            <p:cNvSpPr>
              <a:spLocks noChangeArrowheads="1"/>
            </p:cNvSpPr>
            <p:nvPr/>
          </p:nvSpPr>
          <p:spPr bwMode="auto">
            <a:xfrm>
              <a:off x="3488" y="2872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8" name="Rectangle 102"/>
            <p:cNvSpPr>
              <a:spLocks noChangeArrowheads="1"/>
            </p:cNvSpPr>
            <p:nvPr/>
          </p:nvSpPr>
          <p:spPr bwMode="auto">
            <a:xfrm>
              <a:off x="3620" y="2872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9" name="Rectangle 103"/>
            <p:cNvSpPr>
              <a:spLocks noChangeArrowheads="1"/>
            </p:cNvSpPr>
            <p:nvPr/>
          </p:nvSpPr>
          <p:spPr bwMode="auto">
            <a:xfrm>
              <a:off x="3745" y="2872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0" name="Rectangle 104"/>
            <p:cNvSpPr>
              <a:spLocks noChangeArrowheads="1"/>
            </p:cNvSpPr>
            <p:nvPr/>
          </p:nvSpPr>
          <p:spPr bwMode="auto">
            <a:xfrm>
              <a:off x="3873" y="2872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1" name="Rectangle 105"/>
            <p:cNvSpPr>
              <a:spLocks noChangeArrowheads="1"/>
            </p:cNvSpPr>
            <p:nvPr/>
          </p:nvSpPr>
          <p:spPr bwMode="auto">
            <a:xfrm>
              <a:off x="3996" y="287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2" name="Rectangle 106"/>
            <p:cNvSpPr>
              <a:spLocks noChangeArrowheads="1"/>
            </p:cNvSpPr>
            <p:nvPr/>
          </p:nvSpPr>
          <p:spPr bwMode="auto">
            <a:xfrm>
              <a:off x="4125" y="2872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3" name="Rectangle 107"/>
            <p:cNvSpPr>
              <a:spLocks noChangeArrowheads="1"/>
            </p:cNvSpPr>
            <p:nvPr/>
          </p:nvSpPr>
          <p:spPr bwMode="auto">
            <a:xfrm>
              <a:off x="4760" y="287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4" name="Rectangle 108"/>
            <p:cNvSpPr>
              <a:spLocks noChangeArrowheads="1"/>
            </p:cNvSpPr>
            <p:nvPr/>
          </p:nvSpPr>
          <p:spPr bwMode="auto">
            <a:xfrm>
              <a:off x="4887" y="287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5" name="Rectangle 109"/>
            <p:cNvSpPr>
              <a:spLocks noChangeArrowheads="1"/>
            </p:cNvSpPr>
            <p:nvPr/>
          </p:nvSpPr>
          <p:spPr bwMode="auto">
            <a:xfrm>
              <a:off x="5014" y="2872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6" name="Rectangle 110"/>
            <p:cNvSpPr>
              <a:spLocks noChangeArrowheads="1"/>
            </p:cNvSpPr>
            <p:nvPr/>
          </p:nvSpPr>
          <p:spPr bwMode="auto">
            <a:xfrm>
              <a:off x="5145" y="2872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7" name="Rectangle 111"/>
            <p:cNvSpPr>
              <a:spLocks noChangeArrowheads="1"/>
            </p:cNvSpPr>
            <p:nvPr/>
          </p:nvSpPr>
          <p:spPr bwMode="auto">
            <a:xfrm>
              <a:off x="5273" y="2872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8" name="Rectangle 112"/>
            <p:cNvSpPr>
              <a:spLocks noChangeArrowheads="1"/>
            </p:cNvSpPr>
            <p:nvPr/>
          </p:nvSpPr>
          <p:spPr bwMode="auto">
            <a:xfrm>
              <a:off x="4640" y="2872"/>
              <a:ext cx="109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49" name="Rectangle 113"/>
            <p:cNvSpPr>
              <a:spLocks noChangeArrowheads="1"/>
            </p:cNvSpPr>
            <p:nvPr/>
          </p:nvSpPr>
          <p:spPr bwMode="auto">
            <a:xfrm>
              <a:off x="3843" y="2866"/>
              <a:ext cx="94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4  5 6  7 0  1 2</a:t>
              </a:r>
            </a:p>
          </p:txBody>
        </p:sp>
        <p:sp>
          <p:nvSpPr>
            <p:cNvPr id="61650" name="Line 114"/>
            <p:cNvSpPr>
              <a:spLocks noChangeShapeType="1"/>
            </p:cNvSpPr>
            <p:nvPr/>
          </p:nvSpPr>
          <p:spPr bwMode="auto">
            <a:xfrm flipH="1">
              <a:off x="5368" y="304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1" name="Line 115"/>
            <p:cNvSpPr>
              <a:spLocks noChangeShapeType="1"/>
            </p:cNvSpPr>
            <p:nvPr/>
          </p:nvSpPr>
          <p:spPr bwMode="auto">
            <a:xfrm flipH="1">
              <a:off x="5368" y="286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5268144" y="5953809"/>
            <a:ext cx="3535363" cy="523875"/>
            <a:chOff x="3292" y="3430"/>
            <a:chExt cx="2227" cy="330"/>
          </a:xfrm>
        </p:grpSpPr>
        <p:sp>
          <p:nvSpPr>
            <p:cNvPr id="61606" name="Rectangle 117"/>
            <p:cNvSpPr>
              <a:spLocks noChangeArrowheads="1"/>
            </p:cNvSpPr>
            <p:nvPr/>
          </p:nvSpPr>
          <p:spPr bwMode="auto">
            <a:xfrm>
              <a:off x="3371" y="3508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7" name="Rectangle 118"/>
            <p:cNvSpPr>
              <a:spLocks noChangeArrowheads="1"/>
            </p:cNvSpPr>
            <p:nvPr/>
          </p:nvSpPr>
          <p:spPr bwMode="auto">
            <a:xfrm>
              <a:off x="4264" y="3508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8" name="Rectangle 119"/>
            <p:cNvSpPr>
              <a:spLocks noChangeArrowheads="1"/>
            </p:cNvSpPr>
            <p:nvPr/>
          </p:nvSpPr>
          <p:spPr bwMode="auto">
            <a:xfrm>
              <a:off x="4393" y="3508"/>
              <a:ext cx="110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9" name="Rectangle 120"/>
            <p:cNvSpPr>
              <a:spLocks noChangeArrowheads="1"/>
            </p:cNvSpPr>
            <p:nvPr/>
          </p:nvSpPr>
          <p:spPr bwMode="auto">
            <a:xfrm>
              <a:off x="4519" y="3508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0" name="Rectangle 121"/>
            <p:cNvSpPr>
              <a:spLocks noChangeArrowheads="1"/>
            </p:cNvSpPr>
            <p:nvPr/>
          </p:nvSpPr>
          <p:spPr bwMode="auto">
            <a:xfrm>
              <a:off x="4271" y="3694"/>
              <a:ext cx="497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1" name="Rectangle 122"/>
            <p:cNvSpPr>
              <a:spLocks noChangeArrowheads="1"/>
            </p:cNvSpPr>
            <p:nvPr/>
          </p:nvSpPr>
          <p:spPr bwMode="auto">
            <a:xfrm>
              <a:off x="3500" y="3508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2" name="Rectangle 123"/>
            <p:cNvSpPr>
              <a:spLocks noChangeArrowheads="1"/>
            </p:cNvSpPr>
            <p:nvPr/>
          </p:nvSpPr>
          <p:spPr bwMode="auto">
            <a:xfrm>
              <a:off x="3632" y="3508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3" name="Rectangle 124"/>
            <p:cNvSpPr>
              <a:spLocks noChangeArrowheads="1"/>
            </p:cNvSpPr>
            <p:nvPr/>
          </p:nvSpPr>
          <p:spPr bwMode="auto">
            <a:xfrm>
              <a:off x="3757" y="3508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4" name="Rectangle 125"/>
            <p:cNvSpPr>
              <a:spLocks noChangeArrowheads="1"/>
            </p:cNvSpPr>
            <p:nvPr/>
          </p:nvSpPr>
          <p:spPr bwMode="auto">
            <a:xfrm>
              <a:off x="3885" y="3508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5" name="Rectangle 126"/>
            <p:cNvSpPr>
              <a:spLocks noChangeArrowheads="1"/>
            </p:cNvSpPr>
            <p:nvPr/>
          </p:nvSpPr>
          <p:spPr bwMode="auto">
            <a:xfrm>
              <a:off x="4016" y="3508"/>
              <a:ext cx="105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6" name="Rectangle 127"/>
            <p:cNvSpPr>
              <a:spLocks noChangeArrowheads="1"/>
            </p:cNvSpPr>
            <p:nvPr/>
          </p:nvSpPr>
          <p:spPr bwMode="auto">
            <a:xfrm>
              <a:off x="4137" y="3508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7" name="Rectangle 128"/>
            <p:cNvSpPr>
              <a:spLocks noChangeArrowheads="1"/>
            </p:cNvSpPr>
            <p:nvPr/>
          </p:nvSpPr>
          <p:spPr bwMode="auto">
            <a:xfrm>
              <a:off x="3338" y="3486"/>
              <a:ext cx="218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  </a:t>
              </a:r>
            </a:p>
          </p:txBody>
        </p:sp>
        <p:sp>
          <p:nvSpPr>
            <p:cNvPr id="61618" name="Rectangle 129"/>
            <p:cNvSpPr>
              <a:spLocks noChangeArrowheads="1"/>
            </p:cNvSpPr>
            <p:nvPr/>
          </p:nvSpPr>
          <p:spPr bwMode="auto">
            <a:xfrm>
              <a:off x="4772" y="3508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9" name="Rectangle 130"/>
            <p:cNvSpPr>
              <a:spLocks noChangeArrowheads="1"/>
            </p:cNvSpPr>
            <p:nvPr/>
          </p:nvSpPr>
          <p:spPr bwMode="auto">
            <a:xfrm>
              <a:off x="4899" y="3508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0" name="Rectangle 131"/>
            <p:cNvSpPr>
              <a:spLocks noChangeArrowheads="1"/>
            </p:cNvSpPr>
            <p:nvPr/>
          </p:nvSpPr>
          <p:spPr bwMode="auto">
            <a:xfrm>
              <a:off x="5026" y="3508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1" name="Rectangle 132"/>
            <p:cNvSpPr>
              <a:spLocks noChangeArrowheads="1"/>
            </p:cNvSpPr>
            <p:nvPr/>
          </p:nvSpPr>
          <p:spPr bwMode="auto">
            <a:xfrm>
              <a:off x="5157" y="3508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2" name="Rectangle 133"/>
            <p:cNvSpPr>
              <a:spLocks noChangeArrowheads="1"/>
            </p:cNvSpPr>
            <p:nvPr/>
          </p:nvSpPr>
          <p:spPr bwMode="auto">
            <a:xfrm>
              <a:off x="5285" y="3508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3" name="Rectangle 134"/>
            <p:cNvSpPr>
              <a:spLocks noChangeArrowheads="1"/>
            </p:cNvSpPr>
            <p:nvPr/>
          </p:nvSpPr>
          <p:spPr bwMode="auto">
            <a:xfrm>
              <a:off x="4651" y="3508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4" name="Rectangle 135"/>
            <p:cNvSpPr>
              <a:spLocks noChangeArrowheads="1"/>
            </p:cNvSpPr>
            <p:nvPr/>
          </p:nvSpPr>
          <p:spPr bwMode="auto">
            <a:xfrm>
              <a:off x="4623" y="3502"/>
              <a:ext cx="1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625" name="Rectangle 136"/>
            <p:cNvSpPr>
              <a:spLocks noChangeArrowheads="1"/>
            </p:cNvSpPr>
            <p:nvPr/>
          </p:nvSpPr>
          <p:spPr bwMode="auto">
            <a:xfrm>
              <a:off x="4271" y="3430"/>
              <a:ext cx="497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6" name="Line 137"/>
            <p:cNvSpPr>
              <a:spLocks noChangeShapeType="1"/>
            </p:cNvSpPr>
            <p:nvPr/>
          </p:nvSpPr>
          <p:spPr bwMode="auto">
            <a:xfrm flipH="1">
              <a:off x="5356" y="350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7" name="Line 138"/>
            <p:cNvSpPr>
              <a:spLocks noChangeShapeType="1"/>
            </p:cNvSpPr>
            <p:nvPr/>
          </p:nvSpPr>
          <p:spPr bwMode="auto">
            <a:xfrm flipH="1">
              <a:off x="5368" y="368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8" name="Line 139"/>
            <p:cNvSpPr>
              <a:spLocks noChangeShapeType="1"/>
            </p:cNvSpPr>
            <p:nvPr/>
          </p:nvSpPr>
          <p:spPr bwMode="auto">
            <a:xfrm flipH="1">
              <a:off x="3304" y="350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29" name="Line 140"/>
            <p:cNvSpPr>
              <a:spLocks noChangeShapeType="1"/>
            </p:cNvSpPr>
            <p:nvPr/>
          </p:nvSpPr>
          <p:spPr bwMode="auto">
            <a:xfrm flipH="1">
              <a:off x="3292" y="368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Group 141"/>
          <p:cNvGrpSpPr>
            <a:grpSpLocks/>
          </p:cNvGrpSpPr>
          <p:nvPr/>
        </p:nvGrpSpPr>
        <p:grpSpPr bwMode="auto">
          <a:xfrm>
            <a:off x="5249094" y="3650347"/>
            <a:ext cx="3535363" cy="554037"/>
            <a:chOff x="3280" y="1979"/>
            <a:chExt cx="2227" cy="349"/>
          </a:xfrm>
        </p:grpSpPr>
        <p:sp>
          <p:nvSpPr>
            <p:cNvPr id="61580" name="Rectangle 142"/>
            <p:cNvSpPr>
              <a:spLocks noChangeArrowheads="1"/>
            </p:cNvSpPr>
            <p:nvPr/>
          </p:nvSpPr>
          <p:spPr bwMode="auto">
            <a:xfrm>
              <a:off x="3347" y="2068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1" name="Rectangle 143"/>
            <p:cNvSpPr>
              <a:spLocks noChangeArrowheads="1"/>
            </p:cNvSpPr>
            <p:nvPr/>
          </p:nvSpPr>
          <p:spPr bwMode="auto">
            <a:xfrm>
              <a:off x="4240" y="2068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2" name="Rectangle 144"/>
            <p:cNvSpPr>
              <a:spLocks noChangeArrowheads="1"/>
            </p:cNvSpPr>
            <p:nvPr/>
          </p:nvSpPr>
          <p:spPr bwMode="auto">
            <a:xfrm>
              <a:off x="4369" y="2068"/>
              <a:ext cx="110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3" name="Rectangle 145"/>
            <p:cNvSpPr>
              <a:spLocks noChangeArrowheads="1"/>
            </p:cNvSpPr>
            <p:nvPr/>
          </p:nvSpPr>
          <p:spPr bwMode="auto">
            <a:xfrm>
              <a:off x="4495" y="2068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4" name="Rectangle 146"/>
            <p:cNvSpPr>
              <a:spLocks noChangeArrowheads="1"/>
            </p:cNvSpPr>
            <p:nvPr/>
          </p:nvSpPr>
          <p:spPr bwMode="auto">
            <a:xfrm>
              <a:off x="3731" y="1979"/>
              <a:ext cx="877" cy="73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5" name="Rectangle 147"/>
            <p:cNvSpPr>
              <a:spLocks noChangeArrowheads="1"/>
            </p:cNvSpPr>
            <p:nvPr/>
          </p:nvSpPr>
          <p:spPr bwMode="auto">
            <a:xfrm>
              <a:off x="3476" y="2068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6" name="Rectangle 148"/>
            <p:cNvSpPr>
              <a:spLocks noChangeArrowheads="1"/>
            </p:cNvSpPr>
            <p:nvPr/>
          </p:nvSpPr>
          <p:spPr bwMode="auto">
            <a:xfrm>
              <a:off x="3608" y="2068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7" name="Rectangle 149"/>
            <p:cNvSpPr>
              <a:spLocks noChangeArrowheads="1"/>
            </p:cNvSpPr>
            <p:nvPr/>
          </p:nvSpPr>
          <p:spPr bwMode="auto">
            <a:xfrm>
              <a:off x="3733" y="2068"/>
              <a:ext cx="112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8" name="Rectangle 150"/>
            <p:cNvSpPr>
              <a:spLocks noChangeArrowheads="1"/>
            </p:cNvSpPr>
            <p:nvPr/>
          </p:nvSpPr>
          <p:spPr bwMode="auto">
            <a:xfrm>
              <a:off x="3861" y="2068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9" name="Rectangle 151"/>
            <p:cNvSpPr>
              <a:spLocks noChangeArrowheads="1"/>
            </p:cNvSpPr>
            <p:nvPr/>
          </p:nvSpPr>
          <p:spPr bwMode="auto">
            <a:xfrm>
              <a:off x="3984" y="2068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0" name="Rectangle 152"/>
            <p:cNvSpPr>
              <a:spLocks noChangeArrowheads="1"/>
            </p:cNvSpPr>
            <p:nvPr/>
          </p:nvSpPr>
          <p:spPr bwMode="auto">
            <a:xfrm>
              <a:off x="4113" y="2068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1" name="Rectangle 153"/>
            <p:cNvSpPr>
              <a:spLocks noChangeArrowheads="1"/>
            </p:cNvSpPr>
            <p:nvPr/>
          </p:nvSpPr>
          <p:spPr bwMode="auto">
            <a:xfrm>
              <a:off x="3326" y="2070"/>
              <a:ext cx="218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</a:t>
              </a:r>
            </a:p>
          </p:txBody>
        </p:sp>
        <p:sp>
          <p:nvSpPr>
            <p:cNvPr id="61592" name="Rectangle 154"/>
            <p:cNvSpPr>
              <a:spLocks noChangeArrowheads="1"/>
            </p:cNvSpPr>
            <p:nvPr/>
          </p:nvSpPr>
          <p:spPr bwMode="auto">
            <a:xfrm>
              <a:off x="4748" y="2068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3" name="Rectangle 155"/>
            <p:cNvSpPr>
              <a:spLocks noChangeArrowheads="1"/>
            </p:cNvSpPr>
            <p:nvPr/>
          </p:nvSpPr>
          <p:spPr bwMode="auto">
            <a:xfrm>
              <a:off x="4875" y="2068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4" name="Rectangle 156"/>
            <p:cNvSpPr>
              <a:spLocks noChangeArrowheads="1"/>
            </p:cNvSpPr>
            <p:nvPr/>
          </p:nvSpPr>
          <p:spPr bwMode="auto">
            <a:xfrm>
              <a:off x="5002" y="2068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5" name="Rectangle 157"/>
            <p:cNvSpPr>
              <a:spLocks noChangeArrowheads="1"/>
            </p:cNvSpPr>
            <p:nvPr/>
          </p:nvSpPr>
          <p:spPr bwMode="auto">
            <a:xfrm>
              <a:off x="5133" y="2068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6" name="Rectangle 158"/>
            <p:cNvSpPr>
              <a:spLocks noChangeArrowheads="1"/>
            </p:cNvSpPr>
            <p:nvPr/>
          </p:nvSpPr>
          <p:spPr bwMode="auto">
            <a:xfrm>
              <a:off x="5261" y="2068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7" name="Line 159"/>
            <p:cNvSpPr>
              <a:spLocks noChangeShapeType="1"/>
            </p:cNvSpPr>
            <p:nvPr/>
          </p:nvSpPr>
          <p:spPr bwMode="auto">
            <a:xfrm flipH="1">
              <a:off x="4648" y="224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8" name="Line 160"/>
            <p:cNvSpPr>
              <a:spLocks noChangeShapeType="1"/>
            </p:cNvSpPr>
            <p:nvPr/>
          </p:nvSpPr>
          <p:spPr bwMode="auto">
            <a:xfrm flipH="1">
              <a:off x="4648" y="2060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9" name="Line 161"/>
            <p:cNvSpPr>
              <a:spLocks noChangeShapeType="1"/>
            </p:cNvSpPr>
            <p:nvPr/>
          </p:nvSpPr>
          <p:spPr bwMode="auto">
            <a:xfrm flipH="1">
              <a:off x="4590" y="2246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0" name="Line 162"/>
            <p:cNvSpPr>
              <a:spLocks noChangeShapeType="1"/>
            </p:cNvSpPr>
            <p:nvPr/>
          </p:nvSpPr>
          <p:spPr bwMode="auto">
            <a:xfrm flipH="1">
              <a:off x="4590" y="2060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1" name="Rectangle 163"/>
            <p:cNvSpPr>
              <a:spLocks noChangeArrowheads="1"/>
            </p:cNvSpPr>
            <p:nvPr/>
          </p:nvSpPr>
          <p:spPr bwMode="auto">
            <a:xfrm>
              <a:off x="3731" y="2255"/>
              <a:ext cx="877" cy="73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2" name="Line 164"/>
            <p:cNvSpPr>
              <a:spLocks noChangeShapeType="1"/>
            </p:cNvSpPr>
            <p:nvPr/>
          </p:nvSpPr>
          <p:spPr bwMode="auto">
            <a:xfrm flipH="1">
              <a:off x="5368" y="206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3" name="Line 165"/>
            <p:cNvSpPr>
              <a:spLocks noChangeShapeType="1"/>
            </p:cNvSpPr>
            <p:nvPr/>
          </p:nvSpPr>
          <p:spPr bwMode="auto">
            <a:xfrm flipH="1">
              <a:off x="5368" y="224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4" name="Line 166"/>
            <p:cNvSpPr>
              <a:spLocks noChangeShapeType="1"/>
            </p:cNvSpPr>
            <p:nvPr/>
          </p:nvSpPr>
          <p:spPr bwMode="auto">
            <a:xfrm flipH="1">
              <a:off x="3280" y="206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5" name="Line 167"/>
            <p:cNvSpPr>
              <a:spLocks noChangeShapeType="1"/>
            </p:cNvSpPr>
            <p:nvPr/>
          </p:nvSpPr>
          <p:spPr bwMode="auto">
            <a:xfrm flipH="1">
              <a:off x="3280" y="224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Group 168"/>
          <p:cNvGrpSpPr>
            <a:grpSpLocks/>
          </p:cNvGrpSpPr>
          <p:nvPr/>
        </p:nvGrpSpPr>
        <p:grpSpPr bwMode="auto">
          <a:xfrm>
            <a:off x="505644" y="3153459"/>
            <a:ext cx="3516313" cy="523875"/>
            <a:chOff x="292" y="1666"/>
            <a:chExt cx="2215" cy="330"/>
          </a:xfrm>
        </p:grpSpPr>
        <p:sp>
          <p:nvSpPr>
            <p:cNvPr id="61553" name="Rectangle 169"/>
            <p:cNvSpPr>
              <a:spLocks noChangeArrowheads="1"/>
            </p:cNvSpPr>
            <p:nvPr/>
          </p:nvSpPr>
          <p:spPr bwMode="auto">
            <a:xfrm>
              <a:off x="326" y="1722"/>
              <a:ext cx="218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  </a:t>
              </a:r>
            </a:p>
          </p:txBody>
        </p:sp>
        <p:sp>
          <p:nvSpPr>
            <p:cNvPr id="61554" name="Rectangle 170"/>
            <p:cNvSpPr>
              <a:spLocks noChangeArrowheads="1"/>
            </p:cNvSpPr>
            <p:nvPr/>
          </p:nvSpPr>
          <p:spPr bwMode="auto">
            <a:xfrm>
              <a:off x="347" y="1744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5" name="Rectangle 171"/>
            <p:cNvSpPr>
              <a:spLocks noChangeArrowheads="1"/>
            </p:cNvSpPr>
            <p:nvPr/>
          </p:nvSpPr>
          <p:spPr bwMode="auto">
            <a:xfrm>
              <a:off x="1240" y="1744"/>
              <a:ext cx="113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6" name="Rectangle 172"/>
            <p:cNvSpPr>
              <a:spLocks noChangeArrowheads="1"/>
            </p:cNvSpPr>
            <p:nvPr/>
          </p:nvSpPr>
          <p:spPr bwMode="auto">
            <a:xfrm>
              <a:off x="1369" y="1744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7" name="Rectangle 173"/>
            <p:cNvSpPr>
              <a:spLocks noChangeArrowheads="1"/>
            </p:cNvSpPr>
            <p:nvPr/>
          </p:nvSpPr>
          <p:spPr bwMode="auto">
            <a:xfrm>
              <a:off x="1495" y="1744"/>
              <a:ext cx="113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8" name="Rectangle 174"/>
            <p:cNvSpPr>
              <a:spLocks noChangeArrowheads="1"/>
            </p:cNvSpPr>
            <p:nvPr/>
          </p:nvSpPr>
          <p:spPr bwMode="auto">
            <a:xfrm>
              <a:off x="476" y="1744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9" name="Rectangle 175"/>
            <p:cNvSpPr>
              <a:spLocks noChangeArrowheads="1"/>
            </p:cNvSpPr>
            <p:nvPr/>
          </p:nvSpPr>
          <p:spPr bwMode="auto">
            <a:xfrm>
              <a:off x="608" y="1744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0" name="Rectangle 176"/>
            <p:cNvSpPr>
              <a:spLocks noChangeArrowheads="1"/>
            </p:cNvSpPr>
            <p:nvPr/>
          </p:nvSpPr>
          <p:spPr bwMode="auto">
            <a:xfrm>
              <a:off x="733" y="1744"/>
              <a:ext cx="112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1" name="Rectangle 177"/>
            <p:cNvSpPr>
              <a:spLocks noChangeArrowheads="1"/>
            </p:cNvSpPr>
            <p:nvPr/>
          </p:nvSpPr>
          <p:spPr bwMode="auto">
            <a:xfrm>
              <a:off x="861" y="1744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2" name="Rectangle 178"/>
            <p:cNvSpPr>
              <a:spLocks noChangeArrowheads="1"/>
            </p:cNvSpPr>
            <p:nvPr/>
          </p:nvSpPr>
          <p:spPr bwMode="auto">
            <a:xfrm>
              <a:off x="984" y="1744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3" name="Rectangle 179"/>
            <p:cNvSpPr>
              <a:spLocks noChangeArrowheads="1"/>
            </p:cNvSpPr>
            <p:nvPr/>
          </p:nvSpPr>
          <p:spPr bwMode="auto">
            <a:xfrm>
              <a:off x="1113" y="1744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4" name="Rectangle 180"/>
            <p:cNvSpPr>
              <a:spLocks noChangeArrowheads="1"/>
            </p:cNvSpPr>
            <p:nvPr/>
          </p:nvSpPr>
          <p:spPr bwMode="auto">
            <a:xfrm>
              <a:off x="1748" y="1744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5" name="Rectangle 181"/>
            <p:cNvSpPr>
              <a:spLocks noChangeArrowheads="1"/>
            </p:cNvSpPr>
            <p:nvPr/>
          </p:nvSpPr>
          <p:spPr bwMode="auto">
            <a:xfrm>
              <a:off x="1875" y="1744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6" name="Rectangle 182"/>
            <p:cNvSpPr>
              <a:spLocks noChangeArrowheads="1"/>
            </p:cNvSpPr>
            <p:nvPr/>
          </p:nvSpPr>
          <p:spPr bwMode="auto">
            <a:xfrm>
              <a:off x="2002" y="1744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7" name="Rectangle 183"/>
            <p:cNvSpPr>
              <a:spLocks noChangeArrowheads="1"/>
            </p:cNvSpPr>
            <p:nvPr/>
          </p:nvSpPr>
          <p:spPr bwMode="auto">
            <a:xfrm>
              <a:off x="2133" y="1744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8" name="Rectangle 184"/>
            <p:cNvSpPr>
              <a:spLocks noChangeArrowheads="1"/>
            </p:cNvSpPr>
            <p:nvPr/>
          </p:nvSpPr>
          <p:spPr bwMode="auto">
            <a:xfrm>
              <a:off x="2261" y="1744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9" name="Line 185"/>
            <p:cNvSpPr>
              <a:spLocks noChangeShapeType="1"/>
            </p:cNvSpPr>
            <p:nvPr/>
          </p:nvSpPr>
          <p:spPr bwMode="auto">
            <a:xfrm flipH="1">
              <a:off x="1648" y="1922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0" name="Line 186"/>
            <p:cNvSpPr>
              <a:spLocks noChangeShapeType="1"/>
            </p:cNvSpPr>
            <p:nvPr/>
          </p:nvSpPr>
          <p:spPr bwMode="auto">
            <a:xfrm flipH="1">
              <a:off x="1648" y="17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1" name="Line 187"/>
            <p:cNvSpPr>
              <a:spLocks noChangeShapeType="1"/>
            </p:cNvSpPr>
            <p:nvPr/>
          </p:nvSpPr>
          <p:spPr bwMode="auto">
            <a:xfrm flipH="1">
              <a:off x="1590" y="1922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2" name="Line 188"/>
            <p:cNvSpPr>
              <a:spLocks noChangeShapeType="1"/>
            </p:cNvSpPr>
            <p:nvPr/>
          </p:nvSpPr>
          <p:spPr bwMode="auto">
            <a:xfrm flipH="1">
              <a:off x="1590" y="1736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3" name="Rectangle 189"/>
            <p:cNvSpPr>
              <a:spLocks noChangeArrowheads="1"/>
            </p:cNvSpPr>
            <p:nvPr/>
          </p:nvSpPr>
          <p:spPr bwMode="auto">
            <a:xfrm>
              <a:off x="728" y="1666"/>
              <a:ext cx="500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4" name="Rectangle 190"/>
            <p:cNvSpPr>
              <a:spLocks noChangeArrowheads="1"/>
            </p:cNvSpPr>
            <p:nvPr/>
          </p:nvSpPr>
          <p:spPr bwMode="auto">
            <a:xfrm>
              <a:off x="728" y="1928"/>
              <a:ext cx="500" cy="68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5" name="Line 191"/>
            <p:cNvSpPr>
              <a:spLocks noChangeShapeType="1"/>
            </p:cNvSpPr>
            <p:nvPr/>
          </p:nvSpPr>
          <p:spPr bwMode="auto">
            <a:xfrm flipH="1">
              <a:off x="2356" y="1740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6" name="Line 192"/>
            <p:cNvSpPr>
              <a:spLocks noChangeShapeType="1"/>
            </p:cNvSpPr>
            <p:nvPr/>
          </p:nvSpPr>
          <p:spPr bwMode="auto">
            <a:xfrm flipH="1">
              <a:off x="2356" y="1920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7" name="Line 193"/>
            <p:cNvSpPr>
              <a:spLocks noChangeShapeType="1"/>
            </p:cNvSpPr>
            <p:nvPr/>
          </p:nvSpPr>
          <p:spPr bwMode="auto">
            <a:xfrm flipH="1">
              <a:off x="292" y="1740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8" name="Line 194"/>
            <p:cNvSpPr>
              <a:spLocks noChangeShapeType="1"/>
            </p:cNvSpPr>
            <p:nvPr/>
          </p:nvSpPr>
          <p:spPr bwMode="auto">
            <a:xfrm flipH="1">
              <a:off x="292" y="1920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9" name="Rectangle 195"/>
            <p:cNvSpPr>
              <a:spLocks noChangeArrowheads="1"/>
            </p:cNvSpPr>
            <p:nvPr/>
          </p:nvSpPr>
          <p:spPr bwMode="auto">
            <a:xfrm>
              <a:off x="687" y="1726"/>
              <a:ext cx="58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3  4  5 6</a:t>
              </a:r>
            </a:p>
          </p:txBody>
        </p:sp>
      </p:grpSp>
      <p:grpSp>
        <p:nvGrpSpPr>
          <p:cNvPr id="12" name="Group 196"/>
          <p:cNvGrpSpPr>
            <a:grpSpLocks/>
          </p:cNvGrpSpPr>
          <p:nvPr/>
        </p:nvGrpSpPr>
        <p:grpSpPr bwMode="auto">
          <a:xfrm>
            <a:off x="5268144" y="3039159"/>
            <a:ext cx="3516313" cy="523875"/>
            <a:chOff x="3292" y="1594"/>
            <a:chExt cx="2215" cy="330"/>
          </a:xfrm>
        </p:grpSpPr>
        <p:sp>
          <p:nvSpPr>
            <p:cNvPr id="61526" name="Rectangle 197"/>
            <p:cNvSpPr>
              <a:spLocks noChangeArrowheads="1"/>
            </p:cNvSpPr>
            <p:nvPr/>
          </p:nvSpPr>
          <p:spPr bwMode="auto">
            <a:xfrm>
              <a:off x="3326" y="1650"/>
              <a:ext cx="218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  </a:t>
              </a:r>
            </a:p>
          </p:txBody>
        </p:sp>
        <p:sp>
          <p:nvSpPr>
            <p:cNvPr id="61527" name="Rectangle 198"/>
            <p:cNvSpPr>
              <a:spLocks noChangeArrowheads="1"/>
            </p:cNvSpPr>
            <p:nvPr/>
          </p:nvSpPr>
          <p:spPr bwMode="auto">
            <a:xfrm>
              <a:off x="3347" y="1672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8" name="Rectangle 199"/>
            <p:cNvSpPr>
              <a:spLocks noChangeArrowheads="1"/>
            </p:cNvSpPr>
            <p:nvPr/>
          </p:nvSpPr>
          <p:spPr bwMode="auto">
            <a:xfrm>
              <a:off x="4240" y="1672"/>
              <a:ext cx="113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9" name="Rectangle 200"/>
            <p:cNvSpPr>
              <a:spLocks noChangeArrowheads="1"/>
            </p:cNvSpPr>
            <p:nvPr/>
          </p:nvSpPr>
          <p:spPr bwMode="auto">
            <a:xfrm>
              <a:off x="4369" y="1672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0" name="Rectangle 201"/>
            <p:cNvSpPr>
              <a:spLocks noChangeArrowheads="1"/>
            </p:cNvSpPr>
            <p:nvPr/>
          </p:nvSpPr>
          <p:spPr bwMode="auto">
            <a:xfrm>
              <a:off x="4495" y="1672"/>
              <a:ext cx="113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1" name="Rectangle 202"/>
            <p:cNvSpPr>
              <a:spLocks noChangeArrowheads="1"/>
            </p:cNvSpPr>
            <p:nvPr/>
          </p:nvSpPr>
          <p:spPr bwMode="auto">
            <a:xfrm>
              <a:off x="3476" y="1672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2" name="Rectangle 203"/>
            <p:cNvSpPr>
              <a:spLocks noChangeArrowheads="1"/>
            </p:cNvSpPr>
            <p:nvPr/>
          </p:nvSpPr>
          <p:spPr bwMode="auto">
            <a:xfrm>
              <a:off x="3608" y="1672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3" name="Rectangle 204"/>
            <p:cNvSpPr>
              <a:spLocks noChangeArrowheads="1"/>
            </p:cNvSpPr>
            <p:nvPr/>
          </p:nvSpPr>
          <p:spPr bwMode="auto">
            <a:xfrm>
              <a:off x="3733" y="1672"/>
              <a:ext cx="112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4" name="Rectangle 205"/>
            <p:cNvSpPr>
              <a:spLocks noChangeArrowheads="1"/>
            </p:cNvSpPr>
            <p:nvPr/>
          </p:nvSpPr>
          <p:spPr bwMode="auto">
            <a:xfrm>
              <a:off x="3861" y="1672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5" name="Rectangle 206"/>
            <p:cNvSpPr>
              <a:spLocks noChangeArrowheads="1"/>
            </p:cNvSpPr>
            <p:nvPr/>
          </p:nvSpPr>
          <p:spPr bwMode="auto">
            <a:xfrm>
              <a:off x="3984" y="1672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6" name="Rectangle 207"/>
            <p:cNvSpPr>
              <a:spLocks noChangeArrowheads="1"/>
            </p:cNvSpPr>
            <p:nvPr/>
          </p:nvSpPr>
          <p:spPr bwMode="auto">
            <a:xfrm>
              <a:off x="4113" y="1672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7" name="Rectangle 208"/>
            <p:cNvSpPr>
              <a:spLocks noChangeArrowheads="1"/>
            </p:cNvSpPr>
            <p:nvPr/>
          </p:nvSpPr>
          <p:spPr bwMode="auto">
            <a:xfrm>
              <a:off x="4748" y="167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8" name="Rectangle 209"/>
            <p:cNvSpPr>
              <a:spLocks noChangeArrowheads="1"/>
            </p:cNvSpPr>
            <p:nvPr/>
          </p:nvSpPr>
          <p:spPr bwMode="auto">
            <a:xfrm>
              <a:off x="4875" y="1672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9" name="Rectangle 210"/>
            <p:cNvSpPr>
              <a:spLocks noChangeArrowheads="1"/>
            </p:cNvSpPr>
            <p:nvPr/>
          </p:nvSpPr>
          <p:spPr bwMode="auto">
            <a:xfrm>
              <a:off x="5002" y="1672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0" name="Rectangle 211"/>
            <p:cNvSpPr>
              <a:spLocks noChangeArrowheads="1"/>
            </p:cNvSpPr>
            <p:nvPr/>
          </p:nvSpPr>
          <p:spPr bwMode="auto">
            <a:xfrm>
              <a:off x="5133" y="1672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1" name="Rectangle 212"/>
            <p:cNvSpPr>
              <a:spLocks noChangeArrowheads="1"/>
            </p:cNvSpPr>
            <p:nvPr/>
          </p:nvSpPr>
          <p:spPr bwMode="auto">
            <a:xfrm>
              <a:off x="5261" y="1672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2" name="Line 213"/>
            <p:cNvSpPr>
              <a:spLocks noChangeShapeType="1"/>
            </p:cNvSpPr>
            <p:nvPr/>
          </p:nvSpPr>
          <p:spPr bwMode="auto">
            <a:xfrm flipH="1">
              <a:off x="4648" y="1850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3" name="Line 214"/>
            <p:cNvSpPr>
              <a:spLocks noChangeShapeType="1"/>
            </p:cNvSpPr>
            <p:nvPr/>
          </p:nvSpPr>
          <p:spPr bwMode="auto">
            <a:xfrm flipH="1">
              <a:off x="4648" y="1664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4" name="Line 215"/>
            <p:cNvSpPr>
              <a:spLocks noChangeShapeType="1"/>
            </p:cNvSpPr>
            <p:nvPr/>
          </p:nvSpPr>
          <p:spPr bwMode="auto">
            <a:xfrm flipH="1">
              <a:off x="4590" y="1850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5" name="Line 216"/>
            <p:cNvSpPr>
              <a:spLocks noChangeShapeType="1"/>
            </p:cNvSpPr>
            <p:nvPr/>
          </p:nvSpPr>
          <p:spPr bwMode="auto">
            <a:xfrm flipH="1">
              <a:off x="4590" y="1664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6" name="Rectangle 217"/>
            <p:cNvSpPr>
              <a:spLocks noChangeArrowheads="1"/>
            </p:cNvSpPr>
            <p:nvPr/>
          </p:nvSpPr>
          <p:spPr bwMode="auto">
            <a:xfrm>
              <a:off x="3728" y="1594"/>
              <a:ext cx="500" cy="66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7" name="Rectangle 218"/>
            <p:cNvSpPr>
              <a:spLocks noChangeArrowheads="1"/>
            </p:cNvSpPr>
            <p:nvPr/>
          </p:nvSpPr>
          <p:spPr bwMode="auto">
            <a:xfrm>
              <a:off x="3728" y="1856"/>
              <a:ext cx="500" cy="68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8" name="Line 219"/>
            <p:cNvSpPr>
              <a:spLocks noChangeShapeType="1"/>
            </p:cNvSpPr>
            <p:nvPr/>
          </p:nvSpPr>
          <p:spPr bwMode="auto">
            <a:xfrm flipH="1">
              <a:off x="5356" y="166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9" name="Line 220"/>
            <p:cNvSpPr>
              <a:spLocks noChangeShapeType="1"/>
            </p:cNvSpPr>
            <p:nvPr/>
          </p:nvSpPr>
          <p:spPr bwMode="auto">
            <a:xfrm flipH="1">
              <a:off x="5356" y="184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0" name="Line 221"/>
            <p:cNvSpPr>
              <a:spLocks noChangeShapeType="1"/>
            </p:cNvSpPr>
            <p:nvPr/>
          </p:nvSpPr>
          <p:spPr bwMode="auto">
            <a:xfrm flipH="1">
              <a:off x="3292" y="166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1" name="Line 222"/>
            <p:cNvSpPr>
              <a:spLocks noChangeShapeType="1"/>
            </p:cNvSpPr>
            <p:nvPr/>
          </p:nvSpPr>
          <p:spPr bwMode="auto">
            <a:xfrm flipH="1">
              <a:off x="3292" y="1848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2" name="Rectangle 223"/>
            <p:cNvSpPr>
              <a:spLocks noChangeArrowheads="1"/>
            </p:cNvSpPr>
            <p:nvPr/>
          </p:nvSpPr>
          <p:spPr bwMode="auto">
            <a:xfrm>
              <a:off x="3687" y="1654"/>
              <a:ext cx="58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3  4  5 6</a:t>
              </a:r>
            </a:p>
          </p:txBody>
        </p:sp>
      </p:grpSp>
      <p:grpSp>
        <p:nvGrpSpPr>
          <p:cNvPr id="61452" name="Group 224"/>
          <p:cNvGrpSpPr>
            <a:grpSpLocks/>
          </p:cNvGrpSpPr>
          <p:nvPr/>
        </p:nvGrpSpPr>
        <p:grpSpPr bwMode="auto">
          <a:xfrm>
            <a:off x="5287194" y="1629459"/>
            <a:ext cx="3535363" cy="839788"/>
            <a:chOff x="3304" y="706"/>
            <a:chExt cx="2227" cy="529"/>
          </a:xfrm>
        </p:grpSpPr>
        <p:sp>
          <p:nvSpPr>
            <p:cNvPr id="61498" name="Rectangle 225"/>
            <p:cNvSpPr>
              <a:spLocks noChangeArrowheads="1"/>
            </p:cNvSpPr>
            <p:nvPr/>
          </p:nvSpPr>
          <p:spPr bwMode="auto">
            <a:xfrm>
              <a:off x="3747" y="706"/>
              <a:ext cx="110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Source System B</a:t>
              </a:r>
            </a:p>
          </p:txBody>
        </p:sp>
        <p:grpSp>
          <p:nvGrpSpPr>
            <p:cNvPr id="61499" name="Group 226"/>
            <p:cNvGrpSpPr>
              <a:grpSpLocks/>
            </p:cNvGrpSpPr>
            <p:nvPr/>
          </p:nvGrpSpPr>
          <p:grpSpPr bwMode="auto">
            <a:xfrm>
              <a:off x="3304" y="887"/>
              <a:ext cx="2227" cy="348"/>
              <a:chOff x="3304" y="887"/>
              <a:chExt cx="2227" cy="348"/>
            </a:xfrm>
          </p:grpSpPr>
          <p:sp>
            <p:nvSpPr>
              <p:cNvPr id="61500" name="Rectangle 227"/>
              <p:cNvSpPr>
                <a:spLocks noChangeArrowheads="1"/>
              </p:cNvSpPr>
              <p:nvPr/>
            </p:nvSpPr>
            <p:spPr bwMode="auto">
              <a:xfrm>
                <a:off x="3371" y="976"/>
                <a:ext cx="110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1" name="Rectangle 228"/>
              <p:cNvSpPr>
                <a:spLocks noChangeArrowheads="1"/>
              </p:cNvSpPr>
              <p:nvPr/>
            </p:nvSpPr>
            <p:spPr bwMode="auto">
              <a:xfrm>
                <a:off x="4264" y="976"/>
                <a:ext cx="113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2" name="Rectangle 229"/>
              <p:cNvSpPr>
                <a:spLocks noChangeArrowheads="1"/>
              </p:cNvSpPr>
              <p:nvPr/>
            </p:nvSpPr>
            <p:spPr bwMode="auto">
              <a:xfrm>
                <a:off x="4393" y="976"/>
                <a:ext cx="110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3" name="Rectangle 230"/>
              <p:cNvSpPr>
                <a:spLocks noChangeArrowheads="1"/>
              </p:cNvSpPr>
              <p:nvPr/>
            </p:nvSpPr>
            <p:spPr bwMode="auto">
              <a:xfrm>
                <a:off x="4519" y="976"/>
                <a:ext cx="113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4" name="Rectangle 231"/>
              <p:cNvSpPr>
                <a:spLocks noChangeArrowheads="1"/>
              </p:cNvSpPr>
              <p:nvPr/>
            </p:nvSpPr>
            <p:spPr bwMode="auto">
              <a:xfrm>
                <a:off x="3371" y="1162"/>
                <a:ext cx="877" cy="73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5" name="Rectangle 232"/>
              <p:cNvSpPr>
                <a:spLocks noChangeArrowheads="1"/>
              </p:cNvSpPr>
              <p:nvPr/>
            </p:nvSpPr>
            <p:spPr bwMode="auto">
              <a:xfrm>
                <a:off x="3371" y="887"/>
                <a:ext cx="877" cy="73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6" name="Rectangle 233"/>
              <p:cNvSpPr>
                <a:spLocks noChangeArrowheads="1"/>
              </p:cNvSpPr>
              <p:nvPr/>
            </p:nvSpPr>
            <p:spPr bwMode="auto">
              <a:xfrm>
                <a:off x="3492" y="976"/>
                <a:ext cx="124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7" name="Rectangle 234"/>
              <p:cNvSpPr>
                <a:spLocks noChangeArrowheads="1"/>
              </p:cNvSpPr>
              <p:nvPr/>
            </p:nvSpPr>
            <p:spPr bwMode="auto">
              <a:xfrm>
                <a:off x="3632" y="976"/>
                <a:ext cx="109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8" name="Rectangle 235"/>
              <p:cNvSpPr>
                <a:spLocks noChangeArrowheads="1"/>
              </p:cNvSpPr>
              <p:nvPr/>
            </p:nvSpPr>
            <p:spPr bwMode="auto">
              <a:xfrm>
                <a:off x="3757" y="976"/>
                <a:ext cx="112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09" name="Rectangle 236"/>
              <p:cNvSpPr>
                <a:spLocks noChangeArrowheads="1"/>
              </p:cNvSpPr>
              <p:nvPr/>
            </p:nvSpPr>
            <p:spPr bwMode="auto">
              <a:xfrm>
                <a:off x="3885" y="976"/>
                <a:ext cx="111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0" name="Rectangle 237"/>
              <p:cNvSpPr>
                <a:spLocks noChangeArrowheads="1"/>
              </p:cNvSpPr>
              <p:nvPr/>
            </p:nvSpPr>
            <p:spPr bwMode="auto">
              <a:xfrm>
                <a:off x="4008" y="976"/>
                <a:ext cx="113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1" name="Rectangle 238"/>
              <p:cNvSpPr>
                <a:spLocks noChangeArrowheads="1"/>
              </p:cNvSpPr>
              <p:nvPr/>
            </p:nvSpPr>
            <p:spPr bwMode="auto">
              <a:xfrm>
                <a:off x="4137" y="976"/>
                <a:ext cx="111" cy="170"/>
              </a:xfrm>
              <a:prstGeom prst="rect">
                <a:avLst/>
              </a:prstGeom>
              <a:solidFill>
                <a:srgbClr val="DADAD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2" name="Rectangle 239"/>
              <p:cNvSpPr>
                <a:spLocks noChangeArrowheads="1"/>
              </p:cNvSpPr>
              <p:nvPr/>
            </p:nvSpPr>
            <p:spPr bwMode="auto">
              <a:xfrm>
                <a:off x="3350" y="978"/>
                <a:ext cx="2181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0 1  2  3 4  5 6  7 0  1 2  3 4  5  6 7  </a:t>
                </a:r>
              </a:p>
            </p:txBody>
          </p:sp>
          <p:sp>
            <p:nvSpPr>
              <p:cNvPr id="61513" name="Rectangle 240"/>
              <p:cNvSpPr>
                <a:spLocks noChangeArrowheads="1"/>
              </p:cNvSpPr>
              <p:nvPr/>
            </p:nvSpPr>
            <p:spPr bwMode="auto">
              <a:xfrm>
                <a:off x="4772" y="976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4" name="Rectangle 241"/>
              <p:cNvSpPr>
                <a:spLocks noChangeArrowheads="1"/>
              </p:cNvSpPr>
              <p:nvPr/>
            </p:nvSpPr>
            <p:spPr bwMode="auto">
              <a:xfrm>
                <a:off x="4899" y="976"/>
                <a:ext cx="111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5" name="Rectangle 242"/>
              <p:cNvSpPr>
                <a:spLocks noChangeArrowheads="1"/>
              </p:cNvSpPr>
              <p:nvPr/>
            </p:nvSpPr>
            <p:spPr bwMode="auto">
              <a:xfrm>
                <a:off x="5026" y="976"/>
                <a:ext cx="115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6" name="Rectangle 243"/>
              <p:cNvSpPr>
                <a:spLocks noChangeArrowheads="1"/>
              </p:cNvSpPr>
              <p:nvPr/>
            </p:nvSpPr>
            <p:spPr bwMode="auto">
              <a:xfrm>
                <a:off x="5157" y="976"/>
                <a:ext cx="112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7" name="Rectangle 244"/>
              <p:cNvSpPr>
                <a:spLocks noChangeArrowheads="1"/>
              </p:cNvSpPr>
              <p:nvPr/>
            </p:nvSpPr>
            <p:spPr bwMode="auto">
              <a:xfrm>
                <a:off x="5285" y="976"/>
                <a:ext cx="109" cy="1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8" name="Line 245"/>
              <p:cNvSpPr>
                <a:spLocks noChangeShapeType="1"/>
              </p:cNvSpPr>
              <p:nvPr/>
            </p:nvSpPr>
            <p:spPr bwMode="auto">
              <a:xfrm flipH="1">
                <a:off x="4672" y="1154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19" name="Line 246"/>
              <p:cNvSpPr>
                <a:spLocks noChangeShapeType="1"/>
              </p:cNvSpPr>
              <p:nvPr/>
            </p:nvSpPr>
            <p:spPr bwMode="auto">
              <a:xfrm flipH="1">
                <a:off x="4672" y="968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0" name="Line 247"/>
              <p:cNvSpPr>
                <a:spLocks noChangeShapeType="1"/>
              </p:cNvSpPr>
              <p:nvPr/>
            </p:nvSpPr>
            <p:spPr bwMode="auto">
              <a:xfrm flipH="1">
                <a:off x="4614" y="1154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1" name="Line 248"/>
              <p:cNvSpPr>
                <a:spLocks noChangeShapeType="1"/>
              </p:cNvSpPr>
              <p:nvPr/>
            </p:nvSpPr>
            <p:spPr bwMode="auto">
              <a:xfrm flipH="1">
                <a:off x="4614" y="968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2" name="Line 249"/>
              <p:cNvSpPr>
                <a:spLocks noChangeShapeType="1"/>
              </p:cNvSpPr>
              <p:nvPr/>
            </p:nvSpPr>
            <p:spPr bwMode="auto">
              <a:xfrm flipH="1">
                <a:off x="5380" y="972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3" name="Line 250"/>
              <p:cNvSpPr>
                <a:spLocks noChangeShapeType="1"/>
              </p:cNvSpPr>
              <p:nvPr/>
            </p:nvSpPr>
            <p:spPr bwMode="auto">
              <a:xfrm flipH="1">
                <a:off x="5380" y="1152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4" name="Line 251"/>
              <p:cNvSpPr>
                <a:spLocks noChangeShapeType="1"/>
              </p:cNvSpPr>
              <p:nvPr/>
            </p:nvSpPr>
            <p:spPr bwMode="auto">
              <a:xfrm flipH="1">
                <a:off x="3304" y="972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5" name="Line 252"/>
              <p:cNvSpPr>
                <a:spLocks noChangeShapeType="1"/>
              </p:cNvSpPr>
              <p:nvPr/>
            </p:nvSpPr>
            <p:spPr bwMode="auto">
              <a:xfrm flipH="1">
                <a:off x="3304" y="1152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Group 253"/>
          <p:cNvGrpSpPr>
            <a:grpSpLocks/>
          </p:cNvGrpSpPr>
          <p:nvPr/>
        </p:nvGrpSpPr>
        <p:grpSpPr bwMode="auto">
          <a:xfrm>
            <a:off x="3877494" y="4504422"/>
            <a:ext cx="1511300" cy="1752600"/>
            <a:chOff x="2416" y="2517"/>
            <a:chExt cx="952" cy="1104"/>
          </a:xfrm>
        </p:grpSpPr>
        <p:sp>
          <p:nvSpPr>
            <p:cNvPr id="61485" name="Rectangle 254"/>
            <p:cNvSpPr>
              <a:spLocks noChangeArrowheads="1"/>
            </p:cNvSpPr>
            <p:nvPr/>
          </p:nvSpPr>
          <p:spPr bwMode="auto">
            <a:xfrm rot="900000">
              <a:off x="2758" y="2517"/>
              <a:ext cx="32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 dirty="0">
                  <a:latin typeface="Times New Roman" pitchFamily="18" charset="0"/>
                </a:rPr>
                <a:t>F3</a:t>
              </a:r>
            </a:p>
          </p:txBody>
        </p:sp>
        <p:grpSp>
          <p:nvGrpSpPr>
            <p:cNvPr id="61486" name="Group 255"/>
            <p:cNvGrpSpPr>
              <a:grpSpLocks/>
            </p:cNvGrpSpPr>
            <p:nvPr/>
          </p:nvGrpSpPr>
          <p:grpSpPr bwMode="auto">
            <a:xfrm>
              <a:off x="2416" y="2648"/>
              <a:ext cx="952" cy="973"/>
              <a:chOff x="2416" y="2648"/>
              <a:chExt cx="952" cy="973"/>
            </a:xfrm>
          </p:grpSpPr>
          <p:sp>
            <p:nvSpPr>
              <p:cNvPr id="61487" name="Line 256"/>
              <p:cNvSpPr>
                <a:spLocks noChangeShapeType="1"/>
              </p:cNvSpPr>
              <p:nvPr/>
            </p:nvSpPr>
            <p:spPr bwMode="auto">
              <a:xfrm flipH="1">
                <a:off x="3280" y="2868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88" name="Line 257"/>
              <p:cNvSpPr>
                <a:spLocks noChangeShapeType="1"/>
              </p:cNvSpPr>
              <p:nvPr/>
            </p:nvSpPr>
            <p:spPr bwMode="auto">
              <a:xfrm flipH="1">
                <a:off x="3280" y="3048"/>
                <a:ext cx="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89" name="Line 258"/>
              <p:cNvSpPr>
                <a:spLocks noChangeShapeType="1"/>
              </p:cNvSpPr>
              <p:nvPr/>
            </p:nvSpPr>
            <p:spPr bwMode="auto">
              <a:xfrm flipH="1">
                <a:off x="2416" y="2972"/>
                <a:ext cx="868" cy="5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0" name="Line 259"/>
              <p:cNvSpPr>
                <a:spLocks noChangeShapeType="1"/>
              </p:cNvSpPr>
              <p:nvPr/>
            </p:nvSpPr>
            <p:spPr bwMode="auto">
              <a:xfrm>
                <a:off x="2612" y="2648"/>
                <a:ext cx="644" cy="16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1" name="Line 260"/>
              <p:cNvSpPr>
                <a:spLocks noChangeShapeType="1"/>
              </p:cNvSpPr>
              <p:nvPr/>
            </p:nvSpPr>
            <p:spPr bwMode="auto">
              <a:xfrm>
                <a:off x="2636" y="3272"/>
                <a:ext cx="644" cy="16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2" name="Line 261"/>
              <p:cNvSpPr>
                <a:spLocks noChangeShapeType="1"/>
              </p:cNvSpPr>
              <p:nvPr/>
            </p:nvSpPr>
            <p:spPr bwMode="auto">
              <a:xfrm>
                <a:off x="2648" y="3068"/>
                <a:ext cx="644" cy="16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3" name="Line 262"/>
              <p:cNvSpPr>
                <a:spLocks noChangeShapeType="1"/>
              </p:cNvSpPr>
              <p:nvPr/>
            </p:nvSpPr>
            <p:spPr bwMode="auto">
              <a:xfrm>
                <a:off x="2612" y="2864"/>
                <a:ext cx="644" cy="16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4" name="Rectangle 263"/>
              <p:cNvSpPr>
                <a:spLocks noChangeArrowheads="1"/>
              </p:cNvSpPr>
              <p:nvPr/>
            </p:nvSpPr>
            <p:spPr bwMode="auto">
              <a:xfrm rot="900000">
                <a:off x="2722" y="2721"/>
                <a:ext cx="321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F4</a:t>
                </a:r>
              </a:p>
            </p:txBody>
          </p:sp>
          <p:sp>
            <p:nvSpPr>
              <p:cNvPr id="61495" name="Rectangle 264"/>
              <p:cNvSpPr>
                <a:spLocks noChangeArrowheads="1"/>
              </p:cNvSpPr>
              <p:nvPr/>
            </p:nvSpPr>
            <p:spPr bwMode="auto">
              <a:xfrm rot="900000">
                <a:off x="2678" y="2924"/>
                <a:ext cx="32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F5</a:t>
                </a:r>
              </a:p>
            </p:txBody>
          </p:sp>
          <p:sp>
            <p:nvSpPr>
              <p:cNvPr id="61496" name="Rectangle 265"/>
              <p:cNvSpPr>
                <a:spLocks noChangeArrowheads="1"/>
              </p:cNvSpPr>
              <p:nvPr/>
            </p:nvSpPr>
            <p:spPr bwMode="auto">
              <a:xfrm rot="900000">
                <a:off x="2918" y="3189"/>
                <a:ext cx="32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Times New Roman" pitchFamily="18" charset="0"/>
                  </a:rPr>
                  <a:t>F6</a:t>
                </a:r>
              </a:p>
            </p:txBody>
          </p:sp>
          <p:sp>
            <p:nvSpPr>
              <p:cNvPr id="61497" name="Rectangle 266"/>
              <p:cNvSpPr>
                <a:spLocks noChangeArrowheads="1"/>
              </p:cNvSpPr>
              <p:nvPr/>
            </p:nvSpPr>
            <p:spPr bwMode="auto">
              <a:xfrm rot="19380000">
                <a:off x="2447" y="3392"/>
                <a:ext cx="536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 dirty="0">
                    <a:latin typeface="Times New Roman" pitchFamily="18" charset="0"/>
                  </a:rPr>
                  <a:t>ACK4</a:t>
                </a:r>
              </a:p>
            </p:txBody>
          </p:sp>
        </p:grpSp>
      </p:grpSp>
      <p:grpSp>
        <p:nvGrpSpPr>
          <p:cNvPr id="17" name="Group 267"/>
          <p:cNvGrpSpPr>
            <a:grpSpLocks/>
          </p:cNvGrpSpPr>
          <p:nvPr/>
        </p:nvGrpSpPr>
        <p:grpSpPr bwMode="auto">
          <a:xfrm>
            <a:off x="3820344" y="3666226"/>
            <a:ext cx="1416050" cy="423863"/>
            <a:chOff x="2380" y="1989"/>
            <a:chExt cx="892" cy="267"/>
          </a:xfrm>
        </p:grpSpPr>
        <p:sp>
          <p:nvSpPr>
            <p:cNvPr id="61482" name="Line 268"/>
            <p:cNvSpPr>
              <a:spLocks noChangeShapeType="1"/>
            </p:cNvSpPr>
            <p:nvPr/>
          </p:nvSpPr>
          <p:spPr bwMode="auto">
            <a:xfrm flipH="1">
              <a:off x="2416" y="2132"/>
              <a:ext cx="856" cy="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3" name="Rectangle 269"/>
            <p:cNvSpPr>
              <a:spLocks noChangeArrowheads="1"/>
            </p:cNvSpPr>
            <p:nvPr/>
          </p:nvSpPr>
          <p:spPr bwMode="auto">
            <a:xfrm rot="21540000">
              <a:off x="2632" y="1989"/>
              <a:ext cx="52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 dirty="0">
                  <a:solidFill>
                    <a:srgbClr val="FF0000"/>
                  </a:solidFill>
                  <a:latin typeface="Times New Roman" pitchFamily="18" charset="0"/>
                </a:rPr>
                <a:t>ACK3</a:t>
              </a:r>
            </a:p>
          </p:txBody>
        </p:sp>
        <p:sp>
          <p:nvSpPr>
            <p:cNvPr id="61484" name="Line 270"/>
            <p:cNvSpPr>
              <a:spLocks noChangeShapeType="1"/>
            </p:cNvSpPr>
            <p:nvPr/>
          </p:nvSpPr>
          <p:spPr bwMode="auto">
            <a:xfrm flipH="1">
              <a:off x="2380" y="2256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" name="Group 271"/>
          <p:cNvGrpSpPr>
            <a:grpSpLocks/>
          </p:cNvGrpSpPr>
          <p:nvPr/>
        </p:nvGrpSpPr>
        <p:grpSpPr bwMode="auto">
          <a:xfrm>
            <a:off x="505644" y="3955147"/>
            <a:ext cx="3454400" cy="554037"/>
            <a:chOff x="292" y="2171"/>
            <a:chExt cx="2176" cy="349"/>
          </a:xfrm>
        </p:grpSpPr>
        <p:sp>
          <p:nvSpPr>
            <p:cNvPr id="61457" name="Rectangle 272"/>
            <p:cNvSpPr>
              <a:spLocks noChangeArrowheads="1"/>
            </p:cNvSpPr>
            <p:nvPr/>
          </p:nvSpPr>
          <p:spPr bwMode="auto">
            <a:xfrm>
              <a:off x="359" y="2260"/>
              <a:ext cx="110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8" name="Rectangle 273"/>
            <p:cNvSpPr>
              <a:spLocks noChangeArrowheads="1"/>
            </p:cNvSpPr>
            <p:nvPr/>
          </p:nvSpPr>
          <p:spPr bwMode="auto">
            <a:xfrm>
              <a:off x="1252" y="2260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9" name="Rectangle 274"/>
            <p:cNvSpPr>
              <a:spLocks noChangeArrowheads="1"/>
            </p:cNvSpPr>
            <p:nvPr/>
          </p:nvSpPr>
          <p:spPr bwMode="auto">
            <a:xfrm>
              <a:off x="1381" y="2260"/>
              <a:ext cx="110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0" name="Rectangle 275"/>
            <p:cNvSpPr>
              <a:spLocks noChangeArrowheads="1"/>
            </p:cNvSpPr>
            <p:nvPr/>
          </p:nvSpPr>
          <p:spPr bwMode="auto">
            <a:xfrm>
              <a:off x="1507" y="2260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1" name="Rectangle 276"/>
            <p:cNvSpPr>
              <a:spLocks noChangeArrowheads="1"/>
            </p:cNvSpPr>
            <p:nvPr/>
          </p:nvSpPr>
          <p:spPr bwMode="auto">
            <a:xfrm>
              <a:off x="743" y="2171"/>
              <a:ext cx="877" cy="73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2" name="Rectangle 277"/>
            <p:cNvSpPr>
              <a:spLocks noChangeArrowheads="1"/>
            </p:cNvSpPr>
            <p:nvPr/>
          </p:nvSpPr>
          <p:spPr bwMode="auto">
            <a:xfrm>
              <a:off x="488" y="2260"/>
              <a:ext cx="116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3" name="Rectangle 278"/>
            <p:cNvSpPr>
              <a:spLocks noChangeArrowheads="1"/>
            </p:cNvSpPr>
            <p:nvPr/>
          </p:nvSpPr>
          <p:spPr bwMode="auto">
            <a:xfrm>
              <a:off x="620" y="2260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4" name="Rectangle 279"/>
            <p:cNvSpPr>
              <a:spLocks noChangeArrowheads="1"/>
            </p:cNvSpPr>
            <p:nvPr/>
          </p:nvSpPr>
          <p:spPr bwMode="auto">
            <a:xfrm>
              <a:off x="745" y="2260"/>
              <a:ext cx="112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5" name="Rectangle 280"/>
            <p:cNvSpPr>
              <a:spLocks noChangeArrowheads="1"/>
            </p:cNvSpPr>
            <p:nvPr/>
          </p:nvSpPr>
          <p:spPr bwMode="auto">
            <a:xfrm>
              <a:off x="873" y="2260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6" name="Rectangle 281"/>
            <p:cNvSpPr>
              <a:spLocks noChangeArrowheads="1"/>
            </p:cNvSpPr>
            <p:nvPr/>
          </p:nvSpPr>
          <p:spPr bwMode="auto">
            <a:xfrm>
              <a:off x="996" y="2260"/>
              <a:ext cx="113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7" name="Rectangle 282"/>
            <p:cNvSpPr>
              <a:spLocks noChangeArrowheads="1"/>
            </p:cNvSpPr>
            <p:nvPr/>
          </p:nvSpPr>
          <p:spPr bwMode="auto">
            <a:xfrm>
              <a:off x="1125" y="2260"/>
              <a:ext cx="111" cy="170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8" name="Rectangle 283"/>
            <p:cNvSpPr>
              <a:spLocks noChangeArrowheads="1"/>
            </p:cNvSpPr>
            <p:nvPr/>
          </p:nvSpPr>
          <p:spPr bwMode="auto">
            <a:xfrm>
              <a:off x="1760" y="2260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9" name="Rectangle 284"/>
            <p:cNvSpPr>
              <a:spLocks noChangeArrowheads="1"/>
            </p:cNvSpPr>
            <p:nvPr/>
          </p:nvSpPr>
          <p:spPr bwMode="auto">
            <a:xfrm>
              <a:off x="1887" y="2260"/>
              <a:ext cx="111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0" name="Rectangle 285"/>
            <p:cNvSpPr>
              <a:spLocks noChangeArrowheads="1"/>
            </p:cNvSpPr>
            <p:nvPr/>
          </p:nvSpPr>
          <p:spPr bwMode="auto">
            <a:xfrm>
              <a:off x="2014" y="2260"/>
              <a:ext cx="115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1" name="Rectangle 286"/>
            <p:cNvSpPr>
              <a:spLocks noChangeArrowheads="1"/>
            </p:cNvSpPr>
            <p:nvPr/>
          </p:nvSpPr>
          <p:spPr bwMode="auto">
            <a:xfrm>
              <a:off x="2145" y="2260"/>
              <a:ext cx="112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2" name="Rectangle 287"/>
            <p:cNvSpPr>
              <a:spLocks noChangeArrowheads="1"/>
            </p:cNvSpPr>
            <p:nvPr/>
          </p:nvSpPr>
          <p:spPr bwMode="auto">
            <a:xfrm>
              <a:off x="2273" y="2260"/>
              <a:ext cx="109" cy="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3" name="Line 288"/>
            <p:cNvSpPr>
              <a:spLocks noChangeShapeType="1"/>
            </p:cNvSpPr>
            <p:nvPr/>
          </p:nvSpPr>
          <p:spPr bwMode="auto">
            <a:xfrm flipH="1">
              <a:off x="1660" y="2438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4" name="Line 289"/>
            <p:cNvSpPr>
              <a:spLocks noChangeShapeType="1"/>
            </p:cNvSpPr>
            <p:nvPr/>
          </p:nvSpPr>
          <p:spPr bwMode="auto">
            <a:xfrm flipH="1">
              <a:off x="1660" y="2252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5" name="Line 290"/>
            <p:cNvSpPr>
              <a:spLocks noChangeShapeType="1"/>
            </p:cNvSpPr>
            <p:nvPr/>
          </p:nvSpPr>
          <p:spPr bwMode="auto">
            <a:xfrm flipH="1">
              <a:off x="1602" y="2438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6" name="Line 291"/>
            <p:cNvSpPr>
              <a:spLocks noChangeShapeType="1"/>
            </p:cNvSpPr>
            <p:nvPr/>
          </p:nvSpPr>
          <p:spPr bwMode="auto">
            <a:xfrm flipH="1">
              <a:off x="1602" y="2252"/>
              <a:ext cx="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7" name="Rectangle 292"/>
            <p:cNvSpPr>
              <a:spLocks noChangeArrowheads="1"/>
            </p:cNvSpPr>
            <p:nvPr/>
          </p:nvSpPr>
          <p:spPr bwMode="auto">
            <a:xfrm>
              <a:off x="743" y="2447"/>
              <a:ext cx="877" cy="73"/>
            </a:xfrm>
            <a:prstGeom prst="rect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8" name="Line 293"/>
            <p:cNvSpPr>
              <a:spLocks noChangeShapeType="1"/>
            </p:cNvSpPr>
            <p:nvPr/>
          </p:nvSpPr>
          <p:spPr bwMode="auto">
            <a:xfrm flipH="1">
              <a:off x="2380" y="2436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9" name="Line 294"/>
            <p:cNvSpPr>
              <a:spLocks noChangeShapeType="1"/>
            </p:cNvSpPr>
            <p:nvPr/>
          </p:nvSpPr>
          <p:spPr bwMode="auto">
            <a:xfrm flipH="1">
              <a:off x="292" y="2256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0" name="Line 295"/>
            <p:cNvSpPr>
              <a:spLocks noChangeShapeType="1"/>
            </p:cNvSpPr>
            <p:nvPr/>
          </p:nvSpPr>
          <p:spPr bwMode="auto">
            <a:xfrm flipH="1">
              <a:off x="292" y="2436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1" name="Rectangle 296"/>
            <p:cNvSpPr>
              <a:spLocks noChangeArrowheads="1"/>
            </p:cNvSpPr>
            <p:nvPr/>
          </p:nvSpPr>
          <p:spPr bwMode="auto">
            <a:xfrm>
              <a:off x="339" y="2242"/>
              <a:ext cx="209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Times New Roman" pitchFamily="18" charset="0"/>
                </a:rPr>
                <a:t>0 1  2  3 4  5 6  7 0  1 2  3 4  5  6 7</a:t>
              </a:r>
            </a:p>
          </p:txBody>
        </p:sp>
      </p:grpSp>
      <p:sp>
        <p:nvSpPr>
          <p:cNvPr id="61456" name="Text Box 297"/>
          <p:cNvSpPr txBox="1">
            <a:spLocks noChangeArrowheads="1"/>
          </p:cNvSpPr>
          <p:nvPr/>
        </p:nvSpPr>
        <p:spPr bwMode="auto">
          <a:xfrm>
            <a:off x="152400" y="1524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오류복구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60D6-FC7A-44B6-94B2-D6DFAFEE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685800"/>
          </a:xfrm>
        </p:spPr>
        <p:txBody>
          <a:bodyPr/>
          <a:lstStyle/>
          <a:p>
            <a:r>
              <a:rPr lang="ko-KR" altLang="en-US" dirty="0"/>
              <a:t>슬라이딩 윈도우의 오류 복구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B701B-8DDB-45F7-B002-05D57A58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760640"/>
          </a:xfrm>
        </p:spPr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outstanding frame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어떤 프레임에서도 오류 발생 가능</a:t>
            </a:r>
            <a:endParaRPr lang="en-US" altLang="ko-KR" dirty="0"/>
          </a:p>
          <a:p>
            <a:pPr lvl="1"/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모든 프레임은 개별적으로 재전송 준비 </a:t>
            </a:r>
            <a:r>
              <a:rPr lang="en-US" altLang="ko-KR" sz="1800" dirty="0"/>
              <a:t>(</a:t>
            </a:r>
            <a:r>
              <a:rPr lang="ko-KR" altLang="en-US" sz="1800" dirty="0"/>
              <a:t>버퍼</a:t>
            </a:r>
            <a:r>
              <a:rPr lang="en-US" altLang="ko-KR" sz="1800" dirty="0"/>
              <a:t>+</a:t>
            </a:r>
            <a:r>
              <a:rPr lang="ko-KR" altLang="en-US" sz="1800" dirty="0"/>
              <a:t>타임아웃</a:t>
            </a:r>
            <a:r>
              <a:rPr lang="en-US" altLang="ko-KR" sz="1800" dirty="0"/>
              <a:t>)</a:t>
            </a:r>
            <a:r>
              <a:rPr lang="ko-KR" altLang="en-US" sz="1800" dirty="0"/>
              <a:t> 되어야 함</a:t>
            </a:r>
            <a:r>
              <a:rPr lang="en-US" altLang="ko-KR" sz="1800" dirty="0"/>
              <a:t>.</a:t>
            </a:r>
            <a:endParaRPr lang="en-US" altLang="ko-KR" dirty="0"/>
          </a:p>
          <a:p>
            <a:r>
              <a:rPr lang="ko-KR" altLang="en-US" dirty="0"/>
              <a:t>오류 처리 정책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Go-Back-N :</a:t>
            </a:r>
            <a:r>
              <a:rPr lang="ko-KR" altLang="en-US" dirty="0"/>
              <a:t>오류 발생한 지점부터 새 출발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Selective-Repeat :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발생한 프레임만 재전송 </a:t>
            </a: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FC3A3-A598-48CF-B9ED-52E6D3CD5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84984"/>
            <a:ext cx="2880320" cy="3235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D004E7-A399-41C2-B0C5-61996A30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262530"/>
            <a:ext cx="3024335" cy="31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4847-D43F-4825-9277-148AFA4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Go-Back-N (</a:t>
            </a:r>
            <a:r>
              <a:rPr lang="ko-KR" altLang="en-US" dirty="0"/>
              <a:t>구현</a:t>
            </a:r>
            <a:r>
              <a:rPr lang="en-US" altLang="ko-KR" dirty="0"/>
              <a:t>)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5BBCB-0544-4571-AC82-F1818884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altLang="ko-KR" dirty="0"/>
              <a:t>Go-Back-N </a:t>
            </a:r>
            <a:r>
              <a:rPr lang="ko-KR" altLang="en-US" dirty="0"/>
              <a:t>에는 여러 옵션이 가능</a:t>
            </a:r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r>
              <a:rPr lang="ko-KR" altLang="en-US" dirty="0"/>
              <a:t>수신 쪽에서 </a:t>
            </a:r>
            <a:r>
              <a:rPr lang="en-US" altLang="ko-KR" dirty="0">
                <a:solidFill>
                  <a:srgbClr val="FF0000"/>
                </a:solidFill>
              </a:rPr>
              <a:t>out-of-order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어떻게 처리하는가에 따라서</a:t>
            </a:r>
            <a:endParaRPr lang="en-US" altLang="ko-KR" dirty="0"/>
          </a:p>
          <a:p>
            <a:pPr marL="857250" lvl="1" indent="-342900"/>
            <a:r>
              <a:rPr lang="en-US" altLang="ko-KR" dirty="0"/>
              <a:t>Ack</a:t>
            </a:r>
            <a:r>
              <a:rPr lang="ko-KR" altLang="en-US" dirty="0"/>
              <a:t>를 보낼 것인가</a:t>
            </a:r>
            <a:r>
              <a:rPr lang="en-US" altLang="ko-KR" dirty="0"/>
              <a:t>? (“~</a:t>
            </a:r>
            <a:r>
              <a:rPr lang="ko-KR" altLang="en-US" dirty="0"/>
              <a:t>까지＂라는 누적 </a:t>
            </a:r>
            <a:r>
              <a:rPr lang="en-US" altLang="ko-KR" dirty="0"/>
              <a:t>Ack </a:t>
            </a:r>
            <a:r>
              <a:rPr lang="ko-KR" altLang="en-US" dirty="0"/>
              <a:t>개념은 유지</a:t>
            </a:r>
            <a:r>
              <a:rPr lang="en-US" altLang="ko-KR" dirty="0"/>
              <a:t>)</a:t>
            </a:r>
          </a:p>
          <a:p>
            <a:pPr marL="857250" lvl="1" indent="-342900"/>
            <a:r>
              <a:rPr lang="ko-KR" altLang="en-US" dirty="0"/>
              <a:t>저장을 할 것인가</a:t>
            </a:r>
            <a:r>
              <a:rPr lang="en-US" altLang="ko-KR" dirty="0"/>
              <a:t>?</a:t>
            </a:r>
          </a:p>
          <a:p>
            <a:pPr marL="457200"/>
            <a:endParaRPr lang="en-US" altLang="ko-KR" dirty="0"/>
          </a:p>
          <a:p>
            <a:pPr marL="457200"/>
            <a:endParaRPr lang="en-US" altLang="ko-KR" dirty="0"/>
          </a:p>
          <a:p>
            <a:pPr marL="457200"/>
            <a:endParaRPr lang="en-US" altLang="ko-KR" dirty="0"/>
          </a:p>
          <a:p>
            <a:pPr marL="457200"/>
            <a:endParaRPr lang="en-US" altLang="ko-KR" dirty="0"/>
          </a:p>
          <a:p>
            <a:pPr marL="457200"/>
            <a:endParaRPr lang="en-US" altLang="ko-KR" dirty="0"/>
          </a:p>
          <a:p>
            <a:pPr marL="457200"/>
            <a:r>
              <a:rPr lang="ko-KR" altLang="en-US" dirty="0"/>
              <a:t>송신 쪽은 동일하게 동작</a:t>
            </a:r>
            <a:endParaRPr lang="en-US" altLang="ko-KR" dirty="0"/>
          </a:p>
          <a:p>
            <a:pPr marL="857250" lvl="1"/>
            <a:r>
              <a:rPr lang="ko-KR" altLang="en-US" dirty="0"/>
              <a:t>각 </a:t>
            </a:r>
            <a:r>
              <a:rPr lang="en-US" altLang="ko-KR" dirty="0"/>
              <a:t>outstanding </a:t>
            </a:r>
            <a:r>
              <a:rPr lang="ko-KR" altLang="en-US" dirty="0"/>
              <a:t>프레임에 대해 </a:t>
            </a:r>
            <a:endParaRPr lang="en-US" altLang="ko-KR" dirty="0"/>
          </a:p>
          <a:p>
            <a:pPr marL="1257300" lvl="2"/>
            <a:r>
              <a:rPr lang="ko-KR" altLang="en-US" dirty="0"/>
              <a:t>재전송 버퍼에 저장</a:t>
            </a:r>
            <a:r>
              <a:rPr lang="en-US" altLang="ko-KR" dirty="0"/>
              <a:t>; </a:t>
            </a:r>
            <a:r>
              <a:rPr lang="ko-KR" altLang="en-US" dirty="0"/>
              <a:t>타임아웃 설정</a:t>
            </a:r>
            <a:endParaRPr lang="en-US" altLang="ko-KR" dirty="0"/>
          </a:p>
          <a:p>
            <a:pPr marL="857250" lvl="1"/>
            <a:r>
              <a:rPr lang="ko-KR" altLang="en-US" dirty="0"/>
              <a:t>어떤 옵션으로 구현되어도 연동 가능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오류 복구 가능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1DA610-4B33-470D-9455-84AEDBA327F6}"/>
              </a:ext>
            </a:extLst>
          </p:cNvPr>
          <p:cNvCxnSpPr>
            <a:cxnSpLocks/>
          </p:cNvCxnSpPr>
          <p:nvPr/>
        </p:nvCxnSpPr>
        <p:spPr bwMode="auto">
          <a:xfrm>
            <a:off x="1331640" y="4437112"/>
            <a:ext cx="626469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65A8D4-A9F4-4003-82DB-1205850B7F27}"/>
              </a:ext>
            </a:extLst>
          </p:cNvPr>
          <p:cNvSpPr txBox="1"/>
          <p:nvPr/>
        </p:nvSpPr>
        <p:spPr>
          <a:xfrm>
            <a:off x="971600" y="3343199"/>
            <a:ext cx="21602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 안하고 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버리고</a:t>
            </a:r>
            <a:r>
              <a:rPr lang="en-US" altLang="ko-KR" sz="1400" dirty="0"/>
              <a:t>),</a:t>
            </a:r>
          </a:p>
          <a:p>
            <a:r>
              <a:rPr lang="en-US" altLang="ko-KR" sz="1400" dirty="0"/>
              <a:t>Ack</a:t>
            </a:r>
            <a:r>
              <a:rPr lang="ko-KR" altLang="en-US" sz="1400" dirty="0"/>
              <a:t>도 안 보냄</a:t>
            </a:r>
            <a:endParaRPr lang="en-US" altLang="ko-KR" sz="1400" dirty="0"/>
          </a:p>
          <a:p>
            <a:r>
              <a:rPr lang="en-US" altLang="ko-KR" sz="1400" dirty="0"/>
              <a:t>(Stop</a:t>
            </a:r>
            <a:r>
              <a:rPr lang="ko-KR" altLang="en-US" sz="1400" dirty="0"/>
              <a:t> </a:t>
            </a:r>
            <a:r>
              <a:rPr lang="en-US" altLang="ko-KR" sz="1400" dirty="0"/>
              <a:t>&amp;</a:t>
            </a:r>
            <a:r>
              <a:rPr lang="ko-KR" altLang="en-US" sz="1400" dirty="0"/>
              <a:t> </a:t>
            </a:r>
            <a:r>
              <a:rPr lang="en-US" altLang="ko-KR" sz="1400" dirty="0"/>
              <a:t>Wait </a:t>
            </a:r>
            <a:r>
              <a:rPr lang="ko-KR" altLang="en-US" sz="1400" dirty="0"/>
              <a:t>수신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84692-8C85-4267-B3CE-F9ACAA2A8DAC}"/>
              </a:ext>
            </a:extLst>
          </p:cNvPr>
          <p:cNvSpPr txBox="1"/>
          <p:nvPr/>
        </p:nvSpPr>
        <p:spPr>
          <a:xfrm>
            <a:off x="5076056" y="3343198"/>
            <a:ext cx="15841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 하고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Ack</a:t>
            </a:r>
            <a:r>
              <a:rPr lang="ko-KR" altLang="en-US" sz="1400" dirty="0"/>
              <a:t> 는 안 보냄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교재</a:t>
            </a:r>
            <a:r>
              <a:rPr lang="en-US" altLang="ko-KR" sz="1400" dirty="0"/>
              <a:t>/</a:t>
            </a:r>
            <a:r>
              <a:rPr lang="ko-KR" altLang="en-US" sz="1400" dirty="0"/>
              <a:t>강의 내용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9770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43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오류 처리 정책 </a:t>
            </a:r>
            <a:r>
              <a:rPr lang="en-US" altLang="ko-KR" sz="3600" dirty="0"/>
              <a:t>: Go-Back-N</a:t>
            </a:r>
          </a:p>
        </p:txBody>
      </p:sp>
      <p:pic>
        <p:nvPicPr>
          <p:cNvPr id="211972" name="Picture 4" descr="gbn_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08720"/>
            <a:ext cx="6696744" cy="35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7504" y="4725144"/>
            <a:ext cx="9001000" cy="19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오류 발생한 </a:t>
            </a:r>
            <a:r>
              <a:rPr lang="en-US" altLang="ko-KR" sz="1800" dirty="0"/>
              <a:t>N</a:t>
            </a:r>
            <a:r>
              <a:rPr lang="ko-KR" altLang="en-US" sz="1800" dirty="0"/>
              <a:t>부터 다시 출발 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N</a:t>
            </a:r>
            <a:r>
              <a:rPr lang="ko-KR" altLang="en-US" sz="1800" dirty="0">
                <a:solidFill>
                  <a:srgbClr val="FF0000"/>
                </a:solidFill>
              </a:rPr>
              <a:t>이하를 </a:t>
            </a:r>
            <a:r>
              <a:rPr lang="ko-KR" altLang="en-US" sz="1800" dirty="0">
                <a:solidFill>
                  <a:srgbClr val="0000FF"/>
                </a:solidFill>
              </a:rPr>
              <a:t>한꺼번에</a:t>
            </a:r>
            <a:r>
              <a:rPr lang="ko-KR" altLang="en-US" sz="1800" dirty="0">
                <a:solidFill>
                  <a:srgbClr val="FF0000"/>
                </a:solidFill>
              </a:rPr>
              <a:t> 다시 보낸다는 의미 아님</a:t>
            </a:r>
            <a:r>
              <a:rPr lang="en-US" altLang="ko-KR" sz="1800" dirty="0"/>
              <a:t>)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(</a:t>
            </a:r>
            <a:r>
              <a:rPr lang="ko-KR" altLang="en-US" sz="1800" dirty="0"/>
              <a:t>모든 </a:t>
            </a:r>
            <a:r>
              <a:rPr lang="en-US" altLang="ko-KR" sz="1800" dirty="0"/>
              <a:t>outstanding frame</a:t>
            </a:r>
            <a:r>
              <a:rPr lang="ko-KR" altLang="en-US" sz="1800" dirty="0"/>
              <a:t>들을 </a:t>
            </a:r>
            <a:r>
              <a:rPr lang="ko-KR" altLang="en-US" sz="1800" dirty="0">
                <a:solidFill>
                  <a:srgbClr val="0000FF"/>
                </a:solidFill>
              </a:rPr>
              <a:t>일시에</a:t>
            </a:r>
            <a:r>
              <a:rPr lang="ko-KR" altLang="en-US" sz="1800" dirty="0"/>
              <a:t> 보내는 것임 아님</a:t>
            </a:r>
            <a:r>
              <a:rPr lang="en-US" altLang="ko-KR" sz="1800" dirty="0"/>
              <a:t>. </a:t>
            </a:r>
            <a:r>
              <a:rPr lang="ko-KR" altLang="en-US" sz="1800" dirty="0"/>
              <a:t>다음 </a:t>
            </a:r>
            <a:r>
              <a:rPr lang="en-US" altLang="ko-KR" sz="1800" dirty="0"/>
              <a:t>slide)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ACK</a:t>
            </a:r>
            <a:r>
              <a:rPr lang="ko-KR" altLang="en-US" sz="1800" dirty="0"/>
              <a:t>는 </a:t>
            </a:r>
            <a:r>
              <a:rPr lang="en-US" altLang="ko-KR" sz="1800" dirty="0"/>
              <a:t>“~</a:t>
            </a:r>
            <a:r>
              <a:rPr lang="ko-KR" altLang="en-US" sz="1800" dirty="0"/>
              <a:t>까지 잘 받았다</a:t>
            </a:r>
            <a:r>
              <a:rPr lang="en-US" altLang="ko-KR" sz="1800" dirty="0"/>
              <a:t>”</a:t>
            </a:r>
            <a:r>
              <a:rPr lang="ko-KR" altLang="en-US" sz="1800" dirty="0"/>
              <a:t>는 </a:t>
            </a:r>
            <a:r>
              <a:rPr lang="ko-KR" altLang="en-US" sz="1800" dirty="0">
                <a:solidFill>
                  <a:srgbClr val="FF0000"/>
                </a:solidFill>
              </a:rPr>
              <a:t>누적</a:t>
            </a:r>
            <a:r>
              <a:rPr lang="en-US" altLang="ko-KR" sz="1800" dirty="0">
                <a:solidFill>
                  <a:srgbClr val="FF0000"/>
                </a:solidFill>
              </a:rPr>
              <a:t>(cumulative) ACK </a:t>
            </a:r>
            <a:r>
              <a:rPr lang="en-US" altLang="ko-KR" sz="1800" dirty="0"/>
              <a:t>; </a:t>
            </a:r>
            <a:r>
              <a:rPr lang="ko-KR" altLang="en-US" sz="1800" dirty="0"/>
              <a:t>교재는 </a:t>
            </a:r>
            <a:r>
              <a:rPr lang="en-US" altLang="ko-KR" sz="1800" dirty="0"/>
              <a:t>“</a:t>
            </a:r>
            <a:r>
              <a:rPr lang="ko-KR" altLang="en-US" sz="1800" dirty="0"/>
              <a:t>다음 프레임 번호</a:t>
            </a:r>
            <a:r>
              <a:rPr lang="en-US" altLang="ko-KR" sz="1800" dirty="0"/>
              <a:t>”</a:t>
            </a:r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(</a:t>
            </a:r>
            <a:r>
              <a:rPr lang="ko-KR" altLang="en-US" sz="1800" dirty="0"/>
              <a:t>중복</a:t>
            </a:r>
            <a:r>
              <a:rPr lang="en-US" altLang="ko-KR" sz="1800" dirty="0"/>
              <a:t> ACK</a:t>
            </a:r>
            <a:r>
              <a:rPr lang="ko-KR" altLang="en-US" sz="1800" dirty="0"/>
              <a:t>는 선택적 사용</a:t>
            </a:r>
            <a:r>
              <a:rPr lang="en-US" altLang="ko-KR" sz="1800" dirty="0"/>
              <a:t>)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수신</a:t>
            </a:r>
            <a:r>
              <a:rPr lang="en-US" altLang="ko-KR" sz="1800" dirty="0"/>
              <a:t> </a:t>
            </a:r>
            <a:r>
              <a:rPr lang="ko-KR" altLang="en-US" sz="1800" dirty="0"/>
              <a:t>쪽에서 순서가 비정상인 데이터의 수신 여부는 선택 </a:t>
            </a:r>
            <a:endParaRPr lang="en-US" altLang="ko-KR" sz="1800" dirty="0"/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discard </a:t>
            </a:r>
            <a:r>
              <a:rPr lang="ko-KR" altLang="en-US" sz="1800" dirty="0">
                <a:solidFill>
                  <a:srgbClr val="FF0000"/>
                </a:solidFill>
              </a:rPr>
              <a:t>대신 </a:t>
            </a:r>
            <a:r>
              <a:rPr lang="en-US" altLang="ko-KR" sz="1800" dirty="0">
                <a:solidFill>
                  <a:srgbClr val="FF0000"/>
                </a:solidFill>
              </a:rPr>
              <a:t>buffer</a:t>
            </a:r>
            <a:r>
              <a:rPr lang="ko-KR" altLang="en-US" sz="1800" dirty="0">
                <a:solidFill>
                  <a:srgbClr val="FF0000"/>
                </a:solidFill>
              </a:rPr>
              <a:t>할 수도 있음</a:t>
            </a:r>
            <a:r>
              <a:rPr lang="en-US" altLang="ko-KR" sz="1800" dirty="0"/>
              <a:t>) – </a:t>
            </a:r>
            <a:r>
              <a:rPr lang="ko-KR" altLang="en-US" sz="1800" dirty="0"/>
              <a:t>뒤에서 다시 설명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bn_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196752"/>
            <a:ext cx="6553224" cy="407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12968" cy="6858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Go-Back-N : </a:t>
            </a:r>
            <a:r>
              <a:rPr lang="ko-KR" altLang="en-US" sz="3600" dirty="0"/>
              <a:t>프레임 별 타임 아웃</a:t>
            </a:r>
            <a:r>
              <a:rPr lang="en-US" altLang="ko-KR" sz="3600" dirty="0"/>
              <a:t>/</a:t>
            </a:r>
            <a:r>
              <a:rPr lang="ko-KR" altLang="en-US" sz="3600" dirty="0"/>
              <a:t>해제 </a:t>
            </a:r>
            <a:endParaRPr lang="en-US" altLang="ko-KR" sz="3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4" y="4221089"/>
            <a:ext cx="8352928" cy="2301933"/>
            <a:chOff x="468786" y="4221089"/>
            <a:chExt cx="8496944" cy="2502862"/>
          </a:xfrm>
        </p:grpSpPr>
        <p:sp>
          <p:nvSpPr>
            <p:cNvPr id="2" name="TextBox 1"/>
            <p:cNvSpPr txBox="1"/>
            <p:nvPr/>
          </p:nvSpPr>
          <p:spPr>
            <a:xfrm>
              <a:off x="468786" y="5786955"/>
              <a:ext cx="8496944" cy="93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- </a:t>
              </a:r>
              <a:r>
                <a:rPr lang="ko-KR" altLang="en-US" sz="2000" dirty="0">
                  <a:solidFill>
                    <a:srgbClr val="FF0000"/>
                  </a:solidFill>
                </a:rPr>
                <a:t>각각의 </a:t>
              </a:r>
              <a:r>
                <a:rPr lang="en-US" altLang="ko-KR" sz="2000" dirty="0">
                  <a:solidFill>
                    <a:srgbClr val="FF0000"/>
                  </a:solidFill>
                </a:rPr>
                <a:t>outstanding </a:t>
              </a:r>
              <a:r>
                <a:rPr lang="ko-KR" altLang="en-US" sz="2000" dirty="0">
                  <a:solidFill>
                    <a:srgbClr val="FF0000"/>
                  </a:solidFill>
                </a:rPr>
                <a:t>프레임은 개별 </a:t>
              </a:r>
              <a:r>
                <a:rPr lang="en-US" altLang="ko-KR" sz="2000" dirty="0">
                  <a:solidFill>
                    <a:srgbClr val="FF0000"/>
                  </a:solidFill>
                </a:rPr>
                <a:t>timeout</a:t>
              </a:r>
              <a:r>
                <a:rPr lang="ko-KR" altLang="en-US" sz="2000" dirty="0">
                  <a:solidFill>
                    <a:srgbClr val="FF0000"/>
                  </a:solidFill>
                </a:rPr>
                <a:t>이 설정되어 있어야 함</a:t>
              </a:r>
              <a:r>
                <a:rPr lang="en-US" altLang="ko-KR" sz="2000" dirty="0">
                  <a:solidFill>
                    <a:srgbClr val="FF0000"/>
                  </a:solidFill>
                </a:rPr>
                <a:t>. </a:t>
              </a:r>
            </a:p>
            <a:p>
              <a:r>
                <a:rPr lang="en-US" altLang="ko-KR" sz="2000" dirty="0">
                  <a:solidFill>
                    <a:srgbClr val="FF0000"/>
                  </a:solidFill>
                </a:rPr>
                <a:t>- </a:t>
              </a:r>
              <a:r>
                <a:rPr lang="ko-KR" altLang="en-US" sz="2000" dirty="0">
                  <a:solidFill>
                    <a:srgbClr val="FF0000"/>
                  </a:solidFill>
                </a:rPr>
                <a:t>교재</a:t>
              </a:r>
              <a:r>
                <a:rPr lang="en-US" altLang="ko-KR" sz="2000" dirty="0">
                  <a:solidFill>
                    <a:srgbClr val="FF0000"/>
                  </a:solidFill>
                </a:rPr>
                <a:t>/</a:t>
              </a:r>
              <a:r>
                <a:rPr lang="ko-KR" altLang="en-US" sz="2000" dirty="0">
                  <a:solidFill>
                    <a:srgbClr val="FF0000"/>
                  </a:solidFill>
                </a:rPr>
                <a:t>강의에서는 각 프레임은 자신의 타임아웃에 의해 재전송 됨</a:t>
              </a:r>
              <a:r>
                <a:rPr lang="en-US" altLang="ko-KR" sz="2000" dirty="0">
                  <a:solidFill>
                    <a:srgbClr val="FF0000"/>
                  </a:solidFill>
                </a:rPr>
                <a:t>.  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1043609" y="4221089"/>
              <a:ext cx="1842411" cy="939520"/>
            </a:xfrm>
            <a:prstGeom prst="rect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41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3418"/>
            <a:ext cx="8208912" cy="6858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오류 처리 정책 </a:t>
            </a:r>
            <a:r>
              <a:rPr lang="en-US" altLang="ko-KR" sz="3600" dirty="0"/>
              <a:t>: Go-Back-N </a:t>
            </a:r>
            <a:r>
              <a:rPr lang="ko-KR" altLang="en-US" sz="3600" dirty="0"/>
              <a:t>재검토</a:t>
            </a:r>
            <a:endParaRPr lang="en-US" altLang="ko-KR" sz="3600" dirty="0"/>
          </a:p>
        </p:txBody>
      </p:sp>
      <p:pic>
        <p:nvPicPr>
          <p:cNvPr id="211972" name="Picture 4" descr="gbn_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729218"/>
            <a:ext cx="5904656" cy="298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3528" y="3996247"/>
            <a:ext cx="878497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오류 발생한 </a:t>
            </a:r>
            <a:r>
              <a:rPr lang="en-US" altLang="ko-KR" sz="1800" dirty="0"/>
              <a:t>N</a:t>
            </a:r>
            <a:r>
              <a:rPr lang="ko-KR" altLang="en-US" sz="1800" dirty="0"/>
              <a:t>부터 다시 출발 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N</a:t>
            </a:r>
            <a:r>
              <a:rPr lang="ko-KR" altLang="en-US" sz="1800" dirty="0">
                <a:solidFill>
                  <a:srgbClr val="FF0000"/>
                </a:solidFill>
              </a:rPr>
              <a:t>이하를 무조건 다시 보낸다는 의미 아님</a:t>
            </a:r>
            <a:r>
              <a:rPr lang="en-US" altLang="ko-KR" sz="1800" dirty="0"/>
              <a:t>)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핵심</a:t>
            </a:r>
            <a:r>
              <a:rPr lang="en-US" altLang="ko-KR" sz="1800" dirty="0"/>
              <a:t>: ACK</a:t>
            </a:r>
            <a:r>
              <a:rPr lang="ko-KR" altLang="en-US" sz="1800" dirty="0"/>
              <a:t>는 </a:t>
            </a:r>
            <a:r>
              <a:rPr lang="en-US" altLang="ko-KR" sz="1800" dirty="0"/>
              <a:t>“~</a:t>
            </a:r>
            <a:r>
              <a:rPr lang="ko-KR" altLang="en-US" sz="1800" dirty="0"/>
              <a:t>까지 잘 받았다</a:t>
            </a:r>
            <a:r>
              <a:rPr lang="en-US" altLang="ko-KR" sz="1800" dirty="0"/>
              <a:t>”</a:t>
            </a:r>
            <a:r>
              <a:rPr lang="ko-KR" altLang="en-US" sz="1800" dirty="0"/>
              <a:t>는 의미의 누적</a:t>
            </a:r>
            <a:r>
              <a:rPr lang="en-US" altLang="ko-KR" sz="1800" dirty="0"/>
              <a:t>(cumulative) ACK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교재</a:t>
            </a:r>
            <a:r>
              <a:rPr lang="en-US" altLang="ko-KR" sz="1800" dirty="0"/>
              <a:t>/</a:t>
            </a:r>
            <a:r>
              <a:rPr lang="ko-KR" altLang="en-US" sz="1800" dirty="0"/>
              <a:t>강의는  </a:t>
            </a:r>
            <a:r>
              <a:rPr lang="en-US" altLang="ko-KR" sz="1800" dirty="0">
                <a:solidFill>
                  <a:srgbClr val="FF0000"/>
                </a:solidFill>
              </a:rPr>
              <a:t>“~</a:t>
            </a:r>
            <a:r>
              <a:rPr lang="ko-KR" altLang="en-US" sz="1800" dirty="0">
                <a:solidFill>
                  <a:srgbClr val="FF0000"/>
                </a:solidFill>
              </a:rPr>
              <a:t>까지 잘 받았고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다음은 몇 번</a:t>
            </a:r>
            <a:r>
              <a:rPr lang="en-US" altLang="ko-KR" sz="1800" dirty="0"/>
              <a:t>”</a:t>
            </a:r>
            <a:r>
              <a:rPr lang="ko-KR" altLang="en-US" sz="1800" dirty="0"/>
              <a:t>이라는 방식 사용</a:t>
            </a:r>
            <a:endParaRPr lang="en-US" altLang="ko-KR" sz="1800" dirty="0"/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Ack</a:t>
            </a:r>
            <a:r>
              <a:rPr lang="ko-KR" altLang="en-US" sz="1800" dirty="0"/>
              <a:t>를 보내는 시점은 수신자의 선택</a:t>
            </a:r>
            <a:endParaRPr lang="en-US" altLang="ko-KR" sz="1800" dirty="0"/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진행을 돕기 위해서 </a:t>
            </a:r>
            <a:r>
              <a:rPr lang="en-US" altLang="ko-KR" sz="1800" dirty="0"/>
              <a:t>Ack</a:t>
            </a:r>
            <a:r>
              <a:rPr lang="ko-KR" altLang="en-US" sz="1800" dirty="0"/>
              <a:t>를 보낸다면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중복</a:t>
            </a:r>
            <a:r>
              <a:rPr lang="en-US" altLang="ko-KR" sz="1800" dirty="0">
                <a:solidFill>
                  <a:srgbClr val="FF0000"/>
                </a:solidFill>
              </a:rPr>
              <a:t> ACK</a:t>
            </a:r>
            <a:r>
              <a:rPr lang="ko-KR" altLang="en-US" sz="1800" dirty="0"/>
              <a:t>만 가능</a:t>
            </a:r>
            <a:endParaRPr lang="en-US" altLang="ko-KR" sz="1800" dirty="0"/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수신</a:t>
            </a:r>
            <a:r>
              <a:rPr lang="en-US" altLang="ko-KR" sz="1800" dirty="0"/>
              <a:t> </a:t>
            </a:r>
            <a:r>
              <a:rPr lang="ko-KR" altLang="en-US" sz="1800" dirty="0"/>
              <a:t>쪽에의 버퍼링은 수신자가 독립적으로 결정</a:t>
            </a:r>
            <a:endParaRPr lang="en-US" altLang="ko-KR" sz="1800" dirty="0"/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버퍼링</a:t>
            </a:r>
            <a:r>
              <a:rPr lang="ko-KR" altLang="en-US" sz="1800" dirty="0"/>
              <a:t> 안 해도 됨</a:t>
            </a:r>
            <a:r>
              <a:rPr lang="en-US" altLang="ko-KR" sz="1800" dirty="0"/>
              <a:t>.</a:t>
            </a:r>
          </a:p>
          <a:p>
            <a:pPr marL="800100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교재</a:t>
            </a:r>
            <a:r>
              <a:rPr lang="en-US" altLang="ko-KR" sz="1800" dirty="0"/>
              <a:t>/</a:t>
            </a:r>
            <a:r>
              <a:rPr lang="ko-KR" altLang="en-US" sz="1800" dirty="0"/>
              <a:t>강의는 버퍼 유지하면서 순서 바뀐 데이터를 수신</a:t>
            </a:r>
            <a:r>
              <a:rPr lang="en-US" altLang="ko-KR" sz="1800" dirty="0"/>
              <a:t>.  </a:t>
            </a:r>
            <a:r>
              <a:rPr lang="ko-KR" altLang="en-US" sz="1800" dirty="0">
                <a:solidFill>
                  <a:srgbClr val="FF0000"/>
                </a:solidFill>
              </a:rPr>
              <a:t>단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버퍼링이 </a:t>
            </a:r>
            <a:r>
              <a:rPr lang="en-US" altLang="ko-KR" sz="1800" dirty="0">
                <a:solidFill>
                  <a:srgbClr val="FF0000"/>
                </a:solidFill>
              </a:rPr>
              <a:t>selective repeat</a:t>
            </a:r>
            <a:r>
              <a:rPr lang="ko-KR" altLang="en-US" sz="1800" dirty="0">
                <a:solidFill>
                  <a:srgbClr val="FF0000"/>
                </a:solidFill>
              </a:rPr>
              <a:t>을 의미 하지는 않음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r>
              <a:rPr lang="ko-KR" altLang="en-US" sz="1800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9933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전자기 스펙트럼과 매체 특성</a:t>
            </a:r>
          </a:p>
        </p:txBody>
      </p:sp>
      <p:pic>
        <p:nvPicPr>
          <p:cNvPr id="10244" name="Picture 96" descr="PE02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8486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A21FE27-D68C-4807-84D6-63F85AE4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085184"/>
            <a:ext cx="83820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kern="0" dirty="0"/>
              <a:t>저주파일수록 전송 특성이 좋다</a:t>
            </a:r>
            <a:r>
              <a:rPr lang="en-US" altLang="ko-KR" kern="0" dirty="0"/>
              <a:t>. (</a:t>
            </a:r>
            <a:r>
              <a:rPr lang="ko-KR" altLang="en-US" kern="0" dirty="0"/>
              <a:t>장애물 잘 통과</a:t>
            </a:r>
            <a:r>
              <a:rPr lang="en-US" altLang="ko-KR" kern="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kern="0" dirty="0"/>
              <a:t>저주파는 고속의 데이터 전송에 한계</a:t>
            </a:r>
            <a:r>
              <a:rPr lang="en-US" altLang="ko-KR" kern="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kern="0" dirty="0"/>
              <a:t>통신속도 </a:t>
            </a:r>
            <a:r>
              <a:rPr lang="en-US" altLang="ko-KR" kern="0" dirty="0"/>
              <a:t>(</a:t>
            </a:r>
            <a:r>
              <a:rPr lang="ko-KR" altLang="en-US" kern="0" dirty="0"/>
              <a:t>대역폭</a:t>
            </a:r>
            <a:r>
              <a:rPr lang="en-US" altLang="ko-KR" kern="0" dirty="0"/>
              <a:t>)</a:t>
            </a:r>
            <a:r>
              <a:rPr lang="ko-KR" altLang="en-US" kern="0" dirty="0"/>
              <a:t>와 비트 폭</a:t>
            </a:r>
            <a:r>
              <a:rPr lang="en-US" altLang="ko-KR" kern="0" dirty="0"/>
              <a:t>(length))</a:t>
            </a:r>
            <a:r>
              <a:rPr lang="ko-KR" altLang="en-US" kern="0" dirty="0"/>
              <a:t> 관계 </a:t>
            </a:r>
            <a:r>
              <a:rPr lang="en-US" altLang="ko-KR" kern="0" dirty="0"/>
              <a:t>(</a:t>
            </a:r>
            <a:r>
              <a:rPr lang="ko-KR" altLang="en-US" kern="0" dirty="0"/>
              <a:t>뒤에서 다시 설명</a:t>
            </a:r>
            <a:r>
              <a:rPr lang="en-US" altLang="ko-KR" kern="0" dirty="0"/>
              <a:t>)</a:t>
            </a:r>
            <a:endParaRPr lang="en-US" altLang="ko-KR" kern="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kern="0" dirty="0"/>
              <a:t>통신의 발전</a:t>
            </a:r>
            <a:r>
              <a:rPr lang="en-US" altLang="ko-KR" kern="0" dirty="0"/>
              <a:t>: </a:t>
            </a:r>
            <a:r>
              <a:rPr lang="ko-KR" altLang="en-US" kern="0" dirty="0"/>
              <a:t>저주파  </a:t>
            </a:r>
            <a:r>
              <a:rPr lang="ko-KR" altLang="en-US" kern="0" dirty="0">
                <a:sym typeface="Symbol" pitchFamily="18" charset="2"/>
              </a:rPr>
              <a:t> 고주파</a:t>
            </a: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en-US" altLang="ko-KR" kern="0" dirty="0"/>
          </a:p>
          <a:p>
            <a:pPr eaLnBrk="1" hangingPunct="1">
              <a:lnSpc>
                <a:spcPct val="90000"/>
              </a:lnSpc>
            </a:pPr>
            <a:endParaRPr lang="ko-KR" altLang="en-US" kern="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3664" y="85879"/>
            <a:ext cx="7772400" cy="648072"/>
          </a:xfrm>
        </p:spPr>
        <p:txBody>
          <a:bodyPr/>
          <a:lstStyle/>
          <a:p>
            <a:r>
              <a:rPr lang="ko-KR" altLang="en-US" dirty="0"/>
              <a:t>오류 처리 </a:t>
            </a:r>
            <a:r>
              <a:rPr lang="en-US" altLang="ko-KR" dirty="0"/>
              <a:t>: Selective-Repeat 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3528" y="5229200"/>
            <a:ext cx="8711497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필요 조건</a:t>
            </a:r>
            <a:endParaRPr lang="en-US" altLang="ko-KR" sz="1800" dirty="0"/>
          </a:p>
          <a:p>
            <a:pPr marL="800100" lvl="1" indent="-342900">
              <a:lnSpc>
                <a:spcPct val="80000"/>
              </a:lnSpc>
              <a:buFont typeface="굴림" panose="020B0600000101010101" pitchFamily="50" charset="-127"/>
              <a:buChar char="–"/>
            </a:pPr>
            <a:r>
              <a:rPr lang="ko-KR" altLang="en-US" sz="1800" dirty="0"/>
              <a:t>수신 쪽은 </a:t>
            </a:r>
            <a:r>
              <a:rPr lang="en-US" altLang="ko-KR" sz="1800" dirty="0"/>
              <a:t>out-of-order </a:t>
            </a:r>
            <a:r>
              <a:rPr lang="ko-KR" altLang="en-US" sz="1800" dirty="0"/>
              <a:t>프레임 수신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버퍼링</a:t>
            </a:r>
            <a:r>
              <a:rPr lang="ko-KR" altLang="en-US" sz="1800" dirty="0"/>
              <a:t> 필수</a:t>
            </a:r>
            <a:r>
              <a:rPr lang="en-US" altLang="ko-KR" sz="1800" dirty="0"/>
              <a:t>.</a:t>
            </a:r>
          </a:p>
          <a:p>
            <a:pPr marL="800100" lvl="1" indent="-342900">
              <a:lnSpc>
                <a:spcPct val="80000"/>
              </a:lnSpc>
              <a:buFont typeface="굴림" panose="020B0600000101010101" pitchFamily="50" charset="-127"/>
              <a:buChar char="–"/>
            </a:pPr>
            <a:r>
              <a:rPr lang="ko-KR" altLang="en-US" sz="1800" dirty="0"/>
              <a:t>수신 쪽의 </a:t>
            </a:r>
            <a:r>
              <a:rPr lang="ko-KR" altLang="en-US" sz="1800" dirty="0">
                <a:solidFill>
                  <a:srgbClr val="FF0000"/>
                </a:solidFill>
              </a:rPr>
              <a:t>정확한 수신 상황 정보</a:t>
            </a:r>
            <a:r>
              <a:rPr lang="ko-KR" altLang="en-US" sz="1800" dirty="0"/>
              <a:t>를 송신 쪽에서 알려주어야 함</a:t>
            </a:r>
            <a:r>
              <a:rPr lang="en-US" altLang="ko-KR" sz="1800" dirty="0"/>
              <a:t>.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FF0000"/>
                </a:solidFill>
              </a:rPr>
              <a:t>“~</a:t>
            </a:r>
            <a:r>
              <a:rPr lang="ko-KR" altLang="en-US" sz="1800" dirty="0">
                <a:solidFill>
                  <a:srgbClr val="FF0000"/>
                </a:solidFill>
              </a:rPr>
              <a:t>은 잘 받았다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ko-KR" altLang="en-US" sz="1800" dirty="0">
                <a:solidFill>
                  <a:srgbClr val="FF0000"/>
                </a:solidFill>
              </a:rPr>
              <a:t>는 개별</a:t>
            </a:r>
            <a:r>
              <a:rPr lang="en-US" altLang="ko-KR" sz="1800" dirty="0">
                <a:solidFill>
                  <a:srgbClr val="FF0000"/>
                </a:solidFill>
              </a:rPr>
              <a:t>(individual)/</a:t>
            </a:r>
            <a:r>
              <a:rPr lang="ko-KR" altLang="en-US" sz="1800" dirty="0">
                <a:solidFill>
                  <a:srgbClr val="FF0000"/>
                </a:solidFill>
              </a:rPr>
              <a:t>선택</a:t>
            </a:r>
            <a:r>
              <a:rPr lang="en-US" altLang="ko-KR" sz="1800" dirty="0">
                <a:solidFill>
                  <a:srgbClr val="FF0000"/>
                </a:solidFill>
              </a:rPr>
              <a:t>(selective) ACK </a:t>
            </a:r>
            <a:r>
              <a:rPr lang="ko-KR" altLang="en-US" sz="1800" dirty="0">
                <a:solidFill>
                  <a:srgbClr val="FF0000"/>
                </a:solidFill>
              </a:rPr>
              <a:t>필수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E50BBA-D070-4B65-BF85-7573B57F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052737"/>
            <a:ext cx="6768752" cy="39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8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Sliding Window </a:t>
            </a:r>
            <a:r>
              <a:rPr lang="ko-KR" altLang="en-US" sz="3600" dirty="0"/>
              <a:t>세부 사항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424936" cy="5832648"/>
          </a:xfrm>
        </p:spPr>
        <p:txBody>
          <a:bodyPr/>
          <a:lstStyle/>
          <a:p>
            <a:pPr eaLnBrk="1" hangingPunct="1"/>
            <a:r>
              <a:rPr lang="en-US" altLang="ko-KR" dirty="0"/>
              <a:t>Sliding Window</a:t>
            </a:r>
            <a:r>
              <a:rPr lang="ko-KR" altLang="en-US" dirty="0"/>
              <a:t>는 오류제어 프로토콜</a:t>
            </a:r>
          </a:p>
          <a:p>
            <a:pPr lvl="1" eaLnBrk="1" hangingPunct="1"/>
            <a:r>
              <a:rPr lang="ko-KR" altLang="en-US" dirty="0"/>
              <a:t>각각의 </a:t>
            </a:r>
            <a:r>
              <a:rPr lang="en-US" altLang="ko-KR" dirty="0"/>
              <a:t>outstanding frame</a:t>
            </a:r>
            <a:r>
              <a:rPr lang="ko-KR" altLang="en-US" dirty="0"/>
              <a:t>에 대해 기본적으로 </a:t>
            </a:r>
            <a:r>
              <a:rPr lang="en-US" altLang="ko-KR" dirty="0"/>
              <a:t>ARQ </a:t>
            </a:r>
            <a:r>
              <a:rPr lang="ko-KR" altLang="en-US" dirty="0"/>
              <a:t>수행</a:t>
            </a:r>
          </a:p>
          <a:p>
            <a:pPr lvl="1" eaLnBrk="1" hangingPunct="1"/>
            <a:r>
              <a:rPr lang="ko-KR" altLang="en-US" dirty="0"/>
              <a:t>복수</a:t>
            </a:r>
            <a:r>
              <a:rPr lang="en-US" altLang="ko-KR" dirty="0"/>
              <a:t> </a:t>
            </a:r>
            <a:r>
              <a:rPr lang="ko-KR" altLang="en-US" dirty="0"/>
              <a:t>개의 </a:t>
            </a:r>
            <a:r>
              <a:rPr lang="en-US" altLang="ko-KR" dirty="0"/>
              <a:t>outstanding frame </a:t>
            </a:r>
            <a:r>
              <a:rPr lang="ko-KR" altLang="en-US" dirty="0"/>
              <a:t>처리를 위해 </a:t>
            </a:r>
            <a:r>
              <a:rPr lang="en-US" altLang="ko-KR" dirty="0"/>
              <a:t>buffering </a:t>
            </a:r>
            <a:r>
              <a:rPr lang="ko-KR" altLang="en-US" dirty="0"/>
              <a:t>추가</a:t>
            </a:r>
          </a:p>
          <a:p>
            <a:pPr lvl="1" eaLnBrk="1" hangingPunct="1"/>
            <a:endParaRPr lang="ko-KR" altLang="en-US" dirty="0"/>
          </a:p>
          <a:p>
            <a:pPr eaLnBrk="1" hangingPunct="1"/>
            <a:r>
              <a:rPr lang="en-US" altLang="ko-KR" dirty="0"/>
              <a:t>(Go-Back-N, Selective-Repeat) </a:t>
            </a:r>
            <a:r>
              <a:rPr lang="ko-KR" altLang="en-US" dirty="0"/>
              <a:t>선택은 송신자의 결정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송신자의 재전송 방법</a:t>
            </a:r>
            <a:r>
              <a:rPr lang="en-US" altLang="ko-KR" dirty="0"/>
              <a:t>; </a:t>
            </a:r>
            <a:r>
              <a:rPr lang="ko-KR" altLang="en-US" dirty="0"/>
              <a:t>수신자의 </a:t>
            </a:r>
            <a:r>
              <a:rPr lang="en-US" altLang="ko-KR" dirty="0"/>
              <a:t>buffering</a:t>
            </a:r>
            <a:r>
              <a:rPr lang="ko-KR" altLang="en-US" dirty="0"/>
              <a:t>은 별도 문제 </a:t>
            </a:r>
            <a:endParaRPr lang="en-US" altLang="ko-KR" dirty="0"/>
          </a:p>
          <a:p>
            <a:pPr eaLnBrk="1" hangingPunct="1"/>
            <a:r>
              <a:rPr lang="en-US" altLang="ko-KR" dirty="0"/>
              <a:t>Sending Buffer : </a:t>
            </a:r>
            <a:r>
              <a:rPr lang="ko-KR" altLang="en-US" dirty="0"/>
              <a:t>필수 </a:t>
            </a:r>
            <a:r>
              <a:rPr lang="en-US" altLang="ko-KR" dirty="0"/>
              <a:t>(</a:t>
            </a:r>
            <a:r>
              <a:rPr lang="ko-KR" altLang="en-US" dirty="0"/>
              <a:t>재전송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en-US" altLang="ko-KR" dirty="0"/>
              <a:t>Receiving Buffer</a:t>
            </a:r>
          </a:p>
          <a:p>
            <a:pPr lvl="1" eaLnBrk="1" hangingPunct="1"/>
            <a:r>
              <a:rPr lang="en-US" altLang="ko-KR" dirty="0"/>
              <a:t>Selective-Repeat : </a:t>
            </a:r>
            <a:r>
              <a:rPr lang="ko-KR" altLang="en-US" dirty="0"/>
              <a:t>필수 </a:t>
            </a:r>
            <a:r>
              <a:rPr lang="en-US" altLang="ko-KR" dirty="0"/>
              <a:t>(out-of-order </a:t>
            </a:r>
            <a:r>
              <a:rPr lang="ko-KR" altLang="en-US" dirty="0"/>
              <a:t>프레임 반드시 저장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en-US" altLang="ko-KR" dirty="0"/>
              <a:t>Go-Back-N : </a:t>
            </a:r>
            <a:r>
              <a:rPr lang="ko-KR" altLang="en-US" dirty="0"/>
              <a:t>성능 향상을 위한 </a:t>
            </a:r>
            <a:r>
              <a:rPr lang="en-US" altLang="ko-KR" dirty="0"/>
              <a:t>option</a:t>
            </a:r>
          </a:p>
          <a:p>
            <a:pPr lvl="2" eaLnBrk="1" hangingPunct="1"/>
            <a:r>
              <a:rPr lang="en-US" altLang="ko-KR" dirty="0">
                <a:solidFill>
                  <a:srgbClr val="FF0000"/>
                </a:solidFill>
              </a:rPr>
              <a:t>out-of-order </a:t>
            </a:r>
            <a:r>
              <a:rPr lang="ko-KR" altLang="en-US" dirty="0">
                <a:solidFill>
                  <a:srgbClr val="FF0000"/>
                </a:solidFill>
              </a:rPr>
              <a:t>프레임을 저장한다고 </a:t>
            </a:r>
            <a:r>
              <a:rPr lang="en-US" altLang="ko-KR" dirty="0">
                <a:solidFill>
                  <a:srgbClr val="FF0000"/>
                </a:solidFill>
              </a:rPr>
              <a:t>Selective-Repeat</a:t>
            </a:r>
            <a:r>
              <a:rPr lang="ko-KR" altLang="en-US" dirty="0">
                <a:solidFill>
                  <a:srgbClr val="FF0000"/>
                </a:solidFill>
              </a:rPr>
              <a:t>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endParaRPr lang="en-US" altLang="ko-KR" dirty="0">
              <a:solidFill>
                <a:srgbClr val="FF0000"/>
              </a:solidFill>
            </a:endParaRP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Selective-Repeat </a:t>
            </a:r>
            <a:r>
              <a:rPr lang="ko-KR" altLang="en-US" dirty="0"/>
              <a:t>는</a:t>
            </a:r>
          </a:p>
          <a:p>
            <a:pPr lvl="1" eaLnBrk="1" hangingPunct="1"/>
            <a:r>
              <a:rPr lang="ko-KR" altLang="en-US" dirty="0"/>
              <a:t>수신 쪽의 </a:t>
            </a:r>
            <a:r>
              <a:rPr lang="en-US" altLang="ko-KR" dirty="0"/>
              <a:t>selective (individual) ACK</a:t>
            </a:r>
            <a:r>
              <a:rPr lang="ko-KR" altLang="en-US" dirty="0"/>
              <a:t> 지원 여부가 중요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수신 쪽에서 송신 쪽으로 </a:t>
            </a:r>
            <a:r>
              <a:rPr lang="en-US" altLang="ko-KR" dirty="0"/>
              <a:t>individual ACK</a:t>
            </a:r>
            <a:r>
              <a:rPr lang="ko-KR" altLang="en-US" dirty="0"/>
              <a:t>를 보내 주어야</a:t>
            </a:r>
            <a:r>
              <a:rPr lang="en-US" altLang="ko-KR" dirty="0"/>
              <a:t>, </a:t>
            </a:r>
            <a:r>
              <a:rPr lang="ko-KR" altLang="en-US" dirty="0"/>
              <a:t>송신 쪽에서 </a:t>
            </a:r>
            <a:r>
              <a:rPr lang="en-US" altLang="ko-KR" dirty="0"/>
              <a:t>selective repeat </a:t>
            </a:r>
            <a:r>
              <a:rPr lang="ko-KR" altLang="en-US" dirty="0"/>
              <a:t>가능</a:t>
            </a:r>
          </a:p>
          <a:p>
            <a:pPr eaLnBrk="1" hangingPunct="1"/>
            <a:endParaRPr lang="en-US" altLang="ko-KR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8" y="307718"/>
            <a:ext cx="9108504" cy="6858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슬라이딩윈도우</a:t>
            </a:r>
            <a:r>
              <a:rPr lang="en-US" altLang="ko-KR" sz="3600" dirty="0"/>
              <a:t>(</a:t>
            </a:r>
            <a:r>
              <a:rPr lang="en-US" altLang="ko-KR" sz="3600" dirty="0" err="1">
                <a:solidFill>
                  <a:srgbClr val="FF0000"/>
                </a:solidFill>
              </a:rPr>
              <a:t>GoBackN</a:t>
            </a:r>
            <a:r>
              <a:rPr lang="en-US" altLang="ko-KR" sz="3600" dirty="0"/>
              <a:t>) </a:t>
            </a:r>
            <a:r>
              <a:rPr lang="ko-KR" altLang="en-US" sz="3600" dirty="0"/>
              <a:t>세부알고리즘</a:t>
            </a:r>
            <a:r>
              <a:rPr lang="en-US" altLang="ko-KR" sz="3600" dirty="0"/>
              <a:t>(1)</a:t>
            </a:r>
            <a:r>
              <a:rPr lang="en-US" altLang="ko-KR" sz="3200" dirty="0"/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92583"/>
            <a:ext cx="8382000" cy="56388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송신자</a:t>
            </a:r>
          </a:p>
          <a:p>
            <a:pPr lvl="1" eaLnBrk="1" hangingPunct="1"/>
            <a:r>
              <a:rPr lang="ko-KR" altLang="en-US" sz="1800" dirty="0"/>
              <a:t>각 프레임에 순서번호를 할당 </a:t>
            </a:r>
            <a:r>
              <a:rPr lang="en-US" altLang="ko-KR" sz="1800" dirty="0"/>
              <a:t>(</a:t>
            </a:r>
            <a:r>
              <a:rPr lang="en-US" altLang="ko-KR" sz="1800" b="1" dirty="0" err="1"/>
              <a:t>SeqNum</a:t>
            </a:r>
            <a:r>
              <a:rPr lang="en-US" altLang="ko-KR" sz="1800" dirty="0"/>
              <a:t>): </a:t>
            </a:r>
            <a:r>
              <a:rPr lang="ko-KR" altLang="en-US" sz="1800" dirty="0"/>
              <a:t>각 </a:t>
            </a:r>
            <a:r>
              <a:rPr lang="en-US" altLang="ko-KR" sz="1800" dirty="0"/>
              <a:t>outstanding frame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</a:p>
          <a:p>
            <a:pPr lvl="1" eaLnBrk="1" hangingPunct="1"/>
            <a:r>
              <a:rPr lang="ko-KR" altLang="en-US" sz="1800" dirty="0"/>
              <a:t>세 개의 상태 변수를 유지</a:t>
            </a:r>
          </a:p>
          <a:p>
            <a:pPr lvl="2" eaLnBrk="1" hangingPunct="1"/>
            <a:r>
              <a:rPr lang="ko-KR" altLang="en-US" sz="1800" dirty="0" err="1"/>
              <a:t>송신창</a:t>
            </a:r>
            <a:r>
              <a:rPr lang="ko-KR" altLang="en-US" sz="1800" dirty="0"/>
              <a:t> </a:t>
            </a:r>
            <a:r>
              <a:rPr lang="en-US" altLang="ko-KR" sz="1800" dirty="0"/>
              <a:t>- send window size (</a:t>
            </a:r>
            <a:r>
              <a:rPr lang="en-US" altLang="ko-KR" sz="1800" b="1" dirty="0"/>
              <a:t>SWS</a:t>
            </a:r>
            <a:r>
              <a:rPr lang="en-US" altLang="ko-KR" sz="1800" dirty="0"/>
              <a:t>)</a:t>
            </a:r>
          </a:p>
          <a:p>
            <a:pPr lvl="2" eaLnBrk="1" hangingPunct="1"/>
            <a:r>
              <a:rPr lang="ko-KR" altLang="en-US" sz="1800" dirty="0"/>
              <a:t>마지막으로 받은 </a:t>
            </a:r>
            <a:r>
              <a:rPr lang="en-US" altLang="ko-KR" sz="1800" dirty="0"/>
              <a:t>ACK</a:t>
            </a:r>
            <a:r>
              <a:rPr lang="ko-KR" altLang="en-US" sz="1800" dirty="0"/>
              <a:t>의 프레임 번호 </a:t>
            </a:r>
            <a:r>
              <a:rPr lang="en-US" altLang="ko-KR" sz="1800" dirty="0"/>
              <a:t>- last acknowledgment received (</a:t>
            </a:r>
            <a:r>
              <a:rPr lang="en-US" altLang="ko-KR" sz="1800" b="1" dirty="0"/>
              <a:t>LAR</a:t>
            </a:r>
            <a:r>
              <a:rPr lang="en-US" altLang="ko-KR" sz="1800" dirty="0"/>
              <a:t>)</a:t>
            </a:r>
          </a:p>
          <a:p>
            <a:pPr lvl="2" eaLnBrk="1" hangingPunct="1"/>
            <a:r>
              <a:rPr lang="ko-KR" altLang="en-US" sz="1800" dirty="0"/>
              <a:t>마지막으로 보낸 프레임 </a:t>
            </a:r>
            <a:r>
              <a:rPr lang="en-US" altLang="ko-KR" sz="1800" dirty="0"/>
              <a:t>- last frame sent (</a:t>
            </a:r>
            <a:r>
              <a:rPr lang="en-US" altLang="ko-KR" sz="1800" b="1" dirty="0"/>
              <a:t>LFS</a:t>
            </a:r>
            <a:r>
              <a:rPr lang="en-US" altLang="ko-KR" sz="1800" dirty="0"/>
              <a:t>)</a:t>
            </a:r>
          </a:p>
          <a:p>
            <a:pPr lvl="1" eaLnBrk="1" hangingPunct="1"/>
            <a:r>
              <a:rPr lang="ko-KR" altLang="en-US" sz="1800" dirty="0"/>
              <a:t>다음 항등식</a:t>
            </a:r>
            <a:r>
              <a:rPr lang="en-US" altLang="ko-KR" sz="1800" dirty="0"/>
              <a:t>(invariant)</a:t>
            </a:r>
            <a:r>
              <a:rPr lang="ko-KR" altLang="en-US" sz="1800" dirty="0"/>
              <a:t>을 유지</a:t>
            </a:r>
            <a:r>
              <a:rPr lang="en-US" altLang="ko-KR" sz="1800" dirty="0"/>
              <a:t>: </a:t>
            </a:r>
            <a:r>
              <a:rPr lang="en-US" altLang="ko-KR" sz="1800" b="1" dirty="0"/>
              <a:t>LFS - LAR + 1 ≤  SWS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ko-KR" altLang="en-US" sz="1800" dirty="0">
                <a:solidFill>
                  <a:srgbClr val="FF0000"/>
                </a:solidFill>
              </a:rPr>
              <a:t>상위 계층에서 전송 요청을 받으면</a:t>
            </a:r>
            <a:r>
              <a:rPr lang="en-US" altLang="ko-KR" sz="1800" b="1" dirty="0"/>
              <a:t>, 1) LFS</a:t>
            </a:r>
            <a:r>
              <a:rPr lang="ko-KR" altLang="en-US" sz="1800" dirty="0"/>
              <a:t>를 증가시키고 </a:t>
            </a:r>
            <a:r>
              <a:rPr lang="en-US" altLang="ko-KR" sz="1800" dirty="0"/>
              <a:t>(</a:t>
            </a:r>
            <a:r>
              <a:rPr lang="en-US" altLang="ko-KR" sz="1800" b="1" dirty="0"/>
              <a:t>LFS</a:t>
            </a:r>
            <a:r>
              <a:rPr lang="en-US" altLang="ko-KR" sz="1800" dirty="0"/>
              <a:t> </a:t>
            </a:r>
            <a:r>
              <a:rPr lang="ko-KR" altLang="en-US" sz="1800" dirty="0"/>
              <a:t>증가가 불가능하면 </a:t>
            </a:r>
            <a:r>
              <a:rPr lang="en-US" altLang="ko-KR" sz="1800" b="1" dirty="0"/>
              <a:t>wait</a:t>
            </a:r>
            <a:r>
              <a:rPr lang="en-US" altLang="ko-KR" sz="1800" dirty="0"/>
              <a:t>), </a:t>
            </a:r>
            <a:r>
              <a:rPr lang="en-US" altLang="ko-KR" sz="1800" b="1" dirty="0"/>
              <a:t>2)</a:t>
            </a:r>
            <a:r>
              <a:rPr lang="en-US" altLang="ko-KR" sz="1800" dirty="0"/>
              <a:t> </a:t>
            </a:r>
            <a:r>
              <a:rPr lang="ko-KR" altLang="en-US" sz="1800" dirty="0"/>
              <a:t>타임아웃을 설정한 뒤</a:t>
            </a:r>
            <a:r>
              <a:rPr lang="en-US" altLang="ko-KR" sz="1800" dirty="0"/>
              <a:t>, </a:t>
            </a:r>
            <a:r>
              <a:rPr lang="en-US" altLang="ko-KR" sz="1800" b="1" dirty="0"/>
              <a:t>3)</a:t>
            </a:r>
            <a:r>
              <a:rPr lang="en-US" altLang="ko-KR" sz="1800" dirty="0"/>
              <a:t> </a:t>
            </a:r>
            <a:r>
              <a:rPr lang="ko-KR" altLang="en-US" sz="1800" dirty="0">
                <a:solidFill>
                  <a:schemeClr val="accent2"/>
                </a:solidFill>
              </a:rPr>
              <a:t>프레임을 전송</a:t>
            </a:r>
            <a:r>
              <a:rPr lang="en-US" altLang="ko-KR" sz="1800" dirty="0">
                <a:solidFill>
                  <a:schemeClr val="accent2"/>
                </a:solidFill>
              </a:rPr>
              <a:t>. (</a:t>
            </a:r>
            <a:r>
              <a:rPr lang="ko-KR" altLang="en-US" sz="1800" dirty="0">
                <a:solidFill>
                  <a:schemeClr val="accent2"/>
                </a:solidFill>
              </a:rPr>
              <a:t>누구에게</a:t>
            </a:r>
            <a:r>
              <a:rPr lang="en-US" altLang="ko-KR" sz="1800" dirty="0">
                <a:solidFill>
                  <a:schemeClr val="accent2"/>
                </a:solidFill>
              </a:rPr>
              <a:t>?)</a:t>
            </a:r>
          </a:p>
          <a:p>
            <a:pPr lvl="1" eaLnBrk="1" hangingPunct="1"/>
            <a:r>
              <a:rPr lang="en-US" altLang="ko-KR" sz="1800" dirty="0">
                <a:solidFill>
                  <a:srgbClr val="FF0000"/>
                </a:solidFill>
              </a:rPr>
              <a:t>ACK</a:t>
            </a:r>
            <a:r>
              <a:rPr lang="ko-KR" altLang="en-US" sz="1800" dirty="0">
                <a:solidFill>
                  <a:srgbClr val="FF0000"/>
                </a:solidFill>
              </a:rPr>
              <a:t>를 받으면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en-US" altLang="ko-KR" sz="1800" b="1" dirty="0"/>
              <a:t>1)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타임아웃을 해지하고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b="1" dirty="0"/>
              <a:t>2)</a:t>
            </a:r>
            <a:r>
              <a:rPr lang="en-US" altLang="ko-KR" sz="1800" dirty="0"/>
              <a:t> LAR</a:t>
            </a:r>
            <a:r>
              <a:rPr lang="ko-KR" altLang="en-US" sz="1800" dirty="0"/>
              <a:t>을 증가시키며</a:t>
            </a:r>
            <a:r>
              <a:rPr lang="en-US" altLang="ko-KR" sz="1800" dirty="0"/>
              <a:t>, </a:t>
            </a:r>
            <a:r>
              <a:rPr lang="en-US" altLang="ko-KR" sz="1800" b="1" dirty="0"/>
              <a:t>3)</a:t>
            </a:r>
            <a:r>
              <a:rPr lang="en-US" altLang="ko-KR" sz="1800" dirty="0"/>
              <a:t> </a:t>
            </a:r>
            <a:r>
              <a:rPr lang="ko-KR" altLang="en-US" sz="1800" dirty="0"/>
              <a:t>이에 따라 새로 창이 열리며 전송이 가능</a:t>
            </a:r>
            <a:r>
              <a:rPr lang="en-US" altLang="ko-KR" sz="1800" dirty="0"/>
              <a:t>.</a:t>
            </a:r>
          </a:p>
          <a:p>
            <a:pPr lvl="1" eaLnBrk="1" hangingPunct="1"/>
            <a:r>
              <a:rPr lang="ko-KR" altLang="en-US" sz="1800" dirty="0">
                <a:solidFill>
                  <a:srgbClr val="FF0000"/>
                </a:solidFill>
              </a:rPr>
              <a:t>타임아웃이 걸리면</a:t>
            </a:r>
            <a:r>
              <a:rPr lang="en-US" altLang="ko-KR" sz="1800" dirty="0"/>
              <a:t>, </a:t>
            </a:r>
            <a:r>
              <a:rPr lang="en-US" altLang="ko-KR" sz="1800" b="1" dirty="0"/>
              <a:t>1)</a:t>
            </a:r>
            <a:r>
              <a:rPr lang="en-US" altLang="ko-KR" sz="1800" dirty="0"/>
              <a:t> </a:t>
            </a:r>
            <a:r>
              <a:rPr lang="ko-KR" altLang="en-US" sz="1800" dirty="0"/>
              <a:t>타임아웃을 설정한 뒤</a:t>
            </a:r>
            <a:r>
              <a:rPr lang="en-US" altLang="ko-KR" sz="1800" dirty="0"/>
              <a:t>, </a:t>
            </a:r>
            <a:r>
              <a:rPr lang="en-US" altLang="ko-KR" sz="1800" b="1" dirty="0"/>
              <a:t>2)</a:t>
            </a:r>
            <a:r>
              <a:rPr lang="en-US" altLang="ko-KR" sz="1800" dirty="0"/>
              <a:t> </a:t>
            </a:r>
            <a:r>
              <a:rPr lang="ko-KR" altLang="en-US" sz="1800" dirty="0"/>
              <a:t>프레임을 재전송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SWS </a:t>
            </a:r>
            <a:r>
              <a:rPr lang="ko-KR" altLang="en-US" sz="1800" dirty="0"/>
              <a:t>만큼의 프레임은 버퍼에  유지 </a:t>
            </a:r>
            <a:r>
              <a:rPr lang="en-US" altLang="ko-KR" sz="1800" dirty="0"/>
              <a:t>-- </a:t>
            </a:r>
            <a:r>
              <a:rPr lang="ko-KR" altLang="en-US" sz="1800" dirty="0"/>
              <a:t>재전송에 필요</a:t>
            </a:r>
          </a:p>
        </p:txBody>
      </p:sp>
      <p:grpSp>
        <p:nvGrpSpPr>
          <p:cNvPr id="65540" name="Group 32"/>
          <p:cNvGrpSpPr>
            <a:grpSpLocks/>
          </p:cNvGrpSpPr>
          <p:nvPr/>
        </p:nvGrpSpPr>
        <p:grpSpPr bwMode="auto">
          <a:xfrm>
            <a:off x="2275759" y="4438856"/>
            <a:ext cx="444500" cy="515938"/>
            <a:chOff x="1683" y="3009"/>
            <a:chExt cx="280" cy="325"/>
          </a:xfrm>
        </p:grpSpPr>
        <p:sp>
          <p:nvSpPr>
            <p:cNvPr id="65565" name="Line 23"/>
            <p:cNvSpPr>
              <a:spLocks noChangeShapeType="1"/>
            </p:cNvSpPr>
            <p:nvPr/>
          </p:nvSpPr>
          <p:spPr bwMode="auto">
            <a:xfrm flipV="1">
              <a:off x="1807" y="3064"/>
              <a:ext cx="1" cy="7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66" name="Rectangle 21"/>
            <p:cNvSpPr>
              <a:spLocks noChangeArrowheads="1"/>
            </p:cNvSpPr>
            <p:nvPr/>
          </p:nvSpPr>
          <p:spPr bwMode="auto">
            <a:xfrm>
              <a:off x="1683" y="3161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 dirty="0">
                  <a:solidFill>
                    <a:srgbClr val="000000"/>
                  </a:solidFill>
                  <a:latin typeface="Arial" pitchFamily="34" charset="0"/>
                </a:rPr>
                <a:t>LAR</a:t>
              </a:r>
              <a:endParaRPr kumimoji="0" lang="en-US" altLang="ko-KR" sz="1800" dirty="0">
                <a:latin typeface="Times New Roman" pitchFamily="18" charset="0"/>
              </a:endParaRPr>
            </a:p>
          </p:txBody>
        </p:sp>
        <p:sp>
          <p:nvSpPr>
            <p:cNvPr id="65567" name="Freeform 24"/>
            <p:cNvSpPr>
              <a:spLocks/>
            </p:cNvSpPr>
            <p:nvPr/>
          </p:nvSpPr>
          <p:spPr bwMode="auto">
            <a:xfrm>
              <a:off x="1783" y="3009"/>
              <a:ext cx="48" cy="67"/>
            </a:xfrm>
            <a:custGeom>
              <a:avLst/>
              <a:gdLst>
                <a:gd name="T0" fmla="*/ 17 w 57"/>
                <a:gd name="T1" fmla="*/ 5 h 104"/>
                <a:gd name="T2" fmla="*/ 8 w 57"/>
                <a:gd name="T3" fmla="*/ 0 h 104"/>
                <a:gd name="T4" fmla="*/ 0 w 57"/>
                <a:gd name="T5" fmla="*/ 5 h 104"/>
                <a:gd name="T6" fmla="*/ 17 w 57"/>
                <a:gd name="T7" fmla="*/ 5 h 104"/>
                <a:gd name="T8" fmla="*/ 17 w 57"/>
                <a:gd name="T9" fmla="*/ 5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04"/>
                <a:gd name="T17" fmla="*/ 57 w 57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4">
                  <a:moveTo>
                    <a:pt x="57" y="104"/>
                  </a:moveTo>
                  <a:lnTo>
                    <a:pt x="29" y="0"/>
                  </a:lnTo>
                  <a:lnTo>
                    <a:pt x="0" y="104"/>
                  </a:lnTo>
                  <a:lnTo>
                    <a:pt x="57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543" name="Freeform 5"/>
          <p:cNvSpPr>
            <a:spLocks/>
          </p:cNvSpPr>
          <p:nvPr/>
        </p:nvSpPr>
        <p:spPr bwMode="auto">
          <a:xfrm>
            <a:off x="816847" y="4077889"/>
            <a:ext cx="5902325" cy="290513"/>
          </a:xfrm>
          <a:custGeom>
            <a:avLst/>
            <a:gdLst>
              <a:gd name="T0" fmla="*/ 18 w 4380"/>
              <a:gd name="T1" fmla="*/ 0 h 283"/>
              <a:gd name="T2" fmla="*/ 1385 w 4380"/>
              <a:gd name="T3" fmla="*/ 0 h 283"/>
              <a:gd name="T4" fmla="*/ 1361 w 4380"/>
              <a:gd name="T5" fmla="*/ 3 h 283"/>
              <a:gd name="T6" fmla="*/ 1380 w 4380"/>
              <a:gd name="T7" fmla="*/ 5 h 283"/>
              <a:gd name="T8" fmla="*/ 1367 w 4380"/>
              <a:gd name="T9" fmla="*/ 6 h 283"/>
              <a:gd name="T10" fmla="*/ 1390 w 4380"/>
              <a:gd name="T11" fmla="*/ 9 h 283"/>
              <a:gd name="T12" fmla="*/ 1370 w 4380"/>
              <a:gd name="T13" fmla="*/ 10 h 283"/>
              <a:gd name="T14" fmla="*/ 1388 w 4380"/>
              <a:gd name="T15" fmla="*/ 14 h 283"/>
              <a:gd name="T16" fmla="*/ 19 w 4380"/>
              <a:gd name="T17" fmla="*/ 14 h 283"/>
              <a:gd name="T18" fmla="*/ 21 w 4380"/>
              <a:gd name="T19" fmla="*/ 11 h 283"/>
              <a:gd name="T20" fmla="*/ 0 w 4380"/>
              <a:gd name="T21" fmla="*/ 10 h 283"/>
              <a:gd name="T22" fmla="*/ 21 w 4380"/>
              <a:gd name="T23" fmla="*/ 8 h 283"/>
              <a:gd name="T24" fmla="*/ 3 w 4380"/>
              <a:gd name="T25" fmla="*/ 6 h 283"/>
              <a:gd name="T26" fmla="*/ 26 w 4380"/>
              <a:gd name="T27" fmla="*/ 4 h 283"/>
              <a:gd name="T28" fmla="*/ 10 w 4380"/>
              <a:gd name="T29" fmla="*/ 3 h 283"/>
              <a:gd name="T30" fmla="*/ 24 w 4380"/>
              <a:gd name="T31" fmla="*/ 2 h 283"/>
              <a:gd name="T32" fmla="*/ 19 w 4380"/>
              <a:gd name="T33" fmla="*/ 0 h 283"/>
              <a:gd name="T34" fmla="*/ 19 w 4380"/>
              <a:gd name="T35" fmla="*/ 0 h 2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380"/>
              <a:gd name="T55" fmla="*/ 0 h 283"/>
              <a:gd name="T56" fmla="*/ 4380 w 4380"/>
              <a:gd name="T57" fmla="*/ 283 h 2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380" h="283">
                <a:moveTo>
                  <a:pt x="57" y="0"/>
                </a:moveTo>
                <a:lnTo>
                  <a:pt x="4361" y="0"/>
                </a:lnTo>
                <a:lnTo>
                  <a:pt x="4286" y="66"/>
                </a:lnTo>
                <a:lnTo>
                  <a:pt x="4347" y="109"/>
                </a:lnTo>
                <a:lnTo>
                  <a:pt x="4305" y="142"/>
                </a:lnTo>
                <a:lnTo>
                  <a:pt x="4380" y="184"/>
                </a:lnTo>
                <a:lnTo>
                  <a:pt x="4314" y="217"/>
                </a:lnTo>
                <a:lnTo>
                  <a:pt x="4371" y="283"/>
                </a:lnTo>
                <a:lnTo>
                  <a:pt x="61" y="283"/>
                </a:lnTo>
                <a:lnTo>
                  <a:pt x="66" y="236"/>
                </a:lnTo>
                <a:lnTo>
                  <a:pt x="0" y="203"/>
                </a:lnTo>
                <a:lnTo>
                  <a:pt x="66" y="165"/>
                </a:lnTo>
                <a:lnTo>
                  <a:pt x="9" y="128"/>
                </a:lnTo>
                <a:lnTo>
                  <a:pt x="80" y="85"/>
                </a:lnTo>
                <a:lnTo>
                  <a:pt x="33" y="66"/>
                </a:lnTo>
                <a:lnTo>
                  <a:pt x="75" y="33"/>
                </a:lnTo>
                <a:lnTo>
                  <a:pt x="61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44" name="Freeform 6"/>
          <p:cNvSpPr>
            <a:spLocks/>
          </p:cNvSpPr>
          <p:nvPr/>
        </p:nvSpPr>
        <p:spPr bwMode="auto">
          <a:xfrm>
            <a:off x="2286872" y="3931839"/>
            <a:ext cx="3140075" cy="106363"/>
          </a:xfrm>
          <a:custGeom>
            <a:avLst/>
            <a:gdLst>
              <a:gd name="T0" fmla="*/ 0 w 2330"/>
              <a:gd name="T1" fmla="*/ 4 h 104"/>
              <a:gd name="T2" fmla="*/ 0 w 2330"/>
              <a:gd name="T3" fmla="*/ 0 h 104"/>
              <a:gd name="T4" fmla="*/ 740 w 2330"/>
              <a:gd name="T5" fmla="*/ 0 h 104"/>
              <a:gd name="T6" fmla="*/ 740 w 2330"/>
              <a:gd name="T7" fmla="*/ 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330"/>
              <a:gd name="T13" fmla="*/ 0 h 104"/>
              <a:gd name="T14" fmla="*/ 2330 w 2330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0" h="104">
                <a:moveTo>
                  <a:pt x="0" y="95"/>
                </a:moveTo>
                <a:lnTo>
                  <a:pt x="0" y="0"/>
                </a:lnTo>
                <a:lnTo>
                  <a:pt x="2330" y="0"/>
                </a:lnTo>
                <a:lnTo>
                  <a:pt x="2330" y="10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45" name="Line 7"/>
          <p:cNvSpPr>
            <a:spLocks noChangeShapeType="1"/>
          </p:cNvSpPr>
          <p:nvPr/>
        </p:nvSpPr>
        <p:spPr bwMode="auto">
          <a:xfrm flipH="1">
            <a:off x="1361359" y="4068364"/>
            <a:ext cx="0" cy="2968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46" name="Line 8"/>
          <p:cNvSpPr>
            <a:spLocks noChangeShapeType="1"/>
          </p:cNvSpPr>
          <p:nvPr/>
        </p:nvSpPr>
        <p:spPr bwMode="auto">
          <a:xfrm>
            <a:off x="1842372" y="4077889"/>
            <a:ext cx="1588" cy="2952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47" name="Line 9"/>
          <p:cNvSpPr>
            <a:spLocks noChangeShapeType="1"/>
          </p:cNvSpPr>
          <p:nvPr/>
        </p:nvSpPr>
        <p:spPr bwMode="auto">
          <a:xfrm>
            <a:off x="2286872" y="4077889"/>
            <a:ext cx="1588" cy="2952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48" name="Line 10"/>
          <p:cNvSpPr>
            <a:spLocks noChangeShapeType="1"/>
          </p:cNvSpPr>
          <p:nvPr/>
        </p:nvSpPr>
        <p:spPr bwMode="auto">
          <a:xfrm>
            <a:off x="2720259" y="4068364"/>
            <a:ext cx="6350" cy="2968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49" name="Line 11"/>
          <p:cNvSpPr>
            <a:spLocks noChangeShapeType="1"/>
          </p:cNvSpPr>
          <p:nvPr/>
        </p:nvSpPr>
        <p:spPr bwMode="auto">
          <a:xfrm flipH="1">
            <a:off x="3237784" y="4068364"/>
            <a:ext cx="0" cy="2968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0" name="Line 12"/>
          <p:cNvSpPr>
            <a:spLocks noChangeShapeType="1"/>
          </p:cNvSpPr>
          <p:nvPr/>
        </p:nvSpPr>
        <p:spPr bwMode="auto">
          <a:xfrm>
            <a:off x="3625134" y="4068364"/>
            <a:ext cx="4763" cy="2921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1" name="Line 13"/>
          <p:cNvSpPr>
            <a:spLocks noChangeShapeType="1"/>
          </p:cNvSpPr>
          <p:nvPr/>
        </p:nvSpPr>
        <p:spPr bwMode="auto">
          <a:xfrm>
            <a:off x="4077572" y="4068364"/>
            <a:ext cx="1588" cy="2921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2" name="Line 14"/>
          <p:cNvSpPr>
            <a:spLocks noChangeShapeType="1"/>
          </p:cNvSpPr>
          <p:nvPr/>
        </p:nvSpPr>
        <p:spPr bwMode="auto">
          <a:xfrm>
            <a:off x="4530009" y="4077889"/>
            <a:ext cx="1588" cy="290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3" name="Line 15"/>
          <p:cNvSpPr>
            <a:spLocks noChangeShapeType="1"/>
          </p:cNvSpPr>
          <p:nvPr/>
        </p:nvSpPr>
        <p:spPr bwMode="auto">
          <a:xfrm>
            <a:off x="4984034" y="4068364"/>
            <a:ext cx="4763" cy="2921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4" name="Line 16"/>
          <p:cNvSpPr>
            <a:spLocks noChangeShapeType="1"/>
          </p:cNvSpPr>
          <p:nvPr/>
        </p:nvSpPr>
        <p:spPr bwMode="auto">
          <a:xfrm>
            <a:off x="5426947" y="4077889"/>
            <a:ext cx="1588" cy="290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5" name="Line 17"/>
          <p:cNvSpPr>
            <a:spLocks noChangeShapeType="1"/>
          </p:cNvSpPr>
          <p:nvPr/>
        </p:nvSpPr>
        <p:spPr bwMode="auto">
          <a:xfrm>
            <a:off x="5873034" y="4077889"/>
            <a:ext cx="1588" cy="290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6" name="Line 18"/>
          <p:cNvSpPr>
            <a:spLocks noChangeShapeType="1"/>
          </p:cNvSpPr>
          <p:nvPr/>
        </p:nvSpPr>
        <p:spPr bwMode="auto">
          <a:xfrm>
            <a:off x="6319122" y="4077889"/>
            <a:ext cx="4763" cy="290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57" name="Rectangle 19"/>
          <p:cNvSpPr>
            <a:spLocks noChangeArrowheads="1"/>
          </p:cNvSpPr>
          <p:nvPr/>
        </p:nvSpPr>
        <p:spPr bwMode="auto">
          <a:xfrm>
            <a:off x="3555284" y="3674664"/>
            <a:ext cx="125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>
                <a:solidFill>
                  <a:srgbClr val="000000"/>
                </a:solidFill>
                <a:latin typeface="Symbol" pitchFamily="18" charset="2"/>
              </a:rPr>
              <a:t>£</a:t>
            </a:r>
            <a:endParaRPr kumimoji="0" lang="en-US" altLang="ko-KR" sz="1800">
              <a:latin typeface="Times New Roman" pitchFamily="18" charset="0"/>
            </a:endParaRPr>
          </a:p>
        </p:txBody>
      </p:sp>
      <p:sp>
        <p:nvSpPr>
          <p:cNvPr id="65558" name="Rectangle 20"/>
          <p:cNvSpPr>
            <a:spLocks noChangeArrowheads="1"/>
          </p:cNvSpPr>
          <p:nvPr/>
        </p:nvSpPr>
        <p:spPr bwMode="auto">
          <a:xfrm>
            <a:off x="3675934" y="3684189"/>
            <a:ext cx="590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20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Arial" pitchFamily="34" charset="0"/>
              </a:rPr>
              <a:t>SWS</a:t>
            </a:r>
            <a:endParaRPr kumimoji="0" lang="en-US" altLang="ko-KR" sz="1800" dirty="0">
              <a:latin typeface="Times New Roman" pitchFamily="18" charset="0"/>
            </a:endParaRPr>
          </a:p>
        </p:txBody>
      </p:sp>
      <p:sp>
        <p:nvSpPr>
          <p:cNvPr id="65559" name="Rectangle 22"/>
          <p:cNvSpPr>
            <a:spLocks noChangeArrowheads="1"/>
          </p:cNvSpPr>
          <p:nvPr/>
        </p:nvSpPr>
        <p:spPr bwMode="auto">
          <a:xfrm>
            <a:off x="4110909" y="4634083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 dirty="0">
                <a:solidFill>
                  <a:srgbClr val="000000"/>
                </a:solidFill>
                <a:latin typeface="Arial" pitchFamily="34" charset="0"/>
              </a:rPr>
              <a:t>LFS</a:t>
            </a:r>
            <a:endParaRPr kumimoji="0" lang="en-US" altLang="ko-KR" sz="1800" dirty="0">
              <a:latin typeface="Times New Roman" pitchFamily="18" charset="0"/>
            </a:endParaRPr>
          </a:p>
        </p:txBody>
      </p:sp>
      <p:sp>
        <p:nvSpPr>
          <p:cNvPr id="65560" name="Line 25"/>
          <p:cNvSpPr>
            <a:spLocks noChangeShapeType="1"/>
          </p:cNvSpPr>
          <p:nvPr/>
        </p:nvSpPr>
        <p:spPr bwMode="auto">
          <a:xfrm flipV="1">
            <a:off x="4320459" y="4508729"/>
            <a:ext cx="7013" cy="14154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61" name="Freeform 26"/>
          <p:cNvSpPr>
            <a:spLocks/>
          </p:cNvSpPr>
          <p:nvPr/>
        </p:nvSpPr>
        <p:spPr bwMode="auto">
          <a:xfrm>
            <a:off x="4289372" y="4384975"/>
            <a:ext cx="76200" cy="106363"/>
          </a:xfrm>
          <a:custGeom>
            <a:avLst/>
            <a:gdLst>
              <a:gd name="T0" fmla="*/ 17 w 57"/>
              <a:gd name="T1" fmla="*/ 5 h 104"/>
              <a:gd name="T2" fmla="*/ 8 w 57"/>
              <a:gd name="T3" fmla="*/ 0 h 104"/>
              <a:gd name="T4" fmla="*/ 0 w 57"/>
              <a:gd name="T5" fmla="*/ 5 h 104"/>
              <a:gd name="T6" fmla="*/ 17 w 57"/>
              <a:gd name="T7" fmla="*/ 5 h 104"/>
              <a:gd name="T8" fmla="*/ 17 w 57"/>
              <a:gd name="T9" fmla="*/ 5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104"/>
              <a:gd name="T17" fmla="*/ 57 w 57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104">
                <a:moveTo>
                  <a:pt x="57" y="104"/>
                </a:moveTo>
                <a:lnTo>
                  <a:pt x="28" y="0"/>
                </a:lnTo>
                <a:lnTo>
                  <a:pt x="0" y="104"/>
                </a:lnTo>
                <a:lnTo>
                  <a:pt x="57" y="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562" name="Rectangle 27"/>
          <p:cNvSpPr>
            <a:spLocks noChangeArrowheads="1"/>
          </p:cNvSpPr>
          <p:nvPr/>
        </p:nvSpPr>
        <p:spPr bwMode="auto">
          <a:xfrm>
            <a:off x="326309" y="4008039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2800">
                <a:solidFill>
                  <a:srgbClr val="000000"/>
                </a:solidFill>
                <a:latin typeface="Arial" pitchFamily="34" charset="0"/>
              </a:rPr>
              <a:t>…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65563" name="Rectangle 28"/>
          <p:cNvSpPr>
            <a:spLocks noChangeArrowheads="1"/>
          </p:cNvSpPr>
          <p:nvPr/>
        </p:nvSpPr>
        <p:spPr bwMode="auto">
          <a:xfrm>
            <a:off x="553322" y="4008039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endParaRPr kumimoji="0" lang="ko-KR" altLang="ko-KR">
              <a:latin typeface="Times New Roman" pitchFamily="18" charset="0"/>
            </a:endParaRPr>
          </a:p>
        </p:txBody>
      </p:sp>
      <p:sp>
        <p:nvSpPr>
          <p:cNvPr id="65564" name="Rectangle 29"/>
          <p:cNvSpPr>
            <a:spLocks noChangeArrowheads="1"/>
          </p:cNvSpPr>
          <p:nvPr/>
        </p:nvSpPr>
        <p:spPr bwMode="auto">
          <a:xfrm>
            <a:off x="6828709" y="4008039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2800" dirty="0">
                <a:solidFill>
                  <a:srgbClr val="000000"/>
                </a:solidFill>
                <a:latin typeface="Arial" pitchFamily="34" charset="0"/>
              </a:rPr>
              <a:t>…</a:t>
            </a:r>
            <a:endParaRPr kumimoji="0" lang="en-US" altLang="ko-KR" dirty="0">
              <a:latin typeface="Times New Roman" pitchFamily="18" charset="0"/>
            </a:endParaRPr>
          </a:p>
        </p:txBody>
      </p:sp>
      <p:sp>
        <p:nvSpPr>
          <p:cNvPr id="65542" name="Text Box 30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25CF0CF-002A-4287-B8E7-6C90162558D7}"/>
              </a:ext>
            </a:extLst>
          </p:cNvPr>
          <p:cNvGrpSpPr/>
          <p:nvPr/>
        </p:nvGrpSpPr>
        <p:grpSpPr>
          <a:xfrm>
            <a:off x="7511867" y="3110541"/>
            <a:ext cx="863933" cy="1597985"/>
            <a:chOff x="5372760" y="1221224"/>
            <a:chExt cx="863933" cy="1597985"/>
          </a:xfrm>
        </p:grpSpPr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64497A08-ADD3-425B-9574-57150457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96" y="1221224"/>
              <a:ext cx="264309" cy="11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000000"/>
                  </a:solidFill>
                  <a:latin typeface="Arial" charset="0"/>
                </a:rPr>
                <a:t>송신</a:t>
              </a:r>
              <a:endParaRPr lang="en-US" altLang="ko-KR" sz="1600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B1A2E3F-2B4F-4D5B-8F5A-CA35FE2A222E}"/>
                </a:ext>
              </a:extLst>
            </p:cNvPr>
            <p:cNvGrpSpPr/>
            <p:nvPr/>
          </p:nvGrpSpPr>
          <p:grpSpPr>
            <a:xfrm>
              <a:off x="5372760" y="2012670"/>
              <a:ext cx="841818" cy="317085"/>
              <a:chOff x="1536485" y="5331984"/>
              <a:chExt cx="1286595" cy="653088"/>
            </a:xfrm>
          </p:grpSpPr>
          <p:sp>
            <p:nvSpPr>
              <p:cNvPr id="69" name="Rectangle 64">
                <a:extLst>
                  <a:ext uri="{FF2B5EF4-FFF2-40B4-BE49-F238E27FC236}">
                    <a16:creationId xmlns:a16="http://schemas.microsoft.com/office/drawing/2014/main" id="{CFCD6841-958F-4E9B-BBD6-3AE82BFC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900" y="5481015"/>
                <a:ext cx="445892" cy="31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accent2"/>
                    </a:solidFill>
                    <a:latin typeface="Arial" charset="0"/>
                  </a:rPr>
                  <a:t>SWP</a:t>
                </a:r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Freeform 65">
                <a:extLst>
                  <a:ext uri="{FF2B5EF4-FFF2-40B4-BE49-F238E27FC236}">
                    <a16:creationId xmlns:a16="http://schemas.microsoft.com/office/drawing/2014/main" id="{901611D3-97A7-488A-BD34-0DCAD2953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485" y="5331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7FDC334E-E95F-43A0-A294-2D401DBE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875" y="1493971"/>
              <a:ext cx="841818" cy="317085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Rectangle 75">
              <a:extLst>
                <a:ext uri="{FF2B5EF4-FFF2-40B4-BE49-F238E27FC236}">
                  <a16:creationId xmlns:a16="http://schemas.microsoft.com/office/drawing/2014/main" id="{62B544EC-0CCE-4D24-9A34-9FC1758D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367" y="1622113"/>
              <a:ext cx="84181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High-level 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1371B50-0F1C-4ECC-8CF8-1818BCD152F7}"/>
                </a:ext>
              </a:extLst>
            </p:cNvPr>
            <p:cNvGrpSpPr/>
            <p:nvPr/>
          </p:nvGrpSpPr>
          <p:grpSpPr>
            <a:xfrm>
              <a:off x="5380074" y="2502124"/>
              <a:ext cx="841818" cy="317085"/>
              <a:chOff x="6248912" y="3284984"/>
              <a:chExt cx="1286595" cy="653088"/>
            </a:xfrm>
          </p:grpSpPr>
          <p:sp>
            <p:nvSpPr>
              <p:cNvPr id="67" name="Rectangle 73">
                <a:extLst>
                  <a:ext uri="{FF2B5EF4-FFF2-40B4-BE49-F238E27FC236}">
                    <a16:creationId xmlns:a16="http://schemas.microsoft.com/office/drawing/2014/main" id="{17DCD453-A26C-446D-8732-7B2F8B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520" y="3493054"/>
                <a:ext cx="5818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Low-level</a:t>
                </a:r>
              </a:p>
            </p:txBody>
          </p:sp>
          <p:sp>
            <p:nvSpPr>
              <p:cNvPr id="68" name="Freeform 77">
                <a:extLst>
                  <a:ext uri="{FF2B5EF4-FFF2-40B4-BE49-F238E27FC236}">
                    <a16:creationId xmlns:a16="http://schemas.microsoft.com/office/drawing/2014/main" id="{002CAC43-5304-477F-B16E-29D380C99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912" y="3284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BB6A7F7-73E7-42EB-94FF-ABA554C0361D}"/>
                </a:ext>
              </a:extLst>
            </p:cNvPr>
            <p:cNvCxnSpPr/>
            <p:nvPr/>
          </p:nvCxnSpPr>
          <p:spPr bwMode="auto">
            <a:xfrm>
              <a:off x="5800983" y="1833242"/>
              <a:ext cx="0" cy="1794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24ADBD7-FB4C-48E7-A2CE-7C1793BC5730}"/>
                </a:ext>
              </a:extLst>
            </p:cNvPr>
            <p:cNvCxnSpPr/>
            <p:nvPr/>
          </p:nvCxnSpPr>
          <p:spPr bwMode="auto">
            <a:xfrm>
              <a:off x="5791726" y="2322696"/>
              <a:ext cx="0" cy="1794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7EA7DD-8D49-486C-A07F-A5DE9E0A74A9}"/>
              </a:ext>
            </a:extLst>
          </p:cNvPr>
          <p:cNvGrpSpPr/>
          <p:nvPr/>
        </p:nvGrpSpPr>
        <p:grpSpPr>
          <a:xfrm>
            <a:off x="8391536" y="4580902"/>
            <a:ext cx="657155" cy="106363"/>
            <a:chOff x="2829622" y="5619420"/>
            <a:chExt cx="3419290" cy="76260"/>
          </a:xfrm>
        </p:grpSpPr>
        <p:sp>
          <p:nvSpPr>
            <p:cNvPr id="72" name="Freeform 81">
              <a:extLst>
                <a:ext uri="{FF2B5EF4-FFF2-40B4-BE49-F238E27FC236}">
                  <a16:creationId xmlns:a16="http://schemas.microsoft.com/office/drawing/2014/main" id="{747269BF-2087-415D-887A-34AEA7DC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622" y="5619420"/>
              <a:ext cx="150466" cy="76259"/>
            </a:xfrm>
            <a:custGeom>
              <a:avLst/>
              <a:gdLst>
                <a:gd name="T0" fmla="*/ 69 w 69"/>
                <a:gd name="T1" fmla="*/ 0 h 39"/>
                <a:gd name="T2" fmla="*/ 0 w 69"/>
                <a:gd name="T3" fmla="*/ 21 h 39"/>
                <a:gd name="T4" fmla="*/ 69 w 69"/>
                <a:gd name="T5" fmla="*/ 39 h 39"/>
                <a:gd name="T6" fmla="*/ 69 w 69"/>
                <a:gd name="T7" fmla="*/ 3 h 39"/>
                <a:gd name="T8" fmla="*/ 69 w 69"/>
                <a:gd name="T9" fmla="*/ 3 h 39"/>
                <a:gd name="T10" fmla="*/ 69 w 69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9"/>
                <a:gd name="T20" fmla="*/ 69 w 6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9">
                  <a:moveTo>
                    <a:pt x="69" y="0"/>
                  </a:moveTo>
                  <a:lnTo>
                    <a:pt x="0" y="21"/>
                  </a:lnTo>
                  <a:lnTo>
                    <a:pt x="69" y="39"/>
                  </a:lnTo>
                  <a:lnTo>
                    <a:pt x="69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82">
              <a:extLst>
                <a:ext uri="{FF2B5EF4-FFF2-40B4-BE49-F238E27FC236}">
                  <a16:creationId xmlns:a16="http://schemas.microsoft.com/office/drawing/2014/main" id="{54C3D01E-4F33-410F-8EA3-FF20292C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446" y="5625287"/>
              <a:ext cx="150466" cy="70393"/>
            </a:xfrm>
            <a:custGeom>
              <a:avLst/>
              <a:gdLst>
                <a:gd name="T0" fmla="*/ 0 w 69"/>
                <a:gd name="T1" fmla="*/ 36 h 36"/>
                <a:gd name="T2" fmla="*/ 69 w 69"/>
                <a:gd name="T3" fmla="*/ 18 h 36"/>
                <a:gd name="T4" fmla="*/ 0 w 69"/>
                <a:gd name="T5" fmla="*/ 0 h 36"/>
                <a:gd name="T6" fmla="*/ 0 w 69"/>
                <a:gd name="T7" fmla="*/ 36 h 36"/>
                <a:gd name="T8" fmla="*/ 0 w 69"/>
                <a:gd name="T9" fmla="*/ 3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0" y="36"/>
                  </a:moveTo>
                  <a:lnTo>
                    <a:pt x="69" y="18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83">
              <a:extLst>
                <a:ext uri="{FF2B5EF4-FFF2-40B4-BE49-F238E27FC236}">
                  <a16:creationId xmlns:a16="http://schemas.microsoft.com/office/drawing/2014/main" id="{EB3AD3DC-BF79-47FA-B300-4A1AE6055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752" y="5660483"/>
              <a:ext cx="3223029" cy="1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96" y="892650"/>
            <a:ext cx="8663880" cy="58129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수신자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Out-of-order </a:t>
            </a:r>
            <a:r>
              <a:rPr lang="ko-KR" altLang="en-US" sz="1800" dirty="0">
                <a:solidFill>
                  <a:srgbClr val="FF0000"/>
                </a:solidFill>
              </a:rPr>
              <a:t>프레임을 </a:t>
            </a:r>
            <a:r>
              <a:rPr lang="ko-KR" altLang="en-US" sz="1800" b="1" dirty="0">
                <a:solidFill>
                  <a:srgbClr val="FF0000"/>
                </a:solidFill>
              </a:rPr>
              <a:t>저장</a:t>
            </a:r>
            <a:r>
              <a:rPr lang="ko-KR" altLang="en-US" sz="1800" dirty="0">
                <a:solidFill>
                  <a:srgbClr val="FF0000"/>
                </a:solidFill>
              </a:rPr>
              <a:t>하는 </a:t>
            </a:r>
            <a:r>
              <a:rPr lang="en-US" altLang="ko-KR" sz="1800" dirty="0" err="1">
                <a:solidFill>
                  <a:schemeClr val="accent2"/>
                </a:solidFill>
              </a:rPr>
              <a:t>GoBackN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알고리즘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세 개의 상태 변수를 유지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err="1"/>
              <a:t>수신창</a:t>
            </a:r>
            <a:r>
              <a:rPr lang="ko-KR" altLang="en-US" sz="1800" dirty="0"/>
              <a:t> </a:t>
            </a:r>
            <a:r>
              <a:rPr lang="en-US" altLang="ko-KR" sz="1800" dirty="0"/>
              <a:t>- receive window size (</a:t>
            </a:r>
            <a:r>
              <a:rPr lang="en-US" altLang="ko-KR" sz="1800" b="1" dirty="0"/>
              <a:t>RWS</a:t>
            </a:r>
            <a:r>
              <a:rPr lang="en-US" altLang="ko-KR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/>
              <a:t>받아들일 수 있는 마지막 프레임 </a:t>
            </a:r>
            <a:r>
              <a:rPr lang="en-US" altLang="ko-KR" sz="1800" dirty="0"/>
              <a:t>- last frame acceptable (</a:t>
            </a:r>
            <a:r>
              <a:rPr lang="en-US" altLang="ko-KR" sz="1800" b="1" dirty="0"/>
              <a:t>LFA</a:t>
            </a:r>
            <a:r>
              <a:rPr lang="en-US" altLang="ko-KR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/>
              <a:t>수신 예상 프레임 </a:t>
            </a:r>
            <a:r>
              <a:rPr lang="en-US" altLang="ko-KR" sz="1800" dirty="0"/>
              <a:t>- </a:t>
            </a:r>
            <a:r>
              <a:rPr lang="en-US" altLang="ko-KR" sz="1800" dirty="0">
                <a:solidFill>
                  <a:srgbClr val="FF0000"/>
                </a:solidFill>
              </a:rPr>
              <a:t>next frame expected (</a:t>
            </a:r>
            <a:r>
              <a:rPr lang="en-US" altLang="ko-KR" sz="1800" b="1" dirty="0">
                <a:solidFill>
                  <a:srgbClr val="FF0000"/>
                </a:solidFill>
              </a:rPr>
              <a:t>NFE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항등식</a:t>
            </a:r>
            <a:r>
              <a:rPr lang="en-US" altLang="ko-KR" sz="1800" dirty="0"/>
              <a:t>(invariant)</a:t>
            </a:r>
            <a:r>
              <a:rPr lang="ko-KR" altLang="en-US" sz="1800" dirty="0"/>
              <a:t>을 유지</a:t>
            </a:r>
            <a:r>
              <a:rPr lang="en-US" altLang="ko-KR" sz="1800" dirty="0"/>
              <a:t>: </a:t>
            </a:r>
            <a:r>
              <a:rPr lang="en-US" altLang="ko-KR" sz="1800" b="1" dirty="0"/>
              <a:t>LFA - NFE + 1 ≤  RWS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endParaRPr lang="en-US" altLang="ko-KR" sz="1800" dirty="0"/>
          </a:p>
          <a:p>
            <a:pPr lvl="1" eaLnBrk="1" hangingPunct="1">
              <a:lnSpc>
                <a:spcPct val="110000"/>
              </a:lnSpc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 err="1">
                <a:solidFill>
                  <a:srgbClr val="FF0000"/>
                </a:solidFill>
              </a:rPr>
              <a:t>SeqNum</a:t>
            </a:r>
            <a:r>
              <a:rPr lang="ko-KR" altLang="en-US" sz="1800" dirty="0">
                <a:solidFill>
                  <a:srgbClr val="FF0000"/>
                </a:solidFill>
              </a:rPr>
              <a:t>의 프레임이 도착하면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/>
              <a:t>If NFE ≤ </a:t>
            </a:r>
            <a:r>
              <a:rPr lang="en-US" altLang="ko-KR" sz="1800" dirty="0" err="1"/>
              <a:t>SeqNum</a:t>
            </a:r>
            <a:r>
              <a:rPr lang="en-US" altLang="ko-KR" sz="1800" dirty="0"/>
              <a:t> ≤ LFA → </a:t>
            </a:r>
            <a:r>
              <a:rPr lang="ko-KR" altLang="en-US" sz="1800" dirty="0"/>
              <a:t>받아들임</a:t>
            </a:r>
            <a:r>
              <a:rPr lang="en-US" altLang="ko-KR" sz="1800" dirty="0"/>
              <a:t>(accept); 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800" dirty="0">
                <a:solidFill>
                  <a:srgbClr val="0000FF"/>
                </a:solidFill>
              </a:rPr>
              <a:t>중간에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빈 곳 없는 연속되는 데이터는 </a:t>
            </a:r>
            <a:r>
              <a:rPr lang="ko-KR" altLang="en-US" sz="1800" dirty="0">
                <a:solidFill>
                  <a:schemeClr val="accent2"/>
                </a:solidFill>
              </a:rPr>
              <a:t>상위 계층으로 </a:t>
            </a:r>
            <a:r>
              <a:rPr lang="en-US" altLang="ko-KR" sz="1800" dirty="0">
                <a:solidFill>
                  <a:schemeClr val="accent2"/>
                </a:solidFill>
              </a:rPr>
              <a:t>deliver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/>
              <a:t>If (</a:t>
            </a:r>
            <a:r>
              <a:rPr lang="en-US" altLang="ko-KR" sz="1800" dirty="0" err="1">
                <a:solidFill>
                  <a:srgbClr val="FF0000"/>
                </a:solidFill>
              </a:rPr>
              <a:t>SeqNum</a:t>
            </a:r>
            <a:r>
              <a:rPr lang="en-US" altLang="ko-KR" sz="1800" dirty="0">
                <a:solidFill>
                  <a:srgbClr val="FF0000"/>
                </a:solidFill>
              </a:rPr>
              <a:t> &lt; NFE</a:t>
            </a:r>
            <a:r>
              <a:rPr lang="en-US" altLang="ko-KR" sz="1800" dirty="0"/>
              <a:t>) or (</a:t>
            </a:r>
            <a:r>
              <a:rPr lang="en-US" altLang="ko-KR" sz="1800" dirty="0" err="1"/>
              <a:t>SeqNum</a:t>
            </a:r>
            <a:r>
              <a:rPr lang="en-US" altLang="ko-KR" sz="1800" dirty="0"/>
              <a:t> &gt; LFA) → </a:t>
            </a:r>
            <a:r>
              <a:rPr lang="ko-KR" altLang="en-US" sz="1800" dirty="0"/>
              <a:t>버림</a:t>
            </a:r>
            <a:r>
              <a:rPr lang="en-US" altLang="ko-KR" sz="1800" dirty="0"/>
              <a:t>(discarded)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800" dirty="0" err="1"/>
              <a:t>SeqNum</a:t>
            </a:r>
            <a:r>
              <a:rPr lang="en-US" altLang="ko-KR" sz="1800" dirty="0"/>
              <a:t> &lt; NFE </a:t>
            </a:r>
            <a:r>
              <a:rPr lang="ko-KR" altLang="en-US" sz="1800" dirty="0"/>
              <a:t>는</a:t>
            </a:r>
            <a:r>
              <a:rPr lang="en-US" altLang="ko-KR" sz="1800" dirty="0"/>
              <a:t> ACK </a:t>
            </a:r>
            <a:r>
              <a:rPr lang="ko-KR" altLang="en-US" sz="1800" dirty="0"/>
              <a:t>전송 필요</a:t>
            </a:r>
            <a:endParaRPr lang="en-US" altLang="ko-KR" sz="18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/>
              <a:t>누적 </a:t>
            </a:r>
            <a:r>
              <a:rPr lang="en-US" altLang="ko-KR" sz="1800" dirty="0"/>
              <a:t>ACK(cumulative ACK)</a:t>
            </a:r>
            <a:r>
              <a:rPr lang="ko-KR" altLang="en-US" sz="1800" dirty="0"/>
              <a:t>를 보낸다</a:t>
            </a:r>
            <a:r>
              <a:rPr lang="en-US" altLang="ko-KR" sz="1800" dirty="0"/>
              <a:t>.  (</a:t>
            </a:r>
            <a:r>
              <a:rPr lang="en-US" altLang="ko-KR" sz="1800" dirty="0">
                <a:solidFill>
                  <a:srgbClr val="FF0000"/>
                </a:solidFill>
              </a:rPr>
              <a:t>NFE </a:t>
            </a:r>
            <a:r>
              <a:rPr lang="ko-KR" altLang="en-US" sz="1800" dirty="0">
                <a:solidFill>
                  <a:srgbClr val="FF0000"/>
                </a:solidFill>
              </a:rPr>
              <a:t>값으로</a:t>
            </a:r>
            <a:r>
              <a:rPr lang="en-US" altLang="ko-KR" sz="1800" dirty="0"/>
              <a:t>)</a:t>
            </a:r>
          </a:p>
        </p:txBody>
      </p:sp>
      <p:grpSp>
        <p:nvGrpSpPr>
          <p:cNvPr id="66564" name="Group 30"/>
          <p:cNvGrpSpPr>
            <a:grpSpLocks/>
          </p:cNvGrpSpPr>
          <p:nvPr/>
        </p:nvGrpSpPr>
        <p:grpSpPr bwMode="auto">
          <a:xfrm>
            <a:off x="198512" y="3212976"/>
            <a:ext cx="7325816" cy="1080120"/>
            <a:chOff x="288" y="1628"/>
            <a:chExt cx="5193" cy="1265"/>
          </a:xfrm>
        </p:grpSpPr>
        <p:sp>
          <p:nvSpPr>
            <p:cNvPr id="66566" name="Freeform 31"/>
            <p:cNvSpPr>
              <a:spLocks/>
            </p:cNvSpPr>
            <p:nvPr/>
          </p:nvSpPr>
          <p:spPr bwMode="auto">
            <a:xfrm>
              <a:off x="675" y="2028"/>
              <a:ext cx="4476" cy="290"/>
            </a:xfrm>
            <a:custGeom>
              <a:avLst/>
              <a:gdLst>
                <a:gd name="T0" fmla="*/ 58 w 4476"/>
                <a:gd name="T1" fmla="*/ 0 h 290"/>
                <a:gd name="T2" fmla="*/ 4456 w 4476"/>
                <a:gd name="T3" fmla="*/ 0 h 290"/>
                <a:gd name="T4" fmla="*/ 4384 w 4476"/>
                <a:gd name="T5" fmla="*/ 68 h 290"/>
                <a:gd name="T6" fmla="*/ 4447 w 4476"/>
                <a:gd name="T7" fmla="*/ 107 h 290"/>
                <a:gd name="T8" fmla="*/ 4403 w 4476"/>
                <a:gd name="T9" fmla="*/ 140 h 290"/>
                <a:gd name="T10" fmla="*/ 4476 w 4476"/>
                <a:gd name="T11" fmla="*/ 189 h 290"/>
                <a:gd name="T12" fmla="*/ 4413 w 4476"/>
                <a:gd name="T13" fmla="*/ 222 h 290"/>
                <a:gd name="T14" fmla="*/ 4471 w 4476"/>
                <a:gd name="T15" fmla="*/ 290 h 290"/>
                <a:gd name="T16" fmla="*/ 63 w 4476"/>
                <a:gd name="T17" fmla="*/ 290 h 290"/>
                <a:gd name="T18" fmla="*/ 67 w 4476"/>
                <a:gd name="T19" fmla="*/ 242 h 290"/>
                <a:gd name="T20" fmla="*/ 0 w 4476"/>
                <a:gd name="T21" fmla="*/ 208 h 290"/>
                <a:gd name="T22" fmla="*/ 67 w 4476"/>
                <a:gd name="T23" fmla="*/ 169 h 290"/>
                <a:gd name="T24" fmla="*/ 5 w 4476"/>
                <a:gd name="T25" fmla="*/ 126 h 290"/>
                <a:gd name="T26" fmla="*/ 82 w 4476"/>
                <a:gd name="T27" fmla="*/ 87 h 290"/>
                <a:gd name="T28" fmla="*/ 34 w 4476"/>
                <a:gd name="T29" fmla="*/ 68 h 290"/>
                <a:gd name="T30" fmla="*/ 72 w 4476"/>
                <a:gd name="T31" fmla="*/ 34 h 290"/>
                <a:gd name="T32" fmla="*/ 63 w 4476"/>
                <a:gd name="T33" fmla="*/ 0 h 290"/>
                <a:gd name="T34" fmla="*/ 63 w 4476"/>
                <a:gd name="T35" fmla="*/ 0 h 2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76"/>
                <a:gd name="T55" fmla="*/ 0 h 290"/>
                <a:gd name="T56" fmla="*/ 4476 w 4476"/>
                <a:gd name="T57" fmla="*/ 290 h 29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76" h="290">
                  <a:moveTo>
                    <a:pt x="58" y="0"/>
                  </a:moveTo>
                  <a:lnTo>
                    <a:pt x="4456" y="0"/>
                  </a:lnTo>
                  <a:lnTo>
                    <a:pt x="4384" y="68"/>
                  </a:lnTo>
                  <a:lnTo>
                    <a:pt x="4447" y="107"/>
                  </a:lnTo>
                  <a:lnTo>
                    <a:pt x="4403" y="140"/>
                  </a:lnTo>
                  <a:lnTo>
                    <a:pt x="4476" y="189"/>
                  </a:lnTo>
                  <a:lnTo>
                    <a:pt x="4413" y="222"/>
                  </a:lnTo>
                  <a:lnTo>
                    <a:pt x="4471" y="290"/>
                  </a:lnTo>
                  <a:lnTo>
                    <a:pt x="63" y="290"/>
                  </a:lnTo>
                  <a:lnTo>
                    <a:pt x="67" y="242"/>
                  </a:lnTo>
                  <a:lnTo>
                    <a:pt x="0" y="208"/>
                  </a:lnTo>
                  <a:lnTo>
                    <a:pt x="67" y="169"/>
                  </a:lnTo>
                  <a:lnTo>
                    <a:pt x="5" y="126"/>
                  </a:lnTo>
                  <a:lnTo>
                    <a:pt x="82" y="87"/>
                  </a:lnTo>
                  <a:lnTo>
                    <a:pt x="34" y="68"/>
                  </a:lnTo>
                  <a:lnTo>
                    <a:pt x="72" y="34"/>
                  </a:lnTo>
                  <a:lnTo>
                    <a:pt x="6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67" name="Freeform 32"/>
            <p:cNvSpPr>
              <a:spLocks/>
            </p:cNvSpPr>
            <p:nvPr/>
          </p:nvSpPr>
          <p:spPr bwMode="auto">
            <a:xfrm>
              <a:off x="1791" y="1878"/>
              <a:ext cx="2383" cy="112"/>
            </a:xfrm>
            <a:custGeom>
              <a:avLst/>
              <a:gdLst>
                <a:gd name="T0" fmla="*/ 0 w 2383"/>
                <a:gd name="T1" fmla="*/ 102 h 112"/>
                <a:gd name="T2" fmla="*/ 0 w 2383"/>
                <a:gd name="T3" fmla="*/ 0 h 112"/>
                <a:gd name="T4" fmla="*/ 2383 w 2383"/>
                <a:gd name="T5" fmla="*/ 0 h 112"/>
                <a:gd name="T6" fmla="*/ 2383 w 2383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3"/>
                <a:gd name="T13" fmla="*/ 0 h 112"/>
                <a:gd name="T14" fmla="*/ 2383 w 2383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3" h="112">
                  <a:moveTo>
                    <a:pt x="0" y="102"/>
                  </a:moveTo>
                  <a:lnTo>
                    <a:pt x="0" y="0"/>
                  </a:lnTo>
                  <a:lnTo>
                    <a:pt x="2383" y="0"/>
                  </a:lnTo>
                  <a:lnTo>
                    <a:pt x="2383" y="11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68" name="Line 33"/>
            <p:cNvSpPr>
              <a:spLocks noChangeShapeType="1"/>
            </p:cNvSpPr>
            <p:nvPr/>
          </p:nvSpPr>
          <p:spPr bwMode="auto">
            <a:xfrm>
              <a:off x="1110" y="2028"/>
              <a:ext cx="1" cy="2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69" name="Line 34"/>
            <p:cNvSpPr>
              <a:spLocks noChangeShapeType="1"/>
            </p:cNvSpPr>
            <p:nvPr/>
          </p:nvSpPr>
          <p:spPr bwMode="auto">
            <a:xfrm>
              <a:off x="1440" y="2016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0" name="Line 35"/>
            <p:cNvSpPr>
              <a:spLocks noChangeShapeType="1"/>
            </p:cNvSpPr>
            <p:nvPr/>
          </p:nvSpPr>
          <p:spPr bwMode="auto">
            <a:xfrm>
              <a:off x="1791" y="2028"/>
              <a:ext cx="1" cy="2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1" name="Line 36"/>
            <p:cNvSpPr>
              <a:spLocks noChangeShapeType="1"/>
            </p:cNvSpPr>
            <p:nvPr/>
          </p:nvSpPr>
          <p:spPr bwMode="auto">
            <a:xfrm>
              <a:off x="2112" y="2016"/>
              <a:ext cx="5" cy="2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2448" y="2016"/>
              <a:ext cx="1" cy="2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3" name="Line 38"/>
            <p:cNvSpPr>
              <a:spLocks noChangeShapeType="1"/>
            </p:cNvSpPr>
            <p:nvPr/>
          </p:nvSpPr>
          <p:spPr bwMode="auto">
            <a:xfrm>
              <a:off x="2811" y="2023"/>
              <a:ext cx="1" cy="2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4" name="Line 39"/>
            <p:cNvSpPr>
              <a:spLocks noChangeShapeType="1"/>
            </p:cNvSpPr>
            <p:nvPr/>
          </p:nvSpPr>
          <p:spPr bwMode="auto">
            <a:xfrm>
              <a:off x="3150" y="2023"/>
              <a:ext cx="4" cy="2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5" name="Line 40"/>
            <p:cNvSpPr>
              <a:spLocks noChangeShapeType="1"/>
            </p:cNvSpPr>
            <p:nvPr/>
          </p:nvSpPr>
          <p:spPr bwMode="auto">
            <a:xfrm>
              <a:off x="3493" y="2019"/>
              <a:ext cx="1" cy="2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6" name="Line 41"/>
            <p:cNvSpPr>
              <a:spLocks noChangeShapeType="1"/>
            </p:cNvSpPr>
            <p:nvPr/>
          </p:nvSpPr>
          <p:spPr bwMode="auto">
            <a:xfrm>
              <a:off x="3831" y="2028"/>
              <a:ext cx="1" cy="2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7" name="Line 42"/>
            <p:cNvSpPr>
              <a:spLocks noChangeShapeType="1"/>
            </p:cNvSpPr>
            <p:nvPr/>
          </p:nvSpPr>
          <p:spPr bwMode="auto">
            <a:xfrm>
              <a:off x="4170" y="2023"/>
              <a:ext cx="4" cy="2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8" name="Line 43"/>
            <p:cNvSpPr>
              <a:spLocks noChangeShapeType="1"/>
            </p:cNvSpPr>
            <p:nvPr/>
          </p:nvSpPr>
          <p:spPr bwMode="auto">
            <a:xfrm>
              <a:off x="4513" y="2028"/>
              <a:ext cx="1" cy="2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9" name="Line 44"/>
            <p:cNvSpPr>
              <a:spLocks noChangeShapeType="1"/>
            </p:cNvSpPr>
            <p:nvPr/>
          </p:nvSpPr>
          <p:spPr bwMode="auto">
            <a:xfrm>
              <a:off x="4851" y="2023"/>
              <a:ext cx="5" cy="2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80" name="Rectangle 45"/>
            <p:cNvSpPr>
              <a:spLocks noChangeArrowheads="1"/>
            </p:cNvSpPr>
            <p:nvPr/>
          </p:nvSpPr>
          <p:spPr bwMode="auto">
            <a:xfrm>
              <a:off x="2753" y="1628"/>
              <a:ext cx="87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66581" name="Rectangle 46"/>
            <p:cNvSpPr>
              <a:spLocks noChangeArrowheads="1"/>
            </p:cNvSpPr>
            <p:nvPr/>
          </p:nvSpPr>
          <p:spPr bwMode="auto">
            <a:xfrm>
              <a:off x="2845" y="1637"/>
              <a:ext cx="411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 dirty="0">
                  <a:solidFill>
                    <a:srgbClr val="000000"/>
                  </a:solidFill>
                  <a:latin typeface="Arial" pitchFamily="34" charset="0"/>
                </a:rPr>
                <a:t> RWS</a:t>
              </a:r>
              <a:endParaRPr kumimoji="0" lang="en-US" altLang="ko-KR" sz="1800" dirty="0">
                <a:latin typeface="Times New Roman" pitchFamily="18" charset="0"/>
              </a:endParaRPr>
            </a:p>
          </p:txBody>
        </p:sp>
        <p:sp>
          <p:nvSpPr>
            <p:cNvPr id="66582" name="Rectangle 47"/>
            <p:cNvSpPr>
              <a:spLocks noChangeArrowheads="1"/>
            </p:cNvSpPr>
            <p:nvPr/>
          </p:nvSpPr>
          <p:spPr bwMode="auto">
            <a:xfrm>
              <a:off x="1815" y="2577"/>
              <a:ext cx="31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pitchFamily="34" charset="0"/>
                </a:rPr>
                <a:t>NFE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66583" name="Rectangle 48"/>
            <p:cNvSpPr>
              <a:spLocks noChangeArrowheads="1"/>
            </p:cNvSpPr>
            <p:nvPr/>
          </p:nvSpPr>
          <p:spPr bwMode="auto">
            <a:xfrm>
              <a:off x="3889" y="2579"/>
              <a:ext cx="28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 dirty="0">
                  <a:solidFill>
                    <a:srgbClr val="000000"/>
                  </a:solidFill>
                  <a:latin typeface="Arial" pitchFamily="34" charset="0"/>
                </a:rPr>
                <a:t>LFA</a:t>
              </a:r>
              <a:endParaRPr kumimoji="0" lang="en-US" altLang="ko-KR" sz="1800" dirty="0">
                <a:latin typeface="Times New Roman" pitchFamily="18" charset="0"/>
              </a:endParaRPr>
            </a:p>
          </p:txBody>
        </p:sp>
        <p:sp>
          <p:nvSpPr>
            <p:cNvPr id="66584" name="Line 49"/>
            <p:cNvSpPr>
              <a:spLocks noChangeShapeType="1"/>
            </p:cNvSpPr>
            <p:nvPr/>
          </p:nvSpPr>
          <p:spPr bwMode="auto">
            <a:xfrm flipV="1">
              <a:off x="1970" y="2449"/>
              <a:ext cx="1" cy="1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85" name="Freeform 50"/>
            <p:cNvSpPr>
              <a:spLocks/>
            </p:cNvSpPr>
            <p:nvPr/>
          </p:nvSpPr>
          <p:spPr bwMode="auto">
            <a:xfrm>
              <a:off x="1941" y="2357"/>
              <a:ext cx="58" cy="111"/>
            </a:xfrm>
            <a:custGeom>
              <a:avLst/>
              <a:gdLst>
                <a:gd name="T0" fmla="*/ 58 w 58"/>
                <a:gd name="T1" fmla="*/ 111 h 111"/>
                <a:gd name="T2" fmla="*/ 29 w 58"/>
                <a:gd name="T3" fmla="*/ 0 h 111"/>
                <a:gd name="T4" fmla="*/ 0 w 58"/>
                <a:gd name="T5" fmla="*/ 111 h 111"/>
                <a:gd name="T6" fmla="*/ 58 w 58"/>
                <a:gd name="T7" fmla="*/ 111 h 111"/>
                <a:gd name="T8" fmla="*/ 58 w 58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11"/>
                <a:gd name="T17" fmla="*/ 58 w 58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111">
                  <a:moveTo>
                    <a:pt x="58" y="111"/>
                  </a:moveTo>
                  <a:lnTo>
                    <a:pt x="29" y="0"/>
                  </a:lnTo>
                  <a:lnTo>
                    <a:pt x="0" y="111"/>
                  </a:lnTo>
                  <a:lnTo>
                    <a:pt x="58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86" name="Line 51"/>
            <p:cNvSpPr>
              <a:spLocks noChangeShapeType="1"/>
            </p:cNvSpPr>
            <p:nvPr/>
          </p:nvSpPr>
          <p:spPr bwMode="auto">
            <a:xfrm flipV="1">
              <a:off x="4005" y="2453"/>
              <a:ext cx="5" cy="1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87" name="Freeform 52"/>
            <p:cNvSpPr>
              <a:spLocks/>
            </p:cNvSpPr>
            <p:nvPr/>
          </p:nvSpPr>
          <p:spPr bwMode="auto">
            <a:xfrm>
              <a:off x="3981" y="2362"/>
              <a:ext cx="58" cy="111"/>
            </a:xfrm>
            <a:custGeom>
              <a:avLst/>
              <a:gdLst>
                <a:gd name="T0" fmla="*/ 53 w 58"/>
                <a:gd name="T1" fmla="*/ 106 h 111"/>
                <a:gd name="T2" fmla="*/ 29 w 58"/>
                <a:gd name="T3" fmla="*/ 0 h 111"/>
                <a:gd name="T4" fmla="*/ 0 w 58"/>
                <a:gd name="T5" fmla="*/ 111 h 111"/>
                <a:gd name="T6" fmla="*/ 58 w 58"/>
                <a:gd name="T7" fmla="*/ 111 h 111"/>
                <a:gd name="T8" fmla="*/ 58 w 58"/>
                <a:gd name="T9" fmla="*/ 111 h 111"/>
                <a:gd name="T10" fmla="*/ 53 w 58"/>
                <a:gd name="T11" fmla="*/ 106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11"/>
                <a:gd name="T20" fmla="*/ 58 w 58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11">
                  <a:moveTo>
                    <a:pt x="53" y="106"/>
                  </a:moveTo>
                  <a:lnTo>
                    <a:pt x="29" y="0"/>
                  </a:lnTo>
                  <a:lnTo>
                    <a:pt x="0" y="111"/>
                  </a:lnTo>
                  <a:lnTo>
                    <a:pt x="58" y="111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88" name="Rectangle 53"/>
            <p:cNvSpPr>
              <a:spLocks noChangeArrowheads="1"/>
            </p:cNvSpPr>
            <p:nvPr/>
          </p:nvSpPr>
          <p:spPr bwMode="auto">
            <a:xfrm>
              <a:off x="288" y="1960"/>
              <a:ext cx="254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9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66589" name="Rectangle 54"/>
            <p:cNvSpPr>
              <a:spLocks noChangeArrowheads="1"/>
            </p:cNvSpPr>
            <p:nvPr/>
          </p:nvSpPr>
          <p:spPr bwMode="auto">
            <a:xfrm>
              <a:off x="457" y="1962"/>
              <a:ext cx="0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  <p:sp>
          <p:nvSpPr>
            <p:cNvPr id="66590" name="Rectangle 55"/>
            <p:cNvSpPr>
              <a:spLocks noChangeArrowheads="1"/>
            </p:cNvSpPr>
            <p:nvPr/>
          </p:nvSpPr>
          <p:spPr bwMode="auto">
            <a:xfrm>
              <a:off x="5227" y="1960"/>
              <a:ext cx="254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900">
                  <a:solidFill>
                    <a:srgbClr val="000000"/>
                  </a:solidFill>
                  <a:latin typeface="Arial" pitchFamily="34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  <p:sp>
        <p:nvSpPr>
          <p:cNvPr id="66565" name="Text Box 56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7220" y="260648"/>
            <a:ext cx="91085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600" kern="0" dirty="0"/>
              <a:t>슬라이딩윈도우</a:t>
            </a:r>
            <a:r>
              <a:rPr lang="en-US" altLang="ko-KR" sz="3600" kern="0" dirty="0"/>
              <a:t>(</a:t>
            </a:r>
            <a:r>
              <a:rPr lang="en-US" altLang="ko-KR" sz="3600" kern="0" dirty="0" err="1"/>
              <a:t>GoBackN</a:t>
            </a:r>
            <a:r>
              <a:rPr lang="en-US" altLang="ko-KR" sz="3600" kern="0" dirty="0"/>
              <a:t>) </a:t>
            </a:r>
            <a:r>
              <a:rPr lang="ko-KR" altLang="en-US" sz="3600" kern="0" dirty="0"/>
              <a:t>세부알고리즘</a:t>
            </a:r>
            <a:r>
              <a:rPr lang="en-US" altLang="ko-KR" sz="3600" kern="0" dirty="0"/>
              <a:t>(2)</a:t>
            </a:r>
            <a:r>
              <a:rPr lang="en-US" altLang="ko-KR" sz="3200" kern="0" dirty="0"/>
              <a:t> 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D864829-6E26-44B6-ABC3-CFCFBE7B5462}"/>
              </a:ext>
            </a:extLst>
          </p:cNvPr>
          <p:cNvGrpSpPr/>
          <p:nvPr/>
        </p:nvGrpSpPr>
        <p:grpSpPr>
          <a:xfrm>
            <a:off x="7154770" y="4754864"/>
            <a:ext cx="851404" cy="154037"/>
            <a:chOff x="2829622" y="5619420"/>
            <a:chExt cx="3419290" cy="76260"/>
          </a:xfrm>
        </p:grpSpPr>
        <p:sp>
          <p:nvSpPr>
            <p:cNvPr id="60" name="Freeform 81">
              <a:extLst>
                <a:ext uri="{FF2B5EF4-FFF2-40B4-BE49-F238E27FC236}">
                  <a16:creationId xmlns:a16="http://schemas.microsoft.com/office/drawing/2014/main" id="{49C0A625-3FA9-4631-B2C3-12A14AB2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622" y="5619420"/>
              <a:ext cx="150466" cy="76259"/>
            </a:xfrm>
            <a:custGeom>
              <a:avLst/>
              <a:gdLst>
                <a:gd name="T0" fmla="*/ 69 w 69"/>
                <a:gd name="T1" fmla="*/ 0 h 39"/>
                <a:gd name="T2" fmla="*/ 0 w 69"/>
                <a:gd name="T3" fmla="*/ 21 h 39"/>
                <a:gd name="T4" fmla="*/ 69 w 69"/>
                <a:gd name="T5" fmla="*/ 39 h 39"/>
                <a:gd name="T6" fmla="*/ 69 w 69"/>
                <a:gd name="T7" fmla="*/ 3 h 39"/>
                <a:gd name="T8" fmla="*/ 69 w 69"/>
                <a:gd name="T9" fmla="*/ 3 h 39"/>
                <a:gd name="T10" fmla="*/ 69 w 69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9"/>
                <a:gd name="T20" fmla="*/ 69 w 6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9">
                  <a:moveTo>
                    <a:pt x="69" y="0"/>
                  </a:moveTo>
                  <a:lnTo>
                    <a:pt x="0" y="21"/>
                  </a:lnTo>
                  <a:lnTo>
                    <a:pt x="69" y="39"/>
                  </a:lnTo>
                  <a:lnTo>
                    <a:pt x="69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82">
              <a:extLst>
                <a:ext uri="{FF2B5EF4-FFF2-40B4-BE49-F238E27FC236}">
                  <a16:creationId xmlns:a16="http://schemas.microsoft.com/office/drawing/2014/main" id="{F883E0A0-27CB-4415-90A0-2E83A27B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446" y="5625287"/>
              <a:ext cx="150466" cy="70393"/>
            </a:xfrm>
            <a:custGeom>
              <a:avLst/>
              <a:gdLst>
                <a:gd name="T0" fmla="*/ 0 w 69"/>
                <a:gd name="T1" fmla="*/ 36 h 36"/>
                <a:gd name="T2" fmla="*/ 69 w 69"/>
                <a:gd name="T3" fmla="*/ 18 h 36"/>
                <a:gd name="T4" fmla="*/ 0 w 69"/>
                <a:gd name="T5" fmla="*/ 0 h 36"/>
                <a:gd name="T6" fmla="*/ 0 w 69"/>
                <a:gd name="T7" fmla="*/ 36 h 36"/>
                <a:gd name="T8" fmla="*/ 0 w 69"/>
                <a:gd name="T9" fmla="*/ 3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0" y="36"/>
                  </a:moveTo>
                  <a:lnTo>
                    <a:pt x="69" y="18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83">
              <a:extLst>
                <a:ext uri="{FF2B5EF4-FFF2-40B4-BE49-F238E27FC236}">
                  <a16:creationId xmlns:a16="http://schemas.microsoft.com/office/drawing/2014/main" id="{8BFFAC9A-2762-4BDB-95AC-AD08B57E6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752" y="5660483"/>
              <a:ext cx="3223029" cy="1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36E50E4-C437-4F9E-B9E0-D80B8A1785DA}"/>
              </a:ext>
            </a:extLst>
          </p:cNvPr>
          <p:cNvGrpSpPr/>
          <p:nvPr/>
        </p:nvGrpSpPr>
        <p:grpSpPr>
          <a:xfrm>
            <a:off x="8017498" y="3426438"/>
            <a:ext cx="863933" cy="1567194"/>
            <a:chOff x="7659854" y="1268760"/>
            <a:chExt cx="863933" cy="15671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7CB0D3-2CBD-412F-B122-512906C3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390" y="1268760"/>
              <a:ext cx="264309" cy="11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000000"/>
                  </a:solidFill>
                  <a:latin typeface="Arial" charset="0"/>
                </a:rPr>
                <a:t>수신</a:t>
              </a:r>
              <a:endParaRPr lang="en-US" altLang="ko-KR" sz="1600" dirty="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085015-63E6-47A9-A8B9-B9967B0E9717}"/>
                </a:ext>
              </a:extLst>
            </p:cNvPr>
            <p:cNvGrpSpPr/>
            <p:nvPr/>
          </p:nvGrpSpPr>
          <p:grpSpPr>
            <a:xfrm>
              <a:off x="7659854" y="2029415"/>
              <a:ext cx="841818" cy="317085"/>
              <a:chOff x="1536485" y="5331984"/>
              <a:chExt cx="1286595" cy="653088"/>
            </a:xfrm>
          </p:grpSpPr>
          <p:sp>
            <p:nvSpPr>
              <p:cNvPr id="73" name="Rectangle 64">
                <a:extLst>
                  <a:ext uri="{FF2B5EF4-FFF2-40B4-BE49-F238E27FC236}">
                    <a16:creationId xmlns:a16="http://schemas.microsoft.com/office/drawing/2014/main" id="{CEE2D67F-0F19-4D4C-9B62-7FAE42212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900" y="5481015"/>
                <a:ext cx="445892" cy="31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accent2"/>
                    </a:solidFill>
                    <a:latin typeface="Arial" charset="0"/>
                  </a:rPr>
                  <a:t>SWP</a:t>
                </a:r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" name="Freeform 65">
                <a:extLst>
                  <a:ext uri="{FF2B5EF4-FFF2-40B4-BE49-F238E27FC236}">
                    <a16:creationId xmlns:a16="http://schemas.microsoft.com/office/drawing/2014/main" id="{D7B88C9A-B05F-40F0-A25D-395E69C7F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485" y="5331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7B7D24A1-3FBD-4922-9136-4166AFEA8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969" y="1510716"/>
              <a:ext cx="841818" cy="317085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Rectangle 75">
              <a:extLst>
                <a:ext uri="{FF2B5EF4-FFF2-40B4-BE49-F238E27FC236}">
                  <a16:creationId xmlns:a16="http://schemas.microsoft.com/office/drawing/2014/main" id="{80C55E09-9959-4567-BCBF-91654CBC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201" y="1638858"/>
              <a:ext cx="66723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High-level 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C25D14D-9D7A-4EEF-946C-A2ED4C837947}"/>
                </a:ext>
              </a:extLst>
            </p:cNvPr>
            <p:cNvGrpSpPr/>
            <p:nvPr/>
          </p:nvGrpSpPr>
          <p:grpSpPr>
            <a:xfrm>
              <a:off x="7667169" y="2518869"/>
              <a:ext cx="841818" cy="317085"/>
              <a:chOff x="6248912" y="3284984"/>
              <a:chExt cx="1286595" cy="653088"/>
            </a:xfrm>
          </p:grpSpPr>
          <p:sp>
            <p:nvSpPr>
              <p:cNvPr id="71" name="Rectangle 73">
                <a:extLst>
                  <a:ext uri="{FF2B5EF4-FFF2-40B4-BE49-F238E27FC236}">
                    <a16:creationId xmlns:a16="http://schemas.microsoft.com/office/drawing/2014/main" id="{A2F17BCC-70E3-48C0-9EA8-69639DD3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520" y="3493054"/>
                <a:ext cx="5818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Low-level</a:t>
                </a:r>
              </a:p>
            </p:txBody>
          </p:sp>
          <p:sp>
            <p:nvSpPr>
              <p:cNvPr id="72" name="Freeform 77">
                <a:extLst>
                  <a:ext uri="{FF2B5EF4-FFF2-40B4-BE49-F238E27FC236}">
                    <a16:creationId xmlns:a16="http://schemas.microsoft.com/office/drawing/2014/main" id="{E674E526-95C0-4EF7-918D-ADA7112B9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912" y="3284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416A06F-C21D-446A-9D98-333F5D0D7FE3}"/>
                </a:ext>
              </a:extLst>
            </p:cNvPr>
            <p:cNvCxnSpPr/>
            <p:nvPr/>
          </p:nvCxnSpPr>
          <p:spPr bwMode="auto">
            <a:xfrm flipV="1">
              <a:off x="8112866" y="2346500"/>
              <a:ext cx="0" cy="17237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D1B5F8C-B427-4680-8C4F-A3A5BCB45880}"/>
                </a:ext>
              </a:extLst>
            </p:cNvPr>
            <p:cNvCxnSpPr/>
            <p:nvPr/>
          </p:nvCxnSpPr>
          <p:spPr bwMode="auto">
            <a:xfrm flipV="1">
              <a:off x="8088077" y="1827800"/>
              <a:ext cx="0" cy="20161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7848600" cy="864096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ko-KR" altLang="en-US" dirty="0"/>
              <a:t>순서 번호 공간</a:t>
            </a:r>
            <a:br>
              <a:rPr lang="ko-KR" altLang="en-US" dirty="0"/>
            </a:br>
            <a:r>
              <a:rPr lang="en-US" altLang="ko-KR" dirty="0"/>
              <a:t>(Sequence Number Space)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774" y="1387782"/>
            <a:ext cx="8587680" cy="5144616"/>
          </a:xfrm>
        </p:spPr>
        <p:txBody>
          <a:bodyPr/>
          <a:lstStyle/>
          <a:p>
            <a:pPr eaLnBrk="1" hangingPunct="1"/>
            <a:r>
              <a:rPr lang="ko-KR" altLang="en-US" dirty="0"/>
              <a:t>순서번호는 오류제어에서 필수</a:t>
            </a:r>
            <a:endParaRPr lang="en-US" altLang="ko-KR" dirty="0"/>
          </a:p>
          <a:p>
            <a:pPr eaLnBrk="1" hangingPunct="1"/>
            <a:r>
              <a:rPr lang="ko-KR" altLang="en-US" dirty="0"/>
              <a:t>프레임 헤더의 필드는 한정된 공간  </a:t>
            </a:r>
            <a:r>
              <a:rPr lang="en-US" altLang="ko-KR" dirty="0"/>
              <a:t>(</a:t>
            </a:r>
            <a:r>
              <a:rPr lang="ko-KR" altLang="en-US" dirty="0"/>
              <a:t>많이 사용하면 </a:t>
            </a:r>
            <a:r>
              <a:rPr lang="en-US" altLang="ko-KR" dirty="0"/>
              <a:t>overhead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  <a:endParaRPr lang="ko-KR" altLang="en-US" dirty="0"/>
          </a:p>
          <a:p>
            <a:pPr lvl="2" eaLnBrk="1" hangingPunct="1">
              <a:buFontTx/>
              <a:buNone/>
            </a:pPr>
            <a:r>
              <a:rPr lang="ko-KR" altLang="en-US" dirty="0"/>
              <a:t>⇒ 결국</a:t>
            </a:r>
            <a:r>
              <a:rPr lang="en-US" altLang="ko-KR" dirty="0"/>
              <a:t>, </a:t>
            </a:r>
            <a:r>
              <a:rPr lang="ko-KR" altLang="en-US" dirty="0"/>
              <a:t>순서 번호는 순환되며 사용 </a:t>
            </a:r>
          </a:p>
          <a:p>
            <a:pPr eaLnBrk="1" hangingPunct="1"/>
            <a:r>
              <a:rPr lang="ko-KR" altLang="en-US" dirty="0"/>
              <a:t>순서번호공간</a:t>
            </a:r>
            <a:r>
              <a:rPr lang="en-US" altLang="ko-KR" dirty="0"/>
              <a:t>: </a:t>
            </a:r>
            <a:r>
              <a:rPr lang="ko-KR" altLang="en-US" dirty="0"/>
              <a:t>가능한 순서번호 구간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) 4-bit </a:t>
            </a:r>
            <a:r>
              <a:rPr lang="ko-KR" altLang="en-US" dirty="0"/>
              <a:t>필드</a:t>
            </a:r>
            <a:r>
              <a:rPr lang="en-US" altLang="ko-KR" dirty="0"/>
              <a:t> </a:t>
            </a:r>
            <a:r>
              <a:rPr lang="ko-KR" altLang="en-US" dirty="0"/>
              <a:t>⇒ </a:t>
            </a:r>
            <a:r>
              <a:rPr lang="en-US" altLang="ko-KR" dirty="0"/>
              <a:t>[0..15]</a:t>
            </a:r>
          </a:p>
          <a:p>
            <a:pPr eaLnBrk="1" hangingPunct="1"/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순서번호 필드를 얼마로 잡아야 안전하겠는가</a:t>
            </a:r>
            <a:r>
              <a:rPr lang="en-US" altLang="ko-KR" dirty="0"/>
              <a:t>?</a:t>
            </a:r>
          </a:p>
          <a:p>
            <a:pPr lvl="1" eaLnBrk="1" hangingPunct="1"/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주어진 순서번호 공간에서 최대 </a:t>
            </a:r>
            <a:r>
              <a:rPr lang="en-US" altLang="ko-KR" dirty="0"/>
              <a:t>outstanding </a:t>
            </a:r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송신자 기준 </a:t>
            </a:r>
            <a:r>
              <a:rPr lang="en-US" altLang="ko-KR" dirty="0" err="1"/>
              <a:t>WIndowSize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얼마까지 늘릴 수 있나</a:t>
            </a:r>
            <a:r>
              <a:rPr lang="en-US" altLang="ko-KR" dirty="0"/>
              <a:t>?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순서 번호 공간은 현재 전송 중인 프레임의 수보다 커야 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어떤 프레임이 오류 및 재전송의 대상이 될지 모르므로</a:t>
            </a:r>
            <a:r>
              <a:rPr lang="en-US" altLang="ko-KR" dirty="0"/>
              <a:t>, outstanding Frame </a:t>
            </a:r>
            <a:r>
              <a:rPr lang="ko-KR" altLang="en-US" dirty="0"/>
              <a:t>각각은 서로 다른 </a:t>
            </a:r>
            <a:r>
              <a:rPr lang="en-US" altLang="ko-KR" dirty="0" err="1"/>
              <a:t>SeqNum</a:t>
            </a:r>
            <a:r>
              <a:rPr lang="ko-KR" altLang="en-US" dirty="0"/>
              <a:t>를 갖고 있어야 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en-US" altLang="ko-KR" dirty="0"/>
              <a:t>outstanding </a:t>
            </a:r>
            <a:r>
              <a:rPr lang="ko-KR" altLang="en-US" dirty="0"/>
              <a:t>프레임의 최대 수 </a:t>
            </a:r>
            <a:r>
              <a:rPr lang="en-US" altLang="ko-KR" dirty="0"/>
              <a:t>= </a:t>
            </a:r>
            <a:r>
              <a:rPr lang="en-US" altLang="ko-KR" dirty="0" err="1"/>
              <a:t>SendingWindowSize</a:t>
            </a:r>
            <a:r>
              <a:rPr lang="en-US" altLang="ko-KR" dirty="0"/>
              <a:t> (SWS)</a:t>
            </a:r>
          </a:p>
          <a:p>
            <a:pPr eaLnBrk="1" hangingPunct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순서번호공간</a:t>
            </a:r>
            <a:r>
              <a:rPr lang="en-US" altLang="ko-KR" dirty="0"/>
              <a:t> </a:t>
            </a:r>
            <a:r>
              <a:rPr lang="ko-KR" altLang="en-US" dirty="0"/>
              <a:t>크기 </a:t>
            </a:r>
            <a:r>
              <a:rPr lang="en-US" altLang="ko-KR" dirty="0"/>
              <a:t>&gt; </a:t>
            </a:r>
            <a:r>
              <a:rPr lang="en-US" altLang="ko-KR" dirty="0" err="1"/>
              <a:t>SendingWindowSize</a:t>
            </a:r>
            <a:r>
              <a:rPr lang="en-US" altLang="ko-KR" dirty="0"/>
              <a:t> (SWS)    </a:t>
            </a:r>
            <a:r>
              <a:rPr lang="en-US" altLang="ko-KR" dirty="0">
                <a:solidFill>
                  <a:srgbClr val="FF0000"/>
                </a:solidFill>
                <a:latin typeface="바탕"/>
                <a:ea typeface="바탕"/>
              </a:rPr>
              <a:t>← </a:t>
            </a:r>
            <a:r>
              <a:rPr lang="ko-KR" altLang="en-US" dirty="0">
                <a:solidFill>
                  <a:srgbClr val="FF0000"/>
                </a:solidFill>
              </a:rPr>
              <a:t>충분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7848600" cy="79987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ko-KR" altLang="en-US" dirty="0"/>
              <a:t>순서 번호 공간 </a:t>
            </a:r>
            <a:r>
              <a:rPr lang="en-US" altLang="ko-KR" dirty="0"/>
              <a:t>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382000" cy="5328592"/>
          </a:xfrm>
        </p:spPr>
        <p:txBody>
          <a:bodyPr/>
          <a:lstStyle/>
          <a:p>
            <a:pPr eaLnBrk="1" hangingPunct="1"/>
            <a:r>
              <a:rPr lang="en-US" altLang="ko-KR" dirty="0"/>
              <a:t>“SWS ≤ </a:t>
            </a:r>
            <a:r>
              <a:rPr lang="ko-KR" altLang="en-US" dirty="0"/>
              <a:t>순서번호공간 크기</a:t>
            </a:r>
            <a:r>
              <a:rPr lang="en-US" altLang="ko-KR" dirty="0"/>
              <a:t>”</a:t>
            </a:r>
            <a:r>
              <a:rPr lang="ko-KR" altLang="en-US" dirty="0"/>
              <a:t>는 불충분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불충분한 예</a:t>
            </a:r>
            <a:r>
              <a:rPr lang="en-US" altLang="ko-KR" dirty="0"/>
              <a:t>) </a:t>
            </a:r>
            <a:r>
              <a:rPr lang="ko-KR" altLang="en-US" dirty="0"/>
              <a:t>다음 장 그림 참조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3-bit </a:t>
            </a:r>
            <a:r>
              <a:rPr lang="en-US" altLang="ko-KR" dirty="0" err="1"/>
              <a:t>SeqNum</a:t>
            </a:r>
            <a:r>
              <a:rPr lang="en-US" altLang="ko-KR" dirty="0"/>
              <a:t> </a:t>
            </a:r>
            <a:r>
              <a:rPr lang="ko-KR" altLang="en-US" dirty="0"/>
              <a:t>필드를 가정</a:t>
            </a:r>
            <a:r>
              <a:rPr lang="en-US" altLang="ko-KR" dirty="0"/>
              <a:t>(0..7)</a:t>
            </a:r>
          </a:p>
          <a:p>
            <a:pPr lvl="1" eaLnBrk="1" hangingPunct="1"/>
            <a:r>
              <a:rPr lang="en-US" altLang="ko-KR" dirty="0"/>
              <a:t>SWS=RWS=7 </a:t>
            </a:r>
          </a:p>
          <a:p>
            <a:pPr lvl="1" eaLnBrk="1" hangingPunct="1"/>
            <a:r>
              <a:rPr lang="ko-KR" altLang="en-US" dirty="0"/>
              <a:t>송신자는 프레임 </a:t>
            </a:r>
            <a:r>
              <a:rPr lang="en-US" altLang="ko-KR" dirty="0"/>
              <a:t>0..6 </a:t>
            </a:r>
            <a:r>
              <a:rPr lang="ko-KR" altLang="en-US" dirty="0"/>
              <a:t>을 보냄</a:t>
            </a:r>
          </a:p>
          <a:p>
            <a:pPr lvl="1" eaLnBrk="1" hangingPunct="1"/>
            <a:r>
              <a:rPr lang="ko-KR" altLang="en-US" dirty="0"/>
              <a:t>성공적으로 도착했지만</a:t>
            </a:r>
            <a:r>
              <a:rPr lang="en-US" altLang="ko-KR" dirty="0"/>
              <a:t>, ACKs</a:t>
            </a:r>
            <a:r>
              <a:rPr lang="ko-KR" altLang="en-US" dirty="0"/>
              <a:t>를 잃어버림</a:t>
            </a:r>
          </a:p>
          <a:p>
            <a:pPr lvl="1" eaLnBrk="1" hangingPunct="1"/>
            <a:r>
              <a:rPr lang="ko-KR" altLang="en-US" dirty="0"/>
              <a:t>송신자는 </a:t>
            </a:r>
            <a:r>
              <a:rPr lang="en-US" altLang="ko-KR" dirty="0"/>
              <a:t>0..6 </a:t>
            </a:r>
            <a:r>
              <a:rPr lang="ko-KR" altLang="en-US" dirty="0"/>
              <a:t>을 재전송</a:t>
            </a:r>
            <a:r>
              <a:rPr lang="en-US" altLang="ko-KR" dirty="0"/>
              <a:t>(retransmit)</a:t>
            </a:r>
          </a:p>
          <a:p>
            <a:pPr lvl="1" eaLnBrk="1" hangingPunct="1"/>
            <a:r>
              <a:rPr lang="ko-KR" altLang="en-US" dirty="0"/>
              <a:t>수신자는 </a:t>
            </a:r>
            <a:r>
              <a:rPr lang="en-US" altLang="ko-KR" dirty="0"/>
              <a:t>7,0..5 </a:t>
            </a:r>
            <a:r>
              <a:rPr lang="ko-KR" altLang="en-US" dirty="0"/>
              <a:t>를 기대하지만</a:t>
            </a:r>
            <a:r>
              <a:rPr lang="en-US" altLang="ko-KR" dirty="0"/>
              <a:t>, </a:t>
            </a:r>
            <a:r>
              <a:rPr lang="ko-KR" altLang="en-US" dirty="0"/>
              <a:t>재전송된 </a:t>
            </a:r>
            <a:r>
              <a:rPr lang="en-US" altLang="ko-KR" dirty="0"/>
              <a:t>0..5</a:t>
            </a:r>
            <a:r>
              <a:rPr lang="ko-KR" altLang="en-US" dirty="0"/>
              <a:t>를 받게 됨</a:t>
            </a:r>
            <a:endParaRPr lang="en-US" altLang="ko-KR" dirty="0"/>
          </a:p>
          <a:p>
            <a:pPr lvl="1" eaLnBrk="1" hangingPunct="1"/>
            <a:endParaRPr lang="ko-KR" altLang="en-US" dirty="0"/>
          </a:p>
          <a:p>
            <a:pPr eaLnBrk="1" hangingPunct="1"/>
            <a:r>
              <a:rPr lang="ko-KR" altLang="en-US" dirty="0"/>
              <a:t>결론</a:t>
            </a:r>
            <a:r>
              <a:rPr lang="en-US" altLang="ko-KR" dirty="0"/>
              <a:t> : SWS &lt; </a:t>
            </a:r>
            <a:r>
              <a:rPr lang="ko-KR" altLang="en-US" dirty="0"/>
              <a:t>순서번호공간 크기의 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WindowSize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최대로 보낼 수 있는 </a:t>
            </a:r>
            <a:r>
              <a:rPr lang="en-US" altLang="ko-KR" dirty="0"/>
              <a:t>outstanding </a:t>
            </a:r>
            <a:r>
              <a:rPr lang="ko-KR" altLang="en-US" dirty="0"/>
              <a:t>프레임의</a:t>
            </a:r>
            <a:r>
              <a:rPr lang="en-US" altLang="ko-KR" dirty="0"/>
              <a:t> </a:t>
            </a:r>
            <a:r>
              <a:rPr lang="ko-KR" altLang="en-US" dirty="0"/>
              <a:t>수는 순서번호공간의 반보다 작아야 안전하다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구체적으로</a:t>
            </a:r>
            <a:r>
              <a:rPr lang="en-US" altLang="ko-KR" dirty="0"/>
              <a:t>, SWS &lt; (MaxSeqNum+1)/2 </a:t>
            </a:r>
            <a:r>
              <a:rPr lang="ko-KR" altLang="en-US" dirty="0"/>
              <a:t>이 정확한 규칙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직관적으로 설명하면</a:t>
            </a:r>
            <a:r>
              <a:rPr lang="en-US" altLang="ko-KR" dirty="0"/>
              <a:t>, </a:t>
            </a:r>
            <a:r>
              <a:rPr lang="en-US" altLang="ko-KR" dirty="0" err="1"/>
              <a:t>SeqNum</a:t>
            </a:r>
            <a:r>
              <a:rPr lang="ko-KR" altLang="en-US" dirty="0"/>
              <a:t>는 순서 번호 공간의 </a:t>
            </a:r>
            <a:r>
              <a:rPr lang="en-US" altLang="ko-KR" dirty="0"/>
              <a:t>1/2</a:t>
            </a:r>
            <a:r>
              <a:rPr lang="ko-KR" altLang="en-US" dirty="0"/>
              <a:t>사이를 오고 감</a:t>
            </a:r>
            <a:r>
              <a:rPr lang="en-US" altLang="ko-KR" dirty="0"/>
              <a:t>.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05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ko-KR" sz="3200" dirty="0"/>
              <a:t>Out-of-order Receiving: dilemma</a:t>
            </a:r>
            <a:endParaRPr lang="en-US" altLang="ko-KR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1800" dirty="0"/>
              <a:t>Example: </a:t>
            </a:r>
          </a:p>
          <a:p>
            <a:pPr eaLnBrk="1" hangingPunct="1"/>
            <a:r>
              <a:rPr lang="en-US" altLang="ko-KR" sz="1600" dirty="0" err="1"/>
              <a:t>seq</a:t>
            </a:r>
            <a:r>
              <a:rPr lang="en-US" altLang="ko-KR" sz="1600" dirty="0"/>
              <a:t> #</a:t>
            </a:r>
            <a:r>
              <a:rPr lang="en-US" altLang="ko-KR" sz="1600" dirty="0">
                <a:latin typeface="Comic Sans MS" pitchFamily="66" charset="0"/>
              </a:rPr>
              <a:t>’</a:t>
            </a:r>
            <a:r>
              <a:rPr lang="en-US" altLang="ko-KR" sz="1600" dirty="0"/>
              <a:t>s: 0, 1, 2, 3</a:t>
            </a:r>
          </a:p>
          <a:p>
            <a:pPr eaLnBrk="1" hangingPunct="1"/>
            <a:r>
              <a:rPr lang="en-US" altLang="ko-KR" sz="1600" dirty="0"/>
              <a:t>window size=3</a:t>
            </a:r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600" dirty="0"/>
              <a:t>receiver sees no difference in two scenarios!</a:t>
            </a:r>
          </a:p>
          <a:p>
            <a:pPr eaLnBrk="1" hangingPunct="1"/>
            <a:r>
              <a:rPr lang="en-US" altLang="ko-KR" sz="1600" dirty="0"/>
              <a:t>incorrectly passes duplicate data as new in (a)</a:t>
            </a:r>
          </a:p>
          <a:p>
            <a:pPr eaLnBrk="1" hangingPunct="1"/>
            <a:endParaRPr lang="en-US" altLang="ko-KR" sz="1600" dirty="0"/>
          </a:p>
          <a:p>
            <a:pPr eaLnBrk="1" hangingPunct="1"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Q:</a:t>
            </a:r>
            <a:r>
              <a:rPr lang="en-US" altLang="ko-KR" sz="1600" dirty="0"/>
              <a:t> what relationship between </a:t>
            </a:r>
            <a:r>
              <a:rPr lang="en-US" altLang="ko-KR" sz="1600" dirty="0" err="1"/>
              <a:t>seq</a:t>
            </a:r>
            <a:r>
              <a:rPr lang="en-US" altLang="ko-KR" sz="1600" dirty="0"/>
              <a:t> # size and window size?</a:t>
            </a:r>
          </a:p>
        </p:txBody>
      </p:sp>
      <p:pic>
        <p:nvPicPr>
          <p:cNvPr id="68612" name="Picture 4" descr="sr_dilem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363" y="855663"/>
            <a:ext cx="42259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685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ko-KR" altLang="en-US" sz="3600" dirty="0"/>
              <a:t>동시 논리 채널 </a:t>
            </a:r>
            <a:br>
              <a:rPr lang="ko-KR" altLang="en-US" sz="3600" dirty="0"/>
            </a:br>
            <a:r>
              <a:rPr lang="en-US" altLang="ko-KR" sz="3600" dirty="0"/>
              <a:t>(Concurrent Logical Channels)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439472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하나의 </a:t>
            </a:r>
            <a:r>
              <a:rPr lang="ko-KR" altLang="en-US" sz="2400" dirty="0" err="1"/>
              <a:t>점대점</a:t>
            </a:r>
            <a:r>
              <a:rPr lang="en-US" altLang="ko-KR" sz="2400" dirty="0"/>
              <a:t>(point-to-point)</a:t>
            </a:r>
            <a:r>
              <a:rPr lang="ko-KR" altLang="en-US" sz="2400" dirty="0"/>
              <a:t>링크를 통해 여러 개의 논리적 채널을 동시</a:t>
            </a:r>
            <a:r>
              <a:rPr lang="en-US" altLang="ko-KR" sz="2400" dirty="0"/>
              <a:t>/</a:t>
            </a:r>
            <a:r>
              <a:rPr lang="ko-KR" altLang="en-US" sz="2400" dirty="0"/>
              <a:t>다중 송신함</a:t>
            </a:r>
            <a:r>
              <a:rPr lang="en-US" altLang="ko-KR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각각의 논리적 채널은 정지 대기</a:t>
            </a:r>
            <a:r>
              <a:rPr lang="en-US" altLang="ko-KR" sz="2400" dirty="0"/>
              <a:t>(stop-and-wait)</a:t>
            </a:r>
            <a:r>
              <a:rPr lang="ko-KR" altLang="en-US" sz="2400" dirty="0"/>
              <a:t>방식으로 운영됨       </a:t>
            </a: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각 지상 링크에 대해서 </a:t>
            </a:r>
            <a:r>
              <a:rPr lang="en-US" altLang="ko-KR" sz="2400" dirty="0"/>
              <a:t>8</a:t>
            </a:r>
            <a:r>
              <a:rPr lang="ko-KR" altLang="en-US" sz="2400" dirty="0"/>
              <a:t>개의 논리적 채널을 유지한다</a:t>
            </a:r>
            <a:r>
              <a:rPr lang="en-US" altLang="ko-KR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각 프레임의 헤더에는 </a:t>
            </a:r>
            <a:r>
              <a:rPr lang="en-US" altLang="ko-KR" sz="2400" dirty="0"/>
              <a:t>3-bit </a:t>
            </a:r>
            <a:r>
              <a:rPr lang="ko-KR" altLang="en-US" sz="2400" dirty="0"/>
              <a:t>채널 번호와 </a:t>
            </a:r>
            <a:r>
              <a:rPr lang="en-US" altLang="ko-KR" sz="2400" dirty="0"/>
              <a:t>1-bit </a:t>
            </a:r>
            <a:r>
              <a:rPr lang="ko-KR" altLang="en-US" sz="2400" dirty="0"/>
              <a:t>순서 번호</a:t>
            </a:r>
            <a:r>
              <a:rPr lang="en-US" altLang="ko-KR" sz="2400" dirty="0"/>
              <a:t>, </a:t>
            </a:r>
            <a:r>
              <a:rPr lang="ko-KR" altLang="en-US" sz="2400" dirty="0"/>
              <a:t>총 </a:t>
            </a:r>
            <a:r>
              <a:rPr lang="en-US" altLang="ko-KR" sz="2400" dirty="0"/>
              <a:t>4</a:t>
            </a:r>
            <a:r>
              <a:rPr lang="ko-KR" altLang="en-US" sz="2400" dirty="0"/>
              <a:t>비트가 포함되어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슬라이딩 윈도우 </a:t>
            </a:r>
            <a:r>
              <a:rPr lang="ko-KR" altLang="en-US" sz="2400" dirty="0" err="1"/>
              <a:t>프로토콜가</a:t>
            </a:r>
            <a:r>
              <a:rPr lang="ko-KR" altLang="en-US" sz="2400" dirty="0"/>
              <a:t> </a:t>
            </a:r>
            <a:r>
              <a:rPr lang="en-US" altLang="ko-KR" sz="2400" dirty="0"/>
              <a:t>8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송신창을</a:t>
            </a:r>
            <a:r>
              <a:rPr lang="ko-KR" altLang="en-US" sz="2400" dirty="0"/>
              <a:t> 유지하는데 필요한 것과 같다</a:t>
            </a:r>
            <a:r>
              <a:rPr lang="en-US" altLang="ko-KR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신뢰성 문제를 흐름 제어</a:t>
            </a:r>
            <a:r>
              <a:rPr lang="en-US" altLang="ko-KR" sz="2400" dirty="0"/>
              <a:t>(flow control)</a:t>
            </a:r>
            <a:r>
              <a:rPr lang="ko-KR" altLang="en-US" sz="2400" dirty="0"/>
              <a:t>와 프레임 순서</a:t>
            </a:r>
            <a:r>
              <a:rPr lang="en-US" altLang="ko-KR" sz="2400" dirty="0"/>
              <a:t>(frame order) </a:t>
            </a:r>
            <a:r>
              <a:rPr lang="ko-KR" altLang="en-US" sz="2400" dirty="0"/>
              <a:t>문제와 분리</a:t>
            </a: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Sliding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Window Protocol</a:t>
            </a:r>
            <a:r>
              <a:rPr lang="ko-KR" altLang="en-US" sz="2400" dirty="0">
                <a:solidFill>
                  <a:srgbClr val="FF0000"/>
                </a:solidFill>
              </a:rPr>
              <a:t>은 </a:t>
            </a:r>
            <a:r>
              <a:rPr lang="en-US" altLang="ko-KR" sz="2400" dirty="0">
                <a:solidFill>
                  <a:srgbClr val="FF0000"/>
                </a:solidFill>
              </a:rPr>
              <a:t>all-in-one approach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오류 문제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버퍼링</a:t>
            </a:r>
            <a:r>
              <a:rPr lang="ko-KR" altLang="en-US" dirty="0">
                <a:solidFill>
                  <a:srgbClr val="FF0000"/>
                </a:solidFill>
              </a:rPr>
              <a:t> 문제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순서 문제를 한꺼번에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결국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복잡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ko-KR" altLang="en-US" sz="2400" dirty="0"/>
              <a:t> 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28600" y="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685800"/>
          </a:xfrm>
        </p:spPr>
        <p:txBody>
          <a:bodyPr/>
          <a:lstStyle/>
          <a:p>
            <a:r>
              <a:rPr lang="en-US" altLang="ko-KR" dirty="0"/>
              <a:t>Sliding Window </a:t>
            </a:r>
            <a:r>
              <a:rPr lang="ko-KR" altLang="en-US" dirty="0"/>
              <a:t>구현</a:t>
            </a:r>
          </a:p>
        </p:txBody>
      </p:sp>
      <p:sp>
        <p:nvSpPr>
          <p:cNvPr id="70659" name="내용 개체 틀 2"/>
          <p:cNvSpPr>
            <a:spLocks noGrp="1"/>
          </p:cNvSpPr>
          <p:nvPr>
            <p:ph idx="1"/>
          </p:nvPr>
        </p:nvSpPr>
        <p:spPr>
          <a:xfrm>
            <a:off x="107504" y="874440"/>
            <a:ext cx="8782662" cy="5866928"/>
          </a:xfrm>
        </p:spPr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통신 알고리즘이 어떻게 구현되는가에 대한 궁금증 해결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계층 구조는 어떻게 구현</a:t>
            </a:r>
            <a:r>
              <a:rPr lang="ko-KR" altLang="en-US" dirty="0"/>
              <a:t>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슬라이딩 윈도우 알고리즘 구현</a:t>
            </a:r>
            <a:r>
              <a:rPr lang="ko-KR" altLang="en-US" dirty="0"/>
              <a:t>을 통한 확실한 이해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어디서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시스템의 어느 단계에서</a:t>
            </a:r>
            <a:r>
              <a:rPr lang="en-US" altLang="ko-KR" dirty="0"/>
              <a:t>,</a:t>
            </a:r>
            <a:r>
              <a:rPr lang="ko-KR" altLang="en-US" dirty="0"/>
              <a:t> 동작하는 프로그램인가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프레임 하나 하나의 송수신은 </a:t>
            </a:r>
            <a:r>
              <a:rPr lang="en-US" altLang="ko-KR" dirty="0"/>
              <a:t>NIC(Network Interface Card)</a:t>
            </a:r>
            <a:r>
              <a:rPr lang="ko-KR" altLang="en-US" dirty="0"/>
              <a:t>이 담당</a:t>
            </a:r>
            <a:endParaRPr lang="en-US" altLang="ko-KR" dirty="0"/>
          </a:p>
          <a:p>
            <a:pPr lvl="1"/>
            <a:r>
              <a:rPr lang="ko-KR" altLang="en-US" dirty="0"/>
              <a:t>슬라이딩 윈도우는 바로 그 위에서 동작 → 디바이스 드라이버</a:t>
            </a:r>
            <a:endParaRPr lang="en-US" altLang="ko-KR" dirty="0"/>
          </a:p>
          <a:p>
            <a:pPr lvl="1"/>
            <a:r>
              <a:rPr lang="ko-KR" altLang="en-US" u="sng" dirty="0"/>
              <a:t>계층 구조의 실체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en-US" altLang="ko-KR" u="sng" dirty="0">
                <a:solidFill>
                  <a:srgbClr val="FF0000"/>
                </a:solidFill>
              </a:rPr>
              <a:t>OSI </a:t>
            </a:r>
            <a:r>
              <a:rPr lang="ko-KR" altLang="en-US" u="sng" dirty="0">
                <a:solidFill>
                  <a:srgbClr val="FF0000"/>
                </a:solidFill>
              </a:rPr>
              <a:t>모델을 기준으로 한다면</a:t>
            </a:r>
            <a:r>
              <a:rPr lang="en-US" altLang="ko-KR" u="sng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ko-KR" altLang="en-US" u="sng" dirty="0"/>
              <a:t>프로토콜 내부 동작의 실체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계층구조에 따라</a:t>
            </a:r>
            <a:r>
              <a:rPr lang="en-US" altLang="ko-KR" dirty="0"/>
              <a:t>, </a:t>
            </a:r>
            <a:r>
              <a:rPr lang="ko-KR" altLang="en-US" dirty="0"/>
              <a:t>헤더 정보를 써넣고</a:t>
            </a:r>
            <a:r>
              <a:rPr lang="en-US" altLang="ko-KR" dirty="0"/>
              <a:t>, </a:t>
            </a:r>
            <a:r>
              <a:rPr lang="ko-KR" altLang="en-US" dirty="0"/>
              <a:t>읽고 처리하는 것이 기본</a:t>
            </a:r>
            <a:endParaRPr lang="en-US" altLang="ko-KR" dirty="0"/>
          </a:p>
          <a:p>
            <a:pPr lvl="1"/>
            <a:r>
              <a:rPr lang="ko-KR" altLang="en-US" dirty="0"/>
              <a:t>담당 기능에 따라 세부 동작이 정해짐</a:t>
            </a:r>
            <a:r>
              <a:rPr lang="en-US" altLang="ko-KR" dirty="0"/>
              <a:t> (</a:t>
            </a:r>
            <a:r>
              <a:rPr lang="ko-KR" altLang="en-US" dirty="0"/>
              <a:t>슬라이딩윈도우 </a:t>
            </a:r>
            <a:r>
              <a:rPr lang="en-US" altLang="ko-KR" dirty="0"/>
              <a:t>– </a:t>
            </a:r>
            <a:r>
              <a:rPr lang="ko-KR" altLang="en-US" dirty="0"/>
              <a:t>오류제어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지금까지 배운 것을 </a:t>
            </a:r>
            <a:r>
              <a:rPr lang="ko-KR" altLang="en-US" dirty="0">
                <a:solidFill>
                  <a:srgbClr val="FF0000"/>
                </a:solidFill>
              </a:rPr>
              <a:t>종합적으로</a:t>
            </a:r>
            <a:r>
              <a:rPr lang="ko-KR" altLang="en-US" dirty="0"/>
              <a:t> 보여주는 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D89275-1AC2-447A-BEF3-F1C11D6DF45F}"/>
              </a:ext>
            </a:extLst>
          </p:cNvPr>
          <p:cNvGrpSpPr/>
          <p:nvPr/>
        </p:nvGrpSpPr>
        <p:grpSpPr>
          <a:xfrm>
            <a:off x="7740352" y="879544"/>
            <a:ext cx="863933" cy="1597985"/>
            <a:chOff x="5372760" y="1221224"/>
            <a:chExt cx="863933" cy="1597985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1B4E4E58-D118-441E-9D8B-E070E333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418" y="1221224"/>
              <a:ext cx="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altLang="ko-KR" sz="16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017C1BD-D4E5-4CA8-BE2E-31B1307F0032}"/>
                </a:ext>
              </a:extLst>
            </p:cNvPr>
            <p:cNvGrpSpPr/>
            <p:nvPr/>
          </p:nvGrpSpPr>
          <p:grpSpPr>
            <a:xfrm>
              <a:off x="5372760" y="2012670"/>
              <a:ext cx="841818" cy="317085"/>
              <a:chOff x="1536485" y="5331984"/>
              <a:chExt cx="1286595" cy="653088"/>
            </a:xfrm>
          </p:grpSpPr>
          <p:sp>
            <p:nvSpPr>
              <p:cNvPr id="14" name="Rectangle 64">
                <a:extLst>
                  <a:ext uri="{FF2B5EF4-FFF2-40B4-BE49-F238E27FC236}">
                    <a16:creationId xmlns:a16="http://schemas.microsoft.com/office/drawing/2014/main" id="{2E9DF37A-9E32-4698-9F9B-2ED5B6A2D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900" y="5481015"/>
                <a:ext cx="445892" cy="31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accent2"/>
                    </a:solidFill>
                    <a:latin typeface="Arial" charset="0"/>
                  </a:rPr>
                  <a:t>SWP</a:t>
                </a:r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Freeform 65">
                <a:extLst>
                  <a:ext uri="{FF2B5EF4-FFF2-40B4-BE49-F238E27FC236}">
                    <a16:creationId xmlns:a16="http://schemas.microsoft.com/office/drawing/2014/main" id="{119BE387-8B61-49EF-9B59-A9BEC316A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485" y="5331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" name="Freeform 66">
              <a:extLst>
                <a:ext uri="{FF2B5EF4-FFF2-40B4-BE49-F238E27FC236}">
                  <a16:creationId xmlns:a16="http://schemas.microsoft.com/office/drawing/2014/main" id="{4597995A-BE0B-4BEF-9FFA-C322F86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875" y="1493971"/>
              <a:ext cx="841818" cy="317085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Rectangle 75">
              <a:extLst>
                <a:ext uri="{FF2B5EF4-FFF2-40B4-BE49-F238E27FC236}">
                  <a16:creationId xmlns:a16="http://schemas.microsoft.com/office/drawing/2014/main" id="{B8EEF58D-20AA-4476-94F5-47BECBE1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367" y="1622113"/>
              <a:ext cx="84181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High-level 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10638A-9ACF-4D18-B1F5-3A4583C26FF6}"/>
                </a:ext>
              </a:extLst>
            </p:cNvPr>
            <p:cNvGrpSpPr/>
            <p:nvPr/>
          </p:nvGrpSpPr>
          <p:grpSpPr>
            <a:xfrm>
              <a:off x="5380074" y="2502124"/>
              <a:ext cx="841818" cy="317085"/>
              <a:chOff x="6248912" y="3284984"/>
              <a:chExt cx="1286595" cy="653088"/>
            </a:xfrm>
          </p:grpSpPr>
          <p:sp>
            <p:nvSpPr>
              <p:cNvPr id="12" name="Rectangle 73">
                <a:extLst>
                  <a:ext uri="{FF2B5EF4-FFF2-40B4-BE49-F238E27FC236}">
                    <a16:creationId xmlns:a16="http://schemas.microsoft.com/office/drawing/2014/main" id="{064C6300-9293-44DA-A2F5-351DB403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520" y="3493054"/>
                <a:ext cx="5818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Low-level</a:t>
                </a:r>
              </a:p>
            </p:txBody>
          </p:sp>
          <p:sp>
            <p:nvSpPr>
              <p:cNvPr id="13" name="Freeform 77">
                <a:extLst>
                  <a:ext uri="{FF2B5EF4-FFF2-40B4-BE49-F238E27FC236}">
                    <a16:creationId xmlns:a16="http://schemas.microsoft.com/office/drawing/2014/main" id="{52ED6A58-9C4F-4A4A-8687-F202B22E9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912" y="3284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D33A0D2-EFFD-4DAB-BFA7-3FF2BDA5322A}"/>
                </a:ext>
              </a:extLst>
            </p:cNvPr>
            <p:cNvCxnSpPr/>
            <p:nvPr/>
          </p:nvCxnSpPr>
          <p:spPr bwMode="auto">
            <a:xfrm>
              <a:off x="5800983" y="1833242"/>
              <a:ext cx="0" cy="1794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7FF3EC9-876F-4E48-A529-B0A34E821BF5}"/>
                </a:ext>
              </a:extLst>
            </p:cNvPr>
            <p:cNvCxnSpPr/>
            <p:nvPr/>
          </p:nvCxnSpPr>
          <p:spPr bwMode="auto">
            <a:xfrm>
              <a:off x="5791726" y="2322696"/>
              <a:ext cx="0" cy="1794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ko-KR"/>
              <a:t>Sliding Window </a:t>
            </a:r>
            <a:r>
              <a:rPr lang="ko-KR" altLang="en-US"/>
              <a:t>구현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838200" y="1254125"/>
            <a:ext cx="7315200" cy="556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u_char</a:t>
            </a:r>
            <a:r>
              <a:rPr lang="en-US" altLang="ko-KR" sz="1400" dirty="0"/>
              <a:t>   </a:t>
            </a:r>
            <a:r>
              <a:rPr lang="en-US" altLang="ko-KR" sz="1400" dirty="0" err="1"/>
              <a:t>SwpSeqno</a:t>
            </a:r>
            <a:r>
              <a:rPr lang="en-US" altLang="ko-KR" sz="1400" dirty="0"/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    </a:t>
            </a:r>
          </a:p>
          <a:p>
            <a:pPr>
              <a:lnSpc>
                <a:spcPct val="7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chemeClr val="accent2"/>
                </a:solidFill>
              </a:rPr>
              <a:t>SwpSeqno</a:t>
            </a:r>
            <a:r>
              <a:rPr lang="en-US" altLang="ko-KR" sz="1400" dirty="0">
                <a:solidFill>
                  <a:schemeClr val="accent2"/>
                </a:solidFill>
              </a:rPr>
              <a:t>	</a:t>
            </a:r>
            <a:r>
              <a:rPr lang="en-US" altLang="ko-KR" sz="1400" dirty="0" err="1">
                <a:solidFill>
                  <a:schemeClr val="accent2"/>
                </a:solidFill>
              </a:rPr>
              <a:t>SeqNum</a:t>
            </a:r>
            <a:r>
              <a:rPr lang="en-US" altLang="ko-KR" sz="1400" dirty="0">
                <a:solidFill>
                  <a:schemeClr val="accent2"/>
                </a:solidFill>
              </a:rPr>
              <a:t>;</a:t>
            </a:r>
            <a:r>
              <a:rPr lang="en-US" altLang="ko-KR" sz="1400" dirty="0"/>
              <a:t>	/* sequence number of this packet */    	</a:t>
            </a:r>
            <a:r>
              <a:rPr lang="en-US" altLang="ko-KR" sz="1400" dirty="0" err="1">
                <a:solidFill>
                  <a:schemeClr val="accent2"/>
                </a:solidFill>
              </a:rPr>
              <a:t>SwpSeqno</a:t>
            </a:r>
            <a:r>
              <a:rPr lang="en-US" altLang="ko-KR" sz="1400" dirty="0">
                <a:solidFill>
                  <a:schemeClr val="accent2"/>
                </a:solidFill>
              </a:rPr>
              <a:t>	</a:t>
            </a:r>
            <a:r>
              <a:rPr lang="en-US" altLang="ko-KR" sz="1400" dirty="0" err="1">
                <a:solidFill>
                  <a:schemeClr val="accent2"/>
                </a:solidFill>
              </a:rPr>
              <a:t>AckNum</a:t>
            </a:r>
            <a:r>
              <a:rPr lang="en-US" altLang="ko-KR" sz="1400" dirty="0">
                <a:solidFill>
                  <a:schemeClr val="accent2"/>
                </a:solidFill>
              </a:rPr>
              <a:t>;</a:t>
            </a:r>
            <a:r>
              <a:rPr lang="en-US" altLang="ko-KR" sz="1400" dirty="0"/>
              <a:t>	/* allows window sizes of up to 128 */</a:t>
            </a:r>
          </a:p>
          <a:p>
            <a:pPr>
              <a:lnSpc>
                <a:spcPct val="70000"/>
              </a:lnSpc>
            </a:pPr>
            <a:r>
              <a:rPr lang="en-US" altLang="ko-KR" sz="1400" dirty="0"/>
              <a:t>    	</a:t>
            </a:r>
            <a:r>
              <a:rPr lang="en-US" altLang="ko-KR" sz="1400" dirty="0" err="1">
                <a:solidFill>
                  <a:schemeClr val="accent2"/>
                </a:solidFill>
              </a:rPr>
              <a:t>u_char</a:t>
            </a:r>
            <a:r>
              <a:rPr lang="en-US" altLang="ko-KR" sz="1400" dirty="0">
                <a:solidFill>
                  <a:schemeClr val="accent2"/>
                </a:solidFill>
              </a:rPr>
              <a:t>	flags;</a:t>
            </a:r>
            <a:r>
              <a:rPr lang="en-US" altLang="ko-KR" sz="1400" dirty="0"/>
              <a:t>	/* up to 16 bits worth of flags */</a:t>
            </a:r>
          </a:p>
          <a:p>
            <a:pPr>
              <a:lnSpc>
                <a:spcPct val="70000"/>
              </a:lnSpc>
            </a:pPr>
            <a:r>
              <a:rPr lang="en-US" altLang="ko-KR" sz="1400" dirty="0"/>
              <a:t>} </a:t>
            </a:r>
            <a:r>
              <a:rPr lang="en-US" altLang="ko-KR" sz="1400" dirty="0" err="1">
                <a:solidFill>
                  <a:schemeClr val="accent2"/>
                </a:solidFill>
              </a:rPr>
              <a:t>SWPHdr</a:t>
            </a:r>
            <a:r>
              <a:rPr lang="en-US" altLang="ko-KR" sz="1400" dirty="0"/>
              <a:t>;</a:t>
            </a:r>
          </a:p>
          <a:p>
            <a:pPr>
              <a:lnSpc>
                <a:spcPct val="70000"/>
              </a:lnSpc>
            </a:pPr>
            <a:endParaRPr lang="en-US" altLang="ko-KR" sz="1400" dirty="0"/>
          </a:p>
          <a:p>
            <a:pPr>
              <a:lnSpc>
                <a:spcPct val="50000"/>
              </a:lnSpc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 /* sender side state: */ 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>
                <a:solidFill>
                  <a:schemeClr val="accent2"/>
                </a:solidFill>
              </a:rPr>
              <a:t>SWPSeqno</a:t>
            </a:r>
            <a:r>
              <a:rPr lang="en-US" altLang="ko-KR" sz="1400" dirty="0">
                <a:solidFill>
                  <a:schemeClr val="accent2"/>
                </a:solidFill>
              </a:rPr>
              <a:t>	LAR</a:t>
            </a:r>
            <a:r>
              <a:rPr lang="en-US" altLang="ko-KR" sz="1400" dirty="0"/>
              <a:t>;		/* </a:t>
            </a:r>
            <a:r>
              <a:rPr lang="en-US" altLang="ko-KR" sz="1400" dirty="0" err="1"/>
              <a:t>seqno</a:t>
            </a:r>
            <a:r>
              <a:rPr lang="en-US" altLang="ko-KR" sz="1400" dirty="0"/>
              <a:t> of last ACK received */ 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>
                <a:solidFill>
                  <a:schemeClr val="accent2"/>
                </a:solidFill>
              </a:rPr>
              <a:t>SWPSeqno</a:t>
            </a:r>
            <a:r>
              <a:rPr lang="en-US" altLang="ko-KR" sz="1400" dirty="0">
                <a:solidFill>
                  <a:schemeClr val="accent2"/>
                </a:solidFill>
              </a:rPr>
              <a:t>	LFS</a:t>
            </a:r>
            <a:r>
              <a:rPr lang="en-US" altLang="ko-KR" sz="1400" dirty="0"/>
              <a:t>;		/* last frame sent */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Semaphore	</a:t>
            </a:r>
            <a:r>
              <a:rPr lang="en-US" altLang="ko-KR" sz="1400" dirty="0" err="1"/>
              <a:t>sendWindowNotFull</a:t>
            </a:r>
            <a:r>
              <a:rPr lang="en-US" altLang="ko-KR" sz="1400" dirty="0"/>
              <a:t>;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/>
              <a:t>SWPHdr</a:t>
            </a:r>
            <a:r>
              <a:rPr lang="en-US" altLang="ko-KR" sz="1400" dirty="0"/>
              <a:t>	</a:t>
            </a:r>
            <a:r>
              <a:rPr lang="en-US" altLang="ko-KR" sz="1400" dirty="0" err="1"/>
              <a:t>hdr</a:t>
            </a:r>
            <a:r>
              <a:rPr lang="en-US" altLang="ko-KR" sz="1400" dirty="0"/>
              <a:t>;		/* pre-</a:t>
            </a:r>
            <a:r>
              <a:rPr lang="en-US" altLang="ko-KR" sz="1400" dirty="0" err="1"/>
              <a:t>inintialized</a:t>
            </a:r>
            <a:r>
              <a:rPr lang="en-US" altLang="ko-KR" sz="1400" dirty="0"/>
              <a:t> header */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>
                <a:solidFill>
                  <a:schemeClr val="accent2"/>
                </a:solidFill>
              </a:rPr>
              <a:t>struct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txq_slot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accent2"/>
                </a:solidFill>
              </a:rPr>
              <a:t>Event	timeout</a:t>
            </a:r>
            <a:r>
              <a:rPr lang="en-US" altLang="ko-KR" sz="1400" dirty="0"/>
              <a:t>;	/* event associated with send-timeout */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chemeClr val="accent2"/>
                </a:solidFill>
              </a:rPr>
              <a:t>Msg</a:t>
            </a:r>
            <a:r>
              <a:rPr lang="en-US" altLang="ko-KR" sz="1400" dirty="0">
                <a:solidFill>
                  <a:schemeClr val="accent2"/>
                </a:solidFill>
              </a:rPr>
              <a:t>	</a:t>
            </a:r>
            <a:r>
              <a:rPr lang="en-US" altLang="ko-KR" sz="1400" dirty="0" err="1">
                <a:solidFill>
                  <a:schemeClr val="accent2"/>
                </a:solidFill>
              </a:rPr>
              <a:t>msg</a:t>
            </a:r>
            <a:r>
              <a:rPr lang="en-US" altLang="ko-KR" sz="1400" dirty="0"/>
              <a:t>;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} </a:t>
            </a:r>
            <a:r>
              <a:rPr lang="en-US" altLang="ko-KR" sz="1400" dirty="0" err="1">
                <a:solidFill>
                  <a:srgbClr val="0000FF"/>
                </a:solidFill>
              </a:rPr>
              <a:t>sendQ</a:t>
            </a:r>
            <a:r>
              <a:rPr lang="en-US" altLang="ko-KR" sz="1400" dirty="0">
                <a:solidFill>
                  <a:srgbClr val="0000FF"/>
                </a:solidFill>
              </a:rPr>
              <a:t>[SWS]</a:t>
            </a:r>
            <a:r>
              <a:rPr lang="en-US" altLang="ko-KR" sz="1400" dirty="0"/>
              <a:t>;</a:t>
            </a:r>
          </a:p>
          <a:p>
            <a:pPr>
              <a:lnSpc>
                <a:spcPct val="50000"/>
              </a:lnSpc>
            </a:pPr>
            <a:endParaRPr lang="en-US" altLang="ko-KR" sz="1400" dirty="0"/>
          </a:p>
          <a:p>
            <a:pPr>
              <a:lnSpc>
                <a:spcPct val="50000"/>
              </a:lnSpc>
            </a:pPr>
            <a:r>
              <a:rPr lang="en-US" altLang="ko-KR" sz="1400" dirty="0"/>
              <a:t>    /* receiver side state: */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>
                <a:solidFill>
                  <a:schemeClr val="accent2"/>
                </a:solidFill>
              </a:rPr>
              <a:t>SWPSeqno</a:t>
            </a:r>
            <a:r>
              <a:rPr lang="en-US" altLang="ko-KR" sz="1400" dirty="0">
                <a:solidFill>
                  <a:schemeClr val="accent2"/>
                </a:solidFill>
              </a:rPr>
              <a:t>	NFE</a:t>
            </a:r>
            <a:r>
              <a:rPr lang="en-US" altLang="ko-KR" sz="1400" dirty="0"/>
              <a:t>;		/* </a:t>
            </a:r>
            <a:r>
              <a:rPr lang="en-US" altLang="ko-KR" sz="1400" dirty="0" err="1"/>
              <a:t>seqno</a:t>
            </a:r>
            <a:r>
              <a:rPr lang="en-US" altLang="ko-KR" sz="1400" dirty="0"/>
              <a:t> of next frame expected */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>
                <a:solidFill>
                  <a:schemeClr val="accent2"/>
                </a:solidFill>
              </a:rPr>
              <a:t>struct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rxq_slot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chemeClr val="accent2"/>
                </a:solidFill>
              </a:rPr>
              <a:t>int</a:t>
            </a:r>
            <a:r>
              <a:rPr lang="en-US" altLang="ko-KR" sz="1400" dirty="0">
                <a:solidFill>
                  <a:schemeClr val="accent2"/>
                </a:solidFill>
              </a:rPr>
              <a:t>	received</a:t>
            </a:r>
            <a:r>
              <a:rPr lang="en-US" altLang="ko-KR" sz="1400" dirty="0"/>
              <a:t>;	/* is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 valid? */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	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;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    } </a:t>
            </a:r>
            <a:r>
              <a:rPr lang="en-US" altLang="ko-KR" sz="1400" dirty="0" err="1"/>
              <a:t>recvQ</a:t>
            </a:r>
            <a:r>
              <a:rPr lang="en-US" altLang="ko-KR" sz="1400" dirty="0"/>
              <a:t>[RWS];</a:t>
            </a:r>
          </a:p>
          <a:p>
            <a:pPr>
              <a:lnSpc>
                <a:spcPct val="50000"/>
              </a:lnSpc>
            </a:pPr>
            <a:r>
              <a:rPr lang="en-US" altLang="ko-KR" sz="1400" dirty="0"/>
              <a:t>} </a:t>
            </a:r>
            <a:r>
              <a:rPr lang="en-US" altLang="ko-KR" sz="1400" dirty="0" err="1"/>
              <a:t>SwpState</a:t>
            </a:r>
            <a:r>
              <a:rPr lang="en-US" altLang="ko-KR" sz="1400" dirty="0"/>
              <a:t>;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사용 가능한 유선 링크의 종류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자신이 직접 선을 설치하는 경우</a:t>
            </a:r>
          </a:p>
          <a:p>
            <a:pPr lvl="1" eaLnBrk="1" hangingPunct="1"/>
            <a:endParaRPr lang="ko-KR" altLang="en-US"/>
          </a:p>
          <a:p>
            <a:pPr lvl="1" eaLnBrk="1" hangingPunct="1"/>
            <a:endParaRPr lang="ko-KR" altLang="en-US"/>
          </a:p>
          <a:p>
            <a:pPr lvl="1" eaLnBrk="1" hangingPunct="1"/>
            <a:endParaRPr lang="ko-KR" altLang="en-US"/>
          </a:p>
          <a:p>
            <a:pPr lvl="1" eaLnBrk="1" hangingPunct="1"/>
            <a:endParaRPr lang="ko-KR" altLang="en-US"/>
          </a:p>
          <a:p>
            <a:pPr lvl="1" eaLnBrk="1" hangingPunct="1"/>
            <a:endParaRPr lang="ko-KR" altLang="en-US"/>
          </a:p>
          <a:p>
            <a:pPr eaLnBrk="1" hangingPunct="1"/>
            <a:r>
              <a:rPr lang="ko-KR" altLang="en-US"/>
              <a:t>전화 회사로부터 선을 임대하는 경우</a:t>
            </a:r>
          </a:p>
        </p:txBody>
      </p:sp>
      <p:graphicFrame>
        <p:nvGraphicFramePr>
          <p:cNvPr id="7206" name="Group 38"/>
          <p:cNvGraphicFramePr>
            <a:graphicFrameLocks noGrp="1"/>
          </p:cNvGraphicFramePr>
          <p:nvPr/>
        </p:nvGraphicFramePr>
        <p:xfrm>
          <a:off x="1219200" y="1828800"/>
          <a:ext cx="4800600" cy="1371600"/>
        </p:xfrm>
        <a:graphic>
          <a:graphicData uri="http://schemas.openxmlformats.org/drawingml/2006/table">
            <a:tbl>
              <a:tblPr/>
              <a:tblGrid>
                <a:gridCol w="23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Category 5 twisted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50-ohm coax (ThinNet)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75-ohm coax (ThickNet)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Multimode fiber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Single-mode fiber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10-100Mbps. 100m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10-100Mbps. 200m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10-100Mbps. 500m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100Mbps. 2km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100-2400Mbps. 40km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13" name="Group 45"/>
          <p:cNvGraphicFramePr>
            <a:graphicFrameLocks noGrp="1"/>
          </p:cNvGraphicFramePr>
          <p:nvPr/>
        </p:nvGraphicFramePr>
        <p:xfrm>
          <a:off x="1295400" y="3962400"/>
          <a:ext cx="3810000" cy="244475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Service to ask for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Bandwidth you get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ISDN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STS-1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STS-3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STS-12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STS-24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STS-48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64 Kbps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1.544 Mbps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44.736 Mbps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51.840 Mbps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155.250 Mbps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622.080 Mbps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1.244160 Gbps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2.488320 Gbps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11" name="Text Box 48"/>
          <p:cNvSpPr txBox="1">
            <a:spLocks noChangeArrowheads="1"/>
          </p:cNvSpPr>
          <p:nvPr/>
        </p:nvSpPr>
        <p:spPr bwMode="auto">
          <a:xfrm>
            <a:off x="1524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점대점 링크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Sliding Window </a:t>
            </a:r>
            <a:r>
              <a:rPr lang="ko-KR" altLang="en-US"/>
              <a:t>구현</a:t>
            </a:r>
            <a:r>
              <a:rPr lang="en-US" altLang="ko-KR"/>
              <a:t>(2)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609600" y="1295400"/>
            <a:ext cx="8001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dirty="0"/>
              <a:t>static </a:t>
            </a:r>
            <a:r>
              <a:rPr lang="en-US" altLang="ko-KR" sz="1600" dirty="0" err="1"/>
              <a:t>XkHandle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chemeClr val="accent2"/>
                </a:solidFill>
              </a:rPr>
              <a:t>sendSWP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SwpState</a:t>
            </a:r>
            <a:r>
              <a:rPr lang="en-US" altLang="ko-KR" sz="1600" dirty="0">
                <a:solidFill>
                  <a:schemeClr val="accent2"/>
                </a:solidFill>
              </a:rPr>
              <a:t> *state, </a:t>
            </a:r>
            <a:r>
              <a:rPr lang="en-US" altLang="ko-KR" sz="1600" dirty="0" err="1">
                <a:solidFill>
                  <a:schemeClr val="accent2"/>
                </a:solidFill>
              </a:rPr>
              <a:t>Msg</a:t>
            </a:r>
            <a:r>
              <a:rPr lang="en-US" altLang="ko-KR" sz="1600" dirty="0">
                <a:solidFill>
                  <a:schemeClr val="accent2"/>
                </a:solidFill>
              </a:rPr>
              <a:t> *frame)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sendQ_slot</a:t>
            </a:r>
            <a:r>
              <a:rPr lang="en-US" altLang="ko-KR" sz="1600" dirty="0"/>
              <a:t> *slot;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hbuf</a:t>
            </a:r>
            <a:r>
              <a:rPr lang="en-US" altLang="ko-KR" sz="1600" dirty="0"/>
              <a:t>[HLEN];</a:t>
            </a:r>
          </a:p>
          <a:p>
            <a:r>
              <a:rPr lang="en-US" altLang="ko-KR" sz="1600" dirty="0"/>
              <a:t>    /* wait for send window to open */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semWait</a:t>
            </a:r>
            <a:r>
              <a:rPr lang="en-US" altLang="ko-KR" sz="1600" dirty="0"/>
              <a:t>(&amp;state-&gt;</a:t>
            </a:r>
            <a:r>
              <a:rPr lang="en-US" altLang="ko-KR" sz="1600" dirty="0" err="1"/>
              <a:t>sendWindowNotFull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state-&gt;</a:t>
            </a:r>
            <a:r>
              <a:rPr lang="en-US" altLang="ko-KR" sz="1600" dirty="0" err="1"/>
              <a:t>hdr.SeqNum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rgbClr val="0000FF"/>
                </a:solidFill>
              </a:rPr>
              <a:t>++state-&gt;LFS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slot = &amp;state-&gt;</a:t>
            </a:r>
            <a:r>
              <a:rPr lang="en-US" altLang="ko-KR" sz="1600" dirty="0" err="1"/>
              <a:t>sendQ</a:t>
            </a:r>
            <a:r>
              <a:rPr lang="en-US" altLang="ko-KR" sz="1600" dirty="0"/>
              <a:t>[state-&gt;</a:t>
            </a:r>
            <a:r>
              <a:rPr lang="en-US" altLang="ko-KR" sz="1600" dirty="0" err="1"/>
              <a:t>hdr.SeqNum</a:t>
            </a:r>
            <a:r>
              <a:rPr lang="en-US" altLang="ko-KR" sz="1600" dirty="0"/>
              <a:t> % SWS];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store_swp_hdr</a:t>
            </a:r>
            <a:r>
              <a:rPr lang="en-US" altLang="ko-KR" sz="1600" dirty="0"/>
              <a:t>(state-&gt;</a:t>
            </a:r>
            <a:r>
              <a:rPr lang="en-US" altLang="ko-KR" sz="1600" dirty="0" err="1"/>
              <a:t>hdr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hbuf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msg</a:t>
            </a:r>
            <a:r>
              <a:rPr lang="en-US" altLang="ko-KR" sz="1600" dirty="0" err="1">
                <a:solidFill>
                  <a:srgbClr val="FF0000"/>
                </a:solidFill>
              </a:rPr>
              <a:t>AddHdr</a:t>
            </a:r>
            <a:r>
              <a:rPr lang="en-US" altLang="ko-KR" sz="1600" dirty="0"/>
              <a:t>(frame, </a:t>
            </a:r>
            <a:r>
              <a:rPr lang="en-US" altLang="ko-KR" sz="1600" dirty="0" err="1"/>
              <a:t>hbuf</a:t>
            </a:r>
            <a:r>
              <a:rPr lang="en-US" altLang="ko-KR" sz="1600" dirty="0"/>
              <a:t>, HLEN);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msg</a:t>
            </a:r>
            <a:r>
              <a:rPr lang="en-US" altLang="ko-KR" sz="1600" dirty="0" err="1">
                <a:solidFill>
                  <a:srgbClr val="0000FF"/>
                </a:solidFill>
              </a:rPr>
              <a:t>SaveCopy</a:t>
            </a:r>
            <a:r>
              <a:rPr lang="en-US" altLang="ko-KR" sz="1600" dirty="0"/>
              <a:t>(&amp;slot-&gt;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, frame);</a:t>
            </a:r>
          </a:p>
          <a:p>
            <a:r>
              <a:rPr lang="en-US" altLang="ko-KR" sz="1600" dirty="0"/>
              <a:t>    slot-&gt;timeout = </a:t>
            </a:r>
            <a:r>
              <a:rPr lang="en-US" altLang="ko-KR" sz="1600" dirty="0" err="1">
                <a:solidFill>
                  <a:srgbClr val="0000FF"/>
                </a:solidFill>
              </a:rPr>
              <a:t>evSchedule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swpTimeout</a:t>
            </a:r>
            <a:r>
              <a:rPr lang="en-US" altLang="ko-KR" sz="1600" dirty="0"/>
              <a:t>, slot, SWP_SEND_TIMEOUT);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>
                <a:solidFill>
                  <a:srgbClr val="FF0000"/>
                </a:solidFill>
              </a:rPr>
              <a:t>send(LINK, frame)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ko-KR"/>
              <a:t>Sliding Window </a:t>
            </a:r>
            <a:r>
              <a:rPr lang="ko-KR" altLang="en-US"/>
              <a:t>구현</a:t>
            </a:r>
            <a:r>
              <a:rPr lang="en-US" altLang="ko-KR"/>
              <a:t>(3)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신뢰성 있는 전송</a:t>
            </a:r>
            <a:endParaRPr lang="ko-KR" altLang="en-US" sz="1400" b="1">
              <a:latin typeface="Times New Roman" pitchFamily="18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76962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/>
              <a:t>static </a:t>
            </a:r>
            <a:r>
              <a:rPr lang="en-US" altLang="ko-KR" sz="1800" dirty="0" err="1"/>
              <a:t>int</a:t>
            </a:r>
            <a:endParaRPr lang="en-US" altLang="ko-KR" sz="1800" dirty="0"/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 err="1">
                <a:solidFill>
                  <a:srgbClr val="0000FF"/>
                </a:solidFill>
              </a:rPr>
              <a:t>deliverSWP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SwpState</a:t>
            </a:r>
            <a:r>
              <a:rPr lang="en-US" altLang="ko-KR" sz="1800" dirty="0"/>
              <a:t> *state, 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 *frame)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     </a:t>
            </a:r>
            <a:r>
              <a:rPr lang="en-US" altLang="ko-KR" sz="1800" dirty="0" err="1"/>
              <a:t>hbuf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msgStripHdr</a:t>
            </a:r>
            <a:r>
              <a:rPr lang="en-US" altLang="ko-KR" sz="1800" dirty="0"/>
              <a:t>(frame, HLEN);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     </a:t>
            </a:r>
            <a:r>
              <a:rPr lang="en-US" altLang="ko-KR" sz="1800" dirty="0" err="1"/>
              <a:t>load_swp_hdr</a:t>
            </a:r>
            <a:r>
              <a:rPr lang="en-US" altLang="ko-KR" sz="1800" dirty="0"/>
              <a:t>(&amp;</a:t>
            </a:r>
            <a:r>
              <a:rPr lang="en-US" altLang="ko-KR" sz="1800" dirty="0" err="1"/>
              <a:t>hdr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hbuf</a:t>
            </a:r>
            <a:r>
              <a:rPr lang="en-US" altLang="ko-KR" sz="1800" dirty="0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     if (</a:t>
            </a:r>
            <a:r>
              <a:rPr lang="en-US" altLang="ko-KR" sz="1800" dirty="0" err="1"/>
              <a:t>hdr.Flags</a:t>
            </a:r>
            <a:r>
              <a:rPr lang="en-US" altLang="ko-KR" sz="1800" dirty="0"/>
              <a:t> &amp; </a:t>
            </a:r>
            <a:r>
              <a:rPr lang="en-US" altLang="ko-KR" sz="1800" dirty="0">
                <a:solidFill>
                  <a:srgbClr val="0000FF"/>
                </a:solidFill>
              </a:rPr>
              <a:t>FLAG_ACK_VALID</a:t>
            </a:r>
            <a:r>
              <a:rPr lang="en-US" altLang="ko-KR" sz="1800" dirty="0"/>
              <a:t>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/* received an acknowledgment --- do SENDER-side */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if (</a:t>
            </a:r>
            <a:r>
              <a:rPr lang="en-US" altLang="ko-KR" sz="1800" dirty="0" err="1"/>
              <a:t>swpInWindow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hdr.AckNum</a:t>
            </a:r>
            <a:r>
              <a:rPr lang="en-US" altLang="ko-KR" sz="1800" dirty="0"/>
              <a:t>, state-&gt;LAR+1, state-&gt;LFS))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 	     do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	</a:t>
            </a:r>
            <a:r>
              <a:rPr lang="en-US" altLang="ko-KR" sz="1800" dirty="0" err="1"/>
              <a:t>struct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sendQ_slot</a:t>
            </a:r>
            <a:r>
              <a:rPr lang="en-US" altLang="ko-KR" sz="1800" dirty="0"/>
              <a:t> *slot;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	slot=&amp;state-&gt;</a:t>
            </a:r>
            <a:r>
              <a:rPr lang="en-US" altLang="ko-KR" sz="1800" dirty="0" err="1"/>
              <a:t>sendQ</a:t>
            </a:r>
            <a:r>
              <a:rPr lang="en-US" altLang="ko-KR" sz="1800" dirty="0">
                <a:solidFill>
                  <a:srgbClr val="0000FF"/>
                </a:solidFill>
              </a:rPr>
              <a:t>[++state-&gt;LAR</a:t>
            </a:r>
            <a:r>
              <a:rPr lang="en-US" altLang="ko-KR" sz="1800" dirty="0"/>
              <a:t>%SWS];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	</a:t>
            </a:r>
            <a:r>
              <a:rPr lang="en-US" altLang="ko-KR" sz="1800" dirty="0" err="1">
                <a:solidFill>
                  <a:srgbClr val="0000FF"/>
                </a:solidFill>
              </a:rPr>
              <a:t>evCancel</a:t>
            </a:r>
            <a:r>
              <a:rPr lang="en-US" altLang="ko-KR" sz="1800" dirty="0">
                <a:solidFill>
                  <a:srgbClr val="0000FF"/>
                </a:solidFill>
              </a:rPr>
              <a:t>(slot-&gt;timeout</a:t>
            </a:r>
            <a:r>
              <a:rPr lang="en-US" altLang="ko-KR" sz="1800" dirty="0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	</a:t>
            </a:r>
            <a:r>
              <a:rPr lang="en-US" altLang="ko-KR" sz="1800" dirty="0" err="1"/>
              <a:t>msgDestroy</a:t>
            </a:r>
            <a:r>
              <a:rPr lang="en-US" altLang="ko-KR" sz="1800" dirty="0"/>
              <a:t>(&amp;slot-&gt;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	</a:t>
            </a:r>
            <a:r>
              <a:rPr lang="en-US" altLang="ko-KR" sz="1800" dirty="0" err="1"/>
              <a:t>semSignal</a:t>
            </a:r>
            <a:r>
              <a:rPr lang="en-US" altLang="ko-KR" sz="1800" dirty="0"/>
              <a:t>(&amp;state-&gt;</a:t>
            </a:r>
            <a:r>
              <a:rPr lang="en-US" altLang="ko-KR" sz="1800" dirty="0" err="1"/>
              <a:t>sendWindowNotFull</a:t>
            </a:r>
            <a:r>
              <a:rPr lang="en-US" altLang="ko-KR" sz="1800" dirty="0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      }</a:t>
            </a:r>
            <a:r>
              <a:rPr lang="en-US" altLang="ko-KR" sz="1800" dirty="0">
                <a:solidFill>
                  <a:srgbClr val="0000FF"/>
                </a:solidFill>
              </a:rPr>
              <a:t>while (state-&gt;</a:t>
            </a:r>
            <a:r>
              <a:rPr lang="en-US" altLang="ko-KR" sz="1800" dirty="0" err="1">
                <a:solidFill>
                  <a:srgbClr val="0000FF"/>
                </a:solidFill>
              </a:rPr>
              <a:t>stateLAR</a:t>
            </a:r>
            <a:r>
              <a:rPr lang="en-US" altLang="ko-KR" sz="1800" dirty="0">
                <a:solidFill>
                  <a:srgbClr val="0000FF"/>
                </a:solidFill>
              </a:rPr>
              <a:t> != </a:t>
            </a:r>
            <a:r>
              <a:rPr lang="en-US" altLang="ko-KR" sz="1800" dirty="0" err="1">
                <a:solidFill>
                  <a:srgbClr val="0000FF"/>
                </a:solidFill>
              </a:rPr>
              <a:t>hdr.AckNum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  <a:r>
              <a:rPr lang="en-US" altLang="ko-KR" sz="1800" dirty="0"/>
              <a:t> 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>
                <a:solidFill>
                  <a:srgbClr val="0000FF"/>
                </a:solidFill>
              </a:rPr>
              <a:t>// </a:t>
            </a:r>
            <a:r>
              <a:rPr lang="ko-KR" altLang="en-US" sz="1800" dirty="0">
                <a:solidFill>
                  <a:srgbClr val="0000FF"/>
                </a:solidFill>
              </a:rPr>
              <a:t>송신 쪽</a:t>
            </a:r>
            <a:r>
              <a:rPr lang="en-US" altLang="ko-KR" sz="1800" dirty="0">
                <a:solidFill>
                  <a:srgbClr val="0000FF"/>
                </a:solidFill>
              </a:rPr>
              <a:t>,  timeout </a:t>
            </a:r>
            <a:r>
              <a:rPr lang="ko-KR" altLang="en-US" sz="1800" dirty="0">
                <a:solidFill>
                  <a:srgbClr val="0000FF"/>
                </a:solidFill>
              </a:rPr>
              <a:t>처리는 생략</a:t>
            </a:r>
            <a:r>
              <a:rPr lang="en-US" altLang="ko-KR" sz="1800" dirty="0"/>
              <a:t>		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dirty="0"/>
              <a:t>     if(</a:t>
            </a:r>
            <a:r>
              <a:rPr lang="en-US" altLang="ko-KR" sz="1800" dirty="0" err="1"/>
              <a:t>hdr</a:t>
            </a:r>
            <a:r>
              <a:rPr lang="en-US" altLang="ko-KR" sz="1800" dirty="0"/>
              <a:t>-&gt;Flags &amp; FLAG_HAS_DATA)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ko-KR"/>
              <a:t>Sliding Window </a:t>
            </a:r>
            <a:r>
              <a:rPr lang="ko-KR" altLang="en-US"/>
              <a:t>구현</a:t>
            </a:r>
            <a:r>
              <a:rPr lang="en-US" altLang="ko-KR"/>
              <a:t>(4)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>
                <a:latin typeface="Times New Roman" pitchFamily="18" charset="0"/>
              </a:rPr>
              <a:t>신뢰성 있는 전송</a:t>
            </a:r>
            <a:endParaRPr lang="ko-KR" altLang="en-US" sz="1400" b="1" dirty="0">
              <a:latin typeface="Times New Roman" pitchFamily="18" charset="0"/>
            </a:endParaRP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391400" cy="565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Times New Roman" pitchFamily="18" charset="0"/>
              </a:rPr>
              <a:t>…</a:t>
            </a:r>
            <a:endParaRPr lang="en-US" altLang="ko-KR" sz="1400" dirty="0"/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if(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hdr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-&gt;Flags &amp; </a:t>
            </a:r>
            <a:r>
              <a:rPr lang="en-US" altLang="ko-KR" sz="1400" dirty="0">
                <a:solidFill>
                  <a:srgbClr val="0000FF"/>
                </a:solidFill>
                <a:latin typeface="½Å¸íÁ¶" charset="0"/>
                <a:ea typeface="신명조" charset="-127"/>
              </a:rPr>
              <a:t>FLAG_HAS_DATA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struct</a:t>
            </a:r>
            <a:r>
              <a:rPr lang="en-US" altLang="ko-KR" sz="1400" dirty="0">
                <a:latin typeface="신명조" charset="-127"/>
                <a:ea typeface="신명조" charset="-127"/>
              </a:rPr>
              <a:t> 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recvQ_slot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 *slot;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/* received data packet --- do RECEIVER-side */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slot = &amp;state-&gt;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recvQ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[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hdr.SeqNum</a:t>
            </a:r>
            <a:r>
              <a:rPr lang="en-US" altLang="ko-KR" sz="1400" dirty="0">
                <a:latin typeface="신명조" charset="-127"/>
                <a:ea typeface="신명조" charset="-127"/>
              </a:rPr>
              <a:t> 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&amp; RWS];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if (!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swpInWindow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(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hdr.SeqNum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, state-&gt;NFE, state-&gt;NFE+RWS-1))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/* drop the message */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return SUCCESS;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}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</a:t>
            </a:r>
            <a:r>
              <a:rPr lang="en-US" altLang="ko-KR" sz="1400" dirty="0" err="1">
                <a:solidFill>
                  <a:srgbClr val="0000FF"/>
                </a:solidFill>
                <a:latin typeface="½Å¸íÁ¶" charset="0"/>
                <a:ea typeface="신명조" charset="-127"/>
              </a:rPr>
              <a:t>msgSaveCopy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(&amp;slot-&gt;msg, frame);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slot-&gt;received = TRUE;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if (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hdr.SeqNum</a:t>
            </a:r>
            <a:r>
              <a:rPr lang="en-US" altLang="ko-KR" sz="1400" dirty="0">
                <a:latin typeface="신명조" charset="-127"/>
                <a:ea typeface="신명조" charset="-127"/>
              </a:rPr>
              <a:t> 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== state-&gt;NFE)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Msg  m;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½Å¸íÁ¶" charset="0"/>
                <a:ea typeface="신명조" charset="-127"/>
              </a:rPr>
              <a:t>while (slot-&gt;received)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	     </a:t>
            </a:r>
            <a:r>
              <a:rPr lang="en-US" altLang="ko-KR" sz="1400" dirty="0">
                <a:solidFill>
                  <a:srgbClr val="FF0000"/>
                </a:solidFill>
                <a:latin typeface="½Å¸íÁ¶" charset="0"/>
                <a:ea typeface="신명조" charset="-127"/>
              </a:rPr>
              <a:t>deliver(HLP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, &amp;slot-&gt;</a:t>
            </a:r>
            <a:r>
              <a:rPr lang="en-US" altLang="ko-KR" sz="1400" dirty="0">
                <a:solidFill>
                  <a:srgbClr val="FF0000"/>
                </a:solidFill>
                <a:latin typeface="½Å¸íÁ¶" charset="0"/>
                <a:ea typeface="신명조" charset="-127"/>
              </a:rPr>
              <a:t>msg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     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msgDestroy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(&amp;slot-&gt;msg);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     slot-&gt;received = FALSE;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     slot = &amp;state-&gt; 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recvQ</a:t>
            </a:r>
            <a:r>
              <a:rPr lang="en-US" altLang="ko-KR" sz="1400" dirty="0">
                <a:solidFill>
                  <a:srgbClr val="0000FF"/>
                </a:solidFill>
                <a:latin typeface="½Å¸íÁ¶" charset="0"/>
                <a:ea typeface="신명조" charset="-127"/>
              </a:rPr>
              <a:t>[++state-&gt;NFE</a:t>
            </a:r>
            <a:r>
              <a:rPr lang="en-US" altLang="ko-KR" sz="1400" dirty="0">
                <a:latin typeface="신명조" charset="-127"/>
                <a:ea typeface="신명조" charset="-127"/>
              </a:rPr>
              <a:t> 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% RWS];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}		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/*send ACK: */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½Å¸íÁ¶" charset="0"/>
                <a:ea typeface="신명조" charset="-127"/>
              </a:rPr>
              <a:t>prepare_ack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(&amp;m, </a:t>
            </a:r>
            <a:r>
              <a:rPr lang="en-US" altLang="ko-KR" sz="1400" dirty="0">
                <a:solidFill>
                  <a:srgbClr val="0000FF"/>
                </a:solidFill>
                <a:latin typeface="½Å¸íÁ¶" charset="0"/>
                <a:ea typeface="신명조" charset="-127"/>
              </a:rPr>
              <a:t>state-&gt;NFE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½Å¸íÁ¶" charset="0"/>
                <a:ea typeface="신명조" charset="-127"/>
              </a:rPr>
              <a:t>send(LINK, &amp;m);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	</a:t>
            </a:r>
            <a:r>
              <a:rPr lang="en-US" altLang="ko-KR" sz="1400" dirty="0" err="1">
                <a:latin typeface="½Å¸íÁ¶" charset="0"/>
                <a:ea typeface="신명조" charset="-127"/>
              </a:rPr>
              <a:t>msgDestroy</a:t>
            </a:r>
            <a:r>
              <a:rPr lang="en-US" altLang="ko-KR" sz="1400" dirty="0">
                <a:latin typeface="½Å¸íÁ¶" charset="0"/>
                <a:ea typeface="신명조" charset="-127"/>
              </a:rPr>
              <a:t>(&amp;m);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}	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     return SUCCESS;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sz="1400" dirty="0">
                <a:latin typeface="½Å¸íÁ¶" charset="0"/>
                <a:ea typeface="신명조" charset="-127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726976"/>
            <a:ext cx="7772400" cy="685800"/>
          </a:xfrm>
        </p:spPr>
        <p:txBody>
          <a:bodyPr/>
          <a:lstStyle/>
          <a:p>
            <a:r>
              <a:rPr lang="ko-KR" altLang="en-US" dirty="0"/>
              <a:t>프로토콜 계층</a:t>
            </a:r>
            <a:r>
              <a:rPr lang="en-US" altLang="ko-KR" dirty="0"/>
              <a:t>/</a:t>
            </a:r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2132856"/>
            <a:ext cx="8079432" cy="4420344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장에서 배운 일반적 정의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447800" y="3645024"/>
            <a:ext cx="5932512" cy="2498601"/>
            <a:chOff x="1305" y="1158"/>
            <a:chExt cx="3137" cy="1694"/>
          </a:xfrm>
        </p:grpSpPr>
        <p:sp>
          <p:nvSpPr>
            <p:cNvPr id="5" name="Freeform 59"/>
            <p:cNvSpPr>
              <a:spLocks/>
            </p:cNvSpPr>
            <p:nvPr/>
          </p:nvSpPr>
          <p:spPr bwMode="auto">
            <a:xfrm>
              <a:off x="1305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3 w 975"/>
                <a:gd name="T7" fmla="*/ 1694 h 1694"/>
                <a:gd name="T8" fmla="*/ 3 w 975"/>
                <a:gd name="T9" fmla="*/ 3 h 1694"/>
                <a:gd name="T10" fmla="*/ 3 w 975"/>
                <a:gd name="T11" fmla="*/ 3 h 1694"/>
                <a:gd name="T12" fmla="*/ 0 w 975"/>
                <a:gd name="T13" fmla="*/ 0 h 16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5"/>
                <a:gd name="T22" fmla="*/ 0 h 1694"/>
                <a:gd name="T23" fmla="*/ 975 w 975"/>
                <a:gd name="T24" fmla="*/ 1694 h 16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3" y="1694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0"/>
            <p:cNvSpPr>
              <a:spLocks/>
            </p:cNvSpPr>
            <p:nvPr/>
          </p:nvSpPr>
          <p:spPr bwMode="auto">
            <a:xfrm>
              <a:off x="1305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3 w 975"/>
                <a:gd name="T7" fmla="*/ 1694 h 1694"/>
                <a:gd name="T8" fmla="*/ 3 w 975"/>
                <a:gd name="T9" fmla="*/ 3 h 1694"/>
                <a:gd name="T10" fmla="*/ 3 w 975"/>
                <a:gd name="T11" fmla="*/ 3 h 16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5"/>
                <a:gd name="T19" fmla="*/ 0 h 1694"/>
                <a:gd name="T20" fmla="*/ 975 w 975"/>
                <a:gd name="T21" fmla="*/ 1694 h 16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3" y="1694"/>
                  </a:lnTo>
                  <a:lnTo>
                    <a:pt x="3" y="3"/>
                  </a:lnTo>
                </a:path>
              </a:pathLst>
            </a:custGeom>
            <a:noFill/>
            <a:ln w="19050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61"/>
            <p:cNvSpPr>
              <a:spLocks/>
            </p:cNvSpPr>
            <p:nvPr/>
          </p:nvSpPr>
          <p:spPr bwMode="auto">
            <a:xfrm>
              <a:off x="3467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0 w 975"/>
                <a:gd name="T7" fmla="*/ 1694 h 1694"/>
                <a:gd name="T8" fmla="*/ 0 w 975"/>
                <a:gd name="T9" fmla="*/ 3 h 1694"/>
                <a:gd name="T10" fmla="*/ 0 w 975"/>
                <a:gd name="T11" fmla="*/ 3 h 1694"/>
                <a:gd name="T12" fmla="*/ 0 w 975"/>
                <a:gd name="T13" fmla="*/ 0 h 16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5"/>
                <a:gd name="T22" fmla="*/ 0 h 1694"/>
                <a:gd name="T23" fmla="*/ 975 w 975"/>
                <a:gd name="T24" fmla="*/ 1694 h 16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0" y="169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62"/>
            <p:cNvSpPr>
              <a:spLocks/>
            </p:cNvSpPr>
            <p:nvPr/>
          </p:nvSpPr>
          <p:spPr bwMode="auto">
            <a:xfrm>
              <a:off x="3467" y="1158"/>
              <a:ext cx="975" cy="1694"/>
            </a:xfrm>
            <a:custGeom>
              <a:avLst/>
              <a:gdLst>
                <a:gd name="T0" fmla="*/ 0 w 975"/>
                <a:gd name="T1" fmla="*/ 0 h 1694"/>
                <a:gd name="T2" fmla="*/ 975 w 975"/>
                <a:gd name="T3" fmla="*/ 3 h 1694"/>
                <a:gd name="T4" fmla="*/ 975 w 975"/>
                <a:gd name="T5" fmla="*/ 1694 h 1694"/>
                <a:gd name="T6" fmla="*/ 0 w 975"/>
                <a:gd name="T7" fmla="*/ 1694 h 1694"/>
                <a:gd name="T8" fmla="*/ 0 w 975"/>
                <a:gd name="T9" fmla="*/ 3 h 1694"/>
                <a:gd name="T10" fmla="*/ 0 w 975"/>
                <a:gd name="T11" fmla="*/ 3 h 16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5"/>
                <a:gd name="T19" fmla="*/ 0 h 1694"/>
                <a:gd name="T20" fmla="*/ 975 w 975"/>
                <a:gd name="T21" fmla="*/ 1694 h 16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5" h="1694">
                  <a:moveTo>
                    <a:pt x="0" y="0"/>
                  </a:moveTo>
                  <a:lnTo>
                    <a:pt x="975" y="3"/>
                  </a:lnTo>
                  <a:lnTo>
                    <a:pt x="975" y="1694"/>
                  </a:lnTo>
                  <a:lnTo>
                    <a:pt x="0" y="1694"/>
                  </a:lnTo>
                  <a:lnTo>
                    <a:pt x="0" y="3"/>
                  </a:lnTo>
                </a:path>
              </a:pathLst>
            </a:custGeom>
            <a:noFill/>
            <a:ln w="19050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1988" y="1204"/>
              <a:ext cx="23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Host 1</a:t>
              </a:r>
              <a:endParaRPr lang="en-US" altLang="ko-KR" sz="1000"/>
            </a:p>
          </p:txBody>
        </p:sp>
        <p:sp>
          <p:nvSpPr>
            <p:cNvPr id="10" name="Rectangle 64"/>
            <p:cNvSpPr>
              <a:spLocks noChangeArrowheads="1"/>
            </p:cNvSpPr>
            <p:nvPr/>
          </p:nvSpPr>
          <p:spPr bwMode="auto">
            <a:xfrm>
              <a:off x="1662" y="2503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US" altLang="ko-KR" b="1" dirty="0"/>
            </a:p>
          </p:txBody>
        </p:sp>
        <p:sp>
          <p:nvSpPr>
            <p:cNvPr id="11" name="Freeform 65"/>
            <p:cNvSpPr>
              <a:spLocks/>
            </p:cNvSpPr>
            <p:nvPr/>
          </p:nvSpPr>
          <p:spPr bwMode="auto">
            <a:xfrm>
              <a:off x="1498" y="2389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66"/>
            <p:cNvSpPr>
              <a:spLocks/>
            </p:cNvSpPr>
            <p:nvPr/>
          </p:nvSpPr>
          <p:spPr bwMode="auto">
            <a:xfrm>
              <a:off x="1495" y="1721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67"/>
            <p:cNvSpPr>
              <a:spLocks/>
            </p:cNvSpPr>
            <p:nvPr/>
          </p:nvSpPr>
          <p:spPr bwMode="auto">
            <a:xfrm>
              <a:off x="1766" y="2058"/>
              <a:ext cx="39" cy="69"/>
            </a:xfrm>
            <a:custGeom>
              <a:avLst/>
              <a:gdLst>
                <a:gd name="T0" fmla="*/ 36 w 39"/>
                <a:gd name="T1" fmla="*/ 66 h 69"/>
                <a:gd name="T2" fmla="*/ 21 w 39"/>
                <a:gd name="T3" fmla="*/ 0 h 69"/>
                <a:gd name="T4" fmla="*/ 0 w 39"/>
                <a:gd name="T5" fmla="*/ 69 h 69"/>
                <a:gd name="T6" fmla="*/ 39 w 39"/>
                <a:gd name="T7" fmla="*/ 69 h 69"/>
                <a:gd name="T8" fmla="*/ 39 w 39"/>
                <a:gd name="T9" fmla="*/ 69 h 69"/>
                <a:gd name="T10" fmla="*/ 36 w 39"/>
                <a:gd name="T11" fmla="*/ 66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69"/>
                <a:gd name="T20" fmla="*/ 39 w 39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69">
                  <a:moveTo>
                    <a:pt x="36" y="66"/>
                  </a:moveTo>
                  <a:lnTo>
                    <a:pt x="21" y="0"/>
                  </a:lnTo>
                  <a:lnTo>
                    <a:pt x="0" y="69"/>
                  </a:lnTo>
                  <a:lnTo>
                    <a:pt x="39" y="69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766" y="2316"/>
              <a:ext cx="39" cy="73"/>
            </a:xfrm>
            <a:custGeom>
              <a:avLst/>
              <a:gdLst>
                <a:gd name="T0" fmla="*/ 0 w 39"/>
                <a:gd name="T1" fmla="*/ 0 h 73"/>
                <a:gd name="T2" fmla="*/ 21 w 39"/>
                <a:gd name="T3" fmla="*/ 73 h 73"/>
                <a:gd name="T4" fmla="*/ 39 w 39"/>
                <a:gd name="T5" fmla="*/ 3 h 73"/>
                <a:gd name="T6" fmla="*/ 0 w 39"/>
                <a:gd name="T7" fmla="*/ 3 h 73"/>
                <a:gd name="T8" fmla="*/ 0 w 39"/>
                <a:gd name="T9" fmla="*/ 3 h 73"/>
                <a:gd name="T10" fmla="*/ 0 w 39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73"/>
                <a:gd name="T20" fmla="*/ 39 w 39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73">
                  <a:moveTo>
                    <a:pt x="0" y="0"/>
                  </a:moveTo>
                  <a:lnTo>
                    <a:pt x="21" y="73"/>
                  </a:lnTo>
                  <a:lnTo>
                    <a:pt x="3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>
              <a:off x="1784" y="2100"/>
              <a:ext cx="3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4149" y="1204"/>
              <a:ext cx="23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Host 2</a:t>
              </a:r>
              <a:endParaRPr lang="en-US" altLang="ko-KR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3825" y="2503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US" altLang="ko-KR"/>
            </a:p>
          </p:txBody>
        </p:sp>
        <p:sp>
          <p:nvSpPr>
            <p:cNvPr id="18" name="Freeform 72"/>
            <p:cNvSpPr>
              <a:spLocks/>
            </p:cNvSpPr>
            <p:nvPr/>
          </p:nvSpPr>
          <p:spPr bwMode="auto">
            <a:xfrm>
              <a:off x="3659" y="2389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3752" y="1778"/>
              <a:ext cx="3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High-level</a:t>
              </a:r>
              <a:endParaRPr lang="en-US" altLang="ko-KR" sz="1000"/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3873" y="1876"/>
              <a:ext cx="2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object</a:t>
              </a:r>
              <a:endParaRPr lang="en-US" altLang="ko-KR"/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1594" y="1778"/>
              <a:ext cx="3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High-level</a:t>
              </a:r>
              <a:endParaRPr lang="en-US" altLang="ko-KR"/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1682" y="1873"/>
              <a:ext cx="2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object</a:t>
              </a:r>
              <a:endParaRPr lang="en-US" altLang="ko-KR" sz="1000" b="1"/>
            </a:p>
          </p:txBody>
        </p:sp>
        <p:sp>
          <p:nvSpPr>
            <p:cNvPr id="23" name="Freeform 77"/>
            <p:cNvSpPr>
              <a:spLocks/>
            </p:cNvSpPr>
            <p:nvPr/>
          </p:nvSpPr>
          <p:spPr bwMode="auto">
            <a:xfrm>
              <a:off x="3659" y="1721"/>
              <a:ext cx="590" cy="334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78"/>
            <p:cNvSpPr>
              <a:spLocks/>
            </p:cNvSpPr>
            <p:nvPr/>
          </p:nvSpPr>
          <p:spPr bwMode="auto">
            <a:xfrm>
              <a:off x="3936" y="2058"/>
              <a:ext cx="36" cy="69"/>
            </a:xfrm>
            <a:custGeom>
              <a:avLst/>
              <a:gdLst>
                <a:gd name="T0" fmla="*/ 36 w 36"/>
                <a:gd name="T1" fmla="*/ 66 h 69"/>
                <a:gd name="T2" fmla="*/ 18 w 36"/>
                <a:gd name="T3" fmla="*/ 0 h 69"/>
                <a:gd name="T4" fmla="*/ 0 w 36"/>
                <a:gd name="T5" fmla="*/ 69 h 69"/>
                <a:gd name="T6" fmla="*/ 36 w 36"/>
                <a:gd name="T7" fmla="*/ 69 h 69"/>
                <a:gd name="T8" fmla="*/ 36 w 36"/>
                <a:gd name="T9" fmla="*/ 69 h 69"/>
                <a:gd name="T10" fmla="*/ 36 w 36"/>
                <a:gd name="T11" fmla="*/ 66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9"/>
                <a:gd name="T20" fmla="*/ 36 w 36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9">
                  <a:moveTo>
                    <a:pt x="36" y="66"/>
                  </a:moveTo>
                  <a:lnTo>
                    <a:pt x="18" y="0"/>
                  </a:lnTo>
                  <a:lnTo>
                    <a:pt x="0" y="69"/>
                  </a:lnTo>
                  <a:lnTo>
                    <a:pt x="36" y="69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79"/>
            <p:cNvSpPr>
              <a:spLocks/>
            </p:cNvSpPr>
            <p:nvPr/>
          </p:nvSpPr>
          <p:spPr bwMode="auto">
            <a:xfrm>
              <a:off x="3936" y="2316"/>
              <a:ext cx="36" cy="73"/>
            </a:xfrm>
            <a:custGeom>
              <a:avLst/>
              <a:gdLst>
                <a:gd name="T0" fmla="*/ 0 w 36"/>
                <a:gd name="T1" fmla="*/ 0 h 73"/>
                <a:gd name="T2" fmla="*/ 18 w 36"/>
                <a:gd name="T3" fmla="*/ 73 h 73"/>
                <a:gd name="T4" fmla="*/ 36 w 36"/>
                <a:gd name="T5" fmla="*/ 3 h 73"/>
                <a:gd name="T6" fmla="*/ 0 w 36"/>
                <a:gd name="T7" fmla="*/ 3 h 73"/>
                <a:gd name="T8" fmla="*/ 0 w 36"/>
                <a:gd name="T9" fmla="*/ 3 h 73"/>
                <a:gd name="T10" fmla="*/ 0 w 36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73"/>
                <a:gd name="T20" fmla="*/ 36 w 36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73">
                  <a:moveTo>
                    <a:pt x="0" y="0"/>
                  </a:moveTo>
                  <a:lnTo>
                    <a:pt x="18" y="73"/>
                  </a:lnTo>
                  <a:lnTo>
                    <a:pt x="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3954" y="2100"/>
              <a:ext cx="1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81"/>
            <p:cNvSpPr>
              <a:spLocks/>
            </p:cNvSpPr>
            <p:nvPr/>
          </p:nvSpPr>
          <p:spPr bwMode="auto">
            <a:xfrm>
              <a:off x="2091" y="2536"/>
              <a:ext cx="69" cy="39"/>
            </a:xfrm>
            <a:custGeom>
              <a:avLst/>
              <a:gdLst>
                <a:gd name="T0" fmla="*/ 69 w 69"/>
                <a:gd name="T1" fmla="*/ 0 h 39"/>
                <a:gd name="T2" fmla="*/ 0 w 69"/>
                <a:gd name="T3" fmla="*/ 21 h 39"/>
                <a:gd name="T4" fmla="*/ 69 w 69"/>
                <a:gd name="T5" fmla="*/ 39 h 39"/>
                <a:gd name="T6" fmla="*/ 69 w 69"/>
                <a:gd name="T7" fmla="*/ 3 h 39"/>
                <a:gd name="T8" fmla="*/ 69 w 69"/>
                <a:gd name="T9" fmla="*/ 3 h 39"/>
                <a:gd name="T10" fmla="*/ 69 w 69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9"/>
                <a:gd name="T20" fmla="*/ 69 w 6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9">
                  <a:moveTo>
                    <a:pt x="69" y="0"/>
                  </a:moveTo>
                  <a:lnTo>
                    <a:pt x="0" y="21"/>
                  </a:lnTo>
                  <a:lnTo>
                    <a:pt x="69" y="39"/>
                  </a:lnTo>
                  <a:lnTo>
                    <a:pt x="69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82"/>
            <p:cNvSpPr>
              <a:spLocks/>
            </p:cNvSpPr>
            <p:nvPr/>
          </p:nvSpPr>
          <p:spPr bwMode="auto">
            <a:xfrm>
              <a:off x="3590" y="2539"/>
              <a:ext cx="69" cy="36"/>
            </a:xfrm>
            <a:custGeom>
              <a:avLst/>
              <a:gdLst>
                <a:gd name="T0" fmla="*/ 0 w 69"/>
                <a:gd name="T1" fmla="*/ 36 h 36"/>
                <a:gd name="T2" fmla="*/ 69 w 69"/>
                <a:gd name="T3" fmla="*/ 18 h 36"/>
                <a:gd name="T4" fmla="*/ 0 w 69"/>
                <a:gd name="T5" fmla="*/ 0 h 36"/>
                <a:gd name="T6" fmla="*/ 0 w 69"/>
                <a:gd name="T7" fmla="*/ 36 h 36"/>
                <a:gd name="T8" fmla="*/ 0 w 69"/>
                <a:gd name="T9" fmla="*/ 3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0" y="36"/>
                  </a:moveTo>
                  <a:lnTo>
                    <a:pt x="69" y="18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2136" y="2557"/>
              <a:ext cx="14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1784" y="1961"/>
              <a:ext cx="2170" cy="250"/>
            </a:xfrm>
            <a:custGeom>
              <a:avLst/>
              <a:gdLst>
                <a:gd name="T0" fmla="*/ 0 w 2170"/>
                <a:gd name="T1" fmla="*/ 250 h 250"/>
                <a:gd name="T2" fmla="*/ 1089 w 2170"/>
                <a:gd name="T3" fmla="*/ 0 h 250"/>
                <a:gd name="T4" fmla="*/ 2170 w 2170"/>
                <a:gd name="T5" fmla="*/ 250 h 250"/>
                <a:gd name="T6" fmla="*/ 0 60000 65536"/>
                <a:gd name="T7" fmla="*/ 0 60000 65536"/>
                <a:gd name="T8" fmla="*/ 0 60000 65536"/>
                <a:gd name="T9" fmla="*/ 0 w 2170"/>
                <a:gd name="T10" fmla="*/ 0 h 250"/>
                <a:gd name="T11" fmla="*/ 2170 w 2170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" h="250">
                  <a:moveTo>
                    <a:pt x="0" y="250"/>
                  </a:moveTo>
                  <a:lnTo>
                    <a:pt x="1089" y="0"/>
                  </a:lnTo>
                  <a:lnTo>
                    <a:pt x="2170" y="2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85"/>
            <p:cNvSpPr>
              <a:spLocks noChangeArrowheads="1"/>
            </p:cNvSpPr>
            <p:nvPr/>
          </p:nvSpPr>
          <p:spPr bwMode="auto">
            <a:xfrm>
              <a:off x="2785" y="1680"/>
              <a:ext cx="2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Service</a:t>
              </a:r>
              <a:endParaRPr lang="en-US" altLang="ko-KR"/>
            </a:p>
          </p:txBody>
        </p:sp>
        <p:sp>
          <p:nvSpPr>
            <p:cNvPr id="32" name="Rectangle 86"/>
            <p:cNvSpPr>
              <a:spLocks noChangeArrowheads="1"/>
            </p:cNvSpPr>
            <p:nvPr/>
          </p:nvSpPr>
          <p:spPr bwMode="auto">
            <a:xfrm>
              <a:off x="2755" y="1814"/>
              <a:ext cx="31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US" altLang="ko-KR" sz="1000" dirty="0"/>
            </a:p>
          </p:txBody>
        </p:sp>
        <p:sp>
          <p:nvSpPr>
            <p:cNvPr id="33" name="Rectangle 87"/>
            <p:cNvSpPr>
              <a:spLocks noChangeArrowheads="1"/>
            </p:cNvSpPr>
            <p:nvPr/>
          </p:nvSpPr>
          <p:spPr bwMode="auto">
            <a:xfrm>
              <a:off x="2661" y="2587"/>
              <a:ext cx="16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Peer</a:t>
              </a:r>
              <a:endParaRPr lang="en-US" altLang="ko-KR" sz="1000"/>
            </a:p>
          </p:txBody>
        </p:sp>
        <p:sp>
          <p:nvSpPr>
            <p:cNvPr id="34" name="Rectangle 88"/>
            <p:cNvSpPr>
              <a:spLocks noChangeArrowheads="1"/>
            </p:cNvSpPr>
            <p:nvPr/>
          </p:nvSpPr>
          <p:spPr bwMode="auto">
            <a:xfrm>
              <a:off x="2832" y="2592"/>
              <a:ext cx="3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rgbClr val="000000"/>
                  </a:solidFill>
                  <a:latin typeface="Arial" charset="0"/>
                </a:rPr>
                <a:t>-</a:t>
              </a:r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to-peer</a:t>
              </a:r>
              <a:endParaRPr lang="en-US" altLang="ko-KR"/>
            </a:p>
          </p:txBody>
        </p:sp>
        <p:sp>
          <p:nvSpPr>
            <p:cNvPr id="35" name="Rectangle 89"/>
            <p:cNvSpPr>
              <a:spLocks noChangeArrowheads="1"/>
            </p:cNvSpPr>
            <p:nvPr/>
          </p:nvSpPr>
          <p:spPr bwMode="auto">
            <a:xfrm>
              <a:off x="2763" y="2689"/>
              <a:ext cx="31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US" altLang="ko-KR" sz="1000"/>
            </a:p>
          </p:txBody>
        </p: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>
                <a:latin typeface="Times New Roman" pitchFamily="18" charset="0"/>
              </a:rPr>
              <a:t>신뢰성 있는 전송</a:t>
            </a:r>
            <a:endParaRPr lang="ko-KR" altLang="en-US" sz="1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945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794" y="548680"/>
            <a:ext cx="8060662" cy="1008112"/>
          </a:xfrm>
        </p:spPr>
        <p:txBody>
          <a:bodyPr/>
          <a:lstStyle/>
          <a:p>
            <a:r>
              <a:rPr lang="ko-KR" altLang="en-US" sz="2000" dirty="0"/>
              <a:t>프로토콜 계층</a:t>
            </a:r>
            <a:r>
              <a:rPr lang="en-US" altLang="ko-KR" sz="2000" dirty="0"/>
              <a:t>/</a:t>
            </a:r>
            <a:r>
              <a:rPr lang="ko-KR" altLang="en-US" sz="2000" dirty="0"/>
              <a:t>개체</a:t>
            </a:r>
            <a:r>
              <a:rPr lang="en-US" altLang="ko-KR" sz="2000" dirty="0"/>
              <a:t>/</a:t>
            </a:r>
            <a:r>
              <a:rPr lang="ko-KR" altLang="en-US" sz="2000" dirty="0"/>
              <a:t>인터페이스의 실체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dirty="0"/>
              <a:t>Sliding Window Protocol</a:t>
            </a:r>
            <a:r>
              <a:rPr lang="ko-KR" altLang="en-US" sz="3600" dirty="0"/>
              <a:t>을</a:t>
            </a:r>
            <a:r>
              <a:rPr lang="en-US" altLang="ko-KR" sz="3600" dirty="0"/>
              <a:t> </a:t>
            </a:r>
            <a:r>
              <a:rPr lang="ko-KR" altLang="en-US" sz="3600" dirty="0"/>
              <a:t>기준으로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988840"/>
            <a:ext cx="8079432" cy="456436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Freeform 59"/>
          <p:cNvSpPr>
            <a:spLocks/>
          </p:cNvSpPr>
          <p:nvPr/>
        </p:nvSpPr>
        <p:spPr bwMode="auto">
          <a:xfrm>
            <a:off x="1115616" y="2924944"/>
            <a:ext cx="2126153" cy="3312368"/>
          </a:xfrm>
          <a:custGeom>
            <a:avLst/>
            <a:gdLst>
              <a:gd name="T0" fmla="*/ 0 w 975"/>
              <a:gd name="T1" fmla="*/ 0 h 1694"/>
              <a:gd name="T2" fmla="*/ 975 w 975"/>
              <a:gd name="T3" fmla="*/ 3 h 1694"/>
              <a:gd name="T4" fmla="*/ 975 w 975"/>
              <a:gd name="T5" fmla="*/ 1694 h 1694"/>
              <a:gd name="T6" fmla="*/ 3 w 975"/>
              <a:gd name="T7" fmla="*/ 1694 h 1694"/>
              <a:gd name="T8" fmla="*/ 3 w 975"/>
              <a:gd name="T9" fmla="*/ 3 h 1694"/>
              <a:gd name="T10" fmla="*/ 3 w 975"/>
              <a:gd name="T11" fmla="*/ 3 h 1694"/>
              <a:gd name="T12" fmla="*/ 0 w 975"/>
              <a:gd name="T13" fmla="*/ 0 h 16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"/>
              <a:gd name="T22" fmla="*/ 0 h 1694"/>
              <a:gd name="T23" fmla="*/ 975 w 975"/>
              <a:gd name="T24" fmla="*/ 1694 h 16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" h="1694">
                <a:moveTo>
                  <a:pt x="0" y="0"/>
                </a:moveTo>
                <a:lnTo>
                  <a:pt x="975" y="3"/>
                </a:lnTo>
                <a:lnTo>
                  <a:pt x="975" y="1694"/>
                </a:lnTo>
                <a:lnTo>
                  <a:pt x="3" y="1694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0"/>
          <p:cNvSpPr>
            <a:spLocks/>
          </p:cNvSpPr>
          <p:nvPr/>
        </p:nvSpPr>
        <p:spPr bwMode="auto">
          <a:xfrm>
            <a:off x="1115616" y="2924944"/>
            <a:ext cx="2126153" cy="3312368"/>
          </a:xfrm>
          <a:custGeom>
            <a:avLst/>
            <a:gdLst>
              <a:gd name="T0" fmla="*/ 0 w 975"/>
              <a:gd name="T1" fmla="*/ 0 h 1694"/>
              <a:gd name="T2" fmla="*/ 975 w 975"/>
              <a:gd name="T3" fmla="*/ 3 h 1694"/>
              <a:gd name="T4" fmla="*/ 975 w 975"/>
              <a:gd name="T5" fmla="*/ 1694 h 1694"/>
              <a:gd name="T6" fmla="*/ 3 w 975"/>
              <a:gd name="T7" fmla="*/ 1694 h 1694"/>
              <a:gd name="T8" fmla="*/ 3 w 975"/>
              <a:gd name="T9" fmla="*/ 3 h 1694"/>
              <a:gd name="T10" fmla="*/ 3 w 975"/>
              <a:gd name="T11" fmla="*/ 3 h 16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5"/>
              <a:gd name="T19" fmla="*/ 0 h 1694"/>
              <a:gd name="T20" fmla="*/ 975 w 975"/>
              <a:gd name="T21" fmla="*/ 1694 h 16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5" h="1694">
                <a:moveTo>
                  <a:pt x="0" y="0"/>
                </a:moveTo>
                <a:lnTo>
                  <a:pt x="975" y="3"/>
                </a:lnTo>
                <a:lnTo>
                  <a:pt x="975" y="1694"/>
                </a:lnTo>
                <a:lnTo>
                  <a:pt x="3" y="1694"/>
                </a:lnTo>
                <a:lnTo>
                  <a:pt x="3" y="3"/>
                </a:lnTo>
              </a:path>
            </a:pathLst>
          </a:custGeom>
          <a:noFill/>
          <a:ln w="19050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61"/>
          <p:cNvSpPr>
            <a:spLocks/>
          </p:cNvSpPr>
          <p:nvPr/>
        </p:nvSpPr>
        <p:spPr bwMode="auto">
          <a:xfrm>
            <a:off x="5830223" y="2924944"/>
            <a:ext cx="2126153" cy="3312368"/>
          </a:xfrm>
          <a:custGeom>
            <a:avLst/>
            <a:gdLst>
              <a:gd name="T0" fmla="*/ 0 w 975"/>
              <a:gd name="T1" fmla="*/ 0 h 1694"/>
              <a:gd name="T2" fmla="*/ 975 w 975"/>
              <a:gd name="T3" fmla="*/ 3 h 1694"/>
              <a:gd name="T4" fmla="*/ 975 w 975"/>
              <a:gd name="T5" fmla="*/ 1694 h 1694"/>
              <a:gd name="T6" fmla="*/ 0 w 975"/>
              <a:gd name="T7" fmla="*/ 1694 h 1694"/>
              <a:gd name="T8" fmla="*/ 0 w 975"/>
              <a:gd name="T9" fmla="*/ 3 h 1694"/>
              <a:gd name="T10" fmla="*/ 0 w 975"/>
              <a:gd name="T11" fmla="*/ 3 h 1694"/>
              <a:gd name="T12" fmla="*/ 0 w 975"/>
              <a:gd name="T13" fmla="*/ 0 h 16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"/>
              <a:gd name="T22" fmla="*/ 0 h 1694"/>
              <a:gd name="T23" fmla="*/ 975 w 975"/>
              <a:gd name="T24" fmla="*/ 1694 h 16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" h="1694">
                <a:moveTo>
                  <a:pt x="0" y="0"/>
                </a:moveTo>
                <a:lnTo>
                  <a:pt x="975" y="3"/>
                </a:lnTo>
                <a:lnTo>
                  <a:pt x="975" y="1694"/>
                </a:lnTo>
                <a:lnTo>
                  <a:pt x="0" y="1694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62"/>
          <p:cNvSpPr>
            <a:spLocks/>
          </p:cNvSpPr>
          <p:nvPr/>
        </p:nvSpPr>
        <p:spPr bwMode="auto">
          <a:xfrm>
            <a:off x="5830223" y="2924944"/>
            <a:ext cx="2126153" cy="3312368"/>
          </a:xfrm>
          <a:custGeom>
            <a:avLst/>
            <a:gdLst>
              <a:gd name="T0" fmla="*/ 0 w 975"/>
              <a:gd name="T1" fmla="*/ 0 h 1694"/>
              <a:gd name="T2" fmla="*/ 975 w 975"/>
              <a:gd name="T3" fmla="*/ 3 h 1694"/>
              <a:gd name="T4" fmla="*/ 975 w 975"/>
              <a:gd name="T5" fmla="*/ 1694 h 1694"/>
              <a:gd name="T6" fmla="*/ 0 w 975"/>
              <a:gd name="T7" fmla="*/ 1694 h 1694"/>
              <a:gd name="T8" fmla="*/ 0 w 975"/>
              <a:gd name="T9" fmla="*/ 3 h 1694"/>
              <a:gd name="T10" fmla="*/ 0 w 975"/>
              <a:gd name="T11" fmla="*/ 3 h 16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5"/>
              <a:gd name="T19" fmla="*/ 0 h 1694"/>
              <a:gd name="T20" fmla="*/ 975 w 975"/>
              <a:gd name="T21" fmla="*/ 1694 h 16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5" h="1694">
                <a:moveTo>
                  <a:pt x="0" y="0"/>
                </a:moveTo>
                <a:lnTo>
                  <a:pt x="975" y="3"/>
                </a:lnTo>
                <a:lnTo>
                  <a:pt x="975" y="1694"/>
                </a:lnTo>
                <a:lnTo>
                  <a:pt x="0" y="1694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2605013" y="3014890"/>
            <a:ext cx="503735" cy="2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b="1">
                <a:solidFill>
                  <a:srgbClr val="000000"/>
                </a:solidFill>
                <a:latin typeface="Arial" charset="0"/>
              </a:rPr>
              <a:t>Host 1</a:t>
            </a:r>
            <a:endParaRPr lang="en-US" altLang="ko-KR" sz="1000"/>
          </a:p>
        </p:txBody>
      </p:sp>
      <p:grpSp>
        <p:nvGrpSpPr>
          <p:cNvPr id="39" name="그룹 38"/>
          <p:cNvGrpSpPr/>
          <p:nvPr/>
        </p:nvGrpSpPr>
        <p:grpSpPr>
          <a:xfrm>
            <a:off x="1536485" y="4504104"/>
            <a:ext cx="1286595" cy="653088"/>
            <a:chOff x="1536485" y="5331984"/>
            <a:chExt cx="1286595" cy="653088"/>
          </a:xfrm>
        </p:grpSpPr>
        <p:sp>
          <p:nvSpPr>
            <p:cNvPr id="10" name="Rectangle 64"/>
            <p:cNvSpPr>
              <a:spLocks noChangeArrowheads="1"/>
            </p:cNvSpPr>
            <p:nvPr/>
          </p:nvSpPr>
          <p:spPr bwMode="auto">
            <a:xfrm>
              <a:off x="1969161" y="5481016"/>
              <a:ext cx="519373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2"/>
                  </a:solidFill>
                  <a:latin typeface="Arial" charset="0"/>
                </a:rPr>
                <a:t>SWP</a:t>
              </a:r>
            </a:p>
            <a:p>
              <a:pPr algn="ctr"/>
              <a:r>
                <a:rPr lang="en-US" altLang="ko-KR" sz="1000" b="1" dirty="0">
                  <a:solidFill>
                    <a:schemeClr val="accent2"/>
                  </a:solidFill>
                  <a:latin typeface="Arial" charset="0"/>
                </a:rPr>
                <a:t>Protocol</a:t>
              </a:r>
              <a:endParaRPr lang="en-US" altLang="ko-KR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Freeform 65"/>
            <p:cNvSpPr>
              <a:spLocks/>
            </p:cNvSpPr>
            <p:nvPr/>
          </p:nvSpPr>
          <p:spPr bwMode="auto">
            <a:xfrm>
              <a:off x="1536485" y="5331984"/>
              <a:ext cx="1286595" cy="653088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Freeform 66"/>
          <p:cNvSpPr>
            <a:spLocks/>
          </p:cNvSpPr>
          <p:nvPr/>
        </p:nvSpPr>
        <p:spPr bwMode="auto">
          <a:xfrm>
            <a:off x="1529943" y="3212976"/>
            <a:ext cx="1286595" cy="653088"/>
          </a:xfrm>
          <a:custGeom>
            <a:avLst/>
            <a:gdLst>
              <a:gd name="T0" fmla="*/ 0 w 590"/>
              <a:gd name="T1" fmla="*/ 0 h 334"/>
              <a:gd name="T2" fmla="*/ 590 w 590"/>
              <a:gd name="T3" fmla="*/ 0 h 334"/>
              <a:gd name="T4" fmla="*/ 590 w 590"/>
              <a:gd name="T5" fmla="*/ 334 h 334"/>
              <a:gd name="T6" fmla="*/ 0 w 590"/>
              <a:gd name="T7" fmla="*/ 334 h 334"/>
              <a:gd name="T8" fmla="*/ 0 w 590"/>
              <a:gd name="T9" fmla="*/ 0 h 334"/>
              <a:gd name="T10" fmla="*/ 0 w 590"/>
              <a:gd name="T11" fmla="*/ 0 h 3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334"/>
              <a:gd name="T20" fmla="*/ 590 w 590"/>
              <a:gd name="T21" fmla="*/ 334 h 3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334">
                <a:moveTo>
                  <a:pt x="0" y="0"/>
                </a:moveTo>
                <a:lnTo>
                  <a:pt x="590" y="0"/>
                </a:lnTo>
                <a:lnTo>
                  <a:pt x="590" y="334"/>
                </a:lnTo>
                <a:lnTo>
                  <a:pt x="0" y="33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67"/>
          <p:cNvSpPr>
            <a:spLocks/>
          </p:cNvSpPr>
          <p:nvPr/>
        </p:nvSpPr>
        <p:spPr bwMode="auto">
          <a:xfrm>
            <a:off x="2120905" y="3810048"/>
            <a:ext cx="85046" cy="134919"/>
          </a:xfrm>
          <a:custGeom>
            <a:avLst/>
            <a:gdLst>
              <a:gd name="T0" fmla="*/ 36 w 39"/>
              <a:gd name="T1" fmla="*/ 66 h 69"/>
              <a:gd name="T2" fmla="*/ 21 w 39"/>
              <a:gd name="T3" fmla="*/ 0 h 69"/>
              <a:gd name="T4" fmla="*/ 0 w 39"/>
              <a:gd name="T5" fmla="*/ 69 h 69"/>
              <a:gd name="T6" fmla="*/ 39 w 39"/>
              <a:gd name="T7" fmla="*/ 69 h 69"/>
              <a:gd name="T8" fmla="*/ 39 w 39"/>
              <a:gd name="T9" fmla="*/ 69 h 69"/>
              <a:gd name="T10" fmla="*/ 36 w 39"/>
              <a:gd name="T11" fmla="*/ 66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"/>
              <a:gd name="T19" fmla="*/ 0 h 69"/>
              <a:gd name="T20" fmla="*/ 39 w 39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" h="69">
                <a:moveTo>
                  <a:pt x="36" y="66"/>
                </a:moveTo>
                <a:lnTo>
                  <a:pt x="21" y="0"/>
                </a:lnTo>
                <a:lnTo>
                  <a:pt x="0" y="69"/>
                </a:lnTo>
                <a:lnTo>
                  <a:pt x="39" y="69"/>
                </a:lnTo>
                <a:lnTo>
                  <a:pt x="36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68"/>
          <p:cNvSpPr>
            <a:spLocks/>
          </p:cNvSpPr>
          <p:nvPr/>
        </p:nvSpPr>
        <p:spPr bwMode="auto">
          <a:xfrm>
            <a:off x="2120905" y="4314529"/>
            <a:ext cx="85046" cy="142741"/>
          </a:xfrm>
          <a:custGeom>
            <a:avLst/>
            <a:gdLst>
              <a:gd name="T0" fmla="*/ 0 w 39"/>
              <a:gd name="T1" fmla="*/ 0 h 73"/>
              <a:gd name="T2" fmla="*/ 21 w 39"/>
              <a:gd name="T3" fmla="*/ 73 h 73"/>
              <a:gd name="T4" fmla="*/ 39 w 39"/>
              <a:gd name="T5" fmla="*/ 3 h 73"/>
              <a:gd name="T6" fmla="*/ 0 w 39"/>
              <a:gd name="T7" fmla="*/ 3 h 73"/>
              <a:gd name="T8" fmla="*/ 0 w 39"/>
              <a:gd name="T9" fmla="*/ 3 h 73"/>
              <a:gd name="T10" fmla="*/ 0 w 39"/>
              <a:gd name="T11" fmla="*/ 0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"/>
              <a:gd name="T19" fmla="*/ 0 h 73"/>
              <a:gd name="T20" fmla="*/ 39 w 39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" h="73">
                <a:moveTo>
                  <a:pt x="0" y="0"/>
                </a:moveTo>
                <a:lnTo>
                  <a:pt x="21" y="73"/>
                </a:lnTo>
                <a:lnTo>
                  <a:pt x="39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7317440" y="3014890"/>
            <a:ext cx="503735" cy="2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b="1">
                <a:solidFill>
                  <a:srgbClr val="000000"/>
                </a:solidFill>
                <a:latin typeface="Arial" charset="0"/>
              </a:rPr>
              <a:t>Host 2</a:t>
            </a:r>
            <a:endParaRPr lang="en-US" altLang="ko-KR"/>
          </a:p>
        </p:txBody>
      </p:sp>
      <p:sp>
        <p:nvSpPr>
          <p:cNvPr id="21" name="Rectangle 75"/>
          <p:cNvSpPr>
            <a:spLocks noChangeArrowheads="1"/>
          </p:cNvSpPr>
          <p:nvPr/>
        </p:nvSpPr>
        <p:spPr bwMode="auto">
          <a:xfrm>
            <a:off x="1819518" y="3356992"/>
            <a:ext cx="68127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Arial" charset="0"/>
              </a:rPr>
              <a:t>High-level </a:t>
            </a:r>
          </a:p>
          <a:p>
            <a:pPr algn="ctr"/>
            <a:r>
              <a:rPr lang="ko-KR" altLang="en-US" sz="1000" b="1" dirty="0">
                <a:solidFill>
                  <a:srgbClr val="000000"/>
                </a:solidFill>
                <a:latin typeface="Arial" charset="0"/>
              </a:rPr>
              <a:t>실체 </a:t>
            </a:r>
            <a:r>
              <a:rPr lang="en-US" altLang="ko-KR" sz="1000" b="1" dirty="0">
                <a:solidFill>
                  <a:srgbClr val="000000"/>
                </a:solidFill>
                <a:latin typeface="Arial" charset="0"/>
              </a:rPr>
              <a:t>?????</a:t>
            </a:r>
            <a:endParaRPr lang="en-US" altLang="ko-KR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248912" y="3284984"/>
            <a:ext cx="1286595" cy="653088"/>
            <a:chOff x="6248912" y="3284984"/>
            <a:chExt cx="1286595" cy="653088"/>
          </a:xfrm>
        </p:grpSpPr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6534171" y="3429000"/>
              <a:ext cx="68127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High-level</a:t>
              </a:r>
            </a:p>
            <a:p>
              <a:pPr algn="ctr"/>
              <a:r>
                <a:rPr lang="ko-KR" altLang="en-US" sz="1000" b="1" dirty="0">
                  <a:solidFill>
                    <a:srgbClr val="000000"/>
                  </a:solidFill>
                  <a:latin typeface="Arial" charset="0"/>
                </a:rPr>
                <a:t>실체 </a:t>
              </a:r>
              <a:r>
                <a:rPr lang="en-US" altLang="ko-KR" sz="1000" b="1" dirty="0">
                  <a:solidFill>
                    <a:srgbClr val="000000"/>
                  </a:solidFill>
                  <a:latin typeface="Arial" charset="0"/>
                </a:rPr>
                <a:t>?????</a:t>
              </a:r>
              <a:endParaRPr lang="en-US" altLang="ko-KR" sz="1000" dirty="0"/>
            </a:p>
          </p:txBody>
        </p:sp>
        <p:sp>
          <p:nvSpPr>
            <p:cNvPr id="23" name="Freeform 77"/>
            <p:cNvSpPr>
              <a:spLocks/>
            </p:cNvSpPr>
            <p:nvPr/>
          </p:nvSpPr>
          <p:spPr bwMode="auto">
            <a:xfrm>
              <a:off x="6248912" y="3284984"/>
              <a:ext cx="1286595" cy="653088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" name="Freeform 78"/>
          <p:cNvSpPr>
            <a:spLocks/>
          </p:cNvSpPr>
          <p:nvPr/>
        </p:nvSpPr>
        <p:spPr bwMode="auto">
          <a:xfrm>
            <a:off x="6852957" y="3933906"/>
            <a:ext cx="78504" cy="134919"/>
          </a:xfrm>
          <a:custGeom>
            <a:avLst/>
            <a:gdLst>
              <a:gd name="T0" fmla="*/ 36 w 36"/>
              <a:gd name="T1" fmla="*/ 66 h 69"/>
              <a:gd name="T2" fmla="*/ 18 w 36"/>
              <a:gd name="T3" fmla="*/ 0 h 69"/>
              <a:gd name="T4" fmla="*/ 0 w 36"/>
              <a:gd name="T5" fmla="*/ 69 h 69"/>
              <a:gd name="T6" fmla="*/ 36 w 36"/>
              <a:gd name="T7" fmla="*/ 69 h 69"/>
              <a:gd name="T8" fmla="*/ 36 w 36"/>
              <a:gd name="T9" fmla="*/ 69 h 69"/>
              <a:gd name="T10" fmla="*/ 36 w 36"/>
              <a:gd name="T11" fmla="*/ 66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"/>
              <a:gd name="T19" fmla="*/ 0 h 69"/>
              <a:gd name="T20" fmla="*/ 36 w 36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" h="69">
                <a:moveTo>
                  <a:pt x="36" y="66"/>
                </a:moveTo>
                <a:lnTo>
                  <a:pt x="18" y="0"/>
                </a:lnTo>
                <a:lnTo>
                  <a:pt x="0" y="69"/>
                </a:lnTo>
                <a:lnTo>
                  <a:pt x="36" y="69"/>
                </a:lnTo>
                <a:lnTo>
                  <a:pt x="36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Freeform 79"/>
          <p:cNvSpPr>
            <a:spLocks/>
          </p:cNvSpPr>
          <p:nvPr/>
        </p:nvSpPr>
        <p:spPr bwMode="auto">
          <a:xfrm>
            <a:off x="6852957" y="4438387"/>
            <a:ext cx="78504" cy="142741"/>
          </a:xfrm>
          <a:custGeom>
            <a:avLst/>
            <a:gdLst>
              <a:gd name="T0" fmla="*/ 0 w 36"/>
              <a:gd name="T1" fmla="*/ 0 h 73"/>
              <a:gd name="T2" fmla="*/ 18 w 36"/>
              <a:gd name="T3" fmla="*/ 73 h 73"/>
              <a:gd name="T4" fmla="*/ 36 w 36"/>
              <a:gd name="T5" fmla="*/ 3 h 73"/>
              <a:gd name="T6" fmla="*/ 0 w 36"/>
              <a:gd name="T7" fmla="*/ 3 h 73"/>
              <a:gd name="T8" fmla="*/ 0 w 36"/>
              <a:gd name="T9" fmla="*/ 3 h 73"/>
              <a:gd name="T10" fmla="*/ 0 w 36"/>
              <a:gd name="T11" fmla="*/ 0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"/>
              <a:gd name="T19" fmla="*/ 0 h 73"/>
              <a:gd name="T20" fmla="*/ 36 w 36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" h="73">
                <a:moveTo>
                  <a:pt x="0" y="0"/>
                </a:moveTo>
                <a:lnTo>
                  <a:pt x="18" y="73"/>
                </a:lnTo>
                <a:lnTo>
                  <a:pt x="36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829622" y="4725144"/>
            <a:ext cx="3419290" cy="76260"/>
            <a:chOff x="2829622" y="5619420"/>
            <a:chExt cx="3419290" cy="76260"/>
          </a:xfrm>
        </p:grpSpPr>
        <p:sp>
          <p:nvSpPr>
            <p:cNvPr id="27" name="Freeform 81"/>
            <p:cNvSpPr>
              <a:spLocks/>
            </p:cNvSpPr>
            <p:nvPr/>
          </p:nvSpPr>
          <p:spPr bwMode="auto">
            <a:xfrm>
              <a:off x="2829622" y="5619420"/>
              <a:ext cx="150466" cy="76259"/>
            </a:xfrm>
            <a:custGeom>
              <a:avLst/>
              <a:gdLst>
                <a:gd name="T0" fmla="*/ 69 w 69"/>
                <a:gd name="T1" fmla="*/ 0 h 39"/>
                <a:gd name="T2" fmla="*/ 0 w 69"/>
                <a:gd name="T3" fmla="*/ 21 h 39"/>
                <a:gd name="T4" fmla="*/ 69 w 69"/>
                <a:gd name="T5" fmla="*/ 39 h 39"/>
                <a:gd name="T6" fmla="*/ 69 w 69"/>
                <a:gd name="T7" fmla="*/ 3 h 39"/>
                <a:gd name="T8" fmla="*/ 69 w 69"/>
                <a:gd name="T9" fmla="*/ 3 h 39"/>
                <a:gd name="T10" fmla="*/ 69 w 69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9"/>
                <a:gd name="T20" fmla="*/ 69 w 6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9">
                  <a:moveTo>
                    <a:pt x="69" y="0"/>
                  </a:moveTo>
                  <a:lnTo>
                    <a:pt x="0" y="21"/>
                  </a:lnTo>
                  <a:lnTo>
                    <a:pt x="69" y="39"/>
                  </a:lnTo>
                  <a:lnTo>
                    <a:pt x="69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82"/>
            <p:cNvSpPr>
              <a:spLocks/>
            </p:cNvSpPr>
            <p:nvPr/>
          </p:nvSpPr>
          <p:spPr bwMode="auto">
            <a:xfrm>
              <a:off x="6098446" y="5625287"/>
              <a:ext cx="150466" cy="70393"/>
            </a:xfrm>
            <a:custGeom>
              <a:avLst/>
              <a:gdLst>
                <a:gd name="T0" fmla="*/ 0 w 69"/>
                <a:gd name="T1" fmla="*/ 36 h 36"/>
                <a:gd name="T2" fmla="*/ 69 w 69"/>
                <a:gd name="T3" fmla="*/ 18 h 36"/>
                <a:gd name="T4" fmla="*/ 0 w 69"/>
                <a:gd name="T5" fmla="*/ 0 h 36"/>
                <a:gd name="T6" fmla="*/ 0 w 69"/>
                <a:gd name="T7" fmla="*/ 36 h 36"/>
                <a:gd name="T8" fmla="*/ 0 w 69"/>
                <a:gd name="T9" fmla="*/ 3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0" y="36"/>
                  </a:moveTo>
                  <a:lnTo>
                    <a:pt x="69" y="18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2927752" y="5660483"/>
              <a:ext cx="3223029" cy="1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60157" y="3690166"/>
            <a:ext cx="4734233" cy="746946"/>
            <a:chOff x="2160157" y="4495092"/>
            <a:chExt cx="4734233" cy="746946"/>
          </a:xfrm>
        </p:grpSpPr>
        <p:sp>
          <p:nvSpPr>
            <p:cNvPr id="15" name="Line 69"/>
            <p:cNvSpPr>
              <a:spLocks noChangeShapeType="1"/>
            </p:cNvSpPr>
            <p:nvPr/>
          </p:nvSpPr>
          <p:spPr bwMode="auto">
            <a:xfrm>
              <a:off x="2160157" y="4766887"/>
              <a:ext cx="6542" cy="475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6892209" y="4766887"/>
              <a:ext cx="2181" cy="475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2160157" y="4495092"/>
              <a:ext cx="4732053" cy="488838"/>
            </a:xfrm>
            <a:custGeom>
              <a:avLst/>
              <a:gdLst>
                <a:gd name="T0" fmla="*/ 0 w 2170"/>
                <a:gd name="T1" fmla="*/ 250 h 250"/>
                <a:gd name="T2" fmla="*/ 1089 w 2170"/>
                <a:gd name="T3" fmla="*/ 0 h 250"/>
                <a:gd name="T4" fmla="*/ 2170 w 2170"/>
                <a:gd name="T5" fmla="*/ 250 h 250"/>
                <a:gd name="T6" fmla="*/ 0 60000 65536"/>
                <a:gd name="T7" fmla="*/ 0 60000 65536"/>
                <a:gd name="T8" fmla="*/ 0 60000 65536"/>
                <a:gd name="T9" fmla="*/ 0 w 2170"/>
                <a:gd name="T10" fmla="*/ 0 h 250"/>
                <a:gd name="T11" fmla="*/ 2170 w 2170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" h="250">
                  <a:moveTo>
                    <a:pt x="0" y="250"/>
                  </a:moveTo>
                  <a:lnTo>
                    <a:pt x="1089" y="0"/>
                  </a:lnTo>
                  <a:lnTo>
                    <a:pt x="2170" y="2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077486" y="3307165"/>
            <a:ext cx="101951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Arial" charset="0"/>
              </a:rPr>
              <a:t>Service Interface</a:t>
            </a:r>
          </a:p>
          <a:p>
            <a:pPr algn="ctr"/>
            <a:r>
              <a:rPr lang="ko-KR" altLang="en-US" sz="1000" b="1" dirty="0">
                <a:solidFill>
                  <a:srgbClr val="000000"/>
                </a:solidFill>
                <a:latin typeface="Arial" charset="0"/>
              </a:rPr>
              <a:t>실체 </a:t>
            </a:r>
            <a:r>
              <a:rPr lang="en-US" altLang="ko-KR" sz="1000" b="1" dirty="0">
                <a:solidFill>
                  <a:srgbClr val="000000"/>
                </a:solidFill>
                <a:latin typeface="Arial" charset="0"/>
              </a:rPr>
              <a:t>?????</a:t>
            </a:r>
            <a:endParaRPr lang="en-US" altLang="ko-KR" dirty="0"/>
          </a:p>
        </p:txBody>
      </p:sp>
      <p:sp>
        <p:nvSpPr>
          <p:cNvPr id="33" name="Rectangle 87"/>
          <p:cNvSpPr>
            <a:spLocks noChangeArrowheads="1"/>
          </p:cNvSpPr>
          <p:nvPr/>
        </p:nvSpPr>
        <p:spPr bwMode="auto">
          <a:xfrm>
            <a:off x="3929715" y="4365104"/>
            <a:ext cx="13272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Arial" charset="0"/>
              </a:rPr>
              <a:t>Peer-to-Peer Interface</a:t>
            </a:r>
          </a:p>
          <a:p>
            <a:pPr algn="ctr"/>
            <a:r>
              <a:rPr lang="ko-KR" altLang="en-US" sz="1000" b="1" dirty="0">
                <a:solidFill>
                  <a:srgbClr val="000000"/>
                </a:solidFill>
                <a:latin typeface="Arial" charset="0"/>
              </a:rPr>
              <a:t>실체 </a:t>
            </a:r>
            <a:r>
              <a:rPr lang="en-US" altLang="ko-KR" sz="1000" b="1" dirty="0">
                <a:solidFill>
                  <a:srgbClr val="000000"/>
                </a:solidFill>
                <a:latin typeface="Arial" charset="0"/>
              </a:rPr>
              <a:t>?????</a:t>
            </a:r>
            <a:endParaRPr lang="en-US" altLang="ko-KR" sz="100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</a:t>
            </a:r>
            <a:r>
              <a:rPr lang="ko-KR" altLang="en-US" sz="1000" b="1" dirty="0">
                <a:latin typeface="Times New Roman" pitchFamily="18" charset="0"/>
              </a:rPr>
              <a:t>신뢰성 있는 전송</a:t>
            </a:r>
            <a:endParaRPr lang="ko-KR" altLang="en-US" sz="1400" b="1" dirty="0">
              <a:latin typeface="Times New Roman" pitchFamily="18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302338" y="4509120"/>
            <a:ext cx="1286595" cy="653088"/>
            <a:chOff x="1536485" y="5331984"/>
            <a:chExt cx="1286595" cy="653088"/>
          </a:xfrm>
        </p:grpSpPr>
        <p:sp>
          <p:nvSpPr>
            <p:cNvPr id="41" name="Rectangle 64"/>
            <p:cNvSpPr>
              <a:spLocks noChangeArrowheads="1"/>
            </p:cNvSpPr>
            <p:nvPr/>
          </p:nvSpPr>
          <p:spPr bwMode="auto">
            <a:xfrm>
              <a:off x="1969161" y="5476000"/>
              <a:ext cx="519373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2"/>
                  </a:solidFill>
                  <a:latin typeface="Arial" charset="0"/>
                </a:rPr>
                <a:t>SWP</a:t>
              </a:r>
            </a:p>
            <a:p>
              <a:pPr algn="ctr"/>
              <a:r>
                <a:rPr lang="en-US" altLang="ko-KR" sz="1000" b="1" dirty="0">
                  <a:solidFill>
                    <a:schemeClr val="accent2"/>
                  </a:solidFill>
                  <a:latin typeface="Arial" charset="0"/>
                </a:rPr>
                <a:t>Protocol</a:t>
              </a:r>
              <a:endParaRPr lang="en-US" altLang="ko-KR" b="1" dirty="0">
                <a:solidFill>
                  <a:schemeClr val="accent2"/>
                </a:solidFill>
              </a:endParaRPr>
            </a:p>
          </p:txBody>
        </p:sp>
        <p:sp>
          <p:nvSpPr>
            <p:cNvPr id="42" name="Freeform 65"/>
            <p:cNvSpPr>
              <a:spLocks/>
            </p:cNvSpPr>
            <p:nvPr/>
          </p:nvSpPr>
          <p:spPr bwMode="auto">
            <a:xfrm>
              <a:off x="1536485" y="5331984"/>
              <a:ext cx="1286595" cy="653088"/>
            </a:xfrm>
            <a:custGeom>
              <a:avLst/>
              <a:gdLst>
                <a:gd name="T0" fmla="*/ 0 w 590"/>
                <a:gd name="T1" fmla="*/ 0 h 334"/>
                <a:gd name="T2" fmla="*/ 590 w 590"/>
                <a:gd name="T3" fmla="*/ 0 h 334"/>
                <a:gd name="T4" fmla="*/ 590 w 590"/>
                <a:gd name="T5" fmla="*/ 334 h 334"/>
                <a:gd name="T6" fmla="*/ 0 w 590"/>
                <a:gd name="T7" fmla="*/ 334 h 334"/>
                <a:gd name="T8" fmla="*/ 0 w 590"/>
                <a:gd name="T9" fmla="*/ 0 h 334"/>
                <a:gd name="T10" fmla="*/ 0 w 590"/>
                <a:gd name="T11" fmla="*/ 0 h 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334"/>
                <a:gd name="T20" fmla="*/ 590 w 590"/>
                <a:gd name="T21" fmla="*/ 334 h 3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334">
                  <a:moveTo>
                    <a:pt x="0" y="0"/>
                  </a:moveTo>
                  <a:lnTo>
                    <a:pt x="590" y="0"/>
                  </a:lnTo>
                  <a:lnTo>
                    <a:pt x="590" y="334"/>
                  </a:lnTo>
                  <a:lnTo>
                    <a:pt x="0" y="3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00192" y="5162208"/>
            <a:ext cx="1286595" cy="1008112"/>
            <a:chOff x="6300192" y="5162208"/>
            <a:chExt cx="1286595" cy="1008112"/>
          </a:xfrm>
        </p:grpSpPr>
        <p:grpSp>
          <p:nvGrpSpPr>
            <p:cNvPr id="45" name="그룹 44"/>
            <p:cNvGrpSpPr/>
            <p:nvPr/>
          </p:nvGrpSpPr>
          <p:grpSpPr>
            <a:xfrm>
              <a:off x="6300192" y="5517232"/>
              <a:ext cx="1286595" cy="653088"/>
              <a:chOff x="6248912" y="3284984"/>
              <a:chExt cx="1286595" cy="653088"/>
            </a:xfrm>
          </p:grpSpPr>
          <p:sp>
            <p:nvSpPr>
              <p:cNvPr id="46" name="Rectangle 73"/>
              <p:cNvSpPr>
                <a:spLocks noChangeArrowheads="1"/>
              </p:cNvSpPr>
              <p:nvPr/>
            </p:nvSpPr>
            <p:spPr bwMode="auto">
              <a:xfrm>
                <a:off x="6534171" y="3429000"/>
                <a:ext cx="681277" cy="3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Low-level</a:t>
                </a:r>
              </a:p>
              <a:p>
                <a:pPr algn="ctr"/>
                <a:r>
                  <a:rPr lang="ko-KR" altLang="en-US" sz="1000" b="1" dirty="0">
                    <a:solidFill>
                      <a:srgbClr val="000000"/>
                    </a:solidFill>
                    <a:latin typeface="Arial" charset="0"/>
                  </a:rPr>
                  <a:t>실체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?????</a:t>
                </a:r>
                <a:endParaRPr lang="en-US" altLang="ko-KR" sz="1000" dirty="0"/>
              </a:p>
            </p:txBody>
          </p:sp>
          <p:sp>
            <p:nvSpPr>
              <p:cNvPr id="47" name="Freeform 77"/>
              <p:cNvSpPr>
                <a:spLocks/>
              </p:cNvSpPr>
              <p:nvPr/>
            </p:nvSpPr>
            <p:spPr bwMode="auto">
              <a:xfrm>
                <a:off x="6248912" y="3284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" name="직선 화살표 연결선 48"/>
            <p:cNvCxnSpPr/>
            <p:nvPr/>
          </p:nvCxnSpPr>
          <p:spPr bwMode="auto">
            <a:xfrm>
              <a:off x="6943489" y="5162208"/>
              <a:ext cx="2146" cy="355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1547664" y="5157192"/>
            <a:ext cx="1286595" cy="1008112"/>
            <a:chOff x="6300192" y="5162208"/>
            <a:chExt cx="1286595" cy="1008112"/>
          </a:xfrm>
        </p:grpSpPr>
        <p:grpSp>
          <p:nvGrpSpPr>
            <p:cNvPr id="52" name="그룹 51"/>
            <p:cNvGrpSpPr/>
            <p:nvPr/>
          </p:nvGrpSpPr>
          <p:grpSpPr>
            <a:xfrm>
              <a:off x="6300192" y="5517232"/>
              <a:ext cx="1286595" cy="653088"/>
              <a:chOff x="6248912" y="3284984"/>
              <a:chExt cx="1286595" cy="653088"/>
            </a:xfrm>
          </p:grpSpPr>
          <p:sp>
            <p:nvSpPr>
              <p:cNvPr id="54" name="Rectangle 73"/>
              <p:cNvSpPr>
                <a:spLocks noChangeArrowheads="1"/>
              </p:cNvSpPr>
              <p:nvPr/>
            </p:nvSpPr>
            <p:spPr bwMode="auto">
              <a:xfrm>
                <a:off x="6534171" y="3429000"/>
                <a:ext cx="681277" cy="3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Low-level</a:t>
                </a:r>
              </a:p>
              <a:p>
                <a:pPr algn="ctr"/>
                <a:r>
                  <a:rPr lang="ko-KR" altLang="en-US" sz="1000" b="1" dirty="0">
                    <a:solidFill>
                      <a:srgbClr val="000000"/>
                    </a:solidFill>
                    <a:latin typeface="Arial" charset="0"/>
                  </a:rPr>
                  <a:t>실체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Arial" charset="0"/>
                  </a:rPr>
                  <a:t>?????</a:t>
                </a:r>
                <a:endParaRPr lang="en-US" altLang="ko-KR" sz="1000" dirty="0"/>
              </a:p>
            </p:txBody>
          </p:sp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6248912" y="3284984"/>
                <a:ext cx="1286595" cy="653088"/>
              </a:xfrm>
              <a:custGeom>
                <a:avLst/>
                <a:gdLst>
                  <a:gd name="T0" fmla="*/ 0 w 590"/>
                  <a:gd name="T1" fmla="*/ 0 h 334"/>
                  <a:gd name="T2" fmla="*/ 590 w 590"/>
                  <a:gd name="T3" fmla="*/ 0 h 334"/>
                  <a:gd name="T4" fmla="*/ 590 w 590"/>
                  <a:gd name="T5" fmla="*/ 334 h 334"/>
                  <a:gd name="T6" fmla="*/ 0 w 590"/>
                  <a:gd name="T7" fmla="*/ 334 h 334"/>
                  <a:gd name="T8" fmla="*/ 0 w 590"/>
                  <a:gd name="T9" fmla="*/ 0 h 334"/>
                  <a:gd name="T10" fmla="*/ 0 w 59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0"/>
                  <a:gd name="T19" fmla="*/ 0 h 334"/>
                  <a:gd name="T20" fmla="*/ 590 w 59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0" h="334">
                    <a:moveTo>
                      <a:pt x="0" y="0"/>
                    </a:moveTo>
                    <a:lnTo>
                      <a:pt x="590" y="0"/>
                    </a:lnTo>
                    <a:lnTo>
                      <a:pt x="590" y="334"/>
                    </a:lnTo>
                    <a:lnTo>
                      <a:pt x="0" y="3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53" name="직선 화살표 연결선 52"/>
            <p:cNvCxnSpPr/>
            <p:nvPr/>
          </p:nvCxnSpPr>
          <p:spPr bwMode="auto">
            <a:xfrm>
              <a:off x="6943489" y="5162208"/>
              <a:ext cx="2146" cy="355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2084831" y="3690166"/>
            <a:ext cx="4930666" cy="1889242"/>
            <a:chOff x="2084831" y="3690166"/>
            <a:chExt cx="4930666" cy="1889242"/>
          </a:xfrm>
        </p:grpSpPr>
        <p:cxnSp>
          <p:nvCxnSpPr>
            <p:cNvPr id="61" name="직선 연결선 60"/>
            <p:cNvCxnSpPr>
              <a:stCxn id="56" idx="0"/>
            </p:cNvCxnSpPr>
            <p:nvPr/>
          </p:nvCxnSpPr>
          <p:spPr bwMode="auto">
            <a:xfrm flipV="1">
              <a:off x="2156839" y="3690166"/>
              <a:ext cx="2110361" cy="835411"/>
            </a:xfrm>
            <a:prstGeom prst="line">
              <a:avLst/>
            </a:prstGeom>
            <a:noFill/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2" name="그룹 71"/>
            <p:cNvGrpSpPr/>
            <p:nvPr/>
          </p:nvGrpSpPr>
          <p:grpSpPr>
            <a:xfrm>
              <a:off x="2084831" y="3690166"/>
              <a:ext cx="4930666" cy="1889242"/>
              <a:chOff x="2084831" y="3690166"/>
              <a:chExt cx="4930666" cy="1889242"/>
            </a:xfrm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2084831" y="4525577"/>
                <a:ext cx="144016" cy="45719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2123728" y="5533689"/>
                <a:ext cx="144016" cy="45719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6871481" y="5114888"/>
                <a:ext cx="144016" cy="45719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6802801" y="3889029"/>
                <a:ext cx="144016" cy="45719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66" name="직선 연결선 65"/>
              <p:cNvCxnSpPr/>
              <p:nvPr/>
            </p:nvCxnSpPr>
            <p:spPr bwMode="auto">
              <a:xfrm flipH="1" flipV="1">
                <a:off x="5096997" y="3690166"/>
                <a:ext cx="1705804" cy="221722"/>
              </a:xfrm>
              <a:prstGeom prst="line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 flipV="1">
                <a:off x="2267744" y="3741713"/>
                <a:ext cx="1999456" cy="1791976"/>
              </a:xfrm>
              <a:prstGeom prst="line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 flipH="1" flipV="1">
                <a:off x="4788024" y="3691886"/>
                <a:ext cx="2083457" cy="1423002"/>
              </a:xfrm>
              <a:prstGeom prst="line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1" name="TextBox 70"/>
          <p:cNvSpPr txBox="1"/>
          <p:nvPr/>
        </p:nvSpPr>
        <p:spPr>
          <a:xfrm>
            <a:off x="4077486" y="4797152"/>
            <a:ext cx="1070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?????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ko-KR" altLang="en-US"/>
              <a:t>광케이블</a:t>
            </a:r>
            <a:r>
              <a:rPr lang="en-US" altLang="ko-KR"/>
              <a:t>: Optical Fiber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52563"/>
            <a:ext cx="3868738" cy="495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ko-KR"/>
              <a:t>Index of reflection</a:t>
            </a:r>
            <a:br>
              <a:rPr lang="en-US" altLang="ko-KR"/>
            </a:br>
            <a:r>
              <a:rPr lang="en-US" altLang="ko-KR"/>
              <a:t>=Speed in Vacuum/</a:t>
            </a:r>
            <a:br>
              <a:rPr lang="en-US" altLang="ko-KR"/>
            </a:br>
            <a:r>
              <a:rPr lang="en-US" altLang="ko-KR"/>
              <a:t>Speed in medium Modes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Multimode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Single Mode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4508500" y="1752600"/>
            <a:ext cx="370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4508500" y="1447800"/>
            <a:ext cx="3708400" cy="1219200"/>
            <a:chOff x="2840" y="912"/>
            <a:chExt cx="2336" cy="768"/>
          </a:xfrm>
        </p:grpSpPr>
        <p:sp>
          <p:nvSpPr>
            <p:cNvPr id="13363" name="Line 6"/>
            <p:cNvSpPr>
              <a:spLocks noChangeShapeType="1"/>
            </p:cNvSpPr>
            <p:nvPr/>
          </p:nvSpPr>
          <p:spPr bwMode="auto">
            <a:xfrm>
              <a:off x="2840" y="912"/>
              <a:ext cx="2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4" name="Line 7"/>
            <p:cNvSpPr>
              <a:spLocks noChangeShapeType="1"/>
            </p:cNvSpPr>
            <p:nvPr/>
          </p:nvSpPr>
          <p:spPr bwMode="auto">
            <a:xfrm>
              <a:off x="2840" y="1104"/>
              <a:ext cx="2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5" name="Line 8"/>
            <p:cNvSpPr>
              <a:spLocks noChangeShapeType="1"/>
            </p:cNvSpPr>
            <p:nvPr/>
          </p:nvSpPr>
          <p:spPr bwMode="auto">
            <a:xfrm>
              <a:off x="2840" y="1296"/>
              <a:ext cx="2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6" name="Line 9"/>
            <p:cNvSpPr>
              <a:spLocks noChangeShapeType="1"/>
            </p:cNvSpPr>
            <p:nvPr/>
          </p:nvSpPr>
          <p:spPr bwMode="auto">
            <a:xfrm>
              <a:off x="2840" y="1488"/>
              <a:ext cx="2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7" name="Line 10"/>
            <p:cNvSpPr>
              <a:spLocks noChangeShapeType="1"/>
            </p:cNvSpPr>
            <p:nvPr/>
          </p:nvSpPr>
          <p:spPr bwMode="auto">
            <a:xfrm>
              <a:off x="2840" y="1680"/>
              <a:ext cx="2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4938713" y="3414713"/>
            <a:ext cx="12969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Cladding</a:t>
            </a:r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7224713" y="1814513"/>
            <a:ext cx="7731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Core</a:t>
            </a:r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 flipV="1">
            <a:off x="4508500" y="1720850"/>
            <a:ext cx="508000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5041900" y="1765300"/>
            <a:ext cx="10414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H="1">
            <a:off x="5016500" y="1460500"/>
            <a:ext cx="48260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 flipV="1">
            <a:off x="3822700" y="2044700"/>
            <a:ext cx="6604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 flipH="1">
            <a:off x="6007100" y="1765300"/>
            <a:ext cx="10922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4432300" y="1765300"/>
            <a:ext cx="1270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4356100" y="1460500"/>
            <a:ext cx="279400" cy="1193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 flipV="1">
            <a:off x="4508500" y="1739900"/>
            <a:ext cx="9652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>
            <a:off x="4508500" y="2070100"/>
            <a:ext cx="11176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9" name="Line 22"/>
          <p:cNvSpPr>
            <a:spLocks noChangeShapeType="1"/>
          </p:cNvSpPr>
          <p:nvPr/>
        </p:nvSpPr>
        <p:spPr bwMode="auto">
          <a:xfrm>
            <a:off x="4508500" y="2051050"/>
            <a:ext cx="5080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0" name="Line 23"/>
          <p:cNvSpPr>
            <a:spLocks noChangeShapeType="1"/>
          </p:cNvSpPr>
          <p:nvPr/>
        </p:nvSpPr>
        <p:spPr bwMode="auto">
          <a:xfrm flipV="1">
            <a:off x="5041900" y="1739900"/>
            <a:ext cx="10414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Line 24"/>
          <p:cNvSpPr>
            <a:spLocks noChangeShapeType="1"/>
          </p:cNvSpPr>
          <p:nvPr/>
        </p:nvSpPr>
        <p:spPr bwMode="auto">
          <a:xfrm flipV="1">
            <a:off x="5651500" y="2044700"/>
            <a:ext cx="11176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Line 25"/>
          <p:cNvSpPr>
            <a:spLocks noChangeShapeType="1"/>
          </p:cNvSpPr>
          <p:nvPr/>
        </p:nvSpPr>
        <p:spPr bwMode="auto">
          <a:xfrm>
            <a:off x="5499100" y="1765300"/>
            <a:ext cx="11176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Line 26"/>
          <p:cNvSpPr>
            <a:spLocks noChangeShapeType="1"/>
          </p:cNvSpPr>
          <p:nvPr/>
        </p:nvSpPr>
        <p:spPr bwMode="auto">
          <a:xfrm>
            <a:off x="8686800" y="14605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8013700" y="3517900"/>
            <a:ext cx="127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Oval 28"/>
          <p:cNvSpPr>
            <a:spLocks noChangeArrowheads="1"/>
          </p:cNvSpPr>
          <p:nvPr/>
        </p:nvSpPr>
        <p:spPr bwMode="auto">
          <a:xfrm>
            <a:off x="4432300" y="3136900"/>
            <a:ext cx="279400" cy="1270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Oval 29"/>
          <p:cNvSpPr>
            <a:spLocks noChangeArrowheads="1"/>
          </p:cNvSpPr>
          <p:nvPr/>
        </p:nvSpPr>
        <p:spPr bwMode="auto">
          <a:xfrm>
            <a:off x="6705600" y="3124200"/>
            <a:ext cx="279400" cy="1270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Oval 30"/>
          <p:cNvSpPr>
            <a:spLocks noChangeArrowheads="1"/>
          </p:cNvSpPr>
          <p:nvPr/>
        </p:nvSpPr>
        <p:spPr bwMode="auto">
          <a:xfrm>
            <a:off x="4432300" y="4965700"/>
            <a:ext cx="279400" cy="1270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8" name="Oval 31"/>
          <p:cNvSpPr>
            <a:spLocks noChangeArrowheads="1"/>
          </p:cNvSpPr>
          <p:nvPr/>
        </p:nvSpPr>
        <p:spPr bwMode="auto">
          <a:xfrm>
            <a:off x="6718300" y="4965700"/>
            <a:ext cx="279400" cy="1270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9" name="Oval 32"/>
          <p:cNvSpPr>
            <a:spLocks noChangeArrowheads="1"/>
          </p:cNvSpPr>
          <p:nvPr/>
        </p:nvSpPr>
        <p:spPr bwMode="auto">
          <a:xfrm>
            <a:off x="8013700" y="5499100"/>
            <a:ext cx="1270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0" name="Oval 33"/>
          <p:cNvSpPr>
            <a:spLocks noChangeArrowheads="1"/>
          </p:cNvSpPr>
          <p:nvPr/>
        </p:nvSpPr>
        <p:spPr bwMode="auto">
          <a:xfrm>
            <a:off x="6794500" y="5499100"/>
            <a:ext cx="1270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1" name="Oval 34"/>
          <p:cNvSpPr>
            <a:spLocks noChangeArrowheads="1"/>
          </p:cNvSpPr>
          <p:nvPr/>
        </p:nvSpPr>
        <p:spPr bwMode="auto">
          <a:xfrm>
            <a:off x="6794500" y="3517900"/>
            <a:ext cx="127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2" name="Rectangle 35"/>
          <p:cNvSpPr>
            <a:spLocks noChangeArrowheads="1"/>
          </p:cNvSpPr>
          <p:nvPr/>
        </p:nvSpPr>
        <p:spPr bwMode="auto">
          <a:xfrm>
            <a:off x="4572000" y="4953000"/>
            <a:ext cx="228600" cy="12954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43" name="Group 36"/>
          <p:cNvGrpSpPr>
            <a:grpSpLocks/>
          </p:cNvGrpSpPr>
          <p:nvPr/>
        </p:nvGrpSpPr>
        <p:grpSpPr bwMode="auto">
          <a:xfrm>
            <a:off x="4584700" y="4953000"/>
            <a:ext cx="2260600" cy="1295400"/>
            <a:chOff x="2888" y="3120"/>
            <a:chExt cx="1424" cy="816"/>
          </a:xfrm>
        </p:grpSpPr>
        <p:sp>
          <p:nvSpPr>
            <p:cNvPr id="13361" name="Line 37"/>
            <p:cNvSpPr>
              <a:spLocks noChangeShapeType="1"/>
            </p:cNvSpPr>
            <p:nvPr/>
          </p:nvSpPr>
          <p:spPr bwMode="auto">
            <a:xfrm>
              <a:off x="2888" y="3120"/>
              <a:ext cx="1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2" name="Line 38"/>
            <p:cNvSpPr>
              <a:spLocks noChangeShapeType="1"/>
            </p:cNvSpPr>
            <p:nvPr/>
          </p:nvSpPr>
          <p:spPr bwMode="auto">
            <a:xfrm>
              <a:off x="2888" y="3936"/>
              <a:ext cx="1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44" name="Rectangle 39"/>
          <p:cNvSpPr>
            <a:spLocks noChangeArrowheads="1"/>
          </p:cNvSpPr>
          <p:nvPr/>
        </p:nvSpPr>
        <p:spPr bwMode="auto">
          <a:xfrm>
            <a:off x="4572000" y="3124200"/>
            <a:ext cx="228600" cy="12954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45" name="Group 40"/>
          <p:cNvGrpSpPr>
            <a:grpSpLocks/>
          </p:cNvGrpSpPr>
          <p:nvPr/>
        </p:nvGrpSpPr>
        <p:grpSpPr bwMode="auto">
          <a:xfrm>
            <a:off x="4584700" y="3124200"/>
            <a:ext cx="2260600" cy="1295400"/>
            <a:chOff x="2888" y="1968"/>
            <a:chExt cx="1424" cy="816"/>
          </a:xfrm>
        </p:grpSpPr>
        <p:sp>
          <p:nvSpPr>
            <p:cNvPr id="13359" name="Line 41"/>
            <p:cNvSpPr>
              <a:spLocks noChangeShapeType="1"/>
            </p:cNvSpPr>
            <p:nvPr/>
          </p:nvSpPr>
          <p:spPr bwMode="auto">
            <a:xfrm>
              <a:off x="2888" y="1968"/>
              <a:ext cx="1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0" name="Line 42"/>
            <p:cNvSpPr>
              <a:spLocks noChangeShapeType="1"/>
            </p:cNvSpPr>
            <p:nvPr/>
          </p:nvSpPr>
          <p:spPr bwMode="auto">
            <a:xfrm>
              <a:off x="2888" y="2784"/>
              <a:ext cx="1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46" name="Rectangle 43"/>
          <p:cNvSpPr>
            <a:spLocks noChangeArrowheads="1"/>
          </p:cNvSpPr>
          <p:nvPr/>
        </p:nvSpPr>
        <p:spPr bwMode="auto">
          <a:xfrm>
            <a:off x="6858000" y="3505200"/>
            <a:ext cx="76200" cy="5334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47" name="Group 44"/>
          <p:cNvGrpSpPr>
            <a:grpSpLocks/>
          </p:cNvGrpSpPr>
          <p:nvPr/>
        </p:nvGrpSpPr>
        <p:grpSpPr bwMode="auto">
          <a:xfrm>
            <a:off x="6870700" y="3505200"/>
            <a:ext cx="1193800" cy="533400"/>
            <a:chOff x="4328" y="2208"/>
            <a:chExt cx="752" cy="336"/>
          </a:xfrm>
        </p:grpSpPr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4328" y="2208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4328" y="2544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48" name="Rectangle 47"/>
          <p:cNvSpPr>
            <a:spLocks noChangeArrowheads="1"/>
          </p:cNvSpPr>
          <p:nvPr/>
        </p:nvSpPr>
        <p:spPr bwMode="auto">
          <a:xfrm>
            <a:off x="6858000" y="5486400"/>
            <a:ext cx="76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49" name="Group 48"/>
          <p:cNvGrpSpPr>
            <a:grpSpLocks/>
          </p:cNvGrpSpPr>
          <p:nvPr/>
        </p:nvGrpSpPr>
        <p:grpSpPr bwMode="auto">
          <a:xfrm>
            <a:off x="6870700" y="5486400"/>
            <a:ext cx="1193800" cy="304800"/>
            <a:chOff x="4328" y="3456"/>
            <a:chExt cx="752" cy="192"/>
          </a:xfrm>
        </p:grpSpPr>
        <p:sp>
          <p:nvSpPr>
            <p:cNvPr id="13355" name="Line 49"/>
            <p:cNvSpPr>
              <a:spLocks noChangeShapeType="1"/>
            </p:cNvSpPr>
            <p:nvPr/>
          </p:nvSpPr>
          <p:spPr bwMode="auto">
            <a:xfrm>
              <a:off x="4328" y="3456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6" name="Line 50"/>
            <p:cNvSpPr>
              <a:spLocks noChangeShapeType="1"/>
            </p:cNvSpPr>
            <p:nvPr/>
          </p:nvSpPr>
          <p:spPr bwMode="auto">
            <a:xfrm>
              <a:off x="4328" y="3648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50" name="Rectangle 51"/>
          <p:cNvSpPr>
            <a:spLocks noChangeArrowheads="1"/>
          </p:cNvSpPr>
          <p:nvPr/>
        </p:nvSpPr>
        <p:spPr bwMode="auto">
          <a:xfrm>
            <a:off x="7148513" y="3567113"/>
            <a:ext cx="7731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Core</a:t>
            </a:r>
          </a:p>
        </p:txBody>
      </p:sp>
      <p:sp>
        <p:nvSpPr>
          <p:cNvPr id="13351" name="Rectangle 52"/>
          <p:cNvSpPr>
            <a:spLocks noChangeArrowheads="1"/>
          </p:cNvSpPr>
          <p:nvPr/>
        </p:nvSpPr>
        <p:spPr bwMode="auto">
          <a:xfrm>
            <a:off x="7148513" y="5395913"/>
            <a:ext cx="7731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Core</a:t>
            </a:r>
          </a:p>
        </p:txBody>
      </p:sp>
      <p:sp>
        <p:nvSpPr>
          <p:cNvPr id="13352" name="Rectangle 53"/>
          <p:cNvSpPr>
            <a:spLocks noChangeArrowheads="1"/>
          </p:cNvSpPr>
          <p:nvPr/>
        </p:nvSpPr>
        <p:spPr bwMode="auto">
          <a:xfrm>
            <a:off x="7300913" y="1357313"/>
            <a:ext cx="12969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Cladding</a:t>
            </a:r>
          </a:p>
        </p:txBody>
      </p:sp>
      <p:sp>
        <p:nvSpPr>
          <p:cNvPr id="13353" name="Rectangle 54"/>
          <p:cNvSpPr>
            <a:spLocks noChangeArrowheads="1"/>
          </p:cNvSpPr>
          <p:nvPr/>
        </p:nvSpPr>
        <p:spPr bwMode="auto">
          <a:xfrm>
            <a:off x="5243513" y="5395913"/>
            <a:ext cx="12969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>
                <a:latin typeface="Times New Roman" pitchFamily="18" charset="0"/>
              </a:rPr>
              <a:t>Cladding</a:t>
            </a:r>
          </a:p>
        </p:txBody>
      </p:sp>
      <p:sp>
        <p:nvSpPr>
          <p:cNvPr id="13354" name="Text Box 56"/>
          <p:cNvSpPr txBox="1">
            <a:spLocks noChangeArrowheads="1"/>
          </p:cNvSpPr>
          <p:nvPr/>
        </p:nvSpPr>
        <p:spPr bwMode="auto">
          <a:xfrm>
            <a:off x="228600" y="152400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latin typeface="Times New Roman" pitchFamily="18" charset="0"/>
              </a:rPr>
              <a:t>참조</a:t>
            </a:r>
            <a:r>
              <a:rPr lang="en-US" altLang="ko-KR" sz="1000" b="1">
                <a:latin typeface="Times New Roman" pitchFamily="18" charset="0"/>
              </a:rPr>
              <a:t>:  </a:t>
            </a:r>
            <a:r>
              <a:rPr lang="ko-KR" altLang="en-US" sz="1000" b="1">
                <a:latin typeface="Times New Roman" pitchFamily="18" charset="0"/>
              </a:rPr>
              <a:t>링크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5790</Words>
  <Application>Microsoft Office PowerPoint</Application>
  <PresentationFormat>화면 슬라이드 쇼(4:3)</PresentationFormat>
  <Paragraphs>1379</Paragraphs>
  <Slides>84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84</vt:i4>
      </vt:variant>
    </vt:vector>
  </HeadingPairs>
  <TitlesOfParts>
    <vt:vector size="100" baseType="lpstr">
      <vt:lpstr>½Å¸íÁ¶</vt:lpstr>
      <vt:lpstr>Courier</vt:lpstr>
      <vt:lpstr>Monotype Sorts</vt:lpstr>
      <vt:lpstr>ＭＳ Ｐゴシック</vt:lpstr>
      <vt:lpstr>굴림</vt:lpstr>
      <vt:lpstr>바탕</vt:lpstr>
      <vt:lpstr>신명조</vt:lpstr>
      <vt:lpstr>Arial</vt:lpstr>
      <vt:lpstr>Comic Sans MS</vt:lpstr>
      <vt:lpstr>Gill Sans MT</vt:lpstr>
      <vt:lpstr>Symbol</vt:lpstr>
      <vt:lpstr>Times New Roman</vt:lpstr>
      <vt:lpstr>Wingdings</vt:lpstr>
      <vt:lpstr>기본 디자인</vt:lpstr>
      <vt:lpstr>Clip</vt:lpstr>
      <vt:lpstr>수식</vt:lpstr>
      <vt:lpstr>2장. 데이터 링크 네트워크 (Data Link Networks) </vt:lpstr>
      <vt:lpstr>2장 데이터 링크 네트워크 (Data Link Networks)</vt:lpstr>
      <vt:lpstr>데이터 링크 계층</vt:lpstr>
      <vt:lpstr>하드웨어 구성요소 : 노드(Nodes)</vt:lpstr>
      <vt:lpstr>링크 (Link)</vt:lpstr>
      <vt:lpstr>모듈레이션: 데이터의 신호화</vt:lpstr>
      <vt:lpstr>전자기 스펙트럼과 매체 특성</vt:lpstr>
      <vt:lpstr>사용 가능한 유선 링크의 종류</vt:lpstr>
      <vt:lpstr>광케이블: Optical Fiber</vt:lpstr>
      <vt:lpstr>가입자 선로 (Last-Mile Links)</vt:lpstr>
      <vt:lpstr>Digital subscriber line (DSL)</vt:lpstr>
      <vt:lpstr>무선 링크 (Wireless Links): 일반</vt:lpstr>
      <vt:lpstr>이동통신(Cellular Networks)</vt:lpstr>
      <vt:lpstr>고정 무선통신(Wireless Fixed links)</vt:lpstr>
      <vt:lpstr>위성통신(Satellite system)</vt:lpstr>
      <vt:lpstr>단거리 무선통신(Short Range)</vt:lpstr>
      <vt:lpstr>2장 데이터 링크 네트워크 (Data Link Networks)</vt:lpstr>
      <vt:lpstr>인코딩(Encoding) : 개요</vt:lpstr>
      <vt:lpstr>디지털 전송 (Transmission)</vt:lpstr>
      <vt:lpstr>데이터 전송 (Transmission)</vt:lpstr>
      <vt:lpstr>PCM (Pulse Code Modulation)</vt:lpstr>
      <vt:lpstr>Pulse Code Modulation</vt:lpstr>
      <vt:lpstr>변조: Amplitude Modulation</vt:lpstr>
      <vt:lpstr>주파수 변조: Freq.  Modulation</vt:lpstr>
      <vt:lpstr>위상 변조: Phase Modulation</vt:lpstr>
      <vt:lpstr>이동통신의 속도가 2배 ↑</vt:lpstr>
      <vt:lpstr>디지털 전송 (Transmission)</vt:lpstr>
      <vt:lpstr>Non-Return to Zero(NRZ)</vt:lpstr>
      <vt:lpstr>NRZI and Manchester</vt:lpstr>
      <vt:lpstr>4B/5B</vt:lpstr>
      <vt:lpstr>비트(신호)의 실체 정리</vt:lpstr>
      <vt:lpstr>2장 데이터 링크 네트워크 (Data Link Networks)</vt:lpstr>
      <vt:lpstr>프레이밍(Framing) : 개요</vt:lpstr>
      <vt:lpstr>바이트 중심 프로토콜 (Byte-Oriented Protocols)</vt:lpstr>
      <vt:lpstr>비트 중심 프로토콜 (Bit-Oriented Protocols)</vt:lpstr>
      <vt:lpstr>2장 데이터 링크 네트워크 (Data Link Networks)</vt:lpstr>
      <vt:lpstr>오류 검출 코드  (Error Detecting Code)</vt:lpstr>
      <vt:lpstr>오류 검출율</vt:lpstr>
      <vt:lpstr>2차원 패리티 (Two –Dimensional Parity)</vt:lpstr>
      <vt:lpstr>인터넷 체크섬 알고리즘 (Internet Checksum Algorithm)</vt:lpstr>
      <vt:lpstr>순회 중복 검사 (Cyclic Redundancy Check: CRC)</vt:lpstr>
      <vt:lpstr>CRC의 개념적 이해</vt:lpstr>
      <vt:lpstr>CRC의 성능</vt:lpstr>
      <vt:lpstr>순회 중복 검사 : 송신자 세부 사항</vt:lpstr>
      <vt:lpstr>세부사항 : 젯수 C 결정 및 검출률 분석 Error Pattern: E(x)</vt:lpstr>
      <vt:lpstr>순회 중복 검사: 수신자 세부사항</vt:lpstr>
      <vt:lpstr>CRC 코드</vt:lpstr>
      <vt:lpstr>CRC의 하드웨어 구현 (참조)</vt:lpstr>
      <vt:lpstr>CRC에 대해 간단히 설명하시오.</vt:lpstr>
      <vt:lpstr>2장 데이터 링크 네트워크 (Data Link Networks)</vt:lpstr>
      <vt:lpstr>개요</vt:lpstr>
      <vt:lpstr>오류 수정 코드 (Error Correcting Codes)</vt:lpstr>
      <vt:lpstr>재전송을 통한 오류 복구</vt:lpstr>
      <vt:lpstr>ARQ : 응답 (ACK) 및 타임아웃</vt:lpstr>
      <vt:lpstr>ARQ : 순서번호 (Seq. #)</vt:lpstr>
      <vt:lpstr>Automatic Repeat Request</vt:lpstr>
      <vt:lpstr>Piggybacking</vt:lpstr>
      <vt:lpstr>Stop and Wait : Timing 분석 </vt:lpstr>
      <vt:lpstr>Frames</vt:lpstr>
      <vt:lpstr>정지대기(Stop-and-Wait)</vt:lpstr>
      <vt:lpstr>슬라이딩 윈도우(Sliding Window)</vt:lpstr>
      <vt:lpstr>Sliding Window Protocol의 성능</vt:lpstr>
      <vt:lpstr>시간 진행 표시법 및 해석</vt:lpstr>
      <vt:lpstr>Sliding Window 개념: 정상 진행 경우 (회색부분은 더 보낼 수 있는 프레임 수인 윈도우 표시. 버퍼 표시 아님)</vt:lpstr>
      <vt:lpstr>슬라이딩 윈도우의 오류 복구</vt:lpstr>
      <vt:lpstr>Go-Back-N (구현) 옵션</vt:lpstr>
      <vt:lpstr>오류 처리 정책 : Go-Back-N</vt:lpstr>
      <vt:lpstr>Go-Back-N : 프레임 별 타임 아웃/해제 </vt:lpstr>
      <vt:lpstr>오류 처리 정책 : Go-Back-N 재검토</vt:lpstr>
      <vt:lpstr>오류 처리 : Selective-Repeat </vt:lpstr>
      <vt:lpstr>Sliding Window 세부 사항</vt:lpstr>
      <vt:lpstr>슬라이딩윈도우(GoBackN) 세부알고리즘(1) </vt:lpstr>
      <vt:lpstr>PowerPoint 프레젠테이션</vt:lpstr>
      <vt:lpstr>순서 번호 공간 (Sequence Number Space)</vt:lpstr>
      <vt:lpstr>순서 번호 공간 (2)</vt:lpstr>
      <vt:lpstr>Out-of-order Receiving: dilemma</vt:lpstr>
      <vt:lpstr>동시 논리 채널  (Concurrent Logical Channels)</vt:lpstr>
      <vt:lpstr>Sliding Window 구현</vt:lpstr>
      <vt:lpstr>Sliding Window 구현</vt:lpstr>
      <vt:lpstr>Sliding Window 구현(2)</vt:lpstr>
      <vt:lpstr>Sliding Window 구현(3)</vt:lpstr>
      <vt:lpstr>Sliding Window 구현(4)</vt:lpstr>
      <vt:lpstr>프로토콜 계층/개체/인터페이스</vt:lpstr>
      <vt:lpstr>프로토콜 계층/개체/인터페이스의 실체 Sliding Window Protocol을 기준으로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링크계층-1</dc:title>
  <dc:creator>cypark</dc:creator>
  <cp:lastModifiedBy>박창윤 (Chang Yun Park)</cp:lastModifiedBy>
  <cp:revision>396</cp:revision>
  <dcterms:created xsi:type="dcterms:W3CDTF">2000-02-24T06:26:50Z</dcterms:created>
  <dcterms:modified xsi:type="dcterms:W3CDTF">2020-08-13T21:16:26Z</dcterms:modified>
</cp:coreProperties>
</file>