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310" r:id="rId2"/>
    <p:sldId id="284" r:id="rId3"/>
    <p:sldId id="285" r:id="rId4"/>
    <p:sldId id="305" r:id="rId5"/>
    <p:sldId id="286" r:id="rId6"/>
    <p:sldId id="287" r:id="rId7"/>
    <p:sldId id="326" r:id="rId8"/>
    <p:sldId id="347" r:id="rId9"/>
    <p:sldId id="348" r:id="rId10"/>
    <p:sldId id="400" r:id="rId11"/>
    <p:sldId id="288" r:id="rId12"/>
    <p:sldId id="353" r:id="rId13"/>
    <p:sldId id="311" r:id="rId14"/>
    <p:sldId id="290" r:id="rId15"/>
    <p:sldId id="379" r:id="rId16"/>
    <p:sldId id="398" r:id="rId17"/>
    <p:sldId id="383" r:id="rId18"/>
    <p:sldId id="382" r:id="rId19"/>
    <p:sldId id="381" r:id="rId20"/>
    <p:sldId id="384" r:id="rId21"/>
    <p:sldId id="366" r:id="rId22"/>
    <p:sldId id="389" r:id="rId23"/>
    <p:sldId id="367" r:id="rId24"/>
    <p:sldId id="401" r:id="rId25"/>
    <p:sldId id="368" r:id="rId26"/>
    <p:sldId id="395" r:id="rId27"/>
    <p:sldId id="396" r:id="rId28"/>
    <p:sldId id="397" r:id="rId29"/>
    <p:sldId id="369" r:id="rId30"/>
    <p:sldId id="390" r:id="rId31"/>
    <p:sldId id="370" r:id="rId32"/>
    <p:sldId id="391" r:id="rId33"/>
    <p:sldId id="371" r:id="rId34"/>
    <p:sldId id="372" r:id="rId35"/>
    <p:sldId id="399" r:id="rId36"/>
    <p:sldId id="312" r:id="rId37"/>
    <p:sldId id="296" r:id="rId38"/>
    <p:sldId id="297" r:id="rId39"/>
    <p:sldId id="298" r:id="rId40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5000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5000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5000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5000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5000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79" d="100"/>
          <a:sy n="79" d="100"/>
        </p:scale>
        <p:origin x="63" y="2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177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pPr>
              <a:defRPr/>
            </a:pPr>
            <a:fld id="{49D907F5-5EBF-4BE9-88DB-3E1D5CCB6C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68671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D907F5-5EBF-4BE9-88DB-3E1D5CCB6C43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6955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D907F5-5EBF-4BE9-88DB-3E1D5CCB6C43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6194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6BDDD1-BDFC-49AF-BA47-D00B238E9F54}" type="slidenum">
              <a:rPr lang="en-US" altLang="ko-KR" smtClean="0"/>
              <a:pPr/>
              <a:t>16</a:t>
            </a:fld>
            <a:endParaRPr lang="en-US" altLang="ko-KR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348229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DD50D5-7458-47E4-A054-F3D9EB5FEE2A}" type="slidenum">
              <a:rPr lang="en-US" altLang="ko-KR" smtClean="0"/>
              <a:pPr/>
              <a:t>26</a:t>
            </a:fld>
            <a:endParaRPr lang="en-US" altLang="ko-KR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720725"/>
            <a:ext cx="4559300" cy="3419475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275" y="4360863"/>
            <a:ext cx="5037138" cy="4079875"/>
          </a:xfrm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 sz="2400"/>
          </a:p>
        </p:txBody>
      </p:sp>
    </p:spTree>
    <p:extLst>
      <p:ext uri="{BB962C8B-B14F-4D97-AF65-F5344CB8AC3E}">
        <p14:creationId xmlns:p14="http://schemas.microsoft.com/office/powerpoint/2010/main" val="3673621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D907F5-5EBF-4BE9-88DB-3E1D5CCB6C43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7972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D907F5-5EBF-4BE9-88DB-3E1D5CCB6C43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1710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A7CFFF-64D3-45B3-8B50-92C9CCB5F9C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D75A61-E8FC-4703-941B-39ECF4E0119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67500" y="381000"/>
            <a:ext cx="2095500" cy="6172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134100" cy="6172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DC0ECB-11A5-4D57-92CB-33FAB59CAA0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04180-DA1E-48A7-A90A-F9991C8057F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0CF2F4-9E16-4E90-AA87-2179FBF1D6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11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11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7E0E24-D5A4-4D33-86C0-D1B91BF838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6A7D15-07D4-4B7F-969C-6EA627926D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C24E39-60BE-4BBA-8057-0053548FF17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A309F-1A8C-4A32-AE12-9F758EF4995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AED3CD-2BA0-4705-AEF6-FE27E250ECC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B7A00B-CAC2-44AE-A4AF-323AD78437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382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/>
            </a:lvl1pPr>
          </a:lstStyle>
          <a:p>
            <a:pPr>
              <a:defRPr/>
            </a:pPr>
            <a:fld id="{C1B238CC-CD15-41B9-82C9-27D809FEAC1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oleObject" Target="../embeddings/oleObject12.bin"/><Relationship Id="rId18" Type="http://schemas.openxmlformats.org/officeDocument/2006/relationships/oleObject" Target="../embeddings/oleObject17.bin"/><Relationship Id="rId3" Type="http://schemas.openxmlformats.org/officeDocument/2006/relationships/oleObject" Target="../embeddings/oleObject5.bin"/><Relationship Id="rId7" Type="http://schemas.openxmlformats.org/officeDocument/2006/relationships/image" Target="../media/image5.png"/><Relationship Id="rId12" Type="http://schemas.openxmlformats.org/officeDocument/2006/relationships/oleObject" Target="../embeddings/oleObject11.bin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5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4.bin"/><Relationship Id="rId10" Type="http://schemas.openxmlformats.org/officeDocument/2006/relationships/oleObject" Target="../embeddings/oleObject9.bin"/><Relationship Id="rId19" Type="http://schemas.openxmlformats.org/officeDocument/2006/relationships/oleObject" Target="../embeddings/oleObject18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8.bin"/><Relationship Id="rId14" Type="http://schemas.openxmlformats.org/officeDocument/2006/relationships/oleObject" Target="../embeddings/oleObject13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0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9.bin"/><Relationship Id="rId10" Type="http://schemas.openxmlformats.org/officeDocument/2006/relationships/oleObject" Target="../embeddings/oleObject24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23.bin"/><Relationship Id="rId14" Type="http://schemas.openxmlformats.org/officeDocument/2006/relationships/oleObject" Target="../embeddings/oleObject28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image" Target="../media/image5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31.bin"/><Relationship Id="rId9" Type="http://schemas.openxmlformats.org/officeDocument/2006/relationships/oleObject" Target="../embeddings/oleObject34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ko-KR" dirty="0"/>
              <a:t>2</a:t>
            </a:r>
            <a:r>
              <a:rPr lang="ko-KR" altLang="en-US" dirty="0"/>
              <a:t>장 데이터 </a:t>
            </a:r>
            <a:r>
              <a:rPr lang="ko-KR" altLang="en-US"/>
              <a:t>링크 네트워크 </a:t>
            </a:r>
            <a:endParaRPr lang="ko-KR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905000"/>
            <a:ext cx="7791400" cy="4648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ko-KR" sz="2400" dirty="0">
                <a:sym typeface="Wingdings" pitchFamily="2" charset="2"/>
              </a:rPr>
              <a:t></a:t>
            </a:r>
            <a:r>
              <a:rPr lang="en-US" altLang="ko-KR" dirty="0"/>
              <a:t> </a:t>
            </a:r>
            <a:r>
              <a:rPr lang="ko-KR" altLang="en-US" sz="2800" dirty="0" err="1"/>
              <a:t>점대점</a:t>
            </a:r>
            <a:r>
              <a:rPr lang="en-US" altLang="ko-KR" sz="2800" dirty="0"/>
              <a:t>(Point-To-Point) </a:t>
            </a:r>
            <a:r>
              <a:rPr lang="ko-KR" altLang="en-US" sz="2800" dirty="0"/>
              <a:t>링크</a:t>
            </a:r>
          </a:p>
          <a:p>
            <a:pPr eaLnBrk="1" hangingPunct="1">
              <a:buFontTx/>
              <a:buNone/>
            </a:pPr>
            <a:r>
              <a:rPr lang="ko-KR" altLang="en-US" sz="2400" dirty="0">
                <a:sym typeface="Wingdings" pitchFamily="2" charset="2"/>
              </a:rPr>
              <a:t></a:t>
            </a:r>
            <a:r>
              <a:rPr lang="ko-KR" altLang="en-US" sz="2800" dirty="0"/>
              <a:t> </a:t>
            </a:r>
            <a:r>
              <a:rPr lang="ko-KR" altLang="en-US" sz="2800" dirty="0" err="1"/>
              <a:t>신뢰성있는</a:t>
            </a:r>
            <a:r>
              <a:rPr lang="ko-KR" altLang="en-US" sz="2800" dirty="0"/>
              <a:t> 전송</a:t>
            </a:r>
          </a:p>
          <a:p>
            <a:pPr eaLnBrk="1" hangingPunct="1">
              <a:buFont typeface="Wingdings" pitchFamily="2" charset="2"/>
              <a:buNone/>
            </a:pPr>
            <a:r>
              <a:rPr lang="ko-KR" altLang="en-US" sz="2400" dirty="0">
                <a:sym typeface="Wingdings" pitchFamily="2" charset="2"/>
              </a:rPr>
              <a:t></a:t>
            </a:r>
            <a:r>
              <a:rPr lang="ko-KR" altLang="en-US" sz="2800" dirty="0"/>
              <a:t> 이더넷 </a:t>
            </a:r>
            <a:r>
              <a:rPr lang="en-US" altLang="ko-KR" sz="2800" dirty="0"/>
              <a:t>(</a:t>
            </a:r>
            <a:r>
              <a:rPr lang="ko-KR" altLang="en-US" sz="2800" dirty="0"/>
              <a:t>유선 </a:t>
            </a:r>
            <a:r>
              <a:rPr lang="en-US" altLang="ko-KR" sz="2800"/>
              <a:t>LAN</a:t>
            </a:r>
            <a:r>
              <a:rPr lang="en-US" altLang="ko-KR" sz="2800" smtClean="0"/>
              <a:t>) </a:t>
            </a:r>
            <a:endParaRPr lang="ko-KR" altLang="en-US" sz="2800" dirty="0"/>
          </a:p>
          <a:p>
            <a:pPr eaLnBrk="1" hangingPunct="1">
              <a:buFont typeface="Wingdings" pitchFamily="2" charset="2"/>
              <a:buNone/>
            </a:pPr>
            <a:r>
              <a:rPr lang="ko-KR" altLang="en-US" sz="2400" dirty="0">
                <a:sym typeface="Wingdings" pitchFamily="2" charset="2"/>
              </a:rPr>
              <a:t></a:t>
            </a:r>
            <a:r>
              <a:rPr lang="ko-KR" altLang="en-US" sz="2800" dirty="0"/>
              <a:t> </a:t>
            </a:r>
            <a:r>
              <a:rPr lang="ko-KR" altLang="en-US" sz="2800" dirty="0" err="1"/>
              <a:t>토큰링</a:t>
            </a:r>
            <a:r>
              <a:rPr lang="ko-KR" altLang="en-US" sz="2800" dirty="0"/>
              <a:t> </a:t>
            </a:r>
            <a:r>
              <a:rPr lang="en-US" altLang="ko-KR" sz="2800" dirty="0"/>
              <a:t>(802.5, FDDI)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dirty="0">
                <a:sym typeface="Wingdings" pitchFamily="2" charset="2"/>
              </a:rPr>
              <a:t></a:t>
            </a:r>
            <a:r>
              <a:rPr lang="en-US" altLang="ko-KR" sz="2800" dirty="0"/>
              <a:t> </a:t>
            </a:r>
            <a:r>
              <a:rPr lang="ko-KR" altLang="en-US" sz="2800" dirty="0"/>
              <a:t>무선 </a:t>
            </a:r>
            <a:r>
              <a:rPr lang="en-US" altLang="ko-KR" sz="2800" dirty="0"/>
              <a:t>LAN</a:t>
            </a:r>
          </a:p>
          <a:p>
            <a:pPr eaLnBrk="1" hangingPunct="1">
              <a:buFontTx/>
              <a:buNone/>
            </a:pPr>
            <a:r>
              <a:rPr lang="en-US" altLang="ko-KR" sz="2400" dirty="0">
                <a:sym typeface="Wingdings" pitchFamily="2" charset="2"/>
              </a:rPr>
              <a:t></a:t>
            </a:r>
            <a:r>
              <a:rPr lang="en-US" altLang="ko-KR" dirty="0"/>
              <a:t> </a:t>
            </a:r>
            <a:r>
              <a:rPr lang="ko-KR" altLang="en-US" sz="2800" dirty="0"/>
              <a:t>네트워크 어댑터</a:t>
            </a:r>
          </a:p>
          <a:p>
            <a:pPr lvl="1" eaLnBrk="1" hangingPunct="1"/>
            <a:endParaRPr lang="en-US" altLang="ko-K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419686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ko-KR" dirty="0"/>
              <a:t>CSMA/CD </a:t>
            </a:r>
            <a:r>
              <a:rPr lang="ko-KR" altLang="en-US" dirty="0"/>
              <a:t>평가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412776"/>
            <a:ext cx="8534400" cy="4996408"/>
          </a:xfrm>
        </p:spPr>
        <p:txBody>
          <a:bodyPr/>
          <a:lstStyle/>
          <a:p>
            <a:pPr eaLnBrk="1" hangingPunct="1"/>
            <a:r>
              <a:rPr lang="ko-KR" altLang="en-US" dirty="0"/>
              <a:t>여러 </a:t>
            </a:r>
            <a:r>
              <a:rPr lang="en-US" altLang="ko-KR" dirty="0"/>
              <a:t>MAC </a:t>
            </a:r>
            <a:r>
              <a:rPr lang="ko-KR" altLang="en-US" dirty="0"/>
              <a:t>정책을  평가하는데 있어서</a:t>
            </a:r>
            <a:r>
              <a:rPr lang="en-US" altLang="ko-KR" dirty="0"/>
              <a:t>, </a:t>
            </a:r>
            <a:r>
              <a:rPr lang="ko-KR" altLang="en-US" dirty="0"/>
              <a:t>적절한 지표는 </a:t>
            </a:r>
            <a:r>
              <a:rPr lang="en-US" altLang="ko-KR" dirty="0"/>
              <a:t>?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충돌에 소모되는 총비용은 무엇의 함수</a:t>
            </a:r>
            <a:r>
              <a:rPr lang="en-US" altLang="ko-KR" dirty="0"/>
              <a:t>?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/>
              <a:t>1-persistent </a:t>
            </a:r>
            <a:r>
              <a:rPr lang="ko-KR" altLang="en-US" dirty="0"/>
              <a:t>정책은 </a:t>
            </a:r>
            <a:r>
              <a:rPr lang="en-US" altLang="ko-KR" dirty="0"/>
              <a:t>?</a:t>
            </a:r>
            <a:r>
              <a:rPr lang="ko-KR" altLang="en-US" dirty="0"/>
              <a:t>     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/>
              <a:t>CD</a:t>
            </a:r>
            <a:r>
              <a:rPr lang="ko-KR" altLang="en-US" dirty="0"/>
              <a:t>를 하지 않는다면</a:t>
            </a:r>
            <a:r>
              <a:rPr lang="en-US" altLang="ko-KR" dirty="0"/>
              <a:t>?</a:t>
            </a:r>
          </a:p>
          <a:p>
            <a:pPr lvl="1" eaLnBrk="1" hangingPunct="1"/>
            <a:r>
              <a:rPr lang="en-US" altLang="ko-KR" dirty="0"/>
              <a:t>CD</a:t>
            </a:r>
            <a:r>
              <a:rPr lang="ko-KR" altLang="en-US" dirty="0"/>
              <a:t>로 얻는 이익은 어디서 나오는 것인가</a:t>
            </a:r>
            <a:r>
              <a:rPr lang="en-US" altLang="ko-KR" dirty="0"/>
              <a:t>?</a:t>
            </a:r>
          </a:p>
          <a:p>
            <a:pPr eaLnBrk="1" hangingPunct="1">
              <a:buFontTx/>
              <a:buNone/>
            </a:pPr>
            <a:r>
              <a:rPr lang="ko-KR" altLang="en-US" dirty="0"/>
              <a:t>         </a:t>
            </a:r>
          </a:p>
          <a:p>
            <a:pPr eaLnBrk="1" hangingPunct="1"/>
            <a:r>
              <a:rPr lang="ko-KR" altLang="en-US" dirty="0"/>
              <a:t>충돌이 감지된 후</a:t>
            </a:r>
            <a:r>
              <a:rPr lang="en-US" altLang="ko-KR" dirty="0"/>
              <a:t>, 1-persistent </a:t>
            </a:r>
            <a:r>
              <a:rPr lang="ko-KR" altLang="en-US" dirty="0"/>
              <a:t>인가</a:t>
            </a:r>
            <a:r>
              <a:rPr lang="en-US" altLang="ko-KR" dirty="0"/>
              <a:t>?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/>
              <a:t>CSMA/CD</a:t>
            </a:r>
            <a:r>
              <a:rPr lang="ko-KR" altLang="en-US" dirty="0"/>
              <a:t>가 유효한 환경은</a:t>
            </a:r>
            <a:r>
              <a:rPr lang="en-US" altLang="ko-KR" dirty="0"/>
              <a:t>?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뒤에서 배울 </a:t>
            </a:r>
            <a:r>
              <a:rPr lang="en-US" altLang="ko-KR" dirty="0"/>
              <a:t>Token-Ring </a:t>
            </a:r>
            <a:r>
              <a:rPr lang="ko-KR" altLang="en-US" dirty="0"/>
              <a:t>방법과 대비해서 이해 필요</a:t>
            </a:r>
            <a:endParaRPr lang="en-US" altLang="ko-KR" dirty="0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228600" y="152400"/>
            <a:ext cx="403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>
                <a:latin typeface="Times New Roman" pitchFamily="18" charset="0"/>
              </a:rPr>
              <a:t>2</a:t>
            </a:r>
            <a:r>
              <a:rPr lang="ko-KR" altLang="en-US" sz="1000" b="1">
                <a:latin typeface="Times New Roman" pitchFamily="18" charset="0"/>
              </a:rPr>
              <a:t>장</a:t>
            </a:r>
            <a:r>
              <a:rPr lang="en-US" altLang="ko-KR" sz="1000" b="1">
                <a:latin typeface="Times New Roman" pitchFamily="18" charset="0"/>
              </a:rPr>
              <a:t>. </a:t>
            </a:r>
            <a:r>
              <a:rPr lang="ko-KR" altLang="en-US" sz="1000" b="1">
                <a:latin typeface="Times New Roman" pitchFamily="18" charset="0"/>
              </a:rPr>
              <a:t>데이터 링크 네트워크</a:t>
            </a:r>
            <a:r>
              <a:rPr lang="en-US" altLang="ko-KR" sz="1000" b="1">
                <a:latin typeface="Times New Roman" pitchFamily="18" charset="0"/>
              </a:rPr>
              <a:t>: </a:t>
            </a:r>
            <a:r>
              <a:rPr lang="ko-KR" altLang="en-US" sz="1000" b="1">
                <a:latin typeface="Times New Roman" pitchFamily="18" charset="0"/>
              </a:rPr>
              <a:t>이더넷</a:t>
            </a:r>
            <a:endParaRPr lang="ko-KR" altLang="en-US" sz="1400" b="1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957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772400" cy="685800"/>
          </a:xfrm>
        </p:spPr>
        <p:txBody>
          <a:bodyPr/>
          <a:lstStyle/>
          <a:p>
            <a:pPr eaLnBrk="1" hangingPunct="1"/>
            <a:r>
              <a:rPr lang="ko-KR" altLang="en-US"/>
              <a:t>사용 경험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5105400"/>
          </a:xfrm>
        </p:spPr>
        <p:txBody>
          <a:bodyPr/>
          <a:lstStyle/>
          <a:p>
            <a:pPr eaLnBrk="1" hangingPunct="1"/>
            <a:r>
              <a:rPr lang="en-US" altLang="ko-KR"/>
              <a:t> </a:t>
            </a:r>
            <a:r>
              <a:rPr lang="ko-KR" altLang="en-US"/>
              <a:t>실제 관찰 결과     </a:t>
            </a:r>
          </a:p>
          <a:p>
            <a:pPr lvl="1" eaLnBrk="1" hangingPunct="1"/>
            <a:r>
              <a:rPr lang="en-US" altLang="ko-KR"/>
              <a:t>10-200</a:t>
            </a:r>
            <a:r>
              <a:rPr lang="ko-KR" altLang="en-US"/>
              <a:t>개의 호스트 </a:t>
            </a:r>
            <a:r>
              <a:rPr lang="en-US" altLang="ko-KR"/>
              <a:t>(1024</a:t>
            </a:r>
            <a:r>
              <a:rPr lang="ko-KR" altLang="en-US"/>
              <a:t>개가 사용되지는 않음</a:t>
            </a:r>
            <a:r>
              <a:rPr lang="en-US" altLang="ko-KR"/>
              <a:t>)</a:t>
            </a:r>
          </a:p>
          <a:p>
            <a:pPr lvl="1" eaLnBrk="1" hangingPunct="1"/>
            <a:r>
              <a:rPr lang="ko-KR" altLang="en-US"/>
              <a:t>길이는 </a:t>
            </a:r>
            <a:r>
              <a:rPr lang="en-US" altLang="ko-KR"/>
              <a:t>1500m</a:t>
            </a:r>
            <a:r>
              <a:rPr lang="ko-KR" altLang="en-US"/>
              <a:t>보다 짧음 </a:t>
            </a:r>
            <a:r>
              <a:rPr lang="en-US" altLang="ko-KR"/>
              <a:t>(RTT</a:t>
            </a:r>
            <a:r>
              <a:rPr lang="ko-KR" altLang="en-US"/>
              <a:t>의 경우는 </a:t>
            </a:r>
            <a:r>
              <a:rPr lang="en-US" altLang="ko-KR"/>
              <a:t>51</a:t>
            </a:r>
            <a:r>
              <a:rPr lang="en-US" altLang="ko-KR">
                <a:sym typeface="Symbol" pitchFamily="18" charset="2"/>
              </a:rPr>
              <a:t></a:t>
            </a:r>
            <a:r>
              <a:rPr lang="ko-KR" altLang="en-US"/>
              <a:t>보다 </a:t>
            </a:r>
            <a:r>
              <a:rPr lang="en-US" altLang="ko-KR"/>
              <a:t>5</a:t>
            </a:r>
            <a:r>
              <a:rPr lang="en-US" altLang="ko-KR">
                <a:sym typeface="Symbol" pitchFamily="18" charset="2"/>
              </a:rPr>
              <a:t></a:t>
            </a:r>
            <a:r>
              <a:rPr lang="en-US" altLang="ko-KR"/>
              <a:t> </a:t>
            </a:r>
            <a:r>
              <a:rPr lang="ko-KR" altLang="en-US"/>
              <a:t>가깝다</a:t>
            </a:r>
            <a:r>
              <a:rPr lang="en-US" altLang="ko-KR"/>
              <a:t>)</a:t>
            </a:r>
          </a:p>
          <a:p>
            <a:pPr lvl="1" eaLnBrk="1" hangingPunct="1"/>
            <a:r>
              <a:rPr lang="ko-KR" altLang="en-US"/>
              <a:t>패킷의 길이는 </a:t>
            </a:r>
            <a:r>
              <a:rPr lang="en-US" altLang="ko-KR"/>
              <a:t>bimodal -</a:t>
            </a:r>
            <a:r>
              <a:rPr lang="ko-KR" altLang="en-US"/>
              <a:t>길고</a:t>
            </a:r>
            <a:r>
              <a:rPr lang="en-US" altLang="ko-KR"/>
              <a:t>(</a:t>
            </a:r>
            <a:r>
              <a:rPr lang="en-US" altLang="ko-KR">
                <a:sym typeface="Symbol" pitchFamily="18" charset="2"/>
              </a:rPr>
              <a:t></a:t>
            </a:r>
            <a:r>
              <a:rPr lang="en-US" altLang="ko-KR"/>
              <a:t>1500) </a:t>
            </a:r>
            <a:r>
              <a:rPr lang="ko-KR" altLang="en-US"/>
              <a:t>짧은</a:t>
            </a:r>
            <a:r>
              <a:rPr lang="en-US" altLang="ko-KR"/>
              <a:t>(</a:t>
            </a:r>
            <a:r>
              <a:rPr lang="en-US" altLang="ko-KR">
                <a:sym typeface="Symbol" pitchFamily="18" charset="2"/>
              </a:rPr>
              <a:t></a:t>
            </a:r>
            <a:r>
              <a:rPr lang="en-US" altLang="ko-KR"/>
              <a:t>80) </a:t>
            </a:r>
            <a:r>
              <a:rPr lang="ko-KR" altLang="en-US"/>
              <a:t>두 가지 형태</a:t>
            </a:r>
          </a:p>
          <a:p>
            <a:pPr lvl="1" eaLnBrk="1" hangingPunct="1"/>
            <a:r>
              <a:rPr lang="ko-KR" altLang="en-US"/>
              <a:t>상위 수준의 흐름 제어</a:t>
            </a:r>
            <a:r>
              <a:rPr lang="en-US" altLang="ko-KR"/>
              <a:t>(flow control)</a:t>
            </a:r>
            <a:r>
              <a:rPr lang="ko-KR" altLang="en-US"/>
              <a:t>와 호스트 성능이 부하를 제한</a:t>
            </a:r>
          </a:p>
          <a:p>
            <a:pPr eaLnBrk="1" hangingPunct="1">
              <a:buFontTx/>
              <a:buNone/>
            </a:pPr>
            <a:r>
              <a:rPr lang="ko-KR" altLang="en-US"/>
              <a:t>         </a:t>
            </a:r>
          </a:p>
          <a:p>
            <a:pPr eaLnBrk="1" hangingPunct="1"/>
            <a:r>
              <a:rPr lang="ko-KR" altLang="en-US"/>
              <a:t>권장 사항 </a:t>
            </a:r>
          </a:p>
          <a:p>
            <a:pPr lvl="1" eaLnBrk="1" hangingPunct="1"/>
            <a:r>
              <a:rPr lang="ko-KR" altLang="en-US"/>
              <a:t>과부하를 피할 것 </a:t>
            </a:r>
            <a:r>
              <a:rPr lang="en-US" altLang="ko-KR"/>
              <a:t>(</a:t>
            </a:r>
            <a:r>
              <a:rPr lang="ko-KR" altLang="en-US"/>
              <a:t>최대 </a:t>
            </a:r>
            <a:r>
              <a:rPr lang="en-US" altLang="ko-KR"/>
              <a:t>30%</a:t>
            </a:r>
            <a:r>
              <a:rPr lang="ko-KR" altLang="en-US"/>
              <a:t>의 효율</a:t>
            </a:r>
            <a:r>
              <a:rPr lang="en-US" altLang="ko-KR"/>
              <a:t>) </a:t>
            </a:r>
          </a:p>
          <a:p>
            <a:pPr lvl="1" eaLnBrk="1" hangingPunct="1"/>
            <a:r>
              <a:rPr lang="ko-KR" altLang="en-US"/>
              <a:t>컨트롤러</a:t>
            </a:r>
            <a:r>
              <a:rPr lang="en-US" altLang="ko-KR"/>
              <a:t>(controller)</a:t>
            </a:r>
            <a:r>
              <a:rPr lang="ko-KR" altLang="en-US"/>
              <a:t>를 정확하게 구현</a:t>
            </a:r>
          </a:p>
          <a:p>
            <a:pPr lvl="1" eaLnBrk="1" hangingPunct="1"/>
            <a:r>
              <a:rPr lang="ko-KR" altLang="en-US"/>
              <a:t>큰 패킷을 사용</a:t>
            </a:r>
          </a:p>
          <a:p>
            <a:pPr eaLnBrk="1" hangingPunct="1"/>
            <a:endParaRPr lang="en-US" altLang="ko-KR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228600" y="152400"/>
            <a:ext cx="403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>
                <a:latin typeface="Times New Roman" pitchFamily="18" charset="0"/>
              </a:rPr>
              <a:t>2</a:t>
            </a:r>
            <a:r>
              <a:rPr lang="ko-KR" altLang="en-US" sz="1000" b="1">
                <a:latin typeface="Times New Roman" pitchFamily="18" charset="0"/>
              </a:rPr>
              <a:t>장</a:t>
            </a:r>
            <a:r>
              <a:rPr lang="en-US" altLang="ko-KR" sz="1000" b="1">
                <a:latin typeface="Times New Roman" pitchFamily="18" charset="0"/>
              </a:rPr>
              <a:t>. </a:t>
            </a:r>
            <a:r>
              <a:rPr lang="ko-KR" altLang="en-US" sz="1000" b="1">
                <a:latin typeface="Times New Roman" pitchFamily="18" charset="0"/>
              </a:rPr>
              <a:t>데이터 링크 네트워크</a:t>
            </a:r>
            <a:r>
              <a:rPr lang="en-US" altLang="ko-KR" sz="1000" b="1">
                <a:latin typeface="Times New Roman" pitchFamily="18" charset="0"/>
              </a:rPr>
              <a:t>: </a:t>
            </a:r>
            <a:r>
              <a:rPr lang="ko-KR" altLang="en-US" sz="1000" b="1">
                <a:latin typeface="Times New Roman" pitchFamily="18" charset="0"/>
              </a:rPr>
              <a:t>이더넷</a:t>
            </a:r>
            <a:endParaRPr lang="ko-KR" altLang="en-US" sz="1400" b="1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/>
              <a:t>이더넷</a:t>
            </a:r>
            <a:r>
              <a:rPr lang="ko-KR" altLang="en-US"/>
              <a:t> 확장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82000" cy="5257800"/>
          </a:xfrm>
        </p:spPr>
        <p:txBody>
          <a:bodyPr/>
          <a:lstStyle/>
          <a:p>
            <a:pPr eaLnBrk="1" hangingPunct="1"/>
            <a:r>
              <a:rPr lang="ko-KR" altLang="en-US" dirty="0"/>
              <a:t>속도</a:t>
            </a:r>
          </a:p>
          <a:p>
            <a:pPr lvl="1" eaLnBrk="1" hangingPunct="1"/>
            <a:r>
              <a:rPr lang="en-US" altLang="ko-KR" dirty="0" err="1"/>
              <a:t>FastEthernet</a:t>
            </a:r>
            <a:r>
              <a:rPr lang="en-US" altLang="ko-KR" dirty="0"/>
              <a:t>: 100Mbps</a:t>
            </a:r>
          </a:p>
          <a:p>
            <a:pPr lvl="1" eaLnBrk="1" hangingPunct="1"/>
            <a:r>
              <a:rPr lang="en-US" altLang="ko-KR" dirty="0"/>
              <a:t>Gigabit Ethernet: 1Gbps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dirty="0" err="1"/>
              <a:t>스위칭</a:t>
            </a:r>
            <a:r>
              <a:rPr lang="ko-KR" altLang="en-US" dirty="0"/>
              <a:t> 기능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ko-KR" dirty="0"/>
              <a:t>Repeater </a:t>
            </a:r>
            <a:r>
              <a:rPr lang="ko-KR" altLang="en-US" dirty="0"/>
              <a:t>대신 </a:t>
            </a:r>
            <a:r>
              <a:rPr lang="en-US" altLang="ko-KR" dirty="0"/>
              <a:t>Bridge </a:t>
            </a:r>
            <a:r>
              <a:rPr lang="ko-KR" altLang="en-US" dirty="0"/>
              <a:t>사용</a:t>
            </a:r>
          </a:p>
          <a:p>
            <a:pPr lvl="2" eaLnBrk="1" hangingPunct="1">
              <a:lnSpc>
                <a:spcPct val="110000"/>
              </a:lnSpc>
            </a:pPr>
            <a:r>
              <a:rPr lang="ko-KR" altLang="en-US" dirty="0"/>
              <a:t>각 세그먼트가 독립적으로 사용 가능</a:t>
            </a:r>
          </a:p>
          <a:p>
            <a:pPr lvl="1" eaLnBrk="1" hangingPunct="1">
              <a:lnSpc>
                <a:spcPct val="60000"/>
              </a:lnSpc>
            </a:pPr>
            <a:r>
              <a:rPr lang="en-US" altLang="ko-KR" dirty="0"/>
              <a:t>Multiport Bridge </a:t>
            </a:r>
            <a:r>
              <a:rPr lang="en-US" altLang="ko-KR" dirty="0">
                <a:sym typeface="Symbol"/>
              </a:rPr>
              <a:t></a:t>
            </a:r>
            <a:r>
              <a:rPr lang="en-US" altLang="ko-KR" dirty="0"/>
              <a:t>  </a:t>
            </a:r>
            <a:r>
              <a:rPr lang="en-US" altLang="ko-KR" dirty="0">
                <a:solidFill>
                  <a:srgbClr val="FF0000"/>
                </a:solidFill>
              </a:rPr>
              <a:t>LAN Switch</a:t>
            </a:r>
            <a:endParaRPr lang="ko-KR" altLang="en-US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ko-KR" dirty="0"/>
              <a:t>Switched Ethernet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ko-KR" dirty="0"/>
              <a:t>HUB</a:t>
            </a:r>
            <a:r>
              <a:rPr lang="ko-KR" altLang="en-US" dirty="0"/>
              <a:t>에 </a:t>
            </a:r>
            <a:r>
              <a:rPr lang="en-US" altLang="ko-KR" dirty="0"/>
              <a:t>Switch</a:t>
            </a:r>
            <a:r>
              <a:rPr lang="ko-KR" altLang="en-US" dirty="0"/>
              <a:t>로 동작</a:t>
            </a:r>
          </a:p>
          <a:p>
            <a:pPr lvl="2" eaLnBrk="1" hangingPunct="1">
              <a:lnSpc>
                <a:spcPct val="110000"/>
              </a:lnSpc>
            </a:pPr>
            <a:r>
              <a:rPr lang="ko-KR" altLang="en-US" dirty="0"/>
              <a:t>각 호스트는 대역폭을 점유해서 사용 가능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228600" y="152400"/>
            <a:ext cx="403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>
                <a:latin typeface="Times New Roman" pitchFamily="18" charset="0"/>
              </a:rPr>
              <a:t>2</a:t>
            </a:r>
            <a:r>
              <a:rPr lang="ko-KR" altLang="en-US" sz="1000" b="1">
                <a:latin typeface="Times New Roman" pitchFamily="18" charset="0"/>
              </a:rPr>
              <a:t>장</a:t>
            </a:r>
            <a:r>
              <a:rPr lang="en-US" altLang="ko-KR" sz="1000" b="1">
                <a:latin typeface="Times New Roman" pitchFamily="18" charset="0"/>
              </a:rPr>
              <a:t>. </a:t>
            </a:r>
            <a:r>
              <a:rPr lang="ko-KR" altLang="en-US" sz="1000" b="1">
                <a:latin typeface="Times New Roman" pitchFamily="18" charset="0"/>
              </a:rPr>
              <a:t>데이터 링크 네트워크</a:t>
            </a:r>
            <a:r>
              <a:rPr lang="en-US" altLang="ko-KR" sz="1000" b="1">
                <a:latin typeface="Times New Roman" pitchFamily="18" charset="0"/>
              </a:rPr>
              <a:t>: </a:t>
            </a:r>
            <a:r>
              <a:rPr lang="ko-KR" altLang="en-US" sz="1000" b="1">
                <a:latin typeface="Times New Roman" pitchFamily="18" charset="0"/>
              </a:rPr>
              <a:t>이더넷</a:t>
            </a:r>
            <a:endParaRPr lang="ko-KR" altLang="en-US" sz="1400" b="1">
              <a:latin typeface="Times New Roman" pitchFamily="18" charset="0"/>
            </a:endParaRPr>
          </a:p>
        </p:txBody>
      </p:sp>
      <p:grpSp>
        <p:nvGrpSpPr>
          <p:cNvPr id="16389" name="Group 35"/>
          <p:cNvGrpSpPr>
            <a:grpSpLocks/>
          </p:cNvGrpSpPr>
          <p:nvPr/>
        </p:nvGrpSpPr>
        <p:grpSpPr bwMode="auto">
          <a:xfrm>
            <a:off x="6096000" y="2971800"/>
            <a:ext cx="2438400" cy="1524000"/>
            <a:chOff x="3888" y="2112"/>
            <a:chExt cx="1536" cy="960"/>
          </a:xfrm>
        </p:grpSpPr>
        <p:sp>
          <p:nvSpPr>
            <p:cNvPr id="16402" name="Text Box 5"/>
            <p:cNvSpPr txBox="1">
              <a:spLocks noChangeArrowheads="1"/>
            </p:cNvSpPr>
            <p:nvPr/>
          </p:nvSpPr>
          <p:spPr bwMode="auto">
            <a:xfrm>
              <a:off x="4512" y="2496"/>
              <a:ext cx="384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</a:rPr>
                <a:t>bridge</a:t>
              </a:r>
              <a:endParaRPr lang="en-US" altLang="ko-KR" sz="1600">
                <a:latin typeface="Times New Roman" pitchFamily="18" charset="0"/>
              </a:endParaRPr>
            </a:p>
          </p:txBody>
        </p:sp>
        <p:sp>
          <p:nvSpPr>
            <p:cNvPr id="16403" name="Line 7"/>
            <p:cNvSpPr>
              <a:spLocks noChangeShapeType="1"/>
            </p:cNvSpPr>
            <p:nvPr/>
          </p:nvSpPr>
          <p:spPr bwMode="auto">
            <a:xfrm>
              <a:off x="3888" y="235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04" name="Line 8"/>
            <p:cNvSpPr>
              <a:spLocks noChangeShapeType="1"/>
            </p:cNvSpPr>
            <p:nvPr/>
          </p:nvSpPr>
          <p:spPr bwMode="auto">
            <a:xfrm>
              <a:off x="4464" y="283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05" name="Line 10"/>
            <p:cNvSpPr>
              <a:spLocks noChangeShapeType="1"/>
            </p:cNvSpPr>
            <p:nvPr/>
          </p:nvSpPr>
          <p:spPr bwMode="auto">
            <a:xfrm>
              <a:off x="4704" y="23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06" name="Line 13"/>
            <p:cNvSpPr>
              <a:spLocks noChangeShapeType="1"/>
            </p:cNvSpPr>
            <p:nvPr/>
          </p:nvSpPr>
          <p:spPr bwMode="auto">
            <a:xfrm>
              <a:off x="4704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6407" name="Group 16"/>
            <p:cNvGrpSpPr>
              <a:grpSpLocks/>
            </p:cNvGrpSpPr>
            <p:nvPr/>
          </p:nvGrpSpPr>
          <p:grpSpPr bwMode="auto">
            <a:xfrm>
              <a:off x="3936" y="2160"/>
              <a:ext cx="96" cy="191"/>
              <a:chOff x="3936" y="2160"/>
              <a:chExt cx="96" cy="191"/>
            </a:xfrm>
          </p:grpSpPr>
          <p:sp>
            <p:nvSpPr>
              <p:cNvPr id="16419" name="Rectangle 14"/>
              <p:cNvSpPr>
                <a:spLocks noChangeArrowheads="1"/>
              </p:cNvSpPr>
              <p:nvPr/>
            </p:nvSpPr>
            <p:spPr bwMode="auto">
              <a:xfrm>
                <a:off x="3936" y="2160"/>
                <a:ext cx="96" cy="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6420" name="Line 15"/>
              <p:cNvSpPr>
                <a:spLocks noChangeShapeType="1"/>
              </p:cNvSpPr>
              <p:nvPr/>
            </p:nvSpPr>
            <p:spPr bwMode="auto">
              <a:xfrm>
                <a:off x="3983" y="2255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6408" name="Group 17"/>
            <p:cNvGrpSpPr>
              <a:grpSpLocks/>
            </p:cNvGrpSpPr>
            <p:nvPr/>
          </p:nvGrpSpPr>
          <p:grpSpPr bwMode="auto">
            <a:xfrm>
              <a:off x="4416" y="2160"/>
              <a:ext cx="96" cy="191"/>
              <a:chOff x="3936" y="2160"/>
              <a:chExt cx="96" cy="191"/>
            </a:xfrm>
          </p:grpSpPr>
          <p:sp>
            <p:nvSpPr>
              <p:cNvPr id="16417" name="Rectangle 18"/>
              <p:cNvSpPr>
                <a:spLocks noChangeArrowheads="1"/>
              </p:cNvSpPr>
              <p:nvPr/>
            </p:nvSpPr>
            <p:spPr bwMode="auto">
              <a:xfrm>
                <a:off x="3936" y="2160"/>
                <a:ext cx="96" cy="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6418" name="Line 19"/>
              <p:cNvSpPr>
                <a:spLocks noChangeShapeType="1"/>
              </p:cNvSpPr>
              <p:nvPr/>
            </p:nvSpPr>
            <p:spPr bwMode="auto">
              <a:xfrm>
                <a:off x="3983" y="2255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6409" name="Group 29"/>
            <p:cNvGrpSpPr>
              <a:grpSpLocks/>
            </p:cNvGrpSpPr>
            <p:nvPr/>
          </p:nvGrpSpPr>
          <p:grpSpPr bwMode="auto">
            <a:xfrm>
              <a:off x="4560" y="2832"/>
              <a:ext cx="96" cy="192"/>
              <a:chOff x="4560" y="2832"/>
              <a:chExt cx="96" cy="192"/>
            </a:xfrm>
          </p:grpSpPr>
          <p:sp>
            <p:nvSpPr>
              <p:cNvPr id="16415" name="Rectangle 27"/>
              <p:cNvSpPr>
                <a:spLocks noChangeArrowheads="1"/>
              </p:cNvSpPr>
              <p:nvPr/>
            </p:nvSpPr>
            <p:spPr bwMode="auto">
              <a:xfrm>
                <a:off x="4560" y="2928"/>
                <a:ext cx="96" cy="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6416" name="Line 28"/>
              <p:cNvSpPr>
                <a:spLocks noChangeShapeType="1"/>
              </p:cNvSpPr>
              <p:nvPr/>
            </p:nvSpPr>
            <p:spPr bwMode="auto">
              <a:xfrm>
                <a:off x="4608" y="283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6410" name="Group 30"/>
            <p:cNvGrpSpPr>
              <a:grpSpLocks/>
            </p:cNvGrpSpPr>
            <p:nvPr/>
          </p:nvGrpSpPr>
          <p:grpSpPr bwMode="auto">
            <a:xfrm>
              <a:off x="5136" y="2832"/>
              <a:ext cx="96" cy="192"/>
              <a:chOff x="4560" y="2832"/>
              <a:chExt cx="96" cy="192"/>
            </a:xfrm>
          </p:grpSpPr>
          <p:sp>
            <p:nvSpPr>
              <p:cNvPr id="16413" name="Rectangle 31"/>
              <p:cNvSpPr>
                <a:spLocks noChangeArrowheads="1"/>
              </p:cNvSpPr>
              <p:nvPr/>
            </p:nvSpPr>
            <p:spPr bwMode="auto">
              <a:xfrm>
                <a:off x="4560" y="2928"/>
                <a:ext cx="96" cy="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6414" name="Line 32"/>
              <p:cNvSpPr>
                <a:spLocks noChangeShapeType="1"/>
              </p:cNvSpPr>
              <p:nvPr/>
            </p:nvSpPr>
            <p:spPr bwMode="auto">
              <a:xfrm>
                <a:off x="4608" y="283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6411" name="Line 33"/>
            <p:cNvSpPr>
              <a:spLocks noChangeShapeType="1"/>
            </p:cNvSpPr>
            <p:nvPr/>
          </p:nvSpPr>
          <p:spPr bwMode="auto">
            <a:xfrm>
              <a:off x="3936" y="2112"/>
              <a:ext cx="528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arrow" w="med" len="med"/>
              <a:tailEnd type="arrow" w="med" len="med"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6412" name="Line 34"/>
            <p:cNvSpPr>
              <a:spLocks noChangeShapeType="1"/>
            </p:cNvSpPr>
            <p:nvPr/>
          </p:nvSpPr>
          <p:spPr bwMode="auto">
            <a:xfrm>
              <a:off x="4656" y="3072"/>
              <a:ext cx="528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arrow" w="med" len="med"/>
              <a:tailEnd type="arrow" w="med" len="med"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16390" name="Group 49"/>
          <p:cNvGrpSpPr>
            <a:grpSpLocks/>
          </p:cNvGrpSpPr>
          <p:nvPr/>
        </p:nvGrpSpPr>
        <p:grpSpPr bwMode="auto">
          <a:xfrm>
            <a:off x="2133600" y="5524500"/>
            <a:ext cx="2895600" cy="1066800"/>
            <a:chOff x="1920" y="3456"/>
            <a:chExt cx="1824" cy="672"/>
          </a:xfrm>
        </p:grpSpPr>
        <p:sp>
          <p:nvSpPr>
            <p:cNvPr id="16391" name="Text Box 36"/>
            <p:cNvSpPr txBox="1">
              <a:spLocks noChangeArrowheads="1"/>
            </p:cNvSpPr>
            <p:nvPr/>
          </p:nvSpPr>
          <p:spPr bwMode="auto">
            <a:xfrm>
              <a:off x="2352" y="3456"/>
              <a:ext cx="105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ko-KR" sz="1600">
                  <a:latin typeface="Times New Roman" pitchFamily="18" charset="0"/>
                </a:rPr>
                <a:t>Ethernet Switch</a:t>
              </a:r>
              <a:endParaRPr lang="en-US" altLang="ko-KR">
                <a:latin typeface="Times New Roman" pitchFamily="18" charset="0"/>
              </a:endParaRPr>
            </a:p>
          </p:txBody>
        </p:sp>
        <p:sp>
          <p:nvSpPr>
            <p:cNvPr id="16392" name="Rectangle 37"/>
            <p:cNvSpPr>
              <a:spLocks noChangeArrowheads="1"/>
            </p:cNvSpPr>
            <p:nvPr/>
          </p:nvSpPr>
          <p:spPr bwMode="auto">
            <a:xfrm>
              <a:off x="1920" y="398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6393" name="Rectangle 38"/>
            <p:cNvSpPr>
              <a:spLocks noChangeArrowheads="1"/>
            </p:cNvSpPr>
            <p:nvPr/>
          </p:nvSpPr>
          <p:spPr bwMode="auto">
            <a:xfrm>
              <a:off x="2304" y="398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6394" name="Rectangle 39"/>
            <p:cNvSpPr>
              <a:spLocks noChangeArrowheads="1"/>
            </p:cNvSpPr>
            <p:nvPr/>
          </p:nvSpPr>
          <p:spPr bwMode="auto">
            <a:xfrm>
              <a:off x="3264" y="398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6395" name="Rectangle 40"/>
            <p:cNvSpPr>
              <a:spLocks noChangeArrowheads="1"/>
            </p:cNvSpPr>
            <p:nvPr/>
          </p:nvSpPr>
          <p:spPr bwMode="auto">
            <a:xfrm>
              <a:off x="3600" y="398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6396" name="Line 41"/>
            <p:cNvSpPr>
              <a:spLocks noChangeShapeType="1"/>
            </p:cNvSpPr>
            <p:nvPr/>
          </p:nvSpPr>
          <p:spPr bwMode="auto">
            <a:xfrm flipH="1">
              <a:off x="2016" y="3696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6397" name="Line 42"/>
            <p:cNvSpPr>
              <a:spLocks noChangeShapeType="1"/>
            </p:cNvSpPr>
            <p:nvPr/>
          </p:nvSpPr>
          <p:spPr bwMode="auto">
            <a:xfrm flipH="1">
              <a:off x="2400" y="3696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6398" name="Line 43"/>
            <p:cNvSpPr>
              <a:spLocks noChangeShapeType="1"/>
            </p:cNvSpPr>
            <p:nvPr/>
          </p:nvSpPr>
          <p:spPr bwMode="auto">
            <a:xfrm>
              <a:off x="3168" y="369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6399" name="Line 44"/>
            <p:cNvSpPr>
              <a:spLocks noChangeShapeType="1"/>
            </p:cNvSpPr>
            <p:nvPr/>
          </p:nvSpPr>
          <p:spPr bwMode="auto">
            <a:xfrm>
              <a:off x="3360" y="369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6400" name="Freeform 47"/>
            <p:cNvSpPr>
              <a:spLocks/>
            </p:cNvSpPr>
            <p:nvPr/>
          </p:nvSpPr>
          <p:spPr bwMode="auto">
            <a:xfrm>
              <a:off x="2160" y="3744"/>
              <a:ext cx="304" cy="240"/>
            </a:xfrm>
            <a:custGeom>
              <a:avLst/>
              <a:gdLst>
                <a:gd name="T0" fmla="*/ 0 w 304"/>
                <a:gd name="T1" fmla="*/ 240 h 240"/>
                <a:gd name="T2" fmla="*/ 288 w 304"/>
                <a:gd name="T3" fmla="*/ 0 h 240"/>
                <a:gd name="T4" fmla="*/ 96 w 304"/>
                <a:gd name="T5" fmla="*/ 240 h 240"/>
                <a:gd name="T6" fmla="*/ 0 60000 65536"/>
                <a:gd name="T7" fmla="*/ 0 60000 65536"/>
                <a:gd name="T8" fmla="*/ 0 60000 65536"/>
                <a:gd name="T9" fmla="*/ 0 w 304"/>
                <a:gd name="T10" fmla="*/ 0 h 240"/>
                <a:gd name="T11" fmla="*/ 304 w 304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4" h="240">
                  <a:moveTo>
                    <a:pt x="0" y="240"/>
                  </a:moveTo>
                  <a:cubicBezTo>
                    <a:pt x="136" y="120"/>
                    <a:pt x="272" y="0"/>
                    <a:pt x="288" y="0"/>
                  </a:cubicBezTo>
                  <a:cubicBezTo>
                    <a:pt x="304" y="0"/>
                    <a:pt x="200" y="120"/>
                    <a:pt x="96" y="24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 type="stealth" w="med" len="med"/>
              <a:tailEnd type="stealth" w="med" len="med"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6401" name="Freeform 48"/>
            <p:cNvSpPr>
              <a:spLocks/>
            </p:cNvSpPr>
            <p:nvPr/>
          </p:nvSpPr>
          <p:spPr bwMode="auto">
            <a:xfrm>
              <a:off x="3296" y="3744"/>
              <a:ext cx="256" cy="240"/>
            </a:xfrm>
            <a:custGeom>
              <a:avLst/>
              <a:gdLst>
                <a:gd name="T0" fmla="*/ 256 w 256"/>
                <a:gd name="T1" fmla="*/ 240 h 240"/>
                <a:gd name="T2" fmla="*/ 16 w 256"/>
                <a:gd name="T3" fmla="*/ 0 h 240"/>
                <a:gd name="T4" fmla="*/ 160 w 256"/>
                <a:gd name="T5" fmla="*/ 240 h 240"/>
                <a:gd name="T6" fmla="*/ 0 60000 65536"/>
                <a:gd name="T7" fmla="*/ 0 60000 65536"/>
                <a:gd name="T8" fmla="*/ 0 60000 65536"/>
                <a:gd name="T9" fmla="*/ 0 w 256"/>
                <a:gd name="T10" fmla="*/ 0 h 240"/>
                <a:gd name="T11" fmla="*/ 256 w 256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6" h="240">
                  <a:moveTo>
                    <a:pt x="256" y="240"/>
                  </a:moveTo>
                  <a:cubicBezTo>
                    <a:pt x="144" y="120"/>
                    <a:pt x="32" y="0"/>
                    <a:pt x="16" y="0"/>
                  </a:cubicBezTo>
                  <a:cubicBezTo>
                    <a:pt x="0" y="0"/>
                    <a:pt x="80" y="120"/>
                    <a:pt x="160" y="24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 type="stealth" w="med" len="med"/>
              <a:tailEnd type="stealth" w="med" len="med"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295400"/>
          </a:xfrm>
        </p:spPr>
        <p:txBody>
          <a:bodyPr/>
          <a:lstStyle/>
          <a:p>
            <a:pPr eaLnBrk="1" hangingPunct="1"/>
            <a:r>
              <a:rPr lang="en-US" altLang="ko-KR"/>
              <a:t>2</a:t>
            </a:r>
            <a:r>
              <a:rPr lang="ko-KR" altLang="en-US"/>
              <a:t>장 데이터 링크 네트워크</a:t>
            </a:r>
            <a:br>
              <a:rPr lang="ko-KR" altLang="en-US"/>
            </a:br>
            <a:r>
              <a:rPr lang="en-US" altLang="ko-KR"/>
              <a:t>(Data Link Networks)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133600"/>
            <a:ext cx="8382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400">
                <a:sym typeface="Wingdings" pitchFamily="2" charset="2"/>
              </a:rPr>
              <a:t></a:t>
            </a:r>
            <a:r>
              <a:rPr lang="en-US" altLang="ko-KR"/>
              <a:t> </a:t>
            </a:r>
            <a:r>
              <a:rPr lang="ko-KR" altLang="en-US" sz="2800"/>
              <a:t>점대점</a:t>
            </a:r>
            <a:r>
              <a:rPr lang="en-US" altLang="ko-KR" sz="2800"/>
              <a:t>(Point-To-Point) </a:t>
            </a:r>
            <a:r>
              <a:rPr lang="ko-KR" altLang="en-US" sz="2800"/>
              <a:t>링크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ko-KR" altLang="en-US" sz="2400">
                <a:sym typeface="Wingdings" pitchFamily="2" charset="2"/>
              </a:rPr>
              <a:t></a:t>
            </a:r>
            <a:r>
              <a:rPr lang="ko-KR" altLang="en-US"/>
              <a:t> </a:t>
            </a:r>
            <a:r>
              <a:rPr lang="ko-KR" altLang="en-US" sz="2800"/>
              <a:t>신뢰성있는 전송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400">
                <a:sym typeface="Wingdings" pitchFamily="2" charset="2"/>
              </a:rPr>
              <a:t></a:t>
            </a:r>
            <a:r>
              <a:rPr lang="ko-KR" altLang="en-US" sz="2800"/>
              <a:t> 이더넷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þ"/>
            </a:pPr>
            <a:r>
              <a:rPr lang="ko-KR" altLang="en-US" sz="2800"/>
              <a:t> 토큰링 </a:t>
            </a:r>
            <a:r>
              <a:rPr lang="en-US" altLang="ko-KR" sz="2800"/>
              <a:t>(802.5, FDDI)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>
                <a:sym typeface="Wingdings" pitchFamily="2" charset="2"/>
              </a:rPr>
              <a:t></a:t>
            </a:r>
            <a:r>
              <a:rPr lang="en-US" altLang="ko-KR" sz="2800"/>
              <a:t> </a:t>
            </a:r>
            <a:r>
              <a:rPr lang="ko-KR" altLang="en-US" sz="2800"/>
              <a:t>무선 </a:t>
            </a:r>
            <a:r>
              <a:rPr lang="en-US" altLang="ko-KR" sz="2800"/>
              <a:t>LAN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400">
                <a:sym typeface="Wingdings" pitchFamily="2" charset="2"/>
              </a:rPr>
              <a:t></a:t>
            </a:r>
            <a:r>
              <a:rPr lang="en-US" altLang="ko-KR"/>
              <a:t> </a:t>
            </a:r>
            <a:r>
              <a:rPr lang="ko-KR" altLang="en-US" sz="2800"/>
              <a:t>네트워크 어댑터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개요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257800"/>
          </a:xfrm>
        </p:spPr>
        <p:txBody>
          <a:bodyPr/>
          <a:lstStyle/>
          <a:p>
            <a:pPr eaLnBrk="1" hangingPunct="1"/>
            <a:r>
              <a:rPr lang="ko-KR" altLang="en-US" sz="2400" dirty="0" err="1"/>
              <a:t>토큰링</a:t>
            </a:r>
            <a:r>
              <a:rPr lang="ko-KR" altLang="en-US" sz="2400" dirty="0"/>
              <a:t> 네트워크 </a:t>
            </a:r>
            <a:r>
              <a:rPr lang="en-US" altLang="ko-KR" sz="2400" dirty="0"/>
              <a:t>(Token Ring Networks)</a:t>
            </a:r>
            <a:endParaRPr lang="en-US" altLang="ko-KR" dirty="0"/>
          </a:p>
          <a:p>
            <a:pPr lvl="1" eaLnBrk="1" hangingPunct="1"/>
            <a:r>
              <a:rPr lang="en-US" altLang="ko-KR" dirty="0"/>
              <a:t>PRONET: 10Mbps </a:t>
            </a:r>
            <a:r>
              <a:rPr lang="ko-KR" altLang="en-US" dirty="0"/>
              <a:t>과 </a:t>
            </a:r>
            <a:r>
              <a:rPr lang="en-US" altLang="ko-KR" dirty="0"/>
              <a:t>80 Mbps </a:t>
            </a:r>
            <a:r>
              <a:rPr lang="ko-KR" altLang="en-US" dirty="0"/>
              <a:t>링</a:t>
            </a:r>
          </a:p>
          <a:p>
            <a:pPr lvl="1" eaLnBrk="1" hangingPunct="1"/>
            <a:r>
              <a:rPr lang="en-US" altLang="ko-KR" dirty="0"/>
              <a:t>IBM: 4Mbps </a:t>
            </a:r>
            <a:r>
              <a:rPr lang="ko-KR" altLang="en-US" dirty="0" err="1"/>
              <a:t>토큰링</a:t>
            </a:r>
            <a:endParaRPr lang="ko-KR" altLang="en-US" dirty="0"/>
          </a:p>
          <a:p>
            <a:pPr lvl="1" eaLnBrk="1" hangingPunct="1"/>
            <a:r>
              <a:rPr lang="en-US" altLang="ko-KR" dirty="0"/>
              <a:t>16Mbps </a:t>
            </a:r>
            <a:r>
              <a:rPr lang="en-US" altLang="ko-KR" dirty="0">
                <a:solidFill>
                  <a:srgbClr val="FF0000"/>
                </a:solidFill>
              </a:rPr>
              <a:t>IEEE 802.5</a:t>
            </a:r>
            <a:r>
              <a:rPr lang="en-US" altLang="ko-KR" dirty="0"/>
              <a:t>/</a:t>
            </a:r>
            <a:r>
              <a:rPr lang="ko-KR" altLang="en-US" dirty="0" err="1"/>
              <a:t>토큰링</a:t>
            </a:r>
            <a:endParaRPr lang="ko-KR" altLang="en-US" dirty="0"/>
          </a:p>
          <a:p>
            <a:pPr lvl="1" eaLnBrk="1" hangingPunct="1"/>
            <a:r>
              <a:rPr lang="en-US" altLang="ko-KR" dirty="0"/>
              <a:t>100Mbps Fiber Distributed Data Interface </a:t>
            </a:r>
            <a:r>
              <a:rPr lang="en-US" altLang="ko-KR" dirty="0">
                <a:solidFill>
                  <a:srgbClr val="FF0000"/>
                </a:solidFill>
              </a:rPr>
              <a:t>(FDDI</a:t>
            </a:r>
            <a:r>
              <a:rPr lang="en-US" altLang="ko-KR" dirty="0"/>
              <a:t>)</a:t>
            </a:r>
          </a:p>
          <a:p>
            <a:pPr lvl="1" eaLnBrk="1" hangingPunct="1"/>
            <a:r>
              <a:rPr lang="ko-KR" altLang="en-US" dirty="0"/>
              <a:t>현재는 많이 사용되지 않지만</a:t>
            </a:r>
            <a:r>
              <a:rPr lang="en-US" altLang="ko-KR" dirty="0"/>
              <a:t>, </a:t>
            </a:r>
            <a:r>
              <a:rPr lang="ko-KR" altLang="en-US" dirty="0" err="1">
                <a:solidFill>
                  <a:srgbClr val="FF0000"/>
                </a:solidFill>
              </a:rPr>
              <a:t>이더넷의</a:t>
            </a:r>
            <a:r>
              <a:rPr lang="ko-KR" altLang="en-US" dirty="0">
                <a:solidFill>
                  <a:srgbClr val="FF0000"/>
                </a:solidFill>
              </a:rPr>
              <a:t> 반대 정책</a:t>
            </a:r>
            <a:r>
              <a:rPr lang="ko-KR" altLang="en-US" dirty="0"/>
              <a:t>이므로 간단한 검토 필요</a:t>
            </a:r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1" eaLnBrk="1" hangingPunct="1">
              <a:lnSpc>
                <a:spcPct val="90000"/>
              </a:lnSpc>
            </a:pPr>
            <a:endParaRPr lang="en-US" altLang="ko-KR" dirty="0"/>
          </a:p>
        </p:txBody>
      </p:sp>
      <p:grpSp>
        <p:nvGrpSpPr>
          <p:cNvPr id="18436" name="Group 19"/>
          <p:cNvGrpSpPr>
            <a:grpSpLocks/>
          </p:cNvGrpSpPr>
          <p:nvPr/>
        </p:nvGrpSpPr>
        <p:grpSpPr bwMode="auto">
          <a:xfrm>
            <a:off x="1659792" y="4121993"/>
            <a:ext cx="2617788" cy="2619375"/>
            <a:chOff x="3758" y="435"/>
            <a:chExt cx="1649" cy="1650"/>
          </a:xfrm>
        </p:grpSpPr>
        <p:sp>
          <p:nvSpPr>
            <p:cNvPr id="18438" name="Freeform 6"/>
            <p:cNvSpPr>
              <a:spLocks/>
            </p:cNvSpPr>
            <p:nvPr/>
          </p:nvSpPr>
          <p:spPr bwMode="auto">
            <a:xfrm>
              <a:off x="4049" y="727"/>
              <a:ext cx="1067" cy="1067"/>
            </a:xfrm>
            <a:custGeom>
              <a:avLst/>
              <a:gdLst>
                <a:gd name="T0" fmla="*/ 532 w 1067"/>
                <a:gd name="T1" fmla="*/ 1064 h 1067"/>
                <a:gd name="T2" fmla="*/ 620 w 1067"/>
                <a:gd name="T3" fmla="*/ 1060 h 1067"/>
                <a:gd name="T4" fmla="*/ 701 w 1067"/>
                <a:gd name="T5" fmla="*/ 1040 h 1067"/>
                <a:gd name="T6" fmla="*/ 779 w 1067"/>
                <a:gd name="T7" fmla="*/ 1006 h 1067"/>
                <a:gd name="T8" fmla="*/ 847 w 1067"/>
                <a:gd name="T9" fmla="*/ 962 h 1067"/>
                <a:gd name="T10" fmla="*/ 911 w 1067"/>
                <a:gd name="T11" fmla="*/ 911 h 1067"/>
                <a:gd name="T12" fmla="*/ 962 w 1067"/>
                <a:gd name="T13" fmla="*/ 847 h 1067"/>
                <a:gd name="T14" fmla="*/ 1006 w 1067"/>
                <a:gd name="T15" fmla="*/ 779 h 1067"/>
                <a:gd name="T16" fmla="*/ 1040 w 1067"/>
                <a:gd name="T17" fmla="*/ 701 h 1067"/>
                <a:gd name="T18" fmla="*/ 1060 w 1067"/>
                <a:gd name="T19" fmla="*/ 620 h 1067"/>
                <a:gd name="T20" fmla="*/ 1067 w 1067"/>
                <a:gd name="T21" fmla="*/ 535 h 1067"/>
                <a:gd name="T22" fmla="*/ 1060 w 1067"/>
                <a:gd name="T23" fmla="*/ 447 h 1067"/>
                <a:gd name="T24" fmla="*/ 1040 w 1067"/>
                <a:gd name="T25" fmla="*/ 366 h 1067"/>
                <a:gd name="T26" fmla="*/ 1006 w 1067"/>
                <a:gd name="T27" fmla="*/ 288 h 1067"/>
                <a:gd name="T28" fmla="*/ 962 w 1067"/>
                <a:gd name="T29" fmla="*/ 220 h 1067"/>
                <a:gd name="T30" fmla="*/ 911 w 1067"/>
                <a:gd name="T31" fmla="*/ 156 h 1067"/>
                <a:gd name="T32" fmla="*/ 847 w 1067"/>
                <a:gd name="T33" fmla="*/ 105 h 1067"/>
                <a:gd name="T34" fmla="*/ 779 w 1067"/>
                <a:gd name="T35" fmla="*/ 61 h 1067"/>
                <a:gd name="T36" fmla="*/ 701 w 1067"/>
                <a:gd name="T37" fmla="*/ 27 h 1067"/>
                <a:gd name="T38" fmla="*/ 620 w 1067"/>
                <a:gd name="T39" fmla="*/ 7 h 1067"/>
                <a:gd name="T40" fmla="*/ 532 w 1067"/>
                <a:gd name="T41" fmla="*/ 0 h 1067"/>
                <a:gd name="T42" fmla="*/ 447 w 1067"/>
                <a:gd name="T43" fmla="*/ 7 h 1067"/>
                <a:gd name="T44" fmla="*/ 366 w 1067"/>
                <a:gd name="T45" fmla="*/ 27 h 1067"/>
                <a:gd name="T46" fmla="*/ 288 w 1067"/>
                <a:gd name="T47" fmla="*/ 61 h 1067"/>
                <a:gd name="T48" fmla="*/ 220 w 1067"/>
                <a:gd name="T49" fmla="*/ 105 h 1067"/>
                <a:gd name="T50" fmla="*/ 156 w 1067"/>
                <a:gd name="T51" fmla="*/ 156 h 1067"/>
                <a:gd name="T52" fmla="*/ 105 w 1067"/>
                <a:gd name="T53" fmla="*/ 220 h 1067"/>
                <a:gd name="T54" fmla="*/ 61 w 1067"/>
                <a:gd name="T55" fmla="*/ 288 h 1067"/>
                <a:gd name="T56" fmla="*/ 27 w 1067"/>
                <a:gd name="T57" fmla="*/ 366 h 1067"/>
                <a:gd name="T58" fmla="*/ 7 w 1067"/>
                <a:gd name="T59" fmla="*/ 447 h 1067"/>
                <a:gd name="T60" fmla="*/ 0 w 1067"/>
                <a:gd name="T61" fmla="*/ 535 h 1067"/>
                <a:gd name="T62" fmla="*/ 7 w 1067"/>
                <a:gd name="T63" fmla="*/ 620 h 1067"/>
                <a:gd name="T64" fmla="*/ 27 w 1067"/>
                <a:gd name="T65" fmla="*/ 701 h 1067"/>
                <a:gd name="T66" fmla="*/ 61 w 1067"/>
                <a:gd name="T67" fmla="*/ 779 h 1067"/>
                <a:gd name="T68" fmla="*/ 105 w 1067"/>
                <a:gd name="T69" fmla="*/ 847 h 1067"/>
                <a:gd name="T70" fmla="*/ 156 w 1067"/>
                <a:gd name="T71" fmla="*/ 911 h 1067"/>
                <a:gd name="T72" fmla="*/ 220 w 1067"/>
                <a:gd name="T73" fmla="*/ 962 h 1067"/>
                <a:gd name="T74" fmla="*/ 288 w 1067"/>
                <a:gd name="T75" fmla="*/ 1006 h 1067"/>
                <a:gd name="T76" fmla="*/ 366 w 1067"/>
                <a:gd name="T77" fmla="*/ 1040 h 1067"/>
                <a:gd name="T78" fmla="*/ 447 w 1067"/>
                <a:gd name="T79" fmla="*/ 1060 h 1067"/>
                <a:gd name="T80" fmla="*/ 532 w 1067"/>
                <a:gd name="T81" fmla="*/ 1067 h 1067"/>
                <a:gd name="T82" fmla="*/ 532 w 1067"/>
                <a:gd name="T83" fmla="*/ 1067 h 10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067"/>
                <a:gd name="T127" fmla="*/ 0 h 1067"/>
                <a:gd name="T128" fmla="*/ 1067 w 1067"/>
                <a:gd name="T129" fmla="*/ 1067 h 10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067" h="1067">
                  <a:moveTo>
                    <a:pt x="532" y="1064"/>
                  </a:moveTo>
                  <a:lnTo>
                    <a:pt x="620" y="1060"/>
                  </a:lnTo>
                  <a:lnTo>
                    <a:pt x="701" y="1040"/>
                  </a:lnTo>
                  <a:lnTo>
                    <a:pt x="779" y="1006"/>
                  </a:lnTo>
                  <a:lnTo>
                    <a:pt x="847" y="962"/>
                  </a:lnTo>
                  <a:lnTo>
                    <a:pt x="911" y="911"/>
                  </a:lnTo>
                  <a:lnTo>
                    <a:pt x="962" y="847"/>
                  </a:lnTo>
                  <a:lnTo>
                    <a:pt x="1006" y="779"/>
                  </a:lnTo>
                  <a:lnTo>
                    <a:pt x="1040" y="701"/>
                  </a:lnTo>
                  <a:lnTo>
                    <a:pt x="1060" y="620"/>
                  </a:lnTo>
                  <a:lnTo>
                    <a:pt x="1067" y="535"/>
                  </a:lnTo>
                  <a:lnTo>
                    <a:pt x="1060" y="447"/>
                  </a:lnTo>
                  <a:lnTo>
                    <a:pt x="1040" y="366"/>
                  </a:lnTo>
                  <a:lnTo>
                    <a:pt x="1006" y="288"/>
                  </a:lnTo>
                  <a:lnTo>
                    <a:pt x="962" y="220"/>
                  </a:lnTo>
                  <a:lnTo>
                    <a:pt x="911" y="156"/>
                  </a:lnTo>
                  <a:lnTo>
                    <a:pt x="847" y="105"/>
                  </a:lnTo>
                  <a:lnTo>
                    <a:pt x="779" y="61"/>
                  </a:lnTo>
                  <a:lnTo>
                    <a:pt x="701" y="27"/>
                  </a:lnTo>
                  <a:lnTo>
                    <a:pt x="620" y="7"/>
                  </a:lnTo>
                  <a:lnTo>
                    <a:pt x="532" y="0"/>
                  </a:lnTo>
                  <a:lnTo>
                    <a:pt x="447" y="7"/>
                  </a:lnTo>
                  <a:lnTo>
                    <a:pt x="366" y="27"/>
                  </a:lnTo>
                  <a:lnTo>
                    <a:pt x="288" y="61"/>
                  </a:lnTo>
                  <a:lnTo>
                    <a:pt x="220" y="105"/>
                  </a:lnTo>
                  <a:lnTo>
                    <a:pt x="156" y="156"/>
                  </a:lnTo>
                  <a:lnTo>
                    <a:pt x="105" y="220"/>
                  </a:lnTo>
                  <a:lnTo>
                    <a:pt x="61" y="288"/>
                  </a:lnTo>
                  <a:lnTo>
                    <a:pt x="27" y="366"/>
                  </a:lnTo>
                  <a:lnTo>
                    <a:pt x="7" y="447"/>
                  </a:lnTo>
                  <a:lnTo>
                    <a:pt x="0" y="535"/>
                  </a:lnTo>
                  <a:lnTo>
                    <a:pt x="7" y="620"/>
                  </a:lnTo>
                  <a:lnTo>
                    <a:pt x="27" y="701"/>
                  </a:lnTo>
                  <a:lnTo>
                    <a:pt x="61" y="779"/>
                  </a:lnTo>
                  <a:lnTo>
                    <a:pt x="105" y="847"/>
                  </a:lnTo>
                  <a:lnTo>
                    <a:pt x="156" y="911"/>
                  </a:lnTo>
                  <a:lnTo>
                    <a:pt x="220" y="962"/>
                  </a:lnTo>
                  <a:lnTo>
                    <a:pt x="288" y="1006"/>
                  </a:lnTo>
                  <a:lnTo>
                    <a:pt x="366" y="1040"/>
                  </a:lnTo>
                  <a:lnTo>
                    <a:pt x="447" y="1060"/>
                  </a:lnTo>
                  <a:lnTo>
                    <a:pt x="532" y="106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39" name="Freeform 7"/>
            <p:cNvSpPr>
              <a:spLocks/>
            </p:cNvSpPr>
            <p:nvPr/>
          </p:nvSpPr>
          <p:spPr bwMode="auto">
            <a:xfrm>
              <a:off x="4489" y="435"/>
              <a:ext cx="176" cy="177"/>
            </a:xfrm>
            <a:custGeom>
              <a:avLst/>
              <a:gdLst>
                <a:gd name="T0" fmla="*/ 176 w 176"/>
                <a:gd name="T1" fmla="*/ 177 h 177"/>
                <a:gd name="T2" fmla="*/ 176 w 176"/>
                <a:gd name="T3" fmla="*/ 0 h 177"/>
                <a:gd name="T4" fmla="*/ 0 w 176"/>
                <a:gd name="T5" fmla="*/ 0 h 177"/>
                <a:gd name="T6" fmla="*/ 0 w 176"/>
                <a:gd name="T7" fmla="*/ 177 h 177"/>
                <a:gd name="T8" fmla="*/ 176 w 176"/>
                <a:gd name="T9" fmla="*/ 177 h 177"/>
                <a:gd name="T10" fmla="*/ 176 w 176"/>
                <a:gd name="T11" fmla="*/ 177 h 1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6"/>
                <a:gd name="T19" fmla="*/ 0 h 177"/>
                <a:gd name="T20" fmla="*/ 176 w 176"/>
                <a:gd name="T21" fmla="*/ 177 h 1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6" h="177">
                  <a:moveTo>
                    <a:pt x="176" y="177"/>
                  </a:moveTo>
                  <a:lnTo>
                    <a:pt x="176" y="0"/>
                  </a:lnTo>
                  <a:lnTo>
                    <a:pt x="0" y="0"/>
                  </a:lnTo>
                  <a:lnTo>
                    <a:pt x="0" y="177"/>
                  </a:lnTo>
                  <a:lnTo>
                    <a:pt x="176" y="17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40" name="Line 8"/>
            <p:cNvSpPr>
              <a:spLocks noChangeShapeType="1"/>
            </p:cNvSpPr>
            <p:nvPr/>
          </p:nvSpPr>
          <p:spPr bwMode="auto">
            <a:xfrm>
              <a:off x="4581" y="612"/>
              <a:ext cx="1" cy="8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41" name="Freeform 9"/>
            <p:cNvSpPr>
              <a:spLocks/>
            </p:cNvSpPr>
            <p:nvPr/>
          </p:nvSpPr>
          <p:spPr bwMode="auto">
            <a:xfrm>
              <a:off x="4547" y="690"/>
              <a:ext cx="67" cy="71"/>
            </a:xfrm>
            <a:custGeom>
              <a:avLst/>
              <a:gdLst>
                <a:gd name="T0" fmla="*/ 67 w 67"/>
                <a:gd name="T1" fmla="*/ 71 h 71"/>
                <a:gd name="T2" fmla="*/ 67 w 67"/>
                <a:gd name="T3" fmla="*/ 0 h 71"/>
                <a:gd name="T4" fmla="*/ 0 w 67"/>
                <a:gd name="T5" fmla="*/ 0 h 71"/>
                <a:gd name="T6" fmla="*/ 0 w 67"/>
                <a:gd name="T7" fmla="*/ 71 h 71"/>
                <a:gd name="T8" fmla="*/ 67 w 67"/>
                <a:gd name="T9" fmla="*/ 71 h 71"/>
                <a:gd name="T10" fmla="*/ 67 w 67"/>
                <a:gd name="T11" fmla="*/ 71 h 7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"/>
                <a:gd name="T19" fmla="*/ 0 h 71"/>
                <a:gd name="T20" fmla="*/ 67 w 67"/>
                <a:gd name="T21" fmla="*/ 71 h 7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" h="71">
                  <a:moveTo>
                    <a:pt x="67" y="71"/>
                  </a:moveTo>
                  <a:lnTo>
                    <a:pt x="67" y="0"/>
                  </a:lnTo>
                  <a:lnTo>
                    <a:pt x="0" y="0"/>
                  </a:lnTo>
                  <a:lnTo>
                    <a:pt x="0" y="71"/>
                  </a:lnTo>
                  <a:lnTo>
                    <a:pt x="67" y="7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42" name="Freeform 10"/>
            <p:cNvSpPr>
              <a:spLocks/>
            </p:cNvSpPr>
            <p:nvPr/>
          </p:nvSpPr>
          <p:spPr bwMode="auto">
            <a:xfrm>
              <a:off x="5231" y="1171"/>
              <a:ext cx="176" cy="176"/>
            </a:xfrm>
            <a:custGeom>
              <a:avLst/>
              <a:gdLst>
                <a:gd name="T0" fmla="*/ 173 w 176"/>
                <a:gd name="T1" fmla="*/ 176 h 176"/>
                <a:gd name="T2" fmla="*/ 176 w 176"/>
                <a:gd name="T3" fmla="*/ 0 h 176"/>
                <a:gd name="T4" fmla="*/ 0 w 176"/>
                <a:gd name="T5" fmla="*/ 0 h 176"/>
                <a:gd name="T6" fmla="*/ 0 w 176"/>
                <a:gd name="T7" fmla="*/ 176 h 176"/>
                <a:gd name="T8" fmla="*/ 176 w 176"/>
                <a:gd name="T9" fmla="*/ 176 h 176"/>
                <a:gd name="T10" fmla="*/ 176 w 176"/>
                <a:gd name="T11" fmla="*/ 176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6"/>
                <a:gd name="T19" fmla="*/ 0 h 176"/>
                <a:gd name="T20" fmla="*/ 176 w 176"/>
                <a:gd name="T21" fmla="*/ 176 h 1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6" h="176">
                  <a:moveTo>
                    <a:pt x="173" y="176"/>
                  </a:moveTo>
                  <a:lnTo>
                    <a:pt x="176" y="0"/>
                  </a:lnTo>
                  <a:lnTo>
                    <a:pt x="0" y="0"/>
                  </a:lnTo>
                  <a:lnTo>
                    <a:pt x="0" y="176"/>
                  </a:lnTo>
                  <a:lnTo>
                    <a:pt x="176" y="17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43" name="Line 11"/>
            <p:cNvSpPr>
              <a:spLocks noChangeShapeType="1"/>
            </p:cNvSpPr>
            <p:nvPr/>
          </p:nvSpPr>
          <p:spPr bwMode="auto">
            <a:xfrm>
              <a:off x="5150" y="1259"/>
              <a:ext cx="8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44" name="Freeform 12"/>
            <p:cNvSpPr>
              <a:spLocks/>
            </p:cNvSpPr>
            <p:nvPr/>
          </p:nvSpPr>
          <p:spPr bwMode="auto">
            <a:xfrm>
              <a:off x="5082" y="1225"/>
              <a:ext cx="71" cy="71"/>
            </a:xfrm>
            <a:custGeom>
              <a:avLst/>
              <a:gdLst>
                <a:gd name="T0" fmla="*/ 68 w 71"/>
                <a:gd name="T1" fmla="*/ 68 h 71"/>
                <a:gd name="T2" fmla="*/ 71 w 71"/>
                <a:gd name="T3" fmla="*/ 0 h 71"/>
                <a:gd name="T4" fmla="*/ 0 w 71"/>
                <a:gd name="T5" fmla="*/ 0 h 71"/>
                <a:gd name="T6" fmla="*/ 0 w 71"/>
                <a:gd name="T7" fmla="*/ 71 h 71"/>
                <a:gd name="T8" fmla="*/ 71 w 71"/>
                <a:gd name="T9" fmla="*/ 71 h 71"/>
                <a:gd name="T10" fmla="*/ 71 w 71"/>
                <a:gd name="T11" fmla="*/ 71 h 71"/>
                <a:gd name="T12" fmla="*/ 68 w 71"/>
                <a:gd name="T13" fmla="*/ 68 h 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"/>
                <a:gd name="T22" fmla="*/ 0 h 71"/>
                <a:gd name="T23" fmla="*/ 71 w 71"/>
                <a:gd name="T24" fmla="*/ 71 h 7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" h="71">
                  <a:moveTo>
                    <a:pt x="68" y="68"/>
                  </a:moveTo>
                  <a:lnTo>
                    <a:pt x="71" y="0"/>
                  </a:lnTo>
                  <a:lnTo>
                    <a:pt x="0" y="0"/>
                  </a:lnTo>
                  <a:lnTo>
                    <a:pt x="0" y="71"/>
                  </a:lnTo>
                  <a:lnTo>
                    <a:pt x="71" y="71"/>
                  </a:lnTo>
                  <a:lnTo>
                    <a:pt x="68" y="6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45" name="Freeform 13"/>
            <p:cNvSpPr>
              <a:spLocks/>
            </p:cNvSpPr>
            <p:nvPr/>
          </p:nvSpPr>
          <p:spPr bwMode="auto">
            <a:xfrm>
              <a:off x="3758" y="1171"/>
              <a:ext cx="176" cy="176"/>
            </a:xfrm>
            <a:custGeom>
              <a:avLst/>
              <a:gdLst>
                <a:gd name="T0" fmla="*/ 176 w 176"/>
                <a:gd name="T1" fmla="*/ 176 h 176"/>
                <a:gd name="T2" fmla="*/ 176 w 176"/>
                <a:gd name="T3" fmla="*/ 0 h 176"/>
                <a:gd name="T4" fmla="*/ 0 w 176"/>
                <a:gd name="T5" fmla="*/ 0 h 176"/>
                <a:gd name="T6" fmla="*/ 0 w 176"/>
                <a:gd name="T7" fmla="*/ 176 h 176"/>
                <a:gd name="T8" fmla="*/ 176 w 176"/>
                <a:gd name="T9" fmla="*/ 176 h 176"/>
                <a:gd name="T10" fmla="*/ 176 w 176"/>
                <a:gd name="T11" fmla="*/ 176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6"/>
                <a:gd name="T19" fmla="*/ 0 h 176"/>
                <a:gd name="T20" fmla="*/ 176 w 176"/>
                <a:gd name="T21" fmla="*/ 176 h 1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6" h="176">
                  <a:moveTo>
                    <a:pt x="176" y="176"/>
                  </a:moveTo>
                  <a:lnTo>
                    <a:pt x="176" y="0"/>
                  </a:lnTo>
                  <a:lnTo>
                    <a:pt x="0" y="0"/>
                  </a:lnTo>
                  <a:lnTo>
                    <a:pt x="0" y="176"/>
                  </a:lnTo>
                  <a:lnTo>
                    <a:pt x="176" y="17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46" name="Line 14"/>
            <p:cNvSpPr>
              <a:spLocks noChangeShapeType="1"/>
            </p:cNvSpPr>
            <p:nvPr/>
          </p:nvSpPr>
          <p:spPr bwMode="auto">
            <a:xfrm>
              <a:off x="3934" y="1259"/>
              <a:ext cx="78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47" name="Freeform 15"/>
            <p:cNvSpPr>
              <a:spLocks/>
            </p:cNvSpPr>
            <p:nvPr/>
          </p:nvSpPr>
          <p:spPr bwMode="auto">
            <a:xfrm>
              <a:off x="4012" y="1225"/>
              <a:ext cx="71" cy="71"/>
            </a:xfrm>
            <a:custGeom>
              <a:avLst/>
              <a:gdLst>
                <a:gd name="T0" fmla="*/ 71 w 71"/>
                <a:gd name="T1" fmla="*/ 68 h 71"/>
                <a:gd name="T2" fmla="*/ 71 w 71"/>
                <a:gd name="T3" fmla="*/ 0 h 71"/>
                <a:gd name="T4" fmla="*/ 0 w 71"/>
                <a:gd name="T5" fmla="*/ 0 h 71"/>
                <a:gd name="T6" fmla="*/ 0 w 71"/>
                <a:gd name="T7" fmla="*/ 71 h 71"/>
                <a:gd name="T8" fmla="*/ 71 w 71"/>
                <a:gd name="T9" fmla="*/ 71 h 71"/>
                <a:gd name="T10" fmla="*/ 71 w 71"/>
                <a:gd name="T11" fmla="*/ 71 h 71"/>
                <a:gd name="T12" fmla="*/ 71 w 71"/>
                <a:gd name="T13" fmla="*/ 68 h 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"/>
                <a:gd name="T22" fmla="*/ 0 h 71"/>
                <a:gd name="T23" fmla="*/ 71 w 71"/>
                <a:gd name="T24" fmla="*/ 71 h 7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" h="71">
                  <a:moveTo>
                    <a:pt x="71" y="68"/>
                  </a:moveTo>
                  <a:lnTo>
                    <a:pt x="71" y="0"/>
                  </a:lnTo>
                  <a:lnTo>
                    <a:pt x="0" y="0"/>
                  </a:lnTo>
                  <a:lnTo>
                    <a:pt x="0" y="71"/>
                  </a:lnTo>
                  <a:lnTo>
                    <a:pt x="71" y="71"/>
                  </a:lnTo>
                  <a:lnTo>
                    <a:pt x="71" y="6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48" name="Freeform 16"/>
            <p:cNvSpPr>
              <a:spLocks/>
            </p:cNvSpPr>
            <p:nvPr/>
          </p:nvSpPr>
          <p:spPr bwMode="auto">
            <a:xfrm>
              <a:off x="4493" y="1909"/>
              <a:ext cx="176" cy="176"/>
            </a:xfrm>
            <a:custGeom>
              <a:avLst/>
              <a:gdLst>
                <a:gd name="T0" fmla="*/ 176 w 176"/>
                <a:gd name="T1" fmla="*/ 173 h 176"/>
                <a:gd name="T2" fmla="*/ 176 w 176"/>
                <a:gd name="T3" fmla="*/ 0 h 176"/>
                <a:gd name="T4" fmla="*/ 0 w 176"/>
                <a:gd name="T5" fmla="*/ 0 h 176"/>
                <a:gd name="T6" fmla="*/ 0 w 176"/>
                <a:gd name="T7" fmla="*/ 176 h 176"/>
                <a:gd name="T8" fmla="*/ 176 w 176"/>
                <a:gd name="T9" fmla="*/ 176 h 176"/>
                <a:gd name="T10" fmla="*/ 176 w 176"/>
                <a:gd name="T11" fmla="*/ 176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6"/>
                <a:gd name="T19" fmla="*/ 0 h 176"/>
                <a:gd name="T20" fmla="*/ 176 w 176"/>
                <a:gd name="T21" fmla="*/ 176 h 1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6" h="176">
                  <a:moveTo>
                    <a:pt x="176" y="173"/>
                  </a:moveTo>
                  <a:lnTo>
                    <a:pt x="176" y="0"/>
                  </a:lnTo>
                  <a:lnTo>
                    <a:pt x="0" y="0"/>
                  </a:lnTo>
                  <a:lnTo>
                    <a:pt x="0" y="176"/>
                  </a:lnTo>
                  <a:lnTo>
                    <a:pt x="176" y="17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49" name="Line 17"/>
            <p:cNvSpPr>
              <a:spLocks noChangeShapeType="1"/>
            </p:cNvSpPr>
            <p:nvPr/>
          </p:nvSpPr>
          <p:spPr bwMode="auto">
            <a:xfrm>
              <a:off x="4581" y="1828"/>
              <a:ext cx="1" cy="8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0" name="Freeform 18"/>
            <p:cNvSpPr>
              <a:spLocks/>
            </p:cNvSpPr>
            <p:nvPr/>
          </p:nvSpPr>
          <p:spPr bwMode="auto">
            <a:xfrm>
              <a:off x="4547" y="1760"/>
              <a:ext cx="67" cy="71"/>
            </a:xfrm>
            <a:custGeom>
              <a:avLst/>
              <a:gdLst>
                <a:gd name="T0" fmla="*/ 67 w 67"/>
                <a:gd name="T1" fmla="*/ 68 h 71"/>
                <a:gd name="T2" fmla="*/ 67 w 67"/>
                <a:gd name="T3" fmla="*/ 0 h 71"/>
                <a:gd name="T4" fmla="*/ 0 w 67"/>
                <a:gd name="T5" fmla="*/ 0 h 71"/>
                <a:gd name="T6" fmla="*/ 0 w 67"/>
                <a:gd name="T7" fmla="*/ 71 h 71"/>
                <a:gd name="T8" fmla="*/ 67 w 67"/>
                <a:gd name="T9" fmla="*/ 71 h 71"/>
                <a:gd name="T10" fmla="*/ 67 w 67"/>
                <a:gd name="T11" fmla="*/ 71 h 71"/>
                <a:gd name="T12" fmla="*/ 67 w 67"/>
                <a:gd name="T13" fmla="*/ 68 h 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7"/>
                <a:gd name="T22" fmla="*/ 0 h 71"/>
                <a:gd name="T23" fmla="*/ 67 w 67"/>
                <a:gd name="T24" fmla="*/ 71 h 7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7" h="71">
                  <a:moveTo>
                    <a:pt x="67" y="68"/>
                  </a:moveTo>
                  <a:lnTo>
                    <a:pt x="67" y="0"/>
                  </a:lnTo>
                  <a:lnTo>
                    <a:pt x="0" y="0"/>
                  </a:lnTo>
                  <a:lnTo>
                    <a:pt x="0" y="71"/>
                  </a:lnTo>
                  <a:lnTo>
                    <a:pt x="67" y="71"/>
                  </a:lnTo>
                  <a:lnTo>
                    <a:pt x="67" y="6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228600" y="152400"/>
            <a:ext cx="403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>
                <a:latin typeface="Times New Roman" pitchFamily="18" charset="0"/>
              </a:rPr>
              <a:t>2</a:t>
            </a:r>
            <a:r>
              <a:rPr lang="ko-KR" altLang="en-US" sz="1000" b="1" dirty="0">
                <a:latin typeface="Times New Roman" pitchFamily="18" charset="0"/>
              </a:rPr>
              <a:t>장</a:t>
            </a:r>
            <a:r>
              <a:rPr lang="en-US" altLang="ko-KR" sz="1000" b="1" dirty="0">
                <a:latin typeface="Times New Roman" pitchFamily="18" charset="0"/>
              </a:rPr>
              <a:t>. </a:t>
            </a:r>
            <a:r>
              <a:rPr lang="ko-KR" altLang="en-US" sz="1000" b="1" dirty="0">
                <a:latin typeface="Times New Roman" pitchFamily="18" charset="0"/>
              </a:rPr>
              <a:t>데이터 링크 네트워크</a:t>
            </a:r>
            <a:r>
              <a:rPr lang="en-US" altLang="ko-KR" sz="1000" b="1" dirty="0">
                <a:latin typeface="Times New Roman" pitchFamily="18" charset="0"/>
              </a:rPr>
              <a:t>: FDDI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토큰링의 연결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181600"/>
          </a:xfrm>
        </p:spPr>
        <p:txBody>
          <a:bodyPr/>
          <a:lstStyle/>
          <a:p>
            <a:pPr eaLnBrk="1" hangingPunct="1"/>
            <a:r>
              <a:rPr lang="en-US" altLang="ko-KR" sz="2400" dirty="0"/>
              <a:t>relay</a:t>
            </a:r>
            <a:r>
              <a:rPr lang="ko-KR" altLang="en-US" sz="2400" dirty="0"/>
              <a:t>를 이용한 </a:t>
            </a:r>
            <a:r>
              <a:rPr lang="en-US" altLang="ko-KR" sz="2400" dirty="0"/>
              <a:t>bypass</a:t>
            </a:r>
          </a:p>
          <a:p>
            <a:pPr eaLnBrk="1" hangingPunct="1"/>
            <a:endParaRPr lang="en-US" altLang="ko-KR" sz="2400" dirty="0"/>
          </a:p>
          <a:p>
            <a:pPr eaLnBrk="1" hangingPunct="1"/>
            <a:endParaRPr lang="en-US" altLang="ko-KR" sz="2400" dirty="0"/>
          </a:p>
          <a:p>
            <a:pPr eaLnBrk="1" hangingPunct="1"/>
            <a:endParaRPr lang="en-US" altLang="ko-KR" sz="2400" dirty="0"/>
          </a:p>
          <a:p>
            <a:pPr eaLnBrk="1" hangingPunct="1"/>
            <a:endParaRPr lang="en-US" altLang="ko-KR" sz="2400" dirty="0"/>
          </a:p>
          <a:p>
            <a:pPr eaLnBrk="1" hangingPunct="1"/>
            <a:endParaRPr lang="en-US" altLang="ko-KR" sz="2400" dirty="0"/>
          </a:p>
          <a:p>
            <a:pPr eaLnBrk="1" hangingPunct="1"/>
            <a:r>
              <a:rPr lang="ko-KR" altLang="en-US" sz="2400" dirty="0"/>
              <a:t>다중 접속 장치</a:t>
            </a:r>
            <a:endParaRPr lang="en-US" altLang="ko-KR" sz="2400" dirty="0"/>
          </a:p>
          <a:p>
            <a:pPr lvl="1" eaLnBrk="1" hangingPunct="1"/>
            <a:r>
              <a:rPr lang="ko-KR" altLang="en-US" dirty="0"/>
              <a:t>외부에서 보면 </a:t>
            </a:r>
            <a:r>
              <a:rPr lang="en-US" altLang="ko-KR" dirty="0"/>
              <a:t>HUB</a:t>
            </a:r>
            <a:r>
              <a:rPr lang="ko-KR" altLang="en-US" dirty="0"/>
              <a:t>와 유사 </a:t>
            </a:r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893763" y="1905000"/>
            <a:ext cx="7412037" cy="1914525"/>
            <a:chOff x="496" y="1352"/>
            <a:chExt cx="4746" cy="1497"/>
          </a:xfrm>
        </p:grpSpPr>
        <p:sp>
          <p:nvSpPr>
            <p:cNvPr id="19510" name="Freeform 5"/>
            <p:cNvSpPr>
              <a:spLocks/>
            </p:cNvSpPr>
            <p:nvPr/>
          </p:nvSpPr>
          <p:spPr bwMode="auto">
            <a:xfrm>
              <a:off x="961" y="2185"/>
              <a:ext cx="90" cy="47"/>
            </a:xfrm>
            <a:custGeom>
              <a:avLst/>
              <a:gdLst>
                <a:gd name="T0" fmla="*/ 0 w 90"/>
                <a:gd name="T1" fmla="*/ 43 h 47"/>
                <a:gd name="T2" fmla="*/ 90 w 90"/>
                <a:gd name="T3" fmla="*/ 23 h 47"/>
                <a:gd name="T4" fmla="*/ 0 w 90"/>
                <a:gd name="T5" fmla="*/ 0 h 47"/>
                <a:gd name="T6" fmla="*/ 0 w 90"/>
                <a:gd name="T7" fmla="*/ 47 h 47"/>
                <a:gd name="T8" fmla="*/ 0 w 90"/>
                <a:gd name="T9" fmla="*/ 47 h 47"/>
                <a:gd name="T10" fmla="*/ 0 w 90"/>
                <a:gd name="T11" fmla="*/ 43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0"/>
                <a:gd name="T19" fmla="*/ 0 h 47"/>
                <a:gd name="T20" fmla="*/ 90 w 90"/>
                <a:gd name="T21" fmla="*/ 47 h 4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0" h="47">
                  <a:moveTo>
                    <a:pt x="0" y="43"/>
                  </a:moveTo>
                  <a:lnTo>
                    <a:pt x="90" y="23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11" name="Rectangle 6"/>
            <p:cNvSpPr>
              <a:spLocks noChangeArrowheads="1"/>
            </p:cNvSpPr>
            <p:nvPr/>
          </p:nvSpPr>
          <p:spPr bwMode="auto">
            <a:xfrm>
              <a:off x="1629" y="1390"/>
              <a:ext cx="26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600">
                  <a:solidFill>
                    <a:srgbClr val="000000"/>
                  </a:solidFill>
                  <a:latin typeface="Arial" charset="0"/>
                </a:rPr>
                <a:t>Host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19512" name="Freeform 7"/>
            <p:cNvSpPr>
              <a:spLocks/>
            </p:cNvSpPr>
            <p:nvPr/>
          </p:nvSpPr>
          <p:spPr bwMode="auto">
            <a:xfrm>
              <a:off x="1509" y="1352"/>
              <a:ext cx="516" cy="259"/>
            </a:xfrm>
            <a:custGeom>
              <a:avLst/>
              <a:gdLst>
                <a:gd name="T0" fmla="*/ 516 w 516"/>
                <a:gd name="T1" fmla="*/ 256 h 259"/>
                <a:gd name="T2" fmla="*/ 0 w 516"/>
                <a:gd name="T3" fmla="*/ 259 h 259"/>
                <a:gd name="T4" fmla="*/ 0 w 516"/>
                <a:gd name="T5" fmla="*/ 0 h 259"/>
                <a:gd name="T6" fmla="*/ 516 w 516"/>
                <a:gd name="T7" fmla="*/ 0 h 259"/>
                <a:gd name="T8" fmla="*/ 516 w 516"/>
                <a:gd name="T9" fmla="*/ 259 h 259"/>
                <a:gd name="T10" fmla="*/ 516 w 516"/>
                <a:gd name="T11" fmla="*/ 259 h 2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6"/>
                <a:gd name="T19" fmla="*/ 0 h 259"/>
                <a:gd name="T20" fmla="*/ 516 w 516"/>
                <a:gd name="T21" fmla="*/ 259 h 25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6" h="259">
                  <a:moveTo>
                    <a:pt x="516" y="256"/>
                  </a:moveTo>
                  <a:lnTo>
                    <a:pt x="0" y="259"/>
                  </a:lnTo>
                  <a:lnTo>
                    <a:pt x="0" y="0"/>
                  </a:lnTo>
                  <a:lnTo>
                    <a:pt x="516" y="0"/>
                  </a:lnTo>
                  <a:lnTo>
                    <a:pt x="516" y="25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13" name="Line 8"/>
            <p:cNvSpPr>
              <a:spLocks noChangeShapeType="1"/>
            </p:cNvSpPr>
            <p:nvPr/>
          </p:nvSpPr>
          <p:spPr bwMode="auto">
            <a:xfrm>
              <a:off x="1632" y="1632"/>
              <a:ext cx="1" cy="5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14" name="Line 9"/>
            <p:cNvSpPr>
              <a:spLocks noChangeShapeType="1"/>
            </p:cNvSpPr>
            <p:nvPr/>
          </p:nvSpPr>
          <p:spPr bwMode="auto">
            <a:xfrm>
              <a:off x="1872" y="1632"/>
              <a:ext cx="1" cy="5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15" name="Freeform 10"/>
            <p:cNvSpPr>
              <a:spLocks/>
            </p:cNvSpPr>
            <p:nvPr/>
          </p:nvSpPr>
          <p:spPr bwMode="auto">
            <a:xfrm>
              <a:off x="496" y="2127"/>
              <a:ext cx="1156" cy="81"/>
            </a:xfrm>
            <a:custGeom>
              <a:avLst/>
              <a:gdLst>
                <a:gd name="T0" fmla="*/ 1156 w 1156"/>
                <a:gd name="T1" fmla="*/ 0 h 81"/>
                <a:gd name="T2" fmla="*/ 1075 w 1156"/>
                <a:gd name="T3" fmla="*/ 81 h 81"/>
                <a:gd name="T4" fmla="*/ 0 w 1156"/>
                <a:gd name="T5" fmla="*/ 81 h 81"/>
                <a:gd name="T6" fmla="*/ 0 60000 65536"/>
                <a:gd name="T7" fmla="*/ 0 60000 65536"/>
                <a:gd name="T8" fmla="*/ 0 60000 65536"/>
                <a:gd name="T9" fmla="*/ 0 w 1156"/>
                <a:gd name="T10" fmla="*/ 0 h 81"/>
                <a:gd name="T11" fmla="*/ 1156 w 1156"/>
                <a:gd name="T12" fmla="*/ 81 h 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6" h="81">
                  <a:moveTo>
                    <a:pt x="1156" y="0"/>
                  </a:moveTo>
                  <a:lnTo>
                    <a:pt x="1075" y="81"/>
                  </a:lnTo>
                  <a:lnTo>
                    <a:pt x="0" y="8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16" name="Freeform 11"/>
            <p:cNvSpPr>
              <a:spLocks/>
            </p:cNvSpPr>
            <p:nvPr/>
          </p:nvSpPr>
          <p:spPr bwMode="auto">
            <a:xfrm>
              <a:off x="1877" y="2127"/>
              <a:ext cx="777" cy="81"/>
            </a:xfrm>
            <a:custGeom>
              <a:avLst/>
              <a:gdLst>
                <a:gd name="T0" fmla="*/ 0 w 777"/>
                <a:gd name="T1" fmla="*/ 0 h 81"/>
                <a:gd name="T2" fmla="*/ 82 w 777"/>
                <a:gd name="T3" fmla="*/ 81 h 81"/>
                <a:gd name="T4" fmla="*/ 777 w 777"/>
                <a:gd name="T5" fmla="*/ 81 h 81"/>
                <a:gd name="T6" fmla="*/ 0 60000 65536"/>
                <a:gd name="T7" fmla="*/ 0 60000 65536"/>
                <a:gd name="T8" fmla="*/ 0 60000 65536"/>
                <a:gd name="T9" fmla="*/ 0 w 777"/>
                <a:gd name="T10" fmla="*/ 0 h 81"/>
                <a:gd name="T11" fmla="*/ 777 w 777"/>
                <a:gd name="T12" fmla="*/ 81 h 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7" h="81">
                  <a:moveTo>
                    <a:pt x="0" y="0"/>
                  </a:moveTo>
                  <a:lnTo>
                    <a:pt x="82" y="81"/>
                  </a:lnTo>
                  <a:lnTo>
                    <a:pt x="777" y="8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17" name="Line 12"/>
            <p:cNvSpPr>
              <a:spLocks noChangeShapeType="1"/>
            </p:cNvSpPr>
            <p:nvPr/>
          </p:nvSpPr>
          <p:spPr bwMode="auto">
            <a:xfrm>
              <a:off x="1652" y="2127"/>
              <a:ext cx="113" cy="1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18" name="Freeform 13"/>
            <p:cNvSpPr>
              <a:spLocks/>
            </p:cNvSpPr>
            <p:nvPr/>
          </p:nvSpPr>
          <p:spPr bwMode="auto">
            <a:xfrm>
              <a:off x="1629" y="2104"/>
              <a:ext cx="46" cy="46"/>
            </a:xfrm>
            <a:custGeom>
              <a:avLst/>
              <a:gdLst>
                <a:gd name="T0" fmla="*/ 46 w 46"/>
                <a:gd name="T1" fmla="*/ 23 h 46"/>
                <a:gd name="T2" fmla="*/ 46 w 46"/>
                <a:gd name="T3" fmla="*/ 27 h 46"/>
                <a:gd name="T4" fmla="*/ 46 w 46"/>
                <a:gd name="T5" fmla="*/ 31 h 46"/>
                <a:gd name="T6" fmla="*/ 46 w 46"/>
                <a:gd name="T7" fmla="*/ 35 h 46"/>
                <a:gd name="T8" fmla="*/ 43 w 46"/>
                <a:gd name="T9" fmla="*/ 39 h 46"/>
                <a:gd name="T10" fmla="*/ 43 w 46"/>
                <a:gd name="T11" fmla="*/ 42 h 46"/>
                <a:gd name="T12" fmla="*/ 39 w 46"/>
                <a:gd name="T13" fmla="*/ 42 h 46"/>
                <a:gd name="T14" fmla="*/ 35 w 46"/>
                <a:gd name="T15" fmla="*/ 46 h 46"/>
                <a:gd name="T16" fmla="*/ 31 w 46"/>
                <a:gd name="T17" fmla="*/ 46 h 46"/>
                <a:gd name="T18" fmla="*/ 27 w 46"/>
                <a:gd name="T19" fmla="*/ 46 h 46"/>
                <a:gd name="T20" fmla="*/ 23 w 46"/>
                <a:gd name="T21" fmla="*/ 46 h 46"/>
                <a:gd name="T22" fmla="*/ 19 w 46"/>
                <a:gd name="T23" fmla="*/ 46 h 46"/>
                <a:gd name="T24" fmla="*/ 15 w 46"/>
                <a:gd name="T25" fmla="*/ 46 h 46"/>
                <a:gd name="T26" fmla="*/ 12 w 46"/>
                <a:gd name="T27" fmla="*/ 46 h 46"/>
                <a:gd name="T28" fmla="*/ 8 w 46"/>
                <a:gd name="T29" fmla="*/ 42 h 46"/>
                <a:gd name="T30" fmla="*/ 8 w 46"/>
                <a:gd name="T31" fmla="*/ 42 h 46"/>
                <a:gd name="T32" fmla="*/ 4 w 46"/>
                <a:gd name="T33" fmla="*/ 39 h 46"/>
                <a:gd name="T34" fmla="*/ 4 w 46"/>
                <a:gd name="T35" fmla="*/ 35 h 46"/>
                <a:gd name="T36" fmla="*/ 0 w 46"/>
                <a:gd name="T37" fmla="*/ 31 h 46"/>
                <a:gd name="T38" fmla="*/ 0 w 46"/>
                <a:gd name="T39" fmla="*/ 27 h 46"/>
                <a:gd name="T40" fmla="*/ 0 w 46"/>
                <a:gd name="T41" fmla="*/ 23 h 46"/>
                <a:gd name="T42" fmla="*/ 0 w 46"/>
                <a:gd name="T43" fmla="*/ 19 h 46"/>
                <a:gd name="T44" fmla="*/ 0 w 46"/>
                <a:gd name="T45" fmla="*/ 15 h 46"/>
                <a:gd name="T46" fmla="*/ 4 w 46"/>
                <a:gd name="T47" fmla="*/ 11 h 46"/>
                <a:gd name="T48" fmla="*/ 4 w 46"/>
                <a:gd name="T49" fmla="*/ 8 h 46"/>
                <a:gd name="T50" fmla="*/ 8 w 46"/>
                <a:gd name="T51" fmla="*/ 8 h 46"/>
                <a:gd name="T52" fmla="*/ 8 w 46"/>
                <a:gd name="T53" fmla="*/ 4 h 46"/>
                <a:gd name="T54" fmla="*/ 12 w 46"/>
                <a:gd name="T55" fmla="*/ 4 h 46"/>
                <a:gd name="T56" fmla="*/ 15 w 46"/>
                <a:gd name="T57" fmla="*/ 0 h 46"/>
                <a:gd name="T58" fmla="*/ 19 w 46"/>
                <a:gd name="T59" fmla="*/ 0 h 46"/>
                <a:gd name="T60" fmla="*/ 23 w 46"/>
                <a:gd name="T61" fmla="*/ 0 h 46"/>
                <a:gd name="T62" fmla="*/ 27 w 46"/>
                <a:gd name="T63" fmla="*/ 0 h 46"/>
                <a:gd name="T64" fmla="*/ 31 w 46"/>
                <a:gd name="T65" fmla="*/ 0 h 46"/>
                <a:gd name="T66" fmla="*/ 35 w 46"/>
                <a:gd name="T67" fmla="*/ 4 h 46"/>
                <a:gd name="T68" fmla="*/ 39 w 46"/>
                <a:gd name="T69" fmla="*/ 4 h 46"/>
                <a:gd name="T70" fmla="*/ 43 w 46"/>
                <a:gd name="T71" fmla="*/ 8 h 46"/>
                <a:gd name="T72" fmla="*/ 43 w 46"/>
                <a:gd name="T73" fmla="*/ 8 h 46"/>
                <a:gd name="T74" fmla="*/ 46 w 46"/>
                <a:gd name="T75" fmla="*/ 11 h 46"/>
                <a:gd name="T76" fmla="*/ 46 w 46"/>
                <a:gd name="T77" fmla="*/ 15 h 46"/>
                <a:gd name="T78" fmla="*/ 46 w 46"/>
                <a:gd name="T79" fmla="*/ 19 h 46"/>
                <a:gd name="T80" fmla="*/ 46 w 46"/>
                <a:gd name="T81" fmla="*/ 23 h 46"/>
                <a:gd name="T82" fmla="*/ 46 w 46"/>
                <a:gd name="T83" fmla="*/ 23 h 4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6"/>
                <a:gd name="T127" fmla="*/ 0 h 46"/>
                <a:gd name="T128" fmla="*/ 46 w 46"/>
                <a:gd name="T129" fmla="*/ 46 h 4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6" h="46">
                  <a:moveTo>
                    <a:pt x="46" y="23"/>
                  </a:moveTo>
                  <a:lnTo>
                    <a:pt x="46" y="27"/>
                  </a:lnTo>
                  <a:lnTo>
                    <a:pt x="46" y="31"/>
                  </a:lnTo>
                  <a:lnTo>
                    <a:pt x="46" y="35"/>
                  </a:lnTo>
                  <a:lnTo>
                    <a:pt x="43" y="39"/>
                  </a:lnTo>
                  <a:lnTo>
                    <a:pt x="43" y="42"/>
                  </a:lnTo>
                  <a:lnTo>
                    <a:pt x="39" y="42"/>
                  </a:lnTo>
                  <a:lnTo>
                    <a:pt x="35" y="46"/>
                  </a:lnTo>
                  <a:lnTo>
                    <a:pt x="31" y="46"/>
                  </a:lnTo>
                  <a:lnTo>
                    <a:pt x="27" y="46"/>
                  </a:lnTo>
                  <a:lnTo>
                    <a:pt x="23" y="46"/>
                  </a:lnTo>
                  <a:lnTo>
                    <a:pt x="19" y="46"/>
                  </a:lnTo>
                  <a:lnTo>
                    <a:pt x="15" y="46"/>
                  </a:lnTo>
                  <a:lnTo>
                    <a:pt x="12" y="46"/>
                  </a:lnTo>
                  <a:lnTo>
                    <a:pt x="8" y="42"/>
                  </a:lnTo>
                  <a:lnTo>
                    <a:pt x="4" y="39"/>
                  </a:lnTo>
                  <a:lnTo>
                    <a:pt x="4" y="35"/>
                  </a:lnTo>
                  <a:lnTo>
                    <a:pt x="0" y="31"/>
                  </a:lnTo>
                  <a:lnTo>
                    <a:pt x="0" y="27"/>
                  </a:lnTo>
                  <a:lnTo>
                    <a:pt x="0" y="23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4" y="11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3" y="0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5" y="4"/>
                  </a:lnTo>
                  <a:lnTo>
                    <a:pt x="39" y="4"/>
                  </a:lnTo>
                  <a:lnTo>
                    <a:pt x="43" y="8"/>
                  </a:lnTo>
                  <a:lnTo>
                    <a:pt x="46" y="11"/>
                  </a:lnTo>
                  <a:lnTo>
                    <a:pt x="46" y="15"/>
                  </a:lnTo>
                  <a:lnTo>
                    <a:pt x="46" y="19"/>
                  </a:lnTo>
                  <a:lnTo>
                    <a:pt x="46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19" name="Freeform 14"/>
            <p:cNvSpPr>
              <a:spLocks/>
            </p:cNvSpPr>
            <p:nvPr/>
          </p:nvSpPr>
          <p:spPr bwMode="auto">
            <a:xfrm>
              <a:off x="1854" y="2104"/>
              <a:ext cx="50" cy="46"/>
            </a:xfrm>
            <a:custGeom>
              <a:avLst/>
              <a:gdLst>
                <a:gd name="T0" fmla="*/ 47 w 50"/>
                <a:gd name="T1" fmla="*/ 23 h 46"/>
                <a:gd name="T2" fmla="*/ 50 w 50"/>
                <a:gd name="T3" fmla="*/ 27 h 46"/>
                <a:gd name="T4" fmla="*/ 47 w 50"/>
                <a:gd name="T5" fmla="*/ 31 h 46"/>
                <a:gd name="T6" fmla="*/ 47 w 50"/>
                <a:gd name="T7" fmla="*/ 35 h 46"/>
                <a:gd name="T8" fmla="*/ 43 w 50"/>
                <a:gd name="T9" fmla="*/ 39 h 46"/>
                <a:gd name="T10" fmla="*/ 43 w 50"/>
                <a:gd name="T11" fmla="*/ 42 h 46"/>
                <a:gd name="T12" fmla="*/ 39 w 50"/>
                <a:gd name="T13" fmla="*/ 42 h 46"/>
                <a:gd name="T14" fmla="*/ 35 w 50"/>
                <a:gd name="T15" fmla="*/ 46 h 46"/>
                <a:gd name="T16" fmla="*/ 31 w 50"/>
                <a:gd name="T17" fmla="*/ 46 h 46"/>
                <a:gd name="T18" fmla="*/ 27 w 50"/>
                <a:gd name="T19" fmla="*/ 46 h 46"/>
                <a:gd name="T20" fmla="*/ 23 w 50"/>
                <a:gd name="T21" fmla="*/ 46 h 46"/>
                <a:gd name="T22" fmla="*/ 19 w 50"/>
                <a:gd name="T23" fmla="*/ 46 h 46"/>
                <a:gd name="T24" fmla="*/ 16 w 50"/>
                <a:gd name="T25" fmla="*/ 46 h 46"/>
                <a:gd name="T26" fmla="*/ 16 w 50"/>
                <a:gd name="T27" fmla="*/ 46 h 46"/>
                <a:gd name="T28" fmla="*/ 12 w 50"/>
                <a:gd name="T29" fmla="*/ 42 h 46"/>
                <a:gd name="T30" fmla="*/ 8 w 50"/>
                <a:gd name="T31" fmla="*/ 42 h 46"/>
                <a:gd name="T32" fmla="*/ 4 w 50"/>
                <a:gd name="T33" fmla="*/ 39 h 46"/>
                <a:gd name="T34" fmla="*/ 4 w 50"/>
                <a:gd name="T35" fmla="*/ 35 h 46"/>
                <a:gd name="T36" fmla="*/ 4 w 50"/>
                <a:gd name="T37" fmla="*/ 31 h 46"/>
                <a:gd name="T38" fmla="*/ 0 w 50"/>
                <a:gd name="T39" fmla="*/ 27 h 46"/>
                <a:gd name="T40" fmla="*/ 0 w 50"/>
                <a:gd name="T41" fmla="*/ 23 h 46"/>
                <a:gd name="T42" fmla="*/ 0 w 50"/>
                <a:gd name="T43" fmla="*/ 19 h 46"/>
                <a:gd name="T44" fmla="*/ 4 w 50"/>
                <a:gd name="T45" fmla="*/ 15 h 46"/>
                <a:gd name="T46" fmla="*/ 4 w 50"/>
                <a:gd name="T47" fmla="*/ 11 h 46"/>
                <a:gd name="T48" fmla="*/ 4 w 50"/>
                <a:gd name="T49" fmla="*/ 8 h 46"/>
                <a:gd name="T50" fmla="*/ 8 w 50"/>
                <a:gd name="T51" fmla="*/ 8 h 46"/>
                <a:gd name="T52" fmla="*/ 12 w 50"/>
                <a:gd name="T53" fmla="*/ 4 h 46"/>
                <a:gd name="T54" fmla="*/ 16 w 50"/>
                <a:gd name="T55" fmla="*/ 4 h 46"/>
                <a:gd name="T56" fmla="*/ 16 w 50"/>
                <a:gd name="T57" fmla="*/ 0 h 46"/>
                <a:gd name="T58" fmla="*/ 19 w 50"/>
                <a:gd name="T59" fmla="*/ 0 h 46"/>
                <a:gd name="T60" fmla="*/ 23 w 50"/>
                <a:gd name="T61" fmla="*/ 0 h 46"/>
                <a:gd name="T62" fmla="*/ 27 w 50"/>
                <a:gd name="T63" fmla="*/ 0 h 46"/>
                <a:gd name="T64" fmla="*/ 31 w 50"/>
                <a:gd name="T65" fmla="*/ 0 h 46"/>
                <a:gd name="T66" fmla="*/ 35 w 50"/>
                <a:gd name="T67" fmla="*/ 4 h 46"/>
                <a:gd name="T68" fmla="*/ 39 w 50"/>
                <a:gd name="T69" fmla="*/ 4 h 46"/>
                <a:gd name="T70" fmla="*/ 43 w 50"/>
                <a:gd name="T71" fmla="*/ 8 h 46"/>
                <a:gd name="T72" fmla="*/ 43 w 50"/>
                <a:gd name="T73" fmla="*/ 8 h 46"/>
                <a:gd name="T74" fmla="*/ 47 w 50"/>
                <a:gd name="T75" fmla="*/ 11 h 46"/>
                <a:gd name="T76" fmla="*/ 47 w 50"/>
                <a:gd name="T77" fmla="*/ 15 h 46"/>
                <a:gd name="T78" fmla="*/ 50 w 50"/>
                <a:gd name="T79" fmla="*/ 19 h 46"/>
                <a:gd name="T80" fmla="*/ 50 w 50"/>
                <a:gd name="T81" fmla="*/ 23 h 46"/>
                <a:gd name="T82" fmla="*/ 50 w 50"/>
                <a:gd name="T83" fmla="*/ 23 h 46"/>
                <a:gd name="T84" fmla="*/ 47 w 50"/>
                <a:gd name="T85" fmla="*/ 23 h 4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0"/>
                <a:gd name="T130" fmla="*/ 0 h 46"/>
                <a:gd name="T131" fmla="*/ 50 w 50"/>
                <a:gd name="T132" fmla="*/ 46 h 4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0" h="46">
                  <a:moveTo>
                    <a:pt x="47" y="23"/>
                  </a:moveTo>
                  <a:lnTo>
                    <a:pt x="50" y="27"/>
                  </a:lnTo>
                  <a:lnTo>
                    <a:pt x="47" y="31"/>
                  </a:lnTo>
                  <a:lnTo>
                    <a:pt x="47" y="35"/>
                  </a:lnTo>
                  <a:lnTo>
                    <a:pt x="43" y="39"/>
                  </a:lnTo>
                  <a:lnTo>
                    <a:pt x="43" y="42"/>
                  </a:lnTo>
                  <a:lnTo>
                    <a:pt x="39" y="42"/>
                  </a:lnTo>
                  <a:lnTo>
                    <a:pt x="35" y="46"/>
                  </a:lnTo>
                  <a:lnTo>
                    <a:pt x="31" y="46"/>
                  </a:lnTo>
                  <a:lnTo>
                    <a:pt x="27" y="46"/>
                  </a:lnTo>
                  <a:lnTo>
                    <a:pt x="23" y="46"/>
                  </a:lnTo>
                  <a:lnTo>
                    <a:pt x="19" y="46"/>
                  </a:lnTo>
                  <a:lnTo>
                    <a:pt x="16" y="46"/>
                  </a:lnTo>
                  <a:lnTo>
                    <a:pt x="12" y="42"/>
                  </a:lnTo>
                  <a:lnTo>
                    <a:pt x="8" y="42"/>
                  </a:lnTo>
                  <a:lnTo>
                    <a:pt x="4" y="39"/>
                  </a:lnTo>
                  <a:lnTo>
                    <a:pt x="4" y="35"/>
                  </a:lnTo>
                  <a:lnTo>
                    <a:pt x="4" y="31"/>
                  </a:lnTo>
                  <a:lnTo>
                    <a:pt x="0" y="27"/>
                  </a:lnTo>
                  <a:lnTo>
                    <a:pt x="0" y="23"/>
                  </a:lnTo>
                  <a:lnTo>
                    <a:pt x="0" y="19"/>
                  </a:lnTo>
                  <a:lnTo>
                    <a:pt x="4" y="15"/>
                  </a:lnTo>
                  <a:lnTo>
                    <a:pt x="4" y="11"/>
                  </a:lnTo>
                  <a:lnTo>
                    <a:pt x="4" y="8"/>
                  </a:lnTo>
                  <a:lnTo>
                    <a:pt x="8" y="8"/>
                  </a:lnTo>
                  <a:lnTo>
                    <a:pt x="12" y="4"/>
                  </a:lnTo>
                  <a:lnTo>
                    <a:pt x="16" y="4"/>
                  </a:lnTo>
                  <a:lnTo>
                    <a:pt x="16" y="0"/>
                  </a:lnTo>
                  <a:lnTo>
                    <a:pt x="19" y="0"/>
                  </a:lnTo>
                  <a:lnTo>
                    <a:pt x="23" y="0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5" y="4"/>
                  </a:lnTo>
                  <a:lnTo>
                    <a:pt x="39" y="4"/>
                  </a:lnTo>
                  <a:lnTo>
                    <a:pt x="43" y="8"/>
                  </a:lnTo>
                  <a:lnTo>
                    <a:pt x="47" y="11"/>
                  </a:lnTo>
                  <a:lnTo>
                    <a:pt x="47" y="15"/>
                  </a:lnTo>
                  <a:lnTo>
                    <a:pt x="50" y="19"/>
                  </a:lnTo>
                  <a:lnTo>
                    <a:pt x="50" y="23"/>
                  </a:lnTo>
                  <a:lnTo>
                    <a:pt x="47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20" name="Freeform 15"/>
            <p:cNvSpPr>
              <a:spLocks/>
            </p:cNvSpPr>
            <p:nvPr/>
          </p:nvSpPr>
          <p:spPr bwMode="auto">
            <a:xfrm>
              <a:off x="1741" y="2263"/>
              <a:ext cx="47" cy="50"/>
            </a:xfrm>
            <a:custGeom>
              <a:avLst/>
              <a:gdLst>
                <a:gd name="T0" fmla="*/ 47 w 47"/>
                <a:gd name="T1" fmla="*/ 23 h 50"/>
                <a:gd name="T2" fmla="*/ 47 w 47"/>
                <a:gd name="T3" fmla="*/ 31 h 50"/>
                <a:gd name="T4" fmla="*/ 47 w 47"/>
                <a:gd name="T5" fmla="*/ 35 h 50"/>
                <a:gd name="T6" fmla="*/ 47 w 47"/>
                <a:gd name="T7" fmla="*/ 35 h 50"/>
                <a:gd name="T8" fmla="*/ 43 w 47"/>
                <a:gd name="T9" fmla="*/ 38 h 50"/>
                <a:gd name="T10" fmla="*/ 43 w 47"/>
                <a:gd name="T11" fmla="*/ 42 h 50"/>
                <a:gd name="T12" fmla="*/ 39 w 47"/>
                <a:gd name="T13" fmla="*/ 46 h 50"/>
                <a:gd name="T14" fmla="*/ 35 w 47"/>
                <a:gd name="T15" fmla="*/ 46 h 50"/>
                <a:gd name="T16" fmla="*/ 31 w 47"/>
                <a:gd name="T17" fmla="*/ 46 h 50"/>
                <a:gd name="T18" fmla="*/ 28 w 47"/>
                <a:gd name="T19" fmla="*/ 50 h 50"/>
                <a:gd name="T20" fmla="*/ 24 w 47"/>
                <a:gd name="T21" fmla="*/ 50 h 50"/>
                <a:gd name="T22" fmla="*/ 20 w 47"/>
                <a:gd name="T23" fmla="*/ 50 h 50"/>
                <a:gd name="T24" fmla="*/ 16 w 47"/>
                <a:gd name="T25" fmla="*/ 46 h 50"/>
                <a:gd name="T26" fmla="*/ 12 w 47"/>
                <a:gd name="T27" fmla="*/ 46 h 50"/>
                <a:gd name="T28" fmla="*/ 12 w 47"/>
                <a:gd name="T29" fmla="*/ 46 h 50"/>
                <a:gd name="T30" fmla="*/ 8 w 47"/>
                <a:gd name="T31" fmla="*/ 42 h 50"/>
                <a:gd name="T32" fmla="*/ 4 w 47"/>
                <a:gd name="T33" fmla="*/ 38 h 50"/>
                <a:gd name="T34" fmla="*/ 4 w 47"/>
                <a:gd name="T35" fmla="*/ 35 h 50"/>
                <a:gd name="T36" fmla="*/ 0 w 47"/>
                <a:gd name="T37" fmla="*/ 35 h 50"/>
                <a:gd name="T38" fmla="*/ 0 w 47"/>
                <a:gd name="T39" fmla="*/ 31 h 50"/>
                <a:gd name="T40" fmla="*/ 0 w 47"/>
                <a:gd name="T41" fmla="*/ 27 h 50"/>
                <a:gd name="T42" fmla="*/ 0 w 47"/>
                <a:gd name="T43" fmla="*/ 23 h 50"/>
                <a:gd name="T44" fmla="*/ 0 w 47"/>
                <a:gd name="T45" fmla="*/ 19 h 50"/>
                <a:gd name="T46" fmla="*/ 4 w 47"/>
                <a:gd name="T47" fmla="*/ 15 h 50"/>
                <a:gd name="T48" fmla="*/ 4 w 47"/>
                <a:gd name="T49" fmla="*/ 11 h 50"/>
                <a:gd name="T50" fmla="*/ 8 w 47"/>
                <a:gd name="T51" fmla="*/ 7 h 50"/>
                <a:gd name="T52" fmla="*/ 12 w 47"/>
                <a:gd name="T53" fmla="*/ 4 h 50"/>
                <a:gd name="T54" fmla="*/ 12 w 47"/>
                <a:gd name="T55" fmla="*/ 4 h 50"/>
                <a:gd name="T56" fmla="*/ 16 w 47"/>
                <a:gd name="T57" fmla="*/ 4 h 50"/>
                <a:gd name="T58" fmla="*/ 20 w 47"/>
                <a:gd name="T59" fmla="*/ 0 h 50"/>
                <a:gd name="T60" fmla="*/ 24 w 47"/>
                <a:gd name="T61" fmla="*/ 0 h 50"/>
                <a:gd name="T62" fmla="*/ 28 w 47"/>
                <a:gd name="T63" fmla="*/ 0 h 50"/>
                <a:gd name="T64" fmla="*/ 31 w 47"/>
                <a:gd name="T65" fmla="*/ 4 h 50"/>
                <a:gd name="T66" fmla="*/ 35 w 47"/>
                <a:gd name="T67" fmla="*/ 4 h 50"/>
                <a:gd name="T68" fmla="*/ 39 w 47"/>
                <a:gd name="T69" fmla="*/ 4 h 50"/>
                <a:gd name="T70" fmla="*/ 43 w 47"/>
                <a:gd name="T71" fmla="*/ 7 h 50"/>
                <a:gd name="T72" fmla="*/ 43 w 47"/>
                <a:gd name="T73" fmla="*/ 11 h 50"/>
                <a:gd name="T74" fmla="*/ 47 w 47"/>
                <a:gd name="T75" fmla="*/ 15 h 50"/>
                <a:gd name="T76" fmla="*/ 47 w 47"/>
                <a:gd name="T77" fmla="*/ 19 h 50"/>
                <a:gd name="T78" fmla="*/ 47 w 47"/>
                <a:gd name="T79" fmla="*/ 23 h 50"/>
                <a:gd name="T80" fmla="*/ 47 w 47"/>
                <a:gd name="T81" fmla="*/ 27 h 50"/>
                <a:gd name="T82" fmla="*/ 47 w 47"/>
                <a:gd name="T83" fmla="*/ 27 h 50"/>
                <a:gd name="T84" fmla="*/ 47 w 47"/>
                <a:gd name="T85" fmla="*/ 23 h 5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7"/>
                <a:gd name="T130" fmla="*/ 0 h 50"/>
                <a:gd name="T131" fmla="*/ 47 w 47"/>
                <a:gd name="T132" fmla="*/ 50 h 5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7" h="50">
                  <a:moveTo>
                    <a:pt x="47" y="23"/>
                  </a:moveTo>
                  <a:lnTo>
                    <a:pt x="47" y="31"/>
                  </a:lnTo>
                  <a:lnTo>
                    <a:pt x="47" y="35"/>
                  </a:lnTo>
                  <a:lnTo>
                    <a:pt x="43" y="38"/>
                  </a:lnTo>
                  <a:lnTo>
                    <a:pt x="43" y="42"/>
                  </a:lnTo>
                  <a:lnTo>
                    <a:pt x="39" y="46"/>
                  </a:lnTo>
                  <a:lnTo>
                    <a:pt x="35" y="46"/>
                  </a:lnTo>
                  <a:lnTo>
                    <a:pt x="31" y="46"/>
                  </a:lnTo>
                  <a:lnTo>
                    <a:pt x="28" y="50"/>
                  </a:lnTo>
                  <a:lnTo>
                    <a:pt x="24" y="50"/>
                  </a:lnTo>
                  <a:lnTo>
                    <a:pt x="20" y="50"/>
                  </a:lnTo>
                  <a:lnTo>
                    <a:pt x="16" y="46"/>
                  </a:lnTo>
                  <a:lnTo>
                    <a:pt x="12" y="46"/>
                  </a:lnTo>
                  <a:lnTo>
                    <a:pt x="8" y="42"/>
                  </a:lnTo>
                  <a:lnTo>
                    <a:pt x="4" y="38"/>
                  </a:lnTo>
                  <a:lnTo>
                    <a:pt x="4" y="35"/>
                  </a:lnTo>
                  <a:lnTo>
                    <a:pt x="0" y="35"/>
                  </a:lnTo>
                  <a:lnTo>
                    <a:pt x="0" y="31"/>
                  </a:lnTo>
                  <a:lnTo>
                    <a:pt x="0" y="27"/>
                  </a:lnTo>
                  <a:lnTo>
                    <a:pt x="0" y="23"/>
                  </a:lnTo>
                  <a:lnTo>
                    <a:pt x="0" y="19"/>
                  </a:lnTo>
                  <a:lnTo>
                    <a:pt x="4" y="15"/>
                  </a:lnTo>
                  <a:lnTo>
                    <a:pt x="4" y="11"/>
                  </a:lnTo>
                  <a:lnTo>
                    <a:pt x="8" y="7"/>
                  </a:lnTo>
                  <a:lnTo>
                    <a:pt x="12" y="4"/>
                  </a:lnTo>
                  <a:lnTo>
                    <a:pt x="16" y="4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31" y="4"/>
                  </a:lnTo>
                  <a:lnTo>
                    <a:pt x="35" y="4"/>
                  </a:lnTo>
                  <a:lnTo>
                    <a:pt x="39" y="4"/>
                  </a:lnTo>
                  <a:lnTo>
                    <a:pt x="43" y="7"/>
                  </a:lnTo>
                  <a:lnTo>
                    <a:pt x="43" y="11"/>
                  </a:lnTo>
                  <a:lnTo>
                    <a:pt x="47" y="15"/>
                  </a:lnTo>
                  <a:lnTo>
                    <a:pt x="47" y="19"/>
                  </a:lnTo>
                  <a:lnTo>
                    <a:pt x="47" y="23"/>
                  </a:lnTo>
                  <a:lnTo>
                    <a:pt x="47" y="27"/>
                  </a:lnTo>
                  <a:lnTo>
                    <a:pt x="47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21" name="Rectangle 16"/>
            <p:cNvSpPr>
              <a:spLocks noChangeArrowheads="1"/>
            </p:cNvSpPr>
            <p:nvPr/>
          </p:nvSpPr>
          <p:spPr bwMode="auto">
            <a:xfrm>
              <a:off x="496" y="1863"/>
              <a:ext cx="83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600">
                  <a:solidFill>
                    <a:srgbClr val="000000"/>
                  </a:solidFill>
                  <a:latin typeface="Arial" charset="0"/>
                </a:rPr>
                <a:t>From previous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19522" name="Rectangle 17"/>
            <p:cNvSpPr>
              <a:spLocks noChangeArrowheads="1"/>
            </p:cNvSpPr>
            <p:nvPr/>
          </p:nvSpPr>
          <p:spPr bwMode="auto">
            <a:xfrm>
              <a:off x="783" y="2019"/>
              <a:ext cx="246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600">
                  <a:solidFill>
                    <a:srgbClr val="000000"/>
                  </a:solidFill>
                  <a:latin typeface="Arial" charset="0"/>
                </a:rPr>
                <a:t>host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19523" name="Freeform 18"/>
            <p:cNvSpPr>
              <a:spLocks/>
            </p:cNvSpPr>
            <p:nvPr/>
          </p:nvSpPr>
          <p:spPr bwMode="auto">
            <a:xfrm>
              <a:off x="2285" y="2185"/>
              <a:ext cx="89" cy="47"/>
            </a:xfrm>
            <a:custGeom>
              <a:avLst/>
              <a:gdLst>
                <a:gd name="T0" fmla="*/ 0 w 89"/>
                <a:gd name="T1" fmla="*/ 43 h 47"/>
                <a:gd name="T2" fmla="*/ 89 w 89"/>
                <a:gd name="T3" fmla="*/ 23 h 47"/>
                <a:gd name="T4" fmla="*/ 0 w 89"/>
                <a:gd name="T5" fmla="*/ 0 h 47"/>
                <a:gd name="T6" fmla="*/ 0 w 89"/>
                <a:gd name="T7" fmla="*/ 47 h 47"/>
                <a:gd name="T8" fmla="*/ 0 w 89"/>
                <a:gd name="T9" fmla="*/ 47 h 47"/>
                <a:gd name="T10" fmla="*/ 0 w 89"/>
                <a:gd name="T11" fmla="*/ 43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9"/>
                <a:gd name="T19" fmla="*/ 0 h 47"/>
                <a:gd name="T20" fmla="*/ 89 w 89"/>
                <a:gd name="T21" fmla="*/ 47 h 4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9" h="47">
                  <a:moveTo>
                    <a:pt x="0" y="43"/>
                  </a:moveTo>
                  <a:lnTo>
                    <a:pt x="89" y="23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24" name="Rectangle 19"/>
            <p:cNvSpPr>
              <a:spLocks noChangeArrowheads="1"/>
            </p:cNvSpPr>
            <p:nvPr/>
          </p:nvSpPr>
          <p:spPr bwMode="auto">
            <a:xfrm>
              <a:off x="2215" y="1863"/>
              <a:ext cx="7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600">
                  <a:solidFill>
                    <a:srgbClr val="000000"/>
                  </a:solidFill>
                  <a:latin typeface="Arial" charset="0"/>
                </a:rPr>
                <a:t>T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19525" name="Rectangle 20"/>
            <p:cNvSpPr>
              <a:spLocks noChangeArrowheads="1"/>
            </p:cNvSpPr>
            <p:nvPr/>
          </p:nvSpPr>
          <p:spPr bwMode="auto">
            <a:xfrm>
              <a:off x="2285" y="1863"/>
              <a:ext cx="3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600">
                  <a:solidFill>
                    <a:srgbClr val="000000"/>
                  </a:solidFill>
                  <a:latin typeface="Arial" charset="0"/>
                </a:rPr>
                <a:t>o next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19526" name="Rectangle 21"/>
            <p:cNvSpPr>
              <a:spLocks noChangeArrowheads="1"/>
            </p:cNvSpPr>
            <p:nvPr/>
          </p:nvSpPr>
          <p:spPr bwMode="auto">
            <a:xfrm>
              <a:off x="2312" y="2019"/>
              <a:ext cx="246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600">
                  <a:solidFill>
                    <a:srgbClr val="000000"/>
                  </a:solidFill>
                  <a:latin typeface="Arial" charset="0"/>
                </a:rPr>
                <a:t>host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19527" name="Freeform 22"/>
            <p:cNvSpPr>
              <a:spLocks/>
            </p:cNvSpPr>
            <p:nvPr/>
          </p:nvSpPr>
          <p:spPr bwMode="auto">
            <a:xfrm>
              <a:off x="1509" y="1999"/>
              <a:ext cx="516" cy="419"/>
            </a:xfrm>
            <a:custGeom>
              <a:avLst/>
              <a:gdLst>
                <a:gd name="T0" fmla="*/ 512 w 516"/>
                <a:gd name="T1" fmla="*/ 419 h 419"/>
                <a:gd name="T2" fmla="*/ 0 w 516"/>
                <a:gd name="T3" fmla="*/ 419 h 419"/>
                <a:gd name="T4" fmla="*/ 0 w 516"/>
                <a:gd name="T5" fmla="*/ 0 h 419"/>
                <a:gd name="T6" fmla="*/ 516 w 516"/>
                <a:gd name="T7" fmla="*/ 0 h 419"/>
                <a:gd name="T8" fmla="*/ 516 w 516"/>
                <a:gd name="T9" fmla="*/ 419 h 419"/>
                <a:gd name="T10" fmla="*/ 516 w 516"/>
                <a:gd name="T11" fmla="*/ 419 h 4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6"/>
                <a:gd name="T19" fmla="*/ 0 h 419"/>
                <a:gd name="T20" fmla="*/ 516 w 516"/>
                <a:gd name="T21" fmla="*/ 419 h 4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6" h="419">
                  <a:moveTo>
                    <a:pt x="512" y="419"/>
                  </a:moveTo>
                  <a:lnTo>
                    <a:pt x="0" y="419"/>
                  </a:lnTo>
                  <a:lnTo>
                    <a:pt x="0" y="0"/>
                  </a:lnTo>
                  <a:lnTo>
                    <a:pt x="516" y="0"/>
                  </a:lnTo>
                  <a:lnTo>
                    <a:pt x="516" y="41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28" name="Rectangle 23"/>
            <p:cNvSpPr>
              <a:spLocks noChangeArrowheads="1"/>
            </p:cNvSpPr>
            <p:nvPr/>
          </p:nvSpPr>
          <p:spPr bwMode="auto">
            <a:xfrm>
              <a:off x="1606" y="2468"/>
              <a:ext cx="331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600">
                  <a:solidFill>
                    <a:srgbClr val="000000"/>
                  </a:solidFill>
                  <a:latin typeface="Arial" charset="0"/>
                </a:rPr>
                <a:t>Relay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19529" name="Rectangle 24"/>
            <p:cNvSpPr>
              <a:spLocks noChangeArrowheads="1"/>
            </p:cNvSpPr>
            <p:nvPr/>
          </p:nvSpPr>
          <p:spPr bwMode="auto">
            <a:xfrm>
              <a:off x="496" y="2658"/>
              <a:ext cx="160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600">
                  <a:solidFill>
                    <a:srgbClr val="000000"/>
                  </a:solidFill>
                  <a:latin typeface="Arial" charset="0"/>
                </a:rPr>
                <a:t>(a)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19530" name="Freeform 25"/>
            <p:cNvSpPr>
              <a:spLocks/>
            </p:cNvSpPr>
            <p:nvPr/>
          </p:nvSpPr>
          <p:spPr bwMode="auto">
            <a:xfrm>
              <a:off x="3546" y="2185"/>
              <a:ext cx="89" cy="47"/>
            </a:xfrm>
            <a:custGeom>
              <a:avLst/>
              <a:gdLst>
                <a:gd name="T0" fmla="*/ 0 w 89"/>
                <a:gd name="T1" fmla="*/ 43 h 47"/>
                <a:gd name="T2" fmla="*/ 89 w 89"/>
                <a:gd name="T3" fmla="*/ 23 h 47"/>
                <a:gd name="T4" fmla="*/ 4 w 89"/>
                <a:gd name="T5" fmla="*/ 0 h 47"/>
                <a:gd name="T6" fmla="*/ 4 w 89"/>
                <a:gd name="T7" fmla="*/ 47 h 47"/>
                <a:gd name="T8" fmla="*/ 4 w 89"/>
                <a:gd name="T9" fmla="*/ 47 h 47"/>
                <a:gd name="T10" fmla="*/ 0 w 89"/>
                <a:gd name="T11" fmla="*/ 43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9"/>
                <a:gd name="T19" fmla="*/ 0 h 47"/>
                <a:gd name="T20" fmla="*/ 89 w 89"/>
                <a:gd name="T21" fmla="*/ 47 h 4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9" h="47">
                  <a:moveTo>
                    <a:pt x="0" y="43"/>
                  </a:moveTo>
                  <a:lnTo>
                    <a:pt x="89" y="23"/>
                  </a:lnTo>
                  <a:lnTo>
                    <a:pt x="4" y="0"/>
                  </a:lnTo>
                  <a:lnTo>
                    <a:pt x="4" y="47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31" name="Rectangle 26"/>
            <p:cNvSpPr>
              <a:spLocks noChangeArrowheads="1"/>
            </p:cNvSpPr>
            <p:nvPr/>
          </p:nvSpPr>
          <p:spPr bwMode="auto">
            <a:xfrm>
              <a:off x="4214" y="1390"/>
              <a:ext cx="26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600">
                  <a:solidFill>
                    <a:srgbClr val="000000"/>
                  </a:solidFill>
                  <a:latin typeface="Arial" charset="0"/>
                </a:rPr>
                <a:t>Host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19532" name="Freeform 27"/>
            <p:cNvSpPr>
              <a:spLocks/>
            </p:cNvSpPr>
            <p:nvPr/>
          </p:nvSpPr>
          <p:spPr bwMode="auto">
            <a:xfrm>
              <a:off x="4093" y="1352"/>
              <a:ext cx="521" cy="259"/>
            </a:xfrm>
            <a:custGeom>
              <a:avLst/>
              <a:gdLst>
                <a:gd name="T0" fmla="*/ 517 w 521"/>
                <a:gd name="T1" fmla="*/ 256 h 259"/>
                <a:gd name="T2" fmla="*/ 0 w 521"/>
                <a:gd name="T3" fmla="*/ 259 h 259"/>
                <a:gd name="T4" fmla="*/ 0 w 521"/>
                <a:gd name="T5" fmla="*/ 0 h 259"/>
                <a:gd name="T6" fmla="*/ 521 w 521"/>
                <a:gd name="T7" fmla="*/ 0 h 259"/>
                <a:gd name="T8" fmla="*/ 521 w 521"/>
                <a:gd name="T9" fmla="*/ 259 h 259"/>
                <a:gd name="T10" fmla="*/ 521 w 521"/>
                <a:gd name="T11" fmla="*/ 259 h 2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1"/>
                <a:gd name="T19" fmla="*/ 0 h 259"/>
                <a:gd name="T20" fmla="*/ 521 w 521"/>
                <a:gd name="T21" fmla="*/ 259 h 25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1" h="259">
                  <a:moveTo>
                    <a:pt x="517" y="256"/>
                  </a:moveTo>
                  <a:lnTo>
                    <a:pt x="0" y="259"/>
                  </a:lnTo>
                  <a:lnTo>
                    <a:pt x="0" y="0"/>
                  </a:lnTo>
                  <a:lnTo>
                    <a:pt x="521" y="0"/>
                  </a:lnTo>
                  <a:lnTo>
                    <a:pt x="521" y="25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33" name="Line 28"/>
            <p:cNvSpPr>
              <a:spLocks noChangeShapeType="1"/>
            </p:cNvSpPr>
            <p:nvPr/>
          </p:nvSpPr>
          <p:spPr bwMode="auto">
            <a:xfrm>
              <a:off x="4224" y="1632"/>
              <a:ext cx="4" cy="5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34" name="Line 29"/>
            <p:cNvSpPr>
              <a:spLocks noChangeShapeType="1"/>
            </p:cNvSpPr>
            <p:nvPr/>
          </p:nvSpPr>
          <p:spPr bwMode="auto">
            <a:xfrm>
              <a:off x="4466" y="1611"/>
              <a:ext cx="1" cy="5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35" name="Freeform 30"/>
            <p:cNvSpPr>
              <a:spLocks/>
            </p:cNvSpPr>
            <p:nvPr/>
          </p:nvSpPr>
          <p:spPr bwMode="auto">
            <a:xfrm>
              <a:off x="3084" y="2127"/>
              <a:ext cx="1153" cy="81"/>
            </a:xfrm>
            <a:custGeom>
              <a:avLst/>
              <a:gdLst>
                <a:gd name="T0" fmla="*/ 1153 w 1153"/>
                <a:gd name="T1" fmla="*/ 0 h 81"/>
                <a:gd name="T2" fmla="*/ 1075 w 1153"/>
                <a:gd name="T3" fmla="*/ 81 h 81"/>
                <a:gd name="T4" fmla="*/ 0 w 1153"/>
                <a:gd name="T5" fmla="*/ 81 h 81"/>
                <a:gd name="T6" fmla="*/ 0 60000 65536"/>
                <a:gd name="T7" fmla="*/ 0 60000 65536"/>
                <a:gd name="T8" fmla="*/ 0 60000 65536"/>
                <a:gd name="T9" fmla="*/ 0 w 1153"/>
                <a:gd name="T10" fmla="*/ 0 h 81"/>
                <a:gd name="T11" fmla="*/ 1153 w 1153"/>
                <a:gd name="T12" fmla="*/ 81 h 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3" h="81">
                  <a:moveTo>
                    <a:pt x="1153" y="0"/>
                  </a:moveTo>
                  <a:lnTo>
                    <a:pt x="1075" y="81"/>
                  </a:lnTo>
                  <a:lnTo>
                    <a:pt x="0" y="8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36" name="Freeform 31"/>
            <p:cNvSpPr>
              <a:spLocks/>
            </p:cNvSpPr>
            <p:nvPr/>
          </p:nvSpPr>
          <p:spPr bwMode="auto">
            <a:xfrm>
              <a:off x="4466" y="2127"/>
              <a:ext cx="776" cy="81"/>
            </a:xfrm>
            <a:custGeom>
              <a:avLst/>
              <a:gdLst>
                <a:gd name="T0" fmla="*/ 0 w 776"/>
                <a:gd name="T1" fmla="*/ 0 h 81"/>
                <a:gd name="T2" fmla="*/ 82 w 776"/>
                <a:gd name="T3" fmla="*/ 81 h 81"/>
                <a:gd name="T4" fmla="*/ 776 w 776"/>
                <a:gd name="T5" fmla="*/ 81 h 81"/>
                <a:gd name="T6" fmla="*/ 0 60000 65536"/>
                <a:gd name="T7" fmla="*/ 0 60000 65536"/>
                <a:gd name="T8" fmla="*/ 0 60000 65536"/>
                <a:gd name="T9" fmla="*/ 0 w 776"/>
                <a:gd name="T10" fmla="*/ 0 h 81"/>
                <a:gd name="T11" fmla="*/ 776 w 776"/>
                <a:gd name="T12" fmla="*/ 81 h 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6" h="81">
                  <a:moveTo>
                    <a:pt x="0" y="0"/>
                  </a:moveTo>
                  <a:lnTo>
                    <a:pt x="82" y="81"/>
                  </a:lnTo>
                  <a:lnTo>
                    <a:pt x="776" y="8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37" name="Line 32"/>
            <p:cNvSpPr>
              <a:spLocks noChangeShapeType="1"/>
            </p:cNvSpPr>
            <p:nvPr/>
          </p:nvSpPr>
          <p:spPr bwMode="auto">
            <a:xfrm>
              <a:off x="4237" y="2127"/>
              <a:ext cx="22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38" name="Freeform 33"/>
            <p:cNvSpPr>
              <a:spLocks/>
            </p:cNvSpPr>
            <p:nvPr/>
          </p:nvSpPr>
          <p:spPr bwMode="auto">
            <a:xfrm>
              <a:off x="4218" y="2104"/>
              <a:ext cx="46" cy="46"/>
            </a:xfrm>
            <a:custGeom>
              <a:avLst/>
              <a:gdLst>
                <a:gd name="T0" fmla="*/ 46 w 46"/>
                <a:gd name="T1" fmla="*/ 23 h 46"/>
                <a:gd name="T2" fmla="*/ 46 w 46"/>
                <a:gd name="T3" fmla="*/ 27 h 46"/>
                <a:gd name="T4" fmla="*/ 46 w 46"/>
                <a:gd name="T5" fmla="*/ 31 h 46"/>
                <a:gd name="T6" fmla="*/ 42 w 46"/>
                <a:gd name="T7" fmla="*/ 35 h 46"/>
                <a:gd name="T8" fmla="*/ 42 w 46"/>
                <a:gd name="T9" fmla="*/ 39 h 46"/>
                <a:gd name="T10" fmla="*/ 39 w 46"/>
                <a:gd name="T11" fmla="*/ 42 h 46"/>
                <a:gd name="T12" fmla="*/ 35 w 46"/>
                <a:gd name="T13" fmla="*/ 42 h 46"/>
                <a:gd name="T14" fmla="*/ 35 w 46"/>
                <a:gd name="T15" fmla="*/ 46 h 46"/>
                <a:gd name="T16" fmla="*/ 31 w 46"/>
                <a:gd name="T17" fmla="*/ 46 h 46"/>
                <a:gd name="T18" fmla="*/ 27 w 46"/>
                <a:gd name="T19" fmla="*/ 46 h 46"/>
                <a:gd name="T20" fmla="*/ 23 w 46"/>
                <a:gd name="T21" fmla="*/ 46 h 46"/>
                <a:gd name="T22" fmla="*/ 19 w 46"/>
                <a:gd name="T23" fmla="*/ 46 h 46"/>
                <a:gd name="T24" fmla="*/ 15 w 46"/>
                <a:gd name="T25" fmla="*/ 46 h 46"/>
                <a:gd name="T26" fmla="*/ 11 w 46"/>
                <a:gd name="T27" fmla="*/ 46 h 46"/>
                <a:gd name="T28" fmla="*/ 7 w 46"/>
                <a:gd name="T29" fmla="*/ 42 h 46"/>
                <a:gd name="T30" fmla="*/ 4 w 46"/>
                <a:gd name="T31" fmla="*/ 42 h 46"/>
                <a:gd name="T32" fmla="*/ 4 w 46"/>
                <a:gd name="T33" fmla="*/ 39 h 46"/>
                <a:gd name="T34" fmla="*/ 0 w 46"/>
                <a:gd name="T35" fmla="*/ 35 h 46"/>
                <a:gd name="T36" fmla="*/ 0 w 46"/>
                <a:gd name="T37" fmla="*/ 31 h 46"/>
                <a:gd name="T38" fmla="*/ 0 w 46"/>
                <a:gd name="T39" fmla="*/ 27 h 46"/>
                <a:gd name="T40" fmla="*/ 0 w 46"/>
                <a:gd name="T41" fmla="*/ 23 h 46"/>
                <a:gd name="T42" fmla="*/ 0 w 46"/>
                <a:gd name="T43" fmla="*/ 19 h 46"/>
                <a:gd name="T44" fmla="*/ 0 w 46"/>
                <a:gd name="T45" fmla="*/ 15 h 46"/>
                <a:gd name="T46" fmla="*/ 0 w 46"/>
                <a:gd name="T47" fmla="*/ 11 h 46"/>
                <a:gd name="T48" fmla="*/ 4 w 46"/>
                <a:gd name="T49" fmla="*/ 8 h 46"/>
                <a:gd name="T50" fmla="*/ 4 w 46"/>
                <a:gd name="T51" fmla="*/ 8 h 46"/>
                <a:gd name="T52" fmla="*/ 7 w 46"/>
                <a:gd name="T53" fmla="*/ 4 h 46"/>
                <a:gd name="T54" fmla="*/ 11 w 46"/>
                <a:gd name="T55" fmla="*/ 4 h 46"/>
                <a:gd name="T56" fmla="*/ 15 w 46"/>
                <a:gd name="T57" fmla="*/ 0 h 46"/>
                <a:gd name="T58" fmla="*/ 19 w 46"/>
                <a:gd name="T59" fmla="*/ 0 h 46"/>
                <a:gd name="T60" fmla="*/ 23 w 46"/>
                <a:gd name="T61" fmla="*/ 0 h 46"/>
                <a:gd name="T62" fmla="*/ 27 w 46"/>
                <a:gd name="T63" fmla="*/ 0 h 46"/>
                <a:gd name="T64" fmla="*/ 31 w 46"/>
                <a:gd name="T65" fmla="*/ 0 h 46"/>
                <a:gd name="T66" fmla="*/ 35 w 46"/>
                <a:gd name="T67" fmla="*/ 4 h 46"/>
                <a:gd name="T68" fmla="*/ 35 w 46"/>
                <a:gd name="T69" fmla="*/ 4 h 46"/>
                <a:gd name="T70" fmla="*/ 39 w 46"/>
                <a:gd name="T71" fmla="*/ 8 h 46"/>
                <a:gd name="T72" fmla="*/ 42 w 46"/>
                <a:gd name="T73" fmla="*/ 8 h 46"/>
                <a:gd name="T74" fmla="*/ 42 w 46"/>
                <a:gd name="T75" fmla="*/ 11 h 46"/>
                <a:gd name="T76" fmla="*/ 46 w 46"/>
                <a:gd name="T77" fmla="*/ 15 h 46"/>
                <a:gd name="T78" fmla="*/ 46 w 46"/>
                <a:gd name="T79" fmla="*/ 19 h 46"/>
                <a:gd name="T80" fmla="*/ 46 w 46"/>
                <a:gd name="T81" fmla="*/ 23 h 46"/>
                <a:gd name="T82" fmla="*/ 46 w 46"/>
                <a:gd name="T83" fmla="*/ 23 h 4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6"/>
                <a:gd name="T127" fmla="*/ 0 h 46"/>
                <a:gd name="T128" fmla="*/ 46 w 46"/>
                <a:gd name="T129" fmla="*/ 46 h 4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6" h="46">
                  <a:moveTo>
                    <a:pt x="46" y="23"/>
                  </a:moveTo>
                  <a:lnTo>
                    <a:pt x="46" y="27"/>
                  </a:lnTo>
                  <a:lnTo>
                    <a:pt x="46" y="31"/>
                  </a:lnTo>
                  <a:lnTo>
                    <a:pt x="42" y="35"/>
                  </a:lnTo>
                  <a:lnTo>
                    <a:pt x="42" y="39"/>
                  </a:lnTo>
                  <a:lnTo>
                    <a:pt x="39" y="42"/>
                  </a:lnTo>
                  <a:lnTo>
                    <a:pt x="35" y="42"/>
                  </a:lnTo>
                  <a:lnTo>
                    <a:pt x="35" y="46"/>
                  </a:lnTo>
                  <a:lnTo>
                    <a:pt x="31" y="46"/>
                  </a:lnTo>
                  <a:lnTo>
                    <a:pt x="27" y="46"/>
                  </a:lnTo>
                  <a:lnTo>
                    <a:pt x="23" y="46"/>
                  </a:lnTo>
                  <a:lnTo>
                    <a:pt x="19" y="46"/>
                  </a:lnTo>
                  <a:lnTo>
                    <a:pt x="15" y="46"/>
                  </a:lnTo>
                  <a:lnTo>
                    <a:pt x="11" y="46"/>
                  </a:lnTo>
                  <a:lnTo>
                    <a:pt x="7" y="42"/>
                  </a:lnTo>
                  <a:lnTo>
                    <a:pt x="4" y="42"/>
                  </a:lnTo>
                  <a:lnTo>
                    <a:pt x="4" y="39"/>
                  </a:lnTo>
                  <a:lnTo>
                    <a:pt x="0" y="35"/>
                  </a:lnTo>
                  <a:lnTo>
                    <a:pt x="0" y="31"/>
                  </a:lnTo>
                  <a:lnTo>
                    <a:pt x="0" y="27"/>
                  </a:lnTo>
                  <a:lnTo>
                    <a:pt x="0" y="23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4" y="8"/>
                  </a:lnTo>
                  <a:lnTo>
                    <a:pt x="7" y="4"/>
                  </a:lnTo>
                  <a:lnTo>
                    <a:pt x="11" y="4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3" y="0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5" y="4"/>
                  </a:lnTo>
                  <a:lnTo>
                    <a:pt x="39" y="8"/>
                  </a:lnTo>
                  <a:lnTo>
                    <a:pt x="42" y="8"/>
                  </a:lnTo>
                  <a:lnTo>
                    <a:pt x="42" y="11"/>
                  </a:lnTo>
                  <a:lnTo>
                    <a:pt x="46" y="15"/>
                  </a:lnTo>
                  <a:lnTo>
                    <a:pt x="46" y="19"/>
                  </a:lnTo>
                  <a:lnTo>
                    <a:pt x="46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39" name="Freeform 34"/>
            <p:cNvSpPr>
              <a:spLocks/>
            </p:cNvSpPr>
            <p:nvPr/>
          </p:nvSpPr>
          <p:spPr bwMode="auto">
            <a:xfrm>
              <a:off x="4443" y="2104"/>
              <a:ext cx="46" cy="46"/>
            </a:xfrm>
            <a:custGeom>
              <a:avLst/>
              <a:gdLst>
                <a:gd name="T0" fmla="*/ 46 w 46"/>
                <a:gd name="T1" fmla="*/ 23 h 46"/>
                <a:gd name="T2" fmla="*/ 46 w 46"/>
                <a:gd name="T3" fmla="*/ 27 h 46"/>
                <a:gd name="T4" fmla="*/ 46 w 46"/>
                <a:gd name="T5" fmla="*/ 31 h 46"/>
                <a:gd name="T6" fmla="*/ 46 w 46"/>
                <a:gd name="T7" fmla="*/ 35 h 46"/>
                <a:gd name="T8" fmla="*/ 43 w 46"/>
                <a:gd name="T9" fmla="*/ 39 h 46"/>
                <a:gd name="T10" fmla="*/ 43 w 46"/>
                <a:gd name="T11" fmla="*/ 42 h 46"/>
                <a:gd name="T12" fmla="*/ 39 w 46"/>
                <a:gd name="T13" fmla="*/ 42 h 46"/>
                <a:gd name="T14" fmla="*/ 35 w 46"/>
                <a:gd name="T15" fmla="*/ 46 h 46"/>
                <a:gd name="T16" fmla="*/ 31 w 46"/>
                <a:gd name="T17" fmla="*/ 46 h 46"/>
                <a:gd name="T18" fmla="*/ 27 w 46"/>
                <a:gd name="T19" fmla="*/ 46 h 46"/>
                <a:gd name="T20" fmla="*/ 23 w 46"/>
                <a:gd name="T21" fmla="*/ 46 h 46"/>
                <a:gd name="T22" fmla="*/ 19 w 46"/>
                <a:gd name="T23" fmla="*/ 46 h 46"/>
                <a:gd name="T24" fmla="*/ 15 w 46"/>
                <a:gd name="T25" fmla="*/ 46 h 46"/>
                <a:gd name="T26" fmla="*/ 11 w 46"/>
                <a:gd name="T27" fmla="*/ 46 h 46"/>
                <a:gd name="T28" fmla="*/ 8 w 46"/>
                <a:gd name="T29" fmla="*/ 42 h 46"/>
                <a:gd name="T30" fmla="*/ 8 w 46"/>
                <a:gd name="T31" fmla="*/ 42 h 46"/>
                <a:gd name="T32" fmla="*/ 4 w 46"/>
                <a:gd name="T33" fmla="*/ 39 h 46"/>
                <a:gd name="T34" fmla="*/ 4 w 46"/>
                <a:gd name="T35" fmla="*/ 35 h 46"/>
                <a:gd name="T36" fmla="*/ 0 w 46"/>
                <a:gd name="T37" fmla="*/ 31 h 46"/>
                <a:gd name="T38" fmla="*/ 0 w 46"/>
                <a:gd name="T39" fmla="*/ 27 h 46"/>
                <a:gd name="T40" fmla="*/ 0 w 46"/>
                <a:gd name="T41" fmla="*/ 23 h 46"/>
                <a:gd name="T42" fmla="*/ 0 w 46"/>
                <a:gd name="T43" fmla="*/ 19 h 46"/>
                <a:gd name="T44" fmla="*/ 0 w 46"/>
                <a:gd name="T45" fmla="*/ 15 h 46"/>
                <a:gd name="T46" fmla="*/ 4 w 46"/>
                <a:gd name="T47" fmla="*/ 11 h 46"/>
                <a:gd name="T48" fmla="*/ 4 w 46"/>
                <a:gd name="T49" fmla="*/ 8 h 46"/>
                <a:gd name="T50" fmla="*/ 8 w 46"/>
                <a:gd name="T51" fmla="*/ 8 h 46"/>
                <a:gd name="T52" fmla="*/ 8 w 46"/>
                <a:gd name="T53" fmla="*/ 4 h 46"/>
                <a:gd name="T54" fmla="*/ 11 w 46"/>
                <a:gd name="T55" fmla="*/ 4 h 46"/>
                <a:gd name="T56" fmla="*/ 15 w 46"/>
                <a:gd name="T57" fmla="*/ 0 h 46"/>
                <a:gd name="T58" fmla="*/ 19 w 46"/>
                <a:gd name="T59" fmla="*/ 0 h 46"/>
                <a:gd name="T60" fmla="*/ 23 w 46"/>
                <a:gd name="T61" fmla="*/ 0 h 46"/>
                <a:gd name="T62" fmla="*/ 27 w 46"/>
                <a:gd name="T63" fmla="*/ 0 h 46"/>
                <a:gd name="T64" fmla="*/ 31 w 46"/>
                <a:gd name="T65" fmla="*/ 0 h 46"/>
                <a:gd name="T66" fmla="*/ 35 w 46"/>
                <a:gd name="T67" fmla="*/ 4 h 46"/>
                <a:gd name="T68" fmla="*/ 39 w 46"/>
                <a:gd name="T69" fmla="*/ 4 h 46"/>
                <a:gd name="T70" fmla="*/ 43 w 46"/>
                <a:gd name="T71" fmla="*/ 8 h 46"/>
                <a:gd name="T72" fmla="*/ 43 w 46"/>
                <a:gd name="T73" fmla="*/ 8 h 46"/>
                <a:gd name="T74" fmla="*/ 46 w 46"/>
                <a:gd name="T75" fmla="*/ 11 h 46"/>
                <a:gd name="T76" fmla="*/ 46 w 46"/>
                <a:gd name="T77" fmla="*/ 15 h 46"/>
                <a:gd name="T78" fmla="*/ 46 w 46"/>
                <a:gd name="T79" fmla="*/ 19 h 46"/>
                <a:gd name="T80" fmla="*/ 46 w 46"/>
                <a:gd name="T81" fmla="*/ 23 h 46"/>
                <a:gd name="T82" fmla="*/ 46 w 46"/>
                <a:gd name="T83" fmla="*/ 23 h 4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6"/>
                <a:gd name="T127" fmla="*/ 0 h 46"/>
                <a:gd name="T128" fmla="*/ 46 w 46"/>
                <a:gd name="T129" fmla="*/ 46 h 4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6" h="46">
                  <a:moveTo>
                    <a:pt x="46" y="23"/>
                  </a:moveTo>
                  <a:lnTo>
                    <a:pt x="46" y="27"/>
                  </a:lnTo>
                  <a:lnTo>
                    <a:pt x="46" y="31"/>
                  </a:lnTo>
                  <a:lnTo>
                    <a:pt x="46" y="35"/>
                  </a:lnTo>
                  <a:lnTo>
                    <a:pt x="43" y="39"/>
                  </a:lnTo>
                  <a:lnTo>
                    <a:pt x="43" y="42"/>
                  </a:lnTo>
                  <a:lnTo>
                    <a:pt x="39" y="42"/>
                  </a:lnTo>
                  <a:lnTo>
                    <a:pt x="35" y="46"/>
                  </a:lnTo>
                  <a:lnTo>
                    <a:pt x="31" y="46"/>
                  </a:lnTo>
                  <a:lnTo>
                    <a:pt x="27" y="46"/>
                  </a:lnTo>
                  <a:lnTo>
                    <a:pt x="23" y="46"/>
                  </a:lnTo>
                  <a:lnTo>
                    <a:pt x="19" y="46"/>
                  </a:lnTo>
                  <a:lnTo>
                    <a:pt x="15" y="46"/>
                  </a:lnTo>
                  <a:lnTo>
                    <a:pt x="11" y="46"/>
                  </a:lnTo>
                  <a:lnTo>
                    <a:pt x="8" y="42"/>
                  </a:lnTo>
                  <a:lnTo>
                    <a:pt x="4" y="39"/>
                  </a:lnTo>
                  <a:lnTo>
                    <a:pt x="4" y="35"/>
                  </a:lnTo>
                  <a:lnTo>
                    <a:pt x="0" y="31"/>
                  </a:lnTo>
                  <a:lnTo>
                    <a:pt x="0" y="27"/>
                  </a:lnTo>
                  <a:lnTo>
                    <a:pt x="0" y="23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4" y="11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4"/>
                  </a:lnTo>
                  <a:lnTo>
                    <a:pt x="11" y="4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3" y="0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5" y="4"/>
                  </a:lnTo>
                  <a:lnTo>
                    <a:pt x="39" y="4"/>
                  </a:lnTo>
                  <a:lnTo>
                    <a:pt x="43" y="8"/>
                  </a:lnTo>
                  <a:lnTo>
                    <a:pt x="46" y="11"/>
                  </a:lnTo>
                  <a:lnTo>
                    <a:pt x="46" y="15"/>
                  </a:lnTo>
                  <a:lnTo>
                    <a:pt x="46" y="19"/>
                  </a:lnTo>
                  <a:lnTo>
                    <a:pt x="46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40" name="Rectangle 35"/>
            <p:cNvSpPr>
              <a:spLocks noChangeArrowheads="1"/>
            </p:cNvSpPr>
            <p:nvPr/>
          </p:nvSpPr>
          <p:spPr bwMode="auto">
            <a:xfrm>
              <a:off x="3084" y="1863"/>
              <a:ext cx="83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600">
                  <a:solidFill>
                    <a:srgbClr val="000000"/>
                  </a:solidFill>
                  <a:latin typeface="Arial" charset="0"/>
                </a:rPr>
                <a:t>From previous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19541" name="Rectangle 36"/>
            <p:cNvSpPr>
              <a:spLocks noChangeArrowheads="1"/>
            </p:cNvSpPr>
            <p:nvPr/>
          </p:nvSpPr>
          <p:spPr bwMode="auto">
            <a:xfrm>
              <a:off x="3372" y="2019"/>
              <a:ext cx="246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600">
                  <a:solidFill>
                    <a:srgbClr val="000000"/>
                  </a:solidFill>
                  <a:latin typeface="Arial" charset="0"/>
                </a:rPr>
                <a:t>host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19542" name="Freeform 37"/>
            <p:cNvSpPr>
              <a:spLocks/>
            </p:cNvSpPr>
            <p:nvPr/>
          </p:nvSpPr>
          <p:spPr bwMode="auto">
            <a:xfrm>
              <a:off x="4874" y="2185"/>
              <a:ext cx="89" cy="47"/>
            </a:xfrm>
            <a:custGeom>
              <a:avLst/>
              <a:gdLst>
                <a:gd name="T0" fmla="*/ 0 w 89"/>
                <a:gd name="T1" fmla="*/ 43 h 47"/>
                <a:gd name="T2" fmla="*/ 89 w 89"/>
                <a:gd name="T3" fmla="*/ 23 h 47"/>
                <a:gd name="T4" fmla="*/ 0 w 89"/>
                <a:gd name="T5" fmla="*/ 0 h 47"/>
                <a:gd name="T6" fmla="*/ 0 w 89"/>
                <a:gd name="T7" fmla="*/ 47 h 47"/>
                <a:gd name="T8" fmla="*/ 0 w 89"/>
                <a:gd name="T9" fmla="*/ 47 h 47"/>
                <a:gd name="T10" fmla="*/ 0 w 89"/>
                <a:gd name="T11" fmla="*/ 43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9"/>
                <a:gd name="T19" fmla="*/ 0 h 47"/>
                <a:gd name="T20" fmla="*/ 89 w 89"/>
                <a:gd name="T21" fmla="*/ 47 h 4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9" h="47">
                  <a:moveTo>
                    <a:pt x="0" y="43"/>
                  </a:moveTo>
                  <a:lnTo>
                    <a:pt x="89" y="23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43" name="Rectangle 38"/>
            <p:cNvSpPr>
              <a:spLocks noChangeArrowheads="1"/>
            </p:cNvSpPr>
            <p:nvPr/>
          </p:nvSpPr>
          <p:spPr bwMode="auto">
            <a:xfrm>
              <a:off x="4804" y="1863"/>
              <a:ext cx="7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600">
                  <a:solidFill>
                    <a:srgbClr val="000000"/>
                  </a:solidFill>
                  <a:latin typeface="Arial" charset="0"/>
                </a:rPr>
                <a:t>T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19544" name="Rectangle 39"/>
            <p:cNvSpPr>
              <a:spLocks noChangeArrowheads="1"/>
            </p:cNvSpPr>
            <p:nvPr/>
          </p:nvSpPr>
          <p:spPr bwMode="auto">
            <a:xfrm>
              <a:off x="4874" y="1863"/>
              <a:ext cx="3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600">
                  <a:solidFill>
                    <a:srgbClr val="000000"/>
                  </a:solidFill>
                  <a:latin typeface="Arial" charset="0"/>
                </a:rPr>
                <a:t>o next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19545" name="Rectangle 40"/>
            <p:cNvSpPr>
              <a:spLocks noChangeArrowheads="1"/>
            </p:cNvSpPr>
            <p:nvPr/>
          </p:nvSpPr>
          <p:spPr bwMode="auto">
            <a:xfrm>
              <a:off x="4901" y="2019"/>
              <a:ext cx="246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600">
                  <a:solidFill>
                    <a:srgbClr val="000000"/>
                  </a:solidFill>
                  <a:latin typeface="Arial" charset="0"/>
                </a:rPr>
                <a:t>host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19546" name="Freeform 41"/>
            <p:cNvSpPr>
              <a:spLocks/>
            </p:cNvSpPr>
            <p:nvPr/>
          </p:nvSpPr>
          <p:spPr bwMode="auto">
            <a:xfrm>
              <a:off x="4093" y="1999"/>
              <a:ext cx="517" cy="419"/>
            </a:xfrm>
            <a:custGeom>
              <a:avLst/>
              <a:gdLst>
                <a:gd name="T0" fmla="*/ 517 w 517"/>
                <a:gd name="T1" fmla="*/ 419 h 419"/>
                <a:gd name="T2" fmla="*/ 0 w 517"/>
                <a:gd name="T3" fmla="*/ 419 h 419"/>
                <a:gd name="T4" fmla="*/ 0 w 517"/>
                <a:gd name="T5" fmla="*/ 0 h 419"/>
                <a:gd name="T6" fmla="*/ 517 w 517"/>
                <a:gd name="T7" fmla="*/ 0 h 419"/>
                <a:gd name="T8" fmla="*/ 517 w 517"/>
                <a:gd name="T9" fmla="*/ 419 h 419"/>
                <a:gd name="T10" fmla="*/ 517 w 517"/>
                <a:gd name="T11" fmla="*/ 419 h 4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7"/>
                <a:gd name="T19" fmla="*/ 0 h 419"/>
                <a:gd name="T20" fmla="*/ 517 w 517"/>
                <a:gd name="T21" fmla="*/ 419 h 4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7" h="419">
                  <a:moveTo>
                    <a:pt x="517" y="419"/>
                  </a:moveTo>
                  <a:lnTo>
                    <a:pt x="0" y="419"/>
                  </a:lnTo>
                  <a:lnTo>
                    <a:pt x="0" y="0"/>
                  </a:lnTo>
                  <a:lnTo>
                    <a:pt x="517" y="0"/>
                  </a:lnTo>
                  <a:lnTo>
                    <a:pt x="517" y="41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47" name="Rectangle 42"/>
            <p:cNvSpPr>
              <a:spLocks noChangeArrowheads="1"/>
            </p:cNvSpPr>
            <p:nvPr/>
          </p:nvSpPr>
          <p:spPr bwMode="auto">
            <a:xfrm>
              <a:off x="4194" y="2468"/>
              <a:ext cx="331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600">
                  <a:solidFill>
                    <a:srgbClr val="000000"/>
                  </a:solidFill>
                  <a:latin typeface="Arial" charset="0"/>
                </a:rPr>
                <a:t>Relay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19548" name="Rectangle 43"/>
            <p:cNvSpPr>
              <a:spLocks noChangeArrowheads="1"/>
            </p:cNvSpPr>
            <p:nvPr/>
          </p:nvSpPr>
          <p:spPr bwMode="auto">
            <a:xfrm>
              <a:off x="3080" y="2658"/>
              <a:ext cx="160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600">
                  <a:solidFill>
                    <a:srgbClr val="000000"/>
                  </a:solidFill>
                  <a:latin typeface="Arial" charset="0"/>
                </a:rPr>
                <a:t>(b)</a:t>
              </a:r>
              <a:endParaRPr kumimoji="0" lang="en-US" altLang="ko-KR">
                <a:latin typeface="Times New Roman" pitchFamily="18" charset="0"/>
              </a:endParaRPr>
            </a:p>
          </p:txBody>
        </p:sp>
      </p:grpSp>
      <p:grpSp>
        <p:nvGrpSpPr>
          <p:cNvPr id="19461" name="Group 44"/>
          <p:cNvGrpSpPr>
            <a:grpSpLocks/>
          </p:cNvGrpSpPr>
          <p:nvPr/>
        </p:nvGrpSpPr>
        <p:grpSpPr bwMode="auto">
          <a:xfrm>
            <a:off x="4146094" y="4114800"/>
            <a:ext cx="3436938" cy="2505075"/>
            <a:chOff x="1392" y="932"/>
            <a:chExt cx="2879" cy="2538"/>
          </a:xfrm>
        </p:grpSpPr>
        <p:sp>
          <p:nvSpPr>
            <p:cNvPr id="19462" name="Freeform 45"/>
            <p:cNvSpPr>
              <a:spLocks/>
            </p:cNvSpPr>
            <p:nvPr/>
          </p:nvSpPr>
          <p:spPr bwMode="auto">
            <a:xfrm>
              <a:off x="2572" y="3105"/>
              <a:ext cx="53" cy="93"/>
            </a:xfrm>
            <a:custGeom>
              <a:avLst/>
              <a:gdLst>
                <a:gd name="T0" fmla="*/ 0 w 53"/>
                <a:gd name="T1" fmla="*/ 0 h 93"/>
                <a:gd name="T2" fmla="*/ 28 w 53"/>
                <a:gd name="T3" fmla="*/ 93 h 93"/>
                <a:gd name="T4" fmla="*/ 53 w 53"/>
                <a:gd name="T5" fmla="*/ 4 h 93"/>
                <a:gd name="T6" fmla="*/ 4 w 53"/>
                <a:gd name="T7" fmla="*/ 4 h 93"/>
                <a:gd name="T8" fmla="*/ 4 w 53"/>
                <a:gd name="T9" fmla="*/ 4 h 93"/>
                <a:gd name="T10" fmla="*/ 0 w 53"/>
                <a:gd name="T11" fmla="*/ 0 h 9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93"/>
                <a:gd name="T20" fmla="*/ 53 w 53"/>
                <a:gd name="T21" fmla="*/ 93 h 9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93">
                  <a:moveTo>
                    <a:pt x="0" y="0"/>
                  </a:moveTo>
                  <a:lnTo>
                    <a:pt x="28" y="93"/>
                  </a:lnTo>
                  <a:lnTo>
                    <a:pt x="53" y="4"/>
                  </a:lnTo>
                  <a:lnTo>
                    <a:pt x="4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63" name="Freeform 46"/>
            <p:cNvSpPr>
              <a:spLocks/>
            </p:cNvSpPr>
            <p:nvPr/>
          </p:nvSpPr>
          <p:spPr bwMode="auto">
            <a:xfrm>
              <a:off x="1875" y="2505"/>
              <a:ext cx="93" cy="49"/>
            </a:xfrm>
            <a:custGeom>
              <a:avLst/>
              <a:gdLst>
                <a:gd name="T0" fmla="*/ 0 w 93"/>
                <a:gd name="T1" fmla="*/ 49 h 49"/>
                <a:gd name="T2" fmla="*/ 93 w 93"/>
                <a:gd name="T3" fmla="*/ 24 h 49"/>
                <a:gd name="T4" fmla="*/ 0 w 93"/>
                <a:gd name="T5" fmla="*/ 0 h 49"/>
                <a:gd name="T6" fmla="*/ 0 w 93"/>
                <a:gd name="T7" fmla="*/ 49 h 49"/>
                <a:gd name="T8" fmla="*/ 0 w 93"/>
                <a:gd name="T9" fmla="*/ 49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49"/>
                <a:gd name="T17" fmla="*/ 93 w 93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49">
                  <a:moveTo>
                    <a:pt x="0" y="49"/>
                  </a:moveTo>
                  <a:lnTo>
                    <a:pt x="93" y="24"/>
                  </a:lnTo>
                  <a:lnTo>
                    <a:pt x="0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64" name="Rectangle 47"/>
            <p:cNvSpPr>
              <a:spLocks noChangeArrowheads="1"/>
            </p:cNvSpPr>
            <p:nvPr/>
          </p:nvSpPr>
          <p:spPr bwMode="auto">
            <a:xfrm>
              <a:off x="2880" y="972"/>
              <a:ext cx="306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400">
                  <a:solidFill>
                    <a:srgbClr val="000000"/>
                  </a:solidFill>
                  <a:latin typeface="Arial" charset="0"/>
                </a:rPr>
                <a:t>Host</a:t>
              </a:r>
              <a:endParaRPr kumimoji="0" lang="en-US" altLang="ko-KR" sz="1400">
                <a:latin typeface="Times New Roman" pitchFamily="18" charset="0"/>
              </a:endParaRPr>
            </a:p>
          </p:txBody>
        </p:sp>
        <p:sp>
          <p:nvSpPr>
            <p:cNvPr id="19465" name="Rectangle 48"/>
            <p:cNvSpPr>
              <a:spLocks noChangeArrowheads="1"/>
            </p:cNvSpPr>
            <p:nvPr/>
          </p:nvSpPr>
          <p:spPr bwMode="auto">
            <a:xfrm>
              <a:off x="2880" y="3060"/>
              <a:ext cx="306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400">
                  <a:solidFill>
                    <a:srgbClr val="000000"/>
                  </a:solidFill>
                  <a:latin typeface="Arial" charset="0"/>
                </a:rPr>
                <a:t>Host</a:t>
              </a:r>
              <a:endParaRPr kumimoji="0" lang="en-US" altLang="ko-KR" sz="1400">
                <a:latin typeface="Times New Roman" pitchFamily="18" charset="0"/>
              </a:endParaRPr>
            </a:p>
          </p:txBody>
        </p:sp>
        <p:sp>
          <p:nvSpPr>
            <p:cNvPr id="19466" name="Freeform 49"/>
            <p:cNvSpPr>
              <a:spLocks/>
            </p:cNvSpPr>
            <p:nvPr/>
          </p:nvSpPr>
          <p:spPr bwMode="auto">
            <a:xfrm>
              <a:off x="2754" y="932"/>
              <a:ext cx="540" cy="272"/>
            </a:xfrm>
            <a:custGeom>
              <a:avLst/>
              <a:gdLst>
                <a:gd name="T0" fmla="*/ 540 w 540"/>
                <a:gd name="T1" fmla="*/ 268 h 272"/>
                <a:gd name="T2" fmla="*/ 0 w 540"/>
                <a:gd name="T3" fmla="*/ 272 h 272"/>
                <a:gd name="T4" fmla="*/ 0 w 540"/>
                <a:gd name="T5" fmla="*/ 0 h 272"/>
                <a:gd name="T6" fmla="*/ 540 w 540"/>
                <a:gd name="T7" fmla="*/ 0 h 272"/>
                <a:gd name="T8" fmla="*/ 540 w 540"/>
                <a:gd name="T9" fmla="*/ 272 h 272"/>
                <a:gd name="T10" fmla="*/ 540 w 540"/>
                <a:gd name="T11" fmla="*/ 272 h 2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0"/>
                <a:gd name="T19" fmla="*/ 0 h 272"/>
                <a:gd name="T20" fmla="*/ 540 w 540"/>
                <a:gd name="T21" fmla="*/ 272 h 2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0" h="272">
                  <a:moveTo>
                    <a:pt x="540" y="268"/>
                  </a:moveTo>
                  <a:lnTo>
                    <a:pt x="0" y="272"/>
                  </a:lnTo>
                  <a:lnTo>
                    <a:pt x="0" y="0"/>
                  </a:lnTo>
                  <a:lnTo>
                    <a:pt x="540" y="0"/>
                  </a:lnTo>
                  <a:lnTo>
                    <a:pt x="540" y="27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67" name="Line 50"/>
            <p:cNvSpPr>
              <a:spLocks noChangeShapeType="1"/>
            </p:cNvSpPr>
            <p:nvPr/>
          </p:nvSpPr>
          <p:spPr bwMode="auto">
            <a:xfrm>
              <a:off x="2904" y="1204"/>
              <a:ext cx="1" cy="5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68" name="Line 51"/>
            <p:cNvSpPr>
              <a:spLocks noChangeShapeType="1"/>
            </p:cNvSpPr>
            <p:nvPr/>
          </p:nvSpPr>
          <p:spPr bwMode="auto">
            <a:xfrm>
              <a:off x="3140" y="1204"/>
              <a:ext cx="1" cy="5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69" name="Line 52"/>
            <p:cNvSpPr>
              <a:spLocks noChangeShapeType="1"/>
            </p:cNvSpPr>
            <p:nvPr/>
          </p:nvSpPr>
          <p:spPr bwMode="auto">
            <a:xfrm flipH="1">
              <a:off x="2653" y="1743"/>
              <a:ext cx="251" cy="24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0" name="Line 53"/>
            <p:cNvSpPr>
              <a:spLocks noChangeShapeType="1"/>
            </p:cNvSpPr>
            <p:nvPr/>
          </p:nvSpPr>
          <p:spPr bwMode="auto">
            <a:xfrm>
              <a:off x="3140" y="1743"/>
              <a:ext cx="251" cy="2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1" name="Line 54"/>
            <p:cNvSpPr>
              <a:spLocks noChangeShapeType="1"/>
            </p:cNvSpPr>
            <p:nvPr/>
          </p:nvSpPr>
          <p:spPr bwMode="auto">
            <a:xfrm>
              <a:off x="2904" y="1743"/>
              <a:ext cx="118" cy="16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2" name="Freeform 55"/>
            <p:cNvSpPr>
              <a:spLocks/>
            </p:cNvSpPr>
            <p:nvPr/>
          </p:nvSpPr>
          <p:spPr bwMode="auto">
            <a:xfrm>
              <a:off x="2880" y="1719"/>
              <a:ext cx="49" cy="48"/>
            </a:xfrm>
            <a:custGeom>
              <a:avLst/>
              <a:gdLst>
                <a:gd name="T0" fmla="*/ 49 w 49"/>
                <a:gd name="T1" fmla="*/ 24 h 48"/>
                <a:gd name="T2" fmla="*/ 49 w 49"/>
                <a:gd name="T3" fmla="*/ 28 h 48"/>
                <a:gd name="T4" fmla="*/ 49 w 49"/>
                <a:gd name="T5" fmla="*/ 32 h 48"/>
                <a:gd name="T6" fmla="*/ 49 w 49"/>
                <a:gd name="T7" fmla="*/ 36 h 48"/>
                <a:gd name="T8" fmla="*/ 45 w 49"/>
                <a:gd name="T9" fmla="*/ 40 h 48"/>
                <a:gd name="T10" fmla="*/ 45 w 49"/>
                <a:gd name="T11" fmla="*/ 40 h 48"/>
                <a:gd name="T12" fmla="*/ 41 w 49"/>
                <a:gd name="T13" fmla="*/ 44 h 48"/>
                <a:gd name="T14" fmla="*/ 37 w 49"/>
                <a:gd name="T15" fmla="*/ 48 h 48"/>
                <a:gd name="T16" fmla="*/ 33 w 49"/>
                <a:gd name="T17" fmla="*/ 48 h 48"/>
                <a:gd name="T18" fmla="*/ 28 w 49"/>
                <a:gd name="T19" fmla="*/ 48 h 48"/>
                <a:gd name="T20" fmla="*/ 24 w 49"/>
                <a:gd name="T21" fmla="*/ 48 h 48"/>
                <a:gd name="T22" fmla="*/ 20 w 49"/>
                <a:gd name="T23" fmla="*/ 48 h 48"/>
                <a:gd name="T24" fmla="*/ 16 w 49"/>
                <a:gd name="T25" fmla="*/ 48 h 48"/>
                <a:gd name="T26" fmla="*/ 12 w 49"/>
                <a:gd name="T27" fmla="*/ 48 h 48"/>
                <a:gd name="T28" fmla="*/ 8 w 49"/>
                <a:gd name="T29" fmla="*/ 44 h 48"/>
                <a:gd name="T30" fmla="*/ 8 w 49"/>
                <a:gd name="T31" fmla="*/ 40 h 48"/>
                <a:gd name="T32" fmla="*/ 4 w 49"/>
                <a:gd name="T33" fmla="*/ 40 h 48"/>
                <a:gd name="T34" fmla="*/ 4 w 49"/>
                <a:gd name="T35" fmla="*/ 36 h 48"/>
                <a:gd name="T36" fmla="*/ 0 w 49"/>
                <a:gd name="T37" fmla="*/ 32 h 48"/>
                <a:gd name="T38" fmla="*/ 0 w 49"/>
                <a:gd name="T39" fmla="*/ 28 h 48"/>
                <a:gd name="T40" fmla="*/ 0 w 49"/>
                <a:gd name="T41" fmla="*/ 24 h 48"/>
                <a:gd name="T42" fmla="*/ 0 w 49"/>
                <a:gd name="T43" fmla="*/ 20 h 48"/>
                <a:gd name="T44" fmla="*/ 0 w 49"/>
                <a:gd name="T45" fmla="*/ 16 h 48"/>
                <a:gd name="T46" fmla="*/ 4 w 49"/>
                <a:gd name="T47" fmla="*/ 12 h 48"/>
                <a:gd name="T48" fmla="*/ 4 w 49"/>
                <a:gd name="T49" fmla="*/ 8 h 48"/>
                <a:gd name="T50" fmla="*/ 8 w 49"/>
                <a:gd name="T51" fmla="*/ 8 h 48"/>
                <a:gd name="T52" fmla="*/ 8 w 49"/>
                <a:gd name="T53" fmla="*/ 4 h 48"/>
                <a:gd name="T54" fmla="*/ 12 w 49"/>
                <a:gd name="T55" fmla="*/ 0 h 48"/>
                <a:gd name="T56" fmla="*/ 16 w 49"/>
                <a:gd name="T57" fmla="*/ 0 h 48"/>
                <a:gd name="T58" fmla="*/ 20 w 49"/>
                <a:gd name="T59" fmla="*/ 0 h 48"/>
                <a:gd name="T60" fmla="*/ 24 w 49"/>
                <a:gd name="T61" fmla="*/ 0 h 48"/>
                <a:gd name="T62" fmla="*/ 28 w 49"/>
                <a:gd name="T63" fmla="*/ 0 h 48"/>
                <a:gd name="T64" fmla="*/ 33 w 49"/>
                <a:gd name="T65" fmla="*/ 0 h 48"/>
                <a:gd name="T66" fmla="*/ 37 w 49"/>
                <a:gd name="T67" fmla="*/ 0 h 48"/>
                <a:gd name="T68" fmla="*/ 41 w 49"/>
                <a:gd name="T69" fmla="*/ 4 h 48"/>
                <a:gd name="T70" fmla="*/ 45 w 49"/>
                <a:gd name="T71" fmla="*/ 8 h 48"/>
                <a:gd name="T72" fmla="*/ 45 w 49"/>
                <a:gd name="T73" fmla="*/ 8 h 48"/>
                <a:gd name="T74" fmla="*/ 49 w 49"/>
                <a:gd name="T75" fmla="*/ 12 h 48"/>
                <a:gd name="T76" fmla="*/ 49 w 49"/>
                <a:gd name="T77" fmla="*/ 16 h 48"/>
                <a:gd name="T78" fmla="*/ 49 w 49"/>
                <a:gd name="T79" fmla="*/ 20 h 48"/>
                <a:gd name="T80" fmla="*/ 49 w 49"/>
                <a:gd name="T81" fmla="*/ 24 h 48"/>
                <a:gd name="T82" fmla="*/ 49 w 49"/>
                <a:gd name="T83" fmla="*/ 24 h 4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9"/>
                <a:gd name="T127" fmla="*/ 0 h 48"/>
                <a:gd name="T128" fmla="*/ 49 w 49"/>
                <a:gd name="T129" fmla="*/ 48 h 4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9" h="48">
                  <a:moveTo>
                    <a:pt x="49" y="24"/>
                  </a:moveTo>
                  <a:lnTo>
                    <a:pt x="49" y="28"/>
                  </a:lnTo>
                  <a:lnTo>
                    <a:pt x="49" y="32"/>
                  </a:lnTo>
                  <a:lnTo>
                    <a:pt x="49" y="36"/>
                  </a:lnTo>
                  <a:lnTo>
                    <a:pt x="45" y="40"/>
                  </a:lnTo>
                  <a:lnTo>
                    <a:pt x="41" y="44"/>
                  </a:lnTo>
                  <a:lnTo>
                    <a:pt x="37" y="48"/>
                  </a:lnTo>
                  <a:lnTo>
                    <a:pt x="33" y="48"/>
                  </a:lnTo>
                  <a:lnTo>
                    <a:pt x="28" y="48"/>
                  </a:lnTo>
                  <a:lnTo>
                    <a:pt x="24" y="48"/>
                  </a:lnTo>
                  <a:lnTo>
                    <a:pt x="20" y="48"/>
                  </a:lnTo>
                  <a:lnTo>
                    <a:pt x="16" y="48"/>
                  </a:lnTo>
                  <a:lnTo>
                    <a:pt x="12" y="48"/>
                  </a:lnTo>
                  <a:lnTo>
                    <a:pt x="8" y="44"/>
                  </a:lnTo>
                  <a:lnTo>
                    <a:pt x="8" y="40"/>
                  </a:lnTo>
                  <a:lnTo>
                    <a:pt x="4" y="40"/>
                  </a:lnTo>
                  <a:lnTo>
                    <a:pt x="4" y="36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4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4" y="12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4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41" y="4"/>
                  </a:lnTo>
                  <a:lnTo>
                    <a:pt x="45" y="8"/>
                  </a:lnTo>
                  <a:lnTo>
                    <a:pt x="49" y="12"/>
                  </a:lnTo>
                  <a:lnTo>
                    <a:pt x="49" y="16"/>
                  </a:lnTo>
                  <a:lnTo>
                    <a:pt x="49" y="20"/>
                  </a:lnTo>
                  <a:lnTo>
                    <a:pt x="49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3" name="Freeform 56"/>
            <p:cNvSpPr>
              <a:spLocks/>
            </p:cNvSpPr>
            <p:nvPr/>
          </p:nvSpPr>
          <p:spPr bwMode="auto">
            <a:xfrm>
              <a:off x="3115" y="1719"/>
              <a:ext cx="53" cy="48"/>
            </a:xfrm>
            <a:custGeom>
              <a:avLst/>
              <a:gdLst>
                <a:gd name="T0" fmla="*/ 49 w 53"/>
                <a:gd name="T1" fmla="*/ 24 h 48"/>
                <a:gd name="T2" fmla="*/ 53 w 53"/>
                <a:gd name="T3" fmla="*/ 28 h 48"/>
                <a:gd name="T4" fmla="*/ 49 w 53"/>
                <a:gd name="T5" fmla="*/ 32 h 48"/>
                <a:gd name="T6" fmla="*/ 49 w 53"/>
                <a:gd name="T7" fmla="*/ 36 h 48"/>
                <a:gd name="T8" fmla="*/ 49 w 53"/>
                <a:gd name="T9" fmla="*/ 40 h 48"/>
                <a:gd name="T10" fmla="*/ 45 w 53"/>
                <a:gd name="T11" fmla="*/ 40 h 48"/>
                <a:gd name="T12" fmla="*/ 41 w 53"/>
                <a:gd name="T13" fmla="*/ 44 h 48"/>
                <a:gd name="T14" fmla="*/ 37 w 53"/>
                <a:gd name="T15" fmla="*/ 48 h 48"/>
                <a:gd name="T16" fmla="*/ 33 w 53"/>
                <a:gd name="T17" fmla="*/ 48 h 48"/>
                <a:gd name="T18" fmla="*/ 29 w 53"/>
                <a:gd name="T19" fmla="*/ 48 h 48"/>
                <a:gd name="T20" fmla="*/ 25 w 53"/>
                <a:gd name="T21" fmla="*/ 48 h 48"/>
                <a:gd name="T22" fmla="*/ 21 w 53"/>
                <a:gd name="T23" fmla="*/ 48 h 48"/>
                <a:gd name="T24" fmla="*/ 21 w 53"/>
                <a:gd name="T25" fmla="*/ 48 h 48"/>
                <a:gd name="T26" fmla="*/ 16 w 53"/>
                <a:gd name="T27" fmla="*/ 48 h 48"/>
                <a:gd name="T28" fmla="*/ 12 w 53"/>
                <a:gd name="T29" fmla="*/ 44 h 48"/>
                <a:gd name="T30" fmla="*/ 8 w 53"/>
                <a:gd name="T31" fmla="*/ 40 h 48"/>
                <a:gd name="T32" fmla="*/ 4 w 53"/>
                <a:gd name="T33" fmla="*/ 40 h 48"/>
                <a:gd name="T34" fmla="*/ 4 w 53"/>
                <a:gd name="T35" fmla="*/ 36 h 48"/>
                <a:gd name="T36" fmla="*/ 4 w 53"/>
                <a:gd name="T37" fmla="*/ 32 h 48"/>
                <a:gd name="T38" fmla="*/ 0 w 53"/>
                <a:gd name="T39" fmla="*/ 28 h 48"/>
                <a:gd name="T40" fmla="*/ 0 w 53"/>
                <a:gd name="T41" fmla="*/ 24 h 48"/>
                <a:gd name="T42" fmla="*/ 0 w 53"/>
                <a:gd name="T43" fmla="*/ 20 h 48"/>
                <a:gd name="T44" fmla="*/ 4 w 53"/>
                <a:gd name="T45" fmla="*/ 16 h 48"/>
                <a:gd name="T46" fmla="*/ 4 w 53"/>
                <a:gd name="T47" fmla="*/ 12 h 48"/>
                <a:gd name="T48" fmla="*/ 4 w 53"/>
                <a:gd name="T49" fmla="*/ 8 h 48"/>
                <a:gd name="T50" fmla="*/ 8 w 53"/>
                <a:gd name="T51" fmla="*/ 8 h 48"/>
                <a:gd name="T52" fmla="*/ 12 w 53"/>
                <a:gd name="T53" fmla="*/ 4 h 48"/>
                <a:gd name="T54" fmla="*/ 16 w 53"/>
                <a:gd name="T55" fmla="*/ 0 h 48"/>
                <a:gd name="T56" fmla="*/ 21 w 53"/>
                <a:gd name="T57" fmla="*/ 0 h 48"/>
                <a:gd name="T58" fmla="*/ 21 w 53"/>
                <a:gd name="T59" fmla="*/ 0 h 48"/>
                <a:gd name="T60" fmla="*/ 25 w 53"/>
                <a:gd name="T61" fmla="*/ 0 h 48"/>
                <a:gd name="T62" fmla="*/ 29 w 53"/>
                <a:gd name="T63" fmla="*/ 0 h 48"/>
                <a:gd name="T64" fmla="*/ 33 w 53"/>
                <a:gd name="T65" fmla="*/ 0 h 48"/>
                <a:gd name="T66" fmla="*/ 37 w 53"/>
                <a:gd name="T67" fmla="*/ 0 h 48"/>
                <a:gd name="T68" fmla="*/ 41 w 53"/>
                <a:gd name="T69" fmla="*/ 4 h 48"/>
                <a:gd name="T70" fmla="*/ 45 w 53"/>
                <a:gd name="T71" fmla="*/ 8 h 48"/>
                <a:gd name="T72" fmla="*/ 49 w 53"/>
                <a:gd name="T73" fmla="*/ 8 h 48"/>
                <a:gd name="T74" fmla="*/ 49 w 53"/>
                <a:gd name="T75" fmla="*/ 12 h 48"/>
                <a:gd name="T76" fmla="*/ 49 w 53"/>
                <a:gd name="T77" fmla="*/ 16 h 48"/>
                <a:gd name="T78" fmla="*/ 53 w 53"/>
                <a:gd name="T79" fmla="*/ 20 h 48"/>
                <a:gd name="T80" fmla="*/ 53 w 53"/>
                <a:gd name="T81" fmla="*/ 24 h 48"/>
                <a:gd name="T82" fmla="*/ 53 w 53"/>
                <a:gd name="T83" fmla="*/ 24 h 48"/>
                <a:gd name="T84" fmla="*/ 49 w 53"/>
                <a:gd name="T85" fmla="*/ 24 h 4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3"/>
                <a:gd name="T130" fmla="*/ 0 h 48"/>
                <a:gd name="T131" fmla="*/ 53 w 53"/>
                <a:gd name="T132" fmla="*/ 48 h 4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3" h="48">
                  <a:moveTo>
                    <a:pt x="49" y="24"/>
                  </a:moveTo>
                  <a:lnTo>
                    <a:pt x="53" y="28"/>
                  </a:lnTo>
                  <a:lnTo>
                    <a:pt x="49" y="32"/>
                  </a:lnTo>
                  <a:lnTo>
                    <a:pt x="49" y="36"/>
                  </a:lnTo>
                  <a:lnTo>
                    <a:pt x="49" y="40"/>
                  </a:lnTo>
                  <a:lnTo>
                    <a:pt x="45" y="40"/>
                  </a:lnTo>
                  <a:lnTo>
                    <a:pt x="41" y="44"/>
                  </a:lnTo>
                  <a:lnTo>
                    <a:pt x="37" y="48"/>
                  </a:lnTo>
                  <a:lnTo>
                    <a:pt x="33" y="48"/>
                  </a:lnTo>
                  <a:lnTo>
                    <a:pt x="29" y="48"/>
                  </a:lnTo>
                  <a:lnTo>
                    <a:pt x="25" y="48"/>
                  </a:lnTo>
                  <a:lnTo>
                    <a:pt x="21" y="48"/>
                  </a:lnTo>
                  <a:lnTo>
                    <a:pt x="16" y="48"/>
                  </a:lnTo>
                  <a:lnTo>
                    <a:pt x="12" y="44"/>
                  </a:lnTo>
                  <a:lnTo>
                    <a:pt x="8" y="40"/>
                  </a:lnTo>
                  <a:lnTo>
                    <a:pt x="4" y="40"/>
                  </a:lnTo>
                  <a:lnTo>
                    <a:pt x="4" y="36"/>
                  </a:lnTo>
                  <a:lnTo>
                    <a:pt x="4" y="32"/>
                  </a:lnTo>
                  <a:lnTo>
                    <a:pt x="0" y="28"/>
                  </a:lnTo>
                  <a:lnTo>
                    <a:pt x="0" y="24"/>
                  </a:lnTo>
                  <a:lnTo>
                    <a:pt x="0" y="20"/>
                  </a:lnTo>
                  <a:lnTo>
                    <a:pt x="4" y="16"/>
                  </a:lnTo>
                  <a:lnTo>
                    <a:pt x="4" y="12"/>
                  </a:lnTo>
                  <a:lnTo>
                    <a:pt x="4" y="8"/>
                  </a:lnTo>
                  <a:lnTo>
                    <a:pt x="8" y="8"/>
                  </a:lnTo>
                  <a:lnTo>
                    <a:pt x="12" y="4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5" y="0"/>
                  </a:lnTo>
                  <a:lnTo>
                    <a:pt x="29" y="0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41" y="4"/>
                  </a:lnTo>
                  <a:lnTo>
                    <a:pt x="45" y="8"/>
                  </a:lnTo>
                  <a:lnTo>
                    <a:pt x="49" y="8"/>
                  </a:lnTo>
                  <a:lnTo>
                    <a:pt x="49" y="12"/>
                  </a:lnTo>
                  <a:lnTo>
                    <a:pt x="49" y="16"/>
                  </a:lnTo>
                  <a:lnTo>
                    <a:pt x="53" y="20"/>
                  </a:lnTo>
                  <a:lnTo>
                    <a:pt x="53" y="24"/>
                  </a:lnTo>
                  <a:lnTo>
                    <a:pt x="49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4" name="Freeform 57"/>
            <p:cNvSpPr>
              <a:spLocks/>
            </p:cNvSpPr>
            <p:nvPr/>
          </p:nvSpPr>
          <p:spPr bwMode="auto">
            <a:xfrm>
              <a:off x="2998" y="1885"/>
              <a:ext cx="52" cy="52"/>
            </a:xfrm>
            <a:custGeom>
              <a:avLst/>
              <a:gdLst>
                <a:gd name="T0" fmla="*/ 48 w 52"/>
                <a:gd name="T1" fmla="*/ 24 h 52"/>
                <a:gd name="T2" fmla="*/ 48 w 52"/>
                <a:gd name="T3" fmla="*/ 28 h 52"/>
                <a:gd name="T4" fmla="*/ 48 w 52"/>
                <a:gd name="T5" fmla="*/ 32 h 52"/>
                <a:gd name="T6" fmla="*/ 48 w 52"/>
                <a:gd name="T7" fmla="*/ 36 h 52"/>
                <a:gd name="T8" fmla="*/ 44 w 52"/>
                <a:gd name="T9" fmla="*/ 40 h 52"/>
                <a:gd name="T10" fmla="*/ 44 w 52"/>
                <a:gd name="T11" fmla="*/ 44 h 52"/>
                <a:gd name="T12" fmla="*/ 40 w 52"/>
                <a:gd name="T13" fmla="*/ 44 h 52"/>
                <a:gd name="T14" fmla="*/ 36 w 52"/>
                <a:gd name="T15" fmla="*/ 48 h 52"/>
                <a:gd name="T16" fmla="*/ 32 w 52"/>
                <a:gd name="T17" fmla="*/ 48 h 52"/>
                <a:gd name="T18" fmla="*/ 28 w 52"/>
                <a:gd name="T19" fmla="*/ 52 h 52"/>
                <a:gd name="T20" fmla="*/ 24 w 52"/>
                <a:gd name="T21" fmla="*/ 52 h 52"/>
                <a:gd name="T22" fmla="*/ 20 w 52"/>
                <a:gd name="T23" fmla="*/ 52 h 52"/>
                <a:gd name="T24" fmla="*/ 16 w 52"/>
                <a:gd name="T25" fmla="*/ 48 h 52"/>
                <a:gd name="T26" fmla="*/ 12 w 52"/>
                <a:gd name="T27" fmla="*/ 48 h 52"/>
                <a:gd name="T28" fmla="*/ 12 w 52"/>
                <a:gd name="T29" fmla="*/ 44 h 52"/>
                <a:gd name="T30" fmla="*/ 8 w 52"/>
                <a:gd name="T31" fmla="*/ 44 h 52"/>
                <a:gd name="T32" fmla="*/ 4 w 52"/>
                <a:gd name="T33" fmla="*/ 40 h 52"/>
                <a:gd name="T34" fmla="*/ 4 w 52"/>
                <a:gd name="T35" fmla="*/ 36 h 52"/>
                <a:gd name="T36" fmla="*/ 0 w 52"/>
                <a:gd name="T37" fmla="*/ 32 h 52"/>
                <a:gd name="T38" fmla="*/ 0 w 52"/>
                <a:gd name="T39" fmla="*/ 28 h 52"/>
                <a:gd name="T40" fmla="*/ 0 w 52"/>
                <a:gd name="T41" fmla="*/ 24 h 52"/>
                <a:gd name="T42" fmla="*/ 0 w 52"/>
                <a:gd name="T43" fmla="*/ 20 h 52"/>
                <a:gd name="T44" fmla="*/ 0 w 52"/>
                <a:gd name="T45" fmla="*/ 16 h 52"/>
                <a:gd name="T46" fmla="*/ 4 w 52"/>
                <a:gd name="T47" fmla="*/ 12 h 52"/>
                <a:gd name="T48" fmla="*/ 4 w 52"/>
                <a:gd name="T49" fmla="*/ 12 h 52"/>
                <a:gd name="T50" fmla="*/ 8 w 52"/>
                <a:gd name="T51" fmla="*/ 8 h 52"/>
                <a:gd name="T52" fmla="*/ 12 w 52"/>
                <a:gd name="T53" fmla="*/ 4 h 52"/>
                <a:gd name="T54" fmla="*/ 12 w 52"/>
                <a:gd name="T55" fmla="*/ 4 h 52"/>
                <a:gd name="T56" fmla="*/ 16 w 52"/>
                <a:gd name="T57" fmla="*/ 0 h 52"/>
                <a:gd name="T58" fmla="*/ 20 w 52"/>
                <a:gd name="T59" fmla="*/ 0 h 52"/>
                <a:gd name="T60" fmla="*/ 24 w 52"/>
                <a:gd name="T61" fmla="*/ 0 h 52"/>
                <a:gd name="T62" fmla="*/ 28 w 52"/>
                <a:gd name="T63" fmla="*/ 0 h 52"/>
                <a:gd name="T64" fmla="*/ 32 w 52"/>
                <a:gd name="T65" fmla="*/ 0 h 52"/>
                <a:gd name="T66" fmla="*/ 36 w 52"/>
                <a:gd name="T67" fmla="*/ 4 h 52"/>
                <a:gd name="T68" fmla="*/ 40 w 52"/>
                <a:gd name="T69" fmla="*/ 4 h 52"/>
                <a:gd name="T70" fmla="*/ 44 w 52"/>
                <a:gd name="T71" fmla="*/ 8 h 52"/>
                <a:gd name="T72" fmla="*/ 44 w 52"/>
                <a:gd name="T73" fmla="*/ 12 h 52"/>
                <a:gd name="T74" fmla="*/ 48 w 52"/>
                <a:gd name="T75" fmla="*/ 12 h 52"/>
                <a:gd name="T76" fmla="*/ 48 w 52"/>
                <a:gd name="T77" fmla="*/ 16 h 52"/>
                <a:gd name="T78" fmla="*/ 48 w 52"/>
                <a:gd name="T79" fmla="*/ 20 h 52"/>
                <a:gd name="T80" fmla="*/ 52 w 52"/>
                <a:gd name="T81" fmla="*/ 24 h 52"/>
                <a:gd name="T82" fmla="*/ 52 w 52"/>
                <a:gd name="T83" fmla="*/ 24 h 52"/>
                <a:gd name="T84" fmla="*/ 48 w 52"/>
                <a:gd name="T85" fmla="*/ 24 h 5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2"/>
                <a:gd name="T130" fmla="*/ 0 h 52"/>
                <a:gd name="T131" fmla="*/ 52 w 52"/>
                <a:gd name="T132" fmla="*/ 52 h 5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2" h="52">
                  <a:moveTo>
                    <a:pt x="48" y="24"/>
                  </a:moveTo>
                  <a:lnTo>
                    <a:pt x="48" y="28"/>
                  </a:lnTo>
                  <a:lnTo>
                    <a:pt x="48" y="32"/>
                  </a:lnTo>
                  <a:lnTo>
                    <a:pt x="48" y="36"/>
                  </a:lnTo>
                  <a:lnTo>
                    <a:pt x="44" y="40"/>
                  </a:lnTo>
                  <a:lnTo>
                    <a:pt x="44" y="44"/>
                  </a:lnTo>
                  <a:lnTo>
                    <a:pt x="40" y="44"/>
                  </a:lnTo>
                  <a:lnTo>
                    <a:pt x="36" y="48"/>
                  </a:lnTo>
                  <a:lnTo>
                    <a:pt x="32" y="48"/>
                  </a:lnTo>
                  <a:lnTo>
                    <a:pt x="28" y="52"/>
                  </a:lnTo>
                  <a:lnTo>
                    <a:pt x="24" y="52"/>
                  </a:lnTo>
                  <a:lnTo>
                    <a:pt x="20" y="52"/>
                  </a:lnTo>
                  <a:lnTo>
                    <a:pt x="16" y="48"/>
                  </a:lnTo>
                  <a:lnTo>
                    <a:pt x="12" y="48"/>
                  </a:lnTo>
                  <a:lnTo>
                    <a:pt x="12" y="44"/>
                  </a:lnTo>
                  <a:lnTo>
                    <a:pt x="8" y="44"/>
                  </a:lnTo>
                  <a:lnTo>
                    <a:pt x="4" y="40"/>
                  </a:lnTo>
                  <a:lnTo>
                    <a:pt x="4" y="36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4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4" y="12"/>
                  </a:lnTo>
                  <a:lnTo>
                    <a:pt x="8" y="8"/>
                  </a:lnTo>
                  <a:lnTo>
                    <a:pt x="12" y="4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32" y="0"/>
                  </a:lnTo>
                  <a:lnTo>
                    <a:pt x="36" y="4"/>
                  </a:lnTo>
                  <a:lnTo>
                    <a:pt x="40" y="4"/>
                  </a:lnTo>
                  <a:lnTo>
                    <a:pt x="44" y="8"/>
                  </a:lnTo>
                  <a:lnTo>
                    <a:pt x="44" y="12"/>
                  </a:lnTo>
                  <a:lnTo>
                    <a:pt x="48" y="12"/>
                  </a:lnTo>
                  <a:lnTo>
                    <a:pt x="48" y="16"/>
                  </a:lnTo>
                  <a:lnTo>
                    <a:pt x="48" y="20"/>
                  </a:lnTo>
                  <a:lnTo>
                    <a:pt x="52" y="24"/>
                  </a:lnTo>
                  <a:lnTo>
                    <a:pt x="48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5" name="Rectangle 58"/>
            <p:cNvSpPr>
              <a:spLocks noChangeArrowheads="1"/>
            </p:cNvSpPr>
            <p:nvPr/>
          </p:nvSpPr>
          <p:spPr bwMode="auto">
            <a:xfrm>
              <a:off x="1802" y="2018"/>
              <a:ext cx="305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400">
                  <a:solidFill>
                    <a:srgbClr val="000000"/>
                  </a:solidFill>
                  <a:latin typeface="Arial" charset="0"/>
                </a:rPr>
                <a:t>Host</a:t>
              </a:r>
              <a:endParaRPr kumimoji="0" lang="en-US" altLang="ko-KR" sz="1400">
                <a:latin typeface="Times New Roman" pitchFamily="18" charset="0"/>
              </a:endParaRPr>
            </a:p>
          </p:txBody>
        </p:sp>
        <p:sp>
          <p:nvSpPr>
            <p:cNvPr id="19476" name="Freeform 59"/>
            <p:cNvSpPr>
              <a:spLocks/>
            </p:cNvSpPr>
            <p:nvPr/>
          </p:nvSpPr>
          <p:spPr bwMode="auto">
            <a:xfrm>
              <a:off x="1777" y="1840"/>
              <a:ext cx="337" cy="539"/>
            </a:xfrm>
            <a:custGeom>
              <a:avLst/>
              <a:gdLst>
                <a:gd name="T0" fmla="*/ 337 w 337"/>
                <a:gd name="T1" fmla="*/ 0 h 539"/>
                <a:gd name="T2" fmla="*/ 337 w 337"/>
                <a:gd name="T3" fmla="*/ 539 h 539"/>
                <a:gd name="T4" fmla="*/ 0 w 337"/>
                <a:gd name="T5" fmla="*/ 539 h 539"/>
                <a:gd name="T6" fmla="*/ 0 w 337"/>
                <a:gd name="T7" fmla="*/ 0 h 539"/>
                <a:gd name="T8" fmla="*/ 337 w 337"/>
                <a:gd name="T9" fmla="*/ 0 h 539"/>
                <a:gd name="T10" fmla="*/ 337 w 337"/>
                <a:gd name="T11" fmla="*/ 0 h 5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7"/>
                <a:gd name="T19" fmla="*/ 0 h 539"/>
                <a:gd name="T20" fmla="*/ 337 w 337"/>
                <a:gd name="T21" fmla="*/ 539 h 5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7" h="539">
                  <a:moveTo>
                    <a:pt x="337" y="0"/>
                  </a:moveTo>
                  <a:lnTo>
                    <a:pt x="337" y="539"/>
                  </a:lnTo>
                  <a:lnTo>
                    <a:pt x="0" y="539"/>
                  </a:lnTo>
                  <a:lnTo>
                    <a:pt x="0" y="0"/>
                  </a:lnTo>
                  <a:lnTo>
                    <a:pt x="337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7" name="Line 60"/>
            <p:cNvSpPr>
              <a:spLocks noChangeShapeType="1"/>
            </p:cNvSpPr>
            <p:nvPr/>
          </p:nvSpPr>
          <p:spPr bwMode="auto">
            <a:xfrm>
              <a:off x="2112" y="2208"/>
              <a:ext cx="539" cy="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8" name="Line 61"/>
            <p:cNvSpPr>
              <a:spLocks noChangeShapeType="1"/>
            </p:cNvSpPr>
            <p:nvPr/>
          </p:nvSpPr>
          <p:spPr bwMode="auto">
            <a:xfrm>
              <a:off x="2114" y="1990"/>
              <a:ext cx="53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9" name="Freeform 62"/>
            <p:cNvSpPr>
              <a:spLocks/>
            </p:cNvSpPr>
            <p:nvPr/>
          </p:nvSpPr>
          <p:spPr bwMode="auto">
            <a:xfrm>
              <a:off x="2446" y="2225"/>
              <a:ext cx="207" cy="308"/>
            </a:xfrm>
            <a:custGeom>
              <a:avLst/>
              <a:gdLst>
                <a:gd name="T0" fmla="*/ 207 w 207"/>
                <a:gd name="T1" fmla="*/ 0 h 308"/>
                <a:gd name="T2" fmla="*/ 207 w 207"/>
                <a:gd name="T3" fmla="*/ 97 h 308"/>
                <a:gd name="T4" fmla="*/ 0 w 207"/>
                <a:gd name="T5" fmla="*/ 308 h 308"/>
                <a:gd name="T6" fmla="*/ 0 60000 65536"/>
                <a:gd name="T7" fmla="*/ 0 60000 65536"/>
                <a:gd name="T8" fmla="*/ 0 60000 65536"/>
                <a:gd name="T9" fmla="*/ 0 w 207"/>
                <a:gd name="T10" fmla="*/ 0 h 308"/>
                <a:gd name="T11" fmla="*/ 207 w 207"/>
                <a:gd name="T12" fmla="*/ 308 h 3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7" h="308">
                  <a:moveTo>
                    <a:pt x="207" y="0"/>
                  </a:moveTo>
                  <a:lnTo>
                    <a:pt x="207" y="97"/>
                  </a:lnTo>
                  <a:lnTo>
                    <a:pt x="0" y="30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80" name="Line 63"/>
            <p:cNvSpPr>
              <a:spLocks noChangeShapeType="1"/>
            </p:cNvSpPr>
            <p:nvPr/>
          </p:nvSpPr>
          <p:spPr bwMode="auto">
            <a:xfrm flipV="1">
              <a:off x="2653" y="2112"/>
              <a:ext cx="170" cy="1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81" name="Freeform 64"/>
            <p:cNvSpPr>
              <a:spLocks/>
            </p:cNvSpPr>
            <p:nvPr/>
          </p:nvSpPr>
          <p:spPr bwMode="auto">
            <a:xfrm>
              <a:off x="2629" y="2201"/>
              <a:ext cx="48" cy="53"/>
            </a:xfrm>
            <a:custGeom>
              <a:avLst/>
              <a:gdLst>
                <a:gd name="T0" fmla="*/ 24 w 48"/>
                <a:gd name="T1" fmla="*/ 0 h 53"/>
                <a:gd name="T2" fmla="*/ 28 w 48"/>
                <a:gd name="T3" fmla="*/ 4 h 53"/>
                <a:gd name="T4" fmla="*/ 32 w 48"/>
                <a:gd name="T5" fmla="*/ 4 h 53"/>
                <a:gd name="T6" fmla="*/ 36 w 48"/>
                <a:gd name="T7" fmla="*/ 4 h 53"/>
                <a:gd name="T8" fmla="*/ 40 w 48"/>
                <a:gd name="T9" fmla="*/ 8 h 53"/>
                <a:gd name="T10" fmla="*/ 44 w 48"/>
                <a:gd name="T11" fmla="*/ 8 h 53"/>
                <a:gd name="T12" fmla="*/ 44 w 48"/>
                <a:gd name="T13" fmla="*/ 12 h 53"/>
                <a:gd name="T14" fmla="*/ 48 w 48"/>
                <a:gd name="T15" fmla="*/ 16 h 53"/>
                <a:gd name="T16" fmla="*/ 48 w 48"/>
                <a:gd name="T17" fmla="*/ 20 h 53"/>
                <a:gd name="T18" fmla="*/ 48 w 48"/>
                <a:gd name="T19" fmla="*/ 24 h 53"/>
                <a:gd name="T20" fmla="*/ 48 w 48"/>
                <a:gd name="T21" fmla="*/ 28 h 53"/>
                <a:gd name="T22" fmla="*/ 48 w 48"/>
                <a:gd name="T23" fmla="*/ 32 h 53"/>
                <a:gd name="T24" fmla="*/ 48 w 48"/>
                <a:gd name="T25" fmla="*/ 36 h 53"/>
                <a:gd name="T26" fmla="*/ 48 w 48"/>
                <a:gd name="T27" fmla="*/ 40 h 53"/>
                <a:gd name="T28" fmla="*/ 44 w 48"/>
                <a:gd name="T29" fmla="*/ 44 h 53"/>
                <a:gd name="T30" fmla="*/ 44 w 48"/>
                <a:gd name="T31" fmla="*/ 44 h 53"/>
                <a:gd name="T32" fmla="*/ 40 w 48"/>
                <a:gd name="T33" fmla="*/ 49 h 53"/>
                <a:gd name="T34" fmla="*/ 36 w 48"/>
                <a:gd name="T35" fmla="*/ 49 h 53"/>
                <a:gd name="T36" fmla="*/ 32 w 48"/>
                <a:gd name="T37" fmla="*/ 53 h 53"/>
                <a:gd name="T38" fmla="*/ 28 w 48"/>
                <a:gd name="T39" fmla="*/ 53 h 53"/>
                <a:gd name="T40" fmla="*/ 24 w 48"/>
                <a:gd name="T41" fmla="*/ 53 h 53"/>
                <a:gd name="T42" fmla="*/ 20 w 48"/>
                <a:gd name="T43" fmla="*/ 53 h 53"/>
                <a:gd name="T44" fmla="*/ 16 w 48"/>
                <a:gd name="T45" fmla="*/ 53 h 53"/>
                <a:gd name="T46" fmla="*/ 12 w 48"/>
                <a:gd name="T47" fmla="*/ 49 h 53"/>
                <a:gd name="T48" fmla="*/ 12 w 48"/>
                <a:gd name="T49" fmla="*/ 49 h 53"/>
                <a:gd name="T50" fmla="*/ 8 w 48"/>
                <a:gd name="T51" fmla="*/ 44 h 53"/>
                <a:gd name="T52" fmla="*/ 4 w 48"/>
                <a:gd name="T53" fmla="*/ 44 h 53"/>
                <a:gd name="T54" fmla="*/ 4 w 48"/>
                <a:gd name="T55" fmla="*/ 40 h 53"/>
                <a:gd name="T56" fmla="*/ 0 w 48"/>
                <a:gd name="T57" fmla="*/ 36 h 53"/>
                <a:gd name="T58" fmla="*/ 0 w 48"/>
                <a:gd name="T59" fmla="*/ 32 h 53"/>
                <a:gd name="T60" fmla="*/ 0 w 48"/>
                <a:gd name="T61" fmla="*/ 28 h 53"/>
                <a:gd name="T62" fmla="*/ 0 w 48"/>
                <a:gd name="T63" fmla="*/ 24 h 53"/>
                <a:gd name="T64" fmla="*/ 0 w 48"/>
                <a:gd name="T65" fmla="*/ 20 h 53"/>
                <a:gd name="T66" fmla="*/ 4 w 48"/>
                <a:gd name="T67" fmla="*/ 16 h 53"/>
                <a:gd name="T68" fmla="*/ 4 w 48"/>
                <a:gd name="T69" fmla="*/ 12 h 53"/>
                <a:gd name="T70" fmla="*/ 8 w 48"/>
                <a:gd name="T71" fmla="*/ 8 h 53"/>
                <a:gd name="T72" fmla="*/ 12 w 48"/>
                <a:gd name="T73" fmla="*/ 8 h 53"/>
                <a:gd name="T74" fmla="*/ 12 w 48"/>
                <a:gd name="T75" fmla="*/ 4 h 53"/>
                <a:gd name="T76" fmla="*/ 16 w 48"/>
                <a:gd name="T77" fmla="*/ 4 h 53"/>
                <a:gd name="T78" fmla="*/ 20 w 48"/>
                <a:gd name="T79" fmla="*/ 4 h 53"/>
                <a:gd name="T80" fmla="*/ 24 w 48"/>
                <a:gd name="T81" fmla="*/ 4 h 53"/>
                <a:gd name="T82" fmla="*/ 24 w 48"/>
                <a:gd name="T83" fmla="*/ 4 h 53"/>
                <a:gd name="T84" fmla="*/ 24 w 48"/>
                <a:gd name="T85" fmla="*/ 0 h 5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8"/>
                <a:gd name="T130" fmla="*/ 0 h 53"/>
                <a:gd name="T131" fmla="*/ 48 w 48"/>
                <a:gd name="T132" fmla="*/ 53 h 5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8" h="53">
                  <a:moveTo>
                    <a:pt x="24" y="0"/>
                  </a:moveTo>
                  <a:lnTo>
                    <a:pt x="28" y="4"/>
                  </a:lnTo>
                  <a:lnTo>
                    <a:pt x="32" y="4"/>
                  </a:lnTo>
                  <a:lnTo>
                    <a:pt x="36" y="4"/>
                  </a:lnTo>
                  <a:lnTo>
                    <a:pt x="40" y="8"/>
                  </a:lnTo>
                  <a:lnTo>
                    <a:pt x="44" y="8"/>
                  </a:lnTo>
                  <a:lnTo>
                    <a:pt x="44" y="12"/>
                  </a:lnTo>
                  <a:lnTo>
                    <a:pt x="48" y="16"/>
                  </a:lnTo>
                  <a:lnTo>
                    <a:pt x="48" y="20"/>
                  </a:lnTo>
                  <a:lnTo>
                    <a:pt x="48" y="24"/>
                  </a:lnTo>
                  <a:lnTo>
                    <a:pt x="48" y="28"/>
                  </a:lnTo>
                  <a:lnTo>
                    <a:pt x="48" y="32"/>
                  </a:lnTo>
                  <a:lnTo>
                    <a:pt x="48" y="36"/>
                  </a:lnTo>
                  <a:lnTo>
                    <a:pt x="48" y="40"/>
                  </a:lnTo>
                  <a:lnTo>
                    <a:pt x="44" y="44"/>
                  </a:lnTo>
                  <a:lnTo>
                    <a:pt x="40" y="49"/>
                  </a:lnTo>
                  <a:lnTo>
                    <a:pt x="36" y="49"/>
                  </a:lnTo>
                  <a:lnTo>
                    <a:pt x="32" y="53"/>
                  </a:lnTo>
                  <a:lnTo>
                    <a:pt x="28" y="53"/>
                  </a:lnTo>
                  <a:lnTo>
                    <a:pt x="24" y="53"/>
                  </a:lnTo>
                  <a:lnTo>
                    <a:pt x="20" y="53"/>
                  </a:lnTo>
                  <a:lnTo>
                    <a:pt x="16" y="53"/>
                  </a:lnTo>
                  <a:lnTo>
                    <a:pt x="12" y="49"/>
                  </a:lnTo>
                  <a:lnTo>
                    <a:pt x="8" y="44"/>
                  </a:lnTo>
                  <a:lnTo>
                    <a:pt x="4" y="44"/>
                  </a:lnTo>
                  <a:lnTo>
                    <a:pt x="4" y="40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4"/>
                  </a:lnTo>
                  <a:lnTo>
                    <a:pt x="0" y="20"/>
                  </a:lnTo>
                  <a:lnTo>
                    <a:pt x="4" y="16"/>
                  </a:lnTo>
                  <a:lnTo>
                    <a:pt x="4" y="12"/>
                  </a:lnTo>
                  <a:lnTo>
                    <a:pt x="8" y="8"/>
                  </a:lnTo>
                  <a:lnTo>
                    <a:pt x="12" y="8"/>
                  </a:lnTo>
                  <a:lnTo>
                    <a:pt x="12" y="4"/>
                  </a:lnTo>
                  <a:lnTo>
                    <a:pt x="16" y="4"/>
                  </a:lnTo>
                  <a:lnTo>
                    <a:pt x="20" y="4"/>
                  </a:lnTo>
                  <a:lnTo>
                    <a:pt x="24" y="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82" name="Freeform 65"/>
            <p:cNvSpPr>
              <a:spLocks/>
            </p:cNvSpPr>
            <p:nvPr/>
          </p:nvSpPr>
          <p:spPr bwMode="auto">
            <a:xfrm>
              <a:off x="2629" y="1966"/>
              <a:ext cx="48" cy="53"/>
            </a:xfrm>
            <a:custGeom>
              <a:avLst/>
              <a:gdLst>
                <a:gd name="T0" fmla="*/ 24 w 48"/>
                <a:gd name="T1" fmla="*/ 0 h 53"/>
                <a:gd name="T2" fmla="*/ 28 w 48"/>
                <a:gd name="T3" fmla="*/ 0 h 53"/>
                <a:gd name="T4" fmla="*/ 32 w 48"/>
                <a:gd name="T5" fmla="*/ 4 h 53"/>
                <a:gd name="T6" fmla="*/ 36 w 48"/>
                <a:gd name="T7" fmla="*/ 4 h 53"/>
                <a:gd name="T8" fmla="*/ 40 w 48"/>
                <a:gd name="T9" fmla="*/ 4 h 53"/>
                <a:gd name="T10" fmla="*/ 44 w 48"/>
                <a:gd name="T11" fmla="*/ 8 h 53"/>
                <a:gd name="T12" fmla="*/ 44 w 48"/>
                <a:gd name="T13" fmla="*/ 12 h 53"/>
                <a:gd name="T14" fmla="*/ 48 w 48"/>
                <a:gd name="T15" fmla="*/ 16 h 53"/>
                <a:gd name="T16" fmla="*/ 48 w 48"/>
                <a:gd name="T17" fmla="*/ 20 h 53"/>
                <a:gd name="T18" fmla="*/ 48 w 48"/>
                <a:gd name="T19" fmla="*/ 20 h 53"/>
                <a:gd name="T20" fmla="*/ 48 w 48"/>
                <a:gd name="T21" fmla="*/ 24 h 53"/>
                <a:gd name="T22" fmla="*/ 48 w 48"/>
                <a:gd name="T23" fmla="*/ 28 h 53"/>
                <a:gd name="T24" fmla="*/ 48 w 48"/>
                <a:gd name="T25" fmla="*/ 32 h 53"/>
                <a:gd name="T26" fmla="*/ 48 w 48"/>
                <a:gd name="T27" fmla="*/ 36 h 53"/>
                <a:gd name="T28" fmla="*/ 44 w 48"/>
                <a:gd name="T29" fmla="*/ 40 h 53"/>
                <a:gd name="T30" fmla="*/ 44 w 48"/>
                <a:gd name="T31" fmla="*/ 44 h 53"/>
                <a:gd name="T32" fmla="*/ 40 w 48"/>
                <a:gd name="T33" fmla="*/ 48 h 53"/>
                <a:gd name="T34" fmla="*/ 36 w 48"/>
                <a:gd name="T35" fmla="*/ 48 h 53"/>
                <a:gd name="T36" fmla="*/ 32 w 48"/>
                <a:gd name="T37" fmla="*/ 48 h 53"/>
                <a:gd name="T38" fmla="*/ 28 w 48"/>
                <a:gd name="T39" fmla="*/ 53 h 53"/>
                <a:gd name="T40" fmla="*/ 24 w 48"/>
                <a:gd name="T41" fmla="*/ 53 h 53"/>
                <a:gd name="T42" fmla="*/ 20 w 48"/>
                <a:gd name="T43" fmla="*/ 53 h 53"/>
                <a:gd name="T44" fmla="*/ 16 w 48"/>
                <a:gd name="T45" fmla="*/ 48 h 53"/>
                <a:gd name="T46" fmla="*/ 12 w 48"/>
                <a:gd name="T47" fmla="*/ 48 h 53"/>
                <a:gd name="T48" fmla="*/ 12 w 48"/>
                <a:gd name="T49" fmla="*/ 48 h 53"/>
                <a:gd name="T50" fmla="*/ 8 w 48"/>
                <a:gd name="T51" fmla="*/ 44 h 53"/>
                <a:gd name="T52" fmla="*/ 4 w 48"/>
                <a:gd name="T53" fmla="*/ 40 h 53"/>
                <a:gd name="T54" fmla="*/ 4 w 48"/>
                <a:gd name="T55" fmla="*/ 36 h 53"/>
                <a:gd name="T56" fmla="*/ 0 w 48"/>
                <a:gd name="T57" fmla="*/ 32 h 53"/>
                <a:gd name="T58" fmla="*/ 0 w 48"/>
                <a:gd name="T59" fmla="*/ 28 h 53"/>
                <a:gd name="T60" fmla="*/ 0 w 48"/>
                <a:gd name="T61" fmla="*/ 24 h 53"/>
                <a:gd name="T62" fmla="*/ 0 w 48"/>
                <a:gd name="T63" fmla="*/ 20 h 53"/>
                <a:gd name="T64" fmla="*/ 0 w 48"/>
                <a:gd name="T65" fmla="*/ 20 h 53"/>
                <a:gd name="T66" fmla="*/ 4 w 48"/>
                <a:gd name="T67" fmla="*/ 16 h 53"/>
                <a:gd name="T68" fmla="*/ 4 w 48"/>
                <a:gd name="T69" fmla="*/ 12 h 53"/>
                <a:gd name="T70" fmla="*/ 8 w 48"/>
                <a:gd name="T71" fmla="*/ 8 h 53"/>
                <a:gd name="T72" fmla="*/ 12 w 48"/>
                <a:gd name="T73" fmla="*/ 4 h 53"/>
                <a:gd name="T74" fmla="*/ 12 w 48"/>
                <a:gd name="T75" fmla="*/ 4 h 53"/>
                <a:gd name="T76" fmla="*/ 16 w 48"/>
                <a:gd name="T77" fmla="*/ 4 h 53"/>
                <a:gd name="T78" fmla="*/ 20 w 48"/>
                <a:gd name="T79" fmla="*/ 0 h 53"/>
                <a:gd name="T80" fmla="*/ 24 w 48"/>
                <a:gd name="T81" fmla="*/ 0 h 53"/>
                <a:gd name="T82" fmla="*/ 24 w 48"/>
                <a:gd name="T83" fmla="*/ 0 h 5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8"/>
                <a:gd name="T127" fmla="*/ 0 h 53"/>
                <a:gd name="T128" fmla="*/ 48 w 48"/>
                <a:gd name="T129" fmla="*/ 53 h 5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8" h="53">
                  <a:moveTo>
                    <a:pt x="24" y="0"/>
                  </a:moveTo>
                  <a:lnTo>
                    <a:pt x="28" y="0"/>
                  </a:lnTo>
                  <a:lnTo>
                    <a:pt x="32" y="4"/>
                  </a:lnTo>
                  <a:lnTo>
                    <a:pt x="36" y="4"/>
                  </a:lnTo>
                  <a:lnTo>
                    <a:pt x="40" y="4"/>
                  </a:lnTo>
                  <a:lnTo>
                    <a:pt x="44" y="8"/>
                  </a:lnTo>
                  <a:lnTo>
                    <a:pt x="44" y="12"/>
                  </a:lnTo>
                  <a:lnTo>
                    <a:pt x="48" y="16"/>
                  </a:lnTo>
                  <a:lnTo>
                    <a:pt x="48" y="20"/>
                  </a:lnTo>
                  <a:lnTo>
                    <a:pt x="48" y="24"/>
                  </a:lnTo>
                  <a:lnTo>
                    <a:pt x="48" y="28"/>
                  </a:lnTo>
                  <a:lnTo>
                    <a:pt x="48" y="32"/>
                  </a:lnTo>
                  <a:lnTo>
                    <a:pt x="48" y="36"/>
                  </a:lnTo>
                  <a:lnTo>
                    <a:pt x="44" y="40"/>
                  </a:lnTo>
                  <a:lnTo>
                    <a:pt x="44" y="44"/>
                  </a:lnTo>
                  <a:lnTo>
                    <a:pt x="40" y="48"/>
                  </a:lnTo>
                  <a:lnTo>
                    <a:pt x="36" y="48"/>
                  </a:lnTo>
                  <a:lnTo>
                    <a:pt x="32" y="48"/>
                  </a:lnTo>
                  <a:lnTo>
                    <a:pt x="28" y="53"/>
                  </a:lnTo>
                  <a:lnTo>
                    <a:pt x="24" y="53"/>
                  </a:lnTo>
                  <a:lnTo>
                    <a:pt x="20" y="53"/>
                  </a:lnTo>
                  <a:lnTo>
                    <a:pt x="16" y="48"/>
                  </a:lnTo>
                  <a:lnTo>
                    <a:pt x="12" y="48"/>
                  </a:lnTo>
                  <a:lnTo>
                    <a:pt x="8" y="44"/>
                  </a:lnTo>
                  <a:lnTo>
                    <a:pt x="4" y="40"/>
                  </a:lnTo>
                  <a:lnTo>
                    <a:pt x="4" y="36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4"/>
                  </a:lnTo>
                  <a:lnTo>
                    <a:pt x="0" y="20"/>
                  </a:lnTo>
                  <a:lnTo>
                    <a:pt x="4" y="16"/>
                  </a:lnTo>
                  <a:lnTo>
                    <a:pt x="4" y="12"/>
                  </a:lnTo>
                  <a:lnTo>
                    <a:pt x="8" y="8"/>
                  </a:lnTo>
                  <a:lnTo>
                    <a:pt x="12" y="4"/>
                  </a:lnTo>
                  <a:lnTo>
                    <a:pt x="16" y="4"/>
                  </a:lnTo>
                  <a:lnTo>
                    <a:pt x="20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83" name="Freeform 66"/>
            <p:cNvSpPr>
              <a:spLocks/>
            </p:cNvSpPr>
            <p:nvPr/>
          </p:nvSpPr>
          <p:spPr bwMode="auto">
            <a:xfrm>
              <a:off x="2795" y="2083"/>
              <a:ext cx="53" cy="53"/>
            </a:xfrm>
            <a:custGeom>
              <a:avLst/>
              <a:gdLst>
                <a:gd name="T0" fmla="*/ 24 w 53"/>
                <a:gd name="T1" fmla="*/ 0 h 53"/>
                <a:gd name="T2" fmla="*/ 32 w 53"/>
                <a:gd name="T3" fmla="*/ 4 h 53"/>
                <a:gd name="T4" fmla="*/ 36 w 53"/>
                <a:gd name="T5" fmla="*/ 4 h 53"/>
                <a:gd name="T6" fmla="*/ 40 w 53"/>
                <a:gd name="T7" fmla="*/ 4 h 53"/>
                <a:gd name="T8" fmla="*/ 40 w 53"/>
                <a:gd name="T9" fmla="*/ 8 h 53"/>
                <a:gd name="T10" fmla="*/ 45 w 53"/>
                <a:gd name="T11" fmla="*/ 8 h 53"/>
                <a:gd name="T12" fmla="*/ 49 w 53"/>
                <a:gd name="T13" fmla="*/ 13 h 53"/>
                <a:gd name="T14" fmla="*/ 49 w 53"/>
                <a:gd name="T15" fmla="*/ 17 h 53"/>
                <a:gd name="T16" fmla="*/ 53 w 53"/>
                <a:gd name="T17" fmla="*/ 21 h 53"/>
                <a:gd name="T18" fmla="*/ 53 w 53"/>
                <a:gd name="T19" fmla="*/ 25 h 53"/>
                <a:gd name="T20" fmla="*/ 53 w 53"/>
                <a:gd name="T21" fmla="*/ 29 h 53"/>
                <a:gd name="T22" fmla="*/ 53 w 53"/>
                <a:gd name="T23" fmla="*/ 33 h 53"/>
                <a:gd name="T24" fmla="*/ 53 w 53"/>
                <a:gd name="T25" fmla="*/ 37 h 53"/>
                <a:gd name="T26" fmla="*/ 49 w 53"/>
                <a:gd name="T27" fmla="*/ 41 h 53"/>
                <a:gd name="T28" fmla="*/ 49 w 53"/>
                <a:gd name="T29" fmla="*/ 41 h 53"/>
                <a:gd name="T30" fmla="*/ 45 w 53"/>
                <a:gd name="T31" fmla="*/ 45 h 53"/>
                <a:gd name="T32" fmla="*/ 40 w 53"/>
                <a:gd name="T33" fmla="*/ 49 h 53"/>
                <a:gd name="T34" fmla="*/ 40 w 53"/>
                <a:gd name="T35" fmla="*/ 49 h 53"/>
                <a:gd name="T36" fmla="*/ 36 w 53"/>
                <a:gd name="T37" fmla="*/ 53 h 53"/>
                <a:gd name="T38" fmla="*/ 32 w 53"/>
                <a:gd name="T39" fmla="*/ 53 h 53"/>
                <a:gd name="T40" fmla="*/ 28 w 53"/>
                <a:gd name="T41" fmla="*/ 53 h 53"/>
                <a:gd name="T42" fmla="*/ 24 w 53"/>
                <a:gd name="T43" fmla="*/ 53 h 53"/>
                <a:gd name="T44" fmla="*/ 20 w 53"/>
                <a:gd name="T45" fmla="*/ 53 h 53"/>
                <a:gd name="T46" fmla="*/ 16 w 53"/>
                <a:gd name="T47" fmla="*/ 49 h 53"/>
                <a:gd name="T48" fmla="*/ 12 w 53"/>
                <a:gd name="T49" fmla="*/ 49 h 53"/>
                <a:gd name="T50" fmla="*/ 8 w 53"/>
                <a:gd name="T51" fmla="*/ 45 h 53"/>
                <a:gd name="T52" fmla="*/ 8 w 53"/>
                <a:gd name="T53" fmla="*/ 41 h 53"/>
                <a:gd name="T54" fmla="*/ 4 w 53"/>
                <a:gd name="T55" fmla="*/ 41 h 53"/>
                <a:gd name="T56" fmla="*/ 4 w 53"/>
                <a:gd name="T57" fmla="*/ 37 h 53"/>
                <a:gd name="T58" fmla="*/ 0 w 53"/>
                <a:gd name="T59" fmla="*/ 33 h 53"/>
                <a:gd name="T60" fmla="*/ 0 w 53"/>
                <a:gd name="T61" fmla="*/ 29 h 53"/>
                <a:gd name="T62" fmla="*/ 0 w 53"/>
                <a:gd name="T63" fmla="*/ 25 h 53"/>
                <a:gd name="T64" fmla="*/ 4 w 53"/>
                <a:gd name="T65" fmla="*/ 21 h 53"/>
                <a:gd name="T66" fmla="*/ 4 w 53"/>
                <a:gd name="T67" fmla="*/ 17 h 53"/>
                <a:gd name="T68" fmla="*/ 8 w 53"/>
                <a:gd name="T69" fmla="*/ 13 h 53"/>
                <a:gd name="T70" fmla="*/ 8 w 53"/>
                <a:gd name="T71" fmla="*/ 8 h 53"/>
                <a:gd name="T72" fmla="*/ 12 w 53"/>
                <a:gd name="T73" fmla="*/ 8 h 53"/>
                <a:gd name="T74" fmla="*/ 16 w 53"/>
                <a:gd name="T75" fmla="*/ 4 h 53"/>
                <a:gd name="T76" fmla="*/ 20 w 53"/>
                <a:gd name="T77" fmla="*/ 4 h 53"/>
                <a:gd name="T78" fmla="*/ 24 w 53"/>
                <a:gd name="T79" fmla="*/ 4 h 53"/>
                <a:gd name="T80" fmla="*/ 28 w 53"/>
                <a:gd name="T81" fmla="*/ 0 h 53"/>
                <a:gd name="T82" fmla="*/ 28 w 53"/>
                <a:gd name="T83" fmla="*/ 0 h 53"/>
                <a:gd name="T84" fmla="*/ 24 w 53"/>
                <a:gd name="T85" fmla="*/ 0 h 5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3"/>
                <a:gd name="T130" fmla="*/ 0 h 53"/>
                <a:gd name="T131" fmla="*/ 53 w 53"/>
                <a:gd name="T132" fmla="*/ 53 h 5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3" h="53">
                  <a:moveTo>
                    <a:pt x="24" y="0"/>
                  </a:moveTo>
                  <a:lnTo>
                    <a:pt x="32" y="4"/>
                  </a:lnTo>
                  <a:lnTo>
                    <a:pt x="36" y="4"/>
                  </a:lnTo>
                  <a:lnTo>
                    <a:pt x="40" y="4"/>
                  </a:lnTo>
                  <a:lnTo>
                    <a:pt x="40" y="8"/>
                  </a:lnTo>
                  <a:lnTo>
                    <a:pt x="45" y="8"/>
                  </a:lnTo>
                  <a:lnTo>
                    <a:pt x="49" y="13"/>
                  </a:lnTo>
                  <a:lnTo>
                    <a:pt x="49" y="17"/>
                  </a:lnTo>
                  <a:lnTo>
                    <a:pt x="53" y="21"/>
                  </a:lnTo>
                  <a:lnTo>
                    <a:pt x="53" y="25"/>
                  </a:lnTo>
                  <a:lnTo>
                    <a:pt x="53" y="29"/>
                  </a:lnTo>
                  <a:lnTo>
                    <a:pt x="53" y="33"/>
                  </a:lnTo>
                  <a:lnTo>
                    <a:pt x="53" y="37"/>
                  </a:lnTo>
                  <a:lnTo>
                    <a:pt x="49" y="41"/>
                  </a:lnTo>
                  <a:lnTo>
                    <a:pt x="45" y="45"/>
                  </a:lnTo>
                  <a:lnTo>
                    <a:pt x="40" y="49"/>
                  </a:lnTo>
                  <a:lnTo>
                    <a:pt x="36" y="53"/>
                  </a:lnTo>
                  <a:lnTo>
                    <a:pt x="32" y="53"/>
                  </a:lnTo>
                  <a:lnTo>
                    <a:pt x="28" y="53"/>
                  </a:lnTo>
                  <a:lnTo>
                    <a:pt x="24" y="53"/>
                  </a:lnTo>
                  <a:lnTo>
                    <a:pt x="20" y="53"/>
                  </a:lnTo>
                  <a:lnTo>
                    <a:pt x="16" y="49"/>
                  </a:lnTo>
                  <a:lnTo>
                    <a:pt x="12" y="49"/>
                  </a:lnTo>
                  <a:lnTo>
                    <a:pt x="8" y="45"/>
                  </a:lnTo>
                  <a:lnTo>
                    <a:pt x="8" y="41"/>
                  </a:lnTo>
                  <a:lnTo>
                    <a:pt x="4" y="41"/>
                  </a:lnTo>
                  <a:lnTo>
                    <a:pt x="4" y="37"/>
                  </a:lnTo>
                  <a:lnTo>
                    <a:pt x="0" y="33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4" y="21"/>
                  </a:lnTo>
                  <a:lnTo>
                    <a:pt x="4" y="17"/>
                  </a:lnTo>
                  <a:lnTo>
                    <a:pt x="8" y="13"/>
                  </a:lnTo>
                  <a:lnTo>
                    <a:pt x="8" y="8"/>
                  </a:lnTo>
                  <a:lnTo>
                    <a:pt x="12" y="8"/>
                  </a:lnTo>
                  <a:lnTo>
                    <a:pt x="16" y="4"/>
                  </a:lnTo>
                  <a:lnTo>
                    <a:pt x="20" y="4"/>
                  </a:lnTo>
                  <a:lnTo>
                    <a:pt x="24" y="4"/>
                  </a:lnTo>
                  <a:lnTo>
                    <a:pt x="28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84" name="Freeform 67"/>
            <p:cNvSpPr>
              <a:spLocks/>
            </p:cNvSpPr>
            <p:nvPr/>
          </p:nvSpPr>
          <p:spPr bwMode="auto">
            <a:xfrm>
              <a:off x="2750" y="3020"/>
              <a:ext cx="544" cy="271"/>
            </a:xfrm>
            <a:custGeom>
              <a:avLst/>
              <a:gdLst>
                <a:gd name="T0" fmla="*/ 0 w 544"/>
                <a:gd name="T1" fmla="*/ 0 h 271"/>
                <a:gd name="T2" fmla="*/ 544 w 544"/>
                <a:gd name="T3" fmla="*/ 0 h 271"/>
                <a:gd name="T4" fmla="*/ 544 w 544"/>
                <a:gd name="T5" fmla="*/ 271 h 271"/>
                <a:gd name="T6" fmla="*/ 0 w 544"/>
                <a:gd name="T7" fmla="*/ 271 h 271"/>
                <a:gd name="T8" fmla="*/ 0 w 544"/>
                <a:gd name="T9" fmla="*/ 0 h 271"/>
                <a:gd name="T10" fmla="*/ 0 w 544"/>
                <a:gd name="T11" fmla="*/ 0 h 27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4"/>
                <a:gd name="T19" fmla="*/ 0 h 271"/>
                <a:gd name="T20" fmla="*/ 544 w 544"/>
                <a:gd name="T21" fmla="*/ 271 h 27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4" h="271">
                  <a:moveTo>
                    <a:pt x="0" y="0"/>
                  </a:moveTo>
                  <a:lnTo>
                    <a:pt x="544" y="0"/>
                  </a:lnTo>
                  <a:lnTo>
                    <a:pt x="544" y="271"/>
                  </a:lnTo>
                  <a:lnTo>
                    <a:pt x="0" y="271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85" name="Line 68"/>
            <p:cNvSpPr>
              <a:spLocks noChangeShapeType="1"/>
            </p:cNvSpPr>
            <p:nvPr/>
          </p:nvSpPr>
          <p:spPr bwMode="auto">
            <a:xfrm flipV="1">
              <a:off x="3140" y="2481"/>
              <a:ext cx="1" cy="5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86" name="Line 69"/>
            <p:cNvSpPr>
              <a:spLocks noChangeShapeType="1"/>
            </p:cNvSpPr>
            <p:nvPr/>
          </p:nvSpPr>
          <p:spPr bwMode="auto">
            <a:xfrm flipV="1">
              <a:off x="2900" y="2481"/>
              <a:ext cx="4" cy="5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87" name="Line 70"/>
            <p:cNvSpPr>
              <a:spLocks noChangeShapeType="1"/>
            </p:cNvSpPr>
            <p:nvPr/>
          </p:nvSpPr>
          <p:spPr bwMode="auto">
            <a:xfrm flipV="1">
              <a:off x="3140" y="2229"/>
              <a:ext cx="251" cy="2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88" name="Freeform 71"/>
            <p:cNvSpPr>
              <a:spLocks/>
            </p:cNvSpPr>
            <p:nvPr/>
          </p:nvSpPr>
          <p:spPr bwMode="auto">
            <a:xfrm>
              <a:off x="2600" y="2477"/>
              <a:ext cx="300" cy="210"/>
            </a:xfrm>
            <a:custGeom>
              <a:avLst/>
              <a:gdLst>
                <a:gd name="T0" fmla="*/ 300 w 300"/>
                <a:gd name="T1" fmla="*/ 0 h 210"/>
                <a:gd name="T2" fmla="*/ 207 w 300"/>
                <a:gd name="T3" fmla="*/ 4 h 210"/>
                <a:gd name="T4" fmla="*/ 0 w 300"/>
                <a:gd name="T5" fmla="*/ 210 h 210"/>
                <a:gd name="T6" fmla="*/ 0 60000 65536"/>
                <a:gd name="T7" fmla="*/ 0 60000 65536"/>
                <a:gd name="T8" fmla="*/ 0 60000 65536"/>
                <a:gd name="T9" fmla="*/ 0 w 300"/>
                <a:gd name="T10" fmla="*/ 0 h 210"/>
                <a:gd name="T11" fmla="*/ 300 w 300"/>
                <a:gd name="T12" fmla="*/ 210 h 2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0" h="210">
                  <a:moveTo>
                    <a:pt x="300" y="0"/>
                  </a:moveTo>
                  <a:lnTo>
                    <a:pt x="207" y="4"/>
                  </a:lnTo>
                  <a:lnTo>
                    <a:pt x="0" y="21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89" name="Line 72"/>
            <p:cNvSpPr>
              <a:spLocks noChangeShapeType="1"/>
            </p:cNvSpPr>
            <p:nvPr/>
          </p:nvSpPr>
          <p:spPr bwMode="auto">
            <a:xfrm flipH="1" flipV="1">
              <a:off x="3022" y="2310"/>
              <a:ext cx="118" cy="16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90" name="Freeform 73"/>
            <p:cNvSpPr>
              <a:spLocks/>
            </p:cNvSpPr>
            <p:nvPr/>
          </p:nvSpPr>
          <p:spPr bwMode="auto">
            <a:xfrm>
              <a:off x="3111" y="2452"/>
              <a:ext cx="53" cy="53"/>
            </a:xfrm>
            <a:custGeom>
              <a:avLst/>
              <a:gdLst>
                <a:gd name="T0" fmla="*/ 0 w 53"/>
                <a:gd name="T1" fmla="*/ 25 h 53"/>
                <a:gd name="T2" fmla="*/ 4 w 53"/>
                <a:gd name="T3" fmla="*/ 25 h 53"/>
                <a:gd name="T4" fmla="*/ 4 w 53"/>
                <a:gd name="T5" fmla="*/ 20 h 53"/>
                <a:gd name="T6" fmla="*/ 8 w 53"/>
                <a:gd name="T7" fmla="*/ 16 h 53"/>
                <a:gd name="T8" fmla="*/ 8 w 53"/>
                <a:gd name="T9" fmla="*/ 12 h 53"/>
                <a:gd name="T10" fmla="*/ 12 w 53"/>
                <a:gd name="T11" fmla="*/ 8 h 53"/>
                <a:gd name="T12" fmla="*/ 12 w 53"/>
                <a:gd name="T13" fmla="*/ 8 h 53"/>
                <a:gd name="T14" fmla="*/ 16 w 53"/>
                <a:gd name="T15" fmla="*/ 4 h 53"/>
                <a:gd name="T16" fmla="*/ 20 w 53"/>
                <a:gd name="T17" fmla="*/ 4 h 53"/>
                <a:gd name="T18" fmla="*/ 25 w 53"/>
                <a:gd name="T19" fmla="*/ 4 h 53"/>
                <a:gd name="T20" fmla="*/ 29 w 53"/>
                <a:gd name="T21" fmla="*/ 0 h 53"/>
                <a:gd name="T22" fmla="*/ 33 w 53"/>
                <a:gd name="T23" fmla="*/ 4 h 53"/>
                <a:gd name="T24" fmla="*/ 37 w 53"/>
                <a:gd name="T25" fmla="*/ 4 h 53"/>
                <a:gd name="T26" fmla="*/ 41 w 53"/>
                <a:gd name="T27" fmla="*/ 4 h 53"/>
                <a:gd name="T28" fmla="*/ 45 w 53"/>
                <a:gd name="T29" fmla="*/ 8 h 53"/>
                <a:gd name="T30" fmla="*/ 49 w 53"/>
                <a:gd name="T31" fmla="*/ 8 h 53"/>
                <a:gd name="T32" fmla="*/ 49 w 53"/>
                <a:gd name="T33" fmla="*/ 12 h 53"/>
                <a:gd name="T34" fmla="*/ 53 w 53"/>
                <a:gd name="T35" fmla="*/ 16 h 53"/>
                <a:gd name="T36" fmla="*/ 53 w 53"/>
                <a:gd name="T37" fmla="*/ 20 h 53"/>
                <a:gd name="T38" fmla="*/ 53 w 53"/>
                <a:gd name="T39" fmla="*/ 25 h 53"/>
                <a:gd name="T40" fmla="*/ 53 w 53"/>
                <a:gd name="T41" fmla="*/ 29 h 53"/>
                <a:gd name="T42" fmla="*/ 53 w 53"/>
                <a:gd name="T43" fmla="*/ 33 h 53"/>
                <a:gd name="T44" fmla="*/ 53 w 53"/>
                <a:gd name="T45" fmla="*/ 37 h 53"/>
                <a:gd name="T46" fmla="*/ 53 w 53"/>
                <a:gd name="T47" fmla="*/ 41 h 53"/>
                <a:gd name="T48" fmla="*/ 49 w 53"/>
                <a:gd name="T49" fmla="*/ 41 h 53"/>
                <a:gd name="T50" fmla="*/ 49 w 53"/>
                <a:gd name="T51" fmla="*/ 45 h 53"/>
                <a:gd name="T52" fmla="*/ 45 w 53"/>
                <a:gd name="T53" fmla="*/ 49 h 53"/>
                <a:gd name="T54" fmla="*/ 41 w 53"/>
                <a:gd name="T55" fmla="*/ 49 h 53"/>
                <a:gd name="T56" fmla="*/ 37 w 53"/>
                <a:gd name="T57" fmla="*/ 53 h 53"/>
                <a:gd name="T58" fmla="*/ 33 w 53"/>
                <a:gd name="T59" fmla="*/ 53 h 53"/>
                <a:gd name="T60" fmla="*/ 29 w 53"/>
                <a:gd name="T61" fmla="*/ 53 h 53"/>
                <a:gd name="T62" fmla="*/ 25 w 53"/>
                <a:gd name="T63" fmla="*/ 53 h 53"/>
                <a:gd name="T64" fmla="*/ 20 w 53"/>
                <a:gd name="T65" fmla="*/ 53 h 53"/>
                <a:gd name="T66" fmla="*/ 16 w 53"/>
                <a:gd name="T67" fmla="*/ 49 h 53"/>
                <a:gd name="T68" fmla="*/ 12 w 53"/>
                <a:gd name="T69" fmla="*/ 49 h 53"/>
                <a:gd name="T70" fmla="*/ 12 w 53"/>
                <a:gd name="T71" fmla="*/ 45 h 53"/>
                <a:gd name="T72" fmla="*/ 8 w 53"/>
                <a:gd name="T73" fmla="*/ 41 h 53"/>
                <a:gd name="T74" fmla="*/ 8 w 53"/>
                <a:gd name="T75" fmla="*/ 41 h 53"/>
                <a:gd name="T76" fmla="*/ 4 w 53"/>
                <a:gd name="T77" fmla="*/ 37 h 53"/>
                <a:gd name="T78" fmla="*/ 4 w 53"/>
                <a:gd name="T79" fmla="*/ 33 h 53"/>
                <a:gd name="T80" fmla="*/ 4 w 53"/>
                <a:gd name="T81" fmla="*/ 29 h 53"/>
                <a:gd name="T82" fmla="*/ 4 w 53"/>
                <a:gd name="T83" fmla="*/ 29 h 53"/>
                <a:gd name="T84" fmla="*/ 0 w 53"/>
                <a:gd name="T85" fmla="*/ 25 h 5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3"/>
                <a:gd name="T130" fmla="*/ 0 h 53"/>
                <a:gd name="T131" fmla="*/ 53 w 53"/>
                <a:gd name="T132" fmla="*/ 53 h 5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3" h="53">
                  <a:moveTo>
                    <a:pt x="0" y="25"/>
                  </a:moveTo>
                  <a:lnTo>
                    <a:pt x="4" y="25"/>
                  </a:lnTo>
                  <a:lnTo>
                    <a:pt x="4" y="20"/>
                  </a:lnTo>
                  <a:lnTo>
                    <a:pt x="8" y="16"/>
                  </a:lnTo>
                  <a:lnTo>
                    <a:pt x="8" y="12"/>
                  </a:lnTo>
                  <a:lnTo>
                    <a:pt x="12" y="8"/>
                  </a:lnTo>
                  <a:lnTo>
                    <a:pt x="16" y="4"/>
                  </a:lnTo>
                  <a:lnTo>
                    <a:pt x="20" y="4"/>
                  </a:lnTo>
                  <a:lnTo>
                    <a:pt x="25" y="4"/>
                  </a:lnTo>
                  <a:lnTo>
                    <a:pt x="29" y="0"/>
                  </a:lnTo>
                  <a:lnTo>
                    <a:pt x="33" y="4"/>
                  </a:lnTo>
                  <a:lnTo>
                    <a:pt x="37" y="4"/>
                  </a:lnTo>
                  <a:lnTo>
                    <a:pt x="41" y="4"/>
                  </a:lnTo>
                  <a:lnTo>
                    <a:pt x="45" y="8"/>
                  </a:lnTo>
                  <a:lnTo>
                    <a:pt x="49" y="8"/>
                  </a:lnTo>
                  <a:lnTo>
                    <a:pt x="49" y="12"/>
                  </a:lnTo>
                  <a:lnTo>
                    <a:pt x="53" y="16"/>
                  </a:lnTo>
                  <a:lnTo>
                    <a:pt x="53" y="20"/>
                  </a:lnTo>
                  <a:lnTo>
                    <a:pt x="53" y="25"/>
                  </a:lnTo>
                  <a:lnTo>
                    <a:pt x="53" y="29"/>
                  </a:lnTo>
                  <a:lnTo>
                    <a:pt x="53" y="33"/>
                  </a:lnTo>
                  <a:lnTo>
                    <a:pt x="53" y="37"/>
                  </a:lnTo>
                  <a:lnTo>
                    <a:pt x="53" y="41"/>
                  </a:lnTo>
                  <a:lnTo>
                    <a:pt x="49" y="41"/>
                  </a:lnTo>
                  <a:lnTo>
                    <a:pt x="49" y="45"/>
                  </a:lnTo>
                  <a:lnTo>
                    <a:pt x="45" y="49"/>
                  </a:lnTo>
                  <a:lnTo>
                    <a:pt x="41" y="49"/>
                  </a:lnTo>
                  <a:lnTo>
                    <a:pt x="37" y="53"/>
                  </a:lnTo>
                  <a:lnTo>
                    <a:pt x="33" y="53"/>
                  </a:lnTo>
                  <a:lnTo>
                    <a:pt x="29" y="53"/>
                  </a:lnTo>
                  <a:lnTo>
                    <a:pt x="25" y="53"/>
                  </a:lnTo>
                  <a:lnTo>
                    <a:pt x="20" y="53"/>
                  </a:lnTo>
                  <a:lnTo>
                    <a:pt x="16" y="49"/>
                  </a:lnTo>
                  <a:lnTo>
                    <a:pt x="12" y="49"/>
                  </a:lnTo>
                  <a:lnTo>
                    <a:pt x="12" y="45"/>
                  </a:lnTo>
                  <a:lnTo>
                    <a:pt x="8" y="41"/>
                  </a:lnTo>
                  <a:lnTo>
                    <a:pt x="4" y="37"/>
                  </a:lnTo>
                  <a:lnTo>
                    <a:pt x="4" y="33"/>
                  </a:lnTo>
                  <a:lnTo>
                    <a:pt x="4" y="29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91" name="Freeform 74"/>
            <p:cNvSpPr>
              <a:spLocks/>
            </p:cNvSpPr>
            <p:nvPr/>
          </p:nvSpPr>
          <p:spPr bwMode="auto">
            <a:xfrm>
              <a:off x="2876" y="2452"/>
              <a:ext cx="53" cy="53"/>
            </a:xfrm>
            <a:custGeom>
              <a:avLst/>
              <a:gdLst>
                <a:gd name="T0" fmla="*/ 0 w 53"/>
                <a:gd name="T1" fmla="*/ 25 h 53"/>
                <a:gd name="T2" fmla="*/ 4 w 53"/>
                <a:gd name="T3" fmla="*/ 25 h 53"/>
                <a:gd name="T4" fmla="*/ 4 w 53"/>
                <a:gd name="T5" fmla="*/ 20 h 53"/>
                <a:gd name="T6" fmla="*/ 4 w 53"/>
                <a:gd name="T7" fmla="*/ 16 h 53"/>
                <a:gd name="T8" fmla="*/ 8 w 53"/>
                <a:gd name="T9" fmla="*/ 12 h 53"/>
                <a:gd name="T10" fmla="*/ 8 w 53"/>
                <a:gd name="T11" fmla="*/ 8 h 53"/>
                <a:gd name="T12" fmla="*/ 12 w 53"/>
                <a:gd name="T13" fmla="*/ 8 h 53"/>
                <a:gd name="T14" fmla="*/ 16 w 53"/>
                <a:gd name="T15" fmla="*/ 4 h 53"/>
                <a:gd name="T16" fmla="*/ 20 w 53"/>
                <a:gd name="T17" fmla="*/ 4 h 53"/>
                <a:gd name="T18" fmla="*/ 24 w 53"/>
                <a:gd name="T19" fmla="*/ 4 h 53"/>
                <a:gd name="T20" fmla="*/ 28 w 53"/>
                <a:gd name="T21" fmla="*/ 0 h 53"/>
                <a:gd name="T22" fmla="*/ 32 w 53"/>
                <a:gd name="T23" fmla="*/ 4 h 53"/>
                <a:gd name="T24" fmla="*/ 37 w 53"/>
                <a:gd name="T25" fmla="*/ 4 h 53"/>
                <a:gd name="T26" fmla="*/ 41 w 53"/>
                <a:gd name="T27" fmla="*/ 4 h 53"/>
                <a:gd name="T28" fmla="*/ 41 w 53"/>
                <a:gd name="T29" fmla="*/ 8 h 53"/>
                <a:gd name="T30" fmla="*/ 45 w 53"/>
                <a:gd name="T31" fmla="*/ 8 h 53"/>
                <a:gd name="T32" fmla="*/ 49 w 53"/>
                <a:gd name="T33" fmla="*/ 12 h 53"/>
                <a:gd name="T34" fmla="*/ 49 w 53"/>
                <a:gd name="T35" fmla="*/ 16 h 53"/>
                <a:gd name="T36" fmla="*/ 53 w 53"/>
                <a:gd name="T37" fmla="*/ 20 h 53"/>
                <a:gd name="T38" fmla="*/ 53 w 53"/>
                <a:gd name="T39" fmla="*/ 25 h 53"/>
                <a:gd name="T40" fmla="*/ 53 w 53"/>
                <a:gd name="T41" fmla="*/ 29 h 53"/>
                <a:gd name="T42" fmla="*/ 53 w 53"/>
                <a:gd name="T43" fmla="*/ 33 h 53"/>
                <a:gd name="T44" fmla="*/ 53 w 53"/>
                <a:gd name="T45" fmla="*/ 37 h 53"/>
                <a:gd name="T46" fmla="*/ 49 w 53"/>
                <a:gd name="T47" fmla="*/ 41 h 53"/>
                <a:gd name="T48" fmla="*/ 49 w 53"/>
                <a:gd name="T49" fmla="*/ 41 h 53"/>
                <a:gd name="T50" fmla="*/ 45 w 53"/>
                <a:gd name="T51" fmla="*/ 45 h 53"/>
                <a:gd name="T52" fmla="*/ 41 w 53"/>
                <a:gd name="T53" fmla="*/ 49 h 53"/>
                <a:gd name="T54" fmla="*/ 41 w 53"/>
                <a:gd name="T55" fmla="*/ 49 h 53"/>
                <a:gd name="T56" fmla="*/ 37 w 53"/>
                <a:gd name="T57" fmla="*/ 53 h 53"/>
                <a:gd name="T58" fmla="*/ 32 w 53"/>
                <a:gd name="T59" fmla="*/ 53 h 53"/>
                <a:gd name="T60" fmla="*/ 28 w 53"/>
                <a:gd name="T61" fmla="*/ 53 h 53"/>
                <a:gd name="T62" fmla="*/ 24 w 53"/>
                <a:gd name="T63" fmla="*/ 53 h 53"/>
                <a:gd name="T64" fmla="*/ 20 w 53"/>
                <a:gd name="T65" fmla="*/ 53 h 53"/>
                <a:gd name="T66" fmla="*/ 16 w 53"/>
                <a:gd name="T67" fmla="*/ 49 h 53"/>
                <a:gd name="T68" fmla="*/ 12 w 53"/>
                <a:gd name="T69" fmla="*/ 49 h 53"/>
                <a:gd name="T70" fmla="*/ 8 w 53"/>
                <a:gd name="T71" fmla="*/ 45 h 53"/>
                <a:gd name="T72" fmla="*/ 8 w 53"/>
                <a:gd name="T73" fmla="*/ 41 h 53"/>
                <a:gd name="T74" fmla="*/ 4 w 53"/>
                <a:gd name="T75" fmla="*/ 41 h 53"/>
                <a:gd name="T76" fmla="*/ 4 w 53"/>
                <a:gd name="T77" fmla="*/ 37 h 53"/>
                <a:gd name="T78" fmla="*/ 4 w 53"/>
                <a:gd name="T79" fmla="*/ 33 h 53"/>
                <a:gd name="T80" fmla="*/ 4 w 53"/>
                <a:gd name="T81" fmla="*/ 29 h 53"/>
                <a:gd name="T82" fmla="*/ 4 w 53"/>
                <a:gd name="T83" fmla="*/ 29 h 53"/>
                <a:gd name="T84" fmla="*/ 0 w 53"/>
                <a:gd name="T85" fmla="*/ 25 h 5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3"/>
                <a:gd name="T130" fmla="*/ 0 h 53"/>
                <a:gd name="T131" fmla="*/ 53 w 53"/>
                <a:gd name="T132" fmla="*/ 53 h 5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3" h="53">
                  <a:moveTo>
                    <a:pt x="0" y="25"/>
                  </a:moveTo>
                  <a:lnTo>
                    <a:pt x="4" y="25"/>
                  </a:lnTo>
                  <a:lnTo>
                    <a:pt x="4" y="20"/>
                  </a:lnTo>
                  <a:lnTo>
                    <a:pt x="4" y="16"/>
                  </a:lnTo>
                  <a:lnTo>
                    <a:pt x="8" y="12"/>
                  </a:lnTo>
                  <a:lnTo>
                    <a:pt x="8" y="8"/>
                  </a:lnTo>
                  <a:lnTo>
                    <a:pt x="12" y="8"/>
                  </a:lnTo>
                  <a:lnTo>
                    <a:pt x="16" y="4"/>
                  </a:lnTo>
                  <a:lnTo>
                    <a:pt x="20" y="4"/>
                  </a:lnTo>
                  <a:lnTo>
                    <a:pt x="24" y="4"/>
                  </a:lnTo>
                  <a:lnTo>
                    <a:pt x="28" y="0"/>
                  </a:lnTo>
                  <a:lnTo>
                    <a:pt x="32" y="4"/>
                  </a:lnTo>
                  <a:lnTo>
                    <a:pt x="37" y="4"/>
                  </a:lnTo>
                  <a:lnTo>
                    <a:pt x="41" y="4"/>
                  </a:lnTo>
                  <a:lnTo>
                    <a:pt x="41" y="8"/>
                  </a:lnTo>
                  <a:lnTo>
                    <a:pt x="45" y="8"/>
                  </a:lnTo>
                  <a:lnTo>
                    <a:pt x="49" y="12"/>
                  </a:lnTo>
                  <a:lnTo>
                    <a:pt x="49" y="16"/>
                  </a:lnTo>
                  <a:lnTo>
                    <a:pt x="53" y="20"/>
                  </a:lnTo>
                  <a:lnTo>
                    <a:pt x="53" y="25"/>
                  </a:lnTo>
                  <a:lnTo>
                    <a:pt x="53" y="29"/>
                  </a:lnTo>
                  <a:lnTo>
                    <a:pt x="53" y="33"/>
                  </a:lnTo>
                  <a:lnTo>
                    <a:pt x="53" y="37"/>
                  </a:lnTo>
                  <a:lnTo>
                    <a:pt x="49" y="41"/>
                  </a:lnTo>
                  <a:lnTo>
                    <a:pt x="45" y="45"/>
                  </a:lnTo>
                  <a:lnTo>
                    <a:pt x="41" y="49"/>
                  </a:lnTo>
                  <a:lnTo>
                    <a:pt x="37" y="53"/>
                  </a:lnTo>
                  <a:lnTo>
                    <a:pt x="32" y="53"/>
                  </a:lnTo>
                  <a:lnTo>
                    <a:pt x="28" y="53"/>
                  </a:lnTo>
                  <a:lnTo>
                    <a:pt x="24" y="53"/>
                  </a:lnTo>
                  <a:lnTo>
                    <a:pt x="20" y="53"/>
                  </a:lnTo>
                  <a:lnTo>
                    <a:pt x="16" y="49"/>
                  </a:lnTo>
                  <a:lnTo>
                    <a:pt x="12" y="49"/>
                  </a:lnTo>
                  <a:lnTo>
                    <a:pt x="8" y="45"/>
                  </a:lnTo>
                  <a:lnTo>
                    <a:pt x="8" y="41"/>
                  </a:lnTo>
                  <a:lnTo>
                    <a:pt x="4" y="41"/>
                  </a:lnTo>
                  <a:lnTo>
                    <a:pt x="4" y="37"/>
                  </a:lnTo>
                  <a:lnTo>
                    <a:pt x="4" y="33"/>
                  </a:lnTo>
                  <a:lnTo>
                    <a:pt x="4" y="29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92" name="Freeform 75"/>
            <p:cNvSpPr>
              <a:spLocks/>
            </p:cNvSpPr>
            <p:nvPr/>
          </p:nvSpPr>
          <p:spPr bwMode="auto">
            <a:xfrm>
              <a:off x="2994" y="2286"/>
              <a:ext cx="52" cy="53"/>
            </a:xfrm>
            <a:custGeom>
              <a:avLst/>
              <a:gdLst>
                <a:gd name="T0" fmla="*/ 0 w 52"/>
                <a:gd name="T1" fmla="*/ 24 h 53"/>
                <a:gd name="T2" fmla="*/ 4 w 52"/>
                <a:gd name="T3" fmla="*/ 20 h 53"/>
                <a:gd name="T4" fmla="*/ 4 w 52"/>
                <a:gd name="T5" fmla="*/ 16 h 53"/>
                <a:gd name="T6" fmla="*/ 4 w 52"/>
                <a:gd name="T7" fmla="*/ 12 h 53"/>
                <a:gd name="T8" fmla="*/ 8 w 52"/>
                <a:gd name="T9" fmla="*/ 12 h 53"/>
                <a:gd name="T10" fmla="*/ 12 w 52"/>
                <a:gd name="T11" fmla="*/ 8 h 53"/>
                <a:gd name="T12" fmla="*/ 12 w 52"/>
                <a:gd name="T13" fmla="*/ 4 h 53"/>
                <a:gd name="T14" fmla="*/ 16 w 52"/>
                <a:gd name="T15" fmla="*/ 4 h 53"/>
                <a:gd name="T16" fmla="*/ 20 w 52"/>
                <a:gd name="T17" fmla="*/ 0 h 53"/>
                <a:gd name="T18" fmla="*/ 24 w 52"/>
                <a:gd name="T19" fmla="*/ 0 h 53"/>
                <a:gd name="T20" fmla="*/ 28 w 52"/>
                <a:gd name="T21" fmla="*/ 0 h 53"/>
                <a:gd name="T22" fmla="*/ 32 w 52"/>
                <a:gd name="T23" fmla="*/ 0 h 53"/>
                <a:gd name="T24" fmla="*/ 36 w 52"/>
                <a:gd name="T25" fmla="*/ 0 h 53"/>
                <a:gd name="T26" fmla="*/ 40 w 52"/>
                <a:gd name="T27" fmla="*/ 4 h 53"/>
                <a:gd name="T28" fmla="*/ 44 w 52"/>
                <a:gd name="T29" fmla="*/ 4 h 53"/>
                <a:gd name="T30" fmla="*/ 44 w 52"/>
                <a:gd name="T31" fmla="*/ 8 h 53"/>
                <a:gd name="T32" fmla="*/ 48 w 52"/>
                <a:gd name="T33" fmla="*/ 12 h 53"/>
                <a:gd name="T34" fmla="*/ 52 w 52"/>
                <a:gd name="T35" fmla="*/ 12 h 53"/>
                <a:gd name="T36" fmla="*/ 52 w 52"/>
                <a:gd name="T37" fmla="*/ 16 h 53"/>
                <a:gd name="T38" fmla="*/ 52 w 52"/>
                <a:gd name="T39" fmla="*/ 20 h 53"/>
                <a:gd name="T40" fmla="*/ 52 w 52"/>
                <a:gd name="T41" fmla="*/ 24 h 53"/>
                <a:gd name="T42" fmla="*/ 52 w 52"/>
                <a:gd name="T43" fmla="*/ 28 h 53"/>
                <a:gd name="T44" fmla="*/ 52 w 52"/>
                <a:gd name="T45" fmla="*/ 32 h 53"/>
                <a:gd name="T46" fmla="*/ 52 w 52"/>
                <a:gd name="T47" fmla="*/ 36 h 53"/>
                <a:gd name="T48" fmla="*/ 48 w 52"/>
                <a:gd name="T49" fmla="*/ 41 h 53"/>
                <a:gd name="T50" fmla="*/ 44 w 52"/>
                <a:gd name="T51" fmla="*/ 45 h 53"/>
                <a:gd name="T52" fmla="*/ 44 w 52"/>
                <a:gd name="T53" fmla="*/ 45 h 53"/>
                <a:gd name="T54" fmla="*/ 40 w 52"/>
                <a:gd name="T55" fmla="*/ 49 h 53"/>
                <a:gd name="T56" fmla="*/ 36 w 52"/>
                <a:gd name="T57" fmla="*/ 49 h 53"/>
                <a:gd name="T58" fmla="*/ 32 w 52"/>
                <a:gd name="T59" fmla="*/ 49 h 53"/>
                <a:gd name="T60" fmla="*/ 28 w 52"/>
                <a:gd name="T61" fmla="*/ 53 h 53"/>
                <a:gd name="T62" fmla="*/ 24 w 52"/>
                <a:gd name="T63" fmla="*/ 49 h 53"/>
                <a:gd name="T64" fmla="*/ 20 w 52"/>
                <a:gd name="T65" fmla="*/ 49 h 53"/>
                <a:gd name="T66" fmla="*/ 16 w 52"/>
                <a:gd name="T67" fmla="*/ 49 h 53"/>
                <a:gd name="T68" fmla="*/ 12 w 52"/>
                <a:gd name="T69" fmla="*/ 45 h 53"/>
                <a:gd name="T70" fmla="*/ 12 w 52"/>
                <a:gd name="T71" fmla="*/ 45 h 53"/>
                <a:gd name="T72" fmla="*/ 8 w 52"/>
                <a:gd name="T73" fmla="*/ 41 h 53"/>
                <a:gd name="T74" fmla="*/ 4 w 52"/>
                <a:gd name="T75" fmla="*/ 36 h 53"/>
                <a:gd name="T76" fmla="*/ 4 w 52"/>
                <a:gd name="T77" fmla="*/ 32 h 53"/>
                <a:gd name="T78" fmla="*/ 4 w 52"/>
                <a:gd name="T79" fmla="*/ 28 h 53"/>
                <a:gd name="T80" fmla="*/ 4 w 52"/>
                <a:gd name="T81" fmla="*/ 24 h 53"/>
                <a:gd name="T82" fmla="*/ 4 w 52"/>
                <a:gd name="T83" fmla="*/ 24 h 53"/>
                <a:gd name="T84" fmla="*/ 0 w 52"/>
                <a:gd name="T85" fmla="*/ 24 h 5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2"/>
                <a:gd name="T130" fmla="*/ 0 h 53"/>
                <a:gd name="T131" fmla="*/ 52 w 52"/>
                <a:gd name="T132" fmla="*/ 53 h 5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2" h="53">
                  <a:moveTo>
                    <a:pt x="0" y="24"/>
                  </a:moveTo>
                  <a:lnTo>
                    <a:pt x="4" y="20"/>
                  </a:lnTo>
                  <a:lnTo>
                    <a:pt x="4" y="16"/>
                  </a:lnTo>
                  <a:lnTo>
                    <a:pt x="4" y="12"/>
                  </a:lnTo>
                  <a:lnTo>
                    <a:pt x="8" y="12"/>
                  </a:lnTo>
                  <a:lnTo>
                    <a:pt x="12" y="8"/>
                  </a:lnTo>
                  <a:lnTo>
                    <a:pt x="12" y="4"/>
                  </a:lnTo>
                  <a:lnTo>
                    <a:pt x="16" y="4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40" y="4"/>
                  </a:lnTo>
                  <a:lnTo>
                    <a:pt x="44" y="4"/>
                  </a:lnTo>
                  <a:lnTo>
                    <a:pt x="44" y="8"/>
                  </a:lnTo>
                  <a:lnTo>
                    <a:pt x="48" y="12"/>
                  </a:lnTo>
                  <a:lnTo>
                    <a:pt x="52" y="12"/>
                  </a:lnTo>
                  <a:lnTo>
                    <a:pt x="52" y="16"/>
                  </a:lnTo>
                  <a:lnTo>
                    <a:pt x="52" y="20"/>
                  </a:lnTo>
                  <a:lnTo>
                    <a:pt x="52" y="24"/>
                  </a:lnTo>
                  <a:lnTo>
                    <a:pt x="52" y="28"/>
                  </a:lnTo>
                  <a:lnTo>
                    <a:pt x="52" y="32"/>
                  </a:lnTo>
                  <a:lnTo>
                    <a:pt x="52" y="36"/>
                  </a:lnTo>
                  <a:lnTo>
                    <a:pt x="48" y="41"/>
                  </a:lnTo>
                  <a:lnTo>
                    <a:pt x="44" y="45"/>
                  </a:lnTo>
                  <a:lnTo>
                    <a:pt x="40" y="49"/>
                  </a:lnTo>
                  <a:lnTo>
                    <a:pt x="36" y="49"/>
                  </a:lnTo>
                  <a:lnTo>
                    <a:pt x="32" y="49"/>
                  </a:lnTo>
                  <a:lnTo>
                    <a:pt x="28" y="53"/>
                  </a:lnTo>
                  <a:lnTo>
                    <a:pt x="24" y="49"/>
                  </a:lnTo>
                  <a:lnTo>
                    <a:pt x="20" y="49"/>
                  </a:lnTo>
                  <a:lnTo>
                    <a:pt x="16" y="49"/>
                  </a:lnTo>
                  <a:lnTo>
                    <a:pt x="12" y="45"/>
                  </a:lnTo>
                  <a:lnTo>
                    <a:pt x="8" y="41"/>
                  </a:lnTo>
                  <a:lnTo>
                    <a:pt x="4" y="36"/>
                  </a:lnTo>
                  <a:lnTo>
                    <a:pt x="4" y="32"/>
                  </a:lnTo>
                  <a:lnTo>
                    <a:pt x="4" y="28"/>
                  </a:lnTo>
                  <a:lnTo>
                    <a:pt x="4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93" name="Rectangle 76"/>
            <p:cNvSpPr>
              <a:spLocks noChangeArrowheads="1"/>
            </p:cNvSpPr>
            <p:nvPr/>
          </p:nvSpPr>
          <p:spPr bwMode="auto">
            <a:xfrm>
              <a:off x="3954" y="2018"/>
              <a:ext cx="306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400">
                  <a:solidFill>
                    <a:srgbClr val="000000"/>
                  </a:solidFill>
                  <a:latin typeface="Arial" charset="0"/>
                </a:rPr>
                <a:t>Host</a:t>
              </a:r>
              <a:endParaRPr kumimoji="0" lang="en-US" altLang="ko-KR" sz="1400">
                <a:latin typeface="Times New Roman" pitchFamily="18" charset="0"/>
              </a:endParaRPr>
            </a:p>
          </p:txBody>
        </p:sp>
        <p:sp>
          <p:nvSpPr>
            <p:cNvPr id="19494" name="Freeform 77"/>
            <p:cNvSpPr>
              <a:spLocks/>
            </p:cNvSpPr>
            <p:nvPr/>
          </p:nvSpPr>
          <p:spPr bwMode="auto">
            <a:xfrm>
              <a:off x="3930" y="1840"/>
              <a:ext cx="341" cy="543"/>
            </a:xfrm>
            <a:custGeom>
              <a:avLst/>
              <a:gdLst>
                <a:gd name="T0" fmla="*/ 0 w 341"/>
                <a:gd name="T1" fmla="*/ 539 h 543"/>
                <a:gd name="T2" fmla="*/ 0 w 341"/>
                <a:gd name="T3" fmla="*/ 0 h 543"/>
                <a:gd name="T4" fmla="*/ 341 w 341"/>
                <a:gd name="T5" fmla="*/ 0 h 543"/>
                <a:gd name="T6" fmla="*/ 341 w 341"/>
                <a:gd name="T7" fmla="*/ 543 h 543"/>
                <a:gd name="T8" fmla="*/ 0 w 341"/>
                <a:gd name="T9" fmla="*/ 543 h 543"/>
                <a:gd name="T10" fmla="*/ 0 w 341"/>
                <a:gd name="T11" fmla="*/ 543 h 5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41"/>
                <a:gd name="T19" fmla="*/ 0 h 543"/>
                <a:gd name="T20" fmla="*/ 341 w 341"/>
                <a:gd name="T21" fmla="*/ 543 h 5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41" h="543">
                  <a:moveTo>
                    <a:pt x="0" y="539"/>
                  </a:moveTo>
                  <a:lnTo>
                    <a:pt x="0" y="0"/>
                  </a:lnTo>
                  <a:lnTo>
                    <a:pt x="341" y="0"/>
                  </a:lnTo>
                  <a:lnTo>
                    <a:pt x="341" y="543"/>
                  </a:lnTo>
                  <a:lnTo>
                    <a:pt x="0" y="54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95" name="Line 78"/>
            <p:cNvSpPr>
              <a:spLocks noChangeShapeType="1"/>
            </p:cNvSpPr>
            <p:nvPr/>
          </p:nvSpPr>
          <p:spPr bwMode="auto">
            <a:xfrm flipH="1">
              <a:off x="3408" y="1968"/>
              <a:ext cx="535" cy="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96" name="Line 79"/>
            <p:cNvSpPr>
              <a:spLocks noChangeShapeType="1"/>
            </p:cNvSpPr>
            <p:nvPr/>
          </p:nvSpPr>
          <p:spPr bwMode="auto">
            <a:xfrm flipH="1">
              <a:off x="3391" y="2229"/>
              <a:ext cx="53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97" name="Line 80"/>
            <p:cNvSpPr>
              <a:spLocks noChangeShapeType="1"/>
            </p:cNvSpPr>
            <p:nvPr/>
          </p:nvSpPr>
          <p:spPr bwMode="auto">
            <a:xfrm flipH="1">
              <a:off x="3225" y="1990"/>
              <a:ext cx="166" cy="1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98" name="Freeform 81"/>
            <p:cNvSpPr>
              <a:spLocks/>
            </p:cNvSpPr>
            <p:nvPr/>
          </p:nvSpPr>
          <p:spPr bwMode="auto">
            <a:xfrm>
              <a:off x="3367" y="1970"/>
              <a:ext cx="48" cy="49"/>
            </a:xfrm>
            <a:custGeom>
              <a:avLst/>
              <a:gdLst>
                <a:gd name="T0" fmla="*/ 24 w 48"/>
                <a:gd name="T1" fmla="*/ 49 h 49"/>
                <a:gd name="T2" fmla="*/ 20 w 48"/>
                <a:gd name="T3" fmla="*/ 49 h 49"/>
                <a:gd name="T4" fmla="*/ 16 w 48"/>
                <a:gd name="T5" fmla="*/ 49 h 49"/>
                <a:gd name="T6" fmla="*/ 12 w 48"/>
                <a:gd name="T7" fmla="*/ 44 h 49"/>
                <a:gd name="T8" fmla="*/ 8 w 48"/>
                <a:gd name="T9" fmla="*/ 44 h 49"/>
                <a:gd name="T10" fmla="*/ 8 w 48"/>
                <a:gd name="T11" fmla="*/ 40 h 49"/>
                <a:gd name="T12" fmla="*/ 4 w 48"/>
                <a:gd name="T13" fmla="*/ 40 h 49"/>
                <a:gd name="T14" fmla="*/ 0 w 48"/>
                <a:gd name="T15" fmla="*/ 36 h 49"/>
                <a:gd name="T16" fmla="*/ 0 w 48"/>
                <a:gd name="T17" fmla="*/ 32 h 49"/>
                <a:gd name="T18" fmla="*/ 0 w 48"/>
                <a:gd name="T19" fmla="*/ 28 h 49"/>
                <a:gd name="T20" fmla="*/ 0 w 48"/>
                <a:gd name="T21" fmla="*/ 24 h 49"/>
                <a:gd name="T22" fmla="*/ 0 w 48"/>
                <a:gd name="T23" fmla="*/ 20 h 49"/>
                <a:gd name="T24" fmla="*/ 0 w 48"/>
                <a:gd name="T25" fmla="*/ 16 h 49"/>
                <a:gd name="T26" fmla="*/ 0 w 48"/>
                <a:gd name="T27" fmla="*/ 12 h 49"/>
                <a:gd name="T28" fmla="*/ 4 w 48"/>
                <a:gd name="T29" fmla="*/ 8 h 49"/>
                <a:gd name="T30" fmla="*/ 8 w 48"/>
                <a:gd name="T31" fmla="*/ 4 h 49"/>
                <a:gd name="T32" fmla="*/ 8 w 48"/>
                <a:gd name="T33" fmla="*/ 4 h 49"/>
                <a:gd name="T34" fmla="*/ 12 w 48"/>
                <a:gd name="T35" fmla="*/ 0 h 49"/>
                <a:gd name="T36" fmla="*/ 16 w 48"/>
                <a:gd name="T37" fmla="*/ 0 h 49"/>
                <a:gd name="T38" fmla="*/ 20 w 48"/>
                <a:gd name="T39" fmla="*/ 0 h 49"/>
                <a:gd name="T40" fmla="*/ 24 w 48"/>
                <a:gd name="T41" fmla="*/ 0 h 49"/>
                <a:gd name="T42" fmla="*/ 28 w 48"/>
                <a:gd name="T43" fmla="*/ 0 h 49"/>
                <a:gd name="T44" fmla="*/ 32 w 48"/>
                <a:gd name="T45" fmla="*/ 0 h 49"/>
                <a:gd name="T46" fmla="*/ 36 w 48"/>
                <a:gd name="T47" fmla="*/ 0 h 49"/>
                <a:gd name="T48" fmla="*/ 40 w 48"/>
                <a:gd name="T49" fmla="*/ 4 h 49"/>
                <a:gd name="T50" fmla="*/ 40 w 48"/>
                <a:gd name="T51" fmla="*/ 4 h 49"/>
                <a:gd name="T52" fmla="*/ 44 w 48"/>
                <a:gd name="T53" fmla="*/ 8 h 49"/>
                <a:gd name="T54" fmla="*/ 48 w 48"/>
                <a:gd name="T55" fmla="*/ 12 h 49"/>
                <a:gd name="T56" fmla="*/ 48 w 48"/>
                <a:gd name="T57" fmla="*/ 16 h 49"/>
                <a:gd name="T58" fmla="*/ 48 w 48"/>
                <a:gd name="T59" fmla="*/ 20 h 49"/>
                <a:gd name="T60" fmla="*/ 48 w 48"/>
                <a:gd name="T61" fmla="*/ 24 h 49"/>
                <a:gd name="T62" fmla="*/ 48 w 48"/>
                <a:gd name="T63" fmla="*/ 28 h 49"/>
                <a:gd name="T64" fmla="*/ 48 w 48"/>
                <a:gd name="T65" fmla="*/ 32 h 49"/>
                <a:gd name="T66" fmla="*/ 48 w 48"/>
                <a:gd name="T67" fmla="*/ 36 h 49"/>
                <a:gd name="T68" fmla="*/ 44 w 48"/>
                <a:gd name="T69" fmla="*/ 40 h 49"/>
                <a:gd name="T70" fmla="*/ 40 w 48"/>
                <a:gd name="T71" fmla="*/ 40 h 49"/>
                <a:gd name="T72" fmla="*/ 40 w 48"/>
                <a:gd name="T73" fmla="*/ 44 h 49"/>
                <a:gd name="T74" fmla="*/ 36 w 48"/>
                <a:gd name="T75" fmla="*/ 44 h 49"/>
                <a:gd name="T76" fmla="*/ 32 w 48"/>
                <a:gd name="T77" fmla="*/ 49 h 49"/>
                <a:gd name="T78" fmla="*/ 28 w 48"/>
                <a:gd name="T79" fmla="*/ 49 h 49"/>
                <a:gd name="T80" fmla="*/ 24 w 48"/>
                <a:gd name="T81" fmla="*/ 49 h 49"/>
                <a:gd name="T82" fmla="*/ 24 w 48"/>
                <a:gd name="T83" fmla="*/ 49 h 4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8"/>
                <a:gd name="T127" fmla="*/ 0 h 49"/>
                <a:gd name="T128" fmla="*/ 48 w 48"/>
                <a:gd name="T129" fmla="*/ 49 h 4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8" h="49">
                  <a:moveTo>
                    <a:pt x="24" y="49"/>
                  </a:moveTo>
                  <a:lnTo>
                    <a:pt x="20" y="49"/>
                  </a:lnTo>
                  <a:lnTo>
                    <a:pt x="16" y="49"/>
                  </a:lnTo>
                  <a:lnTo>
                    <a:pt x="12" y="44"/>
                  </a:lnTo>
                  <a:lnTo>
                    <a:pt x="8" y="44"/>
                  </a:lnTo>
                  <a:lnTo>
                    <a:pt x="8" y="40"/>
                  </a:lnTo>
                  <a:lnTo>
                    <a:pt x="4" y="40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4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4" y="8"/>
                  </a:lnTo>
                  <a:lnTo>
                    <a:pt x="8" y="4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40" y="4"/>
                  </a:lnTo>
                  <a:lnTo>
                    <a:pt x="44" y="8"/>
                  </a:lnTo>
                  <a:lnTo>
                    <a:pt x="48" y="12"/>
                  </a:lnTo>
                  <a:lnTo>
                    <a:pt x="48" y="16"/>
                  </a:lnTo>
                  <a:lnTo>
                    <a:pt x="48" y="20"/>
                  </a:lnTo>
                  <a:lnTo>
                    <a:pt x="48" y="24"/>
                  </a:lnTo>
                  <a:lnTo>
                    <a:pt x="48" y="28"/>
                  </a:lnTo>
                  <a:lnTo>
                    <a:pt x="48" y="32"/>
                  </a:lnTo>
                  <a:lnTo>
                    <a:pt x="48" y="36"/>
                  </a:lnTo>
                  <a:lnTo>
                    <a:pt x="44" y="40"/>
                  </a:lnTo>
                  <a:lnTo>
                    <a:pt x="40" y="40"/>
                  </a:lnTo>
                  <a:lnTo>
                    <a:pt x="40" y="44"/>
                  </a:lnTo>
                  <a:lnTo>
                    <a:pt x="36" y="44"/>
                  </a:lnTo>
                  <a:lnTo>
                    <a:pt x="32" y="49"/>
                  </a:lnTo>
                  <a:lnTo>
                    <a:pt x="28" y="49"/>
                  </a:lnTo>
                  <a:lnTo>
                    <a:pt x="24" y="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99" name="Freeform 82"/>
            <p:cNvSpPr>
              <a:spLocks/>
            </p:cNvSpPr>
            <p:nvPr/>
          </p:nvSpPr>
          <p:spPr bwMode="auto">
            <a:xfrm>
              <a:off x="3367" y="2205"/>
              <a:ext cx="48" cy="49"/>
            </a:xfrm>
            <a:custGeom>
              <a:avLst/>
              <a:gdLst>
                <a:gd name="T0" fmla="*/ 24 w 48"/>
                <a:gd name="T1" fmla="*/ 49 h 49"/>
                <a:gd name="T2" fmla="*/ 20 w 48"/>
                <a:gd name="T3" fmla="*/ 49 h 49"/>
                <a:gd name="T4" fmla="*/ 16 w 48"/>
                <a:gd name="T5" fmla="*/ 49 h 49"/>
                <a:gd name="T6" fmla="*/ 12 w 48"/>
                <a:gd name="T7" fmla="*/ 49 h 49"/>
                <a:gd name="T8" fmla="*/ 8 w 48"/>
                <a:gd name="T9" fmla="*/ 45 h 49"/>
                <a:gd name="T10" fmla="*/ 8 w 48"/>
                <a:gd name="T11" fmla="*/ 45 h 49"/>
                <a:gd name="T12" fmla="*/ 4 w 48"/>
                <a:gd name="T13" fmla="*/ 40 h 49"/>
                <a:gd name="T14" fmla="*/ 0 w 48"/>
                <a:gd name="T15" fmla="*/ 36 h 49"/>
                <a:gd name="T16" fmla="*/ 0 w 48"/>
                <a:gd name="T17" fmla="*/ 32 h 49"/>
                <a:gd name="T18" fmla="*/ 0 w 48"/>
                <a:gd name="T19" fmla="*/ 28 h 49"/>
                <a:gd name="T20" fmla="*/ 0 w 48"/>
                <a:gd name="T21" fmla="*/ 24 h 49"/>
                <a:gd name="T22" fmla="*/ 0 w 48"/>
                <a:gd name="T23" fmla="*/ 20 h 49"/>
                <a:gd name="T24" fmla="*/ 0 w 48"/>
                <a:gd name="T25" fmla="*/ 16 h 49"/>
                <a:gd name="T26" fmla="*/ 0 w 48"/>
                <a:gd name="T27" fmla="*/ 12 h 49"/>
                <a:gd name="T28" fmla="*/ 4 w 48"/>
                <a:gd name="T29" fmla="*/ 12 h 49"/>
                <a:gd name="T30" fmla="*/ 8 w 48"/>
                <a:gd name="T31" fmla="*/ 8 h 49"/>
                <a:gd name="T32" fmla="*/ 8 w 48"/>
                <a:gd name="T33" fmla="*/ 4 h 49"/>
                <a:gd name="T34" fmla="*/ 12 w 48"/>
                <a:gd name="T35" fmla="*/ 4 h 49"/>
                <a:gd name="T36" fmla="*/ 16 w 48"/>
                <a:gd name="T37" fmla="*/ 0 h 49"/>
                <a:gd name="T38" fmla="*/ 20 w 48"/>
                <a:gd name="T39" fmla="*/ 0 h 49"/>
                <a:gd name="T40" fmla="*/ 24 w 48"/>
                <a:gd name="T41" fmla="*/ 0 h 49"/>
                <a:gd name="T42" fmla="*/ 28 w 48"/>
                <a:gd name="T43" fmla="*/ 0 h 49"/>
                <a:gd name="T44" fmla="*/ 32 w 48"/>
                <a:gd name="T45" fmla="*/ 0 h 49"/>
                <a:gd name="T46" fmla="*/ 36 w 48"/>
                <a:gd name="T47" fmla="*/ 4 h 49"/>
                <a:gd name="T48" fmla="*/ 40 w 48"/>
                <a:gd name="T49" fmla="*/ 4 h 49"/>
                <a:gd name="T50" fmla="*/ 40 w 48"/>
                <a:gd name="T51" fmla="*/ 8 h 49"/>
                <a:gd name="T52" fmla="*/ 44 w 48"/>
                <a:gd name="T53" fmla="*/ 12 h 49"/>
                <a:gd name="T54" fmla="*/ 48 w 48"/>
                <a:gd name="T55" fmla="*/ 12 h 49"/>
                <a:gd name="T56" fmla="*/ 48 w 48"/>
                <a:gd name="T57" fmla="*/ 16 h 49"/>
                <a:gd name="T58" fmla="*/ 48 w 48"/>
                <a:gd name="T59" fmla="*/ 20 h 49"/>
                <a:gd name="T60" fmla="*/ 48 w 48"/>
                <a:gd name="T61" fmla="*/ 24 h 49"/>
                <a:gd name="T62" fmla="*/ 48 w 48"/>
                <a:gd name="T63" fmla="*/ 28 h 49"/>
                <a:gd name="T64" fmla="*/ 48 w 48"/>
                <a:gd name="T65" fmla="*/ 32 h 49"/>
                <a:gd name="T66" fmla="*/ 48 w 48"/>
                <a:gd name="T67" fmla="*/ 36 h 49"/>
                <a:gd name="T68" fmla="*/ 44 w 48"/>
                <a:gd name="T69" fmla="*/ 40 h 49"/>
                <a:gd name="T70" fmla="*/ 40 w 48"/>
                <a:gd name="T71" fmla="*/ 45 h 49"/>
                <a:gd name="T72" fmla="*/ 40 w 48"/>
                <a:gd name="T73" fmla="*/ 45 h 49"/>
                <a:gd name="T74" fmla="*/ 36 w 48"/>
                <a:gd name="T75" fmla="*/ 49 h 49"/>
                <a:gd name="T76" fmla="*/ 32 w 48"/>
                <a:gd name="T77" fmla="*/ 49 h 49"/>
                <a:gd name="T78" fmla="*/ 28 w 48"/>
                <a:gd name="T79" fmla="*/ 49 h 49"/>
                <a:gd name="T80" fmla="*/ 24 w 48"/>
                <a:gd name="T81" fmla="*/ 49 h 49"/>
                <a:gd name="T82" fmla="*/ 24 w 48"/>
                <a:gd name="T83" fmla="*/ 49 h 4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8"/>
                <a:gd name="T127" fmla="*/ 0 h 49"/>
                <a:gd name="T128" fmla="*/ 48 w 48"/>
                <a:gd name="T129" fmla="*/ 49 h 4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8" h="49">
                  <a:moveTo>
                    <a:pt x="24" y="49"/>
                  </a:moveTo>
                  <a:lnTo>
                    <a:pt x="20" y="49"/>
                  </a:lnTo>
                  <a:lnTo>
                    <a:pt x="16" y="49"/>
                  </a:lnTo>
                  <a:lnTo>
                    <a:pt x="12" y="49"/>
                  </a:lnTo>
                  <a:lnTo>
                    <a:pt x="8" y="45"/>
                  </a:lnTo>
                  <a:lnTo>
                    <a:pt x="4" y="40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4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4" y="12"/>
                  </a:lnTo>
                  <a:lnTo>
                    <a:pt x="8" y="8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32" y="0"/>
                  </a:lnTo>
                  <a:lnTo>
                    <a:pt x="36" y="4"/>
                  </a:lnTo>
                  <a:lnTo>
                    <a:pt x="40" y="4"/>
                  </a:lnTo>
                  <a:lnTo>
                    <a:pt x="40" y="8"/>
                  </a:lnTo>
                  <a:lnTo>
                    <a:pt x="44" y="12"/>
                  </a:lnTo>
                  <a:lnTo>
                    <a:pt x="48" y="12"/>
                  </a:lnTo>
                  <a:lnTo>
                    <a:pt x="48" y="16"/>
                  </a:lnTo>
                  <a:lnTo>
                    <a:pt x="48" y="20"/>
                  </a:lnTo>
                  <a:lnTo>
                    <a:pt x="48" y="24"/>
                  </a:lnTo>
                  <a:lnTo>
                    <a:pt x="48" y="28"/>
                  </a:lnTo>
                  <a:lnTo>
                    <a:pt x="48" y="32"/>
                  </a:lnTo>
                  <a:lnTo>
                    <a:pt x="48" y="36"/>
                  </a:lnTo>
                  <a:lnTo>
                    <a:pt x="44" y="40"/>
                  </a:lnTo>
                  <a:lnTo>
                    <a:pt x="40" y="45"/>
                  </a:lnTo>
                  <a:lnTo>
                    <a:pt x="36" y="49"/>
                  </a:lnTo>
                  <a:lnTo>
                    <a:pt x="32" y="49"/>
                  </a:lnTo>
                  <a:lnTo>
                    <a:pt x="28" y="49"/>
                  </a:lnTo>
                  <a:lnTo>
                    <a:pt x="24" y="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00" name="Freeform 83"/>
            <p:cNvSpPr>
              <a:spLocks/>
            </p:cNvSpPr>
            <p:nvPr/>
          </p:nvSpPr>
          <p:spPr bwMode="auto">
            <a:xfrm>
              <a:off x="3196" y="2087"/>
              <a:ext cx="53" cy="49"/>
            </a:xfrm>
            <a:custGeom>
              <a:avLst/>
              <a:gdLst>
                <a:gd name="T0" fmla="*/ 25 w 53"/>
                <a:gd name="T1" fmla="*/ 49 h 49"/>
                <a:gd name="T2" fmla="*/ 25 w 53"/>
                <a:gd name="T3" fmla="*/ 49 h 49"/>
                <a:gd name="T4" fmla="*/ 21 w 53"/>
                <a:gd name="T5" fmla="*/ 49 h 49"/>
                <a:gd name="T6" fmla="*/ 17 w 53"/>
                <a:gd name="T7" fmla="*/ 49 h 49"/>
                <a:gd name="T8" fmla="*/ 13 w 53"/>
                <a:gd name="T9" fmla="*/ 45 h 49"/>
                <a:gd name="T10" fmla="*/ 8 w 53"/>
                <a:gd name="T11" fmla="*/ 41 h 49"/>
                <a:gd name="T12" fmla="*/ 8 w 53"/>
                <a:gd name="T13" fmla="*/ 41 h 49"/>
                <a:gd name="T14" fmla="*/ 4 w 53"/>
                <a:gd name="T15" fmla="*/ 37 h 49"/>
                <a:gd name="T16" fmla="*/ 4 w 53"/>
                <a:gd name="T17" fmla="*/ 33 h 49"/>
                <a:gd name="T18" fmla="*/ 0 w 53"/>
                <a:gd name="T19" fmla="*/ 29 h 49"/>
                <a:gd name="T20" fmla="*/ 0 w 53"/>
                <a:gd name="T21" fmla="*/ 25 h 49"/>
                <a:gd name="T22" fmla="*/ 0 w 53"/>
                <a:gd name="T23" fmla="*/ 21 h 49"/>
                <a:gd name="T24" fmla="*/ 4 w 53"/>
                <a:gd name="T25" fmla="*/ 17 h 49"/>
                <a:gd name="T26" fmla="*/ 4 w 53"/>
                <a:gd name="T27" fmla="*/ 13 h 49"/>
                <a:gd name="T28" fmla="*/ 8 w 53"/>
                <a:gd name="T29" fmla="*/ 9 h 49"/>
                <a:gd name="T30" fmla="*/ 8 w 53"/>
                <a:gd name="T31" fmla="*/ 9 h 49"/>
                <a:gd name="T32" fmla="*/ 13 w 53"/>
                <a:gd name="T33" fmla="*/ 4 h 49"/>
                <a:gd name="T34" fmla="*/ 17 w 53"/>
                <a:gd name="T35" fmla="*/ 0 h 49"/>
                <a:gd name="T36" fmla="*/ 21 w 53"/>
                <a:gd name="T37" fmla="*/ 0 h 49"/>
                <a:gd name="T38" fmla="*/ 25 w 53"/>
                <a:gd name="T39" fmla="*/ 0 h 49"/>
                <a:gd name="T40" fmla="*/ 29 w 53"/>
                <a:gd name="T41" fmla="*/ 0 h 49"/>
                <a:gd name="T42" fmla="*/ 33 w 53"/>
                <a:gd name="T43" fmla="*/ 0 h 49"/>
                <a:gd name="T44" fmla="*/ 37 w 53"/>
                <a:gd name="T45" fmla="*/ 0 h 49"/>
                <a:gd name="T46" fmla="*/ 37 w 53"/>
                <a:gd name="T47" fmla="*/ 0 h 49"/>
                <a:gd name="T48" fmla="*/ 41 w 53"/>
                <a:gd name="T49" fmla="*/ 4 h 49"/>
                <a:gd name="T50" fmla="*/ 45 w 53"/>
                <a:gd name="T51" fmla="*/ 9 h 49"/>
                <a:gd name="T52" fmla="*/ 49 w 53"/>
                <a:gd name="T53" fmla="*/ 9 h 49"/>
                <a:gd name="T54" fmla="*/ 49 w 53"/>
                <a:gd name="T55" fmla="*/ 13 h 49"/>
                <a:gd name="T56" fmla="*/ 53 w 53"/>
                <a:gd name="T57" fmla="*/ 17 h 49"/>
                <a:gd name="T58" fmla="*/ 53 w 53"/>
                <a:gd name="T59" fmla="*/ 21 h 49"/>
                <a:gd name="T60" fmla="*/ 53 w 53"/>
                <a:gd name="T61" fmla="*/ 25 h 49"/>
                <a:gd name="T62" fmla="*/ 53 w 53"/>
                <a:gd name="T63" fmla="*/ 29 h 49"/>
                <a:gd name="T64" fmla="*/ 53 w 53"/>
                <a:gd name="T65" fmla="*/ 33 h 49"/>
                <a:gd name="T66" fmla="*/ 49 w 53"/>
                <a:gd name="T67" fmla="*/ 37 h 49"/>
                <a:gd name="T68" fmla="*/ 49 w 53"/>
                <a:gd name="T69" fmla="*/ 41 h 49"/>
                <a:gd name="T70" fmla="*/ 45 w 53"/>
                <a:gd name="T71" fmla="*/ 41 h 49"/>
                <a:gd name="T72" fmla="*/ 41 w 53"/>
                <a:gd name="T73" fmla="*/ 45 h 49"/>
                <a:gd name="T74" fmla="*/ 37 w 53"/>
                <a:gd name="T75" fmla="*/ 49 h 49"/>
                <a:gd name="T76" fmla="*/ 37 w 53"/>
                <a:gd name="T77" fmla="*/ 49 h 49"/>
                <a:gd name="T78" fmla="*/ 33 w 53"/>
                <a:gd name="T79" fmla="*/ 49 h 49"/>
                <a:gd name="T80" fmla="*/ 29 w 53"/>
                <a:gd name="T81" fmla="*/ 49 h 49"/>
                <a:gd name="T82" fmla="*/ 29 w 53"/>
                <a:gd name="T83" fmla="*/ 49 h 49"/>
                <a:gd name="T84" fmla="*/ 25 w 53"/>
                <a:gd name="T85" fmla="*/ 49 h 4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3"/>
                <a:gd name="T130" fmla="*/ 0 h 49"/>
                <a:gd name="T131" fmla="*/ 53 w 53"/>
                <a:gd name="T132" fmla="*/ 49 h 4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3" h="49">
                  <a:moveTo>
                    <a:pt x="25" y="49"/>
                  </a:moveTo>
                  <a:lnTo>
                    <a:pt x="25" y="49"/>
                  </a:lnTo>
                  <a:lnTo>
                    <a:pt x="21" y="49"/>
                  </a:lnTo>
                  <a:lnTo>
                    <a:pt x="17" y="49"/>
                  </a:lnTo>
                  <a:lnTo>
                    <a:pt x="13" y="45"/>
                  </a:lnTo>
                  <a:lnTo>
                    <a:pt x="8" y="41"/>
                  </a:lnTo>
                  <a:lnTo>
                    <a:pt x="4" y="37"/>
                  </a:lnTo>
                  <a:lnTo>
                    <a:pt x="4" y="33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1"/>
                  </a:lnTo>
                  <a:lnTo>
                    <a:pt x="4" y="17"/>
                  </a:lnTo>
                  <a:lnTo>
                    <a:pt x="4" y="13"/>
                  </a:lnTo>
                  <a:lnTo>
                    <a:pt x="8" y="9"/>
                  </a:lnTo>
                  <a:lnTo>
                    <a:pt x="13" y="4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5" y="0"/>
                  </a:lnTo>
                  <a:lnTo>
                    <a:pt x="29" y="0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41" y="4"/>
                  </a:lnTo>
                  <a:lnTo>
                    <a:pt x="45" y="9"/>
                  </a:lnTo>
                  <a:lnTo>
                    <a:pt x="49" y="9"/>
                  </a:lnTo>
                  <a:lnTo>
                    <a:pt x="49" y="13"/>
                  </a:lnTo>
                  <a:lnTo>
                    <a:pt x="53" y="17"/>
                  </a:lnTo>
                  <a:lnTo>
                    <a:pt x="53" y="21"/>
                  </a:lnTo>
                  <a:lnTo>
                    <a:pt x="53" y="25"/>
                  </a:lnTo>
                  <a:lnTo>
                    <a:pt x="53" y="29"/>
                  </a:lnTo>
                  <a:lnTo>
                    <a:pt x="53" y="33"/>
                  </a:lnTo>
                  <a:lnTo>
                    <a:pt x="49" y="37"/>
                  </a:lnTo>
                  <a:lnTo>
                    <a:pt x="49" y="41"/>
                  </a:lnTo>
                  <a:lnTo>
                    <a:pt x="45" y="41"/>
                  </a:lnTo>
                  <a:lnTo>
                    <a:pt x="41" y="45"/>
                  </a:lnTo>
                  <a:lnTo>
                    <a:pt x="37" y="49"/>
                  </a:lnTo>
                  <a:lnTo>
                    <a:pt x="33" y="49"/>
                  </a:lnTo>
                  <a:lnTo>
                    <a:pt x="29" y="49"/>
                  </a:lnTo>
                  <a:lnTo>
                    <a:pt x="25" y="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01" name="Rectangle 84"/>
            <p:cNvSpPr>
              <a:spLocks noChangeArrowheads="1"/>
            </p:cNvSpPr>
            <p:nvPr/>
          </p:nvSpPr>
          <p:spPr bwMode="auto">
            <a:xfrm>
              <a:off x="1392" y="2573"/>
              <a:ext cx="948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400">
                  <a:solidFill>
                    <a:srgbClr val="000000"/>
                  </a:solidFill>
                  <a:latin typeface="Arial" charset="0"/>
                </a:rPr>
                <a:t>From previous</a:t>
              </a:r>
              <a:endParaRPr kumimoji="0" lang="en-US" altLang="ko-KR" sz="1400">
                <a:latin typeface="Times New Roman" pitchFamily="18" charset="0"/>
              </a:endParaRPr>
            </a:p>
          </p:txBody>
        </p:sp>
        <p:sp>
          <p:nvSpPr>
            <p:cNvPr id="19502" name="Rectangle 85"/>
            <p:cNvSpPr>
              <a:spLocks noChangeArrowheads="1"/>
            </p:cNvSpPr>
            <p:nvPr/>
          </p:nvSpPr>
          <p:spPr bwMode="auto">
            <a:xfrm>
              <a:off x="1615" y="2737"/>
              <a:ext cx="431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400">
                  <a:solidFill>
                    <a:srgbClr val="000000"/>
                  </a:solidFill>
                  <a:latin typeface="Arial" charset="0"/>
                </a:rPr>
                <a:t>MSAU</a:t>
              </a:r>
              <a:endParaRPr kumimoji="0" lang="en-US" altLang="ko-KR" sz="1400">
                <a:latin typeface="Times New Roman" pitchFamily="18" charset="0"/>
              </a:endParaRPr>
            </a:p>
          </p:txBody>
        </p:sp>
        <p:sp>
          <p:nvSpPr>
            <p:cNvPr id="19503" name="Rectangle 86"/>
            <p:cNvSpPr>
              <a:spLocks noChangeArrowheads="1"/>
            </p:cNvSpPr>
            <p:nvPr/>
          </p:nvSpPr>
          <p:spPr bwMode="auto">
            <a:xfrm>
              <a:off x="2041" y="3092"/>
              <a:ext cx="90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400">
                  <a:solidFill>
                    <a:srgbClr val="000000"/>
                  </a:solidFill>
                  <a:latin typeface="Arial" charset="0"/>
                </a:rPr>
                <a:t>T</a:t>
              </a:r>
              <a:endParaRPr kumimoji="0" lang="en-US" altLang="ko-KR" sz="1400">
                <a:latin typeface="Times New Roman" pitchFamily="18" charset="0"/>
              </a:endParaRPr>
            </a:p>
          </p:txBody>
        </p:sp>
        <p:sp>
          <p:nvSpPr>
            <p:cNvPr id="19504" name="Rectangle 87"/>
            <p:cNvSpPr>
              <a:spLocks noChangeArrowheads="1"/>
            </p:cNvSpPr>
            <p:nvPr/>
          </p:nvSpPr>
          <p:spPr bwMode="auto">
            <a:xfrm>
              <a:off x="2114" y="3092"/>
              <a:ext cx="404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400">
                  <a:solidFill>
                    <a:srgbClr val="000000"/>
                  </a:solidFill>
                  <a:latin typeface="Arial" charset="0"/>
                </a:rPr>
                <a:t>o next</a:t>
              </a:r>
              <a:endParaRPr kumimoji="0" lang="en-US" altLang="ko-KR" sz="1400">
                <a:latin typeface="Times New Roman" pitchFamily="18" charset="0"/>
              </a:endParaRPr>
            </a:p>
          </p:txBody>
        </p:sp>
        <p:sp>
          <p:nvSpPr>
            <p:cNvPr id="19505" name="Rectangle 88"/>
            <p:cNvSpPr>
              <a:spLocks noChangeArrowheads="1"/>
            </p:cNvSpPr>
            <p:nvPr/>
          </p:nvSpPr>
          <p:spPr bwMode="auto">
            <a:xfrm>
              <a:off x="2066" y="3255"/>
              <a:ext cx="431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400">
                  <a:solidFill>
                    <a:srgbClr val="000000"/>
                  </a:solidFill>
                  <a:latin typeface="Arial" charset="0"/>
                </a:rPr>
                <a:t>MSAU</a:t>
              </a:r>
              <a:endParaRPr kumimoji="0" lang="en-US" altLang="ko-KR" sz="1400">
                <a:latin typeface="Times New Roman" pitchFamily="18" charset="0"/>
              </a:endParaRPr>
            </a:p>
          </p:txBody>
        </p:sp>
        <p:sp>
          <p:nvSpPr>
            <p:cNvPr id="19506" name="Freeform 89"/>
            <p:cNvSpPr>
              <a:spLocks/>
            </p:cNvSpPr>
            <p:nvPr/>
          </p:nvSpPr>
          <p:spPr bwMode="auto">
            <a:xfrm>
              <a:off x="2519" y="1609"/>
              <a:ext cx="1006" cy="1005"/>
            </a:xfrm>
            <a:custGeom>
              <a:avLst/>
              <a:gdLst>
                <a:gd name="T0" fmla="*/ 1006 w 1006"/>
                <a:gd name="T1" fmla="*/ 1005 h 1005"/>
                <a:gd name="T2" fmla="*/ 0 w 1006"/>
                <a:gd name="T3" fmla="*/ 1005 h 1005"/>
                <a:gd name="T4" fmla="*/ 0 w 1006"/>
                <a:gd name="T5" fmla="*/ 0 h 1005"/>
                <a:gd name="T6" fmla="*/ 1006 w 1006"/>
                <a:gd name="T7" fmla="*/ 0 h 1005"/>
                <a:gd name="T8" fmla="*/ 1006 w 1006"/>
                <a:gd name="T9" fmla="*/ 1005 h 1005"/>
                <a:gd name="T10" fmla="*/ 1006 w 1006"/>
                <a:gd name="T11" fmla="*/ 1005 h 10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06"/>
                <a:gd name="T19" fmla="*/ 0 h 1005"/>
                <a:gd name="T20" fmla="*/ 1006 w 1006"/>
                <a:gd name="T21" fmla="*/ 1005 h 10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06" h="1005">
                  <a:moveTo>
                    <a:pt x="1006" y="1005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06" y="0"/>
                  </a:lnTo>
                  <a:lnTo>
                    <a:pt x="1006" y="100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07" name="Line 90"/>
            <p:cNvSpPr>
              <a:spLocks noChangeShapeType="1"/>
            </p:cNvSpPr>
            <p:nvPr/>
          </p:nvSpPr>
          <p:spPr bwMode="auto">
            <a:xfrm flipH="1">
              <a:off x="1400" y="2529"/>
              <a:ext cx="1042" cy="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08" name="Line 91"/>
            <p:cNvSpPr>
              <a:spLocks noChangeShapeType="1"/>
            </p:cNvSpPr>
            <p:nvPr/>
          </p:nvSpPr>
          <p:spPr bwMode="auto">
            <a:xfrm>
              <a:off x="2596" y="2687"/>
              <a:ext cx="4" cy="7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09" name="Rectangle 92"/>
            <p:cNvSpPr>
              <a:spLocks noChangeArrowheads="1"/>
            </p:cNvSpPr>
            <p:nvPr/>
          </p:nvSpPr>
          <p:spPr bwMode="auto">
            <a:xfrm>
              <a:off x="2451" y="1413"/>
              <a:ext cx="430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400">
                  <a:solidFill>
                    <a:srgbClr val="000000"/>
                  </a:solidFill>
                  <a:latin typeface="Arial" charset="0"/>
                </a:rPr>
                <a:t>MSAU</a:t>
              </a:r>
              <a:endParaRPr kumimoji="0" lang="en-US" altLang="ko-KR" sz="1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>
          <a:xfrm>
            <a:off x="600075" y="260648"/>
            <a:ext cx="7772400" cy="685800"/>
          </a:xfrm>
        </p:spPr>
        <p:txBody>
          <a:bodyPr/>
          <a:lstStyle/>
          <a:p>
            <a:r>
              <a:rPr lang="ko-KR" altLang="en-US" dirty="0" err="1"/>
              <a:t>토큰링</a:t>
            </a:r>
            <a:r>
              <a:rPr lang="en-US" altLang="ko-KR" dirty="0"/>
              <a:t> MAC </a:t>
            </a:r>
            <a:r>
              <a:rPr lang="ko-KR" altLang="en-US" dirty="0"/>
              <a:t>기본 개념</a:t>
            </a:r>
            <a:endParaRPr lang="en-US" altLang="ko-KR" dirty="0"/>
          </a:p>
        </p:txBody>
      </p:sp>
      <p:sp>
        <p:nvSpPr>
          <p:cNvPr id="1033" name="Rectangle 4"/>
          <p:cNvSpPr>
            <a:spLocks noChangeArrowheads="1"/>
          </p:cNvSpPr>
          <p:nvPr/>
        </p:nvSpPr>
        <p:spPr bwMode="auto">
          <a:xfrm>
            <a:off x="323528" y="1376362"/>
            <a:ext cx="4680520" cy="514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ko-KR" altLang="en-US" dirty="0"/>
              <a:t>프레임은 한 방향으로 돈다</a:t>
            </a:r>
            <a:r>
              <a:rPr lang="en-US" altLang="ko-KR" dirty="0"/>
              <a:t>.   - upstream to downstream</a:t>
            </a:r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ko-KR" altLang="en-US" dirty="0"/>
              <a:t>특별한 비트 패턴</a:t>
            </a:r>
            <a:r>
              <a:rPr lang="en-US" altLang="ko-KR" dirty="0"/>
              <a:t>(token)</a:t>
            </a:r>
            <a:r>
              <a:rPr lang="ko-KR" altLang="en-US" dirty="0"/>
              <a:t>이 링을 회전한다</a:t>
            </a:r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ko-KR" altLang="en-US" dirty="0"/>
              <a:t>전송하기 전에 토큰을 획득해야 함</a:t>
            </a:r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ko-KR" altLang="en-US" dirty="0"/>
              <a:t>전송을 마치면 토큰 방출</a:t>
            </a:r>
            <a:r>
              <a:rPr lang="en-US" altLang="ko-KR" dirty="0"/>
              <a:t>(release)</a:t>
            </a:r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ko-KR" altLang="en-US" dirty="0"/>
              <a:t>프레임이 되돌아 오면 프레임을 제거</a:t>
            </a:r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ko-KR" altLang="en-US" dirty="0"/>
              <a:t>지국들은 라운드 로빈</a:t>
            </a:r>
            <a:r>
              <a:rPr lang="en-US" altLang="ko-KR" dirty="0"/>
              <a:t>(round-robin) </a:t>
            </a:r>
            <a:r>
              <a:rPr lang="ko-KR" altLang="en-US" dirty="0"/>
              <a:t>서비스를 받게 됨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7988680"/>
              </p:ext>
            </p:extLst>
          </p:nvPr>
        </p:nvGraphicFramePr>
        <p:xfrm>
          <a:off x="6876355" y="2106613"/>
          <a:ext cx="5222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" name="Clip" r:id="rId4" imgW="1305000" imgH="1085760" progId="">
                  <p:embed/>
                </p:oleObj>
              </mc:Choice>
              <mc:Fallback>
                <p:oleObj name="Clip" r:id="rId4" imgW="1305000" imgH="108576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355" y="2106613"/>
                        <a:ext cx="522288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Oval 8"/>
          <p:cNvSpPr>
            <a:spLocks noChangeArrowheads="1"/>
          </p:cNvSpPr>
          <p:nvPr/>
        </p:nvSpPr>
        <p:spPr bwMode="auto">
          <a:xfrm>
            <a:off x="6179443" y="2617788"/>
            <a:ext cx="2046287" cy="27781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605087"/>
              </p:ext>
            </p:extLst>
          </p:nvPr>
        </p:nvGraphicFramePr>
        <p:xfrm>
          <a:off x="6993830" y="5527675"/>
          <a:ext cx="5222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" name="Clip" r:id="rId6" imgW="1305000" imgH="1085760" progId="">
                  <p:embed/>
                </p:oleObj>
              </mc:Choice>
              <mc:Fallback>
                <p:oleObj name="Clip" r:id="rId6" imgW="1305000" imgH="108576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3830" y="5527675"/>
                        <a:ext cx="522288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0699360"/>
              </p:ext>
            </p:extLst>
          </p:nvPr>
        </p:nvGraphicFramePr>
        <p:xfrm>
          <a:off x="5533330" y="3724275"/>
          <a:ext cx="5222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" name="Clip" r:id="rId7" imgW="1305000" imgH="1085760" progId="">
                  <p:embed/>
                </p:oleObj>
              </mc:Choice>
              <mc:Fallback>
                <p:oleObj name="Clip" r:id="rId7" imgW="1305000" imgH="108576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3330" y="3724275"/>
                        <a:ext cx="522288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056636"/>
              </p:ext>
            </p:extLst>
          </p:nvPr>
        </p:nvGraphicFramePr>
        <p:xfrm>
          <a:off x="8370193" y="3681413"/>
          <a:ext cx="52228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" name="Clip" r:id="rId8" imgW="1305000" imgH="1085760" progId="">
                  <p:embed/>
                </p:oleObj>
              </mc:Choice>
              <mc:Fallback>
                <p:oleObj name="Clip" r:id="rId8" imgW="1305000" imgH="108576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0193" y="3681413"/>
                        <a:ext cx="522287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2780" name="Rectangle 12"/>
          <p:cNvSpPr>
            <a:spLocks noChangeArrowheads="1"/>
          </p:cNvSpPr>
          <p:nvPr/>
        </p:nvSpPr>
        <p:spPr bwMode="auto">
          <a:xfrm>
            <a:off x="7023993" y="1725613"/>
            <a:ext cx="274637" cy="320675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672783" name="Rectangle 15"/>
          <p:cNvSpPr>
            <a:spLocks noChangeArrowheads="1"/>
          </p:cNvSpPr>
          <p:nvPr/>
        </p:nvSpPr>
        <p:spPr bwMode="auto">
          <a:xfrm>
            <a:off x="6768405" y="6008688"/>
            <a:ext cx="811213" cy="3206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672784" name="Text Box 16"/>
          <p:cNvSpPr txBox="1">
            <a:spLocks noChangeArrowheads="1"/>
          </p:cNvSpPr>
          <p:nvPr/>
        </p:nvSpPr>
        <p:spPr bwMode="auto">
          <a:xfrm>
            <a:off x="5160268" y="3084513"/>
            <a:ext cx="10556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/>
              <a:t>(nothing</a:t>
            </a:r>
          </a:p>
          <a:p>
            <a:r>
              <a:rPr lang="en-US" altLang="ko-KR"/>
              <a:t>to send)</a:t>
            </a:r>
          </a:p>
        </p:txBody>
      </p:sp>
      <p:sp>
        <p:nvSpPr>
          <p:cNvPr id="672785" name="Rectangle 17"/>
          <p:cNvSpPr>
            <a:spLocks noChangeArrowheads="1"/>
          </p:cNvSpPr>
          <p:nvPr/>
        </p:nvSpPr>
        <p:spPr bwMode="auto">
          <a:xfrm>
            <a:off x="5657155" y="3743325"/>
            <a:ext cx="274638" cy="320675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0.03657 C 0.00694 0.06435 0.00121 0.09282 0.00139 0.10509 C 0.00156 0.11736 0.00659 0.10694 0.00017 0.10995 C -0.00625 0.11296 -0.02361 0.11273 -0.03733 0.12338 C -0.05105 0.13403 -0.06945 0.14444 -0.0823 0.17338 C -0.09514 0.20231 -0.1033 0.27847 -0.11476 0.29676 C -0.12622 0.31505 -0.14341 0.28611 -0.15105 0.28333 " pathEditMode="relative" rAng="0" ptsTypes="aaaaaaa">
                                      <p:cBhvr>
                                        <p:cTn id="6" dur="2000" fill="hold"/>
                                        <p:tgtEl>
                                          <p:spTgt spid="6727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0" y="13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1354 -0.0044 0.02708 -0.0088 0.03506 0.00671 C 0.04305 0.02222 0.04236 0.06875 0.04756 0.09328 C 0.05277 0.11782 0.05538 0.13402 0.06631 0.15347 C 0.07725 0.17291 0.09982 0.19861 0.11371 0.20995 C 0.1276 0.22129 0.1434 0.20926 0.15 0.22176 C 0.15659 0.23426 0.1552 0.25949 0.15381 0.28495 " pathEditMode="relative" ptsTypes="aaaaaaA">
                                      <p:cBhvr>
                                        <p:cTn id="19" dur="2000" fill="hold"/>
                                        <p:tgtEl>
                                          <p:spTgt spid="6727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75 -0.02431 C 0.01319 -0.0581 0.00763 -0.09167 0.01371 -0.10926 C 0.01979 -0.12685 0.04114 -0.11273 0.05503 -0.1294 C 0.06892 -0.14607 0.0875 -0.1794 0.09756 -0.20926 C 0.10763 -0.23912 0.11371 -0.27824 0.1151 -0.30926 C 0.11649 -0.34028 0.11371 -0.36783 0.10625 -0.39607 C 0.09878 -0.42431 0.08454 -0.45949 0.06996 -0.4794 C 0.05538 -0.49931 0.03142 -0.50996 0.01875 -0.51598 C 0.00607 -0.52199 0.0052 -0.51875 -0.00625 -0.51598 C -0.01771 -0.5132 -0.03698 -0.51135 -0.05 -0.49931 C -0.06303 -0.48727 -0.07605 -0.46343 -0.0849 -0.44422 C -0.09375 -0.425 -0.10018 -0.4044 -0.10365 -0.38426 C -0.10712 -0.36412 -0.10556 -0.34375 -0.10625 -0.32269 C -0.10695 -0.30162 -0.11025 -0.27801 -0.10747 -0.25764 C -0.10469 -0.23727 -0.09705 -0.21852 -0.08994 -0.20093 C -0.08282 -0.18334 -0.07553 -0.1669 -0.06494 -0.15255 C -0.05434 -0.1382 -0.03768 -0.12107 -0.02622 -0.11435 C -0.01476 -0.10764 -0.00174 -0.11806 0.00381 -0.11273 C 0.00937 -0.10741 0.00677 -0.09931 0.00746 -0.08264 C 0.00816 -0.06598 0.00781 -0.03935 0.00746 -0.01273 " pathEditMode="relative" rAng="0" ptsTypes="aaaaaaaaaaaaaaaaaaaA">
                                      <p:cBhvr>
                                        <p:cTn id="23" dur="2000" fill="hold"/>
                                        <p:tgtEl>
                                          <p:spTgt spid="6727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0" y="-24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780" grpId="0" animBg="1"/>
      <p:bldP spid="672780" grpId="1" animBg="1"/>
      <p:bldP spid="672783" grpId="0" animBg="1"/>
      <p:bldP spid="672783" grpId="1" animBg="1"/>
      <p:bldP spid="672784" grpId="0"/>
      <p:bldP spid="672785" grpId="0" animBg="1"/>
      <p:bldP spid="672785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매체 접근 제어 세부사항</a:t>
            </a:r>
          </a:p>
        </p:txBody>
      </p:sp>
      <p:sp>
        <p:nvSpPr>
          <p:cNvPr id="2048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77200" cy="4419600"/>
          </a:xfrm>
        </p:spPr>
        <p:txBody>
          <a:bodyPr/>
          <a:lstStyle/>
          <a:p>
            <a:pPr eaLnBrk="1" hangingPunct="1"/>
            <a:r>
              <a:rPr lang="en-US" altLang="ko-KR" sz="2400"/>
              <a:t>1 </a:t>
            </a:r>
            <a:r>
              <a:rPr lang="ko-KR" altLang="en-US" sz="2400"/>
              <a:t>비트 버퍼 </a:t>
            </a:r>
            <a:r>
              <a:rPr lang="en-US" altLang="ko-KR" sz="2400"/>
              <a:t>+ </a:t>
            </a:r>
            <a:r>
              <a:rPr lang="ko-KR" altLang="en-US" sz="2400"/>
              <a:t>모니터</a:t>
            </a:r>
            <a:r>
              <a:rPr lang="en-US" altLang="ko-KR" sz="2400"/>
              <a:t>(monitor) </a:t>
            </a:r>
            <a:r>
              <a:rPr lang="ko-KR" altLang="en-US" sz="2400"/>
              <a:t>지국 </a:t>
            </a:r>
          </a:p>
          <a:p>
            <a:pPr eaLnBrk="1" hangingPunct="1"/>
            <a:r>
              <a:rPr lang="ko-KR" altLang="en-US" sz="2400"/>
              <a:t>토큰 보유 시간 제한</a:t>
            </a:r>
          </a:p>
          <a:p>
            <a:pPr eaLnBrk="1" hangingPunct="1"/>
            <a:r>
              <a:rPr lang="ko-KR" altLang="en-US" sz="2400"/>
              <a:t>전송 우선순위 지원</a:t>
            </a:r>
          </a:p>
          <a:p>
            <a:pPr lvl="1" eaLnBrk="1" hangingPunct="1"/>
            <a:r>
              <a:rPr lang="ko-KR" altLang="en-US" sz="2400"/>
              <a:t>예약 비트</a:t>
            </a:r>
          </a:p>
          <a:p>
            <a:pPr lvl="1" eaLnBrk="1" hangingPunct="1"/>
            <a:r>
              <a:rPr lang="ko-KR" altLang="en-US" sz="2400"/>
              <a:t>우선순위 복구</a:t>
            </a:r>
          </a:p>
          <a:p>
            <a:pPr eaLnBrk="1" hangingPunct="1"/>
            <a:r>
              <a:rPr lang="ko-KR" altLang="en-US" sz="2400"/>
              <a:t>토큰 방출</a:t>
            </a:r>
          </a:p>
          <a:p>
            <a:pPr lvl="1" eaLnBrk="1" hangingPunct="1"/>
            <a:r>
              <a:rPr lang="ko-KR" altLang="en-US" sz="2400"/>
              <a:t>즉시 방출</a:t>
            </a:r>
          </a:p>
          <a:p>
            <a:pPr lvl="1" eaLnBrk="1" hangingPunct="1"/>
            <a:r>
              <a:rPr lang="ko-KR" altLang="en-US" sz="2400"/>
              <a:t>지연 방출</a:t>
            </a:r>
          </a:p>
          <a:p>
            <a:pPr eaLnBrk="1" hangingPunct="1"/>
            <a:endParaRPr lang="ko-KR" altLang="en-US" sz="2400"/>
          </a:p>
          <a:p>
            <a:pPr lvl="1" eaLnBrk="1" hangingPunct="1"/>
            <a:endParaRPr lang="en-US" altLang="ko-KR" sz="2400"/>
          </a:p>
        </p:txBody>
      </p:sp>
      <p:grpSp>
        <p:nvGrpSpPr>
          <p:cNvPr id="20484" name="Group 1028"/>
          <p:cNvGrpSpPr>
            <a:grpSpLocks/>
          </p:cNvGrpSpPr>
          <p:nvPr/>
        </p:nvGrpSpPr>
        <p:grpSpPr bwMode="auto">
          <a:xfrm>
            <a:off x="3355975" y="3429000"/>
            <a:ext cx="5299075" cy="2933700"/>
            <a:chOff x="972" y="1067"/>
            <a:chExt cx="4000" cy="2366"/>
          </a:xfrm>
        </p:grpSpPr>
        <p:sp>
          <p:nvSpPr>
            <p:cNvPr id="20485" name="Freeform 1029"/>
            <p:cNvSpPr>
              <a:spLocks/>
            </p:cNvSpPr>
            <p:nvPr/>
          </p:nvSpPr>
          <p:spPr bwMode="auto">
            <a:xfrm>
              <a:off x="1065" y="1587"/>
              <a:ext cx="1536" cy="1540"/>
            </a:xfrm>
            <a:custGeom>
              <a:avLst/>
              <a:gdLst>
                <a:gd name="T0" fmla="*/ 764 w 1536"/>
                <a:gd name="T1" fmla="*/ 1536 h 1540"/>
                <a:gd name="T2" fmla="*/ 892 w 1536"/>
                <a:gd name="T3" fmla="*/ 1528 h 1540"/>
                <a:gd name="T4" fmla="*/ 1009 w 1536"/>
                <a:gd name="T5" fmla="*/ 1498 h 1540"/>
                <a:gd name="T6" fmla="*/ 1122 w 1536"/>
                <a:gd name="T7" fmla="*/ 1453 h 1540"/>
                <a:gd name="T8" fmla="*/ 1220 w 1536"/>
                <a:gd name="T9" fmla="*/ 1389 h 1540"/>
                <a:gd name="T10" fmla="*/ 1310 w 1536"/>
                <a:gd name="T11" fmla="*/ 1314 h 1540"/>
                <a:gd name="T12" fmla="*/ 1389 w 1536"/>
                <a:gd name="T13" fmla="*/ 1223 h 1540"/>
                <a:gd name="T14" fmla="*/ 1449 w 1536"/>
                <a:gd name="T15" fmla="*/ 1122 h 1540"/>
                <a:gd name="T16" fmla="*/ 1498 w 1536"/>
                <a:gd name="T17" fmla="*/ 1013 h 1540"/>
                <a:gd name="T18" fmla="*/ 1525 w 1536"/>
                <a:gd name="T19" fmla="*/ 896 h 1540"/>
                <a:gd name="T20" fmla="*/ 1536 w 1536"/>
                <a:gd name="T21" fmla="*/ 768 h 1540"/>
                <a:gd name="T22" fmla="*/ 1525 w 1536"/>
                <a:gd name="T23" fmla="*/ 644 h 1540"/>
                <a:gd name="T24" fmla="*/ 1498 w 1536"/>
                <a:gd name="T25" fmla="*/ 527 h 1540"/>
                <a:gd name="T26" fmla="*/ 1449 w 1536"/>
                <a:gd name="T27" fmla="*/ 418 h 1540"/>
                <a:gd name="T28" fmla="*/ 1389 w 1536"/>
                <a:gd name="T29" fmla="*/ 316 h 1540"/>
                <a:gd name="T30" fmla="*/ 1310 w 1536"/>
                <a:gd name="T31" fmla="*/ 226 h 1540"/>
                <a:gd name="T32" fmla="*/ 1220 w 1536"/>
                <a:gd name="T33" fmla="*/ 150 h 1540"/>
                <a:gd name="T34" fmla="*/ 1122 w 1536"/>
                <a:gd name="T35" fmla="*/ 86 h 1540"/>
                <a:gd name="T36" fmla="*/ 1009 w 1536"/>
                <a:gd name="T37" fmla="*/ 41 h 1540"/>
                <a:gd name="T38" fmla="*/ 892 w 1536"/>
                <a:gd name="T39" fmla="*/ 11 h 1540"/>
                <a:gd name="T40" fmla="*/ 768 w 1536"/>
                <a:gd name="T41" fmla="*/ 0 h 1540"/>
                <a:gd name="T42" fmla="*/ 644 w 1536"/>
                <a:gd name="T43" fmla="*/ 11 h 1540"/>
                <a:gd name="T44" fmla="*/ 524 w 1536"/>
                <a:gd name="T45" fmla="*/ 41 h 1540"/>
                <a:gd name="T46" fmla="*/ 414 w 1536"/>
                <a:gd name="T47" fmla="*/ 86 h 1540"/>
                <a:gd name="T48" fmla="*/ 313 w 1536"/>
                <a:gd name="T49" fmla="*/ 150 h 1540"/>
                <a:gd name="T50" fmla="*/ 226 w 1536"/>
                <a:gd name="T51" fmla="*/ 226 h 1540"/>
                <a:gd name="T52" fmla="*/ 147 w 1536"/>
                <a:gd name="T53" fmla="*/ 316 h 1540"/>
                <a:gd name="T54" fmla="*/ 87 w 1536"/>
                <a:gd name="T55" fmla="*/ 418 h 1540"/>
                <a:gd name="T56" fmla="*/ 38 w 1536"/>
                <a:gd name="T57" fmla="*/ 527 h 1540"/>
                <a:gd name="T58" fmla="*/ 8 w 1536"/>
                <a:gd name="T59" fmla="*/ 644 h 1540"/>
                <a:gd name="T60" fmla="*/ 0 w 1536"/>
                <a:gd name="T61" fmla="*/ 768 h 1540"/>
                <a:gd name="T62" fmla="*/ 8 w 1536"/>
                <a:gd name="T63" fmla="*/ 896 h 1540"/>
                <a:gd name="T64" fmla="*/ 38 w 1536"/>
                <a:gd name="T65" fmla="*/ 1013 h 1540"/>
                <a:gd name="T66" fmla="*/ 87 w 1536"/>
                <a:gd name="T67" fmla="*/ 1122 h 1540"/>
                <a:gd name="T68" fmla="*/ 147 w 1536"/>
                <a:gd name="T69" fmla="*/ 1223 h 1540"/>
                <a:gd name="T70" fmla="*/ 226 w 1536"/>
                <a:gd name="T71" fmla="*/ 1314 h 1540"/>
                <a:gd name="T72" fmla="*/ 313 w 1536"/>
                <a:gd name="T73" fmla="*/ 1389 h 1540"/>
                <a:gd name="T74" fmla="*/ 414 w 1536"/>
                <a:gd name="T75" fmla="*/ 1453 h 1540"/>
                <a:gd name="T76" fmla="*/ 524 w 1536"/>
                <a:gd name="T77" fmla="*/ 1498 h 1540"/>
                <a:gd name="T78" fmla="*/ 644 w 1536"/>
                <a:gd name="T79" fmla="*/ 1528 h 1540"/>
                <a:gd name="T80" fmla="*/ 768 w 1536"/>
                <a:gd name="T81" fmla="*/ 1540 h 1540"/>
                <a:gd name="T82" fmla="*/ 768 w 1536"/>
                <a:gd name="T83" fmla="*/ 1540 h 154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36"/>
                <a:gd name="T127" fmla="*/ 0 h 1540"/>
                <a:gd name="T128" fmla="*/ 1536 w 1536"/>
                <a:gd name="T129" fmla="*/ 1540 h 154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36" h="1540">
                  <a:moveTo>
                    <a:pt x="764" y="1536"/>
                  </a:moveTo>
                  <a:lnTo>
                    <a:pt x="892" y="1528"/>
                  </a:lnTo>
                  <a:lnTo>
                    <a:pt x="1009" y="1498"/>
                  </a:lnTo>
                  <a:lnTo>
                    <a:pt x="1122" y="1453"/>
                  </a:lnTo>
                  <a:lnTo>
                    <a:pt x="1220" y="1389"/>
                  </a:lnTo>
                  <a:lnTo>
                    <a:pt x="1310" y="1314"/>
                  </a:lnTo>
                  <a:lnTo>
                    <a:pt x="1389" y="1223"/>
                  </a:lnTo>
                  <a:lnTo>
                    <a:pt x="1449" y="1122"/>
                  </a:lnTo>
                  <a:lnTo>
                    <a:pt x="1498" y="1013"/>
                  </a:lnTo>
                  <a:lnTo>
                    <a:pt x="1525" y="896"/>
                  </a:lnTo>
                  <a:lnTo>
                    <a:pt x="1536" y="768"/>
                  </a:lnTo>
                  <a:lnTo>
                    <a:pt x="1525" y="644"/>
                  </a:lnTo>
                  <a:lnTo>
                    <a:pt x="1498" y="527"/>
                  </a:lnTo>
                  <a:lnTo>
                    <a:pt x="1449" y="418"/>
                  </a:lnTo>
                  <a:lnTo>
                    <a:pt x="1389" y="316"/>
                  </a:lnTo>
                  <a:lnTo>
                    <a:pt x="1310" y="226"/>
                  </a:lnTo>
                  <a:lnTo>
                    <a:pt x="1220" y="150"/>
                  </a:lnTo>
                  <a:lnTo>
                    <a:pt x="1122" y="86"/>
                  </a:lnTo>
                  <a:lnTo>
                    <a:pt x="1009" y="41"/>
                  </a:lnTo>
                  <a:lnTo>
                    <a:pt x="892" y="11"/>
                  </a:lnTo>
                  <a:lnTo>
                    <a:pt x="768" y="0"/>
                  </a:lnTo>
                  <a:lnTo>
                    <a:pt x="644" y="11"/>
                  </a:lnTo>
                  <a:lnTo>
                    <a:pt x="524" y="41"/>
                  </a:lnTo>
                  <a:lnTo>
                    <a:pt x="414" y="86"/>
                  </a:lnTo>
                  <a:lnTo>
                    <a:pt x="313" y="150"/>
                  </a:lnTo>
                  <a:lnTo>
                    <a:pt x="226" y="226"/>
                  </a:lnTo>
                  <a:lnTo>
                    <a:pt x="147" y="316"/>
                  </a:lnTo>
                  <a:lnTo>
                    <a:pt x="87" y="418"/>
                  </a:lnTo>
                  <a:lnTo>
                    <a:pt x="38" y="527"/>
                  </a:lnTo>
                  <a:lnTo>
                    <a:pt x="8" y="644"/>
                  </a:lnTo>
                  <a:lnTo>
                    <a:pt x="0" y="768"/>
                  </a:lnTo>
                  <a:lnTo>
                    <a:pt x="8" y="896"/>
                  </a:lnTo>
                  <a:lnTo>
                    <a:pt x="38" y="1013"/>
                  </a:lnTo>
                  <a:lnTo>
                    <a:pt x="87" y="1122"/>
                  </a:lnTo>
                  <a:lnTo>
                    <a:pt x="147" y="1223"/>
                  </a:lnTo>
                  <a:lnTo>
                    <a:pt x="226" y="1314"/>
                  </a:lnTo>
                  <a:lnTo>
                    <a:pt x="313" y="1389"/>
                  </a:lnTo>
                  <a:lnTo>
                    <a:pt x="414" y="1453"/>
                  </a:lnTo>
                  <a:lnTo>
                    <a:pt x="524" y="1498"/>
                  </a:lnTo>
                  <a:lnTo>
                    <a:pt x="644" y="1528"/>
                  </a:lnTo>
                  <a:lnTo>
                    <a:pt x="768" y="1540"/>
                  </a:lnTo>
                </a:path>
              </a:pathLst>
            </a:custGeom>
            <a:noFill/>
            <a:ln w="1270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486" name="Freeform 1030"/>
            <p:cNvSpPr>
              <a:spLocks/>
            </p:cNvSpPr>
            <p:nvPr/>
          </p:nvSpPr>
          <p:spPr bwMode="auto">
            <a:xfrm>
              <a:off x="3433" y="1583"/>
              <a:ext cx="1539" cy="1536"/>
            </a:xfrm>
            <a:custGeom>
              <a:avLst/>
              <a:gdLst>
                <a:gd name="T0" fmla="*/ 768 w 1539"/>
                <a:gd name="T1" fmla="*/ 1536 h 1536"/>
                <a:gd name="T2" fmla="*/ 896 w 1539"/>
                <a:gd name="T3" fmla="*/ 1525 h 1536"/>
                <a:gd name="T4" fmla="*/ 1012 w 1539"/>
                <a:gd name="T5" fmla="*/ 1498 h 1536"/>
                <a:gd name="T6" fmla="*/ 1121 w 1539"/>
                <a:gd name="T7" fmla="*/ 1450 h 1536"/>
                <a:gd name="T8" fmla="*/ 1223 w 1539"/>
                <a:gd name="T9" fmla="*/ 1389 h 1536"/>
                <a:gd name="T10" fmla="*/ 1313 w 1539"/>
                <a:gd name="T11" fmla="*/ 1310 h 1536"/>
                <a:gd name="T12" fmla="*/ 1389 w 1539"/>
                <a:gd name="T13" fmla="*/ 1220 h 1536"/>
                <a:gd name="T14" fmla="*/ 1453 w 1539"/>
                <a:gd name="T15" fmla="*/ 1122 h 1536"/>
                <a:gd name="T16" fmla="*/ 1498 w 1539"/>
                <a:gd name="T17" fmla="*/ 1009 h 1536"/>
                <a:gd name="T18" fmla="*/ 1528 w 1539"/>
                <a:gd name="T19" fmla="*/ 892 h 1536"/>
                <a:gd name="T20" fmla="*/ 1539 w 1539"/>
                <a:gd name="T21" fmla="*/ 768 h 1536"/>
                <a:gd name="T22" fmla="*/ 1528 w 1539"/>
                <a:gd name="T23" fmla="*/ 644 h 1536"/>
                <a:gd name="T24" fmla="*/ 1498 w 1539"/>
                <a:gd name="T25" fmla="*/ 523 h 1536"/>
                <a:gd name="T26" fmla="*/ 1453 w 1539"/>
                <a:gd name="T27" fmla="*/ 414 h 1536"/>
                <a:gd name="T28" fmla="*/ 1389 w 1539"/>
                <a:gd name="T29" fmla="*/ 313 h 1536"/>
                <a:gd name="T30" fmla="*/ 1313 w 1539"/>
                <a:gd name="T31" fmla="*/ 222 h 1536"/>
                <a:gd name="T32" fmla="*/ 1223 w 1539"/>
                <a:gd name="T33" fmla="*/ 147 h 1536"/>
                <a:gd name="T34" fmla="*/ 1121 w 1539"/>
                <a:gd name="T35" fmla="*/ 83 h 1536"/>
                <a:gd name="T36" fmla="*/ 1012 w 1539"/>
                <a:gd name="T37" fmla="*/ 38 h 1536"/>
                <a:gd name="T38" fmla="*/ 896 w 1539"/>
                <a:gd name="T39" fmla="*/ 8 h 1536"/>
                <a:gd name="T40" fmla="*/ 771 w 1539"/>
                <a:gd name="T41" fmla="*/ 0 h 1536"/>
                <a:gd name="T42" fmla="*/ 647 w 1539"/>
                <a:gd name="T43" fmla="*/ 8 h 1536"/>
                <a:gd name="T44" fmla="*/ 527 w 1539"/>
                <a:gd name="T45" fmla="*/ 38 h 1536"/>
                <a:gd name="T46" fmla="*/ 418 w 1539"/>
                <a:gd name="T47" fmla="*/ 83 h 1536"/>
                <a:gd name="T48" fmla="*/ 316 w 1539"/>
                <a:gd name="T49" fmla="*/ 147 h 1536"/>
                <a:gd name="T50" fmla="*/ 226 w 1539"/>
                <a:gd name="T51" fmla="*/ 222 h 1536"/>
                <a:gd name="T52" fmla="*/ 150 w 1539"/>
                <a:gd name="T53" fmla="*/ 313 h 1536"/>
                <a:gd name="T54" fmla="*/ 86 w 1539"/>
                <a:gd name="T55" fmla="*/ 414 h 1536"/>
                <a:gd name="T56" fmla="*/ 41 w 1539"/>
                <a:gd name="T57" fmla="*/ 523 h 1536"/>
                <a:gd name="T58" fmla="*/ 11 w 1539"/>
                <a:gd name="T59" fmla="*/ 644 h 1536"/>
                <a:gd name="T60" fmla="*/ 0 w 1539"/>
                <a:gd name="T61" fmla="*/ 768 h 1536"/>
                <a:gd name="T62" fmla="*/ 11 w 1539"/>
                <a:gd name="T63" fmla="*/ 892 h 1536"/>
                <a:gd name="T64" fmla="*/ 41 w 1539"/>
                <a:gd name="T65" fmla="*/ 1009 h 1536"/>
                <a:gd name="T66" fmla="*/ 86 w 1539"/>
                <a:gd name="T67" fmla="*/ 1122 h 1536"/>
                <a:gd name="T68" fmla="*/ 150 w 1539"/>
                <a:gd name="T69" fmla="*/ 1220 h 1536"/>
                <a:gd name="T70" fmla="*/ 226 w 1539"/>
                <a:gd name="T71" fmla="*/ 1310 h 1536"/>
                <a:gd name="T72" fmla="*/ 316 w 1539"/>
                <a:gd name="T73" fmla="*/ 1389 h 1536"/>
                <a:gd name="T74" fmla="*/ 418 w 1539"/>
                <a:gd name="T75" fmla="*/ 1450 h 1536"/>
                <a:gd name="T76" fmla="*/ 527 w 1539"/>
                <a:gd name="T77" fmla="*/ 1498 h 1536"/>
                <a:gd name="T78" fmla="*/ 647 w 1539"/>
                <a:gd name="T79" fmla="*/ 1525 h 1536"/>
                <a:gd name="T80" fmla="*/ 771 w 1539"/>
                <a:gd name="T81" fmla="*/ 1536 h 1536"/>
                <a:gd name="T82" fmla="*/ 771 w 1539"/>
                <a:gd name="T83" fmla="*/ 1536 h 1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39"/>
                <a:gd name="T127" fmla="*/ 0 h 1536"/>
                <a:gd name="T128" fmla="*/ 1539 w 1539"/>
                <a:gd name="T129" fmla="*/ 1536 h 1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39" h="1536">
                  <a:moveTo>
                    <a:pt x="768" y="1536"/>
                  </a:moveTo>
                  <a:lnTo>
                    <a:pt x="896" y="1525"/>
                  </a:lnTo>
                  <a:lnTo>
                    <a:pt x="1012" y="1498"/>
                  </a:lnTo>
                  <a:lnTo>
                    <a:pt x="1121" y="1450"/>
                  </a:lnTo>
                  <a:lnTo>
                    <a:pt x="1223" y="1389"/>
                  </a:lnTo>
                  <a:lnTo>
                    <a:pt x="1313" y="1310"/>
                  </a:lnTo>
                  <a:lnTo>
                    <a:pt x="1389" y="1220"/>
                  </a:lnTo>
                  <a:lnTo>
                    <a:pt x="1453" y="1122"/>
                  </a:lnTo>
                  <a:lnTo>
                    <a:pt x="1498" y="1009"/>
                  </a:lnTo>
                  <a:lnTo>
                    <a:pt x="1528" y="892"/>
                  </a:lnTo>
                  <a:lnTo>
                    <a:pt x="1539" y="768"/>
                  </a:lnTo>
                  <a:lnTo>
                    <a:pt x="1528" y="644"/>
                  </a:lnTo>
                  <a:lnTo>
                    <a:pt x="1498" y="523"/>
                  </a:lnTo>
                  <a:lnTo>
                    <a:pt x="1453" y="414"/>
                  </a:lnTo>
                  <a:lnTo>
                    <a:pt x="1389" y="313"/>
                  </a:lnTo>
                  <a:lnTo>
                    <a:pt x="1313" y="222"/>
                  </a:lnTo>
                  <a:lnTo>
                    <a:pt x="1223" y="147"/>
                  </a:lnTo>
                  <a:lnTo>
                    <a:pt x="1121" y="83"/>
                  </a:lnTo>
                  <a:lnTo>
                    <a:pt x="1012" y="38"/>
                  </a:lnTo>
                  <a:lnTo>
                    <a:pt x="896" y="8"/>
                  </a:lnTo>
                  <a:lnTo>
                    <a:pt x="771" y="0"/>
                  </a:lnTo>
                  <a:lnTo>
                    <a:pt x="647" y="8"/>
                  </a:lnTo>
                  <a:lnTo>
                    <a:pt x="527" y="38"/>
                  </a:lnTo>
                  <a:lnTo>
                    <a:pt x="418" y="83"/>
                  </a:lnTo>
                  <a:lnTo>
                    <a:pt x="316" y="147"/>
                  </a:lnTo>
                  <a:lnTo>
                    <a:pt x="226" y="222"/>
                  </a:lnTo>
                  <a:lnTo>
                    <a:pt x="150" y="313"/>
                  </a:lnTo>
                  <a:lnTo>
                    <a:pt x="86" y="414"/>
                  </a:lnTo>
                  <a:lnTo>
                    <a:pt x="41" y="523"/>
                  </a:lnTo>
                  <a:lnTo>
                    <a:pt x="11" y="644"/>
                  </a:lnTo>
                  <a:lnTo>
                    <a:pt x="0" y="768"/>
                  </a:lnTo>
                  <a:lnTo>
                    <a:pt x="11" y="892"/>
                  </a:lnTo>
                  <a:lnTo>
                    <a:pt x="41" y="1009"/>
                  </a:lnTo>
                  <a:lnTo>
                    <a:pt x="86" y="1122"/>
                  </a:lnTo>
                  <a:lnTo>
                    <a:pt x="150" y="1220"/>
                  </a:lnTo>
                  <a:lnTo>
                    <a:pt x="226" y="1310"/>
                  </a:lnTo>
                  <a:lnTo>
                    <a:pt x="316" y="1389"/>
                  </a:lnTo>
                  <a:lnTo>
                    <a:pt x="418" y="1450"/>
                  </a:lnTo>
                  <a:lnTo>
                    <a:pt x="527" y="1498"/>
                  </a:lnTo>
                  <a:lnTo>
                    <a:pt x="647" y="1525"/>
                  </a:lnTo>
                  <a:lnTo>
                    <a:pt x="771" y="1536"/>
                  </a:lnTo>
                </a:path>
              </a:pathLst>
            </a:custGeom>
            <a:noFill/>
            <a:ln w="1270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487" name="Freeform 1031"/>
            <p:cNvSpPr>
              <a:spLocks/>
            </p:cNvSpPr>
            <p:nvPr/>
          </p:nvSpPr>
          <p:spPr bwMode="auto">
            <a:xfrm>
              <a:off x="1653" y="1075"/>
              <a:ext cx="376" cy="248"/>
            </a:xfrm>
            <a:custGeom>
              <a:avLst/>
              <a:gdLst>
                <a:gd name="T0" fmla="*/ 372 w 376"/>
                <a:gd name="T1" fmla="*/ 248 h 248"/>
                <a:gd name="T2" fmla="*/ 376 w 376"/>
                <a:gd name="T3" fmla="*/ 0 h 248"/>
                <a:gd name="T4" fmla="*/ 0 w 376"/>
                <a:gd name="T5" fmla="*/ 0 h 248"/>
                <a:gd name="T6" fmla="*/ 0 w 376"/>
                <a:gd name="T7" fmla="*/ 248 h 248"/>
                <a:gd name="T8" fmla="*/ 376 w 376"/>
                <a:gd name="T9" fmla="*/ 248 h 248"/>
                <a:gd name="T10" fmla="*/ 376 w 376"/>
                <a:gd name="T11" fmla="*/ 248 h 2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76"/>
                <a:gd name="T19" fmla="*/ 0 h 248"/>
                <a:gd name="T20" fmla="*/ 376 w 376"/>
                <a:gd name="T21" fmla="*/ 248 h 2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76" h="248">
                  <a:moveTo>
                    <a:pt x="372" y="248"/>
                  </a:moveTo>
                  <a:lnTo>
                    <a:pt x="376" y="0"/>
                  </a:lnTo>
                  <a:lnTo>
                    <a:pt x="0" y="0"/>
                  </a:lnTo>
                  <a:lnTo>
                    <a:pt x="0" y="248"/>
                  </a:lnTo>
                  <a:lnTo>
                    <a:pt x="376" y="24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488" name="Line 1032"/>
            <p:cNvSpPr>
              <a:spLocks noChangeShapeType="1"/>
            </p:cNvSpPr>
            <p:nvPr/>
          </p:nvSpPr>
          <p:spPr bwMode="auto">
            <a:xfrm>
              <a:off x="1824" y="1344"/>
              <a:ext cx="4" cy="2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489" name="Freeform 1033"/>
            <p:cNvSpPr>
              <a:spLocks/>
            </p:cNvSpPr>
            <p:nvPr/>
          </p:nvSpPr>
          <p:spPr bwMode="auto">
            <a:xfrm>
              <a:off x="1461" y="1496"/>
              <a:ext cx="342" cy="117"/>
            </a:xfrm>
            <a:custGeom>
              <a:avLst/>
              <a:gdLst>
                <a:gd name="T0" fmla="*/ 342 w 342"/>
                <a:gd name="T1" fmla="*/ 0 h 117"/>
                <a:gd name="T2" fmla="*/ 342 w 342"/>
                <a:gd name="T3" fmla="*/ 49 h 117"/>
                <a:gd name="T4" fmla="*/ 342 w 342"/>
                <a:gd name="T5" fmla="*/ 49 h 117"/>
                <a:gd name="T6" fmla="*/ 335 w 342"/>
                <a:gd name="T7" fmla="*/ 49 h 117"/>
                <a:gd name="T8" fmla="*/ 327 w 342"/>
                <a:gd name="T9" fmla="*/ 53 h 117"/>
                <a:gd name="T10" fmla="*/ 312 w 342"/>
                <a:gd name="T11" fmla="*/ 53 h 117"/>
                <a:gd name="T12" fmla="*/ 297 w 342"/>
                <a:gd name="T13" fmla="*/ 53 h 117"/>
                <a:gd name="T14" fmla="*/ 278 w 342"/>
                <a:gd name="T15" fmla="*/ 57 h 117"/>
                <a:gd name="T16" fmla="*/ 259 w 342"/>
                <a:gd name="T17" fmla="*/ 57 h 117"/>
                <a:gd name="T18" fmla="*/ 237 w 342"/>
                <a:gd name="T19" fmla="*/ 61 h 117"/>
                <a:gd name="T20" fmla="*/ 214 w 342"/>
                <a:gd name="T21" fmla="*/ 64 h 117"/>
                <a:gd name="T22" fmla="*/ 188 w 342"/>
                <a:gd name="T23" fmla="*/ 68 h 117"/>
                <a:gd name="T24" fmla="*/ 165 w 342"/>
                <a:gd name="T25" fmla="*/ 72 h 117"/>
                <a:gd name="T26" fmla="*/ 143 w 342"/>
                <a:gd name="T27" fmla="*/ 80 h 117"/>
                <a:gd name="T28" fmla="*/ 120 w 342"/>
                <a:gd name="T29" fmla="*/ 87 h 117"/>
                <a:gd name="T30" fmla="*/ 101 w 342"/>
                <a:gd name="T31" fmla="*/ 91 h 117"/>
                <a:gd name="T32" fmla="*/ 82 w 342"/>
                <a:gd name="T33" fmla="*/ 98 h 117"/>
                <a:gd name="T34" fmla="*/ 67 w 342"/>
                <a:gd name="T35" fmla="*/ 106 h 117"/>
                <a:gd name="T36" fmla="*/ 52 w 342"/>
                <a:gd name="T37" fmla="*/ 110 h 117"/>
                <a:gd name="T38" fmla="*/ 41 w 342"/>
                <a:gd name="T39" fmla="*/ 113 h 117"/>
                <a:gd name="T40" fmla="*/ 37 w 342"/>
                <a:gd name="T41" fmla="*/ 117 h 117"/>
                <a:gd name="T42" fmla="*/ 33 w 342"/>
                <a:gd name="T43" fmla="*/ 117 h 117"/>
                <a:gd name="T44" fmla="*/ 0 w 342"/>
                <a:gd name="T45" fmla="*/ 80 h 117"/>
                <a:gd name="T46" fmla="*/ 3 w 342"/>
                <a:gd name="T47" fmla="*/ 76 h 117"/>
                <a:gd name="T48" fmla="*/ 11 w 342"/>
                <a:gd name="T49" fmla="*/ 72 h 117"/>
                <a:gd name="T50" fmla="*/ 22 w 342"/>
                <a:gd name="T51" fmla="*/ 68 h 117"/>
                <a:gd name="T52" fmla="*/ 37 w 342"/>
                <a:gd name="T53" fmla="*/ 61 h 117"/>
                <a:gd name="T54" fmla="*/ 56 w 342"/>
                <a:gd name="T55" fmla="*/ 57 h 117"/>
                <a:gd name="T56" fmla="*/ 79 w 342"/>
                <a:gd name="T57" fmla="*/ 49 h 117"/>
                <a:gd name="T58" fmla="*/ 101 w 342"/>
                <a:gd name="T59" fmla="*/ 42 h 117"/>
                <a:gd name="T60" fmla="*/ 124 w 342"/>
                <a:gd name="T61" fmla="*/ 34 h 117"/>
                <a:gd name="T62" fmla="*/ 146 w 342"/>
                <a:gd name="T63" fmla="*/ 27 h 117"/>
                <a:gd name="T64" fmla="*/ 173 w 342"/>
                <a:gd name="T65" fmla="*/ 19 h 117"/>
                <a:gd name="T66" fmla="*/ 195 w 342"/>
                <a:gd name="T67" fmla="*/ 16 h 117"/>
                <a:gd name="T68" fmla="*/ 218 w 342"/>
                <a:gd name="T69" fmla="*/ 12 h 117"/>
                <a:gd name="T70" fmla="*/ 240 w 342"/>
                <a:gd name="T71" fmla="*/ 8 h 117"/>
                <a:gd name="T72" fmla="*/ 263 w 342"/>
                <a:gd name="T73" fmla="*/ 8 h 117"/>
                <a:gd name="T74" fmla="*/ 286 w 342"/>
                <a:gd name="T75" fmla="*/ 4 h 117"/>
                <a:gd name="T76" fmla="*/ 304 w 342"/>
                <a:gd name="T77" fmla="*/ 4 h 117"/>
                <a:gd name="T78" fmla="*/ 320 w 342"/>
                <a:gd name="T79" fmla="*/ 4 h 117"/>
                <a:gd name="T80" fmla="*/ 335 w 342"/>
                <a:gd name="T81" fmla="*/ 0 h 117"/>
                <a:gd name="T82" fmla="*/ 342 w 342"/>
                <a:gd name="T83" fmla="*/ 0 h 117"/>
                <a:gd name="T84" fmla="*/ 342 w 342"/>
                <a:gd name="T85" fmla="*/ 0 h 117"/>
                <a:gd name="T86" fmla="*/ 342 w 342"/>
                <a:gd name="T87" fmla="*/ 0 h 11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42"/>
                <a:gd name="T133" fmla="*/ 0 h 117"/>
                <a:gd name="T134" fmla="*/ 342 w 342"/>
                <a:gd name="T135" fmla="*/ 117 h 117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42" h="117">
                  <a:moveTo>
                    <a:pt x="342" y="0"/>
                  </a:moveTo>
                  <a:lnTo>
                    <a:pt x="342" y="49"/>
                  </a:lnTo>
                  <a:lnTo>
                    <a:pt x="335" y="49"/>
                  </a:lnTo>
                  <a:lnTo>
                    <a:pt x="327" y="53"/>
                  </a:lnTo>
                  <a:lnTo>
                    <a:pt x="312" y="53"/>
                  </a:lnTo>
                  <a:lnTo>
                    <a:pt x="297" y="53"/>
                  </a:lnTo>
                  <a:lnTo>
                    <a:pt x="278" y="57"/>
                  </a:lnTo>
                  <a:lnTo>
                    <a:pt x="259" y="57"/>
                  </a:lnTo>
                  <a:lnTo>
                    <a:pt x="237" y="61"/>
                  </a:lnTo>
                  <a:lnTo>
                    <a:pt x="214" y="64"/>
                  </a:lnTo>
                  <a:lnTo>
                    <a:pt x="188" y="68"/>
                  </a:lnTo>
                  <a:lnTo>
                    <a:pt x="165" y="72"/>
                  </a:lnTo>
                  <a:lnTo>
                    <a:pt x="143" y="80"/>
                  </a:lnTo>
                  <a:lnTo>
                    <a:pt x="120" y="87"/>
                  </a:lnTo>
                  <a:lnTo>
                    <a:pt x="101" y="91"/>
                  </a:lnTo>
                  <a:lnTo>
                    <a:pt x="82" y="98"/>
                  </a:lnTo>
                  <a:lnTo>
                    <a:pt x="67" y="106"/>
                  </a:lnTo>
                  <a:lnTo>
                    <a:pt x="52" y="110"/>
                  </a:lnTo>
                  <a:lnTo>
                    <a:pt x="41" y="113"/>
                  </a:lnTo>
                  <a:lnTo>
                    <a:pt x="37" y="117"/>
                  </a:lnTo>
                  <a:lnTo>
                    <a:pt x="33" y="117"/>
                  </a:lnTo>
                  <a:lnTo>
                    <a:pt x="0" y="80"/>
                  </a:lnTo>
                  <a:lnTo>
                    <a:pt x="3" y="76"/>
                  </a:lnTo>
                  <a:lnTo>
                    <a:pt x="11" y="72"/>
                  </a:lnTo>
                  <a:lnTo>
                    <a:pt x="22" y="68"/>
                  </a:lnTo>
                  <a:lnTo>
                    <a:pt x="37" y="61"/>
                  </a:lnTo>
                  <a:lnTo>
                    <a:pt x="56" y="57"/>
                  </a:lnTo>
                  <a:lnTo>
                    <a:pt x="79" y="49"/>
                  </a:lnTo>
                  <a:lnTo>
                    <a:pt x="101" y="42"/>
                  </a:lnTo>
                  <a:lnTo>
                    <a:pt x="124" y="34"/>
                  </a:lnTo>
                  <a:lnTo>
                    <a:pt x="146" y="27"/>
                  </a:lnTo>
                  <a:lnTo>
                    <a:pt x="173" y="19"/>
                  </a:lnTo>
                  <a:lnTo>
                    <a:pt x="195" y="16"/>
                  </a:lnTo>
                  <a:lnTo>
                    <a:pt x="218" y="12"/>
                  </a:lnTo>
                  <a:lnTo>
                    <a:pt x="240" y="8"/>
                  </a:lnTo>
                  <a:lnTo>
                    <a:pt x="263" y="8"/>
                  </a:lnTo>
                  <a:lnTo>
                    <a:pt x="286" y="4"/>
                  </a:lnTo>
                  <a:lnTo>
                    <a:pt x="304" y="4"/>
                  </a:lnTo>
                  <a:lnTo>
                    <a:pt x="320" y="4"/>
                  </a:lnTo>
                  <a:lnTo>
                    <a:pt x="335" y="0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490" name="Freeform 1034"/>
            <p:cNvSpPr>
              <a:spLocks/>
            </p:cNvSpPr>
            <p:nvPr/>
          </p:nvSpPr>
          <p:spPr bwMode="auto">
            <a:xfrm>
              <a:off x="1461" y="1496"/>
              <a:ext cx="342" cy="117"/>
            </a:xfrm>
            <a:custGeom>
              <a:avLst/>
              <a:gdLst>
                <a:gd name="T0" fmla="*/ 342 w 342"/>
                <a:gd name="T1" fmla="*/ 0 h 117"/>
                <a:gd name="T2" fmla="*/ 342 w 342"/>
                <a:gd name="T3" fmla="*/ 49 h 117"/>
                <a:gd name="T4" fmla="*/ 342 w 342"/>
                <a:gd name="T5" fmla="*/ 49 h 117"/>
                <a:gd name="T6" fmla="*/ 335 w 342"/>
                <a:gd name="T7" fmla="*/ 49 h 117"/>
                <a:gd name="T8" fmla="*/ 327 w 342"/>
                <a:gd name="T9" fmla="*/ 53 h 117"/>
                <a:gd name="T10" fmla="*/ 312 w 342"/>
                <a:gd name="T11" fmla="*/ 53 h 117"/>
                <a:gd name="T12" fmla="*/ 297 w 342"/>
                <a:gd name="T13" fmla="*/ 53 h 117"/>
                <a:gd name="T14" fmla="*/ 278 w 342"/>
                <a:gd name="T15" fmla="*/ 57 h 117"/>
                <a:gd name="T16" fmla="*/ 259 w 342"/>
                <a:gd name="T17" fmla="*/ 57 h 117"/>
                <a:gd name="T18" fmla="*/ 237 w 342"/>
                <a:gd name="T19" fmla="*/ 61 h 117"/>
                <a:gd name="T20" fmla="*/ 214 w 342"/>
                <a:gd name="T21" fmla="*/ 64 h 117"/>
                <a:gd name="T22" fmla="*/ 188 w 342"/>
                <a:gd name="T23" fmla="*/ 68 h 117"/>
                <a:gd name="T24" fmla="*/ 165 w 342"/>
                <a:gd name="T25" fmla="*/ 72 h 117"/>
                <a:gd name="T26" fmla="*/ 143 w 342"/>
                <a:gd name="T27" fmla="*/ 80 h 117"/>
                <a:gd name="T28" fmla="*/ 120 w 342"/>
                <a:gd name="T29" fmla="*/ 87 h 117"/>
                <a:gd name="T30" fmla="*/ 101 w 342"/>
                <a:gd name="T31" fmla="*/ 91 h 117"/>
                <a:gd name="T32" fmla="*/ 82 w 342"/>
                <a:gd name="T33" fmla="*/ 98 h 117"/>
                <a:gd name="T34" fmla="*/ 67 w 342"/>
                <a:gd name="T35" fmla="*/ 106 h 117"/>
                <a:gd name="T36" fmla="*/ 52 w 342"/>
                <a:gd name="T37" fmla="*/ 110 h 117"/>
                <a:gd name="T38" fmla="*/ 41 w 342"/>
                <a:gd name="T39" fmla="*/ 113 h 117"/>
                <a:gd name="T40" fmla="*/ 37 w 342"/>
                <a:gd name="T41" fmla="*/ 117 h 117"/>
                <a:gd name="T42" fmla="*/ 33 w 342"/>
                <a:gd name="T43" fmla="*/ 117 h 117"/>
                <a:gd name="T44" fmla="*/ 0 w 342"/>
                <a:gd name="T45" fmla="*/ 80 h 117"/>
                <a:gd name="T46" fmla="*/ 3 w 342"/>
                <a:gd name="T47" fmla="*/ 76 h 117"/>
                <a:gd name="T48" fmla="*/ 11 w 342"/>
                <a:gd name="T49" fmla="*/ 72 h 117"/>
                <a:gd name="T50" fmla="*/ 22 w 342"/>
                <a:gd name="T51" fmla="*/ 68 h 117"/>
                <a:gd name="T52" fmla="*/ 37 w 342"/>
                <a:gd name="T53" fmla="*/ 61 h 117"/>
                <a:gd name="T54" fmla="*/ 56 w 342"/>
                <a:gd name="T55" fmla="*/ 57 h 117"/>
                <a:gd name="T56" fmla="*/ 79 w 342"/>
                <a:gd name="T57" fmla="*/ 49 h 117"/>
                <a:gd name="T58" fmla="*/ 101 w 342"/>
                <a:gd name="T59" fmla="*/ 42 h 117"/>
                <a:gd name="T60" fmla="*/ 124 w 342"/>
                <a:gd name="T61" fmla="*/ 34 h 117"/>
                <a:gd name="T62" fmla="*/ 146 w 342"/>
                <a:gd name="T63" fmla="*/ 27 h 117"/>
                <a:gd name="T64" fmla="*/ 173 w 342"/>
                <a:gd name="T65" fmla="*/ 19 h 117"/>
                <a:gd name="T66" fmla="*/ 195 w 342"/>
                <a:gd name="T67" fmla="*/ 16 h 117"/>
                <a:gd name="T68" fmla="*/ 218 w 342"/>
                <a:gd name="T69" fmla="*/ 12 h 117"/>
                <a:gd name="T70" fmla="*/ 240 w 342"/>
                <a:gd name="T71" fmla="*/ 8 h 117"/>
                <a:gd name="T72" fmla="*/ 263 w 342"/>
                <a:gd name="T73" fmla="*/ 8 h 117"/>
                <a:gd name="T74" fmla="*/ 286 w 342"/>
                <a:gd name="T75" fmla="*/ 4 h 117"/>
                <a:gd name="T76" fmla="*/ 304 w 342"/>
                <a:gd name="T77" fmla="*/ 4 h 117"/>
                <a:gd name="T78" fmla="*/ 320 w 342"/>
                <a:gd name="T79" fmla="*/ 4 h 117"/>
                <a:gd name="T80" fmla="*/ 335 w 342"/>
                <a:gd name="T81" fmla="*/ 0 h 117"/>
                <a:gd name="T82" fmla="*/ 342 w 342"/>
                <a:gd name="T83" fmla="*/ 0 h 117"/>
                <a:gd name="T84" fmla="*/ 342 w 342"/>
                <a:gd name="T85" fmla="*/ 0 h 117"/>
                <a:gd name="T86" fmla="*/ 342 w 342"/>
                <a:gd name="T87" fmla="*/ 0 h 11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42"/>
                <a:gd name="T133" fmla="*/ 0 h 117"/>
                <a:gd name="T134" fmla="*/ 342 w 342"/>
                <a:gd name="T135" fmla="*/ 117 h 117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42" h="117">
                  <a:moveTo>
                    <a:pt x="342" y="0"/>
                  </a:moveTo>
                  <a:lnTo>
                    <a:pt x="342" y="49"/>
                  </a:lnTo>
                  <a:lnTo>
                    <a:pt x="335" y="49"/>
                  </a:lnTo>
                  <a:lnTo>
                    <a:pt x="327" y="53"/>
                  </a:lnTo>
                  <a:lnTo>
                    <a:pt x="312" y="53"/>
                  </a:lnTo>
                  <a:lnTo>
                    <a:pt x="297" y="53"/>
                  </a:lnTo>
                  <a:lnTo>
                    <a:pt x="278" y="57"/>
                  </a:lnTo>
                  <a:lnTo>
                    <a:pt x="259" y="57"/>
                  </a:lnTo>
                  <a:lnTo>
                    <a:pt x="237" y="61"/>
                  </a:lnTo>
                  <a:lnTo>
                    <a:pt x="214" y="64"/>
                  </a:lnTo>
                  <a:lnTo>
                    <a:pt x="188" y="68"/>
                  </a:lnTo>
                  <a:lnTo>
                    <a:pt x="165" y="72"/>
                  </a:lnTo>
                  <a:lnTo>
                    <a:pt x="143" y="80"/>
                  </a:lnTo>
                  <a:lnTo>
                    <a:pt x="120" y="87"/>
                  </a:lnTo>
                  <a:lnTo>
                    <a:pt x="101" y="91"/>
                  </a:lnTo>
                  <a:lnTo>
                    <a:pt x="82" y="98"/>
                  </a:lnTo>
                  <a:lnTo>
                    <a:pt x="67" y="106"/>
                  </a:lnTo>
                  <a:lnTo>
                    <a:pt x="52" y="110"/>
                  </a:lnTo>
                  <a:lnTo>
                    <a:pt x="41" y="113"/>
                  </a:lnTo>
                  <a:lnTo>
                    <a:pt x="37" y="117"/>
                  </a:lnTo>
                  <a:lnTo>
                    <a:pt x="33" y="117"/>
                  </a:lnTo>
                  <a:lnTo>
                    <a:pt x="0" y="80"/>
                  </a:lnTo>
                  <a:lnTo>
                    <a:pt x="3" y="76"/>
                  </a:lnTo>
                  <a:lnTo>
                    <a:pt x="11" y="72"/>
                  </a:lnTo>
                  <a:lnTo>
                    <a:pt x="22" y="68"/>
                  </a:lnTo>
                  <a:lnTo>
                    <a:pt x="37" y="61"/>
                  </a:lnTo>
                  <a:lnTo>
                    <a:pt x="56" y="57"/>
                  </a:lnTo>
                  <a:lnTo>
                    <a:pt x="79" y="49"/>
                  </a:lnTo>
                  <a:lnTo>
                    <a:pt x="101" y="42"/>
                  </a:lnTo>
                  <a:lnTo>
                    <a:pt x="124" y="34"/>
                  </a:lnTo>
                  <a:lnTo>
                    <a:pt x="146" y="27"/>
                  </a:lnTo>
                  <a:lnTo>
                    <a:pt x="173" y="19"/>
                  </a:lnTo>
                  <a:lnTo>
                    <a:pt x="195" y="16"/>
                  </a:lnTo>
                  <a:lnTo>
                    <a:pt x="218" y="12"/>
                  </a:lnTo>
                  <a:lnTo>
                    <a:pt x="240" y="8"/>
                  </a:lnTo>
                  <a:lnTo>
                    <a:pt x="263" y="8"/>
                  </a:lnTo>
                  <a:lnTo>
                    <a:pt x="286" y="4"/>
                  </a:lnTo>
                  <a:lnTo>
                    <a:pt x="304" y="4"/>
                  </a:lnTo>
                  <a:lnTo>
                    <a:pt x="320" y="4"/>
                  </a:lnTo>
                  <a:lnTo>
                    <a:pt x="335" y="0"/>
                  </a:ln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491" name="Freeform 1035"/>
            <p:cNvSpPr>
              <a:spLocks/>
            </p:cNvSpPr>
            <p:nvPr/>
          </p:nvSpPr>
          <p:spPr bwMode="auto">
            <a:xfrm>
              <a:off x="1005" y="1587"/>
              <a:ext cx="463" cy="485"/>
            </a:xfrm>
            <a:custGeom>
              <a:avLst/>
              <a:gdLst>
                <a:gd name="T0" fmla="*/ 425 w 463"/>
                <a:gd name="T1" fmla="*/ 0 h 485"/>
                <a:gd name="T2" fmla="*/ 463 w 463"/>
                <a:gd name="T3" fmla="*/ 45 h 485"/>
                <a:gd name="T4" fmla="*/ 456 w 463"/>
                <a:gd name="T5" fmla="*/ 45 h 485"/>
                <a:gd name="T6" fmla="*/ 441 w 463"/>
                <a:gd name="T7" fmla="*/ 53 h 485"/>
                <a:gd name="T8" fmla="*/ 418 w 463"/>
                <a:gd name="T9" fmla="*/ 68 h 485"/>
                <a:gd name="T10" fmla="*/ 388 w 463"/>
                <a:gd name="T11" fmla="*/ 83 h 485"/>
                <a:gd name="T12" fmla="*/ 354 w 463"/>
                <a:gd name="T13" fmla="*/ 105 h 485"/>
                <a:gd name="T14" fmla="*/ 316 w 463"/>
                <a:gd name="T15" fmla="*/ 132 h 485"/>
                <a:gd name="T16" fmla="*/ 279 w 463"/>
                <a:gd name="T17" fmla="*/ 158 h 485"/>
                <a:gd name="T18" fmla="*/ 241 w 463"/>
                <a:gd name="T19" fmla="*/ 192 h 485"/>
                <a:gd name="T20" fmla="*/ 203 w 463"/>
                <a:gd name="T21" fmla="*/ 226 h 485"/>
                <a:gd name="T22" fmla="*/ 173 w 463"/>
                <a:gd name="T23" fmla="*/ 263 h 485"/>
                <a:gd name="T24" fmla="*/ 154 w 463"/>
                <a:gd name="T25" fmla="*/ 290 h 485"/>
                <a:gd name="T26" fmla="*/ 139 w 463"/>
                <a:gd name="T27" fmla="*/ 316 h 485"/>
                <a:gd name="T28" fmla="*/ 124 w 463"/>
                <a:gd name="T29" fmla="*/ 339 h 485"/>
                <a:gd name="T30" fmla="*/ 113 w 463"/>
                <a:gd name="T31" fmla="*/ 354 h 485"/>
                <a:gd name="T32" fmla="*/ 102 w 463"/>
                <a:gd name="T33" fmla="*/ 369 h 485"/>
                <a:gd name="T34" fmla="*/ 94 w 463"/>
                <a:gd name="T35" fmla="*/ 384 h 485"/>
                <a:gd name="T36" fmla="*/ 90 w 463"/>
                <a:gd name="T37" fmla="*/ 391 h 485"/>
                <a:gd name="T38" fmla="*/ 87 w 463"/>
                <a:gd name="T39" fmla="*/ 399 h 485"/>
                <a:gd name="T40" fmla="*/ 83 w 463"/>
                <a:gd name="T41" fmla="*/ 403 h 485"/>
                <a:gd name="T42" fmla="*/ 83 w 463"/>
                <a:gd name="T43" fmla="*/ 406 h 485"/>
                <a:gd name="T44" fmla="*/ 117 w 463"/>
                <a:gd name="T45" fmla="*/ 421 h 485"/>
                <a:gd name="T46" fmla="*/ 4 w 463"/>
                <a:gd name="T47" fmla="*/ 485 h 485"/>
                <a:gd name="T48" fmla="*/ 0 w 463"/>
                <a:gd name="T49" fmla="*/ 369 h 485"/>
                <a:gd name="T50" fmla="*/ 30 w 463"/>
                <a:gd name="T51" fmla="*/ 380 h 485"/>
                <a:gd name="T52" fmla="*/ 34 w 463"/>
                <a:gd name="T53" fmla="*/ 376 h 485"/>
                <a:gd name="T54" fmla="*/ 38 w 463"/>
                <a:gd name="T55" fmla="*/ 369 h 485"/>
                <a:gd name="T56" fmla="*/ 42 w 463"/>
                <a:gd name="T57" fmla="*/ 354 h 485"/>
                <a:gd name="T58" fmla="*/ 53 w 463"/>
                <a:gd name="T59" fmla="*/ 335 h 485"/>
                <a:gd name="T60" fmla="*/ 68 w 463"/>
                <a:gd name="T61" fmla="*/ 312 h 485"/>
                <a:gd name="T62" fmla="*/ 83 w 463"/>
                <a:gd name="T63" fmla="*/ 286 h 485"/>
                <a:gd name="T64" fmla="*/ 102 w 463"/>
                <a:gd name="T65" fmla="*/ 260 h 485"/>
                <a:gd name="T66" fmla="*/ 124 w 463"/>
                <a:gd name="T67" fmla="*/ 229 h 485"/>
                <a:gd name="T68" fmla="*/ 151 w 463"/>
                <a:gd name="T69" fmla="*/ 196 h 485"/>
                <a:gd name="T70" fmla="*/ 181 w 463"/>
                <a:gd name="T71" fmla="*/ 165 h 485"/>
                <a:gd name="T72" fmla="*/ 215 w 463"/>
                <a:gd name="T73" fmla="*/ 135 h 485"/>
                <a:gd name="T74" fmla="*/ 249 w 463"/>
                <a:gd name="T75" fmla="*/ 109 h 485"/>
                <a:gd name="T76" fmla="*/ 282 w 463"/>
                <a:gd name="T77" fmla="*/ 83 h 485"/>
                <a:gd name="T78" fmla="*/ 313 w 463"/>
                <a:gd name="T79" fmla="*/ 60 h 485"/>
                <a:gd name="T80" fmla="*/ 343 w 463"/>
                <a:gd name="T81" fmla="*/ 45 h 485"/>
                <a:gd name="T82" fmla="*/ 369 w 463"/>
                <a:gd name="T83" fmla="*/ 30 h 485"/>
                <a:gd name="T84" fmla="*/ 392 w 463"/>
                <a:gd name="T85" fmla="*/ 15 h 485"/>
                <a:gd name="T86" fmla="*/ 410 w 463"/>
                <a:gd name="T87" fmla="*/ 7 h 485"/>
                <a:gd name="T88" fmla="*/ 422 w 463"/>
                <a:gd name="T89" fmla="*/ 4 h 485"/>
                <a:gd name="T90" fmla="*/ 425 w 463"/>
                <a:gd name="T91" fmla="*/ 0 h 485"/>
                <a:gd name="T92" fmla="*/ 425 w 463"/>
                <a:gd name="T93" fmla="*/ 0 h 48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463"/>
                <a:gd name="T142" fmla="*/ 0 h 485"/>
                <a:gd name="T143" fmla="*/ 463 w 463"/>
                <a:gd name="T144" fmla="*/ 485 h 48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463" h="485">
                  <a:moveTo>
                    <a:pt x="425" y="0"/>
                  </a:moveTo>
                  <a:lnTo>
                    <a:pt x="463" y="45"/>
                  </a:lnTo>
                  <a:lnTo>
                    <a:pt x="456" y="45"/>
                  </a:lnTo>
                  <a:lnTo>
                    <a:pt x="441" y="53"/>
                  </a:lnTo>
                  <a:lnTo>
                    <a:pt x="418" y="68"/>
                  </a:lnTo>
                  <a:lnTo>
                    <a:pt x="388" y="83"/>
                  </a:lnTo>
                  <a:lnTo>
                    <a:pt x="354" y="105"/>
                  </a:lnTo>
                  <a:lnTo>
                    <a:pt x="316" y="132"/>
                  </a:lnTo>
                  <a:lnTo>
                    <a:pt x="279" y="158"/>
                  </a:lnTo>
                  <a:lnTo>
                    <a:pt x="241" y="192"/>
                  </a:lnTo>
                  <a:lnTo>
                    <a:pt x="203" y="226"/>
                  </a:lnTo>
                  <a:lnTo>
                    <a:pt x="173" y="263"/>
                  </a:lnTo>
                  <a:lnTo>
                    <a:pt x="154" y="290"/>
                  </a:lnTo>
                  <a:lnTo>
                    <a:pt x="139" y="316"/>
                  </a:lnTo>
                  <a:lnTo>
                    <a:pt x="124" y="339"/>
                  </a:lnTo>
                  <a:lnTo>
                    <a:pt x="113" y="354"/>
                  </a:lnTo>
                  <a:lnTo>
                    <a:pt x="102" y="369"/>
                  </a:lnTo>
                  <a:lnTo>
                    <a:pt x="94" y="384"/>
                  </a:lnTo>
                  <a:lnTo>
                    <a:pt x="90" y="391"/>
                  </a:lnTo>
                  <a:lnTo>
                    <a:pt x="87" y="399"/>
                  </a:lnTo>
                  <a:lnTo>
                    <a:pt x="83" y="403"/>
                  </a:lnTo>
                  <a:lnTo>
                    <a:pt x="83" y="406"/>
                  </a:lnTo>
                  <a:lnTo>
                    <a:pt x="117" y="421"/>
                  </a:lnTo>
                  <a:lnTo>
                    <a:pt x="4" y="485"/>
                  </a:lnTo>
                  <a:lnTo>
                    <a:pt x="0" y="369"/>
                  </a:lnTo>
                  <a:lnTo>
                    <a:pt x="30" y="380"/>
                  </a:lnTo>
                  <a:lnTo>
                    <a:pt x="34" y="376"/>
                  </a:lnTo>
                  <a:lnTo>
                    <a:pt x="38" y="369"/>
                  </a:lnTo>
                  <a:lnTo>
                    <a:pt x="42" y="354"/>
                  </a:lnTo>
                  <a:lnTo>
                    <a:pt x="53" y="335"/>
                  </a:lnTo>
                  <a:lnTo>
                    <a:pt x="68" y="312"/>
                  </a:lnTo>
                  <a:lnTo>
                    <a:pt x="83" y="286"/>
                  </a:lnTo>
                  <a:lnTo>
                    <a:pt x="102" y="260"/>
                  </a:lnTo>
                  <a:lnTo>
                    <a:pt x="124" y="229"/>
                  </a:lnTo>
                  <a:lnTo>
                    <a:pt x="151" y="196"/>
                  </a:lnTo>
                  <a:lnTo>
                    <a:pt x="181" y="165"/>
                  </a:lnTo>
                  <a:lnTo>
                    <a:pt x="215" y="135"/>
                  </a:lnTo>
                  <a:lnTo>
                    <a:pt x="249" y="109"/>
                  </a:lnTo>
                  <a:lnTo>
                    <a:pt x="282" y="83"/>
                  </a:lnTo>
                  <a:lnTo>
                    <a:pt x="313" y="60"/>
                  </a:lnTo>
                  <a:lnTo>
                    <a:pt x="343" y="45"/>
                  </a:lnTo>
                  <a:lnTo>
                    <a:pt x="369" y="30"/>
                  </a:lnTo>
                  <a:lnTo>
                    <a:pt x="392" y="15"/>
                  </a:lnTo>
                  <a:lnTo>
                    <a:pt x="410" y="7"/>
                  </a:lnTo>
                  <a:lnTo>
                    <a:pt x="422" y="4"/>
                  </a:lnTo>
                  <a:lnTo>
                    <a:pt x="425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492" name="Rectangle 1036"/>
            <p:cNvSpPr>
              <a:spLocks noChangeArrowheads="1"/>
            </p:cNvSpPr>
            <p:nvPr/>
          </p:nvSpPr>
          <p:spPr bwMode="auto">
            <a:xfrm rot="-780000">
              <a:off x="1441" y="1402"/>
              <a:ext cx="81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400">
                  <a:solidFill>
                    <a:srgbClr val="000000"/>
                  </a:solidFill>
                  <a:latin typeface="Arial" charset="0"/>
                </a:rPr>
                <a:t>T</a:t>
              </a:r>
              <a:endParaRPr kumimoji="0" lang="en-US" altLang="ko-KR" sz="1400">
                <a:latin typeface="Times New Roman" pitchFamily="18" charset="0"/>
              </a:endParaRPr>
            </a:p>
          </p:txBody>
        </p:sp>
        <p:sp>
          <p:nvSpPr>
            <p:cNvPr id="20493" name="Rectangle 1037"/>
            <p:cNvSpPr>
              <a:spLocks noChangeArrowheads="1"/>
            </p:cNvSpPr>
            <p:nvPr/>
          </p:nvSpPr>
          <p:spPr bwMode="auto">
            <a:xfrm rot="-780000">
              <a:off x="1499" y="1367"/>
              <a:ext cx="290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400">
                  <a:solidFill>
                    <a:srgbClr val="000000"/>
                  </a:solidFill>
                  <a:latin typeface="Arial" charset="0"/>
                </a:rPr>
                <a:t>oken</a:t>
              </a:r>
              <a:endParaRPr kumimoji="0" lang="en-US" altLang="ko-KR" sz="1400">
                <a:latin typeface="Times New Roman" pitchFamily="18" charset="0"/>
              </a:endParaRPr>
            </a:p>
          </p:txBody>
        </p:sp>
        <p:sp>
          <p:nvSpPr>
            <p:cNvPr id="20494" name="Rectangle 1038"/>
            <p:cNvSpPr>
              <a:spLocks noChangeArrowheads="1"/>
            </p:cNvSpPr>
            <p:nvPr/>
          </p:nvSpPr>
          <p:spPr bwMode="auto">
            <a:xfrm rot="-2520000">
              <a:off x="972" y="1586"/>
              <a:ext cx="386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400">
                  <a:solidFill>
                    <a:srgbClr val="000000"/>
                  </a:solidFill>
                  <a:latin typeface="Arial" charset="0"/>
                </a:rPr>
                <a:t>Frame</a:t>
              </a:r>
              <a:endParaRPr kumimoji="0" lang="en-US" altLang="ko-KR" sz="1400">
                <a:latin typeface="Times New Roman" pitchFamily="18" charset="0"/>
              </a:endParaRPr>
            </a:p>
          </p:txBody>
        </p:sp>
        <p:sp>
          <p:nvSpPr>
            <p:cNvPr id="20495" name="Freeform 1039"/>
            <p:cNvSpPr>
              <a:spLocks/>
            </p:cNvSpPr>
            <p:nvPr/>
          </p:nvSpPr>
          <p:spPr bwMode="auto">
            <a:xfrm>
              <a:off x="4024" y="1067"/>
              <a:ext cx="376" cy="253"/>
            </a:xfrm>
            <a:custGeom>
              <a:avLst/>
              <a:gdLst>
                <a:gd name="T0" fmla="*/ 376 w 376"/>
                <a:gd name="T1" fmla="*/ 249 h 253"/>
                <a:gd name="T2" fmla="*/ 376 w 376"/>
                <a:gd name="T3" fmla="*/ 0 h 253"/>
                <a:gd name="T4" fmla="*/ 0 w 376"/>
                <a:gd name="T5" fmla="*/ 0 h 253"/>
                <a:gd name="T6" fmla="*/ 0 w 376"/>
                <a:gd name="T7" fmla="*/ 253 h 253"/>
                <a:gd name="T8" fmla="*/ 376 w 376"/>
                <a:gd name="T9" fmla="*/ 253 h 253"/>
                <a:gd name="T10" fmla="*/ 376 w 376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76"/>
                <a:gd name="T19" fmla="*/ 0 h 253"/>
                <a:gd name="T20" fmla="*/ 376 w 376"/>
                <a:gd name="T21" fmla="*/ 253 h 25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76" h="253">
                  <a:moveTo>
                    <a:pt x="376" y="249"/>
                  </a:moveTo>
                  <a:lnTo>
                    <a:pt x="376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376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496" name="Line 1040"/>
            <p:cNvSpPr>
              <a:spLocks noChangeShapeType="1"/>
            </p:cNvSpPr>
            <p:nvPr/>
          </p:nvSpPr>
          <p:spPr bwMode="auto">
            <a:xfrm>
              <a:off x="4208" y="1320"/>
              <a:ext cx="4" cy="2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497" name="Freeform 1041"/>
            <p:cNvSpPr>
              <a:spLocks/>
            </p:cNvSpPr>
            <p:nvPr/>
          </p:nvSpPr>
          <p:spPr bwMode="auto">
            <a:xfrm>
              <a:off x="3708" y="1496"/>
              <a:ext cx="466" cy="189"/>
            </a:xfrm>
            <a:custGeom>
              <a:avLst/>
              <a:gdLst>
                <a:gd name="T0" fmla="*/ 97 w 466"/>
                <a:gd name="T1" fmla="*/ 136 h 189"/>
                <a:gd name="T2" fmla="*/ 109 w 466"/>
                <a:gd name="T3" fmla="*/ 132 h 189"/>
                <a:gd name="T4" fmla="*/ 128 w 466"/>
                <a:gd name="T5" fmla="*/ 125 h 189"/>
                <a:gd name="T6" fmla="*/ 146 w 466"/>
                <a:gd name="T7" fmla="*/ 113 h 189"/>
                <a:gd name="T8" fmla="*/ 169 w 466"/>
                <a:gd name="T9" fmla="*/ 106 h 189"/>
                <a:gd name="T10" fmla="*/ 195 w 466"/>
                <a:gd name="T11" fmla="*/ 95 h 189"/>
                <a:gd name="T12" fmla="*/ 222 w 466"/>
                <a:gd name="T13" fmla="*/ 87 h 189"/>
                <a:gd name="T14" fmla="*/ 248 w 466"/>
                <a:gd name="T15" fmla="*/ 80 h 189"/>
                <a:gd name="T16" fmla="*/ 271 w 466"/>
                <a:gd name="T17" fmla="*/ 72 h 189"/>
                <a:gd name="T18" fmla="*/ 293 w 466"/>
                <a:gd name="T19" fmla="*/ 64 h 189"/>
                <a:gd name="T20" fmla="*/ 312 w 466"/>
                <a:gd name="T21" fmla="*/ 61 h 189"/>
                <a:gd name="T22" fmla="*/ 338 w 466"/>
                <a:gd name="T23" fmla="*/ 57 h 189"/>
                <a:gd name="T24" fmla="*/ 361 w 466"/>
                <a:gd name="T25" fmla="*/ 53 h 189"/>
                <a:gd name="T26" fmla="*/ 383 w 466"/>
                <a:gd name="T27" fmla="*/ 49 h 189"/>
                <a:gd name="T28" fmla="*/ 402 w 466"/>
                <a:gd name="T29" fmla="*/ 49 h 189"/>
                <a:gd name="T30" fmla="*/ 421 w 466"/>
                <a:gd name="T31" fmla="*/ 46 h 189"/>
                <a:gd name="T32" fmla="*/ 436 w 466"/>
                <a:gd name="T33" fmla="*/ 46 h 189"/>
                <a:gd name="T34" fmla="*/ 447 w 466"/>
                <a:gd name="T35" fmla="*/ 46 h 189"/>
                <a:gd name="T36" fmla="*/ 459 w 466"/>
                <a:gd name="T37" fmla="*/ 46 h 189"/>
                <a:gd name="T38" fmla="*/ 466 w 466"/>
                <a:gd name="T39" fmla="*/ 46 h 189"/>
                <a:gd name="T40" fmla="*/ 466 w 466"/>
                <a:gd name="T41" fmla="*/ 46 h 189"/>
                <a:gd name="T42" fmla="*/ 462 w 466"/>
                <a:gd name="T43" fmla="*/ 0 h 189"/>
                <a:gd name="T44" fmla="*/ 459 w 466"/>
                <a:gd name="T45" fmla="*/ 0 h 189"/>
                <a:gd name="T46" fmla="*/ 455 w 466"/>
                <a:gd name="T47" fmla="*/ 0 h 189"/>
                <a:gd name="T48" fmla="*/ 444 w 466"/>
                <a:gd name="T49" fmla="*/ 0 h 189"/>
                <a:gd name="T50" fmla="*/ 429 w 466"/>
                <a:gd name="T51" fmla="*/ 0 h 189"/>
                <a:gd name="T52" fmla="*/ 410 w 466"/>
                <a:gd name="T53" fmla="*/ 4 h 189"/>
                <a:gd name="T54" fmla="*/ 391 w 466"/>
                <a:gd name="T55" fmla="*/ 4 h 189"/>
                <a:gd name="T56" fmla="*/ 368 w 466"/>
                <a:gd name="T57" fmla="*/ 8 h 189"/>
                <a:gd name="T58" fmla="*/ 346 w 466"/>
                <a:gd name="T59" fmla="*/ 8 h 189"/>
                <a:gd name="T60" fmla="*/ 323 w 466"/>
                <a:gd name="T61" fmla="*/ 12 h 189"/>
                <a:gd name="T62" fmla="*/ 301 w 466"/>
                <a:gd name="T63" fmla="*/ 16 h 189"/>
                <a:gd name="T64" fmla="*/ 282 w 466"/>
                <a:gd name="T65" fmla="*/ 19 h 189"/>
                <a:gd name="T66" fmla="*/ 263 w 466"/>
                <a:gd name="T67" fmla="*/ 27 h 189"/>
                <a:gd name="T68" fmla="*/ 248 w 466"/>
                <a:gd name="T69" fmla="*/ 31 h 189"/>
                <a:gd name="T70" fmla="*/ 229 w 466"/>
                <a:gd name="T71" fmla="*/ 34 h 189"/>
                <a:gd name="T72" fmla="*/ 214 w 466"/>
                <a:gd name="T73" fmla="*/ 38 h 189"/>
                <a:gd name="T74" fmla="*/ 199 w 466"/>
                <a:gd name="T75" fmla="*/ 46 h 189"/>
                <a:gd name="T76" fmla="*/ 184 w 466"/>
                <a:gd name="T77" fmla="*/ 49 h 189"/>
                <a:gd name="T78" fmla="*/ 169 w 466"/>
                <a:gd name="T79" fmla="*/ 53 h 189"/>
                <a:gd name="T80" fmla="*/ 154 w 466"/>
                <a:gd name="T81" fmla="*/ 61 h 189"/>
                <a:gd name="T82" fmla="*/ 143 w 466"/>
                <a:gd name="T83" fmla="*/ 64 h 189"/>
                <a:gd name="T84" fmla="*/ 75 w 466"/>
                <a:gd name="T85" fmla="*/ 98 h 189"/>
                <a:gd name="T86" fmla="*/ 52 w 466"/>
                <a:gd name="T87" fmla="*/ 76 h 189"/>
                <a:gd name="T88" fmla="*/ 0 w 466"/>
                <a:gd name="T89" fmla="*/ 189 h 189"/>
                <a:gd name="T90" fmla="*/ 116 w 466"/>
                <a:gd name="T91" fmla="*/ 162 h 189"/>
                <a:gd name="T92" fmla="*/ 97 w 466"/>
                <a:gd name="T93" fmla="*/ 140 h 189"/>
                <a:gd name="T94" fmla="*/ 97 w 466"/>
                <a:gd name="T95" fmla="*/ 136 h 18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66"/>
                <a:gd name="T145" fmla="*/ 0 h 189"/>
                <a:gd name="T146" fmla="*/ 466 w 466"/>
                <a:gd name="T147" fmla="*/ 189 h 189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66" h="189">
                  <a:moveTo>
                    <a:pt x="97" y="136"/>
                  </a:moveTo>
                  <a:lnTo>
                    <a:pt x="109" y="132"/>
                  </a:lnTo>
                  <a:lnTo>
                    <a:pt x="128" y="125"/>
                  </a:lnTo>
                  <a:lnTo>
                    <a:pt x="146" y="113"/>
                  </a:lnTo>
                  <a:lnTo>
                    <a:pt x="169" y="106"/>
                  </a:lnTo>
                  <a:lnTo>
                    <a:pt x="195" y="95"/>
                  </a:lnTo>
                  <a:lnTo>
                    <a:pt x="222" y="87"/>
                  </a:lnTo>
                  <a:lnTo>
                    <a:pt x="248" y="80"/>
                  </a:lnTo>
                  <a:lnTo>
                    <a:pt x="271" y="72"/>
                  </a:lnTo>
                  <a:lnTo>
                    <a:pt x="293" y="64"/>
                  </a:lnTo>
                  <a:lnTo>
                    <a:pt x="312" y="61"/>
                  </a:lnTo>
                  <a:lnTo>
                    <a:pt x="338" y="57"/>
                  </a:lnTo>
                  <a:lnTo>
                    <a:pt x="361" y="53"/>
                  </a:lnTo>
                  <a:lnTo>
                    <a:pt x="383" y="49"/>
                  </a:lnTo>
                  <a:lnTo>
                    <a:pt x="402" y="49"/>
                  </a:lnTo>
                  <a:lnTo>
                    <a:pt x="421" y="46"/>
                  </a:lnTo>
                  <a:lnTo>
                    <a:pt x="436" y="46"/>
                  </a:lnTo>
                  <a:lnTo>
                    <a:pt x="447" y="46"/>
                  </a:lnTo>
                  <a:lnTo>
                    <a:pt x="459" y="46"/>
                  </a:lnTo>
                  <a:lnTo>
                    <a:pt x="466" y="46"/>
                  </a:lnTo>
                  <a:lnTo>
                    <a:pt x="462" y="0"/>
                  </a:lnTo>
                  <a:lnTo>
                    <a:pt x="459" y="0"/>
                  </a:lnTo>
                  <a:lnTo>
                    <a:pt x="455" y="0"/>
                  </a:lnTo>
                  <a:lnTo>
                    <a:pt x="444" y="0"/>
                  </a:lnTo>
                  <a:lnTo>
                    <a:pt x="429" y="0"/>
                  </a:lnTo>
                  <a:lnTo>
                    <a:pt x="410" y="4"/>
                  </a:lnTo>
                  <a:lnTo>
                    <a:pt x="391" y="4"/>
                  </a:lnTo>
                  <a:lnTo>
                    <a:pt x="368" y="8"/>
                  </a:lnTo>
                  <a:lnTo>
                    <a:pt x="346" y="8"/>
                  </a:lnTo>
                  <a:lnTo>
                    <a:pt x="323" y="12"/>
                  </a:lnTo>
                  <a:lnTo>
                    <a:pt x="301" y="16"/>
                  </a:lnTo>
                  <a:lnTo>
                    <a:pt x="282" y="19"/>
                  </a:lnTo>
                  <a:lnTo>
                    <a:pt x="263" y="27"/>
                  </a:lnTo>
                  <a:lnTo>
                    <a:pt x="248" y="31"/>
                  </a:lnTo>
                  <a:lnTo>
                    <a:pt x="229" y="34"/>
                  </a:lnTo>
                  <a:lnTo>
                    <a:pt x="214" y="38"/>
                  </a:lnTo>
                  <a:lnTo>
                    <a:pt x="199" y="46"/>
                  </a:lnTo>
                  <a:lnTo>
                    <a:pt x="184" y="49"/>
                  </a:lnTo>
                  <a:lnTo>
                    <a:pt x="169" y="53"/>
                  </a:lnTo>
                  <a:lnTo>
                    <a:pt x="154" y="61"/>
                  </a:lnTo>
                  <a:lnTo>
                    <a:pt x="143" y="64"/>
                  </a:lnTo>
                  <a:lnTo>
                    <a:pt x="75" y="98"/>
                  </a:lnTo>
                  <a:lnTo>
                    <a:pt x="52" y="76"/>
                  </a:lnTo>
                  <a:lnTo>
                    <a:pt x="0" y="189"/>
                  </a:lnTo>
                  <a:lnTo>
                    <a:pt x="116" y="162"/>
                  </a:lnTo>
                  <a:lnTo>
                    <a:pt x="97" y="140"/>
                  </a:lnTo>
                  <a:lnTo>
                    <a:pt x="97" y="1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498" name="Freeform 1042"/>
            <p:cNvSpPr>
              <a:spLocks/>
            </p:cNvSpPr>
            <p:nvPr/>
          </p:nvSpPr>
          <p:spPr bwMode="auto">
            <a:xfrm>
              <a:off x="3708" y="1496"/>
              <a:ext cx="466" cy="189"/>
            </a:xfrm>
            <a:custGeom>
              <a:avLst/>
              <a:gdLst>
                <a:gd name="T0" fmla="*/ 97 w 466"/>
                <a:gd name="T1" fmla="*/ 136 h 189"/>
                <a:gd name="T2" fmla="*/ 109 w 466"/>
                <a:gd name="T3" fmla="*/ 132 h 189"/>
                <a:gd name="T4" fmla="*/ 128 w 466"/>
                <a:gd name="T5" fmla="*/ 125 h 189"/>
                <a:gd name="T6" fmla="*/ 146 w 466"/>
                <a:gd name="T7" fmla="*/ 113 h 189"/>
                <a:gd name="T8" fmla="*/ 169 w 466"/>
                <a:gd name="T9" fmla="*/ 106 h 189"/>
                <a:gd name="T10" fmla="*/ 195 w 466"/>
                <a:gd name="T11" fmla="*/ 95 h 189"/>
                <a:gd name="T12" fmla="*/ 222 w 466"/>
                <a:gd name="T13" fmla="*/ 87 h 189"/>
                <a:gd name="T14" fmla="*/ 248 w 466"/>
                <a:gd name="T15" fmla="*/ 80 h 189"/>
                <a:gd name="T16" fmla="*/ 271 w 466"/>
                <a:gd name="T17" fmla="*/ 72 h 189"/>
                <a:gd name="T18" fmla="*/ 293 w 466"/>
                <a:gd name="T19" fmla="*/ 64 h 189"/>
                <a:gd name="T20" fmla="*/ 312 w 466"/>
                <a:gd name="T21" fmla="*/ 61 h 189"/>
                <a:gd name="T22" fmla="*/ 338 w 466"/>
                <a:gd name="T23" fmla="*/ 57 h 189"/>
                <a:gd name="T24" fmla="*/ 361 w 466"/>
                <a:gd name="T25" fmla="*/ 53 h 189"/>
                <a:gd name="T26" fmla="*/ 383 w 466"/>
                <a:gd name="T27" fmla="*/ 49 h 189"/>
                <a:gd name="T28" fmla="*/ 402 w 466"/>
                <a:gd name="T29" fmla="*/ 49 h 189"/>
                <a:gd name="T30" fmla="*/ 421 w 466"/>
                <a:gd name="T31" fmla="*/ 46 h 189"/>
                <a:gd name="T32" fmla="*/ 436 w 466"/>
                <a:gd name="T33" fmla="*/ 46 h 189"/>
                <a:gd name="T34" fmla="*/ 447 w 466"/>
                <a:gd name="T35" fmla="*/ 46 h 189"/>
                <a:gd name="T36" fmla="*/ 459 w 466"/>
                <a:gd name="T37" fmla="*/ 46 h 189"/>
                <a:gd name="T38" fmla="*/ 466 w 466"/>
                <a:gd name="T39" fmla="*/ 46 h 189"/>
                <a:gd name="T40" fmla="*/ 466 w 466"/>
                <a:gd name="T41" fmla="*/ 46 h 189"/>
                <a:gd name="T42" fmla="*/ 462 w 466"/>
                <a:gd name="T43" fmla="*/ 0 h 189"/>
                <a:gd name="T44" fmla="*/ 459 w 466"/>
                <a:gd name="T45" fmla="*/ 0 h 189"/>
                <a:gd name="T46" fmla="*/ 455 w 466"/>
                <a:gd name="T47" fmla="*/ 0 h 189"/>
                <a:gd name="T48" fmla="*/ 444 w 466"/>
                <a:gd name="T49" fmla="*/ 0 h 189"/>
                <a:gd name="T50" fmla="*/ 429 w 466"/>
                <a:gd name="T51" fmla="*/ 0 h 189"/>
                <a:gd name="T52" fmla="*/ 410 w 466"/>
                <a:gd name="T53" fmla="*/ 4 h 189"/>
                <a:gd name="T54" fmla="*/ 391 w 466"/>
                <a:gd name="T55" fmla="*/ 4 h 189"/>
                <a:gd name="T56" fmla="*/ 368 w 466"/>
                <a:gd name="T57" fmla="*/ 8 h 189"/>
                <a:gd name="T58" fmla="*/ 346 w 466"/>
                <a:gd name="T59" fmla="*/ 8 h 189"/>
                <a:gd name="T60" fmla="*/ 323 w 466"/>
                <a:gd name="T61" fmla="*/ 12 h 189"/>
                <a:gd name="T62" fmla="*/ 301 w 466"/>
                <a:gd name="T63" fmla="*/ 16 h 189"/>
                <a:gd name="T64" fmla="*/ 282 w 466"/>
                <a:gd name="T65" fmla="*/ 19 h 189"/>
                <a:gd name="T66" fmla="*/ 263 w 466"/>
                <a:gd name="T67" fmla="*/ 27 h 189"/>
                <a:gd name="T68" fmla="*/ 248 w 466"/>
                <a:gd name="T69" fmla="*/ 31 h 189"/>
                <a:gd name="T70" fmla="*/ 229 w 466"/>
                <a:gd name="T71" fmla="*/ 34 h 189"/>
                <a:gd name="T72" fmla="*/ 214 w 466"/>
                <a:gd name="T73" fmla="*/ 38 h 189"/>
                <a:gd name="T74" fmla="*/ 199 w 466"/>
                <a:gd name="T75" fmla="*/ 46 h 189"/>
                <a:gd name="T76" fmla="*/ 184 w 466"/>
                <a:gd name="T77" fmla="*/ 49 h 189"/>
                <a:gd name="T78" fmla="*/ 169 w 466"/>
                <a:gd name="T79" fmla="*/ 53 h 189"/>
                <a:gd name="T80" fmla="*/ 154 w 466"/>
                <a:gd name="T81" fmla="*/ 61 h 189"/>
                <a:gd name="T82" fmla="*/ 143 w 466"/>
                <a:gd name="T83" fmla="*/ 64 h 189"/>
                <a:gd name="T84" fmla="*/ 75 w 466"/>
                <a:gd name="T85" fmla="*/ 98 h 189"/>
                <a:gd name="T86" fmla="*/ 52 w 466"/>
                <a:gd name="T87" fmla="*/ 76 h 189"/>
                <a:gd name="T88" fmla="*/ 0 w 466"/>
                <a:gd name="T89" fmla="*/ 189 h 189"/>
                <a:gd name="T90" fmla="*/ 116 w 466"/>
                <a:gd name="T91" fmla="*/ 162 h 189"/>
                <a:gd name="T92" fmla="*/ 97 w 466"/>
                <a:gd name="T93" fmla="*/ 140 h 18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466"/>
                <a:gd name="T142" fmla="*/ 0 h 189"/>
                <a:gd name="T143" fmla="*/ 466 w 466"/>
                <a:gd name="T144" fmla="*/ 189 h 18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466" h="189">
                  <a:moveTo>
                    <a:pt x="97" y="136"/>
                  </a:moveTo>
                  <a:lnTo>
                    <a:pt x="109" y="132"/>
                  </a:lnTo>
                  <a:lnTo>
                    <a:pt x="128" y="125"/>
                  </a:lnTo>
                  <a:lnTo>
                    <a:pt x="146" y="113"/>
                  </a:lnTo>
                  <a:lnTo>
                    <a:pt x="169" y="106"/>
                  </a:lnTo>
                  <a:lnTo>
                    <a:pt x="195" y="95"/>
                  </a:lnTo>
                  <a:lnTo>
                    <a:pt x="222" y="87"/>
                  </a:lnTo>
                  <a:lnTo>
                    <a:pt x="248" y="80"/>
                  </a:lnTo>
                  <a:lnTo>
                    <a:pt x="271" y="72"/>
                  </a:lnTo>
                  <a:lnTo>
                    <a:pt x="293" y="64"/>
                  </a:lnTo>
                  <a:lnTo>
                    <a:pt x="312" y="61"/>
                  </a:lnTo>
                  <a:lnTo>
                    <a:pt x="338" y="57"/>
                  </a:lnTo>
                  <a:lnTo>
                    <a:pt x="361" y="53"/>
                  </a:lnTo>
                  <a:lnTo>
                    <a:pt x="383" y="49"/>
                  </a:lnTo>
                  <a:lnTo>
                    <a:pt x="402" y="49"/>
                  </a:lnTo>
                  <a:lnTo>
                    <a:pt x="421" y="46"/>
                  </a:lnTo>
                  <a:lnTo>
                    <a:pt x="436" y="46"/>
                  </a:lnTo>
                  <a:lnTo>
                    <a:pt x="447" y="46"/>
                  </a:lnTo>
                  <a:lnTo>
                    <a:pt x="459" y="46"/>
                  </a:lnTo>
                  <a:lnTo>
                    <a:pt x="466" y="46"/>
                  </a:lnTo>
                  <a:lnTo>
                    <a:pt x="462" y="0"/>
                  </a:lnTo>
                  <a:lnTo>
                    <a:pt x="459" y="0"/>
                  </a:lnTo>
                  <a:lnTo>
                    <a:pt x="455" y="0"/>
                  </a:lnTo>
                  <a:lnTo>
                    <a:pt x="444" y="0"/>
                  </a:lnTo>
                  <a:lnTo>
                    <a:pt x="429" y="0"/>
                  </a:lnTo>
                  <a:lnTo>
                    <a:pt x="410" y="4"/>
                  </a:lnTo>
                  <a:lnTo>
                    <a:pt x="391" y="4"/>
                  </a:lnTo>
                  <a:lnTo>
                    <a:pt x="368" y="8"/>
                  </a:lnTo>
                  <a:lnTo>
                    <a:pt x="346" y="8"/>
                  </a:lnTo>
                  <a:lnTo>
                    <a:pt x="323" y="12"/>
                  </a:lnTo>
                  <a:lnTo>
                    <a:pt x="301" y="16"/>
                  </a:lnTo>
                  <a:lnTo>
                    <a:pt x="282" y="19"/>
                  </a:lnTo>
                  <a:lnTo>
                    <a:pt x="263" y="27"/>
                  </a:lnTo>
                  <a:lnTo>
                    <a:pt x="248" y="31"/>
                  </a:lnTo>
                  <a:lnTo>
                    <a:pt x="229" y="34"/>
                  </a:lnTo>
                  <a:lnTo>
                    <a:pt x="214" y="38"/>
                  </a:lnTo>
                  <a:lnTo>
                    <a:pt x="199" y="46"/>
                  </a:lnTo>
                  <a:lnTo>
                    <a:pt x="184" y="49"/>
                  </a:lnTo>
                  <a:lnTo>
                    <a:pt x="169" y="53"/>
                  </a:lnTo>
                  <a:lnTo>
                    <a:pt x="154" y="61"/>
                  </a:lnTo>
                  <a:lnTo>
                    <a:pt x="143" y="64"/>
                  </a:lnTo>
                  <a:lnTo>
                    <a:pt x="75" y="98"/>
                  </a:lnTo>
                  <a:lnTo>
                    <a:pt x="52" y="76"/>
                  </a:lnTo>
                  <a:lnTo>
                    <a:pt x="0" y="189"/>
                  </a:lnTo>
                  <a:lnTo>
                    <a:pt x="116" y="162"/>
                  </a:lnTo>
                  <a:lnTo>
                    <a:pt x="97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499" name="Freeform 1043"/>
            <p:cNvSpPr>
              <a:spLocks/>
            </p:cNvSpPr>
            <p:nvPr/>
          </p:nvSpPr>
          <p:spPr bwMode="auto">
            <a:xfrm>
              <a:off x="4227" y="1459"/>
              <a:ext cx="613" cy="342"/>
            </a:xfrm>
            <a:custGeom>
              <a:avLst/>
              <a:gdLst>
                <a:gd name="T0" fmla="*/ 613 w 613"/>
                <a:gd name="T1" fmla="*/ 290 h 342"/>
                <a:gd name="T2" fmla="*/ 583 w 613"/>
                <a:gd name="T3" fmla="*/ 342 h 342"/>
                <a:gd name="T4" fmla="*/ 580 w 613"/>
                <a:gd name="T5" fmla="*/ 339 h 342"/>
                <a:gd name="T6" fmla="*/ 568 w 613"/>
                <a:gd name="T7" fmla="*/ 327 h 342"/>
                <a:gd name="T8" fmla="*/ 549 w 613"/>
                <a:gd name="T9" fmla="*/ 309 h 342"/>
                <a:gd name="T10" fmla="*/ 523 w 613"/>
                <a:gd name="T11" fmla="*/ 286 h 342"/>
                <a:gd name="T12" fmla="*/ 493 w 613"/>
                <a:gd name="T13" fmla="*/ 263 h 342"/>
                <a:gd name="T14" fmla="*/ 459 w 613"/>
                <a:gd name="T15" fmla="*/ 237 h 342"/>
                <a:gd name="T16" fmla="*/ 421 w 613"/>
                <a:gd name="T17" fmla="*/ 211 h 342"/>
                <a:gd name="T18" fmla="*/ 380 w 613"/>
                <a:gd name="T19" fmla="*/ 184 h 342"/>
                <a:gd name="T20" fmla="*/ 339 w 613"/>
                <a:gd name="T21" fmla="*/ 162 h 342"/>
                <a:gd name="T22" fmla="*/ 294 w 613"/>
                <a:gd name="T23" fmla="*/ 139 h 342"/>
                <a:gd name="T24" fmla="*/ 263 w 613"/>
                <a:gd name="T25" fmla="*/ 128 h 342"/>
                <a:gd name="T26" fmla="*/ 233 w 613"/>
                <a:gd name="T27" fmla="*/ 120 h 342"/>
                <a:gd name="T28" fmla="*/ 207 w 613"/>
                <a:gd name="T29" fmla="*/ 109 h 342"/>
                <a:gd name="T30" fmla="*/ 184 w 613"/>
                <a:gd name="T31" fmla="*/ 105 h 342"/>
                <a:gd name="T32" fmla="*/ 162 w 613"/>
                <a:gd name="T33" fmla="*/ 98 h 342"/>
                <a:gd name="T34" fmla="*/ 143 w 613"/>
                <a:gd name="T35" fmla="*/ 94 h 342"/>
                <a:gd name="T36" fmla="*/ 132 w 613"/>
                <a:gd name="T37" fmla="*/ 90 h 342"/>
                <a:gd name="T38" fmla="*/ 120 w 613"/>
                <a:gd name="T39" fmla="*/ 90 h 342"/>
                <a:gd name="T40" fmla="*/ 113 w 613"/>
                <a:gd name="T41" fmla="*/ 86 h 342"/>
                <a:gd name="T42" fmla="*/ 109 w 613"/>
                <a:gd name="T43" fmla="*/ 86 h 342"/>
                <a:gd name="T44" fmla="*/ 113 w 613"/>
                <a:gd name="T45" fmla="*/ 124 h 342"/>
                <a:gd name="T46" fmla="*/ 0 w 613"/>
                <a:gd name="T47" fmla="*/ 64 h 342"/>
                <a:gd name="T48" fmla="*/ 113 w 613"/>
                <a:gd name="T49" fmla="*/ 0 h 342"/>
                <a:gd name="T50" fmla="*/ 113 w 613"/>
                <a:gd name="T51" fmla="*/ 34 h 342"/>
                <a:gd name="T52" fmla="*/ 117 w 613"/>
                <a:gd name="T53" fmla="*/ 37 h 342"/>
                <a:gd name="T54" fmla="*/ 128 w 613"/>
                <a:gd name="T55" fmla="*/ 37 h 342"/>
                <a:gd name="T56" fmla="*/ 147 w 613"/>
                <a:gd name="T57" fmla="*/ 41 h 342"/>
                <a:gd name="T58" fmla="*/ 169 w 613"/>
                <a:gd name="T59" fmla="*/ 45 h 342"/>
                <a:gd name="T60" fmla="*/ 196 w 613"/>
                <a:gd name="T61" fmla="*/ 53 h 342"/>
                <a:gd name="T62" fmla="*/ 226 w 613"/>
                <a:gd name="T63" fmla="*/ 60 h 342"/>
                <a:gd name="T64" fmla="*/ 263 w 613"/>
                <a:gd name="T65" fmla="*/ 71 h 342"/>
                <a:gd name="T66" fmla="*/ 297 w 613"/>
                <a:gd name="T67" fmla="*/ 83 h 342"/>
                <a:gd name="T68" fmla="*/ 335 w 613"/>
                <a:gd name="T69" fmla="*/ 98 h 342"/>
                <a:gd name="T70" fmla="*/ 376 w 613"/>
                <a:gd name="T71" fmla="*/ 117 h 342"/>
                <a:gd name="T72" fmla="*/ 414 w 613"/>
                <a:gd name="T73" fmla="*/ 139 h 342"/>
                <a:gd name="T74" fmla="*/ 452 w 613"/>
                <a:gd name="T75" fmla="*/ 162 h 342"/>
                <a:gd name="T76" fmla="*/ 485 w 613"/>
                <a:gd name="T77" fmla="*/ 184 h 342"/>
                <a:gd name="T78" fmla="*/ 516 w 613"/>
                <a:gd name="T79" fmla="*/ 207 h 342"/>
                <a:gd name="T80" fmla="*/ 546 w 613"/>
                <a:gd name="T81" fmla="*/ 229 h 342"/>
                <a:gd name="T82" fmla="*/ 568 w 613"/>
                <a:gd name="T83" fmla="*/ 248 h 342"/>
                <a:gd name="T84" fmla="*/ 587 w 613"/>
                <a:gd name="T85" fmla="*/ 263 h 342"/>
                <a:gd name="T86" fmla="*/ 602 w 613"/>
                <a:gd name="T87" fmla="*/ 278 h 342"/>
                <a:gd name="T88" fmla="*/ 610 w 613"/>
                <a:gd name="T89" fmla="*/ 286 h 342"/>
                <a:gd name="T90" fmla="*/ 613 w 613"/>
                <a:gd name="T91" fmla="*/ 290 h 342"/>
                <a:gd name="T92" fmla="*/ 613 w 613"/>
                <a:gd name="T93" fmla="*/ 290 h 34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613"/>
                <a:gd name="T142" fmla="*/ 0 h 342"/>
                <a:gd name="T143" fmla="*/ 613 w 613"/>
                <a:gd name="T144" fmla="*/ 342 h 34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613" h="342">
                  <a:moveTo>
                    <a:pt x="613" y="290"/>
                  </a:moveTo>
                  <a:lnTo>
                    <a:pt x="583" y="342"/>
                  </a:lnTo>
                  <a:lnTo>
                    <a:pt x="580" y="339"/>
                  </a:lnTo>
                  <a:lnTo>
                    <a:pt x="568" y="327"/>
                  </a:lnTo>
                  <a:lnTo>
                    <a:pt x="549" y="309"/>
                  </a:lnTo>
                  <a:lnTo>
                    <a:pt x="523" y="286"/>
                  </a:lnTo>
                  <a:lnTo>
                    <a:pt x="493" y="263"/>
                  </a:lnTo>
                  <a:lnTo>
                    <a:pt x="459" y="237"/>
                  </a:lnTo>
                  <a:lnTo>
                    <a:pt x="421" y="211"/>
                  </a:lnTo>
                  <a:lnTo>
                    <a:pt x="380" y="184"/>
                  </a:lnTo>
                  <a:lnTo>
                    <a:pt x="339" y="162"/>
                  </a:lnTo>
                  <a:lnTo>
                    <a:pt x="294" y="139"/>
                  </a:lnTo>
                  <a:lnTo>
                    <a:pt x="263" y="128"/>
                  </a:lnTo>
                  <a:lnTo>
                    <a:pt x="233" y="120"/>
                  </a:lnTo>
                  <a:lnTo>
                    <a:pt x="207" y="109"/>
                  </a:lnTo>
                  <a:lnTo>
                    <a:pt x="184" y="105"/>
                  </a:lnTo>
                  <a:lnTo>
                    <a:pt x="162" y="98"/>
                  </a:lnTo>
                  <a:lnTo>
                    <a:pt x="143" y="94"/>
                  </a:lnTo>
                  <a:lnTo>
                    <a:pt x="132" y="90"/>
                  </a:lnTo>
                  <a:lnTo>
                    <a:pt x="120" y="90"/>
                  </a:lnTo>
                  <a:lnTo>
                    <a:pt x="113" y="86"/>
                  </a:lnTo>
                  <a:lnTo>
                    <a:pt x="109" y="86"/>
                  </a:lnTo>
                  <a:lnTo>
                    <a:pt x="113" y="124"/>
                  </a:lnTo>
                  <a:lnTo>
                    <a:pt x="0" y="64"/>
                  </a:lnTo>
                  <a:lnTo>
                    <a:pt x="113" y="0"/>
                  </a:lnTo>
                  <a:lnTo>
                    <a:pt x="113" y="34"/>
                  </a:lnTo>
                  <a:lnTo>
                    <a:pt x="117" y="37"/>
                  </a:lnTo>
                  <a:lnTo>
                    <a:pt x="128" y="37"/>
                  </a:lnTo>
                  <a:lnTo>
                    <a:pt x="147" y="41"/>
                  </a:lnTo>
                  <a:lnTo>
                    <a:pt x="169" y="45"/>
                  </a:lnTo>
                  <a:lnTo>
                    <a:pt x="196" y="53"/>
                  </a:lnTo>
                  <a:lnTo>
                    <a:pt x="226" y="60"/>
                  </a:lnTo>
                  <a:lnTo>
                    <a:pt x="263" y="71"/>
                  </a:lnTo>
                  <a:lnTo>
                    <a:pt x="297" y="83"/>
                  </a:lnTo>
                  <a:lnTo>
                    <a:pt x="335" y="98"/>
                  </a:lnTo>
                  <a:lnTo>
                    <a:pt x="376" y="117"/>
                  </a:lnTo>
                  <a:lnTo>
                    <a:pt x="414" y="139"/>
                  </a:lnTo>
                  <a:lnTo>
                    <a:pt x="452" y="162"/>
                  </a:lnTo>
                  <a:lnTo>
                    <a:pt x="485" y="184"/>
                  </a:lnTo>
                  <a:lnTo>
                    <a:pt x="516" y="207"/>
                  </a:lnTo>
                  <a:lnTo>
                    <a:pt x="546" y="229"/>
                  </a:lnTo>
                  <a:lnTo>
                    <a:pt x="568" y="248"/>
                  </a:lnTo>
                  <a:lnTo>
                    <a:pt x="587" y="263"/>
                  </a:lnTo>
                  <a:lnTo>
                    <a:pt x="602" y="278"/>
                  </a:lnTo>
                  <a:lnTo>
                    <a:pt x="610" y="286"/>
                  </a:lnTo>
                  <a:lnTo>
                    <a:pt x="613" y="29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00" name="Rectangle 1044"/>
            <p:cNvSpPr>
              <a:spLocks noChangeArrowheads="1"/>
            </p:cNvSpPr>
            <p:nvPr/>
          </p:nvSpPr>
          <p:spPr bwMode="auto">
            <a:xfrm rot="-660000">
              <a:off x="3772" y="1397"/>
              <a:ext cx="82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400">
                  <a:solidFill>
                    <a:srgbClr val="000000"/>
                  </a:solidFill>
                  <a:latin typeface="Arial" charset="0"/>
                </a:rPr>
                <a:t>T</a:t>
              </a:r>
              <a:endParaRPr kumimoji="0" lang="en-US" altLang="ko-KR" sz="1400">
                <a:latin typeface="Times New Roman" pitchFamily="18" charset="0"/>
              </a:endParaRPr>
            </a:p>
          </p:txBody>
        </p:sp>
        <p:sp>
          <p:nvSpPr>
            <p:cNvPr id="20501" name="Rectangle 1045"/>
            <p:cNvSpPr>
              <a:spLocks noChangeArrowheads="1"/>
            </p:cNvSpPr>
            <p:nvPr/>
          </p:nvSpPr>
          <p:spPr bwMode="auto">
            <a:xfrm rot="-660000">
              <a:off x="3834" y="1368"/>
              <a:ext cx="290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400">
                  <a:solidFill>
                    <a:srgbClr val="000000"/>
                  </a:solidFill>
                  <a:latin typeface="Arial" charset="0"/>
                </a:rPr>
                <a:t>oken</a:t>
              </a:r>
              <a:endParaRPr kumimoji="0" lang="en-US" altLang="ko-KR" sz="1400">
                <a:latin typeface="Times New Roman" pitchFamily="18" charset="0"/>
              </a:endParaRPr>
            </a:p>
          </p:txBody>
        </p:sp>
        <p:sp>
          <p:nvSpPr>
            <p:cNvPr id="20502" name="Rectangle 1046"/>
            <p:cNvSpPr>
              <a:spLocks noChangeArrowheads="1"/>
            </p:cNvSpPr>
            <p:nvPr/>
          </p:nvSpPr>
          <p:spPr bwMode="auto">
            <a:xfrm rot="1260000">
              <a:off x="4444" y="1436"/>
              <a:ext cx="385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400">
                  <a:solidFill>
                    <a:srgbClr val="000000"/>
                  </a:solidFill>
                  <a:latin typeface="Arial" charset="0"/>
                </a:rPr>
                <a:t>Frame</a:t>
              </a:r>
              <a:endParaRPr kumimoji="0" lang="en-US" altLang="ko-KR" sz="1400">
                <a:latin typeface="Times New Roman" pitchFamily="18" charset="0"/>
              </a:endParaRPr>
            </a:p>
          </p:txBody>
        </p:sp>
        <p:sp>
          <p:nvSpPr>
            <p:cNvPr id="20503" name="Rectangle 1047"/>
            <p:cNvSpPr>
              <a:spLocks noChangeArrowheads="1"/>
            </p:cNvSpPr>
            <p:nvPr/>
          </p:nvSpPr>
          <p:spPr bwMode="auto">
            <a:xfrm>
              <a:off x="1749" y="3262"/>
              <a:ext cx="16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400">
                  <a:solidFill>
                    <a:srgbClr val="000000"/>
                  </a:solidFill>
                  <a:latin typeface="Arial" charset="0"/>
                </a:rPr>
                <a:t>(a)</a:t>
              </a:r>
              <a:endParaRPr kumimoji="0" lang="en-US" altLang="ko-KR" sz="1400">
                <a:latin typeface="Times New Roman" pitchFamily="18" charset="0"/>
              </a:endParaRPr>
            </a:p>
          </p:txBody>
        </p:sp>
        <p:sp>
          <p:nvSpPr>
            <p:cNvPr id="20504" name="Rectangle 1048"/>
            <p:cNvSpPr>
              <a:spLocks noChangeArrowheads="1"/>
            </p:cNvSpPr>
            <p:nvPr/>
          </p:nvSpPr>
          <p:spPr bwMode="auto">
            <a:xfrm>
              <a:off x="4118" y="3258"/>
              <a:ext cx="163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400">
                  <a:solidFill>
                    <a:srgbClr val="000000"/>
                  </a:solidFill>
                  <a:latin typeface="Arial" charset="0"/>
                </a:rPr>
                <a:t>(b)</a:t>
              </a:r>
              <a:endParaRPr kumimoji="0" lang="en-US" altLang="ko-KR" sz="1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/>
          <a:lstStyle/>
          <a:p>
            <a:pPr eaLnBrk="1" hangingPunct="1"/>
            <a:r>
              <a:rPr lang="ko-KR" altLang="en-US"/>
              <a:t>토큰링 관리</a:t>
            </a:r>
          </a:p>
        </p:txBody>
      </p:sp>
      <p:sp>
        <p:nvSpPr>
          <p:cNvPr id="215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4876800"/>
          </a:xfrm>
        </p:spPr>
        <p:txBody>
          <a:bodyPr/>
          <a:lstStyle/>
          <a:p>
            <a:pPr eaLnBrk="1" hangingPunct="1"/>
            <a:r>
              <a:rPr lang="ko-KR" altLang="en-US"/>
              <a:t>모니터 지국 </a:t>
            </a:r>
            <a:r>
              <a:rPr lang="en-US" altLang="ko-KR"/>
              <a:t>: </a:t>
            </a:r>
            <a:r>
              <a:rPr lang="ko-KR" altLang="en-US"/>
              <a:t>링의 정상적 동작을 감시</a:t>
            </a:r>
            <a:r>
              <a:rPr lang="en-US" altLang="ko-KR"/>
              <a:t>/</a:t>
            </a:r>
            <a:r>
              <a:rPr lang="ko-KR" altLang="en-US"/>
              <a:t>유지</a:t>
            </a:r>
          </a:p>
          <a:p>
            <a:pPr lvl="1" eaLnBrk="1" hangingPunct="1"/>
            <a:r>
              <a:rPr lang="ko-KR" altLang="en-US"/>
              <a:t>토큰의 회전을 감시</a:t>
            </a:r>
            <a:r>
              <a:rPr lang="en-US" altLang="ko-KR"/>
              <a:t>; </a:t>
            </a:r>
            <a:r>
              <a:rPr lang="ko-KR" altLang="en-US"/>
              <a:t>문제 발생시 재생성</a:t>
            </a:r>
          </a:p>
          <a:p>
            <a:pPr lvl="1" eaLnBrk="1" hangingPunct="1"/>
            <a:r>
              <a:rPr lang="ko-KR" altLang="en-US"/>
              <a:t>변질</a:t>
            </a:r>
            <a:r>
              <a:rPr lang="en-US" altLang="ko-KR"/>
              <a:t>/orphan </a:t>
            </a:r>
            <a:r>
              <a:rPr lang="ko-KR" altLang="en-US"/>
              <a:t>프레임의 제거</a:t>
            </a:r>
          </a:p>
          <a:p>
            <a:pPr lvl="1" eaLnBrk="1" hangingPunct="1"/>
            <a:r>
              <a:rPr lang="en-US" altLang="ko-KR"/>
              <a:t>Dead station</a:t>
            </a:r>
            <a:r>
              <a:rPr lang="ko-KR" altLang="en-US"/>
              <a:t>의 검출</a:t>
            </a:r>
          </a:p>
          <a:p>
            <a:pPr lvl="1" eaLnBrk="1" hangingPunct="1"/>
            <a:endParaRPr lang="ko-KR" altLang="en-US"/>
          </a:p>
          <a:p>
            <a:pPr eaLnBrk="1" hangingPunct="1"/>
            <a:r>
              <a:rPr lang="ko-KR" altLang="en-US"/>
              <a:t>모니터 지국의 선출</a:t>
            </a:r>
          </a:p>
          <a:p>
            <a:pPr lvl="1" eaLnBrk="1" hangingPunct="1"/>
            <a:r>
              <a:rPr lang="ko-KR" altLang="en-US"/>
              <a:t>모니터로부터의 </a:t>
            </a:r>
            <a:r>
              <a:rPr lang="en-US" altLang="ko-KR"/>
              <a:t>announce</a:t>
            </a:r>
            <a:r>
              <a:rPr lang="ko-KR" altLang="en-US"/>
              <a:t>가 없을 경우</a:t>
            </a:r>
          </a:p>
          <a:p>
            <a:pPr lvl="1" eaLnBrk="1" hangingPunct="1"/>
            <a:r>
              <a:rPr lang="ko-KR" altLang="en-US"/>
              <a:t>감지한 노드가 </a:t>
            </a:r>
            <a:r>
              <a:rPr lang="ko-KR" altLang="en-US">
                <a:latin typeface="Times New Roman" pitchFamily="18" charset="0"/>
              </a:rPr>
              <a:t>“</a:t>
            </a:r>
            <a:r>
              <a:rPr lang="en-US" altLang="ko-KR"/>
              <a:t>claim frame</a:t>
            </a:r>
            <a:r>
              <a:rPr lang="en-US" altLang="ko-KR">
                <a:latin typeface="Times New Roman" pitchFamily="18" charset="0"/>
              </a:rPr>
              <a:t>”</a:t>
            </a:r>
            <a:r>
              <a:rPr lang="en-US" altLang="ko-KR"/>
              <a:t> </a:t>
            </a:r>
            <a:r>
              <a:rPr lang="ko-KR" altLang="en-US"/>
              <a:t>발송</a:t>
            </a:r>
          </a:p>
          <a:p>
            <a:pPr lvl="1" eaLnBrk="1" hangingPunct="1"/>
            <a:r>
              <a:rPr lang="ko-KR" altLang="en-US"/>
              <a:t>자신이 보낸  </a:t>
            </a:r>
            <a:r>
              <a:rPr lang="ko-KR" altLang="en-US">
                <a:latin typeface="Times New Roman" pitchFamily="18" charset="0"/>
              </a:rPr>
              <a:t>“</a:t>
            </a:r>
            <a:r>
              <a:rPr lang="en-US" altLang="ko-KR"/>
              <a:t>claim frame</a:t>
            </a:r>
            <a:r>
              <a:rPr lang="en-US" altLang="ko-KR">
                <a:latin typeface="Times New Roman" pitchFamily="18" charset="0"/>
              </a:rPr>
              <a:t>”</a:t>
            </a:r>
            <a:r>
              <a:rPr lang="ko-KR" altLang="en-US"/>
              <a:t>을 받으면</a:t>
            </a:r>
          </a:p>
          <a:p>
            <a:pPr lvl="2" eaLnBrk="1" hangingPunct="1">
              <a:buFont typeface="Symbol" pitchFamily="18" charset="2"/>
              <a:buChar char="Þ"/>
            </a:pPr>
            <a:r>
              <a:rPr lang="ko-KR" altLang="en-US">
                <a:sym typeface="Symbol" pitchFamily="18" charset="2"/>
              </a:rPr>
              <a:t>링의 모든 노드 인정 모니터 지국으로 동작</a:t>
            </a:r>
          </a:p>
          <a:p>
            <a:pPr lvl="1" eaLnBrk="1" hangingPunct="1"/>
            <a:r>
              <a:rPr lang="ko-KR" altLang="en-US"/>
              <a:t>동률 규정 </a:t>
            </a:r>
            <a:r>
              <a:rPr lang="en-US" altLang="ko-KR"/>
              <a:t>: </a:t>
            </a:r>
            <a:r>
              <a:rPr lang="en-US" altLang="ko-KR">
                <a:latin typeface="Times New Roman" pitchFamily="18" charset="0"/>
              </a:rPr>
              <a:t>“</a:t>
            </a:r>
            <a:r>
              <a:rPr lang="en-US" altLang="ko-KR"/>
              <a:t>high address wins</a:t>
            </a:r>
            <a:r>
              <a:rPr lang="en-US" altLang="ko-KR">
                <a:latin typeface="Times New Roman" pitchFamily="18" charset="0"/>
              </a:rPr>
              <a:t>”</a:t>
            </a:r>
            <a:endParaRPr lang="en-US" altLang="ko-KR"/>
          </a:p>
          <a:p>
            <a:pPr lvl="2" eaLnBrk="1" hangingPunct="1">
              <a:buFont typeface="Symbol" pitchFamily="18" charset="2"/>
              <a:buNone/>
            </a:pPr>
            <a:endParaRPr lang="en-US" altLang="ko-KR">
              <a:sym typeface="Symbol" pitchFamily="18" charset="2"/>
            </a:endParaRPr>
          </a:p>
          <a:p>
            <a:pPr eaLnBrk="1" hangingPunct="1">
              <a:buFont typeface="Symbol" pitchFamily="18" charset="2"/>
              <a:buNone/>
            </a:pPr>
            <a:endParaRPr lang="en-US" altLang="ko-KR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685800"/>
          </a:xfrm>
        </p:spPr>
        <p:txBody>
          <a:bodyPr/>
          <a:lstStyle/>
          <a:p>
            <a:pPr eaLnBrk="1" hangingPunct="1"/>
            <a:r>
              <a:rPr lang="ko-KR" altLang="en-US"/>
              <a:t>프레임 형식</a:t>
            </a:r>
            <a:r>
              <a:rPr lang="en-US" altLang="ko-KR"/>
              <a:t>(Frame Format)</a:t>
            </a:r>
          </a:p>
        </p:txBody>
      </p:sp>
      <p:sp>
        <p:nvSpPr>
          <p:cNvPr id="225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33400" y="2667000"/>
            <a:ext cx="8382000" cy="3886200"/>
          </a:xfrm>
        </p:spPr>
        <p:txBody>
          <a:bodyPr/>
          <a:lstStyle/>
          <a:p>
            <a:pPr eaLnBrk="1" hangingPunct="1"/>
            <a:r>
              <a:rPr lang="ko-KR" altLang="en-US"/>
              <a:t>식별자 </a:t>
            </a:r>
            <a:r>
              <a:rPr lang="en-US" altLang="ko-KR"/>
              <a:t>(delimiter)</a:t>
            </a:r>
          </a:p>
          <a:p>
            <a:pPr lvl="1" eaLnBrk="1" hangingPunct="1"/>
            <a:r>
              <a:rPr lang="en-US" altLang="ko-KR"/>
              <a:t>illegal Manchester Coding</a:t>
            </a:r>
          </a:p>
          <a:p>
            <a:pPr eaLnBrk="1" hangingPunct="1"/>
            <a:r>
              <a:rPr lang="ko-KR" altLang="en-US"/>
              <a:t>접근 제어 </a:t>
            </a:r>
            <a:r>
              <a:rPr lang="en-US" altLang="ko-KR"/>
              <a:t>(Access Control)</a:t>
            </a:r>
          </a:p>
          <a:p>
            <a:pPr lvl="1" eaLnBrk="1" hangingPunct="1"/>
            <a:r>
              <a:rPr lang="ko-KR" altLang="en-US"/>
              <a:t>프레임 우선순위</a:t>
            </a:r>
            <a:r>
              <a:rPr lang="en-US" altLang="ko-KR"/>
              <a:t>, </a:t>
            </a:r>
            <a:r>
              <a:rPr lang="ko-KR" altLang="en-US"/>
              <a:t>예약 우선순위</a:t>
            </a:r>
          </a:p>
          <a:p>
            <a:pPr eaLnBrk="1" hangingPunct="1"/>
            <a:r>
              <a:rPr lang="ko-KR" altLang="en-US"/>
              <a:t>프레임 제어 </a:t>
            </a:r>
            <a:r>
              <a:rPr lang="en-US" altLang="ko-KR"/>
              <a:t>(Frame Control)</a:t>
            </a:r>
          </a:p>
          <a:p>
            <a:pPr lvl="1" eaLnBrk="1" hangingPunct="1"/>
            <a:r>
              <a:rPr lang="ko-KR" altLang="en-US"/>
              <a:t>상위 계층 프로토콜에 대한 역다중화 키 </a:t>
            </a:r>
          </a:p>
          <a:p>
            <a:pPr eaLnBrk="1" hangingPunct="1"/>
            <a:r>
              <a:rPr lang="ko-KR" altLang="en-US"/>
              <a:t>프레임 상태 </a:t>
            </a:r>
            <a:r>
              <a:rPr lang="en-US" altLang="ko-KR"/>
              <a:t>(Frame Status)</a:t>
            </a:r>
          </a:p>
          <a:p>
            <a:pPr lvl="1" eaLnBrk="1" hangingPunct="1"/>
            <a:r>
              <a:rPr lang="en-US" altLang="ko-KR"/>
              <a:t>A bit : </a:t>
            </a:r>
            <a:r>
              <a:rPr lang="ko-KR" altLang="en-US"/>
              <a:t>수신자가 송신자에게로 </a:t>
            </a:r>
            <a:r>
              <a:rPr lang="en-US" altLang="ko-KR"/>
              <a:t>ACK </a:t>
            </a:r>
          </a:p>
          <a:p>
            <a:pPr lvl="1" eaLnBrk="1" hangingPunct="1"/>
            <a:r>
              <a:rPr lang="en-US" altLang="ko-KR"/>
              <a:t>C bit : </a:t>
            </a:r>
            <a:r>
              <a:rPr lang="ko-KR" altLang="en-US"/>
              <a:t>수신자가 프레임을 </a:t>
            </a:r>
            <a:r>
              <a:rPr lang="en-US" altLang="ko-KR"/>
              <a:t>copy </a:t>
            </a:r>
            <a:r>
              <a:rPr lang="ko-KR" altLang="en-US"/>
              <a:t>했음</a:t>
            </a:r>
          </a:p>
        </p:txBody>
      </p:sp>
      <p:sp>
        <p:nvSpPr>
          <p:cNvPr id="22532" name="Text Box 1059"/>
          <p:cNvSpPr txBox="1">
            <a:spLocks noChangeArrowheads="1"/>
          </p:cNvSpPr>
          <p:nvPr/>
        </p:nvSpPr>
        <p:spPr bwMode="auto">
          <a:xfrm>
            <a:off x="228600" y="152400"/>
            <a:ext cx="403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>
                <a:latin typeface="Times New Roman" pitchFamily="18" charset="0"/>
              </a:rPr>
              <a:t>2</a:t>
            </a:r>
            <a:r>
              <a:rPr lang="ko-KR" altLang="en-US" sz="1000" b="1">
                <a:latin typeface="Times New Roman" pitchFamily="18" charset="0"/>
              </a:rPr>
              <a:t>장</a:t>
            </a:r>
            <a:r>
              <a:rPr lang="en-US" altLang="ko-KR" sz="1000" b="1">
                <a:latin typeface="Times New Roman" pitchFamily="18" charset="0"/>
              </a:rPr>
              <a:t>. </a:t>
            </a:r>
            <a:r>
              <a:rPr lang="ko-KR" altLang="en-US" sz="1000" b="1">
                <a:latin typeface="Times New Roman" pitchFamily="18" charset="0"/>
              </a:rPr>
              <a:t>데이터 링크 네트워크</a:t>
            </a:r>
            <a:r>
              <a:rPr lang="en-US" altLang="ko-KR" sz="1000" b="1">
                <a:latin typeface="Times New Roman" pitchFamily="18" charset="0"/>
              </a:rPr>
              <a:t>: FDDI</a:t>
            </a:r>
            <a:endParaRPr lang="en-US" altLang="ko-KR" sz="1400" b="1">
              <a:latin typeface="Times New Roman" pitchFamily="18" charset="0"/>
            </a:endParaRPr>
          </a:p>
        </p:txBody>
      </p:sp>
      <p:grpSp>
        <p:nvGrpSpPr>
          <p:cNvPr id="22533" name="Group 1060"/>
          <p:cNvGrpSpPr>
            <a:grpSpLocks/>
          </p:cNvGrpSpPr>
          <p:nvPr/>
        </p:nvGrpSpPr>
        <p:grpSpPr bwMode="auto">
          <a:xfrm>
            <a:off x="457200" y="1524000"/>
            <a:ext cx="8248650" cy="757238"/>
            <a:chOff x="199" y="1972"/>
            <a:chExt cx="5196" cy="477"/>
          </a:xfrm>
        </p:grpSpPr>
        <p:sp>
          <p:nvSpPr>
            <p:cNvPr id="22534" name="Freeform 1061"/>
            <p:cNvSpPr>
              <a:spLocks/>
            </p:cNvSpPr>
            <p:nvPr/>
          </p:nvSpPr>
          <p:spPr bwMode="auto">
            <a:xfrm>
              <a:off x="3294" y="2140"/>
              <a:ext cx="222" cy="309"/>
            </a:xfrm>
            <a:custGeom>
              <a:avLst/>
              <a:gdLst>
                <a:gd name="T0" fmla="*/ 39 w 222"/>
                <a:gd name="T1" fmla="*/ 305 h 309"/>
                <a:gd name="T2" fmla="*/ 222 w 222"/>
                <a:gd name="T3" fmla="*/ 309 h 309"/>
                <a:gd name="T4" fmla="*/ 222 w 222"/>
                <a:gd name="T5" fmla="*/ 0 h 309"/>
                <a:gd name="T6" fmla="*/ 43 w 222"/>
                <a:gd name="T7" fmla="*/ 0 h 309"/>
                <a:gd name="T8" fmla="*/ 0 w 222"/>
                <a:gd name="T9" fmla="*/ 101 h 309"/>
                <a:gd name="T10" fmla="*/ 96 w 222"/>
                <a:gd name="T11" fmla="*/ 101 h 309"/>
                <a:gd name="T12" fmla="*/ 43 w 222"/>
                <a:gd name="T13" fmla="*/ 309 h 309"/>
                <a:gd name="T14" fmla="*/ 43 w 222"/>
                <a:gd name="T15" fmla="*/ 309 h 309"/>
                <a:gd name="T16" fmla="*/ 39 w 222"/>
                <a:gd name="T17" fmla="*/ 305 h 3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2"/>
                <a:gd name="T28" fmla="*/ 0 h 309"/>
                <a:gd name="T29" fmla="*/ 222 w 222"/>
                <a:gd name="T30" fmla="*/ 309 h 3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2" h="309">
                  <a:moveTo>
                    <a:pt x="39" y="305"/>
                  </a:moveTo>
                  <a:lnTo>
                    <a:pt x="222" y="309"/>
                  </a:lnTo>
                  <a:lnTo>
                    <a:pt x="222" y="0"/>
                  </a:lnTo>
                  <a:lnTo>
                    <a:pt x="43" y="0"/>
                  </a:lnTo>
                  <a:lnTo>
                    <a:pt x="0" y="101"/>
                  </a:lnTo>
                  <a:lnTo>
                    <a:pt x="96" y="101"/>
                  </a:lnTo>
                  <a:lnTo>
                    <a:pt x="43" y="309"/>
                  </a:lnTo>
                  <a:lnTo>
                    <a:pt x="39" y="30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35" name="Freeform 1062"/>
            <p:cNvSpPr>
              <a:spLocks/>
            </p:cNvSpPr>
            <p:nvPr/>
          </p:nvSpPr>
          <p:spPr bwMode="auto">
            <a:xfrm>
              <a:off x="3294" y="2140"/>
              <a:ext cx="222" cy="309"/>
            </a:xfrm>
            <a:custGeom>
              <a:avLst/>
              <a:gdLst>
                <a:gd name="T0" fmla="*/ 39 w 222"/>
                <a:gd name="T1" fmla="*/ 305 h 309"/>
                <a:gd name="T2" fmla="*/ 222 w 222"/>
                <a:gd name="T3" fmla="*/ 309 h 309"/>
                <a:gd name="T4" fmla="*/ 222 w 222"/>
                <a:gd name="T5" fmla="*/ 0 h 309"/>
                <a:gd name="T6" fmla="*/ 43 w 222"/>
                <a:gd name="T7" fmla="*/ 0 h 309"/>
                <a:gd name="T8" fmla="*/ 0 w 222"/>
                <a:gd name="T9" fmla="*/ 101 h 309"/>
                <a:gd name="T10" fmla="*/ 96 w 222"/>
                <a:gd name="T11" fmla="*/ 101 h 309"/>
                <a:gd name="T12" fmla="*/ 43 w 222"/>
                <a:gd name="T13" fmla="*/ 309 h 309"/>
                <a:gd name="T14" fmla="*/ 43 w 222"/>
                <a:gd name="T15" fmla="*/ 309 h 30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22"/>
                <a:gd name="T25" fmla="*/ 0 h 309"/>
                <a:gd name="T26" fmla="*/ 222 w 222"/>
                <a:gd name="T27" fmla="*/ 309 h 30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22" h="309">
                  <a:moveTo>
                    <a:pt x="39" y="305"/>
                  </a:moveTo>
                  <a:lnTo>
                    <a:pt x="222" y="309"/>
                  </a:lnTo>
                  <a:lnTo>
                    <a:pt x="222" y="0"/>
                  </a:lnTo>
                  <a:lnTo>
                    <a:pt x="43" y="0"/>
                  </a:lnTo>
                  <a:lnTo>
                    <a:pt x="0" y="101"/>
                  </a:lnTo>
                  <a:lnTo>
                    <a:pt x="96" y="101"/>
                  </a:lnTo>
                  <a:lnTo>
                    <a:pt x="43" y="30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36" name="Freeform 1063"/>
            <p:cNvSpPr>
              <a:spLocks/>
            </p:cNvSpPr>
            <p:nvPr/>
          </p:nvSpPr>
          <p:spPr bwMode="auto">
            <a:xfrm>
              <a:off x="2781" y="2140"/>
              <a:ext cx="556" cy="309"/>
            </a:xfrm>
            <a:custGeom>
              <a:avLst/>
              <a:gdLst>
                <a:gd name="T0" fmla="*/ 502 w 556"/>
                <a:gd name="T1" fmla="*/ 305 h 309"/>
                <a:gd name="T2" fmla="*/ 0 w 556"/>
                <a:gd name="T3" fmla="*/ 309 h 309"/>
                <a:gd name="T4" fmla="*/ 0 w 556"/>
                <a:gd name="T5" fmla="*/ 0 h 309"/>
                <a:gd name="T6" fmla="*/ 505 w 556"/>
                <a:gd name="T7" fmla="*/ 0 h 309"/>
                <a:gd name="T8" fmla="*/ 448 w 556"/>
                <a:gd name="T9" fmla="*/ 140 h 309"/>
                <a:gd name="T10" fmla="*/ 556 w 556"/>
                <a:gd name="T11" fmla="*/ 140 h 309"/>
                <a:gd name="T12" fmla="*/ 505 w 556"/>
                <a:gd name="T13" fmla="*/ 309 h 309"/>
                <a:gd name="T14" fmla="*/ 505 w 556"/>
                <a:gd name="T15" fmla="*/ 309 h 309"/>
                <a:gd name="T16" fmla="*/ 502 w 556"/>
                <a:gd name="T17" fmla="*/ 305 h 3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56"/>
                <a:gd name="T28" fmla="*/ 0 h 309"/>
                <a:gd name="T29" fmla="*/ 556 w 556"/>
                <a:gd name="T30" fmla="*/ 309 h 3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56" h="309">
                  <a:moveTo>
                    <a:pt x="502" y="305"/>
                  </a:moveTo>
                  <a:lnTo>
                    <a:pt x="0" y="309"/>
                  </a:lnTo>
                  <a:lnTo>
                    <a:pt x="0" y="0"/>
                  </a:lnTo>
                  <a:lnTo>
                    <a:pt x="505" y="0"/>
                  </a:lnTo>
                  <a:lnTo>
                    <a:pt x="448" y="140"/>
                  </a:lnTo>
                  <a:lnTo>
                    <a:pt x="556" y="140"/>
                  </a:lnTo>
                  <a:lnTo>
                    <a:pt x="505" y="309"/>
                  </a:lnTo>
                  <a:lnTo>
                    <a:pt x="502" y="30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37" name="Freeform 1064"/>
            <p:cNvSpPr>
              <a:spLocks/>
            </p:cNvSpPr>
            <p:nvPr/>
          </p:nvSpPr>
          <p:spPr bwMode="auto">
            <a:xfrm>
              <a:off x="2781" y="2140"/>
              <a:ext cx="556" cy="309"/>
            </a:xfrm>
            <a:custGeom>
              <a:avLst/>
              <a:gdLst>
                <a:gd name="T0" fmla="*/ 502 w 556"/>
                <a:gd name="T1" fmla="*/ 305 h 309"/>
                <a:gd name="T2" fmla="*/ 0 w 556"/>
                <a:gd name="T3" fmla="*/ 309 h 309"/>
                <a:gd name="T4" fmla="*/ 0 w 556"/>
                <a:gd name="T5" fmla="*/ 0 h 309"/>
                <a:gd name="T6" fmla="*/ 505 w 556"/>
                <a:gd name="T7" fmla="*/ 0 h 309"/>
                <a:gd name="T8" fmla="*/ 448 w 556"/>
                <a:gd name="T9" fmla="*/ 140 h 309"/>
                <a:gd name="T10" fmla="*/ 556 w 556"/>
                <a:gd name="T11" fmla="*/ 140 h 309"/>
                <a:gd name="T12" fmla="*/ 505 w 556"/>
                <a:gd name="T13" fmla="*/ 309 h 309"/>
                <a:gd name="T14" fmla="*/ 505 w 556"/>
                <a:gd name="T15" fmla="*/ 309 h 30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56"/>
                <a:gd name="T25" fmla="*/ 0 h 309"/>
                <a:gd name="T26" fmla="*/ 556 w 556"/>
                <a:gd name="T27" fmla="*/ 309 h 30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56" h="309">
                  <a:moveTo>
                    <a:pt x="502" y="305"/>
                  </a:moveTo>
                  <a:lnTo>
                    <a:pt x="0" y="309"/>
                  </a:lnTo>
                  <a:lnTo>
                    <a:pt x="0" y="0"/>
                  </a:lnTo>
                  <a:lnTo>
                    <a:pt x="505" y="0"/>
                  </a:lnTo>
                  <a:lnTo>
                    <a:pt x="448" y="140"/>
                  </a:lnTo>
                  <a:lnTo>
                    <a:pt x="556" y="140"/>
                  </a:lnTo>
                  <a:lnTo>
                    <a:pt x="505" y="30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38" name="Freeform 1065"/>
            <p:cNvSpPr>
              <a:spLocks/>
            </p:cNvSpPr>
            <p:nvPr/>
          </p:nvSpPr>
          <p:spPr bwMode="auto">
            <a:xfrm>
              <a:off x="2368" y="2140"/>
              <a:ext cx="413" cy="309"/>
            </a:xfrm>
            <a:custGeom>
              <a:avLst/>
              <a:gdLst>
                <a:gd name="T0" fmla="*/ 413 w 413"/>
                <a:gd name="T1" fmla="*/ 305 h 309"/>
                <a:gd name="T2" fmla="*/ 0 w 413"/>
                <a:gd name="T3" fmla="*/ 309 h 309"/>
                <a:gd name="T4" fmla="*/ 0 w 413"/>
                <a:gd name="T5" fmla="*/ 0 h 309"/>
                <a:gd name="T6" fmla="*/ 413 w 413"/>
                <a:gd name="T7" fmla="*/ 0 h 309"/>
                <a:gd name="T8" fmla="*/ 413 w 413"/>
                <a:gd name="T9" fmla="*/ 309 h 309"/>
                <a:gd name="T10" fmla="*/ 413 w 413"/>
                <a:gd name="T11" fmla="*/ 309 h 3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3"/>
                <a:gd name="T19" fmla="*/ 0 h 309"/>
                <a:gd name="T20" fmla="*/ 413 w 413"/>
                <a:gd name="T21" fmla="*/ 309 h 3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3" h="309">
                  <a:moveTo>
                    <a:pt x="413" y="305"/>
                  </a:moveTo>
                  <a:lnTo>
                    <a:pt x="0" y="309"/>
                  </a:lnTo>
                  <a:lnTo>
                    <a:pt x="0" y="0"/>
                  </a:lnTo>
                  <a:lnTo>
                    <a:pt x="413" y="0"/>
                  </a:lnTo>
                  <a:lnTo>
                    <a:pt x="413" y="30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39" name="Rectangle 1066"/>
            <p:cNvSpPr>
              <a:spLocks noChangeArrowheads="1"/>
            </p:cNvSpPr>
            <p:nvPr/>
          </p:nvSpPr>
          <p:spPr bwMode="auto">
            <a:xfrm>
              <a:off x="2888" y="2212"/>
              <a:ext cx="27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500">
                  <a:solidFill>
                    <a:srgbClr val="000000"/>
                  </a:solidFill>
                  <a:latin typeface="Arial" charset="0"/>
                </a:rPr>
                <a:t>Body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22540" name="Rectangle 1067"/>
            <p:cNvSpPr>
              <a:spLocks noChangeArrowheads="1"/>
            </p:cNvSpPr>
            <p:nvPr/>
          </p:nvSpPr>
          <p:spPr bwMode="auto">
            <a:xfrm>
              <a:off x="3598" y="2212"/>
              <a:ext cx="56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500">
                  <a:solidFill>
                    <a:srgbClr val="000000"/>
                  </a:solidFill>
                  <a:latin typeface="Arial" charset="0"/>
                </a:rPr>
                <a:t>Checksum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22541" name="Rectangle 1068"/>
            <p:cNvSpPr>
              <a:spLocks noChangeArrowheads="1"/>
            </p:cNvSpPr>
            <p:nvPr/>
          </p:nvSpPr>
          <p:spPr bwMode="auto">
            <a:xfrm>
              <a:off x="2454" y="2158"/>
              <a:ext cx="18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500">
                  <a:solidFill>
                    <a:srgbClr val="000000"/>
                  </a:solidFill>
                  <a:latin typeface="Arial" charset="0"/>
                </a:rPr>
                <a:t>Src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22542" name="Rectangle 1069"/>
            <p:cNvSpPr>
              <a:spLocks noChangeArrowheads="1"/>
            </p:cNvSpPr>
            <p:nvPr/>
          </p:nvSpPr>
          <p:spPr bwMode="auto">
            <a:xfrm>
              <a:off x="2454" y="2277"/>
              <a:ext cx="241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500">
                  <a:solidFill>
                    <a:srgbClr val="000000"/>
                  </a:solidFill>
                  <a:latin typeface="Arial" charset="0"/>
                </a:rPr>
                <a:t>addr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22543" name="Rectangle 1070"/>
            <p:cNvSpPr>
              <a:spLocks noChangeArrowheads="1"/>
            </p:cNvSpPr>
            <p:nvPr/>
          </p:nvSpPr>
          <p:spPr bwMode="auto">
            <a:xfrm>
              <a:off x="2924" y="1972"/>
              <a:ext cx="44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500">
                  <a:solidFill>
                    <a:srgbClr val="000000"/>
                  </a:solidFill>
                  <a:latin typeface="Arial" charset="0"/>
                </a:rPr>
                <a:t>Variable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22544" name="Rectangle 1071"/>
            <p:cNvSpPr>
              <a:spLocks noChangeArrowheads="1"/>
            </p:cNvSpPr>
            <p:nvPr/>
          </p:nvSpPr>
          <p:spPr bwMode="auto">
            <a:xfrm>
              <a:off x="2501" y="1972"/>
              <a:ext cx="13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500">
                  <a:solidFill>
                    <a:srgbClr val="000000"/>
                  </a:solidFill>
                  <a:latin typeface="Arial" charset="0"/>
                </a:rPr>
                <a:t>48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22545" name="Freeform 1072"/>
            <p:cNvSpPr>
              <a:spLocks/>
            </p:cNvSpPr>
            <p:nvPr/>
          </p:nvSpPr>
          <p:spPr bwMode="auto">
            <a:xfrm>
              <a:off x="1942" y="2140"/>
              <a:ext cx="426" cy="309"/>
            </a:xfrm>
            <a:custGeom>
              <a:avLst/>
              <a:gdLst>
                <a:gd name="T0" fmla="*/ 426 w 426"/>
                <a:gd name="T1" fmla="*/ 305 h 309"/>
                <a:gd name="T2" fmla="*/ 0 w 426"/>
                <a:gd name="T3" fmla="*/ 309 h 309"/>
                <a:gd name="T4" fmla="*/ 0 w 426"/>
                <a:gd name="T5" fmla="*/ 0 h 309"/>
                <a:gd name="T6" fmla="*/ 426 w 426"/>
                <a:gd name="T7" fmla="*/ 0 h 309"/>
                <a:gd name="T8" fmla="*/ 426 w 426"/>
                <a:gd name="T9" fmla="*/ 309 h 309"/>
                <a:gd name="T10" fmla="*/ 426 w 426"/>
                <a:gd name="T11" fmla="*/ 309 h 3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6"/>
                <a:gd name="T19" fmla="*/ 0 h 309"/>
                <a:gd name="T20" fmla="*/ 426 w 426"/>
                <a:gd name="T21" fmla="*/ 309 h 3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6" h="309">
                  <a:moveTo>
                    <a:pt x="426" y="305"/>
                  </a:moveTo>
                  <a:lnTo>
                    <a:pt x="0" y="309"/>
                  </a:lnTo>
                  <a:lnTo>
                    <a:pt x="0" y="0"/>
                  </a:lnTo>
                  <a:lnTo>
                    <a:pt x="426" y="0"/>
                  </a:lnTo>
                  <a:lnTo>
                    <a:pt x="426" y="30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46" name="Rectangle 1073"/>
            <p:cNvSpPr>
              <a:spLocks noChangeArrowheads="1"/>
            </p:cNvSpPr>
            <p:nvPr/>
          </p:nvSpPr>
          <p:spPr bwMode="auto">
            <a:xfrm>
              <a:off x="2031" y="2158"/>
              <a:ext cx="24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500">
                  <a:solidFill>
                    <a:srgbClr val="000000"/>
                  </a:solidFill>
                  <a:latin typeface="Arial" charset="0"/>
                </a:rPr>
                <a:t>Dest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22547" name="Rectangle 1074"/>
            <p:cNvSpPr>
              <a:spLocks noChangeArrowheads="1"/>
            </p:cNvSpPr>
            <p:nvPr/>
          </p:nvSpPr>
          <p:spPr bwMode="auto">
            <a:xfrm>
              <a:off x="2031" y="2277"/>
              <a:ext cx="241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500">
                  <a:solidFill>
                    <a:srgbClr val="000000"/>
                  </a:solidFill>
                  <a:latin typeface="Arial" charset="0"/>
                </a:rPr>
                <a:t>addr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22548" name="Rectangle 1075"/>
            <p:cNvSpPr>
              <a:spLocks noChangeArrowheads="1"/>
            </p:cNvSpPr>
            <p:nvPr/>
          </p:nvSpPr>
          <p:spPr bwMode="auto">
            <a:xfrm>
              <a:off x="2078" y="1972"/>
              <a:ext cx="13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500">
                  <a:solidFill>
                    <a:srgbClr val="000000"/>
                  </a:solidFill>
                  <a:latin typeface="Arial" charset="0"/>
                </a:rPr>
                <a:t>48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22549" name="Freeform 1076"/>
            <p:cNvSpPr>
              <a:spLocks/>
            </p:cNvSpPr>
            <p:nvPr/>
          </p:nvSpPr>
          <p:spPr bwMode="auto">
            <a:xfrm>
              <a:off x="3516" y="2140"/>
              <a:ext cx="731" cy="309"/>
            </a:xfrm>
            <a:custGeom>
              <a:avLst/>
              <a:gdLst>
                <a:gd name="T0" fmla="*/ 728 w 731"/>
                <a:gd name="T1" fmla="*/ 305 h 309"/>
                <a:gd name="T2" fmla="*/ 0 w 731"/>
                <a:gd name="T3" fmla="*/ 309 h 309"/>
                <a:gd name="T4" fmla="*/ 0 w 731"/>
                <a:gd name="T5" fmla="*/ 0 h 309"/>
                <a:gd name="T6" fmla="*/ 731 w 731"/>
                <a:gd name="T7" fmla="*/ 0 h 309"/>
                <a:gd name="T8" fmla="*/ 731 w 731"/>
                <a:gd name="T9" fmla="*/ 309 h 309"/>
                <a:gd name="T10" fmla="*/ 731 w 731"/>
                <a:gd name="T11" fmla="*/ 309 h 3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1"/>
                <a:gd name="T19" fmla="*/ 0 h 309"/>
                <a:gd name="T20" fmla="*/ 731 w 731"/>
                <a:gd name="T21" fmla="*/ 309 h 3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1" h="309">
                  <a:moveTo>
                    <a:pt x="728" y="305"/>
                  </a:moveTo>
                  <a:lnTo>
                    <a:pt x="0" y="309"/>
                  </a:lnTo>
                  <a:lnTo>
                    <a:pt x="0" y="0"/>
                  </a:lnTo>
                  <a:lnTo>
                    <a:pt x="731" y="0"/>
                  </a:lnTo>
                  <a:lnTo>
                    <a:pt x="731" y="30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50" name="Rectangle 1077"/>
            <p:cNvSpPr>
              <a:spLocks noChangeArrowheads="1"/>
            </p:cNvSpPr>
            <p:nvPr/>
          </p:nvSpPr>
          <p:spPr bwMode="auto">
            <a:xfrm>
              <a:off x="3810" y="1972"/>
              <a:ext cx="13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500">
                  <a:solidFill>
                    <a:srgbClr val="000000"/>
                  </a:solidFill>
                  <a:latin typeface="Arial" charset="0"/>
                </a:rPr>
                <a:t>32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22551" name="Freeform 1078"/>
            <p:cNvSpPr>
              <a:spLocks/>
            </p:cNvSpPr>
            <p:nvPr/>
          </p:nvSpPr>
          <p:spPr bwMode="auto">
            <a:xfrm>
              <a:off x="4247" y="2140"/>
              <a:ext cx="642" cy="309"/>
            </a:xfrm>
            <a:custGeom>
              <a:avLst/>
              <a:gdLst>
                <a:gd name="T0" fmla="*/ 639 w 642"/>
                <a:gd name="T1" fmla="*/ 305 h 309"/>
                <a:gd name="T2" fmla="*/ 0 w 642"/>
                <a:gd name="T3" fmla="*/ 309 h 309"/>
                <a:gd name="T4" fmla="*/ 0 w 642"/>
                <a:gd name="T5" fmla="*/ 0 h 309"/>
                <a:gd name="T6" fmla="*/ 642 w 642"/>
                <a:gd name="T7" fmla="*/ 0 h 309"/>
                <a:gd name="T8" fmla="*/ 642 w 642"/>
                <a:gd name="T9" fmla="*/ 309 h 309"/>
                <a:gd name="T10" fmla="*/ 642 w 642"/>
                <a:gd name="T11" fmla="*/ 309 h 3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2"/>
                <a:gd name="T19" fmla="*/ 0 h 309"/>
                <a:gd name="T20" fmla="*/ 642 w 642"/>
                <a:gd name="T21" fmla="*/ 309 h 3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2" h="309">
                  <a:moveTo>
                    <a:pt x="639" y="305"/>
                  </a:moveTo>
                  <a:lnTo>
                    <a:pt x="0" y="309"/>
                  </a:lnTo>
                  <a:lnTo>
                    <a:pt x="0" y="0"/>
                  </a:lnTo>
                  <a:lnTo>
                    <a:pt x="642" y="0"/>
                  </a:lnTo>
                  <a:lnTo>
                    <a:pt x="642" y="30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52" name="Rectangle 1079"/>
            <p:cNvSpPr>
              <a:spLocks noChangeArrowheads="1"/>
            </p:cNvSpPr>
            <p:nvPr/>
          </p:nvSpPr>
          <p:spPr bwMode="auto">
            <a:xfrm>
              <a:off x="4333" y="2158"/>
              <a:ext cx="21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500">
                  <a:solidFill>
                    <a:srgbClr val="000000"/>
                  </a:solidFill>
                  <a:latin typeface="Arial" charset="0"/>
                </a:rPr>
                <a:t>End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22553" name="Rectangle 1080"/>
            <p:cNvSpPr>
              <a:spLocks noChangeArrowheads="1"/>
            </p:cNvSpPr>
            <p:nvPr/>
          </p:nvSpPr>
          <p:spPr bwMode="auto">
            <a:xfrm>
              <a:off x="4333" y="2277"/>
              <a:ext cx="455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500">
                  <a:solidFill>
                    <a:srgbClr val="000000"/>
                  </a:solidFill>
                  <a:latin typeface="Arial" charset="0"/>
                </a:rPr>
                <a:t>delimiter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22554" name="Rectangle 1081"/>
            <p:cNvSpPr>
              <a:spLocks noChangeArrowheads="1"/>
            </p:cNvSpPr>
            <p:nvPr/>
          </p:nvSpPr>
          <p:spPr bwMode="auto">
            <a:xfrm>
              <a:off x="4527" y="1972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500">
                  <a:solidFill>
                    <a:srgbClr val="000000"/>
                  </a:solidFill>
                  <a:latin typeface="Arial" charset="0"/>
                </a:rPr>
                <a:t>8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22555" name="Freeform 1082"/>
            <p:cNvSpPr>
              <a:spLocks/>
            </p:cNvSpPr>
            <p:nvPr/>
          </p:nvSpPr>
          <p:spPr bwMode="auto">
            <a:xfrm>
              <a:off x="4889" y="2140"/>
              <a:ext cx="506" cy="309"/>
            </a:xfrm>
            <a:custGeom>
              <a:avLst/>
              <a:gdLst>
                <a:gd name="T0" fmla="*/ 506 w 506"/>
                <a:gd name="T1" fmla="*/ 305 h 309"/>
                <a:gd name="T2" fmla="*/ 0 w 506"/>
                <a:gd name="T3" fmla="*/ 309 h 309"/>
                <a:gd name="T4" fmla="*/ 0 w 506"/>
                <a:gd name="T5" fmla="*/ 0 h 309"/>
                <a:gd name="T6" fmla="*/ 506 w 506"/>
                <a:gd name="T7" fmla="*/ 0 h 309"/>
                <a:gd name="T8" fmla="*/ 506 w 506"/>
                <a:gd name="T9" fmla="*/ 309 h 309"/>
                <a:gd name="T10" fmla="*/ 506 w 506"/>
                <a:gd name="T11" fmla="*/ 309 h 3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6"/>
                <a:gd name="T19" fmla="*/ 0 h 309"/>
                <a:gd name="T20" fmla="*/ 506 w 506"/>
                <a:gd name="T21" fmla="*/ 309 h 3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6" h="309">
                  <a:moveTo>
                    <a:pt x="506" y="305"/>
                  </a:moveTo>
                  <a:lnTo>
                    <a:pt x="0" y="309"/>
                  </a:lnTo>
                  <a:lnTo>
                    <a:pt x="0" y="0"/>
                  </a:lnTo>
                  <a:lnTo>
                    <a:pt x="506" y="0"/>
                  </a:lnTo>
                  <a:lnTo>
                    <a:pt x="506" y="30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56" name="Rectangle 1083"/>
            <p:cNvSpPr>
              <a:spLocks noChangeArrowheads="1"/>
            </p:cNvSpPr>
            <p:nvPr/>
          </p:nvSpPr>
          <p:spPr bwMode="auto">
            <a:xfrm>
              <a:off x="4975" y="2158"/>
              <a:ext cx="34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500">
                  <a:solidFill>
                    <a:srgbClr val="000000"/>
                  </a:solidFill>
                  <a:latin typeface="Arial" charset="0"/>
                </a:rPr>
                <a:t>Frame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22557" name="Rectangle 1084"/>
            <p:cNvSpPr>
              <a:spLocks noChangeArrowheads="1"/>
            </p:cNvSpPr>
            <p:nvPr/>
          </p:nvSpPr>
          <p:spPr bwMode="auto">
            <a:xfrm>
              <a:off x="4975" y="2277"/>
              <a:ext cx="32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500">
                  <a:solidFill>
                    <a:srgbClr val="000000"/>
                  </a:solidFill>
                  <a:latin typeface="Arial" charset="0"/>
                </a:rPr>
                <a:t>status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22558" name="Rectangle 1085"/>
            <p:cNvSpPr>
              <a:spLocks noChangeArrowheads="1"/>
            </p:cNvSpPr>
            <p:nvPr/>
          </p:nvSpPr>
          <p:spPr bwMode="auto">
            <a:xfrm>
              <a:off x="5101" y="1972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500">
                  <a:solidFill>
                    <a:srgbClr val="000000"/>
                  </a:solidFill>
                  <a:latin typeface="Arial" charset="0"/>
                </a:rPr>
                <a:t>8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22559" name="Freeform 1086"/>
            <p:cNvSpPr>
              <a:spLocks/>
            </p:cNvSpPr>
            <p:nvPr/>
          </p:nvSpPr>
          <p:spPr bwMode="auto">
            <a:xfrm>
              <a:off x="1408" y="2140"/>
              <a:ext cx="534" cy="309"/>
            </a:xfrm>
            <a:custGeom>
              <a:avLst/>
              <a:gdLst>
                <a:gd name="T0" fmla="*/ 534 w 534"/>
                <a:gd name="T1" fmla="*/ 305 h 309"/>
                <a:gd name="T2" fmla="*/ 0 w 534"/>
                <a:gd name="T3" fmla="*/ 309 h 309"/>
                <a:gd name="T4" fmla="*/ 0 w 534"/>
                <a:gd name="T5" fmla="*/ 0 h 309"/>
                <a:gd name="T6" fmla="*/ 534 w 534"/>
                <a:gd name="T7" fmla="*/ 0 h 309"/>
                <a:gd name="T8" fmla="*/ 534 w 534"/>
                <a:gd name="T9" fmla="*/ 309 h 309"/>
                <a:gd name="T10" fmla="*/ 534 w 534"/>
                <a:gd name="T11" fmla="*/ 309 h 3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4"/>
                <a:gd name="T19" fmla="*/ 0 h 309"/>
                <a:gd name="T20" fmla="*/ 534 w 534"/>
                <a:gd name="T21" fmla="*/ 309 h 3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4" h="309">
                  <a:moveTo>
                    <a:pt x="534" y="305"/>
                  </a:moveTo>
                  <a:lnTo>
                    <a:pt x="0" y="309"/>
                  </a:lnTo>
                  <a:lnTo>
                    <a:pt x="0" y="0"/>
                  </a:lnTo>
                  <a:lnTo>
                    <a:pt x="534" y="0"/>
                  </a:lnTo>
                  <a:lnTo>
                    <a:pt x="534" y="30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60" name="Rectangle 1087"/>
            <p:cNvSpPr>
              <a:spLocks noChangeArrowheads="1"/>
            </p:cNvSpPr>
            <p:nvPr/>
          </p:nvSpPr>
          <p:spPr bwMode="auto">
            <a:xfrm>
              <a:off x="1494" y="2158"/>
              <a:ext cx="34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500">
                  <a:solidFill>
                    <a:srgbClr val="000000"/>
                  </a:solidFill>
                  <a:latin typeface="Arial" charset="0"/>
                </a:rPr>
                <a:t>Frame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22561" name="Rectangle 1088"/>
            <p:cNvSpPr>
              <a:spLocks noChangeArrowheads="1"/>
            </p:cNvSpPr>
            <p:nvPr/>
          </p:nvSpPr>
          <p:spPr bwMode="auto">
            <a:xfrm>
              <a:off x="1494" y="2277"/>
              <a:ext cx="361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500">
                  <a:solidFill>
                    <a:srgbClr val="000000"/>
                  </a:solidFill>
                  <a:latin typeface="Arial" charset="0"/>
                </a:rPr>
                <a:t>control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22562" name="Rectangle 1089"/>
            <p:cNvSpPr>
              <a:spLocks noChangeArrowheads="1"/>
            </p:cNvSpPr>
            <p:nvPr/>
          </p:nvSpPr>
          <p:spPr bwMode="auto">
            <a:xfrm>
              <a:off x="1637" y="1972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500">
                  <a:solidFill>
                    <a:srgbClr val="000000"/>
                  </a:solidFill>
                  <a:latin typeface="Arial" charset="0"/>
                </a:rPr>
                <a:t>8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22563" name="Freeform 1090"/>
            <p:cNvSpPr>
              <a:spLocks/>
            </p:cNvSpPr>
            <p:nvPr/>
          </p:nvSpPr>
          <p:spPr bwMode="auto">
            <a:xfrm>
              <a:off x="845" y="2140"/>
              <a:ext cx="563" cy="309"/>
            </a:xfrm>
            <a:custGeom>
              <a:avLst/>
              <a:gdLst>
                <a:gd name="T0" fmla="*/ 559 w 563"/>
                <a:gd name="T1" fmla="*/ 305 h 309"/>
                <a:gd name="T2" fmla="*/ 0 w 563"/>
                <a:gd name="T3" fmla="*/ 309 h 309"/>
                <a:gd name="T4" fmla="*/ 0 w 563"/>
                <a:gd name="T5" fmla="*/ 0 h 309"/>
                <a:gd name="T6" fmla="*/ 563 w 563"/>
                <a:gd name="T7" fmla="*/ 0 h 309"/>
                <a:gd name="T8" fmla="*/ 563 w 563"/>
                <a:gd name="T9" fmla="*/ 309 h 309"/>
                <a:gd name="T10" fmla="*/ 563 w 563"/>
                <a:gd name="T11" fmla="*/ 309 h 3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63"/>
                <a:gd name="T19" fmla="*/ 0 h 309"/>
                <a:gd name="T20" fmla="*/ 563 w 563"/>
                <a:gd name="T21" fmla="*/ 309 h 3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63" h="309">
                  <a:moveTo>
                    <a:pt x="559" y="305"/>
                  </a:moveTo>
                  <a:lnTo>
                    <a:pt x="0" y="309"/>
                  </a:lnTo>
                  <a:lnTo>
                    <a:pt x="0" y="0"/>
                  </a:lnTo>
                  <a:lnTo>
                    <a:pt x="563" y="0"/>
                  </a:lnTo>
                  <a:lnTo>
                    <a:pt x="563" y="30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64" name="Rectangle 1091"/>
            <p:cNvSpPr>
              <a:spLocks noChangeArrowheads="1"/>
            </p:cNvSpPr>
            <p:nvPr/>
          </p:nvSpPr>
          <p:spPr bwMode="auto">
            <a:xfrm>
              <a:off x="931" y="2158"/>
              <a:ext cx="38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500">
                  <a:solidFill>
                    <a:srgbClr val="000000"/>
                  </a:solidFill>
                  <a:latin typeface="Arial" charset="0"/>
                </a:rPr>
                <a:t>Access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22565" name="Rectangle 1092"/>
            <p:cNvSpPr>
              <a:spLocks noChangeArrowheads="1"/>
            </p:cNvSpPr>
            <p:nvPr/>
          </p:nvSpPr>
          <p:spPr bwMode="auto">
            <a:xfrm>
              <a:off x="931" y="2277"/>
              <a:ext cx="361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500">
                  <a:solidFill>
                    <a:srgbClr val="000000"/>
                  </a:solidFill>
                  <a:latin typeface="Arial" charset="0"/>
                </a:rPr>
                <a:t>control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22566" name="Rectangle 1093"/>
            <p:cNvSpPr>
              <a:spLocks noChangeArrowheads="1"/>
            </p:cNvSpPr>
            <p:nvPr/>
          </p:nvSpPr>
          <p:spPr bwMode="auto">
            <a:xfrm>
              <a:off x="1088" y="1972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500">
                  <a:solidFill>
                    <a:srgbClr val="000000"/>
                  </a:solidFill>
                  <a:latin typeface="Arial" charset="0"/>
                </a:rPr>
                <a:t>8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22567" name="Freeform 1094"/>
            <p:cNvSpPr>
              <a:spLocks/>
            </p:cNvSpPr>
            <p:nvPr/>
          </p:nvSpPr>
          <p:spPr bwMode="auto">
            <a:xfrm>
              <a:off x="199" y="2140"/>
              <a:ext cx="646" cy="309"/>
            </a:xfrm>
            <a:custGeom>
              <a:avLst/>
              <a:gdLst>
                <a:gd name="T0" fmla="*/ 646 w 646"/>
                <a:gd name="T1" fmla="*/ 305 h 309"/>
                <a:gd name="T2" fmla="*/ 0 w 646"/>
                <a:gd name="T3" fmla="*/ 309 h 309"/>
                <a:gd name="T4" fmla="*/ 0 w 646"/>
                <a:gd name="T5" fmla="*/ 0 h 309"/>
                <a:gd name="T6" fmla="*/ 646 w 646"/>
                <a:gd name="T7" fmla="*/ 0 h 309"/>
                <a:gd name="T8" fmla="*/ 646 w 646"/>
                <a:gd name="T9" fmla="*/ 309 h 309"/>
                <a:gd name="T10" fmla="*/ 646 w 646"/>
                <a:gd name="T11" fmla="*/ 309 h 3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6"/>
                <a:gd name="T19" fmla="*/ 0 h 309"/>
                <a:gd name="T20" fmla="*/ 646 w 646"/>
                <a:gd name="T21" fmla="*/ 309 h 3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6" h="309">
                  <a:moveTo>
                    <a:pt x="646" y="305"/>
                  </a:moveTo>
                  <a:lnTo>
                    <a:pt x="0" y="309"/>
                  </a:lnTo>
                  <a:lnTo>
                    <a:pt x="0" y="0"/>
                  </a:lnTo>
                  <a:lnTo>
                    <a:pt x="646" y="0"/>
                  </a:lnTo>
                  <a:lnTo>
                    <a:pt x="646" y="30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68" name="Rectangle 1095"/>
            <p:cNvSpPr>
              <a:spLocks noChangeArrowheads="1"/>
            </p:cNvSpPr>
            <p:nvPr/>
          </p:nvSpPr>
          <p:spPr bwMode="auto">
            <a:xfrm>
              <a:off x="289" y="2158"/>
              <a:ext cx="25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500">
                  <a:solidFill>
                    <a:srgbClr val="000000"/>
                  </a:solidFill>
                  <a:latin typeface="Arial" charset="0"/>
                </a:rPr>
                <a:t>Start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22569" name="Rectangle 1096"/>
            <p:cNvSpPr>
              <a:spLocks noChangeArrowheads="1"/>
            </p:cNvSpPr>
            <p:nvPr/>
          </p:nvSpPr>
          <p:spPr bwMode="auto">
            <a:xfrm>
              <a:off x="289" y="2277"/>
              <a:ext cx="455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500">
                  <a:solidFill>
                    <a:srgbClr val="000000"/>
                  </a:solidFill>
                  <a:latin typeface="Arial" charset="0"/>
                </a:rPr>
                <a:t>delimiter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22570" name="Rectangle 1097"/>
            <p:cNvSpPr>
              <a:spLocks noChangeArrowheads="1"/>
            </p:cNvSpPr>
            <p:nvPr/>
          </p:nvSpPr>
          <p:spPr bwMode="auto">
            <a:xfrm>
              <a:off x="479" y="1972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500">
                  <a:solidFill>
                    <a:srgbClr val="000000"/>
                  </a:solidFill>
                  <a:latin typeface="Arial" charset="0"/>
                </a:rPr>
                <a:t>8</a:t>
              </a:r>
              <a:endParaRPr kumimoji="0" lang="en-US" altLang="ko-KR">
                <a:latin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이더넷 </a:t>
            </a:r>
            <a:r>
              <a:rPr lang="en-US" altLang="ko-KR" dirty="0"/>
              <a:t>(Ethernet)</a:t>
            </a:r>
            <a:r>
              <a:rPr lang="ko-KR" altLang="en-US" dirty="0"/>
              <a:t> 개요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95400"/>
            <a:ext cx="8712968" cy="5257800"/>
          </a:xfrm>
        </p:spPr>
        <p:txBody>
          <a:bodyPr/>
          <a:lstStyle/>
          <a:p>
            <a:pPr eaLnBrk="1" hangingPunct="1"/>
            <a:r>
              <a:rPr lang="en-US" altLang="ko-KR" dirty="0"/>
              <a:t>LAN(Local Area Networks)</a:t>
            </a:r>
            <a:r>
              <a:rPr lang="ko-KR" altLang="en-US" dirty="0"/>
              <a:t>의 대명사</a:t>
            </a:r>
            <a:endParaRPr lang="en-US" altLang="ko-KR" dirty="0"/>
          </a:p>
          <a:p>
            <a:pPr eaLnBrk="1" hangingPunct="1"/>
            <a:r>
              <a:rPr lang="ko-KR" altLang="en-US" dirty="0"/>
              <a:t>역사</a:t>
            </a:r>
          </a:p>
          <a:p>
            <a:pPr lvl="1" eaLnBrk="1" hangingPunct="1"/>
            <a:r>
              <a:rPr lang="en-US" altLang="ko-KR" dirty="0"/>
              <a:t>Xerox PARC</a:t>
            </a:r>
            <a:r>
              <a:rPr lang="ko-KR" altLang="en-US" dirty="0"/>
              <a:t>에 의해서 </a:t>
            </a:r>
            <a:r>
              <a:rPr lang="en-US" altLang="ko-KR" dirty="0">
                <a:solidFill>
                  <a:srgbClr val="FF0000"/>
                </a:solidFill>
              </a:rPr>
              <a:t>1970</a:t>
            </a:r>
            <a:r>
              <a:rPr lang="ko-KR" altLang="en-US" dirty="0">
                <a:solidFill>
                  <a:srgbClr val="FF0000"/>
                </a:solidFill>
              </a:rPr>
              <a:t>년대 중반</a:t>
            </a:r>
            <a:r>
              <a:rPr lang="ko-KR" altLang="en-US" dirty="0"/>
              <a:t>에 개발</a:t>
            </a:r>
          </a:p>
          <a:p>
            <a:pPr lvl="1" eaLnBrk="1" hangingPunct="1"/>
            <a:r>
              <a:rPr lang="en-US" altLang="ko-KR" dirty="0"/>
              <a:t>Aloha </a:t>
            </a:r>
            <a:r>
              <a:rPr lang="ko-KR" altLang="en-US" dirty="0" err="1"/>
              <a:t>패킷</a:t>
            </a:r>
            <a:r>
              <a:rPr lang="ko-KR" altLang="en-US" dirty="0"/>
              <a:t> 라디오 네트워크를 근간으로 발전</a:t>
            </a:r>
          </a:p>
          <a:p>
            <a:pPr lvl="1" eaLnBrk="1" hangingPunct="1"/>
            <a:r>
              <a:rPr lang="ko-KR" altLang="en-US" dirty="0"/>
              <a:t>제록스</a:t>
            </a:r>
            <a:r>
              <a:rPr lang="en-US" altLang="ko-KR" dirty="0"/>
              <a:t>, DEC, </a:t>
            </a:r>
            <a:r>
              <a:rPr lang="ko-KR" altLang="en-US" dirty="0"/>
              <a:t>인텔에서 </a:t>
            </a:r>
            <a:r>
              <a:rPr lang="en-US" altLang="ko-KR" dirty="0"/>
              <a:t>1978</a:t>
            </a:r>
            <a:r>
              <a:rPr lang="ko-KR" altLang="en-US" dirty="0"/>
              <a:t>년 표준화</a:t>
            </a:r>
          </a:p>
          <a:p>
            <a:pPr lvl="1" eaLnBrk="1" hangingPunct="1"/>
            <a:r>
              <a:rPr lang="en-US" altLang="ko-KR" dirty="0"/>
              <a:t>IEEE 802.3 </a:t>
            </a:r>
            <a:r>
              <a:rPr lang="ko-KR" altLang="en-US" dirty="0"/>
              <a:t>표준과 유사</a:t>
            </a:r>
          </a:p>
          <a:p>
            <a:pPr eaLnBrk="1" hangingPunct="1"/>
            <a:r>
              <a:rPr lang="en-US" altLang="ko-KR" dirty="0"/>
              <a:t>CSMA/CD</a:t>
            </a:r>
          </a:p>
          <a:p>
            <a:pPr lvl="1" eaLnBrk="1" hangingPunct="1"/>
            <a:r>
              <a:rPr lang="en-US" altLang="ko-KR" dirty="0"/>
              <a:t>carrier sense -- </a:t>
            </a:r>
            <a:r>
              <a:rPr lang="ko-KR" altLang="en-US" dirty="0"/>
              <a:t>반송 신호 감지 </a:t>
            </a:r>
          </a:p>
          <a:p>
            <a:pPr lvl="1" eaLnBrk="1" hangingPunct="1"/>
            <a:r>
              <a:rPr lang="en-US" altLang="ko-KR" dirty="0"/>
              <a:t>multiple access -- </a:t>
            </a:r>
            <a:r>
              <a:rPr lang="ko-KR" altLang="en-US" dirty="0"/>
              <a:t>다중 접근 </a:t>
            </a:r>
          </a:p>
          <a:p>
            <a:pPr lvl="1" eaLnBrk="1" hangingPunct="1"/>
            <a:r>
              <a:rPr lang="en-US" altLang="ko-KR" dirty="0"/>
              <a:t>collision detection -- </a:t>
            </a:r>
            <a:r>
              <a:rPr lang="ko-KR" altLang="en-US" dirty="0"/>
              <a:t>충돌 검출</a:t>
            </a:r>
          </a:p>
          <a:p>
            <a:pPr eaLnBrk="1" hangingPunct="1"/>
            <a:r>
              <a:rPr lang="ko-KR" altLang="en-US" dirty="0"/>
              <a:t>버스 토폴로지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rgbClr val="FF0000"/>
                </a:solidFill>
              </a:rPr>
              <a:t>다중 접근 연결</a:t>
            </a:r>
          </a:p>
          <a:p>
            <a:pPr eaLnBrk="1" hangingPunct="1"/>
            <a:r>
              <a:rPr lang="ko-KR" altLang="en-US" dirty="0"/>
              <a:t>대역폭</a:t>
            </a:r>
            <a:r>
              <a:rPr lang="en-US" altLang="ko-KR" dirty="0"/>
              <a:t>: 10Mbps,  (100Mbps, 1Gbps) </a:t>
            </a:r>
          </a:p>
          <a:p>
            <a:pPr eaLnBrk="1" hangingPunct="1"/>
            <a:r>
              <a:rPr lang="ko-KR" altLang="en-US" dirty="0"/>
              <a:t>문제 </a:t>
            </a:r>
            <a:r>
              <a:rPr lang="en-US" altLang="ko-KR" dirty="0"/>
              <a:t>: </a:t>
            </a:r>
            <a:r>
              <a:rPr lang="ko-KR" altLang="en-US" dirty="0"/>
              <a:t>공유매체에 공평하게 접근할 수 있는 </a:t>
            </a:r>
            <a:r>
              <a:rPr lang="ko-KR" altLang="en-US" dirty="0">
                <a:solidFill>
                  <a:srgbClr val="FF0000"/>
                </a:solidFill>
              </a:rPr>
              <a:t>분산</a:t>
            </a:r>
            <a:r>
              <a:rPr lang="en-US" altLang="ko-KR" dirty="0">
                <a:solidFill>
                  <a:srgbClr val="FF0000"/>
                </a:solidFill>
              </a:rPr>
              <a:t>(distributed)</a:t>
            </a:r>
            <a:r>
              <a:rPr lang="ko-KR" altLang="en-US" dirty="0"/>
              <a:t> 알고리즘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FF0000"/>
                </a:solidFill>
              </a:rPr>
              <a:t>매체접근제어 </a:t>
            </a:r>
            <a:r>
              <a:rPr lang="en-US" altLang="ko-KR" dirty="0">
                <a:solidFill>
                  <a:srgbClr val="FF0000"/>
                </a:solidFill>
              </a:rPr>
              <a:t>(MAC: Medium Access Control)</a:t>
            </a:r>
            <a:r>
              <a:rPr lang="en-US" altLang="ko-KR" dirty="0"/>
              <a:t> </a:t>
            </a:r>
            <a:r>
              <a:rPr lang="ko-KR" altLang="en-US" dirty="0"/>
              <a:t>필요</a:t>
            </a:r>
          </a:p>
          <a:p>
            <a:pPr lvl="1" eaLnBrk="1" hangingPunct="1"/>
            <a:endParaRPr lang="en-US" altLang="ko-KR" dirty="0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228600" y="152400"/>
            <a:ext cx="403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>
                <a:latin typeface="Times New Roman" pitchFamily="18" charset="0"/>
              </a:rPr>
              <a:t>2</a:t>
            </a:r>
            <a:r>
              <a:rPr lang="ko-KR" altLang="en-US" sz="1000" b="1">
                <a:latin typeface="Times New Roman" pitchFamily="18" charset="0"/>
              </a:rPr>
              <a:t>장</a:t>
            </a:r>
            <a:r>
              <a:rPr lang="en-US" altLang="ko-KR" sz="1000" b="1">
                <a:latin typeface="Times New Roman" pitchFamily="18" charset="0"/>
              </a:rPr>
              <a:t>. </a:t>
            </a:r>
            <a:r>
              <a:rPr lang="ko-KR" altLang="en-US" sz="1000" b="1">
                <a:latin typeface="Times New Roman" pitchFamily="18" charset="0"/>
              </a:rPr>
              <a:t>데이터 링크 네트워크</a:t>
            </a:r>
            <a:r>
              <a:rPr lang="en-US" altLang="ko-KR" sz="1000" b="1">
                <a:latin typeface="Times New Roman" pitchFamily="18" charset="0"/>
              </a:rPr>
              <a:t>: </a:t>
            </a:r>
            <a:r>
              <a:rPr lang="ko-KR" altLang="en-US" sz="1000" b="1">
                <a:latin typeface="Times New Roman" pitchFamily="18" charset="0"/>
              </a:rPr>
              <a:t>이더넷</a:t>
            </a:r>
            <a:endParaRPr lang="ko-KR" altLang="en-US" sz="1400" b="1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295400"/>
          </a:xfrm>
        </p:spPr>
        <p:txBody>
          <a:bodyPr/>
          <a:lstStyle/>
          <a:p>
            <a:pPr eaLnBrk="1" hangingPunct="1"/>
            <a:r>
              <a:rPr lang="en-US" altLang="ko-KR"/>
              <a:t>2</a:t>
            </a:r>
            <a:r>
              <a:rPr lang="ko-KR" altLang="en-US"/>
              <a:t>장 데이터 링크 네트워크</a:t>
            </a:r>
            <a:br>
              <a:rPr lang="ko-KR" altLang="en-US"/>
            </a:br>
            <a:r>
              <a:rPr lang="en-US" altLang="ko-KR"/>
              <a:t>(Data Link Networks)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2209800"/>
            <a:ext cx="7935416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400" dirty="0">
                <a:sym typeface="Wingdings" pitchFamily="2" charset="2"/>
              </a:rPr>
              <a:t></a:t>
            </a:r>
            <a:r>
              <a:rPr lang="en-US" altLang="ko-KR" dirty="0"/>
              <a:t> </a:t>
            </a:r>
            <a:r>
              <a:rPr lang="ko-KR" altLang="en-US" sz="2800" dirty="0" err="1"/>
              <a:t>점대점</a:t>
            </a:r>
            <a:r>
              <a:rPr lang="en-US" altLang="ko-KR" sz="2800" dirty="0"/>
              <a:t>(Point-To-Point) </a:t>
            </a:r>
            <a:r>
              <a:rPr lang="ko-KR" altLang="en-US" sz="2800" dirty="0"/>
              <a:t>링크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ko-KR" altLang="en-US" sz="2400" dirty="0">
                <a:sym typeface="Wingdings" pitchFamily="2" charset="2"/>
              </a:rPr>
              <a:t></a:t>
            </a:r>
            <a:r>
              <a:rPr lang="ko-KR" altLang="en-US" dirty="0"/>
              <a:t> </a:t>
            </a:r>
            <a:r>
              <a:rPr lang="ko-KR" altLang="en-US" sz="2800" dirty="0" err="1"/>
              <a:t>신뢰성있는</a:t>
            </a:r>
            <a:r>
              <a:rPr lang="ko-KR" altLang="en-US" sz="2800" dirty="0"/>
              <a:t> 전송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400" dirty="0">
                <a:sym typeface="Wingdings" pitchFamily="2" charset="2"/>
              </a:rPr>
              <a:t></a:t>
            </a:r>
            <a:r>
              <a:rPr lang="ko-KR" altLang="en-US" sz="2800" dirty="0"/>
              <a:t> </a:t>
            </a:r>
            <a:r>
              <a:rPr lang="ko-KR" altLang="en-US" sz="2800" dirty="0" err="1"/>
              <a:t>이더넷</a:t>
            </a:r>
            <a:r>
              <a:rPr lang="ko-KR" altLang="en-US" sz="2800" dirty="0"/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400" dirty="0">
                <a:sym typeface="Wingdings" pitchFamily="2" charset="2"/>
              </a:rPr>
              <a:t></a:t>
            </a:r>
            <a:r>
              <a:rPr lang="ko-KR" altLang="en-US" sz="2800" dirty="0"/>
              <a:t> </a:t>
            </a:r>
            <a:r>
              <a:rPr lang="ko-KR" altLang="en-US" sz="2800" dirty="0" err="1"/>
              <a:t>토큰링</a:t>
            </a:r>
            <a:endParaRPr lang="en-US" altLang="ko-KR" sz="28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þ"/>
            </a:pPr>
            <a:r>
              <a:rPr lang="ko-KR" altLang="en-US" sz="2800" dirty="0"/>
              <a:t>무선 </a:t>
            </a:r>
            <a:r>
              <a:rPr lang="en-US" altLang="ko-KR" sz="2800" dirty="0"/>
              <a:t>LAN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>
                <a:sym typeface="Wingdings" pitchFamily="2" charset="2"/>
              </a:rPr>
              <a:t></a:t>
            </a:r>
            <a:r>
              <a:rPr lang="en-US" altLang="ko-KR" sz="2800" dirty="0"/>
              <a:t> </a:t>
            </a:r>
            <a:r>
              <a:rPr lang="ko-KR" altLang="en-US" sz="2800" dirty="0"/>
              <a:t>네트워크 어댑터</a:t>
            </a:r>
          </a:p>
          <a:p>
            <a:pPr lvl="2" eaLnBrk="1" hangingPunct="1">
              <a:lnSpc>
                <a:spcPct val="90000"/>
              </a:lnSpc>
            </a:pPr>
            <a:endParaRPr lang="en-US" altLang="ko-K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무선 </a:t>
            </a:r>
            <a:r>
              <a:rPr lang="en-US" altLang="ko-KR"/>
              <a:t>(Wireless) LANs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114800"/>
          </a:xfrm>
        </p:spPr>
        <p:txBody>
          <a:bodyPr/>
          <a:lstStyle/>
          <a:p>
            <a:pPr eaLnBrk="1" hangingPunct="1"/>
            <a:r>
              <a:rPr lang="en-US" altLang="ko-KR" dirty="0"/>
              <a:t>IEEE 802.11</a:t>
            </a:r>
          </a:p>
          <a:p>
            <a:pPr eaLnBrk="1" hangingPunct="1"/>
            <a:r>
              <a:rPr lang="ko-KR" altLang="en-US" dirty="0"/>
              <a:t>대역폭</a:t>
            </a:r>
            <a:endParaRPr lang="en-US" altLang="ko-KR" dirty="0"/>
          </a:p>
          <a:p>
            <a:pPr lvl="1" eaLnBrk="1" hangingPunct="1"/>
            <a:r>
              <a:rPr lang="en-US" altLang="ko-KR" dirty="0"/>
              <a:t>1 or 2 Mbps; 11M(802.11b), 54M(802.11g/a), 300M(802.11n), 1G+(802.11ac)</a:t>
            </a:r>
          </a:p>
          <a:p>
            <a:pPr marL="457200" lvl="1" indent="0" eaLnBrk="1" hangingPunct="1">
              <a:buNone/>
            </a:pPr>
            <a:endParaRPr lang="en-US" altLang="ko-KR" dirty="0"/>
          </a:p>
          <a:p>
            <a:pPr eaLnBrk="1" hangingPunct="1"/>
            <a:r>
              <a:rPr lang="ko-KR" altLang="en-US" dirty="0"/>
              <a:t>물리적 매체</a:t>
            </a:r>
          </a:p>
          <a:p>
            <a:pPr lvl="1" eaLnBrk="1" hangingPunct="1"/>
            <a:r>
              <a:rPr lang="ko-KR" altLang="en-US" dirty="0"/>
              <a:t>확산 스펙트럼 </a:t>
            </a:r>
            <a:r>
              <a:rPr lang="en-US" altLang="ko-KR" dirty="0"/>
              <a:t>(spread spectrum) radio : 2.4GHz, 5GHz</a:t>
            </a:r>
          </a:p>
          <a:p>
            <a:pPr lvl="1" eaLnBrk="1" hangingPunct="1"/>
            <a:r>
              <a:rPr lang="ko-KR" altLang="en-US" dirty="0"/>
              <a:t>발산 적외선 </a:t>
            </a:r>
            <a:r>
              <a:rPr lang="en-US" altLang="ko-KR" dirty="0"/>
              <a:t>(diffused infrared) : 10m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19843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 dirty="0"/>
              <a:t>802.11 LAN architecture</a:t>
            </a:r>
          </a:p>
        </p:txBody>
      </p:sp>
      <p:sp>
        <p:nvSpPr>
          <p:cNvPr id="2065" name="Rectangle 3"/>
          <p:cNvSpPr>
            <a:spLocks noChangeArrowheads="1"/>
          </p:cNvSpPr>
          <p:nvPr/>
        </p:nvSpPr>
        <p:spPr bwMode="auto">
          <a:xfrm>
            <a:off x="4499992" y="1610362"/>
            <a:ext cx="4476039" cy="4407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ko-KR" dirty="0"/>
              <a:t>infrastructure mode </a:t>
            </a:r>
          </a:p>
          <a:p>
            <a:pPr marL="800100" lvl="1" indent="-342900">
              <a:spcBef>
                <a:spcPct val="20000"/>
              </a:spcBef>
              <a:buFont typeface="굴림" pitchFamily="50" charset="-127"/>
              <a:buChar char="−"/>
            </a:pPr>
            <a:r>
              <a:rPr lang="en-US" altLang="ko-KR" sz="1600" dirty="0"/>
              <a:t>wireless host communicates with base station</a:t>
            </a:r>
          </a:p>
          <a:p>
            <a:pPr marL="800100" lvl="1" indent="-342900">
              <a:spcBef>
                <a:spcPct val="20000"/>
              </a:spcBef>
              <a:buFont typeface="굴림" pitchFamily="50" charset="-127"/>
              <a:buChar char="−"/>
            </a:pPr>
            <a:r>
              <a:rPr lang="en-US" altLang="ko-KR" sz="1800" dirty="0">
                <a:solidFill>
                  <a:srgbClr val="FF0000"/>
                </a:solidFill>
              </a:rPr>
              <a:t>base station = access point (AP)</a:t>
            </a:r>
          </a:p>
          <a:p>
            <a:pPr marL="800100" lvl="1" indent="-342900">
              <a:spcBef>
                <a:spcPct val="20000"/>
              </a:spcBef>
              <a:buFont typeface="굴림" pitchFamily="50" charset="-127"/>
              <a:buChar char="−"/>
            </a:pPr>
            <a:r>
              <a:rPr lang="en-US" altLang="ko-KR" sz="1600" dirty="0">
                <a:solidFill>
                  <a:srgbClr val="FF0000"/>
                </a:solidFill>
              </a:rPr>
              <a:t>Basic Service Set (BSS)</a:t>
            </a:r>
            <a:r>
              <a:rPr lang="en-US" altLang="ko-KR" sz="1600" dirty="0"/>
              <a:t> (aka </a:t>
            </a:r>
            <a:r>
              <a:rPr lang="en-US" altLang="ko-KR" sz="1600" dirty="0">
                <a:latin typeface="Comic Sans MS" pitchFamily="66" charset="0"/>
              </a:rPr>
              <a:t>“</a:t>
            </a:r>
            <a:r>
              <a:rPr lang="en-US" altLang="ko-KR" sz="1600" dirty="0"/>
              <a:t>cell</a:t>
            </a:r>
            <a:r>
              <a:rPr lang="en-US" altLang="ko-KR" sz="1600" dirty="0">
                <a:latin typeface="Comic Sans MS" pitchFamily="66" charset="0"/>
              </a:rPr>
              <a:t>”</a:t>
            </a:r>
            <a:r>
              <a:rPr lang="en-US" altLang="ko-KR" sz="1600" dirty="0"/>
              <a:t>)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</a:pPr>
            <a:r>
              <a:rPr lang="en-US" altLang="ko-KR" sz="1800" dirty="0"/>
              <a:t>wireless hosts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</a:pPr>
            <a:r>
              <a:rPr lang="en-US" altLang="ko-KR" sz="1800" dirty="0"/>
              <a:t>access point (AP)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ko-KR" dirty="0"/>
              <a:t>ad hoc mode</a:t>
            </a:r>
          </a:p>
          <a:p>
            <a:pPr marL="742950" lvl="1" indent="-285750">
              <a:spcBef>
                <a:spcPct val="20000"/>
              </a:spcBef>
              <a:buFont typeface="굴림" pitchFamily="50" charset="-127"/>
              <a:buChar char="−"/>
            </a:pPr>
            <a:r>
              <a:rPr lang="en-US" altLang="ko-KR" sz="1800" dirty="0"/>
              <a:t> hosts only</a:t>
            </a:r>
            <a:endParaRPr lang="en-US" altLang="ko-KR" sz="1600" dirty="0"/>
          </a:p>
        </p:txBody>
      </p:sp>
      <p:grpSp>
        <p:nvGrpSpPr>
          <p:cNvPr id="4" name="그룹 3"/>
          <p:cNvGrpSpPr/>
          <p:nvPr/>
        </p:nvGrpSpPr>
        <p:grpSpPr>
          <a:xfrm>
            <a:off x="333375" y="1503363"/>
            <a:ext cx="4083066" cy="4868068"/>
            <a:chOff x="333375" y="1503363"/>
            <a:chExt cx="4405313" cy="5051425"/>
          </a:xfrm>
        </p:grpSpPr>
        <p:sp>
          <p:nvSpPr>
            <p:cNvPr id="2073" name="Text Box 26"/>
            <p:cNvSpPr txBox="1">
              <a:spLocks noChangeArrowheads="1"/>
            </p:cNvSpPr>
            <p:nvPr/>
          </p:nvSpPr>
          <p:spPr bwMode="auto">
            <a:xfrm>
              <a:off x="3119438" y="6188075"/>
              <a:ext cx="85407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latinLnBrk="0">
                <a:spcBef>
                  <a:spcPct val="0"/>
                </a:spcBef>
              </a:pPr>
              <a:r>
                <a:rPr kumimoji="0" lang="en-US" altLang="ko-KR" sz="1800">
                  <a:latin typeface="Comic Sans MS" pitchFamily="66" charset="0"/>
                </a:rPr>
                <a:t>BSS 2</a:t>
              </a: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333375" y="1503363"/>
              <a:ext cx="4405313" cy="4805957"/>
              <a:chOff x="333375" y="1503363"/>
              <a:chExt cx="4405313" cy="4805957"/>
            </a:xfrm>
          </p:grpSpPr>
          <p:sp>
            <p:nvSpPr>
              <p:cNvPr id="2076" name="Text Box 31"/>
              <p:cNvSpPr txBox="1">
                <a:spLocks noChangeArrowheads="1"/>
              </p:cNvSpPr>
              <p:nvPr/>
            </p:nvSpPr>
            <p:spPr bwMode="auto">
              <a:xfrm>
                <a:off x="3348038" y="3408363"/>
                <a:ext cx="1390650" cy="641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latinLnBrk="0">
                  <a:spcBef>
                    <a:spcPct val="0"/>
                  </a:spcBef>
                </a:pPr>
                <a:r>
                  <a:rPr kumimoji="0" lang="en-US" altLang="ko-KR" sz="1800" dirty="0">
                    <a:latin typeface="Comic Sans MS" pitchFamily="66" charset="0"/>
                  </a:rPr>
                  <a:t>hub, switch</a:t>
                </a:r>
              </a:p>
              <a:p>
                <a:pPr latinLnBrk="0">
                  <a:spcBef>
                    <a:spcPct val="0"/>
                  </a:spcBef>
                </a:pPr>
                <a:r>
                  <a:rPr kumimoji="0" lang="en-US" altLang="ko-KR" sz="1800" dirty="0">
                    <a:latin typeface="Comic Sans MS" pitchFamily="66" charset="0"/>
                  </a:rPr>
                  <a:t>or router</a:t>
                </a: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>
                <a:off x="333375" y="1503363"/>
                <a:ext cx="4087818" cy="4805957"/>
                <a:chOff x="333375" y="1503363"/>
                <a:chExt cx="4097338" cy="4673600"/>
              </a:xfrm>
            </p:grpSpPr>
            <p:sp>
              <p:nvSpPr>
                <p:cNvPr id="2066" name="Oval 4"/>
                <p:cNvSpPr>
                  <a:spLocks noChangeArrowheads="1"/>
                </p:cNvSpPr>
                <p:nvPr/>
              </p:nvSpPr>
              <p:spPr bwMode="auto">
                <a:xfrm>
                  <a:off x="2374900" y="4230688"/>
                  <a:ext cx="2055813" cy="1946275"/>
                </a:xfrm>
                <a:prstGeom prst="ellipse">
                  <a:avLst/>
                </a:prstGeom>
                <a:solidFill>
                  <a:srgbClr val="CCEC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067" name="Oval 5"/>
                <p:cNvSpPr>
                  <a:spLocks noChangeArrowheads="1"/>
                </p:cNvSpPr>
                <p:nvPr/>
              </p:nvSpPr>
              <p:spPr bwMode="auto">
                <a:xfrm>
                  <a:off x="333375" y="2492375"/>
                  <a:ext cx="2055813" cy="1946275"/>
                </a:xfrm>
                <a:prstGeom prst="ellipse">
                  <a:avLst/>
                </a:prstGeom>
                <a:solidFill>
                  <a:srgbClr val="CCEC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2068" name="Group 6"/>
                <p:cNvGrpSpPr>
                  <a:grpSpLocks/>
                </p:cNvGrpSpPr>
                <p:nvPr/>
              </p:nvGrpSpPr>
              <p:grpSpPr bwMode="auto">
                <a:xfrm>
                  <a:off x="3013075" y="3606800"/>
                  <a:ext cx="417513" cy="192088"/>
                  <a:chOff x="3600" y="219"/>
                  <a:chExt cx="360" cy="175"/>
                </a:xfrm>
              </p:grpSpPr>
              <p:sp>
                <p:nvSpPr>
                  <p:cNvPr id="2127" name="Oval 7"/>
                  <p:cNvSpPr>
                    <a:spLocks noChangeArrowheads="1"/>
                  </p:cNvSpPr>
                  <p:nvPr/>
                </p:nvSpPr>
                <p:spPr bwMode="auto">
                  <a:xfrm>
                    <a:off x="3603" y="297"/>
                    <a:ext cx="357" cy="97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128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3603" y="289"/>
                    <a:ext cx="0" cy="6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129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3960" y="289"/>
                    <a:ext cx="0" cy="6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130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3603" y="289"/>
                    <a:ext cx="354" cy="59"/>
                  </a:xfrm>
                  <a:prstGeom prst="rect">
                    <a:avLst/>
                  </a:prstGeom>
                  <a:solidFill>
                    <a:schemeClr val="hlink"/>
                  </a:solidFill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latinLnBrk="0" hangingPunct="0">
                      <a:spcBef>
                        <a:spcPct val="0"/>
                      </a:spcBef>
                    </a:pPr>
                    <a:endParaRPr kumimoji="0" lang="ko-KR" altLang="ko-KR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131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19"/>
                    <a:ext cx="357" cy="113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2132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3686" y="244"/>
                    <a:ext cx="177" cy="66"/>
                    <a:chOff x="2848" y="848"/>
                    <a:chExt cx="140" cy="98"/>
                  </a:xfrm>
                </p:grpSpPr>
                <p:sp>
                  <p:nvSpPr>
                    <p:cNvPr id="2137" name="Line 1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8" y="848"/>
                      <a:ext cx="50" cy="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138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4" y="946"/>
                      <a:ext cx="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139" name="Line 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50"/>
                      <a:ext cx="52" cy="9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2133" name="Group 16"/>
                  <p:cNvGrpSpPr>
                    <a:grpSpLocks/>
                  </p:cNvGrpSpPr>
                  <p:nvPr/>
                </p:nvGrpSpPr>
                <p:grpSpPr bwMode="auto">
                  <a:xfrm flipV="1">
                    <a:off x="3686" y="243"/>
                    <a:ext cx="177" cy="66"/>
                    <a:chOff x="2848" y="848"/>
                    <a:chExt cx="140" cy="98"/>
                  </a:xfrm>
                </p:grpSpPr>
                <p:sp>
                  <p:nvSpPr>
                    <p:cNvPr id="2134" name="Line 1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8" y="848"/>
                      <a:ext cx="50" cy="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135" name="Line 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4" y="946"/>
                      <a:ext cx="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136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50"/>
                      <a:ext cx="52" cy="9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2069" name="Group 20"/>
                <p:cNvGrpSpPr>
                  <a:grpSpLocks/>
                </p:cNvGrpSpPr>
                <p:nvPr/>
              </p:nvGrpSpPr>
              <p:grpSpPr bwMode="auto">
                <a:xfrm>
                  <a:off x="895350" y="3576638"/>
                  <a:ext cx="415925" cy="509587"/>
                  <a:chOff x="2870" y="1518"/>
                  <a:chExt cx="292" cy="320"/>
                </a:xfrm>
              </p:grpSpPr>
              <p:graphicFrame>
                <p:nvGraphicFramePr>
                  <p:cNvPr id="2062" name="Object 21"/>
                  <p:cNvGraphicFramePr>
                    <a:graphicFrameLocks noChangeAspect="1"/>
                  </p:cNvGraphicFramePr>
                  <p:nvPr/>
                </p:nvGraphicFramePr>
                <p:xfrm>
                  <a:off x="2870" y="1518"/>
                  <a:ext cx="272" cy="28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806" name="Clip" r:id="rId3" imgW="819000" imgH="847800" progId="">
                          <p:embed/>
                        </p:oleObj>
                      </mc:Choice>
                      <mc:Fallback>
                        <p:oleObj name="Clip" r:id="rId3" imgW="819000" imgH="847800" progId="">
                          <p:embed/>
                          <p:pic>
                            <p:nvPicPr>
                              <p:cNvPr id="0" name="Object 21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870" y="1518"/>
                                <a:ext cx="272" cy="28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063" name="Object 22"/>
                  <p:cNvGraphicFramePr>
                    <a:graphicFrameLocks noChangeAspect="1"/>
                  </p:cNvGraphicFramePr>
                  <p:nvPr/>
                </p:nvGraphicFramePr>
                <p:xfrm>
                  <a:off x="2913" y="1602"/>
                  <a:ext cx="249" cy="23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807" name="Clip" r:id="rId5" imgW="1266840" imgH="1200240" progId="">
                          <p:embed/>
                        </p:oleObj>
                      </mc:Choice>
                      <mc:Fallback>
                        <p:oleObj name="Clip" r:id="rId5" imgW="1266840" imgH="1200240" progId="">
                          <p:embed/>
                          <p:pic>
                            <p:nvPicPr>
                              <p:cNvPr id="0" name="Object 2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913" y="1602"/>
                                <a:ext cx="249" cy="236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2070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917575" y="4408488"/>
                  <a:ext cx="819150" cy="3667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latinLnBrk="0">
                    <a:spcBef>
                      <a:spcPct val="0"/>
                    </a:spcBef>
                  </a:pPr>
                  <a:r>
                    <a:rPr kumimoji="0" lang="en-US" altLang="ko-KR" sz="1800">
                      <a:latin typeface="Comic Sans MS" pitchFamily="66" charset="0"/>
                    </a:rPr>
                    <a:t>BSS 1</a:t>
                  </a:r>
                </a:p>
              </p:txBody>
            </p:sp>
            <p:sp>
              <p:nvSpPr>
                <p:cNvPr id="2071" name="Line 24"/>
                <p:cNvSpPr>
                  <a:spLocks noChangeShapeType="1"/>
                </p:cNvSpPr>
                <p:nvPr/>
              </p:nvSpPr>
              <p:spPr bwMode="auto">
                <a:xfrm>
                  <a:off x="3203575" y="3794125"/>
                  <a:ext cx="192088" cy="812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072" name="Line 25"/>
                <p:cNvSpPr>
                  <a:spLocks noChangeShapeType="1"/>
                </p:cNvSpPr>
                <p:nvPr/>
              </p:nvSpPr>
              <p:spPr bwMode="auto">
                <a:xfrm>
                  <a:off x="1990725" y="3732213"/>
                  <a:ext cx="102235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074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3176588" y="2684463"/>
                  <a:ext cx="214312" cy="90805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grpSp>
              <p:nvGrpSpPr>
                <p:cNvPr id="2075" name="Group 28"/>
                <p:cNvGrpSpPr>
                  <a:grpSpLocks/>
                </p:cNvGrpSpPr>
                <p:nvPr/>
              </p:nvGrpSpPr>
              <p:grpSpPr bwMode="auto">
                <a:xfrm>
                  <a:off x="2447925" y="1503363"/>
                  <a:ext cx="1978025" cy="1444625"/>
                  <a:chOff x="3744" y="1392"/>
                  <a:chExt cx="1488" cy="1110"/>
                </a:xfrm>
              </p:grpSpPr>
              <p:sp>
                <p:nvSpPr>
                  <p:cNvPr id="2125" name="Freeform 29"/>
                  <p:cNvSpPr>
                    <a:spLocks/>
                  </p:cNvSpPr>
                  <p:nvPr/>
                </p:nvSpPr>
                <p:spPr bwMode="auto">
                  <a:xfrm>
                    <a:off x="3744" y="1392"/>
                    <a:ext cx="1488" cy="1110"/>
                  </a:xfrm>
                  <a:custGeom>
                    <a:avLst/>
                    <a:gdLst>
                      <a:gd name="T0" fmla="*/ 19 w 2135"/>
                      <a:gd name="T1" fmla="*/ 435 h 1662"/>
                      <a:gd name="T2" fmla="*/ 73 w 2135"/>
                      <a:gd name="T3" fmla="*/ 51 h 1662"/>
                      <a:gd name="T4" fmla="*/ 458 w 2135"/>
                      <a:gd name="T5" fmla="*/ 131 h 1662"/>
                      <a:gd name="T6" fmla="*/ 843 w 2135"/>
                      <a:gd name="T7" fmla="*/ 67 h 1662"/>
                      <a:gd name="T8" fmla="*/ 1395 w 2135"/>
                      <a:gd name="T9" fmla="*/ 271 h 1662"/>
                      <a:gd name="T10" fmla="*/ 1403 w 2135"/>
                      <a:gd name="T11" fmla="*/ 764 h 1662"/>
                      <a:gd name="T12" fmla="*/ 1102 w 2135"/>
                      <a:gd name="T13" fmla="*/ 1069 h 1662"/>
                      <a:gd name="T14" fmla="*/ 567 w 2135"/>
                      <a:gd name="T15" fmla="*/ 1012 h 1662"/>
                      <a:gd name="T16" fmla="*/ 349 w 2135"/>
                      <a:gd name="T17" fmla="*/ 848 h 1662"/>
                      <a:gd name="T18" fmla="*/ 128 w 2135"/>
                      <a:gd name="T19" fmla="*/ 712 h 1662"/>
                      <a:gd name="T20" fmla="*/ 19 w 2135"/>
                      <a:gd name="T21" fmla="*/ 435 h 1662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135"/>
                      <a:gd name="T34" fmla="*/ 0 h 1662"/>
                      <a:gd name="T35" fmla="*/ 2135 w 2135"/>
                      <a:gd name="T36" fmla="*/ 1662 h 1662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135" h="1662">
                        <a:moveTo>
                          <a:pt x="27" y="652"/>
                        </a:moveTo>
                        <a:cubicBezTo>
                          <a:pt x="14" y="487"/>
                          <a:pt x="0" y="152"/>
                          <a:pt x="105" y="76"/>
                        </a:cubicBezTo>
                        <a:cubicBezTo>
                          <a:pt x="210" y="0"/>
                          <a:pt x="473" y="192"/>
                          <a:pt x="657" y="196"/>
                        </a:cubicBezTo>
                        <a:cubicBezTo>
                          <a:pt x="841" y="200"/>
                          <a:pt x="985" y="65"/>
                          <a:pt x="1209" y="100"/>
                        </a:cubicBezTo>
                        <a:cubicBezTo>
                          <a:pt x="1433" y="135"/>
                          <a:pt x="1867" y="232"/>
                          <a:pt x="2001" y="406"/>
                        </a:cubicBezTo>
                        <a:cubicBezTo>
                          <a:pt x="2135" y="580"/>
                          <a:pt x="2083" y="945"/>
                          <a:pt x="2013" y="1144"/>
                        </a:cubicBezTo>
                        <a:cubicBezTo>
                          <a:pt x="1943" y="1343"/>
                          <a:pt x="1781" y="1538"/>
                          <a:pt x="1581" y="1600"/>
                        </a:cubicBezTo>
                        <a:cubicBezTo>
                          <a:pt x="1381" y="1662"/>
                          <a:pt x="993" y="1571"/>
                          <a:pt x="813" y="1516"/>
                        </a:cubicBezTo>
                        <a:cubicBezTo>
                          <a:pt x="633" y="1461"/>
                          <a:pt x="606" y="1345"/>
                          <a:pt x="501" y="1270"/>
                        </a:cubicBezTo>
                        <a:cubicBezTo>
                          <a:pt x="396" y="1195"/>
                          <a:pt x="262" y="1169"/>
                          <a:pt x="183" y="1066"/>
                        </a:cubicBezTo>
                        <a:cubicBezTo>
                          <a:pt x="104" y="963"/>
                          <a:pt x="25" y="819"/>
                          <a:pt x="27" y="652"/>
                        </a:cubicBezTo>
                        <a:close/>
                      </a:path>
                    </a:pathLst>
                  </a:custGeom>
                  <a:solidFill>
                    <a:srgbClr val="00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126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29" y="1776"/>
                    <a:ext cx="845" cy="28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latinLnBrk="0">
                      <a:spcBef>
                        <a:spcPct val="0"/>
                      </a:spcBef>
                    </a:pPr>
                    <a:r>
                      <a:rPr kumimoji="0" lang="en-US" altLang="ko-KR" sz="1800">
                        <a:latin typeface="Comic Sans MS" pitchFamily="66" charset="0"/>
                      </a:rPr>
                      <a:t>Internet</a:t>
                    </a:r>
                  </a:p>
                </p:txBody>
              </p:sp>
            </p:grpSp>
            <p:grpSp>
              <p:nvGrpSpPr>
                <p:cNvPr id="2077" name="Group 32"/>
                <p:cNvGrpSpPr>
                  <a:grpSpLocks/>
                </p:cNvGrpSpPr>
                <p:nvPr/>
              </p:nvGrpSpPr>
              <p:grpSpPr bwMode="auto">
                <a:xfrm>
                  <a:off x="1524000" y="3263900"/>
                  <a:ext cx="782638" cy="917575"/>
                  <a:chOff x="1952" y="1032"/>
                  <a:chExt cx="589" cy="706"/>
                </a:xfrm>
              </p:grpSpPr>
              <p:sp>
                <p:nvSpPr>
                  <p:cNvPr id="2105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0" y="1456"/>
                    <a:ext cx="353" cy="28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latinLnBrk="0">
                      <a:spcBef>
                        <a:spcPct val="0"/>
                      </a:spcBef>
                    </a:pPr>
                    <a:r>
                      <a:rPr kumimoji="0" lang="en-US" altLang="ko-KR" sz="1800">
                        <a:latin typeface="Comic Sans MS" pitchFamily="66" charset="0"/>
                      </a:rPr>
                      <a:t>AP</a:t>
                    </a:r>
                  </a:p>
                </p:txBody>
              </p:sp>
              <p:grpSp>
                <p:nvGrpSpPr>
                  <p:cNvPr id="2106" name="Group 34"/>
                  <p:cNvGrpSpPr>
                    <a:grpSpLocks/>
                  </p:cNvGrpSpPr>
                  <p:nvPr/>
                </p:nvGrpSpPr>
                <p:grpSpPr bwMode="auto">
                  <a:xfrm>
                    <a:off x="1952" y="1032"/>
                    <a:ext cx="589" cy="440"/>
                    <a:chOff x="1160" y="2192"/>
                    <a:chExt cx="589" cy="440"/>
                  </a:xfrm>
                </p:grpSpPr>
                <p:pic>
                  <p:nvPicPr>
                    <p:cNvPr id="2107" name="Picture 35" descr="31u_bnrz[1]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print"/>
                    <a:srcRect/>
                    <a:stretch>
                      <a:fillRect/>
                    </a:stretch>
                  </p:blipFill>
                  <p:spPr bwMode="auto">
                    <a:xfrm rot="-5400000">
                      <a:off x="1349" y="2458"/>
                      <a:ext cx="212" cy="13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</p:pic>
                <p:sp>
                  <p:nvSpPr>
                    <p:cNvPr id="2108" name="AutoShape 36"/>
                    <p:cNvSpPr>
                      <a:spLocks noChangeAspect="1" noChangeArrowheads="1" noTextEdit="1"/>
                    </p:cNvSpPr>
                    <p:nvPr/>
                  </p:nvSpPr>
                  <p:spPr bwMode="auto">
                    <a:xfrm>
                      <a:off x="1160" y="2192"/>
                      <a:ext cx="589" cy="22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109" name="Freeform 37"/>
                    <p:cNvSpPr>
                      <a:spLocks/>
                    </p:cNvSpPr>
                    <p:nvPr/>
                  </p:nvSpPr>
                  <p:spPr bwMode="auto">
                    <a:xfrm>
                      <a:off x="1283" y="2231"/>
                      <a:ext cx="83" cy="102"/>
                    </a:xfrm>
                    <a:custGeom>
                      <a:avLst/>
                      <a:gdLst>
                        <a:gd name="T0" fmla="*/ 29 w 247"/>
                        <a:gd name="T1" fmla="*/ 13 h 203"/>
                        <a:gd name="T2" fmla="*/ 23 w 247"/>
                        <a:gd name="T3" fmla="*/ 17 h 203"/>
                        <a:gd name="T4" fmla="*/ 17 w 247"/>
                        <a:gd name="T5" fmla="*/ 22 h 203"/>
                        <a:gd name="T6" fmla="*/ 13 w 247"/>
                        <a:gd name="T7" fmla="*/ 28 h 203"/>
                        <a:gd name="T8" fmla="*/ 8 w 247"/>
                        <a:gd name="T9" fmla="*/ 34 h 203"/>
                        <a:gd name="T10" fmla="*/ 5 w 247"/>
                        <a:gd name="T11" fmla="*/ 40 h 203"/>
                        <a:gd name="T12" fmla="*/ 2 w 247"/>
                        <a:gd name="T13" fmla="*/ 47 h 203"/>
                        <a:gd name="T14" fmla="*/ 1 w 247"/>
                        <a:gd name="T15" fmla="*/ 55 h 203"/>
                        <a:gd name="T16" fmla="*/ 0 w 247"/>
                        <a:gd name="T17" fmla="*/ 62 h 203"/>
                        <a:gd name="T18" fmla="*/ 1 w 247"/>
                        <a:gd name="T19" fmla="*/ 73 h 203"/>
                        <a:gd name="T20" fmla="*/ 5 w 247"/>
                        <a:gd name="T21" fmla="*/ 82 h 203"/>
                        <a:gd name="T22" fmla="*/ 11 w 247"/>
                        <a:gd name="T23" fmla="*/ 89 h 203"/>
                        <a:gd name="T24" fmla="*/ 18 w 247"/>
                        <a:gd name="T25" fmla="*/ 95 h 203"/>
                        <a:gd name="T26" fmla="*/ 27 w 247"/>
                        <a:gd name="T27" fmla="*/ 99 h 203"/>
                        <a:gd name="T28" fmla="*/ 37 w 247"/>
                        <a:gd name="T29" fmla="*/ 101 h 203"/>
                        <a:gd name="T30" fmla="*/ 46 w 247"/>
                        <a:gd name="T31" fmla="*/ 102 h 203"/>
                        <a:gd name="T32" fmla="*/ 55 w 247"/>
                        <a:gd name="T33" fmla="*/ 100 h 203"/>
                        <a:gd name="T34" fmla="*/ 57 w 247"/>
                        <a:gd name="T35" fmla="*/ 100 h 203"/>
                        <a:gd name="T36" fmla="*/ 59 w 247"/>
                        <a:gd name="T37" fmla="*/ 99 h 203"/>
                        <a:gd name="T38" fmla="*/ 61 w 247"/>
                        <a:gd name="T39" fmla="*/ 98 h 203"/>
                        <a:gd name="T40" fmla="*/ 61 w 247"/>
                        <a:gd name="T41" fmla="*/ 96 h 203"/>
                        <a:gd name="T42" fmla="*/ 60 w 247"/>
                        <a:gd name="T43" fmla="*/ 93 h 203"/>
                        <a:gd name="T44" fmla="*/ 58 w 247"/>
                        <a:gd name="T45" fmla="*/ 91 h 203"/>
                        <a:gd name="T46" fmla="*/ 56 w 247"/>
                        <a:gd name="T47" fmla="*/ 89 h 203"/>
                        <a:gd name="T48" fmla="*/ 54 w 247"/>
                        <a:gd name="T49" fmla="*/ 88 h 203"/>
                        <a:gd name="T50" fmla="*/ 49 w 247"/>
                        <a:gd name="T51" fmla="*/ 87 h 203"/>
                        <a:gd name="T52" fmla="*/ 44 w 247"/>
                        <a:gd name="T53" fmla="*/ 86 h 203"/>
                        <a:gd name="T54" fmla="*/ 39 w 247"/>
                        <a:gd name="T55" fmla="*/ 85 h 203"/>
                        <a:gd name="T56" fmla="*/ 35 w 247"/>
                        <a:gd name="T57" fmla="*/ 84 h 203"/>
                        <a:gd name="T58" fmla="*/ 30 w 247"/>
                        <a:gd name="T59" fmla="*/ 82 h 203"/>
                        <a:gd name="T60" fmla="*/ 26 w 247"/>
                        <a:gd name="T61" fmla="*/ 80 h 203"/>
                        <a:gd name="T62" fmla="*/ 22 w 247"/>
                        <a:gd name="T63" fmla="*/ 77 h 203"/>
                        <a:gd name="T64" fmla="*/ 18 w 247"/>
                        <a:gd name="T65" fmla="*/ 73 h 203"/>
                        <a:gd name="T66" fmla="*/ 16 w 247"/>
                        <a:gd name="T67" fmla="*/ 56 h 203"/>
                        <a:gd name="T68" fmla="*/ 20 w 247"/>
                        <a:gd name="T69" fmla="*/ 42 h 203"/>
                        <a:gd name="T70" fmla="*/ 28 w 247"/>
                        <a:gd name="T71" fmla="*/ 31 h 203"/>
                        <a:gd name="T72" fmla="*/ 39 w 247"/>
                        <a:gd name="T73" fmla="*/ 22 h 203"/>
                        <a:gd name="T74" fmla="*/ 51 w 247"/>
                        <a:gd name="T75" fmla="*/ 15 h 203"/>
                        <a:gd name="T76" fmla="*/ 63 w 247"/>
                        <a:gd name="T77" fmla="*/ 10 h 203"/>
                        <a:gd name="T78" fmla="*/ 74 w 247"/>
                        <a:gd name="T79" fmla="*/ 6 h 203"/>
                        <a:gd name="T80" fmla="*/ 83 w 247"/>
                        <a:gd name="T81" fmla="*/ 2 h 203"/>
                        <a:gd name="T82" fmla="*/ 78 w 247"/>
                        <a:gd name="T83" fmla="*/ 1 h 203"/>
                        <a:gd name="T84" fmla="*/ 72 w 247"/>
                        <a:gd name="T85" fmla="*/ 0 h 203"/>
                        <a:gd name="T86" fmla="*/ 65 w 247"/>
                        <a:gd name="T87" fmla="*/ 1 h 203"/>
                        <a:gd name="T88" fmla="*/ 57 w 247"/>
                        <a:gd name="T89" fmla="*/ 2 h 203"/>
                        <a:gd name="T90" fmla="*/ 50 w 247"/>
                        <a:gd name="T91" fmla="*/ 5 h 203"/>
                        <a:gd name="T92" fmla="*/ 43 w 247"/>
                        <a:gd name="T93" fmla="*/ 7 h 203"/>
                        <a:gd name="T94" fmla="*/ 36 w 247"/>
                        <a:gd name="T95" fmla="*/ 10 h 203"/>
                        <a:gd name="T96" fmla="*/ 29 w 247"/>
                        <a:gd name="T97" fmla="*/ 13 h 203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w 247"/>
                        <a:gd name="T148" fmla="*/ 0 h 203"/>
                        <a:gd name="T149" fmla="*/ 247 w 247"/>
                        <a:gd name="T150" fmla="*/ 203 h 203"/>
                      </a:gdLst>
                      <a:ahLst/>
                      <a:cxnLst>
                        <a:cxn ang="T98">
                          <a:pos x="T0" y="T1"/>
                        </a:cxn>
                        <a:cxn ang="T99">
                          <a:pos x="T2" y="T3"/>
                        </a:cxn>
                        <a:cxn ang="T100">
                          <a:pos x="T4" y="T5"/>
                        </a:cxn>
                        <a:cxn ang="T101">
                          <a:pos x="T6" y="T7"/>
                        </a:cxn>
                        <a:cxn ang="T102">
                          <a:pos x="T8" y="T9"/>
                        </a:cxn>
                        <a:cxn ang="T103">
                          <a:pos x="T10" y="T11"/>
                        </a:cxn>
                        <a:cxn ang="T104">
                          <a:pos x="T12" y="T13"/>
                        </a:cxn>
                        <a:cxn ang="T105">
                          <a:pos x="T14" y="T15"/>
                        </a:cxn>
                        <a:cxn ang="T106">
                          <a:pos x="T16" y="T17"/>
                        </a:cxn>
                        <a:cxn ang="T107">
                          <a:pos x="T18" y="T19"/>
                        </a:cxn>
                        <a:cxn ang="T108">
                          <a:pos x="T20" y="T21"/>
                        </a:cxn>
                        <a:cxn ang="T109">
                          <a:pos x="T22" y="T23"/>
                        </a:cxn>
                        <a:cxn ang="T110">
                          <a:pos x="T24" y="T25"/>
                        </a:cxn>
                        <a:cxn ang="T111">
                          <a:pos x="T26" y="T27"/>
                        </a:cxn>
                        <a:cxn ang="T112">
                          <a:pos x="T28" y="T29"/>
                        </a:cxn>
                        <a:cxn ang="T113">
                          <a:pos x="T30" y="T31"/>
                        </a:cxn>
                        <a:cxn ang="T114">
                          <a:pos x="T32" y="T33"/>
                        </a:cxn>
                        <a:cxn ang="T115">
                          <a:pos x="T34" y="T35"/>
                        </a:cxn>
                        <a:cxn ang="T116">
                          <a:pos x="T36" y="T37"/>
                        </a:cxn>
                        <a:cxn ang="T117">
                          <a:pos x="T38" y="T39"/>
                        </a:cxn>
                        <a:cxn ang="T118">
                          <a:pos x="T40" y="T41"/>
                        </a:cxn>
                        <a:cxn ang="T119">
                          <a:pos x="T42" y="T43"/>
                        </a:cxn>
                        <a:cxn ang="T120">
                          <a:pos x="T44" y="T45"/>
                        </a:cxn>
                        <a:cxn ang="T121">
                          <a:pos x="T46" y="T47"/>
                        </a:cxn>
                        <a:cxn ang="T122">
                          <a:pos x="T48" y="T49"/>
                        </a:cxn>
                        <a:cxn ang="T123">
                          <a:pos x="T50" y="T51"/>
                        </a:cxn>
                        <a:cxn ang="T124">
                          <a:pos x="T52" y="T53"/>
                        </a:cxn>
                        <a:cxn ang="T125">
                          <a:pos x="T54" y="T55"/>
                        </a:cxn>
                        <a:cxn ang="T126">
                          <a:pos x="T56" y="T57"/>
                        </a:cxn>
                        <a:cxn ang="T127">
                          <a:pos x="T58" y="T59"/>
                        </a:cxn>
                        <a:cxn ang="T128">
                          <a:pos x="T60" y="T61"/>
                        </a:cxn>
                        <a:cxn ang="T129">
                          <a:pos x="T62" y="T63"/>
                        </a:cxn>
                        <a:cxn ang="T130">
                          <a:pos x="T64" y="T65"/>
                        </a:cxn>
                        <a:cxn ang="T131">
                          <a:pos x="T66" y="T67"/>
                        </a:cxn>
                        <a:cxn ang="T132">
                          <a:pos x="T68" y="T69"/>
                        </a:cxn>
                        <a:cxn ang="T133">
                          <a:pos x="T70" y="T71"/>
                        </a:cxn>
                        <a:cxn ang="T134">
                          <a:pos x="T72" y="T73"/>
                        </a:cxn>
                        <a:cxn ang="T135">
                          <a:pos x="T74" y="T75"/>
                        </a:cxn>
                        <a:cxn ang="T136">
                          <a:pos x="T76" y="T77"/>
                        </a:cxn>
                        <a:cxn ang="T137">
                          <a:pos x="T78" y="T79"/>
                        </a:cxn>
                        <a:cxn ang="T138">
                          <a:pos x="T80" y="T81"/>
                        </a:cxn>
                        <a:cxn ang="T139">
                          <a:pos x="T82" y="T83"/>
                        </a:cxn>
                        <a:cxn ang="T140">
                          <a:pos x="T84" y="T85"/>
                        </a:cxn>
                        <a:cxn ang="T141">
                          <a:pos x="T86" y="T87"/>
                        </a:cxn>
                        <a:cxn ang="T142">
                          <a:pos x="T88" y="T89"/>
                        </a:cxn>
                        <a:cxn ang="T143">
                          <a:pos x="T90" y="T91"/>
                        </a:cxn>
                        <a:cxn ang="T144">
                          <a:pos x="T92" y="T93"/>
                        </a:cxn>
                        <a:cxn ang="T145">
                          <a:pos x="T94" y="T95"/>
                        </a:cxn>
                        <a:cxn ang="T146">
                          <a:pos x="T96" y="T97"/>
                        </a:cxn>
                      </a:cxnLst>
                      <a:rect l="T147" t="T148" r="T149" b="T150"/>
                      <a:pathLst>
                        <a:path w="247" h="203">
                          <a:moveTo>
                            <a:pt x="87" y="26"/>
                          </a:moveTo>
                          <a:lnTo>
                            <a:pt x="68" y="34"/>
                          </a:lnTo>
                          <a:lnTo>
                            <a:pt x="52" y="44"/>
                          </a:lnTo>
                          <a:lnTo>
                            <a:pt x="38" y="55"/>
                          </a:lnTo>
                          <a:lnTo>
                            <a:pt x="25" y="67"/>
                          </a:lnTo>
                          <a:lnTo>
                            <a:pt x="14" y="80"/>
                          </a:lnTo>
                          <a:lnTo>
                            <a:pt x="7" y="94"/>
                          </a:lnTo>
                          <a:lnTo>
                            <a:pt x="3" y="109"/>
                          </a:lnTo>
                          <a:lnTo>
                            <a:pt x="0" y="124"/>
                          </a:lnTo>
                          <a:lnTo>
                            <a:pt x="3" y="145"/>
                          </a:lnTo>
                          <a:lnTo>
                            <a:pt x="14" y="163"/>
                          </a:lnTo>
                          <a:lnTo>
                            <a:pt x="32" y="178"/>
                          </a:lnTo>
                          <a:lnTo>
                            <a:pt x="55" y="189"/>
                          </a:lnTo>
                          <a:lnTo>
                            <a:pt x="81" y="198"/>
                          </a:lnTo>
                          <a:lnTo>
                            <a:pt x="109" y="202"/>
                          </a:lnTo>
                          <a:lnTo>
                            <a:pt x="138" y="203"/>
                          </a:lnTo>
                          <a:lnTo>
                            <a:pt x="165" y="200"/>
                          </a:lnTo>
                          <a:lnTo>
                            <a:pt x="171" y="200"/>
                          </a:lnTo>
                          <a:lnTo>
                            <a:pt x="177" y="198"/>
                          </a:lnTo>
                          <a:lnTo>
                            <a:pt x="181" y="195"/>
                          </a:lnTo>
                          <a:lnTo>
                            <a:pt x="183" y="191"/>
                          </a:lnTo>
                          <a:lnTo>
                            <a:pt x="180" y="186"/>
                          </a:lnTo>
                          <a:lnTo>
                            <a:pt x="174" y="182"/>
                          </a:lnTo>
                          <a:lnTo>
                            <a:pt x="167" y="178"/>
                          </a:lnTo>
                          <a:lnTo>
                            <a:pt x="160" y="176"/>
                          </a:lnTo>
                          <a:lnTo>
                            <a:pt x="145" y="173"/>
                          </a:lnTo>
                          <a:lnTo>
                            <a:pt x="131" y="171"/>
                          </a:lnTo>
                          <a:lnTo>
                            <a:pt x="116" y="169"/>
                          </a:lnTo>
                          <a:lnTo>
                            <a:pt x="103" y="167"/>
                          </a:lnTo>
                          <a:lnTo>
                            <a:pt x="90" y="164"/>
                          </a:lnTo>
                          <a:lnTo>
                            <a:pt x="77" y="160"/>
                          </a:lnTo>
                          <a:lnTo>
                            <a:pt x="65" y="154"/>
                          </a:lnTo>
                          <a:lnTo>
                            <a:pt x="54" y="146"/>
                          </a:lnTo>
                          <a:lnTo>
                            <a:pt x="49" y="112"/>
                          </a:lnTo>
                          <a:lnTo>
                            <a:pt x="61" y="84"/>
                          </a:lnTo>
                          <a:lnTo>
                            <a:pt x="84" y="62"/>
                          </a:lnTo>
                          <a:lnTo>
                            <a:pt x="116" y="44"/>
                          </a:lnTo>
                          <a:lnTo>
                            <a:pt x="151" y="30"/>
                          </a:lnTo>
                          <a:lnTo>
                            <a:pt x="187" y="19"/>
                          </a:lnTo>
                          <a:lnTo>
                            <a:pt x="220" y="11"/>
                          </a:lnTo>
                          <a:lnTo>
                            <a:pt x="247" y="4"/>
                          </a:lnTo>
                          <a:lnTo>
                            <a:pt x="231" y="1"/>
                          </a:lnTo>
                          <a:lnTo>
                            <a:pt x="213" y="0"/>
                          </a:lnTo>
                          <a:lnTo>
                            <a:pt x="193" y="2"/>
                          </a:lnTo>
                          <a:lnTo>
                            <a:pt x="171" y="4"/>
                          </a:lnTo>
                          <a:lnTo>
                            <a:pt x="149" y="9"/>
                          </a:lnTo>
                          <a:lnTo>
                            <a:pt x="128" y="14"/>
                          </a:lnTo>
                          <a:lnTo>
                            <a:pt x="106" y="20"/>
                          </a:lnTo>
                          <a:lnTo>
                            <a:pt x="87" y="26"/>
                          </a:lnTo>
                          <a:close/>
                        </a:path>
                      </a:pathLst>
                    </a:custGeom>
                    <a:solidFill>
                      <a:srgbClr val="C9E8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110" name="Freeform 38"/>
                    <p:cNvSpPr>
                      <a:spLocks/>
                    </p:cNvSpPr>
                    <p:nvPr/>
                  </p:nvSpPr>
                  <p:spPr bwMode="auto">
                    <a:xfrm>
                      <a:off x="1424" y="2230"/>
                      <a:ext cx="52" cy="79"/>
                    </a:xfrm>
                    <a:custGeom>
                      <a:avLst/>
                      <a:gdLst>
                        <a:gd name="T0" fmla="*/ 44 w 158"/>
                        <a:gd name="T1" fmla="*/ 26 h 158"/>
                        <a:gd name="T2" fmla="*/ 46 w 158"/>
                        <a:gd name="T3" fmla="*/ 34 h 158"/>
                        <a:gd name="T4" fmla="*/ 45 w 158"/>
                        <a:gd name="T5" fmla="*/ 41 h 158"/>
                        <a:gd name="T6" fmla="*/ 42 w 158"/>
                        <a:gd name="T7" fmla="*/ 47 h 158"/>
                        <a:gd name="T8" fmla="*/ 37 w 158"/>
                        <a:gd name="T9" fmla="*/ 53 h 158"/>
                        <a:gd name="T10" fmla="*/ 31 w 158"/>
                        <a:gd name="T11" fmla="*/ 58 h 158"/>
                        <a:gd name="T12" fmla="*/ 25 w 158"/>
                        <a:gd name="T13" fmla="*/ 63 h 158"/>
                        <a:gd name="T14" fmla="*/ 18 w 158"/>
                        <a:gd name="T15" fmla="*/ 68 h 158"/>
                        <a:gd name="T16" fmla="*/ 12 w 158"/>
                        <a:gd name="T17" fmla="*/ 72 h 158"/>
                        <a:gd name="T18" fmla="*/ 11 w 158"/>
                        <a:gd name="T19" fmla="*/ 74 h 158"/>
                        <a:gd name="T20" fmla="*/ 11 w 158"/>
                        <a:gd name="T21" fmla="*/ 75 h 158"/>
                        <a:gd name="T22" fmla="*/ 11 w 158"/>
                        <a:gd name="T23" fmla="*/ 76 h 158"/>
                        <a:gd name="T24" fmla="*/ 11 w 158"/>
                        <a:gd name="T25" fmla="*/ 78 h 158"/>
                        <a:gd name="T26" fmla="*/ 13 w 158"/>
                        <a:gd name="T27" fmla="*/ 79 h 158"/>
                        <a:gd name="T28" fmla="*/ 14 w 158"/>
                        <a:gd name="T29" fmla="*/ 79 h 158"/>
                        <a:gd name="T30" fmla="*/ 15 w 158"/>
                        <a:gd name="T31" fmla="*/ 79 h 158"/>
                        <a:gd name="T32" fmla="*/ 16 w 158"/>
                        <a:gd name="T33" fmla="*/ 79 h 158"/>
                        <a:gd name="T34" fmla="*/ 24 w 158"/>
                        <a:gd name="T35" fmla="*/ 74 h 158"/>
                        <a:gd name="T36" fmla="*/ 31 w 158"/>
                        <a:gd name="T37" fmla="*/ 69 h 158"/>
                        <a:gd name="T38" fmla="*/ 38 w 158"/>
                        <a:gd name="T39" fmla="*/ 63 h 158"/>
                        <a:gd name="T40" fmla="*/ 44 w 158"/>
                        <a:gd name="T41" fmla="*/ 57 h 158"/>
                        <a:gd name="T42" fmla="*/ 49 w 158"/>
                        <a:gd name="T43" fmla="*/ 50 h 158"/>
                        <a:gd name="T44" fmla="*/ 51 w 158"/>
                        <a:gd name="T45" fmla="*/ 42 h 158"/>
                        <a:gd name="T46" fmla="*/ 52 w 158"/>
                        <a:gd name="T47" fmla="*/ 34 h 158"/>
                        <a:gd name="T48" fmla="*/ 50 w 158"/>
                        <a:gd name="T49" fmla="*/ 24 h 158"/>
                        <a:gd name="T50" fmla="*/ 46 w 158"/>
                        <a:gd name="T51" fmla="*/ 18 h 158"/>
                        <a:gd name="T52" fmla="*/ 39 w 158"/>
                        <a:gd name="T53" fmla="*/ 11 h 158"/>
                        <a:gd name="T54" fmla="*/ 32 w 158"/>
                        <a:gd name="T55" fmla="*/ 7 h 158"/>
                        <a:gd name="T56" fmla="*/ 23 w 158"/>
                        <a:gd name="T57" fmla="*/ 3 h 158"/>
                        <a:gd name="T58" fmla="*/ 15 w 158"/>
                        <a:gd name="T59" fmla="*/ 1 h 158"/>
                        <a:gd name="T60" fmla="*/ 8 w 158"/>
                        <a:gd name="T61" fmla="*/ 0 h 158"/>
                        <a:gd name="T62" fmla="*/ 2 w 158"/>
                        <a:gd name="T63" fmla="*/ 0 h 158"/>
                        <a:gd name="T64" fmla="*/ 0 w 158"/>
                        <a:gd name="T65" fmla="*/ 2 h 158"/>
                        <a:gd name="T66" fmla="*/ 6 w 158"/>
                        <a:gd name="T67" fmla="*/ 5 h 158"/>
                        <a:gd name="T68" fmla="*/ 12 w 158"/>
                        <a:gd name="T69" fmla="*/ 6 h 158"/>
                        <a:gd name="T70" fmla="*/ 18 w 158"/>
                        <a:gd name="T71" fmla="*/ 9 h 158"/>
                        <a:gd name="T72" fmla="*/ 25 w 158"/>
                        <a:gd name="T73" fmla="*/ 10 h 158"/>
                        <a:gd name="T74" fmla="*/ 31 w 158"/>
                        <a:gd name="T75" fmla="*/ 13 h 158"/>
                        <a:gd name="T76" fmla="*/ 36 w 158"/>
                        <a:gd name="T77" fmla="*/ 17 h 158"/>
                        <a:gd name="T78" fmla="*/ 40 w 158"/>
                        <a:gd name="T79" fmla="*/ 20 h 158"/>
                        <a:gd name="T80" fmla="*/ 44 w 158"/>
                        <a:gd name="T81" fmla="*/ 26 h 158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w 158"/>
                        <a:gd name="T124" fmla="*/ 0 h 158"/>
                        <a:gd name="T125" fmla="*/ 158 w 158"/>
                        <a:gd name="T126" fmla="*/ 158 h 158"/>
                      </a:gdLst>
                      <a:ahLst/>
                      <a:cxnLst>
                        <a:cxn ang="T82">
                          <a:pos x="T0" y="T1"/>
                        </a:cxn>
                        <a:cxn ang="T83">
                          <a:pos x="T2" y="T3"/>
                        </a:cxn>
                        <a:cxn ang="T84">
                          <a:pos x="T4" y="T5"/>
                        </a:cxn>
                        <a:cxn ang="T85">
                          <a:pos x="T6" y="T7"/>
                        </a:cxn>
                        <a:cxn ang="T86">
                          <a:pos x="T8" y="T9"/>
                        </a:cxn>
                        <a:cxn ang="T87">
                          <a:pos x="T10" y="T11"/>
                        </a:cxn>
                        <a:cxn ang="T88">
                          <a:pos x="T12" y="T13"/>
                        </a:cxn>
                        <a:cxn ang="T89">
                          <a:pos x="T14" y="T15"/>
                        </a:cxn>
                        <a:cxn ang="T90">
                          <a:pos x="T16" y="T17"/>
                        </a:cxn>
                        <a:cxn ang="T91">
                          <a:pos x="T18" y="T19"/>
                        </a:cxn>
                        <a:cxn ang="T92">
                          <a:pos x="T20" y="T21"/>
                        </a:cxn>
                        <a:cxn ang="T93">
                          <a:pos x="T22" y="T23"/>
                        </a:cxn>
                        <a:cxn ang="T94">
                          <a:pos x="T24" y="T25"/>
                        </a:cxn>
                        <a:cxn ang="T95">
                          <a:pos x="T26" y="T27"/>
                        </a:cxn>
                        <a:cxn ang="T96">
                          <a:pos x="T28" y="T29"/>
                        </a:cxn>
                        <a:cxn ang="T97">
                          <a:pos x="T30" y="T31"/>
                        </a:cxn>
                        <a:cxn ang="T98">
                          <a:pos x="T32" y="T33"/>
                        </a:cxn>
                        <a:cxn ang="T99">
                          <a:pos x="T34" y="T35"/>
                        </a:cxn>
                        <a:cxn ang="T100">
                          <a:pos x="T36" y="T37"/>
                        </a:cxn>
                        <a:cxn ang="T101">
                          <a:pos x="T38" y="T39"/>
                        </a:cxn>
                        <a:cxn ang="T102">
                          <a:pos x="T40" y="T41"/>
                        </a:cxn>
                        <a:cxn ang="T103">
                          <a:pos x="T42" y="T43"/>
                        </a:cxn>
                        <a:cxn ang="T104">
                          <a:pos x="T44" y="T45"/>
                        </a:cxn>
                        <a:cxn ang="T105">
                          <a:pos x="T46" y="T47"/>
                        </a:cxn>
                        <a:cxn ang="T106">
                          <a:pos x="T48" y="T49"/>
                        </a:cxn>
                        <a:cxn ang="T107">
                          <a:pos x="T50" y="T51"/>
                        </a:cxn>
                        <a:cxn ang="T108">
                          <a:pos x="T52" y="T53"/>
                        </a:cxn>
                        <a:cxn ang="T109">
                          <a:pos x="T54" y="T55"/>
                        </a:cxn>
                        <a:cxn ang="T110">
                          <a:pos x="T56" y="T57"/>
                        </a:cxn>
                        <a:cxn ang="T111">
                          <a:pos x="T58" y="T59"/>
                        </a:cxn>
                        <a:cxn ang="T112">
                          <a:pos x="T60" y="T61"/>
                        </a:cxn>
                        <a:cxn ang="T113">
                          <a:pos x="T62" y="T63"/>
                        </a:cxn>
                        <a:cxn ang="T114">
                          <a:pos x="T64" y="T65"/>
                        </a:cxn>
                        <a:cxn ang="T115">
                          <a:pos x="T66" y="T67"/>
                        </a:cxn>
                        <a:cxn ang="T116">
                          <a:pos x="T68" y="T69"/>
                        </a:cxn>
                        <a:cxn ang="T117">
                          <a:pos x="T70" y="T71"/>
                        </a:cxn>
                        <a:cxn ang="T118">
                          <a:pos x="T72" y="T73"/>
                        </a:cxn>
                        <a:cxn ang="T119">
                          <a:pos x="T74" y="T75"/>
                        </a:cxn>
                        <a:cxn ang="T120">
                          <a:pos x="T76" y="T77"/>
                        </a:cxn>
                        <a:cxn ang="T121">
                          <a:pos x="T78" y="T79"/>
                        </a:cxn>
                        <a:cxn ang="T122">
                          <a:pos x="T80" y="T81"/>
                        </a:cxn>
                      </a:cxnLst>
                      <a:rect l="T123" t="T124" r="T125" b="T126"/>
                      <a:pathLst>
                        <a:path w="158" h="158">
                          <a:moveTo>
                            <a:pt x="133" y="52"/>
                          </a:moveTo>
                          <a:lnTo>
                            <a:pt x="139" y="68"/>
                          </a:lnTo>
                          <a:lnTo>
                            <a:pt x="137" y="83"/>
                          </a:lnTo>
                          <a:lnTo>
                            <a:pt x="127" y="95"/>
                          </a:lnTo>
                          <a:lnTo>
                            <a:pt x="113" y="106"/>
                          </a:lnTo>
                          <a:lnTo>
                            <a:pt x="95" y="116"/>
                          </a:lnTo>
                          <a:lnTo>
                            <a:pt x="75" y="126"/>
                          </a:lnTo>
                          <a:lnTo>
                            <a:pt x="55" y="135"/>
                          </a:lnTo>
                          <a:lnTo>
                            <a:pt x="37" y="144"/>
                          </a:lnTo>
                          <a:lnTo>
                            <a:pt x="34" y="147"/>
                          </a:lnTo>
                          <a:lnTo>
                            <a:pt x="33" y="149"/>
                          </a:lnTo>
                          <a:lnTo>
                            <a:pt x="33" y="152"/>
                          </a:lnTo>
                          <a:lnTo>
                            <a:pt x="34" y="155"/>
                          </a:lnTo>
                          <a:lnTo>
                            <a:pt x="39" y="157"/>
                          </a:lnTo>
                          <a:lnTo>
                            <a:pt x="43" y="158"/>
                          </a:lnTo>
                          <a:lnTo>
                            <a:pt x="46" y="158"/>
                          </a:lnTo>
                          <a:lnTo>
                            <a:pt x="50" y="157"/>
                          </a:lnTo>
                          <a:lnTo>
                            <a:pt x="74" y="148"/>
                          </a:lnTo>
                          <a:lnTo>
                            <a:pt x="95" y="138"/>
                          </a:lnTo>
                          <a:lnTo>
                            <a:pt x="116" y="127"/>
                          </a:lnTo>
                          <a:lnTo>
                            <a:pt x="135" y="114"/>
                          </a:lnTo>
                          <a:lnTo>
                            <a:pt x="148" y="100"/>
                          </a:lnTo>
                          <a:lnTo>
                            <a:pt x="156" y="84"/>
                          </a:lnTo>
                          <a:lnTo>
                            <a:pt x="158" y="67"/>
                          </a:lnTo>
                          <a:lnTo>
                            <a:pt x="152" y="49"/>
                          </a:lnTo>
                          <a:lnTo>
                            <a:pt x="139" y="35"/>
                          </a:lnTo>
                          <a:lnTo>
                            <a:pt x="120" y="23"/>
                          </a:lnTo>
                          <a:lnTo>
                            <a:pt x="97" y="14"/>
                          </a:lnTo>
                          <a:lnTo>
                            <a:pt x="71" y="7"/>
                          </a:lnTo>
                          <a:lnTo>
                            <a:pt x="45" y="2"/>
                          </a:lnTo>
                          <a:lnTo>
                            <a:pt x="23" y="0"/>
                          </a:lnTo>
                          <a:lnTo>
                            <a:pt x="7" y="0"/>
                          </a:lnTo>
                          <a:lnTo>
                            <a:pt x="0" y="4"/>
                          </a:lnTo>
                          <a:lnTo>
                            <a:pt x="17" y="9"/>
                          </a:lnTo>
                          <a:lnTo>
                            <a:pt x="36" y="13"/>
                          </a:lnTo>
                          <a:lnTo>
                            <a:pt x="56" y="17"/>
                          </a:lnTo>
                          <a:lnTo>
                            <a:pt x="75" y="21"/>
                          </a:lnTo>
                          <a:lnTo>
                            <a:pt x="94" y="26"/>
                          </a:lnTo>
                          <a:lnTo>
                            <a:pt x="110" y="33"/>
                          </a:lnTo>
                          <a:lnTo>
                            <a:pt x="123" y="41"/>
                          </a:lnTo>
                          <a:lnTo>
                            <a:pt x="133" y="52"/>
                          </a:lnTo>
                          <a:close/>
                        </a:path>
                      </a:pathLst>
                    </a:custGeom>
                    <a:solidFill>
                      <a:srgbClr val="C9E8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111" name="Freeform 39"/>
                    <p:cNvSpPr>
                      <a:spLocks/>
                    </p:cNvSpPr>
                    <p:nvPr/>
                  </p:nvSpPr>
                  <p:spPr bwMode="auto">
                    <a:xfrm>
                      <a:off x="1232" y="2211"/>
                      <a:ext cx="133" cy="166"/>
                    </a:xfrm>
                    <a:custGeom>
                      <a:avLst/>
                      <a:gdLst>
                        <a:gd name="T0" fmla="*/ 41 w 399"/>
                        <a:gd name="T1" fmla="*/ 31 h 331"/>
                        <a:gd name="T2" fmla="*/ 22 w 399"/>
                        <a:gd name="T3" fmla="*/ 51 h 331"/>
                        <a:gd name="T4" fmla="*/ 7 w 399"/>
                        <a:gd name="T5" fmla="*/ 73 h 331"/>
                        <a:gd name="T6" fmla="*/ 0 w 399"/>
                        <a:gd name="T7" fmla="*/ 100 h 331"/>
                        <a:gd name="T8" fmla="*/ 1 w 399"/>
                        <a:gd name="T9" fmla="*/ 117 h 331"/>
                        <a:gd name="T10" fmla="*/ 4 w 399"/>
                        <a:gd name="T11" fmla="*/ 124 h 331"/>
                        <a:gd name="T12" fmla="*/ 8 w 399"/>
                        <a:gd name="T13" fmla="*/ 131 h 331"/>
                        <a:gd name="T14" fmla="*/ 13 w 399"/>
                        <a:gd name="T15" fmla="*/ 136 h 331"/>
                        <a:gd name="T16" fmla="*/ 23 w 399"/>
                        <a:gd name="T17" fmla="*/ 142 h 331"/>
                        <a:gd name="T18" fmla="*/ 36 w 399"/>
                        <a:gd name="T19" fmla="*/ 149 h 331"/>
                        <a:gd name="T20" fmla="*/ 49 w 399"/>
                        <a:gd name="T21" fmla="*/ 154 h 331"/>
                        <a:gd name="T22" fmla="*/ 63 w 399"/>
                        <a:gd name="T23" fmla="*/ 158 h 331"/>
                        <a:gd name="T24" fmla="*/ 77 w 399"/>
                        <a:gd name="T25" fmla="*/ 161 h 331"/>
                        <a:gd name="T26" fmla="*/ 91 w 399"/>
                        <a:gd name="T27" fmla="*/ 163 h 331"/>
                        <a:gd name="T28" fmla="*/ 105 w 399"/>
                        <a:gd name="T29" fmla="*/ 164 h 331"/>
                        <a:gd name="T30" fmla="*/ 119 w 399"/>
                        <a:gd name="T31" fmla="*/ 165 h 331"/>
                        <a:gd name="T32" fmla="*/ 129 w 399"/>
                        <a:gd name="T33" fmla="*/ 166 h 331"/>
                        <a:gd name="T34" fmla="*/ 132 w 399"/>
                        <a:gd name="T35" fmla="*/ 163 h 331"/>
                        <a:gd name="T36" fmla="*/ 133 w 399"/>
                        <a:gd name="T37" fmla="*/ 158 h 331"/>
                        <a:gd name="T38" fmla="*/ 130 w 399"/>
                        <a:gd name="T39" fmla="*/ 155 h 331"/>
                        <a:gd name="T40" fmla="*/ 121 w 399"/>
                        <a:gd name="T41" fmla="*/ 152 h 331"/>
                        <a:gd name="T42" fmla="*/ 109 w 399"/>
                        <a:gd name="T43" fmla="*/ 150 h 331"/>
                        <a:gd name="T44" fmla="*/ 96 w 399"/>
                        <a:gd name="T45" fmla="*/ 148 h 331"/>
                        <a:gd name="T46" fmla="*/ 83 w 399"/>
                        <a:gd name="T47" fmla="*/ 146 h 331"/>
                        <a:gd name="T48" fmla="*/ 70 w 399"/>
                        <a:gd name="T49" fmla="*/ 143 h 331"/>
                        <a:gd name="T50" fmla="*/ 57 w 399"/>
                        <a:gd name="T51" fmla="*/ 140 h 331"/>
                        <a:gd name="T52" fmla="*/ 45 w 399"/>
                        <a:gd name="T53" fmla="*/ 136 h 331"/>
                        <a:gd name="T54" fmla="*/ 33 w 399"/>
                        <a:gd name="T55" fmla="*/ 131 h 331"/>
                        <a:gd name="T56" fmla="*/ 23 w 399"/>
                        <a:gd name="T57" fmla="*/ 124 h 331"/>
                        <a:gd name="T58" fmla="*/ 16 w 399"/>
                        <a:gd name="T59" fmla="*/ 114 h 331"/>
                        <a:gd name="T60" fmla="*/ 14 w 399"/>
                        <a:gd name="T61" fmla="*/ 102 h 331"/>
                        <a:gd name="T62" fmla="*/ 16 w 399"/>
                        <a:gd name="T63" fmla="*/ 88 h 331"/>
                        <a:gd name="T64" fmla="*/ 21 w 399"/>
                        <a:gd name="T65" fmla="*/ 75 h 331"/>
                        <a:gd name="T66" fmla="*/ 29 w 399"/>
                        <a:gd name="T67" fmla="*/ 61 h 331"/>
                        <a:gd name="T68" fmla="*/ 39 w 399"/>
                        <a:gd name="T69" fmla="*/ 49 h 331"/>
                        <a:gd name="T70" fmla="*/ 51 w 399"/>
                        <a:gd name="T71" fmla="*/ 37 h 331"/>
                        <a:gd name="T72" fmla="*/ 63 w 399"/>
                        <a:gd name="T73" fmla="*/ 26 h 331"/>
                        <a:gd name="T74" fmla="*/ 81 w 399"/>
                        <a:gd name="T75" fmla="*/ 17 h 331"/>
                        <a:gd name="T76" fmla="*/ 98 w 399"/>
                        <a:gd name="T77" fmla="*/ 9 h 331"/>
                        <a:gd name="T78" fmla="*/ 109 w 399"/>
                        <a:gd name="T79" fmla="*/ 3 h 331"/>
                        <a:gd name="T80" fmla="*/ 106 w 399"/>
                        <a:gd name="T81" fmla="*/ 0 h 331"/>
                        <a:gd name="T82" fmla="*/ 91 w 399"/>
                        <a:gd name="T83" fmla="*/ 2 h 331"/>
                        <a:gd name="T84" fmla="*/ 74 w 399"/>
                        <a:gd name="T85" fmla="*/ 8 h 331"/>
                        <a:gd name="T86" fmla="*/ 58 w 399"/>
                        <a:gd name="T87" fmla="*/ 17 h 331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w 399"/>
                        <a:gd name="T133" fmla="*/ 0 h 331"/>
                        <a:gd name="T134" fmla="*/ 399 w 399"/>
                        <a:gd name="T135" fmla="*/ 331 h 331"/>
                      </a:gdLst>
                      <a:ahLst/>
                      <a:cxnLst>
                        <a:cxn ang="T88">
                          <a:pos x="T0" y="T1"/>
                        </a:cxn>
                        <a:cxn ang="T89">
                          <a:pos x="T2" y="T3"/>
                        </a:cxn>
                        <a:cxn ang="T90">
                          <a:pos x="T4" y="T5"/>
                        </a:cxn>
                        <a:cxn ang="T91">
                          <a:pos x="T6" y="T7"/>
                        </a:cxn>
                        <a:cxn ang="T92">
                          <a:pos x="T8" y="T9"/>
                        </a:cxn>
                        <a:cxn ang="T93">
                          <a:pos x="T10" y="T11"/>
                        </a:cxn>
                        <a:cxn ang="T94">
                          <a:pos x="T12" y="T13"/>
                        </a:cxn>
                        <a:cxn ang="T95">
                          <a:pos x="T14" y="T15"/>
                        </a:cxn>
                        <a:cxn ang="T96">
                          <a:pos x="T16" y="T17"/>
                        </a:cxn>
                        <a:cxn ang="T97">
                          <a:pos x="T18" y="T19"/>
                        </a:cxn>
                        <a:cxn ang="T98">
                          <a:pos x="T20" y="T21"/>
                        </a:cxn>
                        <a:cxn ang="T99">
                          <a:pos x="T22" y="T23"/>
                        </a:cxn>
                        <a:cxn ang="T100">
                          <a:pos x="T24" y="T25"/>
                        </a:cxn>
                        <a:cxn ang="T101">
                          <a:pos x="T26" y="T27"/>
                        </a:cxn>
                        <a:cxn ang="T102">
                          <a:pos x="T28" y="T29"/>
                        </a:cxn>
                        <a:cxn ang="T103">
                          <a:pos x="T30" y="T31"/>
                        </a:cxn>
                        <a:cxn ang="T104">
                          <a:pos x="T32" y="T33"/>
                        </a:cxn>
                        <a:cxn ang="T105">
                          <a:pos x="T34" y="T35"/>
                        </a:cxn>
                        <a:cxn ang="T106">
                          <a:pos x="T36" y="T37"/>
                        </a:cxn>
                        <a:cxn ang="T107">
                          <a:pos x="T38" y="T39"/>
                        </a:cxn>
                        <a:cxn ang="T108">
                          <a:pos x="T40" y="T41"/>
                        </a:cxn>
                        <a:cxn ang="T109">
                          <a:pos x="T42" y="T43"/>
                        </a:cxn>
                        <a:cxn ang="T110">
                          <a:pos x="T44" y="T45"/>
                        </a:cxn>
                        <a:cxn ang="T111">
                          <a:pos x="T46" y="T47"/>
                        </a:cxn>
                        <a:cxn ang="T112">
                          <a:pos x="T48" y="T49"/>
                        </a:cxn>
                        <a:cxn ang="T113">
                          <a:pos x="T50" y="T51"/>
                        </a:cxn>
                        <a:cxn ang="T114">
                          <a:pos x="T52" y="T53"/>
                        </a:cxn>
                        <a:cxn ang="T115">
                          <a:pos x="T54" y="T55"/>
                        </a:cxn>
                        <a:cxn ang="T116">
                          <a:pos x="T56" y="T57"/>
                        </a:cxn>
                        <a:cxn ang="T117">
                          <a:pos x="T58" y="T59"/>
                        </a:cxn>
                        <a:cxn ang="T118">
                          <a:pos x="T60" y="T61"/>
                        </a:cxn>
                        <a:cxn ang="T119">
                          <a:pos x="T62" y="T63"/>
                        </a:cxn>
                        <a:cxn ang="T120">
                          <a:pos x="T64" y="T65"/>
                        </a:cxn>
                        <a:cxn ang="T121">
                          <a:pos x="T66" y="T67"/>
                        </a:cxn>
                        <a:cxn ang="T122">
                          <a:pos x="T68" y="T69"/>
                        </a:cxn>
                        <a:cxn ang="T123">
                          <a:pos x="T70" y="T71"/>
                        </a:cxn>
                        <a:cxn ang="T124">
                          <a:pos x="T72" y="T73"/>
                        </a:cxn>
                        <a:cxn ang="T125">
                          <a:pos x="T74" y="T75"/>
                        </a:cxn>
                        <a:cxn ang="T126">
                          <a:pos x="T76" y="T77"/>
                        </a:cxn>
                        <a:cxn ang="T127">
                          <a:pos x="T78" y="T79"/>
                        </a:cxn>
                        <a:cxn ang="T128">
                          <a:pos x="T80" y="T81"/>
                        </a:cxn>
                        <a:cxn ang="T129">
                          <a:pos x="T82" y="T83"/>
                        </a:cxn>
                        <a:cxn ang="T130">
                          <a:pos x="T84" y="T85"/>
                        </a:cxn>
                        <a:cxn ang="T131">
                          <a:pos x="T86" y="T87"/>
                        </a:cxn>
                      </a:cxnLst>
                      <a:rect l="T132" t="T133" r="T134" b="T135"/>
                      <a:pathLst>
                        <a:path w="399" h="331">
                          <a:moveTo>
                            <a:pt x="155" y="44"/>
                          </a:moveTo>
                          <a:lnTo>
                            <a:pt x="124" y="62"/>
                          </a:lnTo>
                          <a:lnTo>
                            <a:pt x="94" y="80"/>
                          </a:lnTo>
                          <a:lnTo>
                            <a:pt x="66" y="101"/>
                          </a:lnTo>
                          <a:lnTo>
                            <a:pt x="42" y="123"/>
                          </a:lnTo>
                          <a:lnTo>
                            <a:pt x="21" y="146"/>
                          </a:lnTo>
                          <a:lnTo>
                            <a:pt x="7" y="171"/>
                          </a:lnTo>
                          <a:lnTo>
                            <a:pt x="0" y="199"/>
                          </a:lnTo>
                          <a:lnTo>
                            <a:pt x="1" y="227"/>
                          </a:lnTo>
                          <a:lnTo>
                            <a:pt x="4" y="234"/>
                          </a:lnTo>
                          <a:lnTo>
                            <a:pt x="7" y="242"/>
                          </a:lnTo>
                          <a:lnTo>
                            <a:pt x="11" y="248"/>
                          </a:lnTo>
                          <a:lnTo>
                            <a:pt x="17" y="255"/>
                          </a:lnTo>
                          <a:lnTo>
                            <a:pt x="24" y="261"/>
                          </a:lnTo>
                          <a:lnTo>
                            <a:pt x="33" y="267"/>
                          </a:lnTo>
                          <a:lnTo>
                            <a:pt x="40" y="272"/>
                          </a:lnTo>
                          <a:lnTo>
                            <a:pt x="50" y="276"/>
                          </a:lnTo>
                          <a:lnTo>
                            <a:pt x="69" y="284"/>
                          </a:lnTo>
                          <a:lnTo>
                            <a:pt x="88" y="291"/>
                          </a:lnTo>
                          <a:lnTo>
                            <a:pt x="107" y="297"/>
                          </a:lnTo>
                          <a:lnTo>
                            <a:pt x="127" y="302"/>
                          </a:lnTo>
                          <a:lnTo>
                            <a:pt x="148" y="307"/>
                          </a:lnTo>
                          <a:lnTo>
                            <a:pt x="168" y="311"/>
                          </a:lnTo>
                          <a:lnTo>
                            <a:pt x="188" y="315"/>
                          </a:lnTo>
                          <a:lnTo>
                            <a:pt x="209" y="318"/>
                          </a:lnTo>
                          <a:lnTo>
                            <a:pt x="230" y="321"/>
                          </a:lnTo>
                          <a:lnTo>
                            <a:pt x="251" y="323"/>
                          </a:lnTo>
                          <a:lnTo>
                            <a:pt x="272" y="325"/>
                          </a:lnTo>
                          <a:lnTo>
                            <a:pt x="294" y="327"/>
                          </a:lnTo>
                          <a:lnTo>
                            <a:pt x="315" y="328"/>
                          </a:lnTo>
                          <a:lnTo>
                            <a:pt x="336" y="329"/>
                          </a:lnTo>
                          <a:lnTo>
                            <a:pt x="358" y="330"/>
                          </a:lnTo>
                          <a:lnTo>
                            <a:pt x="378" y="331"/>
                          </a:lnTo>
                          <a:lnTo>
                            <a:pt x="386" y="331"/>
                          </a:lnTo>
                          <a:lnTo>
                            <a:pt x="391" y="329"/>
                          </a:lnTo>
                          <a:lnTo>
                            <a:pt x="396" y="325"/>
                          </a:lnTo>
                          <a:lnTo>
                            <a:pt x="399" y="321"/>
                          </a:lnTo>
                          <a:lnTo>
                            <a:pt x="399" y="316"/>
                          </a:lnTo>
                          <a:lnTo>
                            <a:pt x="396" y="312"/>
                          </a:lnTo>
                          <a:lnTo>
                            <a:pt x="390" y="309"/>
                          </a:lnTo>
                          <a:lnTo>
                            <a:pt x="383" y="307"/>
                          </a:lnTo>
                          <a:lnTo>
                            <a:pt x="364" y="304"/>
                          </a:lnTo>
                          <a:lnTo>
                            <a:pt x="345" y="302"/>
                          </a:lnTo>
                          <a:lnTo>
                            <a:pt x="326" y="299"/>
                          </a:lnTo>
                          <a:lnTo>
                            <a:pt x="306" y="297"/>
                          </a:lnTo>
                          <a:lnTo>
                            <a:pt x="287" y="295"/>
                          </a:lnTo>
                          <a:lnTo>
                            <a:pt x="268" y="293"/>
                          </a:lnTo>
                          <a:lnTo>
                            <a:pt x="248" y="291"/>
                          </a:lnTo>
                          <a:lnTo>
                            <a:pt x="229" y="288"/>
                          </a:lnTo>
                          <a:lnTo>
                            <a:pt x="210" y="286"/>
                          </a:lnTo>
                          <a:lnTo>
                            <a:pt x="191" y="283"/>
                          </a:lnTo>
                          <a:lnTo>
                            <a:pt x="172" y="279"/>
                          </a:lnTo>
                          <a:lnTo>
                            <a:pt x="153" y="276"/>
                          </a:lnTo>
                          <a:lnTo>
                            <a:pt x="136" y="271"/>
                          </a:lnTo>
                          <a:lnTo>
                            <a:pt x="117" y="266"/>
                          </a:lnTo>
                          <a:lnTo>
                            <a:pt x="100" y="261"/>
                          </a:lnTo>
                          <a:lnTo>
                            <a:pt x="82" y="254"/>
                          </a:lnTo>
                          <a:lnTo>
                            <a:pt x="68" y="247"/>
                          </a:lnTo>
                          <a:lnTo>
                            <a:pt x="56" y="238"/>
                          </a:lnTo>
                          <a:lnTo>
                            <a:pt x="48" y="228"/>
                          </a:lnTo>
                          <a:lnTo>
                            <a:pt x="43" y="216"/>
                          </a:lnTo>
                          <a:lnTo>
                            <a:pt x="42" y="204"/>
                          </a:lnTo>
                          <a:lnTo>
                            <a:pt x="43" y="189"/>
                          </a:lnTo>
                          <a:lnTo>
                            <a:pt x="48" y="175"/>
                          </a:lnTo>
                          <a:lnTo>
                            <a:pt x="53" y="164"/>
                          </a:lnTo>
                          <a:lnTo>
                            <a:pt x="64" y="149"/>
                          </a:lnTo>
                          <a:lnTo>
                            <a:pt x="75" y="134"/>
                          </a:lnTo>
                          <a:lnTo>
                            <a:pt x="88" y="121"/>
                          </a:lnTo>
                          <a:lnTo>
                            <a:pt x="103" y="109"/>
                          </a:lnTo>
                          <a:lnTo>
                            <a:pt x="117" y="97"/>
                          </a:lnTo>
                          <a:lnTo>
                            <a:pt x="133" y="85"/>
                          </a:lnTo>
                          <a:lnTo>
                            <a:pt x="152" y="73"/>
                          </a:lnTo>
                          <a:lnTo>
                            <a:pt x="171" y="61"/>
                          </a:lnTo>
                          <a:lnTo>
                            <a:pt x="190" y="51"/>
                          </a:lnTo>
                          <a:lnTo>
                            <a:pt x="214" y="42"/>
                          </a:lnTo>
                          <a:lnTo>
                            <a:pt x="242" y="33"/>
                          </a:lnTo>
                          <a:lnTo>
                            <a:pt x="270" y="25"/>
                          </a:lnTo>
                          <a:lnTo>
                            <a:pt x="294" y="18"/>
                          </a:lnTo>
                          <a:lnTo>
                            <a:pt x="315" y="12"/>
                          </a:lnTo>
                          <a:lnTo>
                            <a:pt x="328" y="6"/>
                          </a:lnTo>
                          <a:lnTo>
                            <a:pt x="332" y="2"/>
                          </a:lnTo>
                          <a:lnTo>
                            <a:pt x="317" y="0"/>
                          </a:lnTo>
                          <a:lnTo>
                            <a:pt x="297" y="1"/>
                          </a:lnTo>
                          <a:lnTo>
                            <a:pt x="274" y="4"/>
                          </a:lnTo>
                          <a:lnTo>
                            <a:pt x="249" y="9"/>
                          </a:lnTo>
                          <a:lnTo>
                            <a:pt x="223" y="16"/>
                          </a:lnTo>
                          <a:lnTo>
                            <a:pt x="198" y="24"/>
                          </a:lnTo>
                          <a:lnTo>
                            <a:pt x="175" y="33"/>
                          </a:lnTo>
                          <a:lnTo>
                            <a:pt x="155" y="44"/>
                          </a:lnTo>
                          <a:close/>
                        </a:path>
                      </a:pathLst>
                    </a:custGeom>
                    <a:solidFill>
                      <a:srgbClr val="C9E8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112" name="Freeform 40"/>
                    <p:cNvSpPr>
                      <a:spLocks/>
                    </p:cNvSpPr>
                    <p:nvPr/>
                  </p:nvSpPr>
                  <p:spPr bwMode="auto">
                    <a:xfrm>
                      <a:off x="1419" y="2206"/>
                      <a:ext cx="116" cy="110"/>
                    </a:xfrm>
                    <a:custGeom>
                      <a:avLst/>
                      <a:gdLst>
                        <a:gd name="T0" fmla="*/ 96 w 350"/>
                        <a:gd name="T1" fmla="*/ 34 h 221"/>
                        <a:gd name="T2" fmla="*/ 101 w 350"/>
                        <a:gd name="T3" fmla="*/ 40 h 221"/>
                        <a:gd name="T4" fmla="*/ 105 w 350"/>
                        <a:gd name="T5" fmla="*/ 47 h 221"/>
                        <a:gd name="T6" fmla="*/ 106 w 350"/>
                        <a:gd name="T7" fmla="*/ 54 h 221"/>
                        <a:gd name="T8" fmla="*/ 106 w 350"/>
                        <a:gd name="T9" fmla="*/ 62 h 221"/>
                        <a:gd name="T10" fmla="*/ 105 w 350"/>
                        <a:gd name="T11" fmla="*/ 69 h 221"/>
                        <a:gd name="T12" fmla="*/ 103 w 350"/>
                        <a:gd name="T13" fmla="*/ 74 h 221"/>
                        <a:gd name="T14" fmla="*/ 100 w 350"/>
                        <a:gd name="T15" fmla="*/ 80 h 221"/>
                        <a:gd name="T16" fmla="*/ 97 w 350"/>
                        <a:gd name="T17" fmla="*/ 84 h 221"/>
                        <a:gd name="T18" fmla="*/ 92 w 350"/>
                        <a:gd name="T19" fmla="*/ 89 h 221"/>
                        <a:gd name="T20" fmla="*/ 88 w 350"/>
                        <a:gd name="T21" fmla="*/ 93 h 221"/>
                        <a:gd name="T22" fmla="*/ 84 w 350"/>
                        <a:gd name="T23" fmla="*/ 98 h 221"/>
                        <a:gd name="T24" fmla="*/ 80 w 350"/>
                        <a:gd name="T25" fmla="*/ 102 h 221"/>
                        <a:gd name="T26" fmla="*/ 79 w 350"/>
                        <a:gd name="T27" fmla="*/ 104 h 221"/>
                        <a:gd name="T28" fmla="*/ 79 w 350"/>
                        <a:gd name="T29" fmla="*/ 106 h 221"/>
                        <a:gd name="T30" fmla="*/ 79 w 350"/>
                        <a:gd name="T31" fmla="*/ 107 h 221"/>
                        <a:gd name="T32" fmla="*/ 80 w 350"/>
                        <a:gd name="T33" fmla="*/ 109 h 221"/>
                        <a:gd name="T34" fmla="*/ 81 w 350"/>
                        <a:gd name="T35" fmla="*/ 110 h 221"/>
                        <a:gd name="T36" fmla="*/ 83 w 350"/>
                        <a:gd name="T37" fmla="*/ 110 h 221"/>
                        <a:gd name="T38" fmla="*/ 84 w 350"/>
                        <a:gd name="T39" fmla="*/ 110 h 221"/>
                        <a:gd name="T40" fmla="*/ 86 w 350"/>
                        <a:gd name="T41" fmla="*/ 109 h 221"/>
                        <a:gd name="T42" fmla="*/ 95 w 350"/>
                        <a:gd name="T43" fmla="*/ 102 h 221"/>
                        <a:gd name="T44" fmla="*/ 103 w 350"/>
                        <a:gd name="T45" fmla="*/ 93 h 221"/>
                        <a:gd name="T46" fmla="*/ 110 w 350"/>
                        <a:gd name="T47" fmla="*/ 84 h 221"/>
                        <a:gd name="T48" fmla="*/ 114 w 350"/>
                        <a:gd name="T49" fmla="*/ 73 h 221"/>
                        <a:gd name="T50" fmla="*/ 116 w 350"/>
                        <a:gd name="T51" fmla="*/ 62 h 221"/>
                        <a:gd name="T52" fmla="*/ 115 w 350"/>
                        <a:gd name="T53" fmla="*/ 50 h 221"/>
                        <a:gd name="T54" fmla="*/ 111 w 350"/>
                        <a:gd name="T55" fmla="*/ 40 h 221"/>
                        <a:gd name="T56" fmla="*/ 103 w 350"/>
                        <a:gd name="T57" fmla="*/ 30 h 221"/>
                        <a:gd name="T58" fmla="*/ 98 w 350"/>
                        <a:gd name="T59" fmla="*/ 25 h 221"/>
                        <a:gd name="T60" fmla="*/ 91 w 350"/>
                        <a:gd name="T61" fmla="*/ 21 h 221"/>
                        <a:gd name="T62" fmla="*/ 84 w 350"/>
                        <a:gd name="T63" fmla="*/ 17 h 221"/>
                        <a:gd name="T64" fmla="*/ 76 w 350"/>
                        <a:gd name="T65" fmla="*/ 13 h 221"/>
                        <a:gd name="T66" fmla="*/ 67 w 350"/>
                        <a:gd name="T67" fmla="*/ 10 h 221"/>
                        <a:gd name="T68" fmla="*/ 59 w 350"/>
                        <a:gd name="T69" fmla="*/ 7 h 221"/>
                        <a:gd name="T70" fmla="*/ 50 w 350"/>
                        <a:gd name="T71" fmla="*/ 5 h 221"/>
                        <a:gd name="T72" fmla="*/ 42 w 350"/>
                        <a:gd name="T73" fmla="*/ 3 h 221"/>
                        <a:gd name="T74" fmla="*/ 34 w 350"/>
                        <a:gd name="T75" fmla="*/ 2 h 221"/>
                        <a:gd name="T76" fmla="*/ 27 w 350"/>
                        <a:gd name="T77" fmla="*/ 1 h 221"/>
                        <a:gd name="T78" fmla="*/ 20 w 350"/>
                        <a:gd name="T79" fmla="*/ 0 h 221"/>
                        <a:gd name="T80" fmla="*/ 14 w 350"/>
                        <a:gd name="T81" fmla="*/ 0 h 221"/>
                        <a:gd name="T82" fmla="*/ 9 w 350"/>
                        <a:gd name="T83" fmla="*/ 0 h 221"/>
                        <a:gd name="T84" fmla="*/ 4 w 350"/>
                        <a:gd name="T85" fmla="*/ 0 h 221"/>
                        <a:gd name="T86" fmla="*/ 1 w 350"/>
                        <a:gd name="T87" fmla="*/ 1 h 221"/>
                        <a:gd name="T88" fmla="*/ 0 w 350"/>
                        <a:gd name="T89" fmla="*/ 2 h 221"/>
                        <a:gd name="T90" fmla="*/ 5 w 350"/>
                        <a:gd name="T91" fmla="*/ 3 h 221"/>
                        <a:gd name="T92" fmla="*/ 10 w 350"/>
                        <a:gd name="T93" fmla="*/ 3 h 221"/>
                        <a:gd name="T94" fmla="*/ 16 w 350"/>
                        <a:gd name="T95" fmla="*/ 4 h 221"/>
                        <a:gd name="T96" fmla="*/ 21 w 350"/>
                        <a:gd name="T97" fmla="*/ 5 h 221"/>
                        <a:gd name="T98" fmla="*/ 27 w 350"/>
                        <a:gd name="T99" fmla="*/ 7 h 221"/>
                        <a:gd name="T100" fmla="*/ 34 w 350"/>
                        <a:gd name="T101" fmla="*/ 8 h 221"/>
                        <a:gd name="T102" fmla="*/ 40 w 350"/>
                        <a:gd name="T103" fmla="*/ 9 h 221"/>
                        <a:gd name="T104" fmla="*/ 47 w 350"/>
                        <a:gd name="T105" fmla="*/ 11 h 221"/>
                        <a:gd name="T106" fmla="*/ 53 w 350"/>
                        <a:gd name="T107" fmla="*/ 13 h 221"/>
                        <a:gd name="T108" fmla="*/ 60 w 350"/>
                        <a:gd name="T109" fmla="*/ 15 h 221"/>
                        <a:gd name="T110" fmla="*/ 66 w 350"/>
                        <a:gd name="T111" fmla="*/ 17 h 221"/>
                        <a:gd name="T112" fmla="*/ 73 w 350"/>
                        <a:gd name="T113" fmla="*/ 19 h 221"/>
                        <a:gd name="T114" fmla="*/ 79 w 350"/>
                        <a:gd name="T115" fmla="*/ 22 h 221"/>
                        <a:gd name="T116" fmla="*/ 85 w 350"/>
                        <a:gd name="T117" fmla="*/ 26 h 221"/>
                        <a:gd name="T118" fmla="*/ 91 w 350"/>
                        <a:gd name="T119" fmla="*/ 30 h 221"/>
                        <a:gd name="T120" fmla="*/ 96 w 350"/>
                        <a:gd name="T121" fmla="*/ 34 h 221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60000 65536"/>
                        <a:gd name="T172" fmla="*/ 0 60000 65536"/>
                        <a:gd name="T173" fmla="*/ 0 60000 65536"/>
                        <a:gd name="T174" fmla="*/ 0 60000 65536"/>
                        <a:gd name="T175" fmla="*/ 0 60000 65536"/>
                        <a:gd name="T176" fmla="*/ 0 60000 65536"/>
                        <a:gd name="T177" fmla="*/ 0 60000 65536"/>
                        <a:gd name="T178" fmla="*/ 0 60000 65536"/>
                        <a:gd name="T179" fmla="*/ 0 60000 65536"/>
                        <a:gd name="T180" fmla="*/ 0 60000 65536"/>
                        <a:gd name="T181" fmla="*/ 0 60000 65536"/>
                        <a:gd name="T182" fmla="*/ 0 60000 65536"/>
                        <a:gd name="T183" fmla="*/ 0 w 350"/>
                        <a:gd name="T184" fmla="*/ 0 h 221"/>
                        <a:gd name="T185" fmla="*/ 350 w 350"/>
                        <a:gd name="T186" fmla="*/ 221 h 221"/>
                      </a:gdLst>
                      <a:ahLst/>
                      <a:cxnLst>
                        <a:cxn ang="T122">
                          <a:pos x="T0" y="T1"/>
                        </a:cxn>
                        <a:cxn ang="T123">
                          <a:pos x="T2" y="T3"/>
                        </a:cxn>
                        <a:cxn ang="T124">
                          <a:pos x="T4" y="T5"/>
                        </a:cxn>
                        <a:cxn ang="T125">
                          <a:pos x="T6" y="T7"/>
                        </a:cxn>
                        <a:cxn ang="T126">
                          <a:pos x="T8" y="T9"/>
                        </a:cxn>
                        <a:cxn ang="T127">
                          <a:pos x="T10" y="T11"/>
                        </a:cxn>
                        <a:cxn ang="T128">
                          <a:pos x="T12" y="T13"/>
                        </a:cxn>
                        <a:cxn ang="T129">
                          <a:pos x="T14" y="T15"/>
                        </a:cxn>
                        <a:cxn ang="T130">
                          <a:pos x="T16" y="T17"/>
                        </a:cxn>
                        <a:cxn ang="T131">
                          <a:pos x="T18" y="T19"/>
                        </a:cxn>
                        <a:cxn ang="T132">
                          <a:pos x="T20" y="T21"/>
                        </a:cxn>
                        <a:cxn ang="T133">
                          <a:pos x="T22" y="T23"/>
                        </a:cxn>
                        <a:cxn ang="T134">
                          <a:pos x="T24" y="T25"/>
                        </a:cxn>
                        <a:cxn ang="T135">
                          <a:pos x="T26" y="T27"/>
                        </a:cxn>
                        <a:cxn ang="T136">
                          <a:pos x="T28" y="T29"/>
                        </a:cxn>
                        <a:cxn ang="T137">
                          <a:pos x="T30" y="T31"/>
                        </a:cxn>
                        <a:cxn ang="T138">
                          <a:pos x="T32" y="T33"/>
                        </a:cxn>
                        <a:cxn ang="T139">
                          <a:pos x="T34" y="T35"/>
                        </a:cxn>
                        <a:cxn ang="T140">
                          <a:pos x="T36" y="T37"/>
                        </a:cxn>
                        <a:cxn ang="T141">
                          <a:pos x="T38" y="T39"/>
                        </a:cxn>
                        <a:cxn ang="T142">
                          <a:pos x="T40" y="T41"/>
                        </a:cxn>
                        <a:cxn ang="T143">
                          <a:pos x="T42" y="T43"/>
                        </a:cxn>
                        <a:cxn ang="T144">
                          <a:pos x="T44" y="T45"/>
                        </a:cxn>
                        <a:cxn ang="T145">
                          <a:pos x="T46" y="T47"/>
                        </a:cxn>
                        <a:cxn ang="T146">
                          <a:pos x="T48" y="T49"/>
                        </a:cxn>
                        <a:cxn ang="T147">
                          <a:pos x="T50" y="T51"/>
                        </a:cxn>
                        <a:cxn ang="T148">
                          <a:pos x="T52" y="T53"/>
                        </a:cxn>
                        <a:cxn ang="T149">
                          <a:pos x="T54" y="T55"/>
                        </a:cxn>
                        <a:cxn ang="T150">
                          <a:pos x="T56" y="T57"/>
                        </a:cxn>
                        <a:cxn ang="T151">
                          <a:pos x="T58" y="T59"/>
                        </a:cxn>
                        <a:cxn ang="T152">
                          <a:pos x="T60" y="T61"/>
                        </a:cxn>
                        <a:cxn ang="T153">
                          <a:pos x="T62" y="T63"/>
                        </a:cxn>
                        <a:cxn ang="T154">
                          <a:pos x="T64" y="T65"/>
                        </a:cxn>
                        <a:cxn ang="T155">
                          <a:pos x="T66" y="T67"/>
                        </a:cxn>
                        <a:cxn ang="T156">
                          <a:pos x="T68" y="T69"/>
                        </a:cxn>
                        <a:cxn ang="T157">
                          <a:pos x="T70" y="T71"/>
                        </a:cxn>
                        <a:cxn ang="T158">
                          <a:pos x="T72" y="T73"/>
                        </a:cxn>
                        <a:cxn ang="T159">
                          <a:pos x="T74" y="T75"/>
                        </a:cxn>
                        <a:cxn ang="T160">
                          <a:pos x="T76" y="T77"/>
                        </a:cxn>
                        <a:cxn ang="T161">
                          <a:pos x="T78" y="T79"/>
                        </a:cxn>
                        <a:cxn ang="T162">
                          <a:pos x="T80" y="T81"/>
                        </a:cxn>
                        <a:cxn ang="T163">
                          <a:pos x="T82" y="T83"/>
                        </a:cxn>
                        <a:cxn ang="T164">
                          <a:pos x="T84" y="T85"/>
                        </a:cxn>
                        <a:cxn ang="T165">
                          <a:pos x="T86" y="T87"/>
                        </a:cxn>
                        <a:cxn ang="T166">
                          <a:pos x="T88" y="T89"/>
                        </a:cxn>
                        <a:cxn ang="T167">
                          <a:pos x="T90" y="T91"/>
                        </a:cxn>
                        <a:cxn ang="T168">
                          <a:pos x="T92" y="T93"/>
                        </a:cxn>
                        <a:cxn ang="T169">
                          <a:pos x="T94" y="T95"/>
                        </a:cxn>
                        <a:cxn ang="T170">
                          <a:pos x="T96" y="T97"/>
                        </a:cxn>
                        <a:cxn ang="T171">
                          <a:pos x="T98" y="T99"/>
                        </a:cxn>
                        <a:cxn ang="T172">
                          <a:pos x="T100" y="T101"/>
                        </a:cxn>
                        <a:cxn ang="T173">
                          <a:pos x="T102" y="T103"/>
                        </a:cxn>
                        <a:cxn ang="T174">
                          <a:pos x="T104" y="T105"/>
                        </a:cxn>
                        <a:cxn ang="T175">
                          <a:pos x="T106" y="T107"/>
                        </a:cxn>
                        <a:cxn ang="T176">
                          <a:pos x="T108" y="T109"/>
                        </a:cxn>
                        <a:cxn ang="T177">
                          <a:pos x="T110" y="T111"/>
                        </a:cxn>
                        <a:cxn ang="T178">
                          <a:pos x="T112" y="T113"/>
                        </a:cxn>
                        <a:cxn ang="T179">
                          <a:pos x="T114" y="T115"/>
                        </a:cxn>
                        <a:cxn ang="T180">
                          <a:pos x="T116" y="T117"/>
                        </a:cxn>
                        <a:cxn ang="T181">
                          <a:pos x="T118" y="T119"/>
                        </a:cxn>
                        <a:cxn ang="T182">
                          <a:pos x="T120" y="T121"/>
                        </a:cxn>
                      </a:cxnLst>
                      <a:rect l="T183" t="T184" r="T185" b="T186"/>
                      <a:pathLst>
                        <a:path w="350" h="221">
                          <a:moveTo>
                            <a:pt x="290" y="68"/>
                          </a:moveTo>
                          <a:lnTo>
                            <a:pt x="306" y="80"/>
                          </a:lnTo>
                          <a:lnTo>
                            <a:pt x="316" y="94"/>
                          </a:lnTo>
                          <a:lnTo>
                            <a:pt x="321" y="109"/>
                          </a:lnTo>
                          <a:lnTo>
                            <a:pt x="321" y="125"/>
                          </a:lnTo>
                          <a:lnTo>
                            <a:pt x="318" y="138"/>
                          </a:lnTo>
                          <a:lnTo>
                            <a:pt x="312" y="149"/>
                          </a:lnTo>
                          <a:lnTo>
                            <a:pt x="302" y="160"/>
                          </a:lnTo>
                          <a:lnTo>
                            <a:pt x="292" y="169"/>
                          </a:lnTo>
                          <a:lnTo>
                            <a:pt x="279" y="179"/>
                          </a:lnTo>
                          <a:lnTo>
                            <a:pt x="266" y="187"/>
                          </a:lnTo>
                          <a:lnTo>
                            <a:pt x="253" y="196"/>
                          </a:lnTo>
                          <a:lnTo>
                            <a:pt x="240" y="205"/>
                          </a:lnTo>
                          <a:lnTo>
                            <a:pt x="237" y="209"/>
                          </a:lnTo>
                          <a:lnTo>
                            <a:pt x="237" y="212"/>
                          </a:lnTo>
                          <a:lnTo>
                            <a:pt x="237" y="215"/>
                          </a:lnTo>
                          <a:lnTo>
                            <a:pt x="240" y="218"/>
                          </a:lnTo>
                          <a:lnTo>
                            <a:pt x="244" y="220"/>
                          </a:lnTo>
                          <a:lnTo>
                            <a:pt x="250" y="221"/>
                          </a:lnTo>
                          <a:lnTo>
                            <a:pt x="254" y="220"/>
                          </a:lnTo>
                          <a:lnTo>
                            <a:pt x="258" y="218"/>
                          </a:lnTo>
                          <a:lnTo>
                            <a:pt x="287" y="204"/>
                          </a:lnTo>
                          <a:lnTo>
                            <a:pt x="312" y="187"/>
                          </a:lnTo>
                          <a:lnTo>
                            <a:pt x="331" y="168"/>
                          </a:lnTo>
                          <a:lnTo>
                            <a:pt x="344" y="146"/>
                          </a:lnTo>
                          <a:lnTo>
                            <a:pt x="350" y="124"/>
                          </a:lnTo>
                          <a:lnTo>
                            <a:pt x="347" y="101"/>
                          </a:lnTo>
                          <a:lnTo>
                            <a:pt x="335" y="80"/>
                          </a:lnTo>
                          <a:lnTo>
                            <a:pt x="312" y="61"/>
                          </a:lnTo>
                          <a:lnTo>
                            <a:pt x="295" y="50"/>
                          </a:lnTo>
                          <a:lnTo>
                            <a:pt x="274" y="42"/>
                          </a:lnTo>
                          <a:lnTo>
                            <a:pt x="253" y="34"/>
                          </a:lnTo>
                          <a:lnTo>
                            <a:pt x="228" y="27"/>
                          </a:lnTo>
                          <a:lnTo>
                            <a:pt x="203" y="20"/>
                          </a:lnTo>
                          <a:lnTo>
                            <a:pt x="179" y="15"/>
                          </a:lnTo>
                          <a:lnTo>
                            <a:pt x="152" y="11"/>
                          </a:lnTo>
                          <a:lnTo>
                            <a:pt x="128" y="7"/>
                          </a:lnTo>
                          <a:lnTo>
                            <a:pt x="103" y="4"/>
                          </a:lnTo>
                          <a:lnTo>
                            <a:pt x="81" y="2"/>
                          </a:lnTo>
                          <a:lnTo>
                            <a:pt x="60" y="0"/>
                          </a:lnTo>
                          <a:lnTo>
                            <a:pt x="42" y="0"/>
                          </a:lnTo>
                          <a:lnTo>
                            <a:pt x="26" y="0"/>
                          </a:lnTo>
                          <a:lnTo>
                            <a:pt x="13" y="0"/>
                          </a:lnTo>
                          <a:lnTo>
                            <a:pt x="4" y="2"/>
                          </a:lnTo>
                          <a:lnTo>
                            <a:pt x="0" y="4"/>
                          </a:lnTo>
                          <a:lnTo>
                            <a:pt x="15" y="6"/>
                          </a:lnTo>
                          <a:lnTo>
                            <a:pt x="29" y="7"/>
                          </a:lnTo>
                          <a:lnTo>
                            <a:pt x="47" y="9"/>
                          </a:lnTo>
                          <a:lnTo>
                            <a:pt x="64" y="11"/>
                          </a:lnTo>
                          <a:lnTo>
                            <a:pt x="81" y="14"/>
                          </a:lnTo>
                          <a:lnTo>
                            <a:pt x="102" y="16"/>
                          </a:lnTo>
                          <a:lnTo>
                            <a:pt x="121" y="19"/>
                          </a:lnTo>
                          <a:lnTo>
                            <a:pt x="141" y="22"/>
                          </a:lnTo>
                          <a:lnTo>
                            <a:pt x="160" y="26"/>
                          </a:lnTo>
                          <a:lnTo>
                            <a:pt x="180" y="30"/>
                          </a:lnTo>
                          <a:lnTo>
                            <a:pt x="200" y="34"/>
                          </a:lnTo>
                          <a:lnTo>
                            <a:pt x="219" y="39"/>
                          </a:lnTo>
                          <a:lnTo>
                            <a:pt x="238" y="45"/>
                          </a:lnTo>
                          <a:lnTo>
                            <a:pt x="257" y="53"/>
                          </a:lnTo>
                          <a:lnTo>
                            <a:pt x="274" y="60"/>
                          </a:lnTo>
                          <a:lnTo>
                            <a:pt x="290" y="68"/>
                          </a:lnTo>
                          <a:close/>
                        </a:path>
                      </a:pathLst>
                    </a:custGeom>
                    <a:solidFill>
                      <a:srgbClr val="C9E8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113" name="Freeform 41"/>
                    <p:cNvSpPr>
                      <a:spLocks/>
                    </p:cNvSpPr>
                    <p:nvPr/>
                  </p:nvSpPr>
                  <p:spPr bwMode="auto">
                    <a:xfrm>
                      <a:off x="1181" y="2256"/>
                      <a:ext cx="48" cy="105"/>
                    </a:xfrm>
                    <a:custGeom>
                      <a:avLst/>
                      <a:gdLst>
                        <a:gd name="T0" fmla="*/ 0 w 142"/>
                        <a:gd name="T1" fmla="*/ 58 h 208"/>
                        <a:gd name="T2" fmla="*/ 0 w 142"/>
                        <a:gd name="T3" fmla="*/ 66 h 208"/>
                        <a:gd name="T4" fmla="*/ 2 w 142"/>
                        <a:gd name="T5" fmla="*/ 74 h 208"/>
                        <a:gd name="T6" fmla="*/ 5 w 142"/>
                        <a:gd name="T7" fmla="*/ 82 h 208"/>
                        <a:gd name="T8" fmla="*/ 10 w 142"/>
                        <a:gd name="T9" fmla="*/ 88 h 208"/>
                        <a:gd name="T10" fmla="*/ 16 w 142"/>
                        <a:gd name="T11" fmla="*/ 94 h 208"/>
                        <a:gd name="T12" fmla="*/ 23 w 142"/>
                        <a:gd name="T13" fmla="*/ 99 h 208"/>
                        <a:gd name="T14" fmla="*/ 31 w 142"/>
                        <a:gd name="T15" fmla="*/ 102 h 208"/>
                        <a:gd name="T16" fmla="*/ 39 w 142"/>
                        <a:gd name="T17" fmla="*/ 104 h 208"/>
                        <a:gd name="T18" fmla="*/ 41 w 142"/>
                        <a:gd name="T19" fmla="*/ 105 h 208"/>
                        <a:gd name="T20" fmla="*/ 44 w 142"/>
                        <a:gd name="T21" fmla="*/ 104 h 208"/>
                        <a:gd name="T22" fmla="*/ 46 w 142"/>
                        <a:gd name="T23" fmla="*/ 102 h 208"/>
                        <a:gd name="T24" fmla="*/ 47 w 142"/>
                        <a:gd name="T25" fmla="*/ 100 h 208"/>
                        <a:gd name="T26" fmla="*/ 47 w 142"/>
                        <a:gd name="T27" fmla="*/ 98 h 208"/>
                        <a:gd name="T28" fmla="*/ 46 w 142"/>
                        <a:gd name="T29" fmla="*/ 95 h 208"/>
                        <a:gd name="T30" fmla="*/ 45 w 142"/>
                        <a:gd name="T31" fmla="*/ 93 h 208"/>
                        <a:gd name="T32" fmla="*/ 42 w 142"/>
                        <a:gd name="T33" fmla="*/ 92 h 208"/>
                        <a:gd name="T34" fmla="*/ 34 w 142"/>
                        <a:gd name="T35" fmla="*/ 89 h 208"/>
                        <a:gd name="T36" fmla="*/ 27 w 142"/>
                        <a:gd name="T37" fmla="*/ 85 h 208"/>
                        <a:gd name="T38" fmla="*/ 21 w 142"/>
                        <a:gd name="T39" fmla="*/ 80 h 208"/>
                        <a:gd name="T40" fmla="*/ 17 w 142"/>
                        <a:gd name="T41" fmla="*/ 74 h 208"/>
                        <a:gd name="T42" fmla="*/ 14 w 142"/>
                        <a:gd name="T43" fmla="*/ 66 h 208"/>
                        <a:gd name="T44" fmla="*/ 12 w 142"/>
                        <a:gd name="T45" fmla="*/ 58 h 208"/>
                        <a:gd name="T46" fmla="*/ 12 w 142"/>
                        <a:gd name="T47" fmla="*/ 49 h 208"/>
                        <a:gd name="T48" fmla="*/ 15 w 142"/>
                        <a:gd name="T49" fmla="*/ 40 h 208"/>
                        <a:gd name="T50" fmla="*/ 18 w 142"/>
                        <a:gd name="T51" fmla="*/ 33 h 208"/>
                        <a:gd name="T52" fmla="*/ 22 w 142"/>
                        <a:gd name="T53" fmla="*/ 27 h 208"/>
                        <a:gd name="T54" fmla="*/ 26 w 142"/>
                        <a:gd name="T55" fmla="*/ 22 h 208"/>
                        <a:gd name="T56" fmla="*/ 31 w 142"/>
                        <a:gd name="T57" fmla="*/ 17 h 208"/>
                        <a:gd name="T58" fmla="*/ 35 w 142"/>
                        <a:gd name="T59" fmla="*/ 12 h 208"/>
                        <a:gd name="T60" fmla="*/ 40 w 142"/>
                        <a:gd name="T61" fmla="*/ 8 h 208"/>
                        <a:gd name="T62" fmla="*/ 45 w 142"/>
                        <a:gd name="T63" fmla="*/ 4 h 208"/>
                        <a:gd name="T64" fmla="*/ 48 w 142"/>
                        <a:gd name="T65" fmla="*/ 1 h 208"/>
                        <a:gd name="T66" fmla="*/ 45 w 142"/>
                        <a:gd name="T67" fmla="*/ 0 h 208"/>
                        <a:gd name="T68" fmla="*/ 39 w 142"/>
                        <a:gd name="T69" fmla="*/ 3 h 208"/>
                        <a:gd name="T70" fmla="*/ 32 w 142"/>
                        <a:gd name="T71" fmla="*/ 8 h 208"/>
                        <a:gd name="T72" fmla="*/ 23 w 142"/>
                        <a:gd name="T73" fmla="*/ 16 h 208"/>
                        <a:gd name="T74" fmla="*/ 16 w 142"/>
                        <a:gd name="T75" fmla="*/ 25 h 208"/>
                        <a:gd name="T76" fmla="*/ 8 w 142"/>
                        <a:gd name="T77" fmla="*/ 35 h 208"/>
                        <a:gd name="T78" fmla="*/ 3 w 142"/>
                        <a:gd name="T79" fmla="*/ 46 h 208"/>
                        <a:gd name="T80" fmla="*/ 0 w 142"/>
                        <a:gd name="T81" fmla="*/ 58 h 208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w 142"/>
                        <a:gd name="T124" fmla="*/ 0 h 208"/>
                        <a:gd name="T125" fmla="*/ 142 w 142"/>
                        <a:gd name="T126" fmla="*/ 208 h 208"/>
                      </a:gdLst>
                      <a:ahLst/>
                      <a:cxnLst>
                        <a:cxn ang="T82">
                          <a:pos x="T0" y="T1"/>
                        </a:cxn>
                        <a:cxn ang="T83">
                          <a:pos x="T2" y="T3"/>
                        </a:cxn>
                        <a:cxn ang="T84">
                          <a:pos x="T4" y="T5"/>
                        </a:cxn>
                        <a:cxn ang="T85">
                          <a:pos x="T6" y="T7"/>
                        </a:cxn>
                        <a:cxn ang="T86">
                          <a:pos x="T8" y="T9"/>
                        </a:cxn>
                        <a:cxn ang="T87">
                          <a:pos x="T10" y="T11"/>
                        </a:cxn>
                        <a:cxn ang="T88">
                          <a:pos x="T12" y="T13"/>
                        </a:cxn>
                        <a:cxn ang="T89">
                          <a:pos x="T14" y="T15"/>
                        </a:cxn>
                        <a:cxn ang="T90">
                          <a:pos x="T16" y="T17"/>
                        </a:cxn>
                        <a:cxn ang="T91">
                          <a:pos x="T18" y="T19"/>
                        </a:cxn>
                        <a:cxn ang="T92">
                          <a:pos x="T20" y="T21"/>
                        </a:cxn>
                        <a:cxn ang="T93">
                          <a:pos x="T22" y="T23"/>
                        </a:cxn>
                        <a:cxn ang="T94">
                          <a:pos x="T24" y="T25"/>
                        </a:cxn>
                        <a:cxn ang="T95">
                          <a:pos x="T26" y="T27"/>
                        </a:cxn>
                        <a:cxn ang="T96">
                          <a:pos x="T28" y="T29"/>
                        </a:cxn>
                        <a:cxn ang="T97">
                          <a:pos x="T30" y="T31"/>
                        </a:cxn>
                        <a:cxn ang="T98">
                          <a:pos x="T32" y="T33"/>
                        </a:cxn>
                        <a:cxn ang="T99">
                          <a:pos x="T34" y="T35"/>
                        </a:cxn>
                        <a:cxn ang="T100">
                          <a:pos x="T36" y="T37"/>
                        </a:cxn>
                        <a:cxn ang="T101">
                          <a:pos x="T38" y="T39"/>
                        </a:cxn>
                        <a:cxn ang="T102">
                          <a:pos x="T40" y="T41"/>
                        </a:cxn>
                        <a:cxn ang="T103">
                          <a:pos x="T42" y="T43"/>
                        </a:cxn>
                        <a:cxn ang="T104">
                          <a:pos x="T44" y="T45"/>
                        </a:cxn>
                        <a:cxn ang="T105">
                          <a:pos x="T46" y="T47"/>
                        </a:cxn>
                        <a:cxn ang="T106">
                          <a:pos x="T48" y="T49"/>
                        </a:cxn>
                        <a:cxn ang="T107">
                          <a:pos x="T50" y="T51"/>
                        </a:cxn>
                        <a:cxn ang="T108">
                          <a:pos x="T52" y="T53"/>
                        </a:cxn>
                        <a:cxn ang="T109">
                          <a:pos x="T54" y="T55"/>
                        </a:cxn>
                        <a:cxn ang="T110">
                          <a:pos x="T56" y="T57"/>
                        </a:cxn>
                        <a:cxn ang="T111">
                          <a:pos x="T58" y="T59"/>
                        </a:cxn>
                        <a:cxn ang="T112">
                          <a:pos x="T60" y="T61"/>
                        </a:cxn>
                        <a:cxn ang="T113">
                          <a:pos x="T62" y="T63"/>
                        </a:cxn>
                        <a:cxn ang="T114">
                          <a:pos x="T64" y="T65"/>
                        </a:cxn>
                        <a:cxn ang="T115">
                          <a:pos x="T66" y="T67"/>
                        </a:cxn>
                        <a:cxn ang="T116">
                          <a:pos x="T68" y="T69"/>
                        </a:cxn>
                        <a:cxn ang="T117">
                          <a:pos x="T70" y="T71"/>
                        </a:cxn>
                        <a:cxn ang="T118">
                          <a:pos x="T72" y="T73"/>
                        </a:cxn>
                        <a:cxn ang="T119">
                          <a:pos x="T74" y="T75"/>
                        </a:cxn>
                        <a:cxn ang="T120">
                          <a:pos x="T76" y="T77"/>
                        </a:cxn>
                        <a:cxn ang="T121">
                          <a:pos x="T78" y="T79"/>
                        </a:cxn>
                        <a:cxn ang="T122">
                          <a:pos x="T80" y="T81"/>
                        </a:cxn>
                      </a:cxnLst>
                      <a:rect l="T123" t="T124" r="T125" b="T126"/>
                      <a:pathLst>
                        <a:path w="142" h="208">
                          <a:moveTo>
                            <a:pt x="0" y="114"/>
                          </a:moveTo>
                          <a:lnTo>
                            <a:pt x="0" y="131"/>
                          </a:lnTo>
                          <a:lnTo>
                            <a:pt x="6" y="147"/>
                          </a:lnTo>
                          <a:lnTo>
                            <a:pt x="16" y="162"/>
                          </a:lnTo>
                          <a:lnTo>
                            <a:pt x="30" y="175"/>
                          </a:lnTo>
                          <a:lnTo>
                            <a:pt x="48" y="186"/>
                          </a:lnTo>
                          <a:lnTo>
                            <a:pt x="68" y="196"/>
                          </a:lnTo>
                          <a:lnTo>
                            <a:pt x="91" y="203"/>
                          </a:lnTo>
                          <a:lnTo>
                            <a:pt x="114" y="207"/>
                          </a:lnTo>
                          <a:lnTo>
                            <a:pt x="122" y="208"/>
                          </a:lnTo>
                          <a:lnTo>
                            <a:pt x="129" y="206"/>
                          </a:lnTo>
                          <a:lnTo>
                            <a:pt x="135" y="203"/>
                          </a:lnTo>
                          <a:lnTo>
                            <a:pt x="138" y="199"/>
                          </a:lnTo>
                          <a:lnTo>
                            <a:pt x="138" y="194"/>
                          </a:lnTo>
                          <a:lnTo>
                            <a:pt x="136" y="189"/>
                          </a:lnTo>
                          <a:lnTo>
                            <a:pt x="132" y="185"/>
                          </a:lnTo>
                          <a:lnTo>
                            <a:pt x="125" y="183"/>
                          </a:lnTo>
                          <a:lnTo>
                            <a:pt x="101" y="177"/>
                          </a:lnTo>
                          <a:lnTo>
                            <a:pt x="80" y="169"/>
                          </a:lnTo>
                          <a:lnTo>
                            <a:pt x="62" y="158"/>
                          </a:lnTo>
                          <a:lnTo>
                            <a:pt x="49" y="146"/>
                          </a:lnTo>
                          <a:lnTo>
                            <a:pt x="40" y="131"/>
                          </a:lnTo>
                          <a:lnTo>
                            <a:pt x="36" y="115"/>
                          </a:lnTo>
                          <a:lnTo>
                            <a:pt x="36" y="97"/>
                          </a:lnTo>
                          <a:lnTo>
                            <a:pt x="43" y="79"/>
                          </a:lnTo>
                          <a:lnTo>
                            <a:pt x="52" y="66"/>
                          </a:lnTo>
                          <a:lnTo>
                            <a:pt x="64" y="54"/>
                          </a:lnTo>
                          <a:lnTo>
                            <a:pt x="77" y="43"/>
                          </a:lnTo>
                          <a:lnTo>
                            <a:pt x="91" y="33"/>
                          </a:lnTo>
                          <a:lnTo>
                            <a:pt x="104" y="24"/>
                          </a:lnTo>
                          <a:lnTo>
                            <a:pt x="119" y="16"/>
                          </a:lnTo>
                          <a:lnTo>
                            <a:pt x="132" y="8"/>
                          </a:lnTo>
                          <a:lnTo>
                            <a:pt x="142" y="1"/>
                          </a:lnTo>
                          <a:lnTo>
                            <a:pt x="132" y="0"/>
                          </a:lnTo>
                          <a:lnTo>
                            <a:pt x="116" y="5"/>
                          </a:lnTo>
                          <a:lnTo>
                            <a:pt x="94" y="16"/>
                          </a:lnTo>
                          <a:lnTo>
                            <a:pt x="69" y="31"/>
                          </a:lnTo>
                          <a:lnTo>
                            <a:pt x="46" y="50"/>
                          </a:lnTo>
                          <a:lnTo>
                            <a:pt x="24" y="70"/>
                          </a:lnTo>
                          <a:lnTo>
                            <a:pt x="9" y="92"/>
                          </a:lnTo>
                          <a:lnTo>
                            <a:pt x="0" y="114"/>
                          </a:lnTo>
                          <a:close/>
                        </a:path>
                      </a:pathLst>
                    </a:custGeom>
                    <a:solidFill>
                      <a:srgbClr val="C9E8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114" name="Freeform 42"/>
                    <p:cNvSpPr>
                      <a:spLocks/>
                    </p:cNvSpPr>
                    <p:nvPr/>
                  </p:nvSpPr>
                  <p:spPr bwMode="auto">
                    <a:xfrm>
                      <a:off x="1515" y="2198"/>
                      <a:ext cx="101" cy="136"/>
                    </a:xfrm>
                    <a:custGeom>
                      <a:avLst/>
                      <a:gdLst>
                        <a:gd name="T0" fmla="*/ 85 w 304"/>
                        <a:gd name="T1" fmla="*/ 54 h 272"/>
                        <a:gd name="T2" fmla="*/ 90 w 304"/>
                        <a:gd name="T3" fmla="*/ 63 h 272"/>
                        <a:gd name="T4" fmla="*/ 92 w 304"/>
                        <a:gd name="T5" fmla="*/ 72 h 272"/>
                        <a:gd name="T6" fmla="*/ 91 w 304"/>
                        <a:gd name="T7" fmla="*/ 82 h 272"/>
                        <a:gd name="T8" fmla="*/ 86 w 304"/>
                        <a:gd name="T9" fmla="*/ 91 h 272"/>
                        <a:gd name="T10" fmla="*/ 77 w 304"/>
                        <a:gd name="T11" fmla="*/ 100 h 272"/>
                        <a:gd name="T12" fmla="*/ 68 w 304"/>
                        <a:gd name="T13" fmla="*/ 107 h 272"/>
                        <a:gd name="T14" fmla="*/ 59 w 304"/>
                        <a:gd name="T15" fmla="*/ 116 h 272"/>
                        <a:gd name="T16" fmla="*/ 53 w 304"/>
                        <a:gd name="T17" fmla="*/ 122 h 272"/>
                        <a:gd name="T18" fmla="*/ 51 w 304"/>
                        <a:gd name="T19" fmla="*/ 126 h 272"/>
                        <a:gd name="T20" fmla="*/ 50 w 304"/>
                        <a:gd name="T21" fmla="*/ 130 h 272"/>
                        <a:gd name="T22" fmla="*/ 50 w 304"/>
                        <a:gd name="T23" fmla="*/ 134 h 272"/>
                        <a:gd name="T24" fmla="*/ 53 w 304"/>
                        <a:gd name="T25" fmla="*/ 136 h 272"/>
                        <a:gd name="T26" fmla="*/ 57 w 304"/>
                        <a:gd name="T27" fmla="*/ 136 h 272"/>
                        <a:gd name="T28" fmla="*/ 63 w 304"/>
                        <a:gd name="T29" fmla="*/ 129 h 272"/>
                        <a:gd name="T30" fmla="*/ 74 w 304"/>
                        <a:gd name="T31" fmla="*/ 118 h 272"/>
                        <a:gd name="T32" fmla="*/ 85 w 304"/>
                        <a:gd name="T33" fmla="*/ 107 h 272"/>
                        <a:gd name="T34" fmla="*/ 95 w 304"/>
                        <a:gd name="T35" fmla="*/ 96 h 272"/>
                        <a:gd name="T36" fmla="*/ 101 w 304"/>
                        <a:gd name="T37" fmla="*/ 82 h 272"/>
                        <a:gd name="T38" fmla="*/ 100 w 304"/>
                        <a:gd name="T39" fmla="*/ 67 h 272"/>
                        <a:gd name="T40" fmla="*/ 93 w 304"/>
                        <a:gd name="T41" fmla="*/ 53 h 272"/>
                        <a:gd name="T42" fmla="*/ 83 w 304"/>
                        <a:gd name="T43" fmla="*/ 41 h 272"/>
                        <a:gd name="T44" fmla="*/ 73 w 304"/>
                        <a:gd name="T45" fmla="*/ 33 h 272"/>
                        <a:gd name="T46" fmla="*/ 62 w 304"/>
                        <a:gd name="T47" fmla="*/ 26 h 272"/>
                        <a:gd name="T48" fmla="*/ 52 w 304"/>
                        <a:gd name="T49" fmla="*/ 19 h 272"/>
                        <a:gd name="T50" fmla="*/ 41 w 304"/>
                        <a:gd name="T51" fmla="*/ 12 h 272"/>
                        <a:gd name="T52" fmla="*/ 30 w 304"/>
                        <a:gd name="T53" fmla="*/ 7 h 272"/>
                        <a:gd name="T54" fmla="*/ 19 w 304"/>
                        <a:gd name="T55" fmla="*/ 3 h 272"/>
                        <a:gd name="T56" fmla="*/ 10 w 304"/>
                        <a:gd name="T57" fmla="*/ 1 h 272"/>
                        <a:gd name="T58" fmla="*/ 3 w 304"/>
                        <a:gd name="T59" fmla="*/ 1 h 272"/>
                        <a:gd name="T60" fmla="*/ 3 w 304"/>
                        <a:gd name="T61" fmla="*/ 2 h 272"/>
                        <a:gd name="T62" fmla="*/ 12 w 304"/>
                        <a:gd name="T63" fmla="*/ 6 h 272"/>
                        <a:gd name="T64" fmla="*/ 21 w 304"/>
                        <a:gd name="T65" fmla="*/ 10 h 272"/>
                        <a:gd name="T66" fmla="*/ 32 w 304"/>
                        <a:gd name="T67" fmla="*/ 16 h 272"/>
                        <a:gd name="T68" fmla="*/ 44 w 304"/>
                        <a:gd name="T69" fmla="*/ 22 h 272"/>
                        <a:gd name="T70" fmla="*/ 55 w 304"/>
                        <a:gd name="T71" fmla="*/ 30 h 272"/>
                        <a:gd name="T72" fmla="*/ 67 w 304"/>
                        <a:gd name="T73" fmla="*/ 38 h 272"/>
                        <a:gd name="T74" fmla="*/ 77 w 304"/>
                        <a:gd name="T75" fmla="*/ 46 h 272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w 304"/>
                        <a:gd name="T115" fmla="*/ 0 h 272"/>
                        <a:gd name="T116" fmla="*/ 304 w 304"/>
                        <a:gd name="T117" fmla="*/ 272 h 272"/>
                      </a:gdLst>
                      <a:ahLst/>
                      <a:cxnLst>
                        <a:cxn ang="T76">
                          <a:pos x="T0" y="T1"/>
                        </a:cxn>
                        <a:cxn ang="T77">
                          <a:pos x="T2" y="T3"/>
                        </a:cxn>
                        <a:cxn ang="T78">
                          <a:pos x="T4" y="T5"/>
                        </a:cxn>
                        <a:cxn ang="T79">
                          <a:pos x="T6" y="T7"/>
                        </a:cxn>
                        <a:cxn ang="T80">
                          <a:pos x="T8" y="T9"/>
                        </a:cxn>
                        <a:cxn ang="T81">
                          <a:pos x="T10" y="T11"/>
                        </a:cxn>
                        <a:cxn ang="T82">
                          <a:pos x="T12" y="T13"/>
                        </a:cxn>
                        <a:cxn ang="T83">
                          <a:pos x="T14" y="T15"/>
                        </a:cxn>
                        <a:cxn ang="T84">
                          <a:pos x="T16" y="T17"/>
                        </a:cxn>
                        <a:cxn ang="T85">
                          <a:pos x="T18" y="T19"/>
                        </a:cxn>
                        <a:cxn ang="T86">
                          <a:pos x="T20" y="T21"/>
                        </a:cxn>
                        <a:cxn ang="T87">
                          <a:pos x="T22" y="T23"/>
                        </a:cxn>
                        <a:cxn ang="T88">
                          <a:pos x="T24" y="T25"/>
                        </a:cxn>
                        <a:cxn ang="T89">
                          <a:pos x="T26" y="T27"/>
                        </a:cxn>
                        <a:cxn ang="T90">
                          <a:pos x="T28" y="T29"/>
                        </a:cxn>
                        <a:cxn ang="T91">
                          <a:pos x="T30" y="T31"/>
                        </a:cxn>
                        <a:cxn ang="T92">
                          <a:pos x="T32" y="T33"/>
                        </a:cxn>
                        <a:cxn ang="T93">
                          <a:pos x="T34" y="T35"/>
                        </a:cxn>
                        <a:cxn ang="T94">
                          <a:pos x="T36" y="T37"/>
                        </a:cxn>
                        <a:cxn ang="T95">
                          <a:pos x="T38" y="T39"/>
                        </a:cxn>
                        <a:cxn ang="T96">
                          <a:pos x="T40" y="T41"/>
                        </a:cxn>
                        <a:cxn ang="T97">
                          <a:pos x="T42" y="T43"/>
                        </a:cxn>
                        <a:cxn ang="T98">
                          <a:pos x="T44" y="T45"/>
                        </a:cxn>
                        <a:cxn ang="T99">
                          <a:pos x="T46" y="T47"/>
                        </a:cxn>
                        <a:cxn ang="T100">
                          <a:pos x="T48" y="T49"/>
                        </a:cxn>
                        <a:cxn ang="T101">
                          <a:pos x="T50" y="T51"/>
                        </a:cxn>
                        <a:cxn ang="T102">
                          <a:pos x="T52" y="T53"/>
                        </a:cxn>
                        <a:cxn ang="T103">
                          <a:pos x="T54" y="T55"/>
                        </a:cxn>
                        <a:cxn ang="T104">
                          <a:pos x="T56" y="T57"/>
                        </a:cxn>
                        <a:cxn ang="T105">
                          <a:pos x="T58" y="T59"/>
                        </a:cxn>
                        <a:cxn ang="T106">
                          <a:pos x="T60" y="T61"/>
                        </a:cxn>
                        <a:cxn ang="T107">
                          <a:pos x="T62" y="T63"/>
                        </a:cxn>
                        <a:cxn ang="T108">
                          <a:pos x="T64" y="T65"/>
                        </a:cxn>
                        <a:cxn ang="T109">
                          <a:pos x="T66" y="T67"/>
                        </a:cxn>
                        <a:cxn ang="T110">
                          <a:pos x="T68" y="T69"/>
                        </a:cxn>
                        <a:cxn ang="T111">
                          <a:pos x="T70" y="T71"/>
                        </a:cxn>
                        <a:cxn ang="T112">
                          <a:pos x="T72" y="T73"/>
                        </a:cxn>
                        <a:cxn ang="T113">
                          <a:pos x="T74" y="T75"/>
                        </a:cxn>
                      </a:cxnLst>
                      <a:rect l="T114" t="T115" r="T116" b="T117"/>
                      <a:pathLst>
                        <a:path w="304" h="272">
                          <a:moveTo>
                            <a:pt x="246" y="102"/>
                          </a:moveTo>
                          <a:lnTo>
                            <a:pt x="257" y="109"/>
                          </a:lnTo>
                          <a:lnTo>
                            <a:pt x="265" y="117"/>
                          </a:lnTo>
                          <a:lnTo>
                            <a:pt x="271" y="126"/>
                          </a:lnTo>
                          <a:lnTo>
                            <a:pt x="277" y="135"/>
                          </a:lnTo>
                          <a:lnTo>
                            <a:pt x="278" y="144"/>
                          </a:lnTo>
                          <a:lnTo>
                            <a:pt x="278" y="154"/>
                          </a:lnTo>
                          <a:lnTo>
                            <a:pt x="274" y="164"/>
                          </a:lnTo>
                          <a:lnTo>
                            <a:pt x="268" y="173"/>
                          </a:lnTo>
                          <a:lnTo>
                            <a:pt x="258" y="183"/>
                          </a:lnTo>
                          <a:lnTo>
                            <a:pt x="246" y="192"/>
                          </a:lnTo>
                          <a:lnTo>
                            <a:pt x="233" y="200"/>
                          </a:lnTo>
                          <a:lnTo>
                            <a:pt x="219" y="208"/>
                          </a:lnTo>
                          <a:lnTo>
                            <a:pt x="206" y="215"/>
                          </a:lnTo>
                          <a:lnTo>
                            <a:pt x="191" y="224"/>
                          </a:lnTo>
                          <a:lnTo>
                            <a:pt x="177" y="232"/>
                          </a:lnTo>
                          <a:lnTo>
                            <a:pt x="164" y="241"/>
                          </a:lnTo>
                          <a:lnTo>
                            <a:pt x="159" y="244"/>
                          </a:lnTo>
                          <a:lnTo>
                            <a:pt x="157" y="248"/>
                          </a:lnTo>
                          <a:lnTo>
                            <a:pt x="154" y="252"/>
                          </a:lnTo>
                          <a:lnTo>
                            <a:pt x="151" y="256"/>
                          </a:lnTo>
                          <a:lnTo>
                            <a:pt x="149" y="260"/>
                          </a:lnTo>
                          <a:lnTo>
                            <a:pt x="149" y="264"/>
                          </a:lnTo>
                          <a:lnTo>
                            <a:pt x="151" y="268"/>
                          </a:lnTo>
                          <a:lnTo>
                            <a:pt x="155" y="271"/>
                          </a:lnTo>
                          <a:lnTo>
                            <a:pt x="161" y="272"/>
                          </a:lnTo>
                          <a:lnTo>
                            <a:pt x="167" y="272"/>
                          </a:lnTo>
                          <a:lnTo>
                            <a:pt x="172" y="271"/>
                          </a:lnTo>
                          <a:lnTo>
                            <a:pt x="177" y="268"/>
                          </a:lnTo>
                          <a:lnTo>
                            <a:pt x="191" y="257"/>
                          </a:lnTo>
                          <a:lnTo>
                            <a:pt x="207" y="246"/>
                          </a:lnTo>
                          <a:lnTo>
                            <a:pt x="223" y="236"/>
                          </a:lnTo>
                          <a:lnTo>
                            <a:pt x="241" y="226"/>
                          </a:lnTo>
                          <a:lnTo>
                            <a:pt x="257" y="215"/>
                          </a:lnTo>
                          <a:lnTo>
                            <a:pt x="271" y="204"/>
                          </a:lnTo>
                          <a:lnTo>
                            <a:pt x="286" y="192"/>
                          </a:lnTo>
                          <a:lnTo>
                            <a:pt x="296" y="179"/>
                          </a:lnTo>
                          <a:lnTo>
                            <a:pt x="303" y="164"/>
                          </a:lnTo>
                          <a:lnTo>
                            <a:pt x="304" y="149"/>
                          </a:lnTo>
                          <a:lnTo>
                            <a:pt x="300" y="134"/>
                          </a:lnTo>
                          <a:lnTo>
                            <a:pt x="293" y="120"/>
                          </a:lnTo>
                          <a:lnTo>
                            <a:pt x="281" y="106"/>
                          </a:lnTo>
                          <a:lnTo>
                            <a:pt x="267" y="94"/>
                          </a:lnTo>
                          <a:lnTo>
                            <a:pt x="249" y="83"/>
                          </a:lnTo>
                          <a:lnTo>
                            <a:pt x="232" y="73"/>
                          </a:lnTo>
                          <a:lnTo>
                            <a:pt x="219" y="65"/>
                          </a:lnTo>
                          <a:lnTo>
                            <a:pt x="204" y="59"/>
                          </a:lnTo>
                          <a:lnTo>
                            <a:pt x="188" y="52"/>
                          </a:lnTo>
                          <a:lnTo>
                            <a:pt x="172" y="45"/>
                          </a:lnTo>
                          <a:lnTo>
                            <a:pt x="157" y="38"/>
                          </a:lnTo>
                          <a:lnTo>
                            <a:pt x="139" y="31"/>
                          </a:lnTo>
                          <a:lnTo>
                            <a:pt x="122" y="25"/>
                          </a:lnTo>
                          <a:lnTo>
                            <a:pt x="106" y="19"/>
                          </a:lnTo>
                          <a:lnTo>
                            <a:pt x="90" y="14"/>
                          </a:lnTo>
                          <a:lnTo>
                            <a:pt x="74" y="9"/>
                          </a:lnTo>
                          <a:lnTo>
                            <a:pt x="58" y="6"/>
                          </a:lnTo>
                          <a:lnTo>
                            <a:pt x="43" y="3"/>
                          </a:lnTo>
                          <a:lnTo>
                            <a:pt x="30" y="1"/>
                          </a:lnTo>
                          <a:lnTo>
                            <a:pt x="19" y="0"/>
                          </a:lnTo>
                          <a:lnTo>
                            <a:pt x="9" y="1"/>
                          </a:lnTo>
                          <a:lnTo>
                            <a:pt x="0" y="3"/>
                          </a:lnTo>
                          <a:lnTo>
                            <a:pt x="10" y="5"/>
                          </a:lnTo>
                          <a:lnTo>
                            <a:pt x="22" y="8"/>
                          </a:lnTo>
                          <a:lnTo>
                            <a:pt x="35" y="12"/>
                          </a:lnTo>
                          <a:lnTo>
                            <a:pt x="48" y="16"/>
                          </a:lnTo>
                          <a:lnTo>
                            <a:pt x="64" y="21"/>
                          </a:lnTo>
                          <a:lnTo>
                            <a:pt x="80" y="26"/>
                          </a:lnTo>
                          <a:lnTo>
                            <a:pt x="97" y="32"/>
                          </a:lnTo>
                          <a:lnTo>
                            <a:pt x="114" y="38"/>
                          </a:lnTo>
                          <a:lnTo>
                            <a:pt x="132" y="45"/>
                          </a:lnTo>
                          <a:lnTo>
                            <a:pt x="149" y="52"/>
                          </a:lnTo>
                          <a:lnTo>
                            <a:pt x="167" y="60"/>
                          </a:lnTo>
                          <a:lnTo>
                            <a:pt x="184" y="69"/>
                          </a:lnTo>
                          <a:lnTo>
                            <a:pt x="201" y="77"/>
                          </a:lnTo>
                          <a:lnTo>
                            <a:pt x="217" y="85"/>
                          </a:lnTo>
                          <a:lnTo>
                            <a:pt x="232" y="93"/>
                          </a:lnTo>
                          <a:lnTo>
                            <a:pt x="246" y="102"/>
                          </a:lnTo>
                          <a:close/>
                        </a:path>
                      </a:pathLst>
                    </a:custGeom>
                    <a:solidFill>
                      <a:srgbClr val="C9E8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115" name="Freeform 43"/>
                    <p:cNvSpPr>
                      <a:spLocks/>
                    </p:cNvSpPr>
                    <p:nvPr/>
                  </p:nvSpPr>
                  <p:spPr bwMode="auto">
                    <a:xfrm>
                      <a:off x="1403" y="2357"/>
                      <a:ext cx="34" cy="82"/>
                    </a:xfrm>
                    <a:custGeom>
                      <a:avLst/>
                      <a:gdLst>
                        <a:gd name="T0" fmla="*/ 13 w 103"/>
                        <a:gd name="T1" fmla="*/ 6 h 164"/>
                        <a:gd name="T2" fmla="*/ 12 w 103"/>
                        <a:gd name="T3" fmla="*/ 3 h 164"/>
                        <a:gd name="T4" fmla="*/ 11 w 103"/>
                        <a:gd name="T5" fmla="*/ 1 h 164"/>
                        <a:gd name="T6" fmla="*/ 8 w 103"/>
                        <a:gd name="T7" fmla="*/ 1 h 164"/>
                        <a:gd name="T8" fmla="*/ 6 w 103"/>
                        <a:gd name="T9" fmla="*/ 0 h 164"/>
                        <a:gd name="T10" fmla="*/ 3 w 103"/>
                        <a:gd name="T11" fmla="*/ 1 h 164"/>
                        <a:gd name="T12" fmla="*/ 2 w 103"/>
                        <a:gd name="T13" fmla="*/ 3 h 164"/>
                        <a:gd name="T14" fmla="*/ 0 w 103"/>
                        <a:gd name="T15" fmla="*/ 5 h 164"/>
                        <a:gd name="T16" fmla="*/ 0 w 103"/>
                        <a:gd name="T17" fmla="*/ 7 h 164"/>
                        <a:gd name="T18" fmla="*/ 3 w 103"/>
                        <a:gd name="T19" fmla="*/ 19 h 164"/>
                        <a:gd name="T20" fmla="*/ 6 w 103"/>
                        <a:gd name="T21" fmla="*/ 31 h 164"/>
                        <a:gd name="T22" fmla="*/ 11 w 103"/>
                        <a:gd name="T23" fmla="*/ 44 h 164"/>
                        <a:gd name="T24" fmla="*/ 17 w 103"/>
                        <a:gd name="T25" fmla="*/ 56 h 164"/>
                        <a:gd name="T26" fmla="*/ 22 w 103"/>
                        <a:gd name="T27" fmla="*/ 67 h 164"/>
                        <a:gd name="T28" fmla="*/ 28 w 103"/>
                        <a:gd name="T29" fmla="*/ 75 h 164"/>
                        <a:gd name="T30" fmla="*/ 32 w 103"/>
                        <a:gd name="T31" fmla="*/ 81 h 164"/>
                        <a:gd name="T32" fmla="*/ 34 w 103"/>
                        <a:gd name="T33" fmla="*/ 82 h 164"/>
                        <a:gd name="T34" fmla="*/ 33 w 103"/>
                        <a:gd name="T35" fmla="*/ 77 h 164"/>
                        <a:gd name="T36" fmla="*/ 31 w 103"/>
                        <a:gd name="T37" fmla="*/ 70 h 164"/>
                        <a:gd name="T38" fmla="*/ 28 w 103"/>
                        <a:gd name="T39" fmla="*/ 60 h 164"/>
                        <a:gd name="T40" fmla="*/ 24 w 103"/>
                        <a:gd name="T41" fmla="*/ 50 h 164"/>
                        <a:gd name="T42" fmla="*/ 21 w 103"/>
                        <a:gd name="T43" fmla="*/ 39 h 164"/>
                        <a:gd name="T44" fmla="*/ 18 w 103"/>
                        <a:gd name="T45" fmla="*/ 27 h 164"/>
                        <a:gd name="T46" fmla="*/ 15 w 103"/>
                        <a:gd name="T47" fmla="*/ 17 h 164"/>
                        <a:gd name="T48" fmla="*/ 13 w 103"/>
                        <a:gd name="T49" fmla="*/ 6 h 164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w 103"/>
                        <a:gd name="T76" fmla="*/ 0 h 164"/>
                        <a:gd name="T77" fmla="*/ 103 w 103"/>
                        <a:gd name="T78" fmla="*/ 164 h 164"/>
                      </a:gdLst>
                      <a:ahLst/>
                      <a:cxnLst>
                        <a:cxn ang="T50">
                          <a:pos x="T0" y="T1"/>
                        </a:cxn>
                        <a:cxn ang="T51">
                          <a:pos x="T2" y="T3"/>
                        </a:cxn>
                        <a:cxn ang="T52">
                          <a:pos x="T4" y="T5"/>
                        </a:cxn>
                        <a:cxn ang="T53">
                          <a:pos x="T6" y="T7"/>
                        </a:cxn>
                        <a:cxn ang="T54">
                          <a:pos x="T8" y="T9"/>
                        </a:cxn>
                        <a:cxn ang="T55">
                          <a:pos x="T10" y="T11"/>
                        </a:cxn>
                        <a:cxn ang="T56">
                          <a:pos x="T12" y="T13"/>
                        </a:cxn>
                        <a:cxn ang="T57">
                          <a:pos x="T14" y="T15"/>
                        </a:cxn>
                        <a:cxn ang="T58">
                          <a:pos x="T16" y="T17"/>
                        </a:cxn>
                        <a:cxn ang="T59">
                          <a:pos x="T18" y="T19"/>
                        </a:cxn>
                        <a:cxn ang="T60">
                          <a:pos x="T20" y="T21"/>
                        </a:cxn>
                        <a:cxn ang="T61">
                          <a:pos x="T22" y="T23"/>
                        </a:cxn>
                        <a:cxn ang="T62">
                          <a:pos x="T24" y="T25"/>
                        </a:cxn>
                        <a:cxn ang="T63">
                          <a:pos x="T26" y="T27"/>
                        </a:cxn>
                        <a:cxn ang="T64">
                          <a:pos x="T28" y="T29"/>
                        </a:cxn>
                        <a:cxn ang="T65">
                          <a:pos x="T30" y="T31"/>
                        </a:cxn>
                        <a:cxn ang="T66">
                          <a:pos x="T32" y="T33"/>
                        </a:cxn>
                        <a:cxn ang="T67">
                          <a:pos x="T34" y="T35"/>
                        </a:cxn>
                        <a:cxn ang="T68">
                          <a:pos x="T36" y="T37"/>
                        </a:cxn>
                        <a:cxn ang="T69">
                          <a:pos x="T38" y="T39"/>
                        </a:cxn>
                        <a:cxn ang="T70">
                          <a:pos x="T40" y="T41"/>
                        </a:cxn>
                        <a:cxn ang="T71">
                          <a:pos x="T42" y="T43"/>
                        </a:cxn>
                        <a:cxn ang="T72">
                          <a:pos x="T44" y="T45"/>
                        </a:cxn>
                        <a:cxn ang="T73">
                          <a:pos x="T46" y="T47"/>
                        </a:cxn>
                        <a:cxn ang="T74">
                          <a:pos x="T48" y="T49"/>
                        </a:cxn>
                      </a:cxnLst>
                      <a:rect l="T75" t="T76" r="T77" b="T78"/>
                      <a:pathLst>
                        <a:path w="103" h="164">
                          <a:moveTo>
                            <a:pt x="39" y="12"/>
                          </a:moveTo>
                          <a:lnTo>
                            <a:pt x="37" y="7"/>
                          </a:lnTo>
                          <a:lnTo>
                            <a:pt x="32" y="3"/>
                          </a:lnTo>
                          <a:lnTo>
                            <a:pt x="25" y="1"/>
                          </a:lnTo>
                          <a:lnTo>
                            <a:pt x="18" y="0"/>
                          </a:lnTo>
                          <a:lnTo>
                            <a:pt x="10" y="2"/>
                          </a:lnTo>
                          <a:lnTo>
                            <a:pt x="5" y="5"/>
                          </a:lnTo>
                          <a:lnTo>
                            <a:pt x="0" y="10"/>
                          </a:lnTo>
                          <a:lnTo>
                            <a:pt x="0" y="15"/>
                          </a:lnTo>
                          <a:lnTo>
                            <a:pt x="8" y="37"/>
                          </a:lnTo>
                          <a:lnTo>
                            <a:pt x="19" y="63"/>
                          </a:lnTo>
                          <a:lnTo>
                            <a:pt x="34" y="88"/>
                          </a:lnTo>
                          <a:lnTo>
                            <a:pt x="51" y="112"/>
                          </a:lnTo>
                          <a:lnTo>
                            <a:pt x="68" y="133"/>
                          </a:lnTo>
                          <a:lnTo>
                            <a:pt x="84" y="150"/>
                          </a:lnTo>
                          <a:lnTo>
                            <a:pt x="96" y="161"/>
                          </a:lnTo>
                          <a:lnTo>
                            <a:pt x="103" y="164"/>
                          </a:lnTo>
                          <a:lnTo>
                            <a:pt x="100" y="153"/>
                          </a:lnTo>
                          <a:lnTo>
                            <a:pt x="93" y="139"/>
                          </a:lnTo>
                          <a:lnTo>
                            <a:pt x="84" y="121"/>
                          </a:lnTo>
                          <a:lnTo>
                            <a:pt x="74" y="100"/>
                          </a:lnTo>
                          <a:lnTo>
                            <a:pt x="64" y="78"/>
                          </a:lnTo>
                          <a:lnTo>
                            <a:pt x="54" y="55"/>
                          </a:lnTo>
                          <a:lnTo>
                            <a:pt x="45" y="33"/>
                          </a:lnTo>
                          <a:lnTo>
                            <a:pt x="39" y="12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116" name="Freeform 44"/>
                    <p:cNvSpPr>
                      <a:spLocks/>
                    </p:cNvSpPr>
                    <p:nvPr/>
                  </p:nvSpPr>
                  <p:spPr bwMode="auto">
                    <a:xfrm>
                      <a:off x="1388" y="2313"/>
                      <a:ext cx="18" cy="42"/>
                    </a:xfrm>
                    <a:custGeom>
                      <a:avLst/>
                      <a:gdLst>
                        <a:gd name="T0" fmla="*/ 9 w 54"/>
                        <a:gd name="T1" fmla="*/ 5 h 82"/>
                        <a:gd name="T2" fmla="*/ 9 w 54"/>
                        <a:gd name="T3" fmla="*/ 3 h 82"/>
                        <a:gd name="T4" fmla="*/ 7 w 54"/>
                        <a:gd name="T5" fmla="*/ 1 h 82"/>
                        <a:gd name="T6" fmla="*/ 6 w 54"/>
                        <a:gd name="T7" fmla="*/ 0 h 82"/>
                        <a:gd name="T8" fmla="*/ 4 w 54"/>
                        <a:gd name="T9" fmla="*/ 0 h 82"/>
                        <a:gd name="T10" fmla="*/ 3 w 54"/>
                        <a:gd name="T11" fmla="*/ 1 h 82"/>
                        <a:gd name="T12" fmla="*/ 1 w 54"/>
                        <a:gd name="T13" fmla="*/ 2 h 82"/>
                        <a:gd name="T14" fmla="*/ 0 w 54"/>
                        <a:gd name="T15" fmla="*/ 3 h 82"/>
                        <a:gd name="T16" fmla="*/ 0 w 54"/>
                        <a:gd name="T17" fmla="*/ 5 h 82"/>
                        <a:gd name="T18" fmla="*/ 0 w 54"/>
                        <a:gd name="T19" fmla="*/ 11 h 82"/>
                        <a:gd name="T20" fmla="*/ 2 w 54"/>
                        <a:gd name="T21" fmla="*/ 17 h 82"/>
                        <a:gd name="T22" fmla="*/ 3 w 54"/>
                        <a:gd name="T23" fmla="*/ 23 h 82"/>
                        <a:gd name="T24" fmla="*/ 6 w 54"/>
                        <a:gd name="T25" fmla="*/ 29 h 82"/>
                        <a:gd name="T26" fmla="*/ 9 w 54"/>
                        <a:gd name="T27" fmla="*/ 35 h 82"/>
                        <a:gd name="T28" fmla="*/ 12 w 54"/>
                        <a:gd name="T29" fmla="*/ 39 h 82"/>
                        <a:gd name="T30" fmla="*/ 15 w 54"/>
                        <a:gd name="T31" fmla="*/ 41 h 82"/>
                        <a:gd name="T32" fmla="*/ 18 w 54"/>
                        <a:gd name="T33" fmla="*/ 42 h 82"/>
                        <a:gd name="T34" fmla="*/ 18 w 54"/>
                        <a:gd name="T35" fmla="*/ 34 h 82"/>
                        <a:gd name="T36" fmla="*/ 16 w 54"/>
                        <a:gd name="T37" fmla="*/ 24 h 82"/>
                        <a:gd name="T38" fmla="*/ 13 w 54"/>
                        <a:gd name="T39" fmla="*/ 14 h 82"/>
                        <a:gd name="T40" fmla="*/ 9 w 54"/>
                        <a:gd name="T41" fmla="*/ 5 h 82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w 54"/>
                        <a:gd name="T64" fmla="*/ 0 h 82"/>
                        <a:gd name="T65" fmla="*/ 54 w 54"/>
                        <a:gd name="T66" fmla="*/ 82 h 82"/>
                      </a:gdLst>
                      <a:ahLst/>
                      <a:cxnLst>
                        <a:cxn ang="T42">
                          <a:pos x="T0" y="T1"/>
                        </a:cxn>
                        <a:cxn ang="T43">
                          <a:pos x="T2" y="T3"/>
                        </a:cxn>
                        <a:cxn ang="T44">
                          <a:pos x="T4" y="T5"/>
                        </a:cxn>
                        <a:cxn ang="T45">
                          <a:pos x="T6" y="T7"/>
                        </a:cxn>
                        <a:cxn ang="T46">
                          <a:pos x="T8" y="T9"/>
                        </a:cxn>
                        <a:cxn ang="T47">
                          <a:pos x="T10" y="T11"/>
                        </a:cxn>
                        <a:cxn ang="T48">
                          <a:pos x="T12" y="T13"/>
                        </a:cxn>
                        <a:cxn ang="T49">
                          <a:pos x="T14" y="T15"/>
                        </a:cxn>
                        <a:cxn ang="T50">
                          <a:pos x="T16" y="T17"/>
                        </a:cxn>
                        <a:cxn ang="T51">
                          <a:pos x="T18" y="T19"/>
                        </a:cxn>
                        <a:cxn ang="T52">
                          <a:pos x="T20" y="T21"/>
                        </a:cxn>
                        <a:cxn ang="T53">
                          <a:pos x="T22" y="T23"/>
                        </a:cxn>
                        <a:cxn ang="T54">
                          <a:pos x="T24" y="T25"/>
                        </a:cxn>
                        <a:cxn ang="T55">
                          <a:pos x="T26" y="T27"/>
                        </a:cxn>
                        <a:cxn ang="T56">
                          <a:pos x="T28" y="T29"/>
                        </a:cxn>
                        <a:cxn ang="T57">
                          <a:pos x="T30" y="T31"/>
                        </a:cxn>
                        <a:cxn ang="T58">
                          <a:pos x="T32" y="T33"/>
                        </a:cxn>
                        <a:cxn ang="T59">
                          <a:pos x="T34" y="T35"/>
                        </a:cxn>
                        <a:cxn ang="T60">
                          <a:pos x="T36" y="T37"/>
                        </a:cxn>
                        <a:cxn ang="T61">
                          <a:pos x="T38" y="T39"/>
                        </a:cxn>
                        <a:cxn ang="T62">
                          <a:pos x="T40" y="T41"/>
                        </a:cxn>
                      </a:cxnLst>
                      <a:rect l="T63" t="T64" r="T65" b="T66"/>
                      <a:pathLst>
                        <a:path w="54" h="82">
                          <a:moveTo>
                            <a:pt x="28" y="9"/>
                          </a:moveTo>
                          <a:lnTo>
                            <a:pt x="26" y="5"/>
                          </a:lnTo>
                          <a:lnTo>
                            <a:pt x="22" y="2"/>
                          </a:lnTo>
                          <a:lnTo>
                            <a:pt x="18" y="0"/>
                          </a:lnTo>
                          <a:lnTo>
                            <a:pt x="12" y="0"/>
                          </a:lnTo>
                          <a:lnTo>
                            <a:pt x="8" y="1"/>
                          </a:lnTo>
                          <a:lnTo>
                            <a:pt x="3" y="3"/>
                          </a:lnTo>
                          <a:lnTo>
                            <a:pt x="0" y="6"/>
                          </a:lnTo>
                          <a:lnTo>
                            <a:pt x="0" y="10"/>
                          </a:lnTo>
                          <a:lnTo>
                            <a:pt x="0" y="21"/>
                          </a:lnTo>
                          <a:lnTo>
                            <a:pt x="5" y="33"/>
                          </a:lnTo>
                          <a:lnTo>
                            <a:pt x="10" y="45"/>
                          </a:lnTo>
                          <a:lnTo>
                            <a:pt x="18" y="57"/>
                          </a:lnTo>
                          <a:lnTo>
                            <a:pt x="26" y="68"/>
                          </a:lnTo>
                          <a:lnTo>
                            <a:pt x="35" y="76"/>
                          </a:lnTo>
                          <a:lnTo>
                            <a:pt x="45" y="81"/>
                          </a:lnTo>
                          <a:lnTo>
                            <a:pt x="53" y="82"/>
                          </a:lnTo>
                          <a:lnTo>
                            <a:pt x="54" y="66"/>
                          </a:lnTo>
                          <a:lnTo>
                            <a:pt x="47" y="47"/>
                          </a:lnTo>
                          <a:lnTo>
                            <a:pt x="38" y="28"/>
                          </a:lnTo>
                          <a:lnTo>
                            <a:pt x="28" y="9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117" name="Freeform 45"/>
                    <p:cNvSpPr>
                      <a:spLocks/>
                    </p:cNvSpPr>
                    <p:nvPr/>
                  </p:nvSpPr>
                  <p:spPr bwMode="auto">
                    <a:xfrm>
                      <a:off x="1373" y="2283"/>
                      <a:ext cx="16" cy="24"/>
                    </a:xfrm>
                    <a:custGeom>
                      <a:avLst/>
                      <a:gdLst>
                        <a:gd name="T0" fmla="*/ 8 w 46"/>
                        <a:gd name="T1" fmla="*/ 3 h 47"/>
                        <a:gd name="T2" fmla="*/ 8 w 46"/>
                        <a:gd name="T3" fmla="*/ 4 h 47"/>
                        <a:gd name="T4" fmla="*/ 8 w 46"/>
                        <a:gd name="T5" fmla="*/ 4 h 47"/>
                        <a:gd name="T6" fmla="*/ 8 w 46"/>
                        <a:gd name="T7" fmla="*/ 4 h 47"/>
                        <a:gd name="T8" fmla="*/ 8 w 46"/>
                        <a:gd name="T9" fmla="*/ 4 h 47"/>
                        <a:gd name="T10" fmla="*/ 8 w 46"/>
                        <a:gd name="T11" fmla="*/ 2 h 47"/>
                        <a:gd name="T12" fmla="*/ 7 w 46"/>
                        <a:gd name="T13" fmla="*/ 1 h 47"/>
                        <a:gd name="T14" fmla="*/ 5 w 46"/>
                        <a:gd name="T15" fmla="*/ 0 h 47"/>
                        <a:gd name="T16" fmla="*/ 3 w 46"/>
                        <a:gd name="T17" fmla="*/ 0 h 47"/>
                        <a:gd name="T18" fmla="*/ 1 w 46"/>
                        <a:gd name="T19" fmla="*/ 1 h 47"/>
                        <a:gd name="T20" fmla="*/ 0 w 46"/>
                        <a:gd name="T21" fmla="*/ 2 h 47"/>
                        <a:gd name="T22" fmla="*/ 0 w 46"/>
                        <a:gd name="T23" fmla="*/ 4 h 47"/>
                        <a:gd name="T24" fmla="*/ 0 w 46"/>
                        <a:gd name="T25" fmla="*/ 5 h 47"/>
                        <a:gd name="T26" fmla="*/ 0 w 46"/>
                        <a:gd name="T27" fmla="*/ 8 h 47"/>
                        <a:gd name="T28" fmla="*/ 1 w 46"/>
                        <a:gd name="T29" fmla="*/ 11 h 47"/>
                        <a:gd name="T30" fmla="*/ 3 w 46"/>
                        <a:gd name="T31" fmla="*/ 14 h 47"/>
                        <a:gd name="T32" fmla="*/ 6 w 46"/>
                        <a:gd name="T33" fmla="*/ 17 h 47"/>
                        <a:gd name="T34" fmla="*/ 8 w 46"/>
                        <a:gd name="T35" fmla="*/ 20 h 47"/>
                        <a:gd name="T36" fmla="*/ 11 w 46"/>
                        <a:gd name="T37" fmla="*/ 22 h 47"/>
                        <a:gd name="T38" fmla="*/ 14 w 46"/>
                        <a:gd name="T39" fmla="*/ 24 h 47"/>
                        <a:gd name="T40" fmla="*/ 16 w 46"/>
                        <a:gd name="T41" fmla="*/ 24 h 47"/>
                        <a:gd name="T42" fmla="*/ 16 w 46"/>
                        <a:gd name="T43" fmla="*/ 19 h 47"/>
                        <a:gd name="T44" fmla="*/ 14 w 46"/>
                        <a:gd name="T45" fmla="*/ 13 h 47"/>
                        <a:gd name="T46" fmla="*/ 10 w 46"/>
                        <a:gd name="T47" fmla="*/ 7 h 47"/>
                        <a:gd name="T48" fmla="*/ 8 w 46"/>
                        <a:gd name="T49" fmla="*/ 3 h 47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w 46"/>
                        <a:gd name="T76" fmla="*/ 0 h 47"/>
                        <a:gd name="T77" fmla="*/ 46 w 46"/>
                        <a:gd name="T78" fmla="*/ 47 h 47"/>
                      </a:gdLst>
                      <a:ahLst/>
                      <a:cxnLst>
                        <a:cxn ang="T50">
                          <a:pos x="T0" y="T1"/>
                        </a:cxn>
                        <a:cxn ang="T51">
                          <a:pos x="T2" y="T3"/>
                        </a:cxn>
                        <a:cxn ang="T52">
                          <a:pos x="T4" y="T5"/>
                        </a:cxn>
                        <a:cxn ang="T53">
                          <a:pos x="T6" y="T7"/>
                        </a:cxn>
                        <a:cxn ang="T54">
                          <a:pos x="T8" y="T9"/>
                        </a:cxn>
                        <a:cxn ang="T55">
                          <a:pos x="T10" y="T11"/>
                        </a:cxn>
                        <a:cxn ang="T56">
                          <a:pos x="T12" y="T13"/>
                        </a:cxn>
                        <a:cxn ang="T57">
                          <a:pos x="T14" y="T15"/>
                        </a:cxn>
                        <a:cxn ang="T58">
                          <a:pos x="T16" y="T17"/>
                        </a:cxn>
                        <a:cxn ang="T59">
                          <a:pos x="T18" y="T19"/>
                        </a:cxn>
                        <a:cxn ang="T60">
                          <a:pos x="T20" y="T21"/>
                        </a:cxn>
                        <a:cxn ang="T61">
                          <a:pos x="T22" y="T23"/>
                        </a:cxn>
                        <a:cxn ang="T62">
                          <a:pos x="T24" y="T25"/>
                        </a:cxn>
                        <a:cxn ang="T63">
                          <a:pos x="T26" y="T27"/>
                        </a:cxn>
                        <a:cxn ang="T64">
                          <a:pos x="T28" y="T29"/>
                        </a:cxn>
                        <a:cxn ang="T65">
                          <a:pos x="T30" y="T31"/>
                        </a:cxn>
                        <a:cxn ang="T66">
                          <a:pos x="T32" y="T33"/>
                        </a:cxn>
                        <a:cxn ang="T67">
                          <a:pos x="T34" y="T35"/>
                        </a:cxn>
                        <a:cxn ang="T68">
                          <a:pos x="T36" y="T37"/>
                        </a:cxn>
                        <a:cxn ang="T69">
                          <a:pos x="T38" y="T39"/>
                        </a:cxn>
                        <a:cxn ang="T70">
                          <a:pos x="T40" y="T41"/>
                        </a:cxn>
                        <a:cxn ang="T71">
                          <a:pos x="T42" y="T43"/>
                        </a:cxn>
                        <a:cxn ang="T72">
                          <a:pos x="T44" y="T45"/>
                        </a:cxn>
                        <a:cxn ang="T73">
                          <a:pos x="T46" y="T47"/>
                        </a:cxn>
                        <a:cxn ang="T74">
                          <a:pos x="T48" y="T49"/>
                        </a:cxn>
                      </a:cxnLst>
                      <a:rect l="T75" t="T76" r="T77" b="T78"/>
                      <a:pathLst>
                        <a:path w="46" h="47">
                          <a:moveTo>
                            <a:pt x="24" y="6"/>
                          </a:moveTo>
                          <a:lnTo>
                            <a:pt x="24" y="7"/>
                          </a:lnTo>
                          <a:lnTo>
                            <a:pt x="23" y="4"/>
                          </a:lnTo>
                          <a:lnTo>
                            <a:pt x="19" y="1"/>
                          </a:lnTo>
                          <a:lnTo>
                            <a:pt x="14" y="0"/>
                          </a:lnTo>
                          <a:lnTo>
                            <a:pt x="8" y="0"/>
                          </a:lnTo>
                          <a:lnTo>
                            <a:pt x="4" y="1"/>
                          </a:lnTo>
                          <a:lnTo>
                            <a:pt x="1" y="4"/>
                          </a:lnTo>
                          <a:lnTo>
                            <a:pt x="0" y="7"/>
                          </a:lnTo>
                          <a:lnTo>
                            <a:pt x="0" y="10"/>
                          </a:lnTo>
                          <a:lnTo>
                            <a:pt x="1" y="15"/>
                          </a:lnTo>
                          <a:lnTo>
                            <a:pt x="4" y="21"/>
                          </a:lnTo>
                          <a:lnTo>
                            <a:pt x="10" y="28"/>
                          </a:lnTo>
                          <a:lnTo>
                            <a:pt x="17" y="34"/>
                          </a:lnTo>
                          <a:lnTo>
                            <a:pt x="24" y="40"/>
                          </a:lnTo>
                          <a:lnTo>
                            <a:pt x="33" y="44"/>
                          </a:lnTo>
                          <a:lnTo>
                            <a:pt x="40" y="47"/>
                          </a:lnTo>
                          <a:lnTo>
                            <a:pt x="46" y="47"/>
                          </a:lnTo>
                          <a:lnTo>
                            <a:pt x="45" y="37"/>
                          </a:lnTo>
                          <a:lnTo>
                            <a:pt x="39" y="25"/>
                          </a:lnTo>
                          <a:lnTo>
                            <a:pt x="30" y="14"/>
                          </a:lnTo>
                          <a:lnTo>
                            <a:pt x="24" y="6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118" name="Freeform 46"/>
                    <p:cNvSpPr>
                      <a:spLocks/>
                    </p:cNvSpPr>
                    <p:nvPr/>
                  </p:nvSpPr>
                  <p:spPr bwMode="auto">
                    <a:xfrm>
                      <a:off x="1360" y="2263"/>
                      <a:ext cx="21" cy="16"/>
                    </a:xfrm>
                    <a:custGeom>
                      <a:avLst/>
                      <a:gdLst>
                        <a:gd name="T0" fmla="*/ 17 w 63"/>
                        <a:gd name="T1" fmla="*/ 12 h 31"/>
                        <a:gd name="T2" fmla="*/ 19 w 63"/>
                        <a:gd name="T3" fmla="*/ 11 h 31"/>
                        <a:gd name="T4" fmla="*/ 21 w 63"/>
                        <a:gd name="T5" fmla="*/ 9 h 31"/>
                        <a:gd name="T6" fmla="*/ 21 w 63"/>
                        <a:gd name="T7" fmla="*/ 7 h 31"/>
                        <a:gd name="T8" fmla="*/ 21 w 63"/>
                        <a:gd name="T9" fmla="*/ 5 h 31"/>
                        <a:gd name="T10" fmla="*/ 20 w 63"/>
                        <a:gd name="T11" fmla="*/ 3 h 31"/>
                        <a:gd name="T12" fmla="*/ 19 w 63"/>
                        <a:gd name="T13" fmla="*/ 1 h 31"/>
                        <a:gd name="T14" fmla="*/ 17 w 63"/>
                        <a:gd name="T15" fmla="*/ 0 h 31"/>
                        <a:gd name="T16" fmla="*/ 14 w 63"/>
                        <a:gd name="T17" fmla="*/ 0 h 31"/>
                        <a:gd name="T18" fmla="*/ 13 w 63"/>
                        <a:gd name="T19" fmla="*/ 0 h 31"/>
                        <a:gd name="T20" fmla="*/ 11 w 63"/>
                        <a:gd name="T21" fmla="*/ 1 h 31"/>
                        <a:gd name="T22" fmla="*/ 9 w 63"/>
                        <a:gd name="T23" fmla="*/ 2 h 31"/>
                        <a:gd name="T24" fmla="*/ 5 w 63"/>
                        <a:gd name="T25" fmla="*/ 4 h 31"/>
                        <a:gd name="T26" fmla="*/ 2 w 63"/>
                        <a:gd name="T27" fmla="*/ 7 h 31"/>
                        <a:gd name="T28" fmla="*/ 1 w 63"/>
                        <a:gd name="T29" fmla="*/ 10 h 31"/>
                        <a:gd name="T30" fmla="*/ 0 w 63"/>
                        <a:gd name="T31" fmla="*/ 13 h 31"/>
                        <a:gd name="T32" fmla="*/ 0 w 63"/>
                        <a:gd name="T33" fmla="*/ 14 h 31"/>
                        <a:gd name="T34" fmla="*/ 1 w 63"/>
                        <a:gd name="T35" fmla="*/ 15 h 31"/>
                        <a:gd name="T36" fmla="*/ 3 w 63"/>
                        <a:gd name="T37" fmla="*/ 16 h 31"/>
                        <a:gd name="T38" fmla="*/ 5 w 63"/>
                        <a:gd name="T39" fmla="*/ 16 h 31"/>
                        <a:gd name="T40" fmla="*/ 7 w 63"/>
                        <a:gd name="T41" fmla="*/ 16 h 31"/>
                        <a:gd name="T42" fmla="*/ 10 w 63"/>
                        <a:gd name="T43" fmla="*/ 15 h 31"/>
                        <a:gd name="T44" fmla="*/ 12 w 63"/>
                        <a:gd name="T45" fmla="*/ 14 h 31"/>
                        <a:gd name="T46" fmla="*/ 14 w 63"/>
                        <a:gd name="T47" fmla="*/ 13 h 31"/>
                        <a:gd name="T48" fmla="*/ 17 w 63"/>
                        <a:gd name="T49" fmla="*/ 12 h 31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w 63"/>
                        <a:gd name="T76" fmla="*/ 0 h 31"/>
                        <a:gd name="T77" fmla="*/ 63 w 63"/>
                        <a:gd name="T78" fmla="*/ 31 h 31"/>
                      </a:gdLst>
                      <a:ahLst/>
                      <a:cxnLst>
                        <a:cxn ang="T50">
                          <a:pos x="T0" y="T1"/>
                        </a:cxn>
                        <a:cxn ang="T51">
                          <a:pos x="T2" y="T3"/>
                        </a:cxn>
                        <a:cxn ang="T52">
                          <a:pos x="T4" y="T5"/>
                        </a:cxn>
                        <a:cxn ang="T53">
                          <a:pos x="T6" y="T7"/>
                        </a:cxn>
                        <a:cxn ang="T54">
                          <a:pos x="T8" y="T9"/>
                        </a:cxn>
                        <a:cxn ang="T55">
                          <a:pos x="T10" y="T11"/>
                        </a:cxn>
                        <a:cxn ang="T56">
                          <a:pos x="T12" y="T13"/>
                        </a:cxn>
                        <a:cxn ang="T57">
                          <a:pos x="T14" y="T15"/>
                        </a:cxn>
                        <a:cxn ang="T58">
                          <a:pos x="T16" y="T17"/>
                        </a:cxn>
                        <a:cxn ang="T59">
                          <a:pos x="T18" y="T19"/>
                        </a:cxn>
                        <a:cxn ang="T60">
                          <a:pos x="T20" y="T21"/>
                        </a:cxn>
                        <a:cxn ang="T61">
                          <a:pos x="T22" y="T23"/>
                        </a:cxn>
                        <a:cxn ang="T62">
                          <a:pos x="T24" y="T25"/>
                        </a:cxn>
                        <a:cxn ang="T63">
                          <a:pos x="T26" y="T27"/>
                        </a:cxn>
                        <a:cxn ang="T64">
                          <a:pos x="T28" y="T29"/>
                        </a:cxn>
                        <a:cxn ang="T65">
                          <a:pos x="T30" y="T31"/>
                        </a:cxn>
                        <a:cxn ang="T66">
                          <a:pos x="T32" y="T33"/>
                        </a:cxn>
                        <a:cxn ang="T67">
                          <a:pos x="T34" y="T35"/>
                        </a:cxn>
                        <a:cxn ang="T68">
                          <a:pos x="T36" y="T37"/>
                        </a:cxn>
                        <a:cxn ang="T69">
                          <a:pos x="T38" y="T39"/>
                        </a:cxn>
                        <a:cxn ang="T70">
                          <a:pos x="T40" y="T41"/>
                        </a:cxn>
                        <a:cxn ang="T71">
                          <a:pos x="T42" y="T43"/>
                        </a:cxn>
                        <a:cxn ang="T72">
                          <a:pos x="T44" y="T45"/>
                        </a:cxn>
                        <a:cxn ang="T73">
                          <a:pos x="T46" y="T47"/>
                        </a:cxn>
                        <a:cxn ang="T74">
                          <a:pos x="T48" y="T49"/>
                        </a:cxn>
                      </a:cxnLst>
                      <a:rect l="T75" t="T76" r="T77" b="T78"/>
                      <a:pathLst>
                        <a:path w="63" h="31">
                          <a:moveTo>
                            <a:pt x="50" y="23"/>
                          </a:moveTo>
                          <a:lnTo>
                            <a:pt x="56" y="21"/>
                          </a:lnTo>
                          <a:lnTo>
                            <a:pt x="62" y="18"/>
                          </a:lnTo>
                          <a:lnTo>
                            <a:pt x="63" y="14"/>
                          </a:lnTo>
                          <a:lnTo>
                            <a:pt x="63" y="10"/>
                          </a:lnTo>
                          <a:lnTo>
                            <a:pt x="61" y="5"/>
                          </a:lnTo>
                          <a:lnTo>
                            <a:pt x="56" y="2"/>
                          </a:lnTo>
                          <a:lnTo>
                            <a:pt x="50" y="0"/>
                          </a:lnTo>
                          <a:lnTo>
                            <a:pt x="43" y="0"/>
                          </a:lnTo>
                          <a:lnTo>
                            <a:pt x="40" y="0"/>
                          </a:lnTo>
                          <a:lnTo>
                            <a:pt x="34" y="1"/>
                          </a:lnTo>
                          <a:lnTo>
                            <a:pt x="26" y="3"/>
                          </a:lnTo>
                          <a:lnTo>
                            <a:pt x="16" y="7"/>
                          </a:lnTo>
                          <a:lnTo>
                            <a:pt x="7" y="13"/>
                          </a:lnTo>
                          <a:lnTo>
                            <a:pt x="3" y="19"/>
                          </a:lnTo>
                          <a:lnTo>
                            <a:pt x="0" y="25"/>
                          </a:lnTo>
                          <a:lnTo>
                            <a:pt x="0" y="27"/>
                          </a:lnTo>
                          <a:lnTo>
                            <a:pt x="4" y="29"/>
                          </a:lnTo>
                          <a:lnTo>
                            <a:pt x="10" y="31"/>
                          </a:lnTo>
                          <a:lnTo>
                            <a:pt x="16" y="31"/>
                          </a:lnTo>
                          <a:lnTo>
                            <a:pt x="21" y="31"/>
                          </a:lnTo>
                          <a:lnTo>
                            <a:pt x="29" y="29"/>
                          </a:lnTo>
                          <a:lnTo>
                            <a:pt x="36" y="28"/>
                          </a:lnTo>
                          <a:lnTo>
                            <a:pt x="43" y="26"/>
                          </a:lnTo>
                          <a:lnTo>
                            <a:pt x="50" y="23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119" name="Freeform 47"/>
                    <p:cNvSpPr>
                      <a:spLocks/>
                    </p:cNvSpPr>
                    <p:nvPr/>
                  </p:nvSpPr>
                  <p:spPr bwMode="auto">
                    <a:xfrm>
                      <a:off x="1261" y="2237"/>
                      <a:ext cx="81" cy="103"/>
                    </a:xfrm>
                    <a:custGeom>
                      <a:avLst/>
                      <a:gdLst>
                        <a:gd name="T0" fmla="*/ 30 w 245"/>
                        <a:gd name="T1" fmla="*/ 15 h 206"/>
                        <a:gd name="T2" fmla="*/ 24 w 245"/>
                        <a:gd name="T3" fmla="*/ 20 h 206"/>
                        <a:gd name="T4" fmla="*/ 19 w 245"/>
                        <a:gd name="T5" fmla="*/ 25 h 206"/>
                        <a:gd name="T6" fmla="*/ 13 w 245"/>
                        <a:gd name="T7" fmla="*/ 31 h 206"/>
                        <a:gd name="T8" fmla="*/ 9 w 245"/>
                        <a:gd name="T9" fmla="*/ 37 h 206"/>
                        <a:gd name="T10" fmla="*/ 6 w 245"/>
                        <a:gd name="T11" fmla="*/ 44 h 206"/>
                        <a:gd name="T12" fmla="*/ 3 w 245"/>
                        <a:gd name="T13" fmla="*/ 50 h 206"/>
                        <a:gd name="T14" fmla="*/ 1 w 245"/>
                        <a:gd name="T15" fmla="*/ 56 h 206"/>
                        <a:gd name="T16" fmla="*/ 0 w 245"/>
                        <a:gd name="T17" fmla="*/ 63 h 206"/>
                        <a:gd name="T18" fmla="*/ 1 w 245"/>
                        <a:gd name="T19" fmla="*/ 75 h 206"/>
                        <a:gd name="T20" fmla="*/ 5 w 245"/>
                        <a:gd name="T21" fmla="*/ 83 h 206"/>
                        <a:gd name="T22" fmla="*/ 11 w 245"/>
                        <a:gd name="T23" fmla="*/ 91 h 206"/>
                        <a:gd name="T24" fmla="*/ 18 w 245"/>
                        <a:gd name="T25" fmla="*/ 96 h 206"/>
                        <a:gd name="T26" fmla="*/ 26 w 245"/>
                        <a:gd name="T27" fmla="*/ 100 h 206"/>
                        <a:gd name="T28" fmla="*/ 36 w 245"/>
                        <a:gd name="T29" fmla="*/ 103 h 206"/>
                        <a:gd name="T30" fmla="*/ 45 w 245"/>
                        <a:gd name="T31" fmla="*/ 103 h 206"/>
                        <a:gd name="T32" fmla="*/ 54 w 245"/>
                        <a:gd name="T33" fmla="*/ 102 h 206"/>
                        <a:gd name="T34" fmla="*/ 56 w 245"/>
                        <a:gd name="T35" fmla="*/ 102 h 206"/>
                        <a:gd name="T36" fmla="*/ 58 w 245"/>
                        <a:gd name="T37" fmla="*/ 101 h 206"/>
                        <a:gd name="T38" fmla="*/ 60 w 245"/>
                        <a:gd name="T39" fmla="*/ 99 h 206"/>
                        <a:gd name="T40" fmla="*/ 60 w 245"/>
                        <a:gd name="T41" fmla="*/ 97 h 206"/>
                        <a:gd name="T42" fmla="*/ 60 w 245"/>
                        <a:gd name="T43" fmla="*/ 96 h 206"/>
                        <a:gd name="T44" fmla="*/ 58 w 245"/>
                        <a:gd name="T45" fmla="*/ 96 h 206"/>
                        <a:gd name="T46" fmla="*/ 56 w 245"/>
                        <a:gd name="T47" fmla="*/ 95 h 206"/>
                        <a:gd name="T48" fmla="*/ 54 w 245"/>
                        <a:gd name="T49" fmla="*/ 95 h 206"/>
                        <a:gd name="T50" fmla="*/ 51 w 245"/>
                        <a:gd name="T51" fmla="*/ 95 h 206"/>
                        <a:gd name="T52" fmla="*/ 48 w 245"/>
                        <a:gd name="T53" fmla="*/ 95 h 206"/>
                        <a:gd name="T54" fmla="*/ 46 w 245"/>
                        <a:gd name="T55" fmla="*/ 95 h 206"/>
                        <a:gd name="T56" fmla="*/ 45 w 245"/>
                        <a:gd name="T57" fmla="*/ 95 h 206"/>
                        <a:gd name="T58" fmla="*/ 40 w 245"/>
                        <a:gd name="T59" fmla="*/ 95 h 206"/>
                        <a:gd name="T60" fmla="*/ 35 w 245"/>
                        <a:gd name="T61" fmla="*/ 94 h 206"/>
                        <a:gd name="T62" fmla="*/ 31 w 245"/>
                        <a:gd name="T63" fmla="*/ 94 h 206"/>
                        <a:gd name="T64" fmla="*/ 26 w 245"/>
                        <a:gd name="T65" fmla="*/ 92 h 206"/>
                        <a:gd name="T66" fmla="*/ 21 w 245"/>
                        <a:gd name="T67" fmla="*/ 91 h 206"/>
                        <a:gd name="T68" fmla="*/ 16 w 245"/>
                        <a:gd name="T69" fmla="*/ 87 h 206"/>
                        <a:gd name="T70" fmla="*/ 12 w 245"/>
                        <a:gd name="T71" fmla="*/ 83 h 206"/>
                        <a:gd name="T72" fmla="*/ 7 w 245"/>
                        <a:gd name="T73" fmla="*/ 76 h 206"/>
                        <a:gd name="T74" fmla="*/ 6 w 245"/>
                        <a:gd name="T75" fmla="*/ 68 h 206"/>
                        <a:gd name="T76" fmla="*/ 7 w 245"/>
                        <a:gd name="T77" fmla="*/ 61 h 206"/>
                        <a:gd name="T78" fmla="*/ 9 w 245"/>
                        <a:gd name="T79" fmla="*/ 54 h 206"/>
                        <a:gd name="T80" fmla="*/ 12 w 245"/>
                        <a:gd name="T81" fmla="*/ 48 h 206"/>
                        <a:gd name="T82" fmla="*/ 16 w 245"/>
                        <a:gd name="T83" fmla="*/ 42 h 206"/>
                        <a:gd name="T84" fmla="*/ 20 w 245"/>
                        <a:gd name="T85" fmla="*/ 36 h 206"/>
                        <a:gd name="T86" fmla="*/ 26 w 245"/>
                        <a:gd name="T87" fmla="*/ 30 h 206"/>
                        <a:gd name="T88" fmla="*/ 32 w 245"/>
                        <a:gd name="T89" fmla="*/ 26 h 206"/>
                        <a:gd name="T90" fmla="*/ 38 w 245"/>
                        <a:gd name="T91" fmla="*/ 21 h 206"/>
                        <a:gd name="T92" fmla="*/ 45 w 245"/>
                        <a:gd name="T93" fmla="*/ 17 h 206"/>
                        <a:gd name="T94" fmla="*/ 52 w 245"/>
                        <a:gd name="T95" fmla="*/ 13 h 206"/>
                        <a:gd name="T96" fmla="*/ 58 w 245"/>
                        <a:gd name="T97" fmla="*/ 11 h 206"/>
                        <a:gd name="T98" fmla="*/ 65 w 245"/>
                        <a:gd name="T99" fmla="*/ 8 h 206"/>
                        <a:gd name="T100" fmla="*/ 70 w 245"/>
                        <a:gd name="T101" fmla="*/ 6 h 206"/>
                        <a:gd name="T102" fmla="*/ 76 w 245"/>
                        <a:gd name="T103" fmla="*/ 4 h 206"/>
                        <a:gd name="T104" fmla="*/ 81 w 245"/>
                        <a:gd name="T105" fmla="*/ 3 h 206"/>
                        <a:gd name="T106" fmla="*/ 78 w 245"/>
                        <a:gd name="T107" fmla="*/ 1 h 206"/>
                        <a:gd name="T108" fmla="*/ 72 w 245"/>
                        <a:gd name="T109" fmla="*/ 0 h 206"/>
                        <a:gd name="T110" fmla="*/ 66 w 245"/>
                        <a:gd name="T111" fmla="*/ 1 h 206"/>
                        <a:gd name="T112" fmla="*/ 59 w 245"/>
                        <a:gd name="T113" fmla="*/ 3 h 206"/>
                        <a:gd name="T114" fmla="*/ 51 w 245"/>
                        <a:gd name="T115" fmla="*/ 5 h 206"/>
                        <a:gd name="T116" fmla="*/ 43 w 245"/>
                        <a:gd name="T117" fmla="*/ 8 h 206"/>
                        <a:gd name="T118" fmla="*/ 36 w 245"/>
                        <a:gd name="T119" fmla="*/ 12 h 206"/>
                        <a:gd name="T120" fmla="*/ 30 w 245"/>
                        <a:gd name="T121" fmla="*/ 15 h 20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60000 65536"/>
                        <a:gd name="T172" fmla="*/ 0 60000 65536"/>
                        <a:gd name="T173" fmla="*/ 0 60000 65536"/>
                        <a:gd name="T174" fmla="*/ 0 60000 65536"/>
                        <a:gd name="T175" fmla="*/ 0 60000 65536"/>
                        <a:gd name="T176" fmla="*/ 0 60000 65536"/>
                        <a:gd name="T177" fmla="*/ 0 60000 65536"/>
                        <a:gd name="T178" fmla="*/ 0 60000 65536"/>
                        <a:gd name="T179" fmla="*/ 0 60000 65536"/>
                        <a:gd name="T180" fmla="*/ 0 60000 65536"/>
                        <a:gd name="T181" fmla="*/ 0 60000 65536"/>
                        <a:gd name="T182" fmla="*/ 0 60000 65536"/>
                        <a:gd name="T183" fmla="*/ 0 w 245"/>
                        <a:gd name="T184" fmla="*/ 0 h 206"/>
                        <a:gd name="T185" fmla="*/ 245 w 245"/>
                        <a:gd name="T186" fmla="*/ 206 h 206"/>
                      </a:gdLst>
                      <a:ahLst/>
                      <a:cxnLst>
                        <a:cxn ang="T122">
                          <a:pos x="T0" y="T1"/>
                        </a:cxn>
                        <a:cxn ang="T123">
                          <a:pos x="T2" y="T3"/>
                        </a:cxn>
                        <a:cxn ang="T124">
                          <a:pos x="T4" y="T5"/>
                        </a:cxn>
                        <a:cxn ang="T125">
                          <a:pos x="T6" y="T7"/>
                        </a:cxn>
                        <a:cxn ang="T126">
                          <a:pos x="T8" y="T9"/>
                        </a:cxn>
                        <a:cxn ang="T127">
                          <a:pos x="T10" y="T11"/>
                        </a:cxn>
                        <a:cxn ang="T128">
                          <a:pos x="T12" y="T13"/>
                        </a:cxn>
                        <a:cxn ang="T129">
                          <a:pos x="T14" y="T15"/>
                        </a:cxn>
                        <a:cxn ang="T130">
                          <a:pos x="T16" y="T17"/>
                        </a:cxn>
                        <a:cxn ang="T131">
                          <a:pos x="T18" y="T19"/>
                        </a:cxn>
                        <a:cxn ang="T132">
                          <a:pos x="T20" y="T21"/>
                        </a:cxn>
                        <a:cxn ang="T133">
                          <a:pos x="T22" y="T23"/>
                        </a:cxn>
                        <a:cxn ang="T134">
                          <a:pos x="T24" y="T25"/>
                        </a:cxn>
                        <a:cxn ang="T135">
                          <a:pos x="T26" y="T27"/>
                        </a:cxn>
                        <a:cxn ang="T136">
                          <a:pos x="T28" y="T29"/>
                        </a:cxn>
                        <a:cxn ang="T137">
                          <a:pos x="T30" y="T31"/>
                        </a:cxn>
                        <a:cxn ang="T138">
                          <a:pos x="T32" y="T33"/>
                        </a:cxn>
                        <a:cxn ang="T139">
                          <a:pos x="T34" y="T35"/>
                        </a:cxn>
                        <a:cxn ang="T140">
                          <a:pos x="T36" y="T37"/>
                        </a:cxn>
                        <a:cxn ang="T141">
                          <a:pos x="T38" y="T39"/>
                        </a:cxn>
                        <a:cxn ang="T142">
                          <a:pos x="T40" y="T41"/>
                        </a:cxn>
                        <a:cxn ang="T143">
                          <a:pos x="T42" y="T43"/>
                        </a:cxn>
                        <a:cxn ang="T144">
                          <a:pos x="T44" y="T45"/>
                        </a:cxn>
                        <a:cxn ang="T145">
                          <a:pos x="T46" y="T47"/>
                        </a:cxn>
                        <a:cxn ang="T146">
                          <a:pos x="T48" y="T49"/>
                        </a:cxn>
                        <a:cxn ang="T147">
                          <a:pos x="T50" y="T51"/>
                        </a:cxn>
                        <a:cxn ang="T148">
                          <a:pos x="T52" y="T53"/>
                        </a:cxn>
                        <a:cxn ang="T149">
                          <a:pos x="T54" y="T55"/>
                        </a:cxn>
                        <a:cxn ang="T150">
                          <a:pos x="T56" y="T57"/>
                        </a:cxn>
                        <a:cxn ang="T151">
                          <a:pos x="T58" y="T59"/>
                        </a:cxn>
                        <a:cxn ang="T152">
                          <a:pos x="T60" y="T61"/>
                        </a:cxn>
                        <a:cxn ang="T153">
                          <a:pos x="T62" y="T63"/>
                        </a:cxn>
                        <a:cxn ang="T154">
                          <a:pos x="T64" y="T65"/>
                        </a:cxn>
                        <a:cxn ang="T155">
                          <a:pos x="T66" y="T67"/>
                        </a:cxn>
                        <a:cxn ang="T156">
                          <a:pos x="T68" y="T69"/>
                        </a:cxn>
                        <a:cxn ang="T157">
                          <a:pos x="T70" y="T71"/>
                        </a:cxn>
                        <a:cxn ang="T158">
                          <a:pos x="T72" y="T73"/>
                        </a:cxn>
                        <a:cxn ang="T159">
                          <a:pos x="T74" y="T75"/>
                        </a:cxn>
                        <a:cxn ang="T160">
                          <a:pos x="T76" y="T77"/>
                        </a:cxn>
                        <a:cxn ang="T161">
                          <a:pos x="T78" y="T79"/>
                        </a:cxn>
                        <a:cxn ang="T162">
                          <a:pos x="T80" y="T81"/>
                        </a:cxn>
                        <a:cxn ang="T163">
                          <a:pos x="T82" y="T83"/>
                        </a:cxn>
                        <a:cxn ang="T164">
                          <a:pos x="T84" y="T85"/>
                        </a:cxn>
                        <a:cxn ang="T165">
                          <a:pos x="T86" y="T87"/>
                        </a:cxn>
                        <a:cxn ang="T166">
                          <a:pos x="T88" y="T89"/>
                        </a:cxn>
                        <a:cxn ang="T167">
                          <a:pos x="T90" y="T91"/>
                        </a:cxn>
                        <a:cxn ang="T168">
                          <a:pos x="T92" y="T93"/>
                        </a:cxn>
                        <a:cxn ang="T169">
                          <a:pos x="T94" y="T95"/>
                        </a:cxn>
                        <a:cxn ang="T170">
                          <a:pos x="T96" y="T97"/>
                        </a:cxn>
                        <a:cxn ang="T171">
                          <a:pos x="T98" y="T99"/>
                        </a:cxn>
                        <a:cxn ang="T172">
                          <a:pos x="T100" y="T101"/>
                        </a:cxn>
                        <a:cxn ang="T173">
                          <a:pos x="T102" y="T103"/>
                        </a:cxn>
                        <a:cxn ang="T174">
                          <a:pos x="T104" y="T105"/>
                        </a:cxn>
                        <a:cxn ang="T175">
                          <a:pos x="T106" y="T107"/>
                        </a:cxn>
                        <a:cxn ang="T176">
                          <a:pos x="T108" y="T109"/>
                        </a:cxn>
                        <a:cxn ang="T177">
                          <a:pos x="T110" y="T111"/>
                        </a:cxn>
                        <a:cxn ang="T178">
                          <a:pos x="T112" y="T113"/>
                        </a:cxn>
                        <a:cxn ang="T179">
                          <a:pos x="T114" y="T115"/>
                        </a:cxn>
                        <a:cxn ang="T180">
                          <a:pos x="T116" y="T117"/>
                        </a:cxn>
                        <a:cxn ang="T181">
                          <a:pos x="T118" y="T119"/>
                        </a:cxn>
                        <a:cxn ang="T182">
                          <a:pos x="T120" y="T121"/>
                        </a:cxn>
                      </a:cxnLst>
                      <a:rect l="T183" t="T184" r="T185" b="T186"/>
                      <a:pathLst>
                        <a:path w="245" h="206">
                          <a:moveTo>
                            <a:pt x="90" y="31"/>
                          </a:moveTo>
                          <a:lnTo>
                            <a:pt x="72" y="40"/>
                          </a:lnTo>
                          <a:lnTo>
                            <a:pt x="56" y="50"/>
                          </a:lnTo>
                          <a:lnTo>
                            <a:pt x="40" y="62"/>
                          </a:lnTo>
                          <a:lnTo>
                            <a:pt x="27" y="74"/>
                          </a:lnTo>
                          <a:lnTo>
                            <a:pt x="17" y="87"/>
                          </a:lnTo>
                          <a:lnTo>
                            <a:pt x="8" y="100"/>
                          </a:lnTo>
                          <a:lnTo>
                            <a:pt x="3" y="113"/>
                          </a:lnTo>
                          <a:lnTo>
                            <a:pt x="0" y="127"/>
                          </a:lnTo>
                          <a:lnTo>
                            <a:pt x="3" y="149"/>
                          </a:lnTo>
                          <a:lnTo>
                            <a:pt x="14" y="166"/>
                          </a:lnTo>
                          <a:lnTo>
                            <a:pt x="32" y="181"/>
                          </a:lnTo>
                          <a:lnTo>
                            <a:pt x="53" y="192"/>
                          </a:lnTo>
                          <a:lnTo>
                            <a:pt x="80" y="200"/>
                          </a:lnTo>
                          <a:lnTo>
                            <a:pt x="109" y="205"/>
                          </a:lnTo>
                          <a:lnTo>
                            <a:pt x="136" y="206"/>
                          </a:lnTo>
                          <a:lnTo>
                            <a:pt x="164" y="203"/>
                          </a:lnTo>
                          <a:lnTo>
                            <a:pt x="169" y="203"/>
                          </a:lnTo>
                          <a:lnTo>
                            <a:pt x="175" y="201"/>
                          </a:lnTo>
                          <a:lnTo>
                            <a:pt x="180" y="197"/>
                          </a:lnTo>
                          <a:lnTo>
                            <a:pt x="181" y="193"/>
                          </a:lnTo>
                          <a:lnTo>
                            <a:pt x="180" y="191"/>
                          </a:lnTo>
                          <a:lnTo>
                            <a:pt x="175" y="191"/>
                          </a:lnTo>
                          <a:lnTo>
                            <a:pt x="169" y="190"/>
                          </a:lnTo>
                          <a:lnTo>
                            <a:pt x="162" y="190"/>
                          </a:lnTo>
                          <a:lnTo>
                            <a:pt x="154" y="190"/>
                          </a:lnTo>
                          <a:lnTo>
                            <a:pt x="146" y="190"/>
                          </a:lnTo>
                          <a:lnTo>
                            <a:pt x="139" y="190"/>
                          </a:lnTo>
                          <a:lnTo>
                            <a:pt x="135" y="190"/>
                          </a:lnTo>
                          <a:lnTo>
                            <a:pt x="120" y="189"/>
                          </a:lnTo>
                          <a:lnTo>
                            <a:pt x="107" y="188"/>
                          </a:lnTo>
                          <a:lnTo>
                            <a:pt x="93" y="187"/>
                          </a:lnTo>
                          <a:lnTo>
                            <a:pt x="78" y="184"/>
                          </a:lnTo>
                          <a:lnTo>
                            <a:pt x="64" y="181"/>
                          </a:lnTo>
                          <a:lnTo>
                            <a:pt x="49" y="174"/>
                          </a:lnTo>
                          <a:lnTo>
                            <a:pt x="36" y="165"/>
                          </a:lnTo>
                          <a:lnTo>
                            <a:pt x="22" y="152"/>
                          </a:lnTo>
                          <a:lnTo>
                            <a:pt x="19" y="136"/>
                          </a:lnTo>
                          <a:lnTo>
                            <a:pt x="20" y="122"/>
                          </a:lnTo>
                          <a:lnTo>
                            <a:pt x="26" y="108"/>
                          </a:lnTo>
                          <a:lnTo>
                            <a:pt x="35" y="95"/>
                          </a:lnTo>
                          <a:lnTo>
                            <a:pt x="48" y="83"/>
                          </a:lnTo>
                          <a:lnTo>
                            <a:pt x="62" y="71"/>
                          </a:lnTo>
                          <a:lnTo>
                            <a:pt x="78" y="61"/>
                          </a:lnTo>
                          <a:lnTo>
                            <a:pt x="97" y="51"/>
                          </a:lnTo>
                          <a:lnTo>
                            <a:pt x="116" y="42"/>
                          </a:lnTo>
                          <a:lnTo>
                            <a:pt x="136" y="34"/>
                          </a:lnTo>
                          <a:lnTo>
                            <a:pt x="156" y="27"/>
                          </a:lnTo>
                          <a:lnTo>
                            <a:pt x="175" y="21"/>
                          </a:lnTo>
                          <a:lnTo>
                            <a:pt x="196" y="16"/>
                          </a:lnTo>
                          <a:lnTo>
                            <a:pt x="213" y="11"/>
                          </a:lnTo>
                          <a:lnTo>
                            <a:pt x="230" y="8"/>
                          </a:lnTo>
                          <a:lnTo>
                            <a:pt x="245" y="6"/>
                          </a:lnTo>
                          <a:lnTo>
                            <a:pt x="235" y="2"/>
                          </a:lnTo>
                          <a:lnTo>
                            <a:pt x="219" y="0"/>
                          </a:lnTo>
                          <a:lnTo>
                            <a:pt x="200" y="2"/>
                          </a:lnTo>
                          <a:lnTo>
                            <a:pt x="178" y="5"/>
                          </a:lnTo>
                          <a:lnTo>
                            <a:pt x="154" y="10"/>
                          </a:lnTo>
                          <a:lnTo>
                            <a:pt x="130" y="16"/>
                          </a:lnTo>
                          <a:lnTo>
                            <a:pt x="109" y="24"/>
                          </a:lnTo>
                          <a:lnTo>
                            <a:pt x="90" y="31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120" name="Freeform 48"/>
                    <p:cNvSpPr>
                      <a:spLocks/>
                    </p:cNvSpPr>
                    <p:nvPr/>
                  </p:nvSpPr>
                  <p:spPr bwMode="auto">
                    <a:xfrm>
                      <a:off x="1401" y="2236"/>
                      <a:ext cx="53" cy="80"/>
                    </a:xfrm>
                    <a:custGeom>
                      <a:avLst/>
                      <a:gdLst>
                        <a:gd name="T0" fmla="*/ 45 w 159"/>
                        <a:gd name="T1" fmla="*/ 26 h 160"/>
                        <a:gd name="T2" fmla="*/ 46 w 159"/>
                        <a:gd name="T3" fmla="*/ 35 h 160"/>
                        <a:gd name="T4" fmla="*/ 45 w 159"/>
                        <a:gd name="T5" fmla="*/ 42 h 160"/>
                        <a:gd name="T6" fmla="*/ 42 w 159"/>
                        <a:gd name="T7" fmla="*/ 48 h 160"/>
                        <a:gd name="T8" fmla="*/ 37 w 159"/>
                        <a:gd name="T9" fmla="*/ 53 h 160"/>
                        <a:gd name="T10" fmla="*/ 31 w 159"/>
                        <a:gd name="T11" fmla="*/ 58 h 160"/>
                        <a:gd name="T12" fmla="*/ 25 w 159"/>
                        <a:gd name="T13" fmla="*/ 63 h 160"/>
                        <a:gd name="T14" fmla="*/ 18 w 159"/>
                        <a:gd name="T15" fmla="*/ 68 h 160"/>
                        <a:gd name="T16" fmla="*/ 12 w 159"/>
                        <a:gd name="T17" fmla="*/ 73 h 160"/>
                        <a:gd name="T18" fmla="*/ 11 w 159"/>
                        <a:gd name="T19" fmla="*/ 75 h 160"/>
                        <a:gd name="T20" fmla="*/ 11 w 159"/>
                        <a:gd name="T21" fmla="*/ 76 h 160"/>
                        <a:gd name="T22" fmla="*/ 11 w 159"/>
                        <a:gd name="T23" fmla="*/ 77 h 160"/>
                        <a:gd name="T24" fmla="*/ 12 w 159"/>
                        <a:gd name="T25" fmla="*/ 79 h 160"/>
                        <a:gd name="T26" fmla="*/ 13 w 159"/>
                        <a:gd name="T27" fmla="*/ 80 h 160"/>
                        <a:gd name="T28" fmla="*/ 14 w 159"/>
                        <a:gd name="T29" fmla="*/ 80 h 160"/>
                        <a:gd name="T30" fmla="*/ 16 w 159"/>
                        <a:gd name="T31" fmla="*/ 80 h 160"/>
                        <a:gd name="T32" fmla="*/ 17 w 159"/>
                        <a:gd name="T33" fmla="*/ 80 h 160"/>
                        <a:gd name="T34" fmla="*/ 24 w 159"/>
                        <a:gd name="T35" fmla="*/ 75 h 160"/>
                        <a:gd name="T36" fmla="*/ 32 w 159"/>
                        <a:gd name="T37" fmla="*/ 70 h 160"/>
                        <a:gd name="T38" fmla="*/ 38 w 159"/>
                        <a:gd name="T39" fmla="*/ 64 h 160"/>
                        <a:gd name="T40" fmla="*/ 45 w 159"/>
                        <a:gd name="T41" fmla="*/ 57 h 160"/>
                        <a:gd name="T42" fmla="*/ 49 w 159"/>
                        <a:gd name="T43" fmla="*/ 50 h 160"/>
                        <a:gd name="T44" fmla="*/ 52 w 159"/>
                        <a:gd name="T45" fmla="*/ 42 h 160"/>
                        <a:gd name="T46" fmla="*/ 53 w 159"/>
                        <a:gd name="T47" fmla="*/ 34 h 160"/>
                        <a:gd name="T48" fmla="*/ 51 w 159"/>
                        <a:gd name="T49" fmla="*/ 25 h 160"/>
                        <a:gd name="T50" fmla="*/ 47 w 159"/>
                        <a:gd name="T51" fmla="*/ 18 h 160"/>
                        <a:gd name="T52" fmla="*/ 41 w 159"/>
                        <a:gd name="T53" fmla="*/ 12 h 160"/>
                        <a:gd name="T54" fmla="*/ 33 w 159"/>
                        <a:gd name="T55" fmla="*/ 7 h 160"/>
                        <a:gd name="T56" fmla="*/ 25 w 159"/>
                        <a:gd name="T57" fmla="*/ 3 h 160"/>
                        <a:gd name="T58" fmla="*/ 17 w 159"/>
                        <a:gd name="T59" fmla="*/ 1 h 160"/>
                        <a:gd name="T60" fmla="*/ 10 w 159"/>
                        <a:gd name="T61" fmla="*/ 0 h 160"/>
                        <a:gd name="T62" fmla="*/ 4 w 159"/>
                        <a:gd name="T63" fmla="*/ 1 h 160"/>
                        <a:gd name="T64" fmla="*/ 0 w 159"/>
                        <a:gd name="T65" fmla="*/ 3 h 160"/>
                        <a:gd name="T66" fmla="*/ 7 w 159"/>
                        <a:gd name="T67" fmla="*/ 5 h 160"/>
                        <a:gd name="T68" fmla="*/ 14 w 159"/>
                        <a:gd name="T69" fmla="*/ 6 h 160"/>
                        <a:gd name="T70" fmla="*/ 20 w 159"/>
                        <a:gd name="T71" fmla="*/ 7 h 160"/>
                        <a:gd name="T72" fmla="*/ 26 w 159"/>
                        <a:gd name="T73" fmla="*/ 10 h 160"/>
                        <a:gd name="T74" fmla="*/ 32 w 159"/>
                        <a:gd name="T75" fmla="*/ 12 h 160"/>
                        <a:gd name="T76" fmla="*/ 37 w 159"/>
                        <a:gd name="T77" fmla="*/ 15 h 160"/>
                        <a:gd name="T78" fmla="*/ 42 w 159"/>
                        <a:gd name="T79" fmla="*/ 20 h 160"/>
                        <a:gd name="T80" fmla="*/ 45 w 159"/>
                        <a:gd name="T81" fmla="*/ 26 h 160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w 159"/>
                        <a:gd name="T124" fmla="*/ 0 h 160"/>
                        <a:gd name="T125" fmla="*/ 159 w 159"/>
                        <a:gd name="T126" fmla="*/ 160 h 160"/>
                      </a:gdLst>
                      <a:ahLst/>
                      <a:cxnLst>
                        <a:cxn ang="T82">
                          <a:pos x="T0" y="T1"/>
                        </a:cxn>
                        <a:cxn ang="T83">
                          <a:pos x="T2" y="T3"/>
                        </a:cxn>
                        <a:cxn ang="T84">
                          <a:pos x="T4" y="T5"/>
                        </a:cxn>
                        <a:cxn ang="T85">
                          <a:pos x="T6" y="T7"/>
                        </a:cxn>
                        <a:cxn ang="T86">
                          <a:pos x="T8" y="T9"/>
                        </a:cxn>
                        <a:cxn ang="T87">
                          <a:pos x="T10" y="T11"/>
                        </a:cxn>
                        <a:cxn ang="T88">
                          <a:pos x="T12" y="T13"/>
                        </a:cxn>
                        <a:cxn ang="T89">
                          <a:pos x="T14" y="T15"/>
                        </a:cxn>
                        <a:cxn ang="T90">
                          <a:pos x="T16" y="T17"/>
                        </a:cxn>
                        <a:cxn ang="T91">
                          <a:pos x="T18" y="T19"/>
                        </a:cxn>
                        <a:cxn ang="T92">
                          <a:pos x="T20" y="T21"/>
                        </a:cxn>
                        <a:cxn ang="T93">
                          <a:pos x="T22" y="T23"/>
                        </a:cxn>
                        <a:cxn ang="T94">
                          <a:pos x="T24" y="T25"/>
                        </a:cxn>
                        <a:cxn ang="T95">
                          <a:pos x="T26" y="T27"/>
                        </a:cxn>
                        <a:cxn ang="T96">
                          <a:pos x="T28" y="T29"/>
                        </a:cxn>
                        <a:cxn ang="T97">
                          <a:pos x="T30" y="T31"/>
                        </a:cxn>
                        <a:cxn ang="T98">
                          <a:pos x="T32" y="T33"/>
                        </a:cxn>
                        <a:cxn ang="T99">
                          <a:pos x="T34" y="T35"/>
                        </a:cxn>
                        <a:cxn ang="T100">
                          <a:pos x="T36" y="T37"/>
                        </a:cxn>
                        <a:cxn ang="T101">
                          <a:pos x="T38" y="T39"/>
                        </a:cxn>
                        <a:cxn ang="T102">
                          <a:pos x="T40" y="T41"/>
                        </a:cxn>
                        <a:cxn ang="T103">
                          <a:pos x="T42" y="T43"/>
                        </a:cxn>
                        <a:cxn ang="T104">
                          <a:pos x="T44" y="T45"/>
                        </a:cxn>
                        <a:cxn ang="T105">
                          <a:pos x="T46" y="T47"/>
                        </a:cxn>
                        <a:cxn ang="T106">
                          <a:pos x="T48" y="T49"/>
                        </a:cxn>
                        <a:cxn ang="T107">
                          <a:pos x="T50" y="T51"/>
                        </a:cxn>
                        <a:cxn ang="T108">
                          <a:pos x="T52" y="T53"/>
                        </a:cxn>
                        <a:cxn ang="T109">
                          <a:pos x="T54" y="T55"/>
                        </a:cxn>
                        <a:cxn ang="T110">
                          <a:pos x="T56" y="T57"/>
                        </a:cxn>
                        <a:cxn ang="T111">
                          <a:pos x="T58" y="T59"/>
                        </a:cxn>
                        <a:cxn ang="T112">
                          <a:pos x="T60" y="T61"/>
                        </a:cxn>
                        <a:cxn ang="T113">
                          <a:pos x="T62" y="T63"/>
                        </a:cxn>
                        <a:cxn ang="T114">
                          <a:pos x="T64" y="T65"/>
                        </a:cxn>
                        <a:cxn ang="T115">
                          <a:pos x="T66" y="T67"/>
                        </a:cxn>
                        <a:cxn ang="T116">
                          <a:pos x="T68" y="T69"/>
                        </a:cxn>
                        <a:cxn ang="T117">
                          <a:pos x="T70" y="T71"/>
                        </a:cxn>
                        <a:cxn ang="T118">
                          <a:pos x="T72" y="T73"/>
                        </a:cxn>
                        <a:cxn ang="T119">
                          <a:pos x="T74" y="T75"/>
                        </a:cxn>
                        <a:cxn ang="T120">
                          <a:pos x="T76" y="T77"/>
                        </a:cxn>
                        <a:cxn ang="T121">
                          <a:pos x="T78" y="T79"/>
                        </a:cxn>
                        <a:cxn ang="T122">
                          <a:pos x="T80" y="T81"/>
                        </a:cxn>
                      </a:cxnLst>
                      <a:rect l="T123" t="T124" r="T125" b="T126"/>
                      <a:pathLst>
                        <a:path w="159" h="160">
                          <a:moveTo>
                            <a:pt x="134" y="53"/>
                          </a:moveTo>
                          <a:lnTo>
                            <a:pt x="138" y="70"/>
                          </a:lnTo>
                          <a:lnTo>
                            <a:pt x="135" y="84"/>
                          </a:lnTo>
                          <a:lnTo>
                            <a:pt x="125" y="96"/>
                          </a:lnTo>
                          <a:lnTo>
                            <a:pt x="111" y="107"/>
                          </a:lnTo>
                          <a:lnTo>
                            <a:pt x="93" y="117"/>
                          </a:lnTo>
                          <a:lnTo>
                            <a:pt x="74" y="126"/>
                          </a:lnTo>
                          <a:lnTo>
                            <a:pt x="54" y="136"/>
                          </a:lnTo>
                          <a:lnTo>
                            <a:pt x="37" y="146"/>
                          </a:lnTo>
                          <a:lnTo>
                            <a:pt x="34" y="149"/>
                          </a:lnTo>
                          <a:lnTo>
                            <a:pt x="32" y="151"/>
                          </a:lnTo>
                          <a:lnTo>
                            <a:pt x="32" y="154"/>
                          </a:lnTo>
                          <a:lnTo>
                            <a:pt x="35" y="157"/>
                          </a:lnTo>
                          <a:lnTo>
                            <a:pt x="38" y="159"/>
                          </a:lnTo>
                          <a:lnTo>
                            <a:pt x="43" y="160"/>
                          </a:lnTo>
                          <a:lnTo>
                            <a:pt x="47" y="160"/>
                          </a:lnTo>
                          <a:lnTo>
                            <a:pt x="51" y="159"/>
                          </a:lnTo>
                          <a:lnTo>
                            <a:pt x="73" y="150"/>
                          </a:lnTo>
                          <a:lnTo>
                            <a:pt x="95" y="139"/>
                          </a:lnTo>
                          <a:lnTo>
                            <a:pt x="115" y="128"/>
                          </a:lnTo>
                          <a:lnTo>
                            <a:pt x="134" y="115"/>
                          </a:lnTo>
                          <a:lnTo>
                            <a:pt x="147" y="101"/>
                          </a:lnTo>
                          <a:lnTo>
                            <a:pt x="156" y="85"/>
                          </a:lnTo>
                          <a:lnTo>
                            <a:pt x="159" y="68"/>
                          </a:lnTo>
                          <a:lnTo>
                            <a:pt x="153" y="50"/>
                          </a:lnTo>
                          <a:lnTo>
                            <a:pt x="140" y="36"/>
                          </a:lnTo>
                          <a:lnTo>
                            <a:pt x="122" y="24"/>
                          </a:lnTo>
                          <a:lnTo>
                            <a:pt x="99" y="14"/>
                          </a:lnTo>
                          <a:lnTo>
                            <a:pt x="76" y="7"/>
                          </a:lnTo>
                          <a:lnTo>
                            <a:pt x="51" y="2"/>
                          </a:lnTo>
                          <a:lnTo>
                            <a:pt x="29" y="0"/>
                          </a:lnTo>
                          <a:lnTo>
                            <a:pt x="12" y="1"/>
                          </a:lnTo>
                          <a:lnTo>
                            <a:pt x="0" y="5"/>
                          </a:lnTo>
                          <a:lnTo>
                            <a:pt x="21" y="9"/>
                          </a:lnTo>
                          <a:lnTo>
                            <a:pt x="41" y="12"/>
                          </a:lnTo>
                          <a:lnTo>
                            <a:pt x="60" y="15"/>
                          </a:lnTo>
                          <a:lnTo>
                            <a:pt x="79" y="19"/>
                          </a:lnTo>
                          <a:lnTo>
                            <a:pt x="96" y="24"/>
                          </a:lnTo>
                          <a:lnTo>
                            <a:pt x="112" y="31"/>
                          </a:lnTo>
                          <a:lnTo>
                            <a:pt x="125" y="40"/>
                          </a:lnTo>
                          <a:lnTo>
                            <a:pt x="134" y="53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121" name="Freeform 49"/>
                    <p:cNvSpPr>
                      <a:spLocks/>
                    </p:cNvSpPr>
                    <p:nvPr/>
                  </p:nvSpPr>
                  <p:spPr bwMode="auto">
                    <a:xfrm>
                      <a:off x="1208" y="2218"/>
                      <a:ext cx="133" cy="166"/>
                    </a:xfrm>
                    <a:custGeom>
                      <a:avLst/>
                      <a:gdLst>
                        <a:gd name="T0" fmla="*/ 42 w 399"/>
                        <a:gd name="T1" fmla="*/ 31 h 332"/>
                        <a:gd name="T2" fmla="*/ 22 w 399"/>
                        <a:gd name="T3" fmla="*/ 50 h 332"/>
                        <a:gd name="T4" fmla="*/ 7 w 399"/>
                        <a:gd name="T5" fmla="*/ 74 h 332"/>
                        <a:gd name="T6" fmla="*/ 0 w 399"/>
                        <a:gd name="T7" fmla="*/ 100 h 332"/>
                        <a:gd name="T8" fmla="*/ 1 w 399"/>
                        <a:gd name="T9" fmla="*/ 117 h 332"/>
                        <a:gd name="T10" fmla="*/ 4 w 399"/>
                        <a:gd name="T11" fmla="*/ 124 h 332"/>
                        <a:gd name="T12" fmla="*/ 9 w 399"/>
                        <a:gd name="T13" fmla="*/ 131 h 332"/>
                        <a:gd name="T14" fmla="*/ 14 w 399"/>
                        <a:gd name="T15" fmla="*/ 137 h 332"/>
                        <a:gd name="T16" fmla="*/ 23 w 399"/>
                        <a:gd name="T17" fmla="*/ 143 h 332"/>
                        <a:gd name="T18" fmla="*/ 36 w 399"/>
                        <a:gd name="T19" fmla="*/ 149 h 332"/>
                        <a:gd name="T20" fmla="*/ 49 w 399"/>
                        <a:gd name="T21" fmla="*/ 154 h 332"/>
                        <a:gd name="T22" fmla="*/ 63 w 399"/>
                        <a:gd name="T23" fmla="*/ 158 h 332"/>
                        <a:gd name="T24" fmla="*/ 77 w 399"/>
                        <a:gd name="T25" fmla="*/ 161 h 332"/>
                        <a:gd name="T26" fmla="*/ 91 w 399"/>
                        <a:gd name="T27" fmla="*/ 163 h 332"/>
                        <a:gd name="T28" fmla="*/ 105 w 399"/>
                        <a:gd name="T29" fmla="*/ 165 h 332"/>
                        <a:gd name="T30" fmla="*/ 119 w 399"/>
                        <a:gd name="T31" fmla="*/ 166 h 332"/>
                        <a:gd name="T32" fmla="*/ 129 w 399"/>
                        <a:gd name="T33" fmla="*/ 166 h 332"/>
                        <a:gd name="T34" fmla="*/ 132 w 399"/>
                        <a:gd name="T35" fmla="*/ 163 h 332"/>
                        <a:gd name="T36" fmla="*/ 133 w 399"/>
                        <a:gd name="T37" fmla="*/ 158 h 332"/>
                        <a:gd name="T38" fmla="*/ 130 w 399"/>
                        <a:gd name="T39" fmla="*/ 155 h 332"/>
                        <a:gd name="T40" fmla="*/ 121 w 399"/>
                        <a:gd name="T41" fmla="*/ 154 h 332"/>
                        <a:gd name="T42" fmla="*/ 108 w 399"/>
                        <a:gd name="T43" fmla="*/ 154 h 332"/>
                        <a:gd name="T44" fmla="*/ 95 w 399"/>
                        <a:gd name="T45" fmla="*/ 153 h 332"/>
                        <a:gd name="T46" fmla="*/ 82 w 399"/>
                        <a:gd name="T47" fmla="*/ 151 h 332"/>
                        <a:gd name="T48" fmla="*/ 69 w 399"/>
                        <a:gd name="T49" fmla="*/ 148 h 332"/>
                        <a:gd name="T50" fmla="*/ 56 w 399"/>
                        <a:gd name="T51" fmla="*/ 145 h 332"/>
                        <a:gd name="T52" fmla="*/ 44 w 399"/>
                        <a:gd name="T53" fmla="*/ 141 h 332"/>
                        <a:gd name="T54" fmla="*/ 31 w 399"/>
                        <a:gd name="T55" fmla="*/ 135 h 332"/>
                        <a:gd name="T56" fmla="*/ 21 w 399"/>
                        <a:gd name="T57" fmla="*/ 128 h 332"/>
                        <a:gd name="T58" fmla="*/ 15 w 399"/>
                        <a:gd name="T59" fmla="*/ 118 h 332"/>
                        <a:gd name="T60" fmla="*/ 13 w 399"/>
                        <a:gd name="T61" fmla="*/ 105 h 332"/>
                        <a:gd name="T62" fmla="*/ 15 w 399"/>
                        <a:gd name="T63" fmla="*/ 86 h 332"/>
                        <a:gd name="T64" fmla="*/ 21 w 399"/>
                        <a:gd name="T65" fmla="*/ 73 h 332"/>
                        <a:gd name="T66" fmla="*/ 28 w 399"/>
                        <a:gd name="T67" fmla="*/ 60 h 332"/>
                        <a:gd name="T68" fmla="*/ 37 w 399"/>
                        <a:gd name="T69" fmla="*/ 49 h 332"/>
                        <a:gd name="T70" fmla="*/ 47 w 399"/>
                        <a:gd name="T71" fmla="*/ 39 h 332"/>
                        <a:gd name="T72" fmla="*/ 60 w 399"/>
                        <a:gd name="T73" fmla="*/ 28 h 332"/>
                        <a:gd name="T74" fmla="*/ 74 w 399"/>
                        <a:gd name="T75" fmla="*/ 19 h 332"/>
                        <a:gd name="T76" fmla="*/ 90 w 399"/>
                        <a:gd name="T77" fmla="*/ 10 h 332"/>
                        <a:gd name="T78" fmla="*/ 104 w 399"/>
                        <a:gd name="T79" fmla="*/ 3 h 332"/>
                        <a:gd name="T80" fmla="*/ 105 w 399"/>
                        <a:gd name="T81" fmla="*/ 0 h 332"/>
                        <a:gd name="T82" fmla="*/ 91 w 399"/>
                        <a:gd name="T83" fmla="*/ 3 h 332"/>
                        <a:gd name="T84" fmla="*/ 74 w 399"/>
                        <a:gd name="T85" fmla="*/ 9 h 332"/>
                        <a:gd name="T86" fmla="*/ 59 w 399"/>
                        <a:gd name="T87" fmla="*/ 18 h 332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w 399"/>
                        <a:gd name="T133" fmla="*/ 0 h 332"/>
                        <a:gd name="T134" fmla="*/ 399 w 399"/>
                        <a:gd name="T135" fmla="*/ 332 h 332"/>
                      </a:gdLst>
                      <a:ahLst/>
                      <a:cxnLst>
                        <a:cxn ang="T88">
                          <a:pos x="T0" y="T1"/>
                        </a:cxn>
                        <a:cxn ang="T89">
                          <a:pos x="T2" y="T3"/>
                        </a:cxn>
                        <a:cxn ang="T90">
                          <a:pos x="T4" y="T5"/>
                        </a:cxn>
                        <a:cxn ang="T91">
                          <a:pos x="T6" y="T7"/>
                        </a:cxn>
                        <a:cxn ang="T92">
                          <a:pos x="T8" y="T9"/>
                        </a:cxn>
                        <a:cxn ang="T93">
                          <a:pos x="T10" y="T11"/>
                        </a:cxn>
                        <a:cxn ang="T94">
                          <a:pos x="T12" y="T13"/>
                        </a:cxn>
                        <a:cxn ang="T95">
                          <a:pos x="T14" y="T15"/>
                        </a:cxn>
                        <a:cxn ang="T96">
                          <a:pos x="T16" y="T17"/>
                        </a:cxn>
                        <a:cxn ang="T97">
                          <a:pos x="T18" y="T19"/>
                        </a:cxn>
                        <a:cxn ang="T98">
                          <a:pos x="T20" y="T21"/>
                        </a:cxn>
                        <a:cxn ang="T99">
                          <a:pos x="T22" y="T23"/>
                        </a:cxn>
                        <a:cxn ang="T100">
                          <a:pos x="T24" y="T25"/>
                        </a:cxn>
                        <a:cxn ang="T101">
                          <a:pos x="T26" y="T27"/>
                        </a:cxn>
                        <a:cxn ang="T102">
                          <a:pos x="T28" y="T29"/>
                        </a:cxn>
                        <a:cxn ang="T103">
                          <a:pos x="T30" y="T31"/>
                        </a:cxn>
                        <a:cxn ang="T104">
                          <a:pos x="T32" y="T33"/>
                        </a:cxn>
                        <a:cxn ang="T105">
                          <a:pos x="T34" y="T35"/>
                        </a:cxn>
                        <a:cxn ang="T106">
                          <a:pos x="T36" y="T37"/>
                        </a:cxn>
                        <a:cxn ang="T107">
                          <a:pos x="T38" y="T39"/>
                        </a:cxn>
                        <a:cxn ang="T108">
                          <a:pos x="T40" y="T41"/>
                        </a:cxn>
                        <a:cxn ang="T109">
                          <a:pos x="T42" y="T43"/>
                        </a:cxn>
                        <a:cxn ang="T110">
                          <a:pos x="T44" y="T45"/>
                        </a:cxn>
                        <a:cxn ang="T111">
                          <a:pos x="T46" y="T47"/>
                        </a:cxn>
                        <a:cxn ang="T112">
                          <a:pos x="T48" y="T49"/>
                        </a:cxn>
                        <a:cxn ang="T113">
                          <a:pos x="T50" y="T51"/>
                        </a:cxn>
                        <a:cxn ang="T114">
                          <a:pos x="T52" y="T53"/>
                        </a:cxn>
                        <a:cxn ang="T115">
                          <a:pos x="T54" y="T55"/>
                        </a:cxn>
                        <a:cxn ang="T116">
                          <a:pos x="T56" y="T57"/>
                        </a:cxn>
                        <a:cxn ang="T117">
                          <a:pos x="T58" y="T59"/>
                        </a:cxn>
                        <a:cxn ang="T118">
                          <a:pos x="T60" y="T61"/>
                        </a:cxn>
                        <a:cxn ang="T119">
                          <a:pos x="T62" y="T63"/>
                        </a:cxn>
                        <a:cxn ang="T120">
                          <a:pos x="T64" y="T65"/>
                        </a:cxn>
                        <a:cxn ang="T121">
                          <a:pos x="T66" y="T67"/>
                        </a:cxn>
                        <a:cxn ang="T122">
                          <a:pos x="T68" y="T69"/>
                        </a:cxn>
                        <a:cxn ang="T123">
                          <a:pos x="T70" y="T71"/>
                        </a:cxn>
                        <a:cxn ang="T124">
                          <a:pos x="T72" y="T73"/>
                        </a:cxn>
                        <a:cxn ang="T125">
                          <a:pos x="T74" y="T75"/>
                        </a:cxn>
                        <a:cxn ang="T126">
                          <a:pos x="T76" y="T77"/>
                        </a:cxn>
                        <a:cxn ang="T127">
                          <a:pos x="T78" y="T79"/>
                        </a:cxn>
                        <a:cxn ang="T128">
                          <a:pos x="T80" y="T81"/>
                        </a:cxn>
                        <a:cxn ang="T129">
                          <a:pos x="T82" y="T83"/>
                        </a:cxn>
                        <a:cxn ang="T130">
                          <a:pos x="T84" y="T85"/>
                        </a:cxn>
                        <a:cxn ang="T131">
                          <a:pos x="T86" y="T87"/>
                        </a:cxn>
                      </a:cxnLst>
                      <a:rect l="T132" t="T133" r="T134" b="T135"/>
                      <a:pathLst>
                        <a:path w="399" h="332">
                          <a:moveTo>
                            <a:pt x="155" y="45"/>
                          </a:moveTo>
                          <a:lnTo>
                            <a:pt x="125" y="62"/>
                          </a:lnTo>
                          <a:lnTo>
                            <a:pt x="94" y="81"/>
                          </a:lnTo>
                          <a:lnTo>
                            <a:pt x="67" y="101"/>
                          </a:lnTo>
                          <a:lnTo>
                            <a:pt x="42" y="123"/>
                          </a:lnTo>
                          <a:lnTo>
                            <a:pt x="22" y="147"/>
                          </a:lnTo>
                          <a:lnTo>
                            <a:pt x="7" y="172"/>
                          </a:lnTo>
                          <a:lnTo>
                            <a:pt x="0" y="200"/>
                          </a:lnTo>
                          <a:lnTo>
                            <a:pt x="2" y="228"/>
                          </a:lnTo>
                          <a:lnTo>
                            <a:pt x="4" y="235"/>
                          </a:lnTo>
                          <a:lnTo>
                            <a:pt x="9" y="243"/>
                          </a:lnTo>
                          <a:lnTo>
                            <a:pt x="13" y="249"/>
                          </a:lnTo>
                          <a:lnTo>
                            <a:pt x="19" y="256"/>
                          </a:lnTo>
                          <a:lnTo>
                            <a:pt x="26" y="262"/>
                          </a:lnTo>
                          <a:lnTo>
                            <a:pt x="33" y="268"/>
                          </a:lnTo>
                          <a:lnTo>
                            <a:pt x="42" y="273"/>
                          </a:lnTo>
                          <a:lnTo>
                            <a:pt x="51" y="277"/>
                          </a:lnTo>
                          <a:lnTo>
                            <a:pt x="70" y="285"/>
                          </a:lnTo>
                          <a:lnTo>
                            <a:pt x="89" y="292"/>
                          </a:lnTo>
                          <a:lnTo>
                            <a:pt x="107" y="298"/>
                          </a:lnTo>
                          <a:lnTo>
                            <a:pt x="128" y="303"/>
                          </a:lnTo>
                          <a:lnTo>
                            <a:pt x="148" y="308"/>
                          </a:lnTo>
                          <a:lnTo>
                            <a:pt x="168" y="312"/>
                          </a:lnTo>
                          <a:lnTo>
                            <a:pt x="189" y="316"/>
                          </a:lnTo>
                          <a:lnTo>
                            <a:pt x="209" y="319"/>
                          </a:lnTo>
                          <a:lnTo>
                            <a:pt x="231" y="322"/>
                          </a:lnTo>
                          <a:lnTo>
                            <a:pt x="253" y="324"/>
                          </a:lnTo>
                          <a:lnTo>
                            <a:pt x="273" y="326"/>
                          </a:lnTo>
                          <a:lnTo>
                            <a:pt x="295" y="328"/>
                          </a:lnTo>
                          <a:lnTo>
                            <a:pt x="316" y="329"/>
                          </a:lnTo>
                          <a:lnTo>
                            <a:pt x="338" y="330"/>
                          </a:lnTo>
                          <a:lnTo>
                            <a:pt x="358" y="331"/>
                          </a:lnTo>
                          <a:lnTo>
                            <a:pt x="380" y="332"/>
                          </a:lnTo>
                          <a:lnTo>
                            <a:pt x="386" y="332"/>
                          </a:lnTo>
                          <a:lnTo>
                            <a:pt x="392" y="329"/>
                          </a:lnTo>
                          <a:lnTo>
                            <a:pt x="396" y="326"/>
                          </a:lnTo>
                          <a:lnTo>
                            <a:pt x="399" y="321"/>
                          </a:lnTo>
                          <a:lnTo>
                            <a:pt x="399" y="316"/>
                          </a:lnTo>
                          <a:lnTo>
                            <a:pt x="396" y="312"/>
                          </a:lnTo>
                          <a:lnTo>
                            <a:pt x="390" y="309"/>
                          </a:lnTo>
                          <a:lnTo>
                            <a:pt x="385" y="308"/>
                          </a:lnTo>
                          <a:lnTo>
                            <a:pt x="364" y="308"/>
                          </a:lnTo>
                          <a:lnTo>
                            <a:pt x="345" y="308"/>
                          </a:lnTo>
                          <a:lnTo>
                            <a:pt x="325" y="307"/>
                          </a:lnTo>
                          <a:lnTo>
                            <a:pt x="306" y="306"/>
                          </a:lnTo>
                          <a:lnTo>
                            <a:pt x="286" y="305"/>
                          </a:lnTo>
                          <a:lnTo>
                            <a:pt x="266" y="303"/>
                          </a:lnTo>
                          <a:lnTo>
                            <a:pt x="247" y="301"/>
                          </a:lnTo>
                          <a:lnTo>
                            <a:pt x="226" y="299"/>
                          </a:lnTo>
                          <a:lnTo>
                            <a:pt x="208" y="296"/>
                          </a:lnTo>
                          <a:lnTo>
                            <a:pt x="187" y="293"/>
                          </a:lnTo>
                          <a:lnTo>
                            <a:pt x="168" y="289"/>
                          </a:lnTo>
                          <a:lnTo>
                            <a:pt x="150" y="285"/>
                          </a:lnTo>
                          <a:lnTo>
                            <a:pt x="131" y="281"/>
                          </a:lnTo>
                          <a:lnTo>
                            <a:pt x="113" y="275"/>
                          </a:lnTo>
                          <a:lnTo>
                            <a:pt x="94" y="269"/>
                          </a:lnTo>
                          <a:lnTo>
                            <a:pt x="77" y="263"/>
                          </a:lnTo>
                          <a:lnTo>
                            <a:pt x="62" y="256"/>
                          </a:lnTo>
                          <a:lnTo>
                            <a:pt x="51" y="246"/>
                          </a:lnTo>
                          <a:lnTo>
                            <a:pt x="44" y="236"/>
                          </a:lnTo>
                          <a:lnTo>
                            <a:pt x="38" y="224"/>
                          </a:lnTo>
                          <a:lnTo>
                            <a:pt x="38" y="210"/>
                          </a:lnTo>
                          <a:lnTo>
                            <a:pt x="41" y="192"/>
                          </a:lnTo>
                          <a:lnTo>
                            <a:pt x="46" y="173"/>
                          </a:lnTo>
                          <a:lnTo>
                            <a:pt x="52" y="160"/>
                          </a:lnTo>
                          <a:lnTo>
                            <a:pt x="62" y="145"/>
                          </a:lnTo>
                          <a:lnTo>
                            <a:pt x="74" y="132"/>
                          </a:lnTo>
                          <a:lnTo>
                            <a:pt x="84" y="120"/>
                          </a:lnTo>
                          <a:lnTo>
                            <a:pt x="97" y="109"/>
                          </a:lnTo>
                          <a:lnTo>
                            <a:pt x="110" y="98"/>
                          </a:lnTo>
                          <a:lnTo>
                            <a:pt x="125" y="88"/>
                          </a:lnTo>
                          <a:lnTo>
                            <a:pt x="141" y="78"/>
                          </a:lnTo>
                          <a:lnTo>
                            <a:pt x="160" y="67"/>
                          </a:lnTo>
                          <a:lnTo>
                            <a:pt x="179" y="57"/>
                          </a:lnTo>
                          <a:lnTo>
                            <a:pt x="200" y="47"/>
                          </a:lnTo>
                          <a:lnTo>
                            <a:pt x="223" y="37"/>
                          </a:lnTo>
                          <a:lnTo>
                            <a:pt x="248" y="28"/>
                          </a:lnTo>
                          <a:lnTo>
                            <a:pt x="271" y="19"/>
                          </a:lnTo>
                          <a:lnTo>
                            <a:pt x="293" y="12"/>
                          </a:lnTo>
                          <a:lnTo>
                            <a:pt x="313" y="6"/>
                          </a:lnTo>
                          <a:lnTo>
                            <a:pt x="331" y="1"/>
                          </a:lnTo>
                          <a:lnTo>
                            <a:pt x="315" y="0"/>
                          </a:lnTo>
                          <a:lnTo>
                            <a:pt x="295" y="1"/>
                          </a:lnTo>
                          <a:lnTo>
                            <a:pt x="273" y="5"/>
                          </a:lnTo>
                          <a:lnTo>
                            <a:pt x="248" y="10"/>
                          </a:lnTo>
                          <a:lnTo>
                            <a:pt x="223" y="17"/>
                          </a:lnTo>
                          <a:lnTo>
                            <a:pt x="199" y="25"/>
                          </a:lnTo>
                          <a:lnTo>
                            <a:pt x="176" y="35"/>
                          </a:lnTo>
                          <a:lnTo>
                            <a:pt x="155" y="4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122" name="Freeform 50"/>
                    <p:cNvSpPr>
                      <a:spLocks/>
                    </p:cNvSpPr>
                    <p:nvPr/>
                  </p:nvSpPr>
                  <p:spPr bwMode="auto">
                    <a:xfrm>
                      <a:off x="1396" y="2213"/>
                      <a:ext cx="116" cy="110"/>
                    </a:xfrm>
                    <a:custGeom>
                      <a:avLst/>
                      <a:gdLst>
                        <a:gd name="T0" fmla="*/ 97 w 348"/>
                        <a:gd name="T1" fmla="*/ 34 h 222"/>
                        <a:gd name="T2" fmla="*/ 102 w 348"/>
                        <a:gd name="T3" fmla="*/ 40 h 222"/>
                        <a:gd name="T4" fmla="*/ 105 w 348"/>
                        <a:gd name="T5" fmla="*/ 47 h 222"/>
                        <a:gd name="T6" fmla="*/ 107 w 348"/>
                        <a:gd name="T7" fmla="*/ 55 h 222"/>
                        <a:gd name="T8" fmla="*/ 107 w 348"/>
                        <a:gd name="T9" fmla="*/ 62 h 222"/>
                        <a:gd name="T10" fmla="*/ 106 w 348"/>
                        <a:gd name="T11" fmla="*/ 69 h 222"/>
                        <a:gd name="T12" fmla="*/ 104 w 348"/>
                        <a:gd name="T13" fmla="*/ 74 h 222"/>
                        <a:gd name="T14" fmla="*/ 101 w 348"/>
                        <a:gd name="T15" fmla="*/ 80 h 222"/>
                        <a:gd name="T16" fmla="*/ 97 w 348"/>
                        <a:gd name="T17" fmla="*/ 84 h 222"/>
                        <a:gd name="T18" fmla="*/ 93 w 348"/>
                        <a:gd name="T19" fmla="*/ 89 h 222"/>
                        <a:gd name="T20" fmla="*/ 88 w 348"/>
                        <a:gd name="T21" fmla="*/ 93 h 222"/>
                        <a:gd name="T22" fmla="*/ 84 w 348"/>
                        <a:gd name="T23" fmla="*/ 98 h 222"/>
                        <a:gd name="T24" fmla="*/ 80 w 348"/>
                        <a:gd name="T25" fmla="*/ 103 h 222"/>
                        <a:gd name="T26" fmla="*/ 79 w 348"/>
                        <a:gd name="T27" fmla="*/ 104 h 222"/>
                        <a:gd name="T28" fmla="*/ 78 w 348"/>
                        <a:gd name="T29" fmla="*/ 106 h 222"/>
                        <a:gd name="T30" fmla="*/ 79 w 348"/>
                        <a:gd name="T31" fmla="*/ 107 h 222"/>
                        <a:gd name="T32" fmla="*/ 80 w 348"/>
                        <a:gd name="T33" fmla="*/ 109 h 222"/>
                        <a:gd name="T34" fmla="*/ 81 w 348"/>
                        <a:gd name="T35" fmla="*/ 110 h 222"/>
                        <a:gd name="T36" fmla="*/ 83 w 348"/>
                        <a:gd name="T37" fmla="*/ 110 h 222"/>
                        <a:gd name="T38" fmla="*/ 85 w 348"/>
                        <a:gd name="T39" fmla="*/ 110 h 222"/>
                        <a:gd name="T40" fmla="*/ 86 w 348"/>
                        <a:gd name="T41" fmla="*/ 109 h 222"/>
                        <a:gd name="T42" fmla="*/ 96 w 348"/>
                        <a:gd name="T43" fmla="*/ 102 h 222"/>
                        <a:gd name="T44" fmla="*/ 103 w 348"/>
                        <a:gd name="T45" fmla="*/ 93 h 222"/>
                        <a:gd name="T46" fmla="*/ 110 w 348"/>
                        <a:gd name="T47" fmla="*/ 83 h 222"/>
                        <a:gd name="T48" fmla="*/ 115 w 348"/>
                        <a:gd name="T49" fmla="*/ 73 h 222"/>
                        <a:gd name="T50" fmla="*/ 116 w 348"/>
                        <a:gd name="T51" fmla="*/ 61 h 222"/>
                        <a:gd name="T52" fmla="*/ 115 w 348"/>
                        <a:gd name="T53" fmla="*/ 51 h 222"/>
                        <a:gd name="T54" fmla="*/ 111 w 348"/>
                        <a:gd name="T55" fmla="*/ 40 h 222"/>
                        <a:gd name="T56" fmla="*/ 103 w 348"/>
                        <a:gd name="T57" fmla="*/ 31 h 222"/>
                        <a:gd name="T58" fmla="*/ 98 w 348"/>
                        <a:gd name="T59" fmla="*/ 26 h 222"/>
                        <a:gd name="T60" fmla="*/ 91 w 348"/>
                        <a:gd name="T61" fmla="*/ 21 h 222"/>
                        <a:gd name="T62" fmla="*/ 83 w 348"/>
                        <a:gd name="T63" fmla="*/ 17 h 222"/>
                        <a:gd name="T64" fmla="*/ 75 w 348"/>
                        <a:gd name="T65" fmla="*/ 13 h 222"/>
                        <a:gd name="T66" fmla="*/ 67 w 348"/>
                        <a:gd name="T67" fmla="*/ 10 h 222"/>
                        <a:gd name="T68" fmla="*/ 59 w 348"/>
                        <a:gd name="T69" fmla="*/ 8 h 222"/>
                        <a:gd name="T70" fmla="*/ 50 w 348"/>
                        <a:gd name="T71" fmla="*/ 5 h 222"/>
                        <a:gd name="T72" fmla="*/ 42 w 348"/>
                        <a:gd name="T73" fmla="*/ 3 h 222"/>
                        <a:gd name="T74" fmla="*/ 34 w 348"/>
                        <a:gd name="T75" fmla="*/ 2 h 222"/>
                        <a:gd name="T76" fmla="*/ 26 w 348"/>
                        <a:gd name="T77" fmla="*/ 1 h 222"/>
                        <a:gd name="T78" fmla="*/ 19 w 348"/>
                        <a:gd name="T79" fmla="*/ 0 h 222"/>
                        <a:gd name="T80" fmla="*/ 13 w 348"/>
                        <a:gd name="T81" fmla="*/ 0 h 222"/>
                        <a:gd name="T82" fmla="*/ 8 w 348"/>
                        <a:gd name="T83" fmla="*/ 0 h 222"/>
                        <a:gd name="T84" fmla="*/ 4 w 348"/>
                        <a:gd name="T85" fmla="*/ 0 h 222"/>
                        <a:gd name="T86" fmla="*/ 1 w 348"/>
                        <a:gd name="T87" fmla="*/ 1 h 222"/>
                        <a:gd name="T88" fmla="*/ 0 w 348"/>
                        <a:gd name="T89" fmla="*/ 2 h 222"/>
                        <a:gd name="T90" fmla="*/ 5 w 348"/>
                        <a:gd name="T91" fmla="*/ 3 h 222"/>
                        <a:gd name="T92" fmla="*/ 10 w 348"/>
                        <a:gd name="T93" fmla="*/ 4 h 222"/>
                        <a:gd name="T94" fmla="*/ 15 w 348"/>
                        <a:gd name="T95" fmla="*/ 5 h 222"/>
                        <a:gd name="T96" fmla="*/ 21 w 348"/>
                        <a:gd name="T97" fmla="*/ 6 h 222"/>
                        <a:gd name="T98" fmla="*/ 28 w 348"/>
                        <a:gd name="T99" fmla="*/ 7 h 222"/>
                        <a:gd name="T100" fmla="*/ 34 w 348"/>
                        <a:gd name="T101" fmla="*/ 8 h 222"/>
                        <a:gd name="T102" fmla="*/ 40 w 348"/>
                        <a:gd name="T103" fmla="*/ 9 h 222"/>
                        <a:gd name="T104" fmla="*/ 47 w 348"/>
                        <a:gd name="T105" fmla="*/ 11 h 222"/>
                        <a:gd name="T106" fmla="*/ 53 w 348"/>
                        <a:gd name="T107" fmla="*/ 13 h 222"/>
                        <a:gd name="T108" fmla="*/ 60 w 348"/>
                        <a:gd name="T109" fmla="*/ 15 h 222"/>
                        <a:gd name="T110" fmla="*/ 67 w 348"/>
                        <a:gd name="T111" fmla="*/ 17 h 222"/>
                        <a:gd name="T112" fmla="*/ 73 w 348"/>
                        <a:gd name="T113" fmla="*/ 20 h 222"/>
                        <a:gd name="T114" fmla="*/ 79 w 348"/>
                        <a:gd name="T115" fmla="*/ 23 h 222"/>
                        <a:gd name="T116" fmla="*/ 86 w 348"/>
                        <a:gd name="T117" fmla="*/ 26 h 222"/>
                        <a:gd name="T118" fmla="*/ 91 w 348"/>
                        <a:gd name="T119" fmla="*/ 30 h 222"/>
                        <a:gd name="T120" fmla="*/ 97 w 348"/>
                        <a:gd name="T121" fmla="*/ 34 h 222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60000 65536"/>
                        <a:gd name="T172" fmla="*/ 0 60000 65536"/>
                        <a:gd name="T173" fmla="*/ 0 60000 65536"/>
                        <a:gd name="T174" fmla="*/ 0 60000 65536"/>
                        <a:gd name="T175" fmla="*/ 0 60000 65536"/>
                        <a:gd name="T176" fmla="*/ 0 60000 65536"/>
                        <a:gd name="T177" fmla="*/ 0 60000 65536"/>
                        <a:gd name="T178" fmla="*/ 0 60000 65536"/>
                        <a:gd name="T179" fmla="*/ 0 60000 65536"/>
                        <a:gd name="T180" fmla="*/ 0 60000 65536"/>
                        <a:gd name="T181" fmla="*/ 0 60000 65536"/>
                        <a:gd name="T182" fmla="*/ 0 60000 65536"/>
                        <a:gd name="T183" fmla="*/ 0 w 348"/>
                        <a:gd name="T184" fmla="*/ 0 h 222"/>
                        <a:gd name="T185" fmla="*/ 348 w 348"/>
                        <a:gd name="T186" fmla="*/ 222 h 222"/>
                      </a:gdLst>
                      <a:ahLst/>
                      <a:cxnLst>
                        <a:cxn ang="T122">
                          <a:pos x="T0" y="T1"/>
                        </a:cxn>
                        <a:cxn ang="T123">
                          <a:pos x="T2" y="T3"/>
                        </a:cxn>
                        <a:cxn ang="T124">
                          <a:pos x="T4" y="T5"/>
                        </a:cxn>
                        <a:cxn ang="T125">
                          <a:pos x="T6" y="T7"/>
                        </a:cxn>
                        <a:cxn ang="T126">
                          <a:pos x="T8" y="T9"/>
                        </a:cxn>
                        <a:cxn ang="T127">
                          <a:pos x="T10" y="T11"/>
                        </a:cxn>
                        <a:cxn ang="T128">
                          <a:pos x="T12" y="T13"/>
                        </a:cxn>
                        <a:cxn ang="T129">
                          <a:pos x="T14" y="T15"/>
                        </a:cxn>
                        <a:cxn ang="T130">
                          <a:pos x="T16" y="T17"/>
                        </a:cxn>
                        <a:cxn ang="T131">
                          <a:pos x="T18" y="T19"/>
                        </a:cxn>
                        <a:cxn ang="T132">
                          <a:pos x="T20" y="T21"/>
                        </a:cxn>
                        <a:cxn ang="T133">
                          <a:pos x="T22" y="T23"/>
                        </a:cxn>
                        <a:cxn ang="T134">
                          <a:pos x="T24" y="T25"/>
                        </a:cxn>
                        <a:cxn ang="T135">
                          <a:pos x="T26" y="T27"/>
                        </a:cxn>
                        <a:cxn ang="T136">
                          <a:pos x="T28" y="T29"/>
                        </a:cxn>
                        <a:cxn ang="T137">
                          <a:pos x="T30" y="T31"/>
                        </a:cxn>
                        <a:cxn ang="T138">
                          <a:pos x="T32" y="T33"/>
                        </a:cxn>
                        <a:cxn ang="T139">
                          <a:pos x="T34" y="T35"/>
                        </a:cxn>
                        <a:cxn ang="T140">
                          <a:pos x="T36" y="T37"/>
                        </a:cxn>
                        <a:cxn ang="T141">
                          <a:pos x="T38" y="T39"/>
                        </a:cxn>
                        <a:cxn ang="T142">
                          <a:pos x="T40" y="T41"/>
                        </a:cxn>
                        <a:cxn ang="T143">
                          <a:pos x="T42" y="T43"/>
                        </a:cxn>
                        <a:cxn ang="T144">
                          <a:pos x="T44" y="T45"/>
                        </a:cxn>
                        <a:cxn ang="T145">
                          <a:pos x="T46" y="T47"/>
                        </a:cxn>
                        <a:cxn ang="T146">
                          <a:pos x="T48" y="T49"/>
                        </a:cxn>
                        <a:cxn ang="T147">
                          <a:pos x="T50" y="T51"/>
                        </a:cxn>
                        <a:cxn ang="T148">
                          <a:pos x="T52" y="T53"/>
                        </a:cxn>
                        <a:cxn ang="T149">
                          <a:pos x="T54" y="T55"/>
                        </a:cxn>
                        <a:cxn ang="T150">
                          <a:pos x="T56" y="T57"/>
                        </a:cxn>
                        <a:cxn ang="T151">
                          <a:pos x="T58" y="T59"/>
                        </a:cxn>
                        <a:cxn ang="T152">
                          <a:pos x="T60" y="T61"/>
                        </a:cxn>
                        <a:cxn ang="T153">
                          <a:pos x="T62" y="T63"/>
                        </a:cxn>
                        <a:cxn ang="T154">
                          <a:pos x="T64" y="T65"/>
                        </a:cxn>
                        <a:cxn ang="T155">
                          <a:pos x="T66" y="T67"/>
                        </a:cxn>
                        <a:cxn ang="T156">
                          <a:pos x="T68" y="T69"/>
                        </a:cxn>
                        <a:cxn ang="T157">
                          <a:pos x="T70" y="T71"/>
                        </a:cxn>
                        <a:cxn ang="T158">
                          <a:pos x="T72" y="T73"/>
                        </a:cxn>
                        <a:cxn ang="T159">
                          <a:pos x="T74" y="T75"/>
                        </a:cxn>
                        <a:cxn ang="T160">
                          <a:pos x="T76" y="T77"/>
                        </a:cxn>
                        <a:cxn ang="T161">
                          <a:pos x="T78" y="T79"/>
                        </a:cxn>
                        <a:cxn ang="T162">
                          <a:pos x="T80" y="T81"/>
                        </a:cxn>
                        <a:cxn ang="T163">
                          <a:pos x="T82" y="T83"/>
                        </a:cxn>
                        <a:cxn ang="T164">
                          <a:pos x="T84" y="T85"/>
                        </a:cxn>
                        <a:cxn ang="T165">
                          <a:pos x="T86" y="T87"/>
                        </a:cxn>
                        <a:cxn ang="T166">
                          <a:pos x="T88" y="T89"/>
                        </a:cxn>
                        <a:cxn ang="T167">
                          <a:pos x="T90" y="T91"/>
                        </a:cxn>
                        <a:cxn ang="T168">
                          <a:pos x="T92" y="T93"/>
                        </a:cxn>
                        <a:cxn ang="T169">
                          <a:pos x="T94" y="T95"/>
                        </a:cxn>
                        <a:cxn ang="T170">
                          <a:pos x="T96" y="T97"/>
                        </a:cxn>
                        <a:cxn ang="T171">
                          <a:pos x="T98" y="T99"/>
                        </a:cxn>
                        <a:cxn ang="T172">
                          <a:pos x="T100" y="T101"/>
                        </a:cxn>
                        <a:cxn ang="T173">
                          <a:pos x="T102" y="T103"/>
                        </a:cxn>
                        <a:cxn ang="T174">
                          <a:pos x="T104" y="T105"/>
                        </a:cxn>
                        <a:cxn ang="T175">
                          <a:pos x="T106" y="T107"/>
                        </a:cxn>
                        <a:cxn ang="T176">
                          <a:pos x="T108" y="T109"/>
                        </a:cxn>
                        <a:cxn ang="T177">
                          <a:pos x="T110" y="T111"/>
                        </a:cxn>
                        <a:cxn ang="T178">
                          <a:pos x="T112" y="T113"/>
                        </a:cxn>
                        <a:cxn ang="T179">
                          <a:pos x="T114" y="T115"/>
                        </a:cxn>
                        <a:cxn ang="T180">
                          <a:pos x="T116" y="T117"/>
                        </a:cxn>
                        <a:cxn ang="T181">
                          <a:pos x="T118" y="T119"/>
                        </a:cxn>
                        <a:cxn ang="T182">
                          <a:pos x="T120" y="T121"/>
                        </a:cxn>
                      </a:cxnLst>
                      <a:rect l="T183" t="T184" r="T185" b="T186"/>
                      <a:pathLst>
                        <a:path w="348" h="222">
                          <a:moveTo>
                            <a:pt x="290" y="69"/>
                          </a:moveTo>
                          <a:lnTo>
                            <a:pt x="306" y="81"/>
                          </a:lnTo>
                          <a:lnTo>
                            <a:pt x="315" y="95"/>
                          </a:lnTo>
                          <a:lnTo>
                            <a:pt x="321" y="110"/>
                          </a:lnTo>
                          <a:lnTo>
                            <a:pt x="321" y="126"/>
                          </a:lnTo>
                          <a:lnTo>
                            <a:pt x="318" y="139"/>
                          </a:lnTo>
                          <a:lnTo>
                            <a:pt x="312" y="150"/>
                          </a:lnTo>
                          <a:lnTo>
                            <a:pt x="302" y="161"/>
                          </a:lnTo>
                          <a:lnTo>
                            <a:pt x="292" y="170"/>
                          </a:lnTo>
                          <a:lnTo>
                            <a:pt x="279" y="180"/>
                          </a:lnTo>
                          <a:lnTo>
                            <a:pt x="265" y="188"/>
                          </a:lnTo>
                          <a:lnTo>
                            <a:pt x="252" y="198"/>
                          </a:lnTo>
                          <a:lnTo>
                            <a:pt x="239" y="207"/>
                          </a:lnTo>
                          <a:lnTo>
                            <a:pt x="236" y="210"/>
                          </a:lnTo>
                          <a:lnTo>
                            <a:pt x="235" y="213"/>
                          </a:lnTo>
                          <a:lnTo>
                            <a:pt x="236" y="216"/>
                          </a:lnTo>
                          <a:lnTo>
                            <a:pt x="239" y="219"/>
                          </a:lnTo>
                          <a:lnTo>
                            <a:pt x="244" y="221"/>
                          </a:lnTo>
                          <a:lnTo>
                            <a:pt x="248" y="222"/>
                          </a:lnTo>
                          <a:lnTo>
                            <a:pt x="254" y="221"/>
                          </a:lnTo>
                          <a:lnTo>
                            <a:pt x="258" y="219"/>
                          </a:lnTo>
                          <a:lnTo>
                            <a:pt x="287" y="206"/>
                          </a:lnTo>
                          <a:lnTo>
                            <a:pt x="310" y="188"/>
                          </a:lnTo>
                          <a:lnTo>
                            <a:pt x="331" y="168"/>
                          </a:lnTo>
                          <a:lnTo>
                            <a:pt x="344" y="147"/>
                          </a:lnTo>
                          <a:lnTo>
                            <a:pt x="348" y="124"/>
                          </a:lnTo>
                          <a:lnTo>
                            <a:pt x="345" y="102"/>
                          </a:lnTo>
                          <a:lnTo>
                            <a:pt x="334" y="81"/>
                          </a:lnTo>
                          <a:lnTo>
                            <a:pt x="310" y="62"/>
                          </a:lnTo>
                          <a:lnTo>
                            <a:pt x="293" y="52"/>
                          </a:lnTo>
                          <a:lnTo>
                            <a:pt x="273" y="43"/>
                          </a:lnTo>
                          <a:lnTo>
                            <a:pt x="249" y="34"/>
                          </a:lnTo>
                          <a:lnTo>
                            <a:pt x="226" y="27"/>
                          </a:lnTo>
                          <a:lnTo>
                            <a:pt x="202" y="21"/>
                          </a:lnTo>
                          <a:lnTo>
                            <a:pt x="176" y="16"/>
                          </a:lnTo>
                          <a:lnTo>
                            <a:pt x="151" y="11"/>
                          </a:lnTo>
                          <a:lnTo>
                            <a:pt x="125" y="7"/>
                          </a:lnTo>
                          <a:lnTo>
                            <a:pt x="102" y="4"/>
                          </a:lnTo>
                          <a:lnTo>
                            <a:pt x="78" y="2"/>
                          </a:lnTo>
                          <a:lnTo>
                            <a:pt x="58" y="0"/>
                          </a:lnTo>
                          <a:lnTo>
                            <a:pt x="39" y="0"/>
                          </a:lnTo>
                          <a:lnTo>
                            <a:pt x="23" y="0"/>
                          </a:lnTo>
                          <a:lnTo>
                            <a:pt x="12" y="1"/>
                          </a:lnTo>
                          <a:lnTo>
                            <a:pt x="4" y="3"/>
                          </a:lnTo>
                          <a:lnTo>
                            <a:pt x="0" y="5"/>
                          </a:lnTo>
                          <a:lnTo>
                            <a:pt x="14" y="7"/>
                          </a:lnTo>
                          <a:lnTo>
                            <a:pt x="30" y="8"/>
                          </a:lnTo>
                          <a:lnTo>
                            <a:pt x="46" y="10"/>
                          </a:lnTo>
                          <a:lnTo>
                            <a:pt x="64" y="12"/>
                          </a:lnTo>
                          <a:lnTo>
                            <a:pt x="83" y="14"/>
                          </a:lnTo>
                          <a:lnTo>
                            <a:pt x="102" y="16"/>
                          </a:lnTo>
                          <a:lnTo>
                            <a:pt x="120" y="19"/>
                          </a:lnTo>
                          <a:lnTo>
                            <a:pt x="141" y="22"/>
                          </a:lnTo>
                          <a:lnTo>
                            <a:pt x="160" y="26"/>
                          </a:lnTo>
                          <a:lnTo>
                            <a:pt x="180" y="30"/>
                          </a:lnTo>
                          <a:lnTo>
                            <a:pt x="200" y="35"/>
                          </a:lnTo>
                          <a:lnTo>
                            <a:pt x="219" y="41"/>
                          </a:lnTo>
                          <a:lnTo>
                            <a:pt x="238" y="47"/>
                          </a:lnTo>
                          <a:lnTo>
                            <a:pt x="257" y="53"/>
                          </a:lnTo>
                          <a:lnTo>
                            <a:pt x="274" y="61"/>
                          </a:lnTo>
                          <a:lnTo>
                            <a:pt x="290" y="69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123" name="Freeform 51"/>
                    <p:cNvSpPr>
                      <a:spLocks/>
                    </p:cNvSpPr>
                    <p:nvPr/>
                  </p:nvSpPr>
                  <p:spPr bwMode="auto">
                    <a:xfrm>
                      <a:off x="1162" y="2273"/>
                      <a:ext cx="48" cy="103"/>
                    </a:xfrm>
                    <a:custGeom>
                      <a:avLst/>
                      <a:gdLst>
                        <a:gd name="T0" fmla="*/ 0 w 142"/>
                        <a:gd name="T1" fmla="*/ 56 h 207"/>
                        <a:gd name="T2" fmla="*/ 0 w 142"/>
                        <a:gd name="T3" fmla="*/ 65 h 207"/>
                        <a:gd name="T4" fmla="*/ 2 w 142"/>
                        <a:gd name="T5" fmla="*/ 73 h 207"/>
                        <a:gd name="T6" fmla="*/ 5 w 142"/>
                        <a:gd name="T7" fmla="*/ 80 h 207"/>
                        <a:gd name="T8" fmla="*/ 10 w 142"/>
                        <a:gd name="T9" fmla="*/ 87 h 207"/>
                        <a:gd name="T10" fmla="*/ 16 w 142"/>
                        <a:gd name="T11" fmla="*/ 92 h 207"/>
                        <a:gd name="T12" fmla="*/ 23 w 142"/>
                        <a:gd name="T13" fmla="*/ 97 h 207"/>
                        <a:gd name="T14" fmla="*/ 31 w 142"/>
                        <a:gd name="T15" fmla="*/ 101 h 207"/>
                        <a:gd name="T16" fmla="*/ 39 w 142"/>
                        <a:gd name="T17" fmla="*/ 103 h 207"/>
                        <a:gd name="T18" fmla="*/ 41 w 142"/>
                        <a:gd name="T19" fmla="*/ 103 h 207"/>
                        <a:gd name="T20" fmla="*/ 44 w 142"/>
                        <a:gd name="T21" fmla="*/ 102 h 207"/>
                        <a:gd name="T22" fmla="*/ 46 w 142"/>
                        <a:gd name="T23" fmla="*/ 101 h 207"/>
                        <a:gd name="T24" fmla="*/ 47 w 142"/>
                        <a:gd name="T25" fmla="*/ 99 h 207"/>
                        <a:gd name="T26" fmla="*/ 47 w 142"/>
                        <a:gd name="T27" fmla="*/ 96 h 207"/>
                        <a:gd name="T28" fmla="*/ 46 w 142"/>
                        <a:gd name="T29" fmla="*/ 94 h 207"/>
                        <a:gd name="T30" fmla="*/ 45 w 142"/>
                        <a:gd name="T31" fmla="*/ 92 h 207"/>
                        <a:gd name="T32" fmla="*/ 42 w 142"/>
                        <a:gd name="T33" fmla="*/ 91 h 207"/>
                        <a:gd name="T34" fmla="*/ 34 w 142"/>
                        <a:gd name="T35" fmla="*/ 88 h 207"/>
                        <a:gd name="T36" fmla="*/ 27 w 142"/>
                        <a:gd name="T37" fmla="*/ 84 h 207"/>
                        <a:gd name="T38" fmla="*/ 21 w 142"/>
                        <a:gd name="T39" fmla="*/ 78 h 207"/>
                        <a:gd name="T40" fmla="*/ 17 w 142"/>
                        <a:gd name="T41" fmla="*/ 72 h 207"/>
                        <a:gd name="T42" fmla="*/ 14 w 142"/>
                        <a:gd name="T43" fmla="*/ 65 h 207"/>
                        <a:gd name="T44" fmla="*/ 13 w 142"/>
                        <a:gd name="T45" fmla="*/ 57 h 207"/>
                        <a:gd name="T46" fmla="*/ 13 w 142"/>
                        <a:gd name="T47" fmla="*/ 48 h 207"/>
                        <a:gd name="T48" fmla="*/ 15 w 142"/>
                        <a:gd name="T49" fmla="*/ 39 h 207"/>
                        <a:gd name="T50" fmla="*/ 18 w 142"/>
                        <a:gd name="T51" fmla="*/ 32 h 207"/>
                        <a:gd name="T52" fmla="*/ 24 w 142"/>
                        <a:gd name="T53" fmla="*/ 26 h 207"/>
                        <a:gd name="T54" fmla="*/ 29 w 142"/>
                        <a:gd name="T55" fmla="*/ 20 h 207"/>
                        <a:gd name="T56" fmla="*/ 36 w 142"/>
                        <a:gd name="T57" fmla="*/ 14 h 207"/>
                        <a:gd name="T58" fmla="*/ 41 w 142"/>
                        <a:gd name="T59" fmla="*/ 10 h 207"/>
                        <a:gd name="T60" fmla="*/ 46 w 142"/>
                        <a:gd name="T61" fmla="*/ 5 h 207"/>
                        <a:gd name="T62" fmla="*/ 48 w 142"/>
                        <a:gd name="T63" fmla="*/ 2 h 207"/>
                        <a:gd name="T64" fmla="*/ 48 w 142"/>
                        <a:gd name="T65" fmla="*/ 0 h 207"/>
                        <a:gd name="T66" fmla="*/ 43 w 142"/>
                        <a:gd name="T67" fmla="*/ 2 h 207"/>
                        <a:gd name="T68" fmla="*/ 36 w 142"/>
                        <a:gd name="T69" fmla="*/ 5 h 207"/>
                        <a:gd name="T70" fmla="*/ 28 w 142"/>
                        <a:gd name="T71" fmla="*/ 11 h 207"/>
                        <a:gd name="T72" fmla="*/ 21 w 142"/>
                        <a:gd name="T73" fmla="*/ 18 h 207"/>
                        <a:gd name="T74" fmla="*/ 13 w 142"/>
                        <a:gd name="T75" fmla="*/ 26 h 207"/>
                        <a:gd name="T76" fmla="*/ 7 w 142"/>
                        <a:gd name="T77" fmla="*/ 36 h 207"/>
                        <a:gd name="T78" fmla="*/ 3 w 142"/>
                        <a:gd name="T79" fmla="*/ 46 h 207"/>
                        <a:gd name="T80" fmla="*/ 0 w 142"/>
                        <a:gd name="T81" fmla="*/ 56 h 207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w 142"/>
                        <a:gd name="T124" fmla="*/ 0 h 207"/>
                        <a:gd name="T125" fmla="*/ 142 w 142"/>
                        <a:gd name="T126" fmla="*/ 207 h 207"/>
                      </a:gdLst>
                      <a:ahLst/>
                      <a:cxnLst>
                        <a:cxn ang="T82">
                          <a:pos x="T0" y="T1"/>
                        </a:cxn>
                        <a:cxn ang="T83">
                          <a:pos x="T2" y="T3"/>
                        </a:cxn>
                        <a:cxn ang="T84">
                          <a:pos x="T4" y="T5"/>
                        </a:cxn>
                        <a:cxn ang="T85">
                          <a:pos x="T6" y="T7"/>
                        </a:cxn>
                        <a:cxn ang="T86">
                          <a:pos x="T8" y="T9"/>
                        </a:cxn>
                        <a:cxn ang="T87">
                          <a:pos x="T10" y="T11"/>
                        </a:cxn>
                        <a:cxn ang="T88">
                          <a:pos x="T12" y="T13"/>
                        </a:cxn>
                        <a:cxn ang="T89">
                          <a:pos x="T14" y="T15"/>
                        </a:cxn>
                        <a:cxn ang="T90">
                          <a:pos x="T16" y="T17"/>
                        </a:cxn>
                        <a:cxn ang="T91">
                          <a:pos x="T18" y="T19"/>
                        </a:cxn>
                        <a:cxn ang="T92">
                          <a:pos x="T20" y="T21"/>
                        </a:cxn>
                        <a:cxn ang="T93">
                          <a:pos x="T22" y="T23"/>
                        </a:cxn>
                        <a:cxn ang="T94">
                          <a:pos x="T24" y="T25"/>
                        </a:cxn>
                        <a:cxn ang="T95">
                          <a:pos x="T26" y="T27"/>
                        </a:cxn>
                        <a:cxn ang="T96">
                          <a:pos x="T28" y="T29"/>
                        </a:cxn>
                        <a:cxn ang="T97">
                          <a:pos x="T30" y="T31"/>
                        </a:cxn>
                        <a:cxn ang="T98">
                          <a:pos x="T32" y="T33"/>
                        </a:cxn>
                        <a:cxn ang="T99">
                          <a:pos x="T34" y="T35"/>
                        </a:cxn>
                        <a:cxn ang="T100">
                          <a:pos x="T36" y="T37"/>
                        </a:cxn>
                        <a:cxn ang="T101">
                          <a:pos x="T38" y="T39"/>
                        </a:cxn>
                        <a:cxn ang="T102">
                          <a:pos x="T40" y="T41"/>
                        </a:cxn>
                        <a:cxn ang="T103">
                          <a:pos x="T42" y="T43"/>
                        </a:cxn>
                        <a:cxn ang="T104">
                          <a:pos x="T44" y="T45"/>
                        </a:cxn>
                        <a:cxn ang="T105">
                          <a:pos x="T46" y="T47"/>
                        </a:cxn>
                        <a:cxn ang="T106">
                          <a:pos x="T48" y="T49"/>
                        </a:cxn>
                        <a:cxn ang="T107">
                          <a:pos x="T50" y="T51"/>
                        </a:cxn>
                        <a:cxn ang="T108">
                          <a:pos x="T52" y="T53"/>
                        </a:cxn>
                        <a:cxn ang="T109">
                          <a:pos x="T54" y="T55"/>
                        </a:cxn>
                        <a:cxn ang="T110">
                          <a:pos x="T56" y="T57"/>
                        </a:cxn>
                        <a:cxn ang="T111">
                          <a:pos x="T58" y="T59"/>
                        </a:cxn>
                        <a:cxn ang="T112">
                          <a:pos x="T60" y="T61"/>
                        </a:cxn>
                        <a:cxn ang="T113">
                          <a:pos x="T62" y="T63"/>
                        </a:cxn>
                        <a:cxn ang="T114">
                          <a:pos x="T64" y="T65"/>
                        </a:cxn>
                        <a:cxn ang="T115">
                          <a:pos x="T66" y="T67"/>
                        </a:cxn>
                        <a:cxn ang="T116">
                          <a:pos x="T68" y="T69"/>
                        </a:cxn>
                        <a:cxn ang="T117">
                          <a:pos x="T70" y="T71"/>
                        </a:cxn>
                        <a:cxn ang="T118">
                          <a:pos x="T72" y="T73"/>
                        </a:cxn>
                        <a:cxn ang="T119">
                          <a:pos x="T74" y="T75"/>
                        </a:cxn>
                        <a:cxn ang="T120">
                          <a:pos x="T76" y="T77"/>
                        </a:cxn>
                        <a:cxn ang="T121">
                          <a:pos x="T78" y="T79"/>
                        </a:cxn>
                        <a:cxn ang="T122">
                          <a:pos x="T80" y="T81"/>
                        </a:cxn>
                      </a:cxnLst>
                      <a:rect l="T123" t="T124" r="T125" b="T126"/>
                      <a:pathLst>
                        <a:path w="142" h="207">
                          <a:moveTo>
                            <a:pt x="0" y="113"/>
                          </a:moveTo>
                          <a:lnTo>
                            <a:pt x="0" y="130"/>
                          </a:lnTo>
                          <a:lnTo>
                            <a:pt x="6" y="146"/>
                          </a:lnTo>
                          <a:lnTo>
                            <a:pt x="16" y="161"/>
                          </a:lnTo>
                          <a:lnTo>
                            <a:pt x="31" y="174"/>
                          </a:lnTo>
                          <a:lnTo>
                            <a:pt x="48" y="185"/>
                          </a:lnTo>
                          <a:lnTo>
                            <a:pt x="68" y="195"/>
                          </a:lnTo>
                          <a:lnTo>
                            <a:pt x="92" y="202"/>
                          </a:lnTo>
                          <a:lnTo>
                            <a:pt x="115" y="206"/>
                          </a:lnTo>
                          <a:lnTo>
                            <a:pt x="122" y="207"/>
                          </a:lnTo>
                          <a:lnTo>
                            <a:pt x="129" y="205"/>
                          </a:lnTo>
                          <a:lnTo>
                            <a:pt x="135" y="202"/>
                          </a:lnTo>
                          <a:lnTo>
                            <a:pt x="138" y="198"/>
                          </a:lnTo>
                          <a:lnTo>
                            <a:pt x="138" y="193"/>
                          </a:lnTo>
                          <a:lnTo>
                            <a:pt x="137" y="188"/>
                          </a:lnTo>
                          <a:lnTo>
                            <a:pt x="132" y="184"/>
                          </a:lnTo>
                          <a:lnTo>
                            <a:pt x="125" y="182"/>
                          </a:lnTo>
                          <a:lnTo>
                            <a:pt x="102" y="176"/>
                          </a:lnTo>
                          <a:lnTo>
                            <a:pt x="80" y="168"/>
                          </a:lnTo>
                          <a:lnTo>
                            <a:pt x="63" y="157"/>
                          </a:lnTo>
                          <a:lnTo>
                            <a:pt x="50" y="145"/>
                          </a:lnTo>
                          <a:lnTo>
                            <a:pt x="41" y="130"/>
                          </a:lnTo>
                          <a:lnTo>
                            <a:pt x="37" y="114"/>
                          </a:lnTo>
                          <a:lnTo>
                            <a:pt x="37" y="97"/>
                          </a:lnTo>
                          <a:lnTo>
                            <a:pt x="44" y="79"/>
                          </a:lnTo>
                          <a:lnTo>
                            <a:pt x="54" y="65"/>
                          </a:lnTo>
                          <a:lnTo>
                            <a:pt x="70" y="52"/>
                          </a:lnTo>
                          <a:lnTo>
                            <a:pt x="87" y="40"/>
                          </a:lnTo>
                          <a:lnTo>
                            <a:pt x="106" y="29"/>
                          </a:lnTo>
                          <a:lnTo>
                            <a:pt x="122" y="20"/>
                          </a:lnTo>
                          <a:lnTo>
                            <a:pt x="135" y="11"/>
                          </a:lnTo>
                          <a:lnTo>
                            <a:pt x="142" y="5"/>
                          </a:lnTo>
                          <a:lnTo>
                            <a:pt x="142" y="0"/>
                          </a:lnTo>
                          <a:lnTo>
                            <a:pt x="126" y="4"/>
                          </a:lnTo>
                          <a:lnTo>
                            <a:pt x="106" y="11"/>
                          </a:lnTo>
                          <a:lnTo>
                            <a:pt x="84" y="23"/>
                          </a:lnTo>
                          <a:lnTo>
                            <a:pt x="61" y="37"/>
                          </a:lnTo>
                          <a:lnTo>
                            <a:pt x="39" y="53"/>
                          </a:lnTo>
                          <a:lnTo>
                            <a:pt x="22" y="72"/>
                          </a:lnTo>
                          <a:lnTo>
                            <a:pt x="8" y="93"/>
                          </a:lnTo>
                          <a:lnTo>
                            <a:pt x="0" y="113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124" name="Freeform 52"/>
                    <p:cNvSpPr>
                      <a:spLocks/>
                    </p:cNvSpPr>
                    <p:nvPr/>
                  </p:nvSpPr>
                  <p:spPr bwMode="auto">
                    <a:xfrm>
                      <a:off x="1492" y="2206"/>
                      <a:ext cx="101" cy="135"/>
                    </a:xfrm>
                    <a:custGeom>
                      <a:avLst/>
                      <a:gdLst>
                        <a:gd name="T0" fmla="*/ 85 w 303"/>
                        <a:gd name="T1" fmla="*/ 54 h 272"/>
                        <a:gd name="T2" fmla="*/ 90 w 303"/>
                        <a:gd name="T3" fmla="*/ 63 h 272"/>
                        <a:gd name="T4" fmla="*/ 93 w 303"/>
                        <a:gd name="T5" fmla="*/ 71 h 272"/>
                        <a:gd name="T6" fmla="*/ 91 w 303"/>
                        <a:gd name="T7" fmla="*/ 81 h 272"/>
                        <a:gd name="T8" fmla="*/ 85 w 303"/>
                        <a:gd name="T9" fmla="*/ 91 h 272"/>
                        <a:gd name="T10" fmla="*/ 77 w 303"/>
                        <a:gd name="T11" fmla="*/ 99 h 272"/>
                        <a:gd name="T12" fmla="*/ 68 w 303"/>
                        <a:gd name="T13" fmla="*/ 107 h 272"/>
                        <a:gd name="T14" fmla="*/ 58 w 303"/>
                        <a:gd name="T15" fmla="*/ 115 h 272"/>
                        <a:gd name="T16" fmla="*/ 53 w 303"/>
                        <a:gd name="T17" fmla="*/ 121 h 272"/>
                        <a:gd name="T18" fmla="*/ 51 w 303"/>
                        <a:gd name="T19" fmla="*/ 125 h 272"/>
                        <a:gd name="T20" fmla="*/ 49 w 303"/>
                        <a:gd name="T21" fmla="*/ 129 h 272"/>
                        <a:gd name="T22" fmla="*/ 50 w 303"/>
                        <a:gd name="T23" fmla="*/ 133 h 272"/>
                        <a:gd name="T24" fmla="*/ 54 w 303"/>
                        <a:gd name="T25" fmla="*/ 135 h 272"/>
                        <a:gd name="T26" fmla="*/ 57 w 303"/>
                        <a:gd name="T27" fmla="*/ 135 h 272"/>
                        <a:gd name="T28" fmla="*/ 63 w 303"/>
                        <a:gd name="T29" fmla="*/ 127 h 272"/>
                        <a:gd name="T30" fmla="*/ 74 w 303"/>
                        <a:gd name="T31" fmla="*/ 117 h 272"/>
                        <a:gd name="T32" fmla="*/ 85 w 303"/>
                        <a:gd name="T33" fmla="*/ 107 h 272"/>
                        <a:gd name="T34" fmla="*/ 95 w 303"/>
                        <a:gd name="T35" fmla="*/ 95 h 272"/>
                        <a:gd name="T36" fmla="*/ 100 w 303"/>
                        <a:gd name="T37" fmla="*/ 81 h 272"/>
                        <a:gd name="T38" fmla="*/ 100 w 303"/>
                        <a:gd name="T39" fmla="*/ 66 h 272"/>
                        <a:gd name="T40" fmla="*/ 94 w 303"/>
                        <a:gd name="T41" fmla="*/ 52 h 272"/>
                        <a:gd name="T42" fmla="*/ 84 w 303"/>
                        <a:gd name="T43" fmla="*/ 41 h 272"/>
                        <a:gd name="T44" fmla="*/ 72 w 303"/>
                        <a:gd name="T45" fmla="*/ 33 h 272"/>
                        <a:gd name="T46" fmla="*/ 62 w 303"/>
                        <a:gd name="T47" fmla="*/ 27 h 272"/>
                        <a:gd name="T48" fmla="*/ 50 w 303"/>
                        <a:gd name="T49" fmla="*/ 20 h 272"/>
                        <a:gd name="T50" fmla="*/ 38 w 303"/>
                        <a:gd name="T51" fmla="*/ 13 h 272"/>
                        <a:gd name="T52" fmla="*/ 27 w 303"/>
                        <a:gd name="T53" fmla="*/ 8 h 272"/>
                        <a:gd name="T54" fmla="*/ 16 w 303"/>
                        <a:gd name="T55" fmla="*/ 3 h 272"/>
                        <a:gd name="T56" fmla="*/ 8 w 303"/>
                        <a:gd name="T57" fmla="*/ 0 h 272"/>
                        <a:gd name="T58" fmla="*/ 2 w 303"/>
                        <a:gd name="T59" fmla="*/ 0 h 272"/>
                        <a:gd name="T60" fmla="*/ 4 w 303"/>
                        <a:gd name="T61" fmla="*/ 3 h 272"/>
                        <a:gd name="T62" fmla="*/ 14 w 303"/>
                        <a:gd name="T63" fmla="*/ 8 h 272"/>
                        <a:gd name="T64" fmla="*/ 25 w 303"/>
                        <a:gd name="T65" fmla="*/ 13 h 272"/>
                        <a:gd name="T66" fmla="*/ 35 w 303"/>
                        <a:gd name="T67" fmla="*/ 19 h 272"/>
                        <a:gd name="T68" fmla="*/ 46 w 303"/>
                        <a:gd name="T69" fmla="*/ 25 h 272"/>
                        <a:gd name="T70" fmla="*/ 57 w 303"/>
                        <a:gd name="T71" fmla="*/ 31 h 272"/>
                        <a:gd name="T72" fmla="*/ 68 w 303"/>
                        <a:gd name="T73" fmla="*/ 39 h 272"/>
                        <a:gd name="T74" fmla="*/ 77 w 303"/>
                        <a:gd name="T75" fmla="*/ 46 h 272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w 303"/>
                        <a:gd name="T115" fmla="*/ 0 h 272"/>
                        <a:gd name="T116" fmla="*/ 303 w 303"/>
                        <a:gd name="T117" fmla="*/ 272 h 272"/>
                      </a:gdLst>
                      <a:ahLst/>
                      <a:cxnLst>
                        <a:cxn ang="T76">
                          <a:pos x="T0" y="T1"/>
                        </a:cxn>
                        <a:cxn ang="T77">
                          <a:pos x="T2" y="T3"/>
                        </a:cxn>
                        <a:cxn ang="T78">
                          <a:pos x="T4" y="T5"/>
                        </a:cxn>
                        <a:cxn ang="T79">
                          <a:pos x="T6" y="T7"/>
                        </a:cxn>
                        <a:cxn ang="T80">
                          <a:pos x="T8" y="T9"/>
                        </a:cxn>
                        <a:cxn ang="T81">
                          <a:pos x="T10" y="T11"/>
                        </a:cxn>
                        <a:cxn ang="T82">
                          <a:pos x="T12" y="T13"/>
                        </a:cxn>
                        <a:cxn ang="T83">
                          <a:pos x="T14" y="T15"/>
                        </a:cxn>
                        <a:cxn ang="T84">
                          <a:pos x="T16" y="T17"/>
                        </a:cxn>
                        <a:cxn ang="T85">
                          <a:pos x="T18" y="T19"/>
                        </a:cxn>
                        <a:cxn ang="T86">
                          <a:pos x="T20" y="T21"/>
                        </a:cxn>
                        <a:cxn ang="T87">
                          <a:pos x="T22" y="T23"/>
                        </a:cxn>
                        <a:cxn ang="T88">
                          <a:pos x="T24" y="T25"/>
                        </a:cxn>
                        <a:cxn ang="T89">
                          <a:pos x="T26" y="T27"/>
                        </a:cxn>
                        <a:cxn ang="T90">
                          <a:pos x="T28" y="T29"/>
                        </a:cxn>
                        <a:cxn ang="T91">
                          <a:pos x="T30" y="T31"/>
                        </a:cxn>
                        <a:cxn ang="T92">
                          <a:pos x="T32" y="T33"/>
                        </a:cxn>
                        <a:cxn ang="T93">
                          <a:pos x="T34" y="T35"/>
                        </a:cxn>
                        <a:cxn ang="T94">
                          <a:pos x="T36" y="T37"/>
                        </a:cxn>
                        <a:cxn ang="T95">
                          <a:pos x="T38" y="T39"/>
                        </a:cxn>
                        <a:cxn ang="T96">
                          <a:pos x="T40" y="T41"/>
                        </a:cxn>
                        <a:cxn ang="T97">
                          <a:pos x="T42" y="T43"/>
                        </a:cxn>
                        <a:cxn ang="T98">
                          <a:pos x="T44" y="T45"/>
                        </a:cxn>
                        <a:cxn ang="T99">
                          <a:pos x="T46" y="T47"/>
                        </a:cxn>
                        <a:cxn ang="T100">
                          <a:pos x="T48" y="T49"/>
                        </a:cxn>
                        <a:cxn ang="T101">
                          <a:pos x="T50" y="T51"/>
                        </a:cxn>
                        <a:cxn ang="T102">
                          <a:pos x="T52" y="T53"/>
                        </a:cxn>
                        <a:cxn ang="T103">
                          <a:pos x="T54" y="T55"/>
                        </a:cxn>
                        <a:cxn ang="T104">
                          <a:pos x="T56" y="T57"/>
                        </a:cxn>
                        <a:cxn ang="T105">
                          <a:pos x="T58" y="T59"/>
                        </a:cxn>
                        <a:cxn ang="T106">
                          <a:pos x="T60" y="T61"/>
                        </a:cxn>
                        <a:cxn ang="T107">
                          <a:pos x="T62" y="T63"/>
                        </a:cxn>
                        <a:cxn ang="T108">
                          <a:pos x="T64" y="T65"/>
                        </a:cxn>
                        <a:cxn ang="T109">
                          <a:pos x="T66" y="T67"/>
                        </a:cxn>
                        <a:cxn ang="T110">
                          <a:pos x="T68" y="T69"/>
                        </a:cxn>
                        <a:cxn ang="T111">
                          <a:pos x="T70" y="T71"/>
                        </a:cxn>
                        <a:cxn ang="T112">
                          <a:pos x="T72" y="T73"/>
                        </a:cxn>
                        <a:cxn ang="T113">
                          <a:pos x="T74" y="T75"/>
                        </a:cxn>
                      </a:cxnLst>
                      <a:rect l="T114" t="T115" r="T116" b="T117"/>
                      <a:pathLst>
                        <a:path w="303" h="272">
                          <a:moveTo>
                            <a:pt x="246" y="102"/>
                          </a:moveTo>
                          <a:lnTo>
                            <a:pt x="256" y="109"/>
                          </a:lnTo>
                          <a:lnTo>
                            <a:pt x="264" y="117"/>
                          </a:lnTo>
                          <a:lnTo>
                            <a:pt x="271" y="126"/>
                          </a:lnTo>
                          <a:lnTo>
                            <a:pt x="275" y="135"/>
                          </a:lnTo>
                          <a:lnTo>
                            <a:pt x="278" y="144"/>
                          </a:lnTo>
                          <a:lnTo>
                            <a:pt x="277" y="154"/>
                          </a:lnTo>
                          <a:lnTo>
                            <a:pt x="274" y="164"/>
                          </a:lnTo>
                          <a:lnTo>
                            <a:pt x="267" y="173"/>
                          </a:lnTo>
                          <a:lnTo>
                            <a:pt x="256" y="183"/>
                          </a:lnTo>
                          <a:lnTo>
                            <a:pt x="245" y="192"/>
                          </a:lnTo>
                          <a:lnTo>
                            <a:pt x="232" y="200"/>
                          </a:lnTo>
                          <a:lnTo>
                            <a:pt x="219" y="209"/>
                          </a:lnTo>
                          <a:lnTo>
                            <a:pt x="204" y="216"/>
                          </a:lnTo>
                          <a:lnTo>
                            <a:pt x="190" y="224"/>
                          </a:lnTo>
                          <a:lnTo>
                            <a:pt x="175" y="232"/>
                          </a:lnTo>
                          <a:lnTo>
                            <a:pt x="162" y="241"/>
                          </a:lnTo>
                          <a:lnTo>
                            <a:pt x="158" y="244"/>
                          </a:lnTo>
                          <a:lnTo>
                            <a:pt x="155" y="248"/>
                          </a:lnTo>
                          <a:lnTo>
                            <a:pt x="152" y="252"/>
                          </a:lnTo>
                          <a:lnTo>
                            <a:pt x="149" y="256"/>
                          </a:lnTo>
                          <a:lnTo>
                            <a:pt x="148" y="260"/>
                          </a:lnTo>
                          <a:lnTo>
                            <a:pt x="148" y="264"/>
                          </a:lnTo>
                          <a:lnTo>
                            <a:pt x="151" y="268"/>
                          </a:lnTo>
                          <a:lnTo>
                            <a:pt x="155" y="271"/>
                          </a:lnTo>
                          <a:lnTo>
                            <a:pt x="161" y="272"/>
                          </a:lnTo>
                          <a:lnTo>
                            <a:pt x="166" y="272"/>
                          </a:lnTo>
                          <a:lnTo>
                            <a:pt x="171" y="271"/>
                          </a:lnTo>
                          <a:lnTo>
                            <a:pt x="175" y="268"/>
                          </a:lnTo>
                          <a:lnTo>
                            <a:pt x="190" y="256"/>
                          </a:lnTo>
                          <a:lnTo>
                            <a:pt x="206" y="246"/>
                          </a:lnTo>
                          <a:lnTo>
                            <a:pt x="222" y="236"/>
                          </a:lnTo>
                          <a:lnTo>
                            <a:pt x="239" y="226"/>
                          </a:lnTo>
                          <a:lnTo>
                            <a:pt x="255" y="216"/>
                          </a:lnTo>
                          <a:lnTo>
                            <a:pt x="271" y="204"/>
                          </a:lnTo>
                          <a:lnTo>
                            <a:pt x="284" y="192"/>
                          </a:lnTo>
                          <a:lnTo>
                            <a:pt x="294" y="179"/>
                          </a:lnTo>
                          <a:lnTo>
                            <a:pt x="301" y="163"/>
                          </a:lnTo>
                          <a:lnTo>
                            <a:pt x="303" y="148"/>
                          </a:lnTo>
                          <a:lnTo>
                            <a:pt x="300" y="133"/>
                          </a:lnTo>
                          <a:lnTo>
                            <a:pt x="293" y="118"/>
                          </a:lnTo>
                          <a:lnTo>
                            <a:pt x="281" y="105"/>
                          </a:lnTo>
                          <a:lnTo>
                            <a:pt x="268" y="92"/>
                          </a:lnTo>
                          <a:lnTo>
                            <a:pt x="251" y="82"/>
                          </a:lnTo>
                          <a:lnTo>
                            <a:pt x="232" y="73"/>
                          </a:lnTo>
                          <a:lnTo>
                            <a:pt x="217" y="67"/>
                          </a:lnTo>
                          <a:lnTo>
                            <a:pt x="201" y="61"/>
                          </a:lnTo>
                          <a:lnTo>
                            <a:pt x="185" y="54"/>
                          </a:lnTo>
                          <a:lnTo>
                            <a:pt x="168" y="47"/>
                          </a:lnTo>
                          <a:lnTo>
                            <a:pt x="151" y="40"/>
                          </a:lnTo>
                          <a:lnTo>
                            <a:pt x="132" y="34"/>
                          </a:lnTo>
                          <a:lnTo>
                            <a:pt x="114" y="27"/>
                          </a:lnTo>
                          <a:lnTo>
                            <a:pt x="97" y="21"/>
                          </a:lnTo>
                          <a:lnTo>
                            <a:pt x="81" y="16"/>
                          </a:lnTo>
                          <a:lnTo>
                            <a:pt x="65" y="11"/>
                          </a:lnTo>
                          <a:lnTo>
                            <a:pt x="49" y="7"/>
                          </a:lnTo>
                          <a:lnTo>
                            <a:pt x="36" y="4"/>
                          </a:lnTo>
                          <a:lnTo>
                            <a:pt x="24" y="1"/>
                          </a:lnTo>
                          <a:lnTo>
                            <a:pt x="14" y="0"/>
                          </a:lnTo>
                          <a:lnTo>
                            <a:pt x="5" y="0"/>
                          </a:lnTo>
                          <a:lnTo>
                            <a:pt x="0" y="2"/>
                          </a:lnTo>
                          <a:lnTo>
                            <a:pt x="13" y="7"/>
                          </a:lnTo>
                          <a:lnTo>
                            <a:pt x="27" y="12"/>
                          </a:lnTo>
                          <a:lnTo>
                            <a:pt x="43" y="17"/>
                          </a:lnTo>
                          <a:lnTo>
                            <a:pt x="58" y="22"/>
                          </a:lnTo>
                          <a:lnTo>
                            <a:pt x="74" y="27"/>
                          </a:lnTo>
                          <a:lnTo>
                            <a:pt x="90" y="32"/>
                          </a:lnTo>
                          <a:lnTo>
                            <a:pt x="106" y="38"/>
                          </a:lnTo>
                          <a:lnTo>
                            <a:pt x="122" y="44"/>
                          </a:lnTo>
                          <a:lnTo>
                            <a:pt x="139" y="50"/>
                          </a:lnTo>
                          <a:lnTo>
                            <a:pt x="155" y="57"/>
                          </a:lnTo>
                          <a:lnTo>
                            <a:pt x="171" y="63"/>
                          </a:lnTo>
                          <a:lnTo>
                            <a:pt x="187" y="70"/>
                          </a:lnTo>
                          <a:lnTo>
                            <a:pt x="203" y="78"/>
                          </a:lnTo>
                          <a:lnTo>
                            <a:pt x="217" y="85"/>
                          </a:lnTo>
                          <a:lnTo>
                            <a:pt x="232" y="93"/>
                          </a:lnTo>
                          <a:lnTo>
                            <a:pt x="246" y="102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2078" name="Group 53"/>
                <p:cNvGrpSpPr>
                  <a:grpSpLocks/>
                </p:cNvGrpSpPr>
                <p:nvPr/>
              </p:nvGrpSpPr>
              <p:grpSpPr bwMode="auto">
                <a:xfrm>
                  <a:off x="619125" y="2992438"/>
                  <a:ext cx="414338" cy="511175"/>
                  <a:chOff x="2870" y="1518"/>
                  <a:chExt cx="292" cy="320"/>
                </a:xfrm>
              </p:grpSpPr>
              <p:graphicFrame>
                <p:nvGraphicFramePr>
                  <p:cNvPr id="2060" name="Object 54"/>
                  <p:cNvGraphicFramePr>
                    <a:graphicFrameLocks noChangeAspect="1"/>
                  </p:cNvGraphicFramePr>
                  <p:nvPr/>
                </p:nvGraphicFramePr>
                <p:xfrm>
                  <a:off x="2870" y="1518"/>
                  <a:ext cx="272" cy="28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808" name="Clip" r:id="rId8" imgW="819000" imgH="847800" progId="">
                          <p:embed/>
                        </p:oleObj>
                      </mc:Choice>
                      <mc:Fallback>
                        <p:oleObj name="Clip" r:id="rId8" imgW="819000" imgH="847800" progId="">
                          <p:embed/>
                          <p:pic>
                            <p:nvPicPr>
                              <p:cNvPr id="0" name="Object 54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870" y="1518"/>
                                <a:ext cx="272" cy="28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061" name="Object 55"/>
                  <p:cNvGraphicFramePr>
                    <a:graphicFrameLocks noChangeAspect="1"/>
                  </p:cNvGraphicFramePr>
                  <p:nvPr/>
                </p:nvGraphicFramePr>
                <p:xfrm>
                  <a:off x="2913" y="1602"/>
                  <a:ext cx="249" cy="23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809" name="Clip" r:id="rId9" imgW="1266840" imgH="1200240" progId="">
                          <p:embed/>
                        </p:oleObj>
                      </mc:Choice>
                      <mc:Fallback>
                        <p:oleObj name="Clip" r:id="rId9" imgW="1266840" imgH="1200240" progId="">
                          <p:embed/>
                          <p:pic>
                            <p:nvPicPr>
                              <p:cNvPr id="0" name="Object 55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913" y="1602"/>
                                <a:ext cx="249" cy="236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2079" name="Group 56"/>
                <p:cNvGrpSpPr>
                  <a:grpSpLocks/>
                </p:cNvGrpSpPr>
                <p:nvPr/>
              </p:nvGrpSpPr>
              <p:grpSpPr bwMode="auto">
                <a:xfrm>
                  <a:off x="1171575" y="2774950"/>
                  <a:ext cx="415925" cy="509588"/>
                  <a:chOff x="2870" y="1518"/>
                  <a:chExt cx="292" cy="320"/>
                </a:xfrm>
              </p:grpSpPr>
              <p:graphicFrame>
                <p:nvGraphicFramePr>
                  <p:cNvPr id="2058" name="Object 57"/>
                  <p:cNvGraphicFramePr>
                    <a:graphicFrameLocks noChangeAspect="1"/>
                  </p:cNvGraphicFramePr>
                  <p:nvPr/>
                </p:nvGraphicFramePr>
                <p:xfrm>
                  <a:off x="2870" y="1518"/>
                  <a:ext cx="272" cy="28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810" name="Clip" r:id="rId10" imgW="819000" imgH="847800" progId="">
                          <p:embed/>
                        </p:oleObj>
                      </mc:Choice>
                      <mc:Fallback>
                        <p:oleObj name="Clip" r:id="rId10" imgW="819000" imgH="847800" progId="">
                          <p:embed/>
                          <p:pic>
                            <p:nvPicPr>
                              <p:cNvPr id="0" name="Object 57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870" y="1518"/>
                                <a:ext cx="272" cy="28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059" name="Object 58"/>
                  <p:cNvGraphicFramePr>
                    <a:graphicFrameLocks noChangeAspect="1"/>
                  </p:cNvGraphicFramePr>
                  <p:nvPr/>
                </p:nvGraphicFramePr>
                <p:xfrm>
                  <a:off x="2913" y="1602"/>
                  <a:ext cx="249" cy="23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811" name="Clip" r:id="rId11" imgW="1266840" imgH="1200240" progId="">
                          <p:embed/>
                        </p:oleObj>
                      </mc:Choice>
                      <mc:Fallback>
                        <p:oleObj name="Clip" r:id="rId11" imgW="1266840" imgH="1200240" progId="">
                          <p:embed/>
                          <p:pic>
                            <p:nvPicPr>
                              <p:cNvPr id="0" name="Object 58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913" y="1602"/>
                                <a:ext cx="249" cy="236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2080" name="Group 59"/>
                <p:cNvGrpSpPr>
                  <a:grpSpLocks/>
                </p:cNvGrpSpPr>
                <p:nvPr/>
              </p:nvGrpSpPr>
              <p:grpSpPr bwMode="auto">
                <a:xfrm>
                  <a:off x="3076575" y="4232275"/>
                  <a:ext cx="782638" cy="917575"/>
                  <a:chOff x="1952" y="1032"/>
                  <a:chExt cx="589" cy="706"/>
                </a:xfrm>
              </p:grpSpPr>
              <p:sp>
                <p:nvSpPr>
                  <p:cNvPr id="2085" name="Text Box 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0" y="1456"/>
                    <a:ext cx="353" cy="28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latinLnBrk="0">
                      <a:spcBef>
                        <a:spcPct val="0"/>
                      </a:spcBef>
                    </a:pPr>
                    <a:r>
                      <a:rPr kumimoji="0" lang="en-US" altLang="ko-KR" sz="1800">
                        <a:latin typeface="Comic Sans MS" pitchFamily="66" charset="0"/>
                      </a:rPr>
                      <a:t>AP</a:t>
                    </a:r>
                  </a:p>
                </p:txBody>
              </p:sp>
              <p:grpSp>
                <p:nvGrpSpPr>
                  <p:cNvPr id="2086" name="Group 61"/>
                  <p:cNvGrpSpPr>
                    <a:grpSpLocks/>
                  </p:cNvGrpSpPr>
                  <p:nvPr/>
                </p:nvGrpSpPr>
                <p:grpSpPr bwMode="auto">
                  <a:xfrm>
                    <a:off x="1952" y="1032"/>
                    <a:ext cx="589" cy="440"/>
                    <a:chOff x="1160" y="2192"/>
                    <a:chExt cx="589" cy="440"/>
                  </a:xfrm>
                </p:grpSpPr>
                <p:pic>
                  <p:nvPicPr>
                    <p:cNvPr id="2087" name="Picture 62" descr="31u_bnrz[1]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print"/>
                    <a:srcRect/>
                    <a:stretch>
                      <a:fillRect/>
                    </a:stretch>
                  </p:blipFill>
                  <p:spPr bwMode="auto">
                    <a:xfrm rot="-5400000">
                      <a:off x="1349" y="2458"/>
                      <a:ext cx="212" cy="13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</p:pic>
                <p:sp>
                  <p:nvSpPr>
                    <p:cNvPr id="2088" name="AutoShape 63"/>
                    <p:cNvSpPr>
                      <a:spLocks noChangeAspect="1" noChangeArrowheads="1" noTextEdit="1"/>
                    </p:cNvSpPr>
                    <p:nvPr/>
                  </p:nvSpPr>
                  <p:spPr bwMode="auto">
                    <a:xfrm>
                      <a:off x="1160" y="2192"/>
                      <a:ext cx="589" cy="22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089" name="Freeform 64"/>
                    <p:cNvSpPr>
                      <a:spLocks/>
                    </p:cNvSpPr>
                    <p:nvPr/>
                  </p:nvSpPr>
                  <p:spPr bwMode="auto">
                    <a:xfrm>
                      <a:off x="1283" y="2231"/>
                      <a:ext cx="83" cy="102"/>
                    </a:xfrm>
                    <a:custGeom>
                      <a:avLst/>
                      <a:gdLst>
                        <a:gd name="T0" fmla="*/ 29 w 247"/>
                        <a:gd name="T1" fmla="*/ 13 h 203"/>
                        <a:gd name="T2" fmla="*/ 23 w 247"/>
                        <a:gd name="T3" fmla="*/ 17 h 203"/>
                        <a:gd name="T4" fmla="*/ 17 w 247"/>
                        <a:gd name="T5" fmla="*/ 22 h 203"/>
                        <a:gd name="T6" fmla="*/ 13 w 247"/>
                        <a:gd name="T7" fmla="*/ 28 h 203"/>
                        <a:gd name="T8" fmla="*/ 8 w 247"/>
                        <a:gd name="T9" fmla="*/ 34 h 203"/>
                        <a:gd name="T10" fmla="*/ 5 w 247"/>
                        <a:gd name="T11" fmla="*/ 40 h 203"/>
                        <a:gd name="T12" fmla="*/ 2 w 247"/>
                        <a:gd name="T13" fmla="*/ 47 h 203"/>
                        <a:gd name="T14" fmla="*/ 1 w 247"/>
                        <a:gd name="T15" fmla="*/ 55 h 203"/>
                        <a:gd name="T16" fmla="*/ 0 w 247"/>
                        <a:gd name="T17" fmla="*/ 62 h 203"/>
                        <a:gd name="T18" fmla="*/ 1 w 247"/>
                        <a:gd name="T19" fmla="*/ 73 h 203"/>
                        <a:gd name="T20" fmla="*/ 5 w 247"/>
                        <a:gd name="T21" fmla="*/ 82 h 203"/>
                        <a:gd name="T22" fmla="*/ 11 w 247"/>
                        <a:gd name="T23" fmla="*/ 89 h 203"/>
                        <a:gd name="T24" fmla="*/ 18 w 247"/>
                        <a:gd name="T25" fmla="*/ 95 h 203"/>
                        <a:gd name="T26" fmla="*/ 27 w 247"/>
                        <a:gd name="T27" fmla="*/ 99 h 203"/>
                        <a:gd name="T28" fmla="*/ 37 w 247"/>
                        <a:gd name="T29" fmla="*/ 101 h 203"/>
                        <a:gd name="T30" fmla="*/ 46 w 247"/>
                        <a:gd name="T31" fmla="*/ 102 h 203"/>
                        <a:gd name="T32" fmla="*/ 55 w 247"/>
                        <a:gd name="T33" fmla="*/ 100 h 203"/>
                        <a:gd name="T34" fmla="*/ 57 w 247"/>
                        <a:gd name="T35" fmla="*/ 100 h 203"/>
                        <a:gd name="T36" fmla="*/ 59 w 247"/>
                        <a:gd name="T37" fmla="*/ 99 h 203"/>
                        <a:gd name="T38" fmla="*/ 61 w 247"/>
                        <a:gd name="T39" fmla="*/ 98 h 203"/>
                        <a:gd name="T40" fmla="*/ 61 w 247"/>
                        <a:gd name="T41" fmla="*/ 96 h 203"/>
                        <a:gd name="T42" fmla="*/ 60 w 247"/>
                        <a:gd name="T43" fmla="*/ 93 h 203"/>
                        <a:gd name="T44" fmla="*/ 58 w 247"/>
                        <a:gd name="T45" fmla="*/ 91 h 203"/>
                        <a:gd name="T46" fmla="*/ 56 w 247"/>
                        <a:gd name="T47" fmla="*/ 89 h 203"/>
                        <a:gd name="T48" fmla="*/ 54 w 247"/>
                        <a:gd name="T49" fmla="*/ 88 h 203"/>
                        <a:gd name="T50" fmla="*/ 49 w 247"/>
                        <a:gd name="T51" fmla="*/ 87 h 203"/>
                        <a:gd name="T52" fmla="*/ 44 w 247"/>
                        <a:gd name="T53" fmla="*/ 86 h 203"/>
                        <a:gd name="T54" fmla="*/ 39 w 247"/>
                        <a:gd name="T55" fmla="*/ 85 h 203"/>
                        <a:gd name="T56" fmla="*/ 35 w 247"/>
                        <a:gd name="T57" fmla="*/ 84 h 203"/>
                        <a:gd name="T58" fmla="*/ 30 w 247"/>
                        <a:gd name="T59" fmla="*/ 82 h 203"/>
                        <a:gd name="T60" fmla="*/ 26 w 247"/>
                        <a:gd name="T61" fmla="*/ 80 h 203"/>
                        <a:gd name="T62" fmla="*/ 22 w 247"/>
                        <a:gd name="T63" fmla="*/ 77 h 203"/>
                        <a:gd name="T64" fmla="*/ 18 w 247"/>
                        <a:gd name="T65" fmla="*/ 73 h 203"/>
                        <a:gd name="T66" fmla="*/ 16 w 247"/>
                        <a:gd name="T67" fmla="*/ 56 h 203"/>
                        <a:gd name="T68" fmla="*/ 20 w 247"/>
                        <a:gd name="T69" fmla="*/ 42 h 203"/>
                        <a:gd name="T70" fmla="*/ 28 w 247"/>
                        <a:gd name="T71" fmla="*/ 31 h 203"/>
                        <a:gd name="T72" fmla="*/ 39 w 247"/>
                        <a:gd name="T73" fmla="*/ 22 h 203"/>
                        <a:gd name="T74" fmla="*/ 51 w 247"/>
                        <a:gd name="T75" fmla="*/ 15 h 203"/>
                        <a:gd name="T76" fmla="*/ 63 w 247"/>
                        <a:gd name="T77" fmla="*/ 10 h 203"/>
                        <a:gd name="T78" fmla="*/ 74 w 247"/>
                        <a:gd name="T79" fmla="*/ 6 h 203"/>
                        <a:gd name="T80" fmla="*/ 83 w 247"/>
                        <a:gd name="T81" fmla="*/ 2 h 203"/>
                        <a:gd name="T82" fmla="*/ 78 w 247"/>
                        <a:gd name="T83" fmla="*/ 1 h 203"/>
                        <a:gd name="T84" fmla="*/ 72 w 247"/>
                        <a:gd name="T85" fmla="*/ 0 h 203"/>
                        <a:gd name="T86" fmla="*/ 65 w 247"/>
                        <a:gd name="T87" fmla="*/ 1 h 203"/>
                        <a:gd name="T88" fmla="*/ 57 w 247"/>
                        <a:gd name="T89" fmla="*/ 2 h 203"/>
                        <a:gd name="T90" fmla="*/ 50 w 247"/>
                        <a:gd name="T91" fmla="*/ 5 h 203"/>
                        <a:gd name="T92" fmla="*/ 43 w 247"/>
                        <a:gd name="T93" fmla="*/ 7 h 203"/>
                        <a:gd name="T94" fmla="*/ 36 w 247"/>
                        <a:gd name="T95" fmla="*/ 10 h 203"/>
                        <a:gd name="T96" fmla="*/ 29 w 247"/>
                        <a:gd name="T97" fmla="*/ 13 h 203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w 247"/>
                        <a:gd name="T148" fmla="*/ 0 h 203"/>
                        <a:gd name="T149" fmla="*/ 247 w 247"/>
                        <a:gd name="T150" fmla="*/ 203 h 203"/>
                      </a:gdLst>
                      <a:ahLst/>
                      <a:cxnLst>
                        <a:cxn ang="T98">
                          <a:pos x="T0" y="T1"/>
                        </a:cxn>
                        <a:cxn ang="T99">
                          <a:pos x="T2" y="T3"/>
                        </a:cxn>
                        <a:cxn ang="T100">
                          <a:pos x="T4" y="T5"/>
                        </a:cxn>
                        <a:cxn ang="T101">
                          <a:pos x="T6" y="T7"/>
                        </a:cxn>
                        <a:cxn ang="T102">
                          <a:pos x="T8" y="T9"/>
                        </a:cxn>
                        <a:cxn ang="T103">
                          <a:pos x="T10" y="T11"/>
                        </a:cxn>
                        <a:cxn ang="T104">
                          <a:pos x="T12" y="T13"/>
                        </a:cxn>
                        <a:cxn ang="T105">
                          <a:pos x="T14" y="T15"/>
                        </a:cxn>
                        <a:cxn ang="T106">
                          <a:pos x="T16" y="T17"/>
                        </a:cxn>
                        <a:cxn ang="T107">
                          <a:pos x="T18" y="T19"/>
                        </a:cxn>
                        <a:cxn ang="T108">
                          <a:pos x="T20" y="T21"/>
                        </a:cxn>
                        <a:cxn ang="T109">
                          <a:pos x="T22" y="T23"/>
                        </a:cxn>
                        <a:cxn ang="T110">
                          <a:pos x="T24" y="T25"/>
                        </a:cxn>
                        <a:cxn ang="T111">
                          <a:pos x="T26" y="T27"/>
                        </a:cxn>
                        <a:cxn ang="T112">
                          <a:pos x="T28" y="T29"/>
                        </a:cxn>
                        <a:cxn ang="T113">
                          <a:pos x="T30" y="T31"/>
                        </a:cxn>
                        <a:cxn ang="T114">
                          <a:pos x="T32" y="T33"/>
                        </a:cxn>
                        <a:cxn ang="T115">
                          <a:pos x="T34" y="T35"/>
                        </a:cxn>
                        <a:cxn ang="T116">
                          <a:pos x="T36" y="T37"/>
                        </a:cxn>
                        <a:cxn ang="T117">
                          <a:pos x="T38" y="T39"/>
                        </a:cxn>
                        <a:cxn ang="T118">
                          <a:pos x="T40" y="T41"/>
                        </a:cxn>
                        <a:cxn ang="T119">
                          <a:pos x="T42" y="T43"/>
                        </a:cxn>
                        <a:cxn ang="T120">
                          <a:pos x="T44" y="T45"/>
                        </a:cxn>
                        <a:cxn ang="T121">
                          <a:pos x="T46" y="T47"/>
                        </a:cxn>
                        <a:cxn ang="T122">
                          <a:pos x="T48" y="T49"/>
                        </a:cxn>
                        <a:cxn ang="T123">
                          <a:pos x="T50" y="T51"/>
                        </a:cxn>
                        <a:cxn ang="T124">
                          <a:pos x="T52" y="T53"/>
                        </a:cxn>
                        <a:cxn ang="T125">
                          <a:pos x="T54" y="T55"/>
                        </a:cxn>
                        <a:cxn ang="T126">
                          <a:pos x="T56" y="T57"/>
                        </a:cxn>
                        <a:cxn ang="T127">
                          <a:pos x="T58" y="T59"/>
                        </a:cxn>
                        <a:cxn ang="T128">
                          <a:pos x="T60" y="T61"/>
                        </a:cxn>
                        <a:cxn ang="T129">
                          <a:pos x="T62" y="T63"/>
                        </a:cxn>
                        <a:cxn ang="T130">
                          <a:pos x="T64" y="T65"/>
                        </a:cxn>
                        <a:cxn ang="T131">
                          <a:pos x="T66" y="T67"/>
                        </a:cxn>
                        <a:cxn ang="T132">
                          <a:pos x="T68" y="T69"/>
                        </a:cxn>
                        <a:cxn ang="T133">
                          <a:pos x="T70" y="T71"/>
                        </a:cxn>
                        <a:cxn ang="T134">
                          <a:pos x="T72" y="T73"/>
                        </a:cxn>
                        <a:cxn ang="T135">
                          <a:pos x="T74" y="T75"/>
                        </a:cxn>
                        <a:cxn ang="T136">
                          <a:pos x="T76" y="T77"/>
                        </a:cxn>
                        <a:cxn ang="T137">
                          <a:pos x="T78" y="T79"/>
                        </a:cxn>
                        <a:cxn ang="T138">
                          <a:pos x="T80" y="T81"/>
                        </a:cxn>
                        <a:cxn ang="T139">
                          <a:pos x="T82" y="T83"/>
                        </a:cxn>
                        <a:cxn ang="T140">
                          <a:pos x="T84" y="T85"/>
                        </a:cxn>
                        <a:cxn ang="T141">
                          <a:pos x="T86" y="T87"/>
                        </a:cxn>
                        <a:cxn ang="T142">
                          <a:pos x="T88" y="T89"/>
                        </a:cxn>
                        <a:cxn ang="T143">
                          <a:pos x="T90" y="T91"/>
                        </a:cxn>
                        <a:cxn ang="T144">
                          <a:pos x="T92" y="T93"/>
                        </a:cxn>
                        <a:cxn ang="T145">
                          <a:pos x="T94" y="T95"/>
                        </a:cxn>
                        <a:cxn ang="T146">
                          <a:pos x="T96" y="T97"/>
                        </a:cxn>
                      </a:cxnLst>
                      <a:rect l="T147" t="T148" r="T149" b="T150"/>
                      <a:pathLst>
                        <a:path w="247" h="203">
                          <a:moveTo>
                            <a:pt x="87" y="26"/>
                          </a:moveTo>
                          <a:lnTo>
                            <a:pt x="68" y="34"/>
                          </a:lnTo>
                          <a:lnTo>
                            <a:pt x="52" y="44"/>
                          </a:lnTo>
                          <a:lnTo>
                            <a:pt x="38" y="55"/>
                          </a:lnTo>
                          <a:lnTo>
                            <a:pt x="25" y="67"/>
                          </a:lnTo>
                          <a:lnTo>
                            <a:pt x="14" y="80"/>
                          </a:lnTo>
                          <a:lnTo>
                            <a:pt x="7" y="94"/>
                          </a:lnTo>
                          <a:lnTo>
                            <a:pt x="3" y="109"/>
                          </a:lnTo>
                          <a:lnTo>
                            <a:pt x="0" y="124"/>
                          </a:lnTo>
                          <a:lnTo>
                            <a:pt x="3" y="145"/>
                          </a:lnTo>
                          <a:lnTo>
                            <a:pt x="14" y="163"/>
                          </a:lnTo>
                          <a:lnTo>
                            <a:pt x="32" y="178"/>
                          </a:lnTo>
                          <a:lnTo>
                            <a:pt x="55" y="189"/>
                          </a:lnTo>
                          <a:lnTo>
                            <a:pt x="81" y="198"/>
                          </a:lnTo>
                          <a:lnTo>
                            <a:pt x="109" y="202"/>
                          </a:lnTo>
                          <a:lnTo>
                            <a:pt x="138" y="203"/>
                          </a:lnTo>
                          <a:lnTo>
                            <a:pt x="165" y="200"/>
                          </a:lnTo>
                          <a:lnTo>
                            <a:pt x="171" y="200"/>
                          </a:lnTo>
                          <a:lnTo>
                            <a:pt x="177" y="198"/>
                          </a:lnTo>
                          <a:lnTo>
                            <a:pt x="181" y="195"/>
                          </a:lnTo>
                          <a:lnTo>
                            <a:pt x="183" y="191"/>
                          </a:lnTo>
                          <a:lnTo>
                            <a:pt x="180" y="186"/>
                          </a:lnTo>
                          <a:lnTo>
                            <a:pt x="174" y="182"/>
                          </a:lnTo>
                          <a:lnTo>
                            <a:pt x="167" y="178"/>
                          </a:lnTo>
                          <a:lnTo>
                            <a:pt x="160" y="176"/>
                          </a:lnTo>
                          <a:lnTo>
                            <a:pt x="145" y="173"/>
                          </a:lnTo>
                          <a:lnTo>
                            <a:pt x="131" y="171"/>
                          </a:lnTo>
                          <a:lnTo>
                            <a:pt x="116" y="169"/>
                          </a:lnTo>
                          <a:lnTo>
                            <a:pt x="103" y="167"/>
                          </a:lnTo>
                          <a:lnTo>
                            <a:pt x="90" y="164"/>
                          </a:lnTo>
                          <a:lnTo>
                            <a:pt x="77" y="160"/>
                          </a:lnTo>
                          <a:lnTo>
                            <a:pt x="65" y="154"/>
                          </a:lnTo>
                          <a:lnTo>
                            <a:pt x="54" y="146"/>
                          </a:lnTo>
                          <a:lnTo>
                            <a:pt x="49" y="112"/>
                          </a:lnTo>
                          <a:lnTo>
                            <a:pt x="61" y="84"/>
                          </a:lnTo>
                          <a:lnTo>
                            <a:pt x="84" y="62"/>
                          </a:lnTo>
                          <a:lnTo>
                            <a:pt x="116" y="44"/>
                          </a:lnTo>
                          <a:lnTo>
                            <a:pt x="151" y="30"/>
                          </a:lnTo>
                          <a:lnTo>
                            <a:pt x="187" y="19"/>
                          </a:lnTo>
                          <a:lnTo>
                            <a:pt x="220" y="11"/>
                          </a:lnTo>
                          <a:lnTo>
                            <a:pt x="247" y="4"/>
                          </a:lnTo>
                          <a:lnTo>
                            <a:pt x="231" y="1"/>
                          </a:lnTo>
                          <a:lnTo>
                            <a:pt x="213" y="0"/>
                          </a:lnTo>
                          <a:lnTo>
                            <a:pt x="193" y="2"/>
                          </a:lnTo>
                          <a:lnTo>
                            <a:pt x="171" y="4"/>
                          </a:lnTo>
                          <a:lnTo>
                            <a:pt x="149" y="9"/>
                          </a:lnTo>
                          <a:lnTo>
                            <a:pt x="128" y="14"/>
                          </a:lnTo>
                          <a:lnTo>
                            <a:pt x="106" y="20"/>
                          </a:lnTo>
                          <a:lnTo>
                            <a:pt x="87" y="26"/>
                          </a:lnTo>
                          <a:close/>
                        </a:path>
                      </a:pathLst>
                    </a:custGeom>
                    <a:solidFill>
                      <a:srgbClr val="C9E8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090" name="Freeform 65"/>
                    <p:cNvSpPr>
                      <a:spLocks/>
                    </p:cNvSpPr>
                    <p:nvPr/>
                  </p:nvSpPr>
                  <p:spPr bwMode="auto">
                    <a:xfrm>
                      <a:off x="1424" y="2230"/>
                      <a:ext cx="52" cy="79"/>
                    </a:xfrm>
                    <a:custGeom>
                      <a:avLst/>
                      <a:gdLst>
                        <a:gd name="T0" fmla="*/ 44 w 158"/>
                        <a:gd name="T1" fmla="*/ 26 h 158"/>
                        <a:gd name="T2" fmla="*/ 46 w 158"/>
                        <a:gd name="T3" fmla="*/ 34 h 158"/>
                        <a:gd name="T4" fmla="*/ 45 w 158"/>
                        <a:gd name="T5" fmla="*/ 41 h 158"/>
                        <a:gd name="T6" fmla="*/ 42 w 158"/>
                        <a:gd name="T7" fmla="*/ 47 h 158"/>
                        <a:gd name="T8" fmla="*/ 37 w 158"/>
                        <a:gd name="T9" fmla="*/ 53 h 158"/>
                        <a:gd name="T10" fmla="*/ 31 w 158"/>
                        <a:gd name="T11" fmla="*/ 58 h 158"/>
                        <a:gd name="T12" fmla="*/ 25 w 158"/>
                        <a:gd name="T13" fmla="*/ 63 h 158"/>
                        <a:gd name="T14" fmla="*/ 18 w 158"/>
                        <a:gd name="T15" fmla="*/ 68 h 158"/>
                        <a:gd name="T16" fmla="*/ 12 w 158"/>
                        <a:gd name="T17" fmla="*/ 72 h 158"/>
                        <a:gd name="T18" fmla="*/ 11 w 158"/>
                        <a:gd name="T19" fmla="*/ 74 h 158"/>
                        <a:gd name="T20" fmla="*/ 11 w 158"/>
                        <a:gd name="T21" fmla="*/ 75 h 158"/>
                        <a:gd name="T22" fmla="*/ 11 w 158"/>
                        <a:gd name="T23" fmla="*/ 76 h 158"/>
                        <a:gd name="T24" fmla="*/ 11 w 158"/>
                        <a:gd name="T25" fmla="*/ 78 h 158"/>
                        <a:gd name="T26" fmla="*/ 13 w 158"/>
                        <a:gd name="T27" fmla="*/ 79 h 158"/>
                        <a:gd name="T28" fmla="*/ 14 w 158"/>
                        <a:gd name="T29" fmla="*/ 79 h 158"/>
                        <a:gd name="T30" fmla="*/ 15 w 158"/>
                        <a:gd name="T31" fmla="*/ 79 h 158"/>
                        <a:gd name="T32" fmla="*/ 16 w 158"/>
                        <a:gd name="T33" fmla="*/ 79 h 158"/>
                        <a:gd name="T34" fmla="*/ 24 w 158"/>
                        <a:gd name="T35" fmla="*/ 74 h 158"/>
                        <a:gd name="T36" fmla="*/ 31 w 158"/>
                        <a:gd name="T37" fmla="*/ 69 h 158"/>
                        <a:gd name="T38" fmla="*/ 38 w 158"/>
                        <a:gd name="T39" fmla="*/ 63 h 158"/>
                        <a:gd name="T40" fmla="*/ 44 w 158"/>
                        <a:gd name="T41" fmla="*/ 57 h 158"/>
                        <a:gd name="T42" fmla="*/ 49 w 158"/>
                        <a:gd name="T43" fmla="*/ 50 h 158"/>
                        <a:gd name="T44" fmla="*/ 51 w 158"/>
                        <a:gd name="T45" fmla="*/ 42 h 158"/>
                        <a:gd name="T46" fmla="*/ 52 w 158"/>
                        <a:gd name="T47" fmla="*/ 34 h 158"/>
                        <a:gd name="T48" fmla="*/ 50 w 158"/>
                        <a:gd name="T49" fmla="*/ 24 h 158"/>
                        <a:gd name="T50" fmla="*/ 46 w 158"/>
                        <a:gd name="T51" fmla="*/ 18 h 158"/>
                        <a:gd name="T52" fmla="*/ 39 w 158"/>
                        <a:gd name="T53" fmla="*/ 11 h 158"/>
                        <a:gd name="T54" fmla="*/ 32 w 158"/>
                        <a:gd name="T55" fmla="*/ 7 h 158"/>
                        <a:gd name="T56" fmla="*/ 23 w 158"/>
                        <a:gd name="T57" fmla="*/ 3 h 158"/>
                        <a:gd name="T58" fmla="*/ 15 w 158"/>
                        <a:gd name="T59" fmla="*/ 1 h 158"/>
                        <a:gd name="T60" fmla="*/ 8 w 158"/>
                        <a:gd name="T61" fmla="*/ 0 h 158"/>
                        <a:gd name="T62" fmla="*/ 2 w 158"/>
                        <a:gd name="T63" fmla="*/ 0 h 158"/>
                        <a:gd name="T64" fmla="*/ 0 w 158"/>
                        <a:gd name="T65" fmla="*/ 2 h 158"/>
                        <a:gd name="T66" fmla="*/ 6 w 158"/>
                        <a:gd name="T67" fmla="*/ 5 h 158"/>
                        <a:gd name="T68" fmla="*/ 12 w 158"/>
                        <a:gd name="T69" fmla="*/ 6 h 158"/>
                        <a:gd name="T70" fmla="*/ 18 w 158"/>
                        <a:gd name="T71" fmla="*/ 9 h 158"/>
                        <a:gd name="T72" fmla="*/ 25 w 158"/>
                        <a:gd name="T73" fmla="*/ 10 h 158"/>
                        <a:gd name="T74" fmla="*/ 31 w 158"/>
                        <a:gd name="T75" fmla="*/ 13 h 158"/>
                        <a:gd name="T76" fmla="*/ 36 w 158"/>
                        <a:gd name="T77" fmla="*/ 17 h 158"/>
                        <a:gd name="T78" fmla="*/ 40 w 158"/>
                        <a:gd name="T79" fmla="*/ 20 h 158"/>
                        <a:gd name="T80" fmla="*/ 44 w 158"/>
                        <a:gd name="T81" fmla="*/ 26 h 158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w 158"/>
                        <a:gd name="T124" fmla="*/ 0 h 158"/>
                        <a:gd name="T125" fmla="*/ 158 w 158"/>
                        <a:gd name="T126" fmla="*/ 158 h 158"/>
                      </a:gdLst>
                      <a:ahLst/>
                      <a:cxnLst>
                        <a:cxn ang="T82">
                          <a:pos x="T0" y="T1"/>
                        </a:cxn>
                        <a:cxn ang="T83">
                          <a:pos x="T2" y="T3"/>
                        </a:cxn>
                        <a:cxn ang="T84">
                          <a:pos x="T4" y="T5"/>
                        </a:cxn>
                        <a:cxn ang="T85">
                          <a:pos x="T6" y="T7"/>
                        </a:cxn>
                        <a:cxn ang="T86">
                          <a:pos x="T8" y="T9"/>
                        </a:cxn>
                        <a:cxn ang="T87">
                          <a:pos x="T10" y="T11"/>
                        </a:cxn>
                        <a:cxn ang="T88">
                          <a:pos x="T12" y="T13"/>
                        </a:cxn>
                        <a:cxn ang="T89">
                          <a:pos x="T14" y="T15"/>
                        </a:cxn>
                        <a:cxn ang="T90">
                          <a:pos x="T16" y="T17"/>
                        </a:cxn>
                        <a:cxn ang="T91">
                          <a:pos x="T18" y="T19"/>
                        </a:cxn>
                        <a:cxn ang="T92">
                          <a:pos x="T20" y="T21"/>
                        </a:cxn>
                        <a:cxn ang="T93">
                          <a:pos x="T22" y="T23"/>
                        </a:cxn>
                        <a:cxn ang="T94">
                          <a:pos x="T24" y="T25"/>
                        </a:cxn>
                        <a:cxn ang="T95">
                          <a:pos x="T26" y="T27"/>
                        </a:cxn>
                        <a:cxn ang="T96">
                          <a:pos x="T28" y="T29"/>
                        </a:cxn>
                        <a:cxn ang="T97">
                          <a:pos x="T30" y="T31"/>
                        </a:cxn>
                        <a:cxn ang="T98">
                          <a:pos x="T32" y="T33"/>
                        </a:cxn>
                        <a:cxn ang="T99">
                          <a:pos x="T34" y="T35"/>
                        </a:cxn>
                        <a:cxn ang="T100">
                          <a:pos x="T36" y="T37"/>
                        </a:cxn>
                        <a:cxn ang="T101">
                          <a:pos x="T38" y="T39"/>
                        </a:cxn>
                        <a:cxn ang="T102">
                          <a:pos x="T40" y="T41"/>
                        </a:cxn>
                        <a:cxn ang="T103">
                          <a:pos x="T42" y="T43"/>
                        </a:cxn>
                        <a:cxn ang="T104">
                          <a:pos x="T44" y="T45"/>
                        </a:cxn>
                        <a:cxn ang="T105">
                          <a:pos x="T46" y="T47"/>
                        </a:cxn>
                        <a:cxn ang="T106">
                          <a:pos x="T48" y="T49"/>
                        </a:cxn>
                        <a:cxn ang="T107">
                          <a:pos x="T50" y="T51"/>
                        </a:cxn>
                        <a:cxn ang="T108">
                          <a:pos x="T52" y="T53"/>
                        </a:cxn>
                        <a:cxn ang="T109">
                          <a:pos x="T54" y="T55"/>
                        </a:cxn>
                        <a:cxn ang="T110">
                          <a:pos x="T56" y="T57"/>
                        </a:cxn>
                        <a:cxn ang="T111">
                          <a:pos x="T58" y="T59"/>
                        </a:cxn>
                        <a:cxn ang="T112">
                          <a:pos x="T60" y="T61"/>
                        </a:cxn>
                        <a:cxn ang="T113">
                          <a:pos x="T62" y="T63"/>
                        </a:cxn>
                        <a:cxn ang="T114">
                          <a:pos x="T64" y="T65"/>
                        </a:cxn>
                        <a:cxn ang="T115">
                          <a:pos x="T66" y="T67"/>
                        </a:cxn>
                        <a:cxn ang="T116">
                          <a:pos x="T68" y="T69"/>
                        </a:cxn>
                        <a:cxn ang="T117">
                          <a:pos x="T70" y="T71"/>
                        </a:cxn>
                        <a:cxn ang="T118">
                          <a:pos x="T72" y="T73"/>
                        </a:cxn>
                        <a:cxn ang="T119">
                          <a:pos x="T74" y="T75"/>
                        </a:cxn>
                        <a:cxn ang="T120">
                          <a:pos x="T76" y="T77"/>
                        </a:cxn>
                        <a:cxn ang="T121">
                          <a:pos x="T78" y="T79"/>
                        </a:cxn>
                        <a:cxn ang="T122">
                          <a:pos x="T80" y="T81"/>
                        </a:cxn>
                      </a:cxnLst>
                      <a:rect l="T123" t="T124" r="T125" b="T126"/>
                      <a:pathLst>
                        <a:path w="158" h="158">
                          <a:moveTo>
                            <a:pt x="133" y="52"/>
                          </a:moveTo>
                          <a:lnTo>
                            <a:pt x="139" y="68"/>
                          </a:lnTo>
                          <a:lnTo>
                            <a:pt x="137" y="83"/>
                          </a:lnTo>
                          <a:lnTo>
                            <a:pt x="127" y="95"/>
                          </a:lnTo>
                          <a:lnTo>
                            <a:pt x="113" y="106"/>
                          </a:lnTo>
                          <a:lnTo>
                            <a:pt x="95" y="116"/>
                          </a:lnTo>
                          <a:lnTo>
                            <a:pt x="75" y="126"/>
                          </a:lnTo>
                          <a:lnTo>
                            <a:pt x="55" y="135"/>
                          </a:lnTo>
                          <a:lnTo>
                            <a:pt x="37" y="144"/>
                          </a:lnTo>
                          <a:lnTo>
                            <a:pt x="34" y="147"/>
                          </a:lnTo>
                          <a:lnTo>
                            <a:pt x="33" y="149"/>
                          </a:lnTo>
                          <a:lnTo>
                            <a:pt x="33" y="152"/>
                          </a:lnTo>
                          <a:lnTo>
                            <a:pt x="34" y="155"/>
                          </a:lnTo>
                          <a:lnTo>
                            <a:pt x="39" y="157"/>
                          </a:lnTo>
                          <a:lnTo>
                            <a:pt x="43" y="158"/>
                          </a:lnTo>
                          <a:lnTo>
                            <a:pt x="46" y="158"/>
                          </a:lnTo>
                          <a:lnTo>
                            <a:pt x="50" y="157"/>
                          </a:lnTo>
                          <a:lnTo>
                            <a:pt x="74" y="148"/>
                          </a:lnTo>
                          <a:lnTo>
                            <a:pt x="95" y="138"/>
                          </a:lnTo>
                          <a:lnTo>
                            <a:pt x="116" y="127"/>
                          </a:lnTo>
                          <a:lnTo>
                            <a:pt x="135" y="114"/>
                          </a:lnTo>
                          <a:lnTo>
                            <a:pt x="148" y="100"/>
                          </a:lnTo>
                          <a:lnTo>
                            <a:pt x="156" y="84"/>
                          </a:lnTo>
                          <a:lnTo>
                            <a:pt x="158" y="67"/>
                          </a:lnTo>
                          <a:lnTo>
                            <a:pt x="152" y="49"/>
                          </a:lnTo>
                          <a:lnTo>
                            <a:pt x="139" y="35"/>
                          </a:lnTo>
                          <a:lnTo>
                            <a:pt x="120" y="23"/>
                          </a:lnTo>
                          <a:lnTo>
                            <a:pt x="97" y="14"/>
                          </a:lnTo>
                          <a:lnTo>
                            <a:pt x="71" y="7"/>
                          </a:lnTo>
                          <a:lnTo>
                            <a:pt x="45" y="2"/>
                          </a:lnTo>
                          <a:lnTo>
                            <a:pt x="23" y="0"/>
                          </a:lnTo>
                          <a:lnTo>
                            <a:pt x="7" y="0"/>
                          </a:lnTo>
                          <a:lnTo>
                            <a:pt x="0" y="4"/>
                          </a:lnTo>
                          <a:lnTo>
                            <a:pt x="17" y="9"/>
                          </a:lnTo>
                          <a:lnTo>
                            <a:pt x="36" y="13"/>
                          </a:lnTo>
                          <a:lnTo>
                            <a:pt x="56" y="17"/>
                          </a:lnTo>
                          <a:lnTo>
                            <a:pt x="75" y="21"/>
                          </a:lnTo>
                          <a:lnTo>
                            <a:pt x="94" y="26"/>
                          </a:lnTo>
                          <a:lnTo>
                            <a:pt x="110" y="33"/>
                          </a:lnTo>
                          <a:lnTo>
                            <a:pt x="123" y="41"/>
                          </a:lnTo>
                          <a:lnTo>
                            <a:pt x="133" y="52"/>
                          </a:lnTo>
                          <a:close/>
                        </a:path>
                      </a:pathLst>
                    </a:custGeom>
                    <a:solidFill>
                      <a:srgbClr val="C9E8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091" name="Freeform 66"/>
                    <p:cNvSpPr>
                      <a:spLocks/>
                    </p:cNvSpPr>
                    <p:nvPr/>
                  </p:nvSpPr>
                  <p:spPr bwMode="auto">
                    <a:xfrm>
                      <a:off x="1232" y="2211"/>
                      <a:ext cx="133" cy="166"/>
                    </a:xfrm>
                    <a:custGeom>
                      <a:avLst/>
                      <a:gdLst>
                        <a:gd name="T0" fmla="*/ 41 w 399"/>
                        <a:gd name="T1" fmla="*/ 31 h 331"/>
                        <a:gd name="T2" fmla="*/ 22 w 399"/>
                        <a:gd name="T3" fmla="*/ 51 h 331"/>
                        <a:gd name="T4" fmla="*/ 7 w 399"/>
                        <a:gd name="T5" fmla="*/ 73 h 331"/>
                        <a:gd name="T6" fmla="*/ 0 w 399"/>
                        <a:gd name="T7" fmla="*/ 100 h 331"/>
                        <a:gd name="T8" fmla="*/ 1 w 399"/>
                        <a:gd name="T9" fmla="*/ 117 h 331"/>
                        <a:gd name="T10" fmla="*/ 4 w 399"/>
                        <a:gd name="T11" fmla="*/ 124 h 331"/>
                        <a:gd name="T12" fmla="*/ 8 w 399"/>
                        <a:gd name="T13" fmla="*/ 131 h 331"/>
                        <a:gd name="T14" fmla="*/ 13 w 399"/>
                        <a:gd name="T15" fmla="*/ 136 h 331"/>
                        <a:gd name="T16" fmla="*/ 23 w 399"/>
                        <a:gd name="T17" fmla="*/ 142 h 331"/>
                        <a:gd name="T18" fmla="*/ 36 w 399"/>
                        <a:gd name="T19" fmla="*/ 149 h 331"/>
                        <a:gd name="T20" fmla="*/ 49 w 399"/>
                        <a:gd name="T21" fmla="*/ 154 h 331"/>
                        <a:gd name="T22" fmla="*/ 63 w 399"/>
                        <a:gd name="T23" fmla="*/ 158 h 331"/>
                        <a:gd name="T24" fmla="*/ 77 w 399"/>
                        <a:gd name="T25" fmla="*/ 161 h 331"/>
                        <a:gd name="T26" fmla="*/ 91 w 399"/>
                        <a:gd name="T27" fmla="*/ 163 h 331"/>
                        <a:gd name="T28" fmla="*/ 105 w 399"/>
                        <a:gd name="T29" fmla="*/ 164 h 331"/>
                        <a:gd name="T30" fmla="*/ 119 w 399"/>
                        <a:gd name="T31" fmla="*/ 165 h 331"/>
                        <a:gd name="T32" fmla="*/ 129 w 399"/>
                        <a:gd name="T33" fmla="*/ 166 h 331"/>
                        <a:gd name="T34" fmla="*/ 132 w 399"/>
                        <a:gd name="T35" fmla="*/ 163 h 331"/>
                        <a:gd name="T36" fmla="*/ 133 w 399"/>
                        <a:gd name="T37" fmla="*/ 158 h 331"/>
                        <a:gd name="T38" fmla="*/ 130 w 399"/>
                        <a:gd name="T39" fmla="*/ 155 h 331"/>
                        <a:gd name="T40" fmla="*/ 121 w 399"/>
                        <a:gd name="T41" fmla="*/ 152 h 331"/>
                        <a:gd name="T42" fmla="*/ 109 w 399"/>
                        <a:gd name="T43" fmla="*/ 150 h 331"/>
                        <a:gd name="T44" fmla="*/ 96 w 399"/>
                        <a:gd name="T45" fmla="*/ 148 h 331"/>
                        <a:gd name="T46" fmla="*/ 83 w 399"/>
                        <a:gd name="T47" fmla="*/ 146 h 331"/>
                        <a:gd name="T48" fmla="*/ 70 w 399"/>
                        <a:gd name="T49" fmla="*/ 143 h 331"/>
                        <a:gd name="T50" fmla="*/ 57 w 399"/>
                        <a:gd name="T51" fmla="*/ 140 h 331"/>
                        <a:gd name="T52" fmla="*/ 45 w 399"/>
                        <a:gd name="T53" fmla="*/ 136 h 331"/>
                        <a:gd name="T54" fmla="*/ 33 w 399"/>
                        <a:gd name="T55" fmla="*/ 131 h 331"/>
                        <a:gd name="T56" fmla="*/ 23 w 399"/>
                        <a:gd name="T57" fmla="*/ 124 h 331"/>
                        <a:gd name="T58" fmla="*/ 16 w 399"/>
                        <a:gd name="T59" fmla="*/ 114 h 331"/>
                        <a:gd name="T60" fmla="*/ 14 w 399"/>
                        <a:gd name="T61" fmla="*/ 102 h 331"/>
                        <a:gd name="T62" fmla="*/ 16 w 399"/>
                        <a:gd name="T63" fmla="*/ 88 h 331"/>
                        <a:gd name="T64" fmla="*/ 21 w 399"/>
                        <a:gd name="T65" fmla="*/ 75 h 331"/>
                        <a:gd name="T66" fmla="*/ 29 w 399"/>
                        <a:gd name="T67" fmla="*/ 61 h 331"/>
                        <a:gd name="T68" fmla="*/ 39 w 399"/>
                        <a:gd name="T69" fmla="*/ 49 h 331"/>
                        <a:gd name="T70" fmla="*/ 51 w 399"/>
                        <a:gd name="T71" fmla="*/ 37 h 331"/>
                        <a:gd name="T72" fmla="*/ 63 w 399"/>
                        <a:gd name="T73" fmla="*/ 26 h 331"/>
                        <a:gd name="T74" fmla="*/ 81 w 399"/>
                        <a:gd name="T75" fmla="*/ 17 h 331"/>
                        <a:gd name="T76" fmla="*/ 98 w 399"/>
                        <a:gd name="T77" fmla="*/ 9 h 331"/>
                        <a:gd name="T78" fmla="*/ 109 w 399"/>
                        <a:gd name="T79" fmla="*/ 3 h 331"/>
                        <a:gd name="T80" fmla="*/ 106 w 399"/>
                        <a:gd name="T81" fmla="*/ 0 h 331"/>
                        <a:gd name="T82" fmla="*/ 91 w 399"/>
                        <a:gd name="T83" fmla="*/ 2 h 331"/>
                        <a:gd name="T84" fmla="*/ 74 w 399"/>
                        <a:gd name="T85" fmla="*/ 8 h 331"/>
                        <a:gd name="T86" fmla="*/ 58 w 399"/>
                        <a:gd name="T87" fmla="*/ 17 h 331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w 399"/>
                        <a:gd name="T133" fmla="*/ 0 h 331"/>
                        <a:gd name="T134" fmla="*/ 399 w 399"/>
                        <a:gd name="T135" fmla="*/ 331 h 331"/>
                      </a:gdLst>
                      <a:ahLst/>
                      <a:cxnLst>
                        <a:cxn ang="T88">
                          <a:pos x="T0" y="T1"/>
                        </a:cxn>
                        <a:cxn ang="T89">
                          <a:pos x="T2" y="T3"/>
                        </a:cxn>
                        <a:cxn ang="T90">
                          <a:pos x="T4" y="T5"/>
                        </a:cxn>
                        <a:cxn ang="T91">
                          <a:pos x="T6" y="T7"/>
                        </a:cxn>
                        <a:cxn ang="T92">
                          <a:pos x="T8" y="T9"/>
                        </a:cxn>
                        <a:cxn ang="T93">
                          <a:pos x="T10" y="T11"/>
                        </a:cxn>
                        <a:cxn ang="T94">
                          <a:pos x="T12" y="T13"/>
                        </a:cxn>
                        <a:cxn ang="T95">
                          <a:pos x="T14" y="T15"/>
                        </a:cxn>
                        <a:cxn ang="T96">
                          <a:pos x="T16" y="T17"/>
                        </a:cxn>
                        <a:cxn ang="T97">
                          <a:pos x="T18" y="T19"/>
                        </a:cxn>
                        <a:cxn ang="T98">
                          <a:pos x="T20" y="T21"/>
                        </a:cxn>
                        <a:cxn ang="T99">
                          <a:pos x="T22" y="T23"/>
                        </a:cxn>
                        <a:cxn ang="T100">
                          <a:pos x="T24" y="T25"/>
                        </a:cxn>
                        <a:cxn ang="T101">
                          <a:pos x="T26" y="T27"/>
                        </a:cxn>
                        <a:cxn ang="T102">
                          <a:pos x="T28" y="T29"/>
                        </a:cxn>
                        <a:cxn ang="T103">
                          <a:pos x="T30" y="T31"/>
                        </a:cxn>
                        <a:cxn ang="T104">
                          <a:pos x="T32" y="T33"/>
                        </a:cxn>
                        <a:cxn ang="T105">
                          <a:pos x="T34" y="T35"/>
                        </a:cxn>
                        <a:cxn ang="T106">
                          <a:pos x="T36" y="T37"/>
                        </a:cxn>
                        <a:cxn ang="T107">
                          <a:pos x="T38" y="T39"/>
                        </a:cxn>
                        <a:cxn ang="T108">
                          <a:pos x="T40" y="T41"/>
                        </a:cxn>
                        <a:cxn ang="T109">
                          <a:pos x="T42" y="T43"/>
                        </a:cxn>
                        <a:cxn ang="T110">
                          <a:pos x="T44" y="T45"/>
                        </a:cxn>
                        <a:cxn ang="T111">
                          <a:pos x="T46" y="T47"/>
                        </a:cxn>
                        <a:cxn ang="T112">
                          <a:pos x="T48" y="T49"/>
                        </a:cxn>
                        <a:cxn ang="T113">
                          <a:pos x="T50" y="T51"/>
                        </a:cxn>
                        <a:cxn ang="T114">
                          <a:pos x="T52" y="T53"/>
                        </a:cxn>
                        <a:cxn ang="T115">
                          <a:pos x="T54" y="T55"/>
                        </a:cxn>
                        <a:cxn ang="T116">
                          <a:pos x="T56" y="T57"/>
                        </a:cxn>
                        <a:cxn ang="T117">
                          <a:pos x="T58" y="T59"/>
                        </a:cxn>
                        <a:cxn ang="T118">
                          <a:pos x="T60" y="T61"/>
                        </a:cxn>
                        <a:cxn ang="T119">
                          <a:pos x="T62" y="T63"/>
                        </a:cxn>
                        <a:cxn ang="T120">
                          <a:pos x="T64" y="T65"/>
                        </a:cxn>
                        <a:cxn ang="T121">
                          <a:pos x="T66" y="T67"/>
                        </a:cxn>
                        <a:cxn ang="T122">
                          <a:pos x="T68" y="T69"/>
                        </a:cxn>
                        <a:cxn ang="T123">
                          <a:pos x="T70" y="T71"/>
                        </a:cxn>
                        <a:cxn ang="T124">
                          <a:pos x="T72" y="T73"/>
                        </a:cxn>
                        <a:cxn ang="T125">
                          <a:pos x="T74" y="T75"/>
                        </a:cxn>
                        <a:cxn ang="T126">
                          <a:pos x="T76" y="T77"/>
                        </a:cxn>
                        <a:cxn ang="T127">
                          <a:pos x="T78" y="T79"/>
                        </a:cxn>
                        <a:cxn ang="T128">
                          <a:pos x="T80" y="T81"/>
                        </a:cxn>
                        <a:cxn ang="T129">
                          <a:pos x="T82" y="T83"/>
                        </a:cxn>
                        <a:cxn ang="T130">
                          <a:pos x="T84" y="T85"/>
                        </a:cxn>
                        <a:cxn ang="T131">
                          <a:pos x="T86" y="T87"/>
                        </a:cxn>
                      </a:cxnLst>
                      <a:rect l="T132" t="T133" r="T134" b="T135"/>
                      <a:pathLst>
                        <a:path w="399" h="331">
                          <a:moveTo>
                            <a:pt x="155" y="44"/>
                          </a:moveTo>
                          <a:lnTo>
                            <a:pt x="124" y="62"/>
                          </a:lnTo>
                          <a:lnTo>
                            <a:pt x="94" y="80"/>
                          </a:lnTo>
                          <a:lnTo>
                            <a:pt x="66" y="101"/>
                          </a:lnTo>
                          <a:lnTo>
                            <a:pt x="42" y="123"/>
                          </a:lnTo>
                          <a:lnTo>
                            <a:pt x="21" y="146"/>
                          </a:lnTo>
                          <a:lnTo>
                            <a:pt x="7" y="171"/>
                          </a:lnTo>
                          <a:lnTo>
                            <a:pt x="0" y="199"/>
                          </a:lnTo>
                          <a:lnTo>
                            <a:pt x="1" y="227"/>
                          </a:lnTo>
                          <a:lnTo>
                            <a:pt x="4" y="234"/>
                          </a:lnTo>
                          <a:lnTo>
                            <a:pt x="7" y="242"/>
                          </a:lnTo>
                          <a:lnTo>
                            <a:pt x="11" y="248"/>
                          </a:lnTo>
                          <a:lnTo>
                            <a:pt x="17" y="255"/>
                          </a:lnTo>
                          <a:lnTo>
                            <a:pt x="24" y="261"/>
                          </a:lnTo>
                          <a:lnTo>
                            <a:pt x="33" y="267"/>
                          </a:lnTo>
                          <a:lnTo>
                            <a:pt x="40" y="272"/>
                          </a:lnTo>
                          <a:lnTo>
                            <a:pt x="50" y="276"/>
                          </a:lnTo>
                          <a:lnTo>
                            <a:pt x="69" y="284"/>
                          </a:lnTo>
                          <a:lnTo>
                            <a:pt x="88" y="291"/>
                          </a:lnTo>
                          <a:lnTo>
                            <a:pt x="107" y="297"/>
                          </a:lnTo>
                          <a:lnTo>
                            <a:pt x="127" y="302"/>
                          </a:lnTo>
                          <a:lnTo>
                            <a:pt x="148" y="307"/>
                          </a:lnTo>
                          <a:lnTo>
                            <a:pt x="168" y="311"/>
                          </a:lnTo>
                          <a:lnTo>
                            <a:pt x="188" y="315"/>
                          </a:lnTo>
                          <a:lnTo>
                            <a:pt x="209" y="318"/>
                          </a:lnTo>
                          <a:lnTo>
                            <a:pt x="230" y="321"/>
                          </a:lnTo>
                          <a:lnTo>
                            <a:pt x="251" y="323"/>
                          </a:lnTo>
                          <a:lnTo>
                            <a:pt x="272" y="325"/>
                          </a:lnTo>
                          <a:lnTo>
                            <a:pt x="294" y="327"/>
                          </a:lnTo>
                          <a:lnTo>
                            <a:pt x="315" y="328"/>
                          </a:lnTo>
                          <a:lnTo>
                            <a:pt x="336" y="329"/>
                          </a:lnTo>
                          <a:lnTo>
                            <a:pt x="358" y="330"/>
                          </a:lnTo>
                          <a:lnTo>
                            <a:pt x="378" y="331"/>
                          </a:lnTo>
                          <a:lnTo>
                            <a:pt x="386" y="331"/>
                          </a:lnTo>
                          <a:lnTo>
                            <a:pt x="391" y="329"/>
                          </a:lnTo>
                          <a:lnTo>
                            <a:pt x="396" y="325"/>
                          </a:lnTo>
                          <a:lnTo>
                            <a:pt x="399" y="321"/>
                          </a:lnTo>
                          <a:lnTo>
                            <a:pt x="399" y="316"/>
                          </a:lnTo>
                          <a:lnTo>
                            <a:pt x="396" y="312"/>
                          </a:lnTo>
                          <a:lnTo>
                            <a:pt x="390" y="309"/>
                          </a:lnTo>
                          <a:lnTo>
                            <a:pt x="383" y="307"/>
                          </a:lnTo>
                          <a:lnTo>
                            <a:pt x="364" y="304"/>
                          </a:lnTo>
                          <a:lnTo>
                            <a:pt x="345" y="302"/>
                          </a:lnTo>
                          <a:lnTo>
                            <a:pt x="326" y="299"/>
                          </a:lnTo>
                          <a:lnTo>
                            <a:pt x="306" y="297"/>
                          </a:lnTo>
                          <a:lnTo>
                            <a:pt x="287" y="295"/>
                          </a:lnTo>
                          <a:lnTo>
                            <a:pt x="268" y="293"/>
                          </a:lnTo>
                          <a:lnTo>
                            <a:pt x="248" y="291"/>
                          </a:lnTo>
                          <a:lnTo>
                            <a:pt x="229" y="288"/>
                          </a:lnTo>
                          <a:lnTo>
                            <a:pt x="210" y="286"/>
                          </a:lnTo>
                          <a:lnTo>
                            <a:pt x="191" y="283"/>
                          </a:lnTo>
                          <a:lnTo>
                            <a:pt x="172" y="279"/>
                          </a:lnTo>
                          <a:lnTo>
                            <a:pt x="153" y="276"/>
                          </a:lnTo>
                          <a:lnTo>
                            <a:pt x="136" y="271"/>
                          </a:lnTo>
                          <a:lnTo>
                            <a:pt x="117" y="266"/>
                          </a:lnTo>
                          <a:lnTo>
                            <a:pt x="100" y="261"/>
                          </a:lnTo>
                          <a:lnTo>
                            <a:pt x="82" y="254"/>
                          </a:lnTo>
                          <a:lnTo>
                            <a:pt x="68" y="247"/>
                          </a:lnTo>
                          <a:lnTo>
                            <a:pt x="56" y="238"/>
                          </a:lnTo>
                          <a:lnTo>
                            <a:pt x="48" y="228"/>
                          </a:lnTo>
                          <a:lnTo>
                            <a:pt x="43" y="216"/>
                          </a:lnTo>
                          <a:lnTo>
                            <a:pt x="42" y="204"/>
                          </a:lnTo>
                          <a:lnTo>
                            <a:pt x="43" y="189"/>
                          </a:lnTo>
                          <a:lnTo>
                            <a:pt x="48" y="175"/>
                          </a:lnTo>
                          <a:lnTo>
                            <a:pt x="53" y="164"/>
                          </a:lnTo>
                          <a:lnTo>
                            <a:pt x="64" y="149"/>
                          </a:lnTo>
                          <a:lnTo>
                            <a:pt x="75" y="134"/>
                          </a:lnTo>
                          <a:lnTo>
                            <a:pt x="88" y="121"/>
                          </a:lnTo>
                          <a:lnTo>
                            <a:pt x="103" y="109"/>
                          </a:lnTo>
                          <a:lnTo>
                            <a:pt x="117" y="97"/>
                          </a:lnTo>
                          <a:lnTo>
                            <a:pt x="133" y="85"/>
                          </a:lnTo>
                          <a:lnTo>
                            <a:pt x="152" y="73"/>
                          </a:lnTo>
                          <a:lnTo>
                            <a:pt x="171" y="61"/>
                          </a:lnTo>
                          <a:lnTo>
                            <a:pt x="190" y="51"/>
                          </a:lnTo>
                          <a:lnTo>
                            <a:pt x="214" y="42"/>
                          </a:lnTo>
                          <a:lnTo>
                            <a:pt x="242" y="33"/>
                          </a:lnTo>
                          <a:lnTo>
                            <a:pt x="270" y="25"/>
                          </a:lnTo>
                          <a:lnTo>
                            <a:pt x="294" y="18"/>
                          </a:lnTo>
                          <a:lnTo>
                            <a:pt x="315" y="12"/>
                          </a:lnTo>
                          <a:lnTo>
                            <a:pt x="328" y="6"/>
                          </a:lnTo>
                          <a:lnTo>
                            <a:pt x="332" y="2"/>
                          </a:lnTo>
                          <a:lnTo>
                            <a:pt x="317" y="0"/>
                          </a:lnTo>
                          <a:lnTo>
                            <a:pt x="297" y="1"/>
                          </a:lnTo>
                          <a:lnTo>
                            <a:pt x="274" y="4"/>
                          </a:lnTo>
                          <a:lnTo>
                            <a:pt x="249" y="9"/>
                          </a:lnTo>
                          <a:lnTo>
                            <a:pt x="223" y="16"/>
                          </a:lnTo>
                          <a:lnTo>
                            <a:pt x="198" y="24"/>
                          </a:lnTo>
                          <a:lnTo>
                            <a:pt x="175" y="33"/>
                          </a:lnTo>
                          <a:lnTo>
                            <a:pt x="155" y="44"/>
                          </a:lnTo>
                          <a:close/>
                        </a:path>
                      </a:pathLst>
                    </a:custGeom>
                    <a:solidFill>
                      <a:srgbClr val="C9E8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092" name="Freeform 67"/>
                    <p:cNvSpPr>
                      <a:spLocks/>
                    </p:cNvSpPr>
                    <p:nvPr/>
                  </p:nvSpPr>
                  <p:spPr bwMode="auto">
                    <a:xfrm>
                      <a:off x="1419" y="2206"/>
                      <a:ext cx="116" cy="110"/>
                    </a:xfrm>
                    <a:custGeom>
                      <a:avLst/>
                      <a:gdLst>
                        <a:gd name="T0" fmla="*/ 96 w 350"/>
                        <a:gd name="T1" fmla="*/ 34 h 221"/>
                        <a:gd name="T2" fmla="*/ 101 w 350"/>
                        <a:gd name="T3" fmla="*/ 40 h 221"/>
                        <a:gd name="T4" fmla="*/ 105 w 350"/>
                        <a:gd name="T5" fmla="*/ 47 h 221"/>
                        <a:gd name="T6" fmla="*/ 106 w 350"/>
                        <a:gd name="T7" fmla="*/ 54 h 221"/>
                        <a:gd name="T8" fmla="*/ 106 w 350"/>
                        <a:gd name="T9" fmla="*/ 62 h 221"/>
                        <a:gd name="T10" fmla="*/ 105 w 350"/>
                        <a:gd name="T11" fmla="*/ 69 h 221"/>
                        <a:gd name="T12" fmla="*/ 103 w 350"/>
                        <a:gd name="T13" fmla="*/ 74 h 221"/>
                        <a:gd name="T14" fmla="*/ 100 w 350"/>
                        <a:gd name="T15" fmla="*/ 80 h 221"/>
                        <a:gd name="T16" fmla="*/ 97 w 350"/>
                        <a:gd name="T17" fmla="*/ 84 h 221"/>
                        <a:gd name="T18" fmla="*/ 92 w 350"/>
                        <a:gd name="T19" fmla="*/ 89 h 221"/>
                        <a:gd name="T20" fmla="*/ 88 w 350"/>
                        <a:gd name="T21" fmla="*/ 93 h 221"/>
                        <a:gd name="T22" fmla="*/ 84 w 350"/>
                        <a:gd name="T23" fmla="*/ 98 h 221"/>
                        <a:gd name="T24" fmla="*/ 80 w 350"/>
                        <a:gd name="T25" fmla="*/ 102 h 221"/>
                        <a:gd name="T26" fmla="*/ 79 w 350"/>
                        <a:gd name="T27" fmla="*/ 104 h 221"/>
                        <a:gd name="T28" fmla="*/ 79 w 350"/>
                        <a:gd name="T29" fmla="*/ 106 h 221"/>
                        <a:gd name="T30" fmla="*/ 79 w 350"/>
                        <a:gd name="T31" fmla="*/ 107 h 221"/>
                        <a:gd name="T32" fmla="*/ 80 w 350"/>
                        <a:gd name="T33" fmla="*/ 109 h 221"/>
                        <a:gd name="T34" fmla="*/ 81 w 350"/>
                        <a:gd name="T35" fmla="*/ 110 h 221"/>
                        <a:gd name="T36" fmla="*/ 83 w 350"/>
                        <a:gd name="T37" fmla="*/ 110 h 221"/>
                        <a:gd name="T38" fmla="*/ 84 w 350"/>
                        <a:gd name="T39" fmla="*/ 110 h 221"/>
                        <a:gd name="T40" fmla="*/ 86 w 350"/>
                        <a:gd name="T41" fmla="*/ 109 h 221"/>
                        <a:gd name="T42" fmla="*/ 95 w 350"/>
                        <a:gd name="T43" fmla="*/ 102 h 221"/>
                        <a:gd name="T44" fmla="*/ 103 w 350"/>
                        <a:gd name="T45" fmla="*/ 93 h 221"/>
                        <a:gd name="T46" fmla="*/ 110 w 350"/>
                        <a:gd name="T47" fmla="*/ 84 h 221"/>
                        <a:gd name="T48" fmla="*/ 114 w 350"/>
                        <a:gd name="T49" fmla="*/ 73 h 221"/>
                        <a:gd name="T50" fmla="*/ 116 w 350"/>
                        <a:gd name="T51" fmla="*/ 62 h 221"/>
                        <a:gd name="T52" fmla="*/ 115 w 350"/>
                        <a:gd name="T53" fmla="*/ 50 h 221"/>
                        <a:gd name="T54" fmla="*/ 111 w 350"/>
                        <a:gd name="T55" fmla="*/ 40 h 221"/>
                        <a:gd name="T56" fmla="*/ 103 w 350"/>
                        <a:gd name="T57" fmla="*/ 30 h 221"/>
                        <a:gd name="T58" fmla="*/ 98 w 350"/>
                        <a:gd name="T59" fmla="*/ 25 h 221"/>
                        <a:gd name="T60" fmla="*/ 91 w 350"/>
                        <a:gd name="T61" fmla="*/ 21 h 221"/>
                        <a:gd name="T62" fmla="*/ 84 w 350"/>
                        <a:gd name="T63" fmla="*/ 17 h 221"/>
                        <a:gd name="T64" fmla="*/ 76 w 350"/>
                        <a:gd name="T65" fmla="*/ 13 h 221"/>
                        <a:gd name="T66" fmla="*/ 67 w 350"/>
                        <a:gd name="T67" fmla="*/ 10 h 221"/>
                        <a:gd name="T68" fmla="*/ 59 w 350"/>
                        <a:gd name="T69" fmla="*/ 7 h 221"/>
                        <a:gd name="T70" fmla="*/ 50 w 350"/>
                        <a:gd name="T71" fmla="*/ 5 h 221"/>
                        <a:gd name="T72" fmla="*/ 42 w 350"/>
                        <a:gd name="T73" fmla="*/ 3 h 221"/>
                        <a:gd name="T74" fmla="*/ 34 w 350"/>
                        <a:gd name="T75" fmla="*/ 2 h 221"/>
                        <a:gd name="T76" fmla="*/ 27 w 350"/>
                        <a:gd name="T77" fmla="*/ 1 h 221"/>
                        <a:gd name="T78" fmla="*/ 20 w 350"/>
                        <a:gd name="T79" fmla="*/ 0 h 221"/>
                        <a:gd name="T80" fmla="*/ 14 w 350"/>
                        <a:gd name="T81" fmla="*/ 0 h 221"/>
                        <a:gd name="T82" fmla="*/ 9 w 350"/>
                        <a:gd name="T83" fmla="*/ 0 h 221"/>
                        <a:gd name="T84" fmla="*/ 4 w 350"/>
                        <a:gd name="T85" fmla="*/ 0 h 221"/>
                        <a:gd name="T86" fmla="*/ 1 w 350"/>
                        <a:gd name="T87" fmla="*/ 1 h 221"/>
                        <a:gd name="T88" fmla="*/ 0 w 350"/>
                        <a:gd name="T89" fmla="*/ 2 h 221"/>
                        <a:gd name="T90" fmla="*/ 5 w 350"/>
                        <a:gd name="T91" fmla="*/ 3 h 221"/>
                        <a:gd name="T92" fmla="*/ 10 w 350"/>
                        <a:gd name="T93" fmla="*/ 3 h 221"/>
                        <a:gd name="T94" fmla="*/ 16 w 350"/>
                        <a:gd name="T95" fmla="*/ 4 h 221"/>
                        <a:gd name="T96" fmla="*/ 21 w 350"/>
                        <a:gd name="T97" fmla="*/ 5 h 221"/>
                        <a:gd name="T98" fmla="*/ 27 w 350"/>
                        <a:gd name="T99" fmla="*/ 7 h 221"/>
                        <a:gd name="T100" fmla="*/ 34 w 350"/>
                        <a:gd name="T101" fmla="*/ 8 h 221"/>
                        <a:gd name="T102" fmla="*/ 40 w 350"/>
                        <a:gd name="T103" fmla="*/ 9 h 221"/>
                        <a:gd name="T104" fmla="*/ 47 w 350"/>
                        <a:gd name="T105" fmla="*/ 11 h 221"/>
                        <a:gd name="T106" fmla="*/ 53 w 350"/>
                        <a:gd name="T107" fmla="*/ 13 h 221"/>
                        <a:gd name="T108" fmla="*/ 60 w 350"/>
                        <a:gd name="T109" fmla="*/ 15 h 221"/>
                        <a:gd name="T110" fmla="*/ 66 w 350"/>
                        <a:gd name="T111" fmla="*/ 17 h 221"/>
                        <a:gd name="T112" fmla="*/ 73 w 350"/>
                        <a:gd name="T113" fmla="*/ 19 h 221"/>
                        <a:gd name="T114" fmla="*/ 79 w 350"/>
                        <a:gd name="T115" fmla="*/ 22 h 221"/>
                        <a:gd name="T116" fmla="*/ 85 w 350"/>
                        <a:gd name="T117" fmla="*/ 26 h 221"/>
                        <a:gd name="T118" fmla="*/ 91 w 350"/>
                        <a:gd name="T119" fmla="*/ 30 h 221"/>
                        <a:gd name="T120" fmla="*/ 96 w 350"/>
                        <a:gd name="T121" fmla="*/ 34 h 221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60000 65536"/>
                        <a:gd name="T172" fmla="*/ 0 60000 65536"/>
                        <a:gd name="T173" fmla="*/ 0 60000 65536"/>
                        <a:gd name="T174" fmla="*/ 0 60000 65536"/>
                        <a:gd name="T175" fmla="*/ 0 60000 65536"/>
                        <a:gd name="T176" fmla="*/ 0 60000 65536"/>
                        <a:gd name="T177" fmla="*/ 0 60000 65536"/>
                        <a:gd name="T178" fmla="*/ 0 60000 65536"/>
                        <a:gd name="T179" fmla="*/ 0 60000 65536"/>
                        <a:gd name="T180" fmla="*/ 0 60000 65536"/>
                        <a:gd name="T181" fmla="*/ 0 60000 65536"/>
                        <a:gd name="T182" fmla="*/ 0 60000 65536"/>
                        <a:gd name="T183" fmla="*/ 0 w 350"/>
                        <a:gd name="T184" fmla="*/ 0 h 221"/>
                        <a:gd name="T185" fmla="*/ 350 w 350"/>
                        <a:gd name="T186" fmla="*/ 221 h 221"/>
                      </a:gdLst>
                      <a:ahLst/>
                      <a:cxnLst>
                        <a:cxn ang="T122">
                          <a:pos x="T0" y="T1"/>
                        </a:cxn>
                        <a:cxn ang="T123">
                          <a:pos x="T2" y="T3"/>
                        </a:cxn>
                        <a:cxn ang="T124">
                          <a:pos x="T4" y="T5"/>
                        </a:cxn>
                        <a:cxn ang="T125">
                          <a:pos x="T6" y="T7"/>
                        </a:cxn>
                        <a:cxn ang="T126">
                          <a:pos x="T8" y="T9"/>
                        </a:cxn>
                        <a:cxn ang="T127">
                          <a:pos x="T10" y="T11"/>
                        </a:cxn>
                        <a:cxn ang="T128">
                          <a:pos x="T12" y="T13"/>
                        </a:cxn>
                        <a:cxn ang="T129">
                          <a:pos x="T14" y="T15"/>
                        </a:cxn>
                        <a:cxn ang="T130">
                          <a:pos x="T16" y="T17"/>
                        </a:cxn>
                        <a:cxn ang="T131">
                          <a:pos x="T18" y="T19"/>
                        </a:cxn>
                        <a:cxn ang="T132">
                          <a:pos x="T20" y="T21"/>
                        </a:cxn>
                        <a:cxn ang="T133">
                          <a:pos x="T22" y="T23"/>
                        </a:cxn>
                        <a:cxn ang="T134">
                          <a:pos x="T24" y="T25"/>
                        </a:cxn>
                        <a:cxn ang="T135">
                          <a:pos x="T26" y="T27"/>
                        </a:cxn>
                        <a:cxn ang="T136">
                          <a:pos x="T28" y="T29"/>
                        </a:cxn>
                        <a:cxn ang="T137">
                          <a:pos x="T30" y="T31"/>
                        </a:cxn>
                        <a:cxn ang="T138">
                          <a:pos x="T32" y="T33"/>
                        </a:cxn>
                        <a:cxn ang="T139">
                          <a:pos x="T34" y="T35"/>
                        </a:cxn>
                        <a:cxn ang="T140">
                          <a:pos x="T36" y="T37"/>
                        </a:cxn>
                        <a:cxn ang="T141">
                          <a:pos x="T38" y="T39"/>
                        </a:cxn>
                        <a:cxn ang="T142">
                          <a:pos x="T40" y="T41"/>
                        </a:cxn>
                        <a:cxn ang="T143">
                          <a:pos x="T42" y="T43"/>
                        </a:cxn>
                        <a:cxn ang="T144">
                          <a:pos x="T44" y="T45"/>
                        </a:cxn>
                        <a:cxn ang="T145">
                          <a:pos x="T46" y="T47"/>
                        </a:cxn>
                        <a:cxn ang="T146">
                          <a:pos x="T48" y="T49"/>
                        </a:cxn>
                        <a:cxn ang="T147">
                          <a:pos x="T50" y="T51"/>
                        </a:cxn>
                        <a:cxn ang="T148">
                          <a:pos x="T52" y="T53"/>
                        </a:cxn>
                        <a:cxn ang="T149">
                          <a:pos x="T54" y="T55"/>
                        </a:cxn>
                        <a:cxn ang="T150">
                          <a:pos x="T56" y="T57"/>
                        </a:cxn>
                        <a:cxn ang="T151">
                          <a:pos x="T58" y="T59"/>
                        </a:cxn>
                        <a:cxn ang="T152">
                          <a:pos x="T60" y="T61"/>
                        </a:cxn>
                        <a:cxn ang="T153">
                          <a:pos x="T62" y="T63"/>
                        </a:cxn>
                        <a:cxn ang="T154">
                          <a:pos x="T64" y="T65"/>
                        </a:cxn>
                        <a:cxn ang="T155">
                          <a:pos x="T66" y="T67"/>
                        </a:cxn>
                        <a:cxn ang="T156">
                          <a:pos x="T68" y="T69"/>
                        </a:cxn>
                        <a:cxn ang="T157">
                          <a:pos x="T70" y="T71"/>
                        </a:cxn>
                        <a:cxn ang="T158">
                          <a:pos x="T72" y="T73"/>
                        </a:cxn>
                        <a:cxn ang="T159">
                          <a:pos x="T74" y="T75"/>
                        </a:cxn>
                        <a:cxn ang="T160">
                          <a:pos x="T76" y="T77"/>
                        </a:cxn>
                        <a:cxn ang="T161">
                          <a:pos x="T78" y="T79"/>
                        </a:cxn>
                        <a:cxn ang="T162">
                          <a:pos x="T80" y="T81"/>
                        </a:cxn>
                        <a:cxn ang="T163">
                          <a:pos x="T82" y="T83"/>
                        </a:cxn>
                        <a:cxn ang="T164">
                          <a:pos x="T84" y="T85"/>
                        </a:cxn>
                        <a:cxn ang="T165">
                          <a:pos x="T86" y="T87"/>
                        </a:cxn>
                        <a:cxn ang="T166">
                          <a:pos x="T88" y="T89"/>
                        </a:cxn>
                        <a:cxn ang="T167">
                          <a:pos x="T90" y="T91"/>
                        </a:cxn>
                        <a:cxn ang="T168">
                          <a:pos x="T92" y="T93"/>
                        </a:cxn>
                        <a:cxn ang="T169">
                          <a:pos x="T94" y="T95"/>
                        </a:cxn>
                        <a:cxn ang="T170">
                          <a:pos x="T96" y="T97"/>
                        </a:cxn>
                        <a:cxn ang="T171">
                          <a:pos x="T98" y="T99"/>
                        </a:cxn>
                        <a:cxn ang="T172">
                          <a:pos x="T100" y="T101"/>
                        </a:cxn>
                        <a:cxn ang="T173">
                          <a:pos x="T102" y="T103"/>
                        </a:cxn>
                        <a:cxn ang="T174">
                          <a:pos x="T104" y="T105"/>
                        </a:cxn>
                        <a:cxn ang="T175">
                          <a:pos x="T106" y="T107"/>
                        </a:cxn>
                        <a:cxn ang="T176">
                          <a:pos x="T108" y="T109"/>
                        </a:cxn>
                        <a:cxn ang="T177">
                          <a:pos x="T110" y="T111"/>
                        </a:cxn>
                        <a:cxn ang="T178">
                          <a:pos x="T112" y="T113"/>
                        </a:cxn>
                        <a:cxn ang="T179">
                          <a:pos x="T114" y="T115"/>
                        </a:cxn>
                        <a:cxn ang="T180">
                          <a:pos x="T116" y="T117"/>
                        </a:cxn>
                        <a:cxn ang="T181">
                          <a:pos x="T118" y="T119"/>
                        </a:cxn>
                        <a:cxn ang="T182">
                          <a:pos x="T120" y="T121"/>
                        </a:cxn>
                      </a:cxnLst>
                      <a:rect l="T183" t="T184" r="T185" b="T186"/>
                      <a:pathLst>
                        <a:path w="350" h="221">
                          <a:moveTo>
                            <a:pt x="290" y="68"/>
                          </a:moveTo>
                          <a:lnTo>
                            <a:pt x="306" y="80"/>
                          </a:lnTo>
                          <a:lnTo>
                            <a:pt x="316" y="94"/>
                          </a:lnTo>
                          <a:lnTo>
                            <a:pt x="321" y="109"/>
                          </a:lnTo>
                          <a:lnTo>
                            <a:pt x="321" y="125"/>
                          </a:lnTo>
                          <a:lnTo>
                            <a:pt x="318" y="138"/>
                          </a:lnTo>
                          <a:lnTo>
                            <a:pt x="312" y="149"/>
                          </a:lnTo>
                          <a:lnTo>
                            <a:pt x="302" y="160"/>
                          </a:lnTo>
                          <a:lnTo>
                            <a:pt x="292" y="169"/>
                          </a:lnTo>
                          <a:lnTo>
                            <a:pt x="279" y="179"/>
                          </a:lnTo>
                          <a:lnTo>
                            <a:pt x="266" y="187"/>
                          </a:lnTo>
                          <a:lnTo>
                            <a:pt x="253" y="196"/>
                          </a:lnTo>
                          <a:lnTo>
                            <a:pt x="240" y="205"/>
                          </a:lnTo>
                          <a:lnTo>
                            <a:pt x="237" y="209"/>
                          </a:lnTo>
                          <a:lnTo>
                            <a:pt x="237" y="212"/>
                          </a:lnTo>
                          <a:lnTo>
                            <a:pt x="237" y="215"/>
                          </a:lnTo>
                          <a:lnTo>
                            <a:pt x="240" y="218"/>
                          </a:lnTo>
                          <a:lnTo>
                            <a:pt x="244" y="220"/>
                          </a:lnTo>
                          <a:lnTo>
                            <a:pt x="250" y="221"/>
                          </a:lnTo>
                          <a:lnTo>
                            <a:pt x="254" y="220"/>
                          </a:lnTo>
                          <a:lnTo>
                            <a:pt x="258" y="218"/>
                          </a:lnTo>
                          <a:lnTo>
                            <a:pt x="287" y="204"/>
                          </a:lnTo>
                          <a:lnTo>
                            <a:pt x="312" y="187"/>
                          </a:lnTo>
                          <a:lnTo>
                            <a:pt x="331" y="168"/>
                          </a:lnTo>
                          <a:lnTo>
                            <a:pt x="344" y="146"/>
                          </a:lnTo>
                          <a:lnTo>
                            <a:pt x="350" y="124"/>
                          </a:lnTo>
                          <a:lnTo>
                            <a:pt x="347" y="101"/>
                          </a:lnTo>
                          <a:lnTo>
                            <a:pt x="335" y="80"/>
                          </a:lnTo>
                          <a:lnTo>
                            <a:pt x="312" y="61"/>
                          </a:lnTo>
                          <a:lnTo>
                            <a:pt x="295" y="50"/>
                          </a:lnTo>
                          <a:lnTo>
                            <a:pt x="274" y="42"/>
                          </a:lnTo>
                          <a:lnTo>
                            <a:pt x="253" y="34"/>
                          </a:lnTo>
                          <a:lnTo>
                            <a:pt x="228" y="27"/>
                          </a:lnTo>
                          <a:lnTo>
                            <a:pt x="203" y="20"/>
                          </a:lnTo>
                          <a:lnTo>
                            <a:pt x="179" y="15"/>
                          </a:lnTo>
                          <a:lnTo>
                            <a:pt x="152" y="11"/>
                          </a:lnTo>
                          <a:lnTo>
                            <a:pt x="128" y="7"/>
                          </a:lnTo>
                          <a:lnTo>
                            <a:pt x="103" y="4"/>
                          </a:lnTo>
                          <a:lnTo>
                            <a:pt x="81" y="2"/>
                          </a:lnTo>
                          <a:lnTo>
                            <a:pt x="60" y="0"/>
                          </a:lnTo>
                          <a:lnTo>
                            <a:pt x="42" y="0"/>
                          </a:lnTo>
                          <a:lnTo>
                            <a:pt x="26" y="0"/>
                          </a:lnTo>
                          <a:lnTo>
                            <a:pt x="13" y="0"/>
                          </a:lnTo>
                          <a:lnTo>
                            <a:pt x="4" y="2"/>
                          </a:lnTo>
                          <a:lnTo>
                            <a:pt x="0" y="4"/>
                          </a:lnTo>
                          <a:lnTo>
                            <a:pt x="15" y="6"/>
                          </a:lnTo>
                          <a:lnTo>
                            <a:pt x="29" y="7"/>
                          </a:lnTo>
                          <a:lnTo>
                            <a:pt x="47" y="9"/>
                          </a:lnTo>
                          <a:lnTo>
                            <a:pt x="64" y="11"/>
                          </a:lnTo>
                          <a:lnTo>
                            <a:pt x="81" y="14"/>
                          </a:lnTo>
                          <a:lnTo>
                            <a:pt x="102" y="16"/>
                          </a:lnTo>
                          <a:lnTo>
                            <a:pt x="121" y="19"/>
                          </a:lnTo>
                          <a:lnTo>
                            <a:pt x="141" y="22"/>
                          </a:lnTo>
                          <a:lnTo>
                            <a:pt x="160" y="26"/>
                          </a:lnTo>
                          <a:lnTo>
                            <a:pt x="180" y="30"/>
                          </a:lnTo>
                          <a:lnTo>
                            <a:pt x="200" y="34"/>
                          </a:lnTo>
                          <a:lnTo>
                            <a:pt x="219" y="39"/>
                          </a:lnTo>
                          <a:lnTo>
                            <a:pt x="238" y="45"/>
                          </a:lnTo>
                          <a:lnTo>
                            <a:pt x="257" y="53"/>
                          </a:lnTo>
                          <a:lnTo>
                            <a:pt x="274" y="60"/>
                          </a:lnTo>
                          <a:lnTo>
                            <a:pt x="290" y="68"/>
                          </a:lnTo>
                          <a:close/>
                        </a:path>
                      </a:pathLst>
                    </a:custGeom>
                    <a:solidFill>
                      <a:srgbClr val="C9E8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093" name="Freeform 68"/>
                    <p:cNvSpPr>
                      <a:spLocks/>
                    </p:cNvSpPr>
                    <p:nvPr/>
                  </p:nvSpPr>
                  <p:spPr bwMode="auto">
                    <a:xfrm>
                      <a:off x="1181" y="2256"/>
                      <a:ext cx="48" cy="105"/>
                    </a:xfrm>
                    <a:custGeom>
                      <a:avLst/>
                      <a:gdLst>
                        <a:gd name="T0" fmla="*/ 0 w 142"/>
                        <a:gd name="T1" fmla="*/ 58 h 208"/>
                        <a:gd name="T2" fmla="*/ 0 w 142"/>
                        <a:gd name="T3" fmla="*/ 66 h 208"/>
                        <a:gd name="T4" fmla="*/ 2 w 142"/>
                        <a:gd name="T5" fmla="*/ 74 h 208"/>
                        <a:gd name="T6" fmla="*/ 5 w 142"/>
                        <a:gd name="T7" fmla="*/ 82 h 208"/>
                        <a:gd name="T8" fmla="*/ 10 w 142"/>
                        <a:gd name="T9" fmla="*/ 88 h 208"/>
                        <a:gd name="T10" fmla="*/ 16 w 142"/>
                        <a:gd name="T11" fmla="*/ 94 h 208"/>
                        <a:gd name="T12" fmla="*/ 23 w 142"/>
                        <a:gd name="T13" fmla="*/ 99 h 208"/>
                        <a:gd name="T14" fmla="*/ 31 w 142"/>
                        <a:gd name="T15" fmla="*/ 102 h 208"/>
                        <a:gd name="T16" fmla="*/ 39 w 142"/>
                        <a:gd name="T17" fmla="*/ 104 h 208"/>
                        <a:gd name="T18" fmla="*/ 41 w 142"/>
                        <a:gd name="T19" fmla="*/ 105 h 208"/>
                        <a:gd name="T20" fmla="*/ 44 w 142"/>
                        <a:gd name="T21" fmla="*/ 104 h 208"/>
                        <a:gd name="T22" fmla="*/ 46 w 142"/>
                        <a:gd name="T23" fmla="*/ 102 h 208"/>
                        <a:gd name="T24" fmla="*/ 47 w 142"/>
                        <a:gd name="T25" fmla="*/ 100 h 208"/>
                        <a:gd name="T26" fmla="*/ 47 w 142"/>
                        <a:gd name="T27" fmla="*/ 98 h 208"/>
                        <a:gd name="T28" fmla="*/ 46 w 142"/>
                        <a:gd name="T29" fmla="*/ 95 h 208"/>
                        <a:gd name="T30" fmla="*/ 45 w 142"/>
                        <a:gd name="T31" fmla="*/ 93 h 208"/>
                        <a:gd name="T32" fmla="*/ 42 w 142"/>
                        <a:gd name="T33" fmla="*/ 92 h 208"/>
                        <a:gd name="T34" fmla="*/ 34 w 142"/>
                        <a:gd name="T35" fmla="*/ 89 h 208"/>
                        <a:gd name="T36" fmla="*/ 27 w 142"/>
                        <a:gd name="T37" fmla="*/ 85 h 208"/>
                        <a:gd name="T38" fmla="*/ 21 w 142"/>
                        <a:gd name="T39" fmla="*/ 80 h 208"/>
                        <a:gd name="T40" fmla="*/ 17 w 142"/>
                        <a:gd name="T41" fmla="*/ 74 h 208"/>
                        <a:gd name="T42" fmla="*/ 14 w 142"/>
                        <a:gd name="T43" fmla="*/ 66 h 208"/>
                        <a:gd name="T44" fmla="*/ 12 w 142"/>
                        <a:gd name="T45" fmla="*/ 58 h 208"/>
                        <a:gd name="T46" fmla="*/ 12 w 142"/>
                        <a:gd name="T47" fmla="*/ 49 h 208"/>
                        <a:gd name="T48" fmla="*/ 15 w 142"/>
                        <a:gd name="T49" fmla="*/ 40 h 208"/>
                        <a:gd name="T50" fmla="*/ 18 w 142"/>
                        <a:gd name="T51" fmla="*/ 33 h 208"/>
                        <a:gd name="T52" fmla="*/ 22 w 142"/>
                        <a:gd name="T53" fmla="*/ 27 h 208"/>
                        <a:gd name="T54" fmla="*/ 26 w 142"/>
                        <a:gd name="T55" fmla="*/ 22 h 208"/>
                        <a:gd name="T56" fmla="*/ 31 w 142"/>
                        <a:gd name="T57" fmla="*/ 17 h 208"/>
                        <a:gd name="T58" fmla="*/ 35 w 142"/>
                        <a:gd name="T59" fmla="*/ 12 h 208"/>
                        <a:gd name="T60" fmla="*/ 40 w 142"/>
                        <a:gd name="T61" fmla="*/ 8 h 208"/>
                        <a:gd name="T62" fmla="*/ 45 w 142"/>
                        <a:gd name="T63" fmla="*/ 4 h 208"/>
                        <a:gd name="T64" fmla="*/ 48 w 142"/>
                        <a:gd name="T65" fmla="*/ 1 h 208"/>
                        <a:gd name="T66" fmla="*/ 45 w 142"/>
                        <a:gd name="T67" fmla="*/ 0 h 208"/>
                        <a:gd name="T68" fmla="*/ 39 w 142"/>
                        <a:gd name="T69" fmla="*/ 3 h 208"/>
                        <a:gd name="T70" fmla="*/ 32 w 142"/>
                        <a:gd name="T71" fmla="*/ 8 h 208"/>
                        <a:gd name="T72" fmla="*/ 23 w 142"/>
                        <a:gd name="T73" fmla="*/ 16 h 208"/>
                        <a:gd name="T74" fmla="*/ 16 w 142"/>
                        <a:gd name="T75" fmla="*/ 25 h 208"/>
                        <a:gd name="T76" fmla="*/ 8 w 142"/>
                        <a:gd name="T77" fmla="*/ 35 h 208"/>
                        <a:gd name="T78" fmla="*/ 3 w 142"/>
                        <a:gd name="T79" fmla="*/ 46 h 208"/>
                        <a:gd name="T80" fmla="*/ 0 w 142"/>
                        <a:gd name="T81" fmla="*/ 58 h 208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w 142"/>
                        <a:gd name="T124" fmla="*/ 0 h 208"/>
                        <a:gd name="T125" fmla="*/ 142 w 142"/>
                        <a:gd name="T126" fmla="*/ 208 h 208"/>
                      </a:gdLst>
                      <a:ahLst/>
                      <a:cxnLst>
                        <a:cxn ang="T82">
                          <a:pos x="T0" y="T1"/>
                        </a:cxn>
                        <a:cxn ang="T83">
                          <a:pos x="T2" y="T3"/>
                        </a:cxn>
                        <a:cxn ang="T84">
                          <a:pos x="T4" y="T5"/>
                        </a:cxn>
                        <a:cxn ang="T85">
                          <a:pos x="T6" y="T7"/>
                        </a:cxn>
                        <a:cxn ang="T86">
                          <a:pos x="T8" y="T9"/>
                        </a:cxn>
                        <a:cxn ang="T87">
                          <a:pos x="T10" y="T11"/>
                        </a:cxn>
                        <a:cxn ang="T88">
                          <a:pos x="T12" y="T13"/>
                        </a:cxn>
                        <a:cxn ang="T89">
                          <a:pos x="T14" y="T15"/>
                        </a:cxn>
                        <a:cxn ang="T90">
                          <a:pos x="T16" y="T17"/>
                        </a:cxn>
                        <a:cxn ang="T91">
                          <a:pos x="T18" y="T19"/>
                        </a:cxn>
                        <a:cxn ang="T92">
                          <a:pos x="T20" y="T21"/>
                        </a:cxn>
                        <a:cxn ang="T93">
                          <a:pos x="T22" y="T23"/>
                        </a:cxn>
                        <a:cxn ang="T94">
                          <a:pos x="T24" y="T25"/>
                        </a:cxn>
                        <a:cxn ang="T95">
                          <a:pos x="T26" y="T27"/>
                        </a:cxn>
                        <a:cxn ang="T96">
                          <a:pos x="T28" y="T29"/>
                        </a:cxn>
                        <a:cxn ang="T97">
                          <a:pos x="T30" y="T31"/>
                        </a:cxn>
                        <a:cxn ang="T98">
                          <a:pos x="T32" y="T33"/>
                        </a:cxn>
                        <a:cxn ang="T99">
                          <a:pos x="T34" y="T35"/>
                        </a:cxn>
                        <a:cxn ang="T100">
                          <a:pos x="T36" y="T37"/>
                        </a:cxn>
                        <a:cxn ang="T101">
                          <a:pos x="T38" y="T39"/>
                        </a:cxn>
                        <a:cxn ang="T102">
                          <a:pos x="T40" y="T41"/>
                        </a:cxn>
                        <a:cxn ang="T103">
                          <a:pos x="T42" y="T43"/>
                        </a:cxn>
                        <a:cxn ang="T104">
                          <a:pos x="T44" y="T45"/>
                        </a:cxn>
                        <a:cxn ang="T105">
                          <a:pos x="T46" y="T47"/>
                        </a:cxn>
                        <a:cxn ang="T106">
                          <a:pos x="T48" y="T49"/>
                        </a:cxn>
                        <a:cxn ang="T107">
                          <a:pos x="T50" y="T51"/>
                        </a:cxn>
                        <a:cxn ang="T108">
                          <a:pos x="T52" y="T53"/>
                        </a:cxn>
                        <a:cxn ang="T109">
                          <a:pos x="T54" y="T55"/>
                        </a:cxn>
                        <a:cxn ang="T110">
                          <a:pos x="T56" y="T57"/>
                        </a:cxn>
                        <a:cxn ang="T111">
                          <a:pos x="T58" y="T59"/>
                        </a:cxn>
                        <a:cxn ang="T112">
                          <a:pos x="T60" y="T61"/>
                        </a:cxn>
                        <a:cxn ang="T113">
                          <a:pos x="T62" y="T63"/>
                        </a:cxn>
                        <a:cxn ang="T114">
                          <a:pos x="T64" y="T65"/>
                        </a:cxn>
                        <a:cxn ang="T115">
                          <a:pos x="T66" y="T67"/>
                        </a:cxn>
                        <a:cxn ang="T116">
                          <a:pos x="T68" y="T69"/>
                        </a:cxn>
                        <a:cxn ang="T117">
                          <a:pos x="T70" y="T71"/>
                        </a:cxn>
                        <a:cxn ang="T118">
                          <a:pos x="T72" y="T73"/>
                        </a:cxn>
                        <a:cxn ang="T119">
                          <a:pos x="T74" y="T75"/>
                        </a:cxn>
                        <a:cxn ang="T120">
                          <a:pos x="T76" y="T77"/>
                        </a:cxn>
                        <a:cxn ang="T121">
                          <a:pos x="T78" y="T79"/>
                        </a:cxn>
                        <a:cxn ang="T122">
                          <a:pos x="T80" y="T81"/>
                        </a:cxn>
                      </a:cxnLst>
                      <a:rect l="T123" t="T124" r="T125" b="T126"/>
                      <a:pathLst>
                        <a:path w="142" h="208">
                          <a:moveTo>
                            <a:pt x="0" y="114"/>
                          </a:moveTo>
                          <a:lnTo>
                            <a:pt x="0" y="131"/>
                          </a:lnTo>
                          <a:lnTo>
                            <a:pt x="6" y="147"/>
                          </a:lnTo>
                          <a:lnTo>
                            <a:pt x="16" y="162"/>
                          </a:lnTo>
                          <a:lnTo>
                            <a:pt x="30" y="175"/>
                          </a:lnTo>
                          <a:lnTo>
                            <a:pt x="48" y="186"/>
                          </a:lnTo>
                          <a:lnTo>
                            <a:pt x="68" y="196"/>
                          </a:lnTo>
                          <a:lnTo>
                            <a:pt x="91" y="203"/>
                          </a:lnTo>
                          <a:lnTo>
                            <a:pt x="114" y="207"/>
                          </a:lnTo>
                          <a:lnTo>
                            <a:pt x="122" y="208"/>
                          </a:lnTo>
                          <a:lnTo>
                            <a:pt x="129" y="206"/>
                          </a:lnTo>
                          <a:lnTo>
                            <a:pt x="135" y="203"/>
                          </a:lnTo>
                          <a:lnTo>
                            <a:pt x="138" y="199"/>
                          </a:lnTo>
                          <a:lnTo>
                            <a:pt x="138" y="194"/>
                          </a:lnTo>
                          <a:lnTo>
                            <a:pt x="136" y="189"/>
                          </a:lnTo>
                          <a:lnTo>
                            <a:pt x="132" y="185"/>
                          </a:lnTo>
                          <a:lnTo>
                            <a:pt x="125" y="183"/>
                          </a:lnTo>
                          <a:lnTo>
                            <a:pt x="101" y="177"/>
                          </a:lnTo>
                          <a:lnTo>
                            <a:pt x="80" y="169"/>
                          </a:lnTo>
                          <a:lnTo>
                            <a:pt x="62" y="158"/>
                          </a:lnTo>
                          <a:lnTo>
                            <a:pt x="49" y="146"/>
                          </a:lnTo>
                          <a:lnTo>
                            <a:pt x="40" y="131"/>
                          </a:lnTo>
                          <a:lnTo>
                            <a:pt x="36" y="115"/>
                          </a:lnTo>
                          <a:lnTo>
                            <a:pt x="36" y="97"/>
                          </a:lnTo>
                          <a:lnTo>
                            <a:pt x="43" y="79"/>
                          </a:lnTo>
                          <a:lnTo>
                            <a:pt x="52" y="66"/>
                          </a:lnTo>
                          <a:lnTo>
                            <a:pt x="64" y="54"/>
                          </a:lnTo>
                          <a:lnTo>
                            <a:pt x="77" y="43"/>
                          </a:lnTo>
                          <a:lnTo>
                            <a:pt x="91" y="33"/>
                          </a:lnTo>
                          <a:lnTo>
                            <a:pt x="104" y="24"/>
                          </a:lnTo>
                          <a:lnTo>
                            <a:pt x="119" y="16"/>
                          </a:lnTo>
                          <a:lnTo>
                            <a:pt x="132" y="8"/>
                          </a:lnTo>
                          <a:lnTo>
                            <a:pt x="142" y="1"/>
                          </a:lnTo>
                          <a:lnTo>
                            <a:pt x="132" y="0"/>
                          </a:lnTo>
                          <a:lnTo>
                            <a:pt x="116" y="5"/>
                          </a:lnTo>
                          <a:lnTo>
                            <a:pt x="94" y="16"/>
                          </a:lnTo>
                          <a:lnTo>
                            <a:pt x="69" y="31"/>
                          </a:lnTo>
                          <a:lnTo>
                            <a:pt x="46" y="50"/>
                          </a:lnTo>
                          <a:lnTo>
                            <a:pt x="24" y="70"/>
                          </a:lnTo>
                          <a:lnTo>
                            <a:pt x="9" y="92"/>
                          </a:lnTo>
                          <a:lnTo>
                            <a:pt x="0" y="114"/>
                          </a:lnTo>
                          <a:close/>
                        </a:path>
                      </a:pathLst>
                    </a:custGeom>
                    <a:solidFill>
                      <a:srgbClr val="C9E8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094" name="Freeform 69"/>
                    <p:cNvSpPr>
                      <a:spLocks/>
                    </p:cNvSpPr>
                    <p:nvPr/>
                  </p:nvSpPr>
                  <p:spPr bwMode="auto">
                    <a:xfrm>
                      <a:off x="1515" y="2198"/>
                      <a:ext cx="101" cy="136"/>
                    </a:xfrm>
                    <a:custGeom>
                      <a:avLst/>
                      <a:gdLst>
                        <a:gd name="T0" fmla="*/ 85 w 304"/>
                        <a:gd name="T1" fmla="*/ 54 h 272"/>
                        <a:gd name="T2" fmla="*/ 90 w 304"/>
                        <a:gd name="T3" fmla="*/ 63 h 272"/>
                        <a:gd name="T4" fmla="*/ 92 w 304"/>
                        <a:gd name="T5" fmla="*/ 72 h 272"/>
                        <a:gd name="T6" fmla="*/ 91 w 304"/>
                        <a:gd name="T7" fmla="*/ 82 h 272"/>
                        <a:gd name="T8" fmla="*/ 86 w 304"/>
                        <a:gd name="T9" fmla="*/ 91 h 272"/>
                        <a:gd name="T10" fmla="*/ 77 w 304"/>
                        <a:gd name="T11" fmla="*/ 100 h 272"/>
                        <a:gd name="T12" fmla="*/ 68 w 304"/>
                        <a:gd name="T13" fmla="*/ 107 h 272"/>
                        <a:gd name="T14" fmla="*/ 59 w 304"/>
                        <a:gd name="T15" fmla="*/ 116 h 272"/>
                        <a:gd name="T16" fmla="*/ 53 w 304"/>
                        <a:gd name="T17" fmla="*/ 122 h 272"/>
                        <a:gd name="T18" fmla="*/ 51 w 304"/>
                        <a:gd name="T19" fmla="*/ 126 h 272"/>
                        <a:gd name="T20" fmla="*/ 50 w 304"/>
                        <a:gd name="T21" fmla="*/ 130 h 272"/>
                        <a:gd name="T22" fmla="*/ 50 w 304"/>
                        <a:gd name="T23" fmla="*/ 134 h 272"/>
                        <a:gd name="T24" fmla="*/ 53 w 304"/>
                        <a:gd name="T25" fmla="*/ 136 h 272"/>
                        <a:gd name="T26" fmla="*/ 57 w 304"/>
                        <a:gd name="T27" fmla="*/ 136 h 272"/>
                        <a:gd name="T28" fmla="*/ 63 w 304"/>
                        <a:gd name="T29" fmla="*/ 129 h 272"/>
                        <a:gd name="T30" fmla="*/ 74 w 304"/>
                        <a:gd name="T31" fmla="*/ 118 h 272"/>
                        <a:gd name="T32" fmla="*/ 85 w 304"/>
                        <a:gd name="T33" fmla="*/ 107 h 272"/>
                        <a:gd name="T34" fmla="*/ 95 w 304"/>
                        <a:gd name="T35" fmla="*/ 96 h 272"/>
                        <a:gd name="T36" fmla="*/ 101 w 304"/>
                        <a:gd name="T37" fmla="*/ 82 h 272"/>
                        <a:gd name="T38" fmla="*/ 100 w 304"/>
                        <a:gd name="T39" fmla="*/ 67 h 272"/>
                        <a:gd name="T40" fmla="*/ 93 w 304"/>
                        <a:gd name="T41" fmla="*/ 53 h 272"/>
                        <a:gd name="T42" fmla="*/ 83 w 304"/>
                        <a:gd name="T43" fmla="*/ 41 h 272"/>
                        <a:gd name="T44" fmla="*/ 73 w 304"/>
                        <a:gd name="T45" fmla="*/ 33 h 272"/>
                        <a:gd name="T46" fmla="*/ 62 w 304"/>
                        <a:gd name="T47" fmla="*/ 26 h 272"/>
                        <a:gd name="T48" fmla="*/ 52 w 304"/>
                        <a:gd name="T49" fmla="*/ 19 h 272"/>
                        <a:gd name="T50" fmla="*/ 41 w 304"/>
                        <a:gd name="T51" fmla="*/ 12 h 272"/>
                        <a:gd name="T52" fmla="*/ 30 w 304"/>
                        <a:gd name="T53" fmla="*/ 7 h 272"/>
                        <a:gd name="T54" fmla="*/ 19 w 304"/>
                        <a:gd name="T55" fmla="*/ 3 h 272"/>
                        <a:gd name="T56" fmla="*/ 10 w 304"/>
                        <a:gd name="T57" fmla="*/ 1 h 272"/>
                        <a:gd name="T58" fmla="*/ 3 w 304"/>
                        <a:gd name="T59" fmla="*/ 1 h 272"/>
                        <a:gd name="T60" fmla="*/ 3 w 304"/>
                        <a:gd name="T61" fmla="*/ 2 h 272"/>
                        <a:gd name="T62" fmla="*/ 12 w 304"/>
                        <a:gd name="T63" fmla="*/ 6 h 272"/>
                        <a:gd name="T64" fmla="*/ 21 w 304"/>
                        <a:gd name="T65" fmla="*/ 10 h 272"/>
                        <a:gd name="T66" fmla="*/ 32 w 304"/>
                        <a:gd name="T67" fmla="*/ 16 h 272"/>
                        <a:gd name="T68" fmla="*/ 44 w 304"/>
                        <a:gd name="T69" fmla="*/ 22 h 272"/>
                        <a:gd name="T70" fmla="*/ 55 w 304"/>
                        <a:gd name="T71" fmla="*/ 30 h 272"/>
                        <a:gd name="T72" fmla="*/ 67 w 304"/>
                        <a:gd name="T73" fmla="*/ 38 h 272"/>
                        <a:gd name="T74" fmla="*/ 77 w 304"/>
                        <a:gd name="T75" fmla="*/ 46 h 272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w 304"/>
                        <a:gd name="T115" fmla="*/ 0 h 272"/>
                        <a:gd name="T116" fmla="*/ 304 w 304"/>
                        <a:gd name="T117" fmla="*/ 272 h 272"/>
                      </a:gdLst>
                      <a:ahLst/>
                      <a:cxnLst>
                        <a:cxn ang="T76">
                          <a:pos x="T0" y="T1"/>
                        </a:cxn>
                        <a:cxn ang="T77">
                          <a:pos x="T2" y="T3"/>
                        </a:cxn>
                        <a:cxn ang="T78">
                          <a:pos x="T4" y="T5"/>
                        </a:cxn>
                        <a:cxn ang="T79">
                          <a:pos x="T6" y="T7"/>
                        </a:cxn>
                        <a:cxn ang="T80">
                          <a:pos x="T8" y="T9"/>
                        </a:cxn>
                        <a:cxn ang="T81">
                          <a:pos x="T10" y="T11"/>
                        </a:cxn>
                        <a:cxn ang="T82">
                          <a:pos x="T12" y="T13"/>
                        </a:cxn>
                        <a:cxn ang="T83">
                          <a:pos x="T14" y="T15"/>
                        </a:cxn>
                        <a:cxn ang="T84">
                          <a:pos x="T16" y="T17"/>
                        </a:cxn>
                        <a:cxn ang="T85">
                          <a:pos x="T18" y="T19"/>
                        </a:cxn>
                        <a:cxn ang="T86">
                          <a:pos x="T20" y="T21"/>
                        </a:cxn>
                        <a:cxn ang="T87">
                          <a:pos x="T22" y="T23"/>
                        </a:cxn>
                        <a:cxn ang="T88">
                          <a:pos x="T24" y="T25"/>
                        </a:cxn>
                        <a:cxn ang="T89">
                          <a:pos x="T26" y="T27"/>
                        </a:cxn>
                        <a:cxn ang="T90">
                          <a:pos x="T28" y="T29"/>
                        </a:cxn>
                        <a:cxn ang="T91">
                          <a:pos x="T30" y="T31"/>
                        </a:cxn>
                        <a:cxn ang="T92">
                          <a:pos x="T32" y="T33"/>
                        </a:cxn>
                        <a:cxn ang="T93">
                          <a:pos x="T34" y="T35"/>
                        </a:cxn>
                        <a:cxn ang="T94">
                          <a:pos x="T36" y="T37"/>
                        </a:cxn>
                        <a:cxn ang="T95">
                          <a:pos x="T38" y="T39"/>
                        </a:cxn>
                        <a:cxn ang="T96">
                          <a:pos x="T40" y="T41"/>
                        </a:cxn>
                        <a:cxn ang="T97">
                          <a:pos x="T42" y="T43"/>
                        </a:cxn>
                        <a:cxn ang="T98">
                          <a:pos x="T44" y="T45"/>
                        </a:cxn>
                        <a:cxn ang="T99">
                          <a:pos x="T46" y="T47"/>
                        </a:cxn>
                        <a:cxn ang="T100">
                          <a:pos x="T48" y="T49"/>
                        </a:cxn>
                        <a:cxn ang="T101">
                          <a:pos x="T50" y="T51"/>
                        </a:cxn>
                        <a:cxn ang="T102">
                          <a:pos x="T52" y="T53"/>
                        </a:cxn>
                        <a:cxn ang="T103">
                          <a:pos x="T54" y="T55"/>
                        </a:cxn>
                        <a:cxn ang="T104">
                          <a:pos x="T56" y="T57"/>
                        </a:cxn>
                        <a:cxn ang="T105">
                          <a:pos x="T58" y="T59"/>
                        </a:cxn>
                        <a:cxn ang="T106">
                          <a:pos x="T60" y="T61"/>
                        </a:cxn>
                        <a:cxn ang="T107">
                          <a:pos x="T62" y="T63"/>
                        </a:cxn>
                        <a:cxn ang="T108">
                          <a:pos x="T64" y="T65"/>
                        </a:cxn>
                        <a:cxn ang="T109">
                          <a:pos x="T66" y="T67"/>
                        </a:cxn>
                        <a:cxn ang="T110">
                          <a:pos x="T68" y="T69"/>
                        </a:cxn>
                        <a:cxn ang="T111">
                          <a:pos x="T70" y="T71"/>
                        </a:cxn>
                        <a:cxn ang="T112">
                          <a:pos x="T72" y="T73"/>
                        </a:cxn>
                        <a:cxn ang="T113">
                          <a:pos x="T74" y="T75"/>
                        </a:cxn>
                      </a:cxnLst>
                      <a:rect l="T114" t="T115" r="T116" b="T117"/>
                      <a:pathLst>
                        <a:path w="304" h="272">
                          <a:moveTo>
                            <a:pt x="246" y="102"/>
                          </a:moveTo>
                          <a:lnTo>
                            <a:pt x="257" y="109"/>
                          </a:lnTo>
                          <a:lnTo>
                            <a:pt x="265" y="117"/>
                          </a:lnTo>
                          <a:lnTo>
                            <a:pt x="271" y="126"/>
                          </a:lnTo>
                          <a:lnTo>
                            <a:pt x="277" y="135"/>
                          </a:lnTo>
                          <a:lnTo>
                            <a:pt x="278" y="144"/>
                          </a:lnTo>
                          <a:lnTo>
                            <a:pt x="278" y="154"/>
                          </a:lnTo>
                          <a:lnTo>
                            <a:pt x="274" y="164"/>
                          </a:lnTo>
                          <a:lnTo>
                            <a:pt x="268" y="173"/>
                          </a:lnTo>
                          <a:lnTo>
                            <a:pt x="258" y="183"/>
                          </a:lnTo>
                          <a:lnTo>
                            <a:pt x="246" y="192"/>
                          </a:lnTo>
                          <a:lnTo>
                            <a:pt x="233" y="200"/>
                          </a:lnTo>
                          <a:lnTo>
                            <a:pt x="219" y="208"/>
                          </a:lnTo>
                          <a:lnTo>
                            <a:pt x="206" y="215"/>
                          </a:lnTo>
                          <a:lnTo>
                            <a:pt x="191" y="224"/>
                          </a:lnTo>
                          <a:lnTo>
                            <a:pt x="177" y="232"/>
                          </a:lnTo>
                          <a:lnTo>
                            <a:pt x="164" y="241"/>
                          </a:lnTo>
                          <a:lnTo>
                            <a:pt x="159" y="244"/>
                          </a:lnTo>
                          <a:lnTo>
                            <a:pt x="157" y="248"/>
                          </a:lnTo>
                          <a:lnTo>
                            <a:pt x="154" y="252"/>
                          </a:lnTo>
                          <a:lnTo>
                            <a:pt x="151" y="256"/>
                          </a:lnTo>
                          <a:lnTo>
                            <a:pt x="149" y="260"/>
                          </a:lnTo>
                          <a:lnTo>
                            <a:pt x="149" y="264"/>
                          </a:lnTo>
                          <a:lnTo>
                            <a:pt x="151" y="268"/>
                          </a:lnTo>
                          <a:lnTo>
                            <a:pt x="155" y="271"/>
                          </a:lnTo>
                          <a:lnTo>
                            <a:pt x="161" y="272"/>
                          </a:lnTo>
                          <a:lnTo>
                            <a:pt x="167" y="272"/>
                          </a:lnTo>
                          <a:lnTo>
                            <a:pt x="172" y="271"/>
                          </a:lnTo>
                          <a:lnTo>
                            <a:pt x="177" y="268"/>
                          </a:lnTo>
                          <a:lnTo>
                            <a:pt x="191" y="257"/>
                          </a:lnTo>
                          <a:lnTo>
                            <a:pt x="207" y="246"/>
                          </a:lnTo>
                          <a:lnTo>
                            <a:pt x="223" y="236"/>
                          </a:lnTo>
                          <a:lnTo>
                            <a:pt x="241" y="226"/>
                          </a:lnTo>
                          <a:lnTo>
                            <a:pt x="257" y="215"/>
                          </a:lnTo>
                          <a:lnTo>
                            <a:pt x="271" y="204"/>
                          </a:lnTo>
                          <a:lnTo>
                            <a:pt x="286" y="192"/>
                          </a:lnTo>
                          <a:lnTo>
                            <a:pt x="296" y="179"/>
                          </a:lnTo>
                          <a:lnTo>
                            <a:pt x="303" y="164"/>
                          </a:lnTo>
                          <a:lnTo>
                            <a:pt x="304" y="149"/>
                          </a:lnTo>
                          <a:lnTo>
                            <a:pt x="300" y="134"/>
                          </a:lnTo>
                          <a:lnTo>
                            <a:pt x="293" y="120"/>
                          </a:lnTo>
                          <a:lnTo>
                            <a:pt x="281" y="106"/>
                          </a:lnTo>
                          <a:lnTo>
                            <a:pt x="267" y="94"/>
                          </a:lnTo>
                          <a:lnTo>
                            <a:pt x="249" y="83"/>
                          </a:lnTo>
                          <a:lnTo>
                            <a:pt x="232" y="73"/>
                          </a:lnTo>
                          <a:lnTo>
                            <a:pt x="219" y="65"/>
                          </a:lnTo>
                          <a:lnTo>
                            <a:pt x="204" y="59"/>
                          </a:lnTo>
                          <a:lnTo>
                            <a:pt x="188" y="52"/>
                          </a:lnTo>
                          <a:lnTo>
                            <a:pt x="172" y="45"/>
                          </a:lnTo>
                          <a:lnTo>
                            <a:pt x="157" y="38"/>
                          </a:lnTo>
                          <a:lnTo>
                            <a:pt x="139" y="31"/>
                          </a:lnTo>
                          <a:lnTo>
                            <a:pt x="122" y="25"/>
                          </a:lnTo>
                          <a:lnTo>
                            <a:pt x="106" y="19"/>
                          </a:lnTo>
                          <a:lnTo>
                            <a:pt x="90" y="14"/>
                          </a:lnTo>
                          <a:lnTo>
                            <a:pt x="74" y="9"/>
                          </a:lnTo>
                          <a:lnTo>
                            <a:pt x="58" y="6"/>
                          </a:lnTo>
                          <a:lnTo>
                            <a:pt x="43" y="3"/>
                          </a:lnTo>
                          <a:lnTo>
                            <a:pt x="30" y="1"/>
                          </a:lnTo>
                          <a:lnTo>
                            <a:pt x="19" y="0"/>
                          </a:lnTo>
                          <a:lnTo>
                            <a:pt x="9" y="1"/>
                          </a:lnTo>
                          <a:lnTo>
                            <a:pt x="0" y="3"/>
                          </a:lnTo>
                          <a:lnTo>
                            <a:pt x="10" y="5"/>
                          </a:lnTo>
                          <a:lnTo>
                            <a:pt x="22" y="8"/>
                          </a:lnTo>
                          <a:lnTo>
                            <a:pt x="35" y="12"/>
                          </a:lnTo>
                          <a:lnTo>
                            <a:pt x="48" y="16"/>
                          </a:lnTo>
                          <a:lnTo>
                            <a:pt x="64" y="21"/>
                          </a:lnTo>
                          <a:lnTo>
                            <a:pt x="80" y="26"/>
                          </a:lnTo>
                          <a:lnTo>
                            <a:pt x="97" y="32"/>
                          </a:lnTo>
                          <a:lnTo>
                            <a:pt x="114" y="38"/>
                          </a:lnTo>
                          <a:lnTo>
                            <a:pt x="132" y="45"/>
                          </a:lnTo>
                          <a:lnTo>
                            <a:pt x="149" y="52"/>
                          </a:lnTo>
                          <a:lnTo>
                            <a:pt x="167" y="60"/>
                          </a:lnTo>
                          <a:lnTo>
                            <a:pt x="184" y="69"/>
                          </a:lnTo>
                          <a:lnTo>
                            <a:pt x="201" y="77"/>
                          </a:lnTo>
                          <a:lnTo>
                            <a:pt x="217" y="85"/>
                          </a:lnTo>
                          <a:lnTo>
                            <a:pt x="232" y="93"/>
                          </a:lnTo>
                          <a:lnTo>
                            <a:pt x="246" y="102"/>
                          </a:lnTo>
                          <a:close/>
                        </a:path>
                      </a:pathLst>
                    </a:custGeom>
                    <a:solidFill>
                      <a:srgbClr val="C9E8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095" name="Freeform 70"/>
                    <p:cNvSpPr>
                      <a:spLocks/>
                    </p:cNvSpPr>
                    <p:nvPr/>
                  </p:nvSpPr>
                  <p:spPr bwMode="auto">
                    <a:xfrm>
                      <a:off x="1403" y="2357"/>
                      <a:ext cx="34" cy="82"/>
                    </a:xfrm>
                    <a:custGeom>
                      <a:avLst/>
                      <a:gdLst>
                        <a:gd name="T0" fmla="*/ 13 w 103"/>
                        <a:gd name="T1" fmla="*/ 6 h 164"/>
                        <a:gd name="T2" fmla="*/ 12 w 103"/>
                        <a:gd name="T3" fmla="*/ 3 h 164"/>
                        <a:gd name="T4" fmla="*/ 11 w 103"/>
                        <a:gd name="T5" fmla="*/ 1 h 164"/>
                        <a:gd name="T6" fmla="*/ 8 w 103"/>
                        <a:gd name="T7" fmla="*/ 1 h 164"/>
                        <a:gd name="T8" fmla="*/ 6 w 103"/>
                        <a:gd name="T9" fmla="*/ 0 h 164"/>
                        <a:gd name="T10" fmla="*/ 3 w 103"/>
                        <a:gd name="T11" fmla="*/ 1 h 164"/>
                        <a:gd name="T12" fmla="*/ 2 w 103"/>
                        <a:gd name="T13" fmla="*/ 3 h 164"/>
                        <a:gd name="T14" fmla="*/ 0 w 103"/>
                        <a:gd name="T15" fmla="*/ 5 h 164"/>
                        <a:gd name="T16" fmla="*/ 0 w 103"/>
                        <a:gd name="T17" fmla="*/ 7 h 164"/>
                        <a:gd name="T18" fmla="*/ 3 w 103"/>
                        <a:gd name="T19" fmla="*/ 19 h 164"/>
                        <a:gd name="T20" fmla="*/ 6 w 103"/>
                        <a:gd name="T21" fmla="*/ 31 h 164"/>
                        <a:gd name="T22" fmla="*/ 11 w 103"/>
                        <a:gd name="T23" fmla="*/ 44 h 164"/>
                        <a:gd name="T24" fmla="*/ 17 w 103"/>
                        <a:gd name="T25" fmla="*/ 56 h 164"/>
                        <a:gd name="T26" fmla="*/ 22 w 103"/>
                        <a:gd name="T27" fmla="*/ 67 h 164"/>
                        <a:gd name="T28" fmla="*/ 28 w 103"/>
                        <a:gd name="T29" fmla="*/ 75 h 164"/>
                        <a:gd name="T30" fmla="*/ 32 w 103"/>
                        <a:gd name="T31" fmla="*/ 81 h 164"/>
                        <a:gd name="T32" fmla="*/ 34 w 103"/>
                        <a:gd name="T33" fmla="*/ 82 h 164"/>
                        <a:gd name="T34" fmla="*/ 33 w 103"/>
                        <a:gd name="T35" fmla="*/ 77 h 164"/>
                        <a:gd name="T36" fmla="*/ 31 w 103"/>
                        <a:gd name="T37" fmla="*/ 70 h 164"/>
                        <a:gd name="T38" fmla="*/ 28 w 103"/>
                        <a:gd name="T39" fmla="*/ 60 h 164"/>
                        <a:gd name="T40" fmla="*/ 24 w 103"/>
                        <a:gd name="T41" fmla="*/ 50 h 164"/>
                        <a:gd name="T42" fmla="*/ 21 w 103"/>
                        <a:gd name="T43" fmla="*/ 39 h 164"/>
                        <a:gd name="T44" fmla="*/ 18 w 103"/>
                        <a:gd name="T45" fmla="*/ 27 h 164"/>
                        <a:gd name="T46" fmla="*/ 15 w 103"/>
                        <a:gd name="T47" fmla="*/ 17 h 164"/>
                        <a:gd name="T48" fmla="*/ 13 w 103"/>
                        <a:gd name="T49" fmla="*/ 6 h 164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w 103"/>
                        <a:gd name="T76" fmla="*/ 0 h 164"/>
                        <a:gd name="T77" fmla="*/ 103 w 103"/>
                        <a:gd name="T78" fmla="*/ 164 h 164"/>
                      </a:gdLst>
                      <a:ahLst/>
                      <a:cxnLst>
                        <a:cxn ang="T50">
                          <a:pos x="T0" y="T1"/>
                        </a:cxn>
                        <a:cxn ang="T51">
                          <a:pos x="T2" y="T3"/>
                        </a:cxn>
                        <a:cxn ang="T52">
                          <a:pos x="T4" y="T5"/>
                        </a:cxn>
                        <a:cxn ang="T53">
                          <a:pos x="T6" y="T7"/>
                        </a:cxn>
                        <a:cxn ang="T54">
                          <a:pos x="T8" y="T9"/>
                        </a:cxn>
                        <a:cxn ang="T55">
                          <a:pos x="T10" y="T11"/>
                        </a:cxn>
                        <a:cxn ang="T56">
                          <a:pos x="T12" y="T13"/>
                        </a:cxn>
                        <a:cxn ang="T57">
                          <a:pos x="T14" y="T15"/>
                        </a:cxn>
                        <a:cxn ang="T58">
                          <a:pos x="T16" y="T17"/>
                        </a:cxn>
                        <a:cxn ang="T59">
                          <a:pos x="T18" y="T19"/>
                        </a:cxn>
                        <a:cxn ang="T60">
                          <a:pos x="T20" y="T21"/>
                        </a:cxn>
                        <a:cxn ang="T61">
                          <a:pos x="T22" y="T23"/>
                        </a:cxn>
                        <a:cxn ang="T62">
                          <a:pos x="T24" y="T25"/>
                        </a:cxn>
                        <a:cxn ang="T63">
                          <a:pos x="T26" y="T27"/>
                        </a:cxn>
                        <a:cxn ang="T64">
                          <a:pos x="T28" y="T29"/>
                        </a:cxn>
                        <a:cxn ang="T65">
                          <a:pos x="T30" y="T31"/>
                        </a:cxn>
                        <a:cxn ang="T66">
                          <a:pos x="T32" y="T33"/>
                        </a:cxn>
                        <a:cxn ang="T67">
                          <a:pos x="T34" y="T35"/>
                        </a:cxn>
                        <a:cxn ang="T68">
                          <a:pos x="T36" y="T37"/>
                        </a:cxn>
                        <a:cxn ang="T69">
                          <a:pos x="T38" y="T39"/>
                        </a:cxn>
                        <a:cxn ang="T70">
                          <a:pos x="T40" y="T41"/>
                        </a:cxn>
                        <a:cxn ang="T71">
                          <a:pos x="T42" y="T43"/>
                        </a:cxn>
                        <a:cxn ang="T72">
                          <a:pos x="T44" y="T45"/>
                        </a:cxn>
                        <a:cxn ang="T73">
                          <a:pos x="T46" y="T47"/>
                        </a:cxn>
                        <a:cxn ang="T74">
                          <a:pos x="T48" y="T49"/>
                        </a:cxn>
                      </a:cxnLst>
                      <a:rect l="T75" t="T76" r="T77" b="T78"/>
                      <a:pathLst>
                        <a:path w="103" h="164">
                          <a:moveTo>
                            <a:pt x="39" y="12"/>
                          </a:moveTo>
                          <a:lnTo>
                            <a:pt x="37" y="7"/>
                          </a:lnTo>
                          <a:lnTo>
                            <a:pt x="32" y="3"/>
                          </a:lnTo>
                          <a:lnTo>
                            <a:pt x="25" y="1"/>
                          </a:lnTo>
                          <a:lnTo>
                            <a:pt x="18" y="0"/>
                          </a:lnTo>
                          <a:lnTo>
                            <a:pt x="10" y="2"/>
                          </a:lnTo>
                          <a:lnTo>
                            <a:pt x="5" y="5"/>
                          </a:lnTo>
                          <a:lnTo>
                            <a:pt x="0" y="10"/>
                          </a:lnTo>
                          <a:lnTo>
                            <a:pt x="0" y="15"/>
                          </a:lnTo>
                          <a:lnTo>
                            <a:pt x="8" y="37"/>
                          </a:lnTo>
                          <a:lnTo>
                            <a:pt x="19" y="63"/>
                          </a:lnTo>
                          <a:lnTo>
                            <a:pt x="34" y="88"/>
                          </a:lnTo>
                          <a:lnTo>
                            <a:pt x="51" y="112"/>
                          </a:lnTo>
                          <a:lnTo>
                            <a:pt x="68" y="133"/>
                          </a:lnTo>
                          <a:lnTo>
                            <a:pt x="84" y="150"/>
                          </a:lnTo>
                          <a:lnTo>
                            <a:pt x="96" y="161"/>
                          </a:lnTo>
                          <a:lnTo>
                            <a:pt x="103" y="164"/>
                          </a:lnTo>
                          <a:lnTo>
                            <a:pt x="100" y="153"/>
                          </a:lnTo>
                          <a:lnTo>
                            <a:pt x="93" y="139"/>
                          </a:lnTo>
                          <a:lnTo>
                            <a:pt x="84" y="121"/>
                          </a:lnTo>
                          <a:lnTo>
                            <a:pt x="74" y="100"/>
                          </a:lnTo>
                          <a:lnTo>
                            <a:pt x="64" y="78"/>
                          </a:lnTo>
                          <a:lnTo>
                            <a:pt x="54" y="55"/>
                          </a:lnTo>
                          <a:lnTo>
                            <a:pt x="45" y="33"/>
                          </a:lnTo>
                          <a:lnTo>
                            <a:pt x="39" y="12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096" name="Freeform 71"/>
                    <p:cNvSpPr>
                      <a:spLocks/>
                    </p:cNvSpPr>
                    <p:nvPr/>
                  </p:nvSpPr>
                  <p:spPr bwMode="auto">
                    <a:xfrm>
                      <a:off x="1388" y="2313"/>
                      <a:ext cx="18" cy="42"/>
                    </a:xfrm>
                    <a:custGeom>
                      <a:avLst/>
                      <a:gdLst>
                        <a:gd name="T0" fmla="*/ 9 w 54"/>
                        <a:gd name="T1" fmla="*/ 5 h 82"/>
                        <a:gd name="T2" fmla="*/ 9 w 54"/>
                        <a:gd name="T3" fmla="*/ 3 h 82"/>
                        <a:gd name="T4" fmla="*/ 7 w 54"/>
                        <a:gd name="T5" fmla="*/ 1 h 82"/>
                        <a:gd name="T6" fmla="*/ 6 w 54"/>
                        <a:gd name="T7" fmla="*/ 0 h 82"/>
                        <a:gd name="T8" fmla="*/ 4 w 54"/>
                        <a:gd name="T9" fmla="*/ 0 h 82"/>
                        <a:gd name="T10" fmla="*/ 3 w 54"/>
                        <a:gd name="T11" fmla="*/ 1 h 82"/>
                        <a:gd name="T12" fmla="*/ 1 w 54"/>
                        <a:gd name="T13" fmla="*/ 2 h 82"/>
                        <a:gd name="T14" fmla="*/ 0 w 54"/>
                        <a:gd name="T15" fmla="*/ 3 h 82"/>
                        <a:gd name="T16" fmla="*/ 0 w 54"/>
                        <a:gd name="T17" fmla="*/ 5 h 82"/>
                        <a:gd name="T18" fmla="*/ 0 w 54"/>
                        <a:gd name="T19" fmla="*/ 11 h 82"/>
                        <a:gd name="T20" fmla="*/ 2 w 54"/>
                        <a:gd name="T21" fmla="*/ 17 h 82"/>
                        <a:gd name="T22" fmla="*/ 3 w 54"/>
                        <a:gd name="T23" fmla="*/ 23 h 82"/>
                        <a:gd name="T24" fmla="*/ 6 w 54"/>
                        <a:gd name="T25" fmla="*/ 29 h 82"/>
                        <a:gd name="T26" fmla="*/ 9 w 54"/>
                        <a:gd name="T27" fmla="*/ 35 h 82"/>
                        <a:gd name="T28" fmla="*/ 12 w 54"/>
                        <a:gd name="T29" fmla="*/ 39 h 82"/>
                        <a:gd name="T30" fmla="*/ 15 w 54"/>
                        <a:gd name="T31" fmla="*/ 41 h 82"/>
                        <a:gd name="T32" fmla="*/ 18 w 54"/>
                        <a:gd name="T33" fmla="*/ 42 h 82"/>
                        <a:gd name="T34" fmla="*/ 18 w 54"/>
                        <a:gd name="T35" fmla="*/ 34 h 82"/>
                        <a:gd name="T36" fmla="*/ 16 w 54"/>
                        <a:gd name="T37" fmla="*/ 24 h 82"/>
                        <a:gd name="T38" fmla="*/ 13 w 54"/>
                        <a:gd name="T39" fmla="*/ 14 h 82"/>
                        <a:gd name="T40" fmla="*/ 9 w 54"/>
                        <a:gd name="T41" fmla="*/ 5 h 82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w 54"/>
                        <a:gd name="T64" fmla="*/ 0 h 82"/>
                        <a:gd name="T65" fmla="*/ 54 w 54"/>
                        <a:gd name="T66" fmla="*/ 82 h 82"/>
                      </a:gdLst>
                      <a:ahLst/>
                      <a:cxnLst>
                        <a:cxn ang="T42">
                          <a:pos x="T0" y="T1"/>
                        </a:cxn>
                        <a:cxn ang="T43">
                          <a:pos x="T2" y="T3"/>
                        </a:cxn>
                        <a:cxn ang="T44">
                          <a:pos x="T4" y="T5"/>
                        </a:cxn>
                        <a:cxn ang="T45">
                          <a:pos x="T6" y="T7"/>
                        </a:cxn>
                        <a:cxn ang="T46">
                          <a:pos x="T8" y="T9"/>
                        </a:cxn>
                        <a:cxn ang="T47">
                          <a:pos x="T10" y="T11"/>
                        </a:cxn>
                        <a:cxn ang="T48">
                          <a:pos x="T12" y="T13"/>
                        </a:cxn>
                        <a:cxn ang="T49">
                          <a:pos x="T14" y="T15"/>
                        </a:cxn>
                        <a:cxn ang="T50">
                          <a:pos x="T16" y="T17"/>
                        </a:cxn>
                        <a:cxn ang="T51">
                          <a:pos x="T18" y="T19"/>
                        </a:cxn>
                        <a:cxn ang="T52">
                          <a:pos x="T20" y="T21"/>
                        </a:cxn>
                        <a:cxn ang="T53">
                          <a:pos x="T22" y="T23"/>
                        </a:cxn>
                        <a:cxn ang="T54">
                          <a:pos x="T24" y="T25"/>
                        </a:cxn>
                        <a:cxn ang="T55">
                          <a:pos x="T26" y="T27"/>
                        </a:cxn>
                        <a:cxn ang="T56">
                          <a:pos x="T28" y="T29"/>
                        </a:cxn>
                        <a:cxn ang="T57">
                          <a:pos x="T30" y="T31"/>
                        </a:cxn>
                        <a:cxn ang="T58">
                          <a:pos x="T32" y="T33"/>
                        </a:cxn>
                        <a:cxn ang="T59">
                          <a:pos x="T34" y="T35"/>
                        </a:cxn>
                        <a:cxn ang="T60">
                          <a:pos x="T36" y="T37"/>
                        </a:cxn>
                        <a:cxn ang="T61">
                          <a:pos x="T38" y="T39"/>
                        </a:cxn>
                        <a:cxn ang="T62">
                          <a:pos x="T40" y="T41"/>
                        </a:cxn>
                      </a:cxnLst>
                      <a:rect l="T63" t="T64" r="T65" b="T66"/>
                      <a:pathLst>
                        <a:path w="54" h="82">
                          <a:moveTo>
                            <a:pt x="28" y="9"/>
                          </a:moveTo>
                          <a:lnTo>
                            <a:pt x="26" y="5"/>
                          </a:lnTo>
                          <a:lnTo>
                            <a:pt x="22" y="2"/>
                          </a:lnTo>
                          <a:lnTo>
                            <a:pt x="18" y="0"/>
                          </a:lnTo>
                          <a:lnTo>
                            <a:pt x="12" y="0"/>
                          </a:lnTo>
                          <a:lnTo>
                            <a:pt x="8" y="1"/>
                          </a:lnTo>
                          <a:lnTo>
                            <a:pt x="3" y="3"/>
                          </a:lnTo>
                          <a:lnTo>
                            <a:pt x="0" y="6"/>
                          </a:lnTo>
                          <a:lnTo>
                            <a:pt x="0" y="10"/>
                          </a:lnTo>
                          <a:lnTo>
                            <a:pt x="0" y="21"/>
                          </a:lnTo>
                          <a:lnTo>
                            <a:pt x="5" y="33"/>
                          </a:lnTo>
                          <a:lnTo>
                            <a:pt x="10" y="45"/>
                          </a:lnTo>
                          <a:lnTo>
                            <a:pt x="18" y="57"/>
                          </a:lnTo>
                          <a:lnTo>
                            <a:pt x="26" y="68"/>
                          </a:lnTo>
                          <a:lnTo>
                            <a:pt x="35" y="76"/>
                          </a:lnTo>
                          <a:lnTo>
                            <a:pt x="45" y="81"/>
                          </a:lnTo>
                          <a:lnTo>
                            <a:pt x="53" y="82"/>
                          </a:lnTo>
                          <a:lnTo>
                            <a:pt x="54" y="66"/>
                          </a:lnTo>
                          <a:lnTo>
                            <a:pt x="47" y="47"/>
                          </a:lnTo>
                          <a:lnTo>
                            <a:pt x="38" y="28"/>
                          </a:lnTo>
                          <a:lnTo>
                            <a:pt x="28" y="9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097" name="Freeform 72"/>
                    <p:cNvSpPr>
                      <a:spLocks/>
                    </p:cNvSpPr>
                    <p:nvPr/>
                  </p:nvSpPr>
                  <p:spPr bwMode="auto">
                    <a:xfrm>
                      <a:off x="1373" y="2283"/>
                      <a:ext cx="16" cy="24"/>
                    </a:xfrm>
                    <a:custGeom>
                      <a:avLst/>
                      <a:gdLst>
                        <a:gd name="T0" fmla="*/ 8 w 46"/>
                        <a:gd name="T1" fmla="*/ 3 h 47"/>
                        <a:gd name="T2" fmla="*/ 8 w 46"/>
                        <a:gd name="T3" fmla="*/ 4 h 47"/>
                        <a:gd name="T4" fmla="*/ 8 w 46"/>
                        <a:gd name="T5" fmla="*/ 4 h 47"/>
                        <a:gd name="T6" fmla="*/ 8 w 46"/>
                        <a:gd name="T7" fmla="*/ 4 h 47"/>
                        <a:gd name="T8" fmla="*/ 8 w 46"/>
                        <a:gd name="T9" fmla="*/ 4 h 47"/>
                        <a:gd name="T10" fmla="*/ 8 w 46"/>
                        <a:gd name="T11" fmla="*/ 2 h 47"/>
                        <a:gd name="T12" fmla="*/ 7 w 46"/>
                        <a:gd name="T13" fmla="*/ 1 h 47"/>
                        <a:gd name="T14" fmla="*/ 5 w 46"/>
                        <a:gd name="T15" fmla="*/ 0 h 47"/>
                        <a:gd name="T16" fmla="*/ 3 w 46"/>
                        <a:gd name="T17" fmla="*/ 0 h 47"/>
                        <a:gd name="T18" fmla="*/ 1 w 46"/>
                        <a:gd name="T19" fmla="*/ 1 h 47"/>
                        <a:gd name="T20" fmla="*/ 0 w 46"/>
                        <a:gd name="T21" fmla="*/ 2 h 47"/>
                        <a:gd name="T22" fmla="*/ 0 w 46"/>
                        <a:gd name="T23" fmla="*/ 4 h 47"/>
                        <a:gd name="T24" fmla="*/ 0 w 46"/>
                        <a:gd name="T25" fmla="*/ 5 h 47"/>
                        <a:gd name="T26" fmla="*/ 0 w 46"/>
                        <a:gd name="T27" fmla="*/ 8 h 47"/>
                        <a:gd name="T28" fmla="*/ 1 w 46"/>
                        <a:gd name="T29" fmla="*/ 11 h 47"/>
                        <a:gd name="T30" fmla="*/ 3 w 46"/>
                        <a:gd name="T31" fmla="*/ 14 h 47"/>
                        <a:gd name="T32" fmla="*/ 6 w 46"/>
                        <a:gd name="T33" fmla="*/ 17 h 47"/>
                        <a:gd name="T34" fmla="*/ 8 w 46"/>
                        <a:gd name="T35" fmla="*/ 20 h 47"/>
                        <a:gd name="T36" fmla="*/ 11 w 46"/>
                        <a:gd name="T37" fmla="*/ 22 h 47"/>
                        <a:gd name="T38" fmla="*/ 14 w 46"/>
                        <a:gd name="T39" fmla="*/ 24 h 47"/>
                        <a:gd name="T40" fmla="*/ 16 w 46"/>
                        <a:gd name="T41" fmla="*/ 24 h 47"/>
                        <a:gd name="T42" fmla="*/ 16 w 46"/>
                        <a:gd name="T43" fmla="*/ 19 h 47"/>
                        <a:gd name="T44" fmla="*/ 14 w 46"/>
                        <a:gd name="T45" fmla="*/ 13 h 47"/>
                        <a:gd name="T46" fmla="*/ 10 w 46"/>
                        <a:gd name="T47" fmla="*/ 7 h 47"/>
                        <a:gd name="T48" fmla="*/ 8 w 46"/>
                        <a:gd name="T49" fmla="*/ 3 h 47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w 46"/>
                        <a:gd name="T76" fmla="*/ 0 h 47"/>
                        <a:gd name="T77" fmla="*/ 46 w 46"/>
                        <a:gd name="T78" fmla="*/ 47 h 47"/>
                      </a:gdLst>
                      <a:ahLst/>
                      <a:cxnLst>
                        <a:cxn ang="T50">
                          <a:pos x="T0" y="T1"/>
                        </a:cxn>
                        <a:cxn ang="T51">
                          <a:pos x="T2" y="T3"/>
                        </a:cxn>
                        <a:cxn ang="T52">
                          <a:pos x="T4" y="T5"/>
                        </a:cxn>
                        <a:cxn ang="T53">
                          <a:pos x="T6" y="T7"/>
                        </a:cxn>
                        <a:cxn ang="T54">
                          <a:pos x="T8" y="T9"/>
                        </a:cxn>
                        <a:cxn ang="T55">
                          <a:pos x="T10" y="T11"/>
                        </a:cxn>
                        <a:cxn ang="T56">
                          <a:pos x="T12" y="T13"/>
                        </a:cxn>
                        <a:cxn ang="T57">
                          <a:pos x="T14" y="T15"/>
                        </a:cxn>
                        <a:cxn ang="T58">
                          <a:pos x="T16" y="T17"/>
                        </a:cxn>
                        <a:cxn ang="T59">
                          <a:pos x="T18" y="T19"/>
                        </a:cxn>
                        <a:cxn ang="T60">
                          <a:pos x="T20" y="T21"/>
                        </a:cxn>
                        <a:cxn ang="T61">
                          <a:pos x="T22" y="T23"/>
                        </a:cxn>
                        <a:cxn ang="T62">
                          <a:pos x="T24" y="T25"/>
                        </a:cxn>
                        <a:cxn ang="T63">
                          <a:pos x="T26" y="T27"/>
                        </a:cxn>
                        <a:cxn ang="T64">
                          <a:pos x="T28" y="T29"/>
                        </a:cxn>
                        <a:cxn ang="T65">
                          <a:pos x="T30" y="T31"/>
                        </a:cxn>
                        <a:cxn ang="T66">
                          <a:pos x="T32" y="T33"/>
                        </a:cxn>
                        <a:cxn ang="T67">
                          <a:pos x="T34" y="T35"/>
                        </a:cxn>
                        <a:cxn ang="T68">
                          <a:pos x="T36" y="T37"/>
                        </a:cxn>
                        <a:cxn ang="T69">
                          <a:pos x="T38" y="T39"/>
                        </a:cxn>
                        <a:cxn ang="T70">
                          <a:pos x="T40" y="T41"/>
                        </a:cxn>
                        <a:cxn ang="T71">
                          <a:pos x="T42" y="T43"/>
                        </a:cxn>
                        <a:cxn ang="T72">
                          <a:pos x="T44" y="T45"/>
                        </a:cxn>
                        <a:cxn ang="T73">
                          <a:pos x="T46" y="T47"/>
                        </a:cxn>
                        <a:cxn ang="T74">
                          <a:pos x="T48" y="T49"/>
                        </a:cxn>
                      </a:cxnLst>
                      <a:rect l="T75" t="T76" r="T77" b="T78"/>
                      <a:pathLst>
                        <a:path w="46" h="47">
                          <a:moveTo>
                            <a:pt x="24" y="6"/>
                          </a:moveTo>
                          <a:lnTo>
                            <a:pt x="24" y="7"/>
                          </a:lnTo>
                          <a:lnTo>
                            <a:pt x="23" y="4"/>
                          </a:lnTo>
                          <a:lnTo>
                            <a:pt x="19" y="1"/>
                          </a:lnTo>
                          <a:lnTo>
                            <a:pt x="14" y="0"/>
                          </a:lnTo>
                          <a:lnTo>
                            <a:pt x="8" y="0"/>
                          </a:lnTo>
                          <a:lnTo>
                            <a:pt x="4" y="1"/>
                          </a:lnTo>
                          <a:lnTo>
                            <a:pt x="1" y="4"/>
                          </a:lnTo>
                          <a:lnTo>
                            <a:pt x="0" y="7"/>
                          </a:lnTo>
                          <a:lnTo>
                            <a:pt x="0" y="10"/>
                          </a:lnTo>
                          <a:lnTo>
                            <a:pt x="1" y="15"/>
                          </a:lnTo>
                          <a:lnTo>
                            <a:pt x="4" y="21"/>
                          </a:lnTo>
                          <a:lnTo>
                            <a:pt x="10" y="28"/>
                          </a:lnTo>
                          <a:lnTo>
                            <a:pt x="17" y="34"/>
                          </a:lnTo>
                          <a:lnTo>
                            <a:pt x="24" y="40"/>
                          </a:lnTo>
                          <a:lnTo>
                            <a:pt x="33" y="44"/>
                          </a:lnTo>
                          <a:lnTo>
                            <a:pt x="40" y="47"/>
                          </a:lnTo>
                          <a:lnTo>
                            <a:pt x="46" y="47"/>
                          </a:lnTo>
                          <a:lnTo>
                            <a:pt x="45" y="37"/>
                          </a:lnTo>
                          <a:lnTo>
                            <a:pt x="39" y="25"/>
                          </a:lnTo>
                          <a:lnTo>
                            <a:pt x="30" y="14"/>
                          </a:lnTo>
                          <a:lnTo>
                            <a:pt x="24" y="6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098" name="Freeform 73"/>
                    <p:cNvSpPr>
                      <a:spLocks/>
                    </p:cNvSpPr>
                    <p:nvPr/>
                  </p:nvSpPr>
                  <p:spPr bwMode="auto">
                    <a:xfrm>
                      <a:off x="1360" y="2263"/>
                      <a:ext cx="21" cy="16"/>
                    </a:xfrm>
                    <a:custGeom>
                      <a:avLst/>
                      <a:gdLst>
                        <a:gd name="T0" fmla="*/ 17 w 63"/>
                        <a:gd name="T1" fmla="*/ 12 h 31"/>
                        <a:gd name="T2" fmla="*/ 19 w 63"/>
                        <a:gd name="T3" fmla="*/ 11 h 31"/>
                        <a:gd name="T4" fmla="*/ 21 w 63"/>
                        <a:gd name="T5" fmla="*/ 9 h 31"/>
                        <a:gd name="T6" fmla="*/ 21 w 63"/>
                        <a:gd name="T7" fmla="*/ 7 h 31"/>
                        <a:gd name="T8" fmla="*/ 21 w 63"/>
                        <a:gd name="T9" fmla="*/ 5 h 31"/>
                        <a:gd name="T10" fmla="*/ 20 w 63"/>
                        <a:gd name="T11" fmla="*/ 3 h 31"/>
                        <a:gd name="T12" fmla="*/ 19 w 63"/>
                        <a:gd name="T13" fmla="*/ 1 h 31"/>
                        <a:gd name="T14" fmla="*/ 17 w 63"/>
                        <a:gd name="T15" fmla="*/ 0 h 31"/>
                        <a:gd name="T16" fmla="*/ 14 w 63"/>
                        <a:gd name="T17" fmla="*/ 0 h 31"/>
                        <a:gd name="T18" fmla="*/ 13 w 63"/>
                        <a:gd name="T19" fmla="*/ 0 h 31"/>
                        <a:gd name="T20" fmla="*/ 11 w 63"/>
                        <a:gd name="T21" fmla="*/ 1 h 31"/>
                        <a:gd name="T22" fmla="*/ 9 w 63"/>
                        <a:gd name="T23" fmla="*/ 2 h 31"/>
                        <a:gd name="T24" fmla="*/ 5 w 63"/>
                        <a:gd name="T25" fmla="*/ 4 h 31"/>
                        <a:gd name="T26" fmla="*/ 2 w 63"/>
                        <a:gd name="T27" fmla="*/ 7 h 31"/>
                        <a:gd name="T28" fmla="*/ 1 w 63"/>
                        <a:gd name="T29" fmla="*/ 10 h 31"/>
                        <a:gd name="T30" fmla="*/ 0 w 63"/>
                        <a:gd name="T31" fmla="*/ 13 h 31"/>
                        <a:gd name="T32" fmla="*/ 0 w 63"/>
                        <a:gd name="T33" fmla="*/ 14 h 31"/>
                        <a:gd name="T34" fmla="*/ 1 w 63"/>
                        <a:gd name="T35" fmla="*/ 15 h 31"/>
                        <a:gd name="T36" fmla="*/ 3 w 63"/>
                        <a:gd name="T37" fmla="*/ 16 h 31"/>
                        <a:gd name="T38" fmla="*/ 5 w 63"/>
                        <a:gd name="T39" fmla="*/ 16 h 31"/>
                        <a:gd name="T40" fmla="*/ 7 w 63"/>
                        <a:gd name="T41" fmla="*/ 16 h 31"/>
                        <a:gd name="T42" fmla="*/ 10 w 63"/>
                        <a:gd name="T43" fmla="*/ 15 h 31"/>
                        <a:gd name="T44" fmla="*/ 12 w 63"/>
                        <a:gd name="T45" fmla="*/ 14 h 31"/>
                        <a:gd name="T46" fmla="*/ 14 w 63"/>
                        <a:gd name="T47" fmla="*/ 13 h 31"/>
                        <a:gd name="T48" fmla="*/ 17 w 63"/>
                        <a:gd name="T49" fmla="*/ 12 h 31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w 63"/>
                        <a:gd name="T76" fmla="*/ 0 h 31"/>
                        <a:gd name="T77" fmla="*/ 63 w 63"/>
                        <a:gd name="T78" fmla="*/ 31 h 31"/>
                      </a:gdLst>
                      <a:ahLst/>
                      <a:cxnLst>
                        <a:cxn ang="T50">
                          <a:pos x="T0" y="T1"/>
                        </a:cxn>
                        <a:cxn ang="T51">
                          <a:pos x="T2" y="T3"/>
                        </a:cxn>
                        <a:cxn ang="T52">
                          <a:pos x="T4" y="T5"/>
                        </a:cxn>
                        <a:cxn ang="T53">
                          <a:pos x="T6" y="T7"/>
                        </a:cxn>
                        <a:cxn ang="T54">
                          <a:pos x="T8" y="T9"/>
                        </a:cxn>
                        <a:cxn ang="T55">
                          <a:pos x="T10" y="T11"/>
                        </a:cxn>
                        <a:cxn ang="T56">
                          <a:pos x="T12" y="T13"/>
                        </a:cxn>
                        <a:cxn ang="T57">
                          <a:pos x="T14" y="T15"/>
                        </a:cxn>
                        <a:cxn ang="T58">
                          <a:pos x="T16" y="T17"/>
                        </a:cxn>
                        <a:cxn ang="T59">
                          <a:pos x="T18" y="T19"/>
                        </a:cxn>
                        <a:cxn ang="T60">
                          <a:pos x="T20" y="T21"/>
                        </a:cxn>
                        <a:cxn ang="T61">
                          <a:pos x="T22" y="T23"/>
                        </a:cxn>
                        <a:cxn ang="T62">
                          <a:pos x="T24" y="T25"/>
                        </a:cxn>
                        <a:cxn ang="T63">
                          <a:pos x="T26" y="T27"/>
                        </a:cxn>
                        <a:cxn ang="T64">
                          <a:pos x="T28" y="T29"/>
                        </a:cxn>
                        <a:cxn ang="T65">
                          <a:pos x="T30" y="T31"/>
                        </a:cxn>
                        <a:cxn ang="T66">
                          <a:pos x="T32" y="T33"/>
                        </a:cxn>
                        <a:cxn ang="T67">
                          <a:pos x="T34" y="T35"/>
                        </a:cxn>
                        <a:cxn ang="T68">
                          <a:pos x="T36" y="T37"/>
                        </a:cxn>
                        <a:cxn ang="T69">
                          <a:pos x="T38" y="T39"/>
                        </a:cxn>
                        <a:cxn ang="T70">
                          <a:pos x="T40" y="T41"/>
                        </a:cxn>
                        <a:cxn ang="T71">
                          <a:pos x="T42" y="T43"/>
                        </a:cxn>
                        <a:cxn ang="T72">
                          <a:pos x="T44" y="T45"/>
                        </a:cxn>
                        <a:cxn ang="T73">
                          <a:pos x="T46" y="T47"/>
                        </a:cxn>
                        <a:cxn ang="T74">
                          <a:pos x="T48" y="T49"/>
                        </a:cxn>
                      </a:cxnLst>
                      <a:rect l="T75" t="T76" r="T77" b="T78"/>
                      <a:pathLst>
                        <a:path w="63" h="31">
                          <a:moveTo>
                            <a:pt x="50" y="23"/>
                          </a:moveTo>
                          <a:lnTo>
                            <a:pt x="56" y="21"/>
                          </a:lnTo>
                          <a:lnTo>
                            <a:pt x="62" y="18"/>
                          </a:lnTo>
                          <a:lnTo>
                            <a:pt x="63" y="14"/>
                          </a:lnTo>
                          <a:lnTo>
                            <a:pt x="63" y="10"/>
                          </a:lnTo>
                          <a:lnTo>
                            <a:pt x="61" y="5"/>
                          </a:lnTo>
                          <a:lnTo>
                            <a:pt x="56" y="2"/>
                          </a:lnTo>
                          <a:lnTo>
                            <a:pt x="50" y="0"/>
                          </a:lnTo>
                          <a:lnTo>
                            <a:pt x="43" y="0"/>
                          </a:lnTo>
                          <a:lnTo>
                            <a:pt x="40" y="0"/>
                          </a:lnTo>
                          <a:lnTo>
                            <a:pt x="34" y="1"/>
                          </a:lnTo>
                          <a:lnTo>
                            <a:pt x="26" y="3"/>
                          </a:lnTo>
                          <a:lnTo>
                            <a:pt x="16" y="7"/>
                          </a:lnTo>
                          <a:lnTo>
                            <a:pt x="7" y="13"/>
                          </a:lnTo>
                          <a:lnTo>
                            <a:pt x="3" y="19"/>
                          </a:lnTo>
                          <a:lnTo>
                            <a:pt x="0" y="25"/>
                          </a:lnTo>
                          <a:lnTo>
                            <a:pt x="0" y="27"/>
                          </a:lnTo>
                          <a:lnTo>
                            <a:pt x="4" y="29"/>
                          </a:lnTo>
                          <a:lnTo>
                            <a:pt x="10" y="31"/>
                          </a:lnTo>
                          <a:lnTo>
                            <a:pt x="16" y="31"/>
                          </a:lnTo>
                          <a:lnTo>
                            <a:pt x="21" y="31"/>
                          </a:lnTo>
                          <a:lnTo>
                            <a:pt x="29" y="29"/>
                          </a:lnTo>
                          <a:lnTo>
                            <a:pt x="36" y="28"/>
                          </a:lnTo>
                          <a:lnTo>
                            <a:pt x="43" y="26"/>
                          </a:lnTo>
                          <a:lnTo>
                            <a:pt x="50" y="23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099" name="Freeform 74"/>
                    <p:cNvSpPr>
                      <a:spLocks/>
                    </p:cNvSpPr>
                    <p:nvPr/>
                  </p:nvSpPr>
                  <p:spPr bwMode="auto">
                    <a:xfrm>
                      <a:off x="1261" y="2237"/>
                      <a:ext cx="81" cy="103"/>
                    </a:xfrm>
                    <a:custGeom>
                      <a:avLst/>
                      <a:gdLst>
                        <a:gd name="T0" fmla="*/ 30 w 245"/>
                        <a:gd name="T1" fmla="*/ 15 h 206"/>
                        <a:gd name="T2" fmla="*/ 24 w 245"/>
                        <a:gd name="T3" fmla="*/ 20 h 206"/>
                        <a:gd name="T4" fmla="*/ 19 w 245"/>
                        <a:gd name="T5" fmla="*/ 25 h 206"/>
                        <a:gd name="T6" fmla="*/ 13 w 245"/>
                        <a:gd name="T7" fmla="*/ 31 h 206"/>
                        <a:gd name="T8" fmla="*/ 9 w 245"/>
                        <a:gd name="T9" fmla="*/ 37 h 206"/>
                        <a:gd name="T10" fmla="*/ 6 w 245"/>
                        <a:gd name="T11" fmla="*/ 44 h 206"/>
                        <a:gd name="T12" fmla="*/ 3 w 245"/>
                        <a:gd name="T13" fmla="*/ 50 h 206"/>
                        <a:gd name="T14" fmla="*/ 1 w 245"/>
                        <a:gd name="T15" fmla="*/ 56 h 206"/>
                        <a:gd name="T16" fmla="*/ 0 w 245"/>
                        <a:gd name="T17" fmla="*/ 63 h 206"/>
                        <a:gd name="T18" fmla="*/ 1 w 245"/>
                        <a:gd name="T19" fmla="*/ 75 h 206"/>
                        <a:gd name="T20" fmla="*/ 5 w 245"/>
                        <a:gd name="T21" fmla="*/ 83 h 206"/>
                        <a:gd name="T22" fmla="*/ 11 w 245"/>
                        <a:gd name="T23" fmla="*/ 91 h 206"/>
                        <a:gd name="T24" fmla="*/ 18 w 245"/>
                        <a:gd name="T25" fmla="*/ 96 h 206"/>
                        <a:gd name="T26" fmla="*/ 26 w 245"/>
                        <a:gd name="T27" fmla="*/ 100 h 206"/>
                        <a:gd name="T28" fmla="*/ 36 w 245"/>
                        <a:gd name="T29" fmla="*/ 103 h 206"/>
                        <a:gd name="T30" fmla="*/ 45 w 245"/>
                        <a:gd name="T31" fmla="*/ 103 h 206"/>
                        <a:gd name="T32" fmla="*/ 54 w 245"/>
                        <a:gd name="T33" fmla="*/ 102 h 206"/>
                        <a:gd name="T34" fmla="*/ 56 w 245"/>
                        <a:gd name="T35" fmla="*/ 102 h 206"/>
                        <a:gd name="T36" fmla="*/ 58 w 245"/>
                        <a:gd name="T37" fmla="*/ 101 h 206"/>
                        <a:gd name="T38" fmla="*/ 60 w 245"/>
                        <a:gd name="T39" fmla="*/ 99 h 206"/>
                        <a:gd name="T40" fmla="*/ 60 w 245"/>
                        <a:gd name="T41" fmla="*/ 97 h 206"/>
                        <a:gd name="T42" fmla="*/ 60 w 245"/>
                        <a:gd name="T43" fmla="*/ 96 h 206"/>
                        <a:gd name="T44" fmla="*/ 58 w 245"/>
                        <a:gd name="T45" fmla="*/ 96 h 206"/>
                        <a:gd name="T46" fmla="*/ 56 w 245"/>
                        <a:gd name="T47" fmla="*/ 95 h 206"/>
                        <a:gd name="T48" fmla="*/ 54 w 245"/>
                        <a:gd name="T49" fmla="*/ 95 h 206"/>
                        <a:gd name="T50" fmla="*/ 51 w 245"/>
                        <a:gd name="T51" fmla="*/ 95 h 206"/>
                        <a:gd name="T52" fmla="*/ 48 w 245"/>
                        <a:gd name="T53" fmla="*/ 95 h 206"/>
                        <a:gd name="T54" fmla="*/ 46 w 245"/>
                        <a:gd name="T55" fmla="*/ 95 h 206"/>
                        <a:gd name="T56" fmla="*/ 45 w 245"/>
                        <a:gd name="T57" fmla="*/ 95 h 206"/>
                        <a:gd name="T58" fmla="*/ 40 w 245"/>
                        <a:gd name="T59" fmla="*/ 95 h 206"/>
                        <a:gd name="T60" fmla="*/ 35 w 245"/>
                        <a:gd name="T61" fmla="*/ 94 h 206"/>
                        <a:gd name="T62" fmla="*/ 31 w 245"/>
                        <a:gd name="T63" fmla="*/ 94 h 206"/>
                        <a:gd name="T64" fmla="*/ 26 w 245"/>
                        <a:gd name="T65" fmla="*/ 92 h 206"/>
                        <a:gd name="T66" fmla="*/ 21 w 245"/>
                        <a:gd name="T67" fmla="*/ 91 h 206"/>
                        <a:gd name="T68" fmla="*/ 16 w 245"/>
                        <a:gd name="T69" fmla="*/ 87 h 206"/>
                        <a:gd name="T70" fmla="*/ 12 w 245"/>
                        <a:gd name="T71" fmla="*/ 83 h 206"/>
                        <a:gd name="T72" fmla="*/ 7 w 245"/>
                        <a:gd name="T73" fmla="*/ 76 h 206"/>
                        <a:gd name="T74" fmla="*/ 6 w 245"/>
                        <a:gd name="T75" fmla="*/ 68 h 206"/>
                        <a:gd name="T76" fmla="*/ 7 w 245"/>
                        <a:gd name="T77" fmla="*/ 61 h 206"/>
                        <a:gd name="T78" fmla="*/ 9 w 245"/>
                        <a:gd name="T79" fmla="*/ 54 h 206"/>
                        <a:gd name="T80" fmla="*/ 12 w 245"/>
                        <a:gd name="T81" fmla="*/ 48 h 206"/>
                        <a:gd name="T82" fmla="*/ 16 w 245"/>
                        <a:gd name="T83" fmla="*/ 42 h 206"/>
                        <a:gd name="T84" fmla="*/ 20 w 245"/>
                        <a:gd name="T85" fmla="*/ 36 h 206"/>
                        <a:gd name="T86" fmla="*/ 26 w 245"/>
                        <a:gd name="T87" fmla="*/ 30 h 206"/>
                        <a:gd name="T88" fmla="*/ 32 w 245"/>
                        <a:gd name="T89" fmla="*/ 26 h 206"/>
                        <a:gd name="T90" fmla="*/ 38 w 245"/>
                        <a:gd name="T91" fmla="*/ 21 h 206"/>
                        <a:gd name="T92" fmla="*/ 45 w 245"/>
                        <a:gd name="T93" fmla="*/ 17 h 206"/>
                        <a:gd name="T94" fmla="*/ 52 w 245"/>
                        <a:gd name="T95" fmla="*/ 13 h 206"/>
                        <a:gd name="T96" fmla="*/ 58 w 245"/>
                        <a:gd name="T97" fmla="*/ 11 h 206"/>
                        <a:gd name="T98" fmla="*/ 65 w 245"/>
                        <a:gd name="T99" fmla="*/ 8 h 206"/>
                        <a:gd name="T100" fmla="*/ 70 w 245"/>
                        <a:gd name="T101" fmla="*/ 6 h 206"/>
                        <a:gd name="T102" fmla="*/ 76 w 245"/>
                        <a:gd name="T103" fmla="*/ 4 h 206"/>
                        <a:gd name="T104" fmla="*/ 81 w 245"/>
                        <a:gd name="T105" fmla="*/ 3 h 206"/>
                        <a:gd name="T106" fmla="*/ 78 w 245"/>
                        <a:gd name="T107" fmla="*/ 1 h 206"/>
                        <a:gd name="T108" fmla="*/ 72 w 245"/>
                        <a:gd name="T109" fmla="*/ 0 h 206"/>
                        <a:gd name="T110" fmla="*/ 66 w 245"/>
                        <a:gd name="T111" fmla="*/ 1 h 206"/>
                        <a:gd name="T112" fmla="*/ 59 w 245"/>
                        <a:gd name="T113" fmla="*/ 3 h 206"/>
                        <a:gd name="T114" fmla="*/ 51 w 245"/>
                        <a:gd name="T115" fmla="*/ 5 h 206"/>
                        <a:gd name="T116" fmla="*/ 43 w 245"/>
                        <a:gd name="T117" fmla="*/ 8 h 206"/>
                        <a:gd name="T118" fmla="*/ 36 w 245"/>
                        <a:gd name="T119" fmla="*/ 12 h 206"/>
                        <a:gd name="T120" fmla="*/ 30 w 245"/>
                        <a:gd name="T121" fmla="*/ 15 h 20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60000 65536"/>
                        <a:gd name="T172" fmla="*/ 0 60000 65536"/>
                        <a:gd name="T173" fmla="*/ 0 60000 65536"/>
                        <a:gd name="T174" fmla="*/ 0 60000 65536"/>
                        <a:gd name="T175" fmla="*/ 0 60000 65536"/>
                        <a:gd name="T176" fmla="*/ 0 60000 65536"/>
                        <a:gd name="T177" fmla="*/ 0 60000 65536"/>
                        <a:gd name="T178" fmla="*/ 0 60000 65536"/>
                        <a:gd name="T179" fmla="*/ 0 60000 65536"/>
                        <a:gd name="T180" fmla="*/ 0 60000 65536"/>
                        <a:gd name="T181" fmla="*/ 0 60000 65536"/>
                        <a:gd name="T182" fmla="*/ 0 60000 65536"/>
                        <a:gd name="T183" fmla="*/ 0 w 245"/>
                        <a:gd name="T184" fmla="*/ 0 h 206"/>
                        <a:gd name="T185" fmla="*/ 245 w 245"/>
                        <a:gd name="T186" fmla="*/ 206 h 206"/>
                      </a:gdLst>
                      <a:ahLst/>
                      <a:cxnLst>
                        <a:cxn ang="T122">
                          <a:pos x="T0" y="T1"/>
                        </a:cxn>
                        <a:cxn ang="T123">
                          <a:pos x="T2" y="T3"/>
                        </a:cxn>
                        <a:cxn ang="T124">
                          <a:pos x="T4" y="T5"/>
                        </a:cxn>
                        <a:cxn ang="T125">
                          <a:pos x="T6" y="T7"/>
                        </a:cxn>
                        <a:cxn ang="T126">
                          <a:pos x="T8" y="T9"/>
                        </a:cxn>
                        <a:cxn ang="T127">
                          <a:pos x="T10" y="T11"/>
                        </a:cxn>
                        <a:cxn ang="T128">
                          <a:pos x="T12" y="T13"/>
                        </a:cxn>
                        <a:cxn ang="T129">
                          <a:pos x="T14" y="T15"/>
                        </a:cxn>
                        <a:cxn ang="T130">
                          <a:pos x="T16" y="T17"/>
                        </a:cxn>
                        <a:cxn ang="T131">
                          <a:pos x="T18" y="T19"/>
                        </a:cxn>
                        <a:cxn ang="T132">
                          <a:pos x="T20" y="T21"/>
                        </a:cxn>
                        <a:cxn ang="T133">
                          <a:pos x="T22" y="T23"/>
                        </a:cxn>
                        <a:cxn ang="T134">
                          <a:pos x="T24" y="T25"/>
                        </a:cxn>
                        <a:cxn ang="T135">
                          <a:pos x="T26" y="T27"/>
                        </a:cxn>
                        <a:cxn ang="T136">
                          <a:pos x="T28" y="T29"/>
                        </a:cxn>
                        <a:cxn ang="T137">
                          <a:pos x="T30" y="T31"/>
                        </a:cxn>
                        <a:cxn ang="T138">
                          <a:pos x="T32" y="T33"/>
                        </a:cxn>
                        <a:cxn ang="T139">
                          <a:pos x="T34" y="T35"/>
                        </a:cxn>
                        <a:cxn ang="T140">
                          <a:pos x="T36" y="T37"/>
                        </a:cxn>
                        <a:cxn ang="T141">
                          <a:pos x="T38" y="T39"/>
                        </a:cxn>
                        <a:cxn ang="T142">
                          <a:pos x="T40" y="T41"/>
                        </a:cxn>
                        <a:cxn ang="T143">
                          <a:pos x="T42" y="T43"/>
                        </a:cxn>
                        <a:cxn ang="T144">
                          <a:pos x="T44" y="T45"/>
                        </a:cxn>
                        <a:cxn ang="T145">
                          <a:pos x="T46" y="T47"/>
                        </a:cxn>
                        <a:cxn ang="T146">
                          <a:pos x="T48" y="T49"/>
                        </a:cxn>
                        <a:cxn ang="T147">
                          <a:pos x="T50" y="T51"/>
                        </a:cxn>
                        <a:cxn ang="T148">
                          <a:pos x="T52" y="T53"/>
                        </a:cxn>
                        <a:cxn ang="T149">
                          <a:pos x="T54" y="T55"/>
                        </a:cxn>
                        <a:cxn ang="T150">
                          <a:pos x="T56" y="T57"/>
                        </a:cxn>
                        <a:cxn ang="T151">
                          <a:pos x="T58" y="T59"/>
                        </a:cxn>
                        <a:cxn ang="T152">
                          <a:pos x="T60" y="T61"/>
                        </a:cxn>
                        <a:cxn ang="T153">
                          <a:pos x="T62" y="T63"/>
                        </a:cxn>
                        <a:cxn ang="T154">
                          <a:pos x="T64" y="T65"/>
                        </a:cxn>
                        <a:cxn ang="T155">
                          <a:pos x="T66" y="T67"/>
                        </a:cxn>
                        <a:cxn ang="T156">
                          <a:pos x="T68" y="T69"/>
                        </a:cxn>
                        <a:cxn ang="T157">
                          <a:pos x="T70" y="T71"/>
                        </a:cxn>
                        <a:cxn ang="T158">
                          <a:pos x="T72" y="T73"/>
                        </a:cxn>
                        <a:cxn ang="T159">
                          <a:pos x="T74" y="T75"/>
                        </a:cxn>
                        <a:cxn ang="T160">
                          <a:pos x="T76" y="T77"/>
                        </a:cxn>
                        <a:cxn ang="T161">
                          <a:pos x="T78" y="T79"/>
                        </a:cxn>
                        <a:cxn ang="T162">
                          <a:pos x="T80" y="T81"/>
                        </a:cxn>
                        <a:cxn ang="T163">
                          <a:pos x="T82" y="T83"/>
                        </a:cxn>
                        <a:cxn ang="T164">
                          <a:pos x="T84" y="T85"/>
                        </a:cxn>
                        <a:cxn ang="T165">
                          <a:pos x="T86" y="T87"/>
                        </a:cxn>
                        <a:cxn ang="T166">
                          <a:pos x="T88" y="T89"/>
                        </a:cxn>
                        <a:cxn ang="T167">
                          <a:pos x="T90" y="T91"/>
                        </a:cxn>
                        <a:cxn ang="T168">
                          <a:pos x="T92" y="T93"/>
                        </a:cxn>
                        <a:cxn ang="T169">
                          <a:pos x="T94" y="T95"/>
                        </a:cxn>
                        <a:cxn ang="T170">
                          <a:pos x="T96" y="T97"/>
                        </a:cxn>
                        <a:cxn ang="T171">
                          <a:pos x="T98" y="T99"/>
                        </a:cxn>
                        <a:cxn ang="T172">
                          <a:pos x="T100" y="T101"/>
                        </a:cxn>
                        <a:cxn ang="T173">
                          <a:pos x="T102" y="T103"/>
                        </a:cxn>
                        <a:cxn ang="T174">
                          <a:pos x="T104" y="T105"/>
                        </a:cxn>
                        <a:cxn ang="T175">
                          <a:pos x="T106" y="T107"/>
                        </a:cxn>
                        <a:cxn ang="T176">
                          <a:pos x="T108" y="T109"/>
                        </a:cxn>
                        <a:cxn ang="T177">
                          <a:pos x="T110" y="T111"/>
                        </a:cxn>
                        <a:cxn ang="T178">
                          <a:pos x="T112" y="T113"/>
                        </a:cxn>
                        <a:cxn ang="T179">
                          <a:pos x="T114" y="T115"/>
                        </a:cxn>
                        <a:cxn ang="T180">
                          <a:pos x="T116" y="T117"/>
                        </a:cxn>
                        <a:cxn ang="T181">
                          <a:pos x="T118" y="T119"/>
                        </a:cxn>
                        <a:cxn ang="T182">
                          <a:pos x="T120" y="T121"/>
                        </a:cxn>
                      </a:cxnLst>
                      <a:rect l="T183" t="T184" r="T185" b="T186"/>
                      <a:pathLst>
                        <a:path w="245" h="206">
                          <a:moveTo>
                            <a:pt x="90" y="31"/>
                          </a:moveTo>
                          <a:lnTo>
                            <a:pt x="72" y="40"/>
                          </a:lnTo>
                          <a:lnTo>
                            <a:pt x="56" y="50"/>
                          </a:lnTo>
                          <a:lnTo>
                            <a:pt x="40" y="62"/>
                          </a:lnTo>
                          <a:lnTo>
                            <a:pt x="27" y="74"/>
                          </a:lnTo>
                          <a:lnTo>
                            <a:pt x="17" y="87"/>
                          </a:lnTo>
                          <a:lnTo>
                            <a:pt x="8" y="100"/>
                          </a:lnTo>
                          <a:lnTo>
                            <a:pt x="3" y="113"/>
                          </a:lnTo>
                          <a:lnTo>
                            <a:pt x="0" y="127"/>
                          </a:lnTo>
                          <a:lnTo>
                            <a:pt x="3" y="149"/>
                          </a:lnTo>
                          <a:lnTo>
                            <a:pt x="14" y="166"/>
                          </a:lnTo>
                          <a:lnTo>
                            <a:pt x="32" y="181"/>
                          </a:lnTo>
                          <a:lnTo>
                            <a:pt x="53" y="192"/>
                          </a:lnTo>
                          <a:lnTo>
                            <a:pt x="80" y="200"/>
                          </a:lnTo>
                          <a:lnTo>
                            <a:pt x="109" y="205"/>
                          </a:lnTo>
                          <a:lnTo>
                            <a:pt x="136" y="206"/>
                          </a:lnTo>
                          <a:lnTo>
                            <a:pt x="164" y="203"/>
                          </a:lnTo>
                          <a:lnTo>
                            <a:pt x="169" y="203"/>
                          </a:lnTo>
                          <a:lnTo>
                            <a:pt x="175" y="201"/>
                          </a:lnTo>
                          <a:lnTo>
                            <a:pt x="180" y="197"/>
                          </a:lnTo>
                          <a:lnTo>
                            <a:pt x="181" y="193"/>
                          </a:lnTo>
                          <a:lnTo>
                            <a:pt x="180" y="191"/>
                          </a:lnTo>
                          <a:lnTo>
                            <a:pt x="175" y="191"/>
                          </a:lnTo>
                          <a:lnTo>
                            <a:pt x="169" y="190"/>
                          </a:lnTo>
                          <a:lnTo>
                            <a:pt x="162" y="190"/>
                          </a:lnTo>
                          <a:lnTo>
                            <a:pt x="154" y="190"/>
                          </a:lnTo>
                          <a:lnTo>
                            <a:pt x="146" y="190"/>
                          </a:lnTo>
                          <a:lnTo>
                            <a:pt x="139" y="190"/>
                          </a:lnTo>
                          <a:lnTo>
                            <a:pt x="135" y="190"/>
                          </a:lnTo>
                          <a:lnTo>
                            <a:pt x="120" y="189"/>
                          </a:lnTo>
                          <a:lnTo>
                            <a:pt x="107" y="188"/>
                          </a:lnTo>
                          <a:lnTo>
                            <a:pt x="93" y="187"/>
                          </a:lnTo>
                          <a:lnTo>
                            <a:pt x="78" y="184"/>
                          </a:lnTo>
                          <a:lnTo>
                            <a:pt x="64" y="181"/>
                          </a:lnTo>
                          <a:lnTo>
                            <a:pt x="49" y="174"/>
                          </a:lnTo>
                          <a:lnTo>
                            <a:pt x="36" y="165"/>
                          </a:lnTo>
                          <a:lnTo>
                            <a:pt x="22" y="152"/>
                          </a:lnTo>
                          <a:lnTo>
                            <a:pt x="19" y="136"/>
                          </a:lnTo>
                          <a:lnTo>
                            <a:pt x="20" y="122"/>
                          </a:lnTo>
                          <a:lnTo>
                            <a:pt x="26" y="108"/>
                          </a:lnTo>
                          <a:lnTo>
                            <a:pt x="35" y="95"/>
                          </a:lnTo>
                          <a:lnTo>
                            <a:pt x="48" y="83"/>
                          </a:lnTo>
                          <a:lnTo>
                            <a:pt x="62" y="71"/>
                          </a:lnTo>
                          <a:lnTo>
                            <a:pt x="78" y="61"/>
                          </a:lnTo>
                          <a:lnTo>
                            <a:pt x="97" y="51"/>
                          </a:lnTo>
                          <a:lnTo>
                            <a:pt x="116" y="42"/>
                          </a:lnTo>
                          <a:lnTo>
                            <a:pt x="136" y="34"/>
                          </a:lnTo>
                          <a:lnTo>
                            <a:pt x="156" y="27"/>
                          </a:lnTo>
                          <a:lnTo>
                            <a:pt x="175" y="21"/>
                          </a:lnTo>
                          <a:lnTo>
                            <a:pt x="196" y="16"/>
                          </a:lnTo>
                          <a:lnTo>
                            <a:pt x="213" y="11"/>
                          </a:lnTo>
                          <a:lnTo>
                            <a:pt x="230" y="8"/>
                          </a:lnTo>
                          <a:lnTo>
                            <a:pt x="245" y="6"/>
                          </a:lnTo>
                          <a:lnTo>
                            <a:pt x="235" y="2"/>
                          </a:lnTo>
                          <a:lnTo>
                            <a:pt x="219" y="0"/>
                          </a:lnTo>
                          <a:lnTo>
                            <a:pt x="200" y="2"/>
                          </a:lnTo>
                          <a:lnTo>
                            <a:pt x="178" y="5"/>
                          </a:lnTo>
                          <a:lnTo>
                            <a:pt x="154" y="10"/>
                          </a:lnTo>
                          <a:lnTo>
                            <a:pt x="130" y="16"/>
                          </a:lnTo>
                          <a:lnTo>
                            <a:pt x="109" y="24"/>
                          </a:lnTo>
                          <a:lnTo>
                            <a:pt x="90" y="31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100" name="Freeform 75"/>
                    <p:cNvSpPr>
                      <a:spLocks/>
                    </p:cNvSpPr>
                    <p:nvPr/>
                  </p:nvSpPr>
                  <p:spPr bwMode="auto">
                    <a:xfrm>
                      <a:off x="1401" y="2236"/>
                      <a:ext cx="53" cy="80"/>
                    </a:xfrm>
                    <a:custGeom>
                      <a:avLst/>
                      <a:gdLst>
                        <a:gd name="T0" fmla="*/ 45 w 159"/>
                        <a:gd name="T1" fmla="*/ 26 h 160"/>
                        <a:gd name="T2" fmla="*/ 46 w 159"/>
                        <a:gd name="T3" fmla="*/ 35 h 160"/>
                        <a:gd name="T4" fmla="*/ 45 w 159"/>
                        <a:gd name="T5" fmla="*/ 42 h 160"/>
                        <a:gd name="T6" fmla="*/ 42 w 159"/>
                        <a:gd name="T7" fmla="*/ 48 h 160"/>
                        <a:gd name="T8" fmla="*/ 37 w 159"/>
                        <a:gd name="T9" fmla="*/ 53 h 160"/>
                        <a:gd name="T10" fmla="*/ 31 w 159"/>
                        <a:gd name="T11" fmla="*/ 58 h 160"/>
                        <a:gd name="T12" fmla="*/ 25 w 159"/>
                        <a:gd name="T13" fmla="*/ 63 h 160"/>
                        <a:gd name="T14" fmla="*/ 18 w 159"/>
                        <a:gd name="T15" fmla="*/ 68 h 160"/>
                        <a:gd name="T16" fmla="*/ 12 w 159"/>
                        <a:gd name="T17" fmla="*/ 73 h 160"/>
                        <a:gd name="T18" fmla="*/ 11 w 159"/>
                        <a:gd name="T19" fmla="*/ 75 h 160"/>
                        <a:gd name="T20" fmla="*/ 11 w 159"/>
                        <a:gd name="T21" fmla="*/ 76 h 160"/>
                        <a:gd name="T22" fmla="*/ 11 w 159"/>
                        <a:gd name="T23" fmla="*/ 77 h 160"/>
                        <a:gd name="T24" fmla="*/ 12 w 159"/>
                        <a:gd name="T25" fmla="*/ 79 h 160"/>
                        <a:gd name="T26" fmla="*/ 13 w 159"/>
                        <a:gd name="T27" fmla="*/ 80 h 160"/>
                        <a:gd name="T28" fmla="*/ 14 w 159"/>
                        <a:gd name="T29" fmla="*/ 80 h 160"/>
                        <a:gd name="T30" fmla="*/ 16 w 159"/>
                        <a:gd name="T31" fmla="*/ 80 h 160"/>
                        <a:gd name="T32" fmla="*/ 17 w 159"/>
                        <a:gd name="T33" fmla="*/ 80 h 160"/>
                        <a:gd name="T34" fmla="*/ 24 w 159"/>
                        <a:gd name="T35" fmla="*/ 75 h 160"/>
                        <a:gd name="T36" fmla="*/ 32 w 159"/>
                        <a:gd name="T37" fmla="*/ 70 h 160"/>
                        <a:gd name="T38" fmla="*/ 38 w 159"/>
                        <a:gd name="T39" fmla="*/ 64 h 160"/>
                        <a:gd name="T40" fmla="*/ 45 w 159"/>
                        <a:gd name="T41" fmla="*/ 57 h 160"/>
                        <a:gd name="T42" fmla="*/ 49 w 159"/>
                        <a:gd name="T43" fmla="*/ 50 h 160"/>
                        <a:gd name="T44" fmla="*/ 52 w 159"/>
                        <a:gd name="T45" fmla="*/ 42 h 160"/>
                        <a:gd name="T46" fmla="*/ 53 w 159"/>
                        <a:gd name="T47" fmla="*/ 34 h 160"/>
                        <a:gd name="T48" fmla="*/ 51 w 159"/>
                        <a:gd name="T49" fmla="*/ 25 h 160"/>
                        <a:gd name="T50" fmla="*/ 47 w 159"/>
                        <a:gd name="T51" fmla="*/ 18 h 160"/>
                        <a:gd name="T52" fmla="*/ 41 w 159"/>
                        <a:gd name="T53" fmla="*/ 12 h 160"/>
                        <a:gd name="T54" fmla="*/ 33 w 159"/>
                        <a:gd name="T55" fmla="*/ 7 h 160"/>
                        <a:gd name="T56" fmla="*/ 25 w 159"/>
                        <a:gd name="T57" fmla="*/ 3 h 160"/>
                        <a:gd name="T58" fmla="*/ 17 w 159"/>
                        <a:gd name="T59" fmla="*/ 1 h 160"/>
                        <a:gd name="T60" fmla="*/ 10 w 159"/>
                        <a:gd name="T61" fmla="*/ 0 h 160"/>
                        <a:gd name="T62" fmla="*/ 4 w 159"/>
                        <a:gd name="T63" fmla="*/ 1 h 160"/>
                        <a:gd name="T64" fmla="*/ 0 w 159"/>
                        <a:gd name="T65" fmla="*/ 3 h 160"/>
                        <a:gd name="T66" fmla="*/ 7 w 159"/>
                        <a:gd name="T67" fmla="*/ 5 h 160"/>
                        <a:gd name="T68" fmla="*/ 14 w 159"/>
                        <a:gd name="T69" fmla="*/ 6 h 160"/>
                        <a:gd name="T70" fmla="*/ 20 w 159"/>
                        <a:gd name="T71" fmla="*/ 7 h 160"/>
                        <a:gd name="T72" fmla="*/ 26 w 159"/>
                        <a:gd name="T73" fmla="*/ 10 h 160"/>
                        <a:gd name="T74" fmla="*/ 32 w 159"/>
                        <a:gd name="T75" fmla="*/ 12 h 160"/>
                        <a:gd name="T76" fmla="*/ 37 w 159"/>
                        <a:gd name="T77" fmla="*/ 15 h 160"/>
                        <a:gd name="T78" fmla="*/ 42 w 159"/>
                        <a:gd name="T79" fmla="*/ 20 h 160"/>
                        <a:gd name="T80" fmla="*/ 45 w 159"/>
                        <a:gd name="T81" fmla="*/ 26 h 160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w 159"/>
                        <a:gd name="T124" fmla="*/ 0 h 160"/>
                        <a:gd name="T125" fmla="*/ 159 w 159"/>
                        <a:gd name="T126" fmla="*/ 160 h 160"/>
                      </a:gdLst>
                      <a:ahLst/>
                      <a:cxnLst>
                        <a:cxn ang="T82">
                          <a:pos x="T0" y="T1"/>
                        </a:cxn>
                        <a:cxn ang="T83">
                          <a:pos x="T2" y="T3"/>
                        </a:cxn>
                        <a:cxn ang="T84">
                          <a:pos x="T4" y="T5"/>
                        </a:cxn>
                        <a:cxn ang="T85">
                          <a:pos x="T6" y="T7"/>
                        </a:cxn>
                        <a:cxn ang="T86">
                          <a:pos x="T8" y="T9"/>
                        </a:cxn>
                        <a:cxn ang="T87">
                          <a:pos x="T10" y="T11"/>
                        </a:cxn>
                        <a:cxn ang="T88">
                          <a:pos x="T12" y="T13"/>
                        </a:cxn>
                        <a:cxn ang="T89">
                          <a:pos x="T14" y="T15"/>
                        </a:cxn>
                        <a:cxn ang="T90">
                          <a:pos x="T16" y="T17"/>
                        </a:cxn>
                        <a:cxn ang="T91">
                          <a:pos x="T18" y="T19"/>
                        </a:cxn>
                        <a:cxn ang="T92">
                          <a:pos x="T20" y="T21"/>
                        </a:cxn>
                        <a:cxn ang="T93">
                          <a:pos x="T22" y="T23"/>
                        </a:cxn>
                        <a:cxn ang="T94">
                          <a:pos x="T24" y="T25"/>
                        </a:cxn>
                        <a:cxn ang="T95">
                          <a:pos x="T26" y="T27"/>
                        </a:cxn>
                        <a:cxn ang="T96">
                          <a:pos x="T28" y="T29"/>
                        </a:cxn>
                        <a:cxn ang="T97">
                          <a:pos x="T30" y="T31"/>
                        </a:cxn>
                        <a:cxn ang="T98">
                          <a:pos x="T32" y="T33"/>
                        </a:cxn>
                        <a:cxn ang="T99">
                          <a:pos x="T34" y="T35"/>
                        </a:cxn>
                        <a:cxn ang="T100">
                          <a:pos x="T36" y="T37"/>
                        </a:cxn>
                        <a:cxn ang="T101">
                          <a:pos x="T38" y="T39"/>
                        </a:cxn>
                        <a:cxn ang="T102">
                          <a:pos x="T40" y="T41"/>
                        </a:cxn>
                        <a:cxn ang="T103">
                          <a:pos x="T42" y="T43"/>
                        </a:cxn>
                        <a:cxn ang="T104">
                          <a:pos x="T44" y="T45"/>
                        </a:cxn>
                        <a:cxn ang="T105">
                          <a:pos x="T46" y="T47"/>
                        </a:cxn>
                        <a:cxn ang="T106">
                          <a:pos x="T48" y="T49"/>
                        </a:cxn>
                        <a:cxn ang="T107">
                          <a:pos x="T50" y="T51"/>
                        </a:cxn>
                        <a:cxn ang="T108">
                          <a:pos x="T52" y="T53"/>
                        </a:cxn>
                        <a:cxn ang="T109">
                          <a:pos x="T54" y="T55"/>
                        </a:cxn>
                        <a:cxn ang="T110">
                          <a:pos x="T56" y="T57"/>
                        </a:cxn>
                        <a:cxn ang="T111">
                          <a:pos x="T58" y="T59"/>
                        </a:cxn>
                        <a:cxn ang="T112">
                          <a:pos x="T60" y="T61"/>
                        </a:cxn>
                        <a:cxn ang="T113">
                          <a:pos x="T62" y="T63"/>
                        </a:cxn>
                        <a:cxn ang="T114">
                          <a:pos x="T64" y="T65"/>
                        </a:cxn>
                        <a:cxn ang="T115">
                          <a:pos x="T66" y="T67"/>
                        </a:cxn>
                        <a:cxn ang="T116">
                          <a:pos x="T68" y="T69"/>
                        </a:cxn>
                        <a:cxn ang="T117">
                          <a:pos x="T70" y="T71"/>
                        </a:cxn>
                        <a:cxn ang="T118">
                          <a:pos x="T72" y="T73"/>
                        </a:cxn>
                        <a:cxn ang="T119">
                          <a:pos x="T74" y="T75"/>
                        </a:cxn>
                        <a:cxn ang="T120">
                          <a:pos x="T76" y="T77"/>
                        </a:cxn>
                        <a:cxn ang="T121">
                          <a:pos x="T78" y="T79"/>
                        </a:cxn>
                        <a:cxn ang="T122">
                          <a:pos x="T80" y="T81"/>
                        </a:cxn>
                      </a:cxnLst>
                      <a:rect l="T123" t="T124" r="T125" b="T126"/>
                      <a:pathLst>
                        <a:path w="159" h="160">
                          <a:moveTo>
                            <a:pt x="134" y="53"/>
                          </a:moveTo>
                          <a:lnTo>
                            <a:pt x="138" y="70"/>
                          </a:lnTo>
                          <a:lnTo>
                            <a:pt x="135" y="84"/>
                          </a:lnTo>
                          <a:lnTo>
                            <a:pt x="125" y="96"/>
                          </a:lnTo>
                          <a:lnTo>
                            <a:pt x="111" y="107"/>
                          </a:lnTo>
                          <a:lnTo>
                            <a:pt x="93" y="117"/>
                          </a:lnTo>
                          <a:lnTo>
                            <a:pt x="74" y="126"/>
                          </a:lnTo>
                          <a:lnTo>
                            <a:pt x="54" y="136"/>
                          </a:lnTo>
                          <a:lnTo>
                            <a:pt x="37" y="146"/>
                          </a:lnTo>
                          <a:lnTo>
                            <a:pt x="34" y="149"/>
                          </a:lnTo>
                          <a:lnTo>
                            <a:pt x="32" y="151"/>
                          </a:lnTo>
                          <a:lnTo>
                            <a:pt x="32" y="154"/>
                          </a:lnTo>
                          <a:lnTo>
                            <a:pt x="35" y="157"/>
                          </a:lnTo>
                          <a:lnTo>
                            <a:pt x="38" y="159"/>
                          </a:lnTo>
                          <a:lnTo>
                            <a:pt x="43" y="160"/>
                          </a:lnTo>
                          <a:lnTo>
                            <a:pt x="47" y="160"/>
                          </a:lnTo>
                          <a:lnTo>
                            <a:pt x="51" y="159"/>
                          </a:lnTo>
                          <a:lnTo>
                            <a:pt x="73" y="150"/>
                          </a:lnTo>
                          <a:lnTo>
                            <a:pt x="95" y="139"/>
                          </a:lnTo>
                          <a:lnTo>
                            <a:pt x="115" y="128"/>
                          </a:lnTo>
                          <a:lnTo>
                            <a:pt x="134" y="115"/>
                          </a:lnTo>
                          <a:lnTo>
                            <a:pt x="147" y="101"/>
                          </a:lnTo>
                          <a:lnTo>
                            <a:pt x="156" y="85"/>
                          </a:lnTo>
                          <a:lnTo>
                            <a:pt x="159" y="68"/>
                          </a:lnTo>
                          <a:lnTo>
                            <a:pt x="153" y="50"/>
                          </a:lnTo>
                          <a:lnTo>
                            <a:pt x="140" y="36"/>
                          </a:lnTo>
                          <a:lnTo>
                            <a:pt x="122" y="24"/>
                          </a:lnTo>
                          <a:lnTo>
                            <a:pt x="99" y="14"/>
                          </a:lnTo>
                          <a:lnTo>
                            <a:pt x="76" y="7"/>
                          </a:lnTo>
                          <a:lnTo>
                            <a:pt x="51" y="2"/>
                          </a:lnTo>
                          <a:lnTo>
                            <a:pt x="29" y="0"/>
                          </a:lnTo>
                          <a:lnTo>
                            <a:pt x="12" y="1"/>
                          </a:lnTo>
                          <a:lnTo>
                            <a:pt x="0" y="5"/>
                          </a:lnTo>
                          <a:lnTo>
                            <a:pt x="21" y="9"/>
                          </a:lnTo>
                          <a:lnTo>
                            <a:pt x="41" y="12"/>
                          </a:lnTo>
                          <a:lnTo>
                            <a:pt x="60" y="15"/>
                          </a:lnTo>
                          <a:lnTo>
                            <a:pt x="79" y="19"/>
                          </a:lnTo>
                          <a:lnTo>
                            <a:pt x="96" y="24"/>
                          </a:lnTo>
                          <a:lnTo>
                            <a:pt x="112" y="31"/>
                          </a:lnTo>
                          <a:lnTo>
                            <a:pt x="125" y="40"/>
                          </a:lnTo>
                          <a:lnTo>
                            <a:pt x="134" y="53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101" name="Freeform 76"/>
                    <p:cNvSpPr>
                      <a:spLocks/>
                    </p:cNvSpPr>
                    <p:nvPr/>
                  </p:nvSpPr>
                  <p:spPr bwMode="auto">
                    <a:xfrm>
                      <a:off x="1208" y="2218"/>
                      <a:ext cx="133" cy="166"/>
                    </a:xfrm>
                    <a:custGeom>
                      <a:avLst/>
                      <a:gdLst>
                        <a:gd name="T0" fmla="*/ 42 w 399"/>
                        <a:gd name="T1" fmla="*/ 31 h 332"/>
                        <a:gd name="T2" fmla="*/ 22 w 399"/>
                        <a:gd name="T3" fmla="*/ 50 h 332"/>
                        <a:gd name="T4" fmla="*/ 7 w 399"/>
                        <a:gd name="T5" fmla="*/ 74 h 332"/>
                        <a:gd name="T6" fmla="*/ 0 w 399"/>
                        <a:gd name="T7" fmla="*/ 100 h 332"/>
                        <a:gd name="T8" fmla="*/ 1 w 399"/>
                        <a:gd name="T9" fmla="*/ 117 h 332"/>
                        <a:gd name="T10" fmla="*/ 4 w 399"/>
                        <a:gd name="T11" fmla="*/ 124 h 332"/>
                        <a:gd name="T12" fmla="*/ 9 w 399"/>
                        <a:gd name="T13" fmla="*/ 131 h 332"/>
                        <a:gd name="T14" fmla="*/ 14 w 399"/>
                        <a:gd name="T15" fmla="*/ 137 h 332"/>
                        <a:gd name="T16" fmla="*/ 23 w 399"/>
                        <a:gd name="T17" fmla="*/ 143 h 332"/>
                        <a:gd name="T18" fmla="*/ 36 w 399"/>
                        <a:gd name="T19" fmla="*/ 149 h 332"/>
                        <a:gd name="T20" fmla="*/ 49 w 399"/>
                        <a:gd name="T21" fmla="*/ 154 h 332"/>
                        <a:gd name="T22" fmla="*/ 63 w 399"/>
                        <a:gd name="T23" fmla="*/ 158 h 332"/>
                        <a:gd name="T24" fmla="*/ 77 w 399"/>
                        <a:gd name="T25" fmla="*/ 161 h 332"/>
                        <a:gd name="T26" fmla="*/ 91 w 399"/>
                        <a:gd name="T27" fmla="*/ 163 h 332"/>
                        <a:gd name="T28" fmla="*/ 105 w 399"/>
                        <a:gd name="T29" fmla="*/ 165 h 332"/>
                        <a:gd name="T30" fmla="*/ 119 w 399"/>
                        <a:gd name="T31" fmla="*/ 166 h 332"/>
                        <a:gd name="T32" fmla="*/ 129 w 399"/>
                        <a:gd name="T33" fmla="*/ 166 h 332"/>
                        <a:gd name="T34" fmla="*/ 132 w 399"/>
                        <a:gd name="T35" fmla="*/ 163 h 332"/>
                        <a:gd name="T36" fmla="*/ 133 w 399"/>
                        <a:gd name="T37" fmla="*/ 158 h 332"/>
                        <a:gd name="T38" fmla="*/ 130 w 399"/>
                        <a:gd name="T39" fmla="*/ 155 h 332"/>
                        <a:gd name="T40" fmla="*/ 121 w 399"/>
                        <a:gd name="T41" fmla="*/ 154 h 332"/>
                        <a:gd name="T42" fmla="*/ 108 w 399"/>
                        <a:gd name="T43" fmla="*/ 154 h 332"/>
                        <a:gd name="T44" fmla="*/ 95 w 399"/>
                        <a:gd name="T45" fmla="*/ 153 h 332"/>
                        <a:gd name="T46" fmla="*/ 82 w 399"/>
                        <a:gd name="T47" fmla="*/ 151 h 332"/>
                        <a:gd name="T48" fmla="*/ 69 w 399"/>
                        <a:gd name="T49" fmla="*/ 148 h 332"/>
                        <a:gd name="T50" fmla="*/ 56 w 399"/>
                        <a:gd name="T51" fmla="*/ 145 h 332"/>
                        <a:gd name="T52" fmla="*/ 44 w 399"/>
                        <a:gd name="T53" fmla="*/ 141 h 332"/>
                        <a:gd name="T54" fmla="*/ 31 w 399"/>
                        <a:gd name="T55" fmla="*/ 135 h 332"/>
                        <a:gd name="T56" fmla="*/ 21 w 399"/>
                        <a:gd name="T57" fmla="*/ 128 h 332"/>
                        <a:gd name="T58" fmla="*/ 15 w 399"/>
                        <a:gd name="T59" fmla="*/ 118 h 332"/>
                        <a:gd name="T60" fmla="*/ 13 w 399"/>
                        <a:gd name="T61" fmla="*/ 105 h 332"/>
                        <a:gd name="T62" fmla="*/ 15 w 399"/>
                        <a:gd name="T63" fmla="*/ 86 h 332"/>
                        <a:gd name="T64" fmla="*/ 21 w 399"/>
                        <a:gd name="T65" fmla="*/ 73 h 332"/>
                        <a:gd name="T66" fmla="*/ 28 w 399"/>
                        <a:gd name="T67" fmla="*/ 60 h 332"/>
                        <a:gd name="T68" fmla="*/ 37 w 399"/>
                        <a:gd name="T69" fmla="*/ 49 h 332"/>
                        <a:gd name="T70" fmla="*/ 47 w 399"/>
                        <a:gd name="T71" fmla="*/ 39 h 332"/>
                        <a:gd name="T72" fmla="*/ 60 w 399"/>
                        <a:gd name="T73" fmla="*/ 28 h 332"/>
                        <a:gd name="T74" fmla="*/ 74 w 399"/>
                        <a:gd name="T75" fmla="*/ 19 h 332"/>
                        <a:gd name="T76" fmla="*/ 90 w 399"/>
                        <a:gd name="T77" fmla="*/ 10 h 332"/>
                        <a:gd name="T78" fmla="*/ 104 w 399"/>
                        <a:gd name="T79" fmla="*/ 3 h 332"/>
                        <a:gd name="T80" fmla="*/ 105 w 399"/>
                        <a:gd name="T81" fmla="*/ 0 h 332"/>
                        <a:gd name="T82" fmla="*/ 91 w 399"/>
                        <a:gd name="T83" fmla="*/ 3 h 332"/>
                        <a:gd name="T84" fmla="*/ 74 w 399"/>
                        <a:gd name="T85" fmla="*/ 9 h 332"/>
                        <a:gd name="T86" fmla="*/ 59 w 399"/>
                        <a:gd name="T87" fmla="*/ 18 h 332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w 399"/>
                        <a:gd name="T133" fmla="*/ 0 h 332"/>
                        <a:gd name="T134" fmla="*/ 399 w 399"/>
                        <a:gd name="T135" fmla="*/ 332 h 332"/>
                      </a:gdLst>
                      <a:ahLst/>
                      <a:cxnLst>
                        <a:cxn ang="T88">
                          <a:pos x="T0" y="T1"/>
                        </a:cxn>
                        <a:cxn ang="T89">
                          <a:pos x="T2" y="T3"/>
                        </a:cxn>
                        <a:cxn ang="T90">
                          <a:pos x="T4" y="T5"/>
                        </a:cxn>
                        <a:cxn ang="T91">
                          <a:pos x="T6" y="T7"/>
                        </a:cxn>
                        <a:cxn ang="T92">
                          <a:pos x="T8" y="T9"/>
                        </a:cxn>
                        <a:cxn ang="T93">
                          <a:pos x="T10" y="T11"/>
                        </a:cxn>
                        <a:cxn ang="T94">
                          <a:pos x="T12" y="T13"/>
                        </a:cxn>
                        <a:cxn ang="T95">
                          <a:pos x="T14" y="T15"/>
                        </a:cxn>
                        <a:cxn ang="T96">
                          <a:pos x="T16" y="T17"/>
                        </a:cxn>
                        <a:cxn ang="T97">
                          <a:pos x="T18" y="T19"/>
                        </a:cxn>
                        <a:cxn ang="T98">
                          <a:pos x="T20" y="T21"/>
                        </a:cxn>
                        <a:cxn ang="T99">
                          <a:pos x="T22" y="T23"/>
                        </a:cxn>
                        <a:cxn ang="T100">
                          <a:pos x="T24" y="T25"/>
                        </a:cxn>
                        <a:cxn ang="T101">
                          <a:pos x="T26" y="T27"/>
                        </a:cxn>
                        <a:cxn ang="T102">
                          <a:pos x="T28" y="T29"/>
                        </a:cxn>
                        <a:cxn ang="T103">
                          <a:pos x="T30" y="T31"/>
                        </a:cxn>
                        <a:cxn ang="T104">
                          <a:pos x="T32" y="T33"/>
                        </a:cxn>
                        <a:cxn ang="T105">
                          <a:pos x="T34" y="T35"/>
                        </a:cxn>
                        <a:cxn ang="T106">
                          <a:pos x="T36" y="T37"/>
                        </a:cxn>
                        <a:cxn ang="T107">
                          <a:pos x="T38" y="T39"/>
                        </a:cxn>
                        <a:cxn ang="T108">
                          <a:pos x="T40" y="T41"/>
                        </a:cxn>
                        <a:cxn ang="T109">
                          <a:pos x="T42" y="T43"/>
                        </a:cxn>
                        <a:cxn ang="T110">
                          <a:pos x="T44" y="T45"/>
                        </a:cxn>
                        <a:cxn ang="T111">
                          <a:pos x="T46" y="T47"/>
                        </a:cxn>
                        <a:cxn ang="T112">
                          <a:pos x="T48" y="T49"/>
                        </a:cxn>
                        <a:cxn ang="T113">
                          <a:pos x="T50" y="T51"/>
                        </a:cxn>
                        <a:cxn ang="T114">
                          <a:pos x="T52" y="T53"/>
                        </a:cxn>
                        <a:cxn ang="T115">
                          <a:pos x="T54" y="T55"/>
                        </a:cxn>
                        <a:cxn ang="T116">
                          <a:pos x="T56" y="T57"/>
                        </a:cxn>
                        <a:cxn ang="T117">
                          <a:pos x="T58" y="T59"/>
                        </a:cxn>
                        <a:cxn ang="T118">
                          <a:pos x="T60" y="T61"/>
                        </a:cxn>
                        <a:cxn ang="T119">
                          <a:pos x="T62" y="T63"/>
                        </a:cxn>
                        <a:cxn ang="T120">
                          <a:pos x="T64" y="T65"/>
                        </a:cxn>
                        <a:cxn ang="T121">
                          <a:pos x="T66" y="T67"/>
                        </a:cxn>
                        <a:cxn ang="T122">
                          <a:pos x="T68" y="T69"/>
                        </a:cxn>
                        <a:cxn ang="T123">
                          <a:pos x="T70" y="T71"/>
                        </a:cxn>
                        <a:cxn ang="T124">
                          <a:pos x="T72" y="T73"/>
                        </a:cxn>
                        <a:cxn ang="T125">
                          <a:pos x="T74" y="T75"/>
                        </a:cxn>
                        <a:cxn ang="T126">
                          <a:pos x="T76" y="T77"/>
                        </a:cxn>
                        <a:cxn ang="T127">
                          <a:pos x="T78" y="T79"/>
                        </a:cxn>
                        <a:cxn ang="T128">
                          <a:pos x="T80" y="T81"/>
                        </a:cxn>
                        <a:cxn ang="T129">
                          <a:pos x="T82" y="T83"/>
                        </a:cxn>
                        <a:cxn ang="T130">
                          <a:pos x="T84" y="T85"/>
                        </a:cxn>
                        <a:cxn ang="T131">
                          <a:pos x="T86" y="T87"/>
                        </a:cxn>
                      </a:cxnLst>
                      <a:rect l="T132" t="T133" r="T134" b="T135"/>
                      <a:pathLst>
                        <a:path w="399" h="332">
                          <a:moveTo>
                            <a:pt x="155" y="45"/>
                          </a:moveTo>
                          <a:lnTo>
                            <a:pt x="125" y="62"/>
                          </a:lnTo>
                          <a:lnTo>
                            <a:pt x="94" y="81"/>
                          </a:lnTo>
                          <a:lnTo>
                            <a:pt x="67" y="101"/>
                          </a:lnTo>
                          <a:lnTo>
                            <a:pt x="42" y="123"/>
                          </a:lnTo>
                          <a:lnTo>
                            <a:pt x="22" y="147"/>
                          </a:lnTo>
                          <a:lnTo>
                            <a:pt x="7" y="172"/>
                          </a:lnTo>
                          <a:lnTo>
                            <a:pt x="0" y="200"/>
                          </a:lnTo>
                          <a:lnTo>
                            <a:pt x="2" y="228"/>
                          </a:lnTo>
                          <a:lnTo>
                            <a:pt x="4" y="235"/>
                          </a:lnTo>
                          <a:lnTo>
                            <a:pt x="9" y="243"/>
                          </a:lnTo>
                          <a:lnTo>
                            <a:pt x="13" y="249"/>
                          </a:lnTo>
                          <a:lnTo>
                            <a:pt x="19" y="256"/>
                          </a:lnTo>
                          <a:lnTo>
                            <a:pt x="26" y="262"/>
                          </a:lnTo>
                          <a:lnTo>
                            <a:pt x="33" y="268"/>
                          </a:lnTo>
                          <a:lnTo>
                            <a:pt x="42" y="273"/>
                          </a:lnTo>
                          <a:lnTo>
                            <a:pt x="51" y="277"/>
                          </a:lnTo>
                          <a:lnTo>
                            <a:pt x="70" y="285"/>
                          </a:lnTo>
                          <a:lnTo>
                            <a:pt x="89" y="292"/>
                          </a:lnTo>
                          <a:lnTo>
                            <a:pt x="107" y="298"/>
                          </a:lnTo>
                          <a:lnTo>
                            <a:pt x="128" y="303"/>
                          </a:lnTo>
                          <a:lnTo>
                            <a:pt x="148" y="308"/>
                          </a:lnTo>
                          <a:lnTo>
                            <a:pt x="168" y="312"/>
                          </a:lnTo>
                          <a:lnTo>
                            <a:pt x="189" y="316"/>
                          </a:lnTo>
                          <a:lnTo>
                            <a:pt x="209" y="319"/>
                          </a:lnTo>
                          <a:lnTo>
                            <a:pt x="231" y="322"/>
                          </a:lnTo>
                          <a:lnTo>
                            <a:pt x="253" y="324"/>
                          </a:lnTo>
                          <a:lnTo>
                            <a:pt x="273" y="326"/>
                          </a:lnTo>
                          <a:lnTo>
                            <a:pt x="295" y="328"/>
                          </a:lnTo>
                          <a:lnTo>
                            <a:pt x="316" y="329"/>
                          </a:lnTo>
                          <a:lnTo>
                            <a:pt x="338" y="330"/>
                          </a:lnTo>
                          <a:lnTo>
                            <a:pt x="358" y="331"/>
                          </a:lnTo>
                          <a:lnTo>
                            <a:pt x="380" y="332"/>
                          </a:lnTo>
                          <a:lnTo>
                            <a:pt x="386" y="332"/>
                          </a:lnTo>
                          <a:lnTo>
                            <a:pt x="392" y="329"/>
                          </a:lnTo>
                          <a:lnTo>
                            <a:pt x="396" y="326"/>
                          </a:lnTo>
                          <a:lnTo>
                            <a:pt x="399" y="321"/>
                          </a:lnTo>
                          <a:lnTo>
                            <a:pt x="399" y="316"/>
                          </a:lnTo>
                          <a:lnTo>
                            <a:pt x="396" y="312"/>
                          </a:lnTo>
                          <a:lnTo>
                            <a:pt x="390" y="309"/>
                          </a:lnTo>
                          <a:lnTo>
                            <a:pt x="385" y="308"/>
                          </a:lnTo>
                          <a:lnTo>
                            <a:pt x="364" y="308"/>
                          </a:lnTo>
                          <a:lnTo>
                            <a:pt x="345" y="308"/>
                          </a:lnTo>
                          <a:lnTo>
                            <a:pt x="325" y="307"/>
                          </a:lnTo>
                          <a:lnTo>
                            <a:pt x="306" y="306"/>
                          </a:lnTo>
                          <a:lnTo>
                            <a:pt x="286" y="305"/>
                          </a:lnTo>
                          <a:lnTo>
                            <a:pt x="266" y="303"/>
                          </a:lnTo>
                          <a:lnTo>
                            <a:pt x="247" y="301"/>
                          </a:lnTo>
                          <a:lnTo>
                            <a:pt x="226" y="299"/>
                          </a:lnTo>
                          <a:lnTo>
                            <a:pt x="208" y="296"/>
                          </a:lnTo>
                          <a:lnTo>
                            <a:pt x="187" y="293"/>
                          </a:lnTo>
                          <a:lnTo>
                            <a:pt x="168" y="289"/>
                          </a:lnTo>
                          <a:lnTo>
                            <a:pt x="150" y="285"/>
                          </a:lnTo>
                          <a:lnTo>
                            <a:pt x="131" y="281"/>
                          </a:lnTo>
                          <a:lnTo>
                            <a:pt x="113" y="275"/>
                          </a:lnTo>
                          <a:lnTo>
                            <a:pt x="94" y="269"/>
                          </a:lnTo>
                          <a:lnTo>
                            <a:pt x="77" y="263"/>
                          </a:lnTo>
                          <a:lnTo>
                            <a:pt x="62" y="256"/>
                          </a:lnTo>
                          <a:lnTo>
                            <a:pt x="51" y="246"/>
                          </a:lnTo>
                          <a:lnTo>
                            <a:pt x="44" y="236"/>
                          </a:lnTo>
                          <a:lnTo>
                            <a:pt x="38" y="224"/>
                          </a:lnTo>
                          <a:lnTo>
                            <a:pt x="38" y="210"/>
                          </a:lnTo>
                          <a:lnTo>
                            <a:pt x="41" y="192"/>
                          </a:lnTo>
                          <a:lnTo>
                            <a:pt x="46" y="173"/>
                          </a:lnTo>
                          <a:lnTo>
                            <a:pt x="52" y="160"/>
                          </a:lnTo>
                          <a:lnTo>
                            <a:pt x="62" y="145"/>
                          </a:lnTo>
                          <a:lnTo>
                            <a:pt x="74" y="132"/>
                          </a:lnTo>
                          <a:lnTo>
                            <a:pt x="84" y="120"/>
                          </a:lnTo>
                          <a:lnTo>
                            <a:pt x="97" y="109"/>
                          </a:lnTo>
                          <a:lnTo>
                            <a:pt x="110" y="98"/>
                          </a:lnTo>
                          <a:lnTo>
                            <a:pt x="125" y="88"/>
                          </a:lnTo>
                          <a:lnTo>
                            <a:pt x="141" y="78"/>
                          </a:lnTo>
                          <a:lnTo>
                            <a:pt x="160" y="67"/>
                          </a:lnTo>
                          <a:lnTo>
                            <a:pt x="179" y="57"/>
                          </a:lnTo>
                          <a:lnTo>
                            <a:pt x="200" y="47"/>
                          </a:lnTo>
                          <a:lnTo>
                            <a:pt x="223" y="37"/>
                          </a:lnTo>
                          <a:lnTo>
                            <a:pt x="248" y="28"/>
                          </a:lnTo>
                          <a:lnTo>
                            <a:pt x="271" y="19"/>
                          </a:lnTo>
                          <a:lnTo>
                            <a:pt x="293" y="12"/>
                          </a:lnTo>
                          <a:lnTo>
                            <a:pt x="313" y="6"/>
                          </a:lnTo>
                          <a:lnTo>
                            <a:pt x="331" y="1"/>
                          </a:lnTo>
                          <a:lnTo>
                            <a:pt x="315" y="0"/>
                          </a:lnTo>
                          <a:lnTo>
                            <a:pt x="295" y="1"/>
                          </a:lnTo>
                          <a:lnTo>
                            <a:pt x="273" y="5"/>
                          </a:lnTo>
                          <a:lnTo>
                            <a:pt x="248" y="10"/>
                          </a:lnTo>
                          <a:lnTo>
                            <a:pt x="223" y="17"/>
                          </a:lnTo>
                          <a:lnTo>
                            <a:pt x="199" y="25"/>
                          </a:lnTo>
                          <a:lnTo>
                            <a:pt x="176" y="35"/>
                          </a:lnTo>
                          <a:lnTo>
                            <a:pt x="155" y="4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102" name="Freeform 77"/>
                    <p:cNvSpPr>
                      <a:spLocks/>
                    </p:cNvSpPr>
                    <p:nvPr/>
                  </p:nvSpPr>
                  <p:spPr bwMode="auto">
                    <a:xfrm>
                      <a:off x="1396" y="2213"/>
                      <a:ext cx="116" cy="110"/>
                    </a:xfrm>
                    <a:custGeom>
                      <a:avLst/>
                      <a:gdLst>
                        <a:gd name="T0" fmla="*/ 97 w 348"/>
                        <a:gd name="T1" fmla="*/ 34 h 222"/>
                        <a:gd name="T2" fmla="*/ 102 w 348"/>
                        <a:gd name="T3" fmla="*/ 40 h 222"/>
                        <a:gd name="T4" fmla="*/ 105 w 348"/>
                        <a:gd name="T5" fmla="*/ 47 h 222"/>
                        <a:gd name="T6" fmla="*/ 107 w 348"/>
                        <a:gd name="T7" fmla="*/ 55 h 222"/>
                        <a:gd name="T8" fmla="*/ 107 w 348"/>
                        <a:gd name="T9" fmla="*/ 62 h 222"/>
                        <a:gd name="T10" fmla="*/ 106 w 348"/>
                        <a:gd name="T11" fmla="*/ 69 h 222"/>
                        <a:gd name="T12" fmla="*/ 104 w 348"/>
                        <a:gd name="T13" fmla="*/ 74 h 222"/>
                        <a:gd name="T14" fmla="*/ 101 w 348"/>
                        <a:gd name="T15" fmla="*/ 80 h 222"/>
                        <a:gd name="T16" fmla="*/ 97 w 348"/>
                        <a:gd name="T17" fmla="*/ 84 h 222"/>
                        <a:gd name="T18" fmla="*/ 93 w 348"/>
                        <a:gd name="T19" fmla="*/ 89 h 222"/>
                        <a:gd name="T20" fmla="*/ 88 w 348"/>
                        <a:gd name="T21" fmla="*/ 93 h 222"/>
                        <a:gd name="T22" fmla="*/ 84 w 348"/>
                        <a:gd name="T23" fmla="*/ 98 h 222"/>
                        <a:gd name="T24" fmla="*/ 80 w 348"/>
                        <a:gd name="T25" fmla="*/ 103 h 222"/>
                        <a:gd name="T26" fmla="*/ 79 w 348"/>
                        <a:gd name="T27" fmla="*/ 104 h 222"/>
                        <a:gd name="T28" fmla="*/ 78 w 348"/>
                        <a:gd name="T29" fmla="*/ 106 h 222"/>
                        <a:gd name="T30" fmla="*/ 79 w 348"/>
                        <a:gd name="T31" fmla="*/ 107 h 222"/>
                        <a:gd name="T32" fmla="*/ 80 w 348"/>
                        <a:gd name="T33" fmla="*/ 109 h 222"/>
                        <a:gd name="T34" fmla="*/ 81 w 348"/>
                        <a:gd name="T35" fmla="*/ 110 h 222"/>
                        <a:gd name="T36" fmla="*/ 83 w 348"/>
                        <a:gd name="T37" fmla="*/ 110 h 222"/>
                        <a:gd name="T38" fmla="*/ 85 w 348"/>
                        <a:gd name="T39" fmla="*/ 110 h 222"/>
                        <a:gd name="T40" fmla="*/ 86 w 348"/>
                        <a:gd name="T41" fmla="*/ 109 h 222"/>
                        <a:gd name="T42" fmla="*/ 96 w 348"/>
                        <a:gd name="T43" fmla="*/ 102 h 222"/>
                        <a:gd name="T44" fmla="*/ 103 w 348"/>
                        <a:gd name="T45" fmla="*/ 93 h 222"/>
                        <a:gd name="T46" fmla="*/ 110 w 348"/>
                        <a:gd name="T47" fmla="*/ 83 h 222"/>
                        <a:gd name="T48" fmla="*/ 115 w 348"/>
                        <a:gd name="T49" fmla="*/ 73 h 222"/>
                        <a:gd name="T50" fmla="*/ 116 w 348"/>
                        <a:gd name="T51" fmla="*/ 61 h 222"/>
                        <a:gd name="T52" fmla="*/ 115 w 348"/>
                        <a:gd name="T53" fmla="*/ 51 h 222"/>
                        <a:gd name="T54" fmla="*/ 111 w 348"/>
                        <a:gd name="T55" fmla="*/ 40 h 222"/>
                        <a:gd name="T56" fmla="*/ 103 w 348"/>
                        <a:gd name="T57" fmla="*/ 31 h 222"/>
                        <a:gd name="T58" fmla="*/ 98 w 348"/>
                        <a:gd name="T59" fmla="*/ 26 h 222"/>
                        <a:gd name="T60" fmla="*/ 91 w 348"/>
                        <a:gd name="T61" fmla="*/ 21 h 222"/>
                        <a:gd name="T62" fmla="*/ 83 w 348"/>
                        <a:gd name="T63" fmla="*/ 17 h 222"/>
                        <a:gd name="T64" fmla="*/ 75 w 348"/>
                        <a:gd name="T65" fmla="*/ 13 h 222"/>
                        <a:gd name="T66" fmla="*/ 67 w 348"/>
                        <a:gd name="T67" fmla="*/ 10 h 222"/>
                        <a:gd name="T68" fmla="*/ 59 w 348"/>
                        <a:gd name="T69" fmla="*/ 8 h 222"/>
                        <a:gd name="T70" fmla="*/ 50 w 348"/>
                        <a:gd name="T71" fmla="*/ 5 h 222"/>
                        <a:gd name="T72" fmla="*/ 42 w 348"/>
                        <a:gd name="T73" fmla="*/ 3 h 222"/>
                        <a:gd name="T74" fmla="*/ 34 w 348"/>
                        <a:gd name="T75" fmla="*/ 2 h 222"/>
                        <a:gd name="T76" fmla="*/ 26 w 348"/>
                        <a:gd name="T77" fmla="*/ 1 h 222"/>
                        <a:gd name="T78" fmla="*/ 19 w 348"/>
                        <a:gd name="T79" fmla="*/ 0 h 222"/>
                        <a:gd name="T80" fmla="*/ 13 w 348"/>
                        <a:gd name="T81" fmla="*/ 0 h 222"/>
                        <a:gd name="T82" fmla="*/ 8 w 348"/>
                        <a:gd name="T83" fmla="*/ 0 h 222"/>
                        <a:gd name="T84" fmla="*/ 4 w 348"/>
                        <a:gd name="T85" fmla="*/ 0 h 222"/>
                        <a:gd name="T86" fmla="*/ 1 w 348"/>
                        <a:gd name="T87" fmla="*/ 1 h 222"/>
                        <a:gd name="T88" fmla="*/ 0 w 348"/>
                        <a:gd name="T89" fmla="*/ 2 h 222"/>
                        <a:gd name="T90" fmla="*/ 5 w 348"/>
                        <a:gd name="T91" fmla="*/ 3 h 222"/>
                        <a:gd name="T92" fmla="*/ 10 w 348"/>
                        <a:gd name="T93" fmla="*/ 4 h 222"/>
                        <a:gd name="T94" fmla="*/ 15 w 348"/>
                        <a:gd name="T95" fmla="*/ 5 h 222"/>
                        <a:gd name="T96" fmla="*/ 21 w 348"/>
                        <a:gd name="T97" fmla="*/ 6 h 222"/>
                        <a:gd name="T98" fmla="*/ 28 w 348"/>
                        <a:gd name="T99" fmla="*/ 7 h 222"/>
                        <a:gd name="T100" fmla="*/ 34 w 348"/>
                        <a:gd name="T101" fmla="*/ 8 h 222"/>
                        <a:gd name="T102" fmla="*/ 40 w 348"/>
                        <a:gd name="T103" fmla="*/ 9 h 222"/>
                        <a:gd name="T104" fmla="*/ 47 w 348"/>
                        <a:gd name="T105" fmla="*/ 11 h 222"/>
                        <a:gd name="T106" fmla="*/ 53 w 348"/>
                        <a:gd name="T107" fmla="*/ 13 h 222"/>
                        <a:gd name="T108" fmla="*/ 60 w 348"/>
                        <a:gd name="T109" fmla="*/ 15 h 222"/>
                        <a:gd name="T110" fmla="*/ 67 w 348"/>
                        <a:gd name="T111" fmla="*/ 17 h 222"/>
                        <a:gd name="T112" fmla="*/ 73 w 348"/>
                        <a:gd name="T113" fmla="*/ 20 h 222"/>
                        <a:gd name="T114" fmla="*/ 79 w 348"/>
                        <a:gd name="T115" fmla="*/ 23 h 222"/>
                        <a:gd name="T116" fmla="*/ 86 w 348"/>
                        <a:gd name="T117" fmla="*/ 26 h 222"/>
                        <a:gd name="T118" fmla="*/ 91 w 348"/>
                        <a:gd name="T119" fmla="*/ 30 h 222"/>
                        <a:gd name="T120" fmla="*/ 97 w 348"/>
                        <a:gd name="T121" fmla="*/ 34 h 222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60000 65536"/>
                        <a:gd name="T172" fmla="*/ 0 60000 65536"/>
                        <a:gd name="T173" fmla="*/ 0 60000 65536"/>
                        <a:gd name="T174" fmla="*/ 0 60000 65536"/>
                        <a:gd name="T175" fmla="*/ 0 60000 65536"/>
                        <a:gd name="T176" fmla="*/ 0 60000 65536"/>
                        <a:gd name="T177" fmla="*/ 0 60000 65536"/>
                        <a:gd name="T178" fmla="*/ 0 60000 65536"/>
                        <a:gd name="T179" fmla="*/ 0 60000 65536"/>
                        <a:gd name="T180" fmla="*/ 0 60000 65536"/>
                        <a:gd name="T181" fmla="*/ 0 60000 65536"/>
                        <a:gd name="T182" fmla="*/ 0 60000 65536"/>
                        <a:gd name="T183" fmla="*/ 0 w 348"/>
                        <a:gd name="T184" fmla="*/ 0 h 222"/>
                        <a:gd name="T185" fmla="*/ 348 w 348"/>
                        <a:gd name="T186" fmla="*/ 222 h 222"/>
                      </a:gdLst>
                      <a:ahLst/>
                      <a:cxnLst>
                        <a:cxn ang="T122">
                          <a:pos x="T0" y="T1"/>
                        </a:cxn>
                        <a:cxn ang="T123">
                          <a:pos x="T2" y="T3"/>
                        </a:cxn>
                        <a:cxn ang="T124">
                          <a:pos x="T4" y="T5"/>
                        </a:cxn>
                        <a:cxn ang="T125">
                          <a:pos x="T6" y="T7"/>
                        </a:cxn>
                        <a:cxn ang="T126">
                          <a:pos x="T8" y="T9"/>
                        </a:cxn>
                        <a:cxn ang="T127">
                          <a:pos x="T10" y="T11"/>
                        </a:cxn>
                        <a:cxn ang="T128">
                          <a:pos x="T12" y="T13"/>
                        </a:cxn>
                        <a:cxn ang="T129">
                          <a:pos x="T14" y="T15"/>
                        </a:cxn>
                        <a:cxn ang="T130">
                          <a:pos x="T16" y="T17"/>
                        </a:cxn>
                        <a:cxn ang="T131">
                          <a:pos x="T18" y="T19"/>
                        </a:cxn>
                        <a:cxn ang="T132">
                          <a:pos x="T20" y="T21"/>
                        </a:cxn>
                        <a:cxn ang="T133">
                          <a:pos x="T22" y="T23"/>
                        </a:cxn>
                        <a:cxn ang="T134">
                          <a:pos x="T24" y="T25"/>
                        </a:cxn>
                        <a:cxn ang="T135">
                          <a:pos x="T26" y="T27"/>
                        </a:cxn>
                        <a:cxn ang="T136">
                          <a:pos x="T28" y="T29"/>
                        </a:cxn>
                        <a:cxn ang="T137">
                          <a:pos x="T30" y="T31"/>
                        </a:cxn>
                        <a:cxn ang="T138">
                          <a:pos x="T32" y="T33"/>
                        </a:cxn>
                        <a:cxn ang="T139">
                          <a:pos x="T34" y="T35"/>
                        </a:cxn>
                        <a:cxn ang="T140">
                          <a:pos x="T36" y="T37"/>
                        </a:cxn>
                        <a:cxn ang="T141">
                          <a:pos x="T38" y="T39"/>
                        </a:cxn>
                        <a:cxn ang="T142">
                          <a:pos x="T40" y="T41"/>
                        </a:cxn>
                        <a:cxn ang="T143">
                          <a:pos x="T42" y="T43"/>
                        </a:cxn>
                        <a:cxn ang="T144">
                          <a:pos x="T44" y="T45"/>
                        </a:cxn>
                        <a:cxn ang="T145">
                          <a:pos x="T46" y="T47"/>
                        </a:cxn>
                        <a:cxn ang="T146">
                          <a:pos x="T48" y="T49"/>
                        </a:cxn>
                        <a:cxn ang="T147">
                          <a:pos x="T50" y="T51"/>
                        </a:cxn>
                        <a:cxn ang="T148">
                          <a:pos x="T52" y="T53"/>
                        </a:cxn>
                        <a:cxn ang="T149">
                          <a:pos x="T54" y="T55"/>
                        </a:cxn>
                        <a:cxn ang="T150">
                          <a:pos x="T56" y="T57"/>
                        </a:cxn>
                        <a:cxn ang="T151">
                          <a:pos x="T58" y="T59"/>
                        </a:cxn>
                        <a:cxn ang="T152">
                          <a:pos x="T60" y="T61"/>
                        </a:cxn>
                        <a:cxn ang="T153">
                          <a:pos x="T62" y="T63"/>
                        </a:cxn>
                        <a:cxn ang="T154">
                          <a:pos x="T64" y="T65"/>
                        </a:cxn>
                        <a:cxn ang="T155">
                          <a:pos x="T66" y="T67"/>
                        </a:cxn>
                        <a:cxn ang="T156">
                          <a:pos x="T68" y="T69"/>
                        </a:cxn>
                        <a:cxn ang="T157">
                          <a:pos x="T70" y="T71"/>
                        </a:cxn>
                        <a:cxn ang="T158">
                          <a:pos x="T72" y="T73"/>
                        </a:cxn>
                        <a:cxn ang="T159">
                          <a:pos x="T74" y="T75"/>
                        </a:cxn>
                        <a:cxn ang="T160">
                          <a:pos x="T76" y="T77"/>
                        </a:cxn>
                        <a:cxn ang="T161">
                          <a:pos x="T78" y="T79"/>
                        </a:cxn>
                        <a:cxn ang="T162">
                          <a:pos x="T80" y="T81"/>
                        </a:cxn>
                        <a:cxn ang="T163">
                          <a:pos x="T82" y="T83"/>
                        </a:cxn>
                        <a:cxn ang="T164">
                          <a:pos x="T84" y="T85"/>
                        </a:cxn>
                        <a:cxn ang="T165">
                          <a:pos x="T86" y="T87"/>
                        </a:cxn>
                        <a:cxn ang="T166">
                          <a:pos x="T88" y="T89"/>
                        </a:cxn>
                        <a:cxn ang="T167">
                          <a:pos x="T90" y="T91"/>
                        </a:cxn>
                        <a:cxn ang="T168">
                          <a:pos x="T92" y="T93"/>
                        </a:cxn>
                        <a:cxn ang="T169">
                          <a:pos x="T94" y="T95"/>
                        </a:cxn>
                        <a:cxn ang="T170">
                          <a:pos x="T96" y="T97"/>
                        </a:cxn>
                        <a:cxn ang="T171">
                          <a:pos x="T98" y="T99"/>
                        </a:cxn>
                        <a:cxn ang="T172">
                          <a:pos x="T100" y="T101"/>
                        </a:cxn>
                        <a:cxn ang="T173">
                          <a:pos x="T102" y="T103"/>
                        </a:cxn>
                        <a:cxn ang="T174">
                          <a:pos x="T104" y="T105"/>
                        </a:cxn>
                        <a:cxn ang="T175">
                          <a:pos x="T106" y="T107"/>
                        </a:cxn>
                        <a:cxn ang="T176">
                          <a:pos x="T108" y="T109"/>
                        </a:cxn>
                        <a:cxn ang="T177">
                          <a:pos x="T110" y="T111"/>
                        </a:cxn>
                        <a:cxn ang="T178">
                          <a:pos x="T112" y="T113"/>
                        </a:cxn>
                        <a:cxn ang="T179">
                          <a:pos x="T114" y="T115"/>
                        </a:cxn>
                        <a:cxn ang="T180">
                          <a:pos x="T116" y="T117"/>
                        </a:cxn>
                        <a:cxn ang="T181">
                          <a:pos x="T118" y="T119"/>
                        </a:cxn>
                        <a:cxn ang="T182">
                          <a:pos x="T120" y="T121"/>
                        </a:cxn>
                      </a:cxnLst>
                      <a:rect l="T183" t="T184" r="T185" b="T186"/>
                      <a:pathLst>
                        <a:path w="348" h="222">
                          <a:moveTo>
                            <a:pt x="290" y="69"/>
                          </a:moveTo>
                          <a:lnTo>
                            <a:pt x="306" y="81"/>
                          </a:lnTo>
                          <a:lnTo>
                            <a:pt x="315" y="95"/>
                          </a:lnTo>
                          <a:lnTo>
                            <a:pt x="321" y="110"/>
                          </a:lnTo>
                          <a:lnTo>
                            <a:pt x="321" y="126"/>
                          </a:lnTo>
                          <a:lnTo>
                            <a:pt x="318" y="139"/>
                          </a:lnTo>
                          <a:lnTo>
                            <a:pt x="312" y="150"/>
                          </a:lnTo>
                          <a:lnTo>
                            <a:pt x="302" y="161"/>
                          </a:lnTo>
                          <a:lnTo>
                            <a:pt x="292" y="170"/>
                          </a:lnTo>
                          <a:lnTo>
                            <a:pt x="279" y="180"/>
                          </a:lnTo>
                          <a:lnTo>
                            <a:pt x="265" y="188"/>
                          </a:lnTo>
                          <a:lnTo>
                            <a:pt x="252" y="198"/>
                          </a:lnTo>
                          <a:lnTo>
                            <a:pt x="239" y="207"/>
                          </a:lnTo>
                          <a:lnTo>
                            <a:pt x="236" y="210"/>
                          </a:lnTo>
                          <a:lnTo>
                            <a:pt x="235" y="213"/>
                          </a:lnTo>
                          <a:lnTo>
                            <a:pt x="236" y="216"/>
                          </a:lnTo>
                          <a:lnTo>
                            <a:pt x="239" y="219"/>
                          </a:lnTo>
                          <a:lnTo>
                            <a:pt x="244" y="221"/>
                          </a:lnTo>
                          <a:lnTo>
                            <a:pt x="248" y="222"/>
                          </a:lnTo>
                          <a:lnTo>
                            <a:pt x="254" y="221"/>
                          </a:lnTo>
                          <a:lnTo>
                            <a:pt x="258" y="219"/>
                          </a:lnTo>
                          <a:lnTo>
                            <a:pt x="287" y="206"/>
                          </a:lnTo>
                          <a:lnTo>
                            <a:pt x="310" y="188"/>
                          </a:lnTo>
                          <a:lnTo>
                            <a:pt x="331" y="168"/>
                          </a:lnTo>
                          <a:lnTo>
                            <a:pt x="344" y="147"/>
                          </a:lnTo>
                          <a:lnTo>
                            <a:pt x="348" y="124"/>
                          </a:lnTo>
                          <a:lnTo>
                            <a:pt x="345" y="102"/>
                          </a:lnTo>
                          <a:lnTo>
                            <a:pt x="334" y="81"/>
                          </a:lnTo>
                          <a:lnTo>
                            <a:pt x="310" y="62"/>
                          </a:lnTo>
                          <a:lnTo>
                            <a:pt x="293" y="52"/>
                          </a:lnTo>
                          <a:lnTo>
                            <a:pt x="273" y="43"/>
                          </a:lnTo>
                          <a:lnTo>
                            <a:pt x="249" y="34"/>
                          </a:lnTo>
                          <a:lnTo>
                            <a:pt x="226" y="27"/>
                          </a:lnTo>
                          <a:lnTo>
                            <a:pt x="202" y="21"/>
                          </a:lnTo>
                          <a:lnTo>
                            <a:pt x="176" y="16"/>
                          </a:lnTo>
                          <a:lnTo>
                            <a:pt x="151" y="11"/>
                          </a:lnTo>
                          <a:lnTo>
                            <a:pt x="125" y="7"/>
                          </a:lnTo>
                          <a:lnTo>
                            <a:pt x="102" y="4"/>
                          </a:lnTo>
                          <a:lnTo>
                            <a:pt x="78" y="2"/>
                          </a:lnTo>
                          <a:lnTo>
                            <a:pt x="58" y="0"/>
                          </a:lnTo>
                          <a:lnTo>
                            <a:pt x="39" y="0"/>
                          </a:lnTo>
                          <a:lnTo>
                            <a:pt x="23" y="0"/>
                          </a:lnTo>
                          <a:lnTo>
                            <a:pt x="12" y="1"/>
                          </a:lnTo>
                          <a:lnTo>
                            <a:pt x="4" y="3"/>
                          </a:lnTo>
                          <a:lnTo>
                            <a:pt x="0" y="5"/>
                          </a:lnTo>
                          <a:lnTo>
                            <a:pt x="14" y="7"/>
                          </a:lnTo>
                          <a:lnTo>
                            <a:pt x="30" y="8"/>
                          </a:lnTo>
                          <a:lnTo>
                            <a:pt x="46" y="10"/>
                          </a:lnTo>
                          <a:lnTo>
                            <a:pt x="64" y="12"/>
                          </a:lnTo>
                          <a:lnTo>
                            <a:pt x="83" y="14"/>
                          </a:lnTo>
                          <a:lnTo>
                            <a:pt x="102" y="16"/>
                          </a:lnTo>
                          <a:lnTo>
                            <a:pt x="120" y="19"/>
                          </a:lnTo>
                          <a:lnTo>
                            <a:pt x="141" y="22"/>
                          </a:lnTo>
                          <a:lnTo>
                            <a:pt x="160" y="26"/>
                          </a:lnTo>
                          <a:lnTo>
                            <a:pt x="180" y="30"/>
                          </a:lnTo>
                          <a:lnTo>
                            <a:pt x="200" y="35"/>
                          </a:lnTo>
                          <a:lnTo>
                            <a:pt x="219" y="41"/>
                          </a:lnTo>
                          <a:lnTo>
                            <a:pt x="238" y="47"/>
                          </a:lnTo>
                          <a:lnTo>
                            <a:pt x="257" y="53"/>
                          </a:lnTo>
                          <a:lnTo>
                            <a:pt x="274" y="61"/>
                          </a:lnTo>
                          <a:lnTo>
                            <a:pt x="290" y="69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103" name="Freeform 78"/>
                    <p:cNvSpPr>
                      <a:spLocks/>
                    </p:cNvSpPr>
                    <p:nvPr/>
                  </p:nvSpPr>
                  <p:spPr bwMode="auto">
                    <a:xfrm>
                      <a:off x="1162" y="2273"/>
                      <a:ext cx="48" cy="103"/>
                    </a:xfrm>
                    <a:custGeom>
                      <a:avLst/>
                      <a:gdLst>
                        <a:gd name="T0" fmla="*/ 0 w 142"/>
                        <a:gd name="T1" fmla="*/ 56 h 207"/>
                        <a:gd name="T2" fmla="*/ 0 w 142"/>
                        <a:gd name="T3" fmla="*/ 65 h 207"/>
                        <a:gd name="T4" fmla="*/ 2 w 142"/>
                        <a:gd name="T5" fmla="*/ 73 h 207"/>
                        <a:gd name="T6" fmla="*/ 5 w 142"/>
                        <a:gd name="T7" fmla="*/ 80 h 207"/>
                        <a:gd name="T8" fmla="*/ 10 w 142"/>
                        <a:gd name="T9" fmla="*/ 87 h 207"/>
                        <a:gd name="T10" fmla="*/ 16 w 142"/>
                        <a:gd name="T11" fmla="*/ 92 h 207"/>
                        <a:gd name="T12" fmla="*/ 23 w 142"/>
                        <a:gd name="T13" fmla="*/ 97 h 207"/>
                        <a:gd name="T14" fmla="*/ 31 w 142"/>
                        <a:gd name="T15" fmla="*/ 101 h 207"/>
                        <a:gd name="T16" fmla="*/ 39 w 142"/>
                        <a:gd name="T17" fmla="*/ 103 h 207"/>
                        <a:gd name="T18" fmla="*/ 41 w 142"/>
                        <a:gd name="T19" fmla="*/ 103 h 207"/>
                        <a:gd name="T20" fmla="*/ 44 w 142"/>
                        <a:gd name="T21" fmla="*/ 102 h 207"/>
                        <a:gd name="T22" fmla="*/ 46 w 142"/>
                        <a:gd name="T23" fmla="*/ 101 h 207"/>
                        <a:gd name="T24" fmla="*/ 47 w 142"/>
                        <a:gd name="T25" fmla="*/ 99 h 207"/>
                        <a:gd name="T26" fmla="*/ 47 w 142"/>
                        <a:gd name="T27" fmla="*/ 96 h 207"/>
                        <a:gd name="T28" fmla="*/ 46 w 142"/>
                        <a:gd name="T29" fmla="*/ 94 h 207"/>
                        <a:gd name="T30" fmla="*/ 45 w 142"/>
                        <a:gd name="T31" fmla="*/ 92 h 207"/>
                        <a:gd name="T32" fmla="*/ 42 w 142"/>
                        <a:gd name="T33" fmla="*/ 91 h 207"/>
                        <a:gd name="T34" fmla="*/ 34 w 142"/>
                        <a:gd name="T35" fmla="*/ 88 h 207"/>
                        <a:gd name="T36" fmla="*/ 27 w 142"/>
                        <a:gd name="T37" fmla="*/ 84 h 207"/>
                        <a:gd name="T38" fmla="*/ 21 w 142"/>
                        <a:gd name="T39" fmla="*/ 78 h 207"/>
                        <a:gd name="T40" fmla="*/ 17 w 142"/>
                        <a:gd name="T41" fmla="*/ 72 h 207"/>
                        <a:gd name="T42" fmla="*/ 14 w 142"/>
                        <a:gd name="T43" fmla="*/ 65 h 207"/>
                        <a:gd name="T44" fmla="*/ 13 w 142"/>
                        <a:gd name="T45" fmla="*/ 57 h 207"/>
                        <a:gd name="T46" fmla="*/ 13 w 142"/>
                        <a:gd name="T47" fmla="*/ 48 h 207"/>
                        <a:gd name="T48" fmla="*/ 15 w 142"/>
                        <a:gd name="T49" fmla="*/ 39 h 207"/>
                        <a:gd name="T50" fmla="*/ 18 w 142"/>
                        <a:gd name="T51" fmla="*/ 32 h 207"/>
                        <a:gd name="T52" fmla="*/ 24 w 142"/>
                        <a:gd name="T53" fmla="*/ 26 h 207"/>
                        <a:gd name="T54" fmla="*/ 29 w 142"/>
                        <a:gd name="T55" fmla="*/ 20 h 207"/>
                        <a:gd name="T56" fmla="*/ 36 w 142"/>
                        <a:gd name="T57" fmla="*/ 14 h 207"/>
                        <a:gd name="T58" fmla="*/ 41 w 142"/>
                        <a:gd name="T59" fmla="*/ 10 h 207"/>
                        <a:gd name="T60" fmla="*/ 46 w 142"/>
                        <a:gd name="T61" fmla="*/ 5 h 207"/>
                        <a:gd name="T62" fmla="*/ 48 w 142"/>
                        <a:gd name="T63" fmla="*/ 2 h 207"/>
                        <a:gd name="T64" fmla="*/ 48 w 142"/>
                        <a:gd name="T65" fmla="*/ 0 h 207"/>
                        <a:gd name="T66" fmla="*/ 43 w 142"/>
                        <a:gd name="T67" fmla="*/ 2 h 207"/>
                        <a:gd name="T68" fmla="*/ 36 w 142"/>
                        <a:gd name="T69" fmla="*/ 5 h 207"/>
                        <a:gd name="T70" fmla="*/ 28 w 142"/>
                        <a:gd name="T71" fmla="*/ 11 h 207"/>
                        <a:gd name="T72" fmla="*/ 21 w 142"/>
                        <a:gd name="T73" fmla="*/ 18 h 207"/>
                        <a:gd name="T74" fmla="*/ 13 w 142"/>
                        <a:gd name="T75" fmla="*/ 26 h 207"/>
                        <a:gd name="T76" fmla="*/ 7 w 142"/>
                        <a:gd name="T77" fmla="*/ 36 h 207"/>
                        <a:gd name="T78" fmla="*/ 3 w 142"/>
                        <a:gd name="T79" fmla="*/ 46 h 207"/>
                        <a:gd name="T80" fmla="*/ 0 w 142"/>
                        <a:gd name="T81" fmla="*/ 56 h 207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w 142"/>
                        <a:gd name="T124" fmla="*/ 0 h 207"/>
                        <a:gd name="T125" fmla="*/ 142 w 142"/>
                        <a:gd name="T126" fmla="*/ 207 h 207"/>
                      </a:gdLst>
                      <a:ahLst/>
                      <a:cxnLst>
                        <a:cxn ang="T82">
                          <a:pos x="T0" y="T1"/>
                        </a:cxn>
                        <a:cxn ang="T83">
                          <a:pos x="T2" y="T3"/>
                        </a:cxn>
                        <a:cxn ang="T84">
                          <a:pos x="T4" y="T5"/>
                        </a:cxn>
                        <a:cxn ang="T85">
                          <a:pos x="T6" y="T7"/>
                        </a:cxn>
                        <a:cxn ang="T86">
                          <a:pos x="T8" y="T9"/>
                        </a:cxn>
                        <a:cxn ang="T87">
                          <a:pos x="T10" y="T11"/>
                        </a:cxn>
                        <a:cxn ang="T88">
                          <a:pos x="T12" y="T13"/>
                        </a:cxn>
                        <a:cxn ang="T89">
                          <a:pos x="T14" y="T15"/>
                        </a:cxn>
                        <a:cxn ang="T90">
                          <a:pos x="T16" y="T17"/>
                        </a:cxn>
                        <a:cxn ang="T91">
                          <a:pos x="T18" y="T19"/>
                        </a:cxn>
                        <a:cxn ang="T92">
                          <a:pos x="T20" y="T21"/>
                        </a:cxn>
                        <a:cxn ang="T93">
                          <a:pos x="T22" y="T23"/>
                        </a:cxn>
                        <a:cxn ang="T94">
                          <a:pos x="T24" y="T25"/>
                        </a:cxn>
                        <a:cxn ang="T95">
                          <a:pos x="T26" y="T27"/>
                        </a:cxn>
                        <a:cxn ang="T96">
                          <a:pos x="T28" y="T29"/>
                        </a:cxn>
                        <a:cxn ang="T97">
                          <a:pos x="T30" y="T31"/>
                        </a:cxn>
                        <a:cxn ang="T98">
                          <a:pos x="T32" y="T33"/>
                        </a:cxn>
                        <a:cxn ang="T99">
                          <a:pos x="T34" y="T35"/>
                        </a:cxn>
                        <a:cxn ang="T100">
                          <a:pos x="T36" y="T37"/>
                        </a:cxn>
                        <a:cxn ang="T101">
                          <a:pos x="T38" y="T39"/>
                        </a:cxn>
                        <a:cxn ang="T102">
                          <a:pos x="T40" y="T41"/>
                        </a:cxn>
                        <a:cxn ang="T103">
                          <a:pos x="T42" y="T43"/>
                        </a:cxn>
                        <a:cxn ang="T104">
                          <a:pos x="T44" y="T45"/>
                        </a:cxn>
                        <a:cxn ang="T105">
                          <a:pos x="T46" y="T47"/>
                        </a:cxn>
                        <a:cxn ang="T106">
                          <a:pos x="T48" y="T49"/>
                        </a:cxn>
                        <a:cxn ang="T107">
                          <a:pos x="T50" y="T51"/>
                        </a:cxn>
                        <a:cxn ang="T108">
                          <a:pos x="T52" y="T53"/>
                        </a:cxn>
                        <a:cxn ang="T109">
                          <a:pos x="T54" y="T55"/>
                        </a:cxn>
                        <a:cxn ang="T110">
                          <a:pos x="T56" y="T57"/>
                        </a:cxn>
                        <a:cxn ang="T111">
                          <a:pos x="T58" y="T59"/>
                        </a:cxn>
                        <a:cxn ang="T112">
                          <a:pos x="T60" y="T61"/>
                        </a:cxn>
                        <a:cxn ang="T113">
                          <a:pos x="T62" y="T63"/>
                        </a:cxn>
                        <a:cxn ang="T114">
                          <a:pos x="T64" y="T65"/>
                        </a:cxn>
                        <a:cxn ang="T115">
                          <a:pos x="T66" y="T67"/>
                        </a:cxn>
                        <a:cxn ang="T116">
                          <a:pos x="T68" y="T69"/>
                        </a:cxn>
                        <a:cxn ang="T117">
                          <a:pos x="T70" y="T71"/>
                        </a:cxn>
                        <a:cxn ang="T118">
                          <a:pos x="T72" y="T73"/>
                        </a:cxn>
                        <a:cxn ang="T119">
                          <a:pos x="T74" y="T75"/>
                        </a:cxn>
                        <a:cxn ang="T120">
                          <a:pos x="T76" y="T77"/>
                        </a:cxn>
                        <a:cxn ang="T121">
                          <a:pos x="T78" y="T79"/>
                        </a:cxn>
                        <a:cxn ang="T122">
                          <a:pos x="T80" y="T81"/>
                        </a:cxn>
                      </a:cxnLst>
                      <a:rect l="T123" t="T124" r="T125" b="T126"/>
                      <a:pathLst>
                        <a:path w="142" h="207">
                          <a:moveTo>
                            <a:pt x="0" y="113"/>
                          </a:moveTo>
                          <a:lnTo>
                            <a:pt x="0" y="130"/>
                          </a:lnTo>
                          <a:lnTo>
                            <a:pt x="6" y="146"/>
                          </a:lnTo>
                          <a:lnTo>
                            <a:pt x="16" y="161"/>
                          </a:lnTo>
                          <a:lnTo>
                            <a:pt x="31" y="174"/>
                          </a:lnTo>
                          <a:lnTo>
                            <a:pt x="48" y="185"/>
                          </a:lnTo>
                          <a:lnTo>
                            <a:pt x="68" y="195"/>
                          </a:lnTo>
                          <a:lnTo>
                            <a:pt x="92" y="202"/>
                          </a:lnTo>
                          <a:lnTo>
                            <a:pt x="115" y="206"/>
                          </a:lnTo>
                          <a:lnTo>
                            <a:pt x="122" y="207"/>
                          </a:lnTo>
                          <a:lnTo>
                            <a:pt x="129" y="205"/>
                          </a:lnTo>
                          <a:lnTo>
                            <a:pt x="135" y="202"/>
                          </a:lnTo>
                          <a:lnTo>
                            <a:pt x="138" y="198"/>
                          </a:lnTo>
                          <a:lnTo>
                            <a:pt x="138" y="193"/>
                          </a:lnTo>
                          <a:lnTo>
                            <a:pt x="137" y="188"/>
                          </a:lnTo>
                          <a:lnTo>
                            <a:pt x="132" y="184"/>
                          </a:lnTo>
                          <a:lnTo>
                            <a:pt x="125" y="182"/>
                          </a:lnTo>
                          <a:lnTo>
                            <a:pt x="102" y="176"/>
                          </a:lnTo>
                          <a:lnTo>
                            <a:pt x="80" y="168"/>
                          </a:lnTo>
                          <a:lnTo>
                            <a:pt x="63" y="157"/>
                          </a:lnTo>
                          <a:lnTo>
                            <a:pt x="50" y="145"/>
                          </a:lnTo>
                          <a:lnTo>
                            <a:pt x="41" y="130"/>
                          </a:lnTo>
                          <a:lnTo>
                            <a:pt x="37" y="114"/>
                          </a:lnTo>
                          <a:lnTo>
                            <a:pt x="37" y="97"/>
                          </a:lnTo>
                          <a:lnTo>
                            <a:pt x="44" y="79"/>
                          </a:lnTo>
                          <a:lnTo>
                            <a:pt x="54" y="65"/>
                          </a:lnTo>
                          <a:lnTo>
                            <a:pt x="70" y="52"/>
                          </a:lnTo>
                          <a:lnTo>
                            <a:pt x="87" y="40"/>
                          </a:lnTo>
                          <a:lnTo>
                            <a:pt x="106" y="29"/>
                          </a:lnTo>
                          <a:lnTo>
                            <a:pt x="122" y="20"/>
                          </a:lnTo>
                          <a:lnTo>
                            <a:pt x="135" y="11"/>
                          </a:lnTo>
                          <a:lnTo>
                            <a:pt x="142" y="5"/>
                          </a:lnTo>
                          <a:lnTo>
                            <a:pt x="142" y="0"/>
                          </a:lnTo>
                          <a:lnTo>
                            <a:pt x="126" y="4"/>
                          </a:lnTo>
                          <a:lnTo>
                            <a:pt x="106" y="11"/>
                          </a:lnTo>
                          <a:lnTo>
                            <a:pt x="84" y="23"/>
                          </a:lnTo>
                          <a:lnTo>
                            <a:pt x="61" y="37"/>
                          </a:lnTo>
                          <a:lnTo>
                            <a:pt x="39" y="53"/>
                          </a:lnTo>
                          <a:lnTo>
                            <a:pt x="22" y="72"/>
                          </a:lnTo>
                          <a:lnTo>
                            <a:pt x="8" y="93"/>
                          </a:lnTo>
                          <a:lnTo>
                            <a:pt x="0" y="113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104" name="Freeform 79"/>
                    <p:cNvSpPr>
                      <a:spLocks/>
                    </p:cNvSpPr>
                    <p:nvPr/>
                  </p:nvSpPr>
                  <p:spPr bwMode="auto">
                    <a:xfrm>
                      <a:off x="1492" y="2206"/>
                      <a:ext cx="101" cy="135"/>
                    </a:xfrm>
                    <a:custGeom>
                      <a:avLst/>
                      <a:gdLst>
                        <a:gd name="T0" fmla="*/ 85 w 303"/>
                        <a:gd name="T1" fmla="*/ 54 h 272"/>
                        <a:gd name="T2" fmla="*/ 90 w 303"/>
                        <a:gd name="T3" fmla="*/ 63 h 272"/>
                        <a:gd name="T4" fmla="*/ 93 w 303"/>
                        <a:gd name="T5" fmla="*/ 71 h 272"/>
                        <a:gd name="T6" fmla="*/ 91 w 303"/>
                        <a:gd name="T7" fmla="*/ 81 h 272"/>
                        <a:gd name="T8" fmla="*/ 85 w 303"/>
                        <a:gd name="T9" fmla="*/ 91 h 272"/>
                        <a:gd name="T10" fmla="*/ 77 w 303"/>
                        <a:gd name="T11" fmla="*/ 99 h 272"/>
                        <a:gd name="T12" fmla="*/ 68 w 303"/>
                        <a:gd name="T13" fmla="*/ 107 h 272"/>
                        <a:gd name="T14" fmla="*/ 58 w 303"/>
                        <a:gd name="T15" fmla="*/ 115 h 272"/>
                        <a:gd name="T16" fmla="*/ 53 w 303"/>
                        <a:gd name="T17" fmla="*/ 121 h 272"/>
                        <a:gd name="T18" fmla="*/ 51 w 303"/>
                        <a:gd name="T19" fmla="*/ 125 h 272"/>
                        <a:gd name="T20" fmla="*/ 49 w 303"/>
                        <a:gd name="T21" fmla="*/ 129 h 272"/>
                        <a:gd name="T22" fmla="*/ 50 w 303"/>
                        <a:gd name="T23" fmla="*/ 133 h 272"/>
                        <a:gd name="T24" fmla="*/ 54 w 303"/>
                        <a:gd name="T25" fmla="*/ 135 h 272"/>
                        <a:gd name="T26" fmla="*/ 57 w 303"/>
                        <a:gd name="T27" fmla="*/ 135 h 272"/>
                        <a:gd name="T28" fmla="*/ 63 w 303"/>
                        <a:gd name="T29" fmla="*/ 127 h 272"/>
                        <a:gd name="T30" fmla="*/ 74 w 303"/>
                        <a:gd name="T31" fmla="*/ 117 h 272"/>
                        <a:gd name="T32" fmla="*/ 85 w 303"/>
                        <a:gd name="T33" fmla="*/ 107 h 272"/>
                        <a:gd name="T34" fmla="*/ 95 w 303"/>
                        <a:gd name="T35" fmla="*/ 95 h 272"/>
                        <a:gd name="T36" fmla="*/ 100 w 303"/>
                        <a:gd name="T37" fmla="*/ 81 h 272"/>
                        <a:gd name="T38" fmla="*/ 100 w 303"/>
                        <a:gd name="T39" fmla="*/ 66 h 272"/>
                        <a:gd name="T40" fmla="*/ 94 w 303"/>
                        <a:gd name="T41" fmla="*/ 52 h 272"/>
                        <a:gd name="T42" fmla="*/ 84 w 303"/>
                        <a:gd name="T43" fmla="*/ 41 h 272"/>
                        <a:gd name="T44" fmla="*/ 72 w 303"/>
                        <a:gd name="T45" fmla="*/ 33 h 272"/>
                        <a:gd name="T46" fmla="*/ 62 w 303"/>
                        <a:gd name="T47" fmla="*/ 27 h 272"/>
                        <a:gd name="T48" fmla="*/ 50 w 303"/>
                        <a:gd name="T49" fmla="*/ 20 h 272"/>
                        <a:gd name="T50" fmla="*/ 38 w 303"/>
                        <a:gd name="T51" fmla="*/ 13 h 272"/>
                        <a:gd name="T52" fmla="*/ 27 w 303"/>
                        <a:gd name="T53" fmla="*/ 8 h 272"/>
                        <a:gd name="T54" fmla="*/ 16 w 303"/>
                        <a:gd name="T55" fmla="*/ 3 h 272"/>
                        <a:gd name="T56" fmla="*/ 8 w 303"/>
                        <a:gd name="T57" fmla="*/ 0 h 272"/>
                        <a:gd name="T58" fmla="*/ 2 w 303"/>
                        <a:gd name="T59" fmla="*/ 0 h 272"/>
                        <a:gd name="T60" fmla="*/ 4 w 303"/>
                        <a:gd name="T61" fmla="*/ 3 h 272"/>
                        <a:gd name="T62" fmla="*/ 14 w 303"/>
                        <a:gd name="T63" fmla="*/ 8 h 272"/>
                        <a:gd name="T64" fmla="*/ 25 w 303"/>
                        <a:gd name="T65" fmla="*/ 13 h 272"/>
                        <a:gd name="T66" fmla="*/ 35 w 303"/>
                        <a:gd name="T67" fmla="*/ 19 h 272"/>
                        <a:gd name="T68" fmla="*/ 46 w 303"/>
                        <a:gd name="T69" fmla="*/ 25 h 272"/>
                        <a:gd name="T70" fmla="*/ 57 w 303"/>
                        <a:gd name="T71" fmla="*/ 31 h 272"/>
                        <a:gd name="T72" fmla="*/ 68 w 303"/>
                        <a:gd name="T73" fmla="*/ 39 h 272"/>
                        <a:gd name="T74" fmla="*/ 77 w 303"/>
                        <a:gd name="T75" fmla="*/ 46 h 272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w 303"/>
                        <a:gd name="T115" fmla="*/ 0 h 272"/>
                        <a:gd name="T116" fmla="*/ 303 w 303"/>
                        <a:gd name="T117" fmla="*/ 272 h 272"/>
                      </a:gdLst>
                      <a:ahLst/>
                      <a:cxnLst>
                        <a:cxn ang="T76">
                          <a:pos x="T0" y="T1"/>
                        </a:cxn>
                        <a:cxn ang="T77">
                          <a:pos x="T2" y="T3"/>
                        </a:cxn>
                        <a:cxn ang="T78">
                          <a:pos x="T4" y="T5"/>
                        </a:cxn>
                        <a:cxn ang="T79">
                          <a:pos x="T6" y="T7"/>
                        </a:cxn>
                        <a:cxn ang="T80">
                          <a:pos x="T8" y="T9"/>
                        </a:cxn>
                        <a:cxn ang="T81">
                          <a:pos x="T10" y="T11"/>
                        </a:cxn>
                        <a:cxn ang="T82">
                          <a:pos x="T12" y="T13"/>
                        </a:cxn>
                        <a:cxn ang="T83">
                          <a:pos x="T14" y="T15"/>
                        </a:cxn>
                        <a:cxn ang="T84">
                          <a:pos x="T16" y="T17"/>
                        </a:cxn>
                        <a:cxn ang="T85">
                          <a:pos x="T18" y="T19"/>
                        </a:cxn>
                        <a:cxn ang="T86">
                          <a:pos x="T20" y="T21"/>
                        </a:cxn>
                        <a:cxn ang="T87">
                          <a:pos x="T22" y="T23"/>
                        </a:cxn>
                        <a:cxn ang="T88">
                          <a:pos x="T24" y="T25"/>
                        </a:cxn>
                        <a:cxn ang="T89">
                          <a:pos x="T26" y="T27"/>
                        </a:cxn>
                        <a:cxn ang="T90">
                          <a:pos x="T28" y="T29"/>
                        </a:cxn>
                        <a:cxn ang="T91">
                          <a:pos x="T30" y="T31"/>
                        </a:cxn>
                        <a:cxn ang="T92">
                          <a:pos x="T32" y="T33"/>
                        </a:cxn>
                        <a:cxn ang="T93">
                          <a:pos x="T34" y="T35"/>
                        </a:cxn>
                        <a:cxn ang="T94">
                          <a:pos x="T36" y="T37"/>
                        </a:cxn>
                        <a:cxn ang="T95">
                          <a:pos x="T38" y="T39"/>
                        </a:cxn>
                        <a:cxn ang="T96">
                          <a:pos x="T40" y="T41"/>
                        </a:cxn>
                        <a:cxn ang="T97">
                          <a:pos x="T42" y="T43"/>
                        </a:cxn>
                        <a:cxn ang="T98">
                          <a:pos x="T44" y="T45"/>
                        </a:cxn>
                        <a:cxn ang="T99">
                          <a:pos x="T46" y="T47"/>
                        </a:cxn>
                        <a:cxn ang="T100">
                          <a:pos x="T48" y="T49"/>
                        </a:cxn>
                        <a:cxn ang="T101">
                          <a:pos x="T50" y="T51"/>
                        </a:cxn>
                        <a:cxn ang="T102">
                          <a:pos x="T52" y="T53"/>
                        </a:cxn>
                        <a:cxn ang="T103">
                          <a:pos x="T54" y="T55"/>
                        </a:cxn>
                        <a:cxn ang="T104">
                          <a:pos x="T56" y="T57"/>
                        </a:cxn>
                        <a:cxn ang="T105">
                          <a:pos x="T58" y="T59"/>
                        </a:cxn>
                        <a:cxn ang="T106">
                          <a:pos x="T60" y="T61"/>
                        </a:cxn>
                        <a:cxn ang="T107">
                          <a:pos x="T62" y="T63"/>
                        </a:cxn>
                        <a:cxn ang="T108">
                          <a:pos x="T64" y="T65"/>
                        </a:cxn>
                        <a:cxn ang="T109">
                          <a:pos x="T66" y="T67"/>
                        </a:cxn>
                        <a:cxn ang="T110">
                          <a:pos x="T68" y="T69"/>
                        </a:cxn>
                        <a:cxn ang="T111">
                          <a:pos x="T70" y="T71"/>
                        </a:cxn>
                        <a:cxn ang="T112">
                          <a:pos x="T72" y="T73"/>
                        </a:cxn>
                        <a:cxn ang="T113">
                          <a:pos x="T74" y="T75"/>
                        </a:cxn>
                      </a:cxnLst>
                      <a:rect l="T114" t="T115" r="T116" b="T117"/>
                      <a:pathLst>
                        <a:path w="303" h="272">
                          <a:moveTo>
                            <a:pt x="246" y="102"/>
                          </a:moveTo>
                          <a:lnTo>
                            <a:pt x="256" y="109"/>
                          </a:lnTo>
                          <a:lnTo>
                            <a:pt x="264" y="117"/>
                          </a:lnTo>
                          <a:lnTo>
                            <a:pt x="271" y="126"/>
                          </a:lnTo>
                          <a:lnTo>
                            <a:pt x="275" y="135"/>
                          </a:lnTo>
                          <a:lnTo>
                            <a:pt x="278" y="144"/>
                          </a:lnTo>
                          <a:lnTo>
                            <a:pt x="277" y="154"/>
                          </a:lnTo>
                          <a:lnTo>
                            <a:pt x="274" y="164"/>
                          </a:lnTo>
                          <a:lnTo>
                            <a:pt x="267" y="173"/>
                          </a:lnTo>
                          <a:lnTo>
                            <a:pt x="256" y="183"/>
                          </a:lnTo>
                          <a:lnTo>
                            <a:pt x="245" y="192"/>
                          </a:lnTo>
                          <a:lnTo>
                            <a:pt x="232" y="200"/>
                          </a:lnTo>
                          <a:lnTo>
                            <a:pt x="219" y="209"/>
                          </a:lnTo>
                          <a:lnTo>
                            <a:pt x="204" y="216"/>
                          </a:lnTo>
                          <a:lnTo>
                            <a:pt x="190" y="224"/>
                          </a:lnTo>
                          <a:lnTo>
                            <a:pt x="175" y="232"/>
                          </a:lnTo>
                          <a:lnTo>
                            <a:pt x="162" y="241"/>
                          </a:lnTo>
                          <a:lnTo>
                            <a:pt x="158" y="244"/>
                          </a:lnTo>
                          <a:lnTo>
                            <a:pt x="155" y="248"/>
                          </a:lnTo>
                          <a:lnTo>
                            <a:pt x="152" y="252"/>
                          </a:lnTo>
                          <a:lnTo>
                            <a:pt x="149" y="256"/>
                          </a:lnTo>
                          <a:lnTo>
                            <a:pt x="148" y="260"/>
                          </a:lnTo>
                          <a:lnTo>
                            <a:pt x="148" y="264"/>
                          </a:lnTo>
                          <a:lnTo>
                            <a:pt x="151" y="268"/>
                          </a:lnTo>
                          <a:lnTo>
                            <a:pt x="155" y="271"/>
                          </a:lnTo>
                          <a:lnTo>
                            <a:pt x="161" y="272"/>
                          </a:lnTo>
                          <a:lnTo>
                            <a:pt x="166" y="272"/>
                          </a:lnTo>
                          <a:lnTo>
                            <a:pt x="171" y="271"/>
                          </a:lnTo>
                          <a:lnTo>
                            <a:pt x="175" y="268"/>
                          </a:lnTo>
                          <a:lnTo>
                            <a:pt x="190" y="256"/>
                          </a:lnTo>
                          <a:lnTo>
                            <a:pt x="206" y="246"/>
                          </a:lnTo>
                          <a:lnTo>
                            <a:pt x="222" y="236"/>
                          </a:lnTo>
                          <a:lnTo>
                            <a:pt x="239" y="226"/>
                          </a:lnTo>
                          <a:lnTo>
                            <a:pt x="255" y="216"/>
                          </a:lnTo>
                          <a:lnTo>
                            <a:pt x="271" y="204"/>
                          </a:lnTo>
                          <a:lnTo>
                            <a:pt x="284" y="192"/>
                          </a:lnTo>
                          <a:lnTo>
                            <a:pt x="294" y="179"/>
                          </a:lnTo>
                          <a:lnTo>
                            <a:pt x="301" y="163"/>
                          </a:lnTo>
                          <a:lnTo>
                            <a:pt x="303" y="148"/>
                          </a:lnTo>
                          <a:lnTo>
                            <a:pt x="300" y="133"/>
                          </a:lnTo>
                          <a:lnTo>
                            <a:pt x="293" y="118"/>
                          </a:lnTo>
                          <a:lnTo>
                            <a:pt x="281" y="105"/>
                          </a:lnTo>
                          <a:lnTo>
                            <a:pt x="268" y="92"/>
                          </a:lnTo>
                          <a:lnTo>
                            <a:pt x="251" y="82"/>
                          </a:lnTo>
                          <a:lnTo>
                            <a:pt x="232" y="73"/>
                          </a:lnTo>
                          <a:lnTo>
                            <a:pt x="217" y="67"/>
                          </a:lnTo>
                          <a:lnTo>
                            <a:pt x="201" y="61"/>
                          </a:lnTo>
                          <a:lnTo>
                            <a:pt x="185" y="54"/>
                          </a:lnTo>
                          <a:lnTo>
                            <a:pt x="168" y="47"/>
                          </a:lnTo>
                          <a:lnTo>
                            <a:pt x="151" y="40"/>
                          </a:lnTo>
                          <a:lnTo>
                            <a:pt x="132" y="34"/>
                          </a:lnTo>
                          <a:lnTo>
                            <a:pt x="114" y="27"/>
                          </a:lnTo>
                          <a:lnTo>
                            <a:pt x="97" y="21"/>
                          </a:lnTo>
                          <a:lnTo>
                            <a:pt x="81" y="16"/>
                          </a:lnTo>
                          <a:lnTo>
                            <a:pt x="65" y="11"/>
                          </a:lnTo>
                          <a:lnTo>
                            <a:pt x="49" y="7"/>
                          </a:lnTo>
                          <a:lnTo>
                            <a:pt x="36" y="4"/>
                          </a:lnTo>
                          <a:lnTo>
                            <a:pt x="24" y="1"/>
                          </a:lnTo>
                          <a:lnTo>
                            <a:pt x="14" y="0"/>
                          </a:lnTo>
                          <a:lnTo>
                            <a:pt x="5" y="0"/>
                          </a:lnTo>
                          <a:lnTo>
                            <a:pt x="0" y="2"/>
                          </a:lnTo>
                          <a:lnTo>
                            <a:pt x="13" y="7"/>
                          </a:lnTo>
                          <a:lnTo>
                            <a:pt x="27" y="12"/>
                          </a:lnTo>
                          <a:lnTo>
                            <a:pt x="43" y="17"/>
                          </a:lnTo>
                          <a:lnTo>
                            <a:pt x="58" y="22"/>
                          </a:lnTo>
                          <a:lnTo>
                            <a:pt x="74" y="27"/>
                          </a:lnTo>
                          <a:lnTo>
                            <a:pt x="90" y="32"/>
                          </a:lnTo>
                          <a:lnTo>
                            <a:pt x="106" y="38"/>
                          </a:lnTo>
                          <a:lnTo>
                            <a:pt x="122" y="44"/>
                          </a:lnTo>
                          <a:lnTo>
                            <a:pt x="139" y="50"/>
                          </a:lnTo>
                          <a:lnTo>
                            <a:pt x="155" y="57"/>
                          </a:lnTo>
                          <a:lnTo>
                            <a:pt x="171" y="63"/>
                          </a:lnTo>
                          <a:lnTo>
                            <a:pt x="187" y="70"/>
                          </a:lnTo>
                          <a:lnTo>
                            <a:pt x="203" y="78"/>
                          </a:lnTo>
                          <a:lnTo>
                            <a:pt x="217" y="85"/>
                          </a:lnTo>
                          <a:lnTo>
                            <a:pt x="232" y="93"/>
                          </a:lnTo>
                          <a:lnTo>
                            <a:pt x="246" y="102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2081" name="Group 80"/>
                <p:cNvGrpSpPr>
                  <a:grpSpLocks/>
                </p:cNvGrpSpPr>
                <p:nvPr/>
              </p:nvGrpSpPr>
              <p:grpSpPr bwMode="auto">
                <a:xfrm>
                  <a:off x="2587625" y="4762500"/>
                  <a:ext cx="414338" cy="509588"/>
                  <a:chOff x="2870" y="1518"/>
                  <a:chExt cx="292" cy="320"/>
                </a:xfrm>
              </p:grpSpPr>
              <p:graphicFrame>
                <p:nvGraphicFramePr>
                  <p:cNvPr id="2056" name="Object 81"/>
                  <p:cNvGraphicFramePr>
                    <a:graphicFrameLocks noChangeAspect="1"/>
                  </p:cNvGraphicFramePr>
                  <p:nvPr/>
                </p:nvGraphicFramePr>
                <p:xfrm>
                  <a:off x="2870" y="1518"/>
                  <a:ext cx="272" cy="28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812" name="Clip" r:id="rId12" imgW="819000" imgH="847800" progId="">
                          <p:embed/>
                        </p:oleObj>
                      </mc:Choice>
                      <mc:Fallback>
                        <p:oleObj name="Clip" r:id="rId12" imgW="819000" imgH="847800" progId="">
                          <p:embed/>
                          <p:pic>
                            <p:nvPicPr>
                              <p:cNvPr id="0" name="Object 81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870" y="1518"/>
                                <a:ext cx="272" cy="28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057" name="Object 82"/>
                  <p:cNvGraphicFramePr>
                    <a:graphicFrameLocks noChangeAspect="1"/>
                  </p:cNvGraphicFramePr>
                  <p:nvPr/>
                </p:nvGraphicFramePr>
                <p:xfrm>
                  <a:off x="2913" y="1602"/>
                  <a:ext cx="249" cy="23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813" name="Clip" r:id="rId13" imgW="1266840" imgH="1200240" progId="">
                          <p:embed/>
                        </p:oleObj>
                      </mc:Choice>
                      <mc:Fallback>
                        <p:oleObj name="Clip" r:id="rId13" imgW="1266840" imgH="1200240" progId="">
                          <p:embed/>
                          <p:pic>
                            <p:nvPicPr>
                              <p:cNvPr id="0" name="Object 8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913" y="1602"/>
                                <a:ext cx="249" cy="236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2082" name="Group 83"/>
                <p:cNvGrpSpPr>
                  <a:grpSpLocks/>
                </p:cNvGrpSpPr>
                <p:nvPr/>
              </p:nvGrpSpPr>
              <p:grpSpPr bwMode="auto">
                <a:xfrm>
                  <a:off x="2767013" y="5303838"/>
                  <a:ext cx="415925" cy="509587"/>
                  <a:chOff x="2870" y="1518"/>
                  <a:chExt cx="292" cy="320"/>
                </a:xfrm>
              </p:grpSpPr>
              <p:graphicFrame>
                <p:nvGraphicFramePr>
                  <p:cNvPr id="2054" name="Object 84"/>
                  <p:cNvGraphicFramePr>
                    <a:graphicFrameLocks noChangeAspect="1"/>
                  </p:cNvGraphicFramePr>
                  <p:nvPr/>
                </p:nvGraphicFramePr>
                <p:xfrm>
                  <a:off x="2870" y="1518"/>
                  <a:ext cx="272" cy="28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814" name="Clip" r:id="rId14" imgW="819000" imgH="847800" progId="">
                          <p:embed/>
                        </p:oleObj>
                      </mc:Choice>
                      <mc:Fallback>
                        <p:oleObj name="Clip" r:id="rId14" imgW="819000" imgH="847800" progId="">
                          <p:embed/>
                          <p:pic>
                            <p:nvPicPr>
                              <p:cNvPr id="0" name="Object 84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870" y="1518"/>
                                <a:ext cx="272" cy="28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055" name="Object 85"/>
                  <p:cNvGraphicFramePr>
                    <a:graphicFrameLocks noChangeAspect="1"/>
                  </p:cNvGraphicFramePr>
                  <p:nvPr/>
                </p:nvGraphicFramePr>
                <p:xfrm>
                  <a:off x="2913" y="1602"/>
                  <a:ext cx="249" cy="23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815" name="Clip" r:id="rId15" imgW="1266840" imgH="1200240" progId="">
                          <p:embed/>
                        </p:oleObj>
                      </mc:Choice>
                      <mc:Fallback>
                        <p:oleObj name="Clip" r:id="rId15" imgW="1266840" imgH="1200240" progId="">
                          <p:embed/>
                          <p:pic>
                            <p:nvPicPr>
                              <p:cNvPr id="0" name="Object 85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913" y="1602"/>
                                <a:ext cx="249" cy="236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2083" name="Group 86"/>
                <p:cNvGrpSpPr>
                  <a:grpSpLocks/>
                </p:cNvGrpSpPr>
                <p:nvPr/>
              </p:nvGrpSpPr>
              <p:grpSpPr bwMode="auto">
                <a:xfrm>
                  <a:off x="3798888" y="4772025"/>
                  <a:ext cx="415925" cy="511175"/>
                  <a:chOff x="2870" y="1518"/>
                  <a:chExt cx="292" cy="320"/>
                </a:xfrm>
              </p:grpSpPr>
              <p:graphicFrame>
                <p:nvGraphicFramePr>
                  <p:cNvPr id="2052" name="Object 87"/>
                  <p:cNvGraphicFramePr>
                    <a:graphicFrameLocks noChangeAspect="1"/>
                  </p:cNvGraphicFramePr>
                  <p:nvPr/>
                </p:nvGraphicFramePr>
                <p:xfrm>
                  <a:off x="2870" y="1518"/>
                  <a:ext cx="272" cy="28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816" name="Clip" r:id="rId16" imgW="819000" imgH="847800" progId="">
                          <p:embed/>
                        </p:oleObj>
                      </mc:Choice>
                      <mc:Fallback>
                        <p:oleObj name="Clip" r:id="rId16" imgW="819000" imgH="847800" progId="">
                          <p:embed/>
                          <p:pic>
                            <p:nvPicPr>
                              <p:cNvPr id="0" name="Object 87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870" y="1518"/>
                                <a:ext cx="272" cy="28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053" name="Object 88"/>
                  <p:cNvGraphicFramePr>
                    <a:graphicFrameLocks noChangeAspect="1"/>
                  </p:cNvGraphicFramePr>
                  <p:nvPr/>
                </p:nvGraphicFramePr>
                <p:xfrm>
                  <a:off x="2913" y="1602"/>
                  <a:ext cx="249" cy="23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817" name="Clip" r:id="rId17" imgW="1266840" imgH="1200240" progId="">
                          <p:embed/>
                        </p:oleObj>
                      </mc:Choice>
                      <mc:Fallback>
                        <p:oleObj name="Clip" r:id="rId17" imgW="1266840" imgH="1200240" progId="">
                          <p:embed/>
                          <p:pic>
                            <p:nvPicPr>
                              <p:cNvPr id="0" name="Object 88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913" y="1602"/>
                                <a:ext cx="249" cy="236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2084" name="Group 89"/>
                <p:cNvGrpSpPr>
                  <a:grpSpLocks/>
                </p:cNvGrpSpPr>
                <p:nvPr/>
              </p:nvGrpSpPr>
              <p:grpSpPr bwMode="auto">
                <a:xfrm>
                  <a:off x="3352800" y="5313363"/>
                  <a:ext cx="414338" cy="509587"/>
                  <a:chOff x="2870" y="1518"/>
                  <a:chExt cx="292" cy="320"/>
                </a:xfrm>
              </p:grpSpPr>
              <p:graphicFrame>
                <p:nvGraphicFramePr>
                  <p:cNvPr id="2050" name="Object 90"/>
                  <p:cNvGraphicFramePr>
                    <a:graphicFrameLocks noChangeAspect="1"/>
                  </p:cNvGraphicFramePr>
                  <p:nvPr/>
                </p:nvGraphicFramePr>
                <p:xfrm>
                  <a:off x="2870" y="1518"/>
                  <a:ext cx="272" cy="28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818" name="Clip" r:id="rId18" imgW="819000" imgH="847800" progId="">
                          <p:embed/>
                        </p:oleObj>
                      </mc:Choice>
                      <mc:Fallback>
                        <p:oleObj name="Clip" r:id="rId18" imgW="819000" imgH="847800" progId="">
                          <p:embed/>
                          <p:pic>
                            <p:nvPicPr>
                              <p:cNvPr id="0" name="Object 90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870" y="1518"/>
                                <a:ext cx="272" cy="28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051" name="Object 91"/>
                  <p:cNvGraphicFramePr>
                    <a:graphicFrameLocks noChangeAspect="1"/>
                  </p:cNvGraphicFramePr>
                  <p:nvPr/>
                </p:nvGraphicFramePr>
                <p:xfrm>
                  <a:off x="2913" y="1602"/>
                  <a:ext cx="249" cy="23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819" name="Clip" r:id="rId19" imgW="1266840" imgH="1200240" progId="">
                          <p:embed/>
                        </p:oleObj>
                      </mc:Choice>
                      <mc:Fallback>
                        <p:oleObj name="Clip" r:id="rId19" imgW="1266840" imgH="1200240" progId="">
                          <p:embed/>
                          <p:pic>
                            <p:nvPicPr>
                              <p:cNvPr id="0" name="Object 91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913" y="1602"/>
                                <a:ext cx="249" cy="236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67734"/>
            <a:ext cx="8278812" cy="792162"/>
          </a:xfrm>
        </p:spPr>
        <p:txBody>
          <a:bodyPr/>
          <a:lstStyle/>
          <a:p>
            <a:pPr eaLnBrk="1" hangingPunct="1"/>
            <a:r>
              <a:rPr lang="ko-KR" altLang="en-US" dirty="0"/>
              <a:t>확산 스펙트럼 </a:t>
            </a:r>
            <a:r>
              <a:rPr lang="en-US" altLang="ko-KR" dirty="0"/>
              <a:t>(Spread Spectrum)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340768"/>
            <a:ext cx="8640960" cy="4824536"/>
          </a:xfrm>
        </p:spPr>
        <p:txBody>
          <a:bodyPr/>
          <a:lstStyle/>
          <a:p>
            <a:pPr eaLnBrk="1" hangingPunct="1"/>
            <a:r>
              <a:rPr lang="ko-KR" altLang="en-US" dirty="0"/>
              <a:t>개념</a:t>
            </a:r>
          </a:p>
          <a:p>
            <a:pPr lvl="1" eaLnBrk="1" hangingPunct="1"/>
            <a:r>
              <a:rPr lang="ko-KR" altLang="en-US" dirty="0"/>
              <a:t>공용대역 </a:t>
            </a:r>
            <a:r>
              <a:rPr lang="en-US" altLang="ko-KR" dirty="0"/>
              <a:t>(public band)</a:t>
            </a:r>
            <a:r>
              <a:rPr lang="ko-KR" altLang="en-US" dirty="0"/>
              <a:t> 사용을 위한 기술적</a:t>
            </a:r>
            <a:r>
              <a:rPr lang="en-US" altLang="ko-KR" dirty="0"/>
              <a:t> </a:t>
            </a:r>
            <a:r>
              <a:rPr lang="ko-KR" altLang="en-US" dirty="0"/>
              <a:t>요구사항 </a:t>
            </a:r>
            <a:endParaRPr lang="en-US" altLang="ko-KR" dirty="0"/>
          </a:p>
          <a:p>
            <a:pPr lvl="2" eaLnBrk="1" hangingPunct="1"/>
            <a:r>
              <a:rPr lang="ko-KR" altLang="en-US" dirty="0"/>
              <a:t>다른 사용자를 지속적으로 방해하면 안 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 eaLnBrk="1" hangingPunct="1"/>
            <a:r>
              <a:rPr lang="ko-KR" altLang="en-US" dirty="0"/>
              <a:t>특정 주파수 대역</a:t>
            </a:r>
            <a:r>
              <a:rPr lang="ko-KR" altLang="en-US" dirty="0">
                <a:solidFill>
                  <a:srgbClr val="FF0000"/>
                </a:solidFill>
              </a:rPr>
              <a:t>만을</a:t>
            </a:r>
            <a:r>
              <a:rPr lang="ko-KR" altLang="en-US" dirty="0"/>
              <a:t> 사용하면</a:t>
            </a:r>
            <a:r>
              <a:rPr lang="en-US" altLang="ko-KR" dirty="0"/>
              <a:t>, </a:t>
            </a:r>
            <a:r>
              <a:rPr lang="ko-KR" altLang="en-US" dirty="0"/>
              <a:t>간섭</a:t>
            </a:r>
            <a:r>
              <a:rPr lang="en-US" altLang="ko-KR" dirty="0"/>
              <a:t>/</a:t>
            </a:r>
            <a:r>
              <a:rPr lang="ko-KR" altLang="en-US" dirty="0"/>
              <a:t>충돌이 지속되어서 다른 사용자와 동시 사용 불가능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넓은 주파수 대역으로 확산해서 신호를 전송</a:t>
            </a:r>
            <a:endParaRPr lang="en-US" altLang="ko-KR" dirty="0"/>
          </a:p>
          <a:p>
            <a:pPr lvl="2" eaLnBrk="1" hangingPunct="1"/>
            <a:r>
              <a:rPr lang="ko-KR" altLang="en-US" dirty="0"/>
              <a:t>간섭</a:t>
            </a:r>
            <a:r>
              <a:rPr lang="en-US" altLang="ko-KR" dirty="0"/>
              <a:t>/</a:t>
            </a:r>
            <a:r>
              <a:rPr lang="ko-KR" altLang="en-US" dirty="0"/>
              <a:t>충돌은 일시적</a:t>
            </a:r>
            <a:r>
              <a:rPr lang="en-US" altLang="ko-KR" dirty="0"/>
              <a:t>. </a:t>
            </a:r>
            <a:r>
              <a:rPr lang="ko-KR" altLang="en-US" dirty="0"/>
              <a:t>동시 사용을 해도 통신 가능</a:t>
            </a:r>
            <a:r>
              <a:rPr lang="en-US" altLang="ko-KR" dirty="0"/>
              <a:t>.</a:t>
            </a:r>
          </a:p>
          <a:p>
            <a:pPr lvl="2" eaLnBrk="1" hangingPunct="1"/>
            <a:r>
              <a:rPr lang="ko-KR" altLang="en-US" dirty="0">
                <a:solidFill>
                  <a:srgbClr val="FF0000"/>
                </a:solidFill>
              </a:rPr>
              <a:t>확산 사용 방식은 사용자별로 다르게</a:t>
            </a:r>
            <a:r>
              <a:rPr lang="en-US" altLang="ko-KR" dirty="0"/>
              <a:t>.</a:t>
            </a:r>
          </a:p>
          <a:p>
            <a:pPr lvl="1" eaLnBrk="1" hangingPunct="1"/>
            <a:r>
              <a:rPr lang="ko-KR" altLang="en-US" dirty="0"/>
              <a:t>원래</a:t>
            </a:r>
            <a:r>
              <a:rPr lang="en-US" altLang="ko-KR" dirty="0"/>
              <a:t>,  </a:t>
            </a:r>
            <a:r>
              <a:rPr lang="ko-KR" altLang="en-US" dirty="0"/>
              <a:t>신호 방해를 무산시키기 위한 군사용으로 설계</a:t>
            </a:r>
          </a:p>
          <a:p>
            <a:pPr lvl="1" eaLnBrk="1" hangingPunct="1"/>
            <a:r>
              <a:rPr lang="en-US" altLang="ko-KR" dirty="0"/>
              <a:t>Code Division Multiplexing</a:t>
            </a:r>
            <a:r>
              <a:rPr lang="ko-KR" altLang="en-US" dirty="0"/>
              <a:t>도 포함</a:t>
            </a:r>
            <a:endParaRPr lang="en-US" altLang="ko-KR" dirty="0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8B9DED12-D8C2-4D0A-A88B-C3366E0BF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44624"/>
            <a:ext cx="20882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Times New Roman" pitchFamily="18" charset="0"/>
              </a:rPr>
              <a:t>참조</a:t>
            </a:r>
            <a:r>
              <a:rPr lang="en-US" altLang="ko-KR" sz="1000" b="1" dirty="0">
                <a:latin typeface="Times New Roman" pitchFamily="18" charset="0"/>
              </a:rPr>
              <a:t>. </a:t>
            </a:r>
            <a:r>
              <a:rPr lang="ko-KR" altLang="en-US" sz="1000" b="1" dirty="0">
                <a:latin typeface="Times New Roman" pitchFamily="18" charset="0"/>
              </a:rPr>
              <a:t>확산 스펙트럼</a:t>
            </a:r>
            <a:endParaRPr lang="en-US" altLang="ko-KR" sz="1000" b="1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67734"/>
            <a:ext cx="8278812" cy="792162"/>
          </a:xfrm>
        </p:spPr>
        <p:txBody>
          <a:bodyPr/>
          <a:lstStyle/>
          <a:p>
            <a:pPr eaLnBrk="1" hangingPunct="1"/>
            <a:r>
              <a:rPr lang="ko-KR" altLang="en-US" dirty="0"/>
              <a:t>확산 스펙트럼 예</a:t>
            </a:r>
            <a:r>
              <a:rPr lang="en-US" altLang="ko-KR" dirty="0"/>
              <a:t>1: </a:t>
            </a:r>
            <a:r>
              <a:rPr lang="ko-KR" altLang="en-US" dirty="0"/>
              <a:t>블루투스</a:t>
            </a:r>
            <a:endParaRPr lang="en-US" altLang="ko-KR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340768"/>
            <a:ext cx="8352928" cy="5112568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ko-KR" sz="2400" dirty="0"/>
              <a:t> </a:t>
            </a:r>
            <a:r>
              <a:rPr lang="ko-KR" altLang="en-US" sz="2400" dirty="0"/>
              <a:t>주파수 </a:t>
            </a:r>
            <a:r>
              <a:rPr lang="ko-KR" altLang="en-US" sz="2400" dirty="0" err="1"/>
              <a:t>호핑</a:t>
            </a:r>
            <a:r>
              <a:rPr lang="ko-KR" altLang="en-US" sz="2400" dirty="0"/>
              <a:t> </a:t>
            </a:r>
            <a:r>
              <a:rPr lang="en-US" altLang="ko-KR" sz="2400" dirty="0"/>
              <a:t>(Frequency Hopping)</a:t>
            </a:r>
          </a:p>
          <a:p>
            <a:pPr lvl="1" eaLnBrk="1" hangingPunct="1"/>
            <a:r>
              <a:rPr lang="ko-KR" altLang="en-US" sz="2400" dirty="0"/>
              <a:t>임의의 주파수 </a:t>
            </a:r>
            <a:r>
              <a:rPr lang="ko-KR" altLang="en-US" sz="2400" dirty="0" err="1"/>
              <a:t>시퀸스로</a:t>
            </a:r>
            <a:r>
              <a:rPr lang="ko-KR" altLang="en-US" sz="2400" dirty="0"/>
              <a:t> 전송</a:t>
            </a:r>
          </a:p>
          <a:p>
            <a:pPr lvl="1" eaLnBrk="1" hangingPunct="1"/>
            <a:r>
              <a:rPr lang="ko-KR" altLang="en-US" sz="2400" dirty="0"/>
              <a:t>송신자와 수신자는 다음을 공유</a:t>
            </a:r>
          </a:p>
          <a:p>
            <a:pPr lvl="2" eaLnBrk="1" hangingPunct="1"/>
            <a:r>
              <a:rPr lang="en-US" altLang="ko-KR" sz="2400" dirty="0"/>
              <a:t>Pseudo random number generator</a:t>
            </a:r>
          </a:p>
          <a:p>
            <a:pPr lvl="2" eaLnBrk="1" hangingPunct="1"/>
            <a:r>
              <a:rPr lang="ko-KR" altLang="en-US" sz="2400" dirty="0"/>
              <a:t>초기값 </a:t>
            </a:r>
            <a:r>
              <a:rPr lang="en-US" altLang="ko-KR" sz="2400" dirty="0"/>
              <a:t>(seed)</a:t>
            </a:r>
          </a:p>
          <a:p>
            <a:pPr lvl="1" eaLnBrk="1" hangingPunct="1"/>
            <a:r>
              <a:rPr lang="en-US" altLang="ko-KR" sz="2400" dirty="0"/>
              <a:t>Bluetooth </a:t>
            </a:r>
            <a:r>
              <a:rPr lang="ko-KR" altLang="en-US" sz="2400" dirty="0"/>
              <a:t>사용</a:t>
            </a:r>
            <a:endParaRPr lang="en-US" altLang="ko-KR" sz="2400" dirty="0"/>
          </a:p>
          <a:p>
            <a:pPr lvl="1" eaLnBrk="1" hangingPunct="1"/>
            <a:r>
              <a:rPr lang="ko-KR" altLang="en-US" sz="2400" dirty="0"/>
              <a:t>초기 </a:t>
            </a:r>
            <a:r>
              <a:rPr lang="en-US" altLang="ko-KR" sz="2400" dirty="0"/>
              <a:t>802.11</a:t>
            </a:r>
            <a:r>
              <a:rPr lang="ko-KR" altLang="en-US" sz="2400" dirty="0"/>
              <a:t>은  </a:t>
            </a:r>
            <a:r>
              <a:rPr lang="en-US" altLang="ko-KR" sz="2400" dirty="0"/>
              <a:t>79 </a:t>
            </a:r>
            <a:r>
              <a:rPr lang="en-US" altLang="ko-KR" sz="2400" dirty="0">
                <a:latin typeface="Arial" charset="0"/>
              </a:rPr>
              <a:t>x</a:t>
            </a:r>
            <a:r>
              <a:rPr lang="en-US" altLang="ko-KR" sz="2400" dirty="0"/>
              <a:t> 1MHz-wide </a:t>
            </a:r>
            <a:r>
              <a:rPr lang="ko-KR" altLang="en-US" sz="2400" dirty="0"/>
              <a:t>주파수 대역을 사용</a:t>
            </a:r>
          </a:p>
        </p:txBody>
      </p:sp>
    </p:spTree>
    <p:extLst>
      <p:ext uri="{BB962C8B-B14F-4D97-AF65-F5344CB8AC3E}">
        <p14:creationId xmlns:p14="http://schemas.microsoft.com/office/powerpoint/2010/main" val="1691436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27038"/>
            <a:ext cx="7772400" cy="547687"/>
          </a:xfrm>
        </p:spPr>
        <p:txBody>
          <a:bodyPr/>
          <a:lstStyle/>
          <a:p>
            <a:pPr eaLnBrk="1" hangingPunct="1"/>
            <a:r>
              <a:rPr lang="ko-KR" altLang="en-US" dirty="0"/>
              <a:t>확산 스펙트럼 예</a:t>
            </a:r>
            <a:r>
              <a:rPr lang="en-US" altLang="ko-KR" dirty="0"/>
              <a:t>2: </a:t>
            </a:r>
            <a:r>
              <a:rPr lang="ko-KR" altLang="en-US" dirty="0"/>
              <a:t>무선 </a:t>
            </a:r>
            <a:r>
              <a:rPr lang="en-US" altLang="ko-KR" dirty="0"/>
              <a:t>LAN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84313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/>
              <a:t>직접 시퀀스 </a:t>
            </a:r>
            <a:r>
              <a:rPr lang="en-US" altLang="ko-KR" dirty="0"/>
              <a:t>(Direct Sequence)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/>
              <a:t>각 비트에 대해</a:t>
            </a:r>
            <a:r>
              <a:rPr lang="en-US" altLang="ko-KR" dirty="0"/>
              <a:t>, </a:t>
            </a:r>
            <a:r>
              <a:rPr lang="ko-KR" altLang="en-US" dirty="0"/>
              <a:t>해당 비트를 </a:t>
            </a:r>
            <a:r>
              <a:rPr lang="en-US" altLang="ko-KR" dirty="0"/>
              <a:t>n </a:t>
            </a:r>
            <a:r>
              <a:rPr lang="ko-KR" altLang="en-US" dirty="0"/>
              <a:t>개의 임의 비트와 </a:t>
            </a:r>
            <a:r>
              <a:rPr lang="en-US" altLang="ko-KR" dirty="0"/>
              <a:t>XOR</a:t>
            </a:r>
            <a:r>
              <a:rPr lang="ko-KR" altLang="en-US" dirty="0"/>
              <a:t>한 비트열을 전송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/>
              <a:t>송</a:t>
            </a:r>
            <a:r>
              <a:rPr lang="en-US" altLang="ko-KR" dirty="0"/>
              <a:t>/</a:t>
            </a:r>
            <a:r>
              <a:rPr lang="ko-KR" altLang="en-US" dirty="0"/>
              <a:t>수신자는 임의의 </a:t>
            </a:r>
            <a:r>
              <a:rPr lang="en-US" altLang="ko-KR" dirty="0"/>
              <a:t>n </a:t>
            </a:r>
            <a:r>
              <a:rPr lang="ko-KR" altLang="en-US" dirty="0"/>
              <a:t>비트 시퀀스를 알고 있음</a:t>
            </a:r>
            <a:r>
              <a:rPr lang="en-US" altLang="ko-KR" dirty="0"/>
              <a:t>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i="1" dirty="0"/>
              <a:t>n</a:t>
            </a:r>
            <a:r>
              <a:rPr lang="en-US" altLang="ko-KR" dirty="0"/>
              <a:t>-bit </a:t>
            </a:r>
            <a:r>
              <a:rPr lang="en-US" altLang="ko-KR" i="1" dirty="0"/>
              <a:t>chipping code</a:t>
            </a:r>
          </a:p>
          <a:p>
            <a:pPr lvl="1" eaLnBrk="1" hangingPunct="1">
              <a:lnSpc>
                <a:spcPct val="110000"/>
              </a:lnSpc>
            </a:pPr>
            <a:r>
              <a:rPr lang="ko-KR" altLang="en-US" dirty="0"/>
              <a:t>아래 예는 </a:t>
            </a:r>
            <a:r>
              <a:rPr lang="en-US" altLang="ko-KR" dirty="0"/>
              <a:t>4</a:t>
            </a:r>
            <a:r>
              <a:rPr lang="ko-KR" altLang="en-US" dirty="0"/>
              <a:t>비트 </a:t>
            </a:r>
            <a:r>
              <a:rPr lang="en-US" altLang="ko-KR" dirty="0"/>
              <a:t>chipping code </a:t>
            </a:r>
            <a:r>
              <a:rPr lang="ko-KR" altLang="en-US" dirty="0"/>
              <a:t>사용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/>
              <a:t>802.11</a:t>
            </a:r>
            <a:r>
              <a:rPr lang="ko-KR" altLang="en-US" dirty="0"/>
              <a:t>은  </a:t>
            </a:r>
            <a:r>
              <a:rPr lang="en-US" altLang="ko-KR" dirty="0"/>
              <a:t>11-bit chipping code</a:t>
            </a:r>
            <a:r>
              <a:rPr lang="ko-KR" altLang="en-US" dirty="0"/>
              <a:t>를 사용</a:t>
            </a:r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685800" y="4322763"/>
            <a:ext cx="7762875" cy="1773237"/>
            <a:chOff x="387" y="1643"/>
            <a:chExt cx="5441" cy="1362"/>
          </a:xfrm>
        </p:grpSpPr>
        <p:sp>
          <p:nvSpPr>
            <p:cNvPr id="27653" name="Freeform 5"/>
            <p:cNvSpPr>
              <a:spLocks/>
            </p:cNvSpPr>
            <p:nvPr/>
          </p:nvSpPr>
          <p:spPr bwMode="auto">
            <a:xfrm>
              <a:off x="492" y="1686"/>
              <a:ext cx="3079" cy="253"/>
            </a:xfrm>
            <a:custGeom>
              <a:avLst/>
              <a:gdLst>
                <a:gd name="T0" fmla="*/ 0 w 3079"/>
                <a:gd name="T1" fmla="*/ 249 h 253"/>
                <a:gd name="T2" fmla="*/ 0 w 3079"/>
                <a:gd name="T3" fmla="*/ 0 h 253"/>
                <a:gd name="T4" fmla="*/ 771 w 3079"/>
                <a:gd name="T5" fmla="*/ 0 h 253"/>
                <a:gd name="T6" fmla="*/ 771 w 3079"/>
                <a:gd name="T7" fmla="*/ 253 h 253"/>
                <a:gd name="T8" fmla="*/ 1540 w 3079"/>
                <a:gd name="T9" fmla="*/ 253 h 253"/>
                <a:gd name="T10" fmla="*/ 1540 w 3079"/>
                <a:gd name="T11" fmla="*/ 0 h 253"/>
                <a:gd name="T12" fmla="*/ 2311 w 3079"/>
                <a:gd name="T13" fmla="*/ 0 h 253"/>
                <a:gd name="T14" fmla="*/ 2311 w 3079"/>
                <a:gd name="T15" fmla="*/ 253 h 253"/>
                <a:gd name="T16" fmla="*/ 3079 w 3079"/>
                <a:gd name="T17" fmla="*/ 253 h 253"/>
                <a:gd name="T18" fmla="*/ 3079 w 3079"/>
                <a:gd name="T19" fmla="*/ 0 h 2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079"/>
                <a:gd name="T31" fmla="*/ 0 h 253"/>
                <a:gd name="T32" fmla="*/ 3079 w 3079"/>
                <a:gd name="T33" fmla="*/ 253 h 2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079" h="253">
                  <a:moveTo>
                    <a:pt x="0" y="249"/>
                  </a:moveTo>
                  <a:lnTo>
                    <a:pt x="0" y="0"/>
                  </a:lnTo>
                  <a:lnTo>
                    <a:pt x="771" y="0"/>
                  </a:lnTo>
                  <a:lnTo>
                    <a:pt x="771" y="253"/>
                  </a:lnTo>
                  <a:lnTo>
                    <a:pt x="1540" y="253"/>
                  </a:lnTo>
                  <a:lnTo>
                    <a:pt x="1540" y="0"/>
                  </a:lnTo>
                  <a:lnTo>
                    <a:pt x="2311" y="0"/>
                  </a:lnTo>
                  <a:lnTo>
                    <a:pt x="2311" y="253"/>
                  </a:lnTo>
                  <a:lnTo>
                    <a:pt x="3079" y="253"/>
                  </a:lnTo>
                  <a:lnTo>
                    <a:pt x="3079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54" name="Freeform 6"/>
            <p:cNvSpPr>
              <a:spLocks/>
            </p:cNvSpPr>
            <p:nvPr/>
          </p:nvSpPr>
          <p:spPr bwMode="auto">
            <a:xfrm>
              <a:off x="492" y="2191"/>
              <a:ext cx="3079" cy="253"/>
            </a:xfrm>
            <a:custGeom>
              <a:avLst/>
              <a:gdLst>
                <a:gd name="T0" fmla="*/ 0 w 3079"/>
                <a:gd name="T1" fmla="*/ 250 h 253"/>
                <a:gd name="T2" fmla="*/ 192 w 3079"/>
                <a:gd name="T3" fmla="*/ 253 h 253"/>
                <a:gd name="T4" fmla="*/ 192 w 3079"/>
                <a:gd name="T5" fmla="*/ 0 h 253"/>
                <a:gd name="T6" fmla="*/ 384 w 3079"/>
                <a:gd name="T7" fmla="*/ 0 h 253"/>
                <a:gd name="T8" fmla="*/ 384 w 3079"/>
                <a:gd name="T9" fmla="*/ 253 h 253"/>
                <a:gd name="T10" fmla="*/ 771 w 3079"/>
                <a:gd name="T11" fmla="*/ 253 h 253"/>
                <a:gd name="T12" fmla="*/ 771 w 3079"/>
                <a:gd name="T13" fmla="*/ 0 h 253"/>
                <a:gd name="T14" fmla="*/ 963 w 3079"/>
                <a:gd name="T15" fmla="*/ 0 h 253"/>
                <a:gd name="T16" fmla="*/ 963 w 3079"/>
                <a:gd name="T17" fmla="*/ 253 h 253"/>
                <a:gd name="T18" fmla="*/ 1155 w 3079"/>
                <a:gd name="T19" fmla="*/ 253 h 253"/>
                <a:gd name="T20" fmla="*/ 1155 w 3079"/>
                <a:gd name="T21" fmla="*/ 0 h 253"/>
                <a:gd name="T22" fmla="*/ 1540 w 3079"/>
                <a:gd name="T23" fmla="*/ 0 h 253"/>
                <a:gd name="T24" fmla="*/ 1540 w 3079"/>
                <a:gd name="T25" fmla="*/ 253 h 253"/>
                <a:gd name="T26" fmla="*/ 1732 w 3079"/>
                <a:gd name="T27" fmla="*/ 253 h 253"/>
                <a:gd name="T28" fmla="*/ 1732 w 3079"/>
                <a:gd name="T29" fmla="*/ 0 h 253"/>
                <a:gd name="T30" fmla="*/ 1924 w 3079"/>
                <a:gd name="T31" fmla="*/ 0 h 253"/>
                <a:gd name="T32" fmla="*/ 1924 w 3079"/>
                <a:gd name="T33" fmla="*/ 253 h 253"/>
                <a:gd name="T34" fmla="*/ 2116 w 3079"/>
                <a:gd name="T35" fmla="*/ 253 h 253"/>
                <a:gd name="T36" fmla="*/ 2116 w 3079"/>
                <a:gd name="T37" fmla="*/ 0 h 253"/>
                <a:gd name="T38" fmla="*/ 2503 w 3079"/>
                <a:gd name="T39" fmla="*/ 0 h 253"/>
                <a:gd name="T40" fmla="*/ 2503 w 3079"/>
                <a:gd name="T41" fmla="*/ 253 h 253"/>
                <a:gd name="T42" fmla="*/ 2887 w 3079"/>
                <a:gd name="T43" fmla="*/ 253 h 253"/>
                <a:gd name="T44" fmla="*/ 2887 w 3079"/>
                <a:gd name="T45" fmla="*/ 0 h 253"/>
                <a:gd name="T46" fmla="*/ 3079 w 3079"/>
                <a:gd name="T47" fmla="*/ 0 h 253"/>
                <a:gd name="T48" fmla="*/ 3079 w 3079"/>
                <a:gd name="T49" fmla="*/ 253 h 25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079"/>
                <a:gd name="T76" fmla="*/ 0 h 253"/>
                <a:gd name="T77" fmla="*/ 3079 w 3079"/>
                <a:gd name="T78" fmla="*/ 253 h 253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079" h="253">
                  <a:moveTo>
                    <a:pt x="0" y="250"/>
                  </a:moveTo>
                  <a:lnTo>
                    <a:pt x="192" y="253"/>
                  </a:lnTo>
                  <a:lnTo>
                    <a:pt x="192" y="0"/>
                  </a:lnTo>
                  <a:lnTo>
                    <a:pt x="384" y="0"/>
                  </a:lnTo>
                  <a:lnTo>
                    <a:pt x="384" y="253"/>
                  </a:lnTo>
                  <a:lnTo>
                    <a:pt x="771" y="253"/>
                  </a:lnTo>
                  <a:lnTo>
                    <a:pt x="771" y="0"/>
                  </a:lnTo>
                  <a:lnTo>
                    <a:pt x="963" y="0"/>
                  </a:lnTo>
                  <a:lnTo>
                    <a:pt x="963" y="253"/>
                  </a:lnTo>
                  <a:lnTo>
                    <a:pt x="1155" y="253"/>
                  </a:lnTo>
                  <a:lnTo>
                    <a:pt x="1155" y="0"/>
                  </a:lnTo>
                  <a:lnTo>
                    <a:pt x="1540" y="0"/>
                  </a:lnTo>
                  <a:lnTo>
                    <a:pt x="1540" y="253"/>
                  </a:lnTo>
                  <a:lnTo>
                    <a:pt x="1732" y="253"/>
                  </a:lnTo>
                  <a:lnTo>
                    <a:pt x="1732" y="0"/>
                  </a:lnTo>
                  <a:lnTo>
                    <a:pt x="1924" y="0"/>
                  </a:lnTo>
                  <a:lnTo>
                    <a:pt x="1924" y="253"/>
                  </a:lnTo>
                  <a:lnTo>
                    <a:pt x="2116" y="253"/>
                  </a:lnTo>
                  <a:lnTo>
                    <a:pt x="2116" y="0"/>
                  </a:lnTo>
                  <a:lnTo>
                    <a:pt x="2503" y="0"/>
                  </a:lnTo>
                  <a:lnTo>
                    <a:pt x="2503" y="253"/>
                  </a:lnTo>
                  <a:lnTo>
                    <a:pt x="2887" y="253"/>
                  </a:lnTo>
                  <a:lnTo>
                    <a:pt x="2887" y="0"/>
                  </a:lnTo>
                  <a:lnTo>
                    <a:pt x="3079" y="0"/>
                  </a:lnTo>
                  <a:lnTo>
                    <a:pt x="3079" y="25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55" name="Freeform 7"/>
            <p:cNvSpPr>
              <a:spLocks/>
            </p:cNvSpPr>
            <p:nvPr/>
          </p:nvSpPr>
          <p:spPr bwMode="auto">
            <a:xfrm>
              <a:off x="492" y="2697"/>
              <a:ext cx="3079" cy="253"/>
            </a:xfrm>
            <a:custGeom>
              <a:avLst/>
              <a:gdLst>
                <a:gd name="T0" fmla="*/ 0 w 3079"/>
                <a:gd name="T1" fmla="*/ 249 h 253"/>
                <a:gd name="T2" fmla="*/ 0 w 3079"/>
                <a:gd name="T3" fmla="*/ 0 h 253"/>
                <a:gd name="T4" fmla="*/ 192 w 3079"/>
                <a:gd name="T5" fmla="*/ 0 h 253"/>
                <a:gd name="T6" fmla="*/ 192 w 3079"/>
                <a:gd name="T7" fmla="*/ 253 h 253"/>
                <a:gd name="T8" fmla="*/ 384 w 3079"/>
                <a:gd name="T9" fmla="*/ 253 h 253"/>
                <a:gd name="T10" fmla="*/ 384 w 3079"/>
                <a:gd name="T11" fmla="*/ 0 h 253"/>
                <a:gd name="T12" fmla="*/ 771 w 3079"/>
                <a:gd name="T13" fmla="*/ 0 h 253"/>
                <a:gd name="T14" fmla="*/ 963 w 3079"/>
                <a:gd name="T15" fmla="*/ 0 h 253"/>
                <a:gd name="T16" fmla="*/ 963 w 3079"/>
                <a:gd name="T17" fmla="*/ 253 h 253"/>
                <a:gd name="T18" fmla="*/ 1155 w 3079"/>
                <a:gd name="T19" fmla="*/ 253 h 253"/>
                <a:gd name="T20" fmla="*/ 1155 w 3079"/>
                <a:gd name="T21" fmla="*/ 0 h 253"/>
                <a:gd name="T22" fmla="*/ 1540 w 3079"/>
                <a:gd name="T23" fmla="*/ 0 h 253"/>
                <a:gd name="T24" fmla="*/ 1732 w 3079"/>
                <a:gd name="T25" fmla="*/ 0 h 253"/>
                <a:gd name="T26" fmla="*/ 1732 w 3079"/>
                <a:gd name="T27" fmla="*/ 253 h 253"/>
                <a:gd name="T28" fmla="*/ 1924 w 3079"/>
                <a:gd name="T29" fmla="*/ 253 h 253"/>
                <a:gd name="T30" fmla="*/ 1924 w 3079"/>
                <a:gd name="T31" fmla="*/ 0 h 253"/>
                <a:gd name="T32" fmla="*/ 2116 w 3079"/>
                <a:gd name="T33" fmla="*/ 0 h 253"/>
                <a:gd name="T34" fmla="*/ 2116 w 3079"/>
                <a:gd name="T35" fmla="*/ 253 h 253"/>
                <a:gd name="T36" fmla="*/ 2311 w 3079"/>
                <a:gd name="T37" fmla="*/ 253 h 253"/>
                <a:gd name="T38" fmla="*/ 2311 w 3079"/>
                <a:gd name="T39" fmla="*/ 0 h 253"/>
                <a:gd name="T40" fmla="*/ 2503 w 3079"/>
                <a:gd name="T41" fmla="*/ 0 h 253"/>
                <a:gd name="T42" fmla="*/ 2503 w 3079"/>
                <a:gd name="T43" fmla="*/ 253 h 253"/>
                <a:gd name="T44" fmla="*/ 2887 w 3079"/>
                <a:gd name="T45" fmla="*/ 253 h 253"/>
                <a:gd name="T46" fmla="*/ 2887 w 3079"/>
                <a:gd name="T47" fmla="*/ 0 h 253"/>
                <a:gd name="T48" fmla="*/ 3079 w 3079"/>
                <a:gd name="T49" fmla="*/ 0 h 253"/>
                <a:gd name="T50" fmla="*/ 3079 w 3079"/>
                <a:gd name="T51" fmla="*/ 253 h 25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079"/>
                <a:gd name="T79" fmla="*/ 0 h 253"/>
                <a:gd name="T80" fmla="*/ 3079 w 3079"/>
                <a:gd name="T81" fmla="*/ 253 h 25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079" h="253">
                  <a:moveTo>
                    <a:pt x="0" y="249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253"/>
                  </a:lnTo>
                  <a:lnTo>
                    <a:pt x="384" y="253"/>
                  </a:lnTo>
                  <a:lnTo>
                    <a:pt x="384" y="0"/>
                  </a:lnTo>
                  <a:lnTo>
                    <a:pt x="771" y="0"/>
                  </a:lnTo>
                  <a:lnTo>
                    <a:pt x="963" y="0"/>
                  </a:lnTo>
                  <a:lnTo>
                    <a:pt x="963" y="253"/>
                  </a:lnTo>
                  <a:lnTo>
                    <a:pt x="1155" y="253"/>
                  </a:lnTo>
                  <a:lnTo>
                    <a:pt x="1155" y="0"/>
                  </a:lnTo>
                  <a:lnTo>
                    <a:pt x="1540" y="0"/>
                  </a:lnTo>
                  <a:lnTo>
                    <a:pt x="1732" y="0"/>
                  </a:lnTo>
                  <a:lnTo>
                    <a:pt x="1732" y="253"/>
                  </a:lnTo>
                  <a:lnTo>
                    <a:pt x="1924" y="253"/>
                  </a:lnTo>
                  <a:lnTo>
                    <a:pt x="1924" y="0"/>
                  </a:lnTo>
                  <a:lnTo>
                    <a:pt x="2116" y="0"/>
                  </a:lnTo>
                  <a:lnTo>
                    <a:pt x="2116" y="253"/>
                  </a:lnTo>
                  <a:lnTo>
                    <a:pt x="2311" y="253"/>
                  </a:lnTo>
                  <a:lnTo>
                    <a:pt x="2311" y="0"/>
                  </a:lnTo>
                  <a:lnTo>
                    <a:pt x="2503" y="0"/>
                  </a:lnTo>
                  <a:lnTo>
                    <a:pt x="2503" y="253"/>
                  </a:lnTo>
                  <a:lnTo>
                    <a:pt x="2887" y="253"/>
                  </a:lnTo>
                  <a:lnTo>
                    <a:pt x="2887" y="0"/>
                  </a:lnTo>
                  <a:lnTo>
                    <a:pt x="3079" y="0"/>
                  </a:lnTo>
                  <a:lnTo>
                    <a:pt x="3079" y="25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56" name="Rectangle 8"/>
            <p:cNvSpPr>
              <a:spLocks noChangeArrowheads="1"/>
            </p:cNvSpPr>
            <p:nvPr/>
          </p:nvSpPr>
          <p:spPr bwMode="auto">
            <a:xfrm>
              <a:off x="3613" y="2337"/>
              <a:ext cx="2215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400">
                  <a:solidFill>
                    <a:srgbClr val="000000"/>
                  </a:solidFill>
                  <a:latin typeface="Arial" charset="0"/>
                </a:rPr>
                <a:t>Random sequence: 0100101101011001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27657" name="Rectangle 9"/>
            <p:cNvSpPr>
              <a:spLocks noChangeArrowheads="1"/>
            </p:cNvSpPr>
            <p:nvPr/>
          </p:nvSpPr>
          <p:spPr bwMode="auto">
            <a:xfrm>
              <a:off x="3613" y="1831"/>
              <a:ext cx="1021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400">
                  <a:solidFill>
                    <a:srgbClr val="000000"/>
                  </a:solidFill>
                  <a:latin typeface="Arial" charset="0"/>
                </a:rPr>
                <a:t>Data stream: 1010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27658" name="Rectangle 10"/>
            <p:cNvSpPr>
              <a:spLocks noChangeArrowheads="1"/>
            </p:cNvSpPr>
            <p:nvPr/>
          </p:nvSpPr>
          <p:spPr bwMode="auto">
            <a:xfrm>
              <a:off x="3613" y="2842"/>
              <a:ext cx="201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400">
                  <a:solidFill>
                    <a:srgbClr val="000000"/>
                  </a:solidFill>
                  <a:latin typeface="Arial" charset="0"/>
                </a:rPr>
                <a:t>XOR of the two: 1011101110101001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27659" name="Rectangle 11"/>
            <p:cNvSpPr>
              <a:spLocks noChangeArrowheads="1"/>
            </p:cNvSpPr>
            <p:nvPr/>
          </p:nvSpPr>
          <p:spPr bwMode="auto">
            <a:xfrm>
              <a:off x="387" y="2337"/>
              <a:ext cx="69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400">
                  <a:solidFill>
                    <a:srgbClr val="000000"/>
                  </a:solidFill>
                  <a:latin typeface="Arial" charset="0"/>
                </a:rPr>
                <a:t>0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27660" name="Rectangle 12"/>
            <p:cNvSpPr>
              <a:spLocks noChangeArrowheads="1"/>
            </p:cNvSpPr>
            <p:nvPr/>
          </p:nvSpPr>
          <p:spPr bwMode="auto">
            <a:xfrm>
              <a:off x="387" y="2842"/>
              <a:ext cx="69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400">
                  <a:solidFill>
                    <a:srgbClr val="000000"/>
                  </a:solidFill>
                  <a:latin typeface="Arial" charset="0"/>
                </a:rPr>
                <a:t>0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27661" name="Rectangle 13"/>
            <p:cNvSpPr>
              <a:spLocks noChangeArrowheads="1"/>
            </p:cNvSpPr>
            <p:nvPr/>
          </p:nvSpPr>
          <p:spPr bwMode="auto">
            <a:xfrm>
              <a:off x="387" y="1831"/>
              <a:ext cx="69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400">
                  <a:solidFill>
                    <a:srgbClr val="000000"/>
                  </a:solidFill>
                  <a:latin typeface="Arial" charset="0"/>
                </a:rPr>
                <a:t>0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27662" name="Rectangle 14"/>
            <p:cNvSpPr>
              <a:spLocks noChangeArrowheads="1"/>
            </p:cNvSpPr>
            <p:nvPr/>
          </p:nvSpPr>
          <p:spPr bwMode="auto">
            <a:xfrm>
              <a:off x="387" y="2654"/>
              <a:ext cx="69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400">
                  <a:solidFill>
                    <a:srgbClr val="000000"/>
                  </a:solidFill>
                  <a:latin typeface="Arial" charset="0"/>
                </a:rPr>
                <a:t>1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27663" name="Rectangle 15"/>
            <p:cNvSpPr>
              <a:spLocks noChangeArrowheads="1"/>
            </p:cNvSpPr>
            <p:nvPr/>
          </p:nvSpPr>
          <p:spPr bwMode="auto">
            <a:xfrm>
              <a:off x="387" y="2148"/>
              <a:ext cx="69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400">
                  <a:solidFill>
                    <a:srgbClr val="000000"/>
                  </a:solidFill>
                  <a:latin typeface="Arial" charset="0"/>
                </a:rPr>
                <a:t>1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27664" name="Rectangle 16"/>
            <p:cNvSpPr>
              <a:spLocks noChangeArrowheads="1"/>
            </p:cNvSpPr>
            <p:nvPr/>
          </p:nvSpPr>
          <p:spPr bwMode="auto">
            <a:xfrm>
              <a:off x="387" y="1643"/>
              <a:ext cx="69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400">
                  <a:solidFill>
                    <a:srgbClr val="000000"/>
                  </a:solidFill>
                  <a:latin typeface="Arial" charset="0"/>
                </a:rPr>
                <a:t>1</a:t>
              </a:r>
              <a:endParaRPr kumimoji="0" lang="en-US" altLang="ko-KR">
                <a:latin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92125" y="304800"/>
            <a:ext cx="7772400" cy="892175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ko-KR" sz="3500" b="1"/>
              <a:t>Multiple users share the available spectrum</a:t>
            </a:r>
            <a:endParaRPr lang="en-US" altLang="ko-KR" sz="3600" b="1"/>
          </a:p>
        </p:txBody>
      </p:sp>
      <p:sp>
        <p:nvSpPr>
          <p:cNvPr id="26627" name="Line 5"/>
          <p:cNvSpPr>
            <a:spLocks noChangeShapeType="1"/>
          </p:cNvSpPr>
          <p:nvPr/>
        </p:nvSpPr>
        <p:spPr bwMode="auto">
          <a:xfrm>
            <a:off x="4583113" y="1906588"/>
            <a:ext cx="0" cy="16637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28" name="Line 6"/>
          <p:cNvSpPr>
            <a:spLocks noChangeShapeType="1"/>
          </p:cNvSpPr>
          <p:nvPr/>
        </p:nvSpPr>
        <p:spPr bwMode="auto">
          <a:xfrm>
            <a:off x="4284663" y="3348038"/>
            <a:ext cx="17399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3995738" y="1557338"/>
            <a:ext cx="1136650" cy="271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latinLnBrk="0" hangingPunct="0">
              <a:spcBef>
                <a:spcPct val="0"/>
              </a:spcBef>
            </a:pPr>
            <a:r>
              <a:rPr kumimoji="0" lang="en-US" altLang="ko-KR" sz="1200">
                <a:latin typeface="Arial" charset="0"/>
              </a:rPr>
              <a:t>FREQUENCY</a:t>
            </a:r>
          </a:p>
        </p:txBody>
      </p:sp>
      <p:sp>
        <p:nvSpPr>
          <p:cNvPr id="26630" name="Rectangle 8"/>
          <p:cNvSpPr>
            <a:spLocks noChangeArrowheads="1"/>
          </p:cNvSpPr>
          <p:nvPr/>
        </p:nvSpPr>
        <p:spPr bwMode="auto">
          <a:xfrm>
            <a:off x="6372225" y="3213100"/>
            <a:ext cx="546100" cy="271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latinLnBrk="0" hangingPunct="0">
              <a:spcBef>
                <a:spcPct val="0"/>
              </a:spcBef>
            </a:pPr>
            <a:r>
              <a:rPr kumimoji="0" lang="en-US" altLang="ko-KR" sz="1200">
                <a:latin typeface="Arial" charset="0"/>
              </a:rPr>
              <a:t>TIME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4894263" y="2135188"/>
            <a:ext cx="1054100" cy="292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32" name="Rectangle 10"/>
          <p:cNvSpPr>
            <a:spLocks noChangeArrowheads="1"/>
          </p:cNvSpPr>
          <p:nvPr/>
        </p:nvSpPr>
        <p:spPr bwMode="auto">
          <a:xfrm>
            <a:off x="4894263" y="2439988"/>
            <a:ext cx="1054100" cy="2921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33" name="Rectangle 11"/>
          <p:cNvSpPr>
            <a:spLocks noChangeArrowheads="1"/>
          </p:cNvSpPr>
          <p:nvPr/>
        </p:nvSpPr>
        <p:spPr bwMode="auto">
          <a:xfrm>
            <a:off x="4894263" y="2744788"/>
            <a:ext cx="1054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5094288" y="2209800"/>
            <a:ext cx="633412" cy="16192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latinLnBrk="0" hangingPunct="0">
              <a:spcBef>
                <a:spcPct val="0"/>
              </a:spcBef>
            </a:pPr>
            <a:r>
              <a:rPr kumimoji="0" lang="en-US" altLang="ko-KR" sz="1400" b="1">
                <a:latin typeface="Arial" charset="0"/>
              </a:rPr>
              <a:t>User 3</a:t>
            </a:r>
          </a:p>
        </p:txBody>
      </p:sp>
      <p:sp>
        <p:nvSpPr>
          <p:cNvPr id="26635" name="Rectangle 13"/>
          <p:cNvSpPr>
            <a:spLocks noChangeArrowheads="1"/>
          </p:cNvSpPr>
          <p:nvPr/>
        </p:nvSpPr>
        <p:spPr bwMode="auto">
          <a:xfrm>
            <a:off x="5094288" y="2505075"/>
            <a:ext cx="633412" cy="16192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latinLnBrk="0" hangingPunct="0">
              <a:spcBef>
                <a:spcPct val="0"/>
              </a:spcBef>
            </a:pPr>
            <a:r>
              <a:rPr kumimoji="0" lang="en-US" altLang="ko-KR" sz="1400" b="1">
                <a:latin typeface="Arial" charset="0"/>
              </a:rPr>
              <a:t>User 2</a:t>
            </a: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5094288" y="2809875"/>
            <a:ext cx="633412" cy="16192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latinLnBrk="0" hangingPunct="0">
              <a:spcBef>
                <a:spcPct val="0"/>
              </a:spcBef>
            </a:pPr>
            <a:r>
              <a:rPr kumimoji="0" lang="en-US" altLang="ko-KR" sz="1400" b="1">
                <a:latin typeface="Arial" charset="0"/>
              </a:rPr>
              <a:t>User 1</a:t>
            </a:r>
          </a:p>
        </p:txBody>
      </p:sp>
      <p:sp>
        <p:nvSpPr>
          <p:cNvPr id="26637" name="Rectangle 16"/>
          <p:cNvSpPr>
            <a:spLocks noChangeArrowheads="1"/>
          </p:cNvSpPr>
          <p:nvPr/>
        </p:nvSpPr>
        <p:spPr bwMode="auto">
          <a:xfrm>
            <a:off x="1116013" y="3429000"/>
            <a:ext cx="693737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latinLnBrk="0" hangingPunct="0">
              <a:spcBef>
                <a:spcPct val="0"/>
              </a:spcBef>
            </a:pPr>
            <a:r>
              <a:rPr kumimoji="0" lang="en-US" altLang="ko-KR" sz="1400" b="1">
                <a:latin typeface="Arial" charset="0"/>
              </a:rPr>
              <a:t>TDMA</a:t>
            </a:r>
          </a:p>
        </p:txBody>
      </p:sp>
      <p:sp>
        <p:nvSpPr>
          <p:cNvPr id="26638" name="Freeform 18"/>
          <p:cNvSpPr>
            <a:spLocks/>
          </p:cNvSpPr>
          <p:nvPr/>
        </p:nvSpPr>
        <p:spPr bwMode="auto">
          <a:xfrm>
            <a:off x="2195513" y="4183063"/>
            <a:ext cx="1897062" cy="315912"/>
          </a:xfrm>
          <a:custGeom>
            <a:avLst/>
            <a:gdLst>
              <a:gd name="T0" fmla="*/ 0 w 1195"/>
              <a:gd name="T1" fmla="*/ 314325 h 199"/>
              <a:gd name="T2" fmla="*/ 1209675 w 1195"/>
              <a:gd name="T3" fmla="*/ 314325 h 199"/>
              <a:gd name="T4" fmla="*/ 1895475 w 1195"/>
              <a:gd name="T5" fmla="*/ 0 h 199"/>
              <a:gd name="T6" fmla="*/ 904875 w 1195"/>
              <a:gd name="T7" fmla="*/ 0 h 199"/>
              <a:gd name="T8" fmla="*/ 0 w 1195"/>
              <a:gd name="T9" fmla="*/ 314325 h 1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95"/>
              <a:gd name="T16" fmla="*/ 0 h 199"/>
              <a:gd name="T17" fmla="*/ 1195 w 1195"/>
              <a:gd name="T18" fmla="*/ 199 h 1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95" h="199">
                <a:moveTo>
                  <a:pt x="0" y="198"/>
                </a:moveTo>
                <a:lnTo>
                  <a:pt x="762" y="198"/>
                </a:lnTo>
                <a:lnTo>
                  <a:pt x="1194" y="0"/>
                </a:lnTo>
                <a:lnTo>
                  <a:pt x="570" y="0"/>
                </a:lnTo>
                <a:lnTo>
                  <a:pt x="0" y="198"/>
                </a:lnTo>
              </a:path>
            </a:pathLst>
          </a:custGeom>
          <a:solidFill>
            <a:schemeClr val="accent1"/>
          </a:solidFill>
          <a:ln w="12700" cap="rnd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6639" name="Line 19"/>
          <p:cNvSpPr>
            <a:spLocks noChangeShapeType="1"/>
          </p:cNvSpPr>
          <p:nvPr/>
        </p:nvSpPr>
        <p:spPr bwMode="auto">
          <a:xfrm>
            <a:off x="1804988" y="4025900"/>
            <a:ext cx="0" cy="16637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0" name="Line 20"/>
          <p:cNvSpPr>
            <a:spLocks noChangeShapeType="1"/>
          </p:cNvSpPr>
          <p:nvPr/>
        </p:nvSpPr>
        <p:spPr bwMode="auto">
          <a:xfrm>
            <a:off x="1582738" y="5619750"/>
            <a:ext cx="26543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1" name="Rectangle 21"/>
          <p:cNvSpPr>
            <a:spLocks noChangeArrowheads="1"/>
          </p:cNvSpPr>
          <p:nvPr/>
        </p:nvSpPr>
        <p:spPr bwMode="auto">
          <a:xfrm>
            <a:off x="2193925" y="4792663"/>
            <a:ext cx="1204913" cy="2921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2" name="Rectangle 22"/>
          <p:cNvSpPr>
            <a:spLocks noChangeArrowheads="1"/>
          </p:cNvSpPr>
          <p:nvPr/>
        </p:nvSpPr>
        <p:spPr bwMode="auto">
          <a:xfrm>
            <a:off x="2192338" y="5092700"/>
            <a:ext cx="12065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3" name="Line 23"/>
          <p:cNvSpPr>
            <a:spLocks noChangeShapeType="1"/>
          </p:cNvSpPr>
          <p:nvPr/>
        </p:nvSpPr>
        <p:spPr bwMode="auto">
          <a:xfrm flipV="1">
            <a:off x="3409950" y="5080000"/>
            <a:ext cx="674688" cy="3175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4" name="Line 24"/>
          <p:cNvSpPr>
            <a:spLocks noChangeShapeType="1"/>
          </p:cNvSpPr>
          <p:nvPr/>
        </p:nvSpPr>
        <p:spPr bwMode="auto">
          <a:xfrm flipV="1">
            <a:off x="1811338" y="5384800"/>
            <a:ext cx="519112" cy="2413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5" name="Line 25"/>
          <p:cNvSpPr>
            <a:spLocks noChangeShapeType="1"/>
          </p:cNvSpPr>
          <p:nvPr/>
        </p:nvSpPr>
        <p:spPr bwMode="auto">
          <a:xfrm flipV="1">
            <a:off x="4095750" y="4394200"/>
            <a:ext cx="293688" cy="165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6" name="Rectangle 26"/>
          <p:cNvSpPr>
            <a:spLocks noChangeArrowheads="1"/>
          </p:cNvSpPr>
          <p:nvPr/>
        </p:nvSpPr>
        <p:spPr bwMode="auto">
          <a:xfrm>
            <a:off x="4356100" y="5516563"/>
            <a:ext cx="546100" cy="271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latinLnBrk="0" hangingPunct="0">
              <a:spcBef>
                <a:spcPct val="0"/>
              </a:spcBef>
            </a:pPr>
            <a:r>
              <a:rPr kumimoji="0" lang="en-US" altLang="ko-KR" sz="1200">
                <a:latin typeface="Arial" charset="0"/>
              </a:rPr>
              <a:t>TIME</a:t>
            </a:r>
          </a:p>
        </p:txBody>
      </p:sp>
      <p:sp>
        <p:nvSpPr>
          <p:cNvPr id="26647" name="Rectangle 27"/>
          <p:cNvSpPr>
            <a:spLocks noChangeArrowheads="1"/>
          </p:cNvSpPr>
          <p:nvPr/>
        </p:nvSpPr>
        <p:spPr bwMode="auto">
          <a:xfrm>
            <a:off x="4067175" y="4076700"/>
            <a:ext cx="1136650" cy="271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latinLnBrk="0" hangingPunct="0">
              <a:spcBef>
                <a:spcPct val="0"/>
              </a:spcBef>
            </a:pPr>
            <a:r>
              <a:rPr kumimoji="0" lang="en-US" altLang="ko-KR" sz="1200">
                <a:latin typeface="Arial" charset="0"/>
              </a:rPr>
              <a:t>FREQUENCY</a:t>
            </a:r>
          </a:p>
        </p:txBody>
      </p:sp>
      <p:sp>
        <p:nvSpPr>
          <p:cNvPr id="26648" name="Rectangle 28"/>
          <p:cNvSpPr>
            <a:spLocks noChangeArrowheads="1"/>
          </p:cNvSpPr>
          <p:nvPr/>
        </p:nvSpPr>
        <p:spPr bwMode="auto">
          <a:xfrm>
            <a:off x="1477963" y="3775075"/>
            <a:ext cx="620712" cy="271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latinLnBrk="0" hangingPunct="0">
              <a:spcBef>
                <a:spcPct val="0"/>
              </a:spcBef>
            </a:pPr>
            <a:r>
              <a:rPr kumimoji="0" lang="en-US" altLang="ko-KR" sz="1200">
                <a:latin typeface="Arial" charset="0"/>
              </a:rPr>
              <a:t>CODE</a:t>
            </a:r>
          </a:p>
        </p:txBody>
      </p:sp>
      <p:sp>
        <p:nvSpPr>
          <p:cNvPr id="26649" name="Rectangle 29"/>
          <p:cNvSpPr>
            <a:spLocks noChangeArrowheads="1"/>
          </p:cNvSpPr>
          <p:nvPr/>
        </p:nvSpPr>
        <p:spPr bwMode="auto">
          <a:xfrm>
            <a:off x="1484313" y="5694363"/>
            <a:ext cx="3087687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latinLnBrk="0" hangingPunct="0">
              <a:spcBef>
                <a:spcPct val="0"/>
              </a:spcBef>
            </a:pPr>
            <a:r>
              <a:rPr kumimoji="0" lang="en-US" altLang="ko-KR" sz="1400" b="1">
                <a:latin typeface="Arial" charset="0"/>
              </a:rPr>
              <a:t>CDMA</a:t>
            </a:r>
            <a:br>
              <a:rPr kumimoji="0" lang="en-US" altLang="ko-KR" sz="1400" b="1">
                <a:latin typeface="Arial" charset="0"/>
              </a:rPr>
            </a:br>
            <a:r>
              <a:rPr kumimoji="0" lang="en-US" altLang="ko-KR" sz="1400" b="1">
                <a:latin typeface="Arial" charset="0"/>
              </a:rPr>
              <a:t>also known as “Spread Spectrum”</a:t>
            </a:r>
          </a:p>
        </p:txBody>
      </p:sp>
      <p:sp>
        <p:nvSpPr>
          <p:cNvPr id="26650" name="Freeform 30"/>
          <p:cNvSpPr>
            <a:spLocks/>
          </p:cNvSpPr>
          <p:nvPr/>
        </p:nvSpPr>
        <p:spPr bwMode="auto">
          <a:xfrm>
            <a:off x="3400425" y="4481513"/>
            <a:ext cx="687388" cy="606425"/>
          </a:xfrm>
          <a:custGeom>
            <a:avLst/>
            <a:gdLst>
              <a:gd name="T0" fmla="*/ 0 w 433"/>
              <a:gd name="T1" fmla="*/ 604838 h 382"/>
              <a:gd name="T2" fmla="*/ 0 w 433"/>
              <a:gd name="T3" fmla="*/ 309562 h 382"/>
              <a:gd name="T4" fmla="*/ 685800 w 433"/>
              <a:gd name="T5" fmla="*/ 0 h 382"/>
              <a:gd name="T6" fmla="*/ 685800 w 433"/>
              <a:gd name="T7" fmla="*/ 304800 h 382"/>
              <a:gd name="T8" fmla="*/ 0 w 433"/>
              <a:gd name="T9" fmla="*/ 604838 h 3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3"/>
              <a:gd name="T16" fmla="*/ 0 h 382"/>
              <a:gd name="T17" fmla="*/ 433 w 433"/>
              <a:gd name="T18" fmla="*/ 382 h 3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3" h="382">
                <a:moveTo>
                  <a:pt x="0" y="381"/>
                </a:moveTo>
                <a:lnTo>
                  <a:pt x="0" y="195"/>
                </a:lnTo>
                <a:lnTo>
                  <a:pt x="432" y="0"/>
                </a:lnTo>
                <a:lnTo>
                  <a:pt x="432" y="192"/>
                </a:lnTo>
                <a:lnTo>
                  <a:pt x="0" y="381"/>
                </a:lnTo>
              </a:path>
            </a:pathLst>
          </a:custGeom>
          <a:solidFill>
            <a:schemeClr val="accent2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6651" name="Freeform 31"/>
          <p:cNvSpPr>
            <a:spLocks/>
          </p:cNvSpPr>
          <p:nvPr/>
        </p:nvSpPr>
        <p:spPr bwMode="auto">
          <a:xfrm>
            <a:off x="3398838" y="4781550"/>
            <a:ext cx="687387" cy="606425"/>
          </a:xfrm>
          <a:custGeom>
            <a:avLst/>
            <a:gdLst>
              <a:gd name="T0" fmla="*/ 0 w 433"/>
              <a:gd name="T1" fmla="*/ 604838 h 382"/>
              <a:gd name="T2" fmla="*/ 0 w 433"/>
              <a:gd name="T3" fmla="*/ 309562 h 382"/>
              <a:gd name="T4" fmla="*/ 685800 w 433"/>
              <a:gd name="T5" fmla="*/ 0 h 382"/>
              <a:gd name="T6" fmla="*/ 685800 w 433"/>
              <a:gd name="T7" fmla="*/ 304800 h 382"/>
              <a:gd name="T8" fmla="*/ 0 w 433"/>
              <a:gd name="T9" fmla="*/ 604838 h 3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3"/>
              <a:gd name="T16" fmla="*/ 0 h 382"/>
              <a:gd name="T17" fmla="*/ 433 w 433"/>
              <a:gd name="T18" fmla="*/ 382 h 3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3" h="382">
                <a:moveTo>
                  <a:pt x="0" y="381"/>
                </a:moveTo>
                <a:lnTo>
                  <a:pt x="0" y="195"/>
                </a:lnTo>
                <a:lnTo>
                  <a:pt x="432" y="0"/>
                </a:lnTo>
                <a:lnTo>
                  <a:pt x="432" y="192"/>
                </a:lnTo>
                <a:lnTo>
                  <a:pt x="0" y="381"/>
                </a:lnTo>
              </a:path>
            </a:pathLst>
          </a:custGeom>
          <a:solidFill>
            <a:schemeClr val="hlink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6652" name="Freeform 32"/>
          <p:cNvSpPr>
            <a:spLocks/>
          </p:cNvSpPr>
          <p:nvPr/>
        </p:nvSpPr>
        <p:spPr bwMode="auto">
          <a:xfrm>
            <a:off x="3400425" y="4187825"/>
            <a:ext cx="687388" cy="606425"/>
          </a:xfrm>
          <a:custGeom>
            <a:avLst/>
            <a:gdLst>
              <a:gd name="T0" fmla="*/ 0 w 433"/>
              <a:gd name="T1" fmla="*/ 604838 h 382"/>
              <a:gd name="T2" fmla="*/ 0 w 433"/>
              <a:gd name="T3" fmla="*/ 309562 h 382"/>
              <a:gd name="T4" fmla="*/ 685800 w 433"/>
              <a:gd name="T5" fmla="*/ 0 h 382"/>
              <a:gd name="T6" fmla="*/ 685800 w 433"/>
              <a:gd name="T7" fmla="*/ 304800 h 382"/>
              <a:gd name="T8" fmla="*/ 0 w 433"/>
              <a:gd name="T9" fmla="*/ 604838 h 3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3"/>
              <a:gd name="T16" fmla="*/ 0 h 382"/>
              <a:gd name="T17" fmla="*/ 433 w 433"/>
              <a:gd name="T18" fmla="*/ 382 h 3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3" h="382">
                <a:moveTo>
                  <a:pt x="0" y="381"/>
                </a:moveTo>
                <a:lnTo>
                  <a:pt x="0" y="195"/>
                </a:lnTo>
                <a:lnTo>
                  <a:pt x="432" y="0"/>
                </a:lnTo>
                <a:lnTo>
                  <a:pt x="432" y="192"/>
                </a:lnTo>
                <a:lnTo>
                  <a:pt x="0" y="381"/>
                </a:lnTo>
              </a:path>
            </a:pathLst>
          </a:custGeom>
          <a:solidFill>
            <a:schemeClr val="accent1"/>
          </a:solidFill>
          <a:ln w="12700" cap="rnd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6653" name="Rectangle 33"/>
          <p:cNvSpPr>
            <a:spLocks noChangeArrowheads="1"/>
          </p:cNvSpPr>
          <p:nvPr/>
        </p:nvSpPr>
        <p:spPr bwMode="auto">
          <a:xfrm>
            <a:off x="2193925" y="4498975"/>
            <a:ext cx="1204913" cy="292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54" name="Rectangle 34"/>
          <p:cNvSpPr>
            <a:spLocks noChangeArrowheads="1"/>
          </p:cNvSpPr>
          <p:nvPr/>
        </p:nvSpPr>
        <p:spPr bwMode="auto">
          <a:xfrm>
            <a:off x="2457450" y="4567238"/>
            <a:ext cx="633413" cy="16192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latinLnBrk="0" hangingPunct="0">
              <a:spcBef>
                <a:spcPct val="0"/>
              </a:spcBef>
            </a:pPr>
            <a:r>
              <a:rPr kumimoji="0" lang="en-US" altLang="ko-KR" sz="1400" b="1">
                <a:latin typeface="Arial" charset="0"/>
              </a:rPr>
              <a:t>User 3</a:t>
            </a:r>
          </a:p>
        </p:txBody>
      </p:sp>
      <p:sp>
        <p:nvSpPr>
          <p:cNvPr id="26655" name="Rectangle 35"/>
          <p:cNvSpPr>
            <a:spLocks noChangeArrowheads="1"/>
          </p:cNvSpPr>
          <p:nvPr/>
        </p:nvSpPr>
        <p:spPr bwMode="auto">
          <a:xfrm>
            <a:off x="2457450" y="4862513"/>
            <a:ext cx="633413" cy="16192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latinLnBrk="0" hangingPunct="0">
              <a:spcBef>
                <a:spcPct val="0"/>
              </a:spcBef>
            </a:pPr>
            <a:r>
              <a:rPr kumimoji="0" lang="en-US" altLang="ko-KR" sz="1400" b="1">
                <a:latin typeface="Arial" charset="0"/>
              </a:rPr>
              <a:t>User 2</a:t>
            </a:r>
          </a:p>
        </p:txBody>
      </p:sp>
      <p:sp>
        <p:nvSpPr>
          <p:cNvPr id="26656" name="Rectangle 36"/>
          <p:cNvSpPr>
            <a:spLocks noChangeArrowheads="1"/>
          </p:cNvSpPr>
          <p:nvPr/>
        </p:nvSpPr>
        <p:spPr bwMode="auto">
          <a:xfrm>
            <a:off x="2457450" y="5167313"/>
            <a:ext cx="633413" cy="16192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latinLnBrk="0" hangingPunct="0">
              <a:spcBef>
                <a:spcPct val="0"/>
              </a:spcBef>
            </a:pPr>
            <a:r>
              <a:rPr kumimoji="0" lang="en-US" altLang="ko-KR" sz="1400" b="1">
                <a:latin typeface="Arial" charset="0"/>
              </a:rPr>
              <a:t>User 1</a:t>
            </a:r>
          </a:p>
        </p:txBody>
      </p:sp>
      <p:sp>
        <p:nvSpPr>
          <p:cNvPr id="26657" name="Rectangle 37"/>
          <p:cNvSpPr>
            <a:spLocks noChangeArrowheads="1"/>
          </p:cNvSpPr>
          <p:nvPr/>
        </p:nvSpPr>
        <p:spPr bwMode="auto">
          <a:xfrm>
            <a:off x="5311775" y="4437063"/>
            <a:ext cx="3581400" cy="1504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28600" indent="-228600" eaLnBrk="0" latinLnBrk="0" hangingPunct="0">
              <a:buFontTx/>
              <a:buChar char="•"/>
            </a:pPr>
            <a:r>
              <a:rPr kumimoji="0" lang="en-US" altLang="ko-KR" sz="1400" b="1">
                <a:latin typeface="Helvetica" pitchFamily="34" charset="0"/>
              </a:rPr>
              <a:t>Channel is “spread” over wide frequency band</a:t>
            </a:r>
          </a:p>
          <a:p>
            <a:pPr marL="228600" indent="-228600" eaLnBrk="0" latinLnBrk="0" hangingPunct="0">
              <a:buFontTx/>
              <a:buChar char="•"/>
            </a:pPr>
            <a:r>
              <a:rPr kumimoji="0" lang="en-US" altLang="ko-KR" sz="1400" b="1">
                <a:latin typeface="Helvetica" pitchFamily="34" charset="0"/>
              </a:rPr>
              <a:t>Many users share the same frequency band at the same time</a:t>
            </a:r>
          </a:p>
          <a:p>
            <a:pPr marL="228600" indent="-228600" eaLnBrk="0" latinLnBrk="0" hangingPunct="0">
              <a:buFontTx/>
              <a:buChar char="•"/>
            </a:pPr>
            <a:r>
              <a:rPr kumimoji="0" lang="en-US" altLang="ko-KR" sz="1400" b="1">
                <a:latin typeface="Helvetica" pitchFamily="34" charset="0"/>
              </a:rPr>
              <a:t>Each user is assigned a unique “code” to identify and separate</a:t>
            </a:r>
            <a:br>
              <a:rPr kumimoji="0" lang="en-US" altLang="ko-KR" sz="1400" b="1">
                <a:latin typeface="Helvetica" pitchFamily="34" charset="0"/>
              </a:rPr>
            </a:br>
            <a:r>
              <a:rPr kumimoji="0" lang="en-US" altLang="ko-KR" sz="1400" b="1">
                <a:latin typeface="Helvetica" pitchFamily="34" charset="0"/>
              </a:rPr>
              <a:t>them</a:t>
            </a:r>
          </a:p>
        </p:txBody>
      </p:sp>
      <p:sp>
        <p:nvSpPr>
          <p:cNvPr id="26658" name="Line 39"/>
          <p:cNvSpPr>
            <a:spLocks noChangeShapeType="1"/>
          </p:cNvSpPr>
          <p:nvPr/>
        </p:nvSpPr>
        <p:spPr bwMode="auto">
          <a:xfrm>
            <a:off x="790575" y="1860550"/>
            <a:ext cx="0" cy="16637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59" name="Line 40"/>
          <p:cNvSpPr>
            <a:spLocks noChangeShapeType="1"/>
          </p:cNvSpPr>
          <p:nvPr/>
        </p:nvSpPr>
        <p:spPr bwMode="auto">
          <a:xfrm>
            <a:off x="492125" y="3302000"/>
            <a:ext cx="15875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60" name="Rectangle 41"/>
          <p:cNvSpPr>
            <a:spLocks noChangeArrowheads="1"/>
          </p:cNvSpPr>
          <p:nvPr/>
        </p:nvSpPr>
        <p:spPr bwMode="auto">
          <a:xfrm>
            <a:off x="1101725" y="1860550"/>
            <a:ext cx="292100" cy="12065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61" name="Rectangle 42"/>
          <p:cNvSpPr>
            <a:spLocks noChangeArrowheads="1"/>
          </p:cNvSpPr>
          <p:nvPr/>
        </p:nvSpPr>
        <p:spPr bwMode="auto">
          <a:xfrm>
            <a:off x="1406525" y="1860550"/>
            <a:ext cx="292100" cy="12065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62" name="Rectangle 43"/>
          <p:cNvSpPr>
            <a:spLocks noChangeArrowheads="1"/>
          </p:cNvSpPr>
          <p:nvPr/>
        </p:nvSpPr>
        <p:spPr bwMode="auto">
          <a:xfrm>
            <a:off x="1711325" y="1860550"/>
            <a:ext cx="292100" cy="1206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63" name="Rectangle 44"/>
          <p:cNvSpPr>
            <a:spLocks noChangeArrowheads="1"/>
          </p:cNvSpPr>
          <p:nvPr/>
        </p:nvSpPr>
        <p:spPr bwMode="auto">
          <a:xfrm>
            <a:off x="0" y="1412875"/>
            <a:ext cx="1136650" cy="271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latinLnBrk="0" hangingPunct="0">
              <a:spcBef>
                <a:spcPct val="0"/>
              </a:spcBef>
            </a:pPr>
            <a:r>
              <a:rPr kumimoji="0" lang="en-US" altLang="ko-KR" sz="1200">
                <a:latin typeface="Arial" charset="0"/>
              </a:rPr>
              <a:t>FREQUENCY</a:t>
            </a:r>
          </a:p>
        </p:txBody>
      </p:sp>
      <p:sp>
        <p:nvSpPr>
          <p:cNvPr id="26664" name="Rectangle 45"/>
          <p:cNvSpPr>
            <a:spLocks noChangeArrowheads="1"/>
          </p:cNvSpPr>
          <p:nvPr/>
        </p:nvSpPr>
        <p:spPr bwMode="auto">
          <a:xfrm>
            <a:off x="2195513" y="3213100"/>
            <a:ext cx="546100" cy="271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latinLnBrk="0" hangingPunct="0">
              <a:spcBef>
                <a:spcPct val="0"/>
              </a:spcBef>
            </a:pPr>
            <a:r>
              <a:rPr kumimoji="0" lang="en-US" altLang="ko-KR" sz="1200">
                <a:latin typeface="Arial" charset="0"/>
              </a:rPr>
              <a:t>TIME</a:t>
            </a:r>
          </a:p>
        </p:txBody>
      </p:sp>
      <p:sp>
        <p:nvSpPr>
          <p:cNvPr id="26665" name="Rectangle 46"/>
          <p:cNvSpPr>
            <a:spLocks noChangeArrowheads="1"/>
          </p:cNvSpPr>
          <p:nvPr/>
        </p:nvSpPr>
        <p:spPr bwMode="auto">
          <a:xfrm>
            <a:off x="4932363" y="3429000"/>
            <a:ext cx="693737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latinLnBrk="0" hangingPunct="0">
              <a:spcBef>
                <a:spcPct val="0"/>
              </a:spcBef>
            </a:pPr>
            <a:r>
              <a:rPr kumimoji="0" lang="en-US" altLang="ko-KR" sz="1400" b="1">
                <a:latin typeface="Arial" charset="0"/>
              </a:rPr>
              <a:t>FDMA</a:t>
            </a:r>
          </a:p>
        </p:txBody>
      </p:sp>
      <p:sp>
        <p:nvSpPr>
          <p:cNvPr id="26666" name="Rectangle 47"/>
          <p:cNvSpPr>
            <a:spLocks noChangeArrowheads="1"/>
          </p:cNvSpPr>
          <p:nvPr/>
        </p:nvSpPr>
        <p:spPr bwMode="auto">
          <a:xfrm>
            <a:off x="1176338" y="2373313"/>
            <a:ext cx="144462" cy="16192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latinLnBrk="0" hangingPunct="0">
              <a:spcBef>
                <a:spcPct val="0"/>
              </a:spcBef>
            </a:pPr>
            <a:r>
              <a:rPr kumimoji="0" lang="en-US" altLang="ko-KR" sz="1400" b="1">
                <a:latin typeface="Arial" charset="0"/>
              </a:rPr>
              <a:t>1</a:t>
            </a:r>
          </a:p>
        </p:txBody>
      </p:sp>
      <p:sp>
        <p:nvSpPr>
          <p:cNvPr id="26667" name="Rectangle 48"/>
          <p:cNvSpPr>
            <a:spLocks noChangeArrowheads="1"/>
          </p:cNvSpPr>
          <p:nvPr/>
        </p:nvSpPr>
        <p:spPr bwMode="auto">
          <a:xfrm>
            <a:off x="1476375" y="2373313"/>
            <a:ext cx="142875" cy="16192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latinLnBrk="0" hangingPunct="0">
              <a:spcBef>
                <a:spcPct val="0"/>
              </a:spcBef>
            </a:pPr>
            <a:r>
              <a:rPr kumimoji="0" lang="en-US" altLang="ko-KR" sz="1400" b="1">
                <a:latin typeface="Arial" charset="0"/>
              </a:rPr>
              <a:t>2</a:t>
            </a:r>
          </a:p>
        </p:txBody>
      </p:sp>
      <p:sp>
        <p:nvSpPr>
          <p:cNvPr id="26668" name="Rectangle 49"/>
          <p:cNvSpPr>
            <a:spLocks noChangeArrowheads="1"/>
          </p:cNvSpPr>
          <p:nvPr/>
        </p:nvSpPr>
        <p:spPr bwMode="auto">
          <a:xfrm>
            <a:off x="1776413" y="2373313"/>
            <a:ext cx="142875" cy="16192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latinLnBrk="0" hangingPunct="0">
              <a:spcBef>
                <a:spcPct val="0"/>
              </a:spcBef>
            </a:pPr>
            <a:r>
              <a:rPr kumimoji="0" lang="en-US" altLang="ko-KR" sz="1400" b="1">
                <a:latin typeface="Arial" charset="0"/>
              </a:rPr>
              <a:t>3</a:t>
            </a:r>
          </a:p>
        </p:txBody>
      </p:sp>
      <p:sp>
        <p:nvSpPr>
          <p:cNvPr id="45" name="Text Box 5">
            <a:extLst>
              <a:ext uri="{FF2B5EF4-FFF2-40B4-BE49-F238E27FC236}">
                <a16:creationId xmlns:a16="http://schemas.microsoft.com/office/drawing/2014/main" id="{A11D33A2-D12F-4771-8BC8-9E51FFEE1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44624"/>
            <a:ext cx="259228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Times New Roman" pitchFamily="18" charset="0"/>
              </a:rPr>
              <a:t>참조</a:t>
            </a:r>
            <a:r>
              <a:rPr lang="en-US" altLang="ko-KR" sz="1000" b="1" dirty="0">
                <a:latin typeface="Times New Roman" pitchFamily="18" charset="0"/>
              </a:rPr>
              <a:t>. </a:t>
            </a:r>
            <a:r>
              <a:rPr lang="ko-KR" altLang="en-US" sz="1000" b="1" dirty="0">
                <a:latin typeface="Times New Roman" pitchFamily="18" charset="0"/>
              </a:rPr>
              <a:t>확산 스펙트럼 </a:t>
            </a:r>
            <a:r>
              <a:rPr lang="en-US" altLang="ko-KR" sz="1000" b="1" dirty="0">
                <a:latin typeface="Times New Roman" pitchFamily="18" charset="0"/>
              </a:rPr>
              <a:t>– CDMA </a:t>
            </a:r>
            <a:r>
              <a:rPr lang="ko-KR" altLang="en-US" sz="1000" b="1" dirty="0">
                <a:latin typeface="Times New Roman" pitchFamily="18" charset="0"/>
              </a:rPr>
              <a:t>다중화</a:t>
            </a:r>
            <a:r>
              <a:rPr lang="en-US" altLang="ko-KR" sz="1000" b="1" dirty="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ko-KR" altLang="ko-KR" dirty="0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0400" y="398463"/>
            <a:ext cx="7823200" cy="606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5">
            <a:extLst>
              <a:ext uri="{FF2B5EF4-FFF2-40B4-BE49-F238E27FC236}">
                <a16:creationId xmlns:a16="http://schemas.microsoft.com/office/drawing/2014/main" id="{AF17D7B2-F389-43F0-8CD0-8877A77B7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3393" y="64930"/>
            <a:ext cx="259228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Times New Roman" pitchFamily="18" charset="0"/>
              </a:rPr>
              <a:t>참조</a:t>
            </a:r>
            <a:r>
              <a:rPr lang="en-US" altLang="ko-KR" sz="1000" b="1" dirty="0">
                <a:latin typeface="Times New Roman" pitchFamily="18" charset="0"/>
              </a:rPr>
              <a:t>. </a:t>
            </a:r>
            <a:r>
              <a:rPr lang="ko-KR" altLang="en-US" sz="1000" b="1" dirty="0">
                <a:latin typeface="Times New Roman" pitchFamily="18" charset="0"/>
              </a:rPr>
              <a:t>확산 스펙트럼 </a:t>
            </a:r>
            <a:r>
              <a:rPr lang="en-US" altLang="ko-KR" sz="1000" b="1" dirty="0">
                <a:latin typeface="Times New Roman" pitchFamily="18" charset="0"/>
              </a:rPr>
              <a:t>– CDMA </a:t>
            </a:r>
            <a:r>
              <a:rPr lang="ko-KR" altLang="en-US" sz="1000" b="1" dirty="0">
                <a:latin typeface="Times New Roman" pitchFamily="18" charset="0"/>
              </a:rPr>
              <a:t>다중화</a:t>
            </a:r>
            <a:r>
              <a:rPr lang="en-US" altLang="ko-KR" sz="1000" b="1" dirty="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0713" y="428625"/>
            <a:ext cx="7900987" cy="600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5">
            <a:extLst>
              <a:ext uri="{FF2B5EF4-FFF2-40B4-BE49-F238E27FC236}">
                <a16:creationId xmlns:a16="http://schemas.microsoft.com/office/drawing/2014/main" id="{C6C966CF-CBC7-4B4F-8A6F-29A13EEE2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8104"/>
            <a:ext cx="259228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Times New Roman" pitchFamily="18" charset="0"/>
              </a:rPr>
              <a:t>참조</a:t>
            </a:r>
            <a:r>
              <a:rPr lang="en-US" altLang="ko-KR" sz="1000" b="1" dirty="0">
                <a:latin typeface="Times New Roman" pitchFamily="18" charset="0"/>
              </a:rPr>
              <a:t>. </a:t>
            </a:r>
            <a:r>
              <a:rPr lang="ko-KR" altLang="en-US" sz="1000" b="1" dirty="0">
                <a:latin typeface="Times New Roman" pitchFamily="18" charset="0"/>
              </a:rPr>
              <a:t>확산 스펙트럼 </a:t>
            </a:r>
            <a:r>
              <a:rPr lang="en-US" altLang="ko-KR" sz="1000" b="1" dirty="0">
                <a:latin typeface="Times New Roman" pitchFamily="18" charset="0"/>
              </a:rPr>
              <a:t>– CDMA </a:t>
            </a:r>
            <a:r>
              <a:rPr lang="ko-KR" altLang="en-US" sz="1000" b="1" dirty="0">
                <a:latin typeface="Times New Roman" pitchFamily="18" charset="0"/>
              </a:rPr>
              <a:t>다중화</a:t>
            </a:r>
            <a:r>
              <a:rPr lang="en-US" altLang="ko-KR" sz="1000" b="1" dirty="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640"/>
            <a:ext cx="7772400" cy="685800"/>
          </a:xfrm>
        </p:spPr>
        <p:txBody>
          <a:bodyPr/>
          <a:lstStyle/>
          <a:p>
            <a:pPr eaLnBrk="1" hangingPunct="1"/>
            <a:r>
              <a:rPr lang="ko-KR" altLang="en-US" dirty="0"/>
              <a:t>매체 접근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496944" cy="5544616"/>
          </a:xfrm>
        </p:spPr>
        <p:txBody>
          <a:bodyPr/>
          <a:lstStyle/>
          <a:p>
            <a:pPr eaLnBrk="1" hangingPunct="1"/>
            <a:r>
              <a:rPr lang="ko-KR" altLang="en-US" dirty="0"/>
              <a:t>다른 무선기기와의 주파수 공유 문제는 </a:t>
            </a:r>
            <a:r>
              <a:rPr lang="en-US" altLang="ko-KR" dirty="0"/>
              <a:t>Spread Spectrum</a:t>
            </a:r>
            <a:r>
              <a:rPr lang="ko-KR" altLang="en-US" dirty="0"/>
              <a:t>으로 해결</a:t>
            </a:r>
            <a:endParaRPr lang="en-US" altLang="ko-KR" dirty="0"/>
          </a:p>
          <a:p>
            <a:pPr eaLnBrk="1" hangingPunct="1"/>
            <a:r>
              <a:rPr lang="ko-KR" altLang="en-US" dirty="0"/>
              <a:t>같은</a:t>
            </a:r>
            <a:r>
              <a:rPr lang="en-US" altLang="ko-KR" dirty="0"/>
              <a:t> BSS, </a:t>
            </a:r>
            <a:r>
              <a:rPr lang="ko-KR" altLang="en-US" dirty="0"/>
              <a:t>또는 주변의 같은 </a:t>
            </a:r>
            <a:r>
              <a:rPr lang="en-US" altLang="ko-KR" dirty="0"/>
              <a:t>802.11 </a:t>
            </a:r>
            <a:r>
              <a:rPr lang="ko-KR" altLang="en-US" dirty="0"/>
              <a:t>기기 사이에서의 채널 사용 문제는 여전히 해결 필요 ⇒ 접근 제어</a:t>
            </a:r>
            <a:r>
              <a:rPr lang="en-US" altLang="ko-KR" dirty="0"/>
              <a:t>, </a:t>
            </a:r>
            <a:r>
              <a:rPr lang="ko-KR" altLang="en-US" dirty="0"/>
              <a:t>즉</a:t>
            </a:r>
            <a:r>
              <a:rPr lang="en-US" altLang="ko-KR" dirty="0"/>
              <a:t>, MAC </a:t>
            </a:r>
            <a:r>
              <a:rPr lang="ko-KR" altLang="en-US" dirty="0"/>
              <a:t>필요</a:t>
            </a:r>
            <a:endParaRPr lang="en-US" altLang="ko-KR" dirty="0"/>
          </a:p>
          <a:p>
            <a:pPr marL="0" indent="0" eaLnBrk="1" hangingPunct="1">
              <a:buNone/>
            </a:pPr>
            <a:endParaRPr lang="ko-KR" altLang="en-US" dirty="0"/>
          </a:p>
          <a:p>
            <a:pPr eaLnBrk="1" hangingPunct="1"/>
            <a:r>
              <a:rPr lang="ko-KR" altLang="en-US" dirty="0"/>
              <a:t>기본적으로 </a:t>
            </a:r>
            <a:r>
              <a:rPr lang="ko-KR" altLang="en-US" dirty="0" err="1"/>
              <a:t>이더넷과</a:t>
            </a:r>
            <a:r>
              <a:rPr lang="ko-KR" altLang="en-US" dirty="0"/>
              <a:t> 유사</a:t>
            </a:r>
          </a:p>
          <a:p>
            <a:pPr eaLnBrk="1" hangingPunct="1"/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매체 특성 때문에 </a:t>
            </a:r>
            <a:r>
              <a:rPr lang="en-US" altLang="ko-KR" dirty="0"/>
              <a:t>(</a:t>
            </a:r>
            <a:r>
              <a:rPr lang="ko-KR" altLang="en-US" dirty="0"/>
              <a:t>공중 매체</a:t>
            </a:r>
            <a:r>
              <a:rPr lang="en-US" altLang="ko-KR" dirty="0"/>
              <a:t>) </a:t>
            </a:r>
          </a:p>
          <a:p>
            <a:pPr lvl="1" eaLnBrk="1" hangingPunct="1"/>
            <a:r>
              <a:rPr lang="ko-KR" altLang="en-US" dirty="0">
                <a:solidFill>
                  <a:srgbClr val="FF0000"/>
                </a:solidFill>
              </a:rPr>
              <a:t>충돌 인식</a:t>
            </a:r>
            <a:r>
              <a:rPr lang="en-US" altLang="ko-KR" dirty="0">
                <a:solidFill>
                  <a:srgbClr val="FF0000"/>
                </a:solidFill>
              </a:rPr>
              <a:t>(Collision Detection)</a:t>
            </a:r>
            <a:r>
              <a:rPr lang="ko-KR" altLang="en-US" dirty="0">
                <a:solidFill>
                  <a:srgbClr val="FF0000"/>
                </a:solidFill>
              </a:rPr>
              <a:t>에 문제가 발생</a:t>
            </a:r>
          </a:p>
          <a:p>
            <a:pPr lvl="1" eaLnBrk="1" hangingPunct="1"/>
            <a:r>
              <a:rPr lang="en-US" altLang="ko-KR" i="1" dirty="0"/>
              <a:t>hidden</a:t>
            </a:r>
            <a:r>
              <a:rPr lang="en-US" altLang="ko-KR" dirty="0"/>
              <a:t> node, </a:t>
            </a:r>
            <a:r>
              <a:rPr lang="en-US" altLang="ko-KR" i="1" dirty="0"/>
              <a:t>exposed </a:t>
            </a:r>
            <a:r>
              <a:rPr lang="en-US" altLang="ko-KR" dirty="0"/>
              <a:t>node</a:t>
            </a:r>
            <a:r>
              <a:rPr lang="ko-KR" altLang="en-US" dirty="0"/>
              <a:t>라는 새로운 문제가 발생</a:t>
            </a:r>
            <a:endParaRPr lang="en-US" altLang="ko-KR" dirty="0"/>
          </a:p>
        </p:txBody>
      </p:sp>
      <p:pic>
        <p:nvPicPr>
          <p:cNvPr id="30724" name="Picture 4" descr="PE02F3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4355794"/>
            <a:ext cx="3509389" cy="2470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685800"/>
          </a:xfrm>
        </p:spPr>
        <p:txBody>
          <a:bodyPr/>
          <a:lstStyle/>
          <a:p>
            <a:pPr eaLnBrk="1" hangingPunct="1"/>
            <a:r>
              <a:rPr lang="ko-KR" altLang="en-US"/>
              <a:t>물리적 특성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82000" cy="5257800"/>
          </a:xfrm>
        </p:spPr>
        <p:txBody>
          <a:bodyPr/>
          <a:lstStyle/>
          <a:p>
            <a:pPr eaLnBrk="1" hangingPunct="1"/>
            <a:r>
              <a:rPr lang="ko-KR" altLang="en-US" dirty="0"/>
              <a:t>고전적 </a:t>
            </a:r>
            <a:r>
              <a:rPr lang="ko-KR" altLang="en-US" dirty="0" err="1"/>
              <a:t>이더넷</a:t>
            </a:r>
            <a:r>
              <a:rPr lang="ko-KR" altLang="en-US" dirty="0"/>
              <a:t> </a:t>
            </a:r>
            <a:r>
              <a:rPr lang="en-US" altLang="ko-KR" dirty="0"/>
              <a:t>(Classical Ethernet) : thick-net</a:t>
            </a:r>
          </a:p>
          <a:p>
            <a:pPr lvl="1" eaLnBrk="1" hangingPunct="1"/>
            <a:r>
              <a:rPr lang="ko-KR" altLang="en-US" dirty="0"/>
              <a:t>현재는 거의 사용하지 않지만</a:t>
            </a:r>
            <a:r>
              <a:rPr lang="en-US" altLang="ko-KR" dirty="0"/>
              <a:t>, </a:t>
            </a:r>
            <a:r>
              <a:rPr lang="ko-KR" altLang="en-US" dirty="0" err="1"/>
              <a:t>이더넷</a:t>
            </a:r>
            <a:r>
              <a:rPr lang="ko-KR" altLang="en-US" dirty="0"/>
              <a:t> 동작을 이해하려면 필요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최대 세그먼트 </a:t>
            </a:r>
            <a:r>
              <a:rPr lang="en-US" altLang="ko-KR" dirty="0"/>
              <a:t>500m </a:t>
            </a:r>
          </a:p>
          <a:p>
            <a:pPr lvl="1" eaLnBrk="1" hangingPunct="1"/>
            <a:r>
              <a:rPr lang="ko-KR" altLang="en-US" dirty="0" err="1"/>
              <a:t>트랜시버</a:t>
            </a:r>
            <a:r>
              <a:rPr lang="ko-KR" altLang="en-US" dirty="0"/>
              <a:t> 탭</a:t>
            </a:r>
            <a:r>
              <a:rPr lang="en-US" altLang="ko-KR" dirty="0"/>
              <a:t>(transceiver taps)</a:t>
            </a:r>
            <a:r>
              <a:rPr lang="ko-KR" altLang="en-US" dirty="0"/>
              <a:t>은 적어도 </a:t>
            </a:r>
            <a:r>
              <a:rPr lang="en-US" altLang="ko-KR" dirty="0"/>
              <a:t>2.5m </a:t>
            </a:r>
            <a:r>
              <a:rPr lang="ko-KR" altLang="en-US" dirty="0"/>
              <a:t>떨어져야 함 </a:t>
            </a:r>
          </a:p>
          <a:p>
            <a:pPr lvl="1" eaLnBrk="1" hangingPunct="1"/>
            <a:r>
              <a:rPr lang="ko-KR" altLang="en-US" dirty="0"/>
              <a:t>중계기</a:t>
            </a:r>
            <a:r>
              <a:rPr lang="en-US" altLang="ko-KR" dirty="0"/>
              <a:t>(repeaters)</a:t>
            </a:r>
            <a:r>
              <a:rPr lang="ko-KR" altLang="en-US" dirty="0"/>
              <a:t>로 여러 개의 세그먼트를 연결</a:t>
            </a:r>
          </a:p>
          <a:p>
            <a:pPr lvl="1" eaLnBrk="1" hangingPunct="1"/>
            <a:r>
              <a:rPr lang="ko-KR" altLang="en-US" dirty="0"/>
              <a:t>두 </a:t>
            </a:r>
            <a:r>
              <a:rPr lang="ko-KR" altLang="en-US" dirty="0" err="1"/>
              <a:t>노드사이에</a:t>
            </a:r>
            <a:r>
              <a:rPr lang="ko-KR" altLang="en-US" dirty="0"/>
              <a:t> 중계기가 </a:t>
            </a:r>
            <a:r>
              <a:rPr lang="en-US" altLang="ko-KR" dirty="0"/>
              <a:t>4</a:t>
            </a:r>
            <a:r>
              <a:rPr lang="ko-KR" altLang="en-US" dirty="0"/>
              <a:t>개를 초과하여 있을 수 없다</a:t>
            </a:r>
            <a:r>
              <a:rPr lang="en-US" altLang="ko-KR" dirty="0"/>
              <a:t>.</a:t>
            </a:r>
          </a:p>
          <a:p>
            <a:pPr lvl="2" eaLnBrk="1" hangingPunct="1"/>
            <a:r>
              <a:rPr lang="ko-KR" altLang="en-US" dirty="0"/>
              <a:t>총 길이</a:t>
            </a:r>
            <a:r>
              <a:rPr lang="en-US" altLang="ko-KR" dirty="0"/>
              <a:t>: 2500m</a:t>
            </a:r>
          </a:p>
          <a:p>
            <a:pPr lvl="1" eaLnBrk="1" hangingPunct="1"/>
            <a:r>
              <a:rPr lang="ko-KR" altLang="en-US" dirty="0"/>
              <a:t>호스트의 최대 개수는 </a:t>
            </a:r>
            <a:r>
              <a:rPr lang="en-US" altLang="ko-KR" dirty="0"/>
              <a:t>1024</a:t>
            </a:r>
            <a:r>
              <a:rPr lang="ko-KR" altLang="en-US" dirty="0"/>
              <a:t>개 </a:t>
            </a:r>
          </a:p>
          <a:p>
            <a:pPr lvl="1" eaLnBrk="1" hangingPunct="1"/>
            <a:r>
              <a:rPr lang="en-US" altLang="ko-KR" dirty="0"/>
              <a:t>10Base5</a:t>
            </a:r>
            <a:r>
              <a:rPr lang="ko-KR" altLang="en-US" dirty="0"/>
              <a:t>라고도 불림</a:t>
            </a:r>
            <a:r>
              <a:rPr lang="en-US" altLang="ko-KR" dirty="0"/>
              <a:t>(10</a:t>
            </a:r>
            <a:r>
              <a:rPr lang="ko-KR" altLang="en-US" dirty="0"/>
              <a:t>은 </a:t>
            </a:r>
            <a:r>
              <a:rPr lang="en-US" altLang="ko-KR" dirty="0"/>
              <a:t>10Mbps, 5</a:t>
            </a:r>
            <a:r>
              <a:rPr lang="ko-KR" altLang="en-US" dirty="0"/>
              <a:t>는 </a:t>
            </a:r>
            <a:r>
              <a:rPr lang="en-US" altLang="ko-KR" dirty="0"/>
              <a:t>500m)</a:t>
            </a:r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3581400" y="4804047"/>
            <a:ext cx="4876800" cy="1865313"/>
            <a:chOff x="288" y="336"/>
            <a:chExt cx="4085" cy="2530"/>
          </a:xfrm>
        </p:grpSpPr>
        <p:sp>
          <p:nvSpPr>
            <p:cNvPr id="8199" name="Line 5"/>
            <p:cNvSpPr>
              <a:spLocks noChangeShapeType="1"/>
            </p:cNvSpPr>
            <p:nvPr/>
          </p:nvSpPr>
          <p:spPr bwMode="auto">
            <a:xfrm flipV="1">
              <a:off x="1392" y="2256"/>
              <a:ext cx="2976" cy="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00" name="Line 6"/>
            <p:cNvSpPr>
              <a:spLocks noChangeShapeType="1"/>
            </p:cNvSpPr>
            <p:nvPr/>
          </p:nvSpPr>
          <p:spPr bwMode="auto">
            <a:xfrm>
              <a:off x="1396" y="1687"/>
              <a:ext cx="297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01" name="Line 7"/>
            <p:cNvSpPr>
              <a:spLocks noChangeShapeType="1"/>
            </p:cNvSpPr>
            <p:nvPr/>
          </p:nvSpPr>
          <p:spPr bwMode="auto">
            <a:xfrm>
              <a:off x="1396" y="1141"/>
              <a:ext cx="297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02" name="Line 8"/>
            <p:cNvSpPr>
              <a:spLocks noChangeShapeType="1"/>
            </p:cNvSpPr>
            <p:nvPr/>
          </p:nvSpPr>
          <p:spPr bwMode="auto">
            <a:xfrm>
              <a:off x="1396" y="336"/>
              <a:ext cx="1" cy="240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03" name="Line 9"/>
            <p:cNvSpPr>
              <a:spLocks noChangeShapeType="1"/>
            </p:cNvSpPr>
            <p:nvPr/>
          </p:nvSpPr>
          <p:spPr bwMode="auto">
            <a:xfrm>
              <a:off x="1396" y="594"/>
              <a:ext cx="297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04" name="Line 10"/>
            <p:cNvSpPr>
              <a:spLocks noChangeShapeType="1"/>
            </p:cNvSpPr>
            <p:nvPr/>
          </p:nvSpPr>
          <p:spPr bwMode="auto">
            <a:xfrm>
              <a:off x="2400" y="576"/>
              <a:ext cx="1" cy="20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05" name="Freeform 11"/>
            <p:cNvSpPr>
              <a:spLocks/>
            </p:cNvSpPr>
            <p:nvPr/>
          </p:nvSpPr>
          <p:spPr bwMode="auto">
            <a:xfrm>
              <a:off x="2306" y="798"/>
              <a:ext cx="207" cy="182"/>
            </a:xfrm>
            <a:custGeom>
              <a:avLst/>
              <a:gdLst>
                <a:gd name="T0" fmla="*/ 207 w 207"/>
                <a:gd name="T1" fmla="*/ 179 h 182"/>
                <a:gd name="T2" fmla="*/ 207 w 207"/>
                <a:gd name="T3" fmla="*/ 0 h 182"/>
                <a:gd name="T4" fmla="*/ 0 w 207"/>
                <a:gd name="T5" fmla="*/ 0 h 182"/>
                <a:gd name="T6" fmla="*/ 0 w 207"/>
                <a:gd name="T7" fmla="*/ 182 h 182"/>
                <a:gd name="T8" fmla="*/ 207 w 207"/>
                <a:gd name="T9" fmla="*/ 182 h 182"/>
                <a:gd name="T10" fmla="*/ 207 w 207"/>
                <a:gd name="T11" fmla="*/ 182 h 1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7"/>
                <a:gd name="T19" fmla="*/ 0 h 182"/>
                <a:gd name="T20" fmla="*/ 207 w 207"/>
                <a:gd name="T21" fmla="*/ 182 h 1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7" h="182">
                  <a:moveTo>
                    <a:pt x="207" y="179"/>
                  </a:moveTo>
                  <a:lnTo>
                    <a:pt x="207" y="0"/>
                  </a:lnTo>
                  <a:lnTo>
                    <a:pt x="0" y="0"/>
                  </a:lnTo>
                  <a:lnTo>
                    <a:pt x="0" y="182"/>
                  </a:lnTo>
                  <a:lnTo>
                    <a:pt x="207" y="18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06" name="Line 12"/>
            <p:cNvSpPr>
              <a:spLocks noChangeShapeType="1"/>
            </p:cNvSpPr>
            <p:nvPr/>
          </p:nvSpPr>
          <p:spPr bwMode="auto">
            <a:xfrm>
              <a:off x="2902" y="594"/>
              <a:ext cx="1" cy="20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07" name="Freeform 13"/>
            <p:cNvSpPr>
              <a:spLocks/>
            </p:cNvSpPr>
            <p:nvPr/>
          </p:nvSpPr>
          <p:spPr bwMode="auto">
            <a:xfrm>
              <a:off x="2797" y="798"/>
              <a:ext cx="207" cy="182"/>
            </a:xfrm>
            <a:custGeom>
              <a:avLst/>
              <a:gdLst>
                <a:gd name="T0" fmla="*/ 204 w 207"/>
                <a:gd name="T1" fmla="*/ 179 h 182"/>
                <a:gd name="T2" fmla="*/ 207 w 207"/>
                <a:gd name="T3" fmla="*/ 0 h 182"/>
                <a:gd name="T4" fmla="*/ 0 w 207"/>
                <a:gd name="T5" fmla="*/ 0 h 182"/>
                <a:gd name="T6" fmla="*/ 0 w 207"/>
                <a:gd name="T7" fmla="*/ 182 h 182"/>
                <a:gd name="T8" fmla="*/ 207 w 207"/>
                <a:gd name="T9" fmla="*/ 182 h 182"/>
                <a:gd name="T10" fmla="*/ 207 w 207"/>
                <a:gd name="T11" fmla="*/ 182 h 1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7"/>
                <a:gd name="T19" fmla="*/ 0 h 182"/>
                <a:gd name="T20" fmla="*/ 207 w 207"/>
                <a:gd name="T21" fmla="*/ 182 h 1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7" h="182">
                  <a:moveTo>
                    <a:pt x="204" y="179"/>
                  </a:moveTo>
                  <a:lnTo>
                    <a:pt x="207" y="0"/>
                  </a:lnTo>
                  <a:lnTo>
                    <a:pt x="0" y="0"/>
                  </a:lnTo>
                  <a:lnTo>
                    <a:pt x="0" y="182"/>
                  </a:lnTo>
                  <a:lnTo>
                    <a:pt x="207" y="18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08" name="Line 14"/>
            <p:cNvSpPr>
              <a:spLocks noChangeShapeType="1"/>
            </p:cNvSpPr>
            <p:nvPr/>
          </p:nvSpPr>
          <p:spPr bwMode="auto">
            <a:xfrm>
              <a:off x="3390" y="594"/>
              <a:ext cx="4" cy="20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09" name="Freeform 15"/>
            <p:cNvSpPr>
              <a:spLocks/>
            </p:cNvSpPr>
            <p:nvPr/>
          </p:nvSpPr>
          <p:spPr bwMode="auto">
            <a:xfrm>
              <a:off x="3288" y="798"/>
              <a:ext cx="204" cy="182"/>
            </a:xfrm>
            <a:custGeom>
              <a:avLst/>
              <a:gdLst>
                <a:gd name="T0" fmla="*/ 204 w 204"/>
                <a:gd name="T1" fmla="*/ 179 h 182"/>
                <a:gd name="T2" fmla="*/ 204 w 204"/>
                <a:gd name="T3" fmla="*/ 0 h 182"/>
                <a:gd name="T4" fmla="*/ 0 w 204"/>
                <a:gd name="T5" fmla="*/ 0 h 182"/>
                <a:gd name="T6" fmla="*/ 0 w 204"/>
                <a:gd name="T7" fmla="*/ 182 h 182"/>
                <a:gd name="T8" fmla="*/ 204 w 204"/>
                <a:gd name="T9" fmla="*/ 182 h 182"/>
                <a:gd name="T10" fmla="*/ 204 w 204"/>
                <a:gd name="T11" fmla="*/ 182 h 1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4"/>
                <a:gd name="T19" fmla="*/ 0 h 182"/>
                <a:gd name="T20" fmla="*/ 204 w 204"/>
                <a:gd name="T21" fmla="*/ 182 h 1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4" h="182">
                  <a:moveTo>
                    <a:pt x="204" y="179"/>
                  </a:moveTo>
                  <a:lnTo>
                    <a:pt x="204" y="0"/>
                  </a:lnTo>
                  <a:lnTo>
                    <a:pt x="0" y="0"/>
                  </a:lnTo>
                  <a:lnTo>
                    <a:pt x="0" y="182"/>
                  </a:lnTo>
                  <a:lnTo>
                    <a:pt x="204" y="18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4165" y="594"/>
              <a:ext cx="1" cy="20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11" name="Freeform 17"/>
            <p:cNvSpPr>
              <a:spLocks/>
            </p:cNvSpPr>
            <p:nvPr/>
          </p:nvSpPr>
          <p:spPr bwMode="auto">
            <a:xfrm>
              <a:off x="4060" y="798"/>
              <a:ext cx="207" cy="182"/>
            </a:xfrm>
            <a:custGeom>
              <a:avLst/>
              <a:gdLst>
                <a:gd name="T0" fmla="*/ 207 w 207"/>
                <a:gd name="T1" fmla="*/ 179 h 182"/>
                <a:gd name="T2" fmla="*/ 207 w 207"/>
                <a:gd name="T3" fmla="*/ 0 h 182"/>
                <a:gd name="T4" fmla="*/ 0 w 207"/>
                <a:gd name="T5" fmla="*/ 0 h 182"/>
                <a:gd name="T6" fmla="*/ 0 w 207"/>
                <a:gd name="T7" fmla="*/ 182 h 182"/>
                <a:gd name="T8" fmla="*/ 207 w 207"/>
                <a:gd name="T9" fmla="*/ 182 h 182"/>
                <a:gd name="T10" fmla="*/ 207 w 207"/>
                <a:gd name="T11" fmla="*/ 182 h 1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7"/>
                <a:gd name="T19" fmla="*/ 0 h 182"/>
                <a:gd name="T20" fmla="*/ 207 w 207"/>
                <a:gd name="T21" fmla="*/ 182 h 1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7" h="182">
                  <a:moveTo>
                    <a:pt x="207" y="179"/>
                  </a:moveTo>
                  <a:lnTo>
                    <a:pt x="207" y="0"/>
                  </a:lnTo>
                  <a:lnTo>
                    <a:pt x="0" y="0"/>
                  </a:lnTo>
                  <a:lnTo>
                    <a:pt x="0" y="182"/>
                  </a:lnTo>
                  <a:lnTo>
                    <a:pt x="207" y="18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12" name="Freeform 18"/>
            <p:cNvSpPr>
              <a:spLocks/>
            </p:cNvSpPr>
            <p:nvPr/>
          </p:nvSpPr>
          <p:spPr bwMode="auto">
            <a:xfrm>
              <a:off x="1607" y="485"/>
              <a:ext cx="338" cy="222"/>
            </a:xfrm>
            <a:custGeom>
              <a:avLst/>
              <a:gdLst>
                <a:gd name="T0" fmla="*/ 338 w 338"/>
                <a:gd name="T1" fmla="*/ 219 h 222"/>
                <a:gd name="T2" fmla="*/ 338 w 338"/>
                <a:gd name="T3" fmla="*/ 0 h 222"/>
                <a:gd name="T4" fmla="*/ 0 w 338"/>
                <a:gd name="T5" fmla="*/ 0 h 222"/>
                <a:gd name="T6" fmla="*/ 0 w 338"/>
                <a:gd name="T7" fmla="*/ 222 h 222"/>
                <a:gd name="T8" fmla="*/ 338 w 338"/>
                <a:gd name="T9" fmla="*/ 222 h 222"/>
                <a:gd name="T10" fmla="*/ 338 w 338"/>
                <a:gd name="T11" fmla="*/ 222 h 222"/>
                <a:gd name="T12" fmla="*/ 338 w 338"/>
                <a:gd name="T13" fmla="*/ 219 h 22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8"/>
                <a:gd name="T22" fmla="*/ 0 h 222"/>
                <a:gd name="T23" fmla="*/ 338 w 338"/>
                <a:gd name="T24" fmla="*/ 222 h 22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8" h="222">
                  <a:moveTo>
                    <a:pt x="338" y="219"/>
                  </a:moveTo>
                  <a:lnTo>
                    <a:pt x="338" y="0"/>
                  </a:lnTo>
                  <a:lnTo>
                    <a:pt x="0" y="0"/>
                  </a:lnTo>
                  <a:lnTo>
                    <a:pt x="0" y="222"/>
                  </a:lnTo>
                  <a:lnTo>
                    <a:pt x="338" y="222"/>
                  </a:lnTo>
                  <a:lnTo>
                    <a:pt x="338" y="219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13" name="Freeform 19"/>
            <p:cNvSpPr>
              <a:spLocks/>
            </p:cNvSpPr>
            <p:nvPr/>
          </p:nvSpPr>
          <p:spPr bwMode="auto">
            <a:xfrm>
              <a:off x="1607" y="485"/>
              <a:ext cx="338" cy="222"/>
            </a:xfrm>
            <a:custGeom>
              <a:avLst/>
              <a:gdLst>
                <a:gd name="T0" fmla="*/ 338 w 338"/>
                <a:gd name="T1" fmla="*/ 219 h 222"/>
                <a:gd name="T2" fmla="*/ 338 w 338"/>
                <a:gd name="T3" fmla="*/ 0 h 222"/>
                <a:gd name="T4" fmla="*/ 0 w 338"/>
                <a:gd name="T5" fmla="*/ 0 h 222"/>
                <a:gd name="T6" fmla="*/ 0 w 338"/>
                <a:gd name="T7" fmla="*/ 222 h 222"/>
                <a:gd name="T8" fmla="*/ 338 w 338"/>
                <a:gd name="T9" fmla="*/ 222 h 222"/>
                <a:gd name="T10" fmla="*/ 338 w 338"/>
                <a:gd name="T11" fmla="*/ 222 h 2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8"/>
                <a:gd name="T19" fmla="*/ 0 h 222"/>
                <a:gd name="T20" fmla="*/ 338 w 338"/>
                <a:gd name="T21" fmla="*/ 222 h 22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8" h="222">
                  <a:moveTo>
                    <a:pt x="338" y="219"/>
                  </a:moveTo>
                  <a:lnTo>
                    <a:pt x="338" y="0"/>
                  </a:lnTo>
                  <a:lnTo>
                    <a:pt x="0" y="0"/>
                  </a:lnTo>
                  <a:lnTo>
                    <a:pt x="0" y="222"/>
                  </a:lnTo>
                  <a:lnTo>
                    <a:pt x="338" y="22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14" name="Freeform 20"/>
            <p:cNvSpPr>
              <a:spLocks/>
            </p:cNvSpPr>
            <p:nvPr/>
          </p:nvSpPr>
          <p:spPr bwMode="auto">
            <a:xfrm>
              <a:off x="1607" y="1031"/>
              <a:ext cx="338" cy="222"/>
            </a:xfrm>
            <a:custGeom>
              <a:avLst/>
              <a:gdLst>
                <a:gd name="T0" fmla="*/ 338 w 338"/>
                <a:gd name="T1" fmla="*/ 219 h 222"/>
                <a:gd name="T2" fmla="*/ 338 w 338"/>
                <a:gd name="T3" fmla="*/ 0 h 222"/>
                <a:gd name="T4" fmla="*/ 0 w 338"/>
                <a:gd name="T5" fmla="*/ 0 h 222"/>
                <a:gd name="T6" fmla="*/ 0 w 338"/>
                <a:gd name="T7" fmla="*/ 222 h 222"/>
                <a:gd name="T8" fmla="*/ 338 w 338"/>
                <a:gd name="T9" fmla="*/ 222 h 222"/>
                <a:gd name="T10" fmla="*/ 338 w 338"/>
                <a:gd name="T11" fmla="*/ 222 h 222"/>
                <a:gd name="T12" fmla="*/ 338 w 338"/>
                <a:gd name="T13" fmla="*/ 219 h 22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8"/>
                <a:gd name="T22" fmla="*/ 0 h 222"/>
                <a:gd name="T23" fmla="*/ 338 w 338"/>
                <a:gd name="T24" fmla="*/ 222 h 22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8" h="222">
                  <a:moveTo>
                    <a:pt x="338" y="219"/>
                  </a:moveTo>
                  <a:lnTo>
                    <a:pt x="338" y="0"/>
                  </a:lnTo>
                  <a:lnTo>
                    <a:pt x="0" y="0"/>
                  </a:lnTo>
                  <a:lnTo>
                    <a:pt x="0" y="222"/>
                  </a:lnTo>
                  <a:lnTo>
                    <a:pt x="338" y="222"/>
                  </a:lnTo>
                  <a:lnTo>
                    <a:pt x="338" y="219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15" name="Freeform 21"/>
            <p:cNvSpPr>
              <a:spLocks/>
            </p:cNvSpPr>
            <p:nvPr/>
          </p:nvSpPr>
          <p:spPr bwMode="auto">
            <a:xfrm>
              <a:off x="1607" y="1031"/>
              <a:ext cx="338" cy="222"/>
            </a:xfrm>
            <a:custGeom>
              <a:avLst/>
              <a:gdLst>
                <a:gd name="T0" fmla="*/ 338 w 338"/>
                <a:gd name="T1" fmla="*/ 219 h 222"/>
                <a:gd name="T2" fmla="*/ 338 w 338"/>
                <a:gd name="T3" fmla="*/ 0 h 222"/>
                <a:gd name="T4" fmla="*/ 0 w 338"/>
                <a:gd name="T5" fmla="*/ 0 h 222"/>
                <a:gd name="T6" fmla="*/ 0 w 338"/>
                <a:gd name="T7" fmla="*/ 222 h 222"/>
                <a:gd name="T8" fmla="*/ 338 w 338"/>
                <a:gd name="T9" fmla="*/ 222 h 222"/>
                <a:gd name="T10" fmla="*/ 338 w 338"/>
                <a:gd name="T11" fmla="*/ 222 h 2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8"/>
                <a:gd name="T19" fmla="*/ 0 h 222"/>
                <a:gd name="T20" fmla="*/ 338 w 338"/>
                <a:gd name="T21" fmla="*/ 222 h 22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8" h="222">
                  <a:moveTo>
                    <a:pt x="338" y="219"/>
                  </a:moveTo>
                  <a:lnTo>
                    <a:pt x="338" y="0"/>
                  </a:lnTo>
                  <a:lnTo>
                    <a:pt x="0" y="0"/>
                  </a:lnTo>
                  <a:lnTo>
                    <a:pt x="0" y="222"/>
                  </a:lnTo>
                  <a:lnTo>
                    <a:pt x="338" y="22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16" name="Freeform 22"/>
            <p:cNvSpPr>
              <a:spLocks/>
            </p:cNvSpPr>
            <p:nvPr/>
          </p:nvSpPr>
          <p:spPr bwMode="auto">
            <a:xfrm>
              <a:off x="1607" y="1577"/>
              <a:ext cx="338" cy="223"/>
            </a:xfrm>
            <a:custGeom>
              <a:avLst/>
              <a:gdLst>
                <a:gd name="T0" fmla="*/ 338 w 338"/>
                <a:gd name="T1" fmla="*/ 219 h 223"/>
                <a:gd name="T2" fmla="*/ 338 w 338"/>
                <a:gd name="T3" fmla="*/ 0 h 223"/>
                <a:gd name="T4" fmla="*/ 0 w 338"/>
                <a:gd name="T5" fmla="*/ 0 h 223"/>
                <a:gd name="T6" fmla="*/ 0 w 338"/>
                <a:gd name="T7" fmla="*/ 223 h 223"/>
                <a:gd name="T8" fmla="*/ 338 w 338"/>
                <a:gd name="T9" fmla="*/ 223 h 223"/>
                <a:gd name="T10" fmla="*/ 338 w 338"/>
                <a:gd name="T11" fmla="*/ 223 h 223"/>
                <a:gd name="T12" fmla="*/ 338 w 338"/>
                <a:gd name="T13" fmla="*/ 219 h 2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8"/>
                <a:gd name="T22" fmla="*/ 0 h 223"/>
                <a:gd name="T23" fmla="*/ 338 w 338"/>
                <a:gd name="T24" fmla="*/ 223 h 2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8" h="223">
                  <a:moveTo>
                    <a:pt x="338" y="219"/>
                  </a:moveTo>
                  <a:lnTo>
                    <a:pt x="338" y="0"/>
                  </a:lnTo>
                  <a:lnTo>
                    <a:pt x="0" y="0"/>
                  </a:lnTo>
                  <a:lnTo>
                    <a:pt x="0" y="223"/>
                  </a:lnTo>
                  <a:lnTo>
                    <a:pt x="338" y="223"/>
                  </a:lnTo>
                  <a:lnTo>
                    <a:pt x="338" y="219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17" name="Freeform 23"/>
            <p:cNvSpPr>
              <a:spLocks/>
            </p:cNvSpPr>
            <p:nvPr/>
          </p:nvSpPr>
          <p:spPr bwMode="auto">
            <a:xfrm>
              <a:off x="1607" y="1577"/>
              <a:ext cx="338" cy="223"/>
            </a:xfrm>
            <a:custGeom>
              <a:avLst/>
              <a:gdLst>
                <a:gd name="T0" fmla="*/ 338 w 338"/>
                <a:gd name="T1" fmla="*/ 219 h 223"/>
                <a:gd name="T2" fmla="*/ 338 w 338"/>
                <a:gd name="T3" fmla="*/ 0 h 223"/>
                <a:gd name="T4" fmla="*/ 0 w 338"/>
                <a:gd name="T5" fmla="*/ 0 h 223"/>
                <a:gd name="T6" fmla="*/ 0 w 338"/>
                <a:gd name="T7" fmla="*/ 223 h 223"/>
                <a:gd name="T8" fmla="*/ 338 w 338"/>
                <a:gd name="T9" fmla="*/ 223 h 223"/>
                <a:gd name="T10" fmla="*/ 338 w 338"/>
                <a:gd name="T11" fmla="*/ 223 h 2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8"/>
                <a:gd name="T19" fmla="*/ 0 h 223"/>
                <a:gd name="T20" fmla="*/ 338 w 338"/>
                <a:gd name="T21" fmla="*/ 223 h 2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8" h="223">
                  <a:moveTo>
                    <a:pt x="338" y="219"/>
                  </a:moveTo>
                  <a:lnTo>
                    <a:pt x="338" y="0"/>
                  </a:lnTo>
                  <a:lnTo>
                    <a:pt x="0" y="0"/>
                  </a:lnTo>
                  <a:lnTo>
                    <a:pt x="0" y="223"/>
                  </a:lnTo>
                  <a:lnTo>
                    <a:pt x="338" y="22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18" name="Freeform 24"/>
            <p:cNvSpPr>
              <a:spLocks/>
            </p:cNvSpPr>
            <p:nvPr/>
          </p:nvSpPr>
          <p:spPr bwMode="auto">
            <a:xfrm>
              <a:off x="1607" y="2124"/>
              <a:ext cx="338" cy="222"/>
            </a:xfrm>
            <a:custGeom>
              <a:avLst/>
              <a:gdLst>
                <a:gd name="T0" fmla="*/ 338 w 338"/>
                <a:gd name="T1" fmla="*/ 218 h 222"/>
                <a:gd name="T2" fmla="*/ 338 w 338"/>
                <a:gd name="T3" fmla="*/ 0 h 222"/>
                <a:gd name="T4" fmla="*/ 0 w 338"/>
                <a:gd name="T5" fmla="*/ 0 h 222"/>
                <a:gd name="T6" fmla="*/ 0 w 338"/>
                <a:gd name="T7" fmla="*/ 222 h 222"/>
                <a:gd name="T8" fmla="*/ 338 w 338"/>
                <a:gd name="T9" fmla="*/ 222 h 222"/>
                <a:gd name="T10" fmla="*/ 338 w 338"/>
                <a:gd name="T11" fmla="*/ 222 h 222"/>
                <a:gd name="T12" fmla="*/ 338 w 338"/>
                <a:gd name="T13" fmla="*/ 218 h 22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8"/>
                <a:gd name="T22" fmla="*/ 0 h 222"/>
                <a:gd name="T23" fmla="*/ 338 w 338"/>
                <a:gd name="T24" fmla="*/ 222 h 22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8" h="222">
                  <a:moveTo>
                    <a:pt x="338" y="218"/>
                  </a:moveTo>
                  <a:lnTo>
                    <a:pt x="338" y="0"/>
                  </a:lnTo>
                  <a:lnTo>
                    <a:pt x="0" y="0"/>
                  </a:lnTo>
                  <a:lnTo>
                    <a:pt x="0" y="222"/>
                  </a:lnTo>
                  <a:lnTo>
                    <a:pt x="338" y="222"/>
                  </a:lnTo>
                  <a:lnTo>
                    <a:pt x="338" y="218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19" name="Freeform 25"/>
            <p:cNvSpPr>
              <a:spLocks/>
            </p:cNvSpPr>
            <p:nvPr/>
          </p:nvSpPr>
          <p:spPr bwMode="auto">
            <a:xfrm>
              <a:off x="1607" y="2124"/>
              <a:ext cx="338" cy="222"/>
            </a:xfrm>
            <a:custGeom>
              <a:avLst/>
              <a:gdLst>
                <a:gd name="T0" fmla="*/ 338 w 338"/>
                <a:gd name="T1" fmla="*/ 218 h 222"/>
                <a:gd name="T2" fmla="*/ 338 w 338"/>
                <a:gd name="T3" fmla="*/ 0 h 222"/>
                <a:gd name="T4" fmla="*/ 0 w 338"/>
                <a:gd name="T5" fmla="*/ 0 h 222"/>
                <a:gd name="T6" fmla="*/ 0 w 338"/>
                <a:gd name="T7" fmla="*/ 222 h 222"/>
                <a:gd name="T8" fmla="*/ 338 w 338"/>
                <a:gd name="T9" fmla="*/ 222 h 222"/>
                <a:gd name="T10" fmla="*/ 338 w 338"/>
                <a:gd name="T11" fmla="*/ 222 h 2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8"/>
                <a:gd name="T19" fmla="*/ 0 h 222"/>
                <a:gd name="T20" fmla="*/ 338 w 338"/>
                <a:gd name="T21" fmla="*/ 222 h 22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8" h="222">
                  <a:moveTo>
                    <a:pt x="338" y="218"/>
                  </a:moveTo>
                  <a:lnTo>
                    <a:pt x="338" y="0"/>
                  </a:lnTo>
                  <a:lnTo>
                    <a:pt x="0" y="0"/>
                  </a:lnTo>
                  <a:lnTo>
                    <a:pt x="0" y="222"/>
                  </a:lnTo>
                  <a:lnTo>
                    <a:pt x="338" y="22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20" name="Freeform 26"/>
            <p:cNvSpPr>
              <a:spLocks/>
            </p:cNvSpPr>
            <p:nvPr/>
          </p:nvSpPr>
          <p:spPr bwMode="auto">
            <a:xfrm>
              <a:off x="1607" y="485"/>
              <a:ext cx="338" cy="222"/>
            </a:xfrm>
            <a:custGeom>
              <a:avLst/>
              <a:gdLst>
                <a:gd name="T0" fmla="*/ 338 w 338"/>
                <a:gd name="T1" fmla="*/ 219 h 222"/>
                <a:gd name="T2" fmla="*/ 338 w 338"/>
                <a:gd name="T3" fmla="*/ 0 h 222"/>
                <a:gd name="T4" fmla="*/ 0 w 338"/>
                <a:gd name="T5" fmla="*/ 0 h 222"/>
                <a:gd name="T6" fmla="*/ 0 w 338"/>
                <a:gd name="T7" fmla="*/ 222 h 222"/>
                <a:gd name="T8" fmla="*/ 338 w 338"/>
                <a:gd name="T9" fmla="*/ 222 h 222"/>
                <a:gd name="T10" fmla="*/ 338 w 338"/>
                <a:gd name="T11" fmla="*/ 222 h 2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8"/>
                <a:gd name="T19" fmla="*/ 0 h 222"/>
                <a:gd name="T20" fmla="*/ 338 w 338"/>
                <a:gd name="T21" fmla="*/ 222 h 22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8" h="222">
                  <a:moveTo>
                    <a:pt x="338" y="219"/>
                  </a:moveTo>
                  <a:lnTo>
                    <a:pt x="338" y="0"/>
                  </a:lnTo>
                  <a:lnTo>
                    <a:pt x="0" y="0"/>
                  </a:lnTo>
                  <a:lnTo>
                    <a:pt x="0" y="222"/>
                  </a:lnTo>
                  <a:lnTo>
                    <a:pt x="338" y="22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21" name="Line 27"/>
            <p:cNvSpPr>
              <a:spLocks noChangeShapeType="1"/>
            </p:cNvSpPr>
            <p:nvPr/>
          </p:nvSpPr>
          <p:spPr bwMode="auto">
            <a:xfrm>
              <a:off x="2400" y="1152"/>
              <a:ext cx="1" cy="20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22" name="Freeform 28"/>
            <p:cNvSpPr>
              <a:spLocks/>
            </p:cNvSpPr>
            <p:nvPr/>
          </p:nvSpPr>
          <p:spPr bwMode="auto">
            <a:xfrm>
              <a:off x="2306" y="1344"/>
              <a:ext cx="207" cy="183"/>
            </a:xfrm>
            <a:custGeom>
              <a:avLst/>
              <a:gdLst>
                <a:gd name="T0" fmla="*/ 207 w 207"/>
                <a:gd name="T1" fmla="*/ 179 h 183"/>
                <a:gd name="T2" fmla="*/ 207 w 207"/>
                <a:gd name="T3" fmla="*/ 0 h 183"/>
                <a:gd name="T4" fmla="*/ 0 w 207"/>
                <a:gd name="T5" fmla="*/ 0 h 183"/>
                <a:gd name="T6" fmla="*/ 0 w 207"/>
                <a:gd name="T7" fmla="*/ 183 h 183"/>
                <a:gd name="T8" fmla="*/ 207 w 207"/>
                <a:gd name="T9" fmla="*/ 183 h 183"/>
                <a:gd name="T10" fmla="*/ 207 w 207"/>
                <a:gd name="T11" fmla="*/ 183 h 1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7"/>
                <a:gd name="T19" fmla="*/ 0 h 183"/>
                <a:gd name="T20" fmla="*/ 207 w 207"/>
                <a:gd name="T21" fmla="*/ 183 h 1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7" h="183">
                  <a:moveTo>
                    <a:pt x="207" y="179"/>
                  </a:moveTo>
                  <a:lnTo>
                    <a:pt x="207" y="0"/>
                  </a:lnTo>
                  <a:lnTo>
                    <a:pt x="0" y="0"/>
                  </a:lnTo>
                  <a:lnTo>
                    <a:pt x="0" y="183"/>
                  </a:lnTo>
                  <a:lnTo>
                    <a:pt x="207" y="18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23" name="Line 29"/>
            <p:cNvSpPr>
              <a:spLocks noChangeShapeType="1"/>
            </p:cNvSpPr>
            <p:nvPr/>
          </p:nvSpPr>
          <p:spPr bwMode="auto">
            <a:xfrm>
              <a:off x="2902" y="1141"/>
              <a:ext cx="1" cy="20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24" name="Freeform 30"/>
            <p:cNvSpPr>
              <a:spLocks/>
            </p:cNvSpPr>
            <p:nvPr/>
          </p:nvSpPr>
          <p:spPr bwMode="auto">
            <a:xfrm>
              <a:off x="2797" y="1344"/>
              <a:ext cx="207" cy="183"/>
            </a:xfrm>
            <a:custGeom>
              <a:avLst/>
              <a:gdLst>
                <a:gd name="T0" fmla="*/ 204 w 207"/>
                <a:gd name="T1" fmla="*/ 179 h 183"/>
                <a:gd name="T2" fmla="*/ 207 w 207"/>
                <a:gd name="T3" fmla="*/ 0 h 183"/>
                <a:gd name="T4" fmla="*/ 0 w 207"/>
                <a:gd name="T5" fmla="*/ 0 h 183"/>
                <a:gd name="T6" fmla="*/ 0 w 207"/>
                <a:gd name="T7" fmla="*/ 183 h 183"/>
                <a:gd name="T8" fmla="*/ 207 w 207"/>
                <a:gd name="T9" fmla="*/ 183 h 183"/>
                <a:gd name="T10" fmla="*/ 207 w 207"/>
                <a:gd name="T11" fmla="*/ 183 h 1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7"/>
                <a:gd name="T19" fmla="*/ 0 h 183"/>
                <a:gd name="T20" fmla="*/ 207 w 207"/>
                <a:gd name="T21" fmla="*/ 183 h 1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7" h="183">
                  <a:moveTo>
                    <a:pt x="204" y="179"/>
                  </a:moveTo>
                  <a:lnTo>
                    <a:pt x="207" y="0"/>
                  </a:lnTo>
                  <a:lnTo>
                    <a:pt x="0" y="0"/>
                  </a:lnTo>
                  <a:lnTo>
                    <a:pt x="0" y="183"/>
                  </a:lnTo>
                  <a:lnTo>
                    <a:pt x="207" y="18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25" name="Line 31"/>
            <p:cNvSpPr>
              <a:spLocks noChangeShapeType="1"/>
            </p:cNvSpPr>
            <p:nvPr/>
          </p:nvSpPr>
          <p:spPr bwMode="auto">
            <a:xfrm>
              <a:off x="3390" y="1141"/>
              <a:ext cx="4" cy="20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26" name="Freeform 32"/>
            <p:cNvSpPr>
              <a:spLocks/>
            </p:cNvSpPr>
            <p:nvPr/>
          </p:nvSpPr>
          <p:spPr bwMode="auto">
            <a:xfrm>
              <a:off x="3288" y="1344"/>
              <a:ext cx="204" cy="183"/>
            </a:xfrm>
            <a:custGeom>
              <a:avLst/>
              <a:gdLst>
                <a:gd name="T0" fmla="*/ 204 w 204"/>
                <a:gd name="T1" fmla="*/ 179 h 183"/>
                <a:gd name="T2" fmla="*/ 204 w 204"/>
                <a:gd name="T3" fmla="*/ 0 h 183"/>
                <a:gd name="T4" fmla="*/ 0 w 204"/>
                <a:gd name="T5" fmla="*/ 0 h 183"/>
                <a:gd name="T6" fmla="*/ 0 w 204"/>
                <a:gd name="T7" fmla="*/ 183 h 183"/>
                <a:gd name="T8" fmla="*/ 204 w 204"/>
                <a:gd name="T9" fmla="*/ 183 h 183"/>
                <a:gd name="T10" fmla="*/ 204 w 204"/>
                <a:gd name="T11" fmla="*/ 183 h 1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4"/>
                <a:gd name="T19" fmla="*/ 0 h 183"/>
                <a:gd name="T20" fmla="*/ 204 w 204"/>
                <a:gd name="T21" fmla="*/ 183 h 1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4" h="183">
                  <a:moveTo>
                    <a:pt x="204" y="179"/>
                  </a:moveTo>
                  <a:lnTo>
                    <a:pt x="204" y="0"/>
                  </a:lnTo>
                  <a:lnTo>
                    <a:pt x="0" y="0"/>
                  </a:lnTo>
                  <a:lnTo>
                    <a:pt x="0" y="183"/>
                  </a:lnTo>
                  <a:lnTo>
                    <a:pt x="204" y="18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27" name="Line 33"/>
            <p:cNvSpPr>
              <a:spLocks noChangeShapeType="1"/>
            </p:cNvSpPr>
            <p:nvPr/>
          </p:nvSpPr>
          <p:spPr bwMode="auto">
            <a:xfrm>
              <a:off x="4165" y="1141"/>
              <a:ext cx="1" cy="20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28" name="Freeform 34"/>
            <p:cNvSpPr>
              <a:spLocks/>
            </p:cNvSpPr>
            <p:nvPr/>
          </p:nvSpPr>
          <p:spPr bwMode="auto">
            <a:xfrm>
              <a:off x="4060" y="1344"/>
              <a:ext cx="207" cy="183"/>
            </a:xfrm>
            <a:custGeom>
              <a:avLst/>
              <a:gdLst>
                <a:gd name="T0" fmla="*/ 207 w 207"/>
                <a:gd name="T1" fmla="*/ 179 h 183"/>
                <a:gd name="T2" fmla="*/ 207 w 207"/>
                <a:gd name="T3" fmla="*/ 0 h 183"/>
                <a:gd name="T4" fmla="*/ 0 w 207"/>
                <a:gd name="T5" fmla="*/ 0 h 183"/>
                <a:gd name="T6" fmla="*/ 0 w 207"/>
                <a:gd name="T7" fmla="*/ 183 h 183"/>
                <a:gd name="T8" fmla="*/ 207 w 207"/>
                <a:gd name="T9" fmla="*/ 183 h 183"/>
                <a:gd name="T10" fmla="*/ 207 w 207"/>
                <a:gd name="T11" fmla="*/ 183 h 1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7"/>
                <a:gd name="T19" fmla="*/ 0 h 183"/>
                <a:gd name="T20" fmla="*/ 207 w 207"/>
                <a:gd name="T21" fmla="*/ 183 h 1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7" h="183">
                  <a:moveTo>
                    <a:pt x="207" y="179"/>
                  </a:moveTo>
                  <a:lnTo>
                    <a:pt x="207" y="0"/>
                  </a:lnTo>
                  <a:lnTo>
                    <a:pt x="0" y="0"/>
                  </a:lnTo>
                  <a:lnTo>
                    <a:pt x="0" y="183"/>
                  </a:lnTo>
                  <a:lnTo>
                    <a:pt x="207" y="18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29" name="Freeform 35"/>
            <p:cNvSpPr>
              <a:spLocks/>
            </p:cNvSpPr>
            <p:nvPr/>
          </p:nvSpPr>
          <p:spPr bwMode="auto">
            <a:xfrm>
              <a:off x="1607" y="1031"/>
              <a:ext cx="338" cy="222"/>
            </a:xfrm>
            <a:custGeom>
              <a:avLst/>
              <a:gdLst>
                <a:gd name="T0" fmla="*/ 338 w 338"/>
                <a:gd name="T1" fmla="*/ 219 h 222"/>
                <a:gd name="T2" fmla="*/ 338 w 338"/>
                <a:gd name="T3" fmla="*/ 0 h 222"/>
                <a:gd name="T4" fmla="*/ 0 w 338"/>
                <a:gd name="T5" fmla="*/ 0 h 222"/>
                <a:gd name="T6" fmla="*/ 0 w 338"/>
                <a:gd name="T7" fmla="*/ 222 h 222"/>
                <a:gd name="T8" fmla="*/ 338 w 338"/>
                <a:gd name="T9" fmla="*/ 222 h 222"/>
                <a:gd name="T10" fmla="*/ 338 w 338"/>
                <a:gd name="T11" fmla="*/ 222 h 2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8"/>
                <a:gd name="T19" fmla="*/ 0 h 222"/>
                <a:gd name="T20" fmla="*/ 338 w 338"/>
                <a:gd name="T21" fmla="*/ 222 h 22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8" h="222">
                  <a:moveTo>
                    <a:pt x="338" y="219"/>
                  </a:moveTo>
                  <a:lnTo>
                    <a:pt x="338" y="0"/>
                  </a:lnTo>
                  <a:lnTo>
                    <a:pt x="0" y="0"/>
                  </a:lnTo>
                  <a:lnTo>
                    <a:pt x="0" y="222"/>
                  </a:lnTo>
                  <a:lnTo>
                    <a:pt x="338" y="22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30" name="Line 36"/>
            <p:cNvSpPr>
              <a:spLocks noChangeShapeType="1"/>
            </p:cNvSpPr>
            <p:nvPr/>
          </p:nvSpPr>
          <p:spPr bwMode="auto">
            <a:xfrm>
              <a:off x="2400" y="1680"/>
              <a:ext cx="1" cy="20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31" name="Freeform 37"/>
            <p:cNvSpPr>
              <a:spLocks/>
            </p:cNvSpPr>
            <p:nvPr/>
          </p:nvSpPr>
          <p:spPr bwMode="auto">
            <a:xfrm>
              <a:off x="2306" y="1891"/>
              <a:ext cx="207" cy="182"/>
            </a:xfrm>
            <a:custGeom>
              <a:avLst/>
              <a:gdLst>
                <a:gd name="T0" fmla="*/ 207 w 207"/>
                <a:gd name="T1" fmla="*/ 178 h 182"/>
                <a:gd name="T2" fmla="*/ 207 w 207"/>
                <a:gd name="T3" fmla="*/ 0 h 182"/>
                <a:gd name="T4" fmla="*/ 0 w 207"/>
                <a:gd name="T5" fmla="*/ 0 h 182"/>
                <a:gd name="T6" fmla="*/ 0 w 207"/>
                <a:gd name="T7" fmla="*/ 182 h 182"/>
                <a:gd name="T8" fmla="*/ 207 w 207"/>
                <a:gd name="T9" fmla="*/ 182 h 182"/>
                <a:gd name="T10" fmla="*/ 207 w 207"/>
                <a:gd name="T11" fmla="*/ 182 h 1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7"/>
                <a:gd name="T19" fmla="*/ 0 h 182"/>
                <a:gd name="T20" fmla="*/ 207 w 207"/>
                <a:gd name="T21" fmla="*/ 182 h 1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7" h="182">
                  <a:moveTo>
                    <a:pt x="207" y="178"/>
                  </a:moveTo>
                  <a:lnTo>
                    <a:pt x="207" y="0"/>
                  </a:lnTo>
                  <a:lnTo>
                    <a:pt x="0" y="0"/>
                  </a:lnTo>
                  <a:lnTo>
                    <a:pt x="0" y="182"/>
                  </a:lnTo>
                  <a:lnTo>
                    <a:pt x="207" y="18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32" name="Line 38"/>
            <p:cNvSpPr>
              <a:spLocks noChangeShapeType="1"/>
            </p:cNvSpPr>
            <p:nvPr/>
          </p:nvSpPr>
          <p:spPr bwMode="auto">
            <a:xfrm>
              <a:off x="2902" y="1687"/>
              <a:ext cx="1" cy="20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33" name="Freeform 39"/>
            <p:cNvSpPr>
              <a:spLocks/>
            </p:cNvSpPr>
            <p:nvPr/>
          </p:nvSpPr>
          <p:spPr bwMode="auto">
            <a:xfrm>
              <a:off x="2797" y="1891"/>
              <a:ext cx="207" cy="182"/>
            </a:xfrm>
            <a:custGeom>
              <a:avLst/>
              <a:gdLst>
                <a:gd name="T0" fmla="*/ 204 w 207"/>
                <a:gd name="T1" fmla="*/ 178 h 182"/>
                <a:gd name="T2" fmla="*/ 207 w 207"/>
                <a:gd name="T3" fmla="*/ 0 h 182"/>
                <a:gd name="T4" fmla="*/ 0 w 207"/>
                <a:gd name="T5" fmla="*/ 0 h 182"/>
                <a:gd name="T6" fmla="*/ 0 w 207"/>
                <a:gd name="T7" fmla="*/ 182 h 182"/>
                <a:gd name="T8" fmla="*/ 207 w 207"/>
                <a:gd name="T9" fmla="*/ 182 h 182"/>
                <a:gd name="T10" fmla="*/ 207 w 207"/>
                <a:gd name="T11" fmla="*/ 182 h 1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7"/>
                <a:gd name="T19" fmla="*/ 0 h 182"/>
                <a:gd name="T20" fmla="*/ 207 w 207"/>
                <a:gd name="T21" fmla="*/ 182 h 1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7" h="182">
                  <a:moveTo>
                    <a:pt x="204" y="178"/>
                  </a:moveTo>
                  <a:lnTo>
                    <a:pt x="207" y="0"/>
                  </a:lnTo>
                  <a:lnTo>
                    <a:pt x="0" y="0"/>
                  </a:lnTo>
                  <a:lnTo>
                    <a:pt x="0" y="182"/>
                  </a:lnTo>
                  <a:lnTo>
                    <a:pt x="207" y="18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34" name="Line 40"/>
            <p:cNvSpPr>
              <a:spLocks noChangeShapeType="1"/>
            </p:cNvSpPr>
            <p:nvPr/>
          </p:nvSpPr>
          <p:spPr bwMode="auto">
            <a:xfrm>
              <a:off x="3390" y="1687"/>
              <a:ext cx="4" cy="20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35" name="Freeform 41"/>
            <p:cNvSpPr>
              <a:spLocks/>
            </p:cNvSpPr>
            <p:nvPr/>
          </p:nvSpPr>
          <p:spPr bwMode="auto">
            <a:xfrm>
              <a:off x="3288" y="1891"/>
              <a:ext cx="204" cy="182"/>
            </a:xfrm>
            <a:custGeom>
              <a:avLst/>
              <a:gdLst>
                <a:gd name="T0" fmla="*/ 204 w 204"/>
                <a:gd name="T1" fmla="*/ 178 h 182"/>
                <a:gd name="T2" fmla="*/ 204 w 204"/>
                <a:gd name="T3" fmla="*/ 0 h 182"/>
                <a:gd name="T4" fmla="*/ 0 w 204"/>
                <a:gd name="T5" fmla="*/ 0 h 182"/>
                <a:gd name="T6" fmla="*/ 0 w 204"/>
                <a:gd name="T7" fmla="*/ 182 h 182"/>
                <a:gd name="T8" fmla="*/ 204 w 204"/>
                <a:gd name="T9" fmla="*/ 182 h 182"/>
                <a:gd name="T10" fmla="*/ 204 w 204"/>
                <a:gd name="T11" fmla="*/ 182 h 1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4"/>
                <a:gd name="T19" fmla="*/ 0 h 182"/>
                <a:gd name="T20" fmla="*/ 204 w 204"/>
                <a:gd name="T21" fmla="*/ 182 h 1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4" h="182">
                  <a:moveTo>
                    <a:pt x="204" y="178"/>
                  </a:moveTo>
                  <a:lnTo>
                    <a:pt x="204" y="0"/>
                  </a:lnTo>
                  <a:lnTo>
                    <a:pt x="0" y="0"/>
                  </a:lnTo>
                  <a:lnTo>
                    <a:pt x="0" y="182"/>
                  </a:lnTo>
                  <a:lnTo>
                    <a:pt x="204" y="18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36" name="Line 42"/>
            <p:cNvSpPr>
              <a:spLocks noChangeShapeType="1"/>
            </p:cNvSpPr>
            <p:nvPr/>
          </p:nvSpPr>
          <p:spPr bwMode="auto">
            <a:xfrm>
              <a:off x="4165" y="1687"/>
              <a:ext cx="1" cy="20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37" name="Freeform 43"/>
            <p:cNvSpPr>
              <a:spLocks/>
            </p:cNvSpPr>
            <p:nvPr/>
          </p:nvSpPr>
          <p:spPr bwMode="auto">
            <a:xfrm>
              <a:off x="4060" y="1891"/>
              <a:ext cx="207" cy="182"/>
            </a:xfrm>
            <a:custGeom>
              <a:avLst/>
              <a:gdLst>
                <a:gd name="T0" fmla="*/ 207 w 207"/>
                <a:gd name="T1" fmla="*/ 178 h 182"/>
                <a:gd name="T2" fmla="*/ 207 w 207"/>
                <a:gd name="T3" fmla="*/ 0 h 182"/>
                <a:gd name="T4" fmla="*/ 0 w 207"/>
                <a:gd name="T5" fmla="*/ 0 h 182"/>
                <a:gd name="T6" fmla="*/ 0 w 207"/>
                <a:gd name="T7" fmla="*/ 182 h 182"/>
                <a:gd name="T8" fmla="*/ 207 w 207"/>
                <a:gd name="T9" fmla="*/ 182 h 182"/>
                <a:gd name="T10" fmla="*/ 207 w 207"/>
                <a:gd name="T11" fmla="*/ 182 h 1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7"/>
                <a:gd name="T19" fmla="*/ 0 h 182"/>
                <a:gd name="T20" fmla="*/ 207 w 207"/>
                <a:gd name="T21" fmla="*/ 182 h 1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7" h="182">
                  <a:moveTo>
                    <a:pt x="207" y="178"/>
                  </a:moveTo>
                  <a:lnTo>
                    <a:pt x="207" y="0"/>
                  </a:lnTo>
                  <a:lnTo>
                    <a:pt x="0" y="0"/>
                  </a:lnTo>
                  <a:lnTo>
                    <a:pt x="0" y="182"/>
                  </a:lnTo>
                  <a:lnTo>
                    <a:pt x="207" y="18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38" name="Freeform 44"/>
            <p:cNvSpPr>
              <a:spLocks/>
            </p:cNvSpPr>
            <p:nvPr/>
          </p:nvSpPr>
          <p:spPr bwMode="auto">
            <a:xfrm>
              <a:off x="1607" y="1577"/>
              <a:ext cx="338" cy="223"/>
            </a:xfrm>
            <a:custGeom>
              <a:avLst/>
              <a:gdLst>
                <a:gd name="T0" fmla="*/ 338 w 338"/>
                <a:gd name="T1" fmla="*/ 219 h 223"/>
                <a:gd name="T2" fmla="*/ 338 w 338"/>
                <a:gd name="T3" fmla="*/ 0 h 223"/>
                <a:gd name="T4" fmla="*/ 0 w 338"/>
                <a:gd name="T5" fmla="*/ 0 h 223"/>
                <a:gd name="T6" fmla="*/ 0 w 338"/>
                <a:gd name="T7" fmla="*/ 223 h 223"/>
                <a:gd name="T8" fmla="*/ 338 w 338"/>
                <a:gd name="T9" fmla="*/ 223 h 223"/>
                <a:gd name="T10" fmla="*/ 338 w 338"/>
                <a:gd name="T11" fmla="*/ 223 h 2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8"/>
                <a:gd name="T19" fmla="*/ 0 h 223"/>
                <a:gd name="T20" fmla="*/ 338 w 338"/>
                <a:gd name="T21" fmla="*/ 223 h 2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8" h="223">
                  <a:moveTo>
                    <a:pt x="338" y="219"/>
                  </a:moveTo>
                  <a:lnTo>
                    <a:pt x="338" y="0"/>
                  </a:lnTo>
                  <a:lnTo>
                    <a:pt x="0" y="0"/>
                  </a:lnTo>
                  <a:lnTo>
                    <a:pt x="0" y="223"/>
                  </a:lnTo>
                  <a:lnTo>
                    <a:pt x="338" y="22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39" name="Line 45"/>
            <p:cNvSpPr>
              <a:spLocks noChangeShapeType="1"/>
            </p:cNvSpPr>
            <p:nvPr/>
          </p:nvSpPr>
          <p:spPr bwMode="auto">
            <a:xfrm>
              <a:off x="2400" y="2256"/>
              <a:ext cx="1" cy="20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40" name="Freeform 46"/>
            <p:cNvSpPr>
              <a:spLocks/>
            </p:cNvSpPr>
            <p:nvPr/>
          </p:nvSpPr>
          <p:spPr bwMode="auto">
            <a:xfrm>
              <a:off x="2306" y="2437"/>
              <a:ext cx="207" cy="182"/>
            </a:xfrm>
            <a:custGeom>
              <a:avLst/>
              <a:gdLst>
                <a:gd name="T0" fmla="*/ 207 w 207"/>
                <a:gd name="T1" fmla="*/ 178 h 182"/>
                <a:gd name="T2" fmla="*/ 207 w 207"/>
                <a:gd name="T3" fmla="*/ 0 h 182"/>
                <a:gd name="T4" fmla="*/ 0 w 207"/>
                <a:gd name="T5" fmla="*/ 0 h 182"/>
                <a:gd name="T6" fmla="*/ 0 w 207"/>
                <a:gd name="T7" fmla="*/ 182 h 182"/>
                <a:gd name="T8" fmla="*/ 207 w 207"/>
                <a:gd name="T9" fmla="*/ 182 h 182"/>
                <a:gd name="T10" fmla="*/ 207 w 207"/>
                <a:gd name="T11" fmla="*/ 182 h 1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7"/>
                <a:gd name="T19" fmla="*/ 0 h 182"/>
                <a:gd name="T20" fmla="*/ 207 w 207"/>
                <a:gd name="T21" fmla="*/ 182 h 1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7" h="182">
                  <a:moveTo>
                    <a:pt x="207" y="178"/>
                  </a:moveTo>
                  <a:lnTo>
                    <a:pt x="207" y="0"/>
                  </a:lnTo>
                  <a:lnTo>
                    <a:pt x="0" y="0"/>
                  </a:lnTo>
                  <a:lnTo>
                    <a:pt x="0" y="182"/>
                  </a:lnTo>
                  <a:lnTo>
                    <a:pt x="207" y="18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41" name="Line 47"/>
            <p:cNvSpPr>
              <a:spLocks noChangeShapeType="1"/>
            </p:cNvSpPr>
            <p:nvPr/>
          </p:nvSpPr>
          <p:spPr bwMode="auto">
            <a:xfrm>
              <a:off x="2880" y="2256"/>
              <a:ext cx="0" cy="19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42" name="Freeform 48"/>
            <p:cNvSpPr>
              <a:spLocks/>
            </p:cNvSpPr>
            <p:nvPr/>
          </p:nvSpPr>
          <p:spPr bwMode="auto">
            <a:xfrm>
              <a:off x="2797" y="2437"/>
              <a:ext cx="207" cy="182"/>
            </a:xfrm>
            <a:custGeom>
              <a:avLst/>
              <a:gdLst>
                <a:gd name="T0" fmla="*/ 204 w 207"/>
                <a:gd name="T1" fmla="*/ 178 h 182"/>
                <a:gd name="T2" fmla="*/ 207 w 207"/>
                <a:gd name="T3" fmla="*/ 0 h 182"/>
                <a:gd name="T4" fmla="*/ 0 w 207"/>
                <a:gd name="T5" fmla="*/ 0 h 182"/>
                <a:gd name="T6" fmla="*/ 0 w 207"/>
                <a:gd name="T7" fmla="*/ 182 h 182"/>
                <a:gd name="T8" fmla="*/ 207 w 207"/>
                <a:gd name="T9" fmla="*/ 182 h 182"/>
                <a:gd name="T10" fmla="*/ 207 w 207"/>
                <a:gd name="T11" fmla="*/ 182 h 1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7"/>
                <a:gd name="T19" fmla="*/ 0 h 182"/>
                <a:gd name="T20" fmla="*/ 207 w 207"/>
                <a:gd name="T21" fmla="*/ 182 h 1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7" h="182">
                  <a:moveTo>
                    <a:pt x="204" y="178"/>
                  </a:moveTo>
                  <a:lnTo>
                    <a:pt x="207" y="0"/>
                  </a:lnTo>
                  <a:lnTo>
                    <a:pt x="0" y="0"/>
                  </a:lnTo>
                  <a:lnTo>
                    <a:pt x="0" y="182"/>
                  </a:lnTo>
                  <a:lnTo>
                    <a:pt x="207" y="18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43" name="Line 49"/>
            <p:cNvSpPr>
              <a:spLocks noChangeShapeType="1"/>
            </p:cNvSpPr>
            <p:nvPr/>
          </p:nvSpPr>
          <p:spPr bwMode="auto">
            <a:xfrm>
              <a:off x="3408" y="2256"/>
              <a:ext cx="0" cy="19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44" name="Freeform 50"/>
            <p:cNvSpPr>
              <a:spLocks/>
            </p:cNvSpPr>
            <p:nvPr/>
          </p:nvSpPr>
          <p:spPr bwMode="auto">
            <a:xfrm>
              <a:off x="3288" y="2437"/>
              <a:ext cx="204" cy="182"/>
            </a:xfrm>
            <a:custGeom>
              <a:avLst/>
              <a:gdLst>
                <a:gd name="T0" fmla="*/ 204 w 204"/>
                <a:gd name="T1" fmla="*/ 178 h 182"/>
                <a:gd name="T2" fmla="*/ 204 w 204"/>
                <a:gd name="T3" fmla="*/ 0 h 182"/>
                <a:gd name="T4" fmla="*/ 0 w 204"/>
                <a:gd name="T5" fmla="*/ 0 h 182"/>
                <a:gd name="T6" fmla="*/ 0 w 204"/>
                <a:gd name="T7" fmla="*/ 182 h 182"/>
                <a:gd name="T8" fmla="*/ 204 w 204"/>
                <a:gd name="T9" fmla="*/ 182 h 182"/>
                <a:gd name="T10" fmla="*/ 204 w 204"/>
                <a:gd name="T11" fmla="*/ 182 h 1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4"/>
                <a:gd name="T19" fmla="*/ 0 h 182"/>
                <a:gd name="T20" fmla="*/ 204 w 204"/>
                <a:gd name="T21" fmla="*/ 182 h 1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4" h="182">
                  <a:moveTo>
                    <a:pt x="204" y="178"/>
                  </a:moveTo>
                  <a:lnTo>
                    <a:pt x="204" y="0"/>
                  </a:lnTo>
                  <a:lnTo>
                    <a:pt x="0" y="0"/>
                  </a:lnTo>
                  <a:lnTo>
                    <a:pt x="0" y="182"/>
                  </a:lnTo>
                  <a:lnTo>
                    <a:pt x="204" y="18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45" name="Line 51"/>
            <p:cNvSpPr>
              <a:spLocks noChangeShapeType="1"/>
            </p:cNvSpPr>
            <p:nvPr/>
          </p:nvSpPr>
          <p:spPr bwMode="auto">
            <a:xfrm>
              <a:off x="4165" y="2233"/>
              <a:ext cx="1" cy="20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46" name="Freeform 52"/>
            <p:cNvSpPr>
              <a:spLocks/>
            </p:cNvSpPr>
            <p:nvPr/>
          </p:nvSpPr>
          <p:spPr bwMode="auto">
            <a:xfrm>
              <a:off x="4060" y="2437"/>
              <a:ext cx="207" cy="182"/>
            </a:xfrm>
            <a:custGeom>
              <a:avLst/>
              <a:gdLst>
                <a:gd name="T0" fmla="*/ 207 w 207"/>
                <a:gd name="T1" fmla="*/ 178 h 182"/>
                <a:gd name="T2" fmla="*/ 207 w 207"/>
                <a:gd name="T3" fmla="*/ 0 h 182"/>
                <a:gd name="T4" fmla="*/ 0 w 207"/>
                <a:gd name="T5" fmla="*/ 0 h 182"/>
                <a:gd name="T6" fmla="*/ 0 w 207"/>
                <a:gd name="T7" fmla="*/ 182 h 182"/>
                <a:gd name="T8" fmla="*/ 207 w 207"/>
                <a:gd name="T9" fmla="*/ 182 h 182"/>
                <a:gd name="T10" fmla="*/ 207 w 207"/>
                <a:gd name="T11" fmla="*/ 182 h 1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7"/>
                <a:gd name="T19" fmla="*/ 0 h 182"/>
                <a:gd name="T20" fmla="*/ 207 w 207"/>
                <a:gd name="T21" fmla="*/ 182 h 1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7" h="182">
                  <a:moveTo>
                    <a:pt x="207" y="178"/>
                  </a:moveTo>
                  <a:lnTo>
                    <a:pt x="207" y="0"/>
                  </a:lnTo>
                  <a:lnTo>
                    <a:pt x="0" y="0"/>
                  </a:lnTo>
                  <a:lnTo>
                    <a:pt x="0" y="182"/>
                  </a:lnTo>
                  <a:lnTo>
                    <a:pt x="207" y="18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47" name="Freeform 53"/>
            <p:cNvSpPr>
              <a:spLocks/>
            </p:cNvSpPr>
            <p:nvPr/>
          </p:nvSpPr>
          <p:spPr bwMode="auto">
            <a:xfrm>
              <a:off x="1607" y="2124"/>
              <a:ext cx="338" cy="222"/>
            </a:xfrm>
            <a:custGeom>
              <a:avLst/>
              <a:gdLst>
                <a:gd name="T0" fmla="*/ 338 w 338"/>
                <a:gd name="T1" fmla="*/ 218 h 222"/>
                <a:gd name="T2" fmla="*/ 338 w 338"/>
                <a:gd name="T3" fmla="*/ 0 h 222"/>
                <a:gd name="T4" fmla="*/ 0 w 338"/>
                <a:gd name="T5" fmla="*/ 0 h 222"/>
                <a:gd name="T6" fmla="*/ 0 w 338"/>
                <a:gd name="T7" fmla="*/ 222 h 222"/>
                <a:gd name="T8" fmla="*/ 338 w 338"/>
                <a:gd name="T9" fmla="*/ 222 h 222"/>
                <a:gd name="T10" fmla="*/ 338 w 338"/>
                <a:gd name="T11" fmla="*/ 222 h 2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8"/>
                <a:gd name="T19" fmla="*/ 0 h 222"/>
                <a:gd name="T20" fmla="*/ 338 w 338"/>
                <a:gd name="T21" fmla="*/ 222 h 22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8" h="222">
                  <a:moveTo>
                    <a:pt x="338" y="218"/>
                  </a:moveTo>
                  <a:lnTo>
                    <a:pt x="338" y="0"/>
                  </a:lnTo>
                  <a:lnTo>
                    <a:pt x="0" y="0"/>
                  </a:lnTo>
                  <a:lnTo>
                    <a:pt x="0" y="222"/>
                  </a:lnTo>
                  <a:lnTo>
                    <a:pt x="338" y="22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8248" name="Group 54"/>
            <p:cNvGrpSpPr>
              <a:grpSpLocks/>
            </p:cNvGrpSpPr>
            <p:nvPr/>
          </p:nvGrpSpPr>
          <p:grpSpPr bwMode="auto">
            <a:xfrm>
              <a:off x="288" y="1152"/>
              <a:ext cx="1058" cy="762"/>
              <a:chOff x="2145" y="3128"/>
              <a:chExt cx="1058" cy="762"/>
            </a:xfrm>
          </p:grpSpPr>
          <p:sp>
            <p:nvSpPr>
              <p:cNvPr id="8257" name="Freeform 55"/>
              <p:cNvSpPr>
                <a:spLocks/>
              </p:cNvSpPr>
              <p:nvPr/>
            </p:nvSpPr>
            <p:spPr bwMode="auto">
              <a:xfrm>
                <a:off x="2273" y="3558"/>
                <a:ext cx="207" cy="182"/>
              </a:xfrm>
              <a:custGeom>
                <a:avLst/>
                <a:gdLst>
                  <a:gd name="T0" fmla="*/ 207 w 207"/>
                  <a:gd name="T1" fmla="*/ 182 h 182"/>
                  <a:gd name="T2" fmla="*/ 207 w 207"/>
                  <a:gd name="T3" fmla="*/ 0 h 182"/>
                  <a:gd name="T4" fmla="*/ 0 w 207"/>
                  <a:gd name="T5" fmla="*/ 0 h 182"/>
                  <a:gd name="T6" fmla="*/ 0 w 207"/>
                  <a:gd name="T7" fmla="*/ 182 h 182"/>
                  <a:gd name="T8" fmla="*/ 207 w 207"/>
                  <a:gd name="T9" fmla="*/ 182 h 182"/>
                  <a:gd name="T10" fmla="*/ 207 w 207"/>
                  <a:gd name="T11" fmla="*/ 182 h 18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07"/>
                  <a:gd name="T19" fmla="*/ 0 h 182"/>
                  <a:gd name="T20" fmla="*/ 207 w 207"/>
                  <a:gd name="T21" fmla="*/ 182 h 18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07" h="182">
                    <a:moveTo>
                      <a:pt x="207" y="182"/>
                    </a:moveTo>
                    <a:lnTo>
                      <a:pt x="207" y="0"/>
                    </a:lnTo>
                    <a:lnTo>
                      <a:pt x="0" y="0"/>
                    </a:lnTo>
                    <a:lnTo>
                      <a:pt x="0" y="182"/>
                    </a:lnTo>
                    <a:lnTo>
                      <a:pt x="207" y="182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258" name="Rectangle 56"/>
              <p:cNvSpPr>
                <a:spLocks noChangeArrowheads="1"/>
              </p:cNvSpPr>
              <p:nvPr/>
            </p:nvSpPr>
            <p:spPr bwMode="auto">
              <a:xfrm>
                <a:off x="2545" y="3191"/>
                <a:ext cx="658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latinLnBrk="0" hangingPunct="0">
                  <a:spcBef>
                    <a:spcPct val="0"/>
                  </a:spcBef>
                </a:pPr>
                <a:r>
                  <a:rPr kumimoji="0" lang="en-US" altLang="ko-KR" sz="1500" dirty="0">
                    <a:solidFill>
                      <a:srgbClr val="000000"/>
                    </a:solidFill>
                    <a:latin typeface="Arial" charset="0"/>
                  </a:rPr>
                  <a:t>Repeater</a:t>
                </a:r>
                <a:endParaRPr kumimoji="0" lang="en-US" altLang="ko-KR" dirty="0">
                  <a:latin typeface="Times New Roman" pitchFamily="18" charset="0"/>
                </a:endParaRPr>
              </a:p>
            </p:txBody>
          </p:sp>
          <p:sp>
            <p:nvSpPr>
              <p:cNvPr id="8259" name="Rectangle 57"/>
              <p:cNvSpPr>
                <a:spLocks noChangeArrowheads="1"/>
              </p:cNvSpPr>
              <p:nvPr/>
            </p:nvSpPr>
            <p:spPr bwMode="auto">
              <a:xfrm>
                <a:off x="2537" y="3580"/>
                <a:ext cx="329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latinLnBrk="0" hangingPunct="0">
                  <a:spcBef>
                    <a:spcPct val="0"/>
                  </a:spcBef>
                </a:pPr>
                <a:r>
                  <a:rPr kumimoji="0" lang="en-US" altLang="ko-KR" sz="1500">
                    <a:solidFill>
                      <a:srgbClr val="000000"/>
                    </a:solidFill>
                    <a:latin typeface="Arial" charset="0"/>
                  </a:rPr>
                  <a:t>Host</a:t>
                </a:r>
                <a:endParaRPr kumimoji="0" lang="en-US" altLang="ko-KR">
                  <a:latin typeface="Times New Roman" pitchFamily="18" charset="0"/>
                </a:endParaRPr>
              </a:p>
            </p:txBody>
          </p:sp>
          <p:sp>
            <p:nvSpPr>
              <p:cNvPr id="8260" name="Freeform 58"/>
              <p:cNvSpPr>
                <a:spLocks/>
              </p:cNvSpPr>
              <p:nvPr/>
            </p:nvSpPr>
            <p:spPr bwMode="auto">
              <a:xfrm>
                <a:off x="2145" y="3128"/>
                <a:ext cx="339" cy="223"/>
              </a:xfrm>
              <a:custGeom>
                <a:avLst/>
                <a:gdLst>
                  <a:gd name="T0" fmla="*/ 339 w 339"/>
                  <a:gd name="T1" fmla="*/ 223 h 223"/>
                  <a:gd name="T2" fmla="*/ 339 w 339"/>
                  <a:gd name="T3" fmla="*/ 0 h 223"/>
                  <a:gd name="T4" fmla="*/ 0 w 339"/>
                  <a:gd name="T5" fmla="*/ 0 h 223"/>
                  <a:gd name="T6" fmla="*/ 0 w 339"/>
                  <a:gd name="T7" fmla="*/ 223 h 223"/>
                  <a:gd name="T8" fmla="*/ 339 w 339"/>
                  <a:gd name="T9" fmla="*/ 223 h 223"/>
                  <a:gd name="T10" fmla="*/ 339 w 339"/>
                  <a:gd name="T11" fmla="*/ 223 h 2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39"/>
                  <a:gd name="T19" fmla="*/ 0 h 223"/>
                  <a:gd name="T20" fmla="*/ 339 w 339"/>
                  <a:gd name="T21" fmla="*/ 223 h 2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39" h="223">
                    <a:moveTo>
                      <a:pt x="339" y="223"/>
                    </a:moveTo>
                    <a:lnTo>
                      <a:pt x="339" y="0"/>
                    </a:lnTo>
                    <a:lnTo>
                      <a:pt x="0" y="0"/>
                    </a:lnTo>
                    <a:lnTo>
                      <a:pt x="0" y="223"/>
                    </a:lnTo>
                    <a:lnTo>
                      <a:pt x="339" y="223"/>
                    </a:lnTo>
                    <a:close/>
                  </a:path>
                </a:pathLst>
              </a:custGeom>
              <a:solidFill>
                <a:srgbClr val="CC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261" name="Freeform 59"/>
              <p:cNvSpPr>
                <a:spLocks/>
              </p:cNvSpPr>
              <p:nvPr/>
            </p:nvSpPr>
            <p:spPr bwMode="auto">
              <a:xfrm>
                <a:off x="2145" y="3128"/>
                <a:ext cx="339" cy="223"/>
              </a:xfrm>
              <a:custGeom>
                <a:avLst/>
                <a:gdLst>
                  <a:gd name="T0" fmla="*/ 339 w 339"/>
                  <a:gd name="T1" fmla="*/ 223 h 223"/>
                  <a:gd name="T2" fmla="*/ 339 w 339"/>
                  <a:gd name="T3" fmla="*/ 0 h 223"/>
                  <a:gd name="T4" fmla="*/ 0 w 339"/>
                  <a:gd name="T5" fmla="*/ 0 h 223"/>
                  <a:gd name="T6" fmla="*/ 0 w 339"/>
                  <a:gd name="T7" fmla="*/ 223 h 223"/>
                  <a:gd name="T8" fmla="*/ 339 w 339"/>
                  <a:gd name="T9" fmla="*/ 223 h 223"/>
                  <a:gd name="T10" fmla="*/ 339 w 339"/>
                  <a:gd name="T11" fmla="*/ 223 h 2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39"/>
                  <a:gd name="T19" fmla="*/ 0 h 223"/>
                  <a:gd name="T20" fmla="*/ 339 w 339"/>
                  <a:gd name="T21" fmla="*/ 223 h 2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39" h="223">
                    <a:moveTo>
                      <a:pt x="339" y="223"/>
                    </a:moveTo>
                    <a:lnTo>
                      <a:pt x="339" y="0"/>
                    </a:lnTo>
                    <a:lnTo>
                      <a:pt x="0" y="0"/>
                    </a:lnTo>
                    <a:lnTo>
                      <a:pt x="0" y="223"/>
                    </a:lnTo>
                    <a:lnTo>
                      <a:pt x="339" y="22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262" name="Freeform 60"/>
              <p:cNvSpPr>
                <a:spLocks/>
              </p:cNvSpPr>
              <p:nvPr/>
            </p:nvSpPr>
            <p:spPr bwMode="auto">
              <a:xfrm>
                <a:off x="2145" y="3128"/>
                <a:ext cx="339" cy="223"/>
              </a:xfrm>
              <a:custGeom>
                <a:avLst/>
                <a:gdLst>
                  <a:gd name="T0" fmla="*/ 339 w 339"/>
                  <a:gd name="T1" fmla="*/ 223 h 223"/>
                  <a:gd name="T2" fmla="*/ 339 w 339"/>
                  <a:gd name="T3" fmla="*/ 0 h 223"/>
                  <a:gd name="T4" fmla="*/ 0 w 339"/>
                  <a:gd name="T5" fmla="*/ 0 h 223"/>
                  <a:gd name="T6" fmla="*/ 0 w 339"/>
                  <a:gd name="T7" fmla="*/ 223 h 223"/>
                  <a:gd name="T8" fmla="*/ 339 w 339"/>
                  <a:gd name="T9" fmla="*/ 223 h 223"/>
                  <a:gd name="T10" fmla="*/ 339 w 339"/>
                  <a:gd name="T11" fmla="*/ 223 h 2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39"/>
                  <a:gd name="T19" fmla="*/ 0 h 223"/>
                  <a:gd name="T20" fmla="*/ 339 w 339"/>
                  <a:gd name="T21" fmla="*/ 223 h 2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39" h="223">
                    <a:moveTo>
                      <a:pt x="339" y="223"/>
                    </a:moveTo>
                    <a:lnTo>
                      <a:pt x="339" y="0"/>
                    </a:lnTo>
                    <a:lnTo>
                      <a:pt x="0" y="0"/>
                    </a:lnTo>
                    <a:lnTo>
                      <a:pt x="0" y="223"/>
                    </a:lnTo>
                    <a:lnTo>
                      <a:pt x="339" y="22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8249" name="Rectangle 61"/>
            <p:cNvSpPr>
              <a:spLocks noChangeArrowheads="1"/>
            </p:cNvSpPr>
            <p:nvPr/>
          </p:nvSpPr>
          <p:spPr bwMode="auto">
            <a:xfrm>
              <a:off x="3667" y="730"/>
              <a:ext cx="234" cy="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2200">
                  <a:solidFill>
                    <a:srgbClr val="000000"/>
                  </a:solidFill>
                  <a:latin typeface="Arial" charset="0"/>
                </a:rPr>
                <a:t>…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8250" name="Rectangle 62"/>
            <p:cNvSpPr>
              <a:spLocks noChangeArrowheads="1"/>
            </p:cNvSpPr>
            <p:nvPr/>
          </p:nvSpPr>
          <p:spPr bwMode="auto">
            <a:xfrm>
              <a:off x="3798" y="730"/>
              <a:ext cx="0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endParaRPr kumimoji="0" lang="ko-KR" altLang="ko-KR">
                <a:latin typeface="Times New Roman" pitchFamily="18" charset="0"/>
              </a:endParaRPr>
            </a:p>
          </p:txBody>
        </p:sp>
        <p:sp>
          <p:nvSpPr>
            <p:cNvPr id="8251" name="Rectangle 63"/>
            <p:cNvSpPr>
              <a:spLocks noChangeArrowheads="1"/>
            </p:cNvSpPr>
            <p:nvPr/>
          </p:nvSpPr>
          <p:spPr bwMode="auto">
            <a:xfrm>
              <a:off x="3667" y="1279"/>
              <a:ext cx="234" cy="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2200">
                  <a:solidFill>
                    <a:srgbClr val="000000"/>
                  </a:solidFill>
                  <a:latin typeface="Arial" charset="0"/>
                </a:rPr>
                <a:t>…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8252" name="Rectangle 64"/>
            <p:cNvSpPr>
              <a:spLocks noChangeArrowheads="1"/>
            </p:cNvSpPr>
            <p:nvPr/>
          </p:nvSpPr>
          <p:spPr bwMode="auto">
            <a:xfrm>
              <a:off x="3798" y="1279"/>
              <a:ext cx="0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endParaRPr kumimoji="0" lang="ko-KR" altLang="ko-KR">
                <a:latin typeface="Times New Roman" pitchFamily="18" charset="0"/>
              </a:endParaRPr>
            </a:p>
          </p:txBody>
        </p:sp>
        <p:sp>
          <p:nvSpPr>
            <p:cNvPr id="8253" name="Rectangle 65"/>
            <p:cNvSpPr>
              <a:spLocks noChangeArrowheads="1"/>
            </p:cNvSpPr>
            <p:nvPr/>
          </p:nvSpPr>
          <p:spPr bwMode="auto">
            <a:xfrm>
              <a:off x="3667" y="1826"/>
              <a:ext cx="234" cy="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2200">
                  <a:solidFill>
                    <a:srgbClr val="000000"/>
                  </a:solidFill>
                  <a:latin typeface="Arial" charset="0"/>
                </a:rPr>
                <a:t>…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8254" name="Rectangle 66"/>
            <p:cNvSpPr>
              <a:spLocks noChangeArrowheads="1"/>
            </p:cNvSpPr>
            <p:nvPr/>
          </p:nvSpPr>
          <p:spPr bwMode="auto">
            <a:xfrm>
              <a:off x="3798" y="1826"/>
              <a:ext cx="0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endParaRPr kumimoji="0" lang="ko-KR" altLang="ko-KR">
                <a:latin typeface="Times New Roman" pitchFamily="18" charset="0"/>
              </a:endParaRPr>
            </a:p>
          </p:txBody>
        </p:sp>
        <p:sp>
          <p:nvSpPr>
            <p:cNvPr id="8255" name="Rectangle 67"/>
            <p:cNvSpPr>
              <a:spLocks noChangeArrowheads="1"/>
            </p:cNvSpPr>
            <p:nvPr/>
          </p:nvSpPr>
          <p:spPr bwMode="auto">
            <a:xfrm>
              <a:off x="3667" y="2371"/>
              <a:ext cx="234" cy="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2200">
                  <a:solidFill>
                    <a:srgbClr val="000000"/>
                  </a:solidFill>
                  <a:latin typeface="Arial" charset="0"/>
                </a:rPr>
                <a:t>…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8256" name="Rectangle 68"/>
            <p:cNvSpPr>
              <a:spLocks noChangeArrowheads="1"/>
            </p:cNvSpPr>
            <p:nvPr/>
          </p:nvSpPr>
          <p:spPr bwMode="auto">
            <a:xfrm>
              <a:off x="3798" y="2370"/>
              <a:ext cx="0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endParaRPr kumimoji="0" lang="ko-KR" altLang="ko-KR">
                <a:latin typeface="Times New Roman" pitchFamily="18" charset="0"/>
              </a:endParaRPr>
            </a:p>
          </p:txBody>
        </p:sp>
      </p:grpSp>
      <p:sp>
        <p:nvSpPr>
          <p:cNvPr id="8197" name="Text Box 69"/>
          <p:cNvSpPr txBox="1">
            <a:spLocks noChangeArrowheads="1"/>
          </p:cNvSpPr>
          <p:nvPr/>
        </p:nvSpPr>
        <p:spPr bwMode="auto">
          <a:xfrm>
            <a:off x="228600" y="152400"/>
            <a:ext cx="403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>
                <a:latin typeface="Times New Roman" pitchFamily="18" charset="0"/>
              </a:rPr>
              <a:t>2</a:t>
            </a:r>
            <a:r>
              <a:rPr lang="ko-KR" altLang="en-US" sz="1000" b="1">
                <a:latin typeface="Times New Roman" pitchFamily="18" charset="0"/>
              </a:rPr>
              <a:t>장</a:t>
            </a:r>
            <a:r>
              <a:rPr lang="en-US" altLang="ko-KR" sz="1000" b="1">
                <a:latin typeface="Times New Roman" pitchFamily="18" charset="0"/>
              </a:rPr>
              <a:t>. </a:t>
            </a:r>
            <a:r>
              <a:rPr lang="ko-KR" altLang="en-US" sz="1000" b="1">
                <a:latin typeface="Times New Roman" pitchFamily="18" charset="0"/>
              </a:rPr>
              <a:t>데이터 링크 네트워크</a:t>
            </a:r>
            <a:r>
              <a:rPr lang="en-US" altLang="ko-KR" sz="1000" b="1">
                <a:latin typeface="Times New Roman" pitchFamily="18" charset="0"/>
              </a:rPr>
              <a:t>: </a:t>
            </a:r>
            <a:r>
              <a:rPr lang="ko-KR" altLang="en-US" sz="1000" b="1">
                <a:latin typeface="Times New Roman" pitchFamily="18" charset="0"/>
              </a:rPr>
              <a:t>이더넷</a:t>
            </a:r>
            <a:endParaRPr lang="ko-KR" altLang="en-US" sz="1400" b="1">
              <a:latin typeface="Times New Roman" pitchFamily="18" charset="0"/>
            </a:endParaRPr>
          </a:p>
        </p:txBody>
      </p:sp>
      <p:pic>
        <p:nvPicPr>
          <p:cNvPr id="8198" name="Picture 70" descr="PE02F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545855"/>
            <a:ext cx="2590800" cy="219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/>
              <a:t>IEEE 802.11: multiple access</a:t>
            </a:r>
          </a:p>
        </p:txBody>
      </p:sp>
      <p:sp>
        <p:nvSpPr>
          <p:cNvPr id="30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60463"/>
            <a:ext cx="8188325" cy="4648200"/>
          </a:xfrm>
        </p:spPr>
        <p:txBody>
          <a:bodyPr/>
          <a:lstStyle/>
          <a:p>
            <a:pPr eaLnBrk="1" hangingPunct="1"/>
            <a:r>
              <a:rPr lang="en-US" altLang="ko-KR" sz="1800"/>
              <a:t>avoid collisions: 2</a:t>
            </a:r>
            <a:r>
              <a:rPr lang="en-US" altLang="ko-KR" sz="1800" baseline="30000"/>
              <a:t>+</a:t>
            </a:r>
            <a:r>
              <a:rPr lang="en-US" altLang="ko-KR" sz="1800"/>
              <a:t> nodes </a:t>
            </a:r>
            <a:r>
              <a:rPr lang="en-US" altLang="ko-KR" sz="1800">
                <a:sym typeface="Symbol" pitchFamily="18" charset="2"/>
              </a:rPr>
              <a:t>transmitting at same time</a:t>
            </a:r>
          </a:p>
          <a:p>
            <a:pPr eaLnBrk="1" hangingPunct="1"/>
            <a:r>
              <a:rPr lang="en-US" altLang="ko-KR" sz="1800">
                <a:sym typeface="Symbol" pitchFamily="18" charset="2"/>
              </a:rPr>
              <a:t>802.11: CSMA - sense before transmitting</a:t>
            </a:r>
          </a:p>
          <a:p>
            <a:pPr lvl="1" eaLnBrk="1" hangingPunct="1"/>
            <a:r>
              <a:rPr lang="en-US" altLang="ko-KR" sz="1800"/>
              <a:t>don</a:t>
            </a:r>
            <a:r>
              <a:rPr lang="en-US" altLang="ko-KR" sz="1800">
                <a:latin typeface="Comic Sans MS" pitchFamily="66" charset="0"/>
              </a:rPr>
              <a:t>’</a:t>
            </a:r>
            <a:r>
              <a:rPr lang="en-US" altLang="ko-KR" sz="1800"/>
              <a:t>t collide with ongoing transmission by other node</a:t>
            </a:r>
          </a:p>
          <a:p>
            <a:pPr eaLnBrk="1" hangingPunct="1"/>
            <a:r>
              <a:rPr lang="en-US" altLang="ko-KR" sz="1800"/>
              <a:t>802.11: </a:t>
            </a:r>
            <a:r>
              <a:rPr lang="en-US" altLang="ko-KR" sz="1800" i="1"/>
              <a:t>no</a:t>
            </a:r>
            <a:r>
              <a:rPr lang="en-US" altLang="ko-KR" sz="1800"/>
              <a:t> collision detection!</a:t>
            </a:r>
          </a:p>
          <a:p>
            <a:pPr lvl="1" eaLnBrk="1" hangingPunct="1"/>
            <a:r>
              <a:rPr lang="en-US" altLang="ko-KR" sz="1800"/>
              <a:t>difficult to receive (sense collisions) when transmitting due to weak received signals (fading)</a:t>
            </a:r>
          </a:p>
          <a:p>
            <a:pPr lvl="1" eaLnBrk="1" hangingPunct="1"/>
            <a:r>
              <a:rPr lang="en-US" altLang="ko-KR" sz="1800"/>
              <a:t>can</a:t>
            </a:r>
            <a:r>
              <a:rPr lang="en-US" altLang="ko-KR" sz="1800">
                <a:latin typeface="Comic Sans MS" pitchFamily="66" charset="0"/>
              </a:rPr>
              <a:t>’</a:t>
            </a:r>
            <a:r>
              <a:rPr lang="en-US" altLang="ko-KR" sz="1800"/>
              <a:t>t sense all collisions in any case: hidden terminal, fading</a:t>
            </a:r>
          </a:p>
          <a:p>
            <a:pPr lvl="1" eaLnBrk="1" hangingPunct="1"/>
            <a:r>
              <a:rPr lang="en-US" altLang="ko-KR" sz="1800"/>
              <a:t>goal: </a:t>
            </a:r>
            <a:r>
              <a:rPr lang="en-US" altLang="ko-KR" sz="1800" i="1">
                <a:solidFill>
                  <a:srgbClr val="FF0000"/>
                </a:solidFill>
              </a:rPr>
              <a:t>avoid collisions:</a:t>
            </a:r>
            <a:r>
              <a:rPr lang="en-US" altLang="ko-KR" sz="1800"/>
              <a:t> CSMA/C(ollision)A(voidance)</a:t>
            </a:r>
            <a:endParaRPr lang="en-US" altLang="ko-KR" sz="1800">
              <a:solidFill>
                <a:srgbClr val="FF0000"/>
              </a:solidFill>
            </a:endParaRPr>
          </a:p>
        </p:txBody>
      </p:sp>
      <p:grpSp>
        <p:nvGrpSpPr>
          <p:cNvPr id="3088" name="Group 4"/>
          <p:cNvGrpSpPr>
            <a:grpSpLocks/>
          </p:cNvGrpSpPr>
          <p:nvPr/>
        </p:nvGrpSpPr>
        <p:grpSpPr bwMode="auto">
          <a:xfrm>
            <a:off x="1430338" y="4452938"/>
            <a:ext cx="6056312" cy="2006600"/>
            <a:chOff x="440" y="1326"/>
            <a:chExt cx="5164" cy="1464"/>
          </a:xfrm>
        </p:grpSpPr>
        <p:grpSp>
          <p:nvGrpSpPr>
            <p:cNvPr id="3089" name="Group 5"/>
            <p:cNvGrpSpPr>
              <a:grpSpLocks/>
            </p:cNvGrpSpPr>
            <p:nvPr/>
          </p:nvGrpSpPr>
          <p:grpSpPr bwMode="auto">
            <a:xfrm>
              <a:off x="440" y="1520"/>
              <a:ext cx="2086" cy="1018"/>
              <a:chOff x="759" y="2008"/>
              <a:chExt cx="2086" cy="1018"/>
            </a:xfrm>
          </p:grpSpPr>
          <p:grpSp>
            <p:nvGrpSpPr>
              <p:cNvPr id="3108" name="Group 6"/>
              <p:cNvGrpSpPr>
                <a:grpSpLocks/>
              </p:cNvGrpSpPr>
              <p:nvPr/>
            </p:nvGrpSpPr>
            <p:grpSpPr bwMode="auto">
              <a:xfrm>
                <a:off x="1529" y="2018"/>
                <a:ext cx="535" cy="466"/>
                <a:chOff x="2870" y="1518"/>
                <a:chExt cx="292" cy="320"/>
              </a:xfrm>
            </p:grpSpPr>
            <p:graphicFrame>
              <p:nvGraphicFramePr>
                <p:cNvPr id="3084" name="Object 7"/>
                <p:cNvGraphicFramePr>
                  <a:graphicFrameLocks noChangeAspect="1"/>
                </p:cNvGraphicFramePr>
                <p:nvPr/>
              </p:nvGraphicFramePr>
              <p:xfrm>
                <a:off x="2870" y="1518"/>
                <a:ext cx="272" cy="28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710" name="Clip" r:id="rId3" imgW="819000" imgH="847800" progId="">
                        <p:embed/>
                      </p:oleObj>
                    </mc:Choice>
                    <mc:Fallback>
                      <p:oleObj name="Clip" r:id="rId3" imgW="819000" imgH="847800" progId="">
                        <p:embed/>
                        <p:pic>
                          <p:nvPicPr>
                            <p:cNvPr id="0" name="Object 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70" y="1518"/>
                              <a:ext cx="272" cy="28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085" name="Object 8"/>
                <p:cNvGraphicFramePr>
                  <a:graphicFrameLocks noChangeAspect="1"/>
                </p:cNvGraphicFramePr>
                <p:nvPr/>
              </p:nvGraphicFramePr>
              <p:xfrm>
                <a:off x="2913" y="1602"/>
                <a:ext cx="249" cy="2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711" name="Clip" r:id="rId5" imgW="1266840" imgH="1200240" progId="">
                        <p:embed/>
                      </p:oleObj>
                    </mc:Choice>
                    <mc:Fallback>
                      <p:oleObj name="Clip" r:id="rId5" imgW="1266840" imgH="1200240" progId="">
                        <p:embed/>
                        <p:pic>
                          <p:nvPicPr>
                            <p:cNvPr id="0" name="Object 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13" y="1602"/>
                              <a:ext cx="249" cy="23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3109" name="Freeform 9"/>
              <p:cNvSpPr>
                <a:spLocks/>
              </p:cNvSpPr>
              <p:nvPr/>
            </p:nvSpPr>
            <p:spPr bwMode="auto">
              <a:xfrm>
                <a:off x="759" y="2008"/>
                <a:ext cx="1273" cy="684"/>
              </a:xfrm>
              <a:custGeom>
                <a:avLst/>
                <a:gdLst>
                  <a:gd name="T0" fmla="*/ 9 w 1273"/>
                  <a:gd name="T1" fmla="*/ 675 h 684"/>
                  <a:gd name="T2" fmla="*/ 316 w 1273"/>
                  <a:gd name="T3" fmla="*/ 0 h 684"/>
                  <a:gd name="T4" fmla="*/ 461 w 1273"/>
                  <a:gd name="T5" fmla="*/ 228 h 684"/>
                  <a:gd name="T6" fmla="*/ 510 w 1273"/>
                  <a:gd name="T7" fmla="*/ 119 h 684"/>
                  <a:gd name="T8" fmla="*/ 631 w 1273"/>
                  <a:gd name="T9" fmla="*/ 467 h 684"/>
                  <a:gd name="T10" fmla="*/ 667 w 1273"/>
                  <a:gd name="T11" fmla="*/ 391 h 684"/>
                  <a:gd name="T12" fmla="*/ 739 w 1273"/>
                  <a:gd name="T13" fmla="*/ 464 h 684"/>
                  <a:gd name="T14" fmla="*/ 1058 w 1273"/>
                  <a:gd name="T15" fmla="*/ 57 h 684"/>
                  <a:gd name="T16" fmla="*/ 1273 w 1273"/>
                  <a:gd name="T17" fmla="*/ 684 h 684"/>
                  <a:gd name="T18" fmla="*/ 0 w 1273"/>
                  <a:gd name="T19" fmla="*/ 674 h 68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73"/>
                  <a:gd name="T31" fmla="*/ 0 h 684"/>
                  <a:gd name="T32" fmla="*/ 1273 w 1273"/>
                  <a:gd name="T33" fmla="*/ 684 h 68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73" h="684">
                    <a:moveTo>
                      <a:pt x="9" y="675"/>
                    </a:moveTo>
                    <a:lnTo>
                      <a:pt x="316" y="0"/>
                    </a:lnTo>
                    <a:lnTo>
                      <a:pt x="461" y="228"/>
                    </a:lnTo>
                    <a:lnTo>
                      <a:pt x="510" y="119"/>
                    </a:lnTo>
                    <a:lnTo>
                      <a:pt x="631" y="467"/>
                    </a:lnTo>
                    <a:lnTo>
                      <a:pt x="667" y="391"/>
                    </a:lnTo>
                    <a:lnTo>
                      <a:pt x="739" y="464"/>
                    </a:lnTo>
                    <a:lnTo>
                      <a:pt x="1058" y="57"/>
                    </a:lnTo>
                    <a:lnTo>
                      <a:pt x="1273" y="684"/>
                    </a:lnTo>
                    <a:lnTo>
                      <a:pt x="0" y="674"/>
                    </a:lnTo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00CC66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ko-KR" altLang="en-US"/>
              </a:p>
            </p:txBody>
          </p:sp>
          <p:grpSp>
            <p:nvGrpSpPr>
              <p:cNvPr id="3110" name="Group 10"/>
              <p:cNvGrpSpPr>
                <a:grpSpLocks/>
              </p:cNvGrpSpPr>
              <p:nvPr/>
            </p:nvGrpSpPr>
            <p:grpSpPr bwMode="auto">
              <a:xfrm>
                <a:off x="1053" y="2587"/>
                <a:ext cx="482" cy="439"/>
                <a:chOff x="2870" y="1518"/>
                <a:chExt cx="292" cy="320"/>
              </a:xfrm>
            </p:grpSpPr>
            <p:graphicFrame>
              <p:nvGraphicFramePr>
                <p:cNvPr id="3082" name="Object 11"/>
                <p:cNvGraphicFramePr>
                  <a:graphicFrameLocks noChangeAspect="1"/>
                </p:cNvGraphicFramePr>
                <p:nvPr/>
              </p:nvGraphicFramePr>
              <p:xfrm>
                <a:off x="2870" y="1518"/>
                <a:ext cx="272" cy="28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712" name="Clip" r:id="rId7" imgW="819000" imgH="847800" progId="">
                        <p:embed/>
                      </p:oleObj>
                    </mc:Choice>
                    <mc:Fallback>
                      <p:oleObj name="Clip" r:id="rId7" imgW="819000" imgH="847800" progId="">
                        <p:embed/>
                        <p:pic>
                          <p:nvPicPr>
                            <p:cNvPr id="0" name="Object 1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70" y="1518"/>
                              <a:ext cx="272" cy="28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083" name="Object 12"/>
                <p:cNvGraphicFramePr>
                  <a:graphicFrameLocks noChangeAspect="1"/>
                </p:cNvGraphicFramePr>
                <p:nvPr/>
              </p:nvGraphicFramePr>
              <p:xfrm>
                <a:off x="2913" y="1602"/>
                <a:ext cx="249" cy="2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713" name="Clip" r:id="rId8" imgW="1266840" imgH="1200240" progId="">
                        <p:embed/>
                      </p:oleObj>
                    </mc:Choice>
                    <mc:Fallback>
                      <p:oleObj name="Clip" r:id="rId8" imgW="1266840" imgH="1200240" progId="">
                        <p:embed/>
                        <p:pic>
                          <p:nvPicPr>
                            <p:cNvPr id="0" name="Object 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13" y="1602"/>
                              <a:ext cx="249" cy="23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3111" name="Group 13"/>
              <p:cNvGrpSpPr>
                <a:grpSpLocks/>
              </p:cNvGrpSpPr>
              <p:nvPr/>
            </p:nvGrpSpPr>
            <p:grpSpPr bwMode="auto">
              <a:xfrm>
                <a:off x="2124" y="2391"/>
                <a:ext cx="482" cy="439"/>
                <a:chOff x="2870" y="1518"/>
                <a:chExt cx="292" cy="320"/>
              </a:xfrm>
            </p:grpSpPr>
            <p:graphicFrame>
              <p:nvGraphicFramePr>
                <p:cNvPr id="3080" name="Object 14"/>
                <p:cNvGraphicFramePr>
                  <a:graphicFrameLocks noChangeAspect="1"/>
                </p:cNvGraphicFramePr>
                <p:nvPr/>
              </p:nvGraphicFramePr>
              <p:xfrm>
                <a:off x="2870" y="1518"/>
                <a:ext cx="272" cy="28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714" name="Clip" r:id="rId9" imgW="819000" imgH="847800" progId="">
                        <p:embed/>
                      </p:oleObj>
                    </mc:Choice>
                    <mc:Fallback>
                      <p:oleObj name="Clip" r:id="rId9" imgW="819000" imgH="847800" progId="">
                        <p:embed/>
                        <p:pic>
                          <p:nvPicPr>
                            <p:cNvPr id="0" name="Object 1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70" y="1518"/>
                              <a:ext cx="272" cy="28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081" name="Object 15"/>
                <p:cNvGraphicFramePr>
                  <a:graphicFrameLocks noChangeAspect="1"/>
                </p:cNvGraphicFramePr>
                <p:nvPr/>
              </p:nvGraphicFramePr>
              <p:xfrm>
                <a:off x="2913" y="1602"/>
                <a:ext cx="249" cy="2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715" name="Clip" r:id="rId10" imgW="1266840" imgH="1200240" progId="">
                        <p:embed/>
                      </p:oleObj>
                    </mc:Choice>
                    <mc:Fallback>
                      <p:oleObj name="Clip" r:id="rId10" imgW="1266840" imgH="1200240" progId="">
                        <p:embed/>
                        <p:pic>
                          <p:nvPicPr>
                            <p:cNvPr id="0" name="Object 1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13" y="1602"/>
                              <a:ext cx="249" cy="23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3112" name="Line 16"/>
              <p:cNvSpPr>
                <a:spLocks noChangeShapeType="1"/>
              </p:cNvSpPr>
              <p:nvPr/>
            </p:nvSpPr>
            <p:spPr bwMode="auto">
              <a:xfrm flipV="1">
                <a:off x="1561" y="2773"/>
                <a:ext cx="629" cy="107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113" name="Line 17"/>
              <p:cNvSpPr>
                <a:spLocks noChangeShapeType="1"/>
              </p:cNvSpPr>
              <p:nvPr/>
            </p:nvSpPr>
            <p:spPr bwMode="auto">
              <a:xfrm>
                <a:off x="1985" y="2471"/>
                <a:ext cx="257" cy="203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114" name="Text Box 18"/>
              <p:cNvSpPr txBox="1">
                <a:spLocks noChangeArrowheads="1"/>
              </p:cNvSpPr>
              <p:nvPr/>
            </p:nvSpPr>
            <p:spPr bwMode="auto">
              <a:xfrm>
                <a:off x="1005" y="2705"/>
                <a:ext cx="300" cy="2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latinLnBrk="0" hangingPunct="0">
                  <a:spcBef>
                    <a:spcPct val="0"/>
                  </a:spcBef>
                </a:pPr>
                <a:r>
                  <a:rPr kumimoji="0" lang="en-US" altLang="ko-KR" sz="1800">
                    <a:latin typeface="Comic Sans MS" pitchFamily="66" charset="0"/>
                  </a:rPr>
                  <a:t>A</a:t>
                </a:r>
              </a:p>
            </p:txBody>
          </p:sp>
          <p:sp>
            <p:nvSpPr>
              <p:cNvPr id="3115" name="Text Box 19"/>
              <p:cNvSpPr txBox="1">
                <a:spLocks noChangeArrowheads="1"/>
              </p:cNvSpPr>
              <p:nvPr/>
            </p:nvSpPr>
            <p:spPr bwMode="auto">
              <a:xfrm>
                <a:off x="2565" y="2562"/>
                <a:ext cx="280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latinLnBrk="0" hangingPunct="0">
                  <a:spcBef>
                    <a:spcPct val="0"/>
                  </a:spcBef>
                </a:pPr>
                <a:r>
                  <a:rPr kumimoji="0" lang="en-US" altLang="ko-KR" sz="1800">
                    <a:latin typeface="Comic Sans MS" pitchFamily="66" charset="0"/>
                  </a:rPr>
                  <a:t>B</a:t>
                </a:r>
              </a:p>
            </p:txBody>
          </p:sp>
          <p:sp>
            <p:nvSpPr>
              <p:cNvPr id="3116" name="Text Box 20"/>
              <p:cNvSpPr txBox="1">
                <a:spLocks noChangeArrowheads="1"/>
              </p:cNvSpPr>
              <p:nvPr/>
            </p:nvSpPr>
            <p:spPr bwMode="auto">
              <a:xfrm>
                <a:off x="2014" y="2118"/>
                <a:ext cx="274" cy="2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latinLnBrk="0" hangingPunct="0">
                  <a:spcBef>
                    <a:spcPct val="0"/>
                  </a:spcBef>
                </a:pPr>
                <a:r>
                  <a:rPr kumimoji="0" lang="en-US" altLang="ko-KR" sz="1800">
                    <a:latin typeface="Comic Sans MS" pitchFamily="66" charset="0"/>
                  </a:rPr>
                  <a:t>C</a:t>
                </a:r>
              </a:p>
            </p:txBody>
          </p:sp>
        </p:grpSp>
        <p:grpSp>
          <p:nvGrpSpPr>
            <p:cNvPr id="3090" name="Group 21"/>
            <p:cNvGrpSpPr>
              <a:grpSpLocks/>
            </p:cNvGrpSpPr>
            <p:nvPr/>
          </p:nvGrpSpPr>
          <p:grpSpPr bwMode="auto">
            <a:xfrm>
              <a:off x="3114" y="1326"/>
              <a:ext cx="2490" cy="1464"/>
              <a:chOff x="3264" y="1698"/>
              <a:chExt cx="2490" cy="1464"/>
            </a:xfrm>
          </p:grpSpPr>
          <p:grpSp>
            <p:nvGrpSpPr>
              <p:cNvPr id="3091" name="Group 22"/>
              <p:cNvGrpSpPr>
                <a:grpSpLocks/>
              </p:cNvGrpSpPr>
              <p:nvPr/>
            </p:nvGrpSpPr>
            <p:grpSpPr bwMode="auto">
              <a:xfrm>
                <a:off x="3264" y="1698"/>
                <a:ext cx="2221" cy="455"/>
                <a:chOff x="3256" y="1911"/>
                <a:chExt cx="2221" cy="455"/>
              </a:xfrm>
            </p:grpSpPr>
            <p:grpSp>
              <p:nvGrpSpPr>
                <p:cNvPr id="3102" name="Group 23"/>
                <p:cNvGrpSpPr>
                  <a:grpSpLocks/>
                </p:cNvGrpSpPr>
                <p:nvPr/>
              </p:nvGrpSpPr>
              <p:grpSpPr bwMode="auto">
                <a:xfrm>
                  <a:off x="3303" y="1911"/>
                  <a:ext cx="482" cy="439"/>
                  <a:chOff x="2870" y="1518"/>
                  <a:chExt cx="292" cy="320"/>
                </a:xfrm>
              </p:grpSpPr>
              <p:graphicFrame>
                <p:nvGraphicFramePr>
                  <p:cNvPr id="3078" name="Object 24"/>
                  <p:cNvGraphicFramePr>
                    <a:graphicFrameLocks noChangeAspect="1"/>
                  </p:cNvGraphicFramePr>
                  <p:nvPr/>
                </p:nvGraphicFramePr>
                <p:xfrm>
                  <a:off x="2870" y="1518"/>
                  <a:ext cx="272" cy="28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716" name="Clip" r:id="rId11" imgW="819000" imgH="847800" progId="">
                          <p:embed/>
                        </p:oleObj>
                      </mc:Choice>
                      <mc:Fallback>
                        <p:oleObj name="Clip" r:id="rId11" imgW="819000" imgH="847800" progId="">
                          <p:embed/>
                          <p:pic>
                            <p:nvPicPr>
                              <p:cNvPr id="0" name="Object 24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870" y="1518"/>
                                <a:ext cx="272" cy="28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3079" name="Object 25"/>
                  <p:cNvGraphicFramePr>
                    <a:graphicFrameLocks noChangeAspect="1"/>
                  </p:cNvGraphicFramePr>
                  <p:nvPr/>
                </p:nvGraphicFramePr>
                <p:xfrm>
                  <a:off x="2913" y="1602"/>
                  <a:ext cx="249" cy="23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717" name="Clip" r:id="rId12" imgW="1266840" imgH="1200240" progId="">
                          <p:embed/>
                        </p:oleObj>
                      </mc:Choice>
                      <mc:Fallback>
                        <p:oleObj name="Clip" r:id="rId12" imgW="1266840" imgH="1200240" progId="">
                          <p:embed/>
                          <p:pic>
                            <p:nvPicPr>
                              <p:cNvPr id="0" name="Object 25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913" y="1602"/>
                                <a:ext cx="249" cy="236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3103" name="Group 26"/>
                <p:cNvGrpSpPr>
                  <a:grpSpLocks/>
                </p:cNvGrpSpPr>
                <p:nvPr/>
              </p:nvGrpSpPr>
              <p:grpSpPr bwMode="auto">
                <a:xfrm>
                  <a:off x="4037" y="1919"/>
                  <a:ext cx="482" cy="439"/>
                  <a:chOff x="2870" y="1518"/>
                  <a:chExt cx="292" cy="320"/>
                </a:xfrm>
              </p:grpSpPr>
              <p:graphicFrame>
                <p:nvGraphicFramePr>
                  <p:cNvPr id="3076" name="Object 27"/>
                  <p:cNvGraphicFramePr>
                    <a:graphicFrameLocks noChangeAspect="1"/>
                  </p:cNvGraphicFramePr>
                  <p:nvPr/>
                </p:nvGraphicFramePr>
                <p:xfrm>
                  <a:off x="2870" y="1518"/>
                  <a:ext cx="272" cy="28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718" name="Clip" r:id="rId13" imgW="819000" imgH="847800" progId="">
                          <p:embed/>
                        </p:oleObj>
                      </mc:Choice>
                      <mc:Fallback>
                        <p:oleObj name="Clip" r:id="rId13" imgW="819000" imgH="847800" progId="">
                          <p:embed/>
                          <p:pic>
                            <p:nvPicPr>
                              <p:cNvPr id="0" name="Object 27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870" y="1518"/>
                                <a:ext cx="272" cy="28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3077" name="Object 28"/>
                  <p:cNvGraphicFramePr>
                    <a:graphicFrameLocks noChangeAspect="1"/>
                  </p:cNvGraphicFramePr>
                  <p:nvPr/>
                </p:nvGraphicFramePr>
                <p:xfrm>
                  <a:off x="2913" y="1602"/>
                  <a:ext cx="249" cy="23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719" name="Clip" r:id="rId14" imgW="1266840" imgH="1200240" progId="">
                          <p:embed/>
                        </p:oleObj>
                      </mc:Choice>
                      <mc:Fallback>
                        <p:oleObj name="Clip" r:id="rId14" imgW="1266840" imgH="1200240" progId="">
                          <p:embed/>
                          <p:pic>
                            <p:nvPicPr>
                              <p:cNvPr id="0" name="Object 28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913" y="1602"/>
                                <a:ext cx="249" cy="236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3104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256" y="2030"/>
                  <a:ext cx="299" cy="2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latinLnBrk="0" hangingPunct="0">
                    <a:spcBef>
                      <a:spcPct val="0"/>
                    </a:spcBef>
                  </a:pPr>
                  <a:r>
                    <a:rPr kumimoji="0" lang="en-US" altLang="ko-KR" sz="1800">
                      <a:solidFill>
                        <a:srgbClr val="FF0000"/>
                      </a:solidFill>
                      <a:latin typeface="Comic Sans MS" pitchFamily="66" charset="0"/>
                    </a:rPr>
                    <a:t>A</a:t>
                  </a:r>
                </a:p>
              </p:txBody>
            </p:sp>
            <p:sp>
              <p:nvSpPr>
                <p:cNvPr id="3105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4459" y="2027"/>
                  <a:ext cx="207" cy="2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latinLnBrk="0" hangingPunct="0">
                    <a:spcBef>
                      <a:spcPct val="0"/>
                    </a:spcBef>
                  </a:pPr>
                  <a:r>
                    <a:rPr kumimoji="0" lang="en-US" altLang="ko-KR" sz="1800">
                      <a:latin typeface="Comic Sans MS" pitchFamily="66" charset="0"/>
                    </a:rPr>
                    <a:t>B</a:t>
                  </a:r>
                </a:p>
              </p:txBody>
            </p:sp>
            <p:sp>
              <p:nvSpPr>
                <p:cNvPr id="3106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5203" y="2053"/>
                  <a:ext cx="274" cy="2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latinLnBrk="0" hangingPunct="0">
                    <a:spcBef>
                      <a:spcPct val="0"/>
                    </a:spcBef>
                  </a:pPr>
                  <a:r>
                    <a:rPr kumimoji="0" lang="en-US" altLang="ko-KR" sz="1800">
                      <a:latin typeface="Comic Sans MS" pitchFamily="66" charset="0"/>
                    </a:rPr>
                    <a:t>C</a:t>
                  </a:r>
                </a:p>
              </p:txBody>
            </p:sp>
            <p:grpSp>
              <p:nvGrpSpPr>
                <p:cNvPr id="3107" name="Group 32"/>
                <p:cNvGrpSpPr>
                  <a:grpSpLocks/>
                </p:cNvGrpSpPr>
                <p:nvPr/>
              </p:nvGrpSpPr>
              <p:grpSpPr bwMode="auto">
                <a:xfrm>
                  <a:off x="4726" y="1927"/>
                  <a:ext cx="482" cy="439"/>
                  <a:chOff x="2870" y="1518"/>
                  <a:chExt cx="292" cy="320"/>
                </a:xfrm>
              </p:grpSpPr>
              <p:graphicFrame>
                <p:nvGraphicFramePr>
                  <p:cNvPr id="3074" name="Object 33"/>
                  <p:cNvGraphicFramePr>
                    <a:graphicFrameLocks noChangeAspect="1"/>
                  </p:cNvGraphicFramePr>
                  <p:nvPr/>
                </p:nvGraphicFramePr>
                <p:xfrm>
                  <a:off x="2870" y="1518"/>
                  <a:ext cx="272" cy="28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720" name="Clip" r:id="rId15" imgW="819000" imgH="847800" progId="">
                          <p:embed/>
                        </p:oleObj>
                      </mc:Choice>
                      <mc:Fallback>
                        <p:oleObj name="Clip" r:id="rId15" imgW="819000" imgH="847800" progId="">
                          <p:embed/>
                          <p:pic>
                            <p:nvPicPr>
                              <p:cNvPr id="0" name="Object 33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870" y="1518"/>
                                <a:ext cx="272" cy="28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3075" name="Object 34"/>
                  <p:cNvGraphicFramePr>
                    <a:graphicFrameLocks noChangeAspect="1"/>
                  </p:cNvGraphicFramePr>
                  <p:nvPr/>
                </p:nvGraphicFramePr>
                <p:xfrm>
                  <a:off x="2913" y="1602"/>
                  <a:ext cx="249" cy="23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721" name="Clip" r:id="rId16" imgW="1266840" imgH="1200240" progId="">
                          <p:embed/>
                        </p:oleObj>
                      </mc:Choice>
                      <mc:Fallback>
                        <p:oleObj name="Clip" r:id="rId16" imgW="1266840" imgH="1200240" progId="">
                          <p:embed/>
                          <p:pic>
                            <p:nvPicPr>
                              <p:cNvPr id="0" name="Object 34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913" y="1602"/>
                                <a:ext cx="249" cy="236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sp>
            <p:nvSpPr>
              <p:cNvPr id="3092" name="Text Box 35"/>
              <p:cNvSpPr txBox="1">
                <a:spLocks noChangeArrowheads="1"/>
              </p:cNvSpPr>
              <p:nvPr/>
            </p:nvSpPr>
            <p:spPr bwMode="auto">
              <a:xfrm>
                <a:off x="3310" y="2339"/>
                <a:ext cx="809" cy="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latinLnBrk="0" hangingPunct="0">
                  <a:spcBef>
                    <a:spcPct val="0"/>
                  </a:spcBef>
                </a:pPr>
                <a:r>
                  <a:rPr kumimoji="0" lang="en-US" altLang="ko-KR" sz="1400">
                    <a:solidFill>
                      <a:srgbClr val="FF0000"/>
                    </a:solidFill>
                    <a:latin typeface="Comic Sans MS" pitchFamily="66" charset="0"/>
                  </a:rPr>
                  <a:t>A’s signal</a:t>
                </a:r>
              </a:p>
              <a:p>
                <a:pPr eaLnBrk="0" latinLnBrk="0" hangingPunct="0">
                  <a:spcBef>
                    <a:spcPct val="0"/>
                  </a:spcBef>
                </a:pPr>
                <a:r>
                  <a:rPr kumimoji="0" lang="en-US" altLang="ko-KR" sz="1400">
                    <a:solidFill>
                      <a:srgbClr val="FF0000"/>
                    </a:solidFill>
                    <a:latin typeface="Comic Sans MS" pitchFamily="66" charset="0"/>
                  </a:rPr>
                  <a:t>strength</a:t>
                </a:r>
              </a:p>
            </p:txBody>
          </p:sp>
          <p:sp>
            <p:nvSpPr>
              <p:cNvPr id="3093" name="Line 36"/>
              <p:cNvSpPr>
                <a:spLocks noChangeShapeType="1"/>
              </p:cNvSpPr>
              <p:nvPr/>
            </p:nvSpPr>
            <p:spPr bwMode="auto">
              <a:xfrm>
                <a:off x="3349" y="2985"/>
                <a:ext cx="2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094" name="Line 37"/>
              <p:cNvSpPr>
                <a:spLocks noChangeShapeType="1"/>
              </p:cNvSpPr>
              <p:nvPr/>
            </p:nvSpPr>
            <p:spPr bwMode="auto">
              <a:xfrm>
                <a:off x="3315" y="2242"/>
                <a:ext cx="0" cy="7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095" name="Freeform 38"/>
              <p:cNvSpPr>
                <a:spLocks/>
              </p:cNvSpPr>
              <p:nvPr/>
            </p:nvSpPr>
            <p:spPr bwMode="auto">
              <a:xfrm>
                <a:off x="3367" y="2277"/>
                <a:ext cx="1887" cy="681"/>
              </a:xfrm>
              <a:custGeom>
                <a:avLst/>
                <a:gdLst>
                  <a:gd name="T0" fmla="*/ 0 w 1887"/>
                  <a:gd name="T1" fmla="*/ 0 h 681"/>
                  <a:gd name="T2" fmla="*/ 966 w 1887"/>
                  <a:gd name="T3" fmla="*/ 151 h 681"/>
                  <a:gd name="T4" fmla="*/ 1373 w 1887"/>
                  <a:gd name="T5" fmla="*/ 594 h 681"/>
                  <a:gd name="T6" fmla="*/ 1887 w 1887"/>
                  <a:gd name="T7" fmla="*/ 673 h 68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87"/>
                  <a:gd name="T13" fmla="*/ 0 h 681"/>
                  <a:gd name="T14" fmla="*/ 1887 w 1887"/>
                  <a:gd name="T15" fmla="*/ 681 h 68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87" h="681">
                    <a:moveTo>
                      <a:pt x="0" y="0"/>
                    </a:moveTo>
                    <a:cubicBezTo>
                      <a:pt x="161" y="25"/>
                      <a:pt x="737" y="52"/>
                      <a:pt x="966" y="151"/>
                    </a:cubicBezTo>
                    <a:cubicBezTo>
                      <a:pt x="1195" y="250"/>
                      <a:pt x="1220" y="507"/>
                      <a:pt x="1373" y="594"/>
                    </a:cubicBezTo>
                    <a:cubicBezTo>
                      <a:pt x="1526" y="681"/>
                      <a:pt x="1780" y="657"/>
                      <a:pt x="1887" y="673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096" name="Text Box 39"/>
              <p:cNvSpPr txBox="1">
                <a:spLocks noChangeArrowheads="1"/>
              </p:cNvSpPr>
              <p:nvPr/>
            </p:nvSpPr>
            <p:spPr bwMode="auto">
              <a:xfrm>
                <a:off x="4159" y="2962"/>
                <a:ext cx="493" cy="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latinLnBrk="0" hangingPunct="0">
                  <a:spcBef>
                    <a:spcPct val="0"/>
                  </a:spcBef>
                </a:pPr>
                <a:r>
                  <a:rPr kumimoji="0" lang="en-US" altLang="ko-KR" sz="1200">
                    <a:latin typeface="Comic Sans MS" pitchFamily="66" charset="0"/>
                  </a:rPr>
                  <a:t>space</a:t>
                </a:r>
              </a:p>
            </p:txBody>
          </p:sp>
          <p:sp>
            <p:nvSpPr>
              <p:cNvPr id="3097" name="Freeform 40"/>
              <p:cNvSpPr>
                <a:spLocks/>
              </p:cNvSpPr>
              <p:nvPr/>
            </p:nvSpPr>
            <p:spPr bwMode="auto">
              <a:xfrm flipH="1">
                <a:off x="3427" y="2258"/>
                <a:ext cx="1887" cy="681"/>
              </a:xfrm>
              <a:custGeom>
                <a:avLst/>
                <a:gdLst>
                  <a:gd name="T0" fmla="*/ 0 w 1887"/>
                  <a:gd name="T1" fmla="*/ 0 h 681"/>
                  <a:gd name="T2" fmla="*/ 966 w 1887"/>
                  <a:gd name="T3" fmla="*/ 151 h 681"/>
                  <a:gd name="T4" fmla="*/ 1373 w 1887"/>
                  <a:gd name="T5" fmla="*/ 594 h 681"/>
                  <a:gd name="T6" fmla="*/ 1887 w 1887"/>
                  <a:gd name="T7" fmla="*/ 673 h 68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87"/>
                  <a:gd name="T13" fmla="*/ 0 h 681"/>
                  <a:gd name="T14" fmla="*/ 1887 w 1887"/>
                  <a:gd name="T15" fmla="*/ 681 h 68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87" h="681">
                    <a:moveTo>
                      <a:pt x="0" y="0"/>
                    </a:moveTo>
                    <a:cubicBezTo>
                      <a:pt x="161" y="25"/>
                      <a:pt x="737" y="52"/>
                      <a:pt x="966" y="151"/>
                    </a:cubicBezTo>
                    <a:cubicBezTo>
                      <a:pt x="1195" y="250"/>
                      <a:pt x="1220" y="507"/>
                      <a:pt x="1373" y="594"/>
                    </a:cubicBezTo>
                    <a:cubicBezTo>
                      <a:pt x="1526" y="681"/>
                      <a:pt x="1780" y="657"/>
                      <a:pt x="1887" y="673"/>
                    </a:cubicBezTo>
                  </a:path>
                </a:pathLst>
              </a:cu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098" name="Text Box 41"/>
              <p:cNvSpPr txBox="1">
                <a:spLocks noChangeArrowheads="1"/>
              </p:cNvSpPr>
              <p:nvPr/>
            </p:nvSpPr>
            <p:spPr bwMode="auto">
              <a:xfrm>
                <a:off x="4964" y="2293"/>
                <a:ext cx="790" cy="3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latinLnBrk="0" hangingPunct="0">
                  <a:spcBef>
                    <a:spcPct val="0"/>
                  </a:spcBef>
                </a:pPr>
                <a:r>
                  <a:rPr kumimoji="0" lang="en-US" altLang="ko-KR" sz="1400">
                    <a:solidFill>
                      <a:schemeClr val="accent2"/>
                    </a:solidFill>
                    <a:latin typeface="Comic Sans MS" pitchFamily="66" charset="0"/>
                  </a:rPr>
                  <a:t>C’s signal</a:t>
                </a:r>
              </a:p>
              <a:p>
                <a:pPr eaLnBrk="0" latinLnBrk="0" hangingPunct="0">
                  <a:spcBef>
                    <a:spcPct val="0"/>
                  </a:spcBef>
                </a:pPr>
                <a:r>
                  <a:rPr kumimoji="0" lang="en-US" altLang="ko-KR" sz="1400">
                    <a:solidFill>
                      <a:schemeClr val="accent2"/>
                    </a:solidFill>
                    <a:latin typeface="Comic Sans MS" pitchFamily="66" charset="0"/>
                  </a:rPr>
                  <a:t>strength</a:t>
                </a:r>
              </a:p>
            </p:txBody>
          </p:sp>
          <p:sp>
            <p:nvSpPr>
              <p:cNvPr id="3099" name="Line 42"/>
              <p:cNvSpPr>
                <a:spLocks noChangeShapeType="1"/>
              </p:cNvSpPr>
              <p:nvPr/>
            </p:nvSpPr>
            <p:spPr bwMode="auto">
              <a:xfrm flipH="1">
                <a:off x="3554" y="2171"/>
                <a:ext cx="17" cy="7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100" name="Line 43"/>
              <p:cNvSpPr>
                <a:spLocks noChangeShapeType="1"/>
              </p:cNvSpPr>
              <p:nvPr/>
            </p:nvSpPr>
            <p:spPr bwMode="auto">
              <a:xfrm>
                <a:off x="4323" y="2214"/>
                <a:ext cx="0" cy="7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101" name="Line 44"/>
              <p:cNvSpPr>
                <a:spLocks noChangeShapeType="1"/>
              </p:cNvSpPr>
              <p:nvPr/>
            </p:nvSpPr>
            <p:spPr bwMode="auto">
              <a:xfrm>
                <a:off x="5004" y="2204"/>
                <a:ext cx="0" cy="7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/>
              <a:lstStyle/>
              <a:p>
                <a:endParaRPr lang="ko-KR" altLang="en-US"/>
              </a:p>
            </p:txBody>
          </p:sp>
        </p:grp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640"/>
            <a:ext cx="7924800" cy="936104"/>
          </a:xfrm>
        </p:spPr>
        <p:txBody>
          <a:bodyPr/>
          <a:lstStyle/>
          <a:p>
            <a:pPr eaLnBrk="1" hangingPunct="1"/>
            <a:r>
              <a:rPr lang="ko-KR" altLang="en-US" dirty="0"/>
              <a:t>충돌 회피 </a:t>
            </a:r>
            <a:r>
              <a:rPr lang="en-US" altLang="ko-KR" dirty="0"/>
              <a:t>(Collisions Avoidance)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2776"/>
            <a:ext cx="8101013" cy="5302349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 dirty="0"/>
              <a:t>MA</a:t>
            </a:r>
            <a:r>
              <a:rPr lang="en-US" altLang="ko-KR" dirty="0">
                <a:solidFill>
                  <a:srgbClr val="FF0000"/>
                </a:solidFill>
              </a:rPr>
              <a:t>CA</a:t>
            </a:r>
            <a:r>
              <a:rPr lang="en-US" altLang="ko-KR" dirty="0"/>
              <a:t>W (Multiple Access with </a:t>
            </a:r>
            <a:r>
              <a:rPr lang="en-US" altLang="ko-KR" dirty="0">
                <a:solidFill>
                  <a:srgbClr val="FF0000"/>
                </a:solidFill>
              </a:rPr>
              <a:t>Collision Avoidance</a:t>
            </a:r>
            <a:r>
              <a:rPr lang="en-US" altLang="ko-KR" dirty="0"/>
              <a:t> for Wireless)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dirty="0"/>
              <a:t>송신자는 </a:t>
            </a:r>
            <a:r>
              <a:rPr lang="en-US" altLang="ko-KR" sz="1800" b="1" dirty="0" err="1">
                <a:latin typeface="Courier New" pitchFamily="49" charset="0"/>
              </a:rPr>
              <a:t>RequestToSend</a:t>
            </a:r>
            <a:r>
              <a:rPr lang="en-US" altLang="ko-KR" dirty="0"/>
              <a:t> (RTS) frame</a:t>
            </a:r>
            <a:r>
              <a:rPr lang="ko-KR" altLang="en-US" dirty="0"/>
              <a:t>을 전송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dirty="0"/>
              <a:t>수신자는 </a:t>
            </a:r>
            <a:r>
              <a:rPr lang="en-US" altLang="ko-KR" sz="1800" b="1" dirty="0" err="1">
                <a:latin typeface="Courier New" pitchFamily="49" charset="0"/>
              </a:rPr>
              <a:t>ClearToSend</a:t>
            </a:r>
            <a:r>
              <a:rPr lang="en-US" altLang="ko-KR" dirty="0"/>
              <a:t> (CTS) frame</a:t>
            </a:r>
            <a:r>
              <a:rPr lang="ko-KR" altLang="en-US" dirty="0"/>
              <a:t>을 응답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dirty="0"/>
              <a:t>다른 </a:t>
            </a:r>
            <a:r>
              <a:rPr lang="ko-KR" altLang="en-US" dirty="0" err="1"/>
              <a:t>노드</a:t>
            </a:r>
            <a:endParaRPr lang="ko-KR" altLang="en-US" dirty="0"/>
          </a:p>
          <a:p>
            <a:pPr lvl="1" eaLnBrk="1" hangingPunct="1">
              <a:lnSpc>
                <a:spcPct val="80000"/>
              </a:lnSpc>
            </a:pPr>
            <a:r>
              <a:rPr lang="en-US" altLang="ko-KR" dirty="0"/>
              <a:t>CTS</a:t>
            </a:r>
            <a:r>
              <a:rPr lang="ko-KR" altLang="en-US" dirty="0"/>
              <a:t>를 들으면 </a:t>
            </a:r>
            <a:r>
              <a:rPr lang="en-US" altLang="ko-KR" dirty="0"/>
              <a:t>: keep quiet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dirty="0"/>
              <a:t>RTS</a:t>
            </a:r>
            <a:r>
              <a:rPr lang="ko-KR" altLang="en-US" dirty="0"/>
              <a:t>는 들리지만 </a:t>
            </a:r>
            <a:r>
              <a:rPr lang="en-US" altLang="ko-KR" dirty="0"/>
              <a:t>CTS</a:t>
            </a:r>
            <a:r>
              <a:rPr lang="ko-KR" altLang="en-US" dirty="0"/>
              <a:t>는 들리지 않는다면</a:t>
            </a:r>
            <a:r>
              <a:rPr lang="en-US" altLang="ko-KR" dirty="0"/>
              <a:t>: ok to transmit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dirty="0"/>
              <a:t>수신자는 프레임을 받은 후</a:t>
            </a:r>
            <a:r>
              <a:rPr lang="en-US" altLang="ko-KR" dirty="0"/>
              <a:t>, ACK</a:t>
            </a:r>
            <a:r>
              <a:rPr lang="ko-KR" altLang="en-US" dirty="0"/>
              <a:t>를 전송 </a:t>
            </a:r>
            <a:r>
              <a:rPr lang="en-US" altLang="ko-KR" dirty="0"/>
              <a:t>(MAC </a:t>
            </a:r>
            <a:r>
              <a:rPr lang="ko-KR" altLang="en-US" dirty="0"/>
              <a:t>수준의 </a:t>
            </a:r>
            <a:r>
              <a:rPr lang="en-US" altLang="ko-KR" dirty="0"/>
              <a:t>ACK)</a:t>
            </a:r>
            <a:endParaRPr lang="ko-KR" altLang="en-US" dirty="0"/>
          </a:p>
          <a:p>
            <a:pPr lvl="1" eaLnBrk="1" hangingPunct="1">
              <a:lnSpc>
                <a:spcPct val="80000"/>
              </a:lnSpc>
            </a:pPr>
            <a:r>
              <a:rPr lang="ko-KR" altLang="en-US" dirty="0"/>
              <a:t>다른 </a:t>
            </a:r>
            <a:r>
              <a:rPr lang="ko-KR" altLang="en-US" dirty="0" err="1"/>
              <a:t>노드들은</a:t>
            </a:r>
            <a:r>
              <a:rPr lang="ko-KR" altLang="en-US" dirty="0"/>
              <a:t> </a:t>
            </a:r>
            <a:r>
              <a:rPr lang="en-US" altLang="ko-KR" dirty="0"/>
              <a:t>ACK</a:t>
            </a:r>
            <a:r>
              <a:rPr lang="ko-KR" altLang="en-US" dirty="0"/>
              <a:t>가 전송될 때까지 기다린다</a:t>
            </a:r>
            <a:r>
              <a:rPr lang="en-US" altLang="ko-KR" dirty="0"/>
              <a:t>.</a:t>
            </a:r>
          </a:p>
          <a:p>
            <a:pPr eaLnBrk="1" hangingPunct="1">
              <a:lnSpc>
                <a:spcPct val="110000"/>
              </a:lnSpc>
            </a:pPr>
            <a:r>
              <a:rPr lang="ko-KR" altLang="en-US" dirty="0"/>
              <a:t>충돌 문제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dirty="0"/>
              <a:t>두 개 이상의 </a:t>
            </a:r>
            <a:r>
              <a:rPr lang="ko-KR" altLang="en-US" dirty="0" err="1"/>
              <a:t>노드가</a:t>
            </a:r>
            <a:r>
              <a:rPr lang="ko-KR" altLang="en-US" dirty="0"/>
              <a:t> </a:t>
            </a:r>
            <a:r>
              <a:rPr lang="en-US" altLang="ko-KR" dirty="0"/>
              <a:t>RTS</a:t>
            </a:r>
            <a:r>
              <a:rPr lang="ko-KR" altLang="en-US" dirty="0"/>
              <a:t>를 동시에 보낼 때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dirty="0"/>
              <a:t>충돌 인식 방법 없음</a:t>
            </a:r>
            <a:r>
              <a:rPr lang="en-US" altLang="ko-KR" dirty="0"/>
              <a:t>; </a:t>
            </a:r>
            <a:r>
              <a:rPr lang="ko-KR" altLang="en-US" dirty="0"/>
              <a:t>일정 시간 안에 </a:t>
            </a:r>
            <a:r>
              <a:rPr lang="en-US" altLang="ko-KR" dirty="0"/>
              <a:t>CTS</a:t>
            </a:r>
            <a:r>
              <a:rPr lang="ko-KR" altLang="en-US" dirty="0"/>
              <a:t>를 받지 못하면 충돌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dirty="0"/>
              <a:t>exponential </a:t>
            </a:r>
            <a:r>
              <a:rPr lang="en-US" altLang="ko-KR" dirty="0" err="1"/>
              <a:t>backoff</a:t>
            </a:r>
            <a:endParaRPr lang="en-US" altLang="ko-KR" dirty="0"/>
          </a:p>
          <a:p>
            <a:pPr eaLnBrk="1" hangingPunct="1">
              <a:lnSpc>
                <a:spcPct val="80000"/>
              </a:lnSpc>
            </a:pPr>
            <a:r>
              <a:rPr lang="ko-KR" altLang="en-US" dirty="0"/>
              <a:t>충돌확률 개선</a:t>
            </a:r>
            <a:r>
              <a:rPr lang="en-US" altLang="ko-KR" dirty="0"/>
              <a:t>? </a:t>
            </a:r>
            <a:r>
              <a:rPr lang="ko-KR" altLang="en-US" dirty="0"/>
              <a:t>충돌 비용 개선</a:t>
            </a:r>
            <a:r>
              <a:rPr lang="en-US" altLang="ko-KR" dirty="0"/>
              <a:t>?</a:t>
            </a:r>
          </a:p>
          <a:p>
            <a:pPr lvl="1" eaLnBrk="1" hangingPunct="1">
              <a:lnSpc>
                <a:spcPct val="80000"/>
              </a:lnSpc>
            </a:pPr>
            <a:endParaRPr lang="en-US" altLang="ko-KR" dirty="0"/>
          </a:p>
          <a:p>
            <a:pPr eaLnBrk="1" hangingPunct="1">
              <a:lnSpc>
                <a:spcPct val="80000"/>
              </a:lnSpc>
            </a:pPr>
            <a:r>
              <a:rPr lang="en-US" altLang="ko-KR" dirty="0"/>
              <a:t>RTS/CTS threshold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dirty="0"/>
              <a:t>작은</a:t>
            </a:r>
            <a:r>
              <a:rPr lang="en-US" altLang="ko-KR" dirty="0"/>
              <a:t> </a:t>
            </a:r>
            <a:r>
              <a:rPr lang="ko-KR" altLang="en-US" dirty="0"/>
              <a:t>프레임은 </a:t>
            </a:r>
            <a:r>
              <a:rPr lang="en-US" altLang="ko-KR" dirty="0"/>
              <a:t>RTS/CTS </a:t>
            </a:r>
            <a:r>
              <a:rPr lang="ko-KR" altLang="en-US" dirty="0"/>
              <a:t>교환 없이 보내는 것이 유리</a:t>
            </a:r>
            <a:endParaRPr lang="en-US" altLang="ko-KR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11588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 sz="3200"/>
              <a:t>Collision Avoidance: RTS-CTS exchange</a:t>
            </a:r>
          </a:p>
        </p:txBody>
      </p:sp>
      <p:sp>
        <p:nvSpPr>
          <p:cNvPr id="4103" name="Text Box 3"/>
          <p:cNvSpPr txBox="1">
            <a:spLocks noChangeArrowheads="1"/>
          </p:cNvSpPr>
          <p:nvPr/>
        </p:nvSpPr>
        <p:spPr bwMode="auto">
          <a:xfrm>
            <a:off x="3246438" y="746125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>
              <a:spcBef>
                <a:spcPct val="0"/>
              </a:spcBef>
            </a:pPr>
            <a:endParaRPr kumimoji="0" lang="ko-KR" altLang="ko-KR" sz="3200">
              <a:latin typeface="Times New Roman" pitchFamily="18" charset="0"/>
            </a:endParaRPr>
          </a:p>
        </p:txBody>
      </p:sp>
      <p:sp>
        <p:nvSpPr>
          <p:cNvPr id="4104" name="Text Box 4"/>
          <p:cNvSpPr txBox="1">
            <a:spLocks noChangeArrowheads="1"/>
          </p:cNvSpPr>
          <p:nvPr/>
        </p:nvSpPr>
        <p:spPr bwMode="auto">
          <a:xfrm>
            <a:off x="4624388" y="1393825"/>
            <a:ext cx="469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>
              <a:spcBef>
                <a:spcPct val="0"/>
              </a:spcBef>
            </a:pPr>
            <a:r>
              <a:rPr kumimoji="0" lang="en-US" altLang="ko-KR" sz="1800">
                <a:latin typeface="Comic Sans MS" pitchFamily="66" charset="0"/>
              </a:rPr>
              <a:t>AP</a:t>
            </a:r>
          </a:p>
        </p:txBody>
      </p:sp>
      <p:grpSp>
        <p:nvGrpSpPr>
          <p:cNvPr id="4105" name="Group 5"/>
          <p:cNvGrpSpPr>
            <a:grpSpLocks/>
          </p:cNvGrpSpPr>
          <p:nvPr/>
        </p:nvGrpSpPr>
        <p:grpSpPr bwMode="auto">
          <a:xfrm>
            <a:off x="4202113" y="1109663"/>
            <a:ext cx="782637" cy="571500"/>
            <a:chOff x="1160" y="2192"/>
            <a:chExt cx="589" cy="440"/>
          </a:xfrm>
        </p:grpSpPr>
        <p:pic>
          <p:nvPicPr>
            <p:cNvPr id="4138" name="Picture 6" descr="31u_bnrz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-5400000">
              <a:off x="1349" y="2458"/>
              <a:ext cx="212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39" name="AutoShape 7"/>
            <p:cNvSpPr>
              <a:spLocks noChangeAspect="1" noChangeArrowheads="1" noTextEdit="1"/>
            </p:cNvSpPr>
            <p:nvPr/>
          </p:nvSpPr>
          <p:spPr bwMode="auto">
            <a:xfrm>
              <a:off x="1160" y="2192"/>
              <a:ext cx="589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40" name="Freeform 8"/>
            <p:cNvSpPr>
              <a:spLocks/>
            </p:cNvSpPr>
            <p:nvPr/>
          </p:nvSpPr>
          <p:spPr bwMode="auto">
            <a:xfrm>
              <a:off x="1283" y="2231"/>
              <a:ext cx="83" cy="102"/>
            </a:xfrm>
            <a:custGeom>
              <a:avLst/>
              <a:gdLst>
                <a:gd name="T0" fmla="*/ 29 w 247"/>
                <a:gd name="T1" fmla="*/ 13 h 203"/>
                <a:gd name="T2" fmla="*/ 23 w 247"/>
                <a:gd name="T3" fmla="*/ 17 h 203"/>
                <a:gd name="T4" fmla="*/ 17 w 247"/>
                <a:gd name="T5" fmla="*/ 22 h 203"/>
                <a:gd name="T6" fmla="*/ 13 w 247"/>
                <a:gd name="T7" fmla="*/ 28 h 203"/>
                <a:gd name="T8" fmla="*/ 8 w 247"/>
                <a:gd name="T9" fmla="*/ 34 h 203"/>
                <a:gd name="T10" fmla="*/ 5 w 247"/>
                <a:gd name="T11" fmla="*/ 40 h 203"/>
                <a:gd name="T12" fmla="*/ 2 w 247"/>
                <a:gd name="T13" fmla="*/ 47 h 203"/>
                <a:gd name="T14" fmla="*/ 1 w 247"/>
                <a:gd name="T15" fmla="*/ 55 h 203"/>
                <a:gd name="T16" fmla="*/ 0 w 247"/>
                <a:gd name="T17" fmla="*/ 62 h 203"/>
                <a:gd name="T18" fmla="*/ 1 w 247"/>
                <a:gd name="T19" fmla="*/ 73 h 203"/>
                <a:gd name="T20" fmla="*/ 5 w 247"/>
                <a:gd name="T21" fmla="*/ 82 h 203"/>
                <a:gd name="T22" fmla="*/ 11 w 247"/>
                <a:gd name="T23" fmla="*/ 89 h 203"/>
                <a:gd name="T24" fmla="*/ 18 w 247"/>
                <a:gd name="T25" fmla="*/ 95 h 203"/>
                <a:gd name="T26" fmla="*/ 27 w 247"/>
                <a:gd name="T27" fmla="*/ 99 h 203"/>
                <a:gd name="T28" fmla="*/ 37 w 247"/>
                <a:gd name="T29" fmla="*/ 101 h 203"/>
                <a:gd name="T30" fmla="*/ 46 w 247"/>
                <a:gd name="T31" fmla="*/ 102 h 203"/>
                <a:gd name="T32" fmla="*/ 55 w 247"/>
                <a:gd name="T33" fmla="*/ 100 h 203"/>
                <a:gd name="T34" fmla="*/ 57 w 247"/>
                <a:gd name="T35" fmla="*/ 100 h 203"/>
                <a:gd name="T36" fmla="*/ 59 w 247"/>
                <a:gd name="T37" fmla="*/ 99 h 203"/>
                <a:gd name="T38" fmla="*/ 61 w 247"/>
                <a:gd name="T39" fmla="*/ 98 h 203"/>
                <a:gd name="T40" fmla="*/ 61 w 247"/>
                <a:gd name="T41" fmla="*/ 96 h 203"/>
                <a:gd name="T42" fmla="*/ 60 w 247"/>
                <a:gd name="T43" fmla="*/ 93 h 203"/>
                <a:gd name="T44" fmla="*/ 58 w 247"/>
                <a:gd name="T45" fmla="*/ 91 h 203"/>
                <a:gd name="T46" fmla="*/ 56 w 247"/>
                <a:gd name="T47" fmla="*/ 89 h 203"/>
                <a:gd name="T48" fmla="*/ 54 w 247"/>
                <a:gd name="T49" fmla="*/ 88 h 203"/>
                <a:gd name="T50" fmla="*/ 49 w 247"/>
                <a:gd name="T51" fmla="*/ 87 h 203"/>
                <a:gd name="T52" fmla="*/ 44 w 247"/>
                <a:gd name="T53" fmla="*/ 86 h 203"/>
                <a:gd name="T54" fmla="*/ 39 w 247"/>
                <a:gd name="T55" fmla="*/ 85 h 203"/>
                <a:gd name="T56" fmla="*/ 35 w 247"/>
                <a:gd name="T57" fmla="*/ 84 h 203"/>
                <a:gd name="T58" fmla="*/ 30 w 247"/>
                <a:gd name="T59" fmla="*/ 82 h 203"/>
                <a:gd name="T60" fmla="*/ 26 w 247"/>
                <a:gd name="T61" fmla="*/ 80 h 203"/>
                <a:gd name="T62" fmla="*/ 22 w 247"/>
                <a:gd name="T63" fmla="*/ 77 h 203"/>
                <a:gd name="T64" fmla="*/ 18 w 247"/>
                <a:gd name="T65" fmla="*/ 73 h 203"/>
                <a:gd name="T66" fmla="*/ 16 w 247"/>
                <a:gd name="T67" fmla="*/ 56 h 203"/>
                <a:gd name="T68" fmla="*/ 20 w 247"/>
                <a:gd name="T69" fmla="*/ 42 h 203"/>
                <a:gd name="T70" fmla="*/ 28 w 247"/>
                <a:gd name="T71" fmla="*/ 31 h 203"/>
                <a:gd name="T72" fmla="*/ 39 w 247"/>
                <a:gd name="T73" fmla="*/ 22 h 203"/>
                <a:gd name="T74" fmla="*/ 51 w 247"/>
                <a:gd name="T75" fmla="*/ 15 h 203"/>
                <a:gd name="T76" fmla="*/ 63 w 247"/>
                <a:gd name="T77" fmla="*/ 10 h 203"/>
                <a:gd name="T78" fmla="*/ 74 w 247"/>
                <a:gd name="T79" fmla="*/ 6 h 203"/>
                <a:gd name="T80" fmla="*/ 83 w 247"/>
                <a:gd name="T81" fmla="*/ 2 h 203"/>
                <a:gd name="T82" fmla="*/ 78 w 247"/>
                <a:gd name="T83" fmla="*/ 1 h 203"/>
                <a:gd name="T84" fmla="*/ 72 w 247"/>
                <a:gd name="T85" fmla="*/ 0 h 203"/>
                <a:gd name="T86" fmla="*/ 65 w 247"/>
                <a:gd name="T87" fmla="*/ 1 h 203"/>
                <a:gd name="T88" fmla="*/ 57 w 247"/>
                <a:gd name="T89" fmla="*/ 2 h 203"/>
                <a:gd name="T90" fmla="*/ 50 w 247"/>
                <a:gd name="T91" fmla="*/ 5 h 203"/>
                <a:gd name="T92" fmla="*/ 43 w 247"/>
                <a:gd name="T93" fmla="*/ 7 h 203"/>
                <a:gd name="T94" fmla="*/ 36 w 247"/>
                <a:gd name="T95" fmla="*/ 10 h 203"/>
                <a:gd name="T96" fmla="*/ 29 w 247"/>
                <a:gd name="T97" fmla="*/ 13 h 20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47"/>
                <a:gd name="T148" fmla="*/ 0 h 203"/>
                <a:gd name="T149" fmla="*/ 247 w 247"/>
                <a:gd name="T150" fmla="*/ 203 h 203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47" h="203">
                  <a:moveTo>
                    <a:pt x="87" y="26"/>
                  </a:moveTo>
                  <a:lnTo>
                    <a:pt x="68" y="34"/>
                  </a:lnTo>
                  <a:lnTo>
                    <a:pt x="52" y="44"/>
                  </a:lnTo>
                  <a:lnTo>
                    <a:pt x="38" y="55"/>
                  </a:lnTo>
                  <a:lnTo>
                    <a:pt x="25" y="67"/>
                  </a:lnTo>
                  <a:lnTo>
                    <a:pt x="14" y="80"/>
                  </a:lnTo>
                  <a:lnTo>
                    <a:pt x="7" y="94"/>
                  </a:lnTo>
                  <a:lnTo>
                    <a:pt x="3" y="109"/>
                  </a:lnTo>
                  <a:lnTo>
                    <a:pt x="0" y="124"/>
                  </a:lnTo>
                  <a:lnTo>
                    <a:pt x="3" y="145"/>
                  </a:lnTo>
                  <a:lnTo>
                    <a:pt x="14" y="163"/>
                  </a:lnTo>
                  <a:lnTo>
                    <a:pt x="32" y="178"/>
                  </a:lnTo>
                  <a:lnTo>
                    <a:pt x="55" y="189"/>
                  </a:lnTo>
                  <a:lnTo>
                    <a:pt x="81" y="198"/>
                  </a:lnTo>
                  <a:lnTo>
                    <a:pt x="109" y="202"/>
                  </a:lnTo>
                  <a:lnTo>
                    <a:pt x="138" y="203"/>
                  </a:lnTo>
                  <a:lnTo>
                    <a:pt x="165" y="200"/>
                  </a:lnTo>
                  <a:lnTo>
                    <a:pt x="171" y="200"/>
                  </a:lnTo>
                  <a:lnTo>
                    <a:pt x="177" y="198"/>
                  </a:lnTo>
                  <a:lnTo>
                    <a:pt x="181" y="195"/>
                  </a:lnTo>
                  <a:lnTo>
                    <a:pt x="183" y="191"/>
                  </a:lnTo>
                  <a:lnTo>
                    <a:pt x="180" y="186"/>
                  </a:lnTo>
                  <a:lnTo>
                    <a:pt x="174" y="182"/>
                  </a:lnTo>
                  <a:lnTo>
                    <a:pt x="167" y="178"/>
                  </a:lnTo>
                  <a:lnTo>
                    <a:pt x="160" y="176"/>
                  </a:lnTo>
                  <a:lnTo>
                    <a:pt x="145" y="173"/>
                  </a:lnTo>
                  <a:lnTo>
                    <a:pt x="131" y="171"/>
                  </a:lnTo>
                  <a:lnTo>
                    <a:pt x="116" y="169"/>
                  </a:lnTo>
                  <a:lnTo>
                    <a:pt x="103" y="167"/>
                  </a:lnTo>
                  <a:lnTo>
                    <a:pt x="90" y="164"/>
                  </a:lnTo>
                  <a:lnTo>
                    <a:pt x="77" y="160"/>
                  </a:lnTo>
                  <a:lnTo>
                    <a:pt x="65" y="154"/>
                  </a:lnTo>
                  <a:lnTo>
                    <a:pt x="54" y="146"/>
                  </a:lnTo>
                  <a:lnTo>
                    <a:pt x="49" y="112"/>
                  </a:lnTo>
                  <a:lnTo>
                    <a:pt x="61" y="84"/>
                  </a:lnTo>
                  <a:lnTo>
                    <a:pt x="84" y="62"/>
                  </a:lnTo>
                  <a:lnTo>
                    <a:pt x="116" y="44"/>
                  </a:lnTo>
                  <a:lnTo>
                    <a:pt x="151" y="30"/>
                  </a:lnTo>
                  <a:lnTo>
                    <a:pt x="187" y="19"/>
                  </a:lnTo>
                  <a:lnTo>
                    <a:pt x="220" y="11"/>
                  </a:lnTo>
                  <a:lnTo>
                    <a:pt x="247" y="4"/>
                  </a:lnTo>
                  <a:lnTo>
                    <a:pt x="231" y="1"/>
                  </a:lnTo>
                  <a:lnTo>
                    <a:pt x="213" y="0"/>
                  </a:lnTo>
                  <a:lnTo>
                    <a:pt x="193" y="2"/>
                  </a:lnTo>
                  <a:lnTo>
                    <a:pt x="171" y="4"/>
                  </a:lnTo>
                  <a:lnTo>
                    <a:pt x="149" y="9"/>
                  </a:lnTo>
                  <a:lnTo>
                    <a:pt x="128" y="14"/>
                  </a:lnTo>
                  <a:lnTo>
                    <a:pt x="106" y="20"/>
                  </a:lnTo>
                  <a:lnTo>
                    <a:pt x="87" y="26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41" name="Freeform 9"/>
            <p:cNvSpPr>
              <a:spLocks/>
            </p:cNvSpPr>
            <p:nvPr/>
          </p:nvSpPr>
          <p:spPr bwMode="auto">
            <a:xfrm>
              <a:off x="1424" y="2230"/>
              <a:ext cx="52" cy="79"/>
            </a:xfrm>
            <a:custGeom>
              <a:avLst/>
              <a:gdLst>
                <a:gd name="T0" fmla="*/ 44 w 158"/>
                <a:gd name="T1" fmla="*/ 26 h 158"/>
                <a:gd name="T2" fmla="*/ 46 w 158"/>
                <a:gd name="T3" fmla="*/ 34 h 158"/>
                <a:gd name="T4" fmla="*/ 45 w 158"/>
                <a:gd name="T5" fmla="*/ 41 h 158"/>
                <a:gd name="T6" fmla="*/ 42 w 158"/>
                <a:gd name="T7" fmla="*/ 47 h 158"/>
                <a:gd name="T8" fmla="*/ 37 w 158"/>
                <a:gd name="T9" fmla="*/ 53 h 158"/>
                <a:gd name="T10" fmla="*/ 31 w 158"/>
                <a:gd name="T11" fmla="*/ 58 h 158"/>
                <a:gd name="T12" fmla="*/ 25 w 158"/>
                <a:gd name="T13" fmla="*/ 63 h 158"/>
                <a:gd name="T14" fmla="*/ 18 w 158"/>
                <a:gd name="T15" fmla="*/ 68 h 158"/>
                <a:gd name="T16" fmla="*/ 12 w 158"/>
                <a:gd name="T17" fmla="*/ 72 h 158"/>
                <a:gd name="T18" fmla="*/ 11 w 158"/>
                <a:gd name="T19" fmla="*/ 74 h 158"/>
                <a:gd name="T20" fmla="*/ 11 w 158"/>
                <a:gd name="T21" fmla="*/ 75 h 158"/>
                <a:gd name="T22" fmla="*/ 11 w 158"/>
                <a:gd name="T23" fmla="*/ 76 h 158"/>
                <a:gd name="T24" fmla="*/ 11 w 158"/>
                <a:gd name="T25" fmla="*/ 78 h 158"/>
                <a:gd name="T26" fmla="*/ 13 w 158"/>
                <a:gd name="T27" fmla="*/ 79 h 158"/>
                <a:gd name="T28" fmla="*/ 14 w 158"/>
                <a:gd name="T29" fmla="*/ 79 h 158"/>
                <a:gd name="T30" fmla="*/ 15 w 158"/>
                <a:gd name="T31" fmla="*/ 79 h 158"/>
                <a:gd name="T32" fmla="*/ 16 w 158"/>
                <a:gd name="T33" fmla="*/ 79 h 158"/>
                <a:gd name="T34" fmla="*/ 24 w 158"/>
                <a:gd name="T35" fmla="*/ 74 h 158"/>
                <a:gd name="T36" fmla="*/ 31 w 158"/>
                <a:gd name="T37" fmla="*/ 69 h 158"/>
                <a:gd name="T38" fmla="*/ 38 w 158"/>
                <a:gd name="T39" fmla="*/ 63 h 158"/>
                <a:gd name="T40" fmla="*/ 44 w 158"/>
                <a:gd name="T41" fmla="*/ 57 h 158"/>
                <a:gd name="T42" fmla="*/ 49 w 158"/>
                <a:gd name="T43" fmla="*/ 50 h 158"/>
                <a:gd name="T44" fmla="*/ 51 w 158"/>
                <a:gd name="T45" fmla="*/ 42 h 158"/>
                <a:gd name="T46" fmla="*/ 52 w 158"/>
                <a:gd name="T47" fmla="*/ 34 h 158"/>
                <a:gd name="T48" fmla="*/ 50 w 158"/>
                <a:gd name="T49" fmla="*/ 24 h 158"/>
                <a:gd name="T50" fmla="*/ 46 w 158"/>
                <a:gd name="T51" fmla="*/ 18 h 158"/>
                <a:gd name="T52" fmla="*/ 39 w 158"/>
                <a:gd name="T53" fmla="*/ 11 h 158"/>
                <a:gd name="T54" fmla="*/ 32 w 158"/>
                <a:gd name="T55" fmla="*/ 7 h 158"/>
                <a:gd name="T56" fmla="*/ 23 w 158"/>
                <a:gd name="T57" fmla="*/ 3 h 158"/>
                <a:gd name="T58" fmla="*/ 15 w 158"/>
                <a:gd name="T59" fmla="*/ 1 h 158"/>
                <a:gd name="T60" fmla="*/ 8 w 158"/>
                <a:gd name="T61" fmla="*/ 0 h 158"/>
                <a:gd name="T62" fmla="*/ 2 w 158"/>
                <a:gd name="T63" fmla="*/ 0 h 158"/>
                <a:gd name="T64" fmla="*/ 0 w 158"/>
                <a:gd name="T65" fmla="*/ 2 h 158"/>
                <a:gd name="T66" fmla="*/ 6 w 158"/>
                <a:gd name="T67" fmla="*/ 5 h 158"/>
                <a:gd name="T68" fmla="*/ 12 w 158"/>
                <a:gd name="T69" fmla="*/ 6 h 158"/>
                <a:gd name="T70" fmla="*/ 18 w 158"/>
                <a:gd name="T71" fmla="*/ 9 h 158"/>
                <a:gd name="T72" fmla="*/ 25 w 158"/>
                <a:gd name="T73" fmla="*/ 10 h 158"/>
                <a:gd name="T74" fmla="*/ 31 w 158"/>
                <a:gd name="T75" fmla="*/ 13 h 158"/>
                <a:gd name="T76" fmla="*/ 36 w 158"/>
                <a:gd name="T77" fmla="*/ 17 h 158"/>
                <a:gd name="T78" fmla="*/ 40 w 158"/>
                <a:gd name="T79" fmla="*/ 20 h 158"/>
                <a:gd name="T80" fmla="*/ 44 w 158"/>
                <a:gd name="T81" fmla="*/ 26 h 15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58"/>
                <a:gd name="T124" fmla="*/ 0 h 158"/>
                <a:gd name="T125" fmla="*/ 158 w 158"/>
                <a:gd name="T126" fmla="*/ 158 h 15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58" h="158">
                  <a:moveTo>
                    <a:pt x="133" y="52"/>
                  </a:moveTo>
                  <a:lnTo>
                    <a:pt x="139" y="68"/>
                  </a:lnTo>
                  <a:lnTo>
                    <a:pt x="137" y="83"/>
                  </a:lnTo>
                  <a:lnTo>
                    <a:pt x="127" y="95"/>
                  </a:lnTo>
                  <a:lnTo>
                    <a:pt x="113" y="106"/>
                  </a:lnTo>
                  <a:lnTo>
                    <a:pt x="95" y="116"/>
                  </a:lnTo>
                  <a:lnTo>
                    <a:pt x="75" y="126"/>
                  </a:lnTo>
                  <a:lnTo>
                    <a:pt x="55" y="135"/>
                  </a:lnTo>
                  <a:lnTo>
                    <a:pt x="37" y="144"/>
                  </a:lnTo>
                  <a:lnTo>
                    <a:pt x="34" y="147"/>
                  </a:lnTo>
                  <a:lnTo>
                    <a:pt x="33" y="149"/>
                  </a:lnTo>
                  <a:lnTo>
                    <a:pt x="33" y="152"/>
                  </a:lnTo>
                  <a:lnTo>
                    <a:pt x="34" y="155"/>
                  </a:lnTo>
                  <a:lnTo>
                    <a:pt x="39" y="157"/>
                  </a:lnTo>
                  <a:lnTo>
                    <a:pt x="43" y="158"/>
                  </a:lnTo>
                  <a:lnTo>
                    <a:pt x="46" y="158"/>
                  </a:lnTo>
                  <a:lnTo>
                    <a:pt x="50" y="157"/>
                  </a:lnTo>
                  <a:lnTo>
                    <a:pt x="74" y="148"/>
                  </a:lnTo>
                  <a:lnTo>
                    <a:pt x="95" y="138"/>
                  </a:lnTo>
                  <a:lnTo>
                    <a:pt x="116" y="127"/>
                  </a:lnTo>
                  <a:lnTo>
                    <a:pt x="135" y="114"/>
                  </a:lnTo>
                  <a:lnTo>
                    <a:pt x="148" y="100"/>
                  </a:lnTo>
                  <a:lnTo>
                    <a:pt x="156" y="84"/>
                  </a:lnTo>
                  <a:lnTo>
                    <a:pt x="158" y="67"/>
                  </a:lnTo>
                  <a:lnTo>
                    <a:pt x="152" y="49"/>
                  </a:lnTo>
                  <a:lnTo>
                    <a:pt x="139" y="35"/>
                  </a:lnTo>
                  <a:lnTo>
                    <a:pt x="120" y="23"/>
                  </a:lnTo>
                  <a:lnTo>
                    <a:pt x="97" y="14"/>
                  </a:lnTo>
                  <a:lnTo>
                    <a:pt x="71" y="7"/>
                  </a:lnTo>
                  <a:lnTo>
                    <a:pt x="45" y="2"/>
                  </a:lnTo>
                  <a:lnTo>
                    <a:pt x="23" y="0"/>
                  </a:lnTo>
                  <a:lnTo>
                    <a:pt x="7" y="0"/>
                  </a:lnTo>
                  <a:lnTo>
                    <a:pt x="0" y="4"/>
                  </a:lnTo>
                  <a:lnTo>
                    <a:pt x="17" y="9"/>
                  </a:lnTo>
                  <a:lnTo>
                    <a:pt x="36" y="13"/>
                  </a:lnTo>
                  <a:lnTo>
                    <a:pt x="56" y="17"/>
                  </a:lnTo>
                  <a:lnTo>
                    <a:pt x="75" y="21"/>
                  </a:lnTo>
                  <a:lnTo>
                    <a:pt x="94" y="26"/>
                  </a:lnTo>
                  <a:lnTo>
                    <a:pt x="110" y="33"/>
                  </a:lnTo>
                  <a:lnTo>
                    <a:pt x="123" y="41"/>
                  </a:lnTo>
                  <a:lnTo>
                    <a:pt x="133" y="52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42" name="Freeform 10"/>
            <p:cNvSpPr>
              <a:spLocks/>
            </p:cNvSpPr>
            <p:nvPr/>
          </p:nvSpPr>
          <p:spPr bwMode="auto">
            <a:xfrm>
              <a:off x="1232" y="2211"/>
              <a:ext cx="133" cy="166"/>
            </a:xfrm>
            <a:custGeom>
              <a:avLst/>
              <a:gdLst>
                <a:gd name="T0" fmla="*/ 41 w 399"/>
                <a:gd name="T1" fmla="*/ 31 h 331"/>
                <a:gd name="T2" fmla="*/ 22 w 399"/>
                <a:gd name="T3" fmla="*/ 51 h 331"/>
                <a:gd name="T4" fmla="*/ 7 w 399"/>
                <a:gd name="T5" fmla="*/ 73 h 331"/>
                <a:gd name="T6" fmla="*/ 0 w 399"/>
                <a:gd name="T7" fmla="*/ 100 h 331"/>
                <a:gd name="T8" fmla="*/ 1 w 399"/>
                <a:gd name="T9" fmla="*/ 117 h 331"/>
                <a:gd name="T10" fmla="*/ 4 w 399"/>
                <a:gd name="T11" fmla="*/ 124 h 331"/>
                <a:gd name="T12" fmla="*/ 8 w 399"/>
                <a:gd name="T13" fmla="*/ 131 h 331"/>
                <a:gd name="T14" fmla="*/ 13 w 399"/>
                <a:gd name="T15" fmla="*/ 136 h 331"/>
                <a:gd name="T16" fmla="*/ 23 w 399"/>
                <a:gd name="T17" fmla="*/ 142 h 331"/>
                <a:gd name="T18" fmla="*/ 36 w 399"/>
                <a:gd name="T19" fmla="*/ 149 h 331"/>
                <a:gd name="T20" fmla="*/ 49 w 399"/>
                <a:gd name="T21" fmla="*/ 154 h 331"/>
                <a:gd name="T22" fmla="*/ 63 w 399"/>
                <a:gd name="T23" fmla="*/ 158 h 331"/>
                <a:gd name="T24" fmla="*/ 77 w 399"/>
                <a:gd name="T25" fmla="*/ 161 h 331"/>
                <a:gd name="T26" fmla="*/ 91 w 399"/>
                <a:gd name="T27" fmla="*/ 163 h 331"/>
                <a:gd name="T28" fmla="*/ 105 w 399"/>
                <a:gd name="T29" fmla="*/ 164 h 331"/>
                <a:gd name="T30" fmla="*/ 119 w 399"/>
                <a:gd name="T31" fmla="*/ 165 h 331"/>
                <a:gd name="T32" fmla="*/ 129 w 399"/>
                <a:gd name="T33" fmla="*/ 166 h 331"/>
                <a:gd name="T34" fmla="*/ 132 w 399"/>
                <a:gd name="T35" fmla="*/ 163 h 331"/>
                <a:gd name="T36" fmla="*/ 133 w 399"/>
                <a:gd name="T37" fmla="*/ 158 h 331"/>
                <a:gd name="T38" fmla="*/ 130 w 399"/>
                <a:gd name="T39" fmla="*/ 155 h 331"/>
                <a:gd name="T40" fmla="*/ 121 w 399"/>
                <a:gd name="T41" fmla="*/ 152 h 331"/>
                <a:gd name="T42" fmla="*/ 109 w 399"/>
                <a:gd name="T43" fmla="*/ 150 h 331"/>
                <a:gd name="T44" fmla="*/ 96 w 399"/>
                <a:gd name="T45" fmla="*/ 148 h 331"/>
                <a:gd name="T46" fmla="*/ 83 w 399"/>
                <a:gd name="T47" fmla="*/ 146 h 331"/>
                <a:gd name="T48" fmla="*/ 70 w 399"/>
                <a:gd name="T49" fmla="*/ 143 h 331"/>
                <a:gd name="T50" fmla="*/ 57 w 399"/>
                <a:gd name="T51" fmla="*/ 140 h 331"/>
                <a:gd name="T52" fmla="*/ 45 w 399"/>
                <a:gd name="T53" fmla="*/ 136 h 331"/>
                <a:gd name="T54" fmla="*/ 33 w 399"/>
                <a:gd name="T55" fmla="*/ 131 h 331"/>
                <a:gd name="T56" fmla="*/ 23 w 399"/>
                <a:gd name="T57" fmla="*/ 124 h 331"/>
                <a:gd name="T58" fmla="*/ 16 w 399"/>
                <a:gd name="T59" fmla="*/ 114 h 331"/>
                <a:gd name="T60" fmla="*/ 14 w 399"/>
                <a:gd name="T61" fmla="*/ 102 h 331"/>
                <a:gd name="T62" fmla="*/ 16 w 399"/>
                <a:gd name="T63" fmla="*/ 88 h 331"/>
                <a:gd name="T64" fmla="*/ 21 w 399"/>
                <a:gd name="T65" fmla="*/ 75 h 331"/>
                <a:gd name="T66" fmla="*/ 29 w 399"/>
                <a:gd name="T67" fmla="*/ 61 h 331"/>
                <a:gd name="T68" fmla="*/ 39 w 399"/>
                <a:gd name="T69" fmla="*/ 49 h 331"/>
                <a:gd name="T70" fmla="*/ 51 w 399"/>
                <a:gd name="T71" fmla="*/ 37 h 331"/>
                <a:gd name="T72" fmla="*/ 63 w 399"/>
                <a:gd name="T73" fmla="*/ 26 h 331"/>
                <a:gd name="T74" fmla="*/ 81 w 399"/>
                <a:gd name="T75" fmla="*/ 17 h 331"/>
                <a:gd name="T76" fmla="*/ 98 w 399"/>
                <a:gd name="T77" fmla="*/ 9 h 331"/>
                <a:gd name="T78" fmla="*/ 109 w 399"/>
                <a:gd name="T79" fmla="*/ 3 h 331"/>
                <a:gd name="T80" fmla="*/ 106 w 399"/>
                <a:gd name="T81" fmla="*/ 0 h 331"/>
                <a:gd name="T82" fmla="*/ 91 w 399"/>
                <a:gd name="T83" fmla="*/ 2 h 331"/>
                <a:gd name="T84" fmla="*/ 74 w 399"/>
                <a:gd name="T85" fmla="*/ 8 h 331"/>
                <a:gd name="T86" fmla="*/ 58 w 399"/>
                <a:gd name="T87" fmla="*/ 17 h 331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99"/>
                <a:gd name="T133" fmla="*/ 0 h 331"/>
                <a:gd name="T134" fmla="*/ 399 w 399"/>
                <a:gd name="T135" fmla="*/ 331 h 331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99" h="331">
                  <a:moveTo>
                    <a:pt x="155" y="44"/>
                  </a:moveTo>
                  <a:lnTo>
                    <a:pt x="124" y="62"/>
                  </a:lnTo>
                  <a:lnTo>
                    <a:pt x="94" y="80"/>
                  </a:lnTo>
                  <a:lnTo>
                    <a:pt x="66" y="101"/>
                  </a:lnTo>
                  <a:lnTo>
                    <a:pt x="42" y="123"/>
                  </a:lnTo>
                  <a:lnTo>
                    <a:pt x="21" y="146"/>
                  </a:lnTo>
                  <a:lnTo>
                    <a:pt x="7" y="171"/>
                  </a:lnTo>
                  <a:lnTo>
                    <a:pt x="0" y="199"/>
                  </a:lnTo>
                  <a:lnTo>
                    <a:pt x="1" y="227"/>
                  </a:lnTo>
                  <a:lnTo>
                    <a:pt x="4" y="234"/>
                  </a:lnTo>
                  <a:lnTo>
                    <a:pt x="7" y="242"/>
                  </a:lnTo>
                  <a:lnTo>
                    <a:pt x="11" y="248"/>
                  </a:lnTo>
                  <a:lnTo>
                    <a:pt x="17" y="255"/>
                  </a:lnTo>
                  <a:lnTo>
                    <a:pt x="24" y="261"/>
                  </a:lnTo>
                  <a:lnTo>
                    <a:pt x="33" y="267"/>
                  </a:lnTo>
                  <a:lnTo>
                    <a:pt x="40" y="272"/>
                  </a:lnTo>
                  <a:lnTo>
                    <a:pt x="50" y="276"/>
                  </a:lnTo>
                  <a:lnTo>
                    <a:pt x="69" y="284"/>
                  </a:lnTo>
                  <a:lnTo>
                    <a:pt x="88" y="291"/>
                  </a:lnTo>
                  <a:lnTo>
                    <a:pt x="107" y="297"/>
                  </a:lnTo>
                  <a:lnTo>
                    <a:pt x="127" y="302"/>
                  </a:lnTo>
                  <a:lnTo>
                    <a:pt x="148" y="307"/>
                  </a:lnTo>
                  <a:lnTo>
                    <a:pt x="168" y="311"/>
                  </a:lnTo>
                  <a:lnTo>
                    <a:pt x="188" y="315"/>
                  </a:lnTo>
                  <a:lnTo>
                    <a:pt x="209" y="318"/>
                  </a:lnTo>
                  <a:lnTo>
                    <a:pt x="230" y="321"/>
                  </a:lnTo>
                  <a:lnTo>
                    <a:pt x="251" y="323"/>
                  </a:lnTo>
                  <a:lnTo>
                    <a:pt x="272" y="325"/>
                  </a:lnTo>
                  <a:lnTo>
                    <a:pt x="294" y="327"/>
                  </a:lnTo>
                  <a:lnTo>
                    <a:pt x="315" y="328"/>
                  </a:lnTo>
                  <a:lnTo>
                    <a:pt x="336" y="329"/>
                  </a:lnTo>
                  <a:lnTo>
                    <a:pt x="358" y="330"/>
                  </a:lnTo>
                  <a:lnTo>
                    <a:pt x="378" y="331"/>
                  </a:lnTo>
                  <a:lnTo>
                    <a:pt x="386" y="331"/>
                  </a:lnTo>
                  <a:lnTo>
                    <a:pt x="391" y="329"/>
                  </a:lnTo>
                  <a:lnTo>
                    <a:pt x="396" y="325"/>
                  </a:lnTo>
                  <a:lnTo>
                    <a:pt x="399" y="321"/>
                  </a:lnTo>
                  <a:lnTo>
                    <a:pt x="399" y="316"/>
                  </a:lnTo>
                  <a:lnTo>
                    <a:pt x="396" y="312"/>
                  </a:lnTo>
                  <a:lnTo>
                    <a:pt x="390" y="309"/>
                  </a:lnTo>
                  <a:lnTo>
                    <a:pt x="383" y="307"/>
                  </a:lnTo>
                  <a:lnTo>
                    <a:pt x="364" y="304"/>
                  </a:lnTo>
                  <a:lnTo>
                    <a:pt x="345" y="302"/>
                  </a:lnTo>
                  <a:lnTo>
                    <a:pt x="326" y="299"/>
                  </a:lnTo>
                  <a:lnTo>
                    <a:pt x="306" y="297"/>
                  </a:lnTo>
                  <a:lnTo>
                    <a:pt x="287" y="295"/>
                  </a:lnTo>
                  <a:lnTo>
                    <a:pt x="268" y="293"/>
                  </a:lnTo>
                  <a:lnTo>
                    <a:pt x="248" y="291"/>
                  </a:lnTo>
                  <a:lnTo>
                    <a:pt x="229" y="288"/>
                  </a:lnTo>
                  <a:lnTo>
                    <a:pt x="210" y="286"/>
                  </a:lnTo>
                  <a:lnTo>
                    <a:pt x="191" y="283"/>
                  </a:lnTo>
                  <a:lnTo>
                    <a:pt x="172" y="279"/>
                  </a:lnTo>
                  <a:lnTo>
                    <a:pt x="153" y="276"/>
                  </a:lnTo>
                  <a:lnTo>
                    <a:pt x="136" y="271"/>
                  </a:lnTo>
                  <a:lnTo>
                    <a:pt x="117" y="266"/>
                  </a:lnTo>
                  <a:lnTo>
                    <a:pt x="100" y="261"/>
                  </a:lnTo>
                  <a:lnTo>
                    <a:pt x="82" y="254"/>
                  </a:lnTo>
                  <a:lnTo>
                    <a:pt x="68" y="247"/>
                  </a:lnTo>
                  <a:lnTo>
                    <a:pt x="56" y="238"/>
                  </a:lnTo>
                  <a:lnTo>
                    <a:pt x="48" y="228"/>
                  </a:lnTo>
                  <a:lnTo>
                    <a:pt x="43" y="216"/>
                  </a:lnTo>
                  <a:lnTo>
                    <a:pt x="42" y="204"/>
                  </a:lnTo>
                  <a:lnTo>
                    <a:pt x="43" y="189"/>
                  </a:lnTo>
                  <a:lnTo>
                    <a:pt x="48" y="175"/>
                  </a:lnTo>
                  <a:lnTo>
                    <a:pt x="53" y="164"/>
                  </a:lnTo>
                  <a:lnTo>
                    <a:pt x="64" y="149"/>
                  </a:lnTo>
                  <a:lnTo>
                    <a:pt x="75" y="134"/>
                  </a:lnTo>
                  <a:lnTo>
                    <a:pt x="88" y="121"/>
                  </a:lnTo>
                  <a:lnTo>
                    <a:pt x="103" y="109"/>
                  </a:lnTo>
                  <a:lnTo>
                    <a:pt x="117" y="97"/>
                  </a:lnTo>
                  <a:lnTo>
                    <a:pt x="133" y="85"/>
                  </a:lnTo>
                  <a:lnTo>
                    <a:pt x="152" y="73"/>
                  </a:lnTo>
                  <a:lnTo>
                    <a:pt x="171" y="61"/>
                  </a:lnTo>
                  <a:lnTo>
                    <a:pt x="190" y="51"/>
                  </a:lnTo>
                  <a:lnTo>
                    <a:pt x="214" y="42"/>
                  </a:lnTo>
                  <a:lnTo>
                    <a:pt x="242" y="33"/>
                  </a:lnTo>
                  <a:lnTo>
                    <a:pt x="270" y="25"/>
                  </a:lnTo>
                  <a:lnTo>
                    <a:pt x="294" y="18"/>
                  </a:lnTo>
                  <a:lnTo>
                    <a:pt x="315" y="12"/>
                  </a:lnTo>
                  <a:lnTo>
                    <a:pt x="328" y="6"/>
                  </a:lnTo>
                  <a:lnTo>
                    <a:pt x="332" y="2"/>
                  </a:lnTo>
                  <a:lnTo>
                    <a:pt x="317" y="0"/>
                  </a:lnTo>
                  <a:lnTo>
                    <a:pt x="297" y="1"/>
                  </a:lnTo>
                  <a:lnTo>
                    <a:pt x="274" y="4"/>
                  </a:lnTo>
                  <a:lnTo>
                    <a:pt x="249" y="9"/>
                  </a:lnTo>
                  <a:lnTo>
                    <a:pt x="223" y="16"/>
                  </a:lnTo>
                  <a:lnTo>
                    <a:pt x="198" y="24"/>
                  </a:lnTo>
                  <a:lnTo>
                    <a:pt x="175" y="33"/>
                  </a:lnTo>
                  <a:lnTo>
                    <a:pt x="155" y="44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43" name="Freeform 11"/>
            <p:cNvSpPr>
              <a:spLocks/>
            </p:cNvSpPr>
            <p:nvPr/>
          </p:nvSpPr>
          <p:spPr bwMode="auto">
            <a:xfrm>
              <a:off x="1419" y="2206"/>
              <a:ext cx="116" cy="110"/>
            </a:xfrm>
            <a:custGeom>
              <a:avLst/>
              <a:gdLst>
                <a:gd name="T0" fmla="*/ 96 w 350"/>
                <a:gd name="T1" fmla="*/ 34 h 221"/>
                <a:gd name="T2" fmla="*/ 101 w 350"/>
                <a:gd name="T3" fmla="*/ 40 h 221"/>
                <a:gd name="T4" fmla="*/ 105 w 350"/>
                <a:gd name="T5" fmla="*/ 47 h 221"/>
                <a:gd name="T6" fmla="*/ 106 w 350"/>
                <a:gd name="T7" fmla="*/ 54 h 221"/>
                <a:gd name="T8" fmla="*/ 106 w 350"/>
                <a:gd name="T9" fmla="*/ 62 h 221"/>
                <a:gd name="T10" fmla="*/ 105 w 350"/>
                <a:gd name="T11" fmla="*/ 69 h 221"/>
                <a:gd name="T12" fmla="*/ 103 w 350"/>
                <a:gd name="T13" fmla="*/ 74 h 221"/>
                <a:gd name="T14" fmla="*/ 100 w 350"/>
                <a:gd name="T15" fmla="*/ 80 h 221"/>
                <a:gd name="T16" fmla="*/ 97 w 350"/>
                <a:gd name="T17" fmla="*/ 84 h 221"/>
                <a:gd name="T18" fmla="*/ 92 w 350"/>
                <a:gd name="T19" fmla="*/ 89 h 221"/>
                <a:gd name="T20" fmla="*/ 88 w 350"/>
                <a:gd name="T21" fmla="*/ 93 h 221"/>
                <a:gd name="T22" fmla="*/ 84 w 350"/>
                <a:gd name="T23" fmla="*/ 98 h 221"/>
                <a:gd name="T24" fmla="*/ 80 w 350"/>
                <a:gd name="T25" fmla="*/ 102 h 221"/>
                <a:gd name="T26" fmla="*/ 79 w 350"/>
                <a:gd name="T27" fmla="*/ 104 h 221"/>
                <a:gd name="T28" fmla="*/ 79 w 350"/>
                <a:gd name="T29" fmla="*/ 106 h 221"/>
                <a:gd name="T30" fmla="*/ 79 w 350"/>
                <a:gd name="T31" fmla="*/ 107 h 221"/>
                <a:gd name="T32" fmla="*/ 80 w 350"/>
                <a:gd name="T33" fmla="*/ 109 h 221"/>
                <a:gd name="T34" fmla="*/ 81 w 350"/>
                <a:gd name="T35" fmla="*/ 110 h 221"/>
                <a:gd name="T36" fmla="*/ 83 w 350"/>
                <a:gd name="T37" fmla="*/ 110 h 221"/>
                <a:gd name="T38" fmla="*/ 84 w 350"/>
                <a:gd name="T39" fmla="*/ 110 h 221"/>
                <a:gd name="T40" fmla="*/ 86 w 350"/>
                <a:gd name="T41" fmla="*/ 109 h 221"/>
                <a:gd name="T42" fmla="*/ 95 w 350"/>
                <a:gd name="T43" fmla="*/ 102 h 221"/>
                <a:gd name="T44" fmla="*/ 103 w 350"/>
                <a:gd name="T45" fmla="*/ 93 h 221"/>
                <a:gd name="T46" fmla="*/ 110 w 350"/>
                <a:gd name="T47" fmla="*/ 84 h 221"/>
                <a:gd name="T48" fmla="*/ 114 w 350"/>
                <a:gd name="T49" fmla="*/ 73 h 221"/>
                <a:gd name="T50" fmla="*/ 116 w 350"/>
                <a:gd name="T51" fmla="*/ 62 h 221"/>
                <a:gd name="T52" fmla="*/ 115 w 350"/>
                <a:gd name="T53" fmla="*/ 50 h 221"/>
                <a:gd name="T54" fmla="*/ 111 w 350"/>
                <a:gd name="T55" fmla="*/ 40 h 221"/>
                <a:gd name="T56" fmla="*/ 103 w 350"/>
                <a:gd name="T57" fmla="*/ 30 h 221"/>
                <a:gd name="T58" fmla="*/ 98 w 350"/>
                <a:gd name="T59" fmla="*/ 25 h 221"/>
                <a:gd name="T60" fmla="*/ 91 w 350"/>
                <a:gd name="T61" fmla="*/ 21 h 221"/>
                <a:gd name="T62" fmla="*/ 84 w 350"/>
                <a:gd name="T63" fmla="*/ 17 h 221"/>
                <a:gd name="T64" fmla="*/ 76 w 350"/>
                <a:gd name="T65" fmla="*/ 13 h 221"/>
                <a:gd name="T66" fmla="*/ 67 w 350"/>
                <a:gd name="T67" fmla="*/ 10 h 221"/>
                <a:gd name="T68" fmla="*/ 59 w 350"/>
                <a:gd name="T69" fmla="*/ 7 h 221"/>
                <a:gd name="T70" fmla="*/ 50 w 350"/>
                <a:gd name="T71" fmla="*/ 5 h 221"/>
                <a:gd name="T72" fmla="*/ 42 w 350"/>
                <a:gd name="T73" fmla="*/ 3 h 221"/>
                <a:gd name="T74" fmla="*/ 34 w 350"/>
                <a:gd name="T75" fmla="*/ 2 h 221"/>
                <a:gd name="T76" fmla="*/ 27 w 350"/>
                <a:gd name="T77" fmla="*/ 1 h 221"/>
                <a:gd name="T78" fmla="*/ 20 w 350"/>
                <a:gd name="T79" fmla="*/ 0 h 221"/>
                <a:gd name="T80" fmla="*/ 14 w 350"/>
                <a:gd name="T81" fmla="*/ 0 h 221"/>
                <a:gd name="T82" fmla="*/ 9 w 350"/>
                <a:gd name="T83" fmla="*/ 0 h 221"/>
                <a:gd name="T84" fmla="*/ 4 w 350"/>
                <a:gd name="T85" fmla="*/ 0 h 221"/>
                <a:gd name="T86" fmla="*/ 1 w 350"/>
                <a:gd name="T87" fmla="*/ 1 h 221"/>
                <a:gd name="T88" fmla="*/ 0 w 350"/>
                <a:gd name="T89" fmla="*/ 2 h 221"/>
                <a:gd name="T90" fmla="*/ 5 w 350"/>
                <a:gd name="T91" fmla="*/ 3 h 221"/>
                <a:gd name="T92" fmla="*/ 10 w 350"/>
                <a:gd name="T93" fmla="*/ 3 h 221"/>
                <a:gd name="T94" fmla="*/ 16 w 350"/>
                <a:gd name="T95" fmla="*/ 4 h 221"/>
                <a:gd name="T96" fmla="*/ 21 w 350"/>
                <a:gd name="T97" fmla="*/ 5 h 221"/>
                <a:gd name="T98" fmla="*/ 27 w 350"/>
                <a:gd name="T99" fmla="*/ 7 h 221"/>
                <a:gd name="T100" fmla="*/ 34 w 350"/>
                <a:gd name="T101" fmla="*/ 8 h 221"/>
                <a:gd name="T102" fmla="*/ 40 w 350"/>
                <a:gd name="T103" fmla="*/ 9 h 221"/>
                <a:gd name="T104" fmla="*/ 47 w 350"/>
                <a:gd name="T105" fmla="*/ 11 h 221"/>
                <a:gd name="T106" fmla="*/ 53 w 350"/>
                <a:gd name="T107" fmla="*/ 13 h 221"/>
                <a:gd name="T108" fmla="*/ 60 w 350"/>
                <a:gd name="T109" fmla="*/ 15 h 221"/>
                <a:gd name="T110" fmla="*/ 66 w 350"/>
                <a:gd name="T111" fmla="*/ 17 h 221"/>
                <a:gd name="T112" fmla="*/ 73 w 350"/>
                <a:gd name="T113" fmla="*/ 19 h 221"/>
                <a:gd name="T114" fmla="*/ 79 w 350"/>
                <a:gd name="T115" fmla="*/ 22 h 221"/>
                <a:gd name="T116" fmla="*/ 85 w 350"/>
                <a:gd name="T117" fmla="*/ 26 h 221"/>
                <a:gd name="T118" fmla="*/ 91 w 350"/>
                <a:gd name="T119" fmla="*/ 30 h 221"/>
                <a:gd name="T120" fmla="*/ 96 w 350"/>
                <a:gd name="T121" fmla="*/ 34 h 22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50"/>
                <a:gd name="T184" fmla="*/ 0 h 221"/>
                <a:gd name="T185" fmla="*/ 350 w 350"/>
                <a:gd name="T186" fmla="*/ 221 h 22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50" h="221">
                  <a:moveTo>
                    <a:pt x="290" y="68"/>
                  </a:moveTo>
                  <a:lnTo>
                    <a:pt x="306" y="80"/>
                  </a:lnTo>
                  <a:lnTo>
                    <a:pt x="316" y="94"/>
                  </a:lnTo>
                  <a:lnTo>
                    <a:pt x="321" y="109"/>
                  </a:lnTo>
                  <a:lnTo>
                    <a:pt x="321" y="125"/>
                  </a:lnTo>
                  <a:lnTo>
                    <a:pt x="318" y="138"/>
                  </a:lnTo>
                  <a:lnTo>
                    <a:pt x="312" y="149"/>
                  </a:lnTo>
                  <a:lnTo>
                    <a:pt x="302" y="160"/>
                  </a:lnTo>
                  <a:lnTo>
                    <a:pt x="292" y="169"/>
                  </a:lnTo>
                  <a:lnTo>
                    <a:pt x="279" y="179"/>
                  </a:lnTo>
                  <a:lnTo>
                    <a:pt x="266" y="187"/>
                  </a:lnTo>
                  <a:lnTo>
                    <a:pt x="253" y="196"/>
                  </a:lnTo>
                  <a:lnTo>
                    <a:pt x="240" y="205"/>
                  </a:lnTo>
                  <a:lnTo>
                    <a:pt x="237" y="209"/>
                  </a:lnTo>
                  <a:lnTo>
                    <a:pt x="237" y="212"/>
                  </a:lnTo>
                  <a:lnTo>
                    <a:pt x="237" y="215"/>
                  </a:lnTo>
                  <a:lnTo>
                    <a:pt x="240" y="218"/>
                  </a:lnTo>
                  <a:lnTo>
                    <a:pt x="244" y="220"/>
                  </a:lnTo>
                  <a:lnTo>
                    <a:pt x="250" y="221"/>
                  </a:lnTo>
                  <a:lnTo>
                    <a:pt x="254" y="220"/>
                  </a:lnTo>
                  <a:lnTo>
                    <a:pt x="258" y="218"/>
                  </a:lnTo>
                  <a:lnTo>
                    <a:pt x="287" y="204"/>
                  </a:lnTo>
                  <a:lnTo>
                    <a:pt x="312" y="187"/>
                  </a:lnTo>
                  <a:lnTo>
                    <a:pt x="331" y="168"/>
                  </a:lnTo>
                  <a:lnTo>
                    <a:pt x="344" y="146"/>
                  </a:lnTo>
                  <a:lnTo>
                    <a:pt x="350" y="124"/>
                  </a:lnTo>
                  <a:lnTo>
                    <a:pt x="347" y="101"/>
                  </a:lnTo>
                  <a:lnTo>
                    <a:pt x="335" y="80"/>
                  </a:lnTo>
                  <a:lnTo>
                    <a:pt x="312" y="61"/>
                  </a:lnTo>
                  <a:lnTo>
                    <a:pt x="295" y="50"/>
                  </a:lnTo>
                  <a:lnTo>
                    <a:pt x="274" y="42"/>
                  </a:lnTo>
                  <a:lnTo>
                    <a:pt x="253" y="34"/>
                  </a:lnTo>
                  <a:lnTo>
                    <a:pt x="228" y="27"/>
                  </a:lnTo>
                  <a:lnTo>
                    <a:pt x="203" y="20"/>
                  </a:lnTo>
                  <a:lnTo>
                    <a:pt x="179" y="15"/>
                  </a:lnTo>
                  <a:lnTo>
                    <a:pt x="152" y="11"/>
                  </a:lnTo>
                  <a:lnTo>
                    <a:pt x="128" y="7"/>
                  </a:lnTo>
                  <a:lnTo>
                    <a:pt x="103" y="4"/>
                  </a:lnTo>
                  <a:lnTo>
                    <a:pt x="81" y="2"/>
                  </a:lnTo>
                  <a:lnTo>
                    <a:pt x="60" y="0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4" y="2"/>
                  </a:lnTo>
                  <a:lnTo>
                    <a:pt x="0" y="4"/>
                  </a:lnTo>
                  <a:lnTo>
                    <a:pt x="15" y="6"/>
                  </a:lnTo>
                  <a:lnTo>
                    <a:pt x="29" y="7"/>
                  </a:lnTo>
                  <a:lnTo>
                    <a:pt x="47" y="9"/>
                  </a:lnTo>
                  <a:lnTo>
                    <a:pt x="64" y="11"/>
                  </a:lnTo>
                  <a:lnTo>
                    <a:pt x="81" y="14"/>
                  </a:lnTo>
                  <a:lnTo>
                    <a:pt x="102" y="16"/>
                  </a:lnTo>
                  <a:lnTo>
                    <a:pt x="121" y="19"/>
                  </a:lnTo>
                  <a:lnTo>
                    <a:pt x="141" y="22"/>
                  </a:lnTo>
                  <a:lnTo>
                    <a:pt x="160" y="26"/>
                  </a:lnTo>
                  <a:lnTo>
                    <a:pt x="180" y="30"/>
                  </a:lnTo>
                  <a:lnTo>
                    <a:pt x="200" y="34"/>
                  </a:lnTo>
                  <a:lnTo>
                    <a:pt x="219" y="39"/>
                  </a:lnTo>
                  <a:lnTo>
                    <a:pt x="238" y="45"/>
                  </a:lnTo>
                  <a:lnTo>
                    <a:pt x="257" y="53"/>
                  </a:lnTo>
                  <a:lnTo>
                    <a:pt x="274" y="60"/>
                  </a:lnTo>
                  <a:lnTo>
                    <a:pt x="290" y="68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44" name="Freeform 12"/>
            <p:cNvSpPr>
              <a:spLocks/>
            </p:cNvSpPr>
            <p:nvPr/>
          </p:nvSpPr>
          <p:spPr bwMode="auto">
            <a:xfrm>
              <a:off x="1181" y="2256"/>
              <a:ext cx="48" cy="105"/>
            </a:xfrm>
            <a:custGeom>
              <a:avLst/>
              <a:gdLst>
                <a:gd name="T0" fmla="*/ 0 w 142"/>
                <a:gd name="T1" fmla="*/ 58 h 208"/>
                <a:gd name="T2" fmla="*/ 0 w 142"/>
                <a:gd name="T3" fmla="*/ 66 h 208"/>
                <a:gd name="T4" fmla="*/ 2 w 142"/>
                <a:gd name="T5" fmla="*/ 74 h 208"/>
                <a:gd name="T6" fmla="*/ 5 w 142"/>
                <a:gd name="T7" fmla="*/ 82 h 208"/>
                <a:gd name="T8" fmla="*/ 10 w 142"/>
                <a:gd name="T9" fmla="*/ 88 h 208"/>
                <a:gd name="T10" fmla="*/ 16 w 142"/>
                <a:gd name="T11" fmla="*/ 94 h 208"/>
                <a:gd name="T12" fmla="*/ 23 w 142"/>
                <a:gd name="T13" fmla="*/ 99 h 208"/>
                <a:gd name="T14" fmla="*/ 31 w 142"/>
                <a:gd name="T15" fmla="*/ 102 h 208"/>
                <a:gd name="T16" fmla="*/ 39 w 142"/>
                <a:gd name="T17" fmla="*/ 104 h 208"/>
                <a:gd name="T18" fmla="*/ 41 w 142"/>
                <a:gd name="T19" fmla="*/ 105 h 208"/>
                <a:gd name="T20" fmla="*/ 44 w 142"/>
                <a:gd name="T21" fmla="*/ 104 h 208"/>
                <a:gd name="T22" fmla="*/ 46 w 142"/>
                <a:gd name="T23" fmla="*/ 102 h 208"/>
                <a:gd name="T24" fmla="*/ 47 w 142"/>
                <a:gd name="T25" fmla="*/ 100 h 208"/>
                <a:gd name="T26" fmla="*/ 47 w 142"/>
                <a:gd name="T27" fmla="*/ 98 h 208"/>
                <a:gd name="T28" fmla="*/ 46 w 142"/>
                <a:gd name="T29" fmla="*/ 95 h 208"/>
                <a:gd name="T30" fmla="*/ 45 w 142"/>
                <a:gd name="T31" fmla="*/ 93 h 208"/>
                <a:gd name="T32" fmla="*/ 42 w 142"/>
                <a:gd name="T33" fmla="*/ 92 h 208"/>
                <a:gd name="T34" fmla="*/ 34 w 142"/>
                <a:gd name="T35" fmla="*/ 89 h 208"/>
                <a:gd name="T36" fmla="*/ 27 w 142"/>
                <a:gd name="T37" fmla="*/ 85 h 208"/>
                <a:gd name="T38" fmla="*/ 21 w 142"/>
                <a:gd name="T39" fmla="*/ 80 h 208"/>
                <a:gd name="T40" fmla="*/ 17 w 142"/>
                <a:gd name="T41" fmla="*/ 74 h 208"/>
                <a:gd name="T42" fmla="*/ 14 w 142"/>
                <a:gd name="T43" fmla="*/ 66 h 208"/>
                <a:gd name="T44" fmla="*/ 12 w 142"/>
                <a:gd name="T45" fmla="*/ 58 h 208"/>
                <a:gd name="T46" fmla="*/ 12 w 142"/>
                <a:gd name="T47" fmla="*/ 49 h 208"/>
                <a:gd name="T48" fmla="*/ 15 w 142"/>
                <a:gd name="T49" fmla="*/ 40 h 208"/>
                <a:gd name="T50" fmla="*/ 18 w 142"/>
                <a:gd name="T51" fmla="*/ 33 h 208"/>
                <a:gd name="T52" fmla="*/ 22 w 142"/>
                <a:gd name="T53" fmla="*/ 27 h 208"/>
                <a:gd name="T54" fmla="*/ 26 w 142"/>
                <a:gd name="T55" fmla="*/ 22 h 208"/>
                <a:gd name="T56" fmla="*/ 31 w 142"/>
                <a:gd name="T57" fmla="*/ 17 h 208"/>
                <a:gd name="T58" fmla="*/ 35 w 142"/>
                <a:gd name="T59" fmla="*/ 12 h 208"/>
                <a:gd name="T60" fmla="*/ 40 w 142"/>
                <a:gd name="T61" fmla="*/ 8 h 208"/>
                <a:gd name="T62" fmla="*/ 45 w 142"/>
                <a:gd name="T63" fmla="*/ 4 h 208"/>
                <a:gd name="T64" fmla="*/ 48 w 142"/>
                <a:gd name="T65" fmla="*/ 1 h 208"/>
                <a:gd name="T66" fmla="*/ 45 w 142"/>
                <a:gd name="T67" fmla="*/ 0 h 208"/>
                <a:gd name="T68" fmla="*/ 39 w 142"/>
                <a:gd name="T69" fmla="*/ 3 h 208"/>
                <a:gd name="T70" fmla="*/ 32 w 142"/>
                <a:gd name="T71" fmla="*/ 8 h 208"/>
                <a:gd name="T72" fmla="*/ 23 w 142"/>
                <a:gd name="T73" fmla="*/ 16 h 208"/>
                <a:gd name="T74" fmla="*/ 16 w 142"/>
                <a:gd name="T75" fmla="*/ 25 h 208"/>
                <a:gd name="T76" fmla="*/ 8 w 142"/>
                <a:gd name="T77" fmla="*/ 35 h 208"/>
                <a:gd name="T78" fmla="*/ 3 w 142"/>
                <a:gd name="T79" fmla="*/ 46 h 208"/>
                <a:gd name="T80" fmla="*/ 0 w 142"/>
                <a:gd name="T81" fmla="*/ 58 h 20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42"/>
                <a:gd name="T124" fmla="*/ 0 h 208"/>
                <a:gd name="T125" fmla="*/ 142 w 142"/>
                <a:gd name="T126" fmla="*/ 208 h 20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42" h="208">
                  <a:moveTo>
                    <a:pt x="0" y="114"/>
                  </a:moveTo>
                  <a:lnTo>
                    <a:pt x="0" y="131"/>
                  </a:lnTo>
                  <a:lnTo>
                    <a:pt x="6" y="147"/>
                  </a:lnTo>
                  <a:lnTo>
                    <a:pt x="16" y="162"/>
                  </a:lnTo>
                  <a:lnTo>
                    <a:pt x="30" y="175"/>
                  </a:lnTo>
                  <a:lnTo>
                    <a:pt x="48" y="186"/>
                  </a:lnTo>
                  <a:lnTo>
                    <a:pt x="68" y="196"/>
                  </a:lnTo>
                  <a:lnTo>
                    <a:pt x="91" y="203"/>
                  </a:lnTo>
                  <a:lnTo>
                    <a:pt x="114" y="207"/>
                  </a:lnTo>
                  <a:lnTo>
                    <a:pt x="122" y="208"/>
                  </a:lnTo>
                  <a:lnTo>
                    <a:pt x="129" y="206"/>
                  </a:lnTo>
                  <a:lnTo>
                    <a:pt x="135" y="203"/>
                  </a:lnTo>
                  <a:lnTo>
                    <a:pt x="138" y="199"/>
                  </a:lnTo>
                  <a:lnTo>
                    <a:pt x="138" y="194"/>
                  </a:lnTo>
                  <a:lnTo>
                    <a:pt x="136" y="189"/>
                  </a:lnTo>
                  <a:lnTo>
                    <a:pt x="132" y="185"/>
                  </a:lnTo>
                  <a:lnTo>
                    <a:pt x="125" y="183"/>
                  </a:lnTo>
                  <a:lnTo>
                    <a:pt x="101" y="177"/>
                  </a:lnTo>
                  <a:lnTo>
                    <a:pt x="80" y="169"/>
                  </a:lnTo>
                  <a:lnTo>
                    <a:pt x="62" y="158"/>
                  </a:lnTo>
                  <a:lnTo>
                    <a:pt x="49" y="146"/>
                  </a:lnTo>
                  <a:lnTo>
                    <a:pt x="40" y="131"/>
                  </a:lnTo>
                  <a:lnTo>
                    <a:pt x="36" y="115"/>
                  </a:lnTo>
                  <a:lnTo>
                    <a:pt x="36" y="97"/>
                  </a:lnTo>
                  <a:lnTo>
                    <a:pt x="43" y="79"/>
                  </a:lnTo>
                  <a:lnTo>
                    <a:pt x="52" y="66"/>
                  </a:lnTo>
                  <a:lnTo>
                    <a:pt x="64" y="54"/>
                  </a:lnTo>
                  <a:lnTo>
                    <a:pt x="77" y="43"/>
                  </a:lnTo>
                  <a:lnTo>
                    <a:pt x="91" y="33"/>
                  </a:lnTo>
                  <a:lnTo>
                    <a:pt x="104" y="24"/>
                  </a:lnTo>
                  <a:lnTo>
                    <a:pt x="119" y="16"/>
                  </a:lnTo>
                  <a:lnTo>
                    <a:pt x="132" y="8"/>
                  </a:lnTo>
                  <a:lnTo>
                    <a:pt x="142" y="1"/>
                  </a:lnTo>
                  <a:lnTo>
                    <a:pt x="132" y="0"/>
                  </a:lnTo>
                  <a:lnTo>
                    <a:pt x="116" y="5"/>
                  </a:lnTo>
                  <a:lnTo>
                    <a:pt x="94" y="16"/>
                  </a:lnTo>
                  <a:lnTo>
                    <a:pt x="69" y="31"/>
                  </a:lnTo>
                  <a:lnTo>
                    <a:pt x="46" y="50"/>
                  </a:lnTo>
                  <a:lnTo>
                    <a:pt x="24" y="70"/>
                  </a:lnTo>
                  <a:lnTo>
                    <a:pt x="9" y="92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45" name="Freeform 13"/>
            <p:cNvSpPr>
              <a:spLocks/>
            </p:cNvSpPr>
            <p:nvPr/>
          </p:nvSpPr>
          <p:spPr bwMode="auto">
            <a:xfrm>
              <a:off x="1515" y="2198"/>
              <a:ext cx="101" cy="136"/>
            </a:xfrm>
            <a:custGeom>
              <a:avLst/>
              <a:gdLst>
                <a:gd name="T0" fmla="*/ 85 w 304"/>
                <a:gd name="T1" fmla="*/ 54 h 272"/>
                <a:gd name="T2" fmla="*/ 90 w 304"/>
                <a:gd name="T3" fmla="*/ 63 h 272"/>
                <a:gd name="T4" fmla="*/ 92 w 304"/>
                <a:gd name="T5" fmla="*/ 72 h 272"/>
                <a:gd name="T6" fmla="*/ 91 w 304"/>
                <a:gd name="T7" fmla="*/ 82 h 272"/>
                <a:gd name="T8" fmla="*/ 86 w 304"/>
                <a:gd name="T9" fmla="*/ 91 h 272"/>
                <a:gd name="T10" fmla="*/ 77 w 304"/>
                <a:gd name="T11" fmla="*/ 100 h 272"/>
                <a:gd name="T12" fmla="*/ 68 w 304"/>
                <a:gd name="T13" fmla="*/ 107 h 272"/>
                <a:gd name="T14" fmla="*/ 59 w 304"/>
                <a:gd name="T15" fmla="*/ 116 h 272"/>
                <a:gd name="T16" fmla="*/ 53 w 304"/>
                <a:gd name="T17" fmla="*/ 122 h 272"/>
                <a:gd name="T18" fmla="*/ 51 w 304"/>
                <a:gd name="T19" fmla="*/ 126 h 272"/>
                <a:gd name="T20" fmla="*/ 50 w 304"/>
                <a:gd name="T21" fmla="*/ 130 h 272"/>
                <a:gd name="T22" fmla="*/ 50 w 304"/>
                <a:gd name="T23" fmla="*/ 134 h 272"/>
                <a:gd name="T24" fmla="*/ 53 w 304"/>
                <a:gd name="T25" fmla="*/ 136 h 272"/>
                <a:gd name="T26" fmla="*/ 57 w 304"/>
                <a:gd name="T27" fmla="*/ 136 h 272"/>
                <a:gd name="T28" fmla="*/ 63 w 304"/>
                <a:gd name="T29" fmla="*/ 129 h 272"/>
                <a:gd name="T30" fmla="*/ 74 w 304"/>
                <a:gd name="T31" fmla="*/ 118 h 272"/>
                <a:gd name="T32" fmla="*/ 85 w 304"/>
                <a:gd name="T33" fmla="*/ 107 h 272"/>
                <a:gd name="T34" fmla="*/ 95 w 304"/>
                <a:gd name="T35" fmla="*/ 96 h 272"/>
                <a:gd name="T36" fmla="*/ 101 w 304"/>
                <a:gd name="T37" fmla="*/ 82 h 272"/>
                <a:gd name="T38" fmla="*/ 100 w 304"/>
                <a:gd name="T39" fmla="*/ 67 h 272"/>
                <a:gd name="T40" fmla="*/ 93 w 304"/>
                <a:gd name="T41" fmla="*/ 53 h 272"/>
                <a:gd name="T42" fmla="*/ 83 w 304"/>
                <a:gd name="T43" fmla="*/ 41 h 272"/>
                <a:gd name="T44" fmla="*/ 73 w 304"/>
                <a:gd name="T45" fmla="*/ 33 h 272"/>
                <a:gd name="T46" fmla="*/ 62 w 304"/>
                <a:gd name="T47" fmla="*/ 26 h 272"/>
                <a:gd name="T48" fmla="*/ 52 w 304"/>
                <a:gd name="T49" fmla="*/ 19 h 272"/>
                <a:gd name="T50" fmla="*/ 41 w 304"/>
                <a:gd name="T51" fmla="*/ 12 h 272"/>
                <a:gd name="T52" fmla="*/ 30 w 304"/>
                <a:gd name="T53" fmla="*/ 7 h 272"/>
                <a:gd name="T54" fmla="*/ 19 w 304"/>
                <a:gd name="T55" fmla="*/ 3 h 272"/>
                <a:gd name="T56" fmla="*/ 10 w 304"/>
                <a:gd name="T57" fmla="*/ 1 h 272"/>
                <a:gd name="T58" fmla="*/ 3 w 304"/>
                <a:gd name="T59" fmla="*/ 1 h 272"/>
                <a:gd name="T60" fmla="*/ 3 w 304"/>
                <a:gd name="T61" fmla="*/ 2 h 272"/>
                <a:gd name="T62" fmla="*/ 12 w 304"/>
                <a:gd name="T63" fmla="*/ 6 h 272"/>
                <a:gd name="T64" fmla="*/ 21 w 304"/>
                <a:gd name="T65" fmla="*/ 10 h 272"/>
                <a:gd name="T66" fmla="*/ 32 w 304"/>
                <a:gd name="T67" fmla="*/ 16 h 272"/>
                <a:gd name="T68" fmla="*/ 44 w 304"/>
                <a:gd name="T69" fmla="*/ 22 h 272"/>
                <a:gd name="T70" fmla="*/ 55 w 304"/>
                <a:gd name="T71" fmla="*/ 30 h 272"/>
                <a:gd name="T72" fmla="*/ 67 w 304"/>
                <a:gd name="T73" fmla="*/ 38 h 272"/>
                <a:gd name="T74" fmla="*/ 77 w 304"/>
                <a:gd name="T75" fmla="*/ 46 h 27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04"/>
                <a:gd name="T115" fmla="*/ 0 h 272"/>
                <a:gd name="T116" fmla="*/ 304 w 304"/>
                <a:gd name="T117" fmla="*/ 272 h 27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04" h="272">
                  <a:moveTo>
                    <a:pt x="246" y="102"/>
                  </a:moveTo>
                  <a:lnTo>
                    <a:pt x="257" y="109"/>
                  </a:lnTo>
                  <a:lnTo>
                    <a:pt x="265" y="117"/>
                  </a:lnTo>
                  <a:lnTo>
                    <a:pt x="271" y="126"/>
                  </a:lnTo>
                  <a:lnTo>
                    <a:pt x="277" y="135"/>
                  </a:lnTo>
                  <a:lnTo>
                    <a:pt x="278" y="144"/>
                  </a:lnTo>
                  <a:lnTo>
                    <a:pt x="278" y="154"/>
                  </a:lnTo>
                  <a:lnTo>
                    <a:pt x="274" y="164"/>
                  </a:lnTo>
                  <a:lnTo>
                    <a:pt x="268" y="173"/>
                  </a:lnTo>
                  <a:lnTo>
                    <a:pt x="258" y="183"/>
                  </a:lnTo>
                  <a:lnTo>
                    <a:pt x="246" y="192"/>
                  </a:lnTo>
                  <a:lnTo>
                    <a:pt x="233" y="200"/>
                  </a:lnTo>
                  <a:lnTo>
                    <a:pt x="219" y="208"/>
                  </a:lnTo>
                  <a:lnTo>
                    <a:pt x="206" y="215"/>
                  </a:lnTo>
                  <a:lnTo>
                    <a:pt x="191" y="224"/>
                  </a:lnTo>
                  <a:lnTo>
                    <a:pt x="177" y="232"/>
                  </a:lnTo>
                  <a:lnTo>
                    <a:pt x="164" y="241"/>
                  </a:lnTo>
                  <a:lnTo>
                    <a:pt x="159" y="244"/>
                  </a:lnTo>
                  <a:lnTo>
                    <a:pt x="157" y="248"/>
                  </a:lnTo>
                  <a:lnTo>
                    <a:pt x="154" y="252"/>
                  </a:lnTo>
                  <a:lnTo>
                    <a:pt x="151" y="256"/>
                  </a:lnTo>
                  <a:lnTo>
                    <a:pt x="149" y="260"/>
                  </a:lnTo>
                  <a:lnTo>
                    <a:pt x="149" y="264"/>
                  </a:lnTo>
                  <a:lnTo>
                    <a:pt x="151" y="268"/>
                  </a:lnTo>
                  <a:lnTo>
                    <a:pt x="155" y="271"/>
                  </a:lnTo>
                  <a:lnTo>
                    <a:pt x="161" y="272"/>
                  </a:lnTo>
                  <a:lnTo>
                    <a:pt x="167" y="272"/>
                  </a:lnTo>
                  <a:lnTo>
                    <a:pt x="172" y="271"/>
                  </a:lnTo>
                  <a:lnTo>
                    <a:pt x="177" y="268"/>
                  </a:lnTo>
                  <a:lnTo>
                    <a:pt x="191" y="257"/>
                  </a:lnTo>
                  <a:lnTo>
                    <a:pt x="207" y="246"/>
                  </a:lnTo>
                  <a:lnTo>
                    <a:pt x="223" y="236"/>
                  </a:lnTo>
                  <a:lnTo>
                    <a:pt x="241" y="226"/>
                  </a:lnTo>
                  <a:lnTo>
                    <a:pt x="257" y="215"/>
                  </a:lnTo>
                  <a:lnTo>
                    <a:pt x="271" y="204"/>
                  </a:lnTo>
                  <a:lnTo>
                    <a:pt x="286" y="192"/>
                  </a:lnTo>
                  <a:lnTo>
                    <a:pt x="296" y="179"/>
                  </a:lnTo>
                  <a:lnTo>
                    <a:pt x="303" y="164"/>
                  </a:lnTo>
                  <a:lnTo>
                    <a:pt x="304" y="149"/>
                  </a:lnTo>
                  <a:lnTo>
                    <a:pt x="300" y="134"/>
                  </a:lnTo>
                  <a:lnTo>
                    <a:pt x="293" y="120"/>
                  </a:lnTo>
                  <a:lnTo>
                    <a:pt x="281" y="106"/>
                  </a:lnTo>
                  <a:lnTo>
                    <a:pt x="267" y="94"/>
                  </a:lnTo>
                  <a:lnTo>
                    <a:pt x="249" y="83"/>
                  </a:lnTo>
                  <a:lnTo>
                    <a:pt x="232" y="73"/>
                  </a:lnTo>
                  <a:lnTo>
                    <a:pt x="219" y="65"/>
                  </a:lnTo>
                  <a:lnTo>
                    <a:pt x="204" y="59"/>
                  </a:lnTo>
                  <a:lnTo>
                    <a:pt x="188" y="52"/>
                  </a:lnTo>
                  <a:lnTo>
                    <a:pt x="172" y="45"/>
                  </a:lnTo>
                  <a:lnTo>
                    <a:pt x="157" y="38"/>
                  </a:lnTo>
                  <a:lnTo>
                    <a:pt x="139" y="31"/>
                  </a:lnTo>
                  <a:lnTo>
                    <a:pt x="122" y="25"/>
                  </a:lnTo>
                  <a:lnTo>
                    <a:pt x="106" y="19"/>
                  </a:lnTo>
                  <a:lnTo>
                    <a:pt x="90" y="14"/>
                  </a:lnTo>
                  <a:lnTo>
                    <a:pt x="74" y="9"/>
                  </a:lnTo>
                  <a:lnTo>
                    <a:pt x="58" y="6"/>
                  </a:lnTo>
                  <a:lnTo>
                    <a:pt x="43" y="3"/>
                  </a:lnTo>
                  <a:lnTo>
                    <a:pt x="30" y="1"/>
                  </a:lnTo>
                  <a:lnTo>
                    <a:pt x="19" y="0"/>
                  </a:lnTo>
                  <a:lnTo>
                    <a:pt x="9" y="1"/>
                  </a:lnTo>
                  <a:lnTo>
                    <a:pt x="0" y="3"/>
                  </a:lnTo>
                  <a:lnTo>
                    <a:pt x="10" y="5"/>
                  </a:lnTo>
                  <a:lnTo>
                    <a:pt x="22" y="8"/>
                  </a:lnTo>
                  <a:lnTo>
                    <a:pt x="35" y="12"/>
                  </a:lnTo>
                  <a:lnTo>
                    <a:pt x="48" y="16"/>
                  </a:lnTo>
                  <a:lnTo>
                    <a:pt x="64" y="21"/>
                  </a:lnTo>
                  <a:lnTo>
                    <a:pt x="80" y="26"/>
                  </a:lnTo>
                  <a:lnTo>
                    <a:pt x="97" y="32"/>
                  </a:lnTo>
                  <a:lnTo>
                    <a:pt x="114" y="38"/>
                  </a:lnTo>
                  <a:lnTo>
                    <a:pt x="132" y="45"/>
                  </a:lnTo>
                  <a:lnTo>
                    <a:pt x="149" y="52"/>
                  </a:lnTo>
                  <a:lnTo>
                    <a:pt x="167" y="60"/>
                  </a:lnTo>
                  <a:lnTo>
                    <a:pt x="184" y="69"/>
                  </a:lnTo>
                  <a:lnTo>
                    <a:pt x="201" y="77"/>
                  </a:lnTo>
                  <a:lnTo>
                    <a:pt x="217" y="85"/>
                  </a:lnTo>
                  <a:lnTo>
                    <a:pt x="232" y="93"/>
                  </a:lnTo>
                  <a:lnTo>
                    <a:pt x="246" y="102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46" name="Freeform 14"/>
            <p:cNvSpPr>
              <a:spLocks/>
            </p:cNvSpPr>
            <p:nvPr/>
          </p:nvSpPr>
          <p:spPr bwMode="auto">
            <a:xfrm>
              <a:off x="1403" y="2357"/>
              <a:ext cx="34" cy="82"/>
            </a:xfrm>
            <a:custGeom>
              <a:avLst/>
              <a:gdLst>
                <a:gd name="T0" fmla="*/ 13 w 103"/>
                <a:gd name="T1" fmla="*/ 6 h 164"/>
                <a:gd name="T2" fmla="*/ 12 w 103"/>
                <a:gd name="T3" fmla="*/ 3 h 164"/>
                <a:gd name="T4" fmla="*/ 11 w 103"/>
                <a:gd name="T5" fmla="*/ 1 h 164"/>
                <a:gd name="T6" fmla="*/ 8 w 103"/>
                <a:gd name="T7" fmla="*/ 1 h 164"/>
                <a:gd name="T8" fmla="*/ 6 w 103"/>
                <a:gd name="T9" fmla="*/ 0 h 164"/>
                <a:gd name="T10" fmla="*/ 3 w 103"/>
                <a:gd name="T11" fmla="*/ 1 h 164"/>
                <a:gd name="T12" fmla="*/ 2 w 103"/>
                <a:gd name="T13" fmla="*/ 3 h 164"/>
                <a:gd name="T14" fmla="*/ 0 w 103"/>
                <a:gd name="T15" fmla="*/ 5 h 164"/>
                <a:gd name="T16" fmla="*/ 0 w 103"/>
                <a:gd name="T17" fmla="*/ 7 h 164"/>
                <a:gd name="T18" fmla="*/ 3 w 103"/>
                <a:gd name="T19" fmla="*/ 19 h 164"/>
                <a:gd name="T20" fmla="*/ 6 w 103"/>
                <a:gd name="T21" fmla="*/ 31 h 164"/>
                <a:gd name="T22" fmla="*/ 11 w 103"/>
                <a:gd name="T23" fmla="*/ 44 h 164"/>
                <a:gd name="T24" fmla="*/ 17 w 103"/>
                <a:gd name="T25" fmla="*/ 56 h 164"/>
                <a:gd name="T26" fmla="*/ 22 w 103"/>
                <a:gd name="T27" fmla="*/ 67 h 164"/>
                <a:gd name="T28" fmla="*/ 28 w 103"/>
                <a:gd name="T29" fmla="*/ 75 h 164"/>
                <a:gd name="T30" fmla="*/ 32 w 103"/>
                <a:gd name="T31" fmla="*/ 81 h 164"/>
                <a:gd name="T32" fmla="*/ 34 w 103"/>
                <a:gd name="T33" fmla="*/ 82 h 164"/>
                <a:gd name="T34" fmla="*/ 33 w 103"/>
                <a:gd name="T35" fmla="*/ 77 h 164"/>
                <a:gd name="T36" fmla="*/ 31 w 103"/>
                <a:gd name="T37" fmla="*/ 70 h 164"/>
                <a:gd name="T38" fmla="*/ 28 w 103"/>
                <a:gd name="T39" fmla="*/ 60 h 164"/>
                <a:gd name="T40" fmla="*/ 24 w 103"/>
                <a:gd name="T41" fmla="*/ 50 h 164"/>
                <a:gd name="T42" fmla="*/ 21 w 103"/>
                <a:gd name="T43" fmla="*/ 39 h 164"/>
                <a:gd name="T44" fmla="*/ 18 w 103"/>
                <a:gd name="T45" fmla="*/ 27 h 164"/>
                <a:gd name="T46" fmla="*/ 15 w 103"/>
                <a:gd name="T47" fmla="*/ 17 h 164"/>
                <a:gd name="T48" fmla="*/ 13 w 103"/>
                <a:gd name="T49" fmla="*/ 6 h 16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03"/>
                <a:gd name="T76" fmla="*/ 0 h 164"/>
                <a:gd name="T77" fmla="*/ 103 w 103"/>
                <a:gd name="T78" fmla="*/ 164 h 16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03" h="164">
                  <a:moveTo>
                    <a:pt x="39" y="12"/>
                  </a:moveTo>
                  <a:lnTo>
                    <a:pt x="37" y="7"/>
                  </a:lnTo>
                  <a:lnTo>
                    <a:pt x="32" y="3"/>
                  </a:lnTo>
                  <a:lnTo>
                    <a:pt x="25" y="1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8" y="37"/>
                  </a:lnTo>
                  <a:lnTo>
                    <a:pt x="19" y="63"/>
                  </a:lnTo>
                  <a:lnTo>
                    <a:pt x="34" y="88"/>
                  </a:lnTo>
                  <a:lnTo>
                    <a:pt x="51" y="112"/>
                  </a:lnTo>
                  <a:lnTo>
                    <a:pt x="68" y="133"/>
                  </a:lnTo>
                  <a:lnTo>
                    <a:pt x="84" y="150"/>
                  </a:lnTo>
                  <a:lnTo>
                    <a:pt x="96" y="161"/>
                  </a:lnTo>
                  <a:lnTo>
                    <a:pt x="103" y="164"/>
                  </a:lnTo>
                  <a:lnTo>
                    <a:pt x="100" y="153"/>
                  </a:lnTo>
                  <a:lnTo>
                    <a:pt x="93" y="139"/>
                  </a:lnTo>
                  <a:lnTo>
                    <a:pt x="84" y="121"/>
                  </a:lnTo>
                  <a:lnTo>
                    <a:pt x="74" y="100"/>
                  </a:lnTo>
                  <a:lnTo>
                    <a:pt x="64" y="78"/>
                  </a:lnTo>
                  <a:lnTo>
                    <a:pt x="54" y="55"/>
                  </a:lnTo>
                  <a:lnTo>
                    <a:pt x="45" y="33"/>
                  </a:lnTo>
                  <a:lnTo>
                    <a:pt x="39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47" name="Freeform 15"/>
            <p:cNvSpPr>
              <a:spLocks/>
            </p:cNvSpPr>
            <p:nvPr/>
          </p:nvSpPr>
          <p:spPr bwMode="auto">
            <a:xfrm>
              <a:off x="1388" y="2313"/>
              <a:ext cx="18" cy="42"/>
            </a:xfrm>
            <a:custGeom>
              <a:avLst/>
              <a:gdLst>
                <a:gd name="T0" fmla="*/ 9 w 54"/>
                <a:gd name="T1" fmla="*/ 5 h 82"/>
                <a:gd name="T2" fmla="*/ 9 w 54"/>
                <a:gd name="T3" fmla="*/ 3 h 82"/>
                <a:gd name="T4" fmla="*/ 7 w 54"/>
                <a:gd name="T5" fmla="*/ 1 h 82"/>
                <a:gd name="T6" fmla="*/ 6 w 54"/>
                <a:gd name="T7" fmla="*/ 0 h 82"/>
                <a:gd name="T8" fmla="*/ 4 w 54"/>
                <a:gd name="T9" fmla="*/ 0 h 82"/>
                <a:gd name="T10" fmla="*/ 3 w 54"/>
                <a:gd name="T11" fmla="*/ 1 h 82"/>
                <a:gd name="T12" fmla="*/ 1 w 54"/>
                <a:gd name="T13" fmla="*/ 2 h 82"/>
                <a:gd name="T14" fmla="*/ 0 w 54"/>
                <a:gd name="T15" fmla="*/ 3 h 82"/>
                <a:gd name="T16" fmla="*/ 0 w 54"/>
                <a:gd name="T17" fmla="*/ 5 h 82"/>
                <a:gd name="T18" fmla="*/ 0 w 54"/>
                <a:gd name="T19" fmla="*/ 11 h 82"/>
                <a:gd name="T20" fmla="*/ 2 w 54"/>
                <a:gd name="T21" fmla="*/ 17 h 82"/>
                <a:gd name="T22" fmla="*/ 3 w 54"/>
                <a:gd name="T23" fmla="*/ 23 h 82"/>
                <a:gd name="T24" fmla="*/ 6 w 54"/>
                <a:gd name="T25" fmla="*/ 29 h 82"/>
                <a:gd name="T26" fmla="*/ 9 w 54"/>
                <a:gd name="T27" fmla="*/ 35 h 82"/>
                <a:gd name="T28" fmla="*/ 12 w 54"/>
                <a:gd name="T29" fmla="*/ 39 h 82"/>
                <a:gd name="T30" fmla="*/ 15 w 54"/>
                <a:gd name="T31" fmla="*/ 41 h 82"/>
                <a:gd name="T32" fmla="*/ 18 w 54"/>
                <a:gd name="T33" fmla="*/ 42 h 82"/>
                <a:gd name="T34" fmla="*/ 18 w 54"/>
                <a:gd name="T35" fmla="*/ 34 h 82"/>
                <a:gd name="T36" fmla="*/ 16 w 54"/>
                <a:gd name="T37" fmla="*/ 24 h 82"/>
                <a:gd name="T38" fmla="*/ 13 w 54"/>
                <a:gd name="T39" fmla="*/ 14 h 82"/>
                <a:gd name="T40" fmla="*/ 9 w 54"/>
                <a:gd name="T41" fmla="*/ 5 h 8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4"/>
                <a:gd name="T64" fmla="*/ 0 h 82"/>
                <a:gd name="T65" fmla="*/ 54 w 54"/>
                <a:gd name="T66" fmla="*/ 82 h 8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4" h="82">
                  <a:moveTo>
                    <a:pt x="28" y="9"/>
                  </a:moveTo>
                  <a:lnTo>
                    <a:pt x="26" y="5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21"/>
                  </a:lnTo>
                  <a:lnTo>
                    <a:pt x="5" y="33"/>
                  </a:lnTo>
                  <a:lnTo>
                    <a:pt x="10" y="45"/>
                  </a:lnTo>
                  <a:lnTo>
                    <a:pt x="18" y="57"/>
                  </a:lnTo>
                  <a:lnTo>
                    <a:pt x="26" y="68"/>
                  </a:lnTo>
                  <a:lnTo>
                    <a:pt x="35" y="76"/>
                  </a:lnTo>
                  <a:lnTo>
                    <a:pt x="45" y="81"/>
                  </a:lnTo>
                  <a:lnTo>
                    <a:pt x="53" y="82"/>
                  </a:lnTo>
                  <a:lnTo>
                    <a:pt x="54" y="66"/>
                  </a:lnTo>
                  <a:lnTo>
                    <a:pt x="47" y="47"/>
                  </a:lnTo>
                  <a:lnTo>
                    <a:pt x="38" y="28"/>
                  </a:lnTo>
                  <a:lnTo>
                    <a:pt x="28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48" name="Freeform 16"/>
            <p:cNvSpPr>
              <a:spLocks/>
            </p:cNvSpPr>
            <p:nvPr/>
          </p:nvSpPr>
          <p:spPr bwMode="auto">
            <a:xfrm>
              <a:off x="1373" y="2283"/>
              <a:ext cx="16" cy="24"/>
            </a:xfrm>
            <a:custGeom>
              <a:avLst/>
              <a:gdLst>
                <a:gd name="T0" fmla="*/ 8 w 46"/>
                <a:gd name="T1" fmla="*/ 3 h 47"/>
                <a:gd name="T2" fmla="*/ 8 w 46"/>
                <a:gd name="T3" fmla="*/ 4 h 47"/>
                <a:gd name="T4" fmla="*/ 8 w 46"/>
                <a:gd name="T5" fmla="*/ 4 h 47"/>
                <a:gd name="T6" fmla="*/ 8 w 46"/>
                <a:gd name="T7" fmla="*/ 4 h 47"/>
                <a:gd name="T8" fmla="*/ 8 w 46"/>
                <a:gd name="T9" fmla="*/ 4 h 47"/>
                <a:gd name="T10" fmla="*/ 8 w 46"/>
                <a:gd name="T11" fmla="*/ 2 h 47"/>
                <a:gd name="T12" fmla="*/ 7 w 46"/>
                <a:gd name="T13" fmla="*/ 1 h 47"/>
                <a:gd name="T14" fmla="*/ 5 w 46"/>
                <a:gd name="T15" fmla="*/ 0 h 47"/>
                <a:gd name="T16" fmla="*/ 3 w 46"/>
                <a:gd name="T17" fmla="*/ 0 h 47"/>
                <a:gd name="T18" fmla="*/ 1 w 46"/>
                <a:gd name="T19" fmla="*/ 1 h 47"/>
                <a:gd name="T20" fmla="*/ 0 w 46"/>
                <a:gd name="T21" fmla="*/ 2 h 47"/>
                <a:gd name="T22" fmla="*/ 0 w 46"/>
                <a:gd name="T23" fmla="*/ 4 h 47"/>
                <a:gd name="T24" fmla="*/ 0 w 46"/>
                <a:gd name="T25" fmla="*/ 5 h 47"/>
                <a:gd name="T26" fmla="*/ 0 w 46"/>
                <a:gd name="T27" fmla="*/ 8 h 47"/>
                <a:gd name="T28" fmla="*/ 1 w 46"/>
                <a:gd name="T29" fmla="*/ 11 h 47"/>
                <a:gd name="T30" fmla="*/ 3 w 46"/>
                <a:gd name="T31" fmla="*/ 14 h 47"/>
                <a:gd name="T32" fmla="*/ 6 w 46"/>
                <a:gd name="T33" fmla="*/ 17 h 47"/>
                <a:gd name="T34" fmla="*/ 8 w 46"/>
                <a:gd name="T35" fmla="*/ 20 h 47"/>
                <a:gd name="T36" fmla="*/ 11 w 46"/>
                <a:gd name="T37" fmla="*/ 22 h 47"/>
                <a:gd name="T38" fmla="*/ 14 w 46"/>
                <a:gd name="T39" fmla="*/ 24 h 47"/>
                <a:gd name="T40" fmla="*/ 16 w 46"/>
                <a:gd name="T41" fmla="*/ 24 h 47"/>
                <a:gd name="T42" fmla="*/ 16 w 46"/>
                <a:gd name="T43" fmla="*/ 19 h 47"/>
                <a:gd name="T44" fmla="*/ 14 w 46"/>
                <a:gd name="T45" fmla="*/ 13 h 47"/>
                <a:gd name="T46" fmla="*/ 10 w 46"/>
                <a:gd name="T47" fmla="*/ 7 h 47"/>
                <a:gd name="T48" fmla="*/ 8 w 46"/>
                <a:gd name="T49" fmla="*/ 3 h 4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6"/>
                <a:gd name="T76" fmla="*/ 0 h 47"/>
                <a:gd name="T77" fmla="*/ 46 w 46"/>
                <a:gd name="T78" fmla="*/ 47 h 4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6" h="47">
                  <a:moveTo>
                    <a:pt x="24" y="6"/>
                  </a:moveTo>
                  <a:lnTo>
                    <a:pt x="24" y="7"/>
                  </a:lnTo>
                  <a:lnTo>
                    <a:pt x="23" y="4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4" y="21"/>
                  </a:lnTo>
                  <a:lnTo>
                    <a:pt x="10" y="28"/>
                  </a:lnTo>
                  <a:lnTo>
                    <a:pt x="17" y="34"/>
                  </a:lnTo>
                  <a:lnTo>
                    <a:pt x="24" y="40"/>
                  </a:lnTo>
                  <a:lnTo>
                    <a:pt x="33" y="44"/>
                  </a:lnTo>
                  <a:lnTo>
                    <a:pt x="40" y="47"/>
                  </a:lnTo>
                  <a:lnTo>
                    <a:pt x="46" y="47"/>
                  </a:lnTo>
                  <a:lnTo>
                    <a:pt x="45" y="37"/>
                  </a:lnTo>
                  <a:lnTo>
                    <a:pt x="39" y="25"/>
                  </a:lnTo>
                  <a:lnTo>
                    <a:pt x="30" y="14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49" name="Freeform 17"/>
            <p:cNvSpPr>
              <a:spLocks/>
            </p:cNvSpPr>
            <p:nvPr/>
          </p:nvSpPr>
          <p:spPr bwMode="auto">
            <a:xfrm>
              <a:off x="1360" y="2263"/>
              <a:ext cx="21" cy="16"/>
            </a:xfrm>
            <a:custGeom>
              <a:avLst/>
              <a:gdLst>
                <a:gd name="T0" fmla="*/ 17 w 63"/>
                <a:gd name="T1" fmla="*/ 12 h 31"/>
                <a:gd name="T2" fmla="*/ 19 w 63"/>
                <a:gd name="T3" fmla="*/ 11 h 31"/>
                <a:gd name="T4" fmla="*/ 21 w 63"/>
                <a:gd name="T5" fmla="*/ 9 h 31"/>
                <a:gd name="T6" fmla="*/ 21 w 63"/>
                <a:gd name="T7" fmla="*/ 7 h 31"/>
                <a:gd name="T8" fmla="*/ 21 w 63"/>
                <a:gd name="T9" fmla="*/ 5 h 31"/>
                <a:gd name="T10" fmla="*/ 20 w 63"/>
                <a:gd name="T11" fmla="*/ 3 h 31"/>
                <a:gd name="T12" fmla="*/ 19 w 63"/>
                <a:gd name="T13" fmla="*/ 1 h 31"/>
                <a:gd name="T14" fmla="*/ 17 w 63"/>
                <a:gd name="T15" fmla="*/ 0 h 31"/>
                <a:gd name="T16" fmla="*/ 14 w 63"/>
                <a:gd name="T17" fmla="*/ 0 h 31"/>
                <a:gd name="T18" fmla="*/ 13 w 63"/>
                <a:gd name="T19" fmla="*/ 0 h 31"/>
                <a:gd name="T20" fmla="*/ 11 w 63"/>
                <a:gd name="T21" fmla="*/ 1 h 31"/>
                <a:gd name="T22" fmla="*/ 9 w 63"/>
                <a:gd name="T23" fmla="*/ 2 h 31"/>
                <a:gd name="T24" fmla="*/ 5 w 63"/>
                <a:gd name="T25" fmla="*/ 4 h 31"/>
                <a:gd name="T26" fmla="*/ 2 w 63"/>
                <a:gd name="T27" fmla="*/ 7 h 31"/>
                <a:gd name="T28" fmla="*/ 1 w 63"/>
                <a:gd name="T29" fmla="*/ 10 h 31"/>
                <a:gd name="T30" fmla="*/ 0 w 63"/>
                <a:gd name="T31" fmla="*/ 13 h 31"/>
                <a:gd name="T32" fmla="*/ 0 w 63"/>
                <a:gd name="T33" fmla="*/ 14 h 31"/>
                <a:gd name="T34" fmla="*/ 1 w 63"/>
                <a:gd name="T35" fmla="*/ 15 h 31"/>
                <a:gd name="T36" fmla="*/ 3 w 63"/>
                <a:gd name="T37" fmla="*/ 16 h 31"/>
                <a:gd name="T38" fmla="*/ 5 w 63"/>
                <a:gd name="T39" fmla="*/ 16 h 31"/>
                <a:gd name="T40" fmla="*/ 7 w 63"/>
                <a:gd name="T41" fmla="*/ 16 h 31"/>
                <a:gd name="T42" fmla="*/ 10 w 63"/>
                <a:gd name="T43" fmla="*/ 15 h 31"/>
                <a:gd name="T44" fmla="*/ 12 w 63"/>
                <a:gd name="T45" fmla="*/ 14 h 31"/>
                <a:gd name="T46" fmla="*/ 14 w 63"/>
                <a:gd name="T47" fmla="*/ 13 h 31"/>
                <a:gd name="T48" fmla="*/ 17 w 63"/>
                <a:gd name="T49" fmla="*/ 12 h 3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63"/>
                <a:gd name="T76" fmla="*/ 0 h 31"/>
                <a:gd name="T77" fmla="*/ 63 w 63"/>
                <a:gd name="T78" fmla="*/ 31 h 3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63" h="31">
                  <a:moveTo>
                    <a:pt x="50" y="23"/>
                  </a:moveTo>
                  <a:lnTo>
                    <a:pt x="56" y="21"/>
                  </a:lnTo>
                  <a:lnTo>
                    <a:pt x="62" y="18"/>
                  </a:lnTo>
                  <a:lnTo>
                    <a:pt x="63" y="14"/>
                  </a:lnTo>
                  <a:lnTo>
                    <a:pt x="63" y="10"/>
                  </a:lnTo>
                  <a:lnTo>
                    <a:pt x="61" y="5"/>
                  </a:lnTo>
                  <a:lnTo>
                    <a:pt x="56" y="2"/>
                  </a:lnTo>
                  <a:lnTo>
                    <a:pt x="50" y="0"/>
                  </a:lnTo>
                  <a:lnTo>
                    <a:pt x="43" y="0"/>
                  </a:lnTo>
                  <a:lnTo>
                    <a:pt x="40" y="0"/>
                  </a:lnTo>
                  <a:lnTo>
                    <a:pt x="34" y="1"/>
                  </a:lnTo>
                  <a:lnTo>
                    <a:pt x="26" y="3"/>
                  </a:lnTo>
                  <a:lnTo>
                    <a:pt x="16" y="7"/>
                  </a:lnTo>
                  <a:lnTo>
                    <a:pt x="7" y="13"/>
                  </a:lnTo>
                  <a:lnTo>
                    <a:pt x="3" y="19"/>
                  </a:lnTo>
                  <a:lnTo>
                    <a:pt x="0" y="25"/>
                  </a:lnTo>
                  <a:lnTo>
                    <a:pt x="0" y="27"/>
                  </a:lnTo>
                  <a:lnTo>
                    <a:pt x="4" y="29"/>
                  </a:lnTo>
                  <a:lnTo>
                    <a:pt x="10" y="31"/>
                  </a:lnTo>
                  <a:lnTo>
                    <a:pt x="16" y="31"/>
                  </a:lnTo>
                  <a:lnTo>
                    <a:pt x="21" y="31"/>
                  </a:lnTo>
                  <a:lnTo>
                    <a:pt x="29" y="29"/>
                  </a:lnTo>
                  <a:lnTo>
                    <a:pt x="36" y="28"/>
                  </a:lnTo>
                  <a:lnTo>
                    <a:pt x="43" y="26"/>
                  </a:lnTo>
                  <a:lnTo>
                    <a:pt x="50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50" name="Freeform 18"/>
            <p:cNvSpPr>
              <a:spLocks/>
            </p:cNvSpPr>
            <p:nvPr/>
          </p:nvSpPr>
          <p:spPr bwMode="auto">
            <a:xfrm>
              <a:off x="1261" y="2237"/>
              <a:ext cx="81" cy="103"/>
            </a:xfrm>
            <a:custGeom>
              <a:avLst/>
              <a:gdLst>
                <a:gd name="T0" fmla="*/ 30 w 245"/>
                <a:gd name="T1" fmla="*/ 15 h 206"/>
                <a:gd name="T2" fmla="*/ 24 w 245"/>
                <a:gd name="T3" fmla="*/ 20 h 206"/>
                <a:gd name="T4" fmla="*/ 19 w 245"/>
                <a:gd name="T5" fmla="*/ 25 h 206"/>
                <a:gd name="T6" fmla="*/ 13 w 245"/>
                <a:gd name="T7" fmla="*/ 31 h 206"/>
                <a:gd name="T8" fmla="*/ 9 w 245"/>
                <a:gd name="T9" fmla="*/ 37 h 206"/>
                <a:gd name="T10" fmla="*/ 6 w 245"/>
                <a:gd name="T11" fmla="*/ 44 h 206"/>
                <a:gd name="T12" fmla="*/ 3 w 245"/>
                <a:gd name="T13" fmla="*/ 50 h 206"/>
                <a:gd name="T14" fmla="*/ 1 w 245"/>
                <a:gd name="T15" fmla="*/ 56 h 206"/>
                <a:gd name="T16" fmla="*/ 0 w 245"/>
                <a:gd name="T17" fmla="*/ 63 h 206"/>
                <a:gd name="T18" fmla="*/ 1 w 245"/>
                <a:gd name="T19" fmla="*/ 75 h 206"/>
                <a:gd name="T20" fmla="*/ 5 w 245"/>
                <a:gd name="T21" fmla="*/ 83 h 206"/>
                <a:gd name="T22" fmla="*/ 11 w 245"/>
                <a:gd name="T23" fmla="*/ 91 h 206"/>
                <a:gd name="T24" fmla="*/ 18 w 245"/>
                <a:gd name="T25" fmla="*/ 96 h 206"/>
                <a:gd name="T26" fmla="*/ 26 w 245"/>
                <a:gd name="T27" fmla="*/ 100 h 206"/>
                <a:gd name="T28" fmla="*/ 36 w 245"/>
                <a:gd name="T29" fmla="*/ 103 h 206"/>
                <a:gd name="T30" fmla="*/ 45 w 245"/>
                <a:gd name="T31" fmla="*/ 103 h 206"/>
                <a:gd name="T32" fmla="*/ 54 w 245"/>
                <a:gd name="T33" fmla="*/ 102 h 206"/>
                <a:gd name="T34" fmla="*/ 56 w 245"/>
                <a:gd name="T35" fmla="*/ 102 h 206"/>
                <a:gd name="T36" fmla="*/ 58 w 245"/>
                <a:gd name="T37" fmla="*/ 101 h 206"/>
                <a:gd name="T38" fmla="*/ 60 w 245"/>
                <a:gd name="T39" fmla="*/ 99 h 206"/>
                <a:gd name="T40" fmla="*/ 60 w 245"/>
                <a:gd name="T41" fmla="*/ 97 h 206"/>
                <a:gd name="T42" fmla="*/ 60 w 245"/>
                <a:gd name="T43" fmla="*/ 96 h 206"/>
                <a:gd name="T44" fmla="*/ 58 w 245"/>
                <a:gd name="T45" fmla="*/ 96 h 206"/>
                <a:gd name="T46" fmla="*/ 56 w 245"/>
                <a:gd name="T47" fmla="*/ 95 h 206"/>
                <a:gd name="T48" fmla="*/ 54 w 245"/>
                <a:gd name="T49" fmla="*/ 95 h 206"/>
                <a:gd name="T50" fmla="*/ 51 w 245"/>
                <a:gd name="T51" fmla="*/ 95 h 206"/>
                <a:gd name="T52" fmla="*/ 48 w 245"/>
                <a:gd name="T53" fmla="*/ 95 h 206"/>
                <a:gd name="T54" fmla="*/ 46 w 245"/>
                <a:gd name="T55" fmla="*/ 95 h 206"/>
                <a:gd name="T56" fmla="*/ 45 w 245"/>
                <a:gd name="T57" fmla="*/ 95 h 206"/>
                <a:gd name="T58" fmla="*/ 40 w 245"/>
                <a:gd name="T59" fmla="*/ 95 h 206"/>
                <a:gd name="T60" fmla="*/ 35 w 245"/>
                <a:gd name="T61" fmla="*/ 94 h 206"/>
                <a:gd name="T62" fmla="*/ 31 w 245"/>
                <a:gd name="T63" fmla="*/ 94 h 206"/>
                <a:gd name="T64" fmla="*/ 26 w 245"/>
                <a:gd name="T65" fmla="*/ 92 h 206"/>
                <a:gd name="T66" fmla="*/ 21 w 245"/>
                <a:gd name="T67" fmla="*/ 91 h 206"/>
                <a:gd name="T68" fmla="*/ 16 w 245"/>
                <a:gd name="T69" fmla="*/ 87 h 206"/>
                <a:gd name="T70" fmla="*/ 12 w 245"/>
                <a:gd name="T71" fmla="*/ 83 h 206"/>
                <a:gd name="T72" fmla="*/ 7 w 245"/>
                <a:gd name="T73" fmla="*/ 76 h 206"/>
                <a:gd name="T74" fmla="*/ 6 w 245"/>
                <a:gd name="T75" fmla="*/ 68 h 206"/>
                <a:gd name="T76" fmla="*/ 7 w 245"/>
                <a:gd name="T77" fmla="*/ 61 h 206"/>
                <a:gd name="T78" fmla="*/ 9 w 245"/>
                <a:gd name="T79" fmla="*/ 54 h 206"/>
                <a:gd name="T80" fmla="*/ 12 w 245"/>
                <a:gd name="T81" fmla="*/ 48 h 206"/>
                <a:gd name="T82" fmla="*/ 16 w 245"/>
                <a:gd name="T83" fmla="*/ 42 h 206"/>
                <a:gd name="T84" fmla="*/ 20 w 245"/>
                <a:gd name="T85" fmla="*/ 36 h 206"/>
                <a:gd name="T86" fmla="*/ 26 w 245"/>
                <a:gd name="T87" fmla="*/ 30 h 206"/>
                <a:gd name="T88" fmla="*/ 32 w 245"/>
                <a:gd name="T89" fmla="*/ 26 h 206"/>
                <a:gd name="T90" fmla="*/ 38 w 245"/>
                <a:gd name="T91" fmla="*/ 21 h 206"/>
                <a:gd name="T92" fmla="*/ 45 w 245"/>
                <a:gd name="T93" fmla="*/ 17 h 206"/>
                <a:gd name="T94" fmla="*/ 52 w 245"/>
                <a:gd name="T95" fmla="*/ 13 h 206"/>
                <a:gd name="T96" fmla="*/ 58 w 245"/>
                <a:gd name="T97" fmla="*/ 11 h 206"/>
                <a:gd name="T98" fmla="*/ 65 w 245"/>
                <a:gd name="T99" fmla="*/ 8 h 206"/>
                <a:gd name="T100" fmla="*/ 70 w 245"/>
                <a:gd name="T101" fmla="*/ 6 h 206"/>
                <a:gd name="T102" fmla="*/ 76 w 245"/>
                <a:gd name="T103" fmla="*/ 4 h 206"/>
                <a:gd name="T104" fmla="*/ 81 w 245"/>
                <a:gd name="T105" fmla="*/ 3 h 206"/>
                <a:gd name="T106" fmla="*/ 78 w 245"/>
                <a:gd name="T107" fmla="*/ 1 h 206"/>
                <a:gd name="T108" fmla="*/ 72 w 245"/>
                <a:gd name="T109" fmla="*/ 0 h 206"/>
                <a:gd name="T110" fmla="*/ 66 w 245"/>
                <a:gd name="T111" fmla="*/ 1 h 206"/>
                <a:gd name="T112" fmla="*/ 59 w 245"/>
                <a:gd name="T113" fmla="*/ 3 h 206"/>
                <a:gd name="T114" fmla="*/ 51 w 245"/>
                <a:gd name="T115" fmla="*/ 5 h 206"/>
                <a:gd name="T116" fmla="*/ 43 w 245"/>
                <a:gd name="T117" fmla="*/ 8 h 206"/>
                <a:gd name="T118" fmla="*/ 36 w 245"/>
                <a:gd name="T119" fmla="*/ 12 h 206"/>
                <a:gd name="T120" fmla="*/ 30 w 245"/>
                <a:gd name="T121" fmla="*/ 15 h 20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45"/>
                <a:gd name="T184" fmla="*/ 0 h 206"/>
                <a:gd name="T185" fmla="*/ 245 w 245"/>
                <a:gd name="T186" fmla="*/ 206 h 20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45" h="206">
                  <a:moveTo>
                    <a:pt x="90" y="31"/>
                  </a:moveTo>
                  <a:lnTo>
                    <a:pt x="72" y="40"/>
                  </a:lnTo>
                  <a:lnTo>
                    <a:pt x="56" y="50"/>
                  </a:lnTo>
                  <a:lnTo>
                    <a:pt x="40" y="62"/>
                  </a:lnTo>
                  <a:lnTo>
                    <a:pt x="27" y="74"/>
                  </a:lnTo>
                  <a:lnTo>
                    <a:pt x="17" y="87"/>
                  </a:lnTo>
                  <a:lnTo>
                    <a:pt x="8" y="100"/>
                  </a:lnTo>
                  <a:lnTo>
                    <a:pt x="3" y="113"/>
                  </a:lnTo>
                  <a:lnTo>
                    <a:pt x="0" y="127"/>
                  </a:lnTo>
                  <a:lnTo>
                    <a:pt x="3" y="149"/>
                  </a:lnTo>
                  <a:lnTo>
                    <a:pt x="14" y="166"/>
                  </a:lnTo>
                  <a:lnTo>
                    <a:pt x="32" y="181"/>
                  </a:lnTo>
                  <a:lnTo>
                    <a:pt x="53" y="192"/>
                  </a:lnTo>
                  <a:lnTo>
                    <a:pt x="80" y="200"/>
                  </a:lnTo>
                  <a:lnTo>
                    <a:pt x="109" y="205"/>
                  </a:lnTo>
                  <a:lnTo>
                    <a:pt x="136" y="206"/>
                  </a:lnTo>
                  <a:lnTo>
                    <a:pt x="164" y="203"/>
                  </a:lnTo>
                  <a:lnTo>
                    <a:pt x="169" y="203"/>
                  </a:lnTo>
                  <a:lnTo>
                    <a:pt x="175" y="201"/>
                  </a:lnTo>
                  <a:lnTo>
                    <a:pt x="180" y="197"/>
                  </a:lnTo>
                  <a:lnTo>
                    <a:pt x="181" y="193"/>
                  </a:lnTo>
                  <a:lnTo>
                    <a:pt x="180" y="191"/>
                  </a:lnTo>
                  <a:lnTo>
                    <a:pt x="175" y="191"/>
                  </a:lnTo>
                  <a:lnTo>
                    <a:pt x="169" y="190"/>
                  </a:lnTo>
                  <a:lnTo>
                    <a:pt x="162" y="190"/>
                  </a:lnTo>
                  <a:lnTo>
                    <a:pt x="154" y="190"/>
                  </a:lnTo>
                  <a:lnTo>
                    <a:pt x="146" y="190"/>
                  </a:lnTo>
                  <a:lnTo>
                    <a:pt x="139" y="190"/>
                  </a:lnTo>
                  <a:lnTo>
                    <a:pt x="135" y="190"/>
                  </a:lnTo>
                  <a:lnTo>
                    <a:pt x="120" y="189"/>
                  </a:lnTo>
                  <a:lnTo>
                    <a:pt x="107" y="188"/>
                  </a:lnTo>
                  <a:lnTo>
                    <a:pt x="93" y="187"/>
                  </a:lnTo>
                  <a:lnTo>
                    <a:pt x="78" y="184"/>
                  </a:lnTo>
                  <a:lnTo>
                    <a:pt x="64" y="181"/>
                  </a:lnTo>
                  <a:lnTo>
                    <a:pt x="49" y="174"/>
                  </a:lnTo>
                  <a:lnTo>
                    <a:pt x="36" y="165"/>
                  </a:lnTo>
                  <a:lnTo>
                    <a:pt x="22" y="152"/>
                  </a:lnTo>
                  <a:lnTo>
                    <a:pt x="19" y="136"/>
                  </a:lnTo>
                  <a:lnTo>
                    <a:pt x="20" y="122"/>
                  </a:lnTo>
                  <a:lnTo>
                    <a:pt x="26" y="108"/>
                  </a:lnTo>
                  <a:lnTo>
                    <a:pt x="35" y="95"/>
                  </a:lnTo>
                  <a:lnTo>
                    <a:pt x="48" y="83"/>
                  </a:lnTo>
                  <a:lnTo>
                    <a:pt x="62" y="71"/>
                  </a:lnTo>
                  <a:lnTo>
                    <a:pt x="78" y="61"/>
                  </a:lnTo>
                  <a:lnTo>
                    <a:pt x="97" y="51"/>
                  </a:lnTo>
                  <a:lnTo>
                    <a:pt x="116" y="42"/>
                  </a:lnTo>
                  <a:lnTo>
                    <a:pt x="136" y="34"/>
                  </a:lnTo>
                  <a:lnTo>
                    <a:pt x="156" y="27"/>
                  </a:lnTo>
                  <a:lnTo>
                    <a:pt x="175" y="21"/>
                  </a:lnTo>
                  <a:lnTo>
                    <a:pt x="196" y="16"/>
                  </a:lnTo>
                  <a:lnTo>
                    <a:pt x="213" y="11"/>
                  </a:lnTo>
                  <a:lnTo>
                    <a:pt x="230" y="8"/>
                  </a:lnTo>
                  <a:lnTo>
                    <a:pt x="245" y="6"/>
                  </a:lnTo>
                  <a:lnTo>
                    <a:pt x="235" y="2"/>
                  </a:lnTo>
                  <a:lnTo>
                    <a:pt x="219" y="0"/>
                  </a:lnTo>
                  <a:lnTo>
                    <a:pt x="200" y="2"/>
                  </a:lnTo>
                  <a:lnTo>
                    <a:pt x="178" y="5"/>
                  </a:lnTo>
                  <a:lnTo>
                    <a:pt x="154" y="10"/>
                  </a:lnTo>
                  <a:lnTo>
                    <a:pt x="130" y="16"/>
                  </a:lnTo>
                  <a:lnTo>
                    <a:pt x="109" y="24"/>
                  </a:lnTo>
                  <a:lnTo>
                    <a:pt x="90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51" name="Freeform 19"/>
            <p:cNvSpPr>
              <a:spLocks/>
            </p:cNvSpPr>
            <p:nvPr/>
          </p:nvSpPr>
          <p:spPr bwMode="auto">
            <a:xfrm>
              <a:off x="1401" y="2236"/>
              <a:ext cx="53" cy="80"/>
            </a:xfrm>
            <a:custGeom>
              <a:avLst/>
              <a:gdLst>
                <a:gd name="T0" fmla="*/ 45 w 159"/>
                <a:gd name="T1" fmla="*/ 26 h 160"/>
                <a:gd name="T2" fmla="*/ 46 w 159"/>
                <a:gd name="T3" fmla="*/ 35 h 160"/>
                <a:gd name="T4" fmla="*/ 45 w 159"/>
                <a:gd name="T5" fmla="*/ 42 h 160"/>
                <a:gd name="T6" fmla="*/ 42 w 159"/>
                <a:gd name="T7" fmla="*/ 48 h 160"/>
                <a:gd name="T8" fmla="*/ 37 w 159"/>
                <a:gd name="T9" fmla="*/ 53 h 160"/>
                <a:gd name="T10" fmla="*/ 31 w 159"/>
                <a:gd name="T11" fmla="*/ 58 h 160"/>
                <a:gd name="T12" fmla="*/ 25 w 159"/>
                <a:gd name="T13" fmla="*/ 63 h 160"/>
                <a:gd name="T14" fmla="*/ 18 w 159"/>
                <a:gd name="T15" fmla="*/ 68 h 160"/>
                <a:gd name="T16" fmla="*/ 12 w 159"/>
                <a:gd name="T17" fmla="*/ 73 h 160"/>
                <a:gd name="T18" fmla="*/ 11 w 159"/>
                <a:gd name="T19" fmla="*/ 75 h 160"/>
                <a:gd name="T20" fmla="*/ 11 w 159"/>
                <a:gd name="T21" fmla="*/ 76 h 160"/>
                <a:gd name="T22" fmla="*/ 11 w 159"/>
                <a:gd name="T23" fmla="*/ 77 h 160"/>
                <a:gd name="T24" fmla="*/ 12 w 159"/>
                <a:gd name="T25" fmla="*/ 79 h 160"/>
                <a:gd name="T26" fmla="*/ 13 w 159"/>
                <a:gd name="T27" fmla="*/ 80 h 160"/>
                <a:gd name="T28" fmla="*/ 14 w 159"/>
                <a:gd name="T29" fmla="*/ 80 h 160"/>
                <a:gd name="T30" fmla="*/ 16 w 159"/>
                <a:gd name="T31" fmla="*/ 80 h 160"/>
                <a:gd name="T32" fmla="*/ 17 w 159"/>
                <a:gd name="T33" fmla="*/ 80 h 160"/>
                <a:gd name="T34" fmla="*/ 24 w 159"/>
                <a:gd name="T35" fmla="*/ 75 h 160"/>
                <a:gd name="T36" fmla="*/ 32 w 159"/>
                <a:gd name="T37" fmla="*/ 70 h 160"/>
                <a:gd name="T38" fmla="*/ 38 w 159"/>
                <a:gd name="T39" fmla="*/ 64 h 160"/>
                <a:gd name="T40" fmla="*/ 45 w 159"/>
                <a:gd name="T41" fmla="*/ 57 h 160"/>
                <a:gd name="T42" fmla="*/ 49 w 159"/>
                <a:gd name="T43" fmla="*/ 50 h 160"/>
                <a:gd name="T44" fmla="*/ 52 w 159"/>
                <a:gd name="T45" fmla="*/ 42 h 160"/>
                <a:gd name="T46" fmla="*/ 53 w 159"/>
                <a:gd name="T47" fmla="*/ 34 h 160"/>
                <a:gd name="T48" fmla="*/ 51 w 159"/>
                <a:gd name="T49" fmla="*/ 25 h 160"/>
                <a:gd name="T50" fmla="*/ 47 w 159"/>
                <a:gd name="T51" fmla="*/ 18 h 160"/>
                <a:gd name="T52" fmla="*/ 41 w 159"/>
                <a:gd name="T53" fmla="*/ 12 h 160"/>
                <a:gd name="T54" fmla="*/ 33 w 159"/>
                <a:gd name="T55" fmla="*/ 7 h 160"/>
                <a:gd name="T56" fmla="*/ 25 w 159"/>
                <a:gd name="T57" fmla="*/ 3 h 160"/>
                <a:gd name="T58" fmla="*/ 17 w 159"/>
                <a:gd name="T59" fmla="*/ 1 h 160"/>
                <a:gd name="T60" fmla="*/ 10 w 159"/>
                <a:gd name="T61" fmla="*/ 0 h 160"/>
                <a:gd name="T62" fmla="*/ 4 w 159"/>
                <a:gd name="T63" fmla="*/ 1 h 160"/>
                <a:gd name="T64" fmla="*/ 0 w 159"/>
                <a:gd name="T65" fmla="*/ 3 h 160"/>
                <a:gd name="T66" fmla="*/ 7 w 159"/>
                <a:gd name="T67" fmla="*/ 5 h 160"/>
                <a:gd name="T68" fmla="*/ 14 w 159"/>
                <a:gd name="T69" fmla="*/ 6 h 160"/>
                <a:gd name="T70" fmla="*/ 20 w 159"/>
                <a:gd name="T71" fmla="*/ 7 h 160"/>
                <a:gd name="T72" fmla="*/ 26 w 159"/>
                <a:gd name="T73" fmla="*/ 10 h 160"/>
                <a:gd name="T74" fmla="*/ 32 w 159"/>
                <a:gd name="T75" fmla="*/ 12 h 160"/>
                <a:gd name="T76" fmla="*/ 37 w 159"/>
                <a:gd name="T77" fmla="*/ 15 h 160"/>
                <a:gd name="T78" fmla="*/ 42 w 159"/>
                <a:gd name="T79" fmla="*/ 20 h 160"/>
                <a:gd name="T80" fmla="*/ 45 w 159"/>
                <a:gd name="T81" fmla="*/ 26 h 16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59"/>
                <a:gd name="T124" fmla="*/ 0 h 160"/>
                <a:gd name="T125" fmla="*/ 159 w 159"/>
                <a:gd name="T126" fmla="*/ 160 h 16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59" h="160">
                  <a:moveTo>
                    <a:pt x="134" y="53"/>
                  </a:moveTo>
                  <a:lnTo>
                    <a:pt x="138" y="70"/>
                  </a:lnTo>
                  <a:lnTo>
                    <a:pt x="135" y="84"/>
                  </a:lnTo>
                  <a:lnTo>
                    <a:pt x="125" y="96"/>
                  </a:lnTo>
                  <a:lnTo>
                    <a:pt x="111" y="107"/>
                  </a:lnTo>
                  <a:lnTo>
                    <a:pt x="93" y="117"/>
                  </a:lnTo>
                  <a:lnTo>
                    <a:pt x="74" y="126"/>
                  </a:lnTo>
                  <a:lnTo>
                    <a:pt x="54" y="136"/>
                  </a:lnTo>
                  <a:lnTo>
                    <a:pt x="37" y="146"/>
                  </a:lnTo>
                  <a:lnTo>
                    <a:pt x="34" y="149"/>
                  </a:lnTo>
                  <a:lnTo>
                    <a:pt x="32" y="151"/>
                  </a:lnTo>
                  <a:lnTo>
                    <a:pt x="32" y="154"/>
                  </a:lnTo>
                  <a:lnTo>
                    <a:pt x="35" y="157"/>
                  </a:lnTo>
                  <a:lnTo>
                    <a:pt x="38" y="159"/>
                  </a:lnTo>
                  <a:lnTo>
                    <a:pt x="43" y="160"/>
                  </a:lnTo>
                  <a:lnTo>
                    <a:pt x="47" y="160"/>
                  </a:lnTo>
                  <a:lnTo>
                    <a:pt x="51" y="159"/>
                  </a:lnTo>
                  <a:lnTo>
                    <a:pt x="73" y="150"/>
                  </a:lnTo>
                  <a:lnTo>
                    <a:pt x="95" y="139"/>
                  </a:lnTo>
                  <a:lnTo>
                    <a:pt x="115" y="128"/>
                  </a:lnTo>
                  <a:lnTo>
                    <a:pt x="134" y="115"/>
                  </a:lnTo>
                  <a:lnTo>
                    <a:pt x="147" y="101"/>
                  </a:lnTo>
                  <a:lnTo>
                    <a:pt x="156" y="85"/>
                  </a:lnTo>
                  <a:lnTo>
                    <a:pt x="159" y="68"/>
                  </a:lnTo>
                  <a:lnTo>
                    <a:pt x="153" y="50"/>
                  </a:lnTo>
                  <a:lnTo>
                    <a:pt x="140" y="36"/>
                  </a:lnTo>
                  <a:lnTo>
                    <a:pt x="122" y="24"/>
                  </a:lnTo>
                  <a:lnTo>
                    <a:pt x="99" y="14"/>
                  </a:lnTo>
                  <a:lnTo>
                    <a:pt x="76" y="7"/>
                  </a:lnTo>
                  <a:lnTo>
                    <a:pt x="51" y="2"/>
                  </a:lnTo>
                  <a:lnTo>
                    <a:pt x="29" y="0"/>
                  </a:lnTo>
                  <a:lnTo>
                    <a:pt x="12" y="1"/>
                  </a:lnTo>
                  <a:lnTo>
                    <a:pt x="0" y="5"/>
                  </a:lnTo>
                  <a:lnTo>
                    <a:pt x="21" y="9"/>
                  </a:lnTo>
                  <a:lnTo>
                    <a:pt x="41" y="12"/>
                  </a:lnTo>
                  <a:lnTo>
                    <a:pt x="60" y="15"/>
                  </a:lnTo>
                  <a:lnTo>
                    <a:pt x="79" y="19"/>
                  </a:lnTo>
                  <a:lnTo>
                    <a:pt x="96" y="24"/>
                  </a:lnTo>
                  <a:lnTo>
                    <a:pt x="112" y="31"/>
                  </a:lnTo>
                  <a:lnTo>
                    <a:pt x="125" y="40"/>
                  </a:lnTo>
                  <a:lnTo>
                    <a:pt x="134" y="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52" name="Freeform 20"/>
            <p:cNvSpPr>
              <a:spLocks/>
            </p:cNvSpPr>
            <p:nvPr/>
          </p:nvSpPr>
          <p:spPr bwMode="auto">
            <a:xfrm>
              <a:off x="1208" y="2218"/>
              <a:ext cx="133" cy="166"/>
            </a:xfrm>
            <a:custGeom>
              <a:avLst/>
              <a:gdLst>
                <a:gd name="T0" fmla="*/ 42 w 399"/>
                <a:gd name="T1" fmla="*/ 31 h 332"/>
                <a:gd name="T2" fmla="*/ 22 w 399"/>
                <a:gd name="T3" fmla="*/ 50 h 332"/>
                <a:gd name="T4" fmla="*/ 7 w 399"/>
                <a:gd name="T5" fmla="*/ 74 h 332"/>
                <a:gd name="T6" fmla="*/ 0 w 399"/>
                <a:gd name="T7" fmla="*/ 100 h 332"/>
                <a:gd name="T8" fmla="*/ 1 w 399"/>
                <a:gd name="T9" fmla="*/ 117 h 332"/>
                <a:gd name="T10" fmla="*/ 4 w 399"/>
                <a:gd name="T11" fmla="*/ 124 h 332"/>
                <a:gd name="T12" fmla="*/ 9 w 399"/>
                <a:gd name="T13" fmla="*/ 131 h 332"/>
                <a:gd name="T14" fmla="*/ 14 w 399"/>
                <a:gd name="T15" fmla="*/ 137 h 332"/>
                <a:gd name="T16" fmla="*/ 23 w 399"/>
                <a:gd name="T17" fmla="*/ 143 h 332"/>
                <a:gd name="T18" fmla="*/ 36 w 399"/>
                <a:gd name="T19" fmla="*/ 149 h 332"/>
                <a:gd name="T20" fmla="*/ 49 w 399"/>
                <a:gd name="T21" fmla="*/ 154 h 332"/>
                <a:gd name="T22" fmla="*/ 63 w 399"/>
                <a:gd name="T23" fmla="*/ 158 h 332"/>
                <a:gd name="T24" fmla="*/ 77 w 399"/>
                <a:gd name="T25" fmla="*/ 161 h 332"/>
                <a:gd name="T26" fmla="*/ 91 w 399"/>
                <a:gd name="T27" fmla="*/ 163 h 332"/>
                <a:gd name="T28" fmla="*/ 105 w 399"/>
                <a:gd name="T29" fmla="*/ 165 h 332"/>
                <a:gd name="T30" fmla="*/ 119 w 399"/>
                <a:gd name="T31" fmla="*/ 166 h 332"/>
                <a:gd name="T32" fmla="*/ 129 w 399"/>
                <a:gd name="T33" fmla="*/ 166 h 332"/>
                <a:gd name="T34" fmla="*/ 132 w 399"/>
                <a:gd name="T35" fmla="*/ 163 h 332"/>
                <a:gd name="T36" fmla="*/ 133 w 399"/>
                <a:gd name="T37" fmla="*/ 158 h 332"/>
                <a:gd name="T38" fmla="*/ 130 w 399"/>
                <a:gd name="T39" fmla="*/ 155 h 332"/>
                <a:gd name="T40" fmla="*/ 121 w 399"/>
                <a:gd name="T41" fmla="*/ 154 h 332"/>
                <a:gd name="T42" fmla="*/ 108 w 399"/>
                <a:gd name="T43" fmla="*/ 154 h 332"/>
                <a:gd name="T44" fmla="*/ 95 w 399"/>
                <a:gd name="T45" fmla="*/ 153 h 332"/>
                <a:gd name="T46" fmla="*/ 82 w 399"/>
                <a:gd name="T47" fmla="*/ 151 h 332"/>
                <a:gd name="T48" fmla="*/ 69 w 399"/>
                <a:gd name="T49" fmla="*/ 148 h 332"/>
                <a:gd name="T50" fmla="*/ 56 w 399"/>
                <a:gd name="T51" fmla="*/ 145 h 332"/>
                <a:gd name="T52" fmla="*/ 44 w 399"/>
                <a:gd name="T53" fmla="*/ 141 h 332"/>
                <a:gd name="T54" fmla="*/ 31 w 399"/>
                <a:gd name="T55" fmla="*/ 135 h 332"/>
                <a:gd name="T56" fmla="*/ 21 w 399"/>
                <a:gd name="T57" fmla="*/ 128 h 332"/>
                <a:gd name="T58" fmla="*/ 15 w 399"/>
                <a:gd name="T59" fmla="*/ 118 h 332"/>
                <a:gd name="T60" fmla="*/ 13 w 399"/>
                <a:gd name="T61" fmla="*/ 105 h 332"/>
                <a:gd name="T62" fmla="*/ 15 w 399"/>
                <a:gd name="T63" fmla="*/ 86 h 332"/>
                <a:gd name="T64" fmla="*/ 21 w 399"/>
                <a:gd name="T65" fmla="*/ 73 h 332"/>
                <a:gd name="T66" fmla="*/ 28 w 399"/>
                <a:gd name="T67" fmla="*/ 60 h 332"/>
                <a:gd name="T68" fmla="*/ 37 w 399"/>
                <a:gd name="T69" fmla="*/ 49 h 332"/>
                <a:gd name="T70" fmla="*/ 47 w 399"/>
                <a:gd name="T71" fmla="*/ 39 h 332"/>
                <a:gd name="T72" fmla="*/ 60 w 399"/>
                <a:gd name="T73" fmla="*/ 28 h 332"/>
                <a:gd name="T74" fmla="*/ 74 w 399"/>
                <a:gd name="T75" fmla="*/ 19 h 332"/>
                <a:gd name="T76" fmla="*/ 90 w 399"/>
                <a:gd name="T77" fmla="*/ 10 h 332"/>
                <a:gd name="T78" fmla="*/ 104 w 399"/>
                <a:gd name="T79" fmla="*/ 3 h 332"/>
                <a:gd name="T80" fmla="*/ 105 w 399"/>
                <a:gd name="T81" fmla="*/ 0 h 332"/>
                <a:gd name="T82" fmla="*/ 91 w 399"/>
                <a:gd name="T83" fmla="*/ 3 h 332"/>
                <a:gd name="T84" fmla="*/ 74 w 399"/>
                <a:gd name="T85" fmla="*/ 9 h 332"/>
                <a:gd name="T86" fmla="*/ 59 w 399"/>
                <a:gd name="T87" fmla="*/ 18 h 33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99"/>
                <a:gd name="T133" fmla="*/ 0 h 332"/>
                <a:gd name="T134" fmla="*/ 399 w 399"/>
                <a:gd name="T135" fmla="*/ 332 h 33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99" h="332">
                  <a:moveTo>
                    <a:pt x="155" y="45"/>
                  </a:moveTo>
                  <a:lnTo>
                    <a:pt x="125" y="62"/>
                  </a:lnTo>
                  <a:lnTo>
                    <a:pt x="94" y="81"/>
                  </a:lnTo>
                  <a:lnTo>
                    <a:pt x="67" y="101"/>
                  </a:lnTo>
                  <a:lnTo>
                    <a:pt x="42" y="123"/>
                  </a:lnTo>
                  <a:lnTo>
                    <a:pt x="22" y="147"/>
                  </a:lnTo>
                  <a:lnTo>
                    <a:pt x="7" y="172"/>
                  </a:lnTo>
                  <a:lnTo>
                    <a:pt x="0" y="200"/>
                  </a:lnTo>
                  <a:lnTo>
                    <a:pt x="2" y="228"/>
                  </a:lnTo>
                  <a:lnTo>
                    <a:pt x="4" y="235"/>
                  </a:lnTo>
                  <a:lnTo>
                    <a:pt x="9" y="243"/>
                  </a:lnTo>
                  <a:lnTo>
                    <a:pt x="13" y="249"/>
                  </a:lnTo>
                  <a:lnTo>
                    <a:pt x="19" y="256"/>
                  </a:lnTo>
                  <a:lnTo>
                    <a:pt x="26" y="262"/>
                  </a:lnTo>
                  <a:lnTo>
                    <a:pt x="33" y="268"/>
                  </a:lnTo>
                  <a:lnTo>
                    <a:pt x="42" y="273"/>
                  </a:lnTo>
                  <a:lnTo>
                    <a:pt x="51" y="277"/>
                  </a:lnTo>
                  <a:lnTo>
                    <a:pt x="70" y="285"/>
                  </a:lnTo>
                  <a:lnTo>
                    <a:pt x="89" y="292"/>
                  </a:lnTo>
                  <a:lnTo>
                    <a:pt x="107" y="298"/>
                  </a:lnTo>
                  <a:lnTo>
                    <a:pt x="128" y="303"/>
                  </a:lnTo>
                  <a:lnTo>
                    <a:pt x="148" y="308"/>
                  </a:lnTo>
                  <a:lnTo>
                    <a:pt x="168" y="312"/>
                  </a:lnTo>
                  <a:lnTo>
                    <a:pt x="189" y="316"/>
                  </a:lnTo>
                  <a:lnTo>
                    <a:pt x="209" y="319"/>
                  </a:lnTo>
                  <a:lnTo>
                    <a:pt x="231" y="322"/>
                  </a:lnTo>
                  <a:lnTo>
                    <a:pt x="253" y="324"/>
                  </a:lnTo>
                  <a:lnTo>
                    <a:pt x="273" y="326"/>
                  </a:lnTo>
                  <a:lnTo>
                    <a:pt x="295" y="328"/>
                  </a:lnTo>
                  <a:lnTo>
                    <a:pt x="316" y="329"/>
                  </a:lnTo>
                  <a:lnTo>
                    <a:pt x="338" y="330"/>
                  </a:lnTo>
                  <a:lnTo>
                    <a:pt x="358" y="331"/>
                  </a:lnTo>
                  <a:lnTo>
                    <a:pt x="380" y="332"/>
                  </a:lnTo>
                  <a:lnTo>
                    <a:pt x="386" y="332"/>
                  </a:lnTo>
                  <a:lnTo>
                    <a:pt x="392" y="329"/>
                  </a:lnTo>
                  <a:lnTo>
                    <a:pt x="396" y="326"/>
                  </a:lnTo>
                  <a:lnTo>
                    <a:pt x="399" y="321"/>
                  </a:lnTo>
                  <a:lnTo>
                    <a:pt x="399" y="316"/>
                  </a:lnTo>
                  <a:lnTo>
                    <a:pt x="396" y="312"/>
                  </a:lnTo>
                  <a:lnTo>
                    <a:pt x="390" y="309"/>
                  </a:lnTo>
                  <a:lnTo>
                    <a:pt x="385" y="308"/>
                  </a:lnTo>
                  <a:lnTo>
                    <a:pt x="364" y="308"/>
                  </a:lnTo>
                  <a:lnTo>
                    <a:pt x="345" y="308"/>
                  </a:lnTo>
                  <a:lnTo>
                    <a:pt x="325" y="307"/>
                  </a:lnTo>
                  <a:lnTo>
                    <a:pt x="306" y="306"/>
                  </a:lnTo>
                  <a:lnTo>
                    <a:pt x="286" y="305"/>
                  </a:lnTo>
                  <a:lnTo>
                    <a:pt x="266" y="303"/>
                  </a:lnTo>
                  <a:lnTo>
                    <a:pt x="247" y="301"/>
                  </a:lnTo>
                  <a:lnTo>
                    <a:pt x="226" y="299"/>
                  </a:lnTo>
                  <a:lnTo>
                    <a:pt x="208" y="296"/>
                  </a:lnTo>
                  <a:lnTo>
                    <a:pt x="187" y="293"/>
                  </a:lnTo>
                  <a:lnTo>
                    <a:pt x="168" y="289"/>
                  </a:lnTo>
                  <a:lnTo>
                    <a:pt x="150" y="285"/>
                  </a:lnTo>
                  <a:lnTo>
                    <a:pt x="131" y="281"/>
                  </a:lnTo>
                  <a:lnTo>
                    <a:pt x="113" y="275"/>
                  </a:lnTo>
                  <a:lnTo>
                    <a:pt x="94" y="269"/>
                  </a:lnTo>
                  <a:lnTo>
                    <a:pt x="77" y="263"/>
                  </a:lnTo>
                  <a:lnTo>
                    <a:pt x="62" y="256"/>
                  </a:lnTo>
                  <a:lnTo>
                    <a:pt x="51" y="246"/>
                  </a:lnTo>
                  <a:lnTo>
                    <a:pt x="44" y="236"/>
                  </a:lnTo>
                  <a:lnTo>
                    <a:pt x="38" y="224"/>
                  </a:lnTo>
                  <a:lnTo>
                    <a:pt x="38" y="210"/>
                  </a:lnTo>
                  <a:lnTo>
                    <a:pt x="41" y="192"/>
                  </a:lnTo>
                  <a:lnTo>
                    <a:pt x="46" y="173"/>
                  </a:lnTo>
                  <a:lnTo>
                    <a:pt x="52" y="160"/>
                  </a:lnTo>
                  <a:lnTo>
                    <a:pt x="62" y="145"/>
                  </a:lnTo>
                  <a:lnTo>
                    <a:pt x="74" y="132"/>
                  </a:lnTo>
                  <a:lnTo>
                    <a:pt x="84" y="120"/>
                  </a:lnTo>
                  <a:lnTo>
                    <a:pt x="97" y="109"/>
                  </a:lnTo>
                  <a:lnTo>
                    <a:pt x="110" y="98"/>
                  </a:lnTo>
                  <a:lnTo>
                    <a:pt x="125" y="88"/>
                  </a:lnTo>
                  <a:lnTo>
                    <a:pt x="141" y="78"/>
                  </a:lnTo>
                  <a:lnTo>
                    <a:pt x="160" y="67"/>
                  </a:lnTo>
                  <a:lnTo>
                    <a:pt x="179" y="57"/>
                  </a:lnTo>
                  <a:lnTo>
                    <a:pt x="200" y="47"/>
                  </a:lnTo>
                  <a:lnTo>
                    <a:pt x="223" y="37"/>
                  </a:lnTo>
                  <a:lnTo>
                    <a:pt x="248" y="28"/>
                  </a:lnTo>
                  <a:lnTo>
                    <a:pt x="271" y="19"/>
                  </a:lnTo>
                  <a:lnTo>
                    <a:pt x="293" y="12"/>
                  </a:lnTo>
                  <a:lnTo>
                    <a:pt x="313" y="6"/>
                  </a:lnTo>
                  <a:lnTo>
                    <a:pt x="331" y="1"/>
                  </a:lnTo>
                  <a:lnTo>
                    <a:pt x="315" y="0"/>
                  </a:lnTo>
                  <a:lnTo>
                    <a:pt x="295" y="1"/>
                  </a:lnTo>
                  <a:lnTo>
                    <a:pt x="273" y="5"/>
                  </a:lnTo>
                  <a:lnTo>
                    <a:pt x="248" y="10"/>
                  </a:lnTo>
                  <a:lnTo>
                    <a:pt x="223" y="17"/>
                  </a:lnTo>
                  <a:lnTo>
                    <a:pt x="199" y="25"/>
                  </a:lnTo>
                  <a:lnTo>
                    <a:pt x="176" y="35"/>
                  </a:lnTo>
                  <a:lnTo>
                    <a:pt x="155" y="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53" name="Freeform 21"/>
            <p:cNvSpPr>
              <a:spLocks/>
            </p:cNvSpPr>
            <p:nvPr/>
          </p:nvSpPr>
          <p:spPr bwMode="auto">
            <a:xfrm>
              <a:off x="1396" y="2213"/>
              <a:ext cx="116" cy="110"/>
            </a:xfrm>
            <a:custGeom>
              <a:avLst/>
              <a:gdLst>
                <a:gd name="T0" fmla="*/ 97 w 348"/>
                <a:gd name="T1" fmla="*/ 34 h 222"/>
                <a:gd name="T2" fmla="*/ 102 w 348"/>
                <a:gd name="T3" fmla="*/ 40 h 222"/>
                <a:gd name="T4" fmla="*/ 105 w 348"/>
                <a:gd name="T5" fmla="*/ 47 h 222"/>
                <a:gd name="T6" fmla="*/ 107 w 348"/>
                <a:gd name="T7" fmla="*/ 55 h 222"/>
                <a:gd name="T8" fmla="*/ 107 w 348"/>
                <a:gd name="T9" fmla="*/ 62 h 222"/>
                <a:gd name="T10" fmla="*/ 106 w 348"/>
                <a:gd name="T11" fmla="*/ 69 h 222"/>
                <a:gd name="T12" fmla="*/ 104 w 348"/>
                <a:gd name="T13" fmla="*/ 74 h 222"/>
                <a:gd name="T14" fmla="*/ 101 w 348"/>
                <a:gd name="T15" fmla="*/ 80 h 222"/>
                <a:gd name="T16" fmla="*/ 97 w 348"/>
                <a:gd name="T17" fmla="*/ 84 h 222"/>
                <a:gd name="T18" fmla="*/ 93 w 348"/>
                <a:gd name="T19" fmla="*/ 89 h 222"/>
                <a:gd name="T20" fmla="*/ 88 w 348"/>
                <a:gd name="T21" fmla="*/ 93 h 222"/>
                <a:gd name="T22" fmla="*/ 84 w 348"/>
                <a:gd name="T23" fmla="*/ 98 h 222"/>
                <a:gd name="T24" fmla="*/ 80 w 348"/>
                <a:gd name="T25" fmla="*/ 103 h 222"/>
                <a:gd name="T26" fmla="*/ 79 w 348"/>
                <a:gd name="T27" fmla="*/ 104 h 222"/>
                <a:gd name="T28" fmla="*/ 78 w 348"/>
                <a:gd name="T29" fmla="*/ 106 h 222"/>
                <a:gd name="T30" fmla="*/ 79 w 348"/>
                <a:gd name="T31" fmla="*/ 107 h 222"/>
                <a:gd name="T32" fmla="*/ 80 w 348"/>
                <a:gd name="T33" fmla="*/ 109 h 222"/>
                <a:gd name="T34" fmla="*/ 81 w 348"/>
                <a:gd name="T35" fmla="*/ 110 h 222"/>
                <a:gd name="T36" fmla="*/ 83 w 348"/>
                <a:gd name="T37" fmla="*/ 110 h 222"/>
                <a:gd name="T38" fmla="*/ 85 w 348"/>
                <a:gd name="T39" fmla="*/ 110 h 222"/>
                <a:gd name="T40" fmla="*/ 86 w 348"/>
                <a:gd name="T41" fmla="*/ 109 h 222"/>
                <a:gd name="T42" fmla="*/ 96 w 348"/>
                <a:gd name="T43" fmla="*/ 102 h 222"/>
                <a:gd name="T44" fmla="*/ 103 w 348"/>
                <a:gd name="T45" fmla="*/ 93 h 222"/>
                <a:gd name="T46" fmla="*/ 110 w 348"/>
                <a:gd name="T47" fmla="*/ 83 h 222"/>
                <a:gd name="T48" fmla="*/ 115 w 348"/>
                <a:gd name="T49" fmla="*/ 73 h 222"/>
                <a:gd name="T50" fmla="*/ 116 w 348"/>
                <a:gd name="T51" fmla="*/ 61 h 222"/>
                <a:gd name="T52" fmla="*/ 115 w 348"/>
                <a:gd name="T53" fmla="*/ 51 h 222"/>
                <a:gd name="T54" fmla="*/ 111 w 348"/>
                <a:gd name="T55" fmla="*/ 40 h 222"/>
                <a:gd name="T56" fmla="*/ 103 w 348"/>
                <a:gd name="T57" fmla="*/ 31 h 222"/>
                <a:gd name="T58" fmla="*/ 98 w 348"/>
                <a:gd name="T59" fmla="*/ 26 h 222"/>
                <a:gd name="T60" fmla="*/ 91 w 348"/>
                <a:gd name="T61" fmla="*/ 21 h 222"/>
                <a:gd name="T62" fmla="*/ 83 w 348"/>
                <a:gd name="T63" fmla="*/ 17 h 222"/>
                <a:gd name="T64" fmla="*/ 75 w 348"/>
                <a:gd name="T65" fmla="*/ 13 h 222"/>
                <a:gd name="T66" fmla="*/ 67 w 348"/>
                <a:gd name="T67" fmla="*/ 10 h 222"/>
                <a:gd name="T68" fmla="*/ 59 w 348"/>
                <a:gd name="T69" fmla="*/ 8 h 222"/>
                <a:gd name="T70" fmla="*/ 50 w 348"/>
                <a:gd name="T71" fmla="*/ 5 h 222"/>
                <a:gd name="T72" fmla="*/ 42 w 348"/>
                <a:gd name="T73" fmla="*/ 3 h 222"/>
                <a:gd name="T74" fmla="*/ 34 w 348"/>
                <a:gd name="T75" fmla="*/ 2 h 222"/>
                <a:gd name="T76" fmla="*/ 26 w 348"/>
                <a:gd name="T77" fmla="*/ 1 h 222"/>
                <a:gd name="T78" fmla="*/ 19 w 348"/>
                <a:gd name="T79" fmla="*/ 0 h 222"/>
                <a:gd name="T80" fmla="*/ 13 w 348"/>
                <a:gd name="T81" fmla="*/ 0 h 222"/>
                <a:gd name="T82" fmla="*/ 8 w 348"/>
                <a:gd name="T83" fmla="*/ 0 h 222"/>
                <a:gd name="T84" fmla="*/ 4 w 348"/>
                <a:gd name="T85" fmla="*/ 0 h 222"/>
                <a:gd name="T86" fmla="*/ 1 w 348"/>
                <a:gd name="T87" fmla="*/ 1 h 222"/>
                <a:gd name="T88" fmla="*/ 0 w 348"/>
                <a:gd name="T89" fmla="*/ 2 h 222"/>
                <a:gd name="T90" fmla="*/ 5 w 348"/>
                <a:gd name="T91" fmla="*/ 3 h 222"/>
                <a:gd name="T92" fmla="*/ 10 w 348"/>
                <a:gd name="T93" fmla="*/ 4 h 222"/>
                <a:gd name="T94" fmla="*/ 15 w 348"/>
                <a:gd name="T95" fmla="*/ 5 h 222"/>
                <a:gd name="T96" fmla="*/ 21 w 348"/>
                <a:gd name="T97" fmla="*/ 6 h 222"/>
                <a:gd name="T98" fmla="*/ 28 w 348"/>
                <a:gd name="T99" fmla="*/ 7 h 222"/>
                <a:gd name="T100" fmla="*/ 34 w 348"/>
                <a:gd name="T101" fmla="*/ 8 h 222"/>
                <a:gd name="T102" fmla="*/ 40 w 348"/>
                <a:gd name="T103" fmla="*/ 9 h 222"/>
                <a:gd name="T104" fmla="*/ 47 w 348"/>
                <a:gd name="T105" fmla="*/ 11 h 222"/>
                <a:gd name="T106" fmla="*/ 53 w 348"/>
                <a:gd name="T107" fmla="*/ 13 h 222"/>
                <a:gd name="T108" fmla="*/ 60 w 348"/>
                <a:gd name="T109" fmla="*/ 15 h 222"/>
                <a:gd name="T110" fmla="*/ 67 w 348"/>
                <a:gd name="T111" fmla="*/ 17 h 222"/>
                <a:gd name="T112" fmla="*/ 73 w 348"/>
                <a:gd name="T113" fmla="*/ 20 h 222"/>
                <a:gd name="T114" fmla="*/ 79 w 348"/>
                <a:gd name="T115" fmla="*/ 23 h 222"/>
                <a:gd name="T116" fmla="*/ 86 w 348"/>
                <a:gd name="T117" fmla="*/ 26 h 222"/>
                <a:gd name="T118" fmla="*/ 91 w 348"/>
                <a:gd name="T119" fmla="*/ 30 h 222"/>
                <a:gd name="T120" fmla="*/ 97 w 348"/>
                <a:gd name="T121" fmla="*/ 34 h 22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48"/>
                <a:gd name="T184" fmla="*/ 0 h 222"/>
                <a:gd name="T185" fmla="*/ 348 w 348"/>
                <a:gd name="T186" fmla="*/ 222 h 22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48" h="222">
                  <a:moveTo>
                    <a:pt x="290" y="69"/>
                  </a:moveTo>
                  <a:lnTo>
                    <a:pt x="306" y="81"/>
                  </a:lnTo>
                  <a:lnTo>
                    <a:pt x="315" y="95"/>
                  </a:lnTo>
                  <a:lnTo>
                    <a:pt x="321" y="110"/>
                  </a:lnTo>
                  <a:lnTo>
                    <a:pt x="321" y="126"/>
                  </a:lnTo>
                  <a:lnTo>
                    <a:pt x="318" y="139"/>
                  </a:lnTo>
                  <a:lnTo>
                    <a:pt x="312" y="150"/>
                  </a:lnTo>
                  <a:lnTo>
                    <a:pt x="302" y="161"/>
                  </a:lnTo>
                  <a:lnTo>
                    <a:pt x="292" y="170"/>
                  </a:lnTo>
                  <a:lnTo>
                    <a:pt x="279" y="180"/>
                  </a:lnTo>
                  <a:lnTo>
                    <a:pt x="265" y="188"/>
                  </a:lnTo>
                  <a:lnTo>
                    <a:pt x="252" y="198"/>
                  </a:lnTo>
                  <a:lnTo>
                    <a:pt x="239" y="207"/>
                  </a:lnTo>
                  <a:lnTo>
                    <a:pt x="236" y="210"/>
                  </a:lnTo>
                  <a:lnTo>
                    <a:pt x="235" y="213"/>
                  </a:lnTo>
                  <a:lnTo>
                    <a:pt x="236" y="216"/>
                  </a:lnTo>
                  <a:lnTo>
                    <a:pt x="239" y="219"/>
                  </a:lnTo>
                  <a:lnTo>
                    <a:pt x="244" y="221"/>
                  </a:lnTo>
                  <a:lnTo>
                    <a:pt x="248" y="222"/>
                  </a:lnTo>
                  <a:lnTo>
                    <a:pt x="254" y="221"/>
                  </a:lnTo>
                  <a:lnTo>
                    <a:pt x="258" y="219"/>
                  </a:lnTo>
                  <a:lnTo>
                    <a:pt x="287" y="206"/>
                  </a:lnTo>
                  <a:lnTo>
                    <a:pt x="310" y="188"/>
                  </a:lnTo>
                  <a:lnTo>
                    <a:pt x="331" y="168"/>
                  </a:lnTo>
                  <a:lnTo>
                    <a:pt x="344" y="147"/>
                  </a:lnTo>
                  <a:lnTo>
                    <a:pt x="348" y="124"/>
                  </a:lnTo>
                  <a:lnTo>
                    <a:pt x="345" y="102"/>
                  </a:lnTo>
                  <a:lnTo>
                    <a:pt x="334" y="81"/>
                  </a:lnTo>
                  <a:lnTo>
                    <a:pt x="310" y="62"/>
                  </a:lnTo>
                  <a:lnTo>
                    <a:pt x="293" y="52"/>
                  </a:lnTo>
                  <a:lnTo>
                    <a:pt x="273" y="43"/>
                  </a:lnTo>
                  <a:lnTo>
                    <a:pt x="249" y="34"/>
                  </a:lnTo>
                  <a:lnTo>
                    <a:pt x="226" y="27"/>
                  </a:lnTo>
                  <a:lnTo>
                    <a:pt x="202" y="21"/>
                  </a:lnTo>
                  <a:lnTo>
                    <a:pt x="176" y="16"/>
                  </a:lnTo>
                  <a:lnTo>
                    <a:pt x="151" y="11"/>
                  </a:lnTo>
                  <a:lnTo>
                    <a:pt x="125" y="7"/>
                  </a:lnTo>
                  <a:lnTo>
                    <a:pt x="102" y="4"/>
                  </a:lnTo>
                  <a:lnTo>
                    <a:pt x="78" y="2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23" y="0"/>
                  </a:lnTo>
                  <a:lnTo>
                    <a:pt x="12" y="1"/>
                  </a:lnTo>
                  <a:lnTo>
                    <a:pt x="4" y="3"/>
                  </a:lnTo>
                  <a:lnTo>
                    <a:pt x="0" y="5"/>
                  </a:lnTo>
                  <a:lnTo>
                    <a:pt x="14" y="7"/>
                  </a:lnTo>
                  <a:lnTo>
                    <a:pt x="30" y="8"/>
                  </a:lnTo>
                  <a:lnTo>
                    <a:pt x="46" y="10"/>
                  </a:lnTo>
                  <a:lnTo>
                    <a:pt x="64" y="12"/>
                  </a:lnTo>
                  <a:lnTo>
                    <a:pt x="83" y="14"/>
                  </a:lnTo>
                  <a:lnTo>
                    <a:pt x="102" y="16"/>
                  </a:lnTo>
                  <a:lnTo>
                    <a:pt x="120" y="19"/>
                  </a:lnTo>
                  <a:lnTo>
                    <a:pt x="141" y="22"/>
                  </a:lnTo>
                  <a:lnTo>
                    <a:pt x="160" y="26"/>
                  </a:lnTo>
                  <a:lnTo>
                    <a:pt x="180" y="30"/>
                  </a:lnTo>
                  <a:lnTo>
                    <a:pt x="200" y="35"/>
                  </a:lnTo>
                  <a:lnTo>
                    <a:pt x="219" y="41"/>
                  </a:lnTo>
                  <a:lnTo>
                    <a:pt x="238" y="47"/>
                  </a:lnTo>
                  <a:lnTo>
                    <a:pt x="257" y="53"/>
                  </a:lnTo>
                  <a:lnTo>
                    <a:pt x="274" y="61"/>
                  </a:lnTo>
                  <a:lnTo>
                    <a:pt x="29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54" name="Freeform 22"/>
            <p:cNvSpPr>
              <a:spLocks/>
            </p:cNvSpPr>
            <p:nvPr/>
          </p:nvSpPr>
          <p:spPr bwMode="auto">
            <a:xfrm>
              <a:off x="1162" y="2273"/>
              <a:ext cx="48" cy="103"/>
            </a:xfrm>
            <a:custGeom>
              <a:avLst/>
              <a:gdLst>
                <a:gd name="T0" fmla="*/ 0 w 142"/>
                <a:gd name="T1" fmla="*/ 56 h 207"/>
                <a:gd name="T2" fmla="*/ 0 w 142"/>
                <a:gd name="T3" fmla="*/ 65 h 207"/>
                <a:gd name="T4" fmla="*/ 2 w 142"/>
                <a:gd name="T5" fmla="*/ 73 h 207"/>
                <a:gd name="T6" fmla="*/ 5 w 142"/>
                <a:gd name="T7" fmla="*/ 80 h 207"/>
                <a:gd name="T8" fmla="*/ 10 w 142"/>
                <a:gd name="T9" fmla="*/ 87 h 207"/>
                <a:gd name="T10" fmla="*/ 16 w 142"/>
                <a:gd name="T11" fmla="*/ 92 h 207"/>
                <a:gd name="T12" fmla="*/ 23 w 142"/>
                <a:gd name="T13" fmla="*/ 97 h 207"/>
                <a:gd name="T14" fmla="*/ 31 w 142"/>
                <a:gd name="T15" fmla="*/ 101 h 207"/>
                <a:gd name="T16" fmla="*/ 39 w 142"/>
                <a:gd name="T17" fmla="*/ 103 h 207"/>
                <a:gd name="T18" fmla="*/ 41 w 142"/>
                <a:gd name="T19" fmla="*/ 103 h 207"/>
                <a:gd name="T20" fmla="*/ 44 w 142"/>
                <a:gd name="T21" fmla="*/ 102 h 207"/>
                <a:gd name="T22" fmla="*/ 46 w 142"/>
                <a:gd name="T23" fmla="*/ 101 h 207"/>
                <a:gd name="T24" fmla="*/ 47 w 142"/>
                <a:gd name="T25" fmla="*/ 99 h 207"/>
                <a:gd name="T26" fmla="*/ 47 w 142"/>
                <a:gd name="T27" fmla="*/ 96 h 207"/>
                <a:gd name="T28" fmla="*/ 46 w 142"/>
                <a:gd name="T29" fmla="*/ 94 h 207"/>
                <a:gd name="T30" fmla="*/ 45 w 142"/>
                <a:gd name="T31" fmla="*/ 92 h 207"/>
                <a:gd name="T32" fmla="*/ 42 w 142"/>
                <a:gd name="T33" fmla="*/ 91 h 207"/>
                <a:gd name="T34" fmla="*/ 34 w 142"/>
                <a:gd name="T35" fmla="*/ 88 h 207"/>
                <a:gd name="T36" fmla="*/ 27 w 142"/>
                <a:gd name="T37" fmla="*/ 84 h 207"/>
                <a:gd name="T38" fmla="*/ 21 w 142"/>
                <a:gd name="T39" fmla="*/ 78 h 207"/>
                <a:gd name="T40" fmla="*/ 17 w 142"/>
                <a:gd name="T41" fmla="*/ 72 h 207"/>
                <a:gd name="T42" fmla="*/ 14 w 142"/>
                <a:gd name="T43" fmla="*/ 65 h 207"/>
                <a:gd name="T44" fmla="*/ 13 w 142"/>
                <a:gd name="T45" fmla="*/ 57 h 207"/>
                <a:gd name="T46" fmla="*/ 13 w 142"/>
                <a:gd name="T47" fmla="*/ 48 h 207"/>
                <a:gd name="T48" fmla="*/ 15 w 142"/>
                <a:gd name="T49" fmla="*/ 39 h 207"/>
                <a:gd name="T50" fmla="*/ 18 w 142"/>
                <a:gd name="T51" fmla="*/ 32 h 207"/>
                <a:gd name="T52" fmla="*/ 24 w 142"/>
                <a:gd name="T53" fmla="*/ 26 h 207"/>
                <a:gd name="T54" fmla="*/ 29 w 142"/>
                <a:gd name="T55" fmla="*/ 20 h 207"/>
                <a:gd name="T56" fmla="*/ 36 w 142"/>
                <a:gd name="T57" fmla="*/ 14 h 207"/>
                <a:gd name="T58" fmla="*/ 41 w 142"/>
                <a:gd name="T59" fmla="*/ 10 h 207"/>
                <a:gd name="T60" fmla="*/ 46 w 142"/>
                <a:gd name="T61" fmla="*/ 5 h 207"/>
                <a:gd name="T62" fmla="*/ 48 w 142"/>
                <a:gd name="T63" fmla="*/ 2 h 207"/>
                <a:gd name="T64" fmla="*/ 48 w 142"/>
                <a:gd name="T65" fmla="*/ 0 h 207"/>
                <a:gd name="T66" fmla="*/ 43 w 142"/>
                <a:gd name="T67" fmla="*/ 2 h 207"/>
                <a:gd name="T68" fmla="*/ 36 w 142"/>
                <a:gd name="T69" fmla="*/ 5 h 207"/>
                <a:gd name="T70" fmla="*/ 28 w 142"/>
                <a:gd name="T71" fmla="*/ 11 h 207"/>
                <a:gd name="T72" fmla="*/ 21 w 142"/>
                <a:gd name="T73" fmla="*/ 18 h 207"/>
                <a:gd name="T74" fmla="*/ 13 w 142"/>
                <a:gd name="T75" fmla="*/ 26 h 207"/>
                <a:gd name="T76" fmla="*/ 7 w 142"/>
                <a:gd name="T77" fmla="*/ 36 h 207"/>
                <a:gd name="T78" fmla="*/ 3 w 142"/>
                <a:gd name="T79" fmla="*/ 46 h 207"/>
                <a:gd name="T80" fmla="*/ 0 w 142"/>
                <a:gd name="T81" fmla="*/ 56 h 20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42"/>
                <a:gd name="T124" fmla="*/ 0 h 207"/>
                <a:gd name="T125" fmla="*/ 142 w 142"/>
                <a:gd name="T126" fmla="*/ 207 h 20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42" h="207">
                  <a:moveTo>
                    <a:pt x="0" y="113"/>
                  </a:moveTo>
                  <a:lnTo>
                    <a:pt x="0" y="130"/>
                  </a:lnTo>
                  <a:lnTo>
                    <a:pt x="6" y="146"/>
                  </a:lnTo>
                  <a:lnTo>
                    <a:pt x="16" y="161"/>
                  </a:lnTo>
                  <a:lnTo>
                    <a:pt x="31" y="174"/>
                  </a:lnTo>
                  <a:lnTo>
                    <a:pt x="48" y="185"/>
                  </a:lnTo>
                  <a:lnTo>
                    <a:pt x="68" y="195"/>
                  </a:lnTo>
                  <a:lnTo>
                    <a:pt x="92" y="202"/>
                  </a:lnTo>
                  <a:lnTo>
                    <a:pt x="115" y="206"/>
                  </a:lnTo>
                  <a:lnTo>
                    <a:pt x="122" y="207"/>
                  </a:lnTo>
                  <a:lnTo>
                    <a:pt x="129" y="205"/>
                  </a:lnTo>
                  <a:lnTo>
                    <a:pt x="135" y="202"/>
                  </a:lnTo>
                  <a:lnTo>
                    <a:pt x="138" y="198"/>
                  </a:lnTo>
                  <a:lnTo>
                    <a:pt x="138" y="193"/>
                  </a:lnTo>
                  <a:lnTo>
                    <a:pt x="137" y="188"/>
                  </a:lnTo>
                  <a:lnTo>
                    <a:pt x="132" y="184"/>
                  </a:lnTo>
                  <a:lnTo>
                    <a:pt x="125" y="182"/>
                  </a:lnTo>
                  <a:lnTo>
                    <a:pt x="102" y="176"/>
                  </a:lnTo>
                  <a:lnTo>
                    <a:pt x="80" y="168"/>
                  </a:lnTo>
                  <a:lnTo>
                    <a:pt x="63" y="157"/>
                  </a:lnTo>
                  <a:lnTo>
                    <a:pt x="50" y="145"/>
                  </a:lnTo>
                  <a:lnTo>
                    <a:pt x="41" y="130"/>
                  </a:lnTo>
                  <a:lnTo>
                    <a:pt x="37" y="114"/>
                  </a:lnTo>
                  <a:lnTo>
                    <a:pt x="37" y="97"/>
                  </a:lnTo>
                  <a:lnTo>
                    <a:pt x="44" y="79"/>
                  </a:lnTo>
                  <a:lnTo>
                    <a:pt x="54" y="65"/>
                  </a:lnTo>
                  <a:lnTo>
                    <a:pt x="70" y="52"/>
                  </a:lnTo>
                  <a:lnTo>
                    <a:pt x="87" y="40"/>
                  </a:lnTo>
                  <a:lnTo>
                    <a:pt x="106" y="29"/>
                  </a:lnTo>
                  <a:lnTo>
                    <a:pt x="122" y="20"/>
                  </a:lnTo>
                  <a:lnTo>
                    <a:pt x="135" y="11"/>
                  </a:lnTo>
                  <a:lnTo>
                    <a:pt x="142" y="5"/>
                  </a:lnTo>
                  <a:lnTo>
                    <a:pt x="142" y="0"/>
                  </a:lnTo>
                  <a:lnTo>
                    <a:pt x="126" y="4"/>
                  </a:lnTo>
                  <a:lnTo>
                    <a:pt x="106" y="11"/>
                  </a:lnTo>
                  <a:lnTo>
                    <a:pt x="84" y="23"/>
                  </a:lnTo>
                  <a:lnTo>
                    <a:pt x="61" y="37"/>
                  </a:lnTo>
                  <a:lnTo>
                    <a:pt x="39" y="53"/>
                  </a:lnTo>
                  <a:lnTo>
                    <a:pt x="22" y="72"/>
                  </a:lnTo>
                  <a:lnTo>
                    <a:pt x="8" y="93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55" name="Freeform 23"/>
            <p:cNvSpPr>
              <a:spLocks/>
            </p:cNvSpPr>
            <p:nvPr/>
          </p:nvSpPr>
          <p:spPr bwMode="auto">
            <a:xfrm>
              <a:off x="1492" y="2206"/>
              <a:ext cx="101" cy="135"/>
            </a:xfrm>
            <a:custGeom>
              <a:avLst/>
              <a:gdLst>
                <a:gd name="T0" fmla="*/ 85 w 303"/>
                <a:gd name="T1" fmla="*/ 54 h 272"/>
                <a:gd name="T2" fmla="*/ 90 w 303"/>
                <a:gd name="T3" fmla="*/ 63 h 272"/>
                <a:gd name="T4" fmla="*/ 93 w 303"/>
                <a:gd name="T5" fmla="*/ 71 h 272"/>
                <a:gd name="T6" fmla="*/ 91 w 303"/>
                <a:gd name="T7" fmla="*/ 81 h 272"/>
                <a:gd name="T8" fmla="*/ 85 w 303"/>
                <a:gd name="T9" fmla="*/ 91 h 272"/>
                <a:gd name="T10" fmla="*/ 77 w 303"/>
                <a:gd name="T11" fmla="*/ 99 h 272"/>
                <a:gd name="T12" fmla="*/ 68 w 303"/>
                <a:gd name="T13" fmla="*/ 107 h 272"/>
                <a:gd name="T14" fmla="*/ 58 w 303"/>
                <a:gd name="T15" fmla="*/ 115 h 272"/>
                <a:gd name="T16" fmla="*/ 53 w 303"/>
                <a:gd name="T17" fmla="*/ 121 h 272"/>
                <a:gd name="T18" fmla="*/ 51 w 303"/>
                <a:gd name="T19" fmla="*/ 125 h 272"/>
                <a:gd name="T20" fmla="*/ 49 w 303"/>
                <a:gd name="T21" fmla="*/ 129 h 272"/>
                <a:gd name="T22" fmla="*/ 50 w 303"/>
                <a:gd name="T23" fmla="*/ 133 h 272"/>
                <a:gd name="T24" fmla="*/ 54 w 303"/>
                <a:gd name="T25" fmla="*/ 135 h 272"/>
                <a:gd name="T26" fmla="*/ 57 w 303"/>
                <a:gd name="T27" fmla="*/ 135 h 272"/>
                <a:gd name="T28" fmla="*/ 63 w 303"/>
                <a:gd name="T29" fmla="*/ 127 h 272"/>
                <a:gd name="T30" fmla="*/ 74 w 303"/>
                <a:gd name="T31" fmla="*/ 117 h 272"/>
                <a:gd name="T32" fmla="*/ 85 w 303"/>
                <a:gd name="T33" fmla="*/ 107 h 272"/>
                <a:gd name="T34" fmla="*/ 95 w 303"/>
                <a:gd name="T35" fmla="*/ 95 h 272"/>
                <a:gd name="T36" fmla="*/ 100 w 303"/>
                <a:gd name="T37" fmla="*/ 81 h 272"/>
                <a:gd name="T38" fmla="*/ 100 w 303"/>
                <a:gd name="T39" fmla="*/ 66 h 272"/>
                <a:gd name="T40" fmla="*/ 94 w 303"/>
                <a:gd name="T41" fmla="*/ 52 h 272"/>
                <a:gd name="T42" fmla="*/ 84 w 303"/>
                <a:gd name="T43" fmla="*/ 41 h 272"/>
                <a:gd name="T44" fmla="*/ 72 w 303"/>
                <a:gd name="T45" fmla="*/ 33 h 272"/>
                <a:gd name="T46" fmla="*/ 62 w 303"/>
                <a:gd name="T47" fmla="*/ 27 h 272"/>
                <a:gd name="T48" fmla="*/ 50 w 303"/>
                <a:gd name="T49" fmla="*/ 20 h 272"/>
                <a:gd name="T50" fmla="*/ 38 w 303"/>
                <a:gd name="T51" fmla="*/ 13 h 272"/>
                <a:gd name="T52" fmla="*/ 27 w 303"/>
                <a:gd name="T53" fmla="*/ 8 h 272"/>
                <a:gd name="T54" fmla="*/ 16 w 303"/>
                <a:gd name="T55" fmla="*/ 3 h 272"/>
                <a:gd name="T56" fmla="*/ 8 w 303"/>
                <a:gd name="T57" fmla="*/ 0 h 272"/>
                <a:gd name="T58" fmla="*/ 2 w 303"/>
                <a:gd name="T59" fmla="*/ 0 h 272"/>
                <a:gd name="T60" fmla="*/ 4 w 303"/>
                <a:gd name="T61" fmla="*/ 3 h 272"/>
                <a:gd name="T62" fmla="*/ 14 w 303"/>
                <a:gd name="T63" fmla="*/ 8 h 272"/>
                <a:gd name="T64" fmla="*/ 25 w 303"/>
                <a:gd name="T65" fmla="*/ 13 h 272"/>
                <a:gd name="T66" fmla="*/ 35 w 303"/>
                <a:gd name="T67" fmla="*/ 19 h 272"/>
                <a:gd name="T68" fmla="*/ 46 w 303"/>
                <a:gd name="T69" fmla="*/ 25 h 272"/>
                <a:gd name="T70" fmla="*/ 57 w 303"/>
                <a:gd name="T71" fmla="*/ 31 h 272"/>
                <a:gd name="T72" fmla="*/ 68 w 303"/>
                <a:gd name="T73" fmla="*/ 39 h 272"/>
                <a:gd name="T74" fmla="*/ 77 w 303"/>
                <a:gd name="T75" fmla="*/ 46 h 27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03"/>
                <a:gd name="T115" fmla="*/ 0 h 272"/>
                <a:gd name="T116" fmla="*/ 303 w 303"/>
                <a:gd name="T117" fmla="*/ 272 h 27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03" h="272">
                  <a:moveTo>
                    <a:pt x="246" y="102"/>
                  </a:moveTo>
                  <a:lnTo>
                    <a:pt x="256" y="109"/>
                  </a:lnTo>
                  <a:lnTo>
                    <a:pt x="264" y="117"/>
                  </a:lnTo>
                  <a:lnTo>
                    <a:pt x="271" y="126"/>
                  </a:lnTo>
                  <a:lnTo>
                    <a:pt x="275" y="135"/>
                  </a:lnTo>
                  <a:lnTo>
                    <a:pt x="278" y="144"/>
                  </a:lnTo>
                  <a:lnTo>
                    <a:pt x="277" y="154"/>
                  </a:lnTo>
                  <a:lnTo>
                    <a:pt x="274" y="164"/>
                  </a:lnTo>
                  <a:lnTo>
                    <a:pt x="267" y="173"/>
                  </a:lnTo>
                  <a:lnTo>
                    <a:pt x="256" y="183"/>
                  </a:lnTo>
                  <a:lnTo>
                    <a:pt x="245" y="192"/>
                  </a:lnTo>
                  <a:lnTo>
                    <a:pt x="232" y="200"/>
                  </a:lnTo>
                  <a:lnTo>
                    <a:pt x="219" y="209"/>
                  </a:lnTo>
                  <a:lnTo>
                    <a:pt x="204" y="216"/>
                  </a:lnTo>
                  <a:lnTo>
                    <a:pt x="190" y="224"/>
                  </a:lnTo>
                  <a:lnTo>
                    <a:pt x="175" y="232"/>
                  </a:lnTo>
                  <a:lnTo>
                    <a:pt x="162" y="241"/>
                  </a:lnTo>
                  <a:lnTo>
                    <a:pt x="158" y="244"/>
                  </a:lnTo>
                  <a:lnTo>
                    <a:pt x="155" y="248"/>
                  </a:lnTo>
                  <a:lnTo>
                    <a:pt x="152" y="252"/>
                  </a:lnTo>
                  <a:lnTo>
                    <a:pt x="149" y="256"/>
                  </a:lnTo>
                  <a:lnTo>
                    <a:pt x="148" y="260"/>
                  </a:lnTo>
                  <a:lnTo>
                    <a:pt x="148" y="264"/>
                  </a:lnTo>
                  <a:lnTo>
                    <a:pt x="151" y="268"/>
                  </a:lnTo>
                  <a:lnTo>
                    <a:pt x="155" y="271"/>
                  </a:lnTo>
                  <a:lnTo>
                    <a:pt x="161" y="272"/>
                  </a:lnTo>
                  <a:lnTo>
                    <a:pt x="166" y="272"/>
                  </a:lnTo>
                  <a:lnTo>
                    <a:pt x="171" y="271"/>
                  </a:lnTo>
                  <a:lnTo>
                    <a:pt x="175" y="268"/>
                  </a:lnTo>
                  <a:lnTo>
                    <a:pt x="190" y="256"/>
                  </a:lnTo>
                  <a:lnTo>
                    <a:pt x="206" y="246"/>
                  </a:lnTo>
                  <a:lnTo>
                    <a:pt x="222" y="236"/>
                  </a:lnTo>
                  <a:lnTo>
                    <a:pt x="239" y="226"/>
                  </a:lnTo>
                  <a:lnTo>
                    <a:pt x="255" y="216"/>
                  </a:lnTo>
                  <a:lnTo>
                    <a:pt x="271" y="204"/>
                  </a:lnTo>
                  <a:lnTo>
                    <a:pt x="284" y="192"/>
                  </a:lnTo>
                  <a:lnTo>
                    <a:pt x="294" y="179"/>
                  </a:lnTo>
                  <a:lnTo>
                    <a:pt x="301" y="163"/>
                  </a:lnTo>
                  <a:lnTo>
                    <a:pt x="303" y="148"/>
                  </a:lnTo>
                  <a:lnTo>
                    <a:pt x="300" y="133"/>
                  </a:lnTo>
                  <a:lnTo>
                    <a:pt x="293" y="118"/>
                  </a:lnTo>
                  <a:lnTo>
                    <a:pt x="281" y="105"/>
                  </a:lnTo>
                  <a:lnTo>
                    <a:pt x="268" y="92"/>
                  </a:lnTo>
                  <a:lnTo>
                    <a:pt x="251" y="82"/>
                  </a:lnTo>
                  <a:lnTo>
                    <a:pt x="232" y="73"/>
                  </a:lnTo>
                  <a:lnTo>
                    <a:pt x="217" y="67"/>
                  </a:lnTo>
                  <a:lnTo>
                    <a:pt x="201" y="61"/>
                  </a:lnTo>
                  <a:lnTo>
                    <a:pt x="185" y="54"/>
                  </a:lnTo>
                  <a:lnTo>
                    <a:pt x="168" y="47"/>
                  </a:lnTo>
                  <a:lnTo>
                    <a:pt x="151" y="40"/>
                  </a:lnTo>
                  <a:lnTo>
                    <a:pt x="132" y="34"/>
                  </a:lnTo>
                  <a:lnTo>
                    <a:pt x="114" y="27"/>
                  </a:lnTo>
                  <a:lnTo>
                    <a:pt x="97" y="21"/>
                  </a:lnTo>
                  <a:lnTo>
                    <a:pt x="81" y="16"/>
                  </a:lnTo>
                  <a:lnTo>
                    <a:pt x="65" y="11"/>
                  </a:lnTo>
                  <a:lnTo>
                    <a:pt x="49" y="7"/>
                  </a:lnTo>
                  <a:lnTo>
                    <a:pt x="36" y="4"/>
                  </a:lnTo>
                  <a:lnTo>
                    <a:pt x="24" y="1"/>
                  </a:lnTo>
                  <a:lnTo>
                    <a:pt x="14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3" y="7"/>
                  </a:lnTo>
                  <a:lnTo>
                    <a:pt x="27" y="12"/>
                  </a:lnTo>
                  <a:lnTo>
                    <a:pt x="43" y="17"/>
                  </a:lnTo>
                  <a:lnTo>
                    <a:pt x="58" y="22"/>
                  </a:lnTo>
                  <a:lnTo>
                    <a:pt x="74" y="27"/>
                  </a:lnTo>
                  <a:lnTo>
                    <a:pt x="90" y="32"/>
                  </a:lnTo>
                  <a:lnTo>
                    <a:pt x="106" y="38"/>
                  </a:lnTo>
                  <a:lnTo>
                    <a:pt x="122" y="44"/>
                  </a:lnTo>
                  <a:lnTo>
                    <a:pt x="139" y="50"/>
                  </a:lnTo>
                  <a:lnTo>
                    <a:pt x="155" y="57"/>
                  </a:lnTo>
                  <a:lnTo>
                    <a:pt x="171" y="63"/>
                  </a:lnTo>
                  <a:lnTo>
                    <a:pt x="187" y="70"/>
                  </a:lnTo>
                  <a:lnTo>
                    <a:pt x="203" y="78"/>
                  </a:lnTo>
                  <a:lnTo>
                    <a:pt x="217" y="85"/>
                  </a:lnTo>
                  <a:lnTo>
                    <a:pt x="232" y="93"/>
                  </a:lnTo>
                  <a:lnTo>
                    <a:pt x="246" y="10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4106" name="Group 24"/>
          <p:cNvGrpSpPr>
            <a:grpSpLocks/>
          </p:cNvGrpSpPr>
          <p:nvPr/>
        </p:nvGrpSpPr>
        <p:grpSpPr bwMode="auto">
          <a:xfrm>
            <a:off x="1701800" y="1128713"/>
            <a:ext cx="415925" cy="511175"/>
            <a:chOff x="2870" y="1518"/>
            <a:chExt cx="292" cy="320"/>
          </a:xfrm>
        </p:grpSpPr>
        <p:graphicFrame>
          <p:nvGraphicFramePr>
            <p:cNvPr id="4100" name="Object 25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0" name="Clip" r:id="rId4" imgW="819000" imgH="847800" progId="">
                    <p:embed/>
                  </p:oleObj>
                </mc:Choice>
                <mc:Fallback>
                  <p:oleObj name="Clip" r:id="rId4" imgW="819000" imgH="847800" progId="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1" name="Object 26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1" name="Clip" r:id="rId6" imgW="1266840" imgH="1200240" progId="">
                    <p:embed/>
                  </p:oleObj>
                </mc:Choice>
                <mc:Fallback>
                  <p:oleObj name="Clip" r:id="rId6" imgW="1266840" imgH="1200240" progId="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07" name="Group 27"/>
          <p:cNvGrpSpPr>
            <a:grpSpLocks/>
          </p:cNvGrpSpPr>
          <p:nvPr/>
        </p:nvGrpSpPr>
        <p:grpSpPr bwMode="auto">
          <a:xfrm>
            <a:off x="8029575" y="1098550"/>
            <a:ext cx="415925" cy="511175"/>
            <a:chOff x="2870" y="1518"/>
            <a:chExt cx="292" cy="320"/>
          </a:xfrm>
        </p:grpSpPr>
        <p:graphicFrame>
          <p:nvGraphicFramePr>
            <p:cNvPr id="4098" name="Object 28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2" name="Clip" r:id="rId8" imgW="819000" imgH="847800" progId="">
                    <p:embed/>
                  </p:oleObj>
                </mc:Choice>
                <mc:Fallback>
                  <p:oleObj name="Clip" r:id="rId8" imgW="819000" imgH="847800" progId="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9" name="Object 29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3" name="Clip" r:id="rId9" imgW="1266840" imgH="1200240" progId="">
                    <p:embed/>
                  </p:oleObj>
                </mc:Choice>
                <mc:Fallback>
                  <p:oleObj name="Clip" r:id="rId9" imgW="1266840" imgH="1200240" progId="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08" name="Text Box 30"/>
          <p:cNvSpPr txBox="1">
            <a:spLocks noChangeArrowheads="1"/>
          </p:cNvSpPr>
          <p:nvPr/>
        </p:nvSpPr>
        <p:spPr bwMode="auto">
          <a:xfrm>
            <a:off x="2073275" y="1243013"/>
            <a:ext cx="3508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>
              <a:spcBef>
                <a:spcPct val="0"/>
              </a:spcBef>
            </a:pPr>
            <a:r>
              <a:rPr kumimoji="0" lang="en-US" altLang="ko-KR" sz="1800">
                <a:latin typeface="Comic Sans MS" pitchFamily="66" charset="0"/>
              </a:rPr>
              <a:t>A</a:t>
            </a:r>
          </a:p>
        </p:txBody>
      </p:sp>
      <p:sp>
        <p:nvSpPr>
          <p:cNvPr id="4109" name="Text Box 31"/>
          <p:cNvSpPr txBox="1">
            <a:spLocks noChangeArrowheads="1"/>
          </p:cNvSpPr>
          <p:nvPr/>
        </p:nvSpPr>
        <p:spPr bwMode="auto">
          <a:xfrm>
            <a:off x="7670800" y="1241425"/>
            <a:ext cx="328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>
              <a:spcBef>
                <a:spcPct val="0"/>
              </a:spcBef>
            </a:pPr>
            <a:r>
              <a:rPr kumimoji="0" lang="en-US" altLang="ko-KR" sz="1800">
                <a:latin typeface="Comic Sans MS" pitchFamily="66" charset="0"/>
              </a:rPr>
              <a:t>B</a:t>
            </a:r>
          </a:p>
        </p:txBody>
      </p:sp>
      <p:sp>
        <p:nvSpPr>
          <p:cNvPr id="4110" name="Line 32"/>
          <p:cNvSpPr>
            <a:spLocks noChangeShapeType="1"/>
          </p:cNvSpPr>
          <p:nvPr/>
        </p:nvSpPr>
        <p:spPr bwMode="auto">
          <a:xfrm>
            <a:off x="758825" y="1743075"/>
            <a:ext cx="41275" cy="3938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4111" name="Text Box 33"/>
          <p:cNvSpPr txBox="1">
            <a:spLocks noChangeArrowheads="1"/>
          </p:cNvSpPr>
          <p:nvPr/>
        </p:nvSpPr>
        <p:spPr bwMode="auto">
          <a:xfrm>
            <a:off x="188913" y="5378450"/>
            <a:ext cx="6588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>
              <a:spcBef>
                <a:spcPct val="0"/>
              </a:spcBef>
            </a:pPr>
            <a:r>
              <a:rPr kumimoji="0" lang="en-US" altLang="ko-KR" sz="1800">
                <a:latin typeface="Comic Sans MS" pitchFamily="66" charset="0"/>
              </a:rPr>
              <a:t>time</a:t>
            </a:r>
          </a:p>
        </p:txBody>
      </p:sp>
      <p:sp>
        <p:nvSpPr>
          <p:cNvPr id="4112" name="Line 34"/>
          <p:cNvSpPr>
            <a:spLocks noChangeShapeType="1"/>
          </p:cNvSpPr>
          <p:nvPr/>
        </p:nvSpPr>
        <p:spPr bwMode="auto">
          <a:xfrm>
            <a:off x="744538" y="1728788"/>
            <a:ext cx="783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1801813" y="1857375"/>
            <a:ext cx="6611937" cy="855663"/>
            <a:chOff x="1135" y="1170"/>
            <a:chExt cx="4165" cy="539"/>
          </a:xfrm>
        </p:grpSpPr>
        <p:grpSp>
          <p:nvGrpSpPr>
            <p:cNvPr id="4133" name="Group 36"/>
            <p:cNvGrpSpPr>
              <a:grpSpLocks/>
            </p:cNvGrpSpPr>
            <p:nvPr/>
          </p:nvGrpSpPr>
          <p:grpSpPr bwMode="auto">
            <a:xfrm>
              <a:off x="1135" y="1194"/>
              <a:ext cx="4163" cy="515"/>
              <a:chOff x="594" y="1184"/>
              <a:chExt cx="4163" cy="515"/>
            </a:xfrm>
          </p:grpSpPr>
          <p:sp>
            <p:nvSpPr>
              <p:cNvPr id="4136" name="Freeform 37"/>
              <p:cNvSpPr>
                <a:spLocks/>
              </p:cNvSpPr>
              <p:nvPr/>
            </p:nvSpPr>
            <p:spPr bwMode="auto">
              <a:xfrm>
                <a:off x="594" y="1238"/>
                <a:ext cx="3642" cy="461"/>
              </a:xfrm>
              <a:custGeom>
                <a:avLst/>
                <a:gdLst>
                  <a:gd name="T0" fmla="*/ 1 w 2996"/>
                  <a:gd name="T1" fmla="*/ 0 h 461"/>
                  <a:gd name="T2" fmla="*/ 3642 w 2996"/>
                  <a:gd name="T3" fmla="*/ 298 h 461"/>
                  <a:gd name="T4" fmla="*/ 3642 w 2996"/>
                  <a:gd name="T5" fmla="*/ 461 h 461"/>
                  <a:gd name="T6" fmla="*/ 0 w 2996"/>
                  <a:gd name="T7" fmla="*/ 160 h 461"/>
                  <a:gd name="T8" fmla="*/ 1 w 2996"/>
                  <a:gd name="T9" fmla="*/ 0 h 4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96"/>
                  <a:gd name="T16" fmla="*/ 0 h 461"/>
                  <a:gd name="T17" fmla="*/ 2996 w 2996"/>
                  <a:gd name="T18" fmla="*/ 461 h 4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96" h="461">
                    <a:moveTo>
                      <a:pt x="1" y="0"/>
                    </a:moveTo>
                    <a:lnTo>
                      <a:pt x="2996" y="298"/>
                    </a:lnTo>
                    <a:lnTo>
                      <a:pt x="2996" y="461"/>
                    </a:lnTo>
                    <a:lnTo>
                      <a:pt x="0" y="160"/>
                    </a:lnTo>
                    <a:lnTo>
                      <a:pt x="1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4137" name="Freeform 38"/>
              <p:cNvSpPr>
                <a:spLocks/>
              </p:cNvSpPr>
              <p:nvPr/>
            </p:nvSpPr>
            <p:spPr bwMode="auto">
              <a:xfrm flipH="1">
                <a:off x="1115" y="1184"/>
                <a:ext cx="3642" cy="461"/>
              </a:xfrm>
              <a:custGeom>
                <a:avLst/>
                <a:gdLst>
                  <a:gd name="T0" fmla="*/ 1 w 2996"/>
                  <a:gd name="T1" fmla="*/ 0 h 461"/>
                  <a:gd name="T2" fmla="*/ 3642 w 2996"/>
                  <a:gd name="T3" fmla="*/ 298 h 461"/>
                  <a:gd name="T4" fmla="*/ 3642 w 2996"/>
                  <a:gd name="T5" fmla="*/ 461 h 461"/>
                  <a:gd name="T6" fmla="*/ 0 w 2996"/>
                  <a:gd name="T7" fmla="*/ 160 h 461"/>
                  <a:gd name="T8" fmla="*/ 1 w 2996"/>
                  <a:gd name="T9" fmla="*/ 0 h 4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96"/>
                  <a:gd name="T16" fmla="*/ 0 h 461"/>
                  <a:gd name="T17" fmla="*/ 2996 w 2996"/>
                  <a:gd name="T18" fmla="*/ 461 h 4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96" h="461">
                    <a:moveTo>
                      <a:pt x="1" y="0"/>
                    </a:moveTo>
                    <a:lnTo>
                      <a:pt x="2996" y="298"/>
                    </a:lnTo>
                    <a:lnTo>
                      <a:pt x="2996" y="461"/>
                    </a:lnTo>
                    <a:lnTo>
                      <a:pt x="0" y="160"/>
                    </a:lnTo>
                    <a:lnTo>
                      <a:pt x="1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rgbClr val="FFFFFF">
                      <a:alpha val="6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ko-KR" altLang="en-US"/>
              </a:p>
            </p:txBody>
          </p:sp>
        </p:grpSp>
        <p:sp>
          <p:nvSpPr>
            <p:cNvPr id="4134" name="Text Box 39"/>
            <p:cNvSpPr txBox="1">
              <a:spLocks noChangeArrowheads="1"/>
            </p:cNvSpPr>
            <p:nvPr/>
          </p:nvSpPr>
          <p:spPr bwMode="auto">
            <a:xfrm rot="356404">
              <a:off x="1544" y="1279"/>
              <a:ext cx="61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800">
                  <a:latin typeface="Comic Sans MS" pitchFamily="66" charset="0"/>
                </a:rPr>
                <a:t>RTS(A)</a:t>
              </a:r>
            </a:p>
          </p:txBody>
        </p:sp>
        <p:sp>
          <p:nvSpPr>
            <p:cNvPr id="4135" name="Text Box 40"/>
            <p:cNvSpPr txBox="1">
              <a:spLocks noChangeArrowheads="1"/>
            </p:cNvSpPr>
            <p:nvPr/>
          </p:nvSpPr>
          <p:spPr bwMode="auto">
            <a:xfrm rot="-354180">
              <a:off x="4699" y="1170"/>
              <a:ext cx="60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800">
                  <a:latin typeface="Comic Sans MS" pitchFamily="66" charset="0"/>
                </a:rPr>
                <a:t>RTS(B)</a:t>
              </a:r>
            </a:p>
          </p:txBody>
        </p:sp>
      </p:grp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1800225" y="2693988"/>
            <a:ext cx="6472238" cy="1174750"/>
            <a:chOff x="1134" y="1697"/>
            <a:chExt cx="4077" cy="740"/>
          </a:xfrm>
        </p:grpSpPr>
        <p:sp>
          <p:nvSpPr>
            <p:cNvPr id="4127" name="Freeform 42"/>
            <p:cNvSpPr>
              <a:spLocks/>
            </p:cNvSpPr>
            <p:nvPr/>
          </p:nvSpPr>
          <p:spPr bwMode="auto">
            <a:xfrm>
              <a:off x="1134" y="1697"/>
              <a:ext cx="3642" cy="461"/>
            </a:xfrm>
            <a:custGeom>
              <a:avLst/>
              <a:gdLst>
                <a:gd name="T0" fmla="*/ 1 w 2996"/>
                <a:gd name="T1" fmla="*/ 0 h 461"/>
                <a:gd name="T2" fmla="*/ 3642 w 2996"/>
                <a:gd name="T3" fmla="*/ 298 h 461"/>
                <a:gd name="T4" fmla="*/ 3642 w 2996"/>
                <a:gd name="T5" fmla="*/ 461 h 461"/>
                <a:gd name="T6" fmla="*/ 0 w 2996"/>
                <a:gd name="T7" fmla="*/ 160 h 461"/>
                <a:gd name="T8" fmla="*/ 1 w 2996"/>
                <a:gd name="T9" fmla="*/ 0 h 4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96"/>
                <a:gd name="T16" fmla="*/ 0 h 461"/>
                <a:gd name="T17" fmla="*/ 2996 w 2996"/>
                <a:gd name="T18" fmla="*/ 461 h 4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96" h="461">
                  <a:moveTo>
                    <a:pt x="1" y="0"/>
                  </a:moveTo>
                  <a:lnTo>
                    <a:pt x="2996" y="298"/>
                  </a:lnTo>
                  <a:lnTo>
                    <a:pt x="2996" y="461"/>
                  </a:lnTo>
                  <a:lnTo>
                    <a:pt x="0" y="160"/>
                  </a:lnTo>
                  <a:lnTo>
                    <a:pt x="1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128" name="Text Box 43"/>
            <p:cNvSpPr txBox="1">
              <a:spLocks noChangeArrowheads="1"/>
            </p:cNvSpPr>
            <p:nvPr/>
          </p:nvSpPr>
          <p:spPr bwMode="auto">
            <a:xfrm rot="356404">
              <a:off x="1551" y="1738"/>
              <a:ext cx="61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800">
                  <a:latin typeface="Comic Sans MS" pitchFamily="66" charset="0"/>
                </a:rPr>
                <a:t>RTS(A)</a:t>
              </a:r>
            </a:p>
          </p:txBody>
        </p:sp>
        <p:sp>
          <p:nvSpPr>
            <p:cNvPr id="4129" name="Freeform 44"/>
            <p:cNvSpPr>
              <a:spLocks/>
            </p:cNvSpPr>
            <p:nvPr/>
          </p:nvSpPr>
          <p:spPr bwMode="auto">
            <a:xfrm>
              <a:off x="2951" y="2082"/>
              <a:ext cx="2260" cy="355"/>
            </a:xfrm>
            <a:custGeom>
              <a:avLst/>
              <a:gdLst>
                <a:gd name="T0" fmla="*/ 0 w 2260"/>
                <a:gd name="T1" fmla="*/ 0 h 355"/>
                <a:gd name="T2" fmla="*/ 2260 w 2260"/>
                <a:gd name="T3" fmla="*/ 186 h 355"/>
                <a:gd name="T4" fmla="*/ 2260 w 2260"/>
                <a:gd name="T5" fmla="*/ 355 h 355"/>
                <a:gd name="T6" fmla="*/ 0 w 2260"/>
                <a:gd name="T7" fmla="*/ 151 h 355"/>
                <a:gd name="T8" fmla="*/ 0 w 2260"/>
                <a:gd name="T9" fmla="*/ 0 h 3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60"/>
                <a:gd name="T16" fmla="*/ 0 h 355"/>
                <a:gd name="T17" fmla="*/ 2260 w 2260"/>
                <a:gd name="T18" fmla="*/ 355 h 3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60" h="355">
                  <a:moveTo>
                    <a:pt x="0" y="0"/>
                  </a:moveTo>
                  <a:lnTo>
                    <a:pt x="2260" y="186"/>
                  </a:lnTo>
                  <a:lnTo>
                    <a:pt x="2260" y="355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CC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130" name="Freeform 45"/>
            <p:cNvSpPr>
              <a:spLocks/>
            </p:cNvSpPr>
            <p:nvPr/>
          </p:nvSpPr>
          <p:spPr bwMode="auto">
            <a:xfrm>
              <a:off x="1134" y="2081"/>
              <a:ext cx="1860" cy="347"/>
            </a:xfrm>
            <a:custGeom>
              <a:avLst/>
              <a:gdLst>
                <a:gd name="T0" fmla="*/ 1860 w 1860"/>
                <a:gd name="T1" fmla="*/ 0 h 347"/>
                <a:gd name="T2" fmla="*/ 0 w 1860"/>
                <a:gd name="T3" fmla="*/ 179 h 347"/>
                <a:gd name="T4" fmla="*/ 0 w 1860"/>
                <a:gd name="T5" fmla="*/ 347 h 347"/>
                <a:gd name="T6" fmla="*/ 1860 w 1860"/>
                <a:gd name="T7" fmla="*/ 151 h 347"/>
                <a:gd name="T8" fmla="*/ 1860 w 1860"/>
                <a:gd name="T9" fmla="*/ 0 h 3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60"/>
                <a:gd name="T16" fmla="*/ 0 h 347"/>
                <a:gd name="T17" fmla="*/ 1860 w 1860"/>
                <a:gd name="T18" fmla="*/ 347 h 3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60" h="347">
                  <a:moveTo>
                    <a:pt x="1860" y="0"/>
                  </a:moveTo>
                  <a:lnTo>
                    <a:pt x="0" y="179"/>
                  </a:lnTo>
                  <a:lnTo>
                    <a:pt x="0" y="347"/>
                  </a:lnTo>
                  <a:lnTo>
                    <a:pt x="1860" y="151"/>
                  </a:lnTo>
                  <a:lnTo>
                    <a:pt x="1860" y="0"/>
                  </a:lnTo>
                  <a:close/>
                </a:path>
              </a:pathLst>
            </a:custGeom>
            <a:solidFill>
              <a:srgbClr val="FF99CC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131" name="Text Box 46"/>
            <p:cNvSpPr txBox="1">
              <a:spLocks noChangeArrowheads="1"/>
            </p:cNvSpPr>
            <p:nvPr/>
          </p:nvSpPr>
          <p:spPr bwMode="auto">
            <a:xfrm rot="-379204">
              <a:off x="1584" y="2157"/>
              <a:ext cx="6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800">
                  <a:latin typeface="Comic Sans MS" pitchFamily="66" charset="0"/>
                </a:rPr>
                <a:t>CTS(A)</a:t>
              </a:r>
            </a:p>
          </p:txBody>
        </p:sp>
        <p:sp>
          <p:nvSpPr>
            <p:cNvPr id="4132" name="Text Box 47"/>
            <p:cNvSpPr txBox="1">
              <a:spLocks noChangeArrowheads="1"/>
            </p:cNvSpPr>
            <p:nvPr/>
          </p:nvSpPr>
          <p:spPr bwMode="auto">
            <a:xfrm rot="276164">
              <a:off x="3816" y="2147"/>
              <a:ext cx="6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800">
                  <a:latin typeface="Comic Sans MS" pitchFamily="66" charset="0"/>
                </a:rPr>
                <a:t>CTS(A)</a:t>
              </a:r>
            </a:p>
          </p:txBody>
        </p:sp>
      </p:grpSp>
      <p:grpSp>
        <p:nvGrpSpPr>
          <p:cNvPr id="8" name="Group 48"/>
          <p:cNvGrpSpPr>
            <a:grpSpLocks/>
          </p:cNvGrpSpPr>
          <p:nvPr/>
        </p:nvGrpSpPr>
        <p:grpSpPr bwMode="auto">
          <a:xfrm>
            <a:off x="1825625" y="3956050"/>
            <a:ext cx="6472238" cy="2174875"/>
            <a:chOff x="1150" y="2492"/>
            <a:chExt cx="4077" cy="1370"/>
          </a:xfrm>
        </p:grpSpPr>
        <p:sp>
          <p:nvSpPr>
            <p:cNvPr id="4121" name="Freeform 49"/>
            <p:cNvSpPr>
              <a:spLocks/>
            </p:cNvSpPr>
            <p:nvPr/>
          </p:nvSpPr>
          <p:spPr bwMode="auto">
            <a:xfrm>
              <a:off x="1150" y="2492"/>
              <a:ext cx="3652" cy="1134"/>
            </a:xfrm>
            <a:custGeom>
              <a:avLst/>
              <a:gdLst>
                <a:gd name="T0" fmla="*/ 0 w 3652"/>
                <a:gd name="T1" fmla="*/ 0 h 1134"/>
                <a:gd name="T2" fmla="*/ 3652 w 3652"/>
                <a:gd name="T3" fmla="*/ 318 h 1134"/>
                <a:gd name="T4" fmla="*/ 3652 w 3652"/>
                <a:gd name="T5" fmla="*/ 1134 h 1134"/>
                <a:gd name="T6" fmla="*/ 1 w 3652"/>
                <a:gd name="T7" fmla="*/ 787 h 1134"/>
                <a:gd name="T8" fmla="*/ 0 w 3652"/>
                <a:gd name="T9" fmla="*/ 0 h 1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52"/>
                <a:gd name="T16" fmla="*/ 0 h 1134"/>
                <a:gd name="T17" fmla="*/ 3652 w 3652"/>
                <a:gd name="T18" fmla="*/ 1134 h 11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52" h="1134">
                  <a:moveTo>
                    <a:pt x="0" y="0"/>
                  </a:moveTo>
                  <a:lnTo>
                    <a:pt x="3652" y="318"/>
                  </a:lnTo>
                  <a:lnTo>
                    <a:pt x="3652" y="1134"/>
                  </a:lnTo>
                  <a:lnTo>
                    <a:pt x="1" y="78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122" name="Text Box 50"/>
            <p:cNvSpPr txBox="1">
              <a:spLocks noChangeArrowheads="1"/>
            </p:cNvSpPr>
            <p:nvPr/>
          </p:nvSpPr>
          <p:spPr bwMode="auto">
            <a:xfrm>
              <a:off x="1594" y="2814"/>
              <a:ext cx="113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latinLnBrk="0" hangingPunct="0"/>
              <a:r>
                <a:rPr kumimoji="0" lang="en-US" altLang="ko-KR" sz="1800">
                  <a:latin typeface="Comic Sans MS" pitchFamily="66" charset="0"/>
                </a:rPr>
                <a:t>DATA (A)</a:t>
              </a:r>
            </a:p>
          </p:txBody>
        </p:sp>
        <p:sp>
          <p:nvSpPr>
            <p:cNvPr id="4123" name="Freeform 51"/>
            <p:cNvSpPr>
              <a:spLocks/>
            </p:cNvSpPr>
            <p:nvPr/>
          </p:nvSpPr>
          <p:spPr bwMode="auto">
            <a:xfrm>
              <a:off x="2967" y="3507"/>
              <a:ext cx="2260" cy="355"/>
            </a:xfrm>
            <a:custGeom>
              <a:avLst/>
              <a:gdLst>
                <a:gd name="T0" fmla="*/ 0 w 2260"/>
                <a:gd name="T1" fmla="*/ 0 h 355"/>
                <a:gd name="T2" fmla="*/ 2260 w 2260"/>
                <a:gd name="T3" fmla="*/ 186 h 355"/>
                <a:gd name="T4" fmla="*/ 2260 w 2260"/>
                <a:gd name="T5" fmla="*/ 355 h 355"/>
                <a:gd name="T6" fmla="*/ 0 w 2260"/>
                <a:gd name="T7" fmla="*/ 151 h 355"/>
                <a:gd name="T8" fmla="*/ 0 w 2260"/>
                <a:gd name="T9" fmla="*/ 0 h 3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60"/>
                <a:gd name="T16" fmla="*/ 0 h 355"/>
                <a:gd name="T17" fmla="*/ 2260 w 2260"/>
                <a:gd name="T18" fmla="*/ 355 h 3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60" h="355">
                  <a:moveTo>
                    <a:pt x="0" y="0"/>
                  </a:moveTo>
                  <a:lnTo>
                    <a:pt x="2260" y="186"/>
                  </a:lnTo>
                  <a:lnTo>
                    <a:pt x="2260" y="355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CC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124" name="Freeform 52"/>
            <p:cNvSpPr>
              <a:spLocks/>
            </p:cNvSpPr>
            <p:nvPr/>
          </p:nvSpPr>
          <p:spPr bwMode="auto">
            <a:xfrm>
              <a:off x="1150" y="3506"/>
              <a:ext cx="1860" cy="347"/>
            </a:xfrm>
            <a:custGeom>
              <a:avLst/>
              <a:gdLst>
                <a:gd name="T0" fmla="*/ 1860 w 1860"/>
                <a:gd name="T1" fmla="*/ 0 h 347"/>
                <a:gd name="T2" fmla="*/ 0 w 1860"/>
                <a:gd name="T3" fmla="*/ 179 h 347"/>
                <a:gd name="T4" fmla="*/ 0 w 1860"/>
                <a:gd name="T5" fmla="*/ 347 h 347"/>
                <a:gd name="T6" fmla="*/ 1860 w 1860"/>
                <a:gd name="T7" fmla="*/ 151 h 347"/>
                <a:gd name="T8" fmla="*/ 1860 w 1860"/>
                <a:gd name="T9" fmla="*/ 0 h 3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60"/>
                <a:gd name="T16" fmla="*/ 0 h 347"/>
                <a:gd name="T17" fmla="*/ 1860 w 1860"/>
                <a:gd name="T18" fmla="*/ 347 h 3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60" h="347">
                  <a:moveTo>
                    <a:pt x="1860" y="0"/>
                  </a:moveTo>
                  <a:lnTo>
                    <a:pt x="0" y="179"/>
                  </a:lnTo>
                  <a:lnTo>
                    <a:pt x="0" y="347"/>
                  </a:lnTo>
                  <a:lnTo>
                    <a:pt x="1860" y="151"/>
                  </a:lnTo>
                  <a:lnTo>
                    <a:pt x="1860" y="0"/>
                  </a:lnTo>
                  <a:close/>
                </a:path>
              </a:pathLst>
            </a:custGeom>
            <a:solidFill>
              <a:srgbClr val="FF99CC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125" name="Text Box 53"/>
            <p:cNvSpPr txBox="1">
              <a:spLocks noChangeArrowheads="1"/>
            </p:cNvSpPr>
            <p:nvPr/>
          </p:nvSpPr>
          <p:spPr bwMode="auto">
            <a:xfrm rot="-379204">
              <a:off x="1600" y="3582"/>
              <a:ext cx="60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800">
                  <a:latin typeface="Comic Sans MS" pitchFamily="66" charset="0"/>
                </a:rPr>
                <a:t>ACK(A)</a:t>
              </a:r>
            </a:p>
          </p:txBody>
        </p:sp>
        <p:sp>
          <p:nvSpPr>
            <p:cNvPr id="4126" name="Text Box 54"/>
            <p:cNvSpPr txBox="1">
              <a:spLocks noChangeArrowheads="1"/>
            </p:cNvSpPr>
            <p:nvPr/>
          </p:nvSpPr>
          <p:spPr bwMode="auto">
            <a:xfrm rot="276164">
              <a:off x="3832" y="3572"/>
              <a:ext cx="60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800">
                  <a:latin typeface="Comic Sans MS" pitchFamily="66" charset="0"/>
                </a:rPr>
                <a:t>ACK(A)</a:t>
              </a:r>
            </a:p>
          </p:txBody>
        </p:sp>
      </p:grpSp>
      <p:grpSp>
        <p:nvGrpSpPr>
          <p:cNvPr id="9" name="Group 55"/>
          <p:cNvGrpSpPr>
            <a:grpSpLocks/>
          </p:cNvGrpSpPr>
          <p:nvPr/>
        </p:nvGrpSpPr>
        <p:grpSpPr bwMode="auto">
          <a:xfrm>
            <a:off x="4418013" y="2046288"/>
            <a:ext cx="3109912" cy="715962"/>
            <a:chOff x="2596" y="1330"/>
            <a:chExt cx="1959" cy="451"/>
          </a:xfrm>
        </p:grpSpPr>
        <p:sp>
          <p:nvSpPr>
            <p:cNvPr id="4119" name="AutoShape 56"/>
            <p:cNvSpPr>
              <a:spLocks noChangeArrowheads="1"/>
            </p:cNvSpPr>
            <p:nvPr/>
          </p:nvSpPr>
          <p:spPr bwMode="auto">
            <a:xfrm>
              <a:off x="2596" y="1330"/>
              <a:ext cx="683" cy="293"/>
            </a:xfrm>
            <a:prstGeom prst="irregularSeal1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20" name="Text Box 57"/>
            <p:cNvSpPr txBox="1">
              <a:spLocks noChangeArrowheads="1"/>
            </p:cNvSpPr>
            <p:nvPr/>
          </p:nvSpPr>
          <p:spPr bwMode="auto">
            <a:xfrm>
              <a:off x="2778" y="1550"/>
              <a:ext cx="177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800">
                  <a:latin typeface="Arial" charset="0"/>
                  <a:cs typeface="Arial" charset="0"/>
                </a:rPr>
                <a:t>reservation collision</a:t>
              </a:r>
            </a:p>
          </p:txBody>
        </p:sp>
      </p:grpSp>
      <p:sp>
        <p:nvSpPr>
          <p:cNvPr id="4117" name="Line 58"/>
          <p:cNvSpPr>
            <a:spLocks noChangeShapeType="1"/>
          </p:cNvSpPr>
          <p:nvPr/>
        </p:nvSpPr>
        <p:spPr bwMode="auto">
          <a:xfrm>
            <a:off x="8428038" y="3671888"/>
            <a:ext cx="0" cy="2424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4118" name="Text Box 59"/>
          <p:cNvSpPr txBox="1">
            <a:spLocks noChangeArrowheads="1"/>
          </p:cNvSpPr>
          <p:nvPr/>
        </p:nvSpPr>
        <p:spPr bwMode="auto">
          <a:xfrm>
            <a:off x="8015288" y="4689475"/>
            <a:ext cx="795337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>
              <a:spcBef>
                <a:spcPct val="0"/>
              </a:spcBef>
            </a:pPr>
            <a:r>
              <a:rPr kumimoji="0" lang="en-US" altLang="ko-KR" sz="1800">
                <a:latin typeface="Comic Sans MS" pitchFamily="66" charset="0"/>
              </a:rPr>
              <a:t>defer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/>
              <a:t>이동성 </a:t>
            </a:r>
            <a:r>
              <a:rPr lang="en-US" altLang="ko-KR" dirty="0"/>
              <a:t>(Mobility) </a:t>
            </a:r>
            <a:r>
              <a:rPr lang="ko-KR" altLang="en-US" dirty="0"/>
              <a:t>지원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dirty="0"/>
              <a:t>Case 1: </a:t>
            </a:r>
            <a:r>
              <a:rPr lang="en-US" altLang="ko-KR" i="1" dirty="0"/>
              <a:t>ad hoc</a:t>
            </a:r>
            <a:r>
              <a:rPr lang="en-US" altLang="ko-KR" dirty="0"/>
              <a:t> networking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dirty="0"/>
              <a:t>Case 2: </a:t>
            </a:r>
            <a:r>
              <a:rPr lang="en-US" altLang="ko-KR" i="1" dirty="0"/>
              <a:t>access points</a:t>
            </a:r>
            <a:r>
              <a:rPr lang="en-US" altLang="ko-KR" dirty="0"/>
              <a:t> (AP)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/>
              <a:t>고정 위치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/>
              <a:t>각 이동 </a:t>
            </a:r>
            <a:r>
              <a:rPr lang="ko-KR" altLang="en-US" dirty="0" err="1"/>
              <a:t>노드는</a:t>
            </a:r>
            <a:r>
              <a:rPr lang="ko-KR" altLang="en-US" dirty="0"/>
              <a:t> 하나의 </a:t>
            </a:r>
            <a:r>
              <a:rPr lang="en-US" altLang="ko-KR" dirty="0"/>
              <a:t>AP</a:t>
            </a:r>
            <a:r>
              <a:rPr lang="ko-KR" altLang="en-US" dirty="0"/>
              <a:t>와 연계</a:t>
            </a:r>
          </a:p>
        </p:txBody>
      </p:sp>
      <p:pic>
        <p:nvPicPr>
          <p:cNvPr id="32772" name="Picture 4" descr="PE02F3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3340100"/>
            <a:ext cx="5465763" cy="313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 </a:t>
            </a:r>
            <a:r>
              <a:rPr lang="en-US" altLang="ko-KR" dirty="0"/>
              <a:t>BSS</a:t>
            </a:r>
            <a:r>
              <a:rPr lang="ko-KR" altLang="en-US" dirty="0"/>
              <a:t> 접속</a:t>
            </a:r>
            <a:r>
              <a:rPr lang="en-US" altLang="ko-KR" dirty="0"/>
              <a:t>/</a:t>
            </a:r>
            <a:r>
              <a:rPr lang="ko-KR" altLang="en-US" dirty="0"/>
              <a:t>가입 </a:t>
            </a:r>
            <a:r>
              <a:rPr lang="en-US" altLang="ko-KR" dirty="0"/>
              <a:t>(</a:t>
            </a:r>
            <a:r>
              <a:rPr lang="ko-KR" altLang="en-US" dirty="0"/>
              <a:t>이동 감지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05800" cy="4696544"/>
          </a:xfrm>
        </p:spPr>
        <p:txBody>
          <a:bodyPr/>
          <a:lstStyle/>
          <a:p>
            <a:pPr eaLnBrk="1" hangingPunct="1"/>
            <a:r>
              <a:rPr lang="ko-KR" altLang="en-US" dirty="0"/>
              <a:t>스캐닝 </a:t>
            </a:r>
            <a:r>
              <a:rPr lang="en-US" altLang="ko-KR" dirty="0"/>
              <a:t>(Scanning) : AP </a:t>
            </a:r>
            <a:r>
              <a:rPr lang="ko-KR" altLang="en-US" dirty="0"/>
              <a:t>선정 작업</a:t>
            </a:r>
          </a:p>
          <a:p>
            <a:pPr lvl="1" eaLnBrk="1" hangingPunct="1"/>
            <a:r>
              <a:rPr lang="ko-KR" altLang="en-US" dirty="0"/>
              <a:t>이동 </a:t>
            </a:r>
            <a:r>
              <a:rPr lang="ko-KR" altLang="en-US" dirty="0" err="1"/>
              <a:t>노드가</a:t>
            </a:r>
            <a:r>
              <a:rPr lang="ko-KR" altLang="en-US" dirty="0"/>
              <a:t>  </a:t>
            </a:r>
            <a:r>
              <a:rPr lang="en-US" altLang="ko-KR" b="1" dirty="0">
                <a:latin typeface="Courier New" pitchFamily="49" charset="0"/>
              </a:rPr>
              <a:t>Probe</a:t>
            </a:r>
            <a:r>
              <a:rPr lang="en-US" altLang="ko-KR" dirty="0"/>
              <a:t> frame </a:t>
            </a:r>
            <a:r>
              <a:rPr lang="ko-KR" altLang="en-US" dirty="0"/>
              <a:t>전송</a:t>
            </a:r>
          </a:p>
          <a:p>
            <a:pPr lvl="1" eaLnBrk="1" hangingPunct="1"/>
            <a:r>
              <a:rPr lang="en-US" altLang="ko-KR" b="1" dirty="0">
                <a:latin typeface="Courier New" pitchFamily="49" charset="0"/>
              </a:rPr>
              <a:t>Probe</a:t>
            </a:r>
            <a:r>
              <a:rPr lang="ko-KR" altLang="en-US" dirty="0"/>
              <a:t>를  받은 모든 </a:t>
            </a:r>
            <a:r>
              <a:rPr lang="en-US" altLang="ko-KR" dirty="0"/>
              <a:t>AP</a:t>
            </a:r>
            <a:r>
              <a:rPr lang="ko-KR" altLang="en-US" dirty="0"/>
              <a:t>는 </a:t>
            </a:r>
            <a:r>
              <a:rPr lang="en-US" altLang="ko-KR" b="1" dirty="0" err="1">
                <a:latin typeface="Courier New" pitchFamily="49" charset="0"/>
              </a:rPr>
              <a:t>ProbeResponse</a:t>
            </a:r>
            <a:r>
              <a:rPr lang="en-US" altLang="ko-KR" dirty="0"/>
              <a:t> frame</a:t>
            </a:r>
            <a:r>
              <a:rPr lang="ko-KR" altLang="en-US" dirty="0"/>
              <a:t> 응답</a:t>
            </a:r>
          </a:p>
          <a:p>
            <a:pPr lvl="1" eaLnBrk="1" hangingPunct="1"/>
            <a:r>
              <a:rPr lang="ko-KR" altLang="en-US" dirty="0" err="1"/>
              <a:t>노드가</a:t>
            </a:r>
            <a:r>
              <a:rPr lang="ko-KR" altLang="en-US" dirty="0"/>
              <a:t> </a:t>
            </a:r>
            <a:r>
              <a:rPr lang="en-US" altLang="ko-KR" dirty="0"/>
              <a:t>AP</a:t>
            </a:r>
            <a:r>
              <a:rPr lang="ko-KR" altLang="en-US" dirty="0"/>
              <a:t>를 선택</a:t>
            </a:r>
            <a:r>
              <a:rPr lang="en-US" altLang="ko-KR" dirty="0"/>
              <a:t>; </a:t>
            </a:r>
            <a:r>
              <a:rPr lang="en-US" altLang="ko-KR" b="1" dirty="0" err="1">
                <a:latin typeface="Courier New" pitchFamily="49" charset="0"/>
              </a:rPr>
              <a:t>AssociateRequest</a:t>
            </a:r>
            <a:r>
              <a:rPr lang="en-US" altLang="ko-KR" dirty="0"/>
              <a:t> frame </a:t>
            </a:r>
            <a:r>
              <a:rPr lang="ko-KR" altLang="en-US" dirty="0"/>
              <a:t>전송</a:t>
            </a:r>
          </a:p>
          <a:p>
            <a:pPr lvl="1" eaLnBrk="1" hangingPunct="1"/>
            <a:r>
              <a:rPr lang="en-US" altLang="ko-KR" dirty="0"/>
              <a:t>AP</a:t>
            </a:r>
            <a:r>
              <a:rPr lang="ko-KR" altLang="en-US" dirty="0"/>
              <a:t>는  </a:t>
            </a:r>
            <a:r>
              <a:rPr lang="en-US" altLang="ko-KR" b="1" dirty="0" err="1">
                <a:latin typeface="Courier New" pitchFamily="49" charset="0"/>
              </a:rPr>
              <a:t>AssociationResponse</a:t>
            </a:r>
            <a:r>
              <a:rPr lang="en-US" altLang="ko-KR" dirty="0"/>
              <a:t> frame</a:t>
            </a:r>
            <a:r>
              <a:rPr lang="ko-KR" altLang="en-US" dirty="0"/>
              <a:t>을 응답</a:t>
            </a:r>
          </a:p>
          <a:p>
            <a:pPr lvl="1" eaLnBrk="1" hangingPunct="1"/>
            <a:r>
              <a:rPr lang="ko-KR" altLang="en-US" dirty="0"/>
              <a:t>새 </a:t>
            </a:r>
            <a:r>
              <a:rPr lang="en-US" altLang="ko-KR" dirty="0"/>
              <a:t>AP</a:t>
            </a:r>
            <a:r>
              <a:rPr lang="ko-KR" altLang="en-US" dirty="0"/>
              <a:t>가 이전 </a:t>
            </a:r>
            <a:r>
              <a:rPr lang="en-US" altLang="ko-KR" dirty="0"/>
              <a:t>AP</a:t>
            </a:r>
            <a:r>
              <a:rPr lang="ko-KR" altLang="en-US" dirty="0"/>
              <a:t>에게 유선 네트워크를 통해 이를 통보</a:t>
            </a:r>
          </a:p>
          <a:p>
            <a:pPr eaLnBrk="1" hangingPunct="1"/>
            <a:r>
              <a:rPr lang="ko-KR" altLang="en-US" dirty="0"/>
              <a:t>스캐닝 시점</a:t>
            </a:r>
          </a:p>
          <a:p>
            <a:pPr lvl="1" eaLnBrk="1" hangingPunct="1"/>
            <a:r>
              <a:rPr lang="ko-KR" altLang="en-US" dirty="0"/>
              <a:t>능동적 </a:t>
            </a:r>
            <a:r>
              <a:rPr lang="en-US" altLang="ko-KR" dirty="0"/>
              <a:t>: when join or move</a:t>
            </a:r>
          </a:p>
          <a:p>
            <a:pPr lvl="1" eaLnBrk="1" hangingPunct="1"/>
            <a:r>
              <a:rPr lang="ko-KR" altLang="en-US" dirty="0"/>
              <a:t>수동적 </a:t>
            </a:r>
            <a:r>
              <a:rPr lang="en-US" altLang="ko-KR" dirty="0"/>
              <a:t>: AP</a:t>
            </a:r>
            <a:r>
              <a:rPr lang="ko-KR" altLang="en-US" dirty="0"/>
              <a:t>가 주기적으로 </a:t>
            </a:r>
            <a:r>
              <a:rPr lang="en-US" altLang="ko-KR" b="1" dirty="0">
                <a:latin typeface="Courier New" pitchFamily="49" charset="0"/>
              </a:rPr>
              <a:t>Beacon</a:t>
            </a:r>
            <a:r>
              <a:rPr lang="en-US" altLang="ko-KR" dirty="0"/>
              <a:t> frame</a:t>
            </a:r>
            <a:r>
              <a:rPr lang="ko-KR" altLang="en-US" dirty="0"/>
              <a:t>을 전송</a:t>
            </a:r>
            <a:endParaRPr lang="en-US" altLang="ko-KR" dirty="0"/>
          </a:p>
          <a:p>
            <a:pPr lvl="1"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이동</a:t>
            </a:r>
            <a:r>
              <a:rPr lang="en-US" altLang="ko-KR" dirty="0"/>
              <a:t> </a:t>
            </a:r>
            <a:r>
              <a:rPr lang="ko-KR" altLang="en-US" dirty="0"/>
              <a:t>경우</a:t>
            </a:r>
            <a:r>
              <a:rPr lang="en-US" altLang="ko-KR" dirty="0"/>
              <a:t>, </a:t>
            </a:r>
            <a:r>
              <a:rPr lang="ko-KR" altLang="en-US" dirty="0"/>
              <a:t>프레임 포워딩</a:t>
            </a:r>
            <a:r>
              <a:rPr lang="en-US" altLang="ko-KR" dirty="0"/>
              <a:t>(forwarding)</a:t>
            </a:r>
            <a:r>
              <a:rPr lang="ko-KR" altLang="en-US" dirty="0"/>
              <a:t> 문제는 별도</a:t>
            </a:r>
            <a:endParaRPr lang="en-US" altLang="ko-KR" dirty="0"/>
          </a:p>
          <a:p>
            <a:pPr eaLnBrk="1" hangingPunct="1"/>
            <a:endParaRPr lang="ko-KR" altLang="en-US" dirty="0"/>
          </a:p>
          <a:p>
            <a:pPr lvl="2" eaLnBrk="1" hangingPunct="1"/>
            <a:endParaRPr lang="en-US" altLang="ko-KR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매체접근제어</a:t>
            </a:r>
            <a:r>
              <a:rPr lang="en-US" altLang="ko-KR" dirty="0"/>
              <a:t>(MAC) </a:t>
            </a:r>
            <a:r>
              <a:rPr lang="ko-KR" altLang="en-US" dirty="0"/>
              <a:t>비교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340768"/>
            <a:ext cx="8352928" cy="5256584"/>
          </a:xfrm>
        </p:spPr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 err="1"/>
              <a:t>이더넷</a:t>
            </a:r>
            <a:r>
              <a:rPr lang="en-US" altLang="ko-KR" dirty="0"/>
              <a:t>, </a:t>
            </a:r>
            <a:r>
              <a:rPr lang="ko-KR" altLang="en-US" dirty="0" err="1"/>
              <a:t>토큰링</a:t>
            </a:r>
            <a:r>
              <a:rPr lang="en-US" altLang="ko-KR" dirty="0"/>
              <a:t>, </a:t>
            </a:r>
            <a:r>
              <a:rPr lang="ko-KR" altLang="en-US" dirty="0"/>
              <a:t>무선</a:t>
            </a:r>
            <a:r>
              <a:rPr lang="en-US" altLang="ko-KR" dirty="0"/>
              <a:t>LAN) : (CSMA/CD, </a:t>
            </a:r>
            <a:r>
              <a:rPr lang="en-US" altLang="ko-KR" dirty="0" err="1"/>
              <a:t>TokenPassing</a:t>
            </a:r>
            <a:r>
              <a:rPr lang="en-US" altLang="ko-KR" dirty="0"/>
              <a:t>, CSMA/CA)</a:t>
            </a:r>
          </a:p>
          <a:p>
            <a:endParaRPr lang="en-US" altLang="ko-KR" dirty="0"/>
          </a:p>
          <a:p>
            <a:r>
              <a:rPr lang="ko-KR" altLang="en-US" dirty="0"/>
              <a:t>충돌에 대비하는 방법 </a:t>
            </a:r>
            <a:endParaRPr lang="en-US" altLang="ko-KR" dirty="0"/>
          </a:p>
          <a:p>
            <a:pPr lvl="1"/>
            <a:r>
              <a:rPr lang="ko-KR" altLang="en-US" dirty="0"/>
              <a:t>충돌 발생 확률 </a:t>
            </a:r>
            <a:r>
              <a:rPr lang="en-US" altLang="ko-KR" dirty="0"/>
              <a:t>(</a:t>
            </a:r>
            <a:r>
              <a:rPr lang="ko-KR" altLang="en-US" dirty="0"/>
              <a:t>정상적인 경우</a:t>
            </a:r>
            <a:r>
              <a:rPr lang="en-US" altLang="ko-KR" dirty="0"/>
              <a:t>) </a:t>
            </a:r>
          </a:p>
          <a:p>
            <a:pPr lvl="1"/>
            <a:r>
              <a:rPr lang="ko-KR" altLang="en-US" dirty="0"/>
              <a:t>충돌 발생에 따른 비용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MAC Overhead?</a:t>
            </a:r>
          </a:p>
          <a:p>
            <a:endParaRPr lang="en-US" altLang="ko-KR" dirty="0"/>
          </a:p>
          <a:p>
            <a:r>
              <a:rPr lang="ko-KR" altLang="en-US" dirty="0"/>
              <a:t>적합한 환경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발전 방향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기타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295400"/>
          </a:xfrm>
        </p:spPr>
        <p:txBody>
          <a:bodyPr/>
          <a:lstStyle/>
          <a:p>
            <a:pPr eaLnBrk="1" hangingPunct="1"/>
            <a:r>
              <a:rPr lang="en-US" altLang="ko-KR"/>
              <a:t>2</a:t>
            </a:r>
            <a:r>
              <a:rPr lang="ko-KR" altLang="en-US"/>
              <a:t>장 데이터 링크 네트워크</a:t>
            </a:r>
            <a:br>
              <a:rPr lang="ko-KR" altLang="en-US"/>
            </a:br>
            <a:r>
              <a:rPr lang="en-US" altLang="ko-KR"/>
              <a:t>(Data Link Networks)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2209800"/>
            <a:ext cx="7935416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800" dirty="0">
                <a:sym typeface="Wingdings" pitchFamily="2" charset="2"/>
              </a:rPr>
              <a:t></a:t>
            </a:r>
            <a:r>
              <a:rPr lang="en-US" altLang="ko-KR" sz="2800" dirty="0"/>
              <a:t> </a:t>
            </a:r>
            <a:r>
              <a:rPr lang="ko-KR" altLang="en-US" sz="2800" dirty="0" err="1"/>
              <a:t>점대점</a:t>
            </a:r>
            <a:r>
              <a:rPr lang="en-US" altLang="ko-KR" sz="2800" dirty="0"/>
              <a:t>(Point-To-Point) </a:t>
            </a:r>
            <a:r>
              <a:rPr lang="ko-KR" altLang="en-US" sz="2800" dirty="0"/>
              <a:t>링크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ko-KR" altLang="en-US" sz="2800" dirty="0">
                <a:sym typeface="Wingdings" pitchFamily="2" charset="2"/>
              </a:rPr>
              <a:t></a:t>
            </a:r>
            <a:r>
              <a:rPr lang="ko-KR" altLang="en-US" sz="2800" dirty="0"/>
              <a:t> </a:t>
            </a:r>
            <a:r>
              <a:rPr lang="ko-KR" altLang="en-US" sz="2800" dirty="0" err="1"/>
              <a:t>신뢰성있는</a:t>
            </a:r>
            <a:r>
              <a:rPr lang="ko-KR" altLang="en-US" sz="2800" dirty="0"/>
              <a:t> 전송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800" dirty="0">
                <a:sym typeface="Wingdings" pitchFamily="2" charset="2"/>
              </a:rPr>
              <a:t></a:t>
            </a:r>
            <a:r>
              <a:rPr lang="ko-KR" altLang="en-US" sz="2800" dirty="0"/>
              <a:t> </a:t>
            </a:r>
            <a:r>
              <a:rPr lang="ko-KR" altLang="en-US" sz="2800" dirty="0" err="1"/>
              <a:t>이더넷</a:t>
            </a:r>
            <a:r>
              <a:rPr lang="ko-KR" altLang="en-US" sz="2800" dirty="0"/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o"/>
            </a:pPr>
            <a:r>
              <a:rPr lang="ko-KR" altLang="en-US" sz="2800" dirty="0" err="1"/>
              <a:t>토큰링</a:t>
            </a:r>
            <a:endParaRPr lang="en-US" altLang="ko-KR" sz="28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o"/>
            </a:pPr>
            <a:r>
              <a:rPr lang="ko-KR" altLang="en-US" sz="2800" dirty="0" err="1">
                <a:sym typeface="Wingdings" pitchFamily="2" charset="2"/>
              </a:rPr>
              <a:t>무선랜</a:t>
            </a:r>
            <a:r>
              <a:rPr lang="ko-KR" altLang="en-US" sz="2800" dirty="0">
                <a:sym typeface="Wingdings" pitchFamily="2" charset="2"/>
              </a:rPr>
              <a:t> </a:t>
            </a:r>
            <a:r>
              <a:rPr lang="en-US" altLang="ko-KR" sz="2800" dirty="0">
                <a:sym typeface="Wingdings" pitchFamily="2" charset="2"/>
              </a:rPr>
              <a:t>(802.11)</a:t>
            </a:r>
            <a:endParaRPr lang="en-US" altLang="ko-KR" sz="2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800" dirty="0">
                <a:sym typeface="Wingdings" pitchFamily="2" charset="2"/>
              </a:rPr>
              <a:t></a:t>
            </a:r>
            <a:r>
              <a:rPr lang="en-US" altLang="ko-KR" sz="2800" dirty="0"/>
              <a:t> </a:t>
            </a:r>
            <a:r>
              <a:rPr lang="ko-KR" altLang="en-US" sz="2800" dirty="0"/>
              <a:t>네트워크 어댑터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개요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데이터 링크 기능이 구현되는 곳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</a:t>
            </a:r>
          </a:p>
          <a:p>
            <a:pPr lvl="1" eaLnBrk="1" hangingPunct="1"/>
            <a:r>
              <a:rPr lang="ko-KR" altLang="en-US" dirty="0" err="1"/>
              <a:t>프레이밍</a:t>
            </a:r>
            <a:r>
              <a:rPr lang="ko-KR" altLang="en-US" dirty="0"/>
              <a:t> </a:t>
            </a:r>
            <a:r>
              <a:rPr lang="en-US" altLang="ko-KR" dirty="0"/>
              <a:t>(Framing)</a:t>
            </a:r>
          </a:p>
          <a:p>
            <a:pPr lvl="1" eaLnBrk="1" hangingPunct="1"/>
            <a:r>
              <a:rPr lang="ko-KR" altLang="en-US" dirty="0"/>
              <a:t>오류 검출 </a:t>
            </a:r>
            <a:r>
              <a:rPr lang="en-US" altLang="ko-KR" dirty="0"/>
              <a:t>(Error Detection)</a:t>
            </a:r>
          </a:p>
          <a:p>
            <a:pPr lvl="1" eaLnBrk="1" hangingPunct="1"/>
            <a:r>
              <a:rPr lang="ko-KR" altLang="en-US" dirty="0"/>
              <a:t>매체 접근 제어</a:t>
            </a:r>
            <a:r>
              <a:rPr lang="en-US" altLang="ko-KR" dirty="0"/>
              <a:t>(Media Access Control) (MAC)</a:t>
            </a:r>
          </a:p>
        </p:txBody>
      </p:sp>
      <p:sp>
        <p:nvSpPr>
          <p:cNvPr id="35845" name="Text Box 36"/>
          <p:cNvSpPr txBox="1">
            <a:spLocks noChangeArrowheads="1"/>
          </p:cNvSpPr>
          <p:nvPr/>
        </p:nvSpPr>
        <p:spPr bwMode="auto">
          <a:xfrm>
            <a:off x="228600" y="152400"/>
            <a:ext cx="403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>
                <a:latin typeface="Times New Roman" pitchFamily="18" charset="0"/>
              </a:rPr>
              <a:t>2</a:t>
            </a:r>
            <a:r>
              <a:rPr lang="ko-KR" altLang="en-US" sz="1000" b="1">
                <a:latin typeface="Times New Roman" pitchFamily="18" charset="0"/>
              </a:rPr>
              <a:t>장</a:t>
            </a:r>
            <a:r>
              <a:rPr lang="en-US" altLang="ko-KR" sz="1000" b="1">
                <a:latin typeface="Times New Roman" pitchFamily="18" charset="0"/>
              </a:rPr>
              <a:t>. </a:t>
            </a:r>
            <a:r>
              <a:rPr lang="ko-KR" altLang="en-US" sz="1000" b="1">
                <a:latin typeface="Times New Roman" pitchFamily="18" charset="0"/>
              </a:rPr>
              <a:t>데이터 링크 네트워크</a:t>
            </a:r>
            <a:r>
              <a:rPr lang="en-US" altLang="ko-KR" sz="1000" b="1">
                <a:latin typeface="Times New Roman" pitchFamily="18" charset="0"/>
              </a:rPr>
              <a:t>: </a:t>
            </a:r>
            <a:r>
              <a:rPr lang="ko-KR" altLang="en-US" sz="1000" b="1">
                <a:latin typeface="Times New Roman" pitchFamily="18" charset="0"/>
              </a:rPr>
              <a:t>네트워크 어댑터</a:t>
            </a:r>
            <a:endParaRPr lang="ko-KR" altLang="en-US" sz="1400" b="1">
              <a:latin typeface="Times New Roman" pitchFamily="18" charset="0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915193" y="3276600"/>
            <a:ext cx="7047707" cy="2859088"/>
            <a:chOff x="915193" y="3276600"/>
            <a:chExt cx="7047707" cy="2859088"/>
          </a:xfrm>
        </p:grpSpPr>
        <p:sp>
          <p:nvSpPr>
            <p:cNvPr id="35846" name="Rectangle 5"/>
            <p:cNvSpPr>
              <a:spLocks noChangeArrowheads="1"/>
            </p:cNvSpPr>
            <p:nvPr/>
          </p:nvSpPr>
          <p:spPr bwMode="auto">
            <a:xfrm rot="16200000">
              <a:off x="442912" y="4575175"/>
              <a:ext cx="1203325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700">
                  <a:solidFill>
                    <a:srgbClr val="000000"/>
                  </a:solidFill>
                  <a:latin typeface="Arial" charset="0"/>
                </a:rPr>
                <a:t>Host I/O bus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35847" name="Rectangle 6"/>
            <p:cNvSpPr>
              <a:spLocks noChangeArrowheads="1"/>
            </p:cNvSpPr>
            <p:nvPr/>
          </p:nvSpPr>
          <p:spPr bwMode="auto">
            <a:xfrm>
              <a:off x="3276600" y="4432300"/>
              <a:ext cx="373063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700">
                  <a:solidFill>
                    <a:srgbClr val="000000"/>
                  </a:solidFill>
                  <a:latin typeface="Arial" charset="0"/>
                </a:rPr>
                <a:t>Bus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35848" name="Rectangle 7"/>
            <p:cNvSpPr>
              <a:spLocks noChangeArrowheads="1"/>
            </p:cNvSpPr>
            <p:nvPr/>
          </p:nvSpPr>
          <p:spPr bwMode="auto">
            <a:xfrm>
              <a:off x="3038475" y="4689475"/>
              <a:ext cx="830263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700">
                  <a:solidFill>
                    <a:srgbClr val="000000"/>
                  </a:solidFill>
                  <a:latin typeface="Arial" charset="0"/>
                </a:rPr>
                <a:t>interface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35849" name="Rectangle 8"/>
            <p:cNvSpPr>
              <a:spLocks noChangeArrowheads="1"/>
            </p:cNvSpPr>
            <p:nvPr/>
          </p:nvSpPr>
          <p:spPr bwMode="auto">
            <a:xfrm>
              <a:off x="2774950" y="5389563"/>
              <a:ext cx="758825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700">
                  <a:solidFill>
                    <a:srgbClr val="000000"/>
                  </a:solidFill>
                  <a:latin typeface="Arial" charset="0"/>
                </a:rPr>
                <a:t>Adaptor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35850" name="Rectangle 9"/>
            <p:cNvSpPr>
              <a:spLocks noChangeArrowheads="1"/>
            </p:cNvSpPr>
            <p:nvPr/>
          </p:nvSpPr>
          <p:spPr bwMode="auto">
            <a:xfrm>
              <a:off x="6559550" y="4294188"/>
              <a:ext cx="1176338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700">
                  <a:solidFill>
                    <a:srgbClr val="000000"/>
                  </a:solidFill>
                  <a:latin typeface="Arial" charset="0"/>
                </a:rPr>
                <a:t>Network link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35851" name="Freeform 10"/>
            <p:cNvSpPr>
              <a:spLocks/>
            </p:cNvSpPr>
            <p:nvPr/>
          </p:nvSpPr>
          <p:spPr bwMode="auto">
            <a:xfrm>
              <a:off x="2979738" y="4419600"/>
              <a:ext cx="938213" cy="547688"/>
            </a:xfrm>
            <a:custGeom>
              <a:avLst/>
              <a:gdLst>
                <a:gd name="T0" fmla="*/ 591 w 591"/>
                <a:gd name="T1" fmla="*/ 345 h 345"/>
                <a:gd name="T2" fmla="*/ 591 w 591"/>
                <a:gd name="T3" fmla="*/ 0 h 345"/>
                <a:gd name="T4" fmla="*/ 0 w 591"/>
                <a:gd name="T5" fmla="*/ 0 h 345"/>
                <a:gd name="T6" fmla="*/ 0 w 591"/>
                <a:gd name="T7" fmla="*/ 345 h 345"/>
                <a:gd name="T8" fmla="*/ 591 w 591"/>
                <a:gd name="T9" fmla="*/ 345 h 345"/>
                <a:gd name="T10" fmla="*/ 591 w 591"/>
                <a:gd name="T11" fmla="*/ 345 h 3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91"/>
                <a:gd name="T19" fmla="*/ 0 h 345"/>
                <a:gd name="T20" fmla="*/ 591 w 591"/>
                <a:gd name="T21" fmla="*/ 345 h 3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91" h="345">
                  <a:moveTo>
                    <a:pt x="591" y="345"/>
                  </a:moveTo>
                  <a:lnTo>
                    <a:pt x="591" y="0"/>
                  </a:lnTo>
                  <a:lnTo>
                    <a:pt x="0" y="0"/>
                  </a:lnTo>
                  <a:lnTo>
                    <a:pt x="0" y="345"/>
                  </a:lnTo>
                  <a:lnTo>
                    <a:pt x="591" y="34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52" name="Freeform 11"/>
            <p:cNvSpPr>
              <a:spLocks/>
            </p:cNvSpPr>
            <p:nvPr/>
          </p:nvSpPr>
          <p:spPr bwMode="auto">
            <a:xfrm>
              <a:off x="2622550" y="3673475"/>
              <a:ext cx="3744913" cy="2033588"/>
            </a:xfrm>
            <a:custGeom>
              <a:avLst/>
              <a:gdLst>
                <a:gd name="T0" fmla="*/ 2359 w 2359"/>
                <a:gd name="T1" fmla="*/ 1281 h 1281"/>
                <a:gd name="T2" fmla="*/ 2359 w 2359"/>
                <a:gd name="T3" fmla="*/ 0 h 1281"/>
                <a:gd name="T4" fmla="*/ 0 w 2359"/>
                <a:gd name="T5" fmla="*/ 0 h 1281"/>
                <a:gd name="T6" fmla="*/ 0 w 2359"/>
                <a:gd name="T7" fmla="*/ 1281 h 1281"/>
                <a:gd name="T8" fmla="*/ 2359 w 2359"/>
                <a:gd name="T9" fmla="*/ 1281 h 1281"/>
                <a:gd name="T10" fmla="*/ 2359 w 2359"/>
                <a:gd name="T11" fmla="*/ 1281 h 12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59"/>
                <a:gd name="T19" fmla="*/ 0 h 1281"/>
                <a:gd name="T20" fmla="*/ 2359 w 2359"/>
                <a:gd name="T21" fmla="*/ 1281 h 12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59" h="1281">
                  <a:moveTo>
                    <a:pt x="2359" y="1281"/>
                  </a:moveTo>
                  <a:lnTo>
                    <a:pt x="2359" y="0"/>
                  </a:lnTo>
                  <a:lnTo>
                    <a:pt x="0" y="0"/>
                  </a:lnTo>
                  <a:lnTo>
                    <a:pt x="0" y="1281"/>
                  </a:lnTo>
                  <a:lnTo>
                    <a:pt x="2359" y="128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53" name="Line 12"/>
            <p:cNvSpPr>
              <a:spLocks noChangeShapeType="1"/>
            </p:cNvSpPr>
            <p:nvPr/>
          </p:nvSpPr>
          <p:spPr bwMode="auto">
            <a:xfrm>
              <a:off x="1285875" y="4718050"/>
              <a:ext cx="1665288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54" name="Line 13"/>
            <p:cNvSpPr>
              <a:spLocks noChangeShapeType="1"/>
            </p:cNvSpPr>
            <p:nvPr/>
          </p:nvSpPr>
          <p:spPr bwMode="auto">
            <a:xfrm>
              <a:off x="1301750" y="3395663"/>
              <a:ext cx="1588" cy="2614613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55" name="Freeform 14"/>
            <p:cNvSpPr>
              <a:spLocks/>
            </p:cNvSpPr>
            <p:nvPr/>
          </p:nvSpPr>
          <p:spPr bwMode="auto">
            <a:xfrm>
              <a:off x="1262063" y="5984875"/>
              <a:ext cx="79375" cy="150813"/>
            </a:xfrm>
            <a:custGeom>
              <a:avLst/>
              <a:gdLst>
                <a:gd name="T0" fmla="*/ 0 w 50"/>
                <a:gd name="T1" fmla="*/ 0 h 95"/>
                <a:gd name="T2" fmla="*/ 25 w 50"/>
                <a:gd name="T3" fmla="*/ 95 h 95"/>
                <a:gd name="T4" fmla="*/ 50 w 50"/>
                <a:gd name="T5" fmla="*/ 0 h 95"/>
                <a:gd name="T6" fmla="*/ 0 w 50"/>
                <a:gd name="T7" fmla="*/ 0 h 95"/>
                <a:gd name="T8" fmla="*/ 0 w 50"/>
                <a:gd name="T9" fmla="*/ 0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"/>
                <a:gd name="T16" fmla="*/ 0 h 95"/>
                <a:gd name="T17" fmla="*/ 50 w 50"/>
                <a:gd name="T18" fmla="*/ 95 h 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" h="95">
                  <a:moveTo>
                    <a:pt x="0" y="0"/>
                  </a:moveTo>
                  <a:lnTo>
                    <a:pt x="25" y="95"/>
                  </a:lnTo>
                  <a:lnTo>
                    <a:pt x="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56" name="Freeform 15"/>
            <p:cNvSpPr>
              <a:spLocks/>
            </p:cNvSpPr>
            <p:nvPr/>
          </p:nvSpPr>
          <p:spPr bwMode="auto">
            <a:xfrm>
              <a:off x="1262063" y="3276600"/>
              <a:ext cx="79375" cy="152400"/>
            </a:xfrm>
            <a:custGeom>
              <a:avLst/>
              <a:gdLst>
                <a:gd name="T0" fmla="*/ 50 w 50"/>
                <a:gd name="T1" fmla="*/ 92 h 96"/>
                <a:gd name="T2" fmla="*/ 25 w 50"/>
                <a:gd name="T3" fmla="*/ 0 h 96"/>
                <a:gd name="T4" fmla="*/ 0 w 50"/>
                <a:gd name="T5" fmla="*/ 96 h 96"/>
                <a:gd name="T6" fmla="*/ 50 w 50"/>
                <a:gd name="T7" fmla="*/ 96 h 96"/>
                <a:gd name="T8" fmla="*/ 50 w 50"/>
                <a:gd name="T9" fmla="*/ 96 h 96"/>
                <a:gd name="T10" fmla="*/ 50 w 50"/>
                <a:gd name="T11" fmla="*/ 92 h 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"/>
                <a:gd name="T19" fmla="*/ 0 h 96"/>
                <a:gd name="T20" fmla="*/ 50 w 50"/>
                <a:gd name="T21" fmla="*/ 96 h 9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" h="96">
                  <a:moveTo>
                    <a:pt x="50" y="92"/>
                  </a:moveTo>
                  <a:lnTo>
                    <a:pt x="25" y="0"/>
                  </a:lnTo>
                  <a:lnTo>
                    <a:pt x="0" y="96"/>
                  </a:lnTo>
                  <a:lnTo>
                    <a:pt x="50" y="96"/>
                  </a:lnTo>
                  <a:lnTo>
                    <a:pt x="50" y="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57" name="Freeform 16"/>
            <p:cNvSpPr>
              <a:spLocks/>
            </p:cNvSpPr>
            <p:nvPr/>
          </p:nvSpPr>
          <p:spPr bwMode="auto">
            <a:xfrm>
              <a:off x="4267200" y="4445000"/>
              <a:ext cx="468313" cy="192088"/>
            </a:xfrm>
            <a:custGeom>
              <a:avLst/>
              <a:gdLst>
                <a:gd name="T0" fmla="*/ 295 w 295"/>
                <a:gd name="T1" fmla="*/ 0 h 121"/>
                <a:gd name="T2" fmla="*/ 0 w 295"/>
                <a:gd name="T3" fmla="*/ 5 h 121"/>
                <a:gd name="T4" fmla="*/ 0 w 295"/>
                <a:gd name="T5" fmla="*/ 121 h 121"/>
                <a:gd name="T6" fmla="*/ 295 w 295"/>
                <a:gd name="T7" fmla="*/ 121 h 1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5"/>
                <a:gd name="T13" fmla="*/ 0 h 121"/>
                <a:gd name="T14" fmla="*/ 295 w 295"/>
                <a:gd name="T15" fmla="*/ 121 h 1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5" h="121">
                  <a:moveTo>
                    <a:pt x="295" y="0"/>
                  </a:moveTo>
                  <a:lnTo>
                    <a:pt x="0" y="5"/>
                  </a:lnTo>
                  <a:lnTo>
                    <a:pt x="0" y="121"/>
                  </a:lnTo>
                  <a:lnTo>
                    <a:pt x="295" y="12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58" name="Line 17"/>
            <p:cNvSpPr>
              <a:spLocks noChangeShapeType="1"/>
            </p:cNvSpPr>
            <p:nvPr/>
          </p:nvSpPr>
          <p:spPr bwMode="auto">
            <a:xfrm>
              <a:off x="4333875" y="4445000"/>
              <a:ext cx="6350" cy="1920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59" name="Line 18"/>
            <p:cNvSpPr>
              <a:spLocks noChangeShapeType="1"/>
            </p:cNvSpPr>
            <p:nvPr/>
          </p:nvSpPr>
          <p:spPr bwMode="auto">
            <a:xfrm>
              <a:off x="4413250" y="4445000"/>
              <a:ext cx="6350" cy="1920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0" name="Line 19"/>
            <p:cNvSpPr>
              <a:spLocks noChangeShapeType="1"/>
            </p:cNvSpPr>
            <p:nvPr/>
          </p:nvSpPr>
          <p:spPr bwMode="auto">
            <a:xfrm>
              <a:off x="4498975" y="4445000"/>
              <a:ext cx="1588" cy="1920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1" name="Rectangle 20"/>
            <p:cNvSpPr>
              <a:spLocks noChangeArrowheads="1"/>
            </p:cNvSpPr>
            <p:nvPr/>
          </p:nvSpPr>
          <p:spPr bwMode="auto">
            <a:xfrm>
              <a:off x="4287838" y="4743450"/>
              <a:ext cx="468313" cy="1905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2" name="Line 21"/>
            <p:cNvSpPr>
              <a:spLocks noChangeShapeType="1"/>
            </p:cNvSpPr>
            <p:nvPr/>
          </p:nvSpPr>
          <p:spPr bwMode="auto">
            <a:xfrm>
              <a:off x="4676775" y="4743450"/>
              <a:ext cx="1588" cy="1841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3" name="Line 22"/>
            <p:cNvSpPr>
              <a:spLocks noChangeShapeType="1"/>
            </p:cNvSpPr>
            <p:nvPr/>
          </p:nvSpPr>
          <p:spPr bwMode="auto">
            <a:xfrm>
              <a:off x="4597400" y="4743450"/>
              <a:ext cx="1588" cy="1841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4" name="Line 23"/>
            <p:cNvSpPr>
              <a:spLocks noChangeShapeType="1"/>
            </p:cNvSpPr>
            <p:nvPr/>
          </p:nvSpPr>
          <p:spPr bwMode="auto">
            <a:xfrm>
              <a:off x="4511675" y="4743450"/>
              <a:ext cx="6350" cy="1841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5" name="Line 24"/>
            <p:cNvSpPr>
              <a:spLocks noChangeShapeType="1"/>
            </p:cNvSpPr>
            <p:nvPr/>
          </p:nvSpPr>
          <p:spPr bwMode="auto">
            <a:xfrm>
              <a:off x="3924300" y="4829175"/>
              <a:ext cx="171450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6" name="Freeform 25"/>
            <p:cNvSpPr>
              <a:spLocks/>
            </p:cNvSpPr>
            <p:nvPr/>
          </p:nvSpPr>
          <p:spPr bwMode="auto">
            <a:xfrm>
              <a:off x="4062413" y="4789488"/>
              <a:ext cx="152400" cy="79375"/>
            </a:xfrm>
            <a:custGeom>
              <a:avLst/>
              <a:gdLst>
                <a:gd name="T0" fmla="*/ 0 w 96"/>
                <a:gd name="T1" fmla="*/ 50 h 50"/>
                <a:gd name="T2" fmla="*/ 96 w 96"/>
                <a:gd name="T3" fmla="*/ 25 h 50"/>
                <a:gd name="T4" fmla="*/ 4 w 96"/>
                <a:gd name="T5" fmla="*/ 0 h 50"/>
                <a:gd name="T6" fmla="*/ 4 w 96"/>
                <a:gd name="T7" fmla="*/ 50 h 50"/>
                <a:gd name="T8" fmla="*/ 4 w 96"/>
                <a:gd name="T9" fmla="*/ 50 h 50"/>
                <a:gd name="T10" fmla="*/ 0 w 96"/>
                <a:gd name="T11" fmla="*/ 50 h 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6"/>
                <a:gd name="T19" fmla="*/ 0 h 50"/>
                <a:gd name="T20" fmla="*/ 96 w 96"/>
                <a:gd name="T21" fmla="*/ 50 h 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6" h="50">
                  <a:moveTo>
                    <a:pt x="0" y="50"/>
                  </a:moveTo>
                  <a:lnTo>
                    <a:pt x="96" y="25"/>
                  </a:lnTo>
                  <a:lnTo>
                    <a:pt x="4" y="0"/>
                  </a:lnTo>
                  <a:lnTo>
                    <a:pt x="4" y="5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7" name="Rectangle 26"/>
            <p:cNvSpPr>
              <a:spLocks noChangeArrowheads="1"/>
            </p:cNvSpPr>
            <p:nvPr/>
          </p:nvSpPr>
          <p:spPr bwMode="auto">
            <a:xfrm>
              <a:off x="5376863" y="4432300"/>
              <a:ext cx="396875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700">
                  <a:solidFill>
                    <a:srgbClr val="000000"/>
                  </a:solidFill>
                  <a:latin typeface="Arial" charset="0"/>
                </a:rPr>
                <a:t>Link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35868" name="Rectangle 27"/>
            <p:cNvSpPr>
              <a:spLocks noChangeArrowheads="1"/>
            </p:cNvSpPr>
            <p:nvPr/>
          </p:nvSpPr>
          <p:spPr bwMode="auto">
            <a:xfrm>
              <a:off x="5192713" y="4689475"/>
              <a:ext cx="830263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700">
                  <a:solidFill>
                    <a:srgbClr val="000000"/>
                  </a:solidFill>
                  <a:latin typeface="Arial" charset="0"/>
                </a:rPr>
                <a:t>interface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35869" name="Freeform 28"/>
            <p:cNvSpPr>
              <a:spLocks/>
            </p:cNvSpPr>
            <p:nvPr/>
          </p:nvSpPr>
          <p:spPr bwMode="auto">
            <a:xfrm>
              <a:off x="5132388" y="4419600"/>
              <a:ext cx="938213" cy="547688"/>
            </a:xfrm>
            <a:custGeom>
              <a:avLst/>
              <a:gdLst>
                <a:gd name="T0" fmla="*/ 587 w 591"/>
                <a:gd name="T1" fmla="*/ 345 h 345"/>
                <a:gd name="T2" fmla="*/ 591 w 591"/>
                <a:gd name="T3" fmla="*/ 0 h 345"/>
                <a:gd name="T4" fmla="*/ 0 w 591"/>
                <a:gd name="T5" fmla="*/ 0 h 345"/>
                <a:gd name="T6" fmla="*/ 0 w 591"/>
                <a:gd name="T7" fmla="*/ 345 h 345"/>
                <a:gd name="T8" fmla="*/ 591 w 591"/>
                <a:gd name="T9" fmla="*/ 345 h 345"/>
                <a:gd name="T10" fmla="*/ 591 w 591"/>
                <a:gd name="T11" fmla="*/ 345 h 3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91"/>
                <a:gd name="T19" fmla="*/ 0 h 345"/>
                <a:gd name="T20" fmla="*/ 591 w 591"/>
                <a:gd name="T21" fmla="*/ 345 h 3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91" h="345">
                  <a:moveTo>
                    <a:pt x="587" y="345"/>
                  </a:moveTo>
                  <a:lnTo>
                    <a:pt x="591" y="0"/>
                  </a:lnTo>
                  <a:lnTo>
                    <a:pt x="0" y="0"/>
                  </a:lnTo>
                  <a:lnTo>
                    <a:pt x="0" y="345"/>
                  </a:lnTo>
                  <a:lnTo>
                    <a:pt x="591" y="34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70" name="Line 29"/>
            <p:cNvSpPr>
              <a:spLocks noChangeShapeType="1"/>
            </p:cNvSpPr>
            <p:nvPr/>
          </p:nvSpPr>
          <p:spPr bwMode="auto">
            <a:xfrm>
              <a:off x="6086475" y="4718050"/>
              <a:ext cx="1876425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71" name="Line 30"/>
            <p:cNvSpPr>
              <a:spLocks noChangeShapeType="1"/>
            </p:cNvSpPr>
            <p:nvPr/>
          </p:nvSpPr>
          <p:spPr bwMode="auto">
            <a:xfrm>
              <a:off x="4756150" y="4829175"/>
              <a:ext cx="257175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72" name="Freeform 31"/>
            <p:cNvSpPr>
              <a:spLocks/>
            </p:cNvSpPr>
            <p:nvPr/>
          </p:nvSpPr>
          <p:spPr bwMode="auto">
            <a:xfrm>
              <a:off x="4979988" y="4789488"/>
              <a:ext cx="152400" cy="79375"/>
            </a:xfrm>
            <a:custGeom>
              <a:avLst/>
              <a:gdLst>
                <a:gd name="T0" fmla="*/ 0 w 96"/>
                <a:gd name="T1" fmla="*/ 50 h 50"/>
                <a:gd name="T2" fmla="*/ 96 w 96"/>
                <a:gd name="T3" fmla="*/ 25 h 50"/>
                <a:gd name="T4" fmla="*/ 0 w 96"/>
                <a:gd name="T5" fmla="*/ 0 h 50"/>
                <a:gd name="T6" fmla="*/ 0 w 96"/>
                <a:gd name="T7" fmla="*/ 50 h 50"/>
                <a:gd name="T8" fmla="*/ 0 w 96"/>
                <a:gd name="T9" fmla="*/ 50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50"/>
                <a:gd name="T17" fmla="*/ 96 w 96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50">
                  <a:moveTo>
                    <a:pt x="0" y="50"/>
                  </a:moveTo>
                  <a:lnTo>
                    <a:pt x="96" y="25"/>
                  </a:lnTo>
                  <a:lnTo>
                    <a:pt x="0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73" name="Line 32"/>
            <p:cNvSpPr>
              <a:spLocks noChangeShapeType="1"/>
            </p:cNvSpPr>
            <p:nvPr/>
          </p:nvSpPr>
          <p:spPr bwMode="auto">
            <a:xfrm flipH="1">
              <a:off x="4049713" y="4538663"/>
              <a:ext cx="217488" cy="63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74" name="Freeform 33"/>
            <p:cNvSpPr>
              <a:spLocks/>
            </p:cNvSpPr>
            <p:nvPr/>
          </p:nvSpPr>
          <p:spPr bwMode="auto">
            <a:xfrm>
              <a:off x="3930650" y="4498975"/>
              <a:ext cx="152400" cy="85725"/>
            </a:xfrm>
            <a:custGeom>
              <a:avLst/>
              <a:gdLst>
                <a:gd name="T0" fmla="*/ 91 w 96"/>
                <a:gd name="T1" fmla="*/ 0 h 54"/>
                <a:gd name="T2" fmla="*/ 0 w 96"/>
                <a:gd name="T3" fmla="*/ 29 h 54"/>
                <a:gd name="T4" fmla="*/ 96 w 96"/>
                <a:gd name="T5" fmla="*/ 54 h 54"/>
                <a:gd name="T6" fmla="*/ 96 w 96"/>
                <a:gd name="T7" fmla="*/ 4 h 54"/>
                <a:gd name="T8" fmla="*/ 96 w 96"/>
                <a:gd name="T9" fmla="*/ 4 h 54"/>
                <a:gd name="T10" fmla="*/ 91 w 96"/>
                <a:gd name="T11" fmla="*/ 0 h 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6"/>
                <a:gd name="T19" fmla="*/ 0 h 54"/>
                <a:gd name="T20" fmla="*/ 96 w 96"/>
                <a:gd name="T21" fmla="*/ 54 h 5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6" h="54">
                  <a:moveTo>
                    <a:pt x="91" y="0"/>
                  </a:moveTo>
                  <a:lnTo>
                    <a:pt x="0" y="29"/>
                  </a:lnTo>
                  <a:lnTo>
                    <a:pt x="96" y="54"/>
                  </a:lnTo>
                  <a:lnTo>
                    <a:pt x="96" y="4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75" name="Line 34"/>
            <p:cNvSpPr>
              <a:spLocks noChangeShapeType="1"/>
            </p:cNvSpPr>
            <p:nvPr/>
          </p:nvSpPr>
          <p:spPr bwMode="auto">
            <a:xfrm flipH="1">
              <a:off x="4940300" y="4538663"/>
              <a:ext cx="179388" cy="63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76" name="Freeform 35"/>
            <p:cNvSpPr>
              <a:spLocks/>
            </p:cNvSpPr>
            <p:nvPr/>
          </p:nvSpPr>
          <p:spPr bwMode="auto">
            <a:xfrm>
              <a:off x="4814888" y="4498975"/>
              <a:ext cx="152400" cy="85725"/>
            </a:xfrm>
            <a:custGeom>
              <a:avLst/>
              <a:gdLst>
                <a:gd name="T0" fmla="*/ 96 w 96"/>
                <a:gd name="T1" fmla="*/ 0 h 54"/>
                <a:gd name="T2" fmla="*/ 0 w 96"/>
                <a:gd name="T3" fmla="*/ 29 h 54"/>
                <a:gd name="T4" fmla="*/ 96 w 96"/>
                <a:gd name="T5" fmla="*/ 54 h 54"/>
                <a:gd name="T6" fmla="*/ 96 w 96"/>
                <a:gd name="T7" fmla="*/ 4 h 54"/>
                <a:gd name="T8" fmla="*/ 96 w 96"/>
                <a:gd name="T9" fmla="*/ 4 h 54"/>
                <a:gd name="T10" fmla="*/ 96 w 96"/>
                <a:gd name="T11" fmla="*/ 0 h 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6"/>
                <a:gd name="T19" fmla="*/ 0 h 54"/>
                <a:gd name="T20" fmla="*/ 96 w 96"/>
                <a:gd name="T21" fmla="*/ 54 h 5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6" h="54">
                  <a:moveTo>
                    <a:pt x="96" y="0"/>
                  </a:moveTo>
                  <a:lnTo>
                    <a:pt x="0" y="29"/>
                  </a:lnTo>
                  <a:lnTo>
                    <a:pt x="96" y="54"/>
                  </a:lnTo>
                  <a:lnTo>
                    <a:pt x="96" y="4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3929058" y="3786190"/>
              <a:ext cx="1000132" cy="552868"/>
              <a:chOff x="3929058" y="3786190"/>
              <a:chExt cx="1000132" cy="552868"/>
            </a:xfrm>
          </p:grpSpPr>
          <p:sp>
            <p:nvSpPr>
              <p:cNvPr id="37" name="Rectangle 20"/>
              <p:cNvSpPr>
                <a:spLocks noChangeArrowheads="1"/>
              </p:cNvSpPr>
              <p:nvPr/>
            </p:nvSpPr>
            <p:spPr bwMode="auto">
              <a:xfrm>
                <a:off x="3929058" y="3786190"/>
                <a:ext cx="1000132" cy="285752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4143372" y="4000504"/>
                <a:ext cx="64294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/>
                  <a:t>CSR</a:t>
                </a:r>
                <a:endParaRPr lang="ko-KR" altLang="en-US" sz="1600" b="1" dirty="0"/>
              </a:p>
            </p:txBody>
          </p:sp>
          <p:sp>
            <p:nvSpPr>
              <p:cNvPr id="41" name="직사각형 40"/>
              <p:cNvSpPr/>
              <p:nvPr/>
            </p:nvSpPr>
            <p:spPr bwMode="auto">
              <a:xfrm>
                <a:off x="3929058" y="3786190"/>
                <a:ext cx="214314" cy="285752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 bwMode="auto">
              <a:xfrm>
                <a:off x="4143372" y="3786190"/>
                <a:ext cx="214314" cy="285752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 bwMode="auto">
              <a:xfrm>
                <a:off x="4357686" y="3786190"/>
                <a:ext cx="214314" cy="285752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 bwMode="auto">
              <a:xfrm>
                <a:off x="4714876" y="3786190"/>
                <a:ext cx="214314" cy="285752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</p:grp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호스트의 관점 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FF0000"/>
                </a:solidFill>
              </a:rPr>
              <a:t>제어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상태 제어 레지스터 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Control</a:t>
            </a:r>
            <a:r>
              <a:rPr lang="en-US" altLang="ko-KR" dirty="0"/>
              <a:t> Status Register) (CSR)</a:t>
            </a:r>
          </a:p>
          <a:p>
            <a:pPr lvl="1" eaLnBrk="1" hangingPunct="1"/>
            <a:r>
              <a:rPr lang="ko-KR" altLang="en-US" dirty="0"/>
              <a:t>특정 메모리 주소로 사용 가능</a:t>
            </a:r>
          </a:p>
          <a:p>
            <a:pPr lvl="1" eaLnBrk="1" hangingPunct="1"/>
            <a:r>
              <a:rPr lang="en-US" altLang="ko-KR" dirty="0"/>
              <a:t>CPU</a:t>
            </a:r>
            <a:r>
              <a:rPr lang="ko-KR" altLang="en-US" dirty="0"/>
              <a:t>는 읽고 쓸 수 있음</a:t>
            </a:r>
          </a:p>
          <a:p>
            <a:pPr lvl="1" eaLnBrk="1" hangingPunct="1"/>
            <a:r>
              <a:rPr lang="en-US" altLang="ko-KR" dirty="0"/>
              <a:t>CPU</a:t>
            </a:r>
            <a:r>
              <a:rPr lang="ko-KR" altLang="en-US" dirty="0"/>
              <a:t>는 어댑터에게 명령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. </a:t>
            </a:r>
            <a:r>
              <a:rPr lang="ko-KR" altLang="en-US" dirty="0"/>
              <a:t>전송</a:t>
            </a:r>
            <a:r>
              <a:rPr lang="en-US" altLang="ko-KR" dirty="0"/>
              <a:t>)</a:t>
            </a:r>
          </a:p>
          <a:p>
            <a:pPr lvl="1" eaLnBrk="1" hangingPunct="1"/>
            <a:r>
              <a:rPr lang="ko-KR" altLang="en-US" dirty="0"/>
              <a:t>어댑터는 </a:t>
            </a:r>
            <a:r>
              <a:rPr lang="en-US" altLang="ko-KR" dirty="0"/>
              <a:t>CPU</a:t>
            </a:r>
            <a:r>
              <a:rPr lang="ko-KR" altLang="en-US" dirty="0"/>
              <a:t>에게 정보를 알려줌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. </a:t>
            </a:r>
            <a:r>
              <a:rPr lang="ko-KR" altLang="en-US" dirty="0"/>
              <a:t>수신 오류</a:t>
            </a:r>
            <a:r>
              <a:rPr lang="en-US" altLang="ko-KR" dirty="0"/>
              <a:t>)</a:t>
            </a:r>
          </a:p>
          <a:p>
            <a:pPr lvl="1" eaLnBrk="1" hangingPunct="1"/>
            <a:endParaRPr lang="en-US" altLang="ko-KR" dirty="0"/>
          </a:p>
          <a:p>
            <a:pPr eaLnBrk="1" hangingPunct="1">
              <a:buFontTx/>
              <a:buNone/>
            </a:pPr>
            <a:r>
              <a:rPr lang="en-US" altLang="ko-KR" dirty="0"/>
              <a:t>	</a:t>
            </a:r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eaLnBrk="1" hangingPunct="1"/>
            <a:endParaRPr lang="en-US" altLang="ko-KR" dirty="0"/>
          </a:p>
        </p:txBody>
      </p:sp>
      <p:graphicFrame>
        <p:nvGraphicFramePr>
          <p:cNvPr id="49189" name="Group 37"/>
          <p:cNvGraphicFramePr>
            <a:graphicFrameLocks noGrp="1"/>
          </p:cNvGraphicFramePr>
          <p:nvPr/>
        </p:nvGraphicFramePr>
        <p:xfrm>
          <a:off x="1143000" y="3962400"/>
          <a:ext cx="6400800" cy="203200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LE_RINT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LE_TINT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LE_IDON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LE_IENA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LE_INIT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0x0400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0x0200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0x0100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0x0040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0x0001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Received packet Interrupt (RC)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Transmitted packet Interrupt (RC)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Initialization Done (RC)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Interrupt Enable (RW)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Initialize (RW1)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872" name="Text Box 38"/>
          <p:cNvSpPr txBox="1">
            <a:spLocks noChangeArrowheads="1"/>
          </p:cNvSpPr>
          <p:nvPr/>
        </p:nvSpPr>
        <p:spPr bwMode="auto">
          <a:xfrm>
            <a:off x="228600" y="152400"/>
            <a:ext cx="403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>
                <a:latin typeface="Times New Roman" pitchFamily="18" charset="0"/>
              </a:rPr>
              <a:t>2</a:t>
            </a:r>
            <a:r>
              <a:rPr lang="ko-KR" altLang="en-US" sz="1000" b="1">
                <a:latin typeface="Times New Roman" pitchFamily="18" charset="0"/>
              </a:rPr>
              <a:t>장</a:t>
            </a:r>
            <a:r>
              <a:rPr lang="en-US" altLang="ko-KR" sz="1000" b="1">
                <a:latin typeface="Times New Roman" pitchFamily="18" charset="0"/>
              </a:rPr>
              <a:t>. </a:t>
            </a:r>
            <a:r>
              <a:rPr lang="ko-KR" altLang="en-US" sz="1000" b="1">
                <a:latin typeface="Times New Roman" pitchFamily="18" charset="0"/>
              </a:rPr>
              <a:t>데이터 링크 네트워크</a:t>
            </a:r>
            <a:r>
              <a:rPr lang="en-US" altLang="ko-KR" sz="1000" b="1">
                <a:latin typeface="Times New Roman" pitchFamily="18" charset="0"/>
              </a:rPr>
              <a:t>: </a:t>
            </a:r>
            <a:r>
              <a:rPr lang="ko-KR" altLang="en-US" sz="1000" b="1">
                <a:latin typeface="Times New Roman" pitchFamily="18" charset="0"/>
              </a:rPr>
              <a:t>네트워크 어댑터</a:t>
            </a:r>
            <a:endParaRPr lang="ko-KR" altLang="en-US" sz="1400" b="1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848600" cy="685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ko-KR" altLang="en-US" sz="3600" dirty="0"/>
              <a:t>호스트와 어댑터 사이에서의</a:t>
            </a:r>
            <a:br>
              <a:rPr lang="ko-KR" altLang="en-US" sz="3600" dirty="0"/>
            </a:br>
            <a:r>
              <a:rPr lang="ko-KR" altLang="en-US" sz="3600" dirty="0">
                <a:solidFill>
                  <a:srgbClr val="FF0000"/>
                </a:solidFill>
              </a:rPr>
              <a:t>프레임</a:t>
            </a:r>
            <a:r>
              <a:rPr lang="en-US" altLang="ko-KR" sz="3600" dirty="0">
                <a:solidFill>
                  <a:srgbClr val="FF0000"/>
                </a:solidFill>
              </a:rPr>
              <a:t>(</a:t>
            </a:r>
            <a:r>
              <a:rPr lang="ko-KR" altLang="en-US" sz="3600" dirty="0">
                <a:solidFill>
                  <a:srgbClr val="FF0000"/>
                </a:solidFill>
              </a:rPr>
              <a:t>데이터</a:t>
            </a:r>
            <a:r>
              <a:rPr lang="en-US" altLang="ko-KR" sz="3600" dirty="0">
                <a:solidFill>
                  <a:srgbClr val="FF0000"/>
                </a:solidFill>
              </a:rPr>
              <a:t>)</a:t>
            </a:r>
            <a:r>
              <a:rPr lang="ko-KR" altLang="en-US" sz="3600" dirty="0"/>
              <a:t> 이동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82000" cy="5029200"/>
          </a:xfrm>
        </p:spPr>
        <p:txBody>
          <a:bodyPr/>
          <a:lstStyle/>
          <a:p>
            <a:pPr eaLnBrk="1" hangingPunct="1"/>
            <a:r>
              <a:rPr lang="ko-KR" altLang="en-US" dirty="0"/>
              <a:t>직접 메모리 접근 </a:t>
            </a:r>
            <a:r>
              <a:rPr lang="en-US" altLang="ko-KR" dirty="0"/>
              <a:t>(DMA)</a:t>
            </a:r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프로그램</a:t>
            </a:r>
            <a:r>
              <a:rPr lang="en-US" altLang="ko-KR" dirty="0"/>
              <a:t>(Programmed) I/O (PIO)</a:t>
            </a:r>
          </a:p>
        </p:txBody>
      </p:sp>
      <p:grpSp>
        <p:nvGrpSpPr>
          <p:cNvPr id="37892" name="Group 4"/>
          <p:cNvGrpSpPr>
            <a:grpSpLocks/>
          </p:cNvGrpSpPr>
          <p:nvPr/>
        </p:nvGrpSpPr>
        <p:grpSpPr bwMode="auto">
          <a:xfrm>
            <a:off x="4953000" y="1524000"/>
            <a:ext cx="3182938" cy="2713038"/>
            <a:chOff x="1547" y="720"/>
            <a:chExt cx="2633" cy="2759"/>
          </a:xfrm>
        </p:grpSpPr>
        <p:sp>
          <p:nvSpPr>
            <p:cNvPr id="37895" name="Rectangle 5"/>
            <p:cNvSpPr>
              <a:spLocks noChangeArrowheads="1"/>
            </p:cNvSpPr>
            <p:nvPr/>
          </p:nvSpPr>
          <p:spPr bwMode="auto">
            <a:xfrm>
              <a:off x="1695" y="910"/>
              <a:ext cx="280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600">
                  <a:solidFill>
                    <a:srgbClr val="000000"/>
                  </a:solidFill>
                  <a:latin typeface="Arial" charset="0"/>
                </a:rPr>
                <a:t>100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37896" name="Rectangle 6"/>
            <p:cNvSpPr>
              <a:spLocks noChangeArrowheads="1"/>
            </p:cNvSpPr>
            <p:nvPr/>
          </p:nvSpPr>
          <p:spPr bwMode="auto">
            <a:xfrm>
              <a:off x="1624" y="1178"/>
              <a:ext cx="373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600">
                  <a:solidFill>
                    <a:srgbClr val="000000"/>
                  </a:solidFill>
                  <a:latin typeface="Arial" charset="0"/>
                </a:rPr>
                <a:t>1400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37897" name="Rectangle 7"/>
            <p:cNvSpPr>
              <a:spLocks noChangeArrowheads="1"/>
            </p:cNvSpPr>
            <p:nvPr/>
          </p:nvSpPr>
          <p:spPr bwMode="auto">
            <a:xfrm>
              <a:off x="1624" y="1445"/>
              <a:ext cx="373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600">
                  <a:solidFill>
                    <a:srgbClr val="000000"/>
                  </a:solidFill>
                  <a:latin typeface="Arial" charset="0"/>
                </a:rPr>
                <a:t>1500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37898" name="Rectangle 8"/>
            <p:cNvSpPr>
              <a:spLocks noChangeArrowheads="1"/>
            </p:cNvSpPr>
            <p:nvPr/>
          </p:nvSpPr>
          <p:spPr bwMode="auto">
            <a:xfrm>
              <a:off x="1628" y="2609"/>
              <a:ext cx="373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600">
                  <a:solidFill>
                    <a:srgbClr val="000000"/>
                  </a:solidFill>
                  <a:latin typeface="Arial" charset="0"/>
                </a:rPr>
                <a:t>1500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37899" name="Rectangle 9"/>
            <p:cNvSpPr>
              <a:spLocks noChangeArrowheads="1"/>
            </p:cNvSpPr>
            <p:nvPr/>
          </p:nvSpPr>
          <p:spPr bwMode="auto">
            <a:xfrm>
              <a:off x="1624" y="1711"/>
              <a:ext cx="373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600">
                  <a:solidFill>
                    <a:srgbClr val="000000"/>
                  </a:solidFill>
                  <a:latin typeface="Arial" charset="0"/>
                </a:rPr>
                <a:t>1500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37900" name="Freeform 10"/>
            <p:cNvSpPr>
              <a:spLocks/>
            </p:cNvSpPr>
            <p:nvPr/>
          </p:nvSpPr>
          <p:spPr bwMode="auto">
            <a:xfrm>
              <a:off x="1559" y="838"/>
              <a:ext cx="435" cy="1988"/>
            </a:xfrm>
            <a:custGeom>
              <a:avLst/>
              <a:gdLst>
                <a:gd name="T0" fmla="*/ 435 w 435"/>
                <a:gd name="T1" fmla="*/ 1988 h 1988"/>
                <a:gd name="T2" fmla="*/ 435 w 435"/>
                <a:gd name="T3" fmla="*/ 0 h 1988"/>
                <a:gd name="T4" fmla="*/ 0 w 435"/>
                <a:gd name="T5" fmla="*/ 0 h 1988"/>
                <a:gd name="T6" fmla="*/ 0 w 435"/>
                <a:gd name="T7" fmla="*/ 1988 h 1988"/>
                <a:gd name="T8" fmla="*/ 435 w 435"/>
                <a:gd name="T9" fmla="*/ 1988 h 1988"/>
                <a:gd name="T10" fmla="*/ 435 w 435"/>
                <a:gd name="T11" fmla="*/ 1988 h 19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5"/>
                <a:gd name="T19" fmla="*/ 0 h 1988"/>
                <a:gd name="T20" fmla="*/ 435 w 435"/>
                <a:gd name="T21" fmla="*/ 1988 h 19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5" h="1988">
                  <a:moveTo>
                    <a:pt x="435" y="1988"/>
                  </a:moveTo>
                  <a:lnTo>
                    <a:pt x="435" y="0"/>
                  </a:lnTo>
                  <a:lnTo>
                    <a:pt x="0" y="0"/>
                  </a:lnTo>
                  <a:lnTo>
                    <a:pt x="0" y="1988"/>
                  </a:lnTo>
                  <a:lnTo>
                    <a:pt x="435" y="198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01" name="Line 11"/>
            <p:cNvSpPr>
              <a:spLocks noChangeShapeType="1"/>
            </p:cNvSpPr>
            <p:nvPr/>
          </p:nvSpPr>
          <p:spPr bwMode="auto">
            <a:xfrm>
              <a:off x="1563" y="1121"/>
              <a:ext cx="43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02" name="Line 12"/>
            <p:cNvSpPr>
              <a:spLocks noChangeShapeType="1"/>
            </p:cNvSpPr>
            <p:nvPr/>
          </p:nvSpPr>
          <p:spPr bwMode="auto">
            <a:xfrm>
              <a:off x="1563" y="1388"/>
              <a:ext cx="43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03" name="Line 13"/>
            <p:cNvSpPr>
              <a:spLocks noChangeShapeType="1"/>
            </p:cNvSpPr>
            <p:nvPr/>
          </p:nvSpPr>
          <p:spPr bwMode="auto">
            <a:xfrm>
              <a:off x="1584" y="1632"/>
              <a:ext cx="431" cy="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04" name="Line 14"/>
            <p:cNvSpPr>
              <a:spLocks noChangeShapeType="1"/>
            </p:cNvSpPr>
            <p:nvPr/>
          </p:nvSpPr>
          <p:spPr bwMode="auto">
            <a:xfrm>
              <a:off x="1563" y="1918"/>
              <a:ext cx="431" cy="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05" name="Line 15"/>
            <p:cNvSpPr>
              <a:spLocks noChangeShapeType="1"/>
            </p:cNvSpPr>
            <p:nvPr/>
          </p:nvSpPr>
          <p:spPr bwMode="auto">
            <a:xfrm>
              <a:off x="1563" y="2555"/>
              <a:ext cx="43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06" name="Rectangle 16"/>
            <p:cNvSpPr>
              <a:spLocks noChangeArrowheads="1"/>
            </p:cNvSpPr>
            <p:nvPr/>
          </p:nvSpPr>
          <p:spPr bwMode="auto">
            <a:xfrm>
              <a:off x="1547" y="2928"/>
              <a:ext cx="449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600">
                  <a:solidFill>
                    <a:srgbClr val="000000"/>
                  </a:solidFill>
                  <a:latin typeface="Arial" charset="0"/>
                </a:rPr>
                <a:t>Buffer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37907" name="Rectangle 17"/>
            <p:cNvSpPr>
              <a:spLocks noChangeArrowheads="1"/>
            </p:cNvSpPr>
            <p:nvPr/>
          </p:nvSpPr>
          <p:spPr bwMode="auto">
            <a:xfrm>
              <a:off x="1547" y="3082"/>
              <a:ext cx="738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600">
                  <a:solidFill>
                    <a:srgbClr val="000000"/>
                  </a:solidFill>
                  <a:latin typeface="Arial" charset="0"/>
                </a:rPr>
                <a:t>descriptor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37908" name="Rectangle 18"/>
            <p:cNvSpPr>
              <a:spLocks noChangeArrowheads="1"/>
            </p:cNvSpPr>
            <p:nvPr/>
          </p:nvSpPr>
          <p:spPr bwMode="auto">
            <a:xfrm>
              <a:off x="1547" y="3230"/>
              <a:ext cx="205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600">
                  <a:solidFill>
                    <a:srgbClr val="000000"/>
                  </a:solidFill>
                  <a:latin typeface="Arial" charset="0"/>
                </a:rPr>
                <a:t>list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37909" name="Rectangle 19"/>
            <p:cNvSpPr>
              <a:spLocks noChangeArrowheads="1"/>
            </p:cNvSpPr>
            <p:nvPr/>
          </p:nvSpPr>
          <p:spPr bwMode="auto">
            <a:xfrm>
              <a:off x="2574" y="720"/>
              <a:ext cx="1170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600">
                  <a:solidFill>
                    <a:srgbClr val="000000"/>
                  </a:solidFill>
                  <a:latin typeface="Arial" charset="0"/>
                </a:rPr>
                <a:t>Memory buffers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37910" name="Freeform 20"/>
            <p:cNvSpPr>
              <a:spLocks/>
            </p:cNvSpPr>
            <p:nvPr/>
          </p:nvSpPr>
          <p:spPr bwMode="auto">
            <a:xfrm>
              <a:off x="2581" y="915"/>
              <a:ext cx="275" cy="152"/>
            </a:xfrm>
            <a:custGeom>
              <a:avLst/>
              <a:gdLst>
                <a:gd name="T0" fmla="*/ 275 w 275"/>
                <a:gd name="T1" fmla="*/ 152 h 152"/>
                <a:gd name="T2" fmla="*/ 275 w 275"/>
                <a:gd name="T3" fmla="*/ 0 h 152"/>
                <a:gd name="T4" fmla="*/ 0 w 275"/>
                <a:gd name="T5" fmla="*/ 0 h 152"/>
                <a:gd name="T6" fmla="*/ 0 w 275"/>
                <a:gd name="T7" fmla="*/ 152 h 152"/>
                <a:gd name="T8" fmla="*/ 275 w 275"/>
                <a:gd name="T9" fmla="*/ 152 h 152"/>
                <a:gd name="T10" fmla="*/ 275 w 275"/>
                <a:gd name="T11" fmla="*/ 152 h 1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5"/>
                <a:gd name="T19" fmla="*/ 0 h 152"/>
                <a:gd name="T20" fmla="*/ 275 w 275"/>
                <a:gd name="T21" fmla="*/ 152 h 1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5" h="152">
                  <a:moveTo>
                    <a:pt x="275" y="152"/>
                  </a:moveTo>
                  <a:lnTo>
                    <a:pt x="275" y="0"/>
                  </a:lnTo>
                  <a:lnTo>
                    <a:pt x="0" y="0"/>
                  </a:lnTo>
                  <a:lnTo>
                    <a:pt x="0" y="152"/>
                  </a:lnTo>
                  <a:lnTo>
                    <a:pt x="275" y="152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11" name="Freeform 21"/>
            <p:cNvSpPr>
              <a:spLocks/>
            </p:cNvSpPr>
            <p:nvPr/>
          </p:nvSpPr>
          <p:spPr bwMode="auto">
            <a:xfrm>
              <a:off x="2581" y="915"/>
              <a:ext cx="275" cy="152"/>
            </a:xfrm>
            <a:custGeom>
              <a:avLst/>
              <a:gdLst>
                <a:gd name="T0" fmla="*/ 275 w 275"/>
                <a:gd name="T1" fmla="*/ 152 h 152"/>
                <a:gd name="T2" fmla="*/ 275 w 275"/>
                <a:gd name="T3" fmla="*/ 0 h 152"/>
                <a:gd name="T4" fmla="*/ 0 w 275"/>
                <a:gd name="T5" fmla="*/ 0 h 152"/>
                <a:gd name="T6" fmla="*/ 0 w 275"/>
                <a:gd name="T7" fmla="*/ 152 h 152"/>
                <a:gd name="T8" fmla="*/ 275 w 275"/>
                <a:gd name="T9" fmla="*/ 152 h 152"/>
                <a:gd name="T10" fmla="*/ 275 w 275"/>
                <a:gd name="T11" fmla="*/ 152 h 1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5"/>
                <a:gd name="T19" fmla="*/ 0 h 152"/>
                <a:gd name="T20" fmla="*/ 275 w 275"/>
                <a:gd name="T21" fmla="*/ 152 h 1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5" h="152">
                  <a:moveTo>
                    <a:pt x="275" y="152"/>
                  </a:moveTo>
                  <a:lnTo>
                    <a:pt x="275" y="0"/>
                  </a:lnTo>
                  <a:lnTo>
                    <a:pt x="0" y="0"/>
                  </a:lnTo>
                  <a:lnTo>
                    <a:pt x="0" y="152"/>
                  </a:lnTo>
                  <a:lnTo>
                    <a:pt x="275" y="15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12" name="Freeform 22"/>
            <p:cNvSpPr>
              <a:spLocks/>
            </p:cNvSpPr>
            <p:nvPr/>
          </p:nvSpPr>
          <p:spPr bwMode="auto">
            <a:xfrm>
              <a:off x="2581" y="1178"/>
              <a:ext cx="1362" cy="153"/>
            </a:xfrm>
            <a:custGeom>
              <a:avLst/>
              <a:gdLst>
                <a:gd name="T0" fmla="*/ 1358 w 1362"/>
                <a:gd name="T1" fmla="*/ 149 h 153"/>
                <a:gd name="T2" fmla="*/ 1362 w 1362"/>
                <a:gd name="T3" fmla="*/ 0 h 153"/>
                <a:gd name="T4" fmla="*/ 0 w 1362"/>
                <a:gd name="T5" fmla="*/ 0 h 153"/>
                <a:gd name="T6" fmla="*/ 0 w 1362"/>
                <a:gd name="T7" fmla="*/ 153 h 153"/>
                <a:gd name="T8" fmla="*/ 1362 w 1362"/>
                <a:gd name="T9" fmla="*/ 153 h 153"/>
                <a:gd name="T10" fmla="*/ 1362 w 1362"/>
                <a:gd name="T11" fmla="*/ 153 h 153"/>
                <a:gd name="T12" fmla="*/ 1358 w 1362"/>
                <a:gd name="T13" fmla="*/ 149 h 1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62"/>
                <a:gd name="T22" fmla="*/ 0 h 153"/>
                <a:gd name="T23" fmla="*/ 1362 w 1362"/>
                <a:gd name="T24" fmla="*/ 153 h 15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62" h="153">
                  <a:moveTo>
                    <a:pt x="1358" y="149"/>
                  </a:moveTo>
                  <a:lnTo>
                    <a:pt x="1362" y="0"/>
                  </a:lnTo>
                  <a:lnTo>
                    <a:pt x="0" y="0"/>
                  </a:lnTo>
                  <a:lnTo>
                    <a:pt x="0" y="153"/>
                  </a:lnTo>
                  <a:lnTo>
                    <a:pt x="1362" y="153"/>
                  </a:lnTo>
                  <a:lnTo>
                    <a:pt x="1358" y="149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13" name="Freeform 23"/>
            <p:cNvSpPr>
              <a:spLocks/>
            </p:cNvSpPr>
            <p:nvPr/>
          </p:nvSpPr>
          <p:spPr bwMode="auto">
            <a:xfrm>
              <a:off x="2581" y="1178"/>
              <a:ext cx="1362" cy="153"/>
            </a:xfrm>
            <a:custGeom>
              <a:avLst/>
              <a:gdLst>
                <a:gd name="T0" fmla="*/ 1358 w 1362"/>
                <a:gd name="T1" fmla="*/ 149 h 153"/>
                <a:gd name="T2" fmla="*/ 1362 w 1362"/>
                <a:gd name="T3" fmla="*/ 0 h 153"/>
                <a:gd name="T4" fmla="*/ 0 w 1362"/>
                <a:gd name="T5" fmla="*/ 0 h 153"/>
                <a:gd name="T6" fmla="*/ 0 w 1362"/>
                <a:gd name="T7" fmla="*/ 153 h 153"/>
                <a:gd name="T8" fmla="*/ 1362 w 1362"/>
                <a:gd name="T9" fmla="*/ 153 h 153"/>
                <a:gd name="T10" fmla="*/ 1362 w 1362"/>
                <a:gd name="T11" fmla="*/ 153 h 1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2"/>
                <a:gd name="T19" fmla="*/ 0 h 153"/>
                <a:gd name="T20" fmla="*/ 1362 w 1362"/>
                <a:gd name="T21" fmla="*/ 153 h 15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2" h="153">
                  <a:moveTo>
                    <a:pt x="1358" y="149"/>
                  </a:moveTo>
                  <a:lnTo>
                    <a:pt x="1362" y="0"/>
                  </a:lnTo>
                  <a:lnTo>
                    <a:pt x="0" y="0"/>
                  </a:lnTo>
                  <a:lnTo>
                    <a:pt x="0" y="153"/>
                  </a:lnTo>
                  <a:lnTo>
                    <a:pt x="1362" y="1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14" name="Freeform 24"/>
            <p:cNvSpPr>
              <a:spLocks/>
            </p:cNvSpPr>
            <p:nvPr/>
          </p:nvSpPr>
          <p:spPr bwMode="auto">
            <a:xfrm>
              <a:off x="2581" y="1453"/>
              <a:ext cx="1599" cy="152"/>
            </a:xfrm>
            <a:custGeom>
              <a:avLst/>
              <a:gdLst>
                <a:gd name="T0" fmla="*/ 1599 w 1599"/>
                <a:gd name="T1" fmla="*/ 152 h 152"/>
                <a:gd name="T2" fmla="*/ 1599 w 1599"/>
                <a:gd name="T3" fmla="*/ 0 h 152"/>
                <a:gd name="T4" fmla="*/ 0 w 1599"/>
                <a:gd name="T5" fmla="*/ 0 h 152"/>
                <a:gd name="T6" fmla="*/ 0 w 1599"/>
                <a:gd name="T7" fmla="*/ 152 h 152"/>
                <a:gd name="T8" fmla="*/ 1599 w 1599"/>
                <a:gd name="T9" fmla="*/ 152 h 152"/>
                <a:gd name="T10" fmla="*/ 1599 w 1599"/>
                <a:gd name="T11" fmla="*/ 152 h 1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99"/>
                <a:gd name="T19" fmla="*/ 0 h 152"/>
                <a:gd name="T20" fmla="*/ 1599 w 1599"/>
                <a:gd name="T21" fmla="*/ 152 h 1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99" h="152">
                  <a:moveTo>
                    <a:pt x="1599" y="152"/>
                  </a:moveTo>
                  <a:lnTo>
                    <a:pt x="1599" y="0"/>
                  </a:lnTo>
                  <a:lnTo>
                    <a:pt x="0" y="0"/>
                  </a:lnTo>
                  <a:lnTo>
                    <a:pt x="0" y="152"/>
                  </a:lnTo>
                  <a:lnTo>
                    <a:pt x="1599" y="152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15" name="Freeform 25"/>
            <p:cNvSpPr>
              <a:spLocks/>
            </p:cNvSpPr>
            <p:nvPr/>
          </p:nvSpPr>
          <p:spPr bwMode="auto">
            <a:xfrm>
              <a:off x="2581" y="1453"/>
              <a:ext cx="1599" cy="152"/>
            </a:xfrm>
            <a:custGeom>
              <a:avLst/>
              <a:gdLst>
                <a:gd name="T0" fmla="*/ 1599 w 1599"/>
                <a:gd name="T1" fmla="*/ 152 h 152"/>
                <a:gd name="T2" fmla="*/ 1599 w 1599"/>
                <a:gd name="T3" fmla="*/ 0 h 152"/>
                <a:gd name="T4" fmla="*/ 0 w 1599"/>
                <a:gd name="T5" fmla="*/ 0 h 152"/>
                <a:gd name="T6" fmla="*/ 0 w 1599"/>
                <a:gd name="T7" fmla="*/ 152 h 152"/>
                <a:gd name="T8" fmla="*/ 1599 w 1599"/>
                <a:gd name="T9" fmla="*/ 152 h 152"/>
                <a:gd name="T10" fmla="*/ 1599 w 1599"/>
                <a:gd name="T11" fmla="*/ 152 h 1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99"/>
                <a:gd name="T19" fmla="*/ 0 h 152"/>
                <a:gd name="T20" fmla="*/ 1599 w 1599"/>
                <a:gd name="T21" fmla="*/ 152 h 1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99" h="152">
                  <a:moveTo>
                    <a:pt x="1599" y="152"/>
                  </a:moveTo>
                  <a:lnTo>
                    <a:pt x="1599" y="0"/>
                  </a:lnTo>
                  <a:lnTo>
                    <a:pt x="0" y="0"/>
                  </a:lnTo>
                  <a:lnTo>
                    <a:pt x="0" y="152"/>
                  </a:lnTo>
                  <a:lnTo>
                    <a:pt x="1599" y="15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16" name="Freeform 26"/>
            <p:cNvSpPr>
              <a:spLocks/>
            </p:cNvSpPr>
            <p:nvPr/>
          </p:nvSpPr>
          <p:spPr bwMode="auto">
            <a:xfrm>
              <a:off x="2581" y="1716"/>
              <a:ext cx="1599" cy="156"/>
            </a:xfrm>
            <a:custGeom>
              <a:avLst/>
              <a:gdLst>
                <a:gd name="T0" fmla="*/ 1599 w 1599"/>
                <a:gd name="T1" fmla="*/ 153 h 156"/>
                <a:gd name="T2" fmla="*/ 1599 w 1599"/>
                <a:gd name="T3" fmla="*/ 0 h 156"/>
                <a:gd name="T4" fmla="*/ 0 w 1599"/>
                <a:gd name="T5" fmla="*/ 0 h 156"/>
                <a:gd name="T6" fmla="*/ 0 w 1599"/>
                <a:gd name="T7" fmla="*/ 156 h 156"/>
                <a:gd name="T8" fmla="*/ 1599 w 1599"/>
                <a:gd name="T9" fmla="*/ 156 h 156"/>
                <a:gd name="T10" fmla="*/ 1599 w 1599"/>
                <a:gd name="T11" fmla="*/ 156 h 156"/>
                <a:gd name="T12" fmla="*/ 1599 w 1599"/>
                <a:gd name="T13" fmla="*/ 153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99"/>
                <a:gd name="T22" fmla="*/ 0 h 156"/>
                <a:gd name="T23" fmla="*/ 1599 w 1599"/>
                <a:gd name="T24" fmla="*/ 156 h 1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99" h="156">
                  <a:moveTo>
                    <a:pt x="1599" y="153"/>
                  </a:moveTo>
                  <a:lnTo>
                    <a:pt x="1599" y="0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1599" y="156"/>
                  </a:lnTo>
                  <a:lnTo>
                    <a:pt x="1599" y="153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17" name="Freeform 27"/>
            <p:cNvSpPr>
              <a:spLocks/>
            </p:cNvSpPr>
            <p:nvPr/>
          </p:nvSpPr>
          <p:spPr bwMode="auto">
            <a:xfrm>
              <a:off x="2581" y="1716"/>
              <a:ext cx="1599" cy="156"/>
            </a:xfrm>
            <a:custGeom>
              <a:avLst/>
              <a:gdLst>
                <a:gd name="T0" fmla="*/ 1599 w 1599"/>
                <a:gd name="T1" fmla="*/ 153 h 156"/>
                <a:gd name="T2" fmla="*/ 1599 w 1599"/>
                <a:gd name="T3" fmla="*/ 0 h 156"/>
                <a:gd name="T4" fmla="*/ 0 w 1599"/>
                <a:gd name="T5" fmla="*/ 0 h 156"/>
                <a:gd name="T6" fmla="*/ 0 w 1599"/>
                <a:gd name="T7" fmla="*/ 156 h 156"/>
                <a:gd name="T8" fmla="*/ 1599 w 1599"/>
                <a:gd name="T9" fmla="*/ 156 h 156"/>
                <a:gd name="T10" fmla="*/ 1599 w 1599"/>
                <a:gd name="T11" fmla="*/ 156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99"/>
                <a:gd name="T19" fmla="*/ 0 h 156"/>
                <a:gd name="T20" fmla="*/ 1599 w 1599"/>
                <a:gd name="T21" fmla="*/ 156 h 1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99" h="156">
                  <a:moveTo>
                    <a:pt x="1599" y="153"/>
                  </a:moveTo>
                  <a:lnTo>
                    <a:pt x="1599" y="0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1599" y="15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18" name="Freeform 28"/>
            <p:cNvSpPr>
              <a:spLocks/>
            </p:cNvSpPr>
            <p:nvPr/>
          </p:nvSpPr>
          <p:spPr bwMode="auto">
            <a:xfrm>
              <a:off x="2581" y="2609"/>
              <a:ext cx="1599" cy="152"/>
            </a:xfrm>
            <a:custGeom>
              <a:avLst/>
              <a:gdLst>
                <a:gd name="T0" fmla="*/ 1599 w 1599"/>
                <a:gd name="T1" fmla="*/ 149 h 152"/>
                <a:gd name="T2" fmla="*/ 1599 w 1599"/>
                <a:gd name="T3" fmla="*/ 0 h 152"/>
                <a:gd name="T4" fmla="*/ 0 w 1599"/>
                <a:gd name="T5" fmla="*/ 0 h 152"/>
                <a:gd name="T6" fmla="*/ 0 w 1599"/>
                <a:gd name="T7" fmla="*/ 152 h 152"/>
                <a:gd name="T8" fmla="*/ 1599 w 1599"/>
                <a:gd name="T9" fmla="*/ 152 h 152"/>
                <a:gd name="T10" fmla="*/ 1599 w 1599"/>
                <a:gd name="T11" fmla="*/ 152 h 152"/>
                <a:gd name="T12" fmla="*/ 1599 w 1599"/>
                <a:gd name="T13" fmla="*/ 149 h 1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99"/>
                <a:gd name="T22" fmla="*/ 0 h 152"/>
                <a:gd name="T23" fmla="*/ 1599 w 1599"/>
                <a:gd name="T24" fmla="*/ 152 h 1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99" h="152">
                  <a:moveTo>
                    <a:pt x="1599" y="149"/>
                  </a:moveTo>
                  <a:lnTo>
                    <a:pt x="1599" y="0"/>
                  </a:lnTo>
                  <a:lnTo>
                    <a:pt x="0" y="0"/>
                  </a:lnTo>
                  <a:lnTo>
                    <a:pt x="0" y="152"/>
                  </a:lnTo>
                  <a:lnTo>
                    <a:pt x="1599" y="152"/>
                  </a:lnTo>
                  <a:lnTo>
                    <a:pt x="1599" y="149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19" name="Freeform 29"/>
            <p:cNvSpPr>
              <a:spLocks/>
            </p:cNvSpPr>
            <p:nvPr/>
          </p:nvSpPr>
          <p:spPr bwMode="auto">
            <a:xfrm>
              <a:off x="2581" y="2609"/>
              <a:ext cx="1599" cy="152"/>
            </a:xfrm>
            <a:custGeom>
              <a:avLst/>
              <a:gdLst>
                <a:gd name="T0" fmla="*/ 1599 w 1599"/>
                <a:gd name="T1" fmla="*/ 149 h 152"/>
                <a:gd name="T2" fmla="*/ 1599 w 1599"/>
                <a:gd name="T3" fmla="*/ 0 h 152"/>
                <a:gd name="T4" fmla="*/ 0 w 1599"/>
                <a:gd name="T5" fmla="*/ 0 h 152"/>
                <a:gd name="T6" fmla="*/ 0 w 1599"/>
                <a:gd name="T7" fmla="*/ 152 h 152"/>
                <a:gd name="T8" fmla="*/ 1599 w 1599"/>
                <a:gd name="T9" fmla="*/ 152 h 152"/>
                <a:gd name="T10" fmla="*/ 1599 w 1599"/>
                <a:gd name="T11" fmla="*/ 152 h 1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99"/>
                <a:gd name="T19" fmla="*/ 0 h 152"/>
                <a:gd name="T20" fmla="*/ 1599 w 1599"/>
                <a:gd name="T21" fmla="*/ 152 h 1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99" h="152">
                  <a:moveTo>
                    <a:pt x="1599" y="149"/>
                  </a:moveTo>
                  <a:lnTo>
                    <a:pt x="1599" y="0"/>
                  </a:lnTo>
                  <a:lnTo>
                    <a:pt x="0" y="0"/>
                  </a:lnTo>
                  <a:lnTo>
                    <a:pt x="0" y="152"/>
                  </a:lnTo>
                  <a:lnTo>
                    <a:pt x="1599" y="15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20" name="Line 30"/>
            <p:cNvSpPr>
              <a:spLocks noChangeShapeType="1"/>
            </p:cNvSpPr>
            <p:nvPr/>
          </p:nvSpPr>
          <p:spPr bwMode="auto">
            <a:xfrm>
              <a:off x="1944" y="983"/>
              <a:ext cx="55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21" name="Freeform 31"/>
            <p:cNvSpPr>
              <a:spLocks/>
            </p:cNvSpPr>
            <p:nvPr/>
          </p:nvSpPr>
          <p:spPr bwMode="auto">
            <a:xfrm>
              <a:off x="2486" y="960"/>
              <a:ext cx="88" cy="46"/>
            </a:xfrm>
            <a:custGeom>
              <a:avLst/>
              <a:gdLst>
                <a:gd name="T0" fmla="*/ 0 w 88"/>
                <a:gd name="T1" fmla="*/ 42 h 46"/>
                <a:gd name="T2" fmla="*/ 88 w 88"/>
                <a:gd name="T3" fmla="*/ 23 h 46"/>
                <a:gd name="T4" fmla="*/ 0 w 88"/>
                <a:gd name="T5" fmla="*/ 0 h 46"/>
                <a:gd name="T6" fmla="*/ 0 w 88"/>
                <a:gd name="T7" fmla="*/ 46 h 46"/>
                <a:gd name="T8" fmla="*/ 0 w 88"/>
                <a:gd name="T9" fmla="*/ 46 h 46"/>
                <a:gd name="T10" fmla="*/ 0 w 88"/>
                <a:gd name="T11" fmla="*/ 42 h 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8"/>
                <a:gd name="T19" fmla="*/ 0 h 46"/>
                <a:gd name="T20" fmla="*/ 88 w 88"/>
                <a:gd name="T21" fmla="*/ 46 h 4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8" h="46">
                  <a:moveTo>
                    <a:pt x="0" y="42"/>
                  </a:moveTo>
                  <a:lnTo>
                    <a:pt x="88" y="23"/>
                  </a:lnTo>
                  <a:lnTo>
                    <a:pt x="0" y="0"/>
                  </a:lnTo>
                  <a:lnTo>
                    <a:pt x="0" y="46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22" name="Line 32"/>
            <p:cNvSpPr>
              <a:spLocks noChangeShapeType="1"/>
            </p:cNvSpPr>
            <p:nvPr/>
          </p:nvSpPr>
          <p:spPr bwMode="auto">
            <a:xfrm flipV="1">
              <a:off x="1944" y="1248"/>
              <a:ext cx="55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23" name="Freeform 33"/>
            <p:cNvSpPr>
              <a:spLocks/>
            </p:cNvSpPr>
            <p:nvPr/>
          </p:nvSpPr>
          <p:spPr bwMode="auto">
            <a:xfrm>
              <a:off x="2486" y="1231"/>
              <a:ext cx="88" cy="46"/>
            </a:xfrm>
            <a:custGeom>
              <a:avLst/>
              <a:gdLst>
                <a:gd name="T0" fmla="*/ 0 w 88"/>
                <a:gd name="T1" fmla="*/ 42 h 46"/>
                <a:gd name="T2" fmla="*/ 88 w 88"/>
                <a:gd name="T3" fmla="*/ 23 h 46"/>
                <a:gd name="T4" fmla="*/ 0 w 88"/>
                <a:gd name="T5" fmla="*/ 0 h 46"/>
                <a:gd name="T6" fmla="*/ 0 w 88"/>
                <a:gd name="T7" fmla="*/ 46 h 46"/>
                <a:gd name="T8" fmla="*/ 0 w 88"/>
                <a:gd name="T9" fmla="*/ 46 h 46"/>
                <a:gd name="T10" fmla="*/ 0 w 88"/>
                <a:gd name="T11" fmla="*/ 42 h 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8"/>
                <a:gd name="T19" fmla="*/ 0 h 46"/>
                <a:gd name="T20" fmla="*/ 88 w 88"/>
                <a:gd name="T21" fmla="*/ 46 h 4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8" h="46">
                  <a:moveTo>
                    <a:pt x="0" y="42"/>
                  </a:moveTo>
                  <a:lnTo>
                    <a:pt x="88" y="23"/>
                  </a:lnTo>
                  <a:lnTo>
                    <a:pt x="0" y="0"/>
                  </a:lnTo>
                  <a:lnTo>
                    <a:pt x="0" y="46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24" name="Line 34"/>
            <p:cNvSpPr>
              <a:spLocks noChangeShapeType="1"/>
            </p:cNvSpPr>
            <p:nvPr/>
          </p:nvSpPr>
          <p:spPr bwMode="auto">
            <a:xfrm>
              <a:off x="1968" y="1536"/>
              <a:ext cx="5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25" name="Freeform 35"/>
            <p:cNvSpPr>
              <a:spLocks/>
            </p:cNvSpPr>
            <p:nvPr/>
          </p:nvSpPr>
          <p:spPr bwMode="auto">
            <a:xfrm>
              <a:off x="2486" y="1502"/>
              <a:ext cx="88" cy="46"/>
            </a:xfrm>
            <a:custGeom>
              <a:avLst/>
              <a:gdLst>
                <a:gd name="T0" fmla="*/ 0 w 88"/>
                <a:gd name="T1" fmla="*/ 42 h 46"/>
                <a:gd name="T2" fmla="*/ 88 w 88"/>
                <a:gd name="T3" fmla="*/ 23 h 46"/>
                <a:gd name="T4" fmla="*/ 0 w 88"/>
                <a:gd name="T5" fmla="*/ 0 h 46"/>
                <a:gd name="T6" fmla="*/ 0 w 88"/>
                <a:gd name="T7" fmla="*/ 46 h 46"/>
                <a:gd name="T8" fmla="*/ 0 w 88"/>
                <a:gd name="T9" fmla="*/ 46 h 46"/>
                <a:gd name="T10" fmla="*/ 0 w 88"/>
                <a:gd name="T11" fmla="*/ 42 h 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8"/>
                <a:gd name="T19" fmla="*/ 0 h 46"/>
                <a:gd name="T20" fmla="*/ 88 w 88"/>
                <a:gd name="T21" fmla="*/ 46 h 4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8" h="46">
                  <a:moveTo>
                    <a:pt x="0" y="42"/>
                  </a:moveTo>
                  <a:lnTo>
                    <a:pt x="88" y="23"/>
                  </a:lnTo>
                  <a:lnTo>
                    <a:pt x="0" y="0"/>
                  </a:lnTo>
                  <a:lnTo>
                    <a:pt x="0" y="46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26" name="Line 36"/>
            <p:cNvSpPr>
              <a:spLocks noChangeShapeType="1"/>
            </p:cNvSpPr>
            <p:nvPr/>
          </p:nvSpPr>
          <p:spPr bwMode="auto">
            <a:xfrm>
              <a:off x="1944" y="1788"/>
              <a:ext cx="55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27" name="Freeform 37"/>
            <p:cNvSpPr>
              <a:spLocks/>
            </p:cNvSpPr>
            <p:nvPr/>
          </p:nvSpPr>
          <p:spPr bwMode="auto">
            <a:xfrm>
              <a:off x="2486" y="1766"/>
              <a:ext cx="88" cy="45"/>
            </a:xfrm>
            <a:custGeom>
              <a:avLst/>
              <a:gdLst>
                <a:gd name="T0" fmla="*/ 0 w 88"/>
                <a:gd name="T1" fmla="*/ 45 h 45"/>
                <a:gd name="T2" fmla="*/ 88 w 88"/>
                <a:gd name="T3" fmla="*/ 22 h 45"/>
                <a:gd name="T4" fmla="*/ 0 w 88"/>
                <a:gd name="T5" fmla="*/ 0 h 45"/>
                <a:gd name="T6" fmla="*/ 0 w 88"/>
                <a:gd name="T7" fmla="*/ 45 h 45"/>
                <a:gd name="T8" fmla="*/ 0 w 88"/>
                <a:gd name="T9" fmla="*/ 45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45"/>
                <a:gd name="T17" fmla="*/ 88 w 88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45">
                  <a:moveTo>
                    <a:pt x="0" y="45"/>
                  </a:moveTo>
                  <a:lnTo>
                    <a:pt x="88" y="22"/>
                  </a:lnTo>
                  <a:lnTo>
                    <a:pt x="0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28" name="Line 38"/>
            <p:cNvSpPr>
              <a:spLocks noChangeShapeType="1"/>
            </p:cNvSpPr>
            <p:nvPr/>
          </p:nvSpPr>
          <p:spPr bwMode="auto">
            <a:xfrm>
              <a:off x="1968" y="2688"/>
              <a:ext cx="5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29" name="Freeform 39"/>
            <p:cNvSpPr>
              <a:spLocks/>
            </p:cNvSpPr>
            <p:nvPr/>
          </p:nvSpPr>
          <p:spPr bwMode="auto">
            <a:xfrm>
              <a:off x="2486" y="2662"/>
              <a:ext cx="88" cy="46"/>
            </a:xfrm>
            <a:custGeom>
              <a:avLst/>
              <a:gdLst>
                <a:gd name="T0" fmla="*/ 0 w 88"/>
                <a:gd name="T1" fmla="*/ 42 h 46"/>
                <a:gd name="T2" fmla="*/ 88 w 88"/>
                <a:gd name="T3" fmla="*/ 23 h 46"/>
                <a:gd name="T4" fmla="*/ 0 w 88"/>
                <a:gd name="T5" fmla="*/ 0 h 46"/>
                <a:gd name="T6" fmla="*/ 0 w 88"/>
                <a:gd name="T7" fmla="*/ 46 h 46"/>
                <a:gd name="T8" fmla="*/ 0 w 88"/>
                <a:gd name="T9" fmla="*/ 46 h 46"/>
                <a:gd name="T10" fmla="*/ 0 w 88"/>
                <a:gd name="T11" fmla="*/ 42 h 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8"/>
                <a:gd name="T19" fmla="*/ 0 h 46"/>
                <a:gd name="T20" fmla="*/ 88 w 88"/>
                <a:gd name="T21" fmla="*/ 46 h 4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8" h="46">
                  <a:moveTo>
                    <a:pt x="0" y="42"/>
                  </a:moveTo>
                  <a:lnTo>
                    <a:pt x="88" y="23"/>
                  </a:lnTo>
                  <a:lnTo>
                    <a:pt x="0" y="0"/>
                  </a:lnTo>
                  <a:lnTo>
                    <a:pt x="0" y="46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30" name="Rectangle 40"/>
            <p:cNvSpPr>
              <a:spLocks noChangeArrowheads="1"/>
            </p:cNvSpPr>
            <p:nvPr/>
          </p:nvSpPr>
          <p:spPr bwMode="auto">
            <a:xfrm rot="-5400000">
              <a:off x="1621" y="2066"/>
              <a:ext cx="29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2300">
                  <a:solidFill>
                    <a:srgbClr val="000000"/>
                  </a:solidFill>
                  <a:latin typeface="Arial" charset="0"/>
                </a:rPr>
                <a:t>…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37931" name="Rectangle 41"/>
            <p:cNvSpPr>
              <a:spLocks noChangeArrowheads="1"/>
            </p:cNvSpPr>
            <p:nvPr/>
          </p:nvSpPr>
          <p:spPr bwMode="auto">
            <a:xfrm rot="-5400000">
              <a:off x="1438" y="2194"/>
              <a:ext cx="371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endParaRPr kumimoji="0" lang="ko-KR" altLang="ko-KR">
                <a:latin typeface="Times New Roman" pitchFamily="18" charset="0"/>
              </a:endParaRPr>
            </a:p>
          </p:txBody>
        </p:sp>
      </p:grpSp>
      <p:sp>
        <p:nvSpPr>
          <p:cNvPr id="37894" name="Text Box 43"/>
          <p:cNvSpPr txBox="1">
            <a:spLocks noChangeArrowheads="1"/>
          </p:cNvSpPr>
          <p:nvPr/>
        </p:nvSpPr>
        <p:spPr bwMode="auto">
          <a:xfrm>
            <a:off x="228600" y="0"/>
            <a:ext cx="403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>
                <a:latin typeface="Times New Roman" pitchFamily="18" charset="0"/>
              </a:rPr>
              <a:t>2</a:t>
            </a:r>
            <a:r>
              <a:rPr lang="ko-KR" altLang="en-US" sz="1000" b="1">
                <a:latin typeface="Times New Roman" pitchFamily="18" charset="0"/>
              </a:rPr>
              <a:t>장</a:t>
            </a:r>
            <a:r>
              <a:rPr lang="en-US" altLang="ko-KR" sz="1000" b="1">
                <a:latin typeface="Times New Roman" pitchFamily="18" charset="0"/>
              </a:rPr>
              <a:t>. </a:t>
            </a:r>
            <a:r>
              <a:rPr lang="ko-KR" altLang="en-US" sz="1000" b="1">
                <a:latin typeface="Times New Roman" pitchFamily="18" charset="0"/>
              </a:rPr>
              <a:t>데이터 링크 네트워크</a:t>
            </a:r>
            <a:r>
              <a:rPr lang="en-US" altLang="ko-KR" sz="1000" b="1">
                <a:latin typeface="Times New Roman" pitchFamily="18" charset="0"/>
              </a:rPr>
              <a:t>: </a:t>
            </a:r>
            <a:r>
              <a:rPr lang="ko-KR" altLang="en-US" sz="1000" b="1">
                <a:latin typeface="Times New Roman" pitchFamily="18" charset="0"/>
              </a:rPr>
              <a:t>네트워크 어댑터</a:t>
            </a:r>
            <a:endParaRPr lang="ko-KR" altLang="en-US" sz="1400" b="1">
              <a:latin typeface="Times New Roman" pitchFamily="18" charset="0"/>
            </a:endParaRPr>
          </a:p>
        </p:txBody>
      </p:sp>
      <p:pic>
        <p:nvPicPr>
          <p:cNvPr id="44" name="Picture 42" descr="PE02F4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4274049"/>
            <a:ext cx="4038600" cy="236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37"/>
          <p:cNvGrpSpPr>
            <a:grpSpLocks/>
          </p:cNvGrpSpPr>
          <p:nvPr/>
        </p:nvGrpSpPr>
        <p:grpSpPr bwMode="auto">
          <a:xfrm>
            <a:off x="1600200" y="2514600"/>
            <a:ext cx="5791200" cy="3962400"/>
            <a:chOff x="1104" y="720"/>
            <a:chExt cx="3648" cy="2496"/>
          </a:xfrm>
        </p:grpSpPr>
        <p:sp>
          <p:nvSpPr>
            <p:cNvPr id="9222" name="Text Box 2"/>
            <p:cNvSpPr txBox="1">
              <a:spLocks noChangeArrowheads="1"/>
            </p:cNvSpPr>
            <p:nvPr/>
          </p:nvSpPr>
          <p:spPr bwMode="auto">
            <a:xfrm>
              <a:off x="2544" y="1392"/>
              <a:ext cx="62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ko-KR"/>
                <a:t>HUB</a:t>
              </a:r>
            </a:p>
          </p:txBody>
        </p:sp>
        <p:sp>
          <p:nvSpPr>
            <p:cNvPr id="9223" name="Text Box 3"/>
            <p:cNvSpPr txBox="1">
              <a:spLocks noChangeArrowheads="1"/>
            </p:cNvSpPr>
            <p:nvPr/>
          </p:nvSpPr>
          <p:spPr bwMode="auto">
            <a:xfrm>
              <a:off x="1680" y="2304"/>
              <a:ext cx="62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ko-KR"/>
                <a:t>HUB</a:t>
              </a:r>
            </a:p>
          </p:txBody>
        </p:sp>
        <p:sp>
          <p:nvSpPr>
            <p:cNvPr id="9224" name="Text Box 4"/>
            <p:cNvSpPr txBox="1">
              <a:spLocks noChangeArrowheads="1"/>
            </p:cNvSpPr>
            <p:nvPr/>
          </p:nvSpPr>
          <p:spPr bwMode="auto">
            <a:xfrm>
              <a:off x="3408" y="2304"/>
              <a:ext cx="62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ko-KR"/>
                <a:t>HUB</a:t>
              </a:r>
            </a:p>
          </p:txBody>
        </p:sp>
        <p:sp>
          <p:nvSpPr>
            <p:cNvPr id="9225" name="Line 5"/>
            <p:cNvSpPr>
              <a:spLocks noChangeShapeType="1"/>
            </p:cNvSpPr>
            <p:nvPr/>
          </p:nvSpPr>
          <p:spPr bwMode="auto">
            <a:xfrm flipH="1">
              <a:off x="2064" y="1680"/>
              <a:ext cx="57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26" name="Line 6"/>
            <p:cNvSpPr>
              <a:spLocks noChangeShapeType="1"/>
            </p:cNvSpPr>
            <p:nvPr/>
          </p:nvSpPr>
          <p:spPr bwMode="auto">
            <a:xfrm>
              <a:off x="3072" y="1680"/>
              <a:ext cx="48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27" name="Text Box 13"/>
            <p:cNvSpPr txBox="1">
              <a:spLocks noChangeArrowheads="1"/>
            </p:cNvSpPr>
            <p:nvPr/>
          </p:nvSpPr>
          <p:spPr bwMode="auto">
            <a:xfrm>
              <a:off x="1104" y="2304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800"/>
                <a:t>실험실</a:t>
              </a:r>
              <a:r>
                <a:rPr lang="en-US" altLang="ko-KR" sz="1800"/>
                <a:t>1</a:t>
              </a:r>
            </a:p>
          </p:txBody>
        </p:sp>
        <p:sp>
          <p:nvSpPr>
            <p:cNvPr id="9228" name="Line 7"/>
            <p:cNvSpPr>
              <a:spLocks noChangeShapeType="1"/>
            </p:cNvSpPr>
            <p:nvPr/>
          </p:nvSpPr>
          <p:spPr bwMode="auto">
            <a:xfrm flipH="1">
              <a:off x="1392" y="2592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29" name="Line 8"/>
            <p:cNvSpPr>
              <a:spLocks noChangeShapeType="1"/>
            </p:cNvSpPr>
            <p:nvPr/>
          </p:nvSpPr>
          <p:spPr bwMode="auto">
            <a:xfrm flipH="1">
              <a:off x="1728" y="2592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30" name="Line 14"/>
            <p:cNvSpPr>
              <a:spLocks noChangeShapeType="1"/>
            </p:cNvSpPr>
            <p:nvPr/>
          </p:nvSpPr>
          <p:spPr bwMode="auto">
            <a:xfrm flipH="1">
              <a:off x="1920" y="2592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31" name="Line 15"/>
            <p:cNvSpPr>
              <a:spLocks noChangeShapeType="1"/>
            </p:cNvSpPr>
            <p:nvPr/>
          </p:nvSpPr>
          <p:spPr bwMode="auto">
            <a:xfrm>
              <a:off x="2208" y="259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32" name="Text Box 18"/>
            <p:cNvSpPr txBox="1">
              <a:spLocks noChangeArrowheads="1"/>
            </p:cNvSpPr>
            <p:nvPr/>
          </p:nvSpPr>
          <p:spPr bwMode="auto">
            <a:xfrm>
              <a:off x="2016" y="2640"/>
              <a:ext cx="7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>
                  <a:latin typeface="Times New Roman" pitchFamily="18" charset="0"/>
                </a:rPr>
                <a:t>…</a:t>
              </a:r>
              <a:endParaRPr lang="en-US" altLang="ko-KR"/>
            </a:p>
          </p:txBody>
        </p:sp>
        <p:grpSp>
          <p:nvGrpSpPr>
            <p:cNvPr id="9233" name="Group 20"/>
            <p:cNvGrpSpPr>
              <a:grpSpLocks/>
            </p:cNvGrpSpPr>
            <p:nvPr/>
          </p:nvGrpSpPr>
          <p:grpSpPr bwMode="auto">
            <a:xfrm>
              <a:off x="3168" y="2592"/>
              <a:ext cx="1392" cy="336"/>
              <a:chOff x="1392" y="2592"/>
              <a:chExt cx="1392" cy="336"/>
            </a:xfrm>
          </p:grpSpPr>
          <p:sp>
            <p:nvSpPr>
              <p:cNvPr id="9245" name="Line 21"/>
              <p:cNvSpPr>
                <a:spLocks noChangeShapeType="1"/>
              </p:cNvSpPr>
              <p:nvPr/>
            </p:nvSpPr>
            <p:spPr bwMode="auto">
              <a:xfrm flipH="1">
                <a:off x="1392" y="2592"/>
                <a:ext cx="33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246" name="Line 22"/>
              <p:cNvSpPr>
                <a:spLocks noChangeShapeType="1"/>
              </p:cNvSpPr>
              <p:nvPr/>
            </p:nvSpPr>
            <p:spPr bwMode="auto">
              <a:xfrm flipH="1">
                <a:off x="1728" y="2592"/>
                <a:ext cx="144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247" name="Line 23"/>
              <p:cNvSpPr>
                <a:spLocks noChangeShapeType="1"/>
              </p:cNvSpPr>
              <p:nvPr/>
            </p:nvSpPr>
            <p:spPr bwMode="auto">
              <a:xfrm flipH="1">
                <a:off x="1920" y="2592"/>
                <a:ext cx="4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248" name="Line 24"/>
              <p:cNvSpPr>
                <a:spLocks noChangeShapeType="1"/>
              </p:cNvSpPr>
              <p:nvPr/>
            </p:nvSpPr>
            <p:spPr bwMode="auto">
              <a:xfrm>
                <a:off x="2208" y="2592"/>
                <a:ext cx="28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249" name="Text Box 25"/>
              <p:cNvSpPr txBox="1">
                <a:spLocks noChangeArrowheads="1"/>
              </p:cNvSpPr>
              <p:nvPr/>
            </p:nvSpPr>
            <p:spPr bwMode="auto">
              <a:xfrm>
                <a:off x="2016" y="2640"/>
                <a:ext cx="76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>
                    <a:latin typeface="Times New Roman" pitchFamily="18" charset="0"/>
                  </a:rPr>
                  <a:t>…</a:t>
                </a:r>
                <a:endParaRPr lang="en-US" altLang="ko-KR"/>
              </a:p>
            </p:txBody>
          </p:sp>
        </p:grpSp>
        <p:sp>
          <p:nvSpPr>
            <p:cNvPr id="9234" name="Text Box 26"/>
            <p:cNvSpPr txBox="1">
              <a:spLocks noChangeArrowheads="1"/>
            </p:cNvSpPr>
            <p:nvPr/>
          </p:nvSpPr>
          <p:spPr bwMode="auto">
            <a:xfrm>
              <a:off x="4080" y="2304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800"/>
                <a:t>실험실</a:t>
              </a:r>
              <a:r>
                <a:rPr lang="en-US" altLang="ko-KR" sz="1800"/>
                <a:t>2</a:t>
              </a:r>
            </a:p>
          </p:txBody>
        </p:sp>
        <p:sp>
          <p:nvSpPr>
            <p:cNvPr id="9235" name="Rectangle 27"/>
            <p:cNvSpPr>
              <a:spLocks noChangeArrowheads="1"/>
            </p:cNvSpPr>
            <p:nvPr/>
          </p:nvSpPr>
          <p:spPr bwMode="auto">
            <a:xfrm>
              <a:off x="1296" y="2976"/>
              <a:ext cx="14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36" name="Rectangle 28"/>
            <p:cNvSpPr>
              <a:spLocks noChangeArrowheads="1"/>
            </p:cNvSpPr>
            <p:nvPr/>
          </p:nvSpPr>
          <p:spPr bwMode="auto">
            <a:xfrm>
              <a:off x="1632" y="2976"/>
              <a:ext cx="14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37" name="Rectangle 29"/>
            <p:cNvSpPr>
              <a:spLocks noChangeArrowheads="1"/>
            </p:cNvSpPr>
            <p:nvPr/>
          </p:nvSpPr>
          <p:spPr bwMode="auto">
            <a:xfrm>
              <a:off x="4272" y="3024"/>
              <a:ext cx="14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38" name="Rectangle 30"/>
            <p:cNvSpPr>
              <a:spLocks noChangeArrowheads="1"/>
            </p:cNvSpPr>
            <p:nvPr/>
          </p:nvSpPr>
          <p:spPr bwMode="auto">
            <a:xfrm>
              <a:off x="3072" y="3024"/>
              <a:ext cx="14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39" name="Rectangle 31"/>
            <p:cNvSpPr>
              <a:spLocks noChangeArrowheads="1"/>
            </p:cNvSpPr>
            <p:nvPr/>
          </p:nvSpPr>
          <p:spPr bwMode="auto">
            <a:xfrm>
              <a:off x="2400" y="2976"/>
              <a:ext cx="14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40" name="Rectangle 32"/>
            <p:cNvSpPr>
              <a:spLocks noChangeArrowheads="1"/>
            </p:cNvSpPr>
            <p:nvPr/>
          </p:nvSpPr>
          <p:spPr bwMode="auto">
            <a:xfrm>
              <a:off x="3360" y="3024"/>
              <a:ext cx="14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41" name="Line 33"/>
            <p:cNvSpPr>
              <a:spLocks noChangeShapeType="1"/>
            </p:cNvSpPr>
            <p:nvPr/>
          </p:nvSpPr>
          <p:spPr bwMode="auto">
            <a:xfrm flipH="1">
              <a:off x="2880" y="720"/>
              <a:ext cx="192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42" name="Text Box 34"/>
            <p:cNvSpPr txBox="1">
              <a:spLocks noChangeArrowheads="1"/>
            </p:cNvSpPr>
            <p:nvPr/>
          </p:nvSpPr>
          <p:spPr bwMode="auto">
            <a:xfrm>
              <a:off x="2928" y="1104"/>
              <a:ext cx="10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800"/>
                <a:t>컴퓨터공학과</a:t>
              </a:r>
            </a:p>
          </p:txBody>
        </p:sp>
        <p:sp>
          <p:nvSpPr>
            <p:cNvPr id="9243" name="Text Box 35"/>
            <p:cNvSpPr txBox="1">
              <a:spLocks noChangeArrowheads="1"/>
            </p:cNvSpPr>
            <p:nvPr/>
          </p:nvSpPr>
          <p:spPr bwMode="auto">
            <a:xfrm>
              <a:off x="1872" y="2880"/>
              <a:ext cx="7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>
                  <a:latin typeface="Times New Roman" pitchFamily="18" charset="0"/>
                </a:rPr>
                <a:t>…</a:t>
              </a:r>
              <a:endParaRPr lang="en-US" altLang="ko-KR"/>
            </a:p>
          </p:txBody>
        </p:sp>
        <p:sp>
          <p:nvSpPr>
            <p:cNvPr id="9244" name="Text Box 36"/>
            <p:cNvSpPr txBox="1">
              <a:spLocks noChangeArrowheads="1"/>
            </p:cNvSpPr>
            <p:nvPr/>
          </p:nvSpPr>
          <p:spPr bwMode="auto">
            <a:xfrm>
              <a:off x="3648" y="2928"/>
              <a:ext cx="7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>
                  <a:latin typeface="Times New Roman" pitchFamily="18" charset="0"/>
                </a:rPr>
                <a:t>…</a:t>
              </a:r>
              <a:endParaRPr lang="en-US" altLang="ko-KR"/>
            </a:p>
          </p:txBody>
        </p:sp>
      </p:grpSp>
      <p:sp>
        <p:nvSpPr>
          <p:cNvPr id="9219" name="Rectangle 38"/>
          <p:cNvSpPr>
            <a:spLocks noChangeArrowheads="1"/>
          </p:cNvSpPr>
          <p:nvPr/>
        </p:nvSpPr>
        <p:spPr bwMode="auto">
          <a:xfrm>
            <a:off x="381000" y="1295400"/>
            <a:ext cx="8534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ko-KR" altLang="en-US" sz="2000"/>
              <a:t>대안기술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ko-KR" sz="2000"/>
              <a:t>10Base2 (thin-net): 200m; </a:t>
            </a:r>
            <a:r>
              <a:rPr lang="ko-KR" altLang="en-US" sz="2000"/>
              <a:t>데이지 체인</a:t>
            </a:r>
            <a:r>
              <a:rPr lang="en-US" altLang="ko-KR" sz="2000"/>
              <a:t>(daisy-chain) </a:t>
            </a:r>
            <a:r>
              <a:rPr lang="ko-KR" altLang="en-US" sz="2000"/>
              <a:t>형태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ko-KR" sz="2000"/>
              <a:t>10BaseT (twisted-pair): 100m;  </a:t>
            </a:r>
            <a:r>
              <a:rPr lang="ko-KR" altLang="en-US" sz="2000"/>
              <a:t>성형 </a:t>
            </a:r>
            <a:r>
              <a:rPr lang="en-US" altLang="ko-KR" sz="2000"/>
              <a:t>(star configuration) </a:t>
            </a:r>
          </a:p>
          <a:p>
            <a:pPr marL="342900" indent="-342900">
              <a:spcBef>
                <a:spcPct val="20000"/>
              </a:spcBef>
              <a:buFontTx/>
              <a:buChar char="–"/>
            </a:pPr>
            <a:endParaRPr lang="en-US" altLang="ko-KR" sz="2000"/>
          </a:p>
        </p:txBody>
      </p:sp>
      <p:sp>
        <p:nvSpPr>
          <p:cNvPr id="9220" name="Rectangle 39"/>
          <p:cNvSpPr>
            <a:spLocks noChangeArrowheads="1"/>
          </p:cNvSpPr>
          <p:nvPr/>
        </p:nvSpPr>
        <p:spPr bwMode="auto">
          <a:xfrm>
            <a:off x="685800" y="5334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altLang="ko-KR" sz="4000">
                <a:solidFill>
                  <a:schemeClr val="tx2"/>
                </a:solidFill>
              </a:rPr>
              <a:t>10BaseT Network</a:t>
            </a:r>
          </a:p>
        </p:txBody>
      </p:sp>
      <p:sp>
        <p:nvSpPr>
          <p:cNvPr id="9221" name="Text Box 40"/>
          <p:cNvSpPr txBox="1">
            <a:spLocks noChangeArrowheads="1"/>
          </p:cNvSpPr>
          <p:nvPr/>
        </p:nvSpPr>
        <p:spPr bwMode="auto">
          <a:xfrm>
            <a:off x="228600" y="152400"/>
            <a:ext cx="403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>
                <a:latin typeface="Times New Roman" pitchFamily="18" charset="0"/>
              </a:rPr>
              <a:t>2</a:t>
            </a:r>
            <a:r>
              <a:rPr lang="ko-KR" altLang="en-US" sz="1000" b="1">
                <a:latin typeface="Times New Roman" pitchFamily="18" charset="0"/>
              </a:rPr>
              <a:t>장</a:t>
            </a:r>
            <a:r>
              <a:rPr lang="en-US" altLang="ko-KR" sz="1000" b="1">
                <a:latin typeface="Times New Roman" pitchFamily="18" charset="0"/>
              </a:rPr>
              <a:t>. </a:t>
            </a:r>
            <a:r>
              <a:rPr lang="ko-KR" altLang="en-US" sz="1000" b="1">
                <a:latin typeface="Times New Roman" pitchFamily="18" charset="0"/>
              </a:rPr>
              <a:t>데이터 링크 네트워크</a:t>
            </a:r>
            <a:r>
              <a:rPr lang="en-US" altLang="ko-KR" sz="1000" b="1">
                <a:latin typeface="Times New Roman" pitchFamily="18" charset="0"/>
              </a:rPr>
              <a:t>: </a:t>
            </a:r>
            <a:r>
              <a:rPr lang="ko-KR" altLang="en-US" sz="1000" b="1">
                <a:latin typeface="Times New Roman" pitchFamily="18" charset="0"/>
              </a:rPr>
              <a:t>이더넷</a:t>
            </a:r>
            <a:endParaRPr lang="ko-KR" altLang="en-US" sz="1400" b="1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프레임 형식</a:t>
            </a:r>
            <a:r>
              <a:rPr lang="en-US" altLang="ko-KR"/>
              <a:t>(Frame Format)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ko-KR" sz="1800" dirty="0"/>
          </a:p>
          <a:p>
            <a:pPr eaLnBrk="1" hangingPunct="1">
              <a:lnSpc>
                <a:spcPct val="90000"/>
              </a:lnSpc>
            </a:pPr>
            <a:endParaRPr lang="en-US" altLang="ko-KR" sz="1800" dirty="0"/>
          </a:p>
          <a:p>
            <a:pPr eaLnBrk="1" hangingPunct="1">
              <a:lnSpc>
                <a:spcPct val="90000"/>
              </a:lnSpc>
            </a:pPr>
            <a:endParaRPr lang="en-US" altLang="ko-KR" sz="1800" dirty="0"/>
          </a:p>
          <a:p>
            <a:pPr eaLnBrk="1" hangingPunct="1"/>
            <a:r>
              <a:rPr lang="ko-KR" altLang="en-US" dirty="0"/>
              <a:t>주소</a:t>
            </a:r>
            <a:r>
              <a:rPr lang="en-US" altLang="ko-KR" dirty="0"/>
              <a:t>(Addresses)</a:t>
            </a:r>
          </a:p>
          <a:p>
            <a:pPr lvl="1" eaLnBrk="1" hangingPunct="1"/>
            <a:r>
              <a:rPr lang="ko-KR" altLang="en-US" dirty="0"/>
              <a:t>각각의 어댑터에 유일한 </a:t>
            </a:r>
            <a:r>
              <a:rPr lang="en-US" altLang="ko-KR" dirty="0"/>
              <a:t>48-bit </a:t>
            </a:r>
            <a:r>
              <a:rPr lang="ko-KR" altLang="en-US" dirty="0" err="1"/>
              <a:t>유니캐스트</a:t>
            </a:r>
            <a:r>
              <a:rPr lang="ko-KR" altLang="en-US" dirty="0"/>
              <a:t> 주소가 할당됨</a:t>
            </a:r>
          </a:p>
          <a:p>
            <a:pPr lvl="1" eaLnBrk="1" hangingPunct="1"/>
            <a:r>
              <a:rPr lang="ko-KR" altLang="en-US" dirty="0"/>
              <a:t>예</a:t>
            </a:r>
            <a:r>
              <a:rPr lang="en-US" altLang="ko-KR" dirty="0"/>
              <a:t>:  8:0:2b:e4:b1:2 </a:t>
            </a:r>
          </a:p>
          <a:p>
            <a:pPr lvl="1" eaLnBrk="1" hangingPunct="1"/>
            <a:r>
              <a:rPr lang="ko-KR" altLang="en-US" dirty="0" err="1"/>
              <a:t>브로드캐스트</a:t>
            </a:r>
            <a:r>
              <a:rPr lang="en-US" altLang="ko-KR" dirty="0"/>
              <a:t>(Broadcast): </a:t>
            </a:r>
            <a:r>
              <a:rPr lang="ko-KR" altLang="en-US" dirty="0"/>
              <a:t>모든 비트가 </a:t>
            </a:r>
            <a:r>
              <a:rPr lang="en-US" altLang="ko-KR" dirty="0"/>
              <a:t>1 </a:t>
            </a:r>
          </a:p>
          <a:p>
            <a:pPr lvl="1" eaLnBrk="1" hangingPunct="1"/>
            <a:r>
              <a:rPr lang="ko-KR" altLang="en-US" dirty="0"/>
              <a:t>멀티캐스트</a:t>
            </a:r>
            <a:r>
              <a:rPr lang="en-US" altLang="ko-KR" dirty="0"/>
              <a:t>(Multicast): </a:t>
            </a:r>
            <a:r>
              <a:rPr lang="ko-KR" altLang="en-US" dirty="0"/>
              <a:t>첫 비트가 </a:t>
            </a:r>
            <a:r>
              <a:rPr lang="en-US" altLang="ko-KR" dirty="0"/>
              <a:t>1</a:t>
            </a:r>
          </a:p>
          <a:p>
            <a:pPr lvl="1"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어댑터는 모든 프레임을 수신</a:t>
            </a:r>
            <a:r>
              <a:rPr lang="en-US" altLang="ko-KR" dirty="0"/>
              <a:t>; </a:t>
            </a:r>
            <a:r>
              <a:rPr lang="ko-KR" altLang="en-US" dirty="0"/>
              <a:t>다음 경우에 받아들임 </a:t>
            </a: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호스트로 보냄</a:t>
            </a:r>
            <a:r>
              <a:rPr lang="en-US" altLang="ko-KR" dirty="0"/>
              <a:t>)</a:t>
            </a:r>
          </a:p>
          <a:p>
            <a:pPr lvl="1" eaLnBrk="1" hangingPunct="1"/>
            <a:r>
              <a:rPr lang="ko-KR" altLang="en-US" dirty="0" err="1"/>
              <a:t>주소항이</a:t>
            </a:r>
            <a:r>
              <a:rPr lang="ko-KR" altLang="en-US" dirty="0"/>
              <a:t> 자신의 </a:t>
            </a:r>
            <a:r>
              <a:rPr lang="ko-KR" altLang="en-US" dirty="0" err="1"/>
              <a:t>유니캐스트</a:t>
            </a:r>
            <a:r>
              <a:rPr lang="ko-KR" altLang="en-US" dirty="0"/>
              <a:t> 주소인 프레임</a:t>
            </a:r>
          </a:p>
          <a:p>
            <a:pPr lvl="1" eaLnBrk="1" hangingPunct="1"/>
            <a:r>
              <a:rPr lang="ko-KR" altLang="en-US" dirty="0" err="1"/>
              <a:t>브로드캐스트</a:t>
            </a:r>
            <a:r>
              <a:rPr lang="ko-KR" altLang="en-US" dirty="0"/>
              <a:t> 주소로 지정된 프레임</a:t>
            </a:r>
          </a:p>
          <a:p>
            <a:pPr lvl="1" eaLnBrk="1" hangingPunct="1"/>
            <a:r>
              <a:rPr lang="ko-KR" altLang="en-US" dirty="0"/>
              <a:t>수신하도록 </a:t>
            </a:r>
            <a:r>
              <a:rPr lang="ko-KR" altLang="en-US" dirty="0" err="1"/>
              <a:t>프로그램된</a:t>
            </a:r>
            <a:r>
              <a:rPr lang="ko-KR" altLang="en-US" dirty="0"/>
              <a:t> 멀티캐스트 주소로 지정된 프레임</a:t>
            </a:r>
          </a:p>
          <a:p>
            <a:pPr lvl="1" eaLnBrk="1" hangingPunct="1"/>
            <a:r>
              <a:rPr lang="ko-KR" altLang="en-US" dirty="0"/>
              <a:t>무차별  모드</a:t>
            </a:r>
            <a:r>
              <a:rPr lang="en-US" altLang="ko-KR" dirty="0"/>
              <a:t>(promiscuous mode)</a:t>
            </a:r>
            <a:r>
              <a:rPr lang="ko-KR" altLang="en-US" dirty="0"/>
              <a:t>일 때는 모든 프레임</a:t>
            </a:r>
          </a:p>
        </p:txBody>
      </p:sp>
      <p:grpSp>
        <p:nvGrpSpPr>
          <p:cNvPr id="10244" name="Group 4"/>
          <p:cNvGrpSpPr>
            <a:grpSpLocks/>
          </p:cNvGrpSpPr>
          <p:nvPr/>
        </p:nvGrpSpPr>
        <p:grpSpPr bwMode="auto">
          <a:xfrm>
            <a:off x="1143000" y="1143000"/>
            <a:ext cx="6421438" cy="984250"/>
            <a:chOff x="539" y="1931"/>
            <a:chExt cx="4684" cy="720"/>
          </a:xfrm>
        </p:grpSpPr>
        <p:sp>
          <p:nvSpPr>
            <p:cNvPr id="10246" name="Freeform 5"/>
            <p:cNvSpPr>
              <a:spLocks/>
            </p:cNvSpPr>
            <p:nvPr/>
          </p:nvSpPr>
          <p:spPr bwMode="auto">
            <a:xfrm>
              <a:off x="4549" y="2183"/>
              <a:ext cx="200" cy="448"/>
            </a:xfrm>
            <a:custGeom>
              <a:avLst/>
              <a:gdLst>
                <a:gd name="T0" fmla="*/ 63 w 200"/>
                <a:gd name="T1" fmla="*/ 448 h 448"/>
                <a:gd name="T2" fmla="*/ 200 w 200"/>
                <a:gd name="T3" fmla="*/ 448 h 448"/>
                <a:gd name="T4" fmla="*/ 200 w 200"/>
                <a:gd name="T5" fmla="*/ 0 h 448"/>
                <a:gd name="T6" fmla="*/ 63 w 200"/>
                <a:gd name="T7" fmla="*/ 0 h 448"/>
                <a:gd name="T8" fmla="*/ 0 w 200"/>
                <a:gd name="T9" fmla="*/ 148 h 448"/>
                <a:gd name="T10" fmla="*/ 142 w 200"/>
                <a:gd name="T11" fmla="*/ 148 h 448"/>
                <a:gd name="T12" fmla="*/ 63 w 200"/>
                <a:gd name="T13" fmla="*/ 448 h 448"/>
                <a:gd name="T14" fmla="*/ 63 w 200"/>
                <a:gd name="T15" fmla="*/ 448 h 4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0"/>
                <a:gd name="T25" fmla="*/ 0 h 448"/>
                <a:gd name="T26" fmla="*/ 200 w 200"/>
                <a:gd name="T27" fmla="*/ 448 h 44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0" h="448">
                  <a:moveTo>
                    <a:pt x="63" y="448"/>
                  </a:moveTo>
                  <a:lnTo>
                    <a:pt x="200" y="448"/>
                  </a:lnTo>
                  <a:lnTo>
                    <a:pt x="200" y="0"/>
                  </a:lnTo>
                  <a:lnTo>
                    <a:pt x="63" y="0"/>
                  </a:lnTo>
                  <a:lnTo>
                    <a:pt x="0" y="148"/>
                  </a:lnTo>
                  <a:lnTo>
                    <a:pt x="142" y="148"/>
                  </a:lnTo>
                  <a:lnTo>
                    <a:pt x="63" y="448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47" name="Freeform 6"/>
            <p:cNvSpPr>
              <a:spLocks/>
            </p:cNvSpPr>
            <p:nvPr/>
          </p:nvSpPr>
          <p:spPr bwMode="auto">
            <a:xfrm>
              <a:off x="4549" y="2183"/>
              <a:ext cx="200" cy="448"/>
            </a:xfrm>
            <a:custGeom>
              <a:avLst/>
              <a:gdLst>
                <a:gd name="T0" fmla="*/ 63 w 200"/>
                <a:gd name="T1" fmla="*/ 448 h 448"/>
                <a:gd name="T2" fmla="*/ 200 w 200"/>
                <a:gd name="T3" fmla="*/ 448 h 448"/>
                <a:gd name="T4" fmla="*/ 200 w 200"/>
                <a:gd name="T5" fmla="*/ 0 h 448"/>
                <a:gd name="T6" fmla="*/ 63 w 200"/>
                <a:gd name="T7" fmla="*/ 0 h 448"/>
                <a:gd name="T8" fmla="*/ 0 w 200"/>
                <a:gd name="T9" fmla="*/ 148 h 448"/>
                <a:gd name="T10" fmla="*/ 142 w 200"/>
                <a:gd name="T11" fmla="*/ 148 h 448"/>
                <a:gd name="T12" fmla="*/ 63 w 200"/>
                <a:gd name="T13" fmla="*/ 448 h 448"/>
                <a:gd name="T14" fmla="*/ 63 w 200"/>
                <a:gd name="T15" fmla="*/ 448 h 4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0"/>
                <a:gd name="T25" fmla="*/ 0 h 448"/>
                <a:gd name="T26" fmla="*/ 200 w 200"/>
                <a:gd name="T27" fmla="*/ 448 h 44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0" h="448">
                  <a:moveTo>
                    <a:pt x="63" y="448"/>
                  </a:moveTo>
                  <a:lnTo>
                    <a:pt x="200" y="448"/>
                  </a:lnTo>
                  <a:lnTo>
                    <a:pt x="200" y="0"/>
                  </a:lnTo>
                  <a:lnTo>
                    <a:pt x="63" y="0"/>
                  </a:lnTo>
                  <a:lnTo>
                    <a:pt x="0" y="148"/>
                  </a:lnTo>
                  <a:lnTo>
                    <a:pt x="142" y="148"/>
                  </a:lnTo>
                  <a:lnTo>
                    <a:pt x="63" y="448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48" name="Freeform 7"/>
            <p:cNvSpPr>
              <a:spLocks/>
            </p:cNvSpPr>
            <p:nvPr/>
          </p:nvSpPr>
          <p:spPr bwMode="auto">
            <a:xfrm>
              <a:off x="3728" y="2183"/>
              <a:ext cx="884" cy="448"/>
            </a:xfrm>
            <a:custGeom>
              <a:avLst/>
              <a:gdLst>
                <a:gd name="T0" fmla="*/ 811 w 884"/>
                <a:gd name="T1" fmla="*/ 448 h 448"/>
                <a:gd name="T2" fmla="*/ 0 w 884"/>
                <a:gd name="T3" fmla="*/ 448 h 448"/>
                <a:gd name="T4" fmla="*/ 0 w 884"/>
                <a:gd name="T5" fmla="*/ 0 h 448"/>
                <a:gd name="T6" fmla="*/ 811 w 884"/>
                <a:gd name="T7" fmla="*/ 0 h 448"/>
                <a:gd name="T8" fmla="*/ 726 w 884"/>
                <a:gd name="T9" fmla="*/ 201 h 448"/>
                <a:gd name="T10" fmla="*/ 884 w 884"/>
                <a:gd name="T11" fmla="*/ 201 h 448"/>
                <a:gd name="T12" fmla="*/ 811 w 884"/>
                <a:gd name="T13" fmla="*/ 448 h 448"/>
                <a:gd name="T14" fmla="*/ 811 w 884"/>
                <a:gd name="T15" fmla="*/ 448 h 4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84"/>
                <a:gd name="T25" fmla="*/ 0 h 448"/>
                <a:gd name="T26" fmla="*/ 884 w 884"/>
                <a:gd name="T27" fmla="*/ 448 h 44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84" h="448">
                  <a:moveTo>
                    <a:pt x="811" y="448"/>
                  </a:moveTo>
                  <a:lnTo>
                    <a:pt x="0" y="448"/>
                  </a:lnTo>
                  <a:lnTo>
                    <a:pt x="0" y="0"/>
                  </a:lnTo>
                  <a:lnTo>
                    <a:pt x="811" y="0"/>
                  </a:lnTo>
                  <a:lnTo>
                    <a:pt x="726" y="201"/>
                  </a:lnTo>
                  <a:lnTo>
                    <a:pt x="884" y="201"/>
                  </a:lnTo>
                  <a:lnTo>
                    <a:pt x="811" y="448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49" name="Freeform 8"/>
            <p:cNvSpPr>
              <a:spLocks/>
            </p:cNvSpPr>
            <p:nvPr/>
          </p:nvSpPr>
          <p:spPr bwMode="auto">
            <a:xfrm>
              <a:off x="3728" y="2183"/>
              <a:ext cx="884" cy="448"/>
            </a:xfrm>
            <a:custGeom>
              <a:avLst/>
              <a:gdLst>
                <a:gd name="T0" fmla="*/ 811 w 884"/>
                <a:gd name="T1" fmla="*/ 448 h 448"/>
                <a:gd name="T2" fmla="*/ 0 w 884"/>
                <a:gd name="T3" fmla="*/ 448 h 448"/>
                <a:gd name="T4" fmla="*/ 0 w 884"/>
                <a:gd name="T5" fmla="*/ 0 h 448"/>
                <a:gd name="T6" fmla="*/ 811 w 884"/>
                <a:gd name="T7" fmla="*/ 0 h 448"/>
                <a:gd name="T8" fmla="*/ 726 w 884"/>
                <a:gd name="T9" fmla="*/ 201 h 448"/>
                <a:gd name="T10" fmla="*/ 884 w 884"/>
                <a:gd name="T11" fmla="*/ 201 h 448"/>
                <a:gd name="T12" fmla="*/ 811 w 884"/>
                <a:gd name="T13" fmla="*/ 448 h 448"/>
                <a:gd name="T14" fmla="*/ 811 w 884"/>
                <a:gd name="T15" fmla="*/ 448 h 4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84"/>
                <a:gd name="T25" fmla="*/ 0 h 448"/>
                <a:gd name="T26" fmla="*/ 884 w 884"/>
                <a:gd name="T27" fmla="*/ 448 h 44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84" h="448">
                  <a:moveTo>
                    <a:pt x="811" y="448"/>
                  </a:moveTo>
                  <a:lnTo>
                    <a:pt x="0" y="448"/>
                  </a:lnTo>
                  <a:lnTo>
                    <a:pt x="0" y="0"/>
                  </a:lnTo>
                  <a:lnTo>
                    <a:pt x="811" y="0"/>
                  </a:lnTo>
                  <a:lnTo>
                    <a:pt x="726" y="201"/>
                  </a:lnTo>
                  <a:lnTo>
                    <a:pt x="884" y="201"/>
                  </a:lnTo>
                  <a:lnTo>
                    <a:pt x="811" y="448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50" name="Rectangle 9"/>
            <p:cNvSpPr>
              <a:spLocks noChangeArrowheads="1"/>
            </p:cNvSpPr>
            <p:nvPr/>
          </p:nvSpPr>
          <p:spPr bwMode="auto">
            <a:xfrm>
              <a:off x="1728" y="2216"/>
              <a:ext cx="343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800">
                  <a:solidFill>
                    <a:srgbClr val="000000"/>
                  </a:solidFill>
                  <a:latin typeface="Arial" charset="0"/>
                </a:rPr>
                <a:t>Dest</a:t>
              </a:r>
              <a:endParaRPr kumimoji="0" lang="en-US" altLang="ko-KR" sz="1800">
                <a:latin typeface="Times New Roman" pitchFamily="18" charset="0"/>
              </a:endParaRPr>
            </a:p>
          </p:txBody>
        </p:sp>
        <p:sp>
          <p:nvSpPr>
            <p:cNvPr id="10251" name="Rectangle 10"/>
            <p:cNvSpPr>
              <a:spLocks noChangeArrowheads="1"/>
            </p:cNvSpPr>
            <p:nvPr/>
          </p:nvSpPr>
          <p:spPr bwMode="auto">
            <a:xfrm>
              <a:off x="1728" y="2393"/>
              <a:ext cx="334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800">
                  <a:solidFill>
                    <a:srgbClr val="000000"/>
                  </a:solidFill>
                  <a:latin typeface="Arial" charset="0"/>
                </a:rPr>
                <a:t>addr</a:t>
              </a:r>
              <a:endParaRPr kumimoji="0" lang="en-US" altLang="ko-KR" sz="1800">
                <a:latin typeface="Times New Roman" pitchFamily="18" charset="0"/>
              </a:endParaRPr>
            </a:p>
          </p:txBody>
        </p:sp>
        <p:sp>
          <p:nvSpPr>
            <p:cNvPr id="10252" name="Freeform 11"/>
            <p:cNvSpPr>
              <a:spLocks/>
            </p:cNvSpPr>
            <p:nvPr/>
          </p:nvSpPr>
          <p:spPr bwMode="auto">
            <a:xfrm>
              <a:off x="539" y="2183"/>
              <a:ext cx="4684" cy="448"/>
            </a:xfrm>
            <a:custGeom>
              <a:avLst/>
              <a:gdLst>
                <a:gd name="T0" fmla="*/ 4684 w 4684"/>
                <a:gd name="T1" fmla="*/ 448 h 448"/>
                <a:gd name="T2" fmla="*/ 4684 w 4684"/>
                <a:gd name="T3" fmla="*/ 0 h 448"/>
                <a:gd name="T4" fmla="*/ 0 w 4684"/>
                <a:gd name="T5" fmla="*/ 0 h 448"/>
                <a:gd name="T6" fmla="*/ 0 w 4684"/>
                <a:gd name="T7" fmla="*/ 448 h 448"/>
                <a:gd name="T8" fmla="*/ 4684 w 4684"/>
                <a:gd name="T9" fmla="*/ 448 h 448"/>
                <a:gd name="T10" fmla="*/ 4684 w 4684"/>
                <a:gd name="T11" fmla="*/ 448 h 4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684"/>
                <a:gd name="T19" fmla="*/ 0 h 448"/>
                <a:gd name="T20" fmla="*/ 4684 w 4684"/>
                <a:gd name="T21" fmla="*/ 448 h 4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684" h="448">
                  <a:moveTo>
                    <a:pt x="4684" y="448"/>
                  </a:moveTo>
                  <a:lnTo>
                    <a:pt x="4684" y="0"/>
                  </a:lnTo>
                  <a:lnTo>
                    <a:pt x="0" y="0"/>
                  </a:lnTo>
                  <a:lnTo>
                    <a:pt x="0" y="448"/>
                  </a:lnTo>
                  <a:lnTo>
                    <a:pt x="4684" y="448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53" name="Line 12"/>
            <p:cNvSpPr>
              <a:spLocks noChangeShapeType="1"/>
            </p:cNvSpPr>
            <p:nvPr/>
          </p:nvSpPr>
          <p:spPr bwMode="auto">
            <a:xfrm>
              <a:off x="1475" y="2183"/>
              <a:ext cx="1" cy="44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54" name="Line 13"/>
            <p:cNvSpPr>
              <a:spLocks noChangeShapeType="1"/>
            </p:cNvSpPr>
            <p:nvPr/>
          </p:nvSpPr>
          <p:spPr bwMode="auto">
            <a:xfrm>
              <a:off x="2352" y="2208"/>
              <a:ext cx="5" cy="44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55" name="Line 14"/>
            <p:cNvSpPr>
              <a:spLocks noChangeShapeType="1"/>
            </p:cNvSpPr>
            <p:nvPr/>
          </p:nvSpPr>
          <p:spPr bwMode="auto">
            <a:xfrm>
              <a:off x="3728" y="2183"/>
              <a:ext cx="1" cy="44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56" name="Rectangle 15"/>
            <p:cNvSpPr>
              <a:spLocks noChangeArrowheads="1"/>
            </p:cNvSpPr>
            <p:nvPr/>
          </p:nvSpPr>
          <p:spPr bwMode="auto">
            <a:xfrm>
              <a:off x="918" y="1931"/>
              <a:ext cx="185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800">
                  <a:solidFill>
                    <a:srgbClr val="000000"/>
                  </a:solidFill>
                  <a:latin typeface="Arial" charset="0"/>
                </a:rPr>
                <a:t>64</a:t>
              </a:r>
              <a:endParaRPr kumimoji="0" lang="en-US" altLang="ko-KR" sz="1800">
                <a:latin typeface="Times New Roman" pitchFamily="18" charset="0"/>
              </a:endParaRPr>
            </a:p>
          </p:txBody>
        </p:sp>
        <p:sp>
          <p:nvSpPr>
            <p:cNvPr id="10257" name="Rectangle 16"/>
            <p:cNvSpPr>
              <a:spLocks noChangeArrowheads="1"/>
            </p:cNvSpPr>
            <p:nvPr/>
          </p:nvSpPr>
          <p:spPr bwMode="auto">
            <a:xfrm>
              <a:off x="1809" y="1931"/>
              <a:ext cx="186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800">
                  <a:solidFill>
                    <a:srgbClr val="000000"/>
                  </a:solidFill>
                  <a:latin typeface="Arial" charset="0"/>
                </a:rPr>
                <a:t>48</a:t>
              </a:r>
              <a:endParaRPr kumimoji="0" lang="en-US" altLang="ko-KR" sz="1800">
                <a:latin typeface="Times New Roman" pitchFamily="18" charset="0"/>
              </a:endParaRPr>
            </a:p>
          </p:txBody>
        </p:sp>
        <p:sp>
          <p:nvSpPr>
            <p:cNvPr id="10258" name="Rectangle 17"/>
            <p:cNvSpPr>
              <a:spLocks noChangeArrowheads="1"/>
            </p:cNvSpPr>
            <p:nvPr/>
          </p:nvSpPr>
          <p:spPr bwMode="auto">
            <a:xfrm>
              <a:off x="4859" y="1931"/>
              <a:ext cx="186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800">
                  <a:solidFill>
                    <a:srgbClr val="000000"/>
                  </a:solidFill>
                  <a:latin typeface="Arial" charset="0"/>
                </a:rPr>
                <a:t>32</a:t>
              </a:r>
              <a:endParaRPr kumimoji="0" lang="en-US" altLang="ko-KR" sz="1800">
                <a:latin typeface="Times New Roman" pitchFamily="18" charset="0"/>
              </a:endParaRPr>
            </a:p>
          </p:txBody>
        </p:sp>
        <p:sp>
          <p:nvSpPr>
            <p:cNvPr id="10259" name="Rectangle 18"/>
            <p:cNvSpPr>
              <a:spLocks noChangeArrowheads="1"/>
            </p:cNvSpPr>
            <p:nvPr/>
          </p:nvSpPr>
          <p:spPr bwMode="auto">
            <a:xfrm>
              <a:off x="4801" y="2294"/>
              <a:ext cx="362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800">
                  <a:solidFill>
                    <a:srgbClr val="000000"/>
                  </a:solidFill>
                  <a:latin typeface="Arial" charset="0"/>
                </a:rPr>
                <a:t>CRC</a:t>
              </a:r>
              <a:endParaRPr kumimoji="0" lang="en-US" altLang="ko-KR" sz="1800">
                <a:latin typeface="Times New Roman" pitchFamily="18" charset="0"/>
              </a:endParaRPr>
            </a:p>
          </p:txBody>
        </p:sp>
        <p:sp>
          <p:nvSpPr>
            <p:cNvPr id="10260" name="Rectangle 19"/>
            <p:cNvSpPr>
              <a:spLocks noChangeArrowheads="1"/>
            </p:cNvSpPr>
            <p:nvPr/>
          </p:nvSpPr>
          <p:spPr bwMode="auto">
            <a:xfrm>
              <a:off x="646" y="2294"/>
              <a:ext cx="713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800">
                  <a:solidFill>
                    <a:srgbClr val="000000"/>
                  </a:solidFill>
                  <a:latin typeface="Arial" charset="0"/>
                </a:rPr>
                <a:t>Preamble</a:t>
              </a:r>
              <a:endParaRPr kumimoji="0" lang="en-US" altLang="ko-KR" sz="1800">
                <a:latin typeface="Times New Roman" pitchFamily="18" charset="0"/>
              </a:endParaRPr>
            </a:p>
          </p:txBody>
        </p:sp>
        <p:sp>
          <p:nvSpPr>
            <p:cNvPr id="10261" name="Rectangle 20"/>
            <p:cNvSpPr>
              <a:spLocks noChangeArrowheads="1"/>
            </p:cNvSpPr>
            <p:nvPr/>
          </p:nvSpPr>
          <p:spPr bwMode="auto">
            <a:xfrm>
              <a:off x="2542" y="2209"/>
              <a:ext cx="250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800">
                  <a:solidFill>
                    <a:srgbClr val="000000"/>
                  </a:solidFill>
                  <a:latin typeface="Arial" charset="0"/>
                </a:rPr>
                <a:t>Src</a:t>
              </a:r>
              <a:endParaRPr kumimoji="0" lang="en-US" altLang="ko-KR" sz="1800">
                <a:latin typeface="Times New Roman" pitchFamily="18" charset="0"/>
              </a:endParaRPr>
            </a:p>
          </p:txBody>
        </p:sp>
        <p:sp>
          <p:nvSpPr>
            <p:cNvPr id="10262" name="Rectangle 21"/>
            <p:cNvSpPr>
              <a:spLocks noChangeArrowheads="1"/>
            </p:cNvSpPr>
            <p:nvPr/>
          </p:nvSpPr>
          <p:spPr bwMode="auto">
            <a:xfrm>
              <a:off x="2542" y="2400"/>
              <a:ext cx="334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800">
                  <a:solidFill>
                    <a:srgbClr val="000000"/>
                  </a:solidFill>
                  <a:latin typeface="Arial" charset="0"/>
                </a:rPr>
                <a:t>addr</a:t>
              </a:r>
              <a:endParaRPr kumimoji="0" lang="en-US" altLang="ko-KR" sz="1800">
                <a:latin typeface="Times New Roman" pitchFamily="18" charset="0"/>
              </a:endParaRPr>
            </a:p>
          </p:txBody>
        </p:sp>
        <p:sp>
          <p:nvSpPr>
            <p:cNvPr id="10263" name="Line 22"/>
            <p:cNvSpPr>
              <a:spLocks noChangeShapeType="1"/>
            </p:cNvSpPr>
            <p:nvPr/>
          </p:nvSpPr>
          <p:spPr bwMode="auto">
            <a:xfrm>
              <a:off x="3072" y="2208"/>
              <a:ext cx="5" cy="44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64" name="Rectangle 23"/>
            <p:cNvSpPr>
              <a:spLocks noChangeArrowheads="1"/>
            </p:cNvSpPr>
            <p:nvPr/>
          </p:nvSpPr>
          <p:spPr bwMode="auto">
            <a:xfrm>
              <a:off x="3276" y="2293"/>
              <a:ext cx="371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800">
                  <a:solidFill>
                    <a:srgbClr val="000000"/>
                  </a:solidFill>
                  <a:latin typeface="Arial" charset="0"/>
                </a:rPr>
                <a:t>Type</a:t>
              </a:r>
              <a:endParaRPr kumimoji="0" lang="en-US" altLang="ko-KR" sz="1800">
                <a:latin typeface="Times New Roman" pitchFamily="18" charset="0"/>
              </a:endParaRPr>
            </a:p>
          </p:txBody>
        </p:sp>
        <p:sp>
          <p:nvSpPr>
            <p:cNvPr id="10265" name="Rectangle 24"/>
            <p:cNvSpPr>
              <a:spLocks noChangeArrowheads="1"/>
            </p:cNvSpPr>
            <p:nvPr/>
          </p:nvSpPr>
          <p:spPr bwMode="auto">
            <a:xfrm>
              <a:off x="3958" y="2293"/>
              <a:ext cx="380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800">
                  <a:solidFill>
                    <a:srgbClr val="000000"/>
                  </a:solidFill>
                  <a:latin typeface="Arial" charset="0"/>
                </a:rPr>
                <a:t>Body</a:t>
              </a:r>
              <a:endParaRPr kumimoji="0" lang="en-US" altLang="ko-KR" sz="1800">
                <a:latin typeface="Times New Roman" pitchFamily="18" charset="0"/>
              </a:endParaRPr>
            </a:p>
          </p:txBody>
        </p:sp>
        <p:sp>
          <p:nvSpPr>
            <p:cNvPr id="10266" name="Rectangle 25"/>
            <p:cNvSpPr>
              <a:spLocks noChangeArrowheads="1"/>
            </p:cNvSpPr>
            <p:nvPr/>
          </p:nvSpPr>
          <p:spPr bwMode="auto">
            <a:xfrm>
              <a:off x="3392" y="1931"/>
              <a:ext cx="186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800">
                  <a:solidFill>
                    <a:srgbClr val="000000"/>
                  </a:solidFill>
                  <a:latin typeface="Arial" charset="0"/>
                </a:rPr>
                <a:t>16</a:t>
              </a:r>
              <a:endParaRPr kumimoji="0" lang="en-US" altLang="ko-KR" sz="1800">
                <a:latin typeface="Times New Roman" pitchFamily="18" charset="0"/>
              </a:endParaRPr>
            </a:p>
          </p:txBody>
        </p:sp>
        <p:sp>
          <p:nvSpPr>
            <p:cNvPr id="10267" name="Rectangle 26"/>
            <p:cNvSpPr>
              <a:spLocks noChangeArrowheads="1"/>
            </p:cNvSpPr>
            <p:nvPr/>
          </p:nvSpPr>
          <p:spPr bwMode="auto">
            <a:xfrm>
              <a:off x="2680" y="1931"/>
              <a:ext cx="185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800">
                  <a:solidFill>
                    <a:srgbClr val="000000"/>
                  </a:solidFill>
                  <a:latin typeface="Arial" charset="0"/>
                </a:rPr>
                <a:t>48</a:t>
              </a:r>
              <a:endParaRPr kumimoji="0" lang="en-US" altLang="ko-KR" sz="1800">
                <a:latin typeface="Times New Roman" pitchFamily="18" charset="0"/>
              </a:endParaRPr>
            </a:p>
          </p:txBody>
        </p:sp>
      </p:grpSp>
      <p:sp>
        <p:nvSpPr>
          <p:cNvPr id="10245" name="Text Box 27"/>
          <p:cNvSpPr txBox="1">
            <a:spLocks noChangeArrowheads="1"/>
          </p:cNvSpPr>
          <p:nvPr/>
        </p:nvSpPr>
        <p:spPr bwMode="auto">
          <a:xfrm>
            <a:off x="228600" y="152400"/>
            <a:ext cx="403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>
                <a:latin typeface="Times New Roman" pitchFamily="18" charset="0"/>
              </a:rPr>
              <a:t>2</a:t>
            </a:r>
            <a:r>
              <a:rPr lang="ko-KR" altLang="en-US" sz="1000" b="1">
                <a:latin typeface="Times New Roman" pitchFamily="18" charset="0"/>
              </a:rPr>
              <a:t>장</a:t>
            </a:r>
            <a:r>
              <a:rPr lang="en-US" altLang="ko-KR" sz="1000" b="1">
                <a:latin typeface="Times New Roman" pitchFamily="18" charset="0"/>
              </a:rPr>
              <a:t>. </a:t>
            </a:r>
            <a:r>
              <a:rPr lang="ko-KR" altLang="en-US" sz="1000" b="1">
                <a:latin typeface="Times New Roman" pitchFamily="18" charset="0"/>
              </a:rPr>
              <a:t>데이터 링크 네트워크</a:t>
            </a:r>
            <a:r>
              <a:rPr lang="en-US" altLang="ko-KR" sz="1000" b="1">
                <a:latin typeface="Times New Roman" pitchFamily="18" charset="0"/>
              </a:rPr>
              <a:t>: </a:t>
            </a:r>
            <a:r>
              <a:rPr lang="ko-KR" altLang="en-US" sz="1000" b="1">
                <a:latin typeface="Times New Roman" pitchFamily="18" charset="0"/>
              </a:rPr>
              <a:t>이더넷</a:t>
            </a:r>
            <a:endParaRPr lang="ko-KR" altLang="en-US" sz="1400" b="1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8663880" cy="663352"/>
          </a:xfrm>
        </p:spPr>
        <p:txBody>
          <a:bodyPr/>
          <a:lstStyle/>
          <a:p>
            <a:pPr eaLnBrk="1" hangingPunct="1"/>
            <a:r>
              <a:rPr lang="ko-KR" altLang="en-US" dirty="0"/>
              <a:t>전송 알고리즘</a:t>
            </a:r>
            <a:r>
              <a:rPr lang="en-US" altLang="ko-KR" dirty="0"/>
              <a:t>(Transmitter Algorithm)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480" y="1628502"/>
            <a:ext cx="8382000" cy="5112866"/>
          </a:xfrm>
        </p:spPr>
        <p:txBody>
          <a:bodyPr/>
          <a:lstStyle/>
          <a:p>
            <a:pPr eaLnBrk="1" hangingPunct="1"/>
            <a:r>
              <a:rPr lang="ko-KR" altLang="en-US" sz="2400" dirty="0"/>
              <a:t>다중 매체접근제어</a:t>
            </a:r>
            <a:r>
              <a:rPr lang="en-US" altLang="ko-KR" sz="2400" dirty="0"/>
              <a:t>(MAC): </a:t>
            </a:r>
            <a:r>
              <a:rPr lang="ko-KR" altLang="en-US" sz="2400" dirty="0"/>
              <a:t>기본적으로</a:t>
            </a:r>
            <a:r>
              <a:rPr lang="en-US" altLang="ko-KR" sz="2400" dirty="0"/>
              <a:t>, </a:t>
            </a:r>
            <a:r>
              <a:rPr lang="ko-KR" altLang="en-US" sz="2400" dirty="0"/>
              <a:t>경쟁 방식</a:t>
            </a:r>
            <a:endParaRPr lang="en-US" altLang="ko-KR" sz="2400" dirty="0"/>
          </a:p>
          <a:p>
            <a:pPr lvl="1" eaLnBrk="1" hangingPunct="1"/>
            <a:r>
              <a:rPr lang="ko-KR" altLang="en-US" sz="2400" dirty="0"/>
              <a:t>즉</a:t>
            </a:r>
            <a:r>
              <a:rPr lang="en-US" altLang="ko-KR" sz="2400" dirty="0"/>
              <a:t>, </a:t>
            </a:r>
            <a:r>
              <a:rPr lang="ko-KR" altLang="en-US" sz="2400" dirty="0"/>
              <a:t>제어방식</a:t>
            </a:r>
            <a:r>
              <a:rPr lang="en-US" altLang="ko-KR" sz="2400" dirty="0"/>
              <a:t>, </a:t>
            </a:r>
            <a:r>
              <a:rPr lang="ko-KR" altLang="en-US" sz="2400" dirty="0"/>
              <a:t>예약방식이 아님</a:t>
            </a:r>
            <a:r>
              <a:rPr lang="en-US" altLang="ko-KR" sz="2400" dirty="0"/>
              <a:t>.</a:t>
            </a:r>
          </a:p>
          <a:p>
            <a:pPr eaLnBrk="1" hangingPunct="1"/>
            <a:r>
              <a:rPr lang="en-US" altLang="ko-KR" sz="2400" dirty="0">
                <a:solidFill>
                  <a:srgbClr val="FF0000"/>
                </a:solidFill>
              </a:rPr>
              <a:t>CS: carrier sense</a:t>
            </a:r>
          </a:p>
          <a:p>
            <a:pPr lvl="1" eaLnBrk="1" hangingPunct="1"/>
            <a:r>
              <a:rPr lang="ko-KR" altLang="en-US" sz="2400" dirty="0"/>
              <a:t>전송 전에 회선의 상태를 확인</a:t>
            </a:r>
          </a:p>
          <a:p>
            <a:pPr eaLnBrk="1" hangingPunct="1"/>
            <a:r>
              <a:rPr lang="ko-KR" altLang="en-US" sz="2400" dirty="0"/>
              <a:t>회선이 유휴</a:t>
            </a:r>
            <a:r>
              <a:rPr lang="en-US" altLang="ko-KR" sz="2400" dirty="0"/>
              <a:t>(idle) </a:t>
            </a:r>
            <a:r>
              <a:rPr lang="ko-KR" altLang="en-US" sz="2400" dirty="0"/>
              <a:t>상태이면</a:t>
            </a:r>
            <a:r>
              <a:rPr lang="en-US" altLang="ko-KR" sz="2400" dirty="0"/>
              <a:t>:</a:t>
            </a:r>
          </a:p>
          <a:p>
            <a:pPr lvl="1" eaLnBrk="1" hangingPunct="1"/>
            <a:r>
              <a:rPr lang="ko-KR" altLang="en-US" sz="2400" dirty="0"/>
              <a:t>즉시 전송</a:t>
            </a:r>
          </a:p>
          <a:p>
            <a:pPr lvl="1" eaLnBrk="1" hangingPunct="1"/>
            <a:r>
              <a:rPr lang="ko-KR" altLang="en-US" sz="2400" dirty="0"/>
              <a:t>메시지 사이즈의 상한선은 </a:t>
            </a:r>
            <a:r>
              <a:rPr lang="en-US" altLang="ko-KR" sz="2400" dirty="0"/>
              <a:t>1500 </a:t>
            </a:r>
            <a:r>
              <a:rPr lang="ko-KR" altLang="en-US" sz="2400" dirty="0"/>
              <a:t>바이트</a:t>
            </a:r>
          </a:p>
          <a:p>
            <a:pPr lvl="1" eaLnBrk="1" hangingPunct="1"/>
            <a:r>
              <a:rPr lang="ko-KR" altLang="en-US" sz="2400" dirty="0"/>
              <a:t>연속해서 프레임을 보낼 때는 </a:t>
            </a:r>
            <a:r>
              <a:rPr lang="en-US" altLang="ko-KR" sz="2400" dirty="0"/>
              <a:t>9.6㎲</a:t>
            </a:r>
            <a:r>
              <a:rPr lang="ko-KR" altLang="en-US" sz="2400" dirty="0"/>
              <a:t>을 기다려야 함</a:t>
            </a:r>
          </a:p>
          <a:p>
            <a:pPr eaLnBrk="1" hangingPunct="1">
              <a:lnSpc>
                <a:spcPct val="20000"/>
              </a:lnSpc>
              <a:buFontTx/>
              <a:buNone/>
            </a:pPr>
            <a:r>
              <a:rPr lang="ko-KR" altLang="en-US" sz="2400" dirty="0"/>
              <a:t>    </a:t>
            </a:r>
          </a:p>
          <a:p>
            <a:pPr eaLnBrk="1" hangingPunct="1"/>
            <a:r>
              <a:rPr lang="ko-KR" altLang="en-US" sz="2400" dirty="0"/>
              <a:t>회선이 사용 중이라면</a:t>
            </a:r>
            <a:r>
              <a:rPr lang="en-US" altLang="ko-KR" sz="2400" dirty="0"/>
              <a:t>:</a:t>
            </a:r>
          </a:p>
          <a:p>
            <a:pPr lvl="1" eaLnBrk="1" hangingPunct="1"/>
            <a:r>
              <a:rPr lang="ko-KR" altLang="en-US" sz="2400" dirty="0"/>
              <a:t>유휴 상태가 될 때까지 대기하였다가 즉시 전송</a:t>
            </a:r>
          </a:p>
          <a:p>
            <a:pPr lvl="1" eaLnBrk="1" hangingPunct="1"/>
            <a:r>
              <a:rPr lang="en-US" altLang="ko-KR" sz="2400" i="1" dirty="0"/>
              <a:t>1-persistent</a:t>
            </a:r>
            <a:r>
              <a:rPr lang="en-US" altLang="ko-KR" sz="2400" dirty="0"/>
              <a:t> </a:t>
            </a:r>
            <a:r>
              <a:rPr lang="ko-KR" altLang="en-US" sz="2400" dirty="0"/>
              <a:t>라 불림 </a:t>
            </a:r>
            <a:r>
              <a:rPr lang="en-US" altLang="ko-KR" sz="2400" dirty="0"/>
              <a:t>(</a:t>
            </a:r>
            <a:r>
              <a:rPr lang="en-US" altLang="ko-KR" sz="2400" i="1" dirty="0"/>
              <a:t>p-persistent</a:t>
            </a:r>
            <a:r>
              <a:rPr lang="ko-KR" altLang="en-US" sz="2400" dirty="0"/>
              <a:t>의 특정 형태</a:t>
            </a:r>
            <a:r>
              <a:rPr lang="en-US" altLang="ko-KR" sz="2400" dirty="0"/>
              <a:t>)</a:t>
            </a:r>
          </a:p>
          <a:p>
            <a:pPr eaLnBrk="1" hangingPunct="1">
              <a:lnSpc>
                <a:spcPct val="20000"/>
              </a:lnSpc>
              <a:buFontTx/>
              <a:buNone/>
            </a:pPr>
            <a:r>
              <a:rPr lang="en-US" altLang="ko-KR" dirty="0"/>
              <a:t>    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228600" y="152400"/>
            <a:ext cx="403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>
                <a:latin typeface="Times New Roman" pitchFamily="18" charset="0"/>
              </a:rPr>
              <a:t>2</a:t>
            </a:r>
            <a:r>
              <a:rPr lang="ko-KR" altLang="en-US" sz="1000" b="1">
                <a:latin typeface="Times New Roman" pitchFamily="18" charset="0"/>
              </a:rPr>
              <a:t>장</a:t>
            </a:r>
            <a:r>
              <a:rPr lang="en-US" altLang="ko-KR" sz="1000" b="1">
                <a:latin typeface="Times New Roman" pitchFamily="18" charset="0"/>
              </a:rPr>
              <a:t>. </a:t>
            </a:r>
            <a:r>
              <a:rPr lang="ko-KR" altLang="en-US" sz="1000" b="1">
                <a:latin typeface="Times New Roman" pitchFamily="18" charset="0"/>
              </a:rPr>
              <a:t>데이터 링크 네트워크</a:t>
            </a:r>
            <a:r>
              <a:rPr lang="en-US" altLang="ko-KR" sz="1000" b="1">
                <a:latin typeface="Times New Roman" pitchFamily="18" charset="0"/>
              </a:rPr>
              <a:t>: </a:t>
            </a:r>
            <a:r>
              <a:rPr lang="ko-KR" altLang="en-US" sz="1000" b="1">
                <a:latin typeface="Times New Roman" pitchFamily="18" charset="0"/>
              </a:rPr>
              <a:t>이더넷</a:t>
            </a:r>
            <a:endParaRPr lang="ko-KR" altLang="en-US" sz="1400" b="1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94928"/>
            <a:ext cx="7772400" cy="685800"/>
          </a:xfrm>
        </p:spPr>
        <p:txBody>
          <a:bodyPr/>
          <a:lstStyle/>
          <a:p>
            <a:pPr eaLnBrk="1" hangingPunct="1"/>
            <a:r>
              <a:rPr lang="ko-KR" altLang="en-US" dirty="0"/>
              <a:t>전송 알고리즘 </a:t>
            </a:r>
            <a:r>
              <a:rPr lang="en-US" altLang="ko-KR" dirty="0"/>
              <a:t>: </a:t>
            </a:r>
            <a:r>
              <a:rPr lang="ko-KR" altLang="en-US" dirty="0"/>
              <a:t>충돌</a:t>
            </a:r>
            <a:r>
              <a:rPr lang="en-US" altLang="ko-KR" dirty="0"/>
              <a:t>(Collision)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6172615" cy="579119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CD (Collision Detection): </a:t>
            </a:r>
            <a:r>
              <a:rPr lang="ko-KR" altLang="en-US" dirty="0">
                <a:solidFill>
                  <a:srgbClr val="FF0000"/>
                </a:solidFill>
              </a:rPr>
              <a:t>전송 중에도 회선 점검</a:t>
            </a:r>
            <a:endParaRPr lang="en-US" altLang="ko-KR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/>
              <a:t>최소</a:t>
            </a:r>
            <a:r>
              <a:rPr lang="en-US" altLang="ko-KR" dirty="0"/>
              <a:t> </a:t>
            </a:r>
            <a:r>
              <a:rPr lang="ko-KR" altLang="en-US" dirty="0"/>
              <a:t>얼마 동안 감지해야 확실한 충돌 감지</a:t>
            </a:r>
            <a:r>
              <a:rPr lang="en-US" altLang="ko-KR" dirty="0"/>
              <a:t>?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dirty="0"/>
              <a:t>최악 충돌 시나리오 </a:t>
            </a:r>
            <a:r>
              <a:rPr lang="en-US" altLang="ko-KR" dirty="0"/>
              <a:t>– 51.2 </a:t>
            </a:r>
            <a:r>
              <a:rPr lang="en-US" altLang="ko-KR" dirty="0">
                <a:sym typeface="Symbol" panose="05050102010706020507" pitchFamily="18" charset="2"/>
              </a:rPr>
              <a:t></a:t>
            </a:r>
            <a:r>
              <a:rPr lang="ko-KR" altLang="en-US" dirty="0">
                <a:sym typeface="Symbol" panose="05050102010706020507" pitchFamily="18" charset="2"/>
              </a:rPr>
              <a:t> </a:t>
            </a:r>
            <a:r>
              <a:rPr lang="en-US" altLang="ko-KR" dirty="0">
                <a:sym typeface="Symbol" panose="05050102010706020507" pitchFamily="18" charset="2"/>
              </a:rPr>
              <a:t>sec</a:t>
            </a:r>
            <a:endParaRPr lang="en-US" altLang="ko-KR" dirty="0"/>
          </a:p>
          <a:p>
            <a:pPr lvl="1" eaLnBrk="1" hangingPunct="1">
              <a:lnSpc>
                <a:spcPct val="90000"/>
              </a:lnSpc>
            </a:pPr>
            <a:r>
              <a:rPr lang="en-US" altLang="ko-KR" dirty="0"/>
              <a:t>51.2 </a:t>
            </a:r>
            <a:r>
              <a:rPr lang="en-US" altLang="ko-KR" dirty="0">
                <a:sym typeface="Symbol" panose="05050102010706020507" pitchFamily="18" charset="2"/>
              </a:rPr>
              <a:t></a:t>
            </a:r>
            <a:r>
              <a:rPr lang="ko-KR" altLang="en-US" dirty="0">
                <a:sym typeface="Symbol" panose="05050102010706020507" pitchFamily="18" charset="2"/>
              </a:rPr>
              <a:t> </a:t>
            </a:r>
            <a:r>
              <a:rPr lang="en-US" altLang="ko-KR" dirty="0">
                <a:sym typeface="Symbol" panose="05050102010706020507" pitchFamily="18" charset="2"/>
              </a:rPr>
              <a:t>sec </a:t>
            </a:r>
            <a:r>
              <a:rPr lang="ko-KR" altLang="en-US" dirty="0">
                <a:sym typeface="Symbol" panose="05050102010706020507" pitchFamily="18" charset="2"/>
              </a:rPr>
              <a:t>전에 전송이 끝나면</a:t>
            </a:r>
            <a:r>
              <a:rPr lang="en-US" altLang="ko-KR" dirty="0">
                <a:sym typeface="Symbol" panose="05050102010706020507" pitchFamily="18" charset="2"/>
              </a:rPr>
              <a:t>?</a:t>
            </a:r>
            <a:endParaRPr lang="en-US" altLang="ko-KR" dirty="0"/>
          </a:p>
          <a:p>
            <a:pPr lvl="2" eaLnBrk="1" hangingPunct="1">
              <a:lnSpc>
                <a:spcPct val="90000"/>
              </a:lnSpc>
            </a:pPr>
            <a:r>
              <a:rPr lang="ko-KR" altLang="en-US" dirty="0"/>
              <a:t>수신자 위치에 따라서 충돌 없는 수신도 발생 가능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충돌 여부가 확신하지 않음</a:t>
            </a:r>
            <a:r>
              <a:rPr lang="en-US" altLang="ko-KR" dirty="0"/>
              <a:t>.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dirty="0"/>
              <a:t>따라서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10Mbps </a:t>
            </a:r>
            <a:r>
              <a:rPr lang="ko-KR" altLang="en-US" dirty="0"/>
              <a:t>기준</a:t>
            </a:r>
            <a:r>
              <a:rPr lang="en-US" altLang="ko-KR" dirty="0"/>
              <a:t>, </a:t>
            </a:r>
            <a:r>
              <a:rPr lang="ko-KR" altLang="en-US" dirty="0"/>
              <a:t>전송 최소 프레임의 길이는</a:t>
            </a:r>
            <a:r>
              <a:rPr lang="en-US" altLang="ko-KR" dirty="0"/>
              <a:t> 512ibt, </a:t>
            </a:r>
            <a:r>
              <a:rPr lang="ko-KR" altLang="en-US" dirty="0"/>
              <a:t>즉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64 </a:t>
            </a:r>
            <a:r>
              <a:rPr lang="ko-KR" altLang="en-US" dirty="0"/>
              <a:t>바이트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dirty="0"/>
              <a:t>충돌</a:t>
            </a:r>
            <a:r>
              <a:rPr lang="en-US" altLang="ko-KR" dirty="0"/>
              <a:t>(collision)</a:t>
            </a:r>
            <a:r>
              <a:rPr lang="ko-KR" altLang="en-US" dirty="0"/>
              <a:t>이 생기면</a:t>
            </a:r>
            <a:r>
              <a:rPr lang="en-US" altLang="ko-KR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/>
              <a:t>잼</a:t>
            </a:r>
            <a:r>
              <a:rPr lang="en-US" altLang="ko-KR" dirty="0"/>
              <a:t>(jam)</a:t>
            </a:r>
            <a:r>
              <a:rPr lang="ko-KR" altLang="en-US" dirty="0"/>
              <a:t>신호를 발송하고</a:t>
            </a:r>
            <a:r>
              <a:rPr lang="en-US" altLang="ko-KR" dirty="0"/>
              <a:t>,</a:t>
            </a:r>
            <a:r>
              <a:rPr lang="ko-KR" altLang="en-US" dirty="0"/>
              <a:t> 프레임 </a:t>
            </a:r>
            <a:r>
              <a:rPr lang="ko-KR" altLang="en-US" dirty="0">
                <a:solidFill>
                  <a:srgbClr val="FF0000"/>
                </a:solidFill>
              </a:rPr>
              <a:t>전송을 멈춤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/>
              <a:t>지연시간</a:t>
            </a:r>
            <a:r>
              <a:rPr lang="en-US" altLang="ko-KR" dirty="0"/>
              <a:t>(delay)</a:t>
            </a:r>
            <a:r>
              <a:rPr lang="ko-KR" altLang="en-US" dirty="0"/>
              <a:t>을 가진 후 재시도</a:t>
            </a:r>
          </a:p>
          <a:p>
            <a:pPr lvl="2" eaLnBrk="1" hangingPunct="1">
              <a:lnSpc>
                <a:spcPct val="130000"/>
              </a:lnSpc>
            </a:pPr>
            <a:r>
              <a:rPr lang="ko-KR" altLang="en-US" sz="1800" dirty="0" err="1"/>
              <a:t>첫번째</a:t>
            </a:r>
            <a:r>
              <a:rPr lang="en-US" altLang="ko-KR" sz="1800" dirty="0"/>
              <a:t>: ( 0, 51.2㎲ ) </a:t>
            </a:r>
            <a:r>
              <a:rPr lang="ko-KR" altLang="en-US" sz="1800" dirty="0"/>
              <a:t>중에서 택일  </a:t>
            </a:r>
          </a:p>
          <a:p>
            <a:pPr lvl="2" eaLnBrk="1" hangingPunct="1">
              <a:lnSpc>
                <a:spcPct val="110000"/>
              </a:lnSpc>
            </a:pPr>
            <a:r>
              <a:rPr lang="ko-KR" altLang="en-US" sz="1800" dirty="0" err="1"/>
              <a:t>두번째</a:t>
            </a:r>
            <a:r>
              <a:rPr lang="en-US" altLang="ko-KR" sz="1800" dirty="0"/>
              <a:t>: ( 0, 51.2, 102.4, 153.6 )</a:t>
            </a:r>
            <a:r>
              <a:rPr lang="ko-KR" altLang="en-US" sz="1800" dirty="0"/>
              <a:t>중에서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ko-KR" sz="1800" dirty="0"/>
              <a:t>N</a:t>
            </a:r>
            <a:r>
              <a:rPr lang="ko-KR" altLang="en-US" sz="1800" dirty="0"/>
              <a:t>번째</a:t>
            </a:r>
            <a:r>
              <a:rPr lang="en-US" altLang="ko-KR" sz="1800" dirty="0"/>
              <a:t>: randomly select k </a:t>
            </a:r>
            <a:r>
              <a:rPr lang="en-US" altLang="ko-KR" sz="1800" dirty="0">
                <a:latin typeface="Arial" charset="0"/>
              </a:rPr>
              <a:t>x</a:t>
            </a:r>
            <a:r>
              <a:rPr lang="en-US" altLang="ko-KR" sz="1800" dirty="0"/>
              <a:t> 51.2,  k=0..2</a:t>
            </a:r>
            <a:r>
              <a:rPr lang="en-US" altLang="ko-KR" sz="1800" baseline="30000" dirty="0"/>
              <a:t>n</a:t>
            </a:r>
            <a:r>
              <a:rPr lang="en-US" altLang="ko-KR" sz="1800" dirty="0"/>
              <a:t> - 1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sz="1800" dirty="0" err="1"/>
              <a:t>여러번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시도후에</a:t>
            </a:r>
            <a:r>
              <a:rPr lang="ko-KR" altLang="en-US" sz="1800" dirty="0"/>
              <a:t> 포기</a:t>
            </a:r>
            <a:r>
              <a:rPr lang="en-US" altLang="ko-KR" sz="1800" dirty="0"/>
              <a:t>(</a:t>
            </a:r>
            <a:r>
              <a:rPr lang="ko-KR" altLang="en-US" sz="1800" dirty="0"/>
              <a:t>보통 </a:t>
            </a:r>
            <a:r>
              <a:rPr lang="en-US" altLang="ko-KR" sz="1800" dirty="0"/>
              <a:t>16</a:t>
            </a:r>
            <a:r>
              <a:rPr lang="ko-KR" altLang="en-US" sz="1800" dirty="0"/>
              <a:t>번</a:t>
            </a:r>
            <a:r>
              <a:rPr lang="en-US" altLang="ko-KR" sz="1800" dirty="0"/>
              <a:t>)</a:t>
            </a:r>
          </a:p>
          <a:p>
            <a:pPr lvl="1" eaLnBrk="1" hangingPunct="1">
              <a:lnSpc>
                <a:spcPct val="16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지수 </a:t>
            </a:r>
            <a:r>
              <a:rPr lang="ko-KR" altLang="en-US" dirty="0" err="1">
                <a:solidFill>
                  <a:srgbClr val="FF0000"/>
                </a:solidFill>
              </a:rPr>
              <a:t>백오프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(exponential </a:t>
            </a:r>
            <a:r>
              <a:rPr lang="en-US" altLang="ko-KR" dirty="0" err="1">
                <a:solidFill>
                  <a:srgbClr val="FF0000"/>
                </a:solidFill>
              </a:rPr>
              <a:t>backoff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6228185" y="1639416"/>
            <a:ext cx="2782251" cy="3312728"/>
            <a:chOff x="1675" y="1056"/>
            <a:chExt cx="2203" cy="2784"/>
          </a:xfrm>
        </p:grpSpPr>
        <p:sp>
          <p:nvSpPr>
            <p:cNvPr id="12294" name="Line 5"/>
            <p:cNvSpPr>
              <a:spLocks noChangeShapeType="1"/>
            </p:cNvSpPr>
            <p:nvPr/>
          </p:nvSpPr>
          <p:spPr bwMode="auto">
            <a:xfrm>
              <a:off x="1999" y="1526"/>
              <a:ext cx="265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295" name="Freeform 6"/>
            <p:cNvSpPr>
              <a:spLocks/>
            </p:cNvSpPr>
            <p:nvPr/>
          </p:nvSpPr>
          <p:spPr bwMode="auto">
            <a:xfrm>
              <a:off x="2251" y="1507"/>
              <a:ext cx="75" cy="39"/>
            </a:xfrm>
            <a:custGeom>
              <a:avLst/>
              <a:gdLst>
                <a:gd name="T0" fmla="*/ 0 w 78"/>
                <a:gd name="T1" fmla="*/ 36 h 44"/>
                <a:gd name="T2" fmla="*/ 75 w 78"/>
                <a:gd name="T3" fmla="*/ 19 h 44"/>
                <a:gd name="T4" fmla="*/ 0 w 78"/>
                <a:gd name="T5" fmla="*/ 0 h 44"/>
                <a:gd name="T6" fmla="*/ 0 w 78"/>
                <a:gd name="T7" fmla="*/ 39 h 44"/>
                <a:gd name="T8" fmla="*/ 0 w 78"/>
                <a:gd name="T9" fmla="*/ 39 h 44"/>
                <a:gd name="T10" fmla="*/ 0 w 78"/>
                <a:gd name="T11" fmla="*/ 36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8"/>
                <a:gd name="T19" fmla="*/ 0 h 44"/>
                <a:gd name="T20" fmla="*/ 78 w 78"/>
                <a:gd name="T21" fmla="*/ 44 h 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8" h="44">
                  <a:moveTo>
                    <a:pt x="0" y="41"/>
                  </a:moveTo>
                  <a:lnTo>
                    <a:pt x="78" y="21"/>
                  </a:lnTo>
                  <a:lnTo>
                    <a:pt x="0" y="0"/>
                  </a:lnTo>
                  <a:lnTo>
                    <a:pt x="0" y="44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296" name="Rectangle 7"/>
            <p:cNvSpPr>
              <a:spLocks noChangeArrowheads="1"/>
            </p:cNvSpPr>
            <p:nvPr/>
          </p:nvSpPr>
          <p:spPr bwMode="auto">
            <a:xfrm>
              <a:off x="1917" y="1097"/>
              <a:ext cx="82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400">
                  <a:solidFill>
                    <a:srgbClr val="000000"/>
                  </a:solidFill>
                  <a:latin typeface="Arial" charset="0"/>
                </a:rPr>
                <a:t>A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12297" name="Freeform 8"/>
            <p:cNvSpPr>
              <a:spLocks/>
            </p:cNvSpPr>
            <p:nvPr/>
          </p:nvSpPr>
          <p:spPr bwMode="auto">
            <a:xfrm>
              <a:off x="1831" y="1056"/>
              <a:ext cx="247" cy="226"/>
            </a:xfrm>
            <a:custGeom>
              <a:avLst/>
              <a:gdLst>
                <a:gd name="T0" fmla="*/ 247 w 256"/>
                <a:gd name="T1" fmla="*/ 226 h 255"/>
                <a:gd name="T2" fmla="*/ 0 w 256"/>
                <a:gd name="T3" fmla="*/ 226 h 255"/>
                <a:gd name="T4" fmla="*/ 0 w 256"/>
                <a:gd name="T5" fmla="*/ 0 h 255"/>
                <a:gd name="T6" fmla="*/ 247 w 256"/>
                <a:gd name="T7" fmla="*/ 0 h 255"/>
                <a:gd name="T8" fmla="*/ 247 w 256"/>
                <a:gd name="T9" fmla="*/ 226 h 255"/>
                <a:gd name="T10" fmla="*/ 247 w 256"/>
                <a:gd name="T11" fmla="*/ 226 h 2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5"/>
                <a:gd name="T20" fmla="*/ 256 w 256"/>
                <a:gd name="T21" fmla="*/ 255 h 25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5">
                  <a:moveTo>
                    <a:pt x="256" y="255"/>
                  </a:moveTo>
                  <a:lnTo>
                    <a:pt x="0" y="255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5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298" name="Line 9"/>
            <p:cNvSpPr>
              <a:spLocks noChangeShapeType="1"/>
            </p:cNvSpPr>
            <p:nvPr/>
          </p:nvSpPr>
          <p:spPr bwMode="auto">
            <a:xfrm>
              <a:off x="1953" y="1282"/>
              <a:ext cx="4" cy="11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299" name="Rectangle 10"/>
            <p:cNvSpPr>
              <a:spLocks noChangeArrowheads="1"/>
            </p:cNvSpPr>
            <p:nvPr/>
          </p:nvSpPr>
          <p:spPr bwMode="auto">
            <a:xfrm>
              <a:off x="3722" y="1097"/>
              <a:ext cx="83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400">
                  <a:solidFill>
                    <a:srgbClr val="000000"/>
                  </a:solidFill>
                  <a:latin typeface="Arial" charset="0"/>
                </a:rPr>
                <a:t>B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12300" name="Freeform 11"/>
            <p:cNvSpPr>
              <a:spLocks/>
            </p:cNvSpPr>
            <p:nvPr/>
          </p:nvSpPr>
          <p:spPr bwMode="auto">
            <a:xfrm>
              <a:off x="3633" y="1056"/>
              <a:ext cx="245" cy="226"/>
            </a:xfrm>
            <a:custGeom>
              <a:avLst/>
              <a:gdLst>
                <a:gd name="T0" fmla="*/ 245 w 255"/>
                <a:gd name="T1" fmla="*/ 226 h 255"/>
                <a:gd name="T2" fmla="*/ 0 w 255"/>
                <a:gd name="T3" fmla="*/ 226 h 255"/>
                <a:gd name="T4" fmla="*/ 0 w 255"/>
                <a:gd name="T5" fmla="*/ 0 h 255"/>
                <a:gd name="T6" fmla="*/ 245 w 255"/>
                <a:gd name="T7" fmla="*/ 0 h 255"/>
                <a:gd name="T8" fmla="*/ 245 w 255"/>
                <a:gd name="T9" fmla="*/ 226 h 255"/>
                <a:gd name="T10" fmla="*/ 245 w 255"/>
                <a:gd name="T11" fmla="*/ 226 h 2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5"/>
                <a:gd name="T19" fmla="*/ 0 h 255"/>
                <a:gd name="T20" fmla="*/ 255 w 255"/>
                <a:gd name="T21" fmla="*/ 255 h 25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5" h="255">
                  <a:moveTo>
                    <a:pt x="255" y="255"/>
                  </a:moveTo>
                  <a:lnTo>
                    <a:pt x="0" y="255"/>
                  </a:lnTo>
                  <a:lnTo>
                    <a:pt x="0" y="0"/>
                  </a:lnTo>
                  <a:lnTo>
                    <a:pt x="255" y="0"/>
                  </a:lnTo>
                  <a:lnTo>
                    <a:pt x="255" y="25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01" name="Line 12"/>
            <p:cNvSpPr>
              <a:spLocks noChangeShapeType="1"/>
            </p:cNvSpPr>
            <p:nvPr/>
          </p:nvSpPr>
          <p:spPr bwMode="auto">
            <a:xfrm>
              <a:off x="3741" y="1281"/>
              <a:ext cx="3" cy="11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02" name="Line 13"/>
            <p:cNvSpPr>
              <a:spLocks noChangeShapeType="1"/>
            </p:cNvSpPr>
            <p:nvPr/>
          </p:nvSpPr>
          <p:spPr bwMode="auto">
            <a:xfrm>
              <a:off x="1675" y="1393"/>
              <a:ext cx="220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03" name="Freeform 14"/>
            <p:cNvSpPr>
              <a:spLocks/>
            </p:cNvSpPr>
            <p:nvPr/>
          </p:nvSpPr>
          <p:spPr bwMode="auto">
            <a:xfrm>
              <a:off x="1957" y="1471"/>
              <a:ext cx="408" cy="112"/>
            </a:xfrm>
            <a:custGeom>
              <a:avLst/>
              <a:gdLst>
                <a:gd name="T0" fmla="*/ 408 w 425"/>
                <a:gd name="T1" fmla="*/ 112 h 126"/>
                <a:gd name="T2" fmla="*/ 0 w 425"/>
                <a:gd name="T3" fmla="*/ 112 h 126"/>
                <a:gd name="T4" fmla="*/ 0 w 425"/>
                <a:gd name="T5" fmla="*/ 0 h 126"/>
                <a:gd name="T6" fmla="*/ 408 w 425"/>
                <a:gd name="T7" fmla="*/ 0 h 126"/>
                <a:gd name="T8" fmla="*/ 408 w 425"/>
                <a:gd name="T9" fmla="*/ 112 h 126"/>
                <a:gd name="T10" fmla="*/ 408 w 425"/>
                <a:gd name="T11" fmla="*/ 112 h 1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5"/>
                <a:gd name="T19" fmla="*/ 0 h 126"/>
                <a:gd name="T20" fmla="*/ 425 w 425"/>
                <a:gd name="T21" fmla="*/ 126 h 1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5" h="126">
                  <a:moveTo>
                    <a:pt x="425" y="126"/>
                  </a:moveTo>
                  <a:lnTo>
                    <a:pt x="0" y="126"/>
                  </a:lnTo>
                  <a:lnTo>
                    <a:pt x="0" y="0"/>
                  </a:lnTo>
                  <a:lnTo>
                    <a:pt x="425" y="0"/>
                  </a:lnTo>
                  <a:lnTo>
                    <a:pt x="425" y="12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04" name="Rectangle 15"/>
            <p:cNvSpPr>
              <a:spLocks noChangeArrowheads="1"/>
            </p:cNvSpPr>
            <p:nvPr/>
          </p:nvSpPr>
          <p:spPr bwMode="auto">
            <a:xfrm>
              <a:off x="1917" y="1849"/>
              <a:ext cx="82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400">
                  <a:solidFill>
                    <a:srgbClr val="000000"/>
                  </a:solidFill>
                  <a:latin typeface="Arial" charset="0"/>
                </a:rPr>
                <a:t>A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12305" name="Freeform 16"/>
            <p:cNvSpPr>
              <a:spLocks/>
            </p:cNvSpPr>
            <p:nvPr/>
          </p:nvSpPr>
          <p:spPr bwMode="auto">
            <a:xfrm>
              <a:off x="1831" y="1808"/>
              <a:ext cx="247" cy="226"/>
            </a:xfrm>
            <a:custGeom>
              <a:avLst/>
              <a:gdLst>
                <a:gd name="T0" fmla="*/ 247 w 256"/>
                <a:gd name="T1" fmla="*/ 226 h 255"/>
                <a:gd name="T2" fmla="*/ 0 w 256"/>
                <a:gd name="T3" fmla="*/ 226 h 255"/>
                <a:gd name="T4" fmla="*/ 0 w 256"/>
                <a:gd name="T5" fmla="*/ 0 h 255"/>
                <a:gd name="T6" fmla="*/ 247 w 256"/>
                <a:gd name="T7" fmla="*/ 0 h 255"/>
                <a:gd name="T8" fmla="*/ 247 w 256"/>
                <a:gd name="T9" fmla="*/ 226 h 255"/>
                <a:gd name="T10" fmla="*/ 247 w 256"/>
                <a:gd name="T11" fmla="*/ 226 h 2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5"/>
                <a:gd name="T20" fmla="*/ 256 w 256"/>
                <a:gd name="T21" fmla="*/ 255 h 25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5">
                  <a:moveTo>
                    <a:pt x="256" y="255"/>
                  </a:moveTo>
                  <a:lnTo>
                    <a:pt x="0" y="255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5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06" name="Line 17"/>
            <p:cNvSpPr>
              <a:spLocks noChangeShapeType="1"/>
            </p:cNvSpPr>
            <p:nvPr/>
          </p:nvSpPr>
          <p:spPr bwMode="auto">
            <a:xfrm>
              <a:off x="1953" y="2034"/>
              <a:ext cx="4" cy="11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07" name="Rectangle 18"/>
            <p:cNvSpPr>
              <a:spLocks noChangeArrowheads="1"/>
            </p:cNvSpPr>
            <p:nvPr/>
          </p:nvSpPr>
          <p:spPr bwMode="auto">
            <a:xfrm>
              <a:off x="3722" y="1849"/>
              <a:ext cx="83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400">
                  <a:solidFill>
                    <a:srgbClr val="000000"/>
                  </a:solidFill>
                  <a:latin typeface="Arial" charset="0"/>
                </a:rPr>
                <a:t>B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12308" name="Freeform 19"/>
            <p:cNvSpPr>
              <a:spLocks/>
            </p:cNvSpPr>
            <p:nvPr/>
          </p:nvSpPr>
          <p:spPr bwMode="auto">
            <a:xfrm>
              <a:off x="3633" y="1808"/>
              <a:ext cx="245" cy="226"/>
            </a:xfrm>
            <a:custGeom>
              <a:avLst/>
              <a:gdLst>
                <a:gd name="T0" fmla="*/ 245 w 255"/>
                <a:gd name="T1" fmla="*/ 226 h 255"/>
                <a:gd name="T2" fmla="*/ 0 w 255"/>
                <a:gd name="T3" fmla="*/ 226 h 255"/>
                <a:gd name="T4" fmla="*/ 0 w 255"/>
                <a:gd name="T5" fmla="*/ 0 h 255"/>
                <a:gd name="T6" fmla="*/ 245 w 255"/>
                <a:gd name="T7" fmla="*/ 0 h 255"/>
                <a:gd name="T8" fmla="*/ 245 w 255"/>
                <a:gd name="T9" fmla="*/ 226 h 255"/>
                <a:gd name="T10" fmla="*/ 245 w 255"/>
                <a:gd name="T11" fmla="*/ 226 h 2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5"/>
                <a:gd name="T19" fmla="*/ 0 h 255"/>
                <a:gd name="T20" fmla="*/ 255 w 255"/>
                <a:gd name="T21" fmla="*/ 255 h 25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5" h="255">
                  <a:moveTo>
                    <a:pt x="255" y="255"/>
                  </a:moveTo>
                  <a:lnTo>
                    <a:pt x="0" y="255"/>
                  </a:lnTo>
                  <a:lnTo>
                    <a:pt x="0" y="0"/>
                  </a:lnTo>
                  <a:lnTo>
                    <a:pt x="255" y="0"/>
                  </a:lnTo>
                  <a:lnTo>
                    <a:pt x="255" y="25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09" name="Line 20"/>
            <p:cNvSpPr>
              <a:spLocks noChangeShapeType="1"/>
            </p:cNvSpPr>
            <p:nvPr/>
          </p:nvSpPr>
          <p:spPr bwMode="auto">
            <a:xfrm>
              <a:off x="3744" y="2016"/>
              <a:ext cx="3" cy="11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10" name="Line 21"/>
            <p:cNvSpPr>
              <a:spLocks noChangeShapeType="1"/>
            </p:cNvSpPr>
            <p:nvPr/>
          </p:nvSpPr>
          <p:spPr bwMode="auto">
            <a:xfrm>
              <a:off x="1675" y="2145"/>
              <a:ext cx="220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11" name="Line 22"/>
            <p:cNvSpPr>
              <a:spLocks noChangeShapeType="1"/>
            </p:cNvSpPr>
            <p:nvPr/>
          </p:nvSpPr>
          <p:spPr bwMode="auto">
            <a:xfrm>
              <a:off x="3372" y="2273"/>
              <a:ext cx="268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12" name="Freeform 23"/>
            <p:cNvSpPr>
              <a:spLocks/>
            </p:cNvSpPr>
            <p:nvPr/>
          </p:nvSpPr>
          <p:spPr bwMode="auto">
            <a:xfrm>
              <a:off x="3639" y="2260"/>
              <a:ext cx="75" cy="39"/>
            </a:xfrm>
            <a:custGeom>
              <a:avLst/>
              <a:gdLst>
                <a:gd name="T0" fmla="*/ 0 w 78"/>
                <a:gd name="T1" fmla="*/ 35 h 44"/>
                <a:gd name="T2" fmla="*/ 75 w 78"/>
                <a:gd name="T3" fmla="*/ 18 h 44"/>
                <a:gd name="T4" fmla="*/ 0 w 78"/>
                <a:gd name="T5" fmla="*/ 0 h 44"/>
                <a:gd name="T6" fmla="*/ 0 w 78"/>
                <a:gd name="T7" fmla="*/ 39 h 44"/>
                <a:gd name="T8" fmla="*/ 0 w 78"/>
                <a:gd name="T9" fmla="*/ 39 h 44"/>
                <a:gd name="T10" fmla="*/ 0 w 78"/>
                <a:gd name="T11" fmla="*/ 35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8"/>
                <a:gd name="T19" fmla="*/ 0 h 44"/>
                <a:gd name="T20" fmla="*/ 78 w 78"/>
                <a:gd name="T21" fmla="*/ 44 h 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8" h="44">
                  <a:moveTo>
                    <a:pt x="0" y="40"/>
                  </a:moveTo>
                  <a:lnTo>
                    <a:pt x="78" y="2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13" name="Freeform 24"/>
            <p:cNvSpPr>
              <a:spLocks/>
            </p:cNvSpPr>
            <p:nvPr/>
          </p:nvSpPr>
          <p:spPr bwMode="auto">
            <a:xfrm>
              <a:off x="3348" y="2224"/>
              <a:ext cx="409" cy="112"/>
            </a:xfrm>
            <a:custGeom>
              <a:avLst/>
              <a:gdLst>
                <a:gd name="T0" fmla="*/ 406 w 425"/>
                <a:gd name="T1" fmla="*/ 112 h 126"/>
                <a:gd name="T2" fmla="*/ 0 w 425"/>
                <a:gd name="T3" fmla="*/ 112 h 126"/>
                <a:gd name="T4" fmla="*/ 0 w 425"/>
                <a:gd name="T5" fmla="*/ 0 h 126"/>
                <a:gd name="T6" fmla="*/ 409 w 425"/>
                <a:gd name="T7" fmla="*/ 0 h 126"/>
                <a:gd name="T8" fmla="*/ 409 w 425"/>
                <a:gd name="T9" fmla="*/ 112 h 126"/>
                <a:gd name="T10" fmla="*/ 409 w 425"/>
                <a:gd name="T11" fmla="*/ 112 h 1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5"/>
                <a:gd name="T19" fmla="*/ 0 h 126"/>
                <a:gd name="T20" fmla="*/ 425 w 425"/>
                <a:gd name="T21" fmla="*/ 126 h 1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5" h="126">
                  <a:moveTo>
                    <a:pt x="422" y="126"/>
                  </a:moveTo>
                  <a:lnTo>
                    <a:pt x="0" y="126"/>
                  </a:lnTo>
                  <a:lnTo>
                    <a:pt x="0" y="0"/>
                  </a:lnTo>
                  <a:lnTo>
                    <a:pt x="425" y="0"/>
                  </a:lnTo>
                  <a:lnTo>
                    <a:pt x="425" y="12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14" name="Rectangle 25"/>
            <p:cNvSpPr>
              <a:spLocks noChangeArrowheads="1"/>
            </p:cNvSpPr>
            <p:nvPr/>
          </p:nvSpPr>
          <p:spPr bwMode="auto">
            <a:xfrm>
              <a:off x="1917" y="2603"/>
              <a:ext cx="82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400">
                  <a:solidFill>
                    <a:srgbClr val="000000"/>
                  </a:solidFill>
                  <a:latin typeface="Arial" charset="0"/>
                </a:rPr>
                <a:t>A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12315" name="Freeform 26"/>
            <p:cNvSpPr>
              <a:spLocks/>
            </p:cNvSpPr>
            <p:nvPr/>
          </p:nvSpPr>
          <p:spPr bwMode="auto">
            <a:xfrm>
              <a:off x="1831" y="2561"/>
              <a:ext cx="247" cy="226"/>
            </a:xfrm>
            <a:custGeom>
              <a:avLst/>
              <a:gdLst>
                <a:gd name="T0" fmla="*/ 247 w 256"/>
                <a:gd name="T1" fmla="*/ 226 h 255"/>
                <a:gd name="T2" fmla="*/ 0 w 256"/>
                <a:gd name="T3" fmla="*/ 226 h 255"/>
                <a:gd name="T4" fmla="*/ 0 w 256"/>
                <a:gd name="T5" fmla="*/ 0 h 255"/>
                <a:gd name="T6" fmla="*/ 247 w 256"/>
                <a:gd name="T7" fmla="*/ 0 h 255"/>
                <a:gd name="T8" fmla="*/ 247 w 256"/>
                <a:gd name="T9" fmla="*/ 226 h 255"/>
                <a:gd name="T10" fmla="*/ 247 w 256"/>
                <a:gd name="T11" fmla="*/ 226 h 2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5"/>
                <a:gd name="T20" fmla="*/ 256 w 256"/>
                <a:gd name="T21" fmla="*/ 255 h 25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5">
                  <a:moveTo>
                    <a:pt x="256" y="255"/>
                  </a:moveTo>
                  <a:lnTo>
                    <a:pt x="0" y="255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5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16" name="Line 27"/>
            <p:cNvSpPr>
              <a:spLocks noChangeShapeType="1"/>
            </p:cNvSpPr>
            <p:nvPr/>
          </p:nvSpPr>
          <p:spPr bwMode="auto">
            <a:xfrm>
              <a:off x="1953" y="2787"/>
              <a:ext cx="4" cy="11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17" name="Rectangle 28"/>
            <p:cNvSpPr>
              <a:spLocks noChangeArrowheads="1"/>
            </p:cNvSpPr>
            <p:nvPr/>
          </p:nvSpPr>
          <p:spPr bwMode="auto">
            <a:xfrm>
              <a:off x="3722" y="2603"/>
              <a:ext cx="83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400">
                  <a:solidFill>
                    <a:srgbClr val="000000"/>
                  </a:solidFill>
                  <a:latin typeface="Arial" charset="0"/>
                </a:rPr>
                <a:t>B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12318" name="Freeform 29"/>
            <p:cNvSpPr>
              <a:spLocks/>
            </p:cNvSpPr>
            <p:nvPr/>
          </p:nvSpPr>
          <p:spPr bwMode="auto">
            <a:xfrm>
              <a:off x="3633" y="2561"/>
              <a:ext cx="245" cy="226"/>
            </a:xfrm>
            <a:custGeom>
              <a:avLst/>
              <a:gdLst>
                <a:gd name="T0" fmla="*/ 245 w 255"/>
                <a:gd name="T1" fmla="*/ 226 h 255"/>
                <a:gd name="T2" fmla="*/ 0 w 255"/>
                <a:gd name="T3" fmla="*/ 226 h 255"/>
                <a:gd name="T4" fmla="*/ 0 w 255"/>
                <a:gd name="T5" fmla="*/ 0 h 255"/>
                <a:gd name="T6" fmla="*/ 245 w 255"/>
                <a:gd name="T7" fmla="*/ 0 h 255"/>
                <a:gd name="T8" fmla="*/ 245 w 255"/>
                <a:gd name="T9" fmla="*/ 226 h 255"/>
                <a:gd name="T10" fmla="*/ 245 w 255"/>
                <a:gd name="T11" fmla="*/ 226 h 2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5"/>
                <a:gd name="T19" fmla="*/ 0 h 255"/>
                <a:gd name="T20" fmla="*/ 255 w 255"/>
                <a:gd name="T21" fmla="*/ 255 h 25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5" h="255">
                  <a:moveTo>
                    <a:pt x="255" y="255"/>
                  </a:moveTo>
                  <a:lnTo>
                    <a:pt x="0" y="255"/>
                  </a:lnTo>
                  <a:lnTo>
                    <a:pt x="0" y="0"/>
                  </a:lnTo>
                  <a:lnTo>
                    <a:pt x="255" y="0"/>
                  </a:lnTo>
                  <a:lnTo>
                    <a:pt x="255" y="25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19" name="Line 30"/>
            <p:cNvSpPr>
              <a:spLocks noChangeShapeType="1"/>
            </p:cNvSpPr>
            <p:nvPr/>
          </p:nvSpPr>
          <p:spPr bwMode="auto">
            <a:xfrm>
              <a:off x="3741" y="2783"/>
              <a:ext cx="3" cy="11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20" name="Line 31"/>
            <p:cNvSpPr>
              <a:spLocks noChangeShapeType="1"/>
            </p:cNvSpPr>
            <p:nvPr/>
          </p:nvSpPr>
          <p:spPr bwMode="auto">
            <a:xfrm>
              <a:off x="1675" y="2898"/>
              <a:ext cx="220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21" name="Line 32"/>
            <p:cNvSpPr>
              <a:spLocks noChangeShapeType="1"/>
            </p:cNvSpPr>
            <p:nvPr/>
          </p:nvSpPr>
          <p:spPr bwMode="auto">
            <a:xfrm>
              <a:off x="3187" y="3037"/>
              <a:ext cx="277" cy="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22" name="Freeform 33"/>
            <p:cNvSpPr>
              <a:spLocks/>
            </p:cNvSpPr>
            <p:nvPr/>
          </p:nvSpPr>
          <p:spPr bwMode="auto">
            <a:xfrm>
              <a:off x="3436" y="3013"/>
              <a:ext cx="75" cy="39"/>
            </a:xfrm>
            <a:custGeom>
              <a:avLst/>
              <a:gdLst>
                <a:gd name="T0" fmla="*/ 0 w 78"/>
                <a:gd name="T1" fmla="*/ 36 h 44"/>
                <a:gd name="T2" fmla="*/ 75 w 78"/>
                <a:gd name="T3" fmla="*/ 18 h 44"/>
                <a:gd name="T4" fmla="*/ 0 w 78"/>
                <a:gd name="T5" fmla="*/ 0 h 44"/>
                <a:gd name="T6" fmla="*/ 0 w 78"/>
                <a:gd name="T7" fmla="*/ 39 h 44"/>
                <a:gd name="T8" fmla="*/ 0 w 78"/>
                <a:gd name="T9" fmla="*/ 39 h 44"/>
                <a:gd name="T10" fmla="*/ 0 w 78"/>
                <a:gd name="T11" fmla="*/ 36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8"/>
                <a:gd name="T19" fmla="*/ 0 h 44"/>
                <a:gd name="T20" fmla="*/ 78 w 78"/>
                <a:gd name="T21" fmla="*/ 44 h 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8" h="44">
                  <a:moveTo>
                    <a:pt x="0" y="41"/>
                  </a:moveTo>
                  <a:lnTo>
                    <a:pt x="78" y="2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23" name="Freeform 34"/>
            <p:cNvSpPr>
              <a:spLocks/>
            </p:cNvSpPr>
            <p:nvPr/>
          </p:nvSpPr>
          <p:spPr bwMode="auto">
            <a:xfrm>
              <a:off x="3141" y="2976"/>
              <a:ext cx="410" cy="112"/>
            </a:xfrm>
            <a:custGeom>
              <a:avLst/>
              <a:gdLst>
                <a:gd name="T0" fmla="*/ 410 w 426"/>
                <a:gd name="T1" fmla="*/ 112 h 126"/>
                <a:gd name="T2" fmla="*/ 0 w 426"/>
                <a:gd name="T3" fmla="*/ 112 h 126"/>
                <a:gd name="T4" fmla="*/ 0 w 426"/>
                <a:gd name="T5" fmla="*/ 0 h 126"/>
                <a:gd name="T6" fmla="*/ 410 w 426"/>
                <a:gd name="T7" fmla="*/ 0 h 126"/>
                <a:gd name="T8" fmla="*/ 410 w 426"/>
                <a:gd name="T9" fmla="*/ 112 h 126"/>
                <a:gd name="T10" fmla="*/ 410 w 426"/>
                <a:gd name="T11" fmla="*/ 112 h 1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6"/>
                <a:gd name="T19" fmla="*/ 0 h 126"/>
                <a:gd name="T20" fmla="*/ 426 w 426"/>
                <a:gd name="T21" fmla="*/ 126 h 1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6" h="126">
                  <a:moveTo>
                    <a:pt x="426" y="126"/>
                  </a:moveTo>
                  <a:lnTo>
                    <a:pt x="0" y="126"/>
                  </a:lnTo>
                  <a:lnTo>
                    <a:pt x="0" y="0"/>
                  </a:lnTo>
                  <a:lnTo>
                    <a:pt x="426" y="0"/>
                  </a:lnTo>
                  <a:lnTo>
                    <a:pt x="426" y="12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24" name="Freeform 35"/>
            <p:cNvSpPr>
              <a:spLocks/>
            </p:cNvSpPr>
            <p:nvPr/>
          </p:nvSpPr>
          <p:spPr bwMode="auto">
            <a:xfrm>
              <a:off x="3551" y="2974"/>
              <a:ext cx="206" cy="114"/>
            </a:xfrm>
            <a:custGeom>
              <a:avLst/>
              <a:gdLst>
                <a:gd name="T0" fmla="*/ 0 w 214"/>
                <a:gd name="T1" fmla="*/ 0 h 129"/>
                <a:gd name="T2" fmla="*/ 206 w 214"/>
                <a:gd name="T3" fmla="*/ 3 h 129"/>
                <a:gd name="T4" fmla="*/ 206 w 214"/>
                <a:gd name="T5" fmla="*/ 114 h 129"/>
                <a:gd name="T6" fmla="*/ 0 w 214"/>
                <a:gd name="T7" fmla="*/ 114 h 129"/>
                <a:gd name="T8" fmla="*/ 0 w 214"/>
                <a:gd name="T9" fmla="*/ 3 h 129"/>
                <a:gd name="T10" fmla="*/ 0 w 214"/>
                <a:gd name="T11" fmla="*/ 3 h 129"/>
                <a:gd name="T12" fmla="*/ 0 w 214"/>
                <a:gd name="T13" fmla="*/ 0 h 1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4"/>
                <a:gd name="T22" fmla="*/ 0 h 129"/>
                <a:gd name="T23" fmla="*/ 214 w 214"/>
                <a:gd name="T24" fmla="*/ 129 h 12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4" h="129">
                  <a:moveTo>
                    <a:pt x="0" y="0"/>
                  </a:moveTo>
                  <a:lnTo>
                    <a:pt x="214" y="3"/>
                  </a:lnTo>
                  <a:lnTo>
                    <a:pt x="214" y="129"/>
                  </a:lnTo>
                  <a:lnTo>
                    <a:pt x="0" y="129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25" name="Freeform 36"/>
            <p:cNvSpPr>
              <a:spLocks/>
            </p:cNvSpPr>
            <p:nvPr/>
          </p:nvSpPr>
          <p:spPr bwMode="auto">
            <a:xfrm>
              <a:off x="3551" y="2974"/>
              <a:ext cx="206" cy="114"/>
            </a:xfrm>
            <a:custGeom>
              <a:avLst/>
              <a:gdLst>
                <a:gd name="T0" fmla="*/ 0 w 214"/>
                <a:gd name="T1" fmla="*/ 0 h 129"/>
                <a:gd name="T2" fmla="*/ 206 w 214"/>
                <a:gd name="T3" fmla="*/ 3 h 129"/>
                <a:gd name="T4" fmla="*/ 206 w 214"/>
                <a:gd name="T5" fmla="*/ 114 h 129"/>
                <a:gd name="T6" fmla="*/ 0 w 214"/>
                <a:gd name="T7" fmla="*/ 114 h 129"/>
                <a:gd name="T8" fmla="*/ 0 w 214"/>
                <a:gd name="T9" fmla="*/ 3 h 129"/>
                <a:gd name="T10" fmla="*/ 0 w 214"/>
                <a:gd name="T11" fmla="*/ 3 h 1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4"/>
                <a:gd name="T19" fmla="*/ 0 h 129"/>
                <a:gd name="T20" fmla="*/ 214 w 214"/>
                <a:gd name="T21" fmla="*/ 129 h 1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4" h="129">
                  <a:moveTo>
                    <a:pt x="0" y="0"/>
                  </a:moveTo>
                  <a:lnTo>
                    <a:pt x="214" y="3"/>
                  </a:lnTo>
                  <a:lnTo>
                    <a:pt x="214" y="129"/>
                  </a:lnTo>
                  <a:lnTo>
                    <a:pt x="0" y="129"/>
                  </a:lnTo>
                  <a:lnTo>
                    <a:pt x="0" y="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26" name="Line 37"/>
            <p:cNvSpPr>
              <a:spLocks noChangeShapeType="1"/>
            </p:cNvSpPr>
            <p:nvPr/>
          </p:nvSpPr>
          <p:spPr bwMode="auto">
            <a:xfrm flipH="1">
              <a:off x="3652" y="3030"/>
              <a:ext cx="59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27" name="Freeform 38"/>
            <p:cNvSpPr>
              <a:spLocks/>
            </p:cNvSpPr>
            <p:nvPr/>
          </p:nvSpPr>
          <p:spPr bwMode="auto">
            <a:xfrm>
              <a:off x="3593" y="3013"/>
              <a:ext cx="72" cy="39"/>
            </a:xfrm>
            <a:custGeom>
              <a:avLst/>
              <a:gdLst>
                <a:gd name="T0" fmla="*/ 72 w 75"/>
                <a:gd name="T1" fmla="*/ 0 h 44"/>
                <a:gd name="T2" fmla="*/ 0 w 75"/>
                <a:gd name="T3" fmla="*/ 18 h 44"/>
                <a:gd name="T4" fmla="*/ 72 w 75"/>
                <a:gd name="T5" fmla="*/ 39 h 44"/>
                <a:gd name="T6" fmla="*/ 72 w 75"/>
                <a:gd name="T7" fmla="*/ 0 h 44"/>
                <a:gd name="T8" fmla="*/ 72 w 75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"/>
                <a:gd name="T16" fmla="*/ 0 h 44"/>
                <a:gd name="T17" fmla="*/ 75 w 75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" h="44">
                  <a:moveTo>
                    <a:pt x="75" y="0"/>
                  </a:moveTo>
                  <a:lnTo>
                    <a:pt x="0" y="20"/>
                  </a:lnTo>
                  <a:lnTo>
                    <a:pt x="75" y="44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28" name="Rectangle 39"/>
            <p:cNvSpPr>
              <a:spLocks noChangeArrowheads="1"/>
            </p:cNvSpPr>
            <p:nvPr/>
          </p:nvSpPr>
          <p:spPr bwMode="auto">
            <a:xfrm>
              <a:off x="1917" y="3355"/>
              <a:ext cx="8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400">
                  <a:solidFill>
                    <a:srgbClr val="000000"/>
                  </a:solidFill>
                  <a:latin typeface="Arial" charset="0"/>
                </a:rPr>
                <a:t>A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12329" name="Freeform 40"/>
            <p:cNvSpPr>
              <a:spLocks/>
            </p:cNvSpPr>
            <p:nvPr/>
          </p:nvSpPr>
          <p:spPr bwMode="auto">
            <a:xfrm>
              <a:off x="1831" y="3313"/>
              <a:ext cx="247" cy="226"/>
            </a:xfrm>
            <a:custGeom>
              <a:avLst/>
              <a:gdLst>
                <a:gd name="T0" fmla="*/ 247 w 256"/>
                <a:gd name="T1" fmla="*/ 226 h 255"/>
                <a:gd name="T2" fmla="*/ 0 w 256"/>
                <a:gd name="T3" fmla="*/ 226 h 255"/>
                <a:gd name="T4" fmla="*/ 0 w 256"/>
                <a:gd name="T5" fmla="*/ 0 h 255"/>
                <a:gd name="T6" fmla="*/ 247 w 256"/>
                <a:gd name="T7" fmla="*/ 0 h 255"/>
                <a:gd name="T8" fmla="*/ 247 w 256"/>
                <a:gd name="T9" fmla="*/ 226 h 255"/>
                <a:gd name="T10" fmla="*/ 247 w 256"/>
                <a:gd name="T11" fmla="*/ 226 h 2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5"/>
                <a:gd name="T20" fmla="*/ 256 w 256"/>
                <a:gd name="T21" fmla="*/ 255 h 25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5">
                  <a:moveTo>
                    <a:pt x="256" y="255"/>
                  </a:moveTo>
                  <a:lnTo>
                    <a:pt x="0" y="255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5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30" name="Line 41"/>
            <p:cNvSpPr>
              <a:spLocks noChangeShapeType="1"/>
            </p:cNvSpPr>
            <p:nvPr/>
          </p:nvSpPr>
          <p:spPr bwMode="auto">
            <a:xfrm>
              <a:off x="1953" y="3539"/>
              <a:ext cx="4" cy="11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31" name="Rectangle 42"/>
            <p:cNvSpPr>
              <a:spLocks noChangeArrowheads="1"/>
            </p:cNvSpPr>
            <p:nvPr/>
          </p:nvSpPr>
          <p:spPr bwMode="auto">
            <a:xfrm>
              <a:off x="3722" y="3355"/>
              <a:ext cx="83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400">
                  <a:solidFill>
                    <a:srgbClr val="000000"/>
                  </a:solidFill>
                  <a:latin typeface="Arial" charset="0"/>
                </a:rPr>
                <a:t>B</a:t>
              </a:r>
              <a:endParaRPr kumimoji="0" lang="en-US" altLang="ko-KR">
                <a:latin typeface="Times New Roman" pitchFamily="18" charset="0"/>
              </a:endParaRPr>
            </a:p>
          </p:txBody>
        </p:sp>
        <p:sp>
          <p:nvSpPr>
            <p:cNvPr id="12332" name="Freeform 43"/>
            <p:cNvSpPr>
              <a:spLocks/>
            </p:cNvSpPr>
            <p:nvPr/>
          </p:nvSpPr>
          <p:spPr bwMode="auto">
            <a:xfrm>
              <a:off x="3633" y="3313"/>
              <a:ext cx="245" cy="226"/>
            </a:xfrm>
            <a:custGeom>
              <a:avLst/>
              <a:gdLst>
                <a:gd name="T0" fmla="*/ 245 w 255"/>
                <a:gd name="T1" fmla="*/ 226 h 255"/>
                <a:gd name="T2" fmla="*/ 0 w 255"/>
                <a:gd name="T3" fmla="*/ 226 h 255"/>
                <a:gd name="T4" fmla="*/ 0 w 255"/>
                <a:gd name="T5" fmla="*/ 0 h 255"/>
                <a:gd name="T6" fmla="*/ 245 w 255"/>
                <a:gd name="T7" fmla="*/ 0 h 255"/>
                <a:gd name="T8" fmla="*/ 245 w 255"/>
                <a:gd name="T9" fmla="*/ 226 h 255"/>
                <a:gd name="T10" fmla="*/ 245 w 255"/>
                <a:gd name="T11" fmla="*/ 226 h 2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5"/>
                <a:gd name="T19" fmla="*/ 0 h 255"/>
                <a:gd name="T20" fmla="*/ 255 w 255"/>
                <a:gd name="T21" fmla="*/ 255 h 25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5" h="255">
                  <a:moveTo>
                    <a:pt x="255" y="255"/>
                  </a:moveTo>
                  <a:lnTo>
                    <a:pt x="0" y="255"/>
                  </a:lnTo>
                  <a:lnTo>
                    <a:pt x="0" y="0"/>
                  </a:lnTo>
                  <a:lnTo>
                    <a:pt x="255" y="0"/>
                  </a:lnTo>
                  <a:lnTo>
                    <a:pt x="255" y="25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33" name="Line 44"/>
            <p:cNvSpPr>
              <a:spLocks noChangeShapeType="1"/>
            </p:cNvSpPr>
            <p:nvPr/>
          </p:nvSpPr>
          <p:spPr bwMode="auto">
            <a:xfrm>
              <a:off x="3744" y="3552"/>
              <a:ext cx="3" cy="11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34" name="Line 45"/>
            <p:cNvSpPr>
              <a:spLocks noChangeShapeType="1"/>
            </p:cNvSpPr>
            <p:nvPr/>
          </p:nvSpPr>
          <p:spPr bwMode="auto">
            <a:xfrm>
              <a:off x="1675" y="3651"/>
              <a:ext cx="220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35" name="Freeform 46"/>
            <p:cNvSpPr>
              <a:spLocks/>
            </p:cNvSpPr>
            <p:nvPr/>
          </p:nvSpPr>
          <p:spPr bwMode="auto">
            <a:xfrm>
              <a:off x="1953" y="3726"/>
              <a:ext cx="207" cy="114"/>
            </a:xfrm>
            <a:custGeom>
              <a:avLst/>
              <a:gdLst>
                <a:gd name="T0" fmla="*/ 0 w 215"/>
                <a:gd name="T1" fmla="*/ 0 h 129"/>
                <a:gd name="T2" fmla="*/ 207 w 215"/>
                <a:gd name="T3" fmla="*/ 4 h 129"/>
                <a:gd name="T4" fmla="*/ 207 w 215"/>
                <a:gd name="T5" fmla="*/ 114 h 129"/>
                <a:gd name="T6" fmla="*/ 4 w 215"/>
                <a:gd name="T7" fmla="*/ 114 h 129"/>
                <a:gd name="T8" fmla="*/ 4 w 215"/>
                <a:gd name="T9" fmla="*/ 4 h 129"/>
                <a:gd name="T10" fmla="*/ 4 w 215"/>
                <a:gd name="T11" fmla="*/ 4 h 129"/>
                <a:gd name="T12" fmla="*/ 0 w 215"/>
                <a:gd name="T13" fmla="*/ 0 h 1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5"/>
                <a:gd name="T22" fmla="*/ 0 h 129"/>
                <a:gd name="T23" fmla="*/ 215 w 215"/>
                <a:gd name="T24" fmla="*/ 129 h 12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5" h="129">
                  <a:moveTo>
                    <a:pt x="0" y="0"/>
                  </a:moveTo>
                  <a:lnTo>
                    <a:pt x="215" y="4"/>
                  </a:lnTo>
                  <a:lnTo>
                    <a:pt x="215" y="129"/>
                  </a:lnTo>
                  <a:lnTo>
                    <a:pt x="4" y="129"/>
                  </a:lnTo>
                  <a:lnTo>
                    <a:pt x="4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36" name="Freeform 47"/>
            <p:cNvSpPr>
              <a:spLocks/>
            </p:cNvSpPr>
            <p:nvPr/>
          </p:nvSpPr>
          <p:spPr bwMode="auto">
            <a:xfrm>
              <a:off x="1953" y="3726"/>
              <a:ext cx="207" cy="114"/>
            </a:xfrm>
            <a:custGeom>
              <a:avLst/>
              <a:gdLst>
                <a:gd name="T0" fmla="*/ 0 w 215"/>
                <a:gd name="T1" fmla="*/ 0 h 129"/>
                <a:gd name="T2" fmla="*/ 207 w 215"/>
                <a:gd name="T3" fmla="*/ 4 h 129"/>
                <a:gd name="T4" fmla="*/ 207 w 215"/>
                <a:gd name="T5" fmla="*/ 114 h 129"/>
                <a:gd name="T6" fmla="*/ 4 w 215"/>
                <a:gd name="T7" fmla="*/ 114 h 129"/>
                <a:gd name="T8" fmla="*/ 4 w 215"/>
                <a:gd name="T9" fmla="*/ 4 h 129"/>
                <a:gd name="T10" fmla="*/ 4 w 215"/>
                <a:gd name="T11" fmla="*/ 4 h 1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5"/>
                <a:gd name="T19" fmla="*/ 0 h 129"/>
                <a:gd name="T20" fmla="*/ 215 w 215"/>
                <a:gd name="T21" fmla="*/ 129 h 1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5" h="129">
                  <a:moveTo>
                    <a:pt x="0" y="0"/>
                  </a:moveTo>
                  <a:lnTo>
                    <a:pt x="215" y="4"/>
                  </a:lnTo>
                  <a:lnTo>
                    <a:pt x="215" y="129"/>
                  </a:lnTo>
                  <a:lnTo>
                    <a:pt x="4" y="129"/>
                  </a:lnTo>
                  <a:lnTo>
                    <a:pt x="4" y="4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37" name="Line 48"/>
            <p:cNvSpPr>
              <a:spLocks noChangeShapeType="1"/>
            </p:cNvSpPr>
            <p:nvPr/>
          </p:nvSpPr>
          <p:spPr bwMode="auto">
            <a:xfrm flipH="1">
              <a:off x="2058" y="3783"/>
              <a:ext cx="58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38" name="Freeform 49"/>
            <p:cNvSpPr>
              <a:spLocks/>
            </p:cNvSpPr>
            <p:nvPr/>
          </p:nvSpPr>
          <p:spPr bwMode="auto">
            <a:xfrm>
              <a:off x="1996" y="3765"/>
              <a:ext cx="75" cy="40"/>
            </a:xfrm>
            <a:custGeom>
              <a:avLst/>
              <a:gdLst>
                <a:gd name="T0" fmla="*/ 71 w 78"/>
                <a:gd name="T1" fmla="*/ 0 h 45"/>
                <a:gd name="T2" fmla="*/ 0 w 78"/>
                <a:gd name="T3" fmla="*/ 19 h 45"/>
                <a:gd name="T4" fmla="*/ 75 w 78"/>
                <a:gd name="T5" fmla="*/ 40 h 45"/>
                <a:gd name="T6" fmla="*/ 75 w 78"/>
                <a:gd name="T7" fmla="*/ 0 h 45"/>
                <a:gd name="T8" fmla="*/ 75 w 78"/>
                <a:gd name="T9" fmla="*/ 0 h 45"/>
                <a:gd name="T10" fmla="*/ 71 w 78"/>
                <a:gd name="T11" fmla="*/ 0 h 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8"/>
                <a:gd name="T19" fmla="*/ 0 h 45"/>
                <a:gd name="T20" fmla="*/ 78 w 78"/>
                <a:gd name="T21" fmla="*/ 45 h 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8" h="45">
                  <a:moveTo>
                    <a:pt x="74" y="0"/>
                  </a:moveTo>
                  <a:lnTo>
                    <a:pt x="0" y="21"/>
                  </a:lnTo>
                  <a:lnTo>
                    <a:pt x="78" y="45"/>
                  </a:lnTo>
                  <a:lnTo>
                    <a:pt x="78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2293" name="Text Box 50"/>
          <p:cNvSpPr txBox="1">
            <a:spLocks noChangeArrowheads="1"/>
          </p:cNvSpPr>
          <p:nvPr/>
        </p:nvSpPr>
        <p:spPr bwMode="auto">
          <a:xfrm>
            <a:off x="228600" y="152400"/>
            <a:ext cx="403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>
                <a:latin typeface="Times New Roman" pitchFamily="18" charset="0"/>
              </a:rPr>
              <a:t>2</a:t>
            </a:r>
            <a:r>
              <a:rPr lang="ko-KR" altLang="en-US" sz="1000" b="1">
                <a:latin typeface="Times New Roman" pitchFamily="18" charset="0"/>
              </a:rPr>
              <a:t>장 데이터 링크 네트워크</a:t>
            </a:r>
            <a:r>
              <a:rPr lang="en-US" altLang="ko-KR" sz="1000" b="1">
                <a:latin typeface="Times New Roman" pitchFamily="18" charset="0"/>
              </a:rPr>
              <a:t>: </a:t>
            </a:r>
            <a:r>
              <a:rPr lang="ko-KR" altLang="en-US" sz="1000" b="1">
                <a:latin typeface="Times New Roman" pitchFamily="18" charset="0"/>
              </a:rPr>
              <a:t>이더넷</a:t>
            </a:r>
            <a:endParaRPr lang="ko-KR" altLang="en-US" sz="1400" b="1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전송 과정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1143000" y="1600200"/>
            <a:ext cx="7086600" cy="4859338"/>
            <a:chOff x="624" y="144"/>
            <a:chExt cx="4752" cy="4048"/>
          </a:xfrm>
        </p:grpSpPr>
        <p:sp>
          <p:nvSpPr>
            <p:cNvPr id="13318" name="Rectangle 5"/>
            <p:cNvSpPr>
              <a:spLocks noChangeArrowheads="1"/>
            </p:cNvSpPr>
            <p:nvPr/>
          </p:nvSpPr>
          <p:spPr bwMode="auto">
            <a:xfrm>
              <a:off x="958" y="384"/>
              <a:ext cx="1968" cy="3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19" name="Rectangle 6"/>
            <p:cNvSpPr>
              <a:spLocks noChangeArrowheads="1"/>
            </p:cNvSpPr>
            <p:nvPr/>
          </p:nvSpPr>
          <p:spPr bwMode="auto">
            <a:xfrm>
              <a:off x="960" y="1584"/>
              <a:ext cx="1968" cy="3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20" name="Rectangle 7"/>
            <p:cNvSpPr>
              <a:spLocks noChangeArrowheads="1"/>
            </p:cNvSpPr>
            <p:nvPr/>
          </p:nvSpPr>
          <p:spPr bwMode="auto">
            <a:xfrm>
              <a:off x="960" y="2688"/>
              <a:ext cx="1968" cy="3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21" name="Rectangle 8"/>
            <p:cNvSpPr>
              <a:spLocks noChangeArrowheads="1"/>
            </p:cNvSpPr>
            <p:nvPr/>
          </p:nvSpPr>
          <p:spPr bwMode="auto">
            <a:xfrm>
              <a:off x="960" y="3264"/>
              <a:ext cx="1968" cy="3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22" name="AutoShape 9"/>
            <p:cNvSpPr>
              <a:spLocks noChangeArrowheads="1"/>
            </p:cNvSpPr>
            <p:nvPr/>
          </p:nvSpPr>
          <p:spPr bwMode="auto">
            <a:xfrm>
              <a:off x="960" y="960"/>
              <a:ext cx="1968" cy="432"/>
            </a:xfrm>
            <a:prstGeom prst="hexagon">
              <a:avLst>
                <a:gd name="adj" fmla="val 48614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23" name="AutoShape 10"/>
            <p:cNvSpPr>
              <a:spLocks noChangeArrowheads="1"/>
            </p:cNvSpPr>
            <p:nvPr/>
          </p:nvSpPr>
          <p:spPr bwMode="auto">
            <a:xfrm>
              <a:off x="960" y="2112"/>
              <a:ext cx="1968" cy="432"/>
            </a:xfrm>
            <a:prstGeom prst="hexagon">
              <a:avLst>
                <a:gd name="adj" fmla="val 48614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24" name="Rectangle 11"/>
            <p:cNvSpPr>
              <a:spLocks noChangeArrowheads="1"/>
            </p:cNvSpPr>
            <p:nvPr/>
          </p:nvSpPr>
          <p:spPr bwMode="auto">
            <a:xfrm>
              <a:off x="3504" y="2688"/>
              <a:ext cx="148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25" name="AutoShape 12"/>
            <p:cNvSpPr>
              <a:spLocks noChangeArrowheads="1"/>
            </p:cNvSpPr>
            <p:nvPr/>
          </p:nvSpPr>
          <p:spPr bwMode="auto">
            <a:xfrm>
              <a:off x="3504" y="3216"/>
              <a:ext cx="1584" cy="432"/>
            </a:xfrm>
            <a:prstGeom prst="hexagon">
              <a:avLst>
                <a:gd name="adj" fmla="val 39128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26" name="Rectangle 13"/>
            <p:cNvSpPr>
              <a:spLocks noChangeArrowheads="1"/>
            </p:cNvSpPr>
            <p:nvPr/>
          </p:nvSpPr>
          <p:spPr bwMode="auto">
            <a:xfrm>
              <a:off x="3504" y="3792"/>
              <a:ext cx="148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27" name="Line 14"/>
            <p:cNvSpPr>
              <a:spLocks noChangeShapeType="1"/>
            </p:cNvSpPr>
            <p:nvPr/>
          </p:nvSpPr>
          <p:spPr bwMode="auto">
            <a:xfrm>
              <a:off x="1920" y="1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28" name="Line 15"/>
            <p:cNvSpPr>
              <a:spLocks noChangeShapeType="1"/>
            </p:cNvSpPr>
            <p:nvPr/>
          </p:nvSpPr>
          <p:spPr bwMode="auto">
            <a:xfrm>
              <a:off x="1920" y="7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29" name="Line 16"/>
            <p:cNvSpPr>
              <a:spLocks noChangeShapeType="1"/>
            </p:cNvSpPr>
            <p:nvPr/>
          </p:nvSpPr>
          <p:spPr bwMode="auto">
            <a:xfrm>
              <a:off x="1920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0" name="Line 17"/>
            <p:cNvSpPr>
              <a:spLocks noChangeShapeType="1"/>
            </p:cNvSpPr>
            <p:nvPr/>
          </p:nvSpPr>
          <p:spPr bwMode="auto">
            <a:xfrm>
              <a:off x="1920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1" name="Line 18"/>
            <p:cNvSpPr>
              <a:spLocks noChangeShapeType="1"/>
            </p:cNvSpPr>
            <p:nvPr/>
          </p:nvSpPr>
          <p:spPr bwMode="auto">
            <a:xfrm>
              <a:off x="1920" y="254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2" name="Line 19"/>
            <p:cNvSpPr>
              <a:spLocks noChangeShapeType="1"/>
            </p:cNvSpPr>
            <p:nvPr/>
          </p:nvSpPr>
          <p:spPr bwMode="auto">
            <a:xfrm>
              <a:off x="4320" y="36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3" name="Line 20"/>
            <p:cNvSpPr>
              <a:spLocks noChangeShapeType="1"/>
            </p:cNvSpPr>
            <p:nvPr/>
          </p:nvSpPr>
          <p:spPr bwMode="auto">
            <a:xfrm>
              <a:off x="42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4" name="Line 21"/>
            <p:cNvSpPr>
              <a:spLocks noChangeShapeType="1"/>
            </p:cNvSpPr>
            <p:nvPr/>
          </p:nvSpPr>
          <p:spPr bwMode="auto">
            <a:xfrm flipH="1">
              <a:off x="2928" y="340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5" name="Line 22"/>
            <p:cNvSpPr>
              <a:spLocks noChangeShapeType="1"/>
            </p:cNvSpPr>
            <p:nvPr/>
          </p:nvSpPr>
          <p:spPr bwMode="auto">
            <a:xfrm>
              <a:off x="2928" y="230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6" name="Line 23"/>
            <p:cNvSpPr>
              <a:spLocks noChangeShapeType="1"/>
            </p:cNvSpPr>
            <p:nvPr/>
          </p:nvSpPr>
          <p:spPr bwMode="auto">
            <a:xfrm>
              <a:off x="4272" y="230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7" name="Line 24"/>
            <p:cNvSpPr>
              <a:spLocks noChangeShapeType="1"/>
            </p:cNvSpPr>
            <p:nvPr/>
          </p:nvSpPr>
          <p:spPr bwMode="auto">
            <a:xfrm flipH="1">
              <a:off x="624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8" name="Line 25"/>
            <p:cNvSpPr>
              <a:spLocks noChangeShapeType="1"/>
            </p:cNvSpPr>
            <p:nvPr/>
          </p:nvSpPr>
          <p:spPr bwMode="auto">
            <a:xfrm flipH="1">
              <a:off x="624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9" name="Line 26"/>
            <p:cNvSpPr>
              <a:spLocks noChangeShapeType="1"/>
            </p:cNvSpPr>
            <p:nvPr/>
          </p:nvSpPr>
          <p:spPr bwMode="auto">
            <a:xfrm flipV="1">
              <a:off x="624" y="240"/>
              <a:ext cx="0" cy="3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40" name="Line 27"/>
            <p:cNvSpPr>
              <a:spLocks noChangeShapeType="1"/>
            </p:cNvSpPr>
            <p:nvPr/>
          </p:nvSpPr>
          <p:spPr bwMode="auto">
            <a:xfrm>
              <a:off x="624" y="240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41" name="Line 28"/>
            <p:cNvSpPr>
              <a:spLocks noChangeShapeType="1"/>
            </p:cNvSpPr>
            <p:nvPr/>
          </p:nvSpPr>
          <p:spPr bwMode="auto">
            <a:xfrm>
              <a:off x="4992" y="398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42" name="Line 29"/>
            <p:cNvSpPr>
              <a:spLocks noChangeShapeType="1"/>
            </p:cNvSpPr>
            <p:nvPr/>
          </p:nvSpPr>
          <p:spPr bwMode="auto">
            <a:xfrm flipV="1">
              <a:off x="5376" y="864"/>
              <a:ext cx="0" cy="3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43" name="Line 30"/>
            <p:cNvSpPr>
              <a:spLocks noChangeShapeType="1"/>
            </p:cNvSpPr>
            <p:nvPr/>
          </p:nvSpPr>
          <p:spPr bwMode="auto">
            <a:xfrm flipH="1">
              <a:off x="1968" y="864"/>
              <a:ext cx="3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44" name="Line 31"/>
            <p:cNvSpPr>
              <a:spLocks noChangeShapeType="1"/>
            </p:cNvSpPr>
            <p:nvPr/>
          </p:nvSpPr>
          <p:spPr bwMode="auto">
            <a:xfrm flipH="1">
              <a:off x="768" y="120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45" name="Line 32"/>
            <p:cNvSpPr>
              <a:spLocks noChangeShapeType="1"/>
            </p:cNvSpPr>
            <p:nvPr/>
          </p:nvSpPr>
          <p:spPr bwMode="auto">
            <a:xfrm flipV="1">
              <a:off x="768" y="86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46" name="Line 33"/>
            <p:cNvSpPr>
              <a:spLocks noChangeShapeType="1"/>
            </p:cNvSpPr>
            <p:nvPr/>
          </p:nvSpPr>
          <p:spPr bwMode="auto">
            <a:xfrm>
              <a:off x="768" y="864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47" name="Text Box 34"/>
            <p:cNvSpPr txBox="1">
              <a:spLocks noChangeArrowheads="1"/>
            </p:cNvSpPr>
            <p:nvPr/>
          </p:nvSpPr>
          <p:spPr bwMode="auto">
            <a:xfrm>
              <a:off x="960" y="383"/>
              <a:ext cx="1969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200"/>
                <a:t>프레임을 전송하기 위해서 대기</a:t>
              </a:r>
              <a:r>
                <a:rPr lang="en-US" altLang="ko-KR" sz="1200"/>
                <a:t>. </a:t>
              </a:r>
            </a:p>
            <a:p>
              <a:pPr>
                <a:lnSpc>
                  <a:spcPct val="40000"/>
                </a:lnSpc>
              </a:pPr>
              <a:r>
                <a:rPr lang="ko-KR" altLang="en-US" sz="1200"/>
                <a:t>전송할 프레임을 포맷한다</a:t>
              </a:r>
              <a:r>
                <a:rPr lang="en-US" altLang="ko-KR" sz="1200"/>
                <a:t>.</a:t>
              </a:r>
            </a:p>
          </p:txBody>
        </p:sp>
        <p:sp>
          <p:nvSpPr>
            <p:cNvPr id="13348" name="Text Box 35"/>
            <p:cNvSpPr txBox="1">
              <a:spLocks noChangeArrowheads="1"/>
            </p:cNvSpPr>
            <p:nvPr/>
          </p:nvSpPr>
          <p:spPr bwMode="auto">
            <a:xfrm>
              <a:off x="672" y="1199"/>
              <a:ext cx="336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200"/>
                <a:t>예</a:t>
              </a:r>
              <a:endParaRPr lang="ko-KR" altLang="en-US" sz="1600"/>
            </a:p>
          </p:txBody>
        </p:sp>
        <p:sp>
          <p:nvSpPr>
            <p:cNvPr id="13349" name="Text Box 36"/>
            <p:cNvSpPr txBox="1">
              <a:spLocks noChangeArrowheads="1"/>
            </p:cNvSpPr>
            <p:nvPr/>
          </p:nvSpPr>
          <p:spPr bwMode="auto">
            <a:xfrm>
              <a:off x="1920" y="1371"/>
              <a:ext cx="672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200"/>
                <a:t>아니오</a:t>
              </a:r>
            </a:p>
          </p:txBody>
        </p:sp>
        <p:sp>
          <p:nvSpPr>
            <p:cNvPr id="13350" name="Text Box 37"/>
            <p:cNvSpPr txBox="1">
              <a:spLocks noChangeArrowheads="1"/>
            </p:cNvSpPr>
            <p:nvPr/>
          </p:nvSpPr>
          <p:spPr bwMode="auto">
            <a:xfrm>
              <a:off x="2976" y="2092"/>
              <a:ext cx="336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200"/>
                <a:t>예</a:t>
              </a:r>
            </a:p>
          </p:txBody>
        </p:sp>
        <p:sp>
          <p:nvSpPr>
            <p:cNvPr id="13351" name="Text Box 38"/>
            <p:cNvSpPr txBox="1">
              <a:spLocks noChangeArrowheads="1"/>
            </p:cNvSpPr>
            <p:nvPr/>
          </p:nvSpPr>
          <p:spPr bwMode="auto">
            <a:xfrm>
              <a:off x="3216" y="3195"/>
              <a:ext cx="336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200"/>
                <a:t>예</a:t>
              </a:r>
            </a:p>
          </p:txBody>
        </p:sp>
        <p:sp>
          <p:nvSpPr>
            <p:cNvPr id="13352" name="Text Box 39"/>
            <p:cNvSpPr txBox="1">
              <a:spLocks noChangeArrowheads="1"/>
            </p:cNvSpPr>
            <p:nvPr/>
          </p:nvSpPr>
          <p:spPr bwMode="auto">
            <a:xfrm>
              <a:off x="1920" y="2495"/>
              <a:ext cx="672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200"/>
                <a:t>아니오</a:t>
              </a:r>
            </a:p>
          </p:txBody>
        </p:sp>
        <p:sp>
          <p:nvSpPr>
            <p:cNvPr id="13353" name="Text Box 40"/>
            <p:cNvSpPr txBox="1">
              <a:spLocks noChangeArrowheads="1"/>
            </p:cNvSpPr>
            <p:nvPr/>
          </p:nvSpPr>
          <p:spPr bwMode="auto">
            <a:xfrm>
              <a:off x="4320" y="3598"/>
              <a:ext cx="672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200"/>
                <a:t>아니오</a:t>
              </a:r>
              <a:endParaRPr lang="ko-KR" altLang="en-US" sz="1600"/>
            </a:p>
          </p:txBody>
        </p:sp>
        <p:sp>
          <p:nvSpPr>
            <p:cNvPr id="13354" name="Text Box 41"/>
            <p:cNvSpPr txBox="1">
              <a:spLocks noChangeArrowheads="1"/>
            </p:cNvSpPr>
            <p:nvPr/>
          </p:nvSpPr>
          <p:spPr bwMode="auto">
            <a:xfrm>
              <a:off x="1152" y="1056"/>
              <a:ext cx="1777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1200"/>
                <a:t>Carrier sense </a:t>
              </a:r>
              <a:r>
                <a:rPr lang="ko-KR" altLang="en-US" sz="1200"/>
                <a:t>신호가 </a:t>
              </a:r>
              <a:r>
                <a:rPr lang="en-US" altLang="ko-KR" sz="1200"/>
                <a:t>ON?</a:t>
              </a:r>
            </a:p>
          </p:txBody>
        </p:sp>
        <p:sp>
          <p:nvSpPr>
            <p:cNvPr id="13355" name="Text Box 42"/>
            <p:cNvSpPr txBox="1">
              <a:spLocks noChangeArrowheads="1"/>
            </p:cNvSpPr>
            <p:nvPr/>
          </p:nvSpPr>
          <p:spPr bwMode="auto">
            <a:xfrm>
              <a:off x="960" y="1603"/>
              <a:ext cx="196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1000" i="1"/>
                <a:t>(</a:t>
              </a:r>
              <a:r>
                <a:rPr lang="ko-KR" altLang="en-US" sz="1000" i="1"/>
                <a:t>프레임간의 일정간격 시간동안 기다렸다가 전송을 시작한다</a:t>
              </a:r>
              <a:r>
                <a:rPr lang="en-US" altLang="ko-KR" sz="1000" i="1"/>
                <a:t>.)</a:t>
              </a:r>
            </a:p>
          </p:txBody>
        </p:sp>
        <p:sp>
          <p:nvSpPr>
            <p:cNvPr id="13356" name="Text Box 43"/>
            <p:cNvSpPr txBox="1">
              <a:spLocks noChangeArrowheads="1"/>
            </p:cNvSpPr>
            <p:nvPr/>
          </p:nvSpPr>
          <p:spPr bwMode="auto">
            <a:xfrm>
              <a:off x="1536" y="2208"/>
              <a:ext cx="865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200"/>
                <a:t>충돌 발생</a:t>
              </a:r>
              <a:r>
                <a:rPr lang="en-US" altLang="ko-KR" sz="1200"/>
                <a:t>?</a:t>
              </a:r>
              <a:endParaRPr lang="en-US" altLang="ko-KR" sz="1600"/>
            </a:p>
          </p:txBody>
        </p:sp>
        <p:sp>
          <p:nvSpPr>
            <p:cNvPr id="13357" name="Text Box 44"/>
            <p:cNvSpPr txBox="1">
              <a:spLocks noChangeArrowheads="1"/>
            </p:cNvSpPr>
            <p:nvPr/>
          </p:nvSpPr>
          <p:spPr bwMode="auto">
            <a:xfrm>
              <a:off x="1008" y="2706"/>
              <a:ext cx="1968" cy="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200"/>
                <a:t>전송을 완료하고</a:t>
              </a:r>
              <a:r>
                <a:rPr lang="en-US" altLang="ko-KR" sz="1200"/>
                <a:t>, </a:t>
              </a:r>
              <a:r>
                <a:rPr lang="ko-KR" altLang="en-US" sz="1200"/>
                <a:t>상태를 전송완료로 설정한다</a:t>
              </a:r>
              <a:r>
                <a:rPr lang="en-US" altLang="ko-KR" sz="1200"/>
                <a:t>.</a:t>
              </a:r>
              <a:endParaRPr lang="en-US" altLang="ko-KR" sz="1600"/>
            </a:p>
          </p:txBody>
        </p:sp>
        <p:sp>
          <p:nvSpPr>
            <p:cNvPr id="13358" name="Text Box 45"/>
            <p:cNvSpPr txBox="1">
              <a:spLocks noChangeArrowheads="1"/>
            </p:cNvSpPr>
            <p:nvPr/>
          </p:nvSpPr>
          <p:spPr bwMode="auto">
            <a:xfrm>
              <a:off x="1008" y="3281"/>
              <a:ext cx="1968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200"/>
                <a:t>상태를 전송시도횟수 초과로   설정한다</a:t>
              </a:r>
              <a:r>
                <a:rPr lang="en-US" altLang="ko-KR" sz="1200"/>
                <a:t>.</a:t>
              </a:r>
              <a:endParaRPr lang="en-US" altLang="ko-KR" sz="1600"/>
            </a:p>
          </p:txBody>
        </p:sp>
        <p:sp>
          <p:nvSpPr>
            <p:cNvPr id="13359" name="Text Box 46"/>
            <p:cNvSpPr txBox="1">
              <a:spLocks noChangeArrowheads="1"/>
            </p:cNvSpPr>
            <p:nvPr/>
          </p:nvSpPr>
          <p:spPr bwMode="auto">
            <a:xfrm>
              <a:off x="3504" y="2687"/>
              <a:ext cx="1584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1200"/>
                <a:t>Jam sequence</a:t>
              </a:r>
              <a:r>
                <a:rPr lang="ko-KR" altLang="en-US" sz="1200"/>
                <a:t>를 전송</a:t>
              </a:r>
              <a:r>
                <a:rPr lang="en-US" altLang="ko-KR" sz="1200"/>
                <a:t>. </a:t>
              </a:r>
            </a:p>
            <a:p>
              <a:pPr>
                <a:lnSpc>
                  <a:spcPct val="50000"/>
                </a:lnSpc>
              </a:pPr>
              <a:r>
                <a:rPr lang="en-US" altLang="ko-KR" sz="1200"/>
                <a:t> </a:t>
              </a:r>
              <a:r>
                <a:rPr lang="ko-KR" altLang="en-US" sz="1200"/>
                <a:t>전송시도횟수 증가</a:t>
              </a:r>
              <a:r>
                <a:rPr lang="en-US" altLang="ko-KR" sz="1200"/>
                <a:t>.</a:t>
              </a:r>
            </a:p>
          </p:txBody>
        </p:sp>
        <p:sp>
          <p:nvSpPr>
            <p:cNvPr id="13360" name="Text Box 47"/>
            <p:cNvSpPr txBox="1">
              <a:spLocks noChangeArrowheads="1"/>
            </p:cNvSpPr>
            <p:nvPr/>
          </p:nvSpPr>
          <p:spPr bwMode="auto">
            <a:xfrm>
              <a:off x="3696" y="3262"/>
              <a:ext cx="1248" cy="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200"/>
                <a:t>전송시도횟수가 초과되었는지를 검사</a:t>
              </a:r>
              <a:r>
                <a:rPr lang="en-US" altLang="ko-KR" sz="1200"/>
                <a:t>.</a:t>
              </a:r>
            </a:p>
          </p:txBody>
        </p:sp>
        <p:sp>
          <p:nvSpPr>
            <p:cNvPr id="13361" name="Text Box 48"/>
            <p:cNvSpPr txBox="1">
              <a:spLocks noChangeArrowheads="1"/>
            </p:cNvSpPr>
            <p:nvPr/>
          </p:nvSpPr>
          <p:spPr bwMode="auto">
            <a:xfrm>
              <a:off x="3600" y="3812"/>
              <a:ext cx="1200" cy="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1200"/>
                <a:t>Backoff time</a:t>
              </a:r>
              <a:r>
                <a:rPr lang="ko-KR" altLang="en-US" sz="1200"/>
                <a:t>을  계산하고 기다린다</a:t>
              </a:r>
              <a:r>
                <a:rPr lang="en-US" altLang="ko-KR" sz="1200"/>
                <a:t>.</a:t>
              </a:r>
            </a:p>
          </p:txBody>
        </p:sp>
      </p:grpSp>
      <p:sp>
        <p:nvSpPr>
          <p:cNvPr id="13317" name="Text Box 49"/>
          <p:cNvSpPr txBox="1">
            <a:spLocks noChangeArrowheads="1"/>
          </p:cNvSpPr>
          <p:nvPr/>
        </p:nvSpPr>
        <p:spPr bwMode="auto">
          <a:xfrm>
            <a:off x="228600" y="152400"/>
            <a:ext cx="403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>
                <a:latin typeface="Times New Roman" pitchFamily="18" charset="0"/>
              </a:rPr>
              <a:t>2</a:t>
            </a:r>
            <a:r>
              <a:rPr lang="ko-KR" altLang="en-US" sz="1000" b="1">
                <a:latin typeface="Times New Roman" pitchFamily="18" charset="0"/>
              </a:rPr>
              <a:t>장 데이터 링크 네트워크</a:t>
            </a:r>
            <a:r>
              <a:rPr lang="en-US" altLang="ko-KR" sz="1000" b="1">
                <a:latin typeface="Times New Roman" pitchFamily="18" charset="0"/>
              </a:rPr>
              <a:t>: </a:t>
            </a:r>
            <a:r>
              <a:rPr lang="ko-KR" altLang="en-US" sz="1000" b="1">
                <a:latin typeface="Times New Roman" pitchFamily="18" charset="0"/>
              </a:rPr>
              <a:t>이더넷</a:t>
            </a:r>
            <a:endParaRPr lang="ko-KR" altLang="en-US" sz="1400" b="1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수신 과정</a:t>
            </a:r>
          </a:p>
        </p:txBody>
      </p:sp>
      <p:sp>
        <p:nvSpPr>
          <p:cNvPr id="1433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6477000"/>
            <a:ext cx="8458200" cy="76200"/>
          </a:xfrm>
        </p:spPr>
        <p:txBody>
          <a:bodyPr/>
          <a:lstStyle/>
          <a:p>
            <a:pPr eaLnBrk="1" hangingPunct="1"/>
            <a:endParaRPr lang="ko-KR" altLang="ko-KR"/>
          </a:p>
        </p:txBody>
      </p:sp>
      <p:sp>
        <p:nvSpPr>
          <p:cNvPr id="14340" name="Text Box 1028"/>
          <p:cNvSpPr txBox="1">
            <a:spLocks noChangeArrowheads="1"/>
          </p:cNvSpPr>
          <p:nvPr/>
        </p:nvSpPr>
        <p:spPr bwMode="auto">
          <a:xfrm>
            <a:off x="228600" y="152400"/>
            <a:ext cx="403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>
                <a:latin typeface="Times New Roman" pitchFamily="18" charset="0"/>
              </a:rPr>
              <a:t>2</a:t>
            </a:r>
            <a:r>
              <a:rPr lang="ko-KR" altLang="en-US" sz="1000" b="1">
                <a:latin typeface="Times New Roman" pitchFamily="18" charset="0"/>
              </a:rPr>
              <a:t>장 데이터 링크 네트워크</a:t>
            </a:r>
            <a:r>
              <a:rPr lang="en-US" altLang="ko-KR" sz="1000" b="1">
                <a:latin typeface="Times New Roman" pitchFamily="18" charset="0"/>
              </a:rPr>
              <a:t>: </a:t>
            </a:r>
            <a:r>
              <a:rPr lang="ko-KR" altLang="en-US" sz="1000" b="1">
                <a:latin typeface="Times New Roman" pitchFamily="18" charset="0"/>
              </a:rPr>
              <a:t>이더넷</a:t>
            </a:r>
            <a:endParaRPr lang="ko-KR" altLang="en-US" sz="1400" b="1">
              <a:latin typeface="Times New Roman" pitchFamily="18" charset="0"/>
            </a:endParaRPr>
          </a:p>
        </p:txBody>
      </p:sp>
      <p:grpSp>
        <p:nvGrpSpPr>
          <p:cNvPr id="14341" name="Group 1064"/>
          <p:cNvGrpSpPr>
            <a:grpSpLocks/>
          </p:cNvGrpSpPr>
          <p:nvPr/>
        </p:nvGrpSpPr>
        <p:grpSpPr bwMode="auto">
          <a:xfrm>
            <a:off x="914400" y="1219200"/>
            <a:ext cx="7315200" cy="5027613"/>
            <a:chOff x="576" y="768"/>
            <a:chExt cx="4608" cy="3167"/>
          </a:xfrm>
        </p:grpSpPr>
        <p:sp>
          <p:nvSpPr>
            <p:cNvPr id="14342" name="Rectangle 1029"/>
            <p:cNvSpPr>
              <a:spLocks noChangeArrowheads="1"/>
            </p:cNvSpPr>
            <p:nvPr/>
          </p:nvSpPr>
          <p:spPr bwMode="auto">
            <a:xfrm>
              <a:off x="816" y="1734"/>
              <a:ext cx="2208" cy="5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3" name="Rectangle 1030"/>
            <p:cNvSpPr>
              <a:spLocks noChangeArrowheads="1"/>
            </p:cNvSpPr>
            <p:nvPr/>
          </p:nvSpPr>
          <p:spPr bwMode="auto">
            <a:xfrm>
              <a:off x="960" y="3550"/>
              <a:ext cx="1968" cy="3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4" name="AutoShape 1031"/>
            <p:cNvSpPr>
              <a:spLocks noChangeArrowheads="1"/>
            </p:cNvSpPr>
            <p:nvPr/>
          </p:nvSpPr>
          <p:spPr bwMode="auto">
            <a:xfrm>
              <a:off x="960" y="1193"/>
              <a:ext cx="1968" cy="347"/>
            </a:xfrm>
            <a:prstGeom prst="hexagon">
              <a:avLst>
                <a:gd name="adj" fmla="val 6052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5" name="AutoShape 1032"/>
            <p:cNvSpPr>
              <a:spLocks noChangeArrowheads="1"/>
            </p:cNvSpPr>
            <p:nvPr/>
          </p:nvSpPr>
          <p:spPr bwMode="auto">
            <a:xfrm>
              <a:off x="960" y="2467"/>
              <a:ext cx="1968" cy="348"/>
            </a:xfrm>
            <a:prstGeom prst="hexagon">
              <a:avLst>
                <a:gd name="adj" fmla="val 60348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6" name="Rectangle 1033"/>
            <p:cNvSpPr>
              <a:spLocks noChangeArrowheads="1"/>
            </p:cNvSpPr>
            <p:nvPr/>
          </p:nvSpPr>
          <p:spPr bwMode="auto">
            <a:xfrm>
              <a:off x="3696" y="3549"/>
              <a:ext cx="1104" cy="38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7" name="Line 1034"/>
            <p:cNvSpPr>
              <a:spLocks noChangeShapeType="1"/>
            </p:cNvSpPr>
            <p:nvPr/>
          </p:nvSpPr>
          <p:spPr bwMode="auto">
            <a:xfrm>
              <a:off x="1920" y="768"/>
              <a:ext cx="0" cy="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8" name="Line 1035"/>
            <p:cNvSpPr>
              <a:spLocks noChangeShapeType="1"/>
            </p:cNvSpPr>
            <p:nvPr/>
          </p:nvSpPr>
          <p:spPr bwMode="auto">
            <a:xfrm>
              <a:off x="1920" y="1540"/>
              <a:ext cx="0" cy="1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9" name="Line 1036"/>
            <p:cNvSpPr>
              <a:spLocks noChangeShapeType="1"/>
            </p:cNvSpPr>
            <p:nvPr/>
          </p:nvSpPr>
          <p:spPr bwMode="auto">
            <a:xfrm>
              <a:off x="1920" y="2236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0" name="Line 1037"/>
            <p:cNvSpPr>
              <a:spLocks noChangeShapeType="1"/>
            </p:cNvSpPr>
            <p:nvPr/>
          </p:nvSpPr>
          <p:spPr bwMode="auto">
            <a:xfrm>
              <a:off x="1920" y="2815"/>
              <a:ext cx="0" cy="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1" name="Line 1038"/>
            <p:cNvSpPr>
              <a:spLocks noChangeShapeType="1"/>
            </p:cNvSpPr>
            <p:nvPr/>
          </p:nvSpPr>
          <p:spPr bwMode="auto">
            <a:xfrm>
              <a:off x="2928" y="2660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2" name="Line 1039"/>
            <p:cNvSpPr>
              <a:spLocks noChangeShapeType="1"/>
            </p:cNvSpPr>
            <p:nvPr/>
          </p:nvSpPr>
          <p:spPr bwMode="auto">
            <a:xfrm>
              <a:off x="4272" y="2660"/>
              <a:ext cx="0" cy="8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3" name="Line 1040"/>
            <p:cNvSpPr>
              <a:spLocks noChangeShapeType="1"/>
            </p:cNvSpPr>
            <p:nvPr/>
          </p:nvSpPr>
          <p:spPr bwMode="auto">
            <a:xfrm flipH="1">
              <a:off x="624" y="370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4" name="Line 1041"/>
            <p:cNvSpPr>
              <a:spLocks noChangeShapeType="1"/>
            </p:cNvSpPr>
            <p:nvPr/>
          </p:nvSpPr>
          <p:spPr bwMode="auto">
            <a:xfrm flipV="1">
              <a:off x="624" y="1000"/>
              <a:ext cx="0" cy="27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5" name="Line 1042"/>
            <p:cNvSpPr>
              <a:spLocks noChangeShapeType="1"/>
            </p:cNvSpPr>
            <p:nvPr/>
          </p:nvSpPr>
          <p:spPr bwMode="auto">
            <a:xfrm>
              <a:off x="624" y="1000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6" name="Line 1043"/>
            <p:cNvSpPr>
              <a:spLocks noChangeShapeType="1"/>
            </p:cNvSpPr>
            <p:nvPr/>
          </p:nvSpPr>
          <p:spPr bwMode="auto">
            <a:xfrm>
              <a:off x="4800" y="374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7" name="Line 1044"/>
            <p:cNvSpPr>
              <a:spLocks noChangeShapeType="1"/>
            </p:cNvSpPr>
            <p:nvPr/>
          </p:nvSpPr>
          <p:spPr bwMode="auto">
            <a:xfrm flipV="1">
              <a:off x="5184" y="1000"/>
              <a:ext cx="0" cy="27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8" name="Line 1045"/>
            <p:cNvSpPr>
              <a:spLocks noChangeShapeType="1"/>
            </p:cNvSpPr>
            <p:nvPr/>
          </p:nvSpPr>
          <p:spPr bwMode="auto">
            <a:xfrm flipH="1">
              <a:off x="1968" y="1000"/>
              <a:ext cx="3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9" name="AutoShape 1046"/>
            <p:cNvSpPr>
              <a:spLocks noChangeArrowheads="1"/>
            </p:cNvSpPr>
            <p:nvPr/>
          </p:nvSpPr>
          <p:spPr bwMode="auto">
            <a:xfrm>
              <a:off x="960" y="3008"/>
              <a:ext cx="1968" cy="348"/>
            </a:xfrm>
            <a:prstGeom prst="hexagon">
              <a:avLst>
                <a:gd name="adj" fmla="val 60348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60" name="Line 1047"/>
            <p:cNvSpPr>
              <a:spLocks noChangeShapeType="1"/>
            </p:cNvSpPr>
            <p:nvPr/>
          </p:nvSpPr>
          <p:spPr bwMode="auto">
            <a:xfrm>
              <a:off x="2928" y="3201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1" name="Line 1048"/>
            <p:cNvSpPr>
              <a:spLocks noChangeShapeType="1"/>
            </p:cNvSpPr>
            <p:nvPr/>
          </p:nvSpPr>
          <p:spPr bwMode="auto">
            <a:xfrm flipH="1">
              <a:off x="624" y="138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2" name="Line 1049"/>
            <p:cNvSpPr>
              <a:spLocks noChangeShapeType="1"/>
            </p:cNvSpPr>
            <p:nvPr/>
          </p:nvSpPr>
          <p:spPr bwMode="auto">
            <a:xfrm>
              <a:off x="1920" y="3356"/>
              <a:ext cx="0" cy="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3" name="Text Box 1050"/>
            <p:cNvSpPr txBox="1">
              <a:spLocks noChangeArrowheads="1"/>
            </p:cNvSpPr>
            <p:nvPr/>
          </p:nvSpPr>
          <p:spPr bwMode="auto">
            <a:xfrm>
              <a:off x="576" y="1193"/>
              <a:ext cx="6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400"/>
                <a:t>아니오</a:t>
              </a:r>
              <a:endParaRPr lang="ko-KR" altLang="en-US" sz="1200"/>
            </a:p>
          </p:txBody>
        </p:sp>
        <p:sp>
          <p:nvSpPr>
            <p:cNvPr id="14364" name="Text Box 1051"/>
            <p:cNvSpPr txBox="1">
              <a:spLocks noChangeArrowheads="1"/>
            </p:cNvSpPr>
            <p:nvPr/>
          </p:nvSpPr>
          <p:spPr bwMode="auto">
            <a:xfrm>
              <a:off x="2928" y="2490"/>
              <a:ext cx="6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400"/>
                <a:t>아니오</a:t>
              </a:r>
            </a:p>
          </p:txBody>
        </p:sp>
        <p:sp>
          <p:nvSpPr>
            <p:cNvPr id="14365" name="Text Box 1052"/>
            <p:cNvSpPr txBox="1">
              <a:spLocks noChangeArrowheads="1"/>
            </p:cNvSpPr>
            <p:nvPr/>
          </p:nvSpPr>
          <p:spPr bwMode="auto">
            <a:xfrm>
              <a:off x="2928" y="3031"/>
              <a:ext cx="6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400"/>
                <a:t>아니오</a:t>
              </a:r>
              <a:endParaRPr lang="ko-KR" altLang="en-US" sz="1600"/>
            </a:p>
          </p:txBody>
        </p:sp>
        <p:sp>
          <p:nvSpPr>
            <p:cNvPr id="14366" name="Text Box 1053"/>
            <p:cNvSpPr txBox="1">
              <a:spLocks noChangeArrowheads="1"/>
            </p:cNvSpPr>
            <p:nvPr/>
          </p:nvSpPr>
          <p:spPr bwMode="auto">
            <a:xfrm>
              <a:off x="1920" y="1541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400"/>
                <a:t>예</a:t>
              </a:r>
            </a:p>
          </p:txBody>
        </p:sp>
        <p:sp>
          <p:nvSpPr>
            <p:cNvPr id="14367" name="Text Box 1054"/>
            <p:cNvSpPr txBox="1">
              <a:spLocks noChangeArrowheads="1"/>
            </p:cNvSpPr>
            <p:nvPr/>
          </p:nvSpPr>
          <p:spPr bwMode="auto">
            <a:xfrm>
              <a:off x="1920" y="2838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400"/>
                <a:t>예</a:t>
              </a:r>
              <a:endParaRPr lang="ko-KR" altLang="en-US" sz="1600"/>
            </a:p>
          </p:txBody>
        </p:sp>
        <p:sp>
          <p:nvSpPr>
            <p:cNvPr id="14368" name="Text Box 1055"/>
            <p:cNvSpPr txBox="1">
              <a:spLocks noChangeArrowheads="1"/>
            </p:cNvSpPr>
            <p:nvPr/>
          </p:nvSpPr>
          <p:spPr bwMode="auto">
            <a:xfrm>
              <a:off x="1920" y="3379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400"/>
                <a:t>예</a:t>
              </a:r>
              <a:endParaRPr lang="ko-KR" altLang="en-US" sz="1600"/>
            </a:p>
          </p:txBody>
        </p:sp>
        <p:sp>
          <p:nvSpPr>
            <p:cNvPr id="14369" name="Text Box 1056"/>
            <p:cNvSpPr txBox="1">
              <a:spLocks noChangeArrowheads="1"/>
            </p:cNvSpPr>
            <p:nvPr/>
          </p:nvSpPr>
          <p:spPr bwMode="auto">
            <a:xfrm>
              <a:off x="1152" y="1248"/>
              <a:ext cx="17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400"/>
                <a:t>새로 들어오는 신호가 있는가</a:t>
              </a:r>
              <a:r>
                <a:rPr lang="en-US" altLang="ko-KR" sz="1400"/>
                <a:t>?</a:t>
              </a:r>
              <a:endParaRPr lang="en-US" altLang="ko-KR" sz="1600"/>
            </a:p>
          </p:txBody>
        </p:sp>
        <p:sp>
          <p:nvSpPr>
            <p:cNvPr id="14370" name="Text Box 1057"/>
            <p:cNvSpPr txBox="1">
              <a:spLocks noChangeArrowheads="1"/>
            </p:cNvSpPr>
            <p:nvPr/>
          </p:nvSpPr>
          <p:spPr bwMode="auto">
            <a:xfrm>
              <a:off x="864" y="1779"/>
              <a:ext cx="2160" cy="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ko-KR" sz="1400"/>
                <a:t>Carrier sense </a:t>
              </a:r>
              <a:r>
                <a:rPr lang="ko-KR" altLang="en-US" sz="1400"/>
                <a:t>신호를 </a:t>
              </a:r>
              <a:r>
                <a:rPr lang="en-US" altLang="ko-KR" sz="1400"/>
                <a:t>ON</a:t>
              </a:r>
              <a:r>
                <a:rPr lang="ko-KR" altLang="en-US" sz="1400"/>
                <a:t>으로 설정</a:t>
              </a:r>
              <a:r>
                <a:rPr lang="en-US" altLang="ko-KR" sz="1400"/>
                <a:t>.</a:t>
              </a:r>
            </a:p>
            <a:p>
              <a:pPr>
                <a:lnSpc>
                  <a:spcPct val="60000"/>
                </a:lnSpc>
              </a:pPr>
              <a:r>
                <a:rPr lang="ko-KR" altLang="en-US" sz="1400"/>
                <a:t>비트 시퀀스를 얻고 </a:t>
              </a:r>
              <a:r>
                <a:rPr lang="en-US" altLang="ko-KR" sz="1400"/>
                <a:t>SFD</a:t>
              </a:r>
              <a:r>
                <a:rPr lang="ko-KR" altLang="en-US" sz="1400"/>
                <a:t>동안 기다린다</a:t>
              </a:r>
              <a:r>
                <a:rPr lang="en-US" altLang="ko-KR" sz="1400"/>
                <a:t>.</a:t>
              </a:r>
            </a:p>
            <a:p>
              <a:pPr>
                <a:lnSpc>
                  <a:spcPct val="60000"/>
                </a:lnSpc>
              </a:pPr>
              <a:r>
                <a:rPr lang="ko-KR" altLang="en-US" sz="1400"/>
                <a:t>프레임을 받는다</a:t>
              </a:r>
              <a:r>
                <a:rPr lang="en-US" altLang="ko-KR" sz="1400"/>
                <a:t>.</a:t>
              </a:r>
              <a:r>
                <a:rPr lang="en-US" altLang="ko-KR" sz="1600"/>
                <a:t> </a:t>
              </a:r>
            </a:p>
          </p:txBody>
        </p:sp>
        <p:sp>
          <p:nvSpPr>
            <p:cNvPr id="14371" name="Text Box 1058"/>
            <p:cNvSpPr txBox="1">
              <a:spLocks noChangeArrowheads="1"/>
            </p:cNvSpPr>
            <p:nvPr/>
          </p:nvSpPr>
          <p:spPr bwMode="auto">
            <a:xfrm>
              <a:off x="1056" y="2545"/>
              <a:ext cx="177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1400"/>
                <a:t>CRC</a:t>
              </a:r>
              <a:r>
                <a:rPr lang="ko-KR" altLang="en-US" sz="1400"/>
                <a:t>와 프레임의 크기가 </a:t>
              </a:r>
              <a:r>
                <a:rPr lang="en-US" altLang="ko-KR" sz="1400"/>
                <a:t>OK?</a:t>
              </a:r>
            </a:p>
          </p:txBody>
        </p:sp>
        <p:sp>
          <p:nvSpPr>
            <p:cNvPr id="14372" name="Text Box 1059"/>
            <p:cNvSpPr txBox="1">
              <a:spLocks noChangeArrowheads="1"/>
            </p:cNvSpPr>
            <p:nvPr/>
          </p:nvSpPr>
          <p:spPr bwMode="auto">
            <a:xfrm>
              <a:off x="1104" y="3047"/>
              <a:ext cx="177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400"/>
                <a:t>목적지 주소가 자신이나    혹은 그룹 주소와 일치</a:t>
              </a:r>
              <a:r>
                <a:rPr lang="en-US" altLang="ko-KR" sz="1400"/>
                <a:t>?</a:t>
              </a:r>
              <a:endParaRPr lang="en-US" altLang="ko-KR" sz="1600"/>
            </a:p>
          </p:txBody>
        </p:sp>
        <p:sp>
          <p:nvSpPr>
            <p:cNvPr id="14373" name="Text Box 1060"/>
            <p:cNvSpPr txBox="1">
              <a:spLocks noChangeArrowheads="1"/>
            </p:cNvSpPr>
            <p:nvPr/>
          </p:nvSpPr>
          <p:spPr bwMode="auto">
            <a:xfrm>
              <a:off x="1056" y="3562"/>
              <a:ext cx="177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400"/>
                <a:t>프레임을 처리하기 위해 상위 프로토콜층으로 보낸다</a:t>
              </a:r>
              <a:r>
                <a:rPr lang="en-US" altLang="ko-KR" sz="1400"/>
                <a:t>.</a:t>
              </a:r>
            </a:p>
          </p:txBody>
        </p:sp>
        <p:sp>
          <p:nvSpPr>
            <p:cNvPr id="14374" name="Text Box 1061"/>
            <p:cNvSpPr txBox="1">
              <a:spLocks noChangeArrowheads="1"/>
            </p:cNvSpPr>
            <p:nvPr/>
          </p:nvSpPr>
          <p:spPr bwMode="auto">
            <a:xfrm>
              <a:off x="3744" y="3587"/>
              <a:ext cx="100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400"/>
                <a:t>프레임을 버린다</a:t>
              </a:r>
              <a:r>
                <a:rPr lang="en-US" altLang="ko-KR" sz="1400"/>
                <a:t>.</a:t>
              </a:r>
              <a:endParaRPr lang="en-US" altLang="ko-KR" sz="16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11419</TotalTime>
  <Words>2376</Words>
  <Application>Microsoft Office PowerPoint</Application>
  <PresentationFormat>화면 슬라이드 쇼(4:3)</PresentationFormat>
  <Paragraphs>584</Paragraphs>
  <Slides>39</Slides>
  <Notes>6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9" baseType="lpstr">
      <vt:lpstr>굴림</vt:lpstr>
      <vt:lpstr>Arial</vt:lpstr>
      <vt:lpstr>Comic Sans MS</vt:lpstr>
      <vt:lpstr>Courier New</vt:lpstr>
      <vt:lpstr>Helvetica</vt:lpstr>
      <vt:lpstr>Symbol</vt:lpstr>
      <vt:lpstr>Times New Roman</vt:lpstr>
      <vt:lpstr>Wingdings</vt:lpstr>
      <vt:lpstr>기본 디자인</vt:lpstr>
      <vt:lpstr>Clip</vt:lpstr>
      <vt:lpstr>2장 데이터 링크 네트워크 </vt:lpstr>
      <vt:lpstr>이더넷 (Ethernet) 개요</vt:lpstr>
      <vt:lpstr>물리적 특성</vt:lpstr>
      <vt:lpstr>PowerPoint 프레젠테이션</vt:lpstr>
      <vt:lpstr>프레임 형식(Frame Format)</vt:lpstr>
      <vt:lpstr>전송 알고리즘(Transmitter Algorithm)</vt:lpstr>
      <vt:lpstr>전송 알고리즘 : 충돌(Collision)</vt:lpstr>
      <vt:lpstr>전송 과정</vt:lpstr>
      <vt:lpstr>수신 과정</vt:lpstr>
      <vt:lpstr>CSMA/CD 평가</vt:lpstr>
      <vt:lpstr>사용 경험</vt:lpstr>
      <vt:lpstr>이더넷 확장</vt:lpstr>
      <vt:lpstr>2장 데이터 링크 네트워크 (Data Link Networks)</vt:lpstr>
      <vt:lpstr>개요</vt:lpstr>
      <vt:lpstr>토큰링의 연결</vt:lpstr>
      <vt:lpstr>토큰링 MAC 기본 개념</vt:lpstr>
      <vt:lpstr>매체 접근 제어 세부사항</vt:lpstr>
      <vt:lpstr>토큰링 관리</vt:lpstr>
      <vt:lpstr>프레임 형식(Frame Format)</vt:lpstr>
      <vt:lpstr>2장 데이터 링크 네트워크 (Data Link Networks)</vt:lpstr>
      <vt:lpstr>무선 (Wireless) LANs</vt:lpstr>
      <vt:lpstr>802.11 LAN architecture</vt:lpstr>
      <vt:lpstr>확산 스펙트럼 (Spread Spectrum)</vt:lpstr>
      <vt:lpstr>확산 스펙트럼 예1: 블루투스</vt:lpstr>
      <vt:lpstr>확산 스펙트럼 예2: 무선 LAN</vt:lpstr>
      <vt:lpstr>Multiple users share the available spectrum</vt:lpstr>
      <vt:lpstr>PowerPoint 프레젠테이션</vt:lpstr>
      <vt:lpstr>PowerPoint 프레젠테이션</vt:lpstr>
      <vt:lpstr>매체 접근</vt:lpstr>
      <vt:lpstr>IEEE 802.11: multiple access</vt:lpstr>
      <vt:lpstr>충돌 회피 (Collisions Avoidance)</vt:lpstr>
      <vt:lpstr>Collision Avoidance: RTS-CTS exchange</vt:lpstr>
      <vt:lpstr>이동성 (Mobility) 지원</vt:lpstr>
      <vt:lpstr> BSS 접속/가입 (이동 감지)</vt:lpstr>
      <vt:lpstr>매체접근제어(MAC) 비교</vt:lpstr>
      <vt:lpstr>2장 데이터 링크 네트워크 (Data Link Networks)</vt:lpstr>
      <vt:lpstr>개요</vt:lpstr>
      <vt:lpstr>호스트의 관점 (제어)</vt:lpstr>
      <vt:lpstr>호스트와 어댑터 사이에서의 프레임(데이터) 이동</vt:lpstr>
    </vt:vector>
  </TitlesOfParts>
  <Company>네트워크연구실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링크계층-2</dc:title>
  <dc:creator>cypark</dc:creator>
  <cp:lastModifiedBy>박창윤 (Chang Yun Park)</cp:lastModifiedBy>
  <cp:revision>198</cp:revision>
  <dcterms:created xsi:type="dcterms:W3CDTF">2000-02-24T06:26:50Z</dcterms:created>
  <dcterms:modified xsi:type="dcterms:W3CDTF">2020-08-13T21:16:42Z</dcterms:modified>
</cp:coreProperties>
</file>