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0" r:id="rId2"/>
    <p:sldId id="257" r:id="rId3"/>
    <p:sldId id="264" r:id="rId4"/>
    <p:sldId id="261" r:id="rId5"/>
    <p:sldId id="307" r:id="rId6"/>
    <p:sldId id="258" r:id="rId7"/>
    <p:sldId id="267" r:id="rId8"/>
    <p:sldId id="354" r:id="rId9"/>
    <p:sldId id="356" r:id="rId10"/>
    <p:sldId id="357" r:id="rId11"/>
    <p:sldId id="358" r:id="rId12"/>
    <p:sldId id="359" r:id="rId13"/>
    <p:sldId id="398" r:id="rId14"/>
    <p:sldId id="397" r:id="rId15"/>
    <p:sldId id="365" r:id="rId16"/>
    <p:sldId id="309" r:id="rId17"/>
    <p:sldId id="287" r:id="rId18"/>
    <p:sldId id="288" r:id="rId19"/>
    <p:sldId id="289" r:id="rId20"/>
    <p:sldId id="376" r:id="rId21"/>
    <p:sldId id="290" r:id="rId22"/>
    <p:sldId id="291" r:id="rId23"/>
    <p:sldId id="313" r:id="rId24"/>
    <p:sldId id="292" r:id="rId25"/>
    <p:sldId id="306" r:id="rId26"/>
    <p:sldId id="293" r:id="rId27"/>
    <p:sldId id="389" r:id="rId28"/>
    <p:sldId id="390" r:id="rId29"/>
    <p:sldId id="29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92" d="100"/>
          <a:sy n="92" d="100"/>
        </p:scale>
        <p:origin x="29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/>
            </a:lvl1pPr>
          </a:lstStyle>
          <a:p>
            <a:pPr>
              <a:defRPr/>
            </a:pPr>
            <a:fld id="{80AFF484-7082-4BBD-9896-544B76FB29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0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/>
            </a:lvl1pPr>
          </a:lstStyle>
          <a:p>
            <a:pPr>
              <a:defRPr/>
            </a:pPr>
            <a:fld id="{03A5C842-D4A1-46FF-B838-46CCFA988487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0953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A5C842-D4A1-46FF-B838-46CCFA988487}" type="slidenum">
              <a:rPr lang="ko-KR" altLang="ko-KR" smtClean="0"/>
              <a:pPr>
                <a:defRPr/>
              </a:pPr>
              <a:t>5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255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291B5-4229-4516-8669-62BAE16A0B4B}" type="slidenum">
              <a:rPr lang="ko-KR" altLang="ko-KR"/>
              <a:pPr/>
              <a:t>9</a:t>
            </a:fld>
            <a:endParaRPr lang="ko-KR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7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EAEE863-1DC2-4EFF-B1F1-F86DDBDC4730}" type="slidenum">
              <a:rPr lang="en-US" altLang="ko-KR" sz="1100" i="0">
                <a:solidFill>
                  <a:srgbClr val="000000"/>
                </a:solidFill>
                <a:latin typeface="Times New Roman" pitchFamily="18" charset="0"/>
              </a:rPr>
              <a:pPr/>
              <a:t>13</a:t>
            </a:fld>
            <a:endParaRPr lang="en-US" altLang="ko-KR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91300" y="457200"/>
            <a:ext cx="20193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055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38400"/>
            <a:ext cx="7315200" cy="28194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sym typeface="Wingdings" pitchFamily="2" charset="2"/>
              </a:rPr>
              <a:t> </a:t>
            </a:r>
            <a:r>
              <a:rPr lang="ko-KR" altLang="en-US" sz="2800" dirty="0" err="1"/>
              <a:t>스위칭과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포워딩</a:t>
            </a:r>
            <a:r>
              <a:rPr lang="ko-KR" altLang="en-US" sz="2800" dirty="0"/>
              <a:t>(</a:t>
            </a:r>
            <a:r>
              <a:rPr lang="en-US" altLang="ko-KR" sz="2800" dirty="0"/>
              <a:t>Switching and </a:t>
            </a:r>
            <a:r>
              <a:rPr lang="en-US" altLang="ko-KR" sz="2800"/>
              <a:t>Forwarding</a:t>
            </a:r>
            <a:r>
              <a:rPr lang="en-US" altLang="ko-KR" sz="2800" smtClean="0"/>
              <a:t>)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>
                <a:sym typeface="Wingdings" pitchFamily="2" charset="2"/>
              </a:rPr>
              <a:t> 브리지(</a:t>
            </a:r>
            <a:r>
              <a:rPr lang="en-US" altLang="ko-KR" sz="2800" dirty="0">
                <a:sym typeface="Wingdings" pitchFamily="2" charset="2"/>
              </a:rPr>
              <a:t>Bridge) </a:t>
            </a:r>
            <a:r>
              <a:rPr lang="ko-KR" altLang="en-US" sz="2800" dirty="0">
                <a:sym typeface="Wingdings" pitchFamily="2" charset="2"/>
              </a:rPr>
              <a:t>및 </a:t>
            </a:r>
            <a:r>
              <a:rPr lang="en-US" altLang="ko-KR" sz="2800" dirty="0">
                <a:sym typeface="Wingdings" pitchFamily="2" charset="2"/>
              </a:rPr>
              <a:t>LAN </a:t>
            </a:r>
            <a:r>
              <a:rPr lang="ko-KR" altLang="en-US" sz="2800" dirty="0">
                <a:sym typeface="Wingdings" pitchFamily="2" charset="2"/>
              </a:rPr>
              <a:t>스위치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>
                <a:sym typeface="Wingdings" pitchFamily="2" charset="2"/>
              </a:rPr>
              <a:t> </a:t>
            </a:r>
            <a:r>
              <a:rPr lang="ko-KR" altLang="en-US" sz="2800" dirty="0"/>
              <a:t>셀 </a:t>
            </a:r>
            <a:r>
              <a:rPr lang="ko-KR" altLang="en-US" sz="2800" dirty="0" err="1"/>
              <a:t>스위칭</a:t>
            </a:r>
            <a:r>
              <a:rPr lang="ko-KR" altLang="en-US" sz="2800" dirty="0"/>
              <a:t>(</a:t>
            </a:r>
            <a:r>
              <a:rPr lang="en-US" altLang="ko-KR" sz="2800" dirty="0"/>
              <a:t>Cell Switching)</a:t>
            </a:r>
            <a:br>
              <a:rPr lang="en-US" altLang="ko-KR" sz="2800" dirty="0"/>
            </a:br>
            <a:endParaRPr lang="en-US" altLang="ko-KR" sz="2800" dirty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4000" u="sng">
                <a:solidFill>
                  <a:schemeClr val="tx2"/>
                </a:solidFill>
              </a:rPr>
              <a:t>3장. 패킷스위칭(</a:t>
            </a:r>
            <a:r>
              <a:rPr lang="en-US" altLang="ko-KR" sz="4000" u="sng">
                <a:solidFill>
                  <a:schemeClr val="tx2"/>
                </a:solidFill>
              </a:rPr>
              <a:t>Packet Switching)</a:t>
            </a:r>
            <a:endParaRPr lang="en-US" altLang="ko-KR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85800" y="3429000"/>
            <a:ext cx="8240713" cy="3124200"/>
            <a:chOff x="432" y="1968"/>
            <a:chExt cx="5361" cy="2121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4660" y="2160"/>
              <a:ext cx="1037" cy="6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/>
                <a:t>Frames with</a:t>
              </a:r>
            </a:p>
            <a:p>
              <a:pPr eaLnBrk="1" latinLnBrk="1" hangingPunct="1"/>
              <a:r>
                <a:rPr kumimoji="1" lang="en-US" altLang="ko-KR" sz="1400"/>
                <a:t>address 11 through</a:t>
              </a:r>
            </a:p>
            <a:p>
              <a:pPr eaLnBrk="1" latinLnBrk="1" hangingPunct="1"/>
              <a:r>
                <a:rPr kumimoji="1" lang="en-US" altLang="ko-KR" sz="1400"/>
                <a:t>20 are accepted and</a:t>
              </a:r>
            </a:p>
            <a:p>
              <a:pPr eaLnBrk="1" latinLnBrk="1" hangingPunct="1"/>
              <a:r>
                <a:rPr kumimoji="1" lang="en-US" altLang="ko-KR" sz="1400"/>
                <a:t>repeated on LAN B</a:t>
              </a:r>
            </a:p>
          </p:txBody>
        </p:sp>
        <p:sp>
          <p:nvSpPr>
            <p:cNvPr id="16391" name="Line 4"/>
            <p:cNvSpPr>
              <a:spLocks noChangeShapeType="1"/>
            </p:cNvSpPr>
            <p:nvPr/>
          </p:nvSpPr>
          <p:spPr bwMode="auto">
            <a:xfrm>
              <a:off x="484" y="2170"/>
              <a:ext cx="4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654" y="2413"/>
              <a:ext cx="723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Station 1</a:t>
              </a:r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>
              <a:off x="1635" y="2413"/>
              <a:ext cx="723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Station 2</a:t>
              </a:r>
            </a:p>
          </p:txBody>
        </p:sp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213" y="2413"/>
              <a:ext cx="806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Station 10</a:t>
              </a:r>
            </a:p>
          </p:txBody>
        </p:sp>
        <p:grpSp>
          <p:nvGrpSpPr>
            <p:cNvPr id="16395" name="Group 8"/>
            <p:cNvGrpSpPr>
              <a:grpSpLocks/>
            </p:cNvGrpSpPr>
            <p:nvPr/>
          </p:nvGrpSpPr>
          <p:grpSpPr bwMode="auto">
            <a:xfrm>
              <a:off x="2445" y="2484"/>
              <a:ext cx="555" cy="35"/>
              <a:chOff x="2688" y="1008"/>
              <a:chExt cx="624" cy="48"/>
            </a:xfrm>
          </p:grpSpPr>
          <p:sp>
            <p:nvSpPr>
              <p:cNvPr id="16419" name="Oval 9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20" name="Oval 10"/>
              <p:cNvSpPr>
                <a:spLocks noChangeArrowheads="1"/>
              </p:cNvSpPr>
              <p:nvPr/>
            </p:nvSpPr>
            <p:spPr bwMode="auto">
              <a:xfrm>
                <a:off x="2976" y="10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21" name="Oval 1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953" y="217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934" y="217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3512" y="2170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41" y="3563"/>
              <a:ext cx="4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569" y="3807"/>
              <a:ext cx="806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Station 11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1550" y="3807"/>
              <a:ext cx="806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Station 12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3171" y="3807"/>
              <a:ext cx="805" cy="2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Station 20</a:t>
              </a:r>
            </a:p>
          </p:txBody>
        </p:sp>
        <p:grpSp>
          <p:nvGrpSpPr>
            <p:cNvPr id="16403" name="Group 19"/>
            <p:cNvGrpSpPr>
              <a:grpSpLocks/>
            </p:cNvGrpSpPr>
            <p:nvPr/>
          </p:nvGrpSpPr>
          <p:grpSpPr bwMode="auto">
            <a:xfrm>
              <a:off x="2403" y="3877"/>
              <a:ext cx="554" cy="35"/>
              <a:chOff x="2688" y="1008"/>
              <a:chExt cx="624" cy="48"/>
            </a:xfrm>
          </p:grpSpPr>
          <p:sp>
            <p:nvSpPr>
              <p:cNvPr id="16416" name="Oval 20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17" name="Oval 21"/>
              <p:cNvSpPr>
                <a:spLocks noChangeArrowheads="1"/>
              </p:cNvSpPr>
              <p:nvPr/>
            </p:nvSpPr>
            <p:spPr bwMode="auto">
              <a:xfrm>
                <a:off x="2976" y="10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18" name="Oval 22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404" name="Line 23"/>
            <p:cNvSpPr>
              <a:spLocks noChangeShapeType="1"/>
            </p:cNvSpPr>
            <p:nvPr/>
          </p:nvSpPr>
          <p:spPr bwMode="auto">
            <a:xfrm>
              <a:off x="910" y="3563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5" name="Line 24"/>
            <p:cNvSpPr>
              <a:spLocks noChangeShapeType="1"/>
            </p:cNvSpPr>
            <p:nvPr/>
          </p:nvSpPr>
          <p:spPr bwMode="auto">
            <a:xfrm>
              <a:off x="1891" y="3563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>
              <a:off x="3469" y="3563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07" name="Group 26"/>
            <p:cNvGrpSpPr>
              <a:grpSpLocks/>
            </p:cNvGrpSpPr>
            <p:nvPr/>
          </p:nvGrpSpPr>
          <p:grpSpPr bwMode="auto">
            <a:xfrm>
              <a:off x="4080" y="2170"/>
              <a:ext cx="583" cy="1393"/>
              <a:chOff x="4560" y="672"/>
              <a:chExt cx="576" cy="1920"/>
            </a:xfrm>
          </p:grpSpPr>
          <p:sp>
            <p:nvSpPr>
              <p:cNvPr id="16413" name="Text Box 27"/>
              <p:cNvSpPr txBox="1">
                <a:spLocks noChangeArrowheads="1"/>
              </p:cNvSpPr>
              <p:nvPr/>
            </p:nvSpPr>
            <p:spPr bwMode="auto">
              <a:xfrm>
                <a:off x="4560" y="1392"/>
                <a:ext cx="576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latinLnBrk="1" hangingPunct="1"/>
                <a:r>
                  <a:rPr kumimoji="1" lang="en-US" altLang="ko-KR" sz="2000"/>
                  <a:t>Bridge</a:t>
                </a:r>
              </a:p>
            </p:txBody>
          </p:sp>
          <p:sp>
            <p:nvSpPr>
              <p:cNvPr id="16414" name="Line 28"/>
              <p:cNvSpPr>
                <a:spLocks noChangeShapeType="1"/>
              </p:cNvSpPr>
              <p:nvPr/>
            </p:nvSpPr>
            <p:spPr bwMode="auto">
              <a:xfrm>
                <a:off x="4848" y="1920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15" name="Line 29"/>
              <p:cNvSpPr>
                <a:spLocks noChangeShapeType="1"/>
              </p:cNvSpPr>
              <p:nvPr/>
            </p:nvSpPr>
            <p:spPr bwMode="auto">
              <a:xfrm flipV="1">
                <a:off x="4848" y="67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408" name="Text Box 30"/>
            <p:cNvSpPr txBox="1">
              <a:spLocks noChangeArrowheads="1"/>
            </p:cNvSpPr>
            <p:nvPr/>
          </p:nvSpPr>
          <p:spPr bwMode="auto">
            <a:xfrm>
              <a:off x="4756" y="3076"/>
              <a:ext cx="1037" cy="6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/>
                <a:t>Frames with</a:t>
              </a:r>
            </a:p>
            <a:p>
              <a:pPr eaLnBrk="1" latinLnBrk="1" hangingPunct="1"/>
              <a:r>
                <a:rPr kumimoji="1" lang="en-US" altLang="ko-KR" sz="1400"/>
                <a:t>address 1 through</a:t>
              </a:r>
            </a:p>
            <a:p>
              <a:pPr eaLnBrk="1" latinLnBrk="1" hangingPunct="1"/>
              <a:r>
                <a:rPr kumimoji="1" lang="en-US" altLang="ko-KR" sz="1400"/>
                <a:t>10 are accepted and</a:t>
              </a:r>
            </a:p>
            <a:p>
              <a:pPr eaLnBrk="1" latinLnBrk="1" hangingPunct="1"/>
              <a:r>
                <a:rPr kumimoji="1" lang="en-US" altLang="ko-KR" sz="1400"/>
                <a:t>repeated on LAN B</a:t>
              </a:r>
            </a:p>
          </p:txBody>
        </p:sp>
        <p:sp>
          <p:nvSpPr>
            <p:cNvPr id="16409" name="Line 31"/>
            <p:cNvSpPr>
              <a:spLocks noChangeShapeType="1"/>
            </p:cNvSpPr>
            <p:nvPr/>
          </p:nvSpPr>
          <p:spPr bwMode="auto">
            <a:xfrm>
              <a:off x="4279" y="2240"/>
              <a:ext cx="0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0" name="Line 32"/>
            <p:cNvSpPr>
              <a:spLocks noChangeShapeType="1"/>
            </p:cNvSpPr>
            <p:nvPr/>
          </p:nvSpPr>
          <p:spPr bwMode="auto">
            <a:xfrm flipV="1">
              <a:off x="4279" y="3111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1" name="Text Box 33"/>
            <p:cNvSpPr txBox="1">
              <a:spLocks noChangeArrowheads="1"/>
            </p:cNvSpPr>
            <p:nvPr/>
          </p:nvSpPr>
          <p:spPr bwMode="auto">
            <a:xfrm>
              <a:off x="475" y="1968"/>
              <a:ext cx="622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LAN A</a:t>
              </a:r>
              <a:endParaRPr kumimoji="1" lang="en-US" altLang="ko-KR"/>
            </a:p>
          </p:txBody>
        </p:sp>
        <p:sp>
          <p:nvSpPr>
            <p:cNvPr id="16412" name="Text Box 34"/>
            <p:cNvSpPr txBox="1">
              <a:spLocks noChangeArrowheads="1"/>
            </p:cNvSpPr>
            <p:nvPr/>
          </p:nvSpPr>
          <p:spPr bwMode="auto">
            <a:xfrm>
              <a:off x="432" y="3361"/>
              <a:ext cx="612" cy="2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/>
                <a:t>LAN B</a:t>
              </a:r>
            </a:p>
          </p:txBody>
        </p:sp>
      </p:grpSp>
      <p:sp>
        <p:nvSpPr>
          <p:cNvPr id="16387" name="Rectangle 3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ko-KR" altLang="en-US"/>
              <a:t>브리지(</a:t>
            </a:r>
            <a:r>
              <a:rPr lang="en-US" altLang="ko-KR"/>
              <a:t>Bridge)</a:t>
            </a:r>
            <a:r>
              <a:rPr lang="ko-KR" altLang="en-US"/>
              <a:t>의 동작</a:t>
            </a:r>
          </a:p>
        </p:txBody>
      </p:sp>
      <p:sp>
        <p:nvSpPr>
          <p:cNvPr id="16388" name="Text Box 36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/>
              <a:t>브리지와 확장 </a:t>
            </a:r>
            <a:r>
              <a:rPr kumimoji="1" lang="en-US" altLang="ko-KR" sz="1400"/>
              <a:t>LAN</a:t>
            </a:r>
          </a:p>
        </p:txBody>
      </p:sp>
      <p:sp>
        <p:nvSpPr>
          <p:cNvPr id="1638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286000"/>
          </a:xfrm>
          <a:noFill/>
        </p:spPr>
        <p:txBody>
          <a:bodyPr/>
          <a:lstStyle/>
          <a:p>
            <a:r>
              <a:rPr lang="ko-KR" altLang="en-US" sz="2800"/>
              <a:t>브리지 </a:t>
            </a:r>
          </a:p>
          <a:p>
            <a:pPr lvl="1"/>
            <a:r>
              <a:rPr lang="ko-KR" altLang="en-US" sz="2400"/>
              <a:t>동작: 수신(</a:t>
            </a:r>
            <a:r>
              <a:rPr lang="en-US" altLang="ko-KR" sz="2400"/>
              <a:t>accept) </a:t>
            </a:r>
            <a:r>
              <a:rPr lang="ko-KR" altLang="en-US" sz="2400"/>
              <a:t>및 포워드 (</a:t>
            </a:r>
            <a:r>
              <a:rPr lang="en-US" altLang="ko-KR" sz="2400"/>
              <a:t>forward) : </a:t>
            </a:r>
            <a:r>
              <a:rPr lang="ko-KR" altLang="en-US" sz="2400"/>
              <a:t> 스위치</a:t>
            </a:r>
          </a:p>
          <a:p>
            <a:pPr lvl="1">
              <a:buFontTx/>
              <a:buNone/>
            </a:pPr>
            <a:r>
              <a:rPr lang="en-US" altLang="ko-KR" sz="2400">
                <a:sym typeface="Symbol" pitchFamily="18" charset="2"/>
              </a:rPr>
              <a:t>	  </a:t>
            </a:r>
            <a:r>
              <a:rPr lang="ko-KR" altLang="en-US" sz="2400">
                <a:sym typeface="Symbol" pitchFamily="18" charset="2"/>
              </a:rPr>
              <a:t>필터링(</a:t>
            </a:r>
            <a:r>
              <a:rPr lang="en-US" altLang="ko-KR" sz="2400">
                <a:sym typeface="Symbol" pitchFamily="18" charset="2"/>
              </a:rPr>
              <a:t>filtering) ;	 </a:t>
            </a:r>
            <a:r>
              <a:rPr lang="ko-KR" altLang="en-US" sz="2400">
                <a:sym typeface="Symbol" pitchFamily="18" charset="2"/>
              </a:rPr>
              <a:t>리피터와의 차이</a:t>
            </a:r>
            <a:endParaRPr lang="ko-KR" altLang="en-US" sz="2400"/>
          </a:p>
          <a:p>
            <a:pPr lvl="1"/>
            <a:r>
              <a:rPr lang="ko-KR" altLang="en-US" sz="2400"/>
              <a:t>여러 개의 포트를 가지는 브리지 </a:t>
            </a:r>
            <a:r>
              <a:rPr lang="en-US" altLang="ko-KR" sz="2400">
                <a:sym typeface="Symbol" pitchFamily="18" charset="2"/>
              </a:rPr>
              <a:t>  LAN</a:t>
            </a:r>
            <a:r>
              <a:rPr lang="ko-KR" altLang="en-US" sz="2400">
                <a:sym typeface="Symbol" pitchFamily="18" charset="2"/>
              </a:rPr>
              <a:t>스위치 </a:t>
            </a:r>
            <a:endParaRPr lang="ko-KR" altLang="en-US" sz="2400"/>
          </a:p>
          <a:p>
            <a:pPr lvl="1"/>
            <a:r>
              <a:rPr lang="ko-KR" altLang="en-US" sz="2400"/>
              <a:t>계층-2 연결 (패킷 헤더를 붙이지 않음) ; 라우터와의 차이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2529110"/>
            <a:ext cx="8458200" cy="4212258"/>
            <a:chOff x="381000" y="2348880"/>
            <a:chExt cx="8458200" cy="4212258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381000" y="2348880"/>
              <a:ext cx="8458200" cy="2222500"/>
              <a:chOff x="240" y="672"/>
              <a:chExt cx="5328" cy="1400"/>
            </a:xfrm>
          </p:grpSpPr>
          <p:graphicFrame>
            <p:nvGraphicFramePr>
              <p:cNvPr id="2053" name="Object 3"/>
              <p:cNvGraphicFramePr>
                <a:graphicFrameLocks noChangeAspect="1"/>
              </p:cNvGraphicFramePr>
              <p:nvPr/>
            </p:nvGraphicFramePr>
            <p:xfrm>
              <a:off x="240" y="892"/>
              <a:ext cx="849" cy="1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6" name="문서" r:id="rId3" imgW="1360080" imgH="1902600" progId="Word.Document.8">
                      <p:embed/>
                    </p:oleObj>
                  </mc:Choice>
                  <mc:Fallback>
                    <p:oleObj name="문서" r:id="rId3" imgW="1360080" imgH="1902600" progId="Word.Document.8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892"/>
                            <a:ext cx="849" cy="11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" name="Object 4"/>
              <p:cNvGraphicFramePr>
                <a:graphicFrameLocks noChangeAspect="1"/>
              </p:cNvGraphicFramePr>
              <p:nvPr/>
            </p:nvGraphicFramePr>
            <p:xfrm>
              <a:off x="4719" y="828"/>
              <a:ext cx="849" cy="1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7" name="문서" r:id="rId5" imgW="1360080" imgH="1902600" progId="Word.Document.8">
                      <p:embed/>
                    </p:oleObj>
                  </mc:Choice>
                  <mc:Fallback>
                    <p:oleObj name="문서" r:id="rId5" imgW="1360080" imgH="1902600" progId="Word.Document.8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9" y="828"/>
                            <a:ext cx="849" cy="11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5" name="Object 5"/>
              <p:cNvGraphicFramePr>
                <a:graphicFrameLocks noChangeAspect="1"/>
              </p:cNvGraphicFramePr>
              <p:nvPr/>
            </p:nvGraphicFramePr>
            <p:xfrm>
              <a:off x="2238" y="1514"/>
              <a:ext cx="1182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8" name="문서" r:id="rId7" imgW="1905120" imgH="913680" progId="Word.Document.8">
                      <p:embed/>
                    </p:oleObj>
                  </mc:Choice>
                  <mc:Fallback>
                    <p:oleObj name="문서" r:id="rId7" imgW="1905120" imgH="913680" progId="Word.Document.8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8" y="1514"/>
                            <a:ext cx="1182" cy="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65" name="Group 6"/>
              <p:cNvGrpSpPr>
                <a:grpSpLocks/>
              </p:cNvGrpSpPr>
              <p:nvPr/>
            </p:nvGrpSpPr>
            <p:grpSpPr bwMode="auto">
              <a:xfrm>
                <a:off x="1239" y="1514"/>
                <a:ext cx="761" cy="503"/>
                <a:chOff x="1488" y="1632"/>
                <a:chExt cx="768" cy="528"/>
              </a:xfrm>
            </p:grpSpPr>
            <p:sp>
              <p:nvSpPr>
                <p:cNvPr id="2085" name="AutoShape 7"/>
                <p:cNvSpPr>
                  <a:spLocks noChangeArrowheads="1"/>
                </p:cNvSpPr>
                <p:nvPr/>
              </p:nvSpPr>
              <p:spPr bwMode="auto">
                <a:xfrm>
                  <a:off x="1488" y="1632"/>
                  <a:ext cx="768" cy="528"/>
                </a:xfrm>
                <a:prstGeom prst="cloudCallout">
                  <a:avLst>
                    <a:gd name="adj1" fmla="val -28125"/>
                    <a:gd name="adj2" fmla="val 3144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8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632" y="1728"/>
                  <a:ext cx="516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/>
                    <a:t>LAN</a:t>
                  </a:r>
                </a:p>
              </p:txBody>
            </p:sp>
          </p:grpSp>
          <p:grpSp>
            <p:nvGrpSpPr>
              <p:cNvPr id="2066" name="Group 9"/>
              <p:cNvGrpSpPr>
                <a:grpSpLocks/>
              </p:cNvGrpSpPr>
              <p:nvPr/>
            </p:nvGrpSpPr>
            <p:grpSpPr bwMode="auto">
              <a:xfrm>
                <a:off x="3760" y="1514"/>
                <a:ext cx="761" cy="503"/>
                <a:chOff x="1488" y="1632"/>
                <a:chExt cx="768" cy="528"/>
              </a:xfrm>
            </p:grpSpPr>
            <p:sp>
              <p:nvSpPr>
                <p:cNvPr id="2083" name="AutoShape 10"/>
                <p:cNvSpPr>
                  <a:spLocks noChangeArrowheads="1"/>
                </p:cNvSpPr>
                <p:nvPr/>
              </p:nvSpPr>
              <p:spPr bwMode="auto">
                <a:xfrm>
                  <a:off x="1488" y="1632"/>
                  <a:ext cx="768" cy="528"/>
                </a:xfrm>
                <a:prstGeom prst="cloudCallout">
                  <a:avLst>
                    <a:gd name="adj1" fmla="val -28125"/>
                    <a:gd name="adj2" fmla="val 3144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8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32" y="1728"/>
                  <a:ext cx="516" cy="3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/>
                    <a:t>LAN</a:t>
                  </a:r>
                </a:p>
              </p:txBody>
            </p:sp>
          </p:grpSp>
          <p:sp>
            <p:nvSpPr>
              <p:cNvPr id="2067" name="Line 12"/>
              <p:cNvSpPr>
                <a:spLocks noChangeShapeType="1"/>
              </p:cNvSpPr>
              <p:nvPr/>
            </p:nvSpPr>
            <p:spPr bwMode="auto">
              <a:xfrm>
                <a:off x="954" y="1788"/>
                <a:ext cx="2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8" name="Line 13"/>
              <p:cNvSpPr>
                <a:spLocks noChangeShapeType="1"/>
              </p:cNvSpPr>
              <p:nvPr/>
            </p:nvSpPr>
            <p:spPr bwMode="auto">
              <a:xfrm flipH="1">
                <a:off x="2000" y="1788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9" name="Line 14"/>
              <p:cNvSpPr>
                <a:spLocks noChangeShapeType="1"/>
              </p:cNvSpPr>
              <p:nvPr/>
            </p:nvSpPr>
            <p:spPr bwMode="auto">
              <a:xfrm>
                <a:off x="3427" y="1788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0" name="Line 15"/>
              <p:cNvSpPr>
                <a:spLocks noChangeShapeType="1"/>
              </p:cNvSpPr>
              <p:nvPr/>
            </p:nvSpPr>
            <p:spPr bwMode="auto">
              <a:xfrm flipH="1">
                <a:off x="4521" y="1742"/>
                <a:ext cx="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1" name="Text Box 16"/>
              <p:cNvSpPr txBox="1">
                <a:spLocks noChangeArrowheads="1"/>
              </p:cNvSpPr>
              <p:nvPr/>
            </p:nvSpPr>
            <p:spPr bwMode="auto">
              <a:xfrm>
                <a:off x="2633" y="1331"/>
                <a:ext cx="4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600"/>
                  <a:t>Bridge</a:t>
                </a:r>
              </a:p>
            </p:txBody>
          </p:sp>
          <p:sp>
            <p:nvSpPr>
              <p:cNvPr id="2072" name="Text Box 17"/>
              <p:cNvSpPr txBox="1">
                <a:spLocks noChangeArrowheads="1"/>
              </p:cNvSpPr>
              <p:nvPr/>
            </p:nvSpPr>
            <p:spPr bwMode="auto">
              <a:xfrm>
                <a:off x="4854" y="67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600"/>
                  <a:t>Station</a:t>
                </a:r>
              </a:p>
            </p:txBody>
          </p:sp>
          <p:sp>
            <p:nvSpPr>
              <p:cNvPr id="2073" name="Text Box 18"/>
              <p:cNvSpPr txBox="1">
                <a:spLocks noChangeArrowheads="1"/>
              </p:cNvSpPr>
              <p:nvPr/>
            </p:nvSpPr>
            <p:spPr bwMode="auto">
              <a:xfrm>
                <a:off x="383" y="71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600"/>
                  <a:t>Station</a:t>
                </a:r>
              </a:p>
            </p:txBody>
          </p:sp>
          <p:sp>
            <p:nvSpPr>
              <p:cNvPr id="2074" name="Text Box 19"/>
              <p:cNvSpPr txBox="1">
                <a:spLocks noChangeArrowheads="1"/>
              </p:cNvSpPr>
              <p:nvPr/>
            </p:nvSpPr>
            <p:spPr bwMode="auto">
              <a:xfrm>
                <a:off x="954" y="1057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t1</a:t>
                </a:r>
              </a:p>
            </p:txBody>
          </p:sp>
          <p:sp>
            <p:nvSpPr>
              <p:cNvPr id="2075" name="Text Box 20"/>
              <p:cNvSpPr txBox="1">
                <a:spLocks noChangeArrowheads="1"/>
              </p:cNvSpPr>
              <p:nvPr/>
            </p:nvSpPr>
            <p:spPr bwMode="auto">
              <a:xfrm>
                <a:off x="943" y="1285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t2</a:t>
                </a:r>
              </a:p>
            </p:txBody>
          </p:sp>
          <p:sp>
            <p:nvSpPr>
              <p:cNvPr id="2076" name="Text Box 21"/>
              <p:cNvSpPr txBox="1">
                <a:spLocks noChangeArrowheads="1"/>
              </p:cNvSpPr>
              <p:nvPr/>
            </p:nvSpPr>
            <p:spPr bwMode="auto">
              <a:xfrm>
                <a:off x="943" y="1560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t3</a:t>
                </a:r>
              </a:p>
            </p:txBody>
          </p:sp>
          <p:sp>
            <p:nvSpPr>
              <p:cNvPr id="2077" name="Text Box 22"/>
              <p:cNvSpPr txBox="1">
                <a:spLocks noChangeArrowheads="1"/>
              </p:cNvSpPr>
              <p:nvPr/>
            </p:nvSpPr>
            <p:spPr bwMode="auto">
              <a:xfrm>
                <a:off x="2095" y="1605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t4</a:t>
                </a:r>
              </a:p>
            </p:txBody>
          </p:sp>
          <p:sp>
            <p:nvSpPr>
              <p:cNvPr id="2078" name="Text Box 23"/>
              <p:cNvSpPr txBox="1">
                <a:spLocks noChangeArrowheads="1"/>
              </p:cNvSpPr>
              <p:nvPr/>
            </p:nvSpPr>
            <p:spPr bwMode="auto">
              <a:xfrm>
                <a:off x="3427" y="1605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t5</a:t>
                </a:r>
              </a:p>
            </p:txBody>
          </p:sp>
          <p:sp>
            <p:nvSpPr>
              <p:cNvPr id="2079" name="Text Box 24"/>
              <p:cNvSpPr txBox="1">
                <a:spLocks noChangeArrowheads="1"/>
              </p:cNvSpPr>
              <p:nvPr/>
            </p:nvSpPr>
            <p:spPr bwMode="auto">
              <a:xfrm>
                <a:off x="4606" y="1514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t6</a:t>
                </a:r>
              </a:p>
            </p:txBody>
          </p:sp>
          <p:sp>
            <p:nvSpPr>
              <p:cNvPr id="2080" name="Text Box 25"/>
              <p:cNvSpPr txBox="1">
                <a:spLocks noChangeArrowheads="1"/>
              </p:cNvSpPr>
              <p:nvPr/>
            </p:nvSpPr>
            <p:spPr bwMode="auto">
              <a:xfrm>
                <a:off x="4606" y="1240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t7</a:t>
                </a:r>
              </a:p>
            </p:txBody>
          </p:sp>
          <p:sp>
            <p:nvSpPr>
              <p:cNvPr id="2081" name="Text Box 26"/>
              <p:cNvSpPr txBox="1">
                <a:spLocks noChangeArrowheads="1"/>
              </p:cNvSpPr>
              <p:nvPr/>
            </p:nvSpPr>
            <p:spPr bwMode="auto">
              <a:xfrm>
                <a:off x="4606" y="1011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1"/>
                  <a:t>t8</a:t>
                </a:r>
              </a:p>
            </p:txBody>
          </p:sp>
          <p:sp>
            <p:nvSpPr>
              <p:cNvPr id="2082" name="Text Box 27"/>
              <p:cNvSpPr txBox="1">
                <a:spLocks noChangeArrowheads="1"/>
              </p:cNvSpPr>
              <p:nvPr/>
            </p:nvSpPr>
            <p:spPr bwMode="auto">
              <a:xfrm>
                <a:off x="2428" y="1880"/>
                <a:ext cx="8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400"/>
                  <a:t>(</a:t>
                </a:r>
                <a:r>
                  <a:rPr kumimoji="1" lang="en-US" altLang="ko-KR" sz="1400"/>
                  <a:t>a) Architecture</a:t>
                </a:r>
              </a:p>
            </p:txBody>
          </p:sp>
        </p:grpSp>
        <p:graphicFrame>
          <p:nvGraphicFramePr>
            <p:cNvPr id="205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3331426"/>
                </p:ext>
              </p:extLst>
            </p:nvPr>
          </p:nvGraphicFramePr>
          <p:xfrm>
            <a:off x="2671763" y="5868988"/>
            <a:ext cx="48069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문서" r:id="rId9" imgW="4927680" imgH="623520" progId="Word.Document.8">
                    <p:embed/>
                  </p:oleObj>
                </mc:Choice>
                <mc:Fallback>
                  <p:oleObj name="문서" r:id="rId9" imgW="4927680" imgH="623520" progId="Word.Document.8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763" y="5868988"/>
                          <a:ext cx="48069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572027"/>
                </p:ext>
              </p:extLst>
            </p:nvPr>
          </p:nvGraphicFramePr>
          <p:xfrm>
            <a:off x="3763963" y="5257800"/>
            <a:ext cx="2654300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문서" r:id="rId11" imgW="2735640" imgH="623520" progId="Word.Document.8">
                    <p:embed/>
                  </p:oleObj>
                </mc:Choice>
                <mc:Fallback>
                  <p:oleObj name="문서" r:id="rId11" imgW="2735640" imgH="623520" progId="Word.Document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963" y="5257800"/>
                          <a:ext cx="2654300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210156"/>
                </p:ext>
              </p:extLst>
            </p:nvPr>
          </p:nvGraphicFramePr>
          <p:xfrm>
            <a:off x="4841875" y="4648200"/>
            <a:ext cx="1522413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" name="문서" r:id="rId13" imgW="1568520" imgH="623520" progId="Word.Document.8">
                    <p:embed/>
                  </p:oleObj>
                </mc:Choice>
                <mc:Fallback>
                  <p:oleObj name="문서" r:id="rId13" imgW="1568520" imgH="623520" progId="Word.Document.8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875" y="4648200"/>
                          <a:ext cx="1522413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Text Box 31"/>
            <p:cNvSpPr txBox="1">
              <a:spLocks noChangeArrowheads="1"/>
            </p:cNvSpPr>
            <p:nvPr/>
          </p:nvSpPr>
          <p:spPr bwMode="auto">
            <a:xfrm>
              <a:off x="1384300" y="4676775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 i="1"/>
                <a:t>t1, t8</a:t>
              </a:r>
              <a:endParaRPr kumimoji="1" lang="en-US" altLang="ko-KR"/>
            </a:p>
          </p:txBody>
        </p:sp>
        <p:sp>
          <p:nvSpPr>
            <p:cNvPr id="2058" name="Text Box 32"/>
            <p:cNvSpPr txBox="1">
              <a:spLocks noChangeArrowheads="1"/>
            </p:cNvSpPr>
            <p:nvPr/>
          </p:nvSpPr>
          <p:spPr bwMode="auto">
            <a:xfrm>
              <a:off x="1384300" y="5286375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 i="1"/>
                <a:t>t2, t7</a:t>
              </a:r>
              <a:endParaRPr kumimoji="1" lang="en-US" altLang="ko-KR"/>
            </a:p>
          </p:txBody>
        </p:sp>
        <p:sp>
          <p:nvSpPr>
            <p:cNvPr id="2059" name="Text Box 33"/>
            <p:cNvSpPr txBox="1">
              <a:spLocks noChangeArrowheads="1"/>
            </p:cNvSpPr>
            <p:nvPr/>
          </p:nvSpPr>
          <p:spPr bwMode="auto">
            <a:xfrm>
              <a:off x="1295400" y="5895975"/>
              <a:ext cx="1238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 i="1" dirty="0"/>
                <a:t>t3, t4, t5, t6</a:t>
              </a:r>
            </a:p>
          </p:txBody>
        </p:sp>
        <p:sp>
          <p:nvSpPr>
            <p:cNvPr id="2060" name="Text Box 34"/>
            <p:cNvSpPr txBox="1">
              <a:spLocks noChangeArrowheads="1"/>
            </p:cNvSpPr>
            <p:nvPr/>
          </p:nvSpPr>
          <p:spPr bwMode="auto">
            <a:xfrm>
              <a:off x="3910013" y="6256338"/>
              <a:ext cx="11461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400"/>
                <a:t>(</a:t>
              </a:r>
              <a:r>
                <a:rPr kumimoji="1" lang="en-US" altLang="ko-KR" sz="1400"/>
                <a:t>b) Operation</a:t>
              </a:r>
            </a:p>
          </p:txBody>
        </p:sp>
        <p:sp>
          <p:nvSpPr>
            <p:cNvPr id="2061" name="Text Box 35"/>
            <p:cNvSpPr txBox="1">
              <a:spLocks noChangeArrowheads="1"/>
            </p:cNvSpPr>
            <p:nvPr/>
          </p:nvSpPr>
          <p:spPr bwMode="auto">
            <a:xfrm>
              <a:off x="2270125" y="6040438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endParaRPr kumimoji="1" lang="ko-KR" altLang="en-US"/>
            </a:p>
          </p:txBody>
        </p:sp>
      </p:grpSp>
      <p:sp>
        <p:nvSpPr>
          <p:cNvPr id="2062" name="Rectangle 36"/>
          <p:cNvSpPr>
            <a:spLocks noChangeArrowheads="1"/>
          </p:cNvSpPr>
          <p:nvPr/>
        </p:nvSpPr>
        <p:spPr bwMode="auto">
          <a:xfrm>
            <a:off x="152400" y="844038"/>
            <a:ext cx="8884096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sz="2000" dirty="0"/>
              <a:t>브리지는 네트워크 주소를 갖지 않음</a:t>
            </a:r>
            <a:endParaRPr kumimoji="1"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sz="2000" dirty="0"/>
              <a:t>또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별도의 헤더도 붙이지 않음</a:t>
            </a:r>
            <a:endParaRPr kumimoji="1"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sz="2000" dirty="0"/>
              <a:t>네트워크 계층에서 보면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브리지는 </a:t>
            </a:r>
            <a:r>
              <a:rPr kumimoji="1" lang="en-US" altLang="ko-KR" sz="2000" dirty="0"/>
              <a:t>invisible ;  </a:t>
            </a:r>
            <a:r>
              <a:rPr kumimoji="1" lang="ko-KR" altLang="en-US" sz="2000" dirty="0"/>
              <a:t>즉, </a:t>
            </a:r>
            <a:r>
              <a:rPr kumimoji="1" lang="en-US" altLang="ko-KR" sz="2000" dirty="0"/>
              <a:t>link component</a:t>
            </a:r>
          </a:p>
          <a:p>
            <a:pPr marL="742950" lvl="1" indent="-285750"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sz="2000" dirty="0"/>
              <a:t>따라서, 브리지로 연결된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확장</a:t>
            </a:r>
            <a:r>
              <a:rPr kumimoji="1" lang="en-US" altLang="ko-KR" sz="2000" dirty="0"/>
              <a:t>)LAN</a:t>
            </a:r>
            <a:r>
              <a:rPr kumimoji="1" lang="ko-KR" altLang="en-US" sz="2000" dirty="0"/>
              <a:t>은 하나의 네트워크</a:t>
            </a:r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kumimoji="1" lang="ko-KR" altLang="en-US" sz="2000" dirty="0"/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kumimoji="1" lang="ko-KR" altLang="en-US" sz="2000" dirty="0"/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kumimoji="1" lang="ko-KR" altLang="en-US" sz="2000" dirty="0"/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ko-KR" altLang="en-US" sz="2000" dirty="0"/>
          </a:p>
        </p:txBody>
      </p:sp>
      <p:sp>
        <p:nvSpPr>
          <p:cNvPr id="2063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908720"/>
          </a:xfrm>
        </p:spPr>
        <p:txBody>
          <a:bodyPr/>
          <a:lstStyle/>
          <a:p>
            <a:r>
              <a:rPr lang="ko-KR" altLang="en-US" dirty="0"/>
              <a:t>계층-2 </a:t>
            </a:r>
            <a:r>
              <a:rPr lang="en-US" altLang="ko-KR" dirty="0"/>
              <a:t>(Level-2) </a:t>
            </a:r>
            <a:r>
              <a:rPr lang="ko-KR" altLang="en-US" dirty="0"/>
              <a:t>연결</a:t>
            </a:r>
          </a:p>
        </p:txBody>
      </p:sp>
      <p:sp>
        <p:nvSpPr>
          <p:cNvPr id="2064" name="Text Box 38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/>
              <a:t>브리지와 확장 </a:t>
            </a:r>
            <a:r>
              <a:rPr kumimoji="1" lang="en-US" altLang="ko-KR" sz="1400"/>
              <a:t>LAN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브리지 (</a:t>
            </a:r>
            <a:r>
              <a:rPr lang="en-US" altLang="ko-KR"/>
              <a:t>Learning Bridges)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불필요할 때는 포워드를 하지 않음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포워딩</a:t>
            </a:r>
            <a:r>
              <a:rPr lang="ko-KR" altLang="en-US" dirty="0"/>
              <a:t> 테이블의 유지</a:t>
            </a:r>
          </a:p>
          <a:p>
            <a:r>
              <a:rPr lang="ko-KR" altLang="en-US" dirty="0"/>
              <a:t>발신지 주소에 기초해서 테이블의 </a:t>
            </a:r>
            <a:r>
              <a:rPr lang="ko-KR" altLang="en-US" dirty="0" err="1"/>
              <a:t>엔트리를</a:t>
            </a:r>
            <a:r>
              <a:rPr lang="ko-KR" altLang="en-US" dirty="0"/>
              <a:t> 작성</a:t>
            </a:r>
          </a:p>
          <a:p>
            <a:r>
              <a:rPr lang="ko-KR" altLang="en-US" dirty="0"/>
              <a:t>표는 성능 개선이 목적; 완벽할 필요는 없음.</a:t>
            </a:r>
          </a:p>
          <a:p>
            <a:r>
              <a:rPr lang="ko-KR" altLang="en-US" dirty="0" err="1"/>
              <a:t>브로드캐스트</a:t>
            </a:r>
            <a:r>
              <a:rPr lang="ko-KR" altLang="en-US" dirty="0"/>
              <a:t>(방송) 프레임은 항상 포워드</a:t>
            </a:r>
            <a:endParaRPr lang="en-US" altLang="ko-KR" dirty="0"/>
          </a:p>
          <a:p>
            <a:r>
              <a:rPr lang="en-US" altLang="ko-KR" dirty="0"/>
              <a:t>Soft-state table </a:t>
            </a:r>
            <a:endParaRPr lang="ko-KR" altLang="en-US" dirty="0"/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1066800" y="2571750"/>
            <a:ext cx="4800600" cy="1619250"/>
            <a:chOff x="672" y="1620"/>
            <a:chExt cx="3024" cy="1020"/>
          </a:xfrm>
        </p:grpSpPr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672" y="1914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Text Box 6"/>
            <p:cNvSpPr txBox="1">
              <a:spLocks noChangeArrowheads="1"/>
            </p:cNvSpPr>
            <p:nvPr/>
          </p:nvSpPr>
          <p:spPr bwMode="auto">
            <a:xfrm>
              <a:off x="768" y="1620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2000"/>
                <a:t>A</a:t>
              </a:r>
              <a:endParaRPr kumimoji="1" lang="en-US" altLang="ko-KR"/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912" y="181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2" name="Text Box 8"/>
            <p:cNvSpPr txBox="1">
              <a:spLocks noChangeArrowheads="1"/>
            </p:cNvSpPr>
            <p:nvPr/>
          </p:nvSpPr>
          <p:spPr bwMode="auto">
            <a:xfrm>
              <a:off x="1200" y="1620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2000"/>
                <a:t>B</a:t>
              </a:r>
              <a:endParaRPr kumimoji="1" lang="en-US" altLang="ko-KR"/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>
              <a:off x="1344" y="181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4" name="Text Box 10"/>
            <p:cNvSpPr txBox="1">
              <a:spLocks noChangeArrowheads="1"/>
            </p:cNvSpPr>
            <p:nvPr/>
          </p:nvSpPr>
          <p:spPr bwMode="auto">
            <a:xfrm>
              <a:off x="1632" y="1620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2000"/>
                <a:t>C</a:t>
              </a:r>
              <a:endParaRPr kumimoji="1" lang="en-US" altLang="ko-KR"/>
            </a:p>
          </p:txBody>
        </p:sp>
        <p:sp>
          <p:nvSpPr>
            <p:cNvPr id="3085" name="Line 11"/>
            <p:cNvSpPr>
              <a:spLocks noChangeShapeType="1"/>
            </p:cNvSpPr>
            <p:nvPr/>
          </p:nvSpPr>
          <p:spPr bwMode="auto">
            <a:xfrm>
              <a:off x="1776" y="181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 flipV="1">
              <a:off x="1872" y="234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7" name="Text Box 13"/>
            <p:cNvSpPr txBox="1">
              <a:spLocks noChangeArrowheads="1"/>
            </p:cNvSpPr>
            <p:nvPr/>
          </p:nvSpPr>
          <p:spPr bwMode="auto">
            <a:xfrm flipV="1">
              <a:off x="2496" y="2442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tIns="0" bIns="0" anchor="ctr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2000"/>
                <a:t>X</a:t>
              </a:r>
              <a:endParaRPr kumimoji="1" lang="en-US" altLang="ko-KR"/>
            </a:p>
          </p:txBody>
        </p:sp>
        <p:sp>
          <p:nvSpPr>
            <p:cNvPr id="3088" name="Line 14"/>
            <p:cNvSpPr>
              <a:spLocks noChangeShapeType="1"/>
            </p:cNvSpPr>
            <p:nvPr/>
          </p:nvSpPr>
          <p:spPr bwMode="auto">
            <a:xfrm flipV="1">
              <a:off x="2640" y="234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9" name="Text Box 15"/>
            <p:cNvSpPr txBox="1">
              <a:spLocks noChangeArrowheads="1"/>
            </p:cNvSpPr>
            <p:nvPr/>
          </p:nvSpPr>
          <p:spPr bwMode="auto">
            <a:xfrm flipV="1">
              <a:off x="2928" y="2442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tIns="0" bIns="0" anchor="ctr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2000"/>
                <a:t>Y</a:t>
              </a:r>
              <a:endParaRPr kumimoji="1" lang="en-US" altLang="ko-KR"/>
            </a:p>
          </p:txBody>
        </p:sp>
        <p:sp>
          <p:nvSpPr>
            <p:cNvPr id="3090" name="Line 16"/>
            <p:cNvSpPr>
              <a:spLocks noChangeShapeType="1"/>
            </p:cNvSpPr>
            <p:nvPr/>
          </p:nvSpPr>
          <p:spPr bwMode="auto">
            <a:xfrm flipV="1">
              <a:off x="3072" y="234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1" name="Text Box 17"/>
            <p:cNvSpPr txBox="1">
              <a:spLocks noChangeArrowheads="1"/>
            </p:cNvSpPr>
            <p:nvPr/>
          </p:nvSpPr>
          <p:spPr bwMode="auto">
            <a:xfrm flipV="1">
              <a:off x="3360" y="2442"/>
              <a:ext cx="2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tIns="0" bIns="0" anchor="ctr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2000"/>
                <a:t>Z</a:t>
              </a:r>
              <a:endParaRPr kumimoji="1" lang="en-US" altLang="ko-KR"/>
            </a:p>
          </p:txBody>
        </p:sp>
        <p:sp>
          <p:nvSpPr>
            <p:cNvPr id="3092" name="Line 18"/>
            <p:cNvSpPr>
              <a:spLocks noChangeShapeType="1"/>
            </p:cNvSpPr>
            <p:nvPr/>
          </p:nvSpPr>
          <p:spPr bwMode="auto">
            <a:xfrm flipV="1">
              <a:off x="3504" y="234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3" name="Text Box 19"/>
            <p:cNvSpPr txBox="1">
              <a:spLocks noChangeArrowheads="1"/>
            </p:cNvSpPr>
            <p:nvPr/>
          </p:nvSpPr>
          <p:spPr bwMode="auto">
            <a:xfrm>
              <a:off x="1910" y="2010"/>
              <a:ext cx="53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1" latinLnBrk="1" hangingPunct="1"/>
              <a:r>
                <a:rPr kumimoji="1" lang="en-US" altLang="ko-KR" sz="1800"/>
                <a:t>Bridge</a:t>
              </a:r>
            </a:p>
          </p:txBody>
        </p:sp>
        <p:sp>
          <p:nvSpPr>
            <p:cNvPr id="3094" name="Line 20"/>
            <p:cNvSpPr>
              <a:spLocks noChangeShapeType="1"/>
            </p:cNvSpPr>
            <p:nvPr/>
          </p:nvSpPr>
          <p:spPr bwMode="auto">
            <a:xfrm>
              <a:off x="2160" y="225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5" name="Line 21"/>
            <p:cNvSpPr>
              <a:spLocks noChangeShapeType="1"/>
            </p:cNvSpPr>
            <p:nvPr/>
          </p:nvSpPr>
          <p:spPr bwMode="auto">
            <a:xfrm>
              <a:off x="2160" y="191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6" name="Line 22"/>
            <p:cNvSpPr>
              <a:spLocks noChangeShapeType="1"/>
            </p:cNvSpPr>
            <p:nvPr/>
          </p:nvSpPr>
          <p:spPr bwMode="auto">
            <a:xfrm flipH="1">
              <a:off x="2160" y="196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7" name="Line 23"/>
            <p:cNvSpPr>
              <a:spLocks noChangeShapeType="1"/>
            </p:cNvSpPr>
            <p:nvPr/>
          </p:nvSpPr>
          <p:spPr bwMode="auto">
            <a:xfrm>
              <a:off x="2160" y="22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8" name="Line 24"/>
            <p:cNvSpPr>
              <a:spLocks noChangeShapeType="1"/>
            </p:cNvSpPr>
            <p:nvPr/>
          </p:nvSpPr>
          <p:spPr bwMode="auto">
            <a:xfrm flipV="1">
              <a:off x="2592" y="220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9" name="Text Box 25"/>
            <p:cNvSpPr txBox="1">
              <a:spLocks noChangeArrowheads="1"/>
            </p:cNvSpPr>
            <p:nvPr/>
          </p:nvSpPr>
          <p:spPr bwMode="auto">
            <a:xfrm>
              <a:off x="2592" y="1866"/>
              <a:ext cx="3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/>
                <a:t>Port 1</a:t>
              </a:r>
              <a:endParaRPr kumimoji="1" lang="en-US" altLang="ko-KR"/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736" y="2106"/>
              <a:ext cx="3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/>
                <a:t>Port 2</a:t>
              </a:r>
              <a:endParaRPr kumimoji="1" lang="en-US" altLang="ko-KR"/>
            </a:p>
          </p:txBody>
        </p:sp>
      </p:grpSp>
      <p:graphicFrame>
        <p:nvGraphicFramePr>
          <p:cNvPr id="3074" name="Object 27"/>
          <p:cNvGraphicFramePr>
            <a:graphicFrameLocks noChangeAspect="1"/>
          </p:cNvGraphicFramePr>
          <p:nvPr/>
        </p:nvGraphicFramePr>
        <p:xfrm>
          <a:off x="6858000" y="4267200"/>
          <a:ext cx="15684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문서" r:id="rId3" imgW="1568520" imgH="2224440" progId="Word.Document.8">
                  <p:embed/>
                </p:oleObj>
              </mc:Choice>
              <mc:Fallback>
                <p:oleObj name="문서" r:id="rId3" imgW="1568520" imgH="222444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67200"/>
                        <a:ext cx="1568450" cy="222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28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/>
              <a:t>브리지와 확장 </a:t>
            </a:r>
            <a:r>
              <a:rPr kumimoji="1" lang="en-US" altLang="ko-KR" sz="1400"/>
              <a:t>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ko-KR" altLang="ko-KR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ko-KR" altLang="ko-KR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ko-KR" altLang="ko-KR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ko-KR" altLang="ko-KR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endParaRPr lang="ko-KR" altLang="ko-KR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</a:t>
              </a:r>
              <a:r>
                <a:rPr lang="en-US" sz="1800" i="0" dirty="0" err="1">
                  <a:solidFill>
                    <a:srgbClr val="000000"/>
                  </a:solidFill>
                  <a:latin typeface="Arial" charset="0"/>
                  <a:cs typeface="Arial" charset="0"/>
                </a:rPr>
                <a:t>addr</a:t>
              </a: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frame destination, A</a:t>
            </a:r>
            <a:r>
              <a:rPr lang="en-US" altLang="en-US" sz="2800" dirty="0"/>
              <a:t>’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locaton</a:t>
            </a:r>
            <a:r>
              <a:rPr lang="en-US" altLang="ko-KR" sz="2800" dirty="0"/>
              <a:t> unknown:</a:t>
            </a:r>
            <a:endParaRPr lang="en-US" altLang="ko-KR" sz="2800" i="1" dirty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ko-KR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altLang="ko-KR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ko-KR" sz="28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 location known:</a:t>
            </a:r>
            <a:endParaRPr lang="en-US" altLang="ko-K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ko-KR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ko-KR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24957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           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  <a:cs typeface="Times New Roman" panose="02020603050405020304" pitchFamily="18" charset="0"/>
              </a:rPr>
              <a:t>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  <a:cs typeface="Times New Roman" panose="02020603050405020304" pitchFamily="18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8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Freeform 2"/>
          <p:cNvSpPr>
            <a:spLocks/>
          </p:cNvSpPr>
          <p:nvPr/>
        </p:nvSpPr>
        <p:spPr bwMode="auto">
          <a:xfrm>
            <a:off x="4211638" y="3992563"/>
            <a:ext cx="2781300" cy="2574925"/>
          </a:xfrm>
          <a:custGeom>
            <a:avLst/>
            <a:gdLst>
              <a:gd name="T0" fmla="*/ 0 w 1752"/>
              <a:gd name="T1" fmla="*/ 0 h 1622"/>
              <a:gd name="T2" fmla="*/ 146 w 1752"/>
              <a:gd name="T3" fmla="*/ 227 h 1622"/>
              <a:gd name="T4" fmla="*/ 227 w 1752"/>
              <a:gd name="T5" fmla="*/ 333 h 1622"/>
              <a:gd name="T6" fmla="*/ 316 w 1752"/>
              <a:gd name="T7" fmla="*/ 470 h 1622"/>
              <a:gd name="T8" fmla="*/ 349 w 1752"/>
              <a:gd name="T9" fmla="*/ 519 h 1622"/>
              <a:gd name="T10" fmla="*/ 405 w 1752"/>
              <a:gd name="T11" fmla="*/ 641 h 1622"/>
              <a:gd name="T12" fmla="*/ 446 w 1752"/>
              <a:gd name="T13" fmla="*/ 714 h 1622"/>
              <a:gd name="T14" fmla="*/ 487 w 1752"/>
              <a:gd name="T15" fmla="*/ 860 h 1622"/>
              <a:gd name="T16" fmla="*/ 495 w 1752"/>
              <a:gd name="T17" fmla="*/ 1030 h 1622"/>
              <a:gd name="T18" fmla="*/ 543 w 1752"/>
              <a:gd name="T19" fmla="*/ 1176 h 1622"/>
              <a:gd name="T20" fmla="*/ 592 w 1752"/>
              <a:gd name="T21" fmla="*/ 1330 h 1622"/>
              <a:gd name="T22" fmla="*/ 657 w 1752"/>
              <a:gd name="T23" fmla="*/ 1371 h 1622"/>
              <a:gd name="T24" fmla="*/ 681 w 1752"/>
              <a:gd name="T25" fmla="*/ 1395 h 1622"/>
              <a:gd name="T26" fmla="*/ 892 w 1752"/>
              <a:gd name="T27" fmla="*/ 1485 h 1622"/>
              <a:gd name="T28" fmla="*/ 1014 w 1752"/>
              <a:gd name="T29" fmla="*/ 1590 h 1622"/>
              <a:gd name="T30" fmla="*/ 1111 w 1752"/>
              <a:gd name="T31" fmla="*/ 1622 h 1622"/>
              <a:gd name="T32" fmla="*/ 1209 w 1752"/>
              <a:gd name="T33" fmla="*/ 1614 h 1622"/>
              <a:gd name="T34" fmla="*/ 1233 w 1752"/>
              <a:gd name="T35" fmla="*/ 1590 h 1622"/>
              <a:gd name="T36" fmla="*/ 1322 w 1752"/>
              <a:gd name="T37" fmla="*/ 1533 h 1622"/>
              <a:gd name="T38" fmla="*/ 1566 w 1752"/>
              <a:gd name="T39" fmla="*/ 1266 h 1622"/>
              <a:gd name="T40" fmla="*/ 1752 w 1752"/>
              <a:gd name="T41" fmla="*/ 990 h 1622"/>
              <a:gd name="T42" fmla="*/ 1736 w 1752"/>
              <a:gd name="T43" fmla="*/ 876 h 1622"/>
              <a:gd name="T44" fmla="*/ 1687 w 1752"/>
              <a:gd name="T45" fmla="*/ 779 h 1622"/>
              <a:gd name="T46" fmla="*/ 1630 w 1752"/>
              <a:gd name="T47" fmla="*/ 681 h 1622"/>
              <a:gd name="T48" fmla="*/ 1517 w 1752"/>
              <a:gd name="T49" fmla="*/ 568 h 1622"/>
              <a:gd name="T50" fmla="*/ 1347 w 1752"/>
              <a:gd name="T51" fmla="*/ 365 h 1622"/>
              <a:gd name="T52" fmla="*/ 1249 w 1752"/>
              <a:gd name="T53" fmla="*/ 243 h 1622"/>
              <a:gd name="T54" fmla="*/ 1160 w 1752"/>
              <a:gd name="T55" fmla="*/ 219 h 1622"/>
              <a:gd name="T56" fmla="*/ 973 w 1752"/>
              <a:gd name="T57" fmla="*/ 187 h 1622"/>
              <a:gd name="T58" fmla="*/ 616 w 1752"/>
              <a:gd name="T59" fmla="*/ 130 h 1622"/>
              <a:gd name="T60" fmla="*/ 324 w 1752"/>
              <a:gd name="T61" fmla="*/ 16 h 1622"/>
              <a:gd name="T62" fmla="*/ 0 w 1752"/>
              <a:gd name="T63" fmla="*/ 0 h 16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52"/>
              <a:gd name="T97" fmla="*/ 0 h 1622"/>
              <a:gd name="T98" fmla="*/ 1752 w 1752"/>
              <a:gd name="T99" fmla="*/ 1622 h 16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132" name="Freeform 3"/>
          <p:cNvSpPr>
            <a:spLocks/>
          </p:cNvSpPr>
          <p:nvPr/>
        </p:nvSpPr>
        <p:spPr bwMode="auto">
          <a:xfrm>
            <a:off x="2998788" y="4030663"/>
            <a:ext cx="1779587" cy="2370137"/>
          </a:xfrm>
          <a:custGeom>
            <a:avLst/>
            <a:gdLst>
              <a:gd name="T0" fmla="*/ 642 w 1121"/>
              <a:gd name="T1" fmla="*/ 0 h 1493"/>
              <a:gd name="T2" fmla="*/ 610 w 1121"/>
              <a:gd name="T3" fmla="*/ 81 h 1493"/>
              <a:gd name="T4" fmla="*/ 561 w 1121"/>
              <a:gd name="T5" fmla="*/ 187 h 1493"/>
              <a:gd name="T6" fmla="*/ 488 w 1121"/>
              <a:gd name="T7" fmla="*/ 398 h 1493"/>
              <a:gd name="T8" fmla="*/ 456 w 1121"/>
              <a:gd name="T9" fmla="*/ 455 h 1493"/>
              <a:gd name="T10" fmla="*/ 423 w 1121"/>
              <a:gd name="T11" fmla="*/ 479 h 1493"/>
              <a:gd name="T12" fmla="*/ 350 w 1121"/>
              <a:gd name="T13" fmla="*/ 568 h 1493"/>
              <a:gd name="T14" fmla="*/ 261 w 1121"/>
              <a:gd name="T15" fmla="*/ 698 h 1493"/>
              <a:gd name="T16" fmla="*/ 220 w 1121"/>
              <a:gd name="T17" fmla="*/ 730 h 1493"/>
              <a:gd name="T18" fmla="*/ 115 w 1121"/>
              <a:gd name="T19" fmla="*/ 844 h 1493"/>
              <a:gd name="T20" fmla="*/ 99 w 1121"/>
              <a:gd name="T21" fmla="*/ 868 h 1493"/>
              <a:gd name="T22" fmla="*/ 50 w 1121"/>
              <a:gd name="T23" fmla="*/ 901 h 1493"/>
              <a:gd name="T24" fmla="*/ 9 w 1121"/>
              <a:gd name="T25" fmla="*/ 966 h 1493"/>
              <a:gd name="T26" fmla="*/ 1 w 1121"/>
              <a:gd name="T27" fmla="*/ 1022 h 1493"/>
              <a:gd name="T28" fmla="*/ 17 w 1121"/>
              <a:gd name="T29" fmla="*/ 1177 h 1493"/>
              <a:gd name="T30" fmla="*/ 42 w 1121"/>
              <a:gd name="T31" fmla="*/ 1217 h 1493"/>
              <a:gd name="T32" fmla="*/ 172 w 1121"/>
              <a:gd name="T33" fmla="*/ 1371 h 1493"/>
              <a:gd name="T34" fmla="*/ 285 w 1121"/>
              <a:gd name="T35" fmla="*/ 1461 h 1493"/>
              <a:gd name="T36" fmla="*/ 415 w 1121"/>
              <a:gd name="T37" fmla="*/ 1493 h 1493"/>
              <a:gd name="T38" fmla="*/ 756 w 1121"/>
              <a:gd name="T39" fmla="*/ 1461 h 1493"/>
              <a:gd name="T40" fmla="*/ 894 w 1121"/>
              <a:gd name="T41" fmla="*/ 1404 h 1493"/>
              <a:gd name="T42" fmla="*/ 959 w 1121"/>
              <a:gd name="T43" fmla="*/ 1363 h 1493"/>
              <a:gd name="T44" fmla="*/ 1007 w 1121"/>
              <a:gd name="T45" fmla="*/ 1306 h 1493"/>
              <a:gd name="T46" fmla="*/ 1096 w 1121"/>
              <a:gd name="T47" fmla="*/ 1217 h 1493"/>
              <a:gd name="T48" fmla="*/ 1121 w 1121"/>
              <a:gd name="T49" fmla="*/ 739 h 1493"/>
              <a:gd name="T50" fmla="*/ 1048 w 1121"/>
              <a:gd name="T51" fmla="*/ 528 h 1493"/>
              <a:gd name="T52" fmla="*/ 967 w 1121"/>
              <a:gd name="T53" fmla="*/ 373 h 1493"/>
              <a:gd name="T54" fmla="*/ 845 w 1121"/>
              <a:gd name="T55" fmla="*/ 187 h 1493"/>
              <a:gd name="T56" fmla="*/ 837 w 1121"/>
              <a:gd name="T57" fmla="*/ 163 h 1493"/>
              <a:gd name="T58" fmla="*/ 813 w 1121"/>
              <a:gd name="T59" fmla="*/ 154 h 1493"/>
              <a:gd name="T60" fmla="*/ 772 w 1121"/>
              <a:gd name="T61" fmla="*/ 122 h 1493"/>
              <a:gd name="T62" fmla="*/ 683 w 1121"/>
              <a:gd name="T63" fmla="*/ 33 h 1493"/>
              <a:gd name="T64" fmla="*/ 642 w 1121"/>
              <a:gd name="T65" fmla="*/ 0 h 14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21"/>
              <a:gd name="T100" fmla="*/ 0 h 1493"/>
              <a:gd name="T101" fmla="*/ 1121 w 1121"/>
              <a:gd name="T102" fmla="*/ 1493 h 14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133" name="Freeform 4"/>
          <p:cNvSpPr>
            <a:spLocks/>
          </p:cNvSpPr>
          <p:nvPr/>
        </p:nvSpPr>
        <p:spPr bwMode="auto">
          <a:xfrm>
            <a:off x="785813" y="3789363"/>
            <a:ext cx="3128962" cy="2560637"/>
          </a:xfrm>
          <a:custGeom>
            <a:avLst/>
            <a:gdLst>
              <a:gd name="T0" fmla="*/ 1947 w 1971"/>
              <a:gd name="T1" fmla="*/ 71 h 1613"/>
              <a:gd name="T2" fmla="*/ 1614 w 1971"/>
              <a:gd name="T3" fmla="*/ 71 h 1613"/>
              <a:gd name="T4" fmla="*/ 1249 w 1971"/>
              <a:gd name="T5" fmla="*/ 87 h 1613"/>
              <a:gd name="T6" fmla="*/ 1095 w 1971"/>
              <a:gd name="T7" fmla="*/ 136 h 1613"/>
              <a:gd name="T8" fmla="*/ 982 w 1971"/>
              <a:gd name="T9" fmla="*/ 168 h 1613"/>
              <a:gd name="T10" fmla="*/ 949 w 1971"/>
              <a:gd name="T11" fmla="*/ 185 h 1613"/>
              <a:gd name="T12" fmla="*/ 900 w 1971"/>
              <a:gd name="T13" fmla="*/ 201 h 1613"/>
              <a:gd name="T14" fmla="*/ 835 w 1971"/>
              <a:gd name="T15" fmla="*/ 250 h 1613"/>
              <a:gd name="T16" fmla="*/ 803 w 1971"/>
              <a:gd name="T17" fmla="*/ 298 h 1613"/>
              <a:gd name="T18" fmla="*/ 681 w 1971"/>
              <a:gd name="T19" fmla="*/ 306 h 1613"/>
              <a:gd name="T20" fmla="*/ 600 w 1971"/>
              <a:gd name="T21" fmla="*/ 331 h 1613"/>
              <a:gd name="T22" fmla="*/ 511 w 1971"/>
              <a:gd name="T23" fmla="*/ 379 h 1613"/>
              <a:gd name="T24" fmla="*/ 479 w 1971"/>
              <a:gd name="T25" fmla="*/ 404 h 1613"/>
              <a:gd name="T26" fmla="*/ 406 w 1971"/>
              <a:gd name="T27" fmla="*/ 420 h 1613"/>
              <a:gd name="T28" fmla="*/ 357 w 1971"/>
              <a:gd name="T29" fmla="*/ 436 h 1613"/>
              <a:gd name="T30" fmla="*/ 332 w 1971"/>
              <a:gd name="T31" fmla="*/ 444 h 1613"/>
              <a:gd name="T32" fmla="*/ 292 w 1971"/>
              <a:gd name="T33" fmla="*/ 469 h 1613"/>
              <a:gd name="T34" fmla="*/ 178 w 1971"/>
              <a:gd name="T35" fmla="*/ 590 h 1613"/>
              <a:gd name="T36" fmla="*/ 73 w 1971"/>
              <a:gd name="T37" fmla="*/ 736 h 1613"/>
              <a:gd name="T38" fmla="*/ 40 w 1971"/>
              <a:gd name="T39" fmla="*/ 785 h 1613"/>
              <a:gd name="T40" fmla="*/ 0 w 1971"/>
              <a:gd name="T41" fmla="*/ 915 h 1613"/>
              <a:gd name="T42" fmla="*/ 8 w 1971"/>
              <a:gd name="T43" fmla="*/ 1158 h 1613"/>
              <a:gd name="T44" fmla="*/ 97 w 1971"/>
              <a:gd name="T45" fmla="*/ 1288 h 1613"/>
              <a:gd name="T46" fmla="*/ 162 w 1971"/>
              <a:gd name="T47" fmla="*/ 1369 h 1613"/>
              <a:gd name="T48" fmla="*/ 332 w 1971"/>
              <a:gd name="T49" fmla="*/ 1475 h 1613"/>
              <a:gd name="T50" fmla="*/ 389 w 1971"/>
              <a:gd name="T51" fmla="*/ 1499 h 1613"/>
              <a:gd name="T52" fmla="*/ 519 w 1971"/>
              <a:gd name="T53" fmla="*/ 1580 h 1613"/>
              <a:gd name="T54" fmla="*/ 560 w 1971"/>
              <a:gd name="T55" fmla="*/ 1596 h 1613"/>
              <a:gd name="T56" fmla="*/ 641 w 1971"/>
              <a:gd name="T57" fmla="*/ 1613 h 1613"/>
              <a:gd name="T58" fmla="*/ 762 w 1971"/>
              <a:gd name="T59" fmla="*/ 1604 h 1613"/>
              <a:gd name="T60" fmla="*/ 852 w 1971"/>
              <a:gd name="T61" fmla="*/ 1564 h 1613"/>
              <a:gd name="T62" fmla="*/ 1046 w 1971"/>
              <a:gd name="T63" fmla="*/ 1499 h 1613"/>
              <a:gd name="T64" fmla="*/ 1136 w 1971"/>
              <a:gd name="T65" fmla="*/ 1410 h 1613"/>
              <a:gd name="T66" fmla="*/ 1225 w 1971"/>
              <a:gd name="T67" fmla="*/ 1256 h 1613"/>
              <a:gd name="T68" fmla="*/ 1355 w 1971"/>
              <a:gd name="T69" fmla="*/ 1077 h 1613"/>
              <a:gd name="T70" fmla="*/ 1428 w 1971"/>
              <a:gd name="T71" fmla="*/ 972 h 1613"/>
              <a:gd name="T72" fmla="*/ 1501 w 1971"/>
              <a:gd name="T73" fmla="*/ 866 h 1613"/>
              <a:gd name="T74" fmla="*/ 1541 w 1971"/>
              <a:gd name="T75" fmla="*/ 826 h 1613"/>
              <a:gd name="T76" fmla="*/ 1614 w 1971"/>
              <a:gd name="T77" fmla="*/ 728 h 1613"/>
              <a:gd name="T78" fmla="*/ 1728 w 1971"/>
              <a:gd name="T79" fmla="*/ 452 h 1613"/>
              <a:gd name="T80" fmla="*/ 1801 w 1971"/>
              <a:gd name="T81" fmla="*/ 323 h 1613"/>
              <a:gd name="T82" fmla="*/ 1882 w 1971"/>
              <a:gd name="T83" fmla="*/ 209 h 1613"/>
              <a:gd name="T84" fmla="*/ 1923 w 1971"/>
              <a:gd name="T85" fmla="*/ 136 h 1613"/>
              <a:gd name="T86" fmla="*/ 1898 w 1971"/>
              <a:gd name="T87" fmla="*/ 144 h 1613"/>
              <a:gd name="T88" fmla="*/ 1914 w 1971"/>
              <a:gd name="T89" fmla="*/ 120 h 1613"/>
              <a:gd name="T90" fmla="*/ 1947 w 1971"/>
              <a:gd name="T91" fmla="*/ 71 h 1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71"/>
              <a:gd name="T139" fmla="*/ 0 h 1613"/>
              <a:gd name="T140" fmla="*/ 1971 w 1971"/>
              <a:gd name="T141" fmla="*/ 1613 h 16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5134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88913"/>
            <a:ext cx="7772400" cy="954087"/>
          </a:xfrm>
        </p:spPr>
        <p:txBody>
          <a:bodyPr/>
          <a:lstStyle/>
          <a:p>
            <a:r>
              <a:rPr lang="en-US" altLang="ko-KR" dirty="0"/>
              <a:t>Switching Hub: </a:t>
            </a:r>
            <a:r>
              <a:rPr lang="en-US" altLang="ko-KR" dirty="0">
                <a:solidFill>
                  <a:srgbClr val="FF0000"/>
                </a:solidFill>
              </a:rPr>
              <a:t>traffic isolation</a:t>
            </a:r>
          </a:p>
        </p:txBody>
      </p:sp>
      <p:sp>
        <p:nvSpPr>
          <p:cNvPr id="51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881938" cy="235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/>
              <a:t>switch installation breaks subnet into LAN segments</a:t>
            </a:r>
          </a:p>
          <a:p>
            <a:pPr>
              <a:lnSpc>
                <a:spcPct val="90000"/>
              </a:lnSpc>
            </a:pPr>
            <a:r>
              <a:rPr lang="en-US" altLang="ko-KR" sz="1800" dirty="0"/>
              <a:t>switch </a:t>
            </a:r>
            <a:r>
              <a:rPr lang="en-US" altLang="ko-KR" sz="1800" dirty="0">
                <a:solidFill>
                  <a:srgbClr val="FF0000"/>
                </a:solidFill>
              </a:rPr>
              <a:t>filters</a:t>
            </a:r>
            <a:r>
              <a:rPr lang="en-US" altLang="ko-KR" sz="1800" dirty="0"/>
              <a:t> packets:</a:t>
            </a:r>
            <a:r>
              <a:rPr lang="en-US" altLang="ko-KR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same-LAN-segment </a:t>
            </a:r>
            <a:r>
              <a:rPr lang="en-US" altLang="ko-KR" sz="2400" dirty="0"/>
              <a:t>frames</a:t>
            </a:r>
            <a:r>
              <a:rPr lang="en-US" altLang="ko-KR" dirty="0"/>
              <a:t> not usually forwarded onto other LAN segments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segments become </a:t>
            </a:r>
            <a:r>
              <a:rPr lang="en-US" altLang="ko-KR" dirty="0">
                <a:solidFill>
                  <a:srgbClr val="FF0000"/>
                </a:solidFill>
              </a:rPr>
              <a:t>separate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collision  domains</a:t>
            </a:r>
            <a:endParaRPr lang="en-US" altLang="ko-KR" sz="1800" dirty="0"/>
          </a:p>
        </p:txBody>
      </p:sp>
      <p:grpSp>
        <p:nvGrpSpPr>
          <p:cNvPr id="5136" name="Group 7"/>
          <p:cNvGrpSpPr>
            <a:grpSpLocks/>
          </p:cNvGrpSpPr>
          <p:nvPr/>
        </p:nvGrpSpPr>
        <p:grpSpPr bwMode="auto">
          <a:xfrm>
            <a:off x="1046163" y="3727450"/>
            <a:ext cx="5835650" cy="2514600"/>
            <a:chOff x="602" y="2283"/>
            <a:chExt cx="3676" cy="1584"/>
          </a:xfrm>
        </p:grpSpPr>
        <p:sp>
          <p:nvSpPr>
            <p:cNvPr id="5141" name="Rectangle 8"/>
            <p:cNvSpPr>
              <a:spLocks noChangeArrowheads="1"/>
            </p:cNvSpPr>
            <p:nvPr/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graphicFrame>
          <p:nvGraphicFramePr>
            <p:cNvPr id="5122" name="Object 9"/>
            <p:cNvGraphicFramePr>
              <a:graphicFrameLocks noChangeAspect="1"/>
            </p:cNvGraphicFramePr>
            <p:nvPr/>
          </p:nvGraphicFramePr>
          <p:xfrm>
            <a:off x="879" y="3440"/>
            <a:ext cx="26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1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440"/>
                          <a:ext cx="262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0"/>
            <p:cNvGraphicFramePr>
              <a:graphicFrameLocks noChangeAspect="1"/>
            </p:cNvGraphicFramePr>
            <p:nvPr/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2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44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3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419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2"/>
            <p:cNvGraphicFramePr>
              <a:graphicFrameLocks noChangeAspect="1"/>
            </p:cNvGraphicFramePr>
            <p:nvPr/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4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56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graphicFrame>
          <p:nvGraphicFramePr>
            <p:cNvPr id="5126" name="Object 15"/>
            <p:cNvGraphicFramePr>
              <a:graphicFrameLocks noChangeAspect="1"/>
            </p:cNvGraphicFramePr>
            <p:nvPr/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5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35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16"/>
            <p:cNvGraphicFramePr>
              <a:graphicFrameLocks noChangeAspect="1"/>
            </p:cNvGraphicFramePr>
            <p:nvPr/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6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653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17"/>
            <p:cNvGraphicFramePr>
              <a:graphicFrameLocks noChangeAspect="1"/>
            </p:cNvGraphicFramePr>
            <p:nvPr/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33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8"/>
            <p:cNvGraphicFramePr>
              <a:graphicFrameLocks noChangeAspect="1"/>
            </p:cNvGraphicFramePr>
            <p:nvPr/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3565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9"/>
            <p:cNvGraphicFramePr>
              <a:graphicFrameLocks noChangeAspect="1"/>
            </p:cNvGraphicFramePr>
            <p:nvPr/>
          </p:nvGraphicFramePr>
          <p:xfrm>
            <a:off x="602" y="313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9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3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Line 20"/>
            <p:cNvSpPr>
              <a:spLocks noChangeShapeType="1"/>
            </p:cNvSpPr>
            <p:nvPr/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46" name="Line 22"/>
            <p:cNvSpPr>
              <a:spLocks noChangeShapeType="1"/>
            </p:cNvSpPr>
            <p:nvPr/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47" name="Line 23"/>
            <p:cNvSpPr>
              <a:spLocks noChangeShapeType="1"/>
            </p:cNvSpPr>
            <p:nvPr/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48" name="Line 24"/>
            <p:cNvSpPr>
              <a:spLocks noChangeShapeType="1"/>
            </p:cNvSpPr>
            <p:nvPr/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52" name="Line 28"/>
            <p:cNvSpPr>
              <a:spLocks noChangeShapeType="1"/>
            </p:cNvSpPr>
            <p:nvPr/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5153" name="Group 29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5161" name="Line 30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162" name="Rectangle 31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/>
              </a:p>
            </p:txBody>
          </p:sp>
          <p:grpSp>
            <p:nvGrpSpPr>
              <p:cNvPr id="5163" name="Group 32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5164" name="Line 33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16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154" name="Line 35"/>
            <p:cNvSpPr>
              <a:spLocks noChangeShapeType="1"/>
            </p:cNvSpPr>
            <p:nvPr/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55" name="Line 36"/>
            <p:cNvSpPr>
              <a:spLocks noChangeShapeType="1"/>
            </p:cNvSpPr>
            <p:nvPr/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56" name="Line 37"/>
            <p:cNvSpPr>
              <a:spLocks noChangeShapeType="1"/>
            </p:cNvSpPr>
            <p:nvPr/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5157" name="Text Box 38"/>
            <p:cNvSpPr txBox="1">
              <a:spLocks noChangeArrowheads="1"/>
            </p:cNvSpPr>
            <p:nvPr/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800">
                  <a:latin typeface="Comic Sans MS" pitchFamily="66" charset="0"/>
                </a:rPr>
                <a:t>hub</a:t>
              </a:r>
            </a:p>
          </p:txBody>
        </p:sp>
        <p:sp>
          <p:nvSpPr>
            <p:cNvPr id="5158" name="Text Box 39"/>
            <p:cNvSpPr txBox="1">
              <a:spLocks noChangeArrowheads="1"/>
            </p:cNvSpPr>
            <p:nvPr/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Comic Sans MS" pitchFamily="66" charset="0"/>
                </a:rPr>
                <a:t>hub</a:t>
              </a:r>
            </a:p>
          </p:txBody>
        </p:sp>
        <p:sp>
          <p:nvSpPr>
            <p:cNvPr id="5159" name="Text Box 40"/>
            <p:cNvSpPr txBox="1">
              <a:spLocks noChangeArrowheads="1"/>
            </p:cNvSpPr>
            <p:nvPr/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Comic Sans MS" pitchFamily="66" charset="0"/>
                </a:rPr>
                <a:t>hub</a:t>
              </a:r>
            </a:p>
          </p:txBody>
        </p:sp>
        <p:sp>
          <p:nvSpPr>
            <p:cNvPr id="5160" name="Text Box 41"/>
            <p:cNvSpPr txBox="1">
              <a:spLocks noChangeArrowheads="1"/>
            </p:cNvSpPr>
            <p:nvPr/>
          </p:nvSpPr>
          <p:spPr bwMode="auto">
            <a:xfrm>
              <a:off x="2672" y="2283"/>
              <a:ext cx="10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Comic Sans MS" pitchFamily="66" charset="0"/>
                </a:rPr>
                <a:t>switching hub</a:t>
              </a:r>
            </a:p>
          </p:txBody>
        </p:sp>
      </p:grpSp>
      <p:sp>
        <p:nvSpPr>
          <p:cNvPr id="5137" name="Text Box 42"/>
          <p:cNvSpPr txBox="1">
            <a:spLocks noChangeArrowheads="1"/>
          </p:cNvSpPr>
          <p:nvPr/>
        </p:nvSpPr>
        <p:spPr bwMode="auto">
          <a:xfrm>
            <a:off x="720725" y="6291263"/>
            <a:ext cx="182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collision domain</a:t>
            </a:r>
          </a:p>
        </p:txBody>
      </p:sp>
      <p:sp>
        <p:nvSpPr>
          <p:cNvPr id="5138" name="Text Box 43"/>
          <p:cNvSpPr txBox="1">
            <a:spLocks noChangeArrowheads="1"/>
          </p:cNvSpPr>
          <p:nvPr/>
        </p:nvSpPr>
        <p:spPr bwMode="auto">
          <a:xfrm>
            <a:off x="2779713" y="6365875"/>
            <a:ext cx="182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collision domain</a:t>
            </a:r>
          </a:p>
        </p:txBody>
      </p:sp>
      <p:sp>
        <p:nvSpPr>
          <p:cNvPr id="5139" name="Text Box 44"/>
          <p:cNvSpPr txBox="1">
            <a:spLocks noChangeArrowheads="1"/>
          </p:cNvSpPr>
          <p:nvPr/>
        </p:nvSpPr>
        <p:spPr bwMode="auto">
          <a:xfrm>
            <a:off x="3295650" y="6356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 sz="1800">
              <a:latin typeface="Comic Sans MS" pitchFamily="66" charset="0"/>
            </a:endParaRPr>
          </a:p>
        </p:txBody>
      </p:sp>
      <p:sp>
        <p:nvSpPr>
          <p:cNvPr id="5140" name="Text Box 45"/>
          <p:cNvSpPr txBox="1">
            <a:spLocks noChangeArrowheads="1"/>
          </p:cNvSpPr>
          <p:nvPr/>
        </p:nvSpPr>
        <p:spPr bwMode="auto">
          <a:xfrm>
            <a:off x="6500813" y="4186238"/>
            <a:ext cx="109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Comic Sans MS" pitchFamily="66" charset="0"/>
              </a:rPr>
              <a:t>collision </a:t>
            </a:r>
            <a:br>
              <a:rPr lang="en-US" altLang="ko-KR" sz="1800">
                <a:latin typeface="Comic Sans MS" pitchFamily="66" charset="0"/>
              </a:rPr>
            </a:br>
            <a:r>
              <a:rPr lang="en-US" altLang="ko-KR" sz="1800">
                <a:latin typeface="Comic Sans MS" pitchFamily="66" charset="0"/>
              </a:rPr>
              <a:t>domain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브리지</a:t>
            </a:r>
            <a:r>
              <a:rPr lang="en-US" altLang="ko-KR" dirty="0"/>
              <a:t>/LAN</a:t>
            </a:r>
            <a:r>
              <a:rPr lang="ko-KR" altLang="en-US" dirty="0"/>
              <a:t>스위치의 한계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확장성이</a:t>
            </a:r>
            <a:r>
              <a:rPr lang="ko-KR" altLang="en-US" dirty="0"/>
              <a:t> 없음</a:t>
            </a:r>
          </a:p>
          <a:p>
            <a:pPr lvl="1"/>
            <a:r>
              <a:rPr lang="ko-KR" altLang="en-US" dirty="0" err="1"/>
              <a:t>스패닝</a:t>
            </a:r>
            <a:r>
              <a:rPr lang="ko-KR" altLang="en-US" dirty="0"/>
              <a:t> 트리 알고리즘은 </a:t>
            </a:r>
            <a:r>
              <a:rPr lang="ko-KR" altLang="en-US" dirty="0" err="1"/>
              <a:t>확장성이</a:t>
            </a:r>
            <a:r>
              <a:rPr lang="ko-KR" altLang="en-US" dirty="0"/>
              <a:t> 부족함</a:t>
            </a:r>
          </a:p>
          <a:p>
            <a:pPr lvl="1"/>
            <a:r>
              <a:rPr lang="ko-KR" altLang="en-US" dirty="0"/>
              <a:t>방송(</a:t>
            </a:r>
            <a:r>
              <a:rPr lang="ko-KR" altLang="en-US" dirty="0" err="1"/>
              <a:t>브로드캐스팅</a:t>
            </a:r>
            <a:r>
              <a:rPr lang="ko-KR" altLang="en-US" dirty="0"/>
              <a:t>)도 확장성에 제약</a:t>
            </a:r>
          </a:p>
          <a:p>
            <a:pPr lvl="1">
              <a:buFont typeface="Symbol" pitchFamily="18" charset="2"/>
              <a:buChar char="Þ"/>
            </a:pPr>
            <a:r>
              <a:rPr lang="en-US" altLang="ko-KR" sz="2400" dirty="0">
                <a:sym typeface="Symbol" pitchFamily="18" charset="2"/>
              </a:rPr>
              <a:t>VLAN (Virtual LAN)</a:t>
            </a:r>
          </a:p>
          <a:p>
            <a:pPr lvl="1">
              <a:buFont typeface="Symbol" pitchFamily="18" charset="2"/>
              <a:buChar char="Þ"/>
            </a:pPr>
            <a:endParaRPr lang="ko-KR" altLang="en-US" dirty="0"/>
          </a:p>
          <a:p>
            <a:r>
              <a:rPr lang="ko-KR" altLang="en-US" dirty="0"/>
              <a:t>이질성(</a:t>
            </a:r>
            <a:r>
              <a:rPr lang="en-US" altLang="ko-KR" dirty="0"/>
              <a:t>heterogeneity)</a:t>
            </a:r>
            <a:r>
              <a:rPr lang="ko-KR" altLang="en-US" dirty="0"/>
              <a:t>을 허용하지 않음</a:t>
            </a:r>
          </a:p>
          <a:p>
            <a:endParaRPr lang="ko-KR" altLang="en-US" dirty="0"/>
          </a:p>
          <a:p>
            <a:r>
              <a:rPr lang="ko-KR" altLang="en-US" dirty="0"/>
              <a:t>투명성에 주의: 즉, </a:t>
            </a:r>
            <a:r>
              <a:rPr lang="ko-KR" altLang="en-US" dirty="0" err="1"/>
              <a:t>노드에서</a:t>
            </a:r>
            <a:r>
              <a:rPr lang="ko-KR" altLang="en-US" dirty="0"/>
              <a:t> 브리지는 보이지 않음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/>
              <a:t>브리지와 확장 </a:t>
            </a:r>
            <a:r>
              <a:rPr kumimoji="1" lang="en-US" altLang="ko-KR" sz="1400"/>
              <a:t>LAN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38400"/>
            <a:ext cx="7315200" cy="2819400"/>
          </a:xfrm>
        </p:spPr>
        <p:txBody>
          <a:bodyPr/>
          <a:lstStyle/>
          <a:p>
            <a:pPr algn="l">
              <a:lnSpc>
                <a:spcPct val="130000"/>
              </a:lnSpc>
              <a:buFont typeface="Wingdings" pitchFamily="2" charset="2"/>
              <a:buChar char="o"/>
            </a:pPr>
            <a:r>
              <a:rPr lang="ko-KR" altLang="en-US" sz="2800"/>
              <a:t>스위칭과 포워딩(</a:t>
            </a:r>
            <a:r>
              <a:rPr lang="en-US" altLang="ko-KR" sz="2800"/>
              <a:t>Switching and Forwarding)</a:t>
            </a:r>
            <a:br>
              <a:rPr lang="en-US" altLang="ko-KR" sz="2800"/>
            </a:br>
            <a:r>
              <a:rPr lang="ko-KR" altLang="en-US" sz="2400">
                <a:sym typeface="Wingdings" pitchFamily="2" charset="2"/>
              </a:rPr>
              <a:t> </a:t>
            </a:r>
            <a:r>
              <a:rPr lang="ko-KR" altLang="en-US" sz="3200">
                <a:sym typeface="Wingdings" pitchFamily="2" charset="2"/>
              </a:rPr>
              <a:t>브리지(</a:t>
            </a:r>
            <a:r>
              <a:rPr lang="en-US" altLang="ko-KR" sz="3200">
                <a:sym typeface="Wingdings" pitchFamily="2" charset="2"/>
              </a:rPr>
              <a:t>Bridge) </a:t>
            </a:r>
            <a:r>
              <a:rPr lang="ko-KR" altLang="en-US" sz="3200">
                <a:sym typeface="Wingdings" pitchFamily="2" charset="2"/>
              </a:rPr>
              <a:t>및 </a:t>
            </a:r>
            <a:r>
              <a:rPr lang="en-US" altLang="ko-KR" sz="3200">
                <a:sym typeface="Wingdings" pitchFamily="2" charset="2"/>
              </a:rPr>
              <a:t>LAN </a:t>
            </a:r>
            <a:r>
              <a:rPr lang="ko-KR" altLang="en-US" sz="3200">
                <a:sym typeface="Wingdings" pitchFamily="2" charset="2"/>
              </a:rPr>
              <a:t>스위치 </a:t>
            </a:r>
            <a:br>
              <a:rPr lang="ko-KR" altLang="en-US" sz="3200">
                <a:sym typeface="Wingdings" pitchFamily="2" charset="2"/>
              </a:rPr>
            </a:br>
            <a:r>
              <a:rPr lang="ko-KR" altLang="en-US" sz="2400">
                <a:sym typeface="Wingdings" pitchFamily="2" charset="2"/>
              </a:rPr>
              <a:t></a:t>
            </a:r>
            <a:r>
              <a:rPr lang="ko-KR" altLang="en-US" sz="3200">
                <a:sym typeface="Wingdings" pitchFamily="2" charset="2"/>
              </a:rPr>
              <a:t> </a:t>
            </a:r>
            <a:r>
              <a:rPr lang="ko-KR" altLang="en-US" sz="2800"/>
              <a:t>셀 스위칭(</a:t>
            </a:r>
            <a:r>
              <a:rPr lang="en-US" altLang="ko-KR" sz="2800"/>
              <a:t>Cell Switching)</a:t>
            </a:r>
            <a:r>
              <a:rPr lang="en-US" altLang="ko-KR" sz="3200"/>
              <a:t>: ATM</a:t>
            </a:r>
            <a:br>
              <a:rPr lang="en-US" altLang="ko-KR" sz="3200"/>
            </a:br>
            <a:endParaRPr lang="ko-KR" altLang="en-US" sz="28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990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4000">
                <a:solidFill>
                  <a:schemeClr val="tx2"/>
                </a:solidFill>
              </a:rPr>
              <a:t>3장. 패킷 스위칭(</a:t>
            </a:r>
            <a:r>
              <a:rPr lang="en-US" altLang="ko-KR" sz="4000">
                <a:solidFill>
                  <a:schemeClr val="tx2"/>
                </a:solidFill>
              </a:rPr>
              <a:t>Packet Switching)</a:t>
            </a:r>
            <a:endParaRPr lang="en-US" altLang="ko-KR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739552"/>
          </a:xfrm>
        </p:spPr>
        <p:txBody>
          <a:bodyPr/>
          <a:lstStyle/>
          <a:p>
            <a:r>
              <a:rPr lang="ko-KR" altLang="en-US" dirty="0"/>
              <a:t>개 요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8077200" cy="5184576"/>
          </a:xfrm>
        </p:spPr>
        <p:txBody>
          <a:bodyPr/>
          <a:lstStyle/>
          <a:p>
            <a:r>
              <a:rPr lang="en-US" altLang="ko-KR" dirty="0"/>
              <a:t>ATM (</a:t>
            </a:r>
            <a:r>
              <a:rPr lang="ko-KR" altLang="en-US" dirty="0" err="1"/>
              <a:t>비동기</a:t>
            </a:r>
            <a:r>
              <a:rPr lang="ko-KR" altLang="en-US" dirty="0"/>
              <a:t> 전송 모드)        </a:t>
            </a:r>
          </a:p>
          <a:p>
            <a:r>
              <a:rPr lang="ko-KR" altLang="en-US" dirty="0"/>
              <a:t>전화회사가 만든 </a:t>
            </a:r>
            <a:r>
              <a:rPr lang="ko-KR" altLang="en-US" dirty="0" err="1"/>
              <a:t>패킷스위칭</a:t>
            </a:r>
            <a:r>
              <a:rPr lang="ko-KR" altLang="en-US" dirty="0"/>
              <a:t> 네트워크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극단적인 연결성 </a:t>
            </a:r>
            <a:r>
              <a:rPr lang="ko-KR" altLang="en-US" dirty="0" err="1">
                <a:solidFill>
                  <a:srgbClr val="FF0000"/>
                </a:solidFill>
              </a:rPr>
              <a:t>패킷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스위칭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작은</a:t>
            </a:r>
            <a:r>
              <a:rPr lang="en-US" altLang="ko-KR" dirty="0"/>
              <a:t> </a:t>
            </a:r>
            <a:r>
              <a:rPr lang="ko-KR" altLang="en-US" dirty="0"/>
              <a:t>고정길이 </a:t>
            </a:r>
            <a:r>
              <a:rPr lang="ko-KR" altLang="en-US" dirty="0" err="1"/>
              <a:t>패킷</a:t>
            </a:r>
            <a:endParaRPr lang="en-US" altLang="ko-KR" dirty="0"/>
          </a:p>
          <a:p>
            <a:pPr lvl="1"/>
            <a:r>
              <a:rPr lang="ko-KR" altLang="en-US" dirty="0"/>
              <a:t>셀(</a:t>
            </a:r>
            <a:r>
              <a:rPr lang="en-US" altLang="ko-KR" dirty="0"/>
              <a:t>cells)</a:t>
            </a:r>
            <a:r>
              <a:rPr lang="ko-KR" altLang="en-US" dirty="0"/>
              <a:t>이라고 함 : 5-</a:t>
            </a:r>
            <a:r>
              <a:rPr lang="en-US" altLang="ko-KR" dirty="0"/>
              <a:t>byte </a:t>
            </a:r>
            <a:r>
              <a:rPr lang="ko-KR" altLang="en-US" dirty="0"/>
              <a:t>헤더 + 48-</a:t>
            </a:r>
            <a:r>
              <a:rPr lang="en-US" altLang="ko-KR" dirty="0"/>
              <a:t>byte </a:t>
            </a:r>
            <a:r>
              <a:rPr lang="ko-KR" altLang="en-US" dirty="0"/>
              <a:t>페이로드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Signalling</a:t>
            </a:r>
            <a:r>
              <a:rPr lang="en-US" altLang="ko-KR" dirty="0"/>
              <a:t>(</a:t>
            </a:r>
            <a:r>
              <a:rPr lang="ko-KR" altLang="en-US" dirty="0"/>
              <a:t>연결 설정) 프로토콜: </a:t>
            </a:r>
            <a:r>
              <a:rPr lang="en-US" altLang="ko-KR" dirty="0"/>
              <a:t>Q.2931   </a:t>
            </a:r>
          </a:p>
          <a:p>
            <a:endParaRPr lang="en-US" altLang="ko-KR" dirty="0"/>
          </a:p>
          <a:p>
            <a:r>
              <a:rPr lang="ko-KR" altLang="en-US" dirty="0"/>
              <a:t>한때</a:t>
            </a:r>
            <a:r>
              <a:rPr lang="en-US" altLang="ko-KR" dirty="0"/>
              <a:t>, WAN</a:t>
            </a:r>
            <a:r>
              <a:rPr lang="ko-KR" altLang="en-US" dirty="0"/>
              <a:t>과 </a:t>
            </a:r>
            <a:r>
              <a:rPr lang="en-US" altLang="ko-KR" dirty="0"/>
              <a:t>LAN</a:t>
            </a:r>
            <a:r>
              <a:rPr lang="ko-KR" altLang="en-US" dirty="0"/>
              <a:t>환경에서 모두 사용 </a:t>
            </a:r>
            <a:r>
              <a:rPr lang="en-US" altLang="ko-KR" dirty="0"/>
              <a:t>: </a:t>
            </a:r>
            <a:r>
              <a:rPr lang="ko-KR" altLang="en-US" dirty="0"/>
              <a:t>인터넷 대체 추진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LAN</a:t>
            </a:r>
            <a:r>
              <a:rPr lang="ko-KR" altLang="en-US" dirty="0"/>
              <a:t>에서는 </a:t>
            </a:r>
            <a:r>
              <a:rPr lang="en-US" altLang="ko-KR" dirty="0"/>
              <a:t>Switching Ethernet</a:t>
            </a:r>
            <a:r>
              <a:rPr lang="ko-KR" altLang="en-US" dirty="0"/>
              <a:t>에 의해 퇴출</a:t>
            </a:r>
          </a:p>
          <a:p>
            <a:r>
              <a:rPr lang="ko-KR" altLang="en-US" dirty="0"/>
              <a:t>보통 광케이블을 사용하는 장거리 연결에 사용</a:t>
            </a:r>
            <a:endParaRPr lang="en-US" altLang="ko-KR" dirty="0"/>
          </a:p>
          <a:p>
            <a:pPr lvl="1"/>
            <a:r>
              <a:rPr lang="en-US" altLang="ko-KR" dirty="0"/>
              <a:t>SONET interface </a:t>
            </a:r>
            <a:r>
              <a:rPr lang="ko-KR" altLang="en-US" dirty="0"/>
              <a:t>카드를 이용</a:t>
            </a:r>
            <a:endParaRPr lang="en-US" altLang="ko-KR" dirty="0"/>
          </a:p>
          <a:p>
            <a:r>
              <a:rPr lang="ko-KR" altLang="en-US" dirty="0"/>
              <a:t>현재는 인터넷의 아래 계층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이더넷</a:t>
            </a:r>
            <a:r>
              <a:rPr lang="ko-KR" altLang="en-US" dirty="0"/>
              <a:t> 수준의 역할을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r>
              <a:rPr lang="ko-KR" altLang="en-US"/>
              <a:t>셀 (</a:t>
            </a:r>
            <a:r>
              <a:rPr lang="en-US" altLang="ko-KR"/>
              <a:t>Cells) (1)</a:t>
            </a:r>
            <a:endParaRPr lang="ko-KR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724400"/>
          </a:xfrm>
        </p:spPr>
        <p:txBody>
          <a:bodyPr/>
          <a:lstStyle/>
          <a:p>
            <a:r>
              <a:rPr lang="ko-KR" altLang="en-US" sz="2400"/>
              <a:t>가변 길이 대 고정 길이              </a:t>
            </a:r>
          </a:p>
          <a:p>
            <a:pPr lvl="1"/>
            <a:r>
              <a:rPr lang="ko-KR" altLang="en-US" sz="2400"/>
              <a:t>최적의 고정 길이는 없음                       </a:t>
            </a:r>
          </a:p>
          <a:p>
            <a:pPr lvl="2"/>
            <a:r>
              <a:rPr lang="ko-KR" altLang="en-US"/>
              <a:t>작다면: 데이터에 비해서 헤더가 차지하는 오버헤드가 크다         </a:t>
            </a:r>
          </a:p>
          <a:p>
            <a:pPr lvl="2"/>
            <a:r>
              <a:rPr lang="ko-KR" altLang="en-US"/>
              <a:t>크다면: 작은 메시지에 대해서 효율이 낮다</a:t>
            </a:r>
            <a:r>
              <a:rPr lang="ko-KR" altLang="en-US" sz="2400"/>
              <a:t>                   </a:t>
            </a:r>
          </a:p>
          <a:p>
            <a:pPr lvl="1"/>
            <a:r>
              <a:rPr lang="ko-KR" altLang="en-US" sz="2400"/>
              <a:t>고정 길이는 하드웨어로 스위치하는 것이 쉽다               </a:t>
            </a:r>
          </a:p>
          <a:p>
            <a:pPr lvl="2"/>
            <a:r>
              <a:rPr lang="ko-KR" altLang="en-US"/>
              <a:t>보다 간단함              </a:t>
            </a:r>
          </a:p>
          <a:p>
            <a:pPr lvl="2"/>
            <a:r>
              <a:rPr lang="ko-KR" altLang="en-US"/>
              <a:t>병렬 처리가 가능</a:t>
            </a:r>
            <a:r>
              <a:rPr lang="ko-KR" altLang="en-US" sz="2400"/>
              <a:t>                     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52400"/>
            <a:ext cx="8077200" cy="756320"/>
          </a:xfrm>
        </p:spPr>
        <p:txBody>
          <a:bodyPr/>
          <a:lstStyle/>
          <a:p>
            <a:r>
              <a:rPr lang="ko-KR" altLang="en-US" dirty="0"/>
              <a:t>셀 (</a:t>
            </a:r>
            <a:r>
              <a:rPr lang="en-US" altLang="ko-KR" dirty="0"/>
              <a:t>Cells) (2) : </a:t>
            </a:r>
            <a:r>
              <a:rPr lang="ko-KR" altLang="en-US" dirty="0" err="1"/>
              <a:t>패킷</a:t>
            </a:r>
            <a:r>
              <a:rPr lang="ko-KR" altLang="en-US" dirty="0"/>
              <a:t> 길이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77200" cy="54018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“</a:t>
            </a:r>
            <a:r>
              <a:rPr lang="ko-KR" altLang="en-US" sz="2400" dirty="0" err="1"/>
              <a:t>패킷</a:t>
            </a:r>
            <a:r>
              <a:rPr lang="ko-KR" altLang="en-US" sz="2400" dirty="0"/>
              <a:t> 길이가 작으면 처리량은 떨어진다</a:t>
            </a:r>
            <a:r>
              <a:rPr lang="en-US" altLang="ko-KR" sz="2400" dirty="0"/>
              <a:t>.” </a:t>
            </a:r>
            <a:r>
              <a:rPr lang="en-US" altLang="ko-KR" sz="2400" dirty="0">
                <a:solidFill>
                  <a:srgbClr val="FF0000"/>
                </a:solidFill>
              </a:rPr>
              <a:t>Why?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그러면 왜 </a:t>
            </a:r>
            <a:r>
              <a:rPr lang="en-US" altLang="ko-KR" sz="2400" dirty="0"/>
              <a:t>ATM</a:t>
            </a:r>
            <a:r>
              <a:rPr lang="ko-KR" altLang="en-US" sz="2400" dirty="0"/>
              <a:t>은 작은 길이를 선택</a:t>
            </a:r>
            <a:r>
              <a:rPr lang="en-US" altLang="ko-KR" sz="2400" dirty="0"/>
              <a:t>?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작은 길이가 </a:t>
            </a:r>
            <a:r>
              <a:rPr lang="ko-KR" altLang="en-US" sz="2400" dirty="0" err="1"/>
              <a:t>큐잉을</a:t>
            </a:r>
            <a:r>
              <a:rPr lang="ko-KR" altLang="en-US" sz="2400" dirty="0"/>
              <a:t> 개선        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링크를 </a:t>
            </a:r>
            <a:r>
              <a:rPr lang="ko-KR" altLang="en-US" sz="1800" dirty="0" err="1"/>
              <a:t>스케듈링하는데</a:t>
            </a:r>
            <a:r>
              <a:rPr lang="ko-KR" altLang="en-US" sz="1800" dirty="0"/>
              <a:t> 있어 보다 세밀한 선점(</a:t>
            </a:r>
            <a:r>
              <a:rPr lang="en-US" altLang="ko-KR" sz="1800" dirty="0"/>
              <a:t>pre-emption)</a:t>
            </a:r>
            <a:r>
              <a:rPr lang="ko-KR" altLang="en-US" sz="1800" dirty="0"/>
              <a:t>이 가능        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최대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 = 4</a:t>
            </a:r>
            <a:r>
              <a:rPr lang="en-US" altLang="ko-KR" sz="1800" dirty="0"/>
              <a:t>KB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링크 속도 = 100</a:t>
            </a:r>
            <a:r>
              <a:rPr lang="en-US" altLang="ko-KR" sz="1800" dirty="0"/>
              <a:t>Mbps              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전송 시간 = 4096 </a:t>
            </a:r>
            <a:r>
              <a:rPr lang="ko-KR" altLang="en-US" sz="1800" dirty="0">
                <a:sym typeface="Symbol" pitchFamily="18" charset="2"/>
              </a:rPr>
              <a:t></a:t>
            </a:r>
            <a:r>
              <a:rPr lang="ko-KR" altLang="ko-KR" sz="1800" dirty="0"/>
              <a:t> 8 / 100 = 327.68 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            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우선순위가 높은 </a:t>
            </a:r>
            <a:r>
              <a:rPr lang="ko-KR" altLang="en-US" sz="1800" dirty="0" err="1"/>
              <a:t>패킷도</a:t>
            </a:r>
            <a:r>
              <a:rPr lang="ko-KR" altLang="en-US" sz="1800" dirty="0"/>
              <a:t> 큐에서 327.68 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</a:t>
            </a:r>
            <a:r>
              <a:rPr lang="ko-KR" altLang="en-US" sz="1800" dirty="0"/>
              <a:t>만큼은 기다려야 함    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반면에 </a:t>
            </a:r>
            <a:r>
              <a:rPr lang="en-US" altLang="ko-KR" sz="1800" dirty="0"/>
              <a:t>ATM</a:t>
            </a:r>
            <a:r>
              <a:rPr lang="ko-KR" altLang="en-US" sz="1800" dirty="0"/>
              <a:t>에서는, 53 </a:t>
            </a:r>
            <a:r>
              <a:rPr lang="ko-KR" altLang="en-US" sz="1800" dirty="0">
                <a:sym typeface="Symbol" pitchFamily="18" charset="2"/>
              </a:rPr>
              <a:t></a:t>
            </a:r>
            <a:r>
              <a:rPr lang="ko-KR" altLang="ko-KR" sz="1800" dirty="0"/>
              <a:t> 8 / 100 = 4.24 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</a:t>
            </a:r>
            <a:r>
              <a:rPr lang="ko-KR" altLang="en-US" sz="1800" dirty="0"/>
              <a:t>만 기다리면 됨      </a:t>
            </a:r>
          </a:p>
          <a:p>
            <a:pPr>
              <a:lnSpc>
                <a:spcPct val="130000"/>
              </a:lnSpc>
            </a:pPr>
            <a:r>
              <a:rPr lang="ko-KR" altLang="en-US" sz="2400" dirty="0"/>
              <a:t>즉시 전달과 유사하게 동작</a:t>
            </a:r>
            <a:r>
              <a:rPr lang="ko-KR" altLang="en-US" dirty="0"/>
              <a:t>                         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 err="1"/>
              <a:t>두개의</a:t>
            </a:r>
            <a:r>
              <a:rPr lang="ko-KR" altLang="en-US" sz="1800" dirty="0"/>
              <a:t> 4</a:t>
            </a:r>
            <a:r>
              <a:rPr lang="en-US" altLang="ko-KR" sz="1800" dirty="0"/>
              <a:t>KB</a:t>
            </a:r>
            <a:r>
              <a:rPr lang="ko-KR" altLang="en-US" sz="1800" dirty="0" err="1"/>
              <a:t>패킷이</a:t>
            </a:r>
            <a:r>
              <a:rPr lang="ko-KR" altLang="en-US" sz="1800" dirty="0"/>
              <a:t> 동시에 도착  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 err="1"/>
              <a:t>패킷이</a:t>
            </a:r>
            <a:r>
              <a:rPr lang="ko-KR" altLang="en-US" sz="1800" dirty="0"/>
              <a:t> 도착하는 327.68 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</a:t>
            </a:r>
            <a:r>
              <a:rPr lang="ko-KR" altLang="en-US" sz="1800" dirty="0"/>
              <a:t>시간 동안 링크는 유휴상태 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327.68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</a:t>
            </a:r>
            <a:r>
              <a:rPr lang="ko-KR" altLang="en-US" sz="1800" dirty="0"/>
              <a:t>이 지나면, 그 때부터 8</a:t>
            </a:r>
            <a:r>
              <a:rPr lang="en-US" altLang="ko-KR" sz="1800" dirty="0"/>
              <a:t>KB</a:t>
            </a:r>
            <a:r>
              <a:rPr lang="ko-KR" altLang="en-US" sz="1800" dirty="0"/>
              <a:t>를 전송해야 함          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반면에, 4.25 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 </a:t>
            </a:r>
            <a:r>
              <a:rPr lang="ko-KR" altLang="en-US" sz="1800" dirty="0"/>
              <a:t>후에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셀을 전송할 수 있음       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327.68 </a:t>
            </a:r>
            <a:r>
              <a:rPr lang="ko-KR" altLang="en-US" sz="1800" dirty="0">
                <a:sym typeface="Symbol" pitchFamily="18" charset="2"/>
              </a:rPr>
              <a:t></a:t>
            </a:r>
            <a:r>
              <a:rPr lang="en-US" altLang="ko-KR" sz="1800" dirty="0"/>
              <a:t>s</a:t>
            </a:r>
            <a:r>
              <a:rPr lang="ko-KR" altLang="en-US" sz="1800" dirty="0"/>
              <a:t>이 지난 시점에 큐에 남아 있는 </a:t>
            </a:r>
            <a:r>
              <a:rPr lang="ko-KR" altLang="en-US" sz="1800" dirty="0" err="1"/>
              <a:t>패킷은</a:t>
            </a:r>
            <a:r>
              <a:rPr lang="ko-KR" altLang="en-US" sz="1800" dirty="0"/>
              <a:t> 단지 4</a:t>
            </a:r>
            <a:r>
              <a:rPr lang="en-US" altLang="ko-KR" sz="1800" dirty="0"/>
              <a:t>KB</a:t>
            </a:r>
            <a:r>
              <a:rPr lang="ko-KR" altLang="en-US" sz="1800" dirty="0"/>
              <a:t>임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990600"/>
          </a:xfrm>
        </p:spPr>
        <p:txBody>
          <a:bodyPr/>
          <a:lstStyle/>
          <a:p>
            <a:r>
              <a:rPr lang="ko-KR" altLang="en-US"/>
              <a:t>확장성 있는 네트워크 (</a:t>
            </a:r>
            <a:r>
              <a:rPr lang="en-US" altLang="ko-KR"/>
              <a:t>Scalable Networks) </a:t>
            </a:r>
            <a:endParaRPr lang="ko-KR" altLang="en-US"/>
          </a:p>
        </p:txBody>
      </p:sp>
      <p:grpSp>
        <p:nvGrpSpPr>
          <p:cNvPr id="9219" name="Group 30"/>
          <p:cNvGrpSpPr>
            <a:grpSpLocks/>
          </p:cNvGrpSpPr>
          <p:nvPr/>
        </p:nvGrpSpPr>
        <p:grpSpPr bwMode="auto">
          <a:xfrm>
            <a:off x="1851025" y="2895600"/>
            <a:ext cx="5235575" cy="1600200"/>
            <a:chOff x="1166" y="2112"/>
            <a:chExt cx="3298" cy="1008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166" y="2928"/>
              <a:ext cx="7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Arial" charset="0"/>
                </a:rPr>
                <a:t>Input ports</a:t>
              </a:r>
              <a:endParaRPr lang="en-US" altLang="ko-KR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1511" y="2216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T3</a:t>
              </a:r>
              <a:endParaRPr lang="en-US" altLang="ko-KR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11" y="2399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T3</a:t>
              </a:r>
              <a:endParaRPr lang="en-US" altLang="ko-KR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272" y="2583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STS-1</a:t>
              </a:r>
              <a:endParaRPr lang="en-US" altLang="ko-KR"/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587" y="2216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T3</a:t>
              </a:r>
              <a:endParaRPr lang="en-US" altLang="ko-KR" sz="1800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576" y="2400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T3</a:t>
              </a:r>
              <a:endParaRPr lang="en-US" altLang="ko-KR"/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587" y="2583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800">
                  <a:solidFill>
                    <a:srgbClr val="000000"/>
                  </a:solidFill>
                  <a:latin typeface="Arial" charset="0"/>
                </a:rPr>
                <a:t>STS-1</a:t>
              </a:r>
              <a:endParaRPr lang="en-US" altLang="ko-KR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400" y="2400"/>
              <a:ext cx="4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Arial" charset="0"/>
                </a:rPr>
                <a:t>Switch</a:t>
              </a:r>
              <a:endParaRPr lang="en-US" altLang="ko-KR"/>
            </a:p>
          </p:txBody>
        </p:sp>
        <p:sp>
          <p:nvSpPr>
            <p:cNvPr id="9230" name="Freeform 14"/>
            <p:cNvSpPr>
              <a:spLocks/>
            </p:cNvSpPr>
            <p:nvPr/>
          </p:nvSpPr>
          <p:spPr bwMode="auto">
            <a:xfrm>
              <a:off x="2160" y="2112"/>
              <a:ext cx="944" cy="736"/>
            </a:xfrm>
            <a:custGeom>
              <a:avLst/>
              <a:gdLst>
                <a:gd name="T0" fmla="*/ 1737 w 1744"/>
                <a:gd name="T1" fmla="*/ 1313 h 1313"/>
                <a:gd name="T2" fmla="*/ 1744 w 1744"/>
                <a:gd name="T3" fmla="*/ 0 h 1313"/>
                <a:gd name="T4" fmla="*/ 0 w 1744"/>
                <a:gd name="T5" fmla="*/ 0 h 1313"/>
                <a:gd name="T6" fmla="*/ 0 w 1744"/>
                <a:gd name="T7" fmla="*/ 1313 h 1313"/>
                <a:gd name="T8" fmla="*/ 1744 w 1744"/>
                <a:gd name="T9" fmla="*/ 1313 h 1313"/>
                <a:gd name="T10" fmla="*/ 1744 w 1744"/>
                <a:gd name="T11" fmla="*/ 1313 h 1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44"/>
                <a:gd name="T19" fmla="*/ 0 h 1313"/>
                <a:gd name="T20" fmla="*/ 1744 w 1744"/>
                <a:gd name="T21" fmla="*/ 1313 h 13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44" h="1313">
                  <a:moveTo>
                    <a:pt x="1737" y="1313"/>
                  </a:moveTo>
                  <a:lnTo>
                    <a:pt x="1744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1744" y="131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16"/>
            <p:cNvSpPr>
              <a:spLocks noChangeShapeType="1"/>
            </p:cNvSpPr>
            <p:nvPr/>
          </p:nvSpPr>
          <p:spPr bwMode="auto">
            <a:xfrm>
              <a:off x="1740" y="2300"/>
              <a:ext cx="34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Freeform 17"/>
            <p:cNvSpPr>
              <a:spLocks/>
            </p:cNvSpPr>
            <p:nvPr/>
          </p:nvSpPr>
          <p:spPr bwMode="auto">
            <a:xfrm>
              <a:off x="2070" y="2277"/>
              <a:ext cx="85" cy="46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7 w 157"/>
                <a:gd name="T5" fmla="*/ 0 h 82"/>
                <a:gd name="T6" fmla="*/ 7 w 157"/>
                <a:gd name="T7" fmla="*/ 82 h 82"/>
                <a:gd name="T8" fmla="*/ 7 w 157"/>
                <a:gd name="T9" fmla="*/ 82 h 82"/>
                <a:gd name="T10" fmla="*/ 0 w 157"/>
                <a:gd name="T11" fmla="*/ 82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7" y="0"/>
                  </a:lnTo>
                  <a:lnTo>
                    <a:pt x="7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Line 18"/>
            <p:cNvSpPr>
              <a:spLocks noChangeShapeType="1"/>
            </p:cNvSpPr>
            <p:nvPr/>
          </p:nvSpPr>
          <p:spPr bwMode="auto">
            <a:xfrm>
              <a:off x="1740" y="2480"/>
              <a:ext cx="34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Freeform 19"/>
            <p:cNvSpPr>
              <a:spLocks/>
            </p:cNvSpPr>
            <p:nvPr/>
          </p:nvSpPr>
          <p:spPr bwMode="auto">
            <a:xfrm>
              <a:off x="2070" y="2457"/>
              <a:ext cx="85" cy="46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7 w 157"/>
                <a:gd name="T5" fmla="*/ 0 h 82"/>
                <a:gd name="T6" fmla="*/ 7 w 157"/>
                <a:gd name="T7" fmla="*/ 82 h 82"/>
                <a:gd name="T8" fmla="*/ 7 w 157"/>
                <a:gd name="T9" fmla="*/ 82 h 82"/>
                <a:gd name="T10" fmla="*/ 0 w 157"/>
                <a:gd name="T11" fmla="*/ 82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7" y="0"/>
                  </a:lnTo>
                  <a:lnTo>
                    <a:pt x="7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Line 20"/>
            <p:cNvSpPr>
              <a:spLocks noChangeShapeType="1"/>
            </p:cNvSpPr>
            <p:nvPr/>
          </p:nvSpPr>
          <p:spPr bwMode="auto">
            <a:xfrm>
              <a:off x="1740" y="2667"/>
              <a:ext cx="3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6" name="Freeform 21"/>
            <p:cNvSpPr>
              <a:spLocks/>
            </p:cNvSpPr>
            <p:nvPr/>
          </p:nvSpPr>
          <p:spPr bwMode="auto">
            <a:xfrm>
              <a:off x="2070" y="2644"/>
              <a:ext cx="85" cy="46"/>
            </a:xfrm>
            <a:custGeom>
              <a:avLst/>
              <a:gdLst>
                <a:gd name="T0" fmla="*/ 0 w 157"/>
                <a:gd name="T1" fmla="*/ 75 h 82"/>
                <a:gd name="T2" fmla="*/ 157 w 157"/>
                <a:gd name="T3" fmla="*/ 41 h 82"/>
                <a:gd name="T4" fmla="*/ 7 w 157"/>
                <a:gd name="T5" fmla="*/ 0 h 82"/>
                <a:gd name="T6" fmla="*/ 7 w 157"/>
                <a:gd name="T7" fmla="*/ 82 h 82"/>
                <a:gd name="T8" fmla="*/ 7 w 157"/>
                <a:gd name="T9" fmla="*/ 82 h 82"/>
                <a:gd name="T10" fmla="*/ 0 w 157"/>
                <a:gd name="T11" fmla="*/ 7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75"/>
                  </a:moveTo>
                  <a:lnTo>
                    <a:pt x="157" y="41"/>
                  </a:lnTo>
                  <a:lnTo>
                    <a:pt x="7" y="0"/>
                  </a:lnTo>
                  <a:lnTo>
                    <a:pt x="7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7" name="Line 22"/>
            <p:cNvSpPr>
              <a:spLocks noChangeShapeType="1"/>
            </p:cNvSpPr>
            <p:nvPr/>
          </p:nvSpPr>
          <p:spPr bwMode="auto">
            <a:xfrm>
              <a:off x="3106" y="2300"/>
              <a:ext cx="344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8" name="Freeform 23"/>
            <p:cNvSpPr>
              <a:spLocks/>
            </p:cNvSpPr>
            <p:nvPr/>
          </p:nvSpPr>
          <p:spPr bwMode="auto">
            <a:xfrm>
              <a:off x="3435" y="2277"/>
              <a:ext cx="85" cy="46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0 w 157"/>
                <a:gd name="T5" fmla="*/ 0 h 82"/>
                <a:gd name="T6" fmla="*/ 0 w 157"/>
                <a:gd name="T7" fmla="*/ 82 h 82"/>
                <a:gd name="T8" fmla="*/ 0 w 157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82"/>
                <a:gd name="T17" fmla="*/ 157 w 15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Line 24"/>
            <p:cNvSpPr>
              <a:spLocks noChangeShapeType="1"/>
            </p:cNvSpPr>
            <p:nvPr/>
          </p:nvSpPr>
          <p:spPr bwMode="auto">
            <a:xfrm>
              <a:off x="3106" y="2480"/>
              <a:ext cx="344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0" name="Freeform 25"/>
            <p:cNvSpPr>
              <a:spLocks/>
            </p:cNvSpPr>
            <p:nvPr/>
          </p:nvSpPr>
          <p:spPr bwMode="auto">
            <a:xfrm>
              <a:off x="3435" y="2457"/>
              <a:ext cx="85" cy="46"/>
            </a:xfrm>
            <a:custGeom>
              <a:avLst/>
              <a:gdLst>
                <a:gd name="T0" fmla="*/ 0 w 157"/>
                <a:gd name="T1" fmla="*/ 82 h 82"/>
                <a:gd name="T2" fmla="*/ 157 w 157"/>
                <a:gd name="T3" fmla="*/ 41 h 82"/>
                <a:gd name="T4" fmla="*/ 0 w 157"/>
                <a:gd name="T5" fmla="*/ 0 h 82"/>
                <a:gd name="T6" fmla="*/ 0 w 157"/>
                <a:gd name="T7" fmla="*/ 82 h 82"/>
                <a:gd name="T8" fmla="*/ 0 w 157"/>
                <a:gd name="T9" fmla="*/ 82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82"/>
                <a:gd name="T17" fmla="*/ 157 w 15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82">
                  <a:moveTo>
                    <a:pt x="0" y="82"/>
                  </a:moveTo>
                  <a:lnTo>
                    <a:pt x="157" y="41"/>
                  </a:lnTo>
                  <a:lnTo>
                    <a:pt x="0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1" name="Line 26"/>
            <p:cNvSpPr>
              <a:spLocks noChangeShapeType="1"/>
            </p:cNvSpPr>
            <p:nvPr/>
          </p:nvSpPr>
          <p:spPr bwMode="auto">
            <a:xfrm>
              <a:off x="3106" y="2667"/>
              <a:ext cx="34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2" name="Freeform 27"/>
            <p:cNvSpPr>
              <a:spLocks/>
            </p:cNvSpPr>
            <p:nvPr/>
          </p:nvSpPr>
          <p:spPr bwMode="auto">
            <a:xfrm>
              <a:off x="3435" y="2644"/>
              <a:ext cx="85" cy="46"/>
            </a:xfrm>
            <a:custGeom>
              <a:avLst/>
              <a:gdLst>
                <a:gd name="T0" fmla="*/ 0 w 157"/>
                <a:gd name="T1" fmla="*/ 75 h 82"/>
                <a:gd name="T2" fmla="*/ 157 w 157"/>
                <a:gd name="T3" fmla="*/ 41 h 82"/>
                <a:gd name="T4" fmla="*/ 0 w 157"/>
                <a:gd name="T5" fmla="*/ 0 h 82"/>
                <a:gd name="T6" fmla="*/ 0 w 157"/>
                <a:gd name="T7" fmla="*/ 82 h 82"/>
                <a:gd name="T8" fmla="*/ 0 w 157"/>
                <a:gd name="T9" fmla="*/ 82 h 82"/>
                <a:gd name="T10" fmla="*/ 0 w 157"/>
                <a:gd name="T11" fmla="*/ 75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"/>
                <a:gd name="T19" fmla="*/ 0 h 82"/>
                <a:gd name="T20" fmla="*/ 157 w 15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" h="82">
                  <a:moveTo>
                    <a:pt x="0" y="75"/>
                  </a:moveTo>
                  <a:lnTo>
                    <a:pt x="157" y="41"/>
                  </a:lnTo>
                  <a:lnTo>
                    <a:pt x="0" y="0"/>
                  </a:lnTo>
                  <a:lnTo>
                    <a:pt x="0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3" name="Rectangle 28"/>
            <p:cNvSpPr>
              <a:spLocks noChangeArrowheads="1"/>
            </p:cNvSpPr>
            <p:nvPr/>
          </p:nvSpPr>
          <p:spPr bwMode="auto">
            <a:xfrm>
              <a:off x="3408" y="2928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2000">
                  <a:solidFill>
                    <a:srgbClr val="000000"/>
                  </a:solidFill>
                  <a:latin typeface="Arial" charset="0"/>
                </a:rPr>
                <a:t>Output ports</a:t>
              </a:r>
              <a:endParaRPr lang="en-US" altLang="ko-KR" sz="2000"/>
            </a:p>
          </p:txBody>
        </p:sp>
      </p:grpSp>
      <p:sp>
        <p:nvSpPr>
          <p:cNvPr id="9220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800600"/>
          </a:xfrm>
          <a:noFill/>
        </p:spPr>
        <p:txBody>
          <a:bodyPr/>
          <a:lstStyle/>
          <a:p>
            <a:r>
              <a:rPr lang="ko-KR" altLang="en-US" dirty="0"/>
              <a:t>교환기: 입력 포트에서 출력 포트로 </a:t>
            </a:r>
            <a:r>
              <a:rPr lang="ko-KR" altLang="en-US" dirty="0" err="1"/>
              <a:t>패킷을</a:t>
            </a:r>
            <a:r>
              <a:rPr lang="ko-KR" altLang="en-US" dirty="0"/>
              <a:t> 보냄</a:t>
            </a:r>
          </a:p>
          <a:p>
            <a:pPr>
              <a:buFontTx/>
              <a:buNone/>
            </a:pPr>
            <a:r>
              <a:rPr lang="ko-KR" altLang="en-US" dirty="0"/>
              <a:t>                   출력 포트는 </a:t>
            </a:r>
            <a:r>
              <a:rPr lang="ko-KR" altLang="en-US" dirty="0" err="1"/>
              <a:t>패킷</a:t>
            </a:r>
            <a:r>
              <a:rPr lang="ko-KR" altLang="en-US" dirty="0"/>
              <a:t> 헤더의 목적지 주소에 기초해서 선택됨.</a:t>
            </a:r>
            <a:r>
              <a:rPr lang="ko-KR" altLang="en-US" sz="1800" dirty="0"/>
              <a:t>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dirty="0"/>
              <a:t>지리적으로 광범위한 네트워크 구성 가능</a:t>
            </a:r>
          </a:p>
          <a:p>
            <a:r>
              <a:rPr lang="ko-KR" altLang="en-US" dirty="0"/>
              <a:t>많은 수의 호스트를 지원하는 네트워크 구성 가능</a:t>
            </a:r>
          </a:p>
          <a:p>
            <a:r>
              <a:rPr lang="ko-KR" altLang="en-US" dirty="0"/>
              <a:t>기존 호스트들의 성능에 영향을 주지 않고 새로운 호스트를 추가 가능 </a:t>
            </a:r>
            <a:r>
              <a:rPr lang="en-US" altLang="ko-KR" dirty="0"/>
              <a:t>(</a:t>
            </a:r>
            <a:r>
              <a:rPr lang="ko-KR" altLang="en-US" dirty="0"/>
              <a:t>스위치 용량의 한도 내에서만</a:t>
            </a:r>
            <a:r>
              <a:rPr lang="en-US" altLang="ko-KR" dirty="0"/>
              <a:t>)</a:t>
            </a:r>
            <a:endParaRPr lang="ko-KR" altLang="en-US" sz="1600" dirty="0"/>
          </a:p>
        </p:txBody>
      </p:sp>
      <p:sp>
        <p:nvSpPr>
          <p:cNvPr id="9221" name="Text Box 35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:스위칭/포워딩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altLang="ko-KR"/>
              <a:t>ATM </a:t>
            </a:r>
            <a:r>
              <a:rPr lang="ko-KR" altLang="en-US"/>
              <a:t>셀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76800"/>
          </a:xfrm>
        </p:spPr>
        <p:txBody>
          <a:bodyPr/>
          <a:lstStyle/>
          <a:p>
            <a:r>
              <a:rPr lang="ko-KR" altLang="en-US" sz="2400" dirty="0" err="1"/>
              <a:t>패킷화에</a:t>
            </a:r>
            <a:r>
              <a:rPr lang="ko-KR" altLang="en-US" sz="2400" dirty="0"/>
              <a:t> 소요되는 시간 </a:t>
            </a:r>
            <a:r>
              <a:rPr lang="en-US" altLang="ko-KR" sz="2400" dirty="0"/>
              <a:t>(packetizing delay)</a:t>
            </a:r>
          </a:p>
          <a:p>
            <a:pPr lvl="1"/>
            <a:r>
              <a:rPr lang="ko-KR" altLang="en-US" sz="2400" dirty="0"/>
              <a:t>가장 중요한 </a:t>
            </a:r>
            <a:r>
              <a:rPr lang="en-US" altLang="ko-KR" sz="2400" dirty="0"/>
              <a:t>cell size </a:t>
            </a:r>
            <a:r>
              <a:rPr lang="ko-KR" altLang="en-US" sz="2400" dirty="0"/>
              <a:t>선택 이유</a:t>
            </a:r>
            <a:endParaRPr lang="en-US" altLang="ko-KR" sz="2400" dirty="0"/>
          </a:p>
          <a:p>
            <a:r>
              <a:rPr lang="ko-KR" altLang="en-US" sz="2400" dirty="0"/>
              <a:t>셀로 음성을 전송하는 경우                </a:t>
            </a:r>
          </a:p>
          <a:p>
            <a:pPr lvl="1"/>
            <a:r>
              <a:rPr lang="ko-KR" altLang="en-US" sz="2400" dirty="0"/>
              <a:t>전화는 </a:t>
            </a:r>
            <a:r>
              <a:rPr lang="en-US" altLang="ko-KR" sz="2400" dirty="0"/>
              <a:t>delay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민감</a:t>
            </a:r>
            <a:endParaRPr lang="en-US" altLang="ko-KR" sz="2400" dirty="0"/>
          </a:p>
          <a:p>
            <a:pPr lvl="2"/>
            <a:r>
              <a:rPr lang="ko-KR" altLang="en-US" sz="2400" dirty="0"/>
              <a:t>음성 전송에 소요되는 총 지연시간은 </a:t>
            </a:r>
            <a:r>
              <a:rPr lang="en-US" altLang="ko-KR" sz="2400" dirty="0"/>
              <a:t>500ms </a:t>
            </a:r>
            <a:r>
              <a:rPr lang="ko-KR" altLang="en-US" sz="2400" dirty="0"/>
              <a:t>이하이어야 함 </a:t>
            </a:r>
            <a:endParaRPr lang="en-US" altLang="ko-KR" sz="2400"/>
          </a:p>
          <a:p>
            <a:pPr lvl="1"/>
            <a:r>
              <a:rPr lang="ko-KR" altLang="en-US" sz="2400"/>
              <a:t>음성은 </a:t>
            </a:r>
            <a:r>
              <a:rPr lang="ko-KR" altLang="en-US" sz="2400" dirty="0"/>
              <a:t>64</a:t>
            </a:r>
            <a:r>
              <a:rPr lang="en-US" altLang="ko-KR" sz="2400" dirty="0"/>
              <a:t>Kbps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디지탈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인코드를</a:t>
            </a:r>
            <a:r>
              <a:rPr lang="ko-KR" altLang="en-US" sz="2400" dirty="0"/>
              <a:t> 함(8</a:t>
            </a:r>
            <a:r>
              <a:rPr lang="en-US" altLang="ko-KR" sz="2400" dirty="0"/>
              <a:t>KHz</a:t>
            </a:r>
            <a:r>
              <a:rPr lang="ko-KR" altLang="en-US" sz="2400" dirty="0"/>
              <a:t>를 8-</a:t>
            </a:r>
            <a:r>
              <a:rPr lang="en-US" altLang="ko-KR" sz="2400" dirty="0"/>
              <a:t>bit</a:t>
            </a:r>
            <a:r>
              <a:rPr lang="ko-KR" altLang="en-US" sz="2400" dirty="0"/>
              <a:t>로 샘플)           </a:t>
            </a:r>
          </a:p>
          <a:p>
            <a:pPr lvl="1"/>
            <a:r>
              <a:rPr lang="ko-KR" altLang="en-US" sz="2400" dirty="0"/>
              <a:t>셀을 전송하기 전에 셀을 채울 만큼의 샘플이 필요         </a:t>
            </a:r>
          </a:p>
          <a:p>
            <a:pPr lvl="1"/>
            <a:r>
              <a:rPr lang="ko-KR" altLang="en-US" sz="2400" dirty="0"/>
              <a:t>예: 1000-</a:t>
            </a:r>
            <a:r>
              <a:rPr lang="en-US" altLang="ko-KR" sz="2400" dirty="0"/>
              <a:t>byte </a:t>
            </a:r>
            <a:r>
              <a:rPr lang="ko-KR" altLang="en-US" sz="2400" dirty="0"/>
              <a:t>셀이라면 셀 당 125</a:t>
            </a:r>
            <a:r>
              <a:rPr lang="en-US" altLang="ko-KR" sz="2400" dirty="0" err="1"/>
              <a:t>ms</a:t>
            </a:r>
            <a:r>
              <a:rPr lang="ko-KR" altLang="en-US" sz="2400" dirty="0"/>
              <a:t>가 필요 (너무 길다)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838200"/>
          </a:xfrm>
        </p:spPr>
        <p:txBody>
          <a:bodyPr/>
          <a:lstStyle/>
          <a:p>
            <a:r>
              <a:rPr lang="ko-KR" altLang="en-US"/>
              <a:t> 셀 형식 (</a:t>
            </a:r>
            <a:r>
              <a:rPr lang="en-US" altLang="ko-KR"/>
              <a:t>Cell Format)</a:t>
            </a:r>
            <a:endParaRPr lang="ko-KR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257800"/>
          </a:xfrm>
        </p:spPr>
        <p:txBody>
          <a:bodyPr/>
          <a:lstStyle/>
          <a:p>
            <a:r>
              <a:rPr lang="en-US" altLang="ko-KR"/>
              <a:t>User-Network Interface (UNI)                               </a:t>
            </a:r>
          </a:p>
          <a:p>
            <a:pPr lvl="1"/>
            <a:endParaRPr lang="ko-KR" altLang="en-US" sz="1800"/>
          </a:p>
          <a:p>
            <a:pPr lvl="1"/>
            <a:endParaRPr lang="ko-KR" altLang="en-US" sz="1800"/>
          </a:p>
          <a:p>
            <a:pPr lvl="1"/>
            <a:endParaRPr lang="ko-KR" altLang="en-US" sz="1800"/>
          </a:p>
          <a:p>
            <a:pPr lvl="1"/>
            <a:r>
              <a:rPr lang="ko-KR" altLang="en-US" sz="1800"/>
              <a:t>호스트와 스위치 사이의 형식 (</a:t>
            </a:r>
            <a:r>
              <a:rPr lang="en-US" altLang="ko-KR" sz="1800"/>
              <a:t>host-to-switch format)           </a:t>
            </a:r>
          </a:p>
          <a:p>
            <a:pPr lvl="1"/>
            <a:r>
              <a:rPr lang="en-US" altLang="ko-KR" sz="1800"/>
              <a:t>GFC: Generic Flow Control</a:t>
            </a:r>
          </a:p>
          <a:p>
            <a:pPr lvl="2"/>
            <a:r>
              <a:rPr lang="ko-KR" altLang="en-US" sz="1800"/>
              <a:t>일반적인 흐름제어 (아직 정의 중)           </a:t>
            </a:r>
          </a:p>
          <a:p>
            <a:pPr lvl="1"/>
            <a:r>
              <a:rPr lang="en-US" altLang="ko-KR" sz="1800"/>
              <a:t>VCI: Virtual Circuit Identifier - </a:t>
            </a:r>
            <a:r>
              <a:rPr lang="ko-KR" altLang="en-US" sz="1800"/>
              <a:t>가상 회선 식별자            </a:t>
            </a:r>
          </a:p>
          <a:p>
            <a:pPr lvl="1"/>
            <a:r>
              <a:rPr lang="en-US" altLang="ko-KR" sz="1800"/>
              <a:t>VPI: Virtual Path Identifier - </a:t>
            </a:r>
            <a:r>
              <a:rPr lang="ko-KR" altLang="en-US" sz="1800"/>
              <a:t>가상 경로 식별자       </a:t>
            </a:r>
          </a:p>
          <a:p>
            <a:pPr lvl="1"/>
            <a:r>
              <a:rPr lang="en-US" altLang="ko-KR" sz="1800"/>
              <a:t>Type: </a:t>
            </a:r>
            <a:r>
              <a:rPr lang="ko-KR" altLang="en-US" sz="1800"/>
              <a:t>관리, 혼잡 제어, </a:t>
            </a:r>
            <a:r>
              <a:rPr lang="en-US" altLang="ko-KR" sz="1800"/>
              <a:t>AAL5 (</a:t>
            </a:r>
            <a:r>
              <a:rPr lang="ko-KR" altLang="en-US" sz="1800"/>
              <a:t>뒤에 설명)           </a:t>
            </a:r>
          </a:p>
          <a:p>
            <a:pPr lvl="1"/>
            <a:r>
              <a:rPr lang="en-US" altLang="ko-KR" sz="1800"/>
              <a:t>CLP: Cell Loss Priority - </a:t>
            </a:r>
            <a:r>
              <a:rPr lang="ko-KR" altLang="en-US" sz="1800"/>
              <a:t>셀을 버리는 경우 우선적으로       </a:t>
            </a:r>
          </a:p>
          <a:p>
            <a:pPr lvl="1"/>
            <a:r>
              <a:rPr lang="en-US" altLang="ko-KR" sz="1800"/>
              <a:t>HEC: Header Error Check (CRC-8) - </a:t>
            </a:r>
            <a:r>
              <a:rPr lang="ko-KR" altLang="en-US" sz="1800"/>
              <a:t>헤더 오류  검사</a:t>
            </a:r>
            <a:r>
              <a:rPr lang="ko-KR" altLang="en-US"/>
              <a:t>               </a:t>
            </a:r>
          </a:p>
          <a:p>
            <a:r>
              <a:rPr lang="en-US" altLang="ko-KR"/>
              <a:t>Network-Network Interface (NNI)              </a:t>
            </a:r>
          </a:p>
          <a:p>
            <a:pPr lvl="1"/>
            <a:r>
              <a:rPr lang="ko-KR" altLang="en-US" sz="1800"/>
              <a:t>스위치와 스위치 사이의 형식           </a:t>
            </a:r>
          </a:p>
          <a:p>
            <a:pPr lvl="1"/>
            <a:r>
              <a:rPr lang="en-US" altLang="ko-KR" sz="1800"/>
              <a:t>GFC </a:t>
            </a:r>
            <a:r>
              <a:rPr lang="ko-KR" altLang="en-US" sz="1800"/>
              <a:t>는 </a:t>
            </a:r>
            <a:r>
              <a:rPr lang="en-US" altLang="ko-KR" sz="1800"/>
              <a:t>VPI </a:t>
            </a:r>
            <a:r>
              <a:rPr lang="ko-KR" altLang="en-US" sz="1800"/>
              <a:t>필드의 일부분이</a:t>
            </a:r>
            <a:r>
              <a:rPr lang="ko-KR" altLang="en-US"/>
              <a:t> </a:t>
            </a:r>
            <a:r>
              <a:rPr lang="ko-KR" altLang="en-US" sz="1800"/>
              <a:t>됨</a:t>
            </a:r>
          </a:p>
        </p:txBody>
      </p:sp>
      <p:grpSp>
        <p:nvGrpSpPr>
          <p:cNvPr id="23556" name="Group 32"/>
          <p:cNvGrpSpPr>
            <a:grpSpLocks/>
          </p:cNvGrpSpPr>
          <p:nvPr/>
        </p:nvGrpSpPr>
        <p:grpSpPr bwMode="auto">
          <a:xfrm>
            <a:off x="685800" y="1752600"/>
            <a:ext cx="7924800" cy="762000"/>
            <a:chOff x="432" y="1296"/>
            <a:chExt cx="4992" cy="480"/>
          </a:xfrm>
        </p:grpSpPr>
        <p:sp>
          <p:nvSpPr>
            <p:cNvPr id="23558" name="Freeform 5"/>
            <p:cNvSpPr>
              <a:spLocks/>
            </p:cNvSpPr>
            <p:nvPr/>
          </p:nvSpPr>
          <p:spPr bwMode="auto">
            <a:xfrm>
              <a:off x="5202" y="1467"/>
              <a:ext cx="221" cy="297"/>
            </a:xfrm>
            <a:custGeom>
              <a:avLst/>
              <a:gdLst>
                <a:gd name="T0" fmla="*/ 43 w 226"/>
                <a:gd name="T1" fmla="*/ 305 h 309"/>
                <a:gd name="T2" fmla="*/ 226 w 226"/>
                <a:gd name="T3" fmla="*/ 309 h 309"/>
                <a:gd name="T4" fmla="*/ 226 w 226"/>
                <a:gd name="T5" fmla="*/ 0 h 309"/>
                <a:gd name="T6" fmla="*/ 43 w 226"/>
                <a:gd name="T7" fmla="*/ 0 h 309"/>
                <a:gd name="T8" fmla="*/ 0 w 226"/>
                <a:gd name="T9" fmla="*/ 108 h 309"/>
                <a:gd name="T10" fmla="*/ 104 w 226"/>
                <a:gd name="T11" fmla="*/ 108 h 309"/>
                <a:gd name="T12" fmla="*/ 43 w 226"/>
                <a:gd name="T13" fmla="*/ 309 h 309"/>
                <a:gd name="T14" fmla="*/ 43 w 226"/>
                <a:gd name="T15" fmla="*/ 309 h 309"/>
                <a:gd name="T16" fmla="*/ 43 w 226"/>
                <a:gd name="T17" fmla="*/ 30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6"/>
                <a:gd name="T28" fmla="*/ 0 h 309"/>
                <a:gd name="T29" fmla="*/ 226 w 226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6" h="309">
                  <a:moveTo>
                    <a:pt x="43" y="305"/>
                  </a:moveTo>
                  <a:lnTo>
                    <a:pt x="226" y="309"/>
                  </a:lnTo>
                  <a:lnTo>
                    <a:pt x="226" y="0"/>
                  </a:lnTo>
                  <a:lnTo>
                    <a:pt x="43" y="0"/>
                  </a:lnTo>
                  <a:lnTo>
                    <a:pt x="0" y="108"/>
                  </a:lnTo>
                  <a:lnTo>
                    <a:pt x="104" y="108"/>
                  </a:lnTo>
                  <a:lnTo>
                    <a:pt x="43" y="309"/>
                  </a:lnTo>
                  <a:lnTo>
                    <a:pt x="43" y="30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59" name="Freeform 6"/>
            <p:cNvSpPr>
              <a:spLocks/>
            </p:cNvSpPr>
            <p:nvPr/>
          </p:nvSpPr>
          <p:spPr bwMode="auto">
            <a:xfrm>
              <a:off x="5202" y="1467"/>
              <a:ext cx="221" cy="297"/>
            </a:xfrm>
            <a:custGeom>
              <a:avLst/>
              <a:gdLst>
                <a:gd name="T0" fmla="*/ 43 w 226"/>
                <a:gd name="T1" fmla="*/ 305 h 309"/>
                <a:gd name="T2" fmla="*/ 226 w 226"/>
                <a:gd name="T3" fmla="*/ 309 h 309"/>
                <a:gd name="T4" fmla="*/ 226 w 226"/>
                <a:gd name="T5" fmla="*/ 0 h 309"/>
                <a:gd name="T6" fmla="*/ 43 w 226"/>
                <a:gd name="T7" fmla="*/ 0 h 309"/>
                <a:gd name="T8" fmla="*/ 0 w 226"/>
                <a:gd name="T9" fmla="*/ 108 h 309"/>
                <a:gd name="T10" fmla="*/ 104 w 226"/>
                <a:gd name="T11" fmla="*/ 108 h 309"/>
                <a:gd name="T12" fmla="*/ 43 w 226"/>
                <a:gd name="T13" fmla="*/ 309 h 309"/>
                <a:gd name="T14" fmla="*/ 43 w 226"/>
                <a:gd name="T15" fmla="*/ 309 h 3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6"/>
                <a:gd name="T25" fmla="*/ 0 h 309"/>
                <a:gd name="T26" fmla="*/ 226 w 226"/>
                <a:gd name="T27" fmla="*/ 309 h 3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6" h="309">
                  <a:moveTo>
                    <a:pt x="43" y="305"/>
                  </a:moveTo>
                  <a:lnTo>
                    <a:pt x="226" y="309"/>
                  </a:lnTo>
                  <a:lnTo>
                    <a:pt x="226" y="0"/>
                  </a:lnTo>
                  <a:lnTo>
                    <a:pt x="43" y="0"/>
                  </a:lnTo>
                  <a:lnTo>
                    <a:pt x="0" y="108"/>
                  </a:lnTo>
                  <a:lnTo>
                    <a:pt x="104" y="108"/>
                  </a:lnTo>
                  <a:lnTo>
                    <a:pt x="43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0" name="Freeform 7"/>
            <p:cNvSpPr>
              <a:spLocks/>
            </p:cNvSpPr>
            <p:nvPr/>
          </p:nvSpPr>
          <p:spPr bwMode="auto">
            <a:xfrm>
              <a:off x="4197" y="1467"/>
              <a:ext cx="1057" cy="297"/>
            </a:xfrm>
            <a:custGeom>
              <a:avLst/>
              <a:gdLst>
                <a:gd name="T0" fmla="*/ 1030 w 1083"/>
                <a:gd name="T1" fmla="*/ 305 h 309"/>
                <a:gd name="T2" fmla="*/ 0 w 1083"/>
                <a:gd name="T3" fmla="*/ 309 h 309"/>
                <a:gd name="T4" fmla="*/ 0 w 1083"/>
                <a:gd name="T5" fmla="*/ 0 h 309"/>
                <a:gd name="T6" fmla="*/ 1030 w 1083"/>
                <a:gd name="T7" fmla="*/ 0 h 309"/>
                <a:gd name="T8" fmla="*/ 972 w 1083"/>
                <a:gd name="T9" fmla="*/ 144 h 309"/>
                <a:gd name="T10" fmla="*/ 1083 w 1083"/>
                <a:gd name="T11" fmla="*/ 144 h 309"/>
                <a:gd name="T12" fmla="*/ 1030 w 1083"/>
                <a:gd name="T13" fmla="*/ 309 h 309"/>
                <a:gd name="T14" fmla="*/ 1030 w 1083"/>
                <a:gd name="T15" fmla="*/ 309 h 309"/>
                <a:gd name="T16" fmla="*/ 1030 w 1083"/>
                <a:gd name="T17" fmla="*/ 305 h 3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3"/>
                <a:gd name="T28" fmla="*/ 0 h 309"/>
                <a:gd name="T29" fmla="*/ 1083 w 1083"/>
                <a:gd name="T30" fmla="*/ 309 h 3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3" h="309">
                  <a:moveTo>
                    <a:pt x="1030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1030" y="0"/>
                  </a:lnTo>
                  <a:lnTo>
                    <a:pt x="972" y="144"/>
                  </a:lnTo>
                  <a:lnTo>
                    <a:pt x="1083" y="144"/>
                  </a:lnTo>
                  <a:lnTo>
                    <a:pt x="1030" y="309"/>
                  </a:lnTo>
                  <a:lnTo>
                    <a:pt x="1030" y="30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1" name="Freeform 8"/>
            <p:cNvSpPr>
              <a:spLocks/>
            </p:cNvSpPr>
            <p:nvPr/>
          </p:nvSpPr>
          <p:spPr bwMode="auto">
            <a:xfrm>
              <a:off x="4197" y="1467"/>
              <a:ext cx="1057" cy="297"/>
            </a:xfrm>
            <a:custGeom>
              <a:avLst/>
              <a:gdLst>
                <a:gd name="T0" fmla="*/ 1030 w 1083"/>
                <a:gd name="T1" fmla="*/ 305 h 309"/>
                <a:gd name="T2" fmla="*/ 0 w 1083"/>
                <a:gd name="T3" fmla="*/ 309 h 309"/>
                <a:gd name="T4" fmla="*/ 0 w 1083"/>
                <a:gd name="T5" fmla="*/ 0 h 309"/>
                <a:gd name="T6" fmla="*/ 1030 w 1083"/>
                <a:gd name="T7" fmla="*/ 0 h 309"/>
                <a:gd name="T8" fmla="*/ 972 w 1083"/>
                <a:gd name="T9" fmla="*/ 144 h 309"/>
                <a:gd name="T10" fmla="*/ 1083 w 1083"/>
                <a:gd name="T11" fmla="*/ 144 h 309"/>
                <a:gd name="T12" fmla="*/ 1030 w 1083"/>
                <a:gd name="T13" fmla="*/ 309 h 309"/>
                <a:gd name="T14" fmla="*/ 1030 w 1083"/>
                <a:gd name="T15" fmla="*/ 309 h 3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3"/>
                <a:gd name="T25" fmla="*/ 0 h 309"/>
                <a:gd name="T26" fmla="*/ 1083 w 1083"/>
                <a:gd name="T27" fmla="*/ 309 h 3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3" h="309">
                  <a:moveTo>
                    <a:pt x="1030" y="305"/>
                  </a:moveTo>
                  <a:lnTo>
                    <a:pt x="0" y="309"/>
                  </a:lnTo>
                  <a:lnTo>
                    <a:pt x="0" y="0"/>
                  </a:lnTo>
                  <a:lnTo>
                    <a:pt x="1030" y="0"/>
                  </a:lnTo>
                  <a:lnTo>
                    <a:pt x="972" y="144"/>
                  </a:lnTo>
                  <a:lnTo>
                    <a:pt x="1083" y="144"/>
                  </a:lnTo>
                  <a:lnTo>
                    <a:pt x="1030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509" y="1536"/>
              <a:ext cx="2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GFC</a:t>
              </a:r>
              <a:endParaRPr lang="en-US" altLang="ko-KR"/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3447" y="1536"/>
              <a:ext cx="7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HEC (CRC-8)</a:t>
              </a:r>
              <a:endParaRPr lang="en-US" altLang="ko-KR"/>
            </a:p>
          </p:txBody>
        </p:sp>
        <p:sp>
          <p:nvSpPr>
            <p:cNvPr id="23564" name="Freeform 11"/>
            <p:cNvSpPr>
              <a:spLocks/>
            </p:cNvSpPr>
            <p:nvPr/>
          </p:nvSpPr>
          <p:spPr bwMode="auto">
            <a:xfrm>
              <a:off x="432" y="1467"/>
              <a:ext cx="3765" cy="297"/>
            </a:xfrm>
            <a:custGeom>
              <a:avLst/>
              <a:gdLst>
                <a:gd name="T0" fmla="*/ 3857 w 3857"/>
                <a:gd name="T1" fmla="*/ 0 h 309"/>
                <a:gd name="T2" fmla="*/ 0 w 3857"/>
                <a:gd name="T3" fmla="*/ 0 h 309"/>
                <a:gd name="T4" fmla="*/ 0 w 3857"/>
                <a:gd name="T5" fmla="*/ 309 h 309"/>
                <a:gd name="T6" fmla="*/ 3853 w 3857"/>
                <a:gd name="T7" fmla="*/ 309 h 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7"/>
                <a:gd name="T13" fmla="*/ 0 h 309"/>
                <a:gd name="T14" fmla="*/ 3857 w 3857"/>
                <a:gd name="T15" fmla="*/ 309 h 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7" h="309">
                  <a:moveTo>
                    <a:pt x="3857" y="0"/>
                  </a:moveTo>
                  <a:lnTo>
                    <a:pt x="0" y="0"/>
                  </a:lnTo>
                  <a:lnTo>
                    <a:pt x="0" y="309"/>
                  </a:lnTo>
                  <a:lnTo>
                    <a:pt x="3853" y="30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 flipV="1">
              <a:off x="5423" y="1467"/>
              <a:ext cx="1" cy="2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>
              <a:off x="1506" y="1480"/>
              <a:ext cx="3" cy="29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7" name="Line 14"/>
            <p:cNvSpPr>
              <a:spLocks noChangeShapeType="1"/>
            </p:cNvSpPr>
            <p:nvPr/>
          </p:nvSpPr>
          <p:spPr bwMode="auto">
            <a:xfrm>
              <a:off x="2558" y="1467"/>
              <a:ext cx="3" cy="29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600" y="129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ko-KR" altLang="en-US"/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969" y="1296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ko-KR" altLang="en-US"/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2768" y="129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ko-KR" altLang="en-US"/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3136" y="129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ko-KR" altLang="en-US"/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1136" y="130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ko-KR" altLang="en-US"/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1076" y="1536"/>
              <a:ext cx="1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VPI</a:t>
              </a:r>
              <a:endParaRPr lang="en-US" altLang="ko-KR"/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1945" y="1536"/>
              <a:ext cx="20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VCI</a:t>
              </a:r>
              <a:endParaRPr lang="en-US" altLang="ko-KR"/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3062" y="1536"/>
              <a:ext cx="2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CLP</a:t>
              </a:r>
              <a:endParaRPr lang="en-US" altLang="ko-KR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2652" y="1536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Type</a:t>
              </a:r>
              <a:endParaRPr lang="en-US" altLang="ko-KR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4519" y="1536"/>
              <a:ext cx="4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Payload</a:t>
              </a:r>
              <a:endParaRPr lang="en-US" altLang="ko-KR"/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4351" y="1300"/>
              <a:ext cx="7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384 (48 </a:t>
              </a:r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bytes)</a:t>
              </a:r>
              <a:endParaRPr lang="en-US" altLang="ko-KR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803" y="1480"/>
              <a:ext cx="4" cy="29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3727" y="1300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ko-KR" altLang="en-US"/>
            </a:p>
          </p:txBody>
        </p:sp>
        <p:sp>
          <p:nvSpPr>
            <p:cNvPr id="23581" name="Line 30"/>
            <p:cNvSpPr>
              <a:spLocks noChangeShapeType="1"/>
            </p:cNvSpPr>
            <p:nvPr/>
          </p:nvSpPr>
          <p:spPr bwMode="auto">
            <a:xfrm>
              <a:off x="2973" y="1479"/>
              <a:ext cx="3" cy="29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Line 31"/>
            <p:cNvSpPr>
              <a:spLocks noChangeShapeType="1"/>
            </p:cNvSpPr>
            <p:nvPr/>
          </p:nvSpPr>
          <p:spPr bwMode="auto">
            <a:xfrm>
              <a:off x="3360" y="1479"/>
              <a:ext cx="3" cy="29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57" name="Text Box 33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및 재조립 </a:t>
            </a:r>
            <a:br>
              <a:rPr lang="ko-KR" altLang="en-US"/>
            </a:br>
            <a:r>
              <a:rPr lang="ko-KR" altLang="en-US"/>
              <a:t>(</a:t>
            </a:r>
            <a:r>
              <a:rPr lang="en-US" altLang="ko-KR"/>
              <a:t>Segmentation and Reassembly)</a:t>
            </a:r>
            <a:endParaRPr lang="ko-KR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0"/>
            <a:ext cx="8077200" cy="1905000"/>
          </a:xfrm>
        </p:spPr>
        <p:txBody>
          <a:bodyPr/>
          <a:lstStyle/>
          <a:p>
            <a:r>
              <a:rPr lang="en-US" altLang="ko-KR"/>
              <a:t>ATM </a:t>
            </a:r>
            <a:r>
              <a:rPr lang="ko-KR" altLang="en-US"/>
              <a:t>적응 계층 (</a:t>
            </a:r>
            <a:r>
              <a:rPr lang="en-US" altLang="ko-KR"/>
              <a:t>ATM Adaptation Layer)  (AAL)       </a:t>
            </a:r>
          </a:p>
          <a:p>
            <a:pPr lvl="1"/>
            <a:r>
              <a:rPr lang="en-US" altLang="ko-KR"/>
              <a:t>AAL 1</a:t>
            </a:r>
            <a:r>
              <a:rPr lang="ko-KR" altLang="en-US"/>
              <a:t>과 2는 속도 보장을 필요로 하는 응용을 (예. 음성, 비디오)  위해 설계        </a:t>
            </a:r>
          </a:p>
          <a:p>
            <a:pPr lvl="1"/>
            <a:r>
              <a:rPr lang="en-US" altLang="ko-KR"/>
              <a:t>AAL 3/4 </a:t>
            </a:r>
            <a:r>
              <a:rPr lang="ko-KR" altLang="en-US"/>
              <a:t>은 패킷 데이터를 위해 설계      </a:t>
            </a:r>
          </a:p>
          <a:p>
            <a:pPr lvl="1"/>
            <a:r>
              <a:rPr lang="en-US" altLang="ko-KR"/>
              <a:t>AAL 5 </a:t>
            </a:r>
            <a:r>
              <a:rPr lang="ko-KR" altLang="en-US"/>
              <a:t>는 패킷 데이터용 또 다른 표준</a:t>
            </a:r>
          </a:p>
        </p:txBody>
      </p:sp>
      <p:sp>
        <p:nvSpPr>
          <p:cNvPr id="24580" name="Rectangle 46"/>
          <p:cNvSpPr>
            <a:spLocks noChangeArrowheads="1"/>
          </p:cNvSpPr>
          <p:nvPr/>
        </p:nvSpPr>
        <p:spPr bwMode="auto">
          <a:xfrm>
            <a:off x="2425700" y="2973388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ko-KR" altLang="en-US"/>
          </a:p>
        </p:txBody>
      </p:sp>
      <p:grpSp>
        <p:nvGrpSpPr>
          <p:cNvPr id="24581" name="Group 49"/>
          <p:cNvGrpSpPr>
            <a:grpSpLocks/>
          </p:cNvGrpSpPr>
          <p:nvPr/>
        </p:nvGrpSpPr>
        <p:grpSpPr bwMode="auto">
          <a:xfrm>
            <a:off x="1066800" y="1905000"/>
            <a:ext cx="7086600" cy="2438400"/>
            <a:chOff x="672" y="1200"/>
            <a:chExt cx="4464" cy="1536"/>
          </a:xfrm>
        </p:grpSpPr>
        <p:sp>
          <p:nvSpPr>
            <p:cNvPr id="24584" name="Freeform 5"/>
            <p:cNvSpPr>
              <a:spLocks/>
            </p:cNvSpPr>
            <p:nvPr/>
          </p:nvSpPr>
          <p:spPr bwMode="auto">
            <a:xfrm>
              <a:off x="4861" y="1964"/>
              <a:ext cx="74" cy="123"/>
            </a:xfrm>
            <a:custGeom>
              <a:avLst/>
              <a:gdLst>
                <a:gd name="T0" fmla="*/ 70 w 74"/>
                <a:gd name="T1" fmla="*/ 140 h 144"/>
                <a:gd name="T2" fmla="*/ 74 w 74"/>
                <a:gd name="T3" fmla="*/ 0 h 144"/>
                <a:gd name="T4" fmla="*/ 0 w 74"/>
                <a:gd name="T5" fmla="*/ 0 h 144"/>
                <a:gd name="T6" fmla="*/ 0 w 74"/>
                <a:gd name="T7" fmla="*/ 144 h 144"/>
                <a:gd name="T8" fmla="*/ 74 w 74"/>
                <a:gd name="T9" fmla="*/ 144 h 144"/>
                <a:gd name="T10" fmla="*/ 74 w 74"/>
                <a:gd name="T11" fmla="*/ 144 h 144"/>
                <a:gd name="T12" fmla="*/ 70 w 74"/>
                <a:gd name="T13" fmla="*/ 140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4"/>
                <a:gd name="T23" fmla="*/ 74 w 74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4">
                  <a:moveTo>
                    <a:pt x="70" y="140"/>
                  </a:moveTo>
                  <a:lnTo>
                    <a:pt x="74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74" y="144"/>
                  </a:lnTo>
                  <a:lnTo>
                    <a:pt x="70" y="14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5" name="Freeform 6"/>
            <p:cNvSpPr>
              <a:spLocks/>
            </p:cNvSpPr>
            <p:nvPr/>
          </p:nvSpPr>
          <p:spPr bwMode="auto">
            <a:xfrm>
              <a:off x="4273" y="1964"/>
              <a:ext cx="74" cy="123"/>
            </a:xfrm>
            <a:custGeom>
              <a:avLst/>
              <a:gdLst>
                <a:gd name="T0" fmla="*/ 74 w 74"/>
                <a:gd name="T1" fmla="*/ 140 h 144"/>
                <a:gd name="T2" fmla="*/ 74 w 74"/>
                <a:gd name="T3" fmla="*/ 0 h 144"/>
                <a:gd name="T4" fmla="*/ 0 w 74"/>
                <a:gd name="T5" fmla="*/ 0 h 144"/>
                <a:gd name="T6" fmla="*/ 0 w 74"/>
                <a:gd name="T7" fmla="*/ 144 h 144"/>
                <a:gd name="T8" fmla="*/ 74 w 74"/>
                <a:gd name="T9" fmla="*/ 144 h 144"/>
                <a:gd name="T10" fmla="*/ 74 w 74"/>
                <a:gd name="T11" fmla="*/ 144 h 144"/>
                <a:gd name="T12" fmla="*/ 74 w 74"/>
                <a:gd name="T13" fmla="*/ 140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4"/>
                <a:gd name="T23" fmla="*/ 74 w 74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4">
                  <a:moveTo>
                    <a:pt x="74" y="140"/>
                  </a:moveTo>
                  <a:lnTo>
                    <a:pt x="74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74" y="144"/>
                  </a:lnTo>
                  <a:lnTo>
                    <a:pt x="74" y="14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Freeform 7"/>
            <p:cNvSpPr>
              <a:spLocks/>
            </p:cNvSpPr>
            <p:nvPr/>
          </p:nvSpPr>
          <p:spPr bwMode="auto">
            <a:xfrm>
              <a:off x="3898" y="1964"/>
              <a:ext cx="70" cy="123"/>
            </a:xfrm>
            <a:custGeom>
              <a:avLst/>
              <a:gdLst>
                <a:gd name="T0" fmla="*/ 70 w 70"/>
                <a:gd name="T1" fmla="*/ 140 h 144"/>
                <a:gd name="T2" fmla="*/ 70 w 70"/>
                <a:gd name="T3" fmla="*/ 0 h 144"/>
                <a:gd name="T4" fmla="*/ 0 w 70"/>
                <a:gd name="T5" fmla="*/ 0 h 144"/>
                <a:gd name="T6" fmla="*/ 0 w 70"/>
                <a:gd name="T7" fmla="*/ 144 h 144"/>
                <a:gd name="T8" fmla="*/ 70 w 70"/>
                <a:gd name="T9" fmla="*/ 144 h 144"/>
                <a:gd name="T10" fmla="*/ 70 w 70"/>
                <a:gd name="T11" fmla="*/ 144 h 144"/>
                <a:gd name="T12" fmla="*/ 70 w 70"/>
                <a:gd name="T13" fmla="*/ 140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144"/>
                <a:gd name="T23" fmla="*/ 70 w 70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144">
                  <a:moveTo>
                    <a:pt x="70" y="140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70" y="144"/>
                  </a:lnTo>
                  <a:lnTo>
                    <a:pt x="70" y="14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Freeform 8"/>
            <p:cNvSpPr>
              <a:spLocks/>
            </p:cNvSpPr>
            <p:nvPr/>
          </p:nvSpPr>
          <p:spPr bwMode="auto">
            <a:xfrm>
              <a:off x="1640" y="1964"/>
              <a:ext cx="74" cy="123"/>
            </a:xfrm>
            <a:custGeom>
              <a:avLst/>
              <a:gdLst>
                <a:gd name="T0" fmla="*/ 74 w 74"/>
                <a:gd name="T1" fmla="*/ 140 h 144"/>
                <a:gd name="T2" fmla="*/ 74 w 74"/>
                <a:gd name="T3" fmla="*/ 0 h 144"/>
                <a:gd name="T4" fmla="*/ 0 w 74"/>
                <a:gd name="T5" fmla="*/ 0 h 144"/>
                <a:gd name="T6" fmla="*/ 0 w 74"/>
                <a:gd name="T7" fmla="*/ 144 h 144"/>
                <a:gd name="T8" fmla="*/ 74 w 74"/>
                <a:gd name="T9" fmla="*/ 144 h 144"/>
                <a:gd name="T10" fmla="*/ 74 w 74"/>
                <a:gd name="T11" fmla="*/ 144 h 144"/>
                <a:gd name="T12" fmla="*/ 74 w 74"/>
                <a:gd name="T13" fmla="*/ 140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4"/>
                <a:gd name="T23" fmla="*/ 74 w 74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4">
                  <a:moveTo>
                    <a:pt x="74" y="140"/>
                  </a:moveTo>
                  <a:lnTo>
                    <a:pt x="74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74" y="144"/>
                  </a:lnTo>
                  <a:lnTo>
                    <a:pt x="74" y="14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Freeform 9"/>
            <p:cNvSpPr>
              <a:spLocks/>
            </p:cNvSpPr>
            <p:nvPr/>
          </p:nvSpPr>
          <p:spPr bwMode="auto">
            <a:xfrm>
              <a:off x="1055" y="1964"/>
              <a:ext cx="70" cy="123"/>
            </a:xfrm>
            <a:custGeom>
              <a:avLst/>
              <a:gdLst>
                <a:gd name="T0" fmla="*/ 70 w 70"/>
                <a:gd name="T1" fmla="*/ 140 h 144"/>
                <a:gd name="T2" fmla="*/ 70 w 70"/>
                <a:gd name="T3" fmla="*/ 0 h 144"/>
                <a:gd name="T4" fmla="*/ 0 w 70"/>
                <a:gd name="T5" fmla="*/ 0 h 144"/>
                <a:gd name="T6" fmla="*/ 0 w 70"/>
                <a:gd name="T7" fmla="*/ 144 h 144"/>
                <a:gd name="T8" fmla="*/ 70 w 70"/>
                <a:gd name="T9" fmla="*/ 144 h 144"/>
                <a:gd name="T10" fmla="*/ 70 w 70"/>
                <a:gd name="T11" fmla="*/ 144 h 144"/>
                <a:gd name="T12" fmla="*/ 70 w 70"/>
                <a:gd name="T13" fmla="*/ 140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144"/>
                <a:gd name="T23" fmla="*/ 70 w 70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144">
                  <a:moveTo>
                    <a:pt x="70" y="140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70" y="144"/>
                  </a:lnTo>
                  <a:lnTo>
                    <a:pt x="70" y="14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Freeform 10"/>
            <p:cNvSpPr>
              <a:spLocks/>
            </p:cNvSpPr>
            <p:nvPr/>
          </p:nvSpPr>
          <p:spPr bwMode="auto">
            <a:xfrm>
              <a:off x="676" y="1964"/>
              <a:ext cx="74" cy="123"/>
            </a:xfrm>
            <a:custGeom>
              <a:avLst/>
              <a:gdLst>
                <a:gd name="T0" fmla="*/ 70 w 74"/>
                <a:gd name="T1" fmla="*/ 140 h 144"/>
                <a:gd name="T2" fmla="*/ 74 w 74"/>
                <a:gd name="T3" fmla="*/ 0 h 144"/>
                <a:gd name="T4" fmla="*/ 0 w 74"/>
                <a:gd name="T5" fmla="*/ 0 h 144"/>
                <a:gd name="T6" fmla="*/ 0 w 74"/>
                <a:gd name="T7" fmla="*/ 144 h 144"/>
                <a:gd name="T8" fmla="*/ 74 w 74"/>
                <a:gd name="T9" fmla="*/ 144 h 144"/>
                <a:gd name="T10" fmla="*/ 74 w 74"/>
                <a:gd name="T11" fmla="*/ 144 h 144"/>
                <a:gd name="T12" fmla="*/ 70 w 74"/>
                <a:gd name="T13" fmla="*/ 140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4"/>
                <a:gd name="T23" fmla="*/ 74 w 74"/>
                <a:gd name="T24" fmla="*/ 144 h 1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4">
                  <a:moveTo>
                    <a:pt x="70" y="140"/>
                  </a:moveTo>
                  <a:lnTo>
                    <a:pt x="74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74" y="144"/>
                  </a:lnTo>
                  <a:lnTo>
                    <a:pt x="70" y="14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1898" y="1616"/>
              <a:ext cx="25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" charset="0"/>
                </a:rPr>
                <a:t>AAL</a:t>
              </a:r>
              <a:endParaRPr lang="en-US" altLang="ko-KR"/>
            </a:p>
          </p:txBody>
        </p:sp>
        <p:sp>
          <p:nvSpPr>
            <p:cNvPr id="24591" name="Freeform 12"/>
            <p:cNvSpPr>
              <a:spLocks/>
            </p:cNvSpPr>
            <p:nvPr/>
          </p:nvSpPr>
          <p:spPr bwMode="auto">
            <a:xfrm>
              <a:off x="1767" y="1549"/>
              <a:ext cx="556" cy="279"/>
            </a:xfrm>
            <a:custGeom>
              <a:avLst/>
              <a:gdLst>
                <a:gd name="T0" fmla="*/ 550 w 555"/>
                <a:gd name="T1" fmla="*/ 328 h 328"/>
                <a:gd name="T2" fmla="*/ 555 w 555"/>
                <a:gd name="T3" fmla="*/ 0 h 328"/>
                <a:gd name="T4" fmla="*/ 0 w 555"/>
                <a:gd name="T5" fmla="*/ 0 h 328"/>
                <a:gd name="T6" fmla="*/ 0 w 555"/>
                <a:gd name="T7" fmla="*/ 328 h 328"/>
                <a:gd name="T8" fmla="*/ 555 w 555"/>
                <a:gd name="T9" fmla="*/ 328 h 328"/>
                <a:gd name="T10" fmla="*/ 555 w 555"/>
                <a:gd name="T11" fmla="*/ 328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5"/>
                <a:gd name="T19" fmla="*/ 0 h 328"/>
                <a:gd name="T20" fmla="*/ 555 w 555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5" h="328">
                  <a:moveTo>
                    <a:pt x="550" y="328"/>
                  </a:moveTo>
                  <a:lnTo>
                    <a:pt x="555" y="0"/>
                  </a:lnTo>
                  <a:lnTo>
                    <a:pt x="0" y="0"/>
                  </a:lnTo>
                  <a:lnTo>
                    <a:pt x="0" y="328"/>
                  </a:lnTo>
                  <a:lnTo>
                    <a:pt x="555" y="3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2" name="Rectangle 13"/>
            <p:cNvSpPr>
              <a:spLocks noChangeArrowheads="1"/>
            </p:cNvSpPr>
            <p:nvPr/>
          </p:nvSpPr>
          <p:spPr bwMode="auto">
            <a:xfrm>
              <a:off x="1886" y="2314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altLang="ko-KR"/>
            </a:p>
          </p:txBody>
        </p:sp>
        <p:sp>
          <p:nvSpPr>
            <p:cNvPr id="24593" name="Rectangle 14"/>
            <p:cNvSpPr>
              <a:spLocks noChangeArrowheads="1"/>
            </p:cNvSpPr>
            <p:nvPr/>
          </p:nvSpPr>
          <p:spPr bwMode="auto">
            <a:xfrm>
              <a:off x="1964" y="2314"/>
              <a:ext cx="19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" charset="0"/>
                </a:rPr>
                <a:t>TM</a:t>
              </a:r>
              <a:endParaRPr lang="en-US" altLang="ko-KR"/>
            </a:p>
          </p:txBody>
        </p:sp>
        <p:sp>
          <p:nvSpPr>
            <p:cNvPr id="24594" name="Freeform 15"/>
            <p:cNvSpPr>
              <a:spLocks/>
            </p:cNvSpPr>
            <p:nvPr/>
          </p:nvSpPr>
          <p:spPr bwMode="auto">
            <a:xfrm>
              <a:off x="1767" y="2247"/>
              <a:ext cx="556" cy="279"/>
            </a:xfrm>
            <a:custGeom>
              <a:avLst/>
              <a:gdLst>
                <a:gd name="T0" fmla="*/ 550 w 555"/>
                <a:gd name="T1" fmla="*/ 328 h 328"/>
                <a:gd name="T2" fmla="*/ 555 w 555"/>
                <a:gd name="T3" fmla="*/ 0 h 328"/>
                <a:gd name="T4" fmla="*/ 0 w 555"/>
                <a:gd name="T5" fmla="*/ 0 h 328"/>
                <a:gd name="T6" fmla="*/ 0 w 555"/>
                <a:gd name="T7" fmla="*/ 328 h 328"/>
                <a:gd name="T8" fmla="*/ 555 w 555"/>
                <a:gd name="T9" fmla="*/ 328 h 328"/>
                <a:gd name="T10" fmla="*/ 555 w 555"/>
                <a:gd name="T11" fmla="*/ 328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5"/>
                <a:gd name="T19" fmla="*/ 0 h 328"/>
                <a:gd name="T20" fmla="*/ 555 w 555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5" h="328">
                  <a:moveTo>
                    <a:pt x="550" y="328"/>
                  </a:moveTo>
                  <a:lnTo>
                    <a:pt x="555" y="0"/>
                  </a:lnTo>
                  <a:lnTo>
                    <a:pt x="0" y="0"/>
                  </a:lnTo>
                  <a:lnTo>
                    <a:pt x="0" y="328"/>
                  </a:lnTo>
                  <a:lnTo>
                    <a:pt x="555" y="3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>
              <a:off x="2038" y="1825"/>
              <a:ext cx="4" cy="3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Freeform 17"/>
            <p:cNvSpPr>
              <a:spLocks/>
            </p:cNvSpPr>
            <p:nvPr/>
          </p:nvSpPr>
          <p:spPr bwMode="auto">
            <a:xfrm>
              <a:off x="2013" y="2163"/>
              <a:ext cx="54" cy="81"/>
            </a:xfrm>
            <a:custGeom>
              <a:avLst/>
              <a:gdLst>
                <a:gd name="T0" fmla="*/ 0 w 54"/>
                <a:gd name="T1" fmla="*/ 0 h 95"/>
                <a:gd name="T2" fmla="*/ 29 w 54"/>
                <a:gd name="T3" fmla="*/ 95 h 95"/>
                <a:gd name="T4" fmla="*/ 54 w 54"/>
                <a:gd name="T5" fmla="*/ 0 h 95"/>
                <a:gd name="T6" fmla="*/ 5 w 54"/>
                <a:gd name="T7" fmla="*/ 0 h 95"/>
                <a:gd name="T8" fmla="*/ 5 w 54"/>
                <a:gd name="T9" fmla="*/ 0 h 95"/>
                <a:gd name="T10" fmla="*/ 0 w 54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5"/>
                <a:gd name="T20" fmla="*/ 54 w 54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5">
                  <a:moveTo>
                    <a:pt x="0" y="0"/>
                  </a:moveTo>
                  <a:lnTo>
                    <a:pt x="29" y="95"/>
                  </a:lnTo>
                  <a:lnTo>
                    <a:pt x="54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038" y="1301"/>
              <a:ext cx="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Freeform 19"/>
            <p:cNvSpPr>
              <a:spLocks/>
            </p:cNvSpPr>
            <p:nvPr/>
          </p:nvSpPr>
          <p:spPr bwMode="auto">
            <a:xfrm>
              <a:off x="2013" y="1465"/>
              <a:ext cx="54" cy="81"/>
            </a:xfrm>
            <a:custGeom>
              <a:avLst/>
              <a:gdLst>
                <a:gd name="T0" fmla="*/ 0 w 54"/>
                <a:gd name="T1" fmla="*/ 0 h 95"/>
                <a:gd name="T2" fmla="*/ 29 w 54"/>
                <a:gd name="T3" fmla="*/ 95 h 95"/>
                <a:gd name="T4" fmla="*/ 54 w 54"/>
                <a:gd name="T5" fmla="*/ 0 h 95"/>
                <a:gd name="T6" fmla="*/ 5 w 54"/>
                <a:gd name="T7" fmla="*/ 0 h 95"/>
                <a:gd name="T8" fmla="*/ 5 w 54"/>
                <a:gd name="T9" fmla="*/ 0 h 95"/>
                <a:gd name="T10" fmla="*/ 0 w 54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5"/>
                <a:gd name="T20" fmla="*/ 54 w 54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5">
                  <a:moveTo>
                    <a:pt x="0" y="0"/>
                  </a:moveTo>
                  <a:lnTo>
                    <a:pt x="29" y="95"/>
                  </a:lnTo>
                  <a:lnTo>
                    <a:pt x="54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Freeform 20"/>
            <p:cNvSpPr>
              <a:spLocks/>
            </p:cNvSpPr>
            <p:nvPr/>
          </p:nvSpPr>
          <p:spPr bwMode="auto">
            <a:xfrm>
              <a:off x="1956" y="1200"/>
              <a:ext cx="1013" cy="101"/>
            </a:xfrm>
            <a:custGeom>
              <a:avLst/>
              <a:gdLst>
                <a:gd name="T0" fmla="*/ 1006 w 1011"/>
                <a:gd name="T1" fmla="*/ 119 h 119"/>
                <a:gd name="T2" fmla="*/ 1011 w 1011"/>
                <a:gd name="T3" fmla="*/ 0 h 119"/>
                <a:gd name="T4" fmla="*/ 0 w 1011"/>
                <a:gd name="T5" fmla="*/ 0 h 119"/>
                <a:gd name="T6" fmla="*/ 0 w 1011"/>
                <a:gd name="T7" fmla="*/ 119 h 119"/>
                <a:gd name="T8" fmla="*/ 1011 w 1011"/>
                <a:gd name="T9" fmla="*/ 119 h 119"/>
                <a:gd name="T10" fmla="*/ 1011 w 1011"/>
                <a:gd name="T11" fmla="*/ 119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1"/>
                <a:gd name="T19" fmla="*/ 0 h 119"/>
                <a:gd name="T20" fmla="*/ 1011 w 1011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1" h="119">
                  <a:moveTo>
                    <a:pt x="1006" y="119"/>
                  </a:moveTo>
                  <a:lnTo>
                    <a:pt x="1011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011" y="1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>
              <a:off x="1714" y="1964"/>
              <a:ext cx="1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>
              <a:off x="1125" y="1964"/>
              <a:ext cx="4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2" name="Line 23"/>
            <p:cNvSpPr>
              <a:spLocks noChangeShapeType="1"/>
            </p:cNvSpPr>
            <p:nvPr/>
          </p:nvSpPr>
          <p:spPr bwMode="auto">
            <a:xfrm>
              <a:off x="750" y="1964"/>
              <a:ext cx="1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3" name="Line 24"/>
            <p:cNvSpPr>
              <a:spLocks noChangeShapeType="1"/>
            </p:cNvSpPr>
            <p:nvPr/>
          </p:nvSpPr>
          <p:spPr bwMode="auto">
            <a:xfrm flipH="1">
              <a:off x="4939" y="1965"/>
              <a:ext cx="4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4" name="Line 25"/>
            <p:cNvSpPr>
              <a:spLocks noChangeShapeType="1"/>
            </p:cNvSpPr>
            <p:nvPr/>
          </p:nvSpPr>
          <p:spPr bwMode="auto">
            <a:xfrm>
              <a:off x="4351" y="1964"/>
              <a:ext cx="1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5" name="Line 26"/>
            <p:cNvSpPr>
              <a:spLocks noChangeShapeType="1"/>
            </p:cNvSpPr>
            <p:nvPr/>
          </p:nvSpPr>
          <p:spPr bwMode="auto">
            <a:xfrm>
              <a:off x="3972" y="1964"/>
              <a:ext cx="1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6" name="Rectangle 27"/>
            <p:cNvSpPr>
              <a:spLocks noChangeArrowheads="1"/>
            </p:cNvSpPr>
            <p:nvPr/>
          </p:nvSpPr>
          <p:spPr bwMode="auto">
            <a:xfrm>
              <a:off x="3623" y="1616"/>
              <a:ext cx="25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" charset="0"/>
                </a:rPr>
                <a:t>AAL</a:t>
              </a:r>
              <a:endParaRPr lang="en-US" altLang="ko-KR"/>
            </a:p>
          </p:txBody>
        </p:sp>
        <p:sp>
          <p:nvSpPr>
            <p:cNvPr id="24607" name="Freeform 28"/>
            <p:cNvSpPr>
              <a:spLocks/>
            </p:cNvSpPr>
            <p:nvPr/>
          </p:nvSpPr>
          <p:spPr bwMode="auto">
            <a:xfrm>
              <a:off x="3486" y="1549"/>
              <a:ext cx="552" cy="279"/>
            </a:xfrm>
            <a:custGeom>
              <a:avLst/>
              <a:gdLst>
                <a:gd name="T0" fmla="*/ 551 w 551"/>
                <a:gd name="T1" fmla="*/ 328 h 328"/>
                <a:gd name="T2" fmla="*/ 551 w 551"/>
                <a:gd name="T3" fmla="*/ 0 h 328"/>
                <a:gd name="T4" fmla="*/ 0 w 551"/>
                <a:gd name="T5" fmla="*/ 0 h 328"/>
                <a:gd name="T6" fmla="*/ 0 w 551"/>
                <a:gd name="T7" fmla="*/ 328 h 328"/>
                <a:gd name="T8" fmla="*/ 551 w 551"/>
                <a:gd name="T9" fmla="*/ 328 h 328"/>
                <a:gd name="T10" fmla="*/ 551 w 551"/>
                <a:gd name="T11" fmla="*/ 328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328"/>
                <a:gd name="T20" fmla="*/ 551 w 551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328">
                  <a:moveTo>
                    <a:pt x="551" y="328"/>
                  </a:moveTo>
                  <a:lnTo>
                    <a:pt x="551" y="0"/>
                  </a:lnTo>
                  <a:lnTo>
                    <a:pt x="0" y="0"/>
                  </a:lnTo>
                  <a:lnTo>
                    <a:pt x="0" y="328"/>
                  </a:lnTo>
                  <a:lnTo>
                    <a:pt x="551" y="3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8" name="Rectangle 29"/>
            <p:cNvSpPr>
              <a:spLocks noChangeArrowheads="1"/>
            </p:cNvSpPr>
            <p:nvPr/>
          </p:nvSpPr>
          <p:spPr bwMode="auto">
            <a:xfrm>
              <a:off x="3619" y="2314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altLang="ko-KR"/>
            </a:p>
          </p:txBody>
        </p:sp>
        <p:sp>
          <p:nvSpPr>
            <p:cNvPr id="24609" name="Rectangle 30"/>
            <p:cNvSpPr>
              <a:spLocks noChangeArrowheads="1"/>
            </p:cNvSpPr>
            <p:nvPr/>
          </p:nvSpPr>
          <p:spPr bwMode="auto">
            <a:xfrm>
              <a:off x="3701" y="2314"/>
              <a:ext cx="19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700">
                  <a:solidFill>
                    <a:srgbClr val="000000"/>
                  </a:solidFill>
                  <a:latin typeface="Arial" charset="0"/>
                </a:rPr>
                <a:t>TM</a:t>
              </a:r>
              <a:endParaRPr lang="en-US" altLang="ko-KR"/>
            </a:p>
          </p:txBody>
        </p:sp>
        <p:sp>
          <p:nvSpPr>
            <p:cNvPr id="24610" name="Freeform 31"/>
            <p:cNvSpPr>
              <a:spLocks/>
            </p:cNvSpPr>
            <p:nvPr/>
          </p:nvSpPr>
          <p:spPr bwMode="auto">
            <a:xfrm>
              <a:off x="3486" y="2247"/>
              <a:ext cx="552" cy="279"/>
            </a:xfrm>
            <a:custGeom>
              <a:avLst/>
              <a:gdLst>
                <a:gd name="T0" fmla="*/ 551 w 551"/>
                <a:gd name="T1" fmla="*/ 328 h 328"/>
                <a:gd name="T2" fmla="*/ 551 w 551"/>
                <a:gd name="T3" fmla="*/ 0 h 328"/>
                <a:gd name="T4" fmla="*/ 0 w 551"/>
                <a:gd name="T5" fmla="*/ 0 h 328"/>
                <a:gd name="T6" fmla="*/ 0 w 551"/>
                <a:gd name="T7" fmla="*/ 328 h 328"/>
                <a:gd name="T8" fmla="*/ 551 w 551"/>
                <a:gd name="T9" fmla="*/ 328 h 328"/>
                <a:gd name="T10" fmla="*/ 551 w 551"/>
                <a:gd name="T11" fmla="*/ 328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328"/>
                <a:gd name="T20" fmla="*/ 551 w 551"/>
                <a:gd name="T21" fmla="*/ 328 h 3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328">
                  <a:moveTo>
                    <a:pt x="551" y="328"/>
                  </a:moveTo>
                  <a:lnTo>
                    <a:pt x="551" y="0"/>
                  </a:lnTo>
                  <a:lnTo>
                    <a:pt x="0" y="0"/>
                  </a:lnTo>
                  <a:lnTo>
                    <a:pt x="0" y="328"/>
                  </a:lnTo>
                  <a:lnTo>
                    <a:pt x="551" y="3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1" name="Line 32"/>
            <p:cNvSpPr>
              <a:spLocks noChangeShapeType="1"/>
            </p:cNvSpPr>
            <p:nvPr/>
          </p:nvSpPr>
          <p:spPr bwMode="auto">
            <a:xfrm flipV="1">
              <a:off x="3744" y="1824"/>
              <a:ext cx="1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2" name="Line 34"/>
            <p:cNvSpPr>
              <a:spLocks noChangeShapeType="1"/>
            </p:cNvSpPr>
            <p:nvPr/>
          </p:nvSpPr>
          <p:spPr bwMode="auto">
            <a:xfrm flipV="1">
              <a:off x="3741" y="1296"/>
              <a:ext cx="3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3" name="Freeform 36"/>
            <p:cNvSpPr>
              <a:spLocks/>
            </p:cNvSpPr>
            <p:nvPr/>
          </p:nvSpPr>
          <p:spPr bwMode="auto">
            <a:xfrm>
              <a:off x="3676" y="1200"/>
              <a:ext cx="1008" cy="101"/>
            </a:xfrm>
            <a:custGeom>
              <a:avLst/>
              <a:gdLst>
                <a:gd name="T0" fmla="*/ 1007 w 1007"/>
                <a:gd name="T1" fmla="*/ 119 h 119"/>
                <a:gd name="T2" fmla="*/ 1007 w 1007"/>
                <a:gd name="T3" fmla="*/ 0 h 119"/>
                <a:gd name="T4" fmla="*/ 0 w 1007"/>
                <a:gd name="T5" fmla="*/ 0 h 119"/>
                <a:gd name="T6" fmla="*/ 0 w 1007"/>
                <a:gd name="T7" fmla="*/ 119 h 119"/>
                <a:gd name="T8" fmla="*/ 1007 w 1007"/>
                <a:gd name="T9" fmla="*/ 119 h 119"/>
                <a:gd name="T10" fmla="*/ 1007 w 1007"/>
                <a:gd name="T11" fmla="*/ 119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7"/>
                <a:gd name="T19" fmla="*/ 0 h 119"/>
                <a:gd name="T20" fmla="*/ 1007 w 1007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7" h="119">
                  <a:moveTo>
                    <a:pt x="1007" y="119"/>
                  </a:moveTo>
                  <a:lnTo>
                    <a:pt x="1007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007" y="1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4" name="Freeform 37"/>
            <p:cNvSpPr>
              <a:spLocks/>
            </p:cNvSpPr>
            <p:nvPr/>
          </p:nvSpPr>
          <p:spPr bwMode="auto">
            <a:xfrm>
              <a:off x="2038" y="2526"/>
              <a:ext cx="1728" cy="210"/>
            </a:xfrm>
            <a:custGeom>
              <a:avLst/>
              <a:gdLst>
                <a:gd name="T0" fmla="*/ 0 w 1725"/>
                <a:gd name="T1" fmla="*/ 0 h 247"/>
                <a:gd name="T2" fmla="*/ 4 w 1725"/>
                <a:gd name="T3" fmla="*/ 247 h 247"/>
                <a:gd name="T4" fmla="*/ 1725 w 1725"/>
                <a:gd name="T5" fmla="*/ 247 h 247"/>
                <a:gd name="T6" fmla="*/ 1725 w 1725"/>
                <a:gd name="T7" fmla="*/ 91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5"/>
                <a:gd name="T13" fmla="*/ 0 h 247"/>
                <a:gd name="T14" fmla="*/ 1725 w 1725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5" h="247">
                  <a:moveTo>
                    <a:pt x="0" y="0"/>
                  </a:moveTo>
                  <a:lnTo>
                    <a:pt x="4" y="247"/>
                  </a:lnTo>
                  <a:lnTo>
                    <a:pt x="1725" y="247"/>
                  </a:lnTo>
                  <a:lnTo>
                    <a:pt x="1725" y="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5" name="Freeform 38"/>
            <p:cNvSpPr>
              <a:spLocks/>
            </p:cNvSpPr>
            <p:nvPr/>
          </p:nvSpPr>
          <p:spPr bwMode="auto">
            <a:xfrm>
              <a:off x="3742" y="2529"/>
              <a:ext cx="49" cy="81"/>
            </a:xfrm>
            <a:custGeom>
              <a:avLst/>
              <a:gdLst>
                <a:gd name="T0" fmla="*/ 49 w 49"/>
                <a:gd name="T1" fmla="*/ 91 h 95"/>
                <a:gd name="T2" fmla="*/ 24 w 49"/>
                <a:gd name="T3" fmla="*/ 0 h 95"/>
                <a:gd name="T4" fmla="*/ 0 w 49"/>
                <a:gd name="T5" fmla="*/ 95 h 95"/>
                <a:gd name="T6" fmla="*/ 49 w 49"/>
                <a:gd name="T7" fmla="*/ 95 h 95"/>
                <a:gd name="T8" fmla="*/ 49 w 49"/>
                <a:gd name="T9" fmla="*/ 95 h 95"/>
                <a:gd name="T10" fmla="*/ 49 w 49"/>
                <a:gd name="T11" fmla="*/ 91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95"/>
                <a:gd name="T20" fmla="*/ 49 w 49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95">
                  <a:moveTo>
                    <a:pt x="49" y="91"/>
                  </a:moveTo>
                  <a:lnTo>
                    <a:pt x="24" y="0"/>
                  </a:lnTo>
                  <a:lnTo>
                    <a:pt x="0" y="95"/>
                  </a:lnTo>
                  <a:lnTo>
                    <a:pt x="49" y="95"/>
                  </a:lnTo>
                  <a:lnTo>
                    <a:pt x="49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Freeform 39"/>
            <p:cNvSpPr>
              <a:spLocks/>
            </p:cNvSpPr>
            <p:nvPr/>
          </p:nvSpPr>
          <p:spPr bwMode="auto">
            <a:xfrm>
              <a:off x="1640" y="1964"/>
              <a:ext cx="271" cy="123"/>
            </a:xfrm>
            <a:custGeom>
              <a:avLst/>
              <a:gdLst>
                <a:gd name="T0" fmla="*/ 271 w 271"/>
                <a:gd name="T1" fmla="*/ 144 h 144"/>
                <a:gd name="T2" fmla="*/ 271 w 271"/>
                <a:gd name="T3" fmla="*/ 0 h 144"/>
                <a:gd name="T4" fmla="*/ 0 w 271"/>
                <a:gd name="T5" fmla="*/ 0 h 144"/>
                <a:gd name="T6" fmla="*/ 0 w 271"/>
                <a:gd name="T7" fmla="*/ 144 h 144"/>
                <a:gd name="T8" fmla="*/ 271 w 271"/>
                <a:gd name="T9" fmla="*/ 144 h 144"/>
                <a:gd name="T10" fmla="*/ 271 w 271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1"/>
                <a:gd name="T19" fmla="*/ 0 h 144"/>
                <a:gd name="T20" fmla="*/ 271 w 271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1" h="144">
                  <a:moveTo>
                    <a:pt x="271" y="144"/>
                  </a:moveTo>
                  <a:lnTo>
                    <a:pt x="271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271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7" name="Freeform 40"/>
            <p:cNvSpPr>
              <a:spLocks/>
            </p:cNvSpPr>
            <p:nvPr/>
          </p:nvSpPr>
          <p:spPr bwMode="auto">
            <a:xfrm>
              <a:off x="1058" y="1964"/>
              <a:ext cx="286" cy="123"/>
            </a:xfrm>
            <a:custGeom>
              <a:avLst/>
              <a:gdLst>
                <a:gd name="T0" fmla="*/ 271 w 275"/>
                <a:gd name="T1" fmla="*/ 144 h 144"/>
                <a:gd name="T2" fmla="*/ 275 w 275"/>
                <a:gd name="T3" fmla="*/ 0 h 144"/>
                <a:gd name="T4" fmla="*/ 0 w 275"/>
                <a:gd name="T5" fmla="*/ 0 h 144"/>
                <a:gd name="T6" fmla="*/ 0 w 275"/>
                <a:gd name="T7" fmla="*/ 144 h 144"/>
                <a:gd name="T8" fmla="*/ 275 w 275"/>
                <a:gd name="T9" fmla="*/ 144 h 144"/>
                <a:gd name="T10" fmla="*/ 275 w 2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5"/>
                <a:gd name="T19" fmla="*/ 0 h 144"/>
                <a:gd name="T20" fmla="*/ 275 w 2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5" h="144">
                  <a:moveTo>
                    <a:pt x="271" y="144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275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8" name="Freeform 41"/>
            <p:cNvSpPr>
              <a:spLocks/>
            </p:cNvSpPr>
            <p:nvPr/>
          </p:nvSpPr>
          <p:spPr bwMode="auto">
            <a:xfrm>
              <a:off x="672" y="1964"/>
              <a:ext cx="275" cy="123"/>
            </a:xfrm>
            <a:custGeom>
              <a:avLst/>
              <a:gdLst>
                <a:gd name="T0" fmla="*/ 275 w 275"/>
                <a:gd name="T1" fmla="*/ 144 h 144"/>
                <a:gd name="T2" fmla="*/ 275 w 275"/>
                <a:gd name="T3" fmla="*/ 0 h 144"/>
                <a:gd name="T4" fmla="*/ 0 w 275"/>
                <a:gd name="T5" fmla="*/ 0 h 144"/>
                <a:gd name="T6" fmla="*/ 0 w 275"/>
                <a:gd name="T7" fmla="*/ 144 h 144"/>
                <a:gd name="T8" fmla="*/ 275 w 275"/>
                <a:gd name="T9" fmla="*/ 144 h 144"/>
                <a:gd name="T10" fmla="*/ 275 w 2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5"/>
                <a:gd name="T19" fmla="*/ 0 h 144"/>
                <a:gd name="T20" fmla="*/ 275 w 2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5" h="144">
                  <a:moveTo>
                    <a:pt x="275" y="144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275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Freeform 42"/>
            <p:cNvSpPr>
              <a:spLocks/>
            </p:cNvSpPr>
            <p:nvPr/>
          </p:nvSpPr>
          <p:spPr bwMode="auto">
            <a:xfrm>
              <a:off x="4861" y="1964"/>
              <a:ext cx="275" cy="123"/>
            </a:xfrm>
            <a:custGeom>
              <a:avLst/>
              <a:gdLst>
                <a:gd name="T0" fmla="*/ 271 w 275"/>
                <a:gd name="T1" fmla="*/ 144 h 144"/>
                <a:gd name="T2" fmla="*/ 275 w 275"/>
                <a:gd name="T3" fmla="*/ 0 h 144"/>
                <a:gd name="T4" fmla="*/ 0 w 275"/>
                <a:gd name="T5" fmla="*/ 0 h 144"/>
                <a:gd name="T6" fmla="*/ 0 w 275"/>
                <a:gd name="T7" fmla="*/ 144 h 144"/>
                <a:gd name="T8" fmla="*/ 275 w 275"/>
                <a:gd name="T9" fmla="*/ 144 h 144"/>
                <a:gd name="T10" fmla="*/ 275 w 2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5"/>
                <a:gd name="T19" fmla="*/ 0 h 144"/>
                <a:gd name="T20" fmla="*/ 275 w 2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5" h="144">
                  <a:moveTo>
                    <a:pt x="271" y="144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275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0" name="Freeform 43"/>
            <p:cNvSpPr>
              <a:spLocks/>
            </p:cNvSpPr>
            <p:nvPr/>
          </p:nvSpPr>
          <p:spPr bwMode="auto">
            <a:xfrm>
              <a:off x="4273" y="1964"/>
              <a:ext cx="275" cy="123"/>
            </a:xfrm>
            <a:custGeom>
              <a:avLst/>
              <a:gdLst>
                <a:gd name="T0" fmla="*/ 275 w 275"/>
                <a:gd name="T1" fmla="*/ 144 h 144"/>
                <a:gd name="T2" fmla="*/ 275 w 275"/>
                <a:gd name="T3" fmla="*/ 0 h 144"/>
                <a:gd name="T4" fmla="*/ 0 w 275"/>
                <a:gd name="T5" fmla="*/ 0 h 144"/>
                <a:gd name="T6" fmla="*/ 0 w 275"/>
                <a:gd name="T7" fmla="*/ 144 h 144"/>
                <a:gd name="T8" fmla="*/ 275 w 275"/>
                <a:gd name="T9" fmla="*/ 144 h 144"/>
                <a:gd name="T10" fmla="*/ 275 w 275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5"/>
                <a:gd name="T19" fmla="*/ 0 h 144"/>
                <a:gd name="T20" fmla="*/ 275 w 275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5" h="144">
                  <a:moveTo>
                    <a:pt x="275" y="144"/>
                  </a:moveTo>
                  <a:lnTo>
                    <a:pt x="27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275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1" name="Freeform 44"/>
            <p:cNvSpPr>
              <a:spLocks/>
            </p:cNvSpPr>
            <p:nvPr/>
          </p:nvSpPr>
          <p:spPr bwMode="auto">
            <a:xfrm>
              <a:off x="3898" y="1964"/>
              <a:ext cx="271" cy="123"/>
            </a:xfrm>
            <a:custGeom>
              <a:avLst/>
              <a:gdLst>
                <a:gd name="T0" fmla="*/ 271 w 271"/>
                <a:gd name="T1" fmla="*/ 144 h 144"/>
                <a:gd name="T2" fmla="*/ 271 w 271"/>
                <a:gd name="T3" fmla="*/ 0 h 144"/>
                <a:gd name="T4" fmla="*/ 0 w 271"/>
                <a:gd name="T5" fmla="*/ 0 h 144"/>
                <a:gd name="T6" fmla="*/ 0 w 271"/>
                <a:gd name="T7" fmla="*/ 144 h 144"/>
                <a:gd name="T8" fmla="*/ 271 w 271"/>
                <a:gd name="T9" fmla="*/ 144 h 144"/>
                <a:gd name="T10" fmla="*/ 271 w 271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1"/>
                <a:gd name="T19" fmla="*/ 0 h 144"/>
                <a:gd name="T20" fmla="*/ 271 w 271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1" h="144">
                  <a:moveTo>
                    <a:pt x="271" y="144"/>
                  </a:moveTo>
                  <a:lnTo>
                    <a:pt x="271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271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2" name="Rectangle 45"/>
            <p:cNvSpPr>
              <a:spLocks noChangeArrowheads="1"/>
            </p:cNvSpPr>
            <p:nvPr/>
          </p:nvSpPr>
          <p:spPr bwMode="auto">
            <a:xfrm>
              <a:off x="1380" y="1873"/>
              <a:ext cx="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50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ko-KR" altLang="en-US"/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4601" y="1873"/>
              <a:ext cx="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250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ko-KR" altLang="en-US"/>
            </a:p>
          </p:txBody>
        </p:sp>
      </p:grpSp>
      <p:sp>
        <p:nvSpPr>
          <p:cNvPr id="24582" name="Rectangle 48"/>
          <p:cNvSpPr>
            <a:spLocks noChangeArrowheads="1"/>
          </p:cNvSpPr>
          <p:nvPr/>
        </p:nvSpPr>
        <p:spPr bwMode="auto">
          <a:xfrm>
            <a:off x="7539038" y="2973388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ko-KR" altLang="en-US"/>
          </a:p>
        </p:txBody>
      </p:sp>
      <p:sp>
        <p:nvSpPr>
          <p:cNvPr id="24583" name="Text Box 50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AAL </a:t>
            </a:r>
            <a:r>
              <a:rPr lang="ko-KR" altLang="en-US"/>
              <a:t>계층 동작</a:t>
            </a:r>
            <a:endParaRPr lang="en-US" altLang="ko-KR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648200" y="2362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2286000" y="1600200"/>
            <a:ext cx="3429000" cy="4800600"/>
            <a:chOff x="1440" y="1008"/>
            <a:chExt cx="2160" cy="3024"/>
          </a:xfrm>
        </p:grpSpPr>
        <p:sp>
          <p:nvSpPr>
            <p:cNvPr id="25680" name="Rectangle 4"/>
            <p:cNvSpPr>
              <a:spLocks noChangeArrowheads="1"/>
            </p:cNvSpPr>
            <p:nvPr/>
          </p:nvSpPr>
          <p:spPr bwMode="auto">
            <a:xfrm>
              <a:off x="2015" y="1008"/>
              <a:ext cx="1297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/>
                <a:t>Application</a:t>
              </a:r>
            </a:p>
          </p:txBody>
        </p:sp>
        <p:sp>
          <p:nvSpPr>
            <p:cNvPr id="25681" name="Line 5"/>
            <p:cNvSpPr>
              <a:spLocks noChangeShapeType="1"/>
            </p:cNvSpPr>
            <p:nvPr/>
          </p:nvSpPr>
          <p:spPr bwMode="auto">
            <a:xfrm>
              <a:off x="2640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2" name="Rectangle 6"/>
            <p:cNvSpPr>
              <a:spLocks noChangeArrowheads="1"/>
            </p:cNvSpPr>
            <p:nvPr/>
          </p:nvSpPr>
          <p:spPr bwMode="auto">
            <a:xfrm>
              <a:off x="1440" y="1824"/>
              <a:ext cx="216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3" name="Rectangle 8"/>
            <p:cNvSpPr>
              <a:spLocks noChangeArrowheads="1"/>
            </p:cNvSpPr>
            <p:nvPr/>
          </p:nvSpPr>
          <p:spPr bwMode="auto">
            <a:xfrm>
              <a:off x="1968" y="1920"/>
              <a:ext cx="13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/>
                <a:t>수렴 부계층</a:t>
              </a:r>
            </a:p>
          </p:txBody>
        </p:sp>
        <p:sp>
          <p:nvSpPr>
            <p:cNvPr id="25684" name="Rectangle 9"/>
            <p:cNvSpPr>
              <a:spLocks noChangeArrowheads="1"/>
            </p:cNvSpPr>
            <p:nvPr/>
          </p:nvSpPr>
          <p:spPr bwMode="auto">
            <a:xfrm>
              <a:off x="1968" y="2640"/>
              <a:ext cx="13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/>
                <a:t>분할 및 재조립</a:t>
              </a:r>
            </a:p>
          </p:txBody>
        </p:sp>
        <p:sp>
          <p:nvSpPr>
            <p:cNvPr id="25685" name="Line 11"/>
            <p:cNvSpPr>
              <a:spLocks noChangeShapeType="1"/>
            </p:cNvSpPr>
            <p:nvPr/>
          </p:nvSpPr>
          <p:spPr bwMode="auto">
            <a:xfrm>
              <a:off x="2640" y="22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6" name="Line 12"/>
            <p:cNvSpPr>
              <a:spLocks noChangeShapeType="1"/>
            </p:cNvSpPr>
            <p:nvPr/>
          </p:nvSpPr>
          <p:spPr bwMode="auto">
            <a:xfrm>
              <a:off x="2640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7" name="Rectangle 16"/>
            <p:cNvSpPr>
              <a:spLocks noChangeArrowheads="1"/>
            </p:cNvSpPr>
            <p:nvPr/>
          </p:nvSpPr>
          <p:spPr bwMode="auto">
            <a:xfrm>
              <a:off x="2016" y="3408"/>
              <a:ext cx="12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/>
                <a:t> </a:t>
              </a:r>
              <a:r>
                <a:rPr kumimoji="1" lang="en-US" altLang="ko-KR"/>
                <a:t>ATM</a:t>
              </a:r>
            </a:p>
          </p:txBody>
        </p:sp>
        <p:sp>
          <p:nvSpPr>
            <p:cNvPr id="25688" name="Line 18"/>
            <p:cNvSpPr>
              <a:spLocks noChangeShapeType="1"/>
            </p:cNvSpPr>
            <p:nvPr/>
          </p:nvSpPr>
          <p:spPr bwMode="auto">
            <a:xfrm>
              <a:off x="2640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9" name="Line 19"/>
            <p:cNvSpPr>
              <a:spLocks noChangeShapeType="1"/>
            </p:cNvSpPr>
            <p:nvPr/>
          </p:nvSpPr>
          <p:spPr bwMode="auto">
            <a:xfrm>
              <a:off x="2640" y="40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0" name="Text Box 20"/>
            <p:cNvSpPr txBox="1">
              <a:spLocks noChangeArrowheads="1"/>
            </p:cNvSpPr>
            <p:nvPr/>
          </p:nvSpPr>
          <p:spPr bwMode="auto">
            <a:xfrm>
              <a:off x="1440" y="187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/>
                <a:t>AAL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343400" y="3657600"/>
            <a:ext cx="1981200" cy="304800"/>
            <a:chOff x="2736" y="2304"/>
            <a:chExt cx="1248" cy="192"/>
          </a:xfrm>
        </p:grpSpPr>
        <p:sp>
          <p:nvSpPr>
            <p:cNvPr id="25663" name="Rectangle 10"/>
            <p:cNvSpPr>
              <a:spLocks noChangeArrowheads="1"/>
            </p:cNvSpPr>
            <p:nvPr/>
          </p:nvSpPr>
          <p:spPr bwMode="auto">
            <a:xfrm>
              <a:off x="2976" y="2304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4" name="Rectangle 22"/>
            <p:cNvSpPr>
              <a:spLocks noChangeArrowheads="1"/>
            </p:cNvSpPr>
            <p:nvPr/>
          </p:nvSpPr>
          <p:spPr bwMode="auto">
            <a:xfrm>
              <a:off x="3744" y="230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665" name="Group 43"/>
            <p:cNvGrpSpPr>
              <a:grpSpLocks/>
            </p:cNvGrpSpPr>
            <p:nvPr/>
          </p:nvGrpSpPr>
          <p:grpSpPr bwMode="auto">
            <a:xfrm>
              <a:off x="2736" y="2304"/>
              <a:ext cx="240" cy="192"/>
              <a:chOff x="2736" y="2304"/>
              <a:chExt cx="240" cy="192"/>
            </a:xfrm>
          </p:grpSpPr>
          <p:sp>
            <p:nvSpPr>
              <p:cNvPr id="25673" name="Rectangle 23"/>
              <p:cNvSpPr>
                <a:spLocks noChangeArrowheads="1"/>
              </p:cNvSpPr>
              <p:nvPr/>
            </p:nvSpPr>
            <p:spPr bwMode="auto">
              <a:xfrm>
                <a:off x="2736" y="2304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74" name="Line 24"/>
              <p:cNvSpPr>
                <a:spLocks noChangeShapeType="1"/>
              </p:cNvSpPr>
              <p:nvPr/>
            </p:nvSpPr>
            <p:spPr bwMode="auto">
              <a:xfrm flipH="1">
                <a:off x="2736" y="230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75" name="Line 25"/>
              <p:cNvSpPr>
                <a:spLocks noChangeShapeType="1"/>
              </p:cNvSpPr>
              <p:nvPr/>
            </p:nvSpPr>
            <p:spPr bwMode="auto">
              <a:xfrm flipH="1">
                <a:off x="2736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76" name="Line 26"/>
              <p:cNvSpPr>
                <a:spLocks noChangeShapeType="1"/>
              </p:cNvSpPr>
              <p:nvPr/>
            </p:nvSpPr>
            <p:spPr bwMode="auto">
              <a:xfrm flipH="1">
                <a:off x="2784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77" name="Line 27"/>
              <p:cNvSpPr>
                <a:spLocks noChangeShapeType="1"/>
              </p:cNvSpPr>
              <p:nvPr/>
            </p:nvSpPr>
            <p:spPr bwMode="auto">
              <a:xfrm flipH="1">
                <a:off x="2832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78" name="Line 28"/>
              <p:cNvSpPr>
                <a:spLocks noChangeShapeType="1"/>
              </p:cNvSpPr>
              <p:nvPr/>
            </p:nvSpPr>
            <p:spPr bwMode="auto">
              <a:xfrm flipH="1">
                <a:off x="2880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79" name="Line 29"/>
              <p:cNvSpPr>
                <a:spLocks noChangeShapeType="1"/>
              </p:cNvSpPr>
              <p:nvPr/>
            </p:nvSpPr>
            <p:spPr bwMode="auto">
              <a:xfrm flipH="1">
                <a:off x="2928" y="240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666" name="Rectangle 30"/>
            <p:cNvSpPr>
              <a:spLocks noChangeArrowheads="1"/>
            </p:cNvSpPr>
            <p:nvPr/>
          </p:nvSpPr>
          <p:spPr bwMode="auto">
            <a:xfrm>
              <a:off x="3744" y="230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7" name="Line 31"/>
            <p:cNvSpPr>
              <a:spLocks noChangeShapeType="1"/>
            </p:cNvSpPr>
            <p:nvPr/>
          </p:nvSpPr>
          <p:spPr bwMode="auto">
            <a:xfrm flipH="1">
              <a:off x="3744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8" name="Line 32"/>
            <p:cNvSpPr>
              <a:spLocks noChangeShapeType="1"/>
            </p:cNvSpPr>
            <p:nvPr/>
          </p:nvSpPr>
          <p:spPr bwMode="auto">
            <a:xfrm flipH="1">
              <a:off x="3744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9" name="Line 33"/>
            <p:cNvSpPr>
              <a:spLocks noChangeShapeType="1"/>
            </p:cNvSpPr>
            <p:nvPr/>
          </p:nvSpPr>
          <p:spPr bwMode="auto">
            <a:xfrm flipH="1">
              <a:off x="3792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0" name="Line 34"/>
            <p:cNvSpPr>
              <a:spLocks noChangeShapeType="1"/>
            </p:cNvSpPr>
            <p:nvPr/>
          </p:nvSpPr>
          <p:spPr bwMode="auto">
            <a:xfrm flipH="1">
              <a:off x="384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1" name="Line 35"/>
            <p:cNvSpPr>
              <a:spLocks noChangeShapeType="1"/>
            </p:cNvSpPr>
            <p:nvPr/>
          </p:nvSpPr>
          <p:spPr bwMode="auto">
            <a:xfrm flipH="1">
              <a:off x="3888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2" name="Line 36"/>
            <p:cNvSpPr>
              <a:spLocks noChangeShapeType="1"/>
            </p:cNvSpPr>
            <p:nvPr/>
          </p:nvSpPr>
          <p:spPr bwMode="auto">
            <a:xfrm flipH="1">
              <a:off x="3936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06" name="Text Box 38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4495800" y="4953000"/>
            <a:ext cx="2590800" cy="304800"/>
            <a:chOff x="2832" y="3120"/>
            <a:chExt cx="1632" cy="192"/>
          </a:xfrm>
        </p:grpSpPr>
        <p:grpSp>
          <p:nvGrpSpPr>
            <p:cNvPr id="25636" name="Group 93"/>
            <p:cNvGrpSpPr>
              <a:grpSpLocks/>
            </p:cNvGrpSpPr>
            <p:nvPr/>
          </p:nvGrpSpPr>
          <p:grpSpPr bwMode="auto">
            <a:xfrm>
              <a:off x="2832" y="3120"/>
              <a:ext cx="480" cy="192"/>
              <a:chOff x="2832" y="3120"/>
              <a:chExt cx="480" cy="192"/>
            </a:xfrm>
          </p:grpSpPr>
          <p:grpSp>
            <p:nvGrpSpPr>
              <p:cNvPr id="25652" name="Group 67"/>
              <p:cNvGrpSpPr>
                <a:grpSpLocks/>
              </p:cNvGrpSpPr>
              <p:nvPr/>
            </p:nvGrpSpPr>
            <p:grpSpPr bwMode="auto">
              <a:xfrm>
                <a:off x="2928" y="3120"/>
                <a:ext cx="384" cy="192"/>
                <a:chOff x="2784" y="3120"/>
                <a:chExt cx="384" cy="192"/>
              </a:xfrm>
            </p:grpSpPr>
            <p:sp>
              <p:nvSpPr>
                <p:cNvPr id="25654" name="Rectangle 68"/>
                <p:cNvSpPr>
                  <a:spLocks noChangeArrowheads="1"/>
                </p:cNvSpPr>
                <p:nvPr/>
              </p:nvSpPr>
              <p:spPr bwMode="auto">
                <a:xfrm>
                  <a:off x="2784" y="3120"/>
                  <a:ext cx="38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5655" name="Group 69"/>
                <p:cNvGrpSpPr>
                  <a:grpSpLocks/>
                </p:cNvGrpSpPr>
                <p:nvPr/>
              </p:nvGrpSpPr>
              <p:grpSpPr bwMode="auto">
                <a:xfrm>
                  <a:off x="2784" y="3120"/>
                  <a:ext cx="240" cy="192"/>
                  <a:chOff x="2736" y="2304"/>
                  <a:chExt cx="240" cy="192"/>
                </a:xfrm>
              </p:grpSpPr>
              <p:sp>
                <p:nvSpPr>
                  <p:cNvPr id="2565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304"/>
                    <a:ext cx="24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57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304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58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59" name="Line 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84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60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61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62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8" y="2400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5653" name="Rectangle 87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96" cy="192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637" name="Group 91"/>
            <p:cNvGrpSpPr>
              <a:grpSpLocks/>
            </p:cNvGrpSpPr>
            <p:nvPr/>
          </p:nvGrpSpPr>
          <p:grpSpPr bwMode="auto">
            <a:xfrm>
              <a:off x="3408" y="3120"/>
              <a:ext cx="480" cy="192"/>
              <a:chOff x="3504" y="3120"/>
              <a:chExt cx="480" cy="192"/>
            </a:xfrm>
          </p:grpSpPr>
          <p:sp>
            <p:nvSpPr>
              <p:cNvPr id="25650" name="Rectangle 66"/>
              <p:cNvSpPr>
                <a:spLocks noChangeArrowheads="1"/>
              </p:cNvSpPr>
              <p:nvPr/>
            </p:nvSpPr>
            <p:spPr bwMode="auto">
              <a:xfrm>
                <a:off x="3600" y="312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651" name="Rectangle 88"/>
              <p:cNvSpPr>
                <a:spLocks noChangeArrowheads="1"/>
              </p:cNvSpPr>
              <p:nvPr/>
            </p:nvSpPr>
            <p:spPr bwMode="auto">
              <a:xfrm>
                <a:off x="3504" y="3120"/>
                <a:ext cx="96" cy="192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5638" name="Group 92"/>
            <p:cNvGrpSpPr>
              <a:grpSpLocks/>
            </p:cNvGrpSpPr>
            <p:nvPr/>
          </p:nvGrpSpPr>
          <p:grpSpPr bwMode="auto">
            <a:xfrm>
              <a:off x="3984" y="3120"/>
              <a:ext cx="480" cy="192"/>
              <a:chOff x="4224" y="3120"/>
              <a:chExt cx="480" cy="192"/>
            </a:xfrm>
          </p:grpSpPr>
          <p:grpSp>
            <p:nvGrpSpPr>
              <p:cNvPr id="25639" name="Group 77"/>
              <p:cNvGrpSpPr>
                <a:grpSpLocks/>
              </p:cNvGrpSpPr>
              <p:nvPr/>
            </p:nvGrpSpPr>
            <p:grpSpPr bwMode="auto">
              <a:xfrm>
                <a:off x="4320" y="3120"/>
                <a:ext cx="384" cy="192"/>
                <a:chOff x="3744" y="3120"/>
                <a:chExt cx="384" cy="192"/>
              </a:xfrm>
            </p:grpSpPr>
            <p:sp>
              <p:nvSpPr>
                <p:cNvPr id="25641" name="Rectangle 78"/>
                <p:cNvSpPr>
                  <a:spLocks noChangeArrowheads="1"/>
                </p:cNvSpPr>
                <p:nvPr/>
              </p:nvSpPr>
              <p:spPr bwMode="auto">
                <a:xfrm>
                  <a:off x="3744" y="3120"/>
                  <a:ext cx="38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5642" name="Group 79"/>
                <p:cNvGrpSpPr>
                  <a:grpSpLocks/>
                </p:cNvGrpSpPr>
                <p:nvPr/>
              </p:nvGrpSpPr>
              <p:grpSpPr bwMode="auto">
                <a:xfrm>
                  <a:off x="3888" y="3120"/>
                  <a:ext cx="240" cy="192"/>
                  <a:chOff x="2736" y="2304"/>
                  <a:chExt cx="240" cy="192"/>
                </a:xfrm>
              </p:grpSpPr>
              <p:sp>
                <p:nvSpPr>
                  <p:cNvPr id="2564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304"/>
                    <a:ext cx="240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4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304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5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6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84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7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8" name="Line 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2304"/>
                    <a:ext cx="96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49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8" y="2400"/>
                    <a:ext cx="48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5640" name="Rectangle 89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96" cy="192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127"/>
          <p:cNvGrpSpPr>
            <a:grpSpLocks/>
          </p:cNvGrpSpPr>
          <p:nvPr/>
        </p:nvGrpSpPr>
        <p:grpSpPr bwMode="auto">
          <a:xfrm>
            <a:off x="5334000" y="6172200"/>
            <a:ext cx="3200400" cy="304800"/>
            <a:chOff x="3264" y="3888"/>
            <a:chExt cx="2016" cy="192"/>
          </a:xfrm>
        </p:grpSpPr>
        <p:grpSp>
          <p:nvGrpSpPr>
            <p:cNvPr id="25609" name="Group 97"/>
            <p:cNvGrpSpPr>
              <a:grpSpLocks/>
            </p:cNvGrpSpPr>
            <p:nvPr/>
          </p:nvGrpSpPr>
          <p:grpSpPr bwMode="auto">
            <a:xfrm>
              <a:off x="3456" y="3888"/>
              <a:ext cx="384" cy="192"/>
              <a:chOff x="2784" y="3120"/>
              <a:chExt cx="384" cy="192"/>
            </a:xfrm>
          </p:grpSpPr>
          <p:sp>
            <p:nvSpPr>
              <p:cNvPr id="25627" name="Rectangle 98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5628" name="Group 99"/>
              <p:cNvGrpSpPr>
                <a:grpSpLocks/>
              </p:cNvGrpSpPr>
              <p:nvPr/>
            </p:nvGrpSpPr>
            <p:grpSpPr bwMode="auto">
              <a:xfrm>
                <a:off x="2784" y="3120"/>
                <a:ext cx="240" cy="192"/>
                <a:chOff x="2736" y="2304"/>
                <a:chExt cx="240" cy="192"/>
              </a:xfrm>
            </p:grpSpPr>
            <p:sp>
              <p:nvSpPr>
                <p:cNvPr id="25629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30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2736" y="230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31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736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32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2784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33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2832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34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880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3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2928" y="24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5610" name="Rectangle 107"/>
            <p:cNvSpPr>
              <a:spLocks noChangeArrowheads="1"/>
            </p:cNvSpPr>
            <p:nvPr/>
          </p:nvSpPr>
          <p:spPr bwMode="auto">
            <a:xfrm>
              <a:off x="3360" y="3888"/>
              <a:ext cx="96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1" name="Rectangle 109"/>
            <p:cNvSpPr>
              <a:spLocks noChangeArrowheads="1"/>
            </p:cNvSpPr>
            <p:nvPr/>
          </p:nvSpPr>
          <p:spPr bwMode="auto">
            <a:xfrm>
              <a:off x="4176" y="3888"/>
              <a:ext cx="38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2" name="Rectangle 110"/>
            <p:cNvSpPr>
              <a:spLocks noChangeArrowheads="1"/>
            </p:cNvSpPr>
            <p:nvPr/>
          </p:nvSpPr>
          <p:spPr bwMode="auto">
            <a:xfrm>
              <a:off x="4080" y="3888"/>
              <a:ext cx="96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613" name="Group 112"/>
            <p:cNvGrpSpPr>
              <a:grpSpLocks/>
            </p:cNvGrpSpPr>
            <p:nvPr/>
          </p:nvGrpSpPr>
          <p:grpSpPr bwMode="auto">
            <a:xfrm>
              <a:off x="4896" y="3888"/>
              <a:ext cx="384" cy="192"/>
              <a:chOff x="3744" y="3120"/>
              <a:chExt cx="384" cy="192"/>
            </a:xfrm>
          </p:grpSpPr>
          <p:sp>
            <p:nvSpPr>
              <p:cNvPr id="25618" name="Rectangle 113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5619" name="Group 114"/>
              <p:cNvGrpSpPr>
                <a:grpSpLocks/>
              </p:cNvGrpSpPr>
              <p:nvPr/>
            </p:nvGrpSpPr>
            <p:grpSpPr bwMode="auto">
              <a:xfrm>
                <a:off x="3888" y="3120"/>
                <a:ext cx="240" cy="192"/>
                <a:chOff x="2736" y="2304"/>
                <a:chExt cx="240" cy="192"/>
              </a:xfrm>
            </p:grpSpPr>
            <p:sp>
              <p:nvSpPr>
                <p:cNvPr id="25620" name="Rectangle 115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21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2736" y="2304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22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2736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23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2784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24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2832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25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2880" y="2304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626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2928" y="24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5614" name="Rectangle 122"/>
            <p:cNvSpPr>
              <a:spLocks noChangeArrowheads="1"/>
            </p:cNvSpPr>
            <p:nvPr/>
          </p:nvSpPr>
          <p:spPr bwMode="auto">
            <a:xfrm>
              <a:off x="4800" y="3888"/>
              <a:ext cx="96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5" name="Rectangle 123"/>
            <p:cNvSpPr>
              <a:spLocks noChangeArrowheads="1"/>
            </p:cNvSpPr>
            <p:nvPr/>
          </p:nvSpPr>
          <p:spPr bwMode="auto">
            <a:xfrm>
              <a:off x="4704" y="3888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6" name="Rectangle 124"/>
            <p:cNvSpPr>
              <a:spLocks noChangeArrowheads="1"/>
            </p:cNvSpPr>
            <p:nvPr/>
          </p:nvSpPr>
          <p:spPr bwMode="auto">
            <a:xfrm>
              <a:off x="3984" y="3888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7" name="Rectangle 126"/>
            <p:cNvSpPr>
              <a:spLocks noChangeArrowheads="1"/>
            </p:cNvSpPr>
            <p:nvPr/>
          </p:nvSpPr>
          <p:spPr bwMode="auto">
            <a:xfrm>
              <a:off x="3264" y="3888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AAL 3/4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수렴 부계층(</a:t>
            </a:r>
            <a:r>
              <a:rPr lang="en-US" altLang="ko-KR"/>
              <a:t>Convergence Sublayer) </a:t>
            </a:r>
            <a:r>
              <a:rPr lang="ko-KR" altLang="en-US"/>
              <a:t>프로토콜 데이터 단위 (</a:t>
            </a:r>
            <a:r>
              <a:rPr lang="en-US" altLang="ko-KR"/>
              <a:t>CS-PDU)                         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CPI: common part indicator (version field) - </a:t>
            </a:r>
            <a:r>
              <a:rPr lang="ko-KR" altLang="en-US"/>
              <a:t>공통 부분 지시자  </a:t>
            </a:r>
          </a:p>
          <a:p>
            <a:pPr lvl="1"/>
            <a:r>
              <a:rPr lang="en-US" altLang="ko-KR"/>
              <a:t>Btag/Etag: beginning and ending tag - </a:t>
            </a:r>
            <a:r>
              <a:rPr lang="ko-KR" altLang="en-US"/>
              <a:t>시작과 끝을 나타냄     </a:t>
            </a:r>
          </a:p>
          <a:p>
            <a:pPr lvl="1"/>
            <a:r>
              <a:rPr lang="en-US" altLang="ko-KR"/>
              <a:t>BAsize: </a:t>
            </a:r>
            <a:r>
              <a:rPr lang="ko-KR" altLang="en-US"/>
              <a:t>수신쪽에서 할당해야 할 버퍼 공간의 양을 알려 줌  </a:t>
            </a:r>
          </a:p>
          <a:p>
            <a:pPr lvl="1"/>
            <a:r>
              <a:rPr lang="en-US" altLang="ko-KR"/>
              <a:t>Length: </a:t>
            </a:r>
            <a:r>
              <a:rPr lang="ko-KR" altLang="en-US"/>
              <a:t>전체 </a:t>
            </a:r>
            <a:r>
              <a:rPr lang="en-US" altLang="ko-KR"/>
              <a:t>PDU</a:t>
            </a:r>
            <a:r>
              <a:rPr lang="ko-KR" altLang="en-US"/>
              <a:t>의 길이                 </a:t>
            </a:r>
          </a:p>
        </p:txBody>
      </p:sp>
      <p:grpSp>
        <p:nvGrpSpPr>
          <p:cNvPr id="26628" name="Group 37"/>
          <p:cNvGrpSpPr>
            <a:grpSpLocks/>
          </p:cNvGrpSpPr>
          <p:nvPr/>
        </p:nvGrpSpPr>
        <p:grpSpPr bwMode="auto">
          <a:xfrm>
            <a:off x="914400" y="2503488"/>
            <a:ext cx="7604125" cy="773112"/>
            <a:chOff x="576" y="1577"/>
            <a:chExt cx="4790" cy="487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751" y="1831"/>
              <a:ext cx="22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CPI</a:t>
              </a:r>
              <a:endParaRPr kumimoji="1" lang="en-US" altLang="ko-KR"/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1254" y="1831"/>
              <a:ext cx="28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Btag</a:t>
              </a:r>
              <a:endParaRPr kumimoji="1" lang="en-US" altLang="ko-KR"/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1829" y="1831"/>
              <a:ext cx="44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BASize</a:t>
              </a:r>
              <a:endParaRPr kumimoji="1" lang="en-US" altLang="ko-KR"/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3506" y="1831"/>
              <a:ext cx="2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Pad</a:t>
              </a:r>
              <a:endParaRPr kumimoji="1" lang="en-US" altLang="ko-KR"/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3911" y="18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1" lang="ko-KR" altLang="en-US"/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4170" y="1831"/>
              <a:ext cx="28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Etag</a:t>
              </a:r>
              <a:endParaRPr kumimoji="1" lang="en-US" altLang="ko-KR"/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4862" y="1831"/>
              <a:ext cx="2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Len</a:t>
              </a:r>
              <a:endParaRPr kumimoji="1" lang="en-US" altLang="ko-KR"/>
            </a:p>
          </p:txBody>
        </p:sp>
        <p:sp>
          <p:nvSpPr>
            <p:cNvPr id="26637" name="Freeform 12"/>
            <p:cNvSpPr>
              <a:spLocks/>
            </p:cNvSpPr>
            <p:nvPr/>
          </p:nvSpPr>
          <p:spPr bwMode="auto">
            <a:xfrm>
              <a:off x="576" y="1752"/>
              <a:ext cx="1824" cy="312"/>
            </a:xfrm>
            <a:custGeom>
              <a:avLst/>
              <a:gdLst>
                <a:gd name="T0" fmla="*/ 1907 w 1910"/>
                <a:gd name="T1" fmla="*/ 368 h 368"/>
                <a:gd name="T2" fmla="*/ 0 w 1910"/>
                <a:gd name="T3" fmla="*/ 368 h 368"/>
                <a:gd name="T4" fmla="*/ 0 w 1910"/>
                <a:gd name="T5" fmla="*/ 0 h 368"/>
                <a:gd name="T6" fmla="*/ 1910 w 1910"/>
                <a:gd name="T7" fmla="*/ 0 h 368"/>
                <a:gd name="T8" fmla="*/ 1910 w 1910"/>
                <a:gd name="T9" fmla="*/ 368 h 368"/>
                <a:gd name="T10" fmla="*/ 1910 w 1910"/>
                <a:gd name="T11" fmla="*/ 368 h 3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0"/>
                <a:gd name="T19" fmla="*/ 0 h 368"/>
                <a:gd name="T20" fmla="*/ 1910 w 1910"/>
                <a:gd name="T21" fmla="*/ 368 h 3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0" h="368">
                  <a:moveTo>
                    <a:pt x="1907" y="368"/>
                  </a:moveTo>
                  <a:lnTo>
                    <a:pt x="0" y="368"/>
                  </a:lnTo>
                  <a:lnTo>
                    <a:pt x="0" y="0"/>
                  </a:lnTo>
                  <a:lnTo>
                    <a:pt x="1910" y="0"/>
                  </a:lnTo>
                  <a:lnTo>
                    <a:pt x="1910" y="36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Freeform 13"/>
            <p:cNvSpPr>
              <a:spLocks/>
            </p:cNvSpPr>
            <p:nvPr/>
          </p:nvSpPr>
          <p:spPr bwMode="auto">
            <a:xfrm>
              <a:off x="3333" y="1752"/>
              <a:ext cx="2033" cy="312"/>
            </a:xfrm>
            <a:custGeom>
              <a:avLst/>
              <a:gdLst>
                <a:gd name="T0" fmla="*/ 0 w 2070"/>
                <a:gd name="T1" fmla="*/ 368 h 368"/>
                <a:gd name="T2" fmla="*/ 2070 w 2070"/>
                <a:gd name="T3" fmla="*/ 368 h 368"/>
                <a:gd name="T4" fmla="*/ 2070 w 2070"/>
                <a:gd name="T5" fmla="*/ 0 h 368"/>
                <a:gd name="T6" fmla="*/ 0 w 2070"/>
                <a:gd name="T7" fmla="*/ 0 h 368"/>
                <a:gd name="T8" fmla="*/ 0 w 2070"/>
                <a:gd name="T9" fmla="*/ 368 h 368"/>
                <a:gd name="T10" fmla="*/ 0 w 2070"/>
                <a:gd name="T11" fmla="*/ 368 h 3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0"/>
                <a:gd name="T19" fmla="*/ 0 h 368"/>
                <a:gd name="T20" fmla="*/ 2070 w 2070"/>
                <a:gd name="T21" fmla="*/ 368 h 3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0" h="368">
                  <a:moveTo>
                    <a:pt x="0" y="368"/>
                  </a:moveTo>
                  <a:lnTo>
                    <a:pt x="2070" y="368"/>
                  </a:lnTo>
                  <a:lnTo>
                    <a:pt x="2070" y="0"/>
                  </a:lnTo>
                  <a:lnTo>
                    <a:pt x="0" y="0"/>
                  </a:lnTo>
                  <a:lnTo>
                    <a:pt x="0" y="36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1131" y="1752"/>
              <a:ext cx="1" cy="3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>
              <a:off x="1631" y="1752"/>
              <a:ext cx="1" cy="3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3863" y="1756"/>
              <a:ext cx="4" cy="3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>
              <a:off x="4031" y="1756"/>
              <a:ext cx="1" cy="3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>
              <a:off x="4548" y="1752"/>
              <a:ext cx="3" cy="3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816" y="158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1" lang="ko-KR" altLang="en-US"/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1945" y="1580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16</a:t>
              </a:r>
              <a:endParaRPr kumimoji="1" lang="ko-KR" altLang="en-US"/>
            </a:p>
          </p:txBody>
        </p:sp>
        <p:sp>
          <p:nvSpPr>
            <p:cNvPr id="26646" name="Rectangle 21"/>
            <p:cNvSpPr>
              <a:spLocks noChangeArrowheads="1"/>
            </p:cNvSpPr>
            <p:nvPr/>
          </p:nvSpPr>
          <p:spPr bwMode="auto">
            <a:xfrm>
              <a:off x="3476" y="157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1" lang="ko-KR" altLang="en-US"/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3538" y="157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–</a:t>
              </a:r>
              <a:endParaRPr kumimoji="1" lang="ko-KR" altLang="en-US"/>
            </a:p>
          </p:txBody>
        </p:sp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3623" y="1577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24</a:t>
              </a:r>
              <a:endParaRPr kumimoji="1" lang="ko-KR" altLang="en-US"/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3900" y="157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1" lang="ko-KR" altLang="en-US"/>
            </a:p>
          </p:txBody>
        </p:sp>
        <p:sp>
          <p:nvSpPr>
            <p:cNvPr id="26650" name="Rectangle 25"/>
            <p:cNvSpPr>
              <a:spLocks noChangeArrowheads="1"/>
            </p:cNvSpPr>
            <p:nvPr/>
          </p:nvSpPr>
          <p:spPr bwMode="auto">
            <a:xfrm>
              <a:off x="4263" y="158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1" lang="ko-KR" altLang="en-US"/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4903" y="1580"/>
              <a:ext cx="15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16</a:t>
              </a:r>
              <a:endParaRPr kumimoji="1" lang="ko-KR" altLang="en-US"/>
            </a:p>
          </p:txBody>
        </p:sp>
        <p:sp>
          <p:nvSpPr>
            <p:cNvPr id="26652" name="Rectangle 27"/>
            <p:cNvSpPr>
              <a:spLocks noChangeArrowheads="1"/>
            </p:cNvSpPr>
            <p:nvPr/>
          </p:nvSpPr>
          <p:spPr bwMode="auto">
            <a:xfrm>
              <a:off x="2750" y="1580"/>
              <a:ext cx="4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&lt; 64 </a:t>
              </a:r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KB</a:t>
              </a:r>
              <a:endParaRPr kumimoji="1" lang="en-US" altLang="ko-KR"/>
            </a:p>
          </p:txBody>
        </p:sp>
        <p:sp>
          <p:nvSpPr>
            <p:cNvPr id="26653" name="Rectangle 28"/>
            <p:cNvSpPr>
              <a:spLocks noChangeArrowheads="1"/>
            </p:cNvSpPr>
            <p:nvPr/>
          </p:nvSpPr>
          <p:spPr bwMode="auto">
            <a:xfrm>
              <a:off x="1336" y="158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700">
                  <a:solidFill>
                    <a:srgbClr val="000000"/>
                  </a:solidFill>
                  <a:latin typeface="Arial" charset="0"/>
                </a:rPr>
                <a:t>8</a:t>
              </a:r>
              <a:endParaRPr kumimoji="1" lang="ko-KR" altLang="en-US"/>
            </a:p>
          </p:txBody>
        </p:sp>
        <p:sp>
          <p:nvSpPr>
            <p:cNvPr id="26654" name="Freeform 29"/>
            <p:cNvSpPr>
              <a:spLocks/>
            </p:cNvSpPr>
            <p:nvPr/>
          </p:nvSpPr>
          <p:spPr bwMode="auto">
            <a:xfrm>
              <a:off x="3113" y="1752"/>
              <a:ext cx="220" cy="312"/>
            </a:xfrm>
            <a:custGeom>
              <a:avLst/>
              <a:gdLst>
                <a:gd name="T0" fmla="*/ 223 w 223"/>
                <a:gd name="T1" fmla="*/ 368 h 368"/>
                <a:gd name="T2" fmla="*/ 41 w 223"/>
                <a:gd name="T3" fmla="*/ 368 h 368"/>
                <a:gd name="T4" fmla="*/ 104 w 223"/>
                <a:gd name="T5" fmla="*/ 131 h 368"/>
                <a:gd name="T6" fmla="*/ 0 w 223"/>
                <a:gd name="T7" fmla="*/ 131 h 368"/>
                <a:gd name="T8" fmla="*/ 41 w 223"/>
                <a:gd name="T9" fmla="*/ 0 h 368"/>
                <a:gd name="T10" fmla="*/ 223 w 223"/>
                <a:gd name="T11" fmla="*/ 0 h 368"/>
                <a:gd name="T12" fmla="*/ 223 w 223"/>
                <a:gd name="T13" fmla="*/ 368 h 368"/>
                <a:gd name="T14" fmla="*/ 223 w 223"/>
                <a:gd name="T15" fmla="*/ 368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3"/>
                <a:gd name="T25" fmla="*/ 0 h 368"/>
                <a:gd name="T26" fmla="*/ 223 w 223"/>
                <a:gd name="T27" fmla="*/ 368 h 3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3" h="368">
                  <a:moveTo>
                    <a:pt x="223" y="368"/>
                  </a:moveTo>
                  <a:lnTo>
                    <a:pt x="41" y="368"/>
                  </a:lnTo>
                  <a:lnTo>
                    <a:pt x="104" y="131"/>
                  </a:lnTo>
                  <a:lnTo>
                    <a:pt x="0" y="131"/>
                  </a:lnTo>
                  <a:lnTo>
                    <a:pt x="41" y="0"/>
                  </a:lnTo>
                  <a:lnTo>
                    <a:pt x="223" y="0"/>
                  </a:lnTo>
                  <a:lnTo>
                    <a:pt x="223" y="36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5" name="Freeform 30"/>
            <p:cNvSpPr>
              <a:spLocks/>
            </p:cNvSpPr>
            <p:nvPr/>
          </p:nvSpPr>
          <p:spPr bwMode="auto">
            <a:xfrm>
              <a:off x="3113" y="1752"/>
              <a:ext cx="220" cy="312"/>
            </a:xfrm>
            <a:custGeom>
              <a:avLst/>
              <a:gdLst>
                <a:gd name="T0" fmla="*/ 223 w 223"/>
                <a:gd name="T1" fmla="*/ 368 h 368"/>
                <a:gd name="T2" fmla="*/ 41 w 223"/>
                <a:gd name="T3" fmla="*/ 368 h 368"/>
                <a:gd name="T4" fmla="*/ 104 w 223"/>
                <a:gd name="T5" fmla="*/ 131 h 368"/>
                <a:gd name="T6" fmla="*/ 0 w 223"/>
                <a:gd name="T7" fmla="*/ 131 h 368"/>
                <a:gd name="T8" fmla="*/ 41 w 223"/>
                <a:gd name="T9" fmla="*/ 0 h 368"/>
                <a:gd name="T10" fmla="*/ 223 w 223"/>
                <a:gd name="T11" fmla="*/ 0 h 368"/>
                <a:gd name="T12" fmla="*/ 223 w 223"/>
                <a:gd name="T13" fmla="*/ 368 h 368"/>
                <a:gd name="T14" fmla="*/ 223 w 223"/>
                <a:gd name="T15" fmla="*/ 368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3"/>
                <a:gd name="T25" fmla="*/ 0 h 368"/>
                <a:gd name="T26" fmla="*/ 223 w 223"/>
                <a:gd name="T27" fmla="*/ 368 h 3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3" h="368">
                  <a:moveTo>
                    <a:pt x="223" y="368"/>
                  </a:moveTo>
                  <a:lnTo>
                    <a:pt x="41" y="368"/>
                  </a:lnTo>
                  <a:lnTo>
                    <a:pt x="104" y="131"/>
                  </a:lnTo>
                  <a:lnTo>
                    <a:pt x="0" y="131"/>
                  </a:lnTo>
                  <a:lnTo>
                    <a:pt x="41" y="0"/>
                  </a:lnTo>
                  <a:lnTo>
                    <a:pt x="223" y="0"/>
                  </a:lnTo>
                  <a:lnTo>
                    <a:pt x="223" y="36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6" name="Freeform 31"/>
            <p:cNvSpPr>
              <a:spLocks/>
            </p:cNvSpPr>
            <p:nvPr/>
          </p:nvSpPr>
          <p:spPr bwMode="auto">
            <a:xfrm>
              <a:off x="2400" y="1752"/>
              <a:ext cx="765" cy="312"/>
            </a:xfrm>
            <a:custGeom>
              <a:avLst/>
              <a:gdLst>
                <a:gd name="T0" fmla="*/ 0 w 728"/>
                <a:gd name="T1" fmla="*/ 368 h 368"/>
                <a:gd name="T2" fmla="*/ 676 w 728"/>
                <a:gd name="T3" fmla="*/ 368 h 368"/>
                <a:gd name="T4" fmla="*/ 728 w 728"/>
                <a:gd name="T5" fmla="*/ 173 h 368"/>
                <a:gd name="T6" fmla="*/ 620 w 728"/>
                <a:gd name="T7" fmla="*/ 173 h 368"/>
                <a:gd name="T8" fmla="*/ 676 w 728"/>
                <a:gd name="T9" fmla="*/ 0 h 368"/>
                <a:gd name="T10" fmla="*/ 3 w 728"/>
                <a:gd name="T11" fmla="*/ 0 h 368"/>
                <a:gd name="T12" fmla="*/ 3 w 728"/>
                <a:gd name="T13" fmla="*/ 368 h 368"/>
                <a:gd name="T14" fmla="*/ 3 w 728"/>
                <a:gd name="T15" fmla="*/ 368 h 368"/>
                <a:gd name="T16" fmla="*/ 0 w 728"/>
                <a:gd name="T17" fmla="*/ 368 h 3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8"/>
                <a:gd name="T28" fmla="*/ 0 h 368"/>
                <a:gd name="T29" fmla="*/ 728 w 728"/>
                <a:gd name="T30" fmla="*/ 368 h 3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8" h="368">
                  <a:moveTo>
                    <a:pt x="0" y="368"/>
                  </a:moveTo>
                  <a:lnTo>
                    <a:pt x="676" y="368"/>
                  </a:lnTo>
                  <a:lnTo>
                    <a:pt x="728" y="173"/>
                  </a:lnTo>
                  <a:lnTo>
                    <a:pt x="620" y="173"/>
                  </a:lnTo>
                  <a:lnTo>
                    <a:pt x="676" y="0"/>
                  </a:lnTo>
                  <a:lnTo>
                    <a:pt x="3" y="0"/>
                  </a:lnTo>
                  <a:lnTo>
                    <a:pt x="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7" name="Freeform 32"/>
            <p:cNvSpPr>
              <a:spLocks/>
            </p:cNvSpPr>
            <p:nvPr/>
          </p:nvSpPr>
          <p:spPr bwMode="auto">
            <a:xfrm>
              <a:off x="2400" y="1752"/>
              <a:ext cx="765" cy="312"/>
            </a:xfrm>
            <a:custGeom>
              <a:avLst/>
              <a:gdLst>
                <a:gd name="T0" fmla="*/ 0 w 728"/>
                <a:gd name="T1" fmla="*/ 368 h 368"/>
                <a:gd name="T2" fmla="*/ 676 w 728"/>
                <a:gd name="T3" fmla="*/ 368 h 368"/>
                <a:gd name="T4" fmla="*/ 728 w 728"/>
                <a:gd name="T5" fmla="*/ 173 h 368"/>
                <a:gd name="T6" fmla="*/ 620 w 728"/>
                <a:gd name="T7" fmla="*/ 173 h 368"/>
                <a:gd name="T8" fmla="*/ 676 w 728"/>
                <a:gd name="T9" fmla="*/ 0 h 368"/>
                <a:gd name="T10" fmla="*/ 3 w 728"/>
                <a:gd name="T11" fmla="*/ 0 h 368"/>
                <a:gd name="T12" fmla="*/ 3 w 728"/>
                <a:gd name="T13" fmla="*/ 368 h 368"/>
                <a:gd name="T14" fmla="*/ 3 w 728"/>
                <a:gd name="T15" fmla="*/ 368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8"/>
                <a:gd name="T25" fmla="*/ 0 h 368"/>
                <a:gd name="T26" fmla="*/ 728 w 728"/>
                <a:gd name="T27" fmla="*/ 368 h 3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8" h="368">
                  <a:moveTo>
                    <a:pt x="0" y="368"/>
                  </a:moveTo>
                  <a:lnTo>
                    <a:pt x="676" y="368"/>
                  </a:lnTo>
                  <a:lnTo>
                    <a:pt x="728" y="173"/>
                  </a:lnTo>
                  <a:lnTo>
                    <a:pt x="620" y="173"/>
                  </a:lnTo>
                  <a:lnTo>
                    <a:pt x="676" y="0"/>
                  </a:lnTo>
                  <a:lnTo>
                    <a:pt x="3" y="0"/>
                  </a:lnTo>
                  <a:lnTo>
                    <a:pt x="3" y="36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8" name="Rectangle 33"/>
            <p:cNvSpPr>
              <a:spLocks noChangeArrowheads="1"/>
            </p:cNvSpPr>
            <p:nvPr/>
          </p:nvSpPr>
          <p:spPr bwMode="auto">
            <a:xfrm>
              <a:off x="2448" y="1831"/>
              <a:ext cx="5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700">
                  <a:solidFill>
                    <a:srgbClr val="000000"/>
                  </a:solidFill>
                  <a:latin typeface="Arial" charset="0"/>
                </a:rPr>
                <a:t>User data</a:t>
              </a:r>
              <a:endParaRPr kumimoji="1" lang="en-US" altLang="ko-KR"/>
            </a:p>
          </p:txBody>
        </p:sp>
      </p:grpSp>
      <p:sp>
        <p:nvSpPr>
          <p:cNvPr id="26629" name="Text Box 38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AAL 3/4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셀 형식 (</a:t>
            </a:r>
            <a:r>
              <a:rPr lang="en-US" altLang="ko-KR"/>
              <a:t>Cell Format)  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Type                          </a:t>
            </a:r>
          </a:p>
          <a:p>
            <a:pPr lvl="2"/>
            <a:r>
              <a:rPr lang="en-US" altLang="ko-KR"/>
              <a:t>BOM: </a:t>
            </a:r>
            <a:r>
              <a:rPr lang="ko-KR" altLang="en-US"/>
              <a:t>메시지의 시작        </a:t>
            </a:r>
          </a:p>
          <a:p>
            <a:pPr lvl="2"/>
            <a:r>
              <a:rPr lang="en-US" altLang="ko-KR"/>
              <a:t>COM: </a:t>
            </a:r>
            <a:r>
              <a:rPr lang="ko-KR" altLang="en-US"/>
              <a:t>메시지가 계속되고 있음 (메시지의 중간)              </a:t>
            </a:r>
          </a:p>
          <a:p>
            <a:pPr lvl="2"/>
            <a:r>
              <a:rPr lang="en-US" altLang="ko-KR"/>
              <a:t>EOM: </a:t>
            </a:r>
            <a:r>
              <a:rPr lang="ko-KR" altLang="en-US"/>
              <a:t>메시지의 끝       </a:t>
            </a:r>
          </a:p>
          <a:p>
            <a:pPr lvl="1"/>
            <a:r>
              <a:rPr lang="en-US" altLang="ko-KR"/>
              <a:t>SEQ: sequence number - </a:t>
            </a:r>
            <a:r>
              <a:rPr lang="ko-KR" altLang="en-US"/>
              <a:t>순서 번호           </a:t>
            </a:r>
          </a:p>
          <a:p>
            <a:pPr lvl="1"/>
            <a:r>
              <a:rPr lang="en-US" altLang="ko-KR"/>
              <a:t>MID: message id - </a:t>
            </a:r>
            <a:r>
              <a:rPr lang="ko-KR" altLang="en-US"/>
              <a:t>메시지의 식별자      </a:t>
            </a:r>
          </a:p>
          <a:p>
            <a:pPr lvl="1"/>
            <a:r>
              <a:rPr lang="en-US" altLang="ko-KR"/>
              <a:t>Length: </a:t>
            </a:r>
            <a:r>
              <a:rPr lang="ko-KR" altLang="en-US"/>
              <a:t>이 셀에 있는 </a:t>
            </a:r>
            <a:r>
              <a:rPr lang="en-US" altLang="ko-KR"/>
              <a:t>PDU</a:t>
            </a:r>
            <a:r>
              <a:rPr lang="ko-KR" altLang="en-US"/>
              <a:t>의 바이트 수 </a:t>
            </a:r>
          </a:p>
          <a:p>
            <a:pPr lvl="1"/>
            <a:endParaRPr lang="ko-KR" altLang="en-US"/>
          </a:p>
        </p:txBody>
      </p:sp>
      <p:grpSp>
        <p:nvGrpSpPr>
          <p:cNvPr id="27652" name="Group 30"/>
          <p:cNvGrpSpPr>
            <a:grpSpLocks/>
          </p:cNvGrpSpPr>
          <p:nvPr/>
        </p:nvGrpSpPr>
        <p:grpSpPr bwMode="auto">
          <a:xfrm>
            <a:off x="944563" y="2366963"/>
            <a:ext cx="7489825" cy="815975"/>
            <a:chOff x="595" y="1491"/>
            <a:chExt cx="4718" cy="514"/>
          </a:xfrm>
        </p:grpSpPr>
        <p:sp>
          <p:nvSpPr>
            <p:cNvPr id="27654" name="Freeform 5"/>
            <p:cNvSpPr>
              <a:spLocks/>
            </p:cNvSpPr>
            <p:nvPr/>
          </p:nvSpPr>
          <p:spPr bwMode="auto">
            <a:xfrm>
              <a:off x="3925" y="1675"/>
              <a:ext cx="234" cy="330"/>
            </a:xfrm>
            <a:custGeom>
              <a:avLst/>
              <a:gdLst>
                <a:gd name="T0" fmla="*/ 44 w 234"/>
                <a:gd name="T1" fmla="*/ 326 h 330"/>
                <a:gd name="T2" fmla="*/ 234 w 234"/>
                <a:gd name="T3" fmla="*/ 330 h 330"/>
                <a:gd name="T4" fmla="*/ 234 w 234"/>
                <a:gd name="T5" fmla="*/ 0 h 330"/>
                <a:gd name="T6" fmla="*/ 44 w 234"/>
                <a:gd name="T7" fmla="*/ 0 h 330"/>
                <a:gd name="T8" fmla="*/ 0 w 234"/>
                <a:gd name="T9" fmla="*/ 111 h 330"/>
                <a:gd name="T10" fmla="*/ 107 w 234"/>
                <a:gd name="T11" fmla="*/ 111 h 330"/>
                <a:gd name="T12" fmla="*/ 44 w 234"/>
                <a:gd name="T13" fmla="*/ 330 h 330"/>
                <a:gd name="T14" fmla="*/ 44 w 234"/>
                <a:gd name="T15" fmla="*/ 330 h 330"/>
                <a:gd name="T16" fmla="*/ 44 w 234"/>
                <a:gd name="T17" fmla="*/ 326 h 3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4"/>
                <a:gd name="T28" fmla="*/ 0 h 330"/>
                <a:gd name="T29" fmla="*/ 234 w 234"/>
                <a:gd name="T30" fmla="*/ 330 h 3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4" h="330">
                  <a:moveTo>
                    <a:pt x="44" y="326"/>
                  </a:moveTo>
                  <a:lnTo>
                    <a:pt x="234" y="330"/>
                  </a:lnTo>
                  <a:lnTo>
                    <a:pt x="234" y="0"/>
                  </a:lnTo>
                  <a:lnTo>
                    <a:pt x="44" y="0"/>
                  </a:lnTo>
                  <a:lnTo>
                    <a:pt x="0" y="111"/>
                  </a:lnTo>
                  <a:lnTo>
                    <a:pt x="107" y="111"/>
                  </a:lnTo>
                  <a:lnTo>
                    <a:pt x="44" y="330"/>
                  </a:lnTo>
                  <a:lnTo>
                    <a:pt x="44" y="32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5" name="Freeform 6"/>
            <p:cNvSpPr>
              <a:spLocks/>
            </p:cNvSpPr>
            <p:nvPr/>
          </p:nvSpPr>
          <p:spPr bwMode="auto">
            <a:xfrm>
              <a:off x="3925" y="1675"/>
              <a:ext cx="234" cy="330"/>
            </a:xfrm>
            <a:custGeom>
              <a:avLst/>
              <a:gdLst>
                <a:gd name="T0" fmla="*/ 44 w 234"/>
                <a:gd name="T1" fmla="*/ 326 h 330"/>
                <a:gd name="T2" fmla="*/ 234 w 234"/>
                <a:gd name="T3" fmla="*/ 330 h 330"/>
                <a:gd name="T4" fmla="*/ 234 w 234"/>
                <a:gd name="T5" fmla="*/ 0 h 330"/>
                <a:gd name="T6" fmla="*/ 44 w 234"/>
                <a:gd name="T7" fmla="*/ 0 h 330"/>
                <a:gd name="T8" fmla="*/ 0 w 234"/>
                <a:gd name="T9" fmla="*/ 111 h 330"/>
                <a:gd name="T10" fmla="*/ 107 w 234"/>
                <a:gd name="T11" fmla="*/ 111 h 330"/>
                <a:gd name="T12" fmla="*/ 44 w 234"/>
                <a:gd name="T13" fmla="*/ 330 h 330"/>
                <a:gd name="T14" fmla="*/ 44 w 234"/>
                <a:gd name="T15" fmla="*/ 330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4"/>
                <a:gd name="T25" fmla="*/ 0 h 330"/>
                <a:gd name="T26" fmla="*/ 234 w 234"/>
                <a:gd name="T27" fmla="*/ 330 h 3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4" h="330">
                  <a:moveTo>
                    <a:pt x="44" y="326"/>
                  </a:moveTo>
                  <a:lnTo>
                    <a:pt x="234" y="330"/>
                  </a:lnTo>
                  <a:lnTo>
                    <a:pt x="234" y="0"/>
                  </a:lnTo>
                  <a:lnTo>
                    <a:pt x="44" y="0"/>
                  </a:lnTo>
                  <a:lnTo>
                    <a:pt x="0" y="111"/>
                  </a:lnTo>
                  <a:lnTo>
                    <a:pt x="107" y="111"/>
                  </a:lnTo>
                  <a:lnTo>
                    <a:pt x="44" y="33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6" name="Freeform 7"/>
            <p:cNvSpPr>
              <a:spLocks/>
            </p:cNvSpPr>
            <p:nvPr/>
          </p:nvSpPr>
          <p:spPr bwMode="auto">
            <a:xfrm>
              <a:off x="3075" y="1675"/>
              <a:ext cx="902" cy="330"/>
            </a:xfrm>
            <a:custGeom>
              <a:avLst/>
              <a:gdLst>
                <a:gd name="T0" fmla="*/ 850 w 902"/>
                <a:gd name="T1" fmla="*/ 326 h 330"/>
                <a:gd name="T2" fmla="*/ 0 w 902"/>
                <a:gd name="T3" fmla="*/ 330 h 330"/>
                <a:gd name="T4" fmla="*/ 0 w 902"/>
                <a:gd name="T5" fmla="*/ 0 h 330"/>
                <a:gd name="T6" fmla="*/ 850 w 902"/>
                <a:gd name="T7" fmla="*/ 0 h 330"/>
                <a:gd name="T8" fmla="*/ 790 w 902"/>
                <a:gd name="T9" fmla="*/ 154 h 330"/>
                <a:gd name="T10" fmla="*/ 902 w 902"/>
                <a:gd name="T11" fmla="*/ 154 h 330"/>
                <a:gd name="T12" fmla="*/ 850 w 902"/>
                <a:gd name="T13" fmla="*/ 330 h 330"/>
                <a:gd name="T14" fmla="*/ 850 w 902"/>
                <a:gd name="T15" fmla="*/ 330 h 330"/>
                <a:gd name="T16" fmla="*/ 850 w 902"/>
                <a:gd name="T17" fmla="*/ 326 h 3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2"/>
                <a:gd name="T28" fmla="*/ 0 h 330"/>
                <a:gd name="T29" fmla="*/ 902 w 902"/>
                <a:gd name="T30" fmla="*/ 330 h 3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2" h="330">
                  <a:moveTo>
                    <a:pt x="850" y="326"/>
                  </a:moveTo>
                  <a:lnTo>
                    <a:pt x="0" y="330"/>
                  </a:lnTo>
                  <a:lnTo>
                    <a:pt x="0" y="0"/>
                  </a:lnTo>
                  <a:lnTo>
                    <a:pt x="850" y="0"/>
                  </a:lnTo>
                  <a:lnTo>
                    <a:pt x="790" y="154"/>
                  </a:lnTo>
                  <a:lnTo>
                    <a:pt x="902" y="154"/>
                  </a:lnTo>
                  <a:lnTo>
                    <a:pt x="850" y="330"/>
                  </a:lnTo>
                  <a:lnTo>
                    <a:pt x="850" y="32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Freeform 8"/>
            <p:cNvSpPr>
              <a:spLocks/>
            </p:cNvSpPr>
            <p:nvPr/>
          </p:nvSpPr>
          <p:spPr bwMode="auto">
            <a:xfrm>
              <a:off x="3075" y="1675"/>
              <a:ext cx="902" cy="330"/>
            </a:xfrm>
            <a:custGeom>
              <a:avLst/>
              <a:gdLst>
                <a:gd name="T0" fmla="*/ 850 w 902"/>
                <a:gd name="T1" fmla="*/ 326 h 330"/>
                <a:gd name="T2" fmla="*/ 0 w 902"/>
                <a:gd name="T3" fmla="*/ 330 h 330"/>
                <a:gd name="T4" fmla="*/ 0 w 902"/>
                <a:gd name="T5" fmla="*/ 0 h 330"/>
                <a:gd name="T6" fmla="*/ 850 w 902"/>
                <a:gd name="T7" fmla="*/ 0 h 330"/>
                <a:gd name="T8" fmla="*/ 790 w 902"/>
                <a:gd name="T9" fmla="*/ 154 h 330"/>
                <a:gd name="T10" fmla="*/ 902 w 902"/>
                <a:gd name="T11" fmla="*/ 154 h 330"/>
                <a:gd name="T12" fmla="*/ 850 w 902"/>
                <a:gd name="T13" fmla="*/ 330 h 330"/>
                <a:gd name="T14" fmla="*/ 850 w 902"/>
                <a:gd name="T15" fmla="*/ 330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2"/>
                <a:gd name="T25" fmla="*/ 0 h 330"/>
                <a:gd name="T26" fmla="*/ 902 w 902"/>
                <a:gd name="T27" fmla="*/ 330 h 3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2" h="330">
                  <a:moveTo>
                    <a:pt x="850" y="326"/>
                  </a:moveTo>
                  <a:lnTo>
                    <a:pt x="0" y="330"/>
                  </a:lnTo>
                  <a:lnTo>
                    <a:pt x="0" y="0"/>
                  </a:lnTo>
                  <a:lnTo>
                    <a:pt x="850" y="0"/>
                  </a:lnTo>
                  <a:lnTo>
                    <a:pt x="790" y="154"/>
                  </a:lnTo>
                  <a:lnTo>
                    <a:pt x="902" y="154"/>
                  </a:lnTo>
                  <a:lnTo>
                    <a:pt x="850" y="33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750" y="1752"/>
              <a:ext cx="7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ATM header</a:t>
              </a:r>
              <a:endParaRPr kumimoji="1" lang="en-US" altLang="ko-KR"/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4233" y="1752"/>
              <a:ext cx="3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Length</a:t>
              </a:r>
              <a:endParaRPr kumimoji="1" lang="en-US" altLang="ko-KR"/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4790" y="1752"/>
              <a:ext cx="4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CRC-10</a:t>
              </a:r>
              <a:endParaRPr kumimoji="1" lang="en-US" altLang="ko-KR"/>
            </a:p>
          </p:txBody>
        </p:sp>
        <p:sp>
          <p:nvSpPr>
            <p:cNvPr id="27661" name="Freeform 12"/>
            <p:cNvSpPr>
              <a:spLocks/>
            </p:cNvSpPr>
            <p:nvPr/>
          </p:nvSpPr>
          <p:spPr bwMode="auto">
            <a:xfrm>
              <a:off x="595" y="1675"/>
              <a:ext cx="2494" cy="330"/>
            </a:xfrm>
            <a:custGeom>
              <a:avLst/>
              <a:gdLst>
                <a:gd name="T0" fmla="*/ 2491 w 2494"/>
                <a:gd name="T1" fmla="*/ 0 h 330"/>
                <a:gd name="T2" fmla="*/ 0 w 2494"/>
                <a:gd name="T3" fmla="*/ 0 h 330"/>
                <a:gd name="T4" fmla="*/ 0 w 2494"/>
                <a:gd name="T5" fmla="*/ 330 h 330"/>
                <a:gd name="T6" fmla="*/ 2494 w 2494"/>
                <a:gd name="T7" fmla="*/ 330 h 3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4"/>
                <a:gd name="T13" fmla="*/ 0 h 330"/>
                <a:gd name="T14" fmla="*/ 2494 w 2494"/>
                <a:gd name="T15" fmla="*/ 330 h 3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4" h="330">
                  <a:moveTo>
                    <a:pt x="2491" y="0"/>
                  </a:moveTo>
                  <a:lnTo>
                    <a:pt x="0" y="0"/>
                  </a:lnTo>
                  <a:lnTo>
                    <a:pt x="0" y="330"/>
                  </a:lnTo>
                  <a:lnTo>
                    <a:pt x="2494" y="33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Freeform 13"/>
            <p:cNvSpPr>
              <a:spLocks/>
            </p:cNvSpPr>
            <p:nvPr/>
          </p:nvSpPr>
          <p:spPr bwMode="auto">
            <a:xfrm>
              <a:off x="4144" y="1675"/>
              <a:ext cx="1169" cy="330"/>
            </a:xfrm>
            <a:custGeom>
              <a:avLst/>
              <a:gdLst>
                <a:gd name="T0" fmla="*/ 0 w 1169"/>
                <a:gd name="T1" fmla="*/ 326 h 330"/>
                <a:gd name="T2" fmla="*/ 1169 w 1169"/>
                <a:gd name="T3" fmla="*/ 330 h 330"/>
                <a:gd name="T4" fmla="*/ 1169 w 1169"/>
                <a:gd name="T5" fmla="*/ 0 h 330"/>
                <a:gd name="T6" fmla="*/ 0 w 1169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9"/>
                <a:gd name="T13" fmla="*/ 0 h 330"/>
                <a:gd name="T14" fmla="*/ 1169 w 1169"/>
                <a:gd name="T15" fmla="*/ 330 h 3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9" h="330">
                  <a:moveTo>
                    <a:pt x="0" y="326"/>
                  </a:moveTo>
                  <a:lnTo>
                    <a:pt x="1169" y="330"/>
                  </a:lnTo>
                  <a:lnTo>
                    <a:pt x="1169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1667" y="1675"/>
              <a:ext cx="1" cy="32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2015" y="1675"/>
              <a:ext cx="1" cy="32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4159" y="1675"/>
              <a:ext cx="1" cy="32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4700" y="1675"/>
              <a:ext cx="4" cy="32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1062" y="1491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40</a:t>
              </a:r>
              <a:endParaRPr kumimoji="1" lang="ko-KR" altLang="en-US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1823" y="1491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kumimoji="1" lang="ko-KR" alt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2217" y="1491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4</a:t>
              </a:r>
              <a:endParaRPr kumimoji="1" lang="ko-KR" altLang="en-US"/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2117" y="1752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SEQ</a:t>
              </a:r>
              <a:endParaRPr kumimoji="1" lang="en-US" altLang="ko-KR"/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2644" y="1752"/>
              <a:ext cx="2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MID</a:t>
              </a:r>
              <a:endParaRPr kumimoji="1" lang="en-US" altLang="ko-KR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2451" y="1675"/>
              <a:ext cx="1" cy="3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1708" y="1752"/>
              <a:ext cx="2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Type</a:t>
              </a:r>
              <a:endParaRPr kumimoji="1" lang="en-US" altLang="ko-KR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3286" y="1752"/>
              <a:ext cx="4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Payload</a:t>
              </a:r>
              <a:endParaRPr kumimoji="1" lang="en-US" altLang="ko-KR"/>
            </a:p>
          </p:txBody>
        </p:sp>
        <p:sp>
          <p:nvSpPr>
            <p:cNvPr id="27675" name="Rectangle 26"/>
            <p:cNvSpPr>
              <a:spLocks noChangeArrowheads="1"/>
            </p:cNvSpPr>
            <p:nvPr/>
          </p:nvSpPr>
          <p:spPr bwMode="auto">
            <a:xfrm>
              <a:off x="3286" y="1495"/>
              <a:ext cx="8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352 (44 </a:t>
              </a:r>
              <a:r>
                <a:rPr kumimoji="1" lang="en-US" altLang="ko-KR" sz="1600">
                  <a:solidFill>
                    <a:srgbClr val="000000"/>
                  </a:solidFill>
                  <a:latin typeface="Arial" charset="0"/>
                </a:rPr>
                <a:t>bytes)</a:t>
              </a:r>
              <a:endParaRPr kumimoji="1" lang="en-US" altLang="ko-KR"/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2696" y="1495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10</a:t>
              </a:r>
              <a:endParaRPr kumimoji="1" lang="ko-KR" altLang="en-US"/>
            </a:p>
          </p:txBody>
        </p:sp>
        <p:sp>
          <p:nvSpPr>
            <p:cNvPr id="27677" name="Rectangle 28"/>
            <p:cNvSpPr>
              <a:spLocks noChangeArrowheads="1"/>
            </p:cNvSpPr>
            <p:nvPr/>
          </p:nvSpPr>
          <p:spPr bwMode="auto">
            <a:xfrm>
              <a:off x="4411" y="149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6</a:t>
              </a:r>
              <a:endParaRPr kumimoji="1" lang="ko-KR" altLang="en-US"/>
            </a:p>
          </p:txBody>
        </p:sp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4934" y="1495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600">
                  <a:solidFill>
                    <a:srgbClr val="000000"/>
                  </a:solidFill>
                  <a:latin typeface="Arial" charset="0"/>
                </a:rPr>
                <a:t>10</a:t>
              </a:r>
              <a:endParaRPr kumimoji="1" lang="ko-KR" altLang="en-US"/>
            </a:p>
          </p:txBody>
        </p:sp>
      </p:grpSp>
      <p:sp>
        <p:nvSpPr>
          <p:cNvPr id="27653" name="Text Box 31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AAL5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수렴 부계층 </a:t>
            </a:r>
            <a:r>
              <a:rPr lang="en-US" altLang="ko-KR"/>
              <a:t>PDU </a:t>
            </a:r>
            <a:r>
              <a:rPr lang="ko-KR" altLang="en-US"/>
              <a:t>형식 (</a:t>
            </a:r>
            <a:r>
              <a:rPr lang="en-US" altLang="ko-KR"/>
              <a:t>CS-PDU Format)                         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ko-KR" altLang="en-US"/>
              <a:t>트레일러가 항상 </a:t>
            </a:r>
            <a:r>
              <a:rPr lang="en-US" altLang="ko-KR"/>
              <a:t>ATM </a:t>
            </a:r>
            <a:r>
              <a:rPr lang="ko-KR" altLang="en-US"/>
              <a:t>셀의 끝에 오도록 패딩                 </a:t>
            </a:r>
          </a:p>
          <a:p>
            <a:pPr lvl="1"/>
            <a:r>
              <a:rPr lang="en-US" altLang="ko-KR"/>
              <a:t>Length: PDU</a:t>
            </a:r>
            <a:r>
              <a:rPr lang="ko-KR" altLang="en-US"/>
              <a:t>의 사이즈(단지 데이터만)         </a:t>
            </a:r>
          </a:p>
          <a:p>
            <a:pPr lvl="1"/>
            <a:r>
              <a:rPr lang="en-US" altLang="ko-KR"/>
              <a:t>CRC-32 : </a:t>
            </a:r>
            <a:r>
              <a:rPr lang="ko-KR" altLang="en-US"/>
              <a:t>셀의 손실이나 순서 바뀜도 검출          </a:t>
            </a:r>
          </a:p>
          <a:p>
            <a:endParaRPr lang="ko-KR" altLang="en-US"/>
          </a:p>
          <a:p>
            <a:r>
              <a:rPr lang="ko-KR" altLang="en-US"/>
              <a:t>셀 형식 (</a:t>
            </a:r>
            <a:r>
              <a:rPr lang="en-US" altLang="ko-KR"/>
              <a:t>Cell Format)                   </a:t>
            </a:r>
          </a:p>
          <a:p>
            <a:pPr lvl="1"/>
            <a:r>
              <a:rPr lang="en-US" altLang="ko-KR"/>
              <a:t>ATM </a:t>
            </a:r>
            <a:r>
              <a:rPr lang="ko-KR" altLang="en-US"/>
              <a:t>헤더의 </a:t>
            </a:r>
            <a:r>
              <a:rPr lang="en-US" altLang="ko-KR"/>
              <a:t>Type</a:t>
            </a:r>
            <a:r>
              <a:rPr lang="ko-KR" altLang="en-US"/>
              <a:t>필드의 한 비트로 </a:t>
            </a:r>
            <a:r>
              <a:rPr lang="en-US" altLang="ko-KR"/>
              <a:t>PDU</a:t>
            </a:r>
            <a:r>
              <a:rPr lang="ko-KR" altLang="en-US"/>
              <a:t>의 끝을 나타냄.    기존의 </a:t>
            </a:r>
            <a:r>
              <a:rPr lang="en-US" altLang="ko-KR"/>
              <a:t>ATM </a:t>
            </a:r>
            <a:r>
              <a:rPr lang="ko-KR" altLang="en-US"/>
              <a:t>헤더 외에 추가되는 항 전혀 없음. </a:t>
            </a:r>
          </a:p>
        </p:txBody>
      </p:sp>
      <p:grpSp>
        <p:nvGrpSpPr>
          <p:cNvPr id="28676" name="Group 30"/>
          <p:cNvGrpSpPr>
            <a:grpSpLocks/>
          </p:cNvGrpSpPr>
          <p:nvPr/>
        </p:nvGrpSpPr>
        <p:grpSpPr bwMode="auto">
          <a:xfrm>
            <a:off x="1350963" y="2362200"/>
            <a:ext cx="6480175" cy="762000"/>
            <a:chOff x="851" y="1588"/>
            <a:chExt cx="4082" cy="480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4130" y="1832"/>
              <a:ext cx="4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CRC-32</a:t>
              </a:r>
              <a:endParaRPr kumimoji="1" lang="en-US" altLang="ko-KR"/>
            </a:p>
          </p:txBody>
        </p:sp>
        <p:sp>
          <p:nvSpPr>
            <p:cNvPr id="28679" name="Freeform 6"/>
            <p:cNvSpPr>
              <a:spLocks/>
            </p:cNvSpPr>
            <p:nvPr/>
          </p:nvSpPr>
          <p:spPr bwMode="auto">
            <a:xfrm>
              <a:off x="851" y="1760"/>
              <a:ext cx="821" cy="308"/>
            </a:xfrm>
            <a:custGeom>
              <a:avLst/>
              <a:gdLst>
                <a:gd name="T0" fmla="*/ 818 w 821"/>
                <a:gd name="T1" fmla="*/ 0 h 308"/>
                <a:gd name="T2" fmla="*/ 0 w 821"/>
                <a:gd name="T3" fmla="*/ 0 h 308"/>
                <a:gd name="T4" fmla="*/ 0 w 821"/>
                <a:gd name="T5" fmla="*/ 308 h 308"/>
                <a:gd name="T6" fmla="*/ 821 w 821"/>
                <a:gd name="T7" fmla="*/ 308 h 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1"/>
                <a:gd name="T13" fmla="*/ 0 h 308"/>
                <a:gd name="T14" fmla="*/ 821 w 821"/>
                <a:gd name="T15" fmla="*/ 308 h 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1" h="308">
                  <a:moveTo>
                    <a:pt x="818" y="0"/>
                  </a:moveTo>
                  <a:lnTo>
                    <a:pt x="0" y="0"/>
                  </a:lnTo>
                  <a:lnTo>
                    <a:pt x="0" y="308"/>
                  </a:lnTo>
                  <a:lnTo>
                    <a:pt x="821" y="30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0" name="Freeform 7"/>
            <p:cNvSpPr>
              <a:spLocks/>
            </p:cNvSpPr>
            <p:nvPr/>
          </p:nvSpPr>
          <p:spPr bwMode="auto">
            <a:xfrm>
              <a:off x="1712" y="1760"/>
              <a:ext cx="3221" cy="308"/>
            </a:xfrm>
            <a:custGeom>
              <a:avLst/>
              <a:gdLst>
                <a:gd name="T0" fmla="*/ 0 w 3221"/>
                <a:gd name="T1" fmla="*/ 305 h 308"/>
                <a:gd name="T2" fmla="*/ 3221 w 3221"/>
                <a:gd name="T3" fmla="*/ 308 h 308"/>
                <a:gd name="T4" fmla="*/ 3221 w 3221"/>
                <a:gd name="T5" fmla="*/ 0 h 308"/>
                <a:gd name="T6" fmla="*/ 3 w 3221"/>
                <a:gd name="T7" fmla="*/ 0 h 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21"/>
                <a:gd name="T13" fmla="*/ 0 h 308"/>
                <a:gd name="T14" fmla="*/ 3221 w 3221"/>
                <a:gd name="T15" fmla="*/ 308 h 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21" h="308">
                  <a:moveTo>
                    <a:pt x="0" y="305"/>
                  </a:moveTo>
                  <a:lnTo>
                    <a:pt x="3221" y="308"/>
                  </a:lnTo>
                  <a:lnTo>
                    <a:pt x="3221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2519" y="1760"/>
              <a:ext cx="4" cy="3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3749" y="1760"/>
              <a:ext cx="1" cy="3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1152" y="1588"/>
              <a:ext cx="4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&lt; 64 </a:t>
              </a:r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KB</a:t>
              </a:r>
              <a:endParaRPr kumimoji="1" lang="en-US" altLang="ko-KR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1927" y="158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1" lang="ko-KR" altLang="en-US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999" y="158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–</a:t>
              </a:r>
              <a:endParaRPr kumimoji="1" lang="ko-KR" altLang="en-US"/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2092" y="1588"/>
              <a:ext cx="4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47 </a:t>
              </a:r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kumimoji="1" lang="en-US" altLang="ko-KR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2759" y="1588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16</a:t>
              </a:r>
              <a:endParaRPr kumimoji="1" lang="ko-KR" altLang="en-US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3366" y="1588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16</a:t>
              </a:r>
              <a:endParaRPr kumimoji="1" lang="ko-KR" altLang="en-US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2573" y="1832"/>
              <a:ext cx="51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Reserved</a:t>
              </a:r>
              <a:endParaRPr kumimoji="1" lang="en-US" altLang="ko-KR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2114" y="1832"/>
              <a:ext cx="21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Pad</a:t>
              </a:r>
              <a:endParaRPr kumimoji="1" lang="en-US" altLang="ko-KR"/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3337" y="1832"/>
              <a:ext cx="20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Len</a:t>
              </a:r>
              <a:endParaRPr kumimoji="1" lang="en-US" altLang="ko-KR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4270" y="1588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32</a:t>
              </a:r>
              <a:endParaRPr kumimoji="1" lang="ko-KR" alt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3132" y="1760"/>
              <a:ext cx="4" cy="3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Freeform 21"/>
            <p:cNvSpPr>
              <a:spLocks/>
            </p:cNvSpPr>
            <p:nvPr/>
          </p:nvSpPr>
          <p:spPr bwMode="auto">
            <a:xfrm>
              <a:off x="1672" y="1760"/>
              <a:ext cx="216" cy="308"/>
            </a:xfrm>
            <a:custGeom>
              <a:avLst/>
              <a:gdLst>
                <a:gd name="T0" fmla="*/ 216 w 216"/>
                <a:gd name="T1" fmla="*/ 0 h 308"/>
                <a:gd name="T2" fmla="*/ 43 w 216"/>
                <a:gd name="T3" fmla="*/ 0 h 308"/>
                <a:gd name="T4" fmla="*/ 0 w 216"/>
                <a:gd name="T5" fmla="*/ 104 h 308"/>
                <a:gd name="T6" fmla="*/ 104 w 216"/>
                <a:gd name="T7" fmla="*/ 104 h 308"/>
                <a:gd name="T8" fmla="*/ 43 w 216"/>
                <a:gd name="T9" fmla="*/ 308 h 308"/>
                <a:gd name="T10" fmla="*/ 208 w 216"/>
                <a:gd name="T11" fmla="*/ 308 h 308"/>
                <a:gd name="T12" fmla="*/ 216 w 216"/>
                <a:gd name="T13" fmla="*/ 0 h 3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"/>
                <a:gd name="T22" fmla="*/ 0 h 308"/>
                <a:gd name="T23" fmla="*/ 216 w 216"/>
                <a:gd name="T24" fmla="*/ 308 h 3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" h="308">
                  <a:moveTo>
                    <a:pt x="216" y="0"/>
                  </a:moveTo>
                  <a:lnTo>
                    <a:pt x="43" y="0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43" y="308"/>
                  </a:lnTo>
                  <a:lnTo>
                    <a:pt x="208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Freeform 22"/>
            <p:cNvSpPr>
              <a:spLocks/>
            </p:cNvSpPr>
            <p:nvPr/>
          </p:nvSpPr>
          <p:spPr bwMode="auto">
            <a:xfrm>
              <a:off x="1672" y="1760"/>
              <a:ext cx="216" cy="308"/>
            </a:xfrm>
            <a:custGeom>
              <a:avLst/>
              <a:gdLst>
                <a:gd name="T0" fmla="*/ 216 w 216"/>
                <a:gd name="T1" fmla="*/ 0 h 308"/>
                <a:gd name="T2" fmla="*/ 43 w 216"/>
                <a:gd name="T3" fmla="*/ 0 h 308"/>
                <a:gd name="T4" fmla="*/ 0 w 216"/>
                <a:gd name="T5" fmla="*/ 104 h 308"/>
                <a:gd name="T6" fmla="*/ 104 w 216"/>
                <a:gd name="T7" fmla="*/ 104 h 308"/>
                <a:gd name="T8" fmla="*/ 43 w 216"/>
                <a:gd name="T9" fmla="*/ 308 h 308"/>
                <a:gd name="T10" fmla="*/ 208 w 216"/>
                <a:gd name="T11" fmla="*/ 308 h 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308"/>
                <a:gd name="T20" fmla="*/ 216 w 216"/>
                <a:gd name="T21" fmla="*/ 308 h 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308">
                  <a:moveTo>
                    <a:pt x="216" y="0"/>
                  </a:moveTo>
                  <a:lnTo>
                    <a:pt x="43" y="0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43" y="308"/>
                  </a:lnTo>
                  <a:lnTo>
                    <a:pt x="208" y="30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6" name="Freeform 23"/>
            <p:cNvSpPr>
              <a:spLocks/>
            </p:cNvSpPr>
            <p:nvPr/>
          </p:nvSpPr>
          <p:spPr bwMode="auto">
            <a:xfrm>
              <a:off x="1877" y="1760"/>
              <a:ext cx="21" cy="308"/>
            </a:xfrm>
            <a:custGeom>
              <a:avLst/>
              <a:gdLst>
                <a:gd name="T0" fmla="*/ 0 w 21"/>
                <a:gd name="T1" fmla="*/ 305 h 308"/>
                <a:gd name="T2" fmla="*/ 21 w 21"/>
                <a:gd name="T3" fmla="*/ 308 h 308"/>
                <a:gd name="T4" fmla="*/ 21 w 21"/>
                <a:gd name="T5" fmla="*/ 0 h 308"/>
                <a:gd name="T6" fmla="*/ 11 w 21"/>
                <a:gd name="T7" fmla="*/ 0 h 308"/>
                <a:gd name="T8" fmla="*/ 0 w 21"/>
                <a:gd name="T9" fmla="*/ 305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308"/>
                <a:gd name="T17" fmla="*/ 21 w 21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308">
                  <a:moveTo>
                    <a:pt x="0" y="305"/>
                  </a:moveTo>
                  <a:lnTo>
                    <a:pt x="21" y="308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7" name="Freeform 24"/>
            <p:cNvSpPr>
              <a:spLocks/>
            </p:cNvSpPr>
            <p:nvPr/>
          </p:nvSpPr>
          <p:spPr bwMode="auto">
            <a:xfrm>
              <a:off x="1877" y="1760"/>
              <a:ext cx="21" cy="308"/>
            </a:xfrm>
            <a:custGeom>
              <a:avLst/>
              <a:gdLst>
                <a:gd name="T0" fmla="*/ 0 w 21"/>
                <a:gd name="T1" fmla="*/ 305 h 308"/>
                <a:gd name="T2" fmla="*/ 21 w 21"/>
                <a:gd name="T3" fmla="*/ 308 h 308"/>
                <a:gd name="T4" fmla="*/ 21 w 21"/>
                <a:gd name="T5" fmla="*/ 0 h 308"/>
                <a:gd name="T6" fmla="*/ 11 w 21"/>
                <a:gd name="T7" fmla="*/ 0 h 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08"/>
                <a:gd name="T14" fmla="*/ 21 w 21"/>
                <a:gd name="T15" fmla="*/ 308 h 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08">
                  <a:moveTo>
                    <a:pt x="0" y="305"/>
                  </a:moveTo>
                  <a:lnTo>
                    <a:pt x="21" y="308"/>
                  </a:lnTo>
                  <a:lnTo>
                    <a:pt x="21" y="0"/>
                  </a:lnTo>
                  <a:lnTo>
                    <a:pt x="1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8" name="Freeform 25"/>
            <p:cNvSpPr>
              <a:spLocks/>
            </p:cNvSpPr>
            <p:nvPr/>
          </p:nvSpPr>
          <p:spPr bwMode="auto">
            <a:xfrm>
              <a:off x="876" y="1760"/>
              <a:ext cx="847" cy="308"/>
            </a:xfrm>
            <a:custGeom>
              <a:avLst/>
              <a:gdLst>
                <a:gd name="T0" fmla="*/ 0 w 847"/>
                <a:gd name="T1" fmla="*/ 0 h 308"/>
                <a:gd name="T2" fmla="*/ 796 w 847"/>
                <a:gd name="T3" fmla="*/ 0 h 308"/>
                <a:gd name="T4" fmla="*/ 739 w 847"/>
                <a:gd name="T5" fmla="*/ 143 h 308"/>
                <a:gd name="T6" fmla="*/ 847 w 847"/>
                <a:gd name="T7" fmla="*/ 143 h 308"/>
                <a:gd name="T8" fmla="*/ 796 w 847"/>
                <a:gd name="T9" fmla="*/ 308 h 308"/>
                <a:gd name="T10" fmla="*/ 7 w 847"/>
                <a:gd name="T11" fmla="*/ 308 h 308"/>
                <a:gd name="T12" fmla="*/ 0 w 847"/>
                <a:gd name="T13" fmla="*/ 0 h 3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7"/>
                <a:gd name="T22" fmla="*/ 0 h 308"/>
                <a:gd name="T23" fmla="*/ 847 w 847"/>
                <a:gd name="T24" fmla="*/ 308 h 3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7" h="308">
                  <a:moveTo>
                    <a:pt x="0" y="0"/>
                  </a:moveTo>
                  <a:lnTo>
                    <a:pt x="796" y="0"/>
                  </a:lnTo>
                  <a:lnTo>
                    <a:pt x="739" y="143"/>
                  </a:lnTo>
                  <a:lnTo>
                    <a:pt x="847" y="143"/>
                  </a:lnTo>
                  <a:lnTo>
                    <a:pt x="796" y="308"/>
                  </a:lnTo>
                  <a:lnTo>
                    <a:pt x="7" y="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Freeform 26"/>
            <p:cNvSpPr>
              <a:spLocks/>
            </p:cNvSpPr>
            <p:nvPr/>
          </p:nvSpPr>
          <p:spPr bwMode="auto">
            <a:xfrm>
              <a:off x="876" y="1760"/>
              <a:ext cx="847" cy="308"/>
            </a:xfrm>
            <a:custGeom>
              <a:avLst/>
              <a:gdLst>
                <a:gd name="T0" fmla="*/ 0 w 847"/>
                <a:gd name="T1" fmla="*/ 0 h 308"/>
                <a:gd name="T2" fmla="*/ 796 w 847"/>
                <a:gd name="T3" fmla="*/ 0 h 308"/>
                <a:gd name="T4" fmla="*/ 739 w 847"/>
                <a:gd name="T5" fmla="*/ 143 h 308"/>
                <a:gd name="T6" fmla="*/ 847 w 847"/>
                <a:gd name="T7" fmla="*/ 143 h 308"/>
                <a:gd name="T8" fmla="*/ 796 w 847"/>
                <a:gd name="T9" fmla="*/ 308 h 308"/>
                <a:gd name="T10" fmla="*/ 7 w 847"/>
                <a:gd name="T11" fmla="*/ 308 h 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7"/>
                <a:gd name="T19" fmla="*/ 0 h 308"/>
                <a:gd name="T20" fmla="*/ 847 w 847"/>
                <a:gd name="T21" fmla="*/ 308 h 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7" h="308">
                  <a:moveTo>
                    <a:pt x="0" y="0"/>
                  </a:moveTo>
                  <a:lnTo>
                    <a:pt x="796" y="0"/>
                  </a:lnTo>
                  <a:lnTo>
                    <a:pt x="739" y="143"/>
                  </a:lnTo>
                  <a:lnTo>
                    <a:pt x="847" y="143"/>
                  </a:lnTo>
                  <a:lnTo>
                    <a:pt x="796" y="308"/>
                  </a:lnTo>
                  <a:lnTo>
                    <a:pt x="7" y="30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Freeform 27"/>
            <p:cNvSpPr>
              <a:spLocks/>
            </p:cNvSpPr>
            <p:nvPr/>
          </p:nvSpPr>
          <p:spPr bwMode="auto">
            <a:xfrm>
              <a:off x="851" y="1760"/>
              <a:ext cx="29" cy="308"/>
            </a:xfrm>
            <a:custGeom>
              <a:avLst/>
              <a:gdLst>
                <a:gd name="T0" fmla="*/ 29 w 29"/>
                <a:gd name="T1" fmla="*/ 305 h 308"/>
                <a:gd name="T2" fmla="*/ 0 w 29"/>
                <a:gd name="T3" fmla="*/ 308 h 308"/>
                <a:gd name="T4" fmla="*/ 0 w 29"/>
                <a:gd name="T5" fmla="*/ 0 h 308"/>
                <a:gd name="T6" fmla="*/ 29 w 29"/>
                <a:gd name="T7" fmla="*/ 0 h 308"/>
                <a:gd name="T8" fmla="*/ 29 w 29"/>
                <a:gd name="T9" fmla="*/ 305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08"/>
                <a:gd name="T17" fmla="*/ 29 w 29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08">
                  <a:moveTo>
                    <a:pt x="29" y="305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05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Freeform 28"/>
            <p:cNvSpPr>
              <a:spLocks/>
            </p:cNvSpPr>
            <p:nvPr/>
          </p:nvSpPr>
          <p:spPr bwMode="auto">
            <a:xfrm>
              <a:off x="851" y="1760"/>
              <a:ext cx="29" cy="308"/>
            </a:xfrm>
            <a:custGeom>
              <a:avLst/>
              <a:gdLst>
                <a:gd name="T0" fmla="*/ 29 w 29"/>
                <a:gd name="T1" fmla="*/ 305 h 308"/>
                <a:gd name="T2" fmla="*/ 0 w 29"/>
                <a:gd name="T3" fmla="*/ 308 h 308"/>
                <a:gd name="T4" fmla="*/ 0 w 29"/>
                <a:gd name="T5" fmla="*/ 0 h 308"/>
                <a:gd name="T6" fmla="*/ 29 w 29"/>
                <a:gd name="T7" fmla="*/ 0 h 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08"/>
                <a:gd name="T14" fmla="*/ 29 w 29"/>
                <a:gd name="T15" fmla="*/ 308 h 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08">
                  <a:moveTo>
                    <a:pt x="29" y="305"/>
                  </a:moveTo>
                  <a:lnTo>
                    <a:pt x="0" y="308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1242" y="1832"/>
              <a:ext cx="2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kumimoji="1" lang="en-US" altLang="ko-KR"/>
            </a:p>
          </p:txBody>
        </p:sp>
      </p:grpSp>
      <p:sp>
        <p:nvSpPr>
          <p:cNvPr id="28677" name="Text Box 31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AAL3/4 </a:t>
            </a:r>
            <a:r>
              <a:rPr lang="ko-KR" altLang="en-US"/>
              <a:t>포장 및 분할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09600" y="2552700"/>
            <a:ext cx="7977188" cy="3390900"/>
            <a:chOff x="439" y="971"/>
            <a:chExt cx="5025" cy="2136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191" y="993"/>
              <a:ext cx="4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CS-PDU</a:t>
              </a:r>
              <a:endParaRPr lang="en-US" altLang="ko-KR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235" y="1115"/>
              <a:ext cx="37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header</a:t>
              </a:r>
              <a:endParaRPr lang="en-US" altLang="ko-KR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auto">
            <a:xfrm>
              <a:off x="1043" y="971"/>
              <a:ext cx="737" cy="306"/>
            </a:xfrm>
            <a:custGeom>
              <a:avLst/>
              <a:gdLst>
                <a:gd name="T0" fmla="*/ 0 w 737"/>
                <a:gd name="T1" fmla="*/ 306 h 306"/>
                <a:gd name="T2" fmla="*/ 737 w 737"/>
                <a:gd name="T3" fmla="*/ 306 h 306"/>
                <a:gd name="T4" fmla="*/ 737 w 737"/>
                <a:gd name="T5" fmla="*/ 0 h 306"/>
                <a:gd name="T6" fmla="*/ 0 w 737"/>
                <a:gd name="T7" fmla="*/ 0 h 306"/>
                <a:gd name="T8" fmla="*/ 0 w 737"/>
                <a:gd name="T9" fmla="*/ 306 h 306"/>
                <a:gd name="T10" fmla="*/ 0 w 737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7"/>
                <a:gd name="T19" fmla="*/ 0 h 306"/>
                <a:gd name="T20" fmla="*/ 737 w 737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7" h="306">
                  <a:moveTo>
                    <a:pt x="0" y="306"/>
                  </a:moveTo>
                  <a:lnTo>
                    <a:pt x="737" y="306"/>
                  </a:lnTo>
                  <a:lnTo>
                    <a:pt x="737" y="0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00" y="993"/>
              <a:ext cx="4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CS-PDU</a:t>
              </a:r>
              <a:endParaRPr lang="en-US" altLang="ko-KR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3662" y="1115"/>
              <a:ext cx="30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trailer</a:t>
              </a:r>
              <a:endParaRPr lang="en-US" altLang="ko-KR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3456" y="971"/>
              <a:ext cx="737" cy="306"/>
            </a:xfrm>
            <a:custGeom>
              <a:avLst/>
              <a:gdLst>
                <a:gd name="T0" fmla="*/ 0 w 737"/>
                <a:gd name="T1" fmla="*/ 306 h 306"/>
                <a:gd name="T2" fmla="*/ 737 w 737"/>
                <a:gd name="T3" fmla="*/ 306 h 306"/>
                <a:gd name="T4" fmla="*/ 737 w 737"/>
                <a:gd name="T5" fmla="*/ 0 h 306"/>
                <a:gd name="T6" fmla="*/ 0 w 737"/>
                <a:gd name="T7" fmla="*/ 0 h 306"/>
                <a:gd name="T8" fmla="*/ 0 w 737"/>
                <a:gd name="T9" fmla="*/ 306 h 306"/>
                <a:gd name="T10" fmla="*/ 0 w 737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7"/>
                <a:gd name="T19" fmla="*/ 0 h 306"/>
                <a:gd name="T20" fmla="*/ 737 w 737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7" h="306">
                  <a:moveTo>
                    <a:pt x="0" y="306"/>
                  </a:moveTo>
                  <a:lnTo>
                    <a:pt x="737" y="306"/>
                  </a:lnTo>
                  <a:lnTo>
                    <a:pt x="737" y="0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366" y="1041"/>
              <a:ext cx="52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User data</a:t>
              </a:r>
              <a:endParaRPr lang="en-US" altLang="ko-KR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auto">
            <a:xfrm>
              <a:off x="1780" y="971"/>
              <a:ext cx="1676" cy="306"/>
            </a:xfrm>
            <a:custGeom>
              <a:avLst/>
              <a:gdLst>
                <a:gd name="T0" fmla="*/ 0 w 1676"/>
                <a:gd name="T1" fmla="*/ 306 h 306"/>
                <a:gd name="T2" fmla="*/ 1676 w 1676"/>
                <a:gd name="T3" fmla="*/ 306 h 306"/>
                <a:gd name="T4" fmla="*/ 1676 w 1676"/>
                <a:gd name="T5" fmla="*/ 0 h 306"/>
                <a:gd name="T6" fmla="*/ 0 w 1676"/>
                <a:gd name="T7" fmla="*/ 0 h 306"/>
                <a:gd name="T8" fmla="*/ 0 w 1676"/>
                <a:gd name="T9" fmla="*/ 306 h 306"/>
                <a:gd name="T10" fmla="*/ 0 w 1676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76"/>
                <a:gd name="T19" fmla="*/ 0 h 306"/>
                <a:gd name="T20" fmla="*/ 1676 w 1676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76" h="306">
                  <a:moveTo>
                    <a:pt x="0" y="306"/>
                  </a:moveTo>
                  <a:lnTo>
                    <a:pt x="1676" y="306"/>
                  </a:lnTo>
                  <a:lnTo>
                    <a:pt x="1676" y="0"/>
                  </a:lnTo>
                  <a:lnTo>
                    <a:pt x="0" y="0"/>
                  </a:lnTo>
                  <a:lnTo>
                    <a:pt x="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631" y="2326"/>
              <a:ext cx="950" cy="306"/>
            </a:xfrm>
            <a:custGeom>
              <a:avLst/>
              <a:gdLst>
                <a:gd name="T0" fmla="*/ 947 w 950"/>
                <a:gd name="T1" fmla="*/ 306 h 306"/>
                <a:gd name="T2" fmla="*/ 0 w 950"/>
                <a:gd name="T3" fmla="*/ 306 h 306"/>
                <a:gd name="T4" fmla="*/ 0 w 950"/>
                <a:gd name="T5" fmla="*/ 0 h 306"/>
                <a:gd name="T6" fmla="*/ 950 w 950"/>
                <a:gd name="T7" fmla="*/ 0 h 306"/>
                <a:gd name="T8" fmla="*/ 950 w 950"/>
                <a:gd name="T9" fmla="*/ 306 h 306"/>
                <a:gd name="T10" fmla="*/ 950 w 950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0"/>
                <a:gd name="T19" fmla="*/ 0 h 306"/>
                <a:gd name="T20" fmla="*/ 950 w 950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0" h="306">
                  <a:moveTo>
                    <a:pt x="947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50" y="0"/>
                  </a:lnTo>
                  <a:lnTo>
                    <a:pt x="95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1581" y="2326"/>
              <a:ext cx="92" cy="306"/>
            </a:xfrm>
            <a:custGeom>
              <a:avLst/>
              <a:gdLst>
                <a:gd name="T0" fmla="*/ 92 w 92"/>
                <a:gd name="T1" fmla="*/ 306 h 306"/>
                <a:gd name="T2" fmla="*/ 0 w 92"/>
                <a:gd name="T3" fmla="*/ 306 h 306"/>
                <a:gd name="T4" fmla="*/ 0 w 92"/>
                <a:gd name="T5" fmla="*/ 0 h 306"/>
                <a:gd name="T6" fmla="*/ 92 w 92"/>
                <a:gd name="T7" fmla="*/ 0 h 306"/>
                <a:gd name="T8" fmla="*/ 92 w 92"/>
                <a:gd name="T9" fmla="*/ 306 h 306"/>
                <a:gd name="T10" fmla="*/ 92 w 92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306"/>
                <a:gd name="T20" fmla="*/ 92 w 92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306">
                  <a:moveTo>
                    <a:pt x="92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1581" y="2326"/>
              <a:ext cx="92" cy="306"/>
            </a:xfrm>
            <a:custGeom>
              <a:avLst/>
              <a:gdLst>
                <a:gd name="T0" fmla="*/ 92 w 92"/>
                <a:gd name="T1" fmla="*/ 306 h 306"/>
                <a:gd name="T2" fmla="*/ 0 w 92"/>
                <a:gd name="T3" fmla="*/ 306 h 306"/>
                <a:gd name="T4" fmla="*/ 0 w 92"/>
                <a:gd name="T5" fmla="*/ 0 h 306"/>
                <a:gd name="T6" fmla="*/ 92 w 92"/>
                <a:gd name="T7" fmla="*/ 0 h 306"/>
                <a:gd name="T8" fmla="*/ 92 w 92"/>
                <a:gd name="T9" fmla="*/ 306 h 306"/>
                <a:gd name="T10" fmla="*/ 92 w 92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306"/>
                <a:gd name="T20" fmla="*/ 92 w 92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306">
                  <a:moveTo>
                    <a:pt x="92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550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550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439" y="2326"/>
              <a:ext cx="111" cy="306"/>
            </a:xfrm>
            <a:custGeom>
              <a:avLst/>
              <a:gdLst>
                <a:gd name="T0" fmla="*/ 111 w 111"/>
                <a:gd name="T1" fmla="*/ 306 h 306"/>
                <a:gd name="T2" fmla="*/ 0 w 111"/>
                <a:gd name="T3" fmla="*/ 306 h 306"/>
                <a:gd name="T4" fmla="*/ 0 w 111"/>
                <a:gd name="T5" fmla="*/ 0 h 306"/>
                <a:gd name="T6" fmla="*/ 111 w 111"/>
                <a:gd name="T7" fmla="*/ 0 h 306"/>
                <a:gd name="T8" fmla="*/ 111 w 111"/>
                <a:gd name="T9" fmla="*/ 306 h 306"/>
                <a:gd name="T10" fmla="*/ 111 w 11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306"/>
                <a:gd name="T20" fmla="*/ 111 w 11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306">
                  <a:moveTo>
                    <a:pt x="11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30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5" name="Freeform 19"/>
            <p:cNvSpPr>
              <a:spLocks/>
            </p:cNvSpPr>
            <p:nvPr/>
          </p:nvSpPr>
          <p:spPr bwMode="auto">
            <a:xfrm>
              <a:off x="439" y="2326"/>
              <a:ext cx="111" cy="306"/>
            </a:xfrm>
            <a:custGeom>
              <a:avLst/>
              <a:gdLst>
                <a:gd name="T0" fmla="*/ 111 w 111"/>
                <a:gd name="T1" fmla="*/ 306 h 306"/>
                <a:gd name="T2" fmla="*/ 0 w 111"/>
                <a:gd name="T3" fmla="*/ 306 h 306"/>
                <a:gd name="T4" fmla="*/ 0 w 111"/>
                <a:gd name="T5" fmla="*/ 0 h 306"/>
                <a:gd name="T6" fmla="*/ 111 w 111"/>
                <a:gd name="T7" fmla="*/ 0 h 306"/>
                <a:gd name="T8" fmla="*/ 111 w 111"/>
                <a:gd name="T9" fmla="*/ 306 h 306"/>
                <a:gd name="T10" fmla="*/ 111 w 11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306"/>
                <a:gd name="T20" fmla="*/ 111 w 11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306">
                  <a:moveTo>
                    <a:pt x="11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6" name="Freeform 20"/>
            <p:cNvSpPr>
              <a:spLocks/>
            </p:cNvSpPr>
            <p:nvPr/>
          </p:nvSpPr>
          <p:spPr bwMode="auto">
            <a:xfrm>
              <a:off x="1894" y="2326"/>
              <a:ext cx="951" cy="306"/>
            </a:xfrm>
            <a:custGeom>
              <a:avLst/>
              <a:gdLst>
                <a:gd name="T0" fmla="*/ 947 w 951"/>
                <a:gd name="T1" fmla="*/ 306 h 306"/>
                <a:gd name="T2" fmla="*/ 0 w 951"/>
                <a:gd name="T3" fmla="*/ 306 h 306"/>
                <a:gd name="T4" fmla="*/ 0 w 951"/>
                <a:gd name="T5" fmla="*/ 0 h 306"/>
                <a:gd name="T6" fmla="*/ 951 w 951"/>
                <a:gd name="T7" fmla="*/ 0 h 306"/>
                <a:gd name="T8" fmla="*/ 951 w 951"/>
                <a:gd name="T9" fmla="*/ 306 h 306"/>
                <a:gd name="T10" fmla="*/ 951 w 95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1"/>
                <a:gd name="T19" fmla="*/ 0 h 306"/>
                <a:gd name="T20" fmla="*/ 951 w 95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1" h="306">
                  <a:moveTo>
                    <a:pt x="947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51" y="0"/>
                  </a:lnTo>
                  <a:lnTo>
                    <a:pt x="95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auto">
            <a:xfrm>
              <a:off x="2845" y="2326"/>
              <a:ext cx="92" cy="306"/>
            </a:xfrm>
            <a:custGeom>
              <a:avLst/>
              <a:gdLst>
                <a:gd name="T0" fmla="*/ 92 w 92"/>
                <a:gd name="T1" fmla="*/ 306 h 306"/>
                <a:gd name="T2" fmla="*/ 0 w 92"/>
                <a:gd name="T3" fmla="*/ 306 h 306"/>
                <a:gd name="T4" fmla="*/ 0 w 92"/>
                <a:gd name="T5" fmla="*/ 0 h 306"/>
                <a:gd name="T6" fmla="*/ 92 w 92"/>
                <a:gd name="T7" fmla="*/ 0 h 306"/>
                <a:gd name="T8" fmla="*/ 92 w 92"/>
                <a:gd name="T9" fmla="*/ 306 h 306"/>
                <a:gd name="T10" fmla="*/ 92 w 92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306"/>
                <a:gd name="T20" fmla="*/ 92 w 92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306">
                  <a:moveTo>
                    <a:pt x="92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2845" y="2326"/>
              <a:ext cx="92" cy="306"/>
            </a:xfrm>
            <a:custGeom>
              <a:avLst/>
              <a:gdLst>
                <a:gd name="T0" fmla="*/ 92 w 92"/>
                <a:gd name="T1" fmla="*/ 306 h 306"/>
                <a:gd name="T2" fmla="*/ 0 w 92"/>
                <a:gd name="T3" fmla="*/ 306 h 306"/>
                <a:gd name="T4" fmla="*/ 0 w 92"/>
                <a:gd name="T5" fmla="*/ 0 h 306"/>
                <a:gd name="T6" fmla="*/ 92 w 92"/>
                <a:gd name="T7" fmla="*/ 0 h 306"/>
                <a:gd name="T8" fmla="*/ 92 w 92"/>
                <a:gd name="T9" fmla="*/ 306 h 306"/>
                <a:gd name="T10" fmla="*/ 92 w 92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306"/>
                <a:gd name="T20" fmla="*/ 92 w 92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306">
                  <a:moveTo>
                    <a:pt x="92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auto">
            <a:xfrm>
              <a:off x="1813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0" name="Freeform 24"/>
            <p:cNvSpPr>
              <a:spLocks/>
            </p:cNvSpPr>
            <p:nvPr/>
          </p:nvSpPr>
          <p:spPr bwMode="auto">
            <a:xfrm>
              <a:off x="1813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1" name="Freeform 25"/>
            <p:cNvSpPr>
              <a:spLocks/>
            </p:cNvSpPr>
            <p:nvPr/>
          </p:nvSpPr>
          <p:spPr bwMode="auto">
            <a:xfrm>
              <a:off x="1703" y="2326"/>
              <a:ext cx="110" cy="306"/>
            </a:xfrm>
            <a:custGeom>
              <a:avLst/>
              <a:gdLst>
                <a:gd name="T0" fmla="*/ 110 w 110"/>
                <a:gd name="T1" fmla="*/ 306 h 306"/>
                <a:gd name="T2" fmla="*/ 0 w 110"/>
                <a:gd name="T3" fmla="*/ 306 h 306"/>
                <a:gd name="T4" fmla="*/ 0 w 110"/>
                <a:gd name="T5" fmla="*/ 0 h 306"/>
                <a:gd name="T6" fmla="*/ 110 w 110"/>
                <a:gd name="T7" fmla="*/ 0 h 306"/>
                <a:gd name="T8" fmla="*/ 110 w 110"/>
                <a:gd name="T9" fmla="*/ 306 h 306"/>
                <a:gd name="T10" fmla="*/ 110 w 110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"/>
                <a:gd name="T19" fmla="*/ 0 h 306"/>
                <a:gd name="T20" fmla="*/ 110 w 110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" h="306">
                  <a:moveTo>
                    <a:pt x="110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30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2" name="Freeform 26"/>
            <p:cNvSpPr>
              <a:spLocks/>
            </p:cNvSpPr>
            <p:nvPr/>
          </p:nvSpPr>
          <p:spPr bwMode="auto">
            <a:xfrm>
              <a:off x="1703" y="2326"/>
              <a:ext cx="110" cy="306"/>
            </a:xfrm>
            <a:custGeom>
              <a:avLst/>
              <a:gdLst>
                <a:gd name="T0" fmla="*/ 110 w 110"/>
                <a:gd name="T1" fmla="*/ 306 h 306"/>
                <a:gd name="T2" fmla="*/ 0 w 110"/>
                <a:gd name="T3" fmla="*/ 306 h 306"/>
                <a:gd name="T4" fmla="*/ 0 w 110"/>
                <a:gd name="T5" fmla="*/ 0 h 306"/>
                <a:gd name="T6" fmla="*/ 110 w 110"/>
                <a:gd name="T7" fmla="*/ 0 h 306"/>
                <a:gd name="T8" fmla="*/ 110 w 110"/>
                <a:gd name="T9" fmla="*/ 306 h 306"/>
                <a:gd name="T10" fmla="*/ 110 w 110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"/>
                <a:gd name="T19" fmla="*/ 0 h 306"/>
                <a:gd name="T20" fmla="*/ 110 w 110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" h="306">
                  <a:moveTo>
                    <a:pt x="110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3" name="Freeform 27"/>
            <p:cNvSpPr>
              <a:spLocks/>
            </p:cNvSpPr>
            <p:nvPr/>
          </p:nvSpPr>
          <p:spPr bwMode="auto">
            <a:xfrm>
              <a:off x="3158" y="2326"/>
              <a:ext cx="950" cy="306"/>
            </a:xfrm>
            <a:custGeom>
              <a:avLst/>
              <a:gdLst>
                <a:gd name="T0" fmla="*/ 946 w 950"/>
                <a:gd name="T1" fmla="*/ 306 h 306"/>
                <a:gd name="T2" fmla="*/ 0 w 950"/>
                <a:gd name="T3" fmla="*/ 306 h 306"/>
                <a:gd name="T4" fmla="*/ 0 w 950"/>
                <a:gd name="T5" fmla="*/ 0 h 306"/>
                <a:gd name="T6" fmla="*/ 950 w 950"/>
                <a:gd name="T7" fmla="*/ 0 h 306"/>
                <a:gd name="T8" fmla="*/ 950 w 950"/>
                <a:gd name="T9" fmla="*/ 306 h 306"/>
                <a:gd name="T10" fmla="*/ 950 w 950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0"/>
                <a:gd name="T19" fmla="*/ 0 h 306"/>
                <a:gd name="T20" fmla="*/ 950 w 950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0" h="306">
                  <a:moveTo>
                    <a:pt x="946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50" y="0"/>
                  </a:lnTo>
                  <a:lnTo>
                    <a:pt x="95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4" name="Freeform 28"/>
            <p:cNvSpPr>
              <a:spLocks/>
            </p:cNvSpPr>
            <p:nvPr/>
          </p:nvSpPr>
          <p:spPr bwMode="auto">
            <a:xfrm>
              <a:off x="4108" y="2326"/>
              <a:ext cx="92" cy="306"/>
            </a:xfrm>
            <a:custGeom>
              <a:avLst/>
              <a:gdLst>
                <a:gd name="T0" fmla="*/ 92 w 92"/>
                <a:gd name="T1" fmla="*/ 306 h 306"/>
                <a:gd name="T2" fmla="*/ 0 w 92"/>
                <a:gd name="T3" fmla="*/ 306 h 306"/>
                <a:gd name="T4" fmla="*/ 0 w 92"/>
                <a:gd name="T5" fmla="*/ 0 h 306"/>
                <a:gd name="T6" fmla="*/ 92 w 92"/>
                <a:gd name="T7" fmla="*/ 0 h 306"/>
                <a:gd name="T8" fmla="*/ 92 w 92"/>
                <a:gd name="T9" fmla="*/ 306 h 306"/>
                <a:gd name="T10" fmla="*/ 92 w 92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306"/>
                <a:gd name="T20" fmla="*/ 92 w 92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306">
                  <a:moveTo>
                    <a:pt x="92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5" name="Freeform 29"/>
            <p:cNvSpPr>
              <a:spLocks/>
            </p:cNvSpPr>
            <p:nvPr/>
          </p:nvSpPr>
          <p:spPr bwMode="auto">
            <a:xfrm>
              <a:off x="4108" y="2326"/>
              <a:ext cx="92" cy="306"/>
            </a:xfrm>
            <a:custGeom>
              <a:avLst/>
              <a:gdLst>
                <a:gd name="T0" fmla="*/ 92 w 92"/>
                <a:gd name="T1" fmla="*/ 306 h 306"/>
                <a:gd name="T2" fmla="*/ 0 w 92"/>
                <a:gd name="T3" fmla="*/ 306 h 306"/>
                <a:gd name="T4" fmla="*/ 0 w 92"/>
                <a:gd name="T5" fmla="*/ 0 h 306"/>
                <a:gd name="T6" fmla="*/ 92 w 92"/>
                <a:gd name="T7" fmla="*/ 0 h 306"/>
                <a:gd name="T8" fmla="*/ 92 w 92"/>
                <a:gd name="T9" fmla="*/ 306 h 306"/>
                <a:gd name="T10" fmla="*/ 92 w 92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306"/>
                <a:gd name="T20" fmla="*/ 92 w 92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306">
                  <a:moveTo>
                    <a:pt x="92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6" name="Freeform 30"/>
            <p:cNvSpPr>
              <a:spLocks/>
            </p:cNvSpPr>
            <p:nvPr/>
          </p:nvSpPr>
          <p:spPr bwMode="auto">
            <a:xfrm>
              <a:off x="3077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7" name="Freeform 31"/>
            <p:cNvSpPr>
              <a:spLocks/>
            </p:cNvSpPr>
            <p:nvPr/>
          </p:nvSpPr>
          <p:spPr bwMode="auto">
            <a:xfrm>
              <a:off x="3077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8" name="Freeform 32"/>
            <p:cNvSpPr>
              <a:spLocks/>
            </p:cNvSpPr>
            <p:nvPr/>
          </p:nvSpPr>
          <p:spPr bwMode="auto">
            <a:xfrm>
              <a:off x="2966" y="2326"/>
              <a:ext cx="111" cy="306"/>
            </a:xfrm>
            <a:custGeom>
              <a:avLst/>
              <a:gdLst>
                <a:gd name="T0" fmla="*/ 111 w 111"/>
                <a:gd name="T1" fmla="*/ 306 h 306"/>
                <a:gd name="T2" fmla="*/ 0 w 111"/>
                <a:gd name="T3" fmla="*/ 306 h 306"/>
                <a:gd name="T4" fmla="*/ 0 w 111"/>
                <a:gd name="T5" fmla="*/ 0 h 306"/>
                <a:gd name="T6" fmla="*/ 111 w 111"/>
                <a:gd name="T7" fmla="*/ 0 h 306"/>
                <a:gd name="T8" fmla="*/ 111 w 111"/>
                <a:gd name="T9" fmla="*/ 306 h 306"/>
                <a:gd name="T10" fmla="*/ 111 w 11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306"/>
                <a:gd name="T20" fmla="*/ 111 w 11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306">
                  <a:moveTo>
                    <a:pt x="11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30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9" name="Freeform 33"/>
            <p:cNvSpPr>
              <a:spLocks/>
            </p:cNvSpPr>
            <p:nvPr/>
          </p:nvSpPr>
          <p:spPr bwMode="auto">
            <a:xfrm>
              <a:off x="2966" y="2326"/>
              <a:ext cx="111" cy="306"/>
            </a:xfrm>
            <a:custGeom>
              <a:avLst/>
              <a:gdLst>
                <a:gd name="T0" fmla="*/ 111 w 111"/>
                <a:gd name="T1" fmla="*/ 306 h 306"/>
                <a:gd name="T2" fmla="*/ 0 w 111"/>
                <a:gd name="T3" fmla="*/ 306 h 306"/>
                <a:gd name="T4" fmla="*/ 0 w 111"/>
                <a:gd name="T5" fmla="*/ 0 h 306"/>
                <a:gd name="T6" fmla="*/ 111 w 111"/>
                <a:gd name="T7" fmla="*/ 0 h 306"/>
                <a:gd name="T8" fmla="*/ 111 w 111"/>
                <a:gd name="T9" fmla="*/ 306 h 306"/>
                <a:gd name="T10" fmla="*/ 111 w 11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306"/>
                <a:gd name="T20" fmla="*/ 111 w 11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306">
                  <a:moveTo>
                    <a:pt x="11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0" name="Freeform 34"/>
            <p:cNvSpPr>
              <a:spLocks/>
            </p:cNvSpPr>
            <p:nvPr/>
          </p:nvSpPr>
          <p:spPr bwMode="auto">
            <a:xfrm>
              <a:off x="5371" y="2326"/>
              <a:ext cx="93" cy="306"/>
            </a:xfrm>
            <a:custGeom>
              <a:avLst/>
              <a:gdLst>
                <a:gd name="T0" fmla="*/ 93 w 93"/>
                <a:gd name="T1" fmla="*/ 306 h 306"/>
                <a:gd name="T2" fmla="*/ 0 w 93"/>
                <a:gd name="T3" fmla="*/ 306 h 306"/>
                <a:gd name="T4" fmla="*/ 0 w 93"/>
                <a:gd name="T5" fmla="*/ 0 h 306"/>
                <a:gd name="T6" fmla="*/ 93 w 93"/>
                <a:gd name="T7" fmla="*/ 0 h 306"/>
                <a:gd name="T8" fmla="*/ 93 w 93"/>
                <a:gd name="T9" fmla="*/ 306 h 306"/>
                <a:gd name="T10" fmla="*/ 93 w 93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306"/>
                <a:gd name="T20" fmla="*/ 93 w 93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306">
                  <a:moveTo>
                    <a:pt x="93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3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1" name="Freeform 35"/>
            <p:cNvSpPr>
              <a:spLocks/>
            </p:cNvSpPr>
            <p:nvPr/>
          </p:nvSpPr>
          <p:spPr bwMode="auto">
            <a:xfrm>
              <a:off x="5371" y="2326"/>
              <a:ext cx="93" cy="306"/>
            </a:xfrm>
            <a:custGeom>
              <a:avLst/>
              <a:gdLst>
                <a:gd name="T0" fmla="*/ 93 w 93"/>
                <a:gd name="T1" fmla="*/ 306 h 306"/>
                <a:gd name="T2" fmla="*/ 0 w 93"/>
                <a:gd name="T3" fmla="*/ 306 h 306"/>
                <a:gd name="T4" fmla="*/ 0 w 93"/>
                <a:gd name="T5" fmla="*/ 0 h 306"/>
                <a:gd name="T6" fmla="*/ 93 w 93"/>
                <a:gd name="T7" fmla="*/ 0 h 306"/>
                <a:gd name="T8" fmla="*/ 93 w 93"/>
                <a:gd name="T9" fmla="*/ 306 h 306"/>
                <a:gd name="T10" fmla="*/ 93 w 93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306"/>
                <a:gd name="T20" fmla="*/ 93 w 93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306">
                  <a:moveTo>
                    <a:pt x="93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3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2" name="Freeform 36"/>
            <p:cNvSpPr>
              <a:spLocks/>
            </p:cNvSpPr>
            <p:nvPr/>
          </p:nvSpPr>
          <p:spPr bwMode="auto">
            <a:xfrm>
              <a:off x="4734" y="2326"/>
              <a:ext cx="637" cy="306"/>
            </a:xfrm>
            <a:custGeom>
              <a:avLst/>
              <a:gdLst>
                <a:gd name="T0" fmla="*/ 634 w 637"/>
                <a:gd name="T1" fmla="*/ 306 h 306"/>
                <a:gd name="T2" fmla="*/ 0 w 637"/>
                <a:gd name="T3" fmla="*/ 306 h 306"/>
                <a:gd name="T4" fmla="*/ 0 w 637"/>
                <a:gd name="T5" fmla="*/ 0 h 306"/>
                <a:gd name="T6" fmla="*/ 637 w 637"/>
                <a:gd name="T7" fmla="*/ 0 h 306"/>
                <a:gd name="T8" fmla="*/ 637 w 637"/>
                <a:gd name="T9" fmla="*/ 306 h 306"/>
                <a:gd name="T10" fmla="*/ 637 w 637"/>
                <a:gd name="T11" fmla="*/ 306 h 306"/>
                <a:gd name="T12" fmla="*/ 634 w 637"/>
                <a:gd name="T13" fmla="*/ 306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7"/>
                <a:gd name="T22" fmla="*/ 0 h 306"/>
                <a:gd name="T23" fmla="*/ 637 w 637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7" h="306">
                  <a:moveTo>
                    <a:pt x="634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637" y="0"/>
                  </a:lnTo>
                  <a:lnTo>
                    <a:pt x="637" y="306"/>
                  </a:lnTo>
                  <a:lnTo>
                    <a:pt x="634" y="306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3" name="Freeform 37"/>
            <p:cNvSpPr>
              <a:spLocks/>
            </p:cNvSpPr>
            <p:nvPr/>
          </p:nvSpPr>
          <p:spPr bwMode="auto">
            <a:xfrm>
              <a:off x="4734" y="2326"/>
              <a:ext cx="637" cy="306"/>
            </a:xfrm>
            <a:custGeom>
              <a:avLst/>
              <a:gdLst>
                <a:gd name="T0" fmla="*/ 634 w 637"/>
                <a:gd name="T1" fmla="*/ 306 h 306"/>
                <a:gd name="T2" fmla="*/ 0 w 637"/>
                <a:gd name="T3" fmla="*/ 306 h 306"/>
                <a:gd name="T4" fmla="*/ 0 w 637"/>
                <a:gd name="T5" fmla="*/ 0 h 306"/>
                <a:gd name="T6" fmla="*/ 637 w 637"/>
                <a:gd name="T7" fmla="*/ 0 h 306"/>
                <a:gd name="T8" fmla="*/ 637 w 637"/>
                <a:gd name="T9" fmla="*/ 306 h 306"/>
                <a:gd name="T10" fmla="*/ 637 w 637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7"/>
                <a:gd name="T19" fmla="*/ 0 h 306"/>
                <a:gd name="T20" fmla="*/ 637 w 637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7" h="306">
                  <a:moveTo>
                    <a:pt x="634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637" y="0"/>
                  </a:lnTo>
                  <a:lnTo>
                    <a:pt x="637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4" name="Freeform 38"/>
            <p:cNvSpPr>
              <a:spLocks/>
            </p:cNvSpPr>
            <p:nvPr/>
          </p:nvSpPr>
          <p:spPr bwMode="auto">
            <a:xfrm>
              <a:off x="4340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  <a:close/>
                </a:path>
              </a:pathLst>
            </a:custGeom>
            <a:solidFill>
              <a:srgbClr val="8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4340" y="2326"/>
              <a:ext cx="81" cy="306"/>
            </a:xfrm>
            <a:custGeom>
              <a:avLst/>
              <a:gdLst>
                <a:gd name="T0" fmla="*/ 81 w 81"/>
                <a:gd name="T1" fmla="*/ 306 h 306"/>
                <a:gd name="T2" fmla="*/ 0 w 81"/>
                <a:gd name="T3" fmla="*/ 306 h 306"/>
                <a:gd name="T4" fmla="*/ 0 w 81"/>
                <a:gd name="T5" fmla="*/ 0 h 306"/>
                <a:gd name="T6" fmla="*/ 81 w 81"/>
                <a:gd name="T7" fmla="*/ 0 h 306"/>
                <a:gd name="T8" fmla="*/ 81 w 81"/>
                <a:gd name="T9" fmla="*/ 306 h 306"/>
                <a:gd name="T10" fmla="*/ 81 w 81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306"/>
                <a:gd name="T20" fmla="*/ 81 w 81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306">
                  <a:moveTo>
                    <a:pt x="81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6" name="Freeform 40"/>
            <p:cNvSpPr>
              <a:spLocks/>
            </p:cNvSpPr>
            <p:nvPr/>
          </p:nvSpPr>
          <p:spPr bwMode="auto">
            <a:xfrm>
              <a:off x="4230" y="2326"/>
              <a:ext cx="110" cy="306"/>
            </a:xfrm>
            <a:custGeom>
              <a:avLst/>
              <a:gdLst>
                <a:gd name="T0" fmla="*/ 110 w 110"/>
                <a:gd name="T1" fmla="*/ 306 h 306"/>
                <a:gd name="T2" fmla="*/ 0 w 110"/>
                <a:gd name="T3" fmla="*/ 306 h 306"/>
                <a:gd name="T4" fmla="*/ 0 w 110"/>
                <a:gd name="T5" fmla="*/ 0 h 306"/>
                <a:gd name="T6" fmla="*/ 110 w 110"/>
                <a:gd name="T7" fmla="*/ 0 h 306"/>
                <a:gd name="T8" fmla="*/ 110 w 110"/>
                <a:gd name="T9" fmla="*/ 306 h 306"/>
                <a:gd name="T10" fmla="*/ 110 w 110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"/>
                <a:gd name="T19" fmla="*/ 0 h 306"/>
                <a:gd name="T20" fmla="*/ 110 w 110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" h="306">
                  <a:moveTo>
                    <a:pt x="110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30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7" name="Freeform 41"/>
            <p:cNvSpPr>
              <a:spLocks/>
            </p:cNvSpPr>
            <p:nvPr/>
          </p:nvSpPr>
          <p:spPr bwMode="auto">
            <a:xfrm>
              <a:off x="4230" y="2326"/>
              <a:ext cx="110" cy="306"/>
            </a:xfrm>
            <a:custGeom>
              <a:avLst/>
              <a:gdLst>
                <a:gd name="T0" fmla="*/ 110 w 110"/>
                <a:gd name="T1" fmla="*/ 306 h 306"/>
                <a:gd name="T2" fmla="*/ 0 w 110"/>
                <a:gd name="T3" fmla="*/ 306 h 306"/>
                <a:gd name="T4" fmla="*/ 0 w 110"/>
                <a:gd name="T5" fmla="*/ 0 h 306"/>
                <a:gd name="T6" fmla="*/ 110 w 110"/>
                <a:gd name="T7" fmla="*/ 0 h 306"/>
                <a:gd name="T8" fmla="*/ 110 w 110"/>
                <a:gd name="T9" fmla="*/ 306 h 306"/>
                <a:gd name="T10" fmla="*/ 110 w 110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0"/>
                <a:gd name="T19" fmla="*/ 0 h 306"/>
                <a:gd name="T20" fmla="*/ 110 w 110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0" h="306">
                  <a:moveTo>
                    <a:pt x="110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4421" y="2326"/>
              <a:ext cx="313" cy="306"/>
            </a:xfrm>
            <a:custGeom>
              <a:avLst/>
              <a:gdLst>
                <a:gd name="T0" fmla="*/ 310 w 313"/>
                <a:gd name="T1" fmla="*/ 306 h 306"/>
                <a:gd name="T2" fmla="*/ 0 w 313"/>
                <a:gd name="T3" fmla="*/ 306 h 306"/>
                <a:gd name="T4" fmla="*/ 0 w 313"/>
                <a:gd name="T5" fmla="*/ 0 h 306"/>
                <a:gd name="T6" fmla="*/ 313 w 313"/>
                <a:gd name="T7" fmla="*/ 0 h 306"/>
                <a:gd name="T8" fmla="*/ 313 w 313"/>
                <a:gd name="T9" fmla="*/ 306 h 306"/>
                <a:gd name="T10" fmla="*/ 313 w 313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3"/>
                <a:gd name="T19" fmla="*/ 0 h 306"/>
                <a:gd name="T20" fmla="*/ 313 w 313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3" h="306">
                  <a:moveTo>
                    <a:pt x="310" y="306"/>
                  </a:moveTo>
                  <a:lnTo>
                    <a:pt x="0" y="306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3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 flipV="1">
              <a:off x="1578" y="1383"/>
              <a:ext cx="412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V="1">
              <a:off x="631" y="1383"/>
              <a:ext cx="416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flipV="1">
              <a:off x="2841" y="1383"/>
              <a:ext cx="92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V="1">
              <a:off x="1894" y="1383"/>
              <a:ext cx="96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 flipH="1" flipV="1">
              <a:off x="3883" y="1383"/>
              <a:ext cx="221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 flipH="1" flipV="1">
              <a:off x="2933" y="1383"/>
              <a:ext cx="225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flipH="1" flipV="1">
              <a:off x="3883" y="1383"/>
              <a:ext cx="538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 flipH="1" flipV="1">
              <a:off x="4193" y="1383"/>
              <a:ext cx="538" cy="94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1231" y="1406"/>
              <a:ext cx="4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44 </a:t>
              </a:r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230" y="1406"/>
              <a:ext cx="4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44 </a:t>
              </a:r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3191" y="1406"/>
              <a:ext cx="4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44 </a:t>
              </a:r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4487" y="1406"/>
              <a:ext cx="4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500">
                  <a:solidFill>
                    <a:srgbClr val="000000"/>
                  </a:solidFill>
                  <a:latin typeface="Arial" charset="0"/>
                </a:rPr>
                <a:t>44 </a:t>
              </a:r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077" y="2963"/>
              <a:ext cx="6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ATM header</a:t>
              </a:r>
              <a:endParaRPr lang="en-US" altLang="ko-KR"/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1677" y="2779"/>
              <a:ext cx="6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AAL header</a:t>
              </a:r>
              <a:endParaRPr lang="en-US" altLang="ko-KR"/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9" y="2963"/>
              <a:ext cx="6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Cell payload</a:t>
              </a:r>
              <a:endParaRPr lang="en-US" altLang="ko-KR"/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2738" y="2779"/>
              <a:ext cx="5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AAL trailer</a:t>
              </a:r>
              <a:endParaRPr lang="en-US" altLang="ko-KR"/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4499" y="2963"/>
              <a:ext cx="44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Padding</a:t>
              </a:r>
              <a:endParaRPr lang="en-US" altLang="ko-KR"/>
            </a:p>
          </p:txBody>
        </p:sp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 flipH="1">
              <a:off x="4138" y="1490"/>
              <a:ext cx="298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7" name="Freeform 61"/>
            <p:cNvSpPr>
              <a:spLocks/>
            </p:cNvSpPr>
            <p:nvPr/>
          </p:nvSpPr>
          <p:spPr bwMode="auto">
            <a:xfrm>
              <a:off x="4068" y="1468"/>
              <a:ext cx="84" cy="48"/>
            </a:xfrm>
            <a:custGeom>
              <a:avLst/>
              <a:gdLst>
                <a:gd name="T0" fmla="*/ 81 w 84"/>
                <a:gd name="T1" fmla="*/ 0 h 48"/>
                <a:gd name="T2" fmla="*/ 0 w 84"/>
                <a:gd name="T3" fmla="*/ 26 h 48"/>
                <a:gd name="T4" fmla="*/ 84 w 84"/>
                <a:gd name="T5" fmla="*/ 48 h 48"/>
                <a:gd name="T6" fmla="*/ 84 w 84"/>
                <a:gd name="T7" fmla="*/ 4 h 48"/>
                <a:gd name="T8" fmla="*/ 84 w 84"/>
                <a:gd name="T9" fmla="*/ 4 h 48"/>
                <a:gd name="T10" fmla="*/ 81 w 84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48"/>
                <a:gd name="T20" fmla="*/ 84 w 84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48">
                  <a:moveTo>
                    <a:pt x="81" y="0"/>
                  </a:moveTo>
                  <a:lnTo>
                    <a:pt x="0" y="26"/>
                  </a:lnTo>
                  <a:lnTo>
                    <a:pt x="84" y="48"/>
                  </a:lnTo>
                  <a:lnTo>
                    <a:pt x="84" y="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 flipV="1">
              <a:off x="1408" y="2621"/>
              <a:ext cx="332" cy="32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9" name="Freeform 63"/>
            <p:cNvSpPr>
              <a:spLocks/>
            </p:cNvSpPr>
            <p:nvPr/>
          </p:nvSpPr>
          <p:spPr bwMode="auto">
            <a:xfrm>
              <a:off x="1714" y="2573"/>
              <a:ext cx="74" cy="73"/>
            </a:xfrm>
            <a:custGeom>
              <a:avLst/>
              <a:gdLst>
                <a:gd name="T0" fmla="*/ 29 w 74"/>
                <a:gd name="T1" fmla="*/ 73 h 73"/>
                <a:gd name="T2" fmla="*/ 74 w 74"/>
                <a:gd name="T3" fmla="*/ 0 h 73"/>
                <a:gd name="T4" fmla="*/ 0 w 74"/>
                <a:gd name="T5" fmla="*/ 44 h 73"/>
                <a:gd name="T6" fmla="*/ 29 w 74"/>
                <a:gd name="T7" fmla="*/ 73 h 73"/>
                <a:gd name="T8" fmla="*/ 29 w 74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73"/>
                <a:gd name="T17" fmla="*/ 74 w 7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73">
                  <a:moveTo>
                    <a:pt x="29" y="73"/>
                  </a:moveTo>
                  <a:lnTo>
                    <a:pt x="74" y="0"/>
                  </a:lnTo>
                  <a:lnTo>
                    <a:pt x="0" y="44"/>
                  </a:lnTo>
                  <a:lnTo>
                    <a:pt x="2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 flipV="1">
              <a:off x="4708" y="2621"/>
              <a:ext cx="325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1" name="Freeform 65"/>
            <p:cNvSpPr>
              <a:spLocks/>
            </p:cNvSpPr>
            <p:nvPr/>
          </p:nvSpPr>
          <p:spPr bwMode="auto">
            <a:xfrm>
              <a:off x="5007" y="2573"/>
              <a:ext cx="74" cy="73"/>
            </a:xfrm>
            <a:custGeom>
              <a:avLst/>
              <a:gdLst>
                <a:gd name="T0" fmla="*/ 29 w 74"/>
                <a:gd name="T1" fmla="*/ 73 h 73"/>
                <a:gd name="T2" fmla="*/ 74 w 74"/>
                <a:gd name="T3" fmla="*/ 0 h 73"/>
                <a:gd name="T4" fmla="*/ 0 w 74"/>
                <a:gd name="T5" fmla="*/ 44 h 73"/>
                <a:gd name="T6" fmla="*/ 29 w 74"/>
                <a:gd name="T7" fmla="*/ 73 h 73"/>
                <a:gd name="T8" fmla="*/ 29 w 74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73"/>
                <a:gd name="T17" fmla="*/ 74 w 7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73">
                  <a:moveTo>
                    <a:pt x="29" y="73"/>
                  </a:moveTo>
                  <a:lnTo>
                    <a:pt x="74" y="0"/>
                  </a:lnTo>
                  <a:lnTo>
                    <a:pt x="0" y="44"/>
                  </a:lnTo>
                  <a:lnTo>
                    <a:pt x="2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 flipH="1" flipV="1">
              <a:off x="1876" y="2621"/>
              <a:ext cx="184" cy="1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3" name="Freeform 67"/>
            <p:cNvSpPr>
              <a:spLocks/>
            </p:cNvSpPr>
            <p:nvPr/>
          </p:nvSpPr>
          <p:spPr bwMode="auto">
            <a:xfrm>
              <a:off x="1828" y="2573"/>
              <a:ext cx="77" cy="73"/>
            </a:xfrm>
            <a:custGeom>
              <a:avLst/>
              <a:gdLst>
                <a:gd name="T0" fmla="*/ 74 w 77"/>
                <a:gd name="T1" fmla="*/ 40 h 73"/>
                <a:gd name="T2" fmla="*/ 0 w 77"/>
                <a:gd name="T3" fmla="*/ 0 h 73"/>
                <a:gd name="T4" fmla="*/ 44 w 77"/>
                <a:gd name="T5" fmla="*/ 73 h 73"/>
                <a:gd name="T6" fmla="*/ 77 w 77"/>
                <a:gd name="T7" fmla="*/ 44 h 73"/>
                <a:gd name="T8" fmla="*/ 77 w 77"/>
                <a:gd name="T9" fmla="*/ 44 h 73"/>
                <a:gd name="T10" fmla="*/ 74 w 77"/>
                <a:gd name="T11" fmla="*/ 4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73"/>
                <a:gd name="T20" fmla="*/ 77 w 77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73">
                  <a:moveTo>
                    <a:pt x="74" y="40"/>
                  </a:moveTo>
                  <a:lnTo>
                    <a:pt x="0" y="0"/>
                  </a:lnTo>
                  <a:lnTo>
                    <a:pt x="44" y="73"/>
                  </a:lnTo>
                  <a:lnTo>
                    <a:pt x="77" y="44"/>
                  </a:lnTo>
                  <a:lnTo>
                    <a:pt x="74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4" name="Line 68"/>
            <p:cNvSpPr>
              <a:spLocks noChangeShapeType="1"/>
            </p:cNvSpPr>
            <p:nvPr/>
          </p:nvSpPr>
          <p:spPr bwMode="auto">
            <a:xfrm flipH="1" flipV="1">
              <a:off x="2392" y="2621"/>
              <a:ext cx="353" cy="3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5" name="Freeform 69"/>
            <p:cNvSpPr>
              <a:spLocks/>
            </p:cNvSpPr>
            <p:nvPr/>
          </p:nvSpPr>
          <p:spPr bwMode="auto">
            <a:xfrm>
              <a:off x="2344" y="2573"/>
              <a:ext cx="73" cy="73"/>
            </a:xfrm>
            <a:custGeom>
              <a:avLst/>
              <a:gdLst>
                <a:gd name="T0" fmla="*/ 70 w 73"/>
                <a:gd name="T1" fmla="*/ 40 h 73"/>
                <a:gd name="T2" fmla="*/ 0 w 73"/>
                <a:gd name="T3" fmla="*/ 0 h 73"/>
                <a:gd name="T4" fmla="*/ 40 w 73"/>
                <a:gd name="T5" fmla="*/ 73 h 73"/>
                <a:gd name="T6" fmla="*/ 73 w 73"/>
                <a:gd name="T7" fmla="*/ 44 h 73"/>
                <a:gd name="T8" fmla="*/ 73 w 73"/>
                <a:gd name="T9" fmla="*/ 44 h 73"/>
                <a:gd name="T10" fmla="*/ 70 w 73"/>
                <a:gd name="T11" fmla="*/ 4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0" y="40"/>
                  </a:moveTo>
                  <a:lnTo>
                    <a:pt x="0" y="0"/>
                  </a:lnTo>
                  <a:lnTo>
                    <a:pt x="40" y="73"/>
                  </a:lnTo>
                  <a:lnTo>
                    <a:pt x="73" y="44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 flipH="1" flipV="1">
              <a:off x="2918" y="2628"/>
              <a:ext cx="173" cy="1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67" name="Freeform 71"/>
            <p:cNvSpPr>
              <a:spLocks/>
            </p:cNvSpPr>
            <p:nvPr/>
          </p:nvSpPr>
          <p:spPr bwMode="auto">
            <a:xfrm>
              <a:off x="2870" y="2580"/>
              <a:ext cx="74" cy="74"/>
            </a:xfrm>
            <a:custGeom>
              <a:avLst/>
              <a:gdLst>
                <a:gd name="T0" fmla="*/ 74 w 74"/>
                <a:gd name="T1" fmla="*/ 41 h 74"/>
                <a:gd name="T2" fmla="*/ 0 w 74"/>
                <a:gd name="T3" fmla="*/ 0 h 74"/>
                <a:gd name="T4" fmla="*/ 41 w 74"/>
                <a:gd name="T5" fmla="*/ 74 h 74"/>
                <a:gd name="T6" fmla="*/ 74 w 74"/>
                <a:gd name="T7" fmla="*/ 41 h 74"/>
                <a:gd name="T8" fmla="*/ 74 w 74"/>
                <a:gd name="T9" fmla="*/ 4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74"/>
                <a:gd name="T17" fmla="*/ 74 w 74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74">
                  <a:moveTo>
                    <a:pt x="74" y="41"/>
                  </a:moveTo>
                  <a:lnTo>
                    <a:pt x="0" y="0"/>
                  </a:lnTo>
                  <a:lnTo>
                    <a:pt x="41" y="74"/>
                  </a:lnTo>
                  <a:lnTo>
                    <a:pt x="74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AAL5 </a:t>
            </a:r>
            <a:r>
              <a:rPr lang="ko-KR" altLang="en-US"/>
              <a:t>포장 및 분할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447800" y="2057400"/>
            <a:ext cx="6405563" cy="4000500"/>
            <a:chOff x="879" y="864"/>
            <a:chExt cx="4035" cy="2520"/>
          </a:xfrm>
        </p:grpSpPr>
        <p:sp>
          <p:nvSpPr>
            <p:cNvPr id="30725" name="Freeform 5"/>
            <p:cNvSpPr>
              <a:spLocks/>
            </p:cNvSpPr>
            <p:nvPr/>
          </p:nvSpPr>
          <p:spPr bwMode="auto">
            <a:xfrm>
              <a:off x="1258" y="1162"/>
              <a:ext cx="2164" cy="318"/>
            </a:xfrm>
            <a:custGeom>
              <a:avLst/>
              <a:gdLst>
                <a:gd name="T0" fmla="*/ 0 w 2164"/>
                <a:gd name="T1" fmla="*/ 318 h 318"/>
                <a:gd name="T2" fmla="*/ 2164 w 2164"/>
                <a:gd name="T3" fmla="*/ 318 h 318"/>
                <a:gd name="T4" fmla="*/ 2164 w 2164"/>
                <a:gd name="T5" fmla="*/ 0 h 318"/>
                <a:gd name="T6" fmla="*/ 0 w 2164"/>
                <a:gd name="T7" fmla="*/ 0 h 318"/>
                <a:gd name="T8" fmla="*/ 0 w 2164"/>
                <a:gd name="T9" fmla="*/ 318 h 318"/>
                <a:gd name="T10" fmla="*/ 0 w 2164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4"/>
                <a:gd name="T19" fmla="*/ 0 h 318"/>
                <a:gd name="T20" fmla="*/ 2164 w 2164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4" h="318">
                  <a:moveTo>
                    <a:pt x="0" y="318"/>
                  </a:moveTo>
                  <a:lnTo>
                    <a:pt x="2164" y="318"/>
                  </a:lnTo>
                  <a:lnTo>
                    <a:pt x="2164" y="0"/>
                  </a:lnTo>
                  <a:lnTo>
                    <a:pt x="0" y="0"/>
                  </a:lnTo>
                  <a:lnTo>
                    <a:pt x="0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046" y="1185"/>
              <a:ext cx="48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CS-PDU</a:t>
              </a:r>
              <a:endParaRPr lang="en-US" altLang="ko-KR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111" y="1311"/>
              <a:ext cx="3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trailer</a:t>
              </a:r>
              <a:endParaRPr lang="en-US" altLang="ko-KR"/>
            </a:p>
          </p:txBody>
        </p:sp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3900" y="1162"/>
              <a:ext cx="757" cy="318"/>
            </a:xfrm>
            <a:custGeom>
              <a:avLst/>
              <a:gdLst>
                <a:gd name="T0" fmla="*/ 0 w 757"/>
                <a:gd name="T1" fmla="*/ 318 h 318"/>
                <a:gd name="T2" fmla="*/ 757 w 757"/>
                <a:gd name="T3" fmla="*/ 318 h 318"/>
                <a:gd name="T4" fmla="*/ 757 w 757"/>
                <a:gd name="T5" fmla="*/ 0 h 318"/>
                <a:gd name="T6" fmla="*/ 4 w 757"/>
                <a:gd name="T7" fmla="*/ 0 h 318"/>
                <a:gd name="T8" fmla="*/ 4 w 757"/>
                <a:gd name="T9" fmla="*/ 318 h 318"/>
                <a:gd name="T10" fmla="*/ 4 w 757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7"/>
                <a:gd name="T19" fmla="*/ 0 h 318"/>
                <a:gd name="T20" fmla="*/ 757 w 757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7" h="318">
                  <a:moveTo>
                    <a:pt x="0" y="318"/>
                  </a:moveTo>
                  <a:lnTo>
                    <a:pt x="757" y="318"/>
                  </a:lnTo>
                  <a:lnTo>
                    <a:pt x="757" y="0"/>
                  </a:lnTo>
                  <a:lnTo>
                    <a:pt x="4" y="0"/>
                  </a:lnTo>
                  <a:lnTo>
                    <a:pt x="4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2076" y="1234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User data</a:t>
              </a:r>
              <a:endParaRPr lang="en-US" altLang="ko-KR"/>
            </a:p>
          </p:txBody>
        </p:sp>
        <p:sp>
          <p:nvSpPr>
            <p:cNvPr id="30730" name="Freeform 10"/>
            <p:cNvSpPr>
              <a:spLocks/>
            </p:cNvSpPr>
            <p:nvPr/>
          </p:nvSpPr>
          <p:spPr bwMode="auto">
            <a:xfrm>
              <a:off x="3422" y="1162"/>
              <a:ext cx="482" cy="318"/>
            </a:xfrm>
            <a:custGeom>
              <a:avLst/>
              <a:gdLst>
                <a:gd name="T0" fmla="*/ 0 w 482"/>
                <a:gd name="T1" fmla="*/ 318 h 318"/>
                <a:gd name="T2" fmla="*/ 482 w 482"/>
                <a:gd name="T3" fmla="*/ 318 h 318"/>
                <a:gd name="T4" fmla="*/ 482 w 482"/>
                <a:gd name="T5" fmla="*/ 0 h 318"/>
                <a:gd name="T6" fmla="*/ 0 w 482"/>
                <a:gd name="T7" fmla="*/ 0 h 318"/>
                <a:gd name="T8" fmla="*/ 0 w 482"/>
                <a:gd name="T9" fmla="*/ 318 h 318"/>
                <a:gd name="T10" fmla="*/ 0 w 482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2"/>
                <a:gd name="T19" fmla="*/ 0 h 318"/>
                <a:gd name="T20" fmla="*/ 482 w 482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2" h="318">
                  <a:moveTo>
                    <a:pt x="0" y="318"/>
                  </a:moveTo>
                  <a:lnTo>
                    <a:pt x="482" y="318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1" name="Freeform 11"/>
            <p:cNvSpPr>
              <a:spLocks/>
            </p:cNvSpPr>
            <p:nvPr/>
          </p:nvSpPr>
          <p:spPr bwMode="auto">
            <a:xfrm>
              <a:off x="3422" y="1162"/>
              <a:ext cx="482" cy="318"/>
            </a:xfrm>
            <a:custGeom>
              <a:avLst/>
              <a:gdLst>
                <a:gd name="T0" fmla="*/ 0 w 482"/>
                <a:gd name="T1" fmla="*/ 318 h 318"/>
                <a:gd name="T2" fmla="*/ 482 w 482"/>
                <a:gd name="T3" fmla="*/ 318 h 318"/>
                <a:gd name="T4" fmla="*/ 482 w 482"/>
                <a:gd name="T5" fmla="*/ 0 h 318"/>
                <a:gd name="T6" fmla="*/ 0 w 482"/>
                <a:gd name="T7" fmla="*/ 0 h 318"/>
                <a:gd name="T8" fmla="*/ 0 w 482"/>
                <a:gd name="T9" fmla="*/ 318 h 318"/>
                <a:gd name="T10" fmla="*/ 0 w 482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2"/>
                <a:gd name="T19" fmla="*/ 0 h 318"/>
                <a:gd name="T20" fmla="*/ 482 w 482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2" h="318">
                  <a:moveTo>
                    <a:pt x="0" y="318"/>
                  </a:moveTo>
                  <a:lnTo>
                    <a:pt x="482" y="318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auto">
            <a:xfrm>
              <a:off x="994" y="2569"/>
              <a:ext cx="1163" cy="318"/>
            </a:xfrm>
            <a:custGeom>
              <a:avLst/>
              <a:gdLst>
                <a:gd name="T0" fmla="*/ 1163 w 1163"/>
                <a:gd name="T1" fmla="*/ 318 h 318"/>
                <a:gd name="T2" fmla="*/ 0 w 1163"/>
                <a:gd name="T3" fmla="*/ 318 h 318"/>
                <a:gd name="T4" fmla="*/ 0 w 1163"/>
                <a:gd name="T5" fmla="*/ 0 h 318"/>
                <a:gd name="T6" fmla="*/ 1163 w 1163"/>
                <a:gd name="T7" fmla="*/ 0 h 318"/>
                <a:gd name="T8" fmla="*/ 1163 w 1163"/>
                <a:gd name="T9" fmla="*/ 318 h 318"/>
                <a:gd name="T10" fmla="*/ 1163 w 1163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3"/>
                <a:gd name="T19" fmla="*/ 0 h 318"/>
                <a:gd name="T20" fmla="*/ 1163 w 1163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3" h="318">
                  <a:moveTo>
                    <a:pt x="1163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63" y="0"/>
                  </a:lnTo>
                  <a:lnTo>
                    <a:pt x="1163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879" y="2569"/>
              <a:ext cx="115" cy="318"/>
            </a:xfrm>
            <a:custGeom>
              <a:avLst/>
              <a:gdLst>
                <a:gd name="T0" fmla="*/ 115 w 115"/>
                <a:gd name="T1" fmla="*/ 318 h 318"/>
                <a:gd name="T2" fmla="*/ 0 w 115"/>
                <a:gd name="T3" fmla="*/ 318 h 318"/>
                <a:gd name="T4" fmla="*/ 0 w 115"/>
                <a:gd name="T5" fmla="*/ 0 h 318"/>
                <a:gd name="T6" fmla="*/ 115 w 115"/>
                <a:gd name="T7" fmla="*/ 0 h 318"/>
                <a:gd name="T8" fmla="*/ 115 w 115"/>
                <a:gd name="T9" fmla="*/ 318 h 318"/>
                <a:gd name="T10" fmla="*/ 115 w 115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318"/>
                <a:gd name="T20" fmla="*/ 115 w 115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318">
                  <a:moveTo>
                    <a:pt x="115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18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879" y="2569"/>
              <a:ext cx="115" cy="318"/>
            </a:xfrm>
            <a:custGeom>
              <a:avLst/>
              <a:gdLst>
                <a:gd name="T0" fmla="*/ 115 w 115"/>
                <a:gd name="T1" fmla="*/ 318 h 318"/>
                <a:gd name="T2" fmla="*/ 0 w 115"/>
                <a:gd name="T3" fmla="*/ 318 h 318"/>
                <a:gd name="T4" fmla="*/ 0 w 115"/>
                <a:gd name="T5" fmla="*/ 0 h 318"/>
                <a:gd name="T6" fmla="*/ 115 w 115"/>
                <a:gd name="T7" fmla="*/ 0 h 318"/>
                <a:gd name="T8" fmla="*/ 115 w 115"/>
                <a:gd name="T9" fmla="*/ 318 h 318"/>
                <a:gd name="T10" fmla="*/ 115 w 115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318"/>
                <a:gd name="T20" fmla="*/ 115 w 115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318">
                  <a:moveTo>
                    <a:pt x="115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2375" y="2569"/>
              <a:ext cx="1158" cy="318"/>
            </a:xfrm>
            <a:custGeom>
              <a:avLst/>
              <a:gdLst>
                <a:gd name="T0" fmla="*/ 1158 w 1158"/>
                <a:gd name="T1" fmla="*/ 318 h 318"/>
                <a:gd name="T2" fmla="*/ 0 w 1158"/>
                <a:gd name="T3" fmla="*/ 318 h 318"/>
                <a:gd name="T4" fmla="*/ 0 w 1158"/>
                <a:gd name="T5" fmla="*/ 0 h 318"/>
                <a:gd name="T6" fmla="*/ 1158 w 1158"/>
                <a:gd name="T7" fmla="*/ 0 h 318"/>
                <a:gd name="T8" fmla="*/ 1158 w 1158"/>
                <a:gd name="T9" fmla="*/ 318 h 318"/>
                <a:gd name="T10" fmla="*/ 1158 w 1158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8"/>
                <a:gd name="T19" fmla="*/ 0 h 318"/>
                <a:gd name="T20" fmla="*/ 1158 w 1158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8" h="318">
                  <a:moveTo>
                    <a:pt x="1158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8" y="0"/>
                  </a:lnTo>
                  <a:lnTo>
                    <a:pt x="1158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6" name="Freeform 16"/>
            <p:cNvSpPr>
              <a:spLocks/>
            </p:cNvSpPr>
            <p:nvPr/>
          </p:nvSpPr>
          <p:spPr bwMode="auto">
            <a:xfrm>
              <a:off x="2260" y="2569"/>
              <a:ext cx="115" cy="318"/>
            </a:xfrm>
            <a:custGeom>
              <a:avLst/>
              <a:gdLst>
                <a:gd name="T0" fmla="*/ 111 w 115"/>
                <a:gd name="T1" fmla="*/ 318 h 318"/>
                <a:gd name="T2" fmla="*/ 0 w 115"/>
                <a:gd name="T3" fmla="*/ 318 h 318"/>
                <a:gd name="T4" fmla="*/ 0 w 115"/>
                <a:gd name="T5" fmla="*/ 0 h 318"/>
                <a:gd name="T6" fmla="*/ 115 w 115"/>
                <a:gd name="T7" fmla="*/ 0 h 318"/>
                <a:gd name="T8" fmla="*/ 115 w 115"/>
                <a:gd name="T9" fmla="*/ 318 h 318"/>
                <a:gd name="T10" fmla="*/ 115 w 115"/>
                <a:gd name="T11" fmla="*/ 318 h 318"/>
                <a:gd name="T12" fmla="*/ 111 w 115"/>
                <a:gd name="T13" fmla="*/ 318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318"/>
                <a:gd name="T23" fmla="*/ 115 w 115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318">
                  <a:moveTo>
                    <a:pt x="111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18"/>
                  </a:lnTo>
                  <a:lnTo>
                    <a:pt x="111" y="318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2260" y="2569"/>
              <a:ext cx="115" cy="318"/>
            </a:xfrm>
            <a:custGeom>
              <a:avLst/>
              <a:gdLst>
                <a:gd name="T0" fmla="*/ 111 w 115"/>
                <a:gd name="T1" fmla="*/ 318 h 318"/>
                <a:gd name="T2" fmla="*/ 0 w 115"/>
                <a:gd name="T3" fmla="*/ 318 h 318"/>
                <a:gd name="T4" fmla="*/ 0 w 115"/>
                <a:gd name="T5" fmla="*/ 0 h 318"/>
                <a:gd name="T6" fmla="*/ 115 w 115"/>
                <a:gd name="T7" fmla="*/ 0 h 318"/>
                <a:gd name="T8" fmla="*/ 115 w 115"/>
                <a:gd name="T9" fmla="*/ 318 h 318"/>
                <a:gd name="T10" fmla="*/ 115 w 115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318"/>
                <a:gd name="T20" fmla="*/ 115 w 115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318">
                  <a:moveTo>
                    <a:pt x="111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8" name="Freeform 18"/>
            <p:cNvSpPr>
              <a:spLocks/>
            </p:cNvSpPr>
            <p:nvPr/>
          </p:nvSpPr>
          <p:spPr bwMode="auto">
            <a:xfrm>
              <a:off x="3751" y="2569"/>
              <a:ext cx="1163" cy="318"/>
            </a:xfrm>
            <a:custGeom>
              <a:avLst/>
              <a:gdLst>
                <a:gd name="T0" fmla="*/ 1159 w 1163"/>
                <a:gd name="T1" fmla="*/ 318 h 318"/>
                <a:gd name="T2" fmla="*/ 0 w 1163"/>
                <a:gd name="T3" fmla="*/ 318 h 318"/>
                <a:gd name="T4" fmla="*/ 0 w 1163"/>
                <a:gd name="T5" fmla="*/ 0 h 318"/>
                <a:gd name="T6" fmla="*/ 1163 w 1163"/>
                <a:gd name="T7" fmla="*/ 0 h 318"/>
                <a:gd name="T8" fmla="*/ 1163 w 1163"/>
                <a:gd name="T9" fmla="*/ 318 h 318"/>
                <a:gd name="T10" fmla="*/ 1163 w 1163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3"/>
                <a:gd name="T19" fmla="*/ 0 h 318"/>
                <a:gd name="T20" fmla="*/ 1163 w 1163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3" h="318">
                  <a:moveTo>
                    <a:pt x="1159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63" y="0"/>
                  </a:lnTo>
                  <a:lnTo>
                    <a:pt x="1163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9" name="Freeform 19"/>
            <p:cNvSpPr>
              <a:spLocks/>
            </p:cNvSpPr>
            <p:nvPr/>
          </p:nvSpPr>
          <p:spPr bwMode="auto">
            <a:xfrm>
              <a:off x="3636" y="2569"/>
              <a:ext cx="115" cy="318"/>
            </a:xfrm>
            <a:custGeom>
              <a:avLst/>
              <a:gdLst>
                <a:gd name="T0" fmla="*/ 111 w 115"/>
                <a:gd name="T1" fmla="*/ 318 h 318"/>
                <a:gd name="T2" fmla="*/ 0 w 115"/>
                <a:gd name="T3" fmla="*/ 318 h 318"/>
                <a:gd name="T4" fmla="*/ 0 w 115"/>
                <a:gd name="T5" fmla="*/ 0 h 318"/>
                <a:gd name="T6" fmla="*/ 115 w 115"/>
                <a:gd name="T7" fmla="*/ 0 h 318"/>
                <a:gd name="T8" fmla="*/ 115 w 115"/>
                <a:gd name="T9" fmla="*/ 318 h 318"/>
                <a:gd name="T10" fmla="*/ 115 w 115"/>
                <a:gd name="T11" fmla="*/ 318 h 318"/>
                <a:gd name="T12" fmla="*/ 111 w 115"/>
                <a:gd name="T13" fmla="*/ 318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318"/>
                <a:gd name="T23" fmla="*/ 115 w 115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318">
                  <a:moveTo>
                    <a:pt x="111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18"/>
                  </a:lnTo>
                  <a:lnTo>
                    <a:pt x="111" y="318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auto">
            <a:xfrm>
              <a:off x="3636" y="2569"/>
              <a:ext cx="115" cy="318"/>
            </a:xfrm>
            <a:custGeom>
              <a:avLst/>
              <a:gdLst>
                <a:gd name="T0" fmla="*/ 111 w 115"/>
                <a:gd name="T1" fmla="*/ 318 h 318"/>
                <a:gd name="T2" fmla="*/ 0 w 115"/>
                <a:gd name="T3" fmla="*/ 318 h 318"/>
                <a:gd name="T4" fmla="*/ 0 w 115"/>
                <a:gd name="T5" fmla="*/ 0 h 318"/>
                <a:gd name="T6" fmla="*/ 115 w 115"/>
                <a:gd name="T7" fmla="*/ 0 h 318"/>
                <a:gd name="T8" fmla="*/ 115 w 115"/>
                <a:gd name="T9" fmla="*/ 318 h 318"/>
                <a:gd name="T10" fmla="*/ 115 w 115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318"/>
                <a:gd name="T20" fmla="*/ 115 w 115"/>
                <a:gd name="T21" fmla="*/ 318 h 3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318">
                  <a:moveTo>
                    <a:pt x="111" y="318"/>
                  </a:moveTo>
                  <a:lnTo>
                    <a:pt x="0" y="318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V="1">
              <a:off x="2157" y="1590"/>
              <a:ext cx="240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 flipV="1">
              <a:off x="994" y="1590"/>
              <a:ext cx="264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V="1">
              <a:off x="3533" y="1590"/>
              <a:ext cx="23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V="1">
              <a:off x="2371" y="1590"/>
              <a:ext cx="26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 flipV="1">
              <a:off x="4657" y="1590"/>
              <a:ext cx="253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 flipV="1">
              <a:off x="3556" y="1590"/>
              <a:ext cx="191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560" y="1613"/>
              <a:ext cx="4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600">
                  <a:solidFill>
                    <a:srgbClr val="000000"/>
                  </a:solidFill>
                  <a:latin typeface="Arial" charset="0"/>
                </a:rPr>
                <a:t>48 </a:t>
              </a:r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2742" y="1613"/>
              <a:ext cx="4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600">
                  <a:solidFill>
                    <a:srgbClr val="000000"/>
                  </a:solidFill>
                  <a:latin typeface="Arial" charset="0"/>
                </a:rPr>
                <a:t>48 </a:t>
              </a:r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3896" y="1613"/>
              <a:ext cx="48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600">
                  <a:solidFill>
                    <a:srgbClr val="000000"/>
                  </a:solidFill>
                  <a:latin typeface="Arial" charset="0"/>
                </a:rPr>
                <a:t>48 </a:t>
              </a:r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bytes</a:t>
              </a:r>
              <a:endParaRPr lang="en-US" altLang="ko-KR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1526" y="3230"/>
              <a:ext cx="7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ATM header</a:t>
              </a:r>
              <a:endParaRPr lang="en-US" altLang="ko-KR"/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2887" y="3230"/>
              <a:ext cx="7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Cell payload</a:t>
              </a:r>
              <a:endParaRPr lang="en-US" altLang="ko-KR"/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3281" y="864"/>
              <a:ext cx="4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Padding</a:t>
              </a:r>
              <a:endParaRPr lang="en-US" altLang="ko-KR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flipH="1" flipV="1">
              <a:off x="2906" y="2875"/>
              <a:ext cx="367" cy="3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4" name="Freeform 34"/>
            <p:cNvSpPr>
              <a:spLocks/>
            </p:cNvSpPr>
            <p:nvPr/>
          </p:nvSpPr>
          <p:spPr bwMode="auto">
            <a:xfrm>
              <a:off x="2853" y="2825"/>
              <a:ext cx="80" cy="77"/>
            </a:xfrm>
            <a:custGeom>
              <a:avLst/>
              <a:gdLst>
                <a:gd name="T0" fmla="*/ 76 w 80"/>
                <a:gd name="T1" fmla="*/ 43 h 77"/>
                <a:gd name="T2" fmla="*/ 0 w 80"/>
                <a:gd name="T3" fmla="*/ 0 h 77"/>
                <a:gd name="T4" fmla="*/ 45 w 80"/>
                <a:gd name="T5" fmla="*/ 77 h 77"/>
                <a:gd name="T6" fmla="*/ 80 w 80"/>
                <a:gd name="T7" fmla="*/ 46 h 77"/>
                <a:gd name="T8" fmla="*/ 80 w 80"/>
                <a:gd name="T9" fmla="*/ 46 h 77"/>
                <a:gd name="T10" fmla="*/ 76 w 80"/>
                <a:gd name="T11" fmla="*/ 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7"/>
                <a:gd name="T20" fmla="*/ 80 w 80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7">
                  <a:moveTo>
                    <a:pt x="76" y="43"/>
                  </a:moveTo>
                  <a:lnTo>
                    <a:pt x="0" y="0"/>
                  </a:lnTo>
                  <a:lnTo>
                    <a:pt x="45" y="77"/>
                  </a:lnTo>
                  <a:lnTo>
                    <a:pt x="80" y="46"/>
                  </a:lnTo>
                  <a:lnTo>
                    <a:pt x="76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V="1">
              <a:off x="1919" y="2875"/>
              <a:ext cx="371" cy="3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6" name="Freeform 36"/>
            <p:cNvSpPr>
              <a:spLocks/>
            </p:cNvSpPr>
            <p:nvPr/>
          </p:nvSpPr>
          <p:spPr bwMode="auto">
            <a:xfrm>
              <a:off x="2264" y="2825"/>
              <a:ext cx="76" cy="77"/>
            </a:xfrm>
            <a:custGeom>
              <a:avLst/>
              <a:gdLst>
                <a:gd name="T0" fmla="*/ 30 w 76"/>
                <a:gd name="T1" fmla="*/ 77 h 77"/>
                <a:gd name="T2" fmla="*/ 76 w 76"/>
                <a:gd name="T3" fmla="*/ 0 h 77"/>
                <a:gd name="T4" fmla="*/ 0 w 76"/>
                <a:gd name="T5" fmla="*/ 46 h 77"/>
                <a:gd name="T6" fmla="*/ 30 w 76"/>
                <a:gd name="T7" fmla="*/ 77 h 77"/>
                <a:gd name="T8" fmla="*/ 30 w 76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77"/>
                <a:gd name="T17" fmla="*/ 76 w 76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77">
                  <a:moveTo>
                    <a:pt x="30" y="77"/>
                  </a:moveTo>
                  <a:lnTo>
                    <a:pt x="76" y="0"/>
                  </a:lnTo>
                  <a:lnTo>
                    <a:pt x="0" y="46"/>
                  </a:lnTo>
                  <a:lnTo>
                    <a:pt x="3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3487" y="1017"/>
              <a:ext cx="157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8" name="Freeform 38"/>
            <p:cNvSpPr>
              <a:spLocks/>
            </p:cNvSpPr>
            <p:nvPr/>
          </p:nvSpPr>
          <p:spPr bwMode="auto">
            <a:xfrm>
              <a:off x="3614" y="1147"/>
              <a:ext cx="80" cy="76"/>
            </a:xfrm>
            <a:custGeom>
              <a:avLst/>
              <a:gdLst>
                <a:gd name="T0" fmla="*/ 0 w 80"/>
                <a:gd name="T1" fmla="*/ 31 h 76"/>
                <a:gd name="T2" fmla="*/ 80 w 80"/>
                <a:gd name="T3" fmla="*/ 76 h 76"/>
                <a:gd name="T4" fmla="*/ 34 w 80"/>
                <a:gd name="T5" fmla="*/ 0 h 76"/>
                <a:gd name="T6" fmla="*/ 0 w 80"/>
                <a:gd name="T7" fmla="*/ 31 h 76"/>
                <a:gd name="T8" fmla="*/ 0 w 80"/>
                <a:gd name="T9" fmla="*/ 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76"/>
                <a:gd name="T17" fmla="*/ 80 w 80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76">
                  <a:moveTo>
                    <a:pt x="0" y="31"/>
                  </a:moveTo>
                  <a:lnTo>
                    <a:pt x="80" y="76"/>
                  </a:lnTo>
                  <a:lnTo>
                    <a:pt x="3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VPI/VCI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호스트: 24-</a:t>
            </a:r>
            <a:r>
              <a:rPr lang="en-US" altLang="ko-KR"/>
              <a:t>bit </a:t>
            </a:r>
            <a:r>
              <a:rPr lang="ko-KR" altLang="en-US"/>
              <a:t>회선 식별자로 취급              </a:t>
            </a:r>
          </a:p>
          <a:p>
            <a:pPr lvl="1"/>
            <a:r>
              <a:rPr lang="ko-KR" altLang="en-US"/>
              <a:t>저렴하면: 응용당 하나의 회선; 역다중화에 사용       </a:t>
            </a:r>
          </a:p>
          <a:p>
            <a:pPr lvl="1"/>
            <a:r>
              <a:rPr lang="ko-KR" altLang="en-US"/>
              <a:t>비싸면: 하나의 회선에 여러 개의 응용을 다중화                    </a:t>
            </a:r>
          </a:p>
          <a:p>
            <a:endParaRPr lang="ko-KR" altLang="en-US"/>
          </a:p>
          <a:p>
            <a:r>
              <a:rPr lang="ko-KR" altLang="en-US"/>
              <a:t>네트워크: 여러 개의 회선을 하나의 경로로 묶어 취급 </a:t>
            </a:r>
          </a:p>
        </p:txBody>
      </p:sp>
      <p:pic>
        <p:nvPicPr>
          <p:cNvPr id="31748" name="Picture 5" descr="PE03F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40163"/>
            <a:ext cx="673735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 셀스위칭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데이터그램 (</a:t>
            </a:r>
            <a:r>
              <a:rPr lang="en-US" altLang="ko-KR"/>
              <a:t>Datagrams) </a:t>
            </a:r>
            <a:endParaRPr lang="ko-KR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연결 설정 단계가 없음</a:t>
            </a:r>
          </a:p>
          <a:p>
            <a:r>
              <a:rPr lang="ko-KR" altLang="en-US" dirty="0"/>
              <a:t>각각의 </a:t>
            </a:r>
            <a:r>
              <a:rPr lang="ko-KR" altLang="en-US" dirty="0" err="1"/>
              <a:t>패킷은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독립적으로</a:t>
            </a:r>
            <a:r>
              <a:rPr lang="ko-KR" altLang="en-US" dirty="0"/>
              <a:t> 포워드</a:t>
            </a:r>
          </a:p>
          <a:p>
            <a:r>
              <a:rPr lang="ko-KR" altLang="en-US" dirty="0"/>
              <a:t>우편 시스템과 유사한 형태</a:t>
            </a:r>
          </a:p>
          <a:p>
            <a:r>
              <a:rPr lang="ko-KR" altLang="en-US" dirty="0" err="1"/>
              <a:t>비연결성</a:t>
            </a:r>
            <a:r>
              <a:rPr lang="ko-KR" altLang="en-US" dirty="0"/>
              <a:t>(</a:t>
            </a:r>
            <a:r>
              <a:rPr lang="en-US" altLang="ko-KR" dirty="0"/>
              <a:t>connectionless) </a:t>
            </a:r>
            <a:r>
              <a:rPr lang="ko-KR" altLang="en-US" dirty="0"/>
              <a:t>모델이라고도 불림</a:t>
            </a:r>
          </a:p>
          <a:p>
            <a:r>
              <a:rPr lang="ko-KR" altLang="en-US" dirty="0"/>
              <a:t>각 스위치는 </a:t>
            </a:r>
            <a:r>
              <a:rPr lang="ko-KR" altLang="en-US" b="1" u="sng" dirty="0" err="1">
                <a:solidFill>
                  <a:srgbClr val="FF0000"/>
                </a:solidFill>
              </a:rPr>
              <a:t>포워딩</a:t>
            </a:r>
            <a:r>
              <a:rPr lang="ko-KR" altLang="en-US" b="1" u="sng" dirty="0">
                <a:solidFill>
                  <a:srgbClr val="FF0000"/>
                </a:solidFill>
              </a:rPr>
              <a:t>(</a:t>
            </a:r>
            <a:r>
              <a:rPr lang="ko-KR" altLang="en-US" b="1" u="sng" dirty="0" err="1">
                <a:solidFill>
                  <a:srgbClr val="FF0000"/>
                </a:solidFill>
              </a:rPr>
              <a:t>라우팅</a:t>
            </a:r>
            <a:r>
              <a:rPr lang="ko-KR" altLang="en-US" b="1" u="sng" dirty="0">
                <a:solidFill>
                  <a:srgbClr val="FF0000"/>
                </a:solidFill>
              </a:rPr>
              <a:t>) 테이블</a:t>
            </a:r>
            <a:r>
              <a:rPr lang="ko-KR" altLang="en-US" dirty="0"/>
              <a:t>을 유지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048000" y="1606550"/>
            <a:ext cx="5218113" cy="4327525"/>
            <a:chOff x="1203" y="579"/>
            <a:chExt cx="3409" cy="2954"/>
          </a:xfrm>
        </p:grpSpPr>
        <p:sp>
          <p:nvSpPr>
            <p:cNvPr id="10258" name="Line 5"/>
            <p:cNvSpPr>
              <a:spLocks noChangeShapeType="1"/>
            </p:cNvSpPr>
            <p:nvPr/>
          </p:nvSpPr>
          <p:spPr bwMode="auto">
            <a:xfrm>
              <a:off x="3033" y="1407"/>
              <a:ext cx="249" cy="24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6"/>
            <p:cNvSpPr>
              <a:spLocks noChangeShapeType="1"/>
            </p:cNvSpPr>
            <p:nvPr/>
          </p:nvSpPr>
          <p:spPr bwMode="auto">
            <a:xfrm flipH="1">
              <a:off x="3033" y="1407"/>
              <a:ext cx="249" cy="24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7"/>
            <p:cNvSpPr>
              <a:spLocks noChangeShapeType="1"/>
            </p:cNvSpPr>
            <p:nvPr/>
          </p:nvSpPr>
          <p:spPr bwMode="auto">
            <a:xfrm>
              <a:off x="3555" y="2756"/>
              <a:ext cx="252" cy="24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Line 8"/>
            <p:cNvSpPr>
              <a:spLocks noChangeShapeType="1"/>
            </p:cNvSpPr>
            <p:nvPr/>
          </p:nvSpPr>
          <p:spPr bwMode="auto">
            <a:xfrm flipH="1">
              <a:off x="3559" y="2759"/>
              <a:ext cx="245" cy="243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Line 9"/>
            <p:cNvSpPr>
              <a:spLocks noChangeShapeType="1"/>
            </p:cNvSpPr>
            <p:nvPr/>
          </p:nvSpPr>
          <p:spPr bwMode="auto">
            <a:xfrm>
              <a:off x="1656" y="1092"/>
              <a:ext cx="248" cy="24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Line 10"/>
            <p:cNvSpPr>
              <a:spLocks noChangeShapeType="1"/>
            </p:cNvSpPr>
            <p:nvPr/>
          </p:nvSpPr>
          <p:spPr bwMode="auto">
            <a:xfrm flipH="1">
              <a:off x="1659" y="1092"/>
              <a:ext cx="245" cy="24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Freeform 11"/>
            <p:cNvSpPr>
              <a:spLocks/>
            </p:cNvSpPr>
            <p:nvPr/>
          </p:nvSpPr>
          <p:spPr bwMode="auto">
            <a:xfrm>
              <a:off x="4304" y="2788"/>
              <a:ext cx="248" cy="170"/>
            </a:xfrm>
            <a:custGeom>
              <a:avLst/>
              <a:gdLst>
                <a:gd name="T0" fmla="*/ 248 w 248"/>
                <a:gd name="T1" fmla="*/ 170 h 170"/>
                <a:gd name="T2" fmla="*/ 248 w 248"/>
                <a:gd name="T3" fmla="*/ 0 h 170"/>
                <a:gd name="T4" fmla="*/ 0 w 248"/>
                <a:gd name="T5" fmla="*/ 0 h 170"/>
                <a:gd name="T6" fmla="*/ 0 w 248"/>
                <a:gd name="T7" fmla="*/ 170 h 170"/>
                <a:gd name="T8" fmla="*/ 248 w 248"/>
                <a:gd name="T9" fmla="*/ 170 h 170"/>
                <a:gd name="T10" fmla="*/ 248 w 248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170"/>
                <a:gd name="T20" fmla="*/ 248 w 248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170">
                  <a:moveTo>
                    <a:pt x="248" y="170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8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Rectangle 12"/>
            <p:cNvSpPr>
              <a:spLocks noChangeArrowheads="1"/>
            </p:cNvSpPr>
            <p:nvPr/>
          </p:nvSpPr>
          <p:spPr bwMode="auto">
            <a:xfrm>
              <a:off x="3197" y="1702"/>
              <a:ext cx="6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ko-KR" altLang="en-US"/>
            </a:p>
          </p:txBody>
        </p:sp>
        <p:sp>
          <p:nvSpPr>
            <p:cNvPr id="10266" name="Rectangle 13"/>
            <p:cNvSpPr>
              <a:spLocks noChangeArrowheads="1"/>
            </p:cNvSpPr>
            <p:nvPr/>
          </p:nvSpPr>
          <p:spPr bwMode="auto">
            <a:xfrm>
              <a:off x="3338" y="1412"/>
              <a:ext cx="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ko-KR" altLang="en-US"/>
            </a:p>
          </p:txBody>
        </p:sp>
        <p:sp>
          <p:nvSpPr>
            <p:cNvPr id="10267" name="Rectangle 14"/>
            <p:cNvSpPr>
              <a:spLocks noChangeArrowheads="1"/>
            </p:cNvSpPr>
            <p:nvPr/>
          </p:nvSpPr>
          <p:spPr bwMode="auto">
            <a:xfrm>
              <a:off x="2917" y="1412"/>
              <a:ext cx="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ko-KR" altLang="en-US"/>
            </a:p>
          </p:txBody>
        </p:sp>
        <p:sp>
          <p:nvSpPr>
            <p:cNvPr id="10268" name="Rectangle 15"/>
            <p:cNvSpPr>
              <a:spLocks noChangeArrowheads="1"/>
            </p:cNvSpPr>
            <p:nvPr/>
          </p:nvSpPr>
          <p:spPr bwMode="auto">
            <a:xfrm>
              <a:off x="3197" y="1255"/>
              <a:ext cx="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ko-KR" altLang="en-US"/>
            </a:p>
          </p:txBody>
        </p:sp>
        <p:sp>
          <p:nvSpPr>
            <p:cNvPr id="10269" name="Rectangle 16"/>
            <p:cNvSpPr>
              <a:spLocks noChangeArrowheads="1"/>
            </p:cNvSpPr>
            <p:nvPr/>
          </p:nvSpPr>
          <p:spPr bwMode="auto">
            <a:xfrm>
              <a:off x="3725" y="2588"/>
              <a:ext cx="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ko-KR" altLang="en-US"/>
            </a:p>
          </p:txBody>
        </p:sp>
        <p:sp>
          <p:nvSpPr>
            <p:cNvPr id="10270" name="Rectangle 17"/>
            <p:cNvSpPr>
              <a:spLocks noChangeArrowheads="1"/>
            </p:cNvSpPr>
            <p:nvPr/>
          </p:nvSpPr>
          <p:spPr bwMode="auto">
            <a:xfrm>
              <a:off x="3451" y="2748"/>
              <a:ext cx="6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ko-KR" altLang="en-US"/>
            </a:p>
          </p:txBody>
        </p:sp>
        <p:sp>
          <p:nvSpPr>
            <p:cNvPr id="10271" name="Rectangle 18"/>
            <p:cNvSpPr>
              <a:spLocks noChangeArrowheads="1"/>
            </p:cNvSpPr>
            <p:nvPr/>
          </p:nvSpPr>
          <p:spPr bwMode="auto">
            <a:xfrm>
              <a:off x="3874" y="2748"/>
              <a:ext cx="6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ko-KR" altLang="en-US"/>
            </a:p>
          </p:txBody>
        </p:sp>
        <p:sp>
          <p:nvSpPr>
            <p:cNvPr id="10272" name="Rectangle 19"/>
            <p:cNvSpPr>
              <a:spLocks noChangeArrowheads="1"/>
            </p:cNvSpPr>
            <p:nvPr/>
          </p:nvSpPr>
          <p:spPr bwMode="auto">
            <a:xfrm>
              <a:off x="3725" y="3028"/>
              <a:ext cx="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ko-KR" altLang="en-US"/>
            </a:p>
          </p:txBody>
        </p:sp>
        <p:sp>
          <p:nvSpPr>
            <p:cNvPr id="10273" name="Rectangle 20"/>
            <p:cNvSpPr>
              <a:spLocks noChangeArrowheads="1"/>
            </p:cNvSpPr>
            <p:nvPr/>
          </p:nvSpPr>
          <p:spPr bwMode="auto">
            <a:xfrm>
              <a:off x="1823" y="937"/>
              <a:ext cx="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ko-KR" altLang="en-US"/>
            </a:p>
          </p:txBody>
        </p:sp>
        <p:sp>
          <p:nvSpPr>
            <p:cNvPr id="10274" name="Rectangle 21"/>
            <p:cNvSpPr>
              <a:spLocks noChangeArrowheads="1"/>
            </p:cNvSpPr>
            <p:nvPr/>
          </p:nvSpPr>
          <p:spPr bwMode="auto">
            <a:xfrm>
              <a:off x="1967" y="1098"/>
              <a:ext cx="6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ko-KR" altLang="en-US"/>
            </a:p>
          </p:txBody>
        </p:sp>
        <p:sp>
          <p:nvSpPr>
            <p:cNvPr id="10275" name="Rectangle 22"/>
            <p:cNvSpPr>
              <a:spLocks noChangeArrowheads="1"/>
            </p:cNvSpPr>
            <p:nvPr/>
          </p:nvSpPr>
          <p:spPr bwMode="auto">
            <a:xfrm>
              <a:off x="1541" y="1098"/>
              <a:ext cx="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ko-KR" altLang="en-US"/>
            </a:p>
          </p:txBody>
        </p:sp>
        <p:sp>
          <p:nvSpPr>
            <p:cNvPr id="10276" name="Rectangle 23"/>
            <p:cNvSpPr>
              <a:spLocks noChangeArrowheads="1"/>
            </p:cNvSpPr>
            <p:nvPr/>
          </p:nvSpPr>
          <p:spPr bwMode="auto">
            <a:xfrm>
              <a:off x="1823" y="1382"/>
              <a:ext cx="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3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ko-KR" altLang="en-US"/>
            </a:p>
          </p:txBody>
        </p:sp>
        <p:sp>
          <p:nvSpPr>
            <p:cNvPr id="10277" name="Line 24"/>
            <p:cNvSpPr>
              <a:spLocks noChangeShapeType="1"/>
            </p:cNvSpPr>
            <p:nvPr/>
          </p:nvSpPr>
          <p:spPr bwMode="auto">
            <a:xfrm flipH="1">
              <a:off x="1477" y="1218"/>
              <a:ext cx="17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8" name="Freeform 25"/>
            <p:cNvSpPr>
              <a:spLocks/>
            </p:cNvSpPr>
            <p:nvPr/>
          </p:nvSpPr>
          <p:spPr bwMode="auto">
            <a:xfrm>
              <a:off x="1904" y="1218"/>
              <a:ext cx="1129" cy="314"/>
            </a:xfrm>
            <a:custGeom>
              <a:avLst/>
              <a:gdLst>
                <a:gd name="T0" fmla="*/ 0 w 1129"/>
                <a:gd name="T1" fmla="*/ 0 h 314"/>
                <a:gd name="T2" fmla="*/ 328 w 1129"/>
                <a:gd name="T3" fmla="*/ 3 h 314"/>
                <a:gd name="T4" fmla="*/ 331 w 1129"/>
                <a:gd name="T5" fmla="*/ 3 h 314"/>
                <a:gd name="T6" fmla="*/ 337 w 1129"/>
                <a:gd name="T7" fmla="*/ 3 h 314"/>
                <a:gd name="T8" fmla="*/ 350 w 1129"/>
                <a:gd name="T9" fmla="*/ 3 h 314"/>
                <a:gd name="T10" fmla="*/ 365 w 1129"/>
                <a:gd name="T11" fmla="*/ 6 h 314"/>
                <a:gd name="T12" fmla="*/ 384 w 1129"/>
                <a:gd name="T13" fmla="*/ 9 h 314"/>
                <a:gd name="T14" fmla="*/ 406 w 1129"/>
                <a:gd name="T15" fmla="*/ 12 h 314"/>
                <a:gd name="T16" fmla="*/ 428 w 1129"/>
                <a:gd name="T17" fmla="*/ 19 h 314"/>
                <a:gd name="T18" fmla="*/ 453 w 1129"/>
                <a:gd name="T19" fmla="*/ 28 h 314"/>
                <a:gd name="T20" fmla="*/ 475 w 1129"/>
                <a:gd name="T21" fmla="*/ 38 h 314"/>
                <a:gd name="T22" fmla="*/ 500 w 1129"/>
                <a:gd name="T23" fmla="*/ 47 h 314"/>
                <a:gd name="T24" fmla="*/ 529 w 1129"/>
                <a:gd name="T25" fmla="*/ 63 h 314"/>
                <a:gd name="T26" fmla="*/ 551 w 1129"/>
                <a:gd name="T27" fmla="*/ 78 h 314"/>
                <a:gd name="T28" fmla="*/ 567 w 1129"/>
                <a:gd name="T29" fmla="*/ 94 h 314"/>
                <a:gd name="T30" fmla="*/ 582 w 1129"/>
                <a:gd name="T31" fmla="*/ 107 h 314"/>
                <a:gd name="T32" fmla="*/ 592 w 1129"/>
                <a:gd name="T33" fmla="*/ 119 h 314"/>
                <a:gd name="T34" fmla="*/ 601 w 1129"/>
                <a:gd name="T35" fmla="*/ 132 h 314"/>
                <a:gd name="T36" fmla="*/ 607 w 1129"/>
                <a:gd name="T37" fmla="*/ 145 h 314"/>
                <a:gd name="T38" fmla="*/ 614 w 1129"/>
                <a:gd name="T39" fmla="*/ 154 h 314"/>
                <a:gd name="T40" fmla="*/ 620 w 1129"/>
                <a:gd name="T41" fmla="*/ 163 h 314"/>
                <a:gd name="T42" fmla="*/ 626 w 1129"/>
                <a:gd name="T43" fmla="*/ 176 h 314"/>
                <a:gd name="T44" fmla="*/ 636 w 1129"/>
                <a:gd name="T45" fmla="*/ 185 h 314"/>
                <a:gd name="T46" fmla="*/ 642 w 1129"/>
                <a:gd name="T47" fmla="*/ 195 h 314"/>
                <a:gd name="T48" fmla="*/ 648 w 1129"/>
                <a:gd name="T49" fmla="*/ 204 h 314"/>
                <a:gd name="T50" fmla="*/ 655 w 1129"/>
                <a:gd name="T51" fmla="*/ 214 h 314"/>
                <a:gd name="T52" fmla="*/ 661 w 1129"/>
                <a:gd name="T53" fmla="*/ 223 h 314"/>
                <a:gd name="T54" fmla="*/ 667 w 1129"/>
                <a:gd name="T55" fmla="*/ 233 h 314"/>
                <a:gd name="T56" fmla="*/ 673 w 1129"/>
                <a:gd name="T57" fmla="*/ 245 h 314"/>
                <a:gd name="T58" fmla="*/ 683 w 1129"/>
                <a:gd name="T59" fmla="*/ 255 h 314"/>
                <a:gd name="T60" fmla="*/ 689 w 1129"/>
                <a:gd name="T61" fmla="*/ 264 h 314"/>
                <a:gd name="T62" fmla="*/ 702 w 1129"/>
                <a:gd name="T63" fmla="*/ 274 h 314"/>
                <a:gd name="T64" fmla="*/ 711 w 1129"/>
                <a:gd name="T65" fmla="*/ 283 h 314"/>
                <a:gd name="T66" fmla="*/ 727 w 1129"/>
                <a:gd name="T67" fmla="*/ 292 h 314"/>
                <a:gd name="T68" fmla="*/ 739 w 1129"/>
                <a:gd name="T69" fmla="*/ 299 h 314"/>
                <a:gd name="T70" fmla="*/ 755 w 1129"/>
                <a:gd name="T71" fmla="*/ 305 h 314"/>
                <a:gd name="T72" fmla="*/ 771 w 1129"/>
                <a:gd name="T73" fmla="*/ 308 h 314"/>
                <a:gd name="T74" fmla="*/ 784 w 1129"/>
                <a:gd name="T75" fmla="*/ 311 h 314"/>
                <a:gd name="T76" fmla="*/ 796 w 1129"/>
                <a:gd name="T77" fmla="*/ 311 h 314"/>
                <a:gd name="T78" fmla="*/ 802 w 1129"/>
                <a:gd name="T79" fmla="*/ 314 h 314"/>
                <a:gd name="T80" fmla="*/ 809 w 1129"/>
                <a:gd name="T81" fmla="*/ 314 h 314"/>
                <a:gd name="T82" fmla="*/ 812 w 1129"/>
                <a:gd name="T83" fmla="*/ 314 h 314"/>
                <a:gd name="T84" fmla="*/ 1129 w 1129"/>
                <a:gd name="T85" fmla="*/ 314 h 31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9"/>
                <a:gd name="T130" fmla="*/ 0 h 314"/>
                <a:gd name="T131" fmla="*/ 1129 w 1129"/>
                <a:gd name="T132" fmla="*/ 314 h 31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9" h="314">
                  <a:moveTo>
                    <a:pt x="0" y="0"/>
                  </a:moveTo>
                  <a:lnTo>
                    <a:pt x="328" y="3"/>
                  </a:lnTo>
                  <a:lnTo>
                    <a:pt x="331" y="3"/>
                  </a:lnTo>
                  <a:lnTo>
                    <a:pt x="337" y="3"/>
                  </a:lnTo>
                  <a:lnTo>
                    <a:pt x="350" y="3"/>
                  </a:lnTo>
                  <a:lnTo>
                    <a:pt x="365" y="6"/>
                  </a:lnTo>
                  <a:lnTo>
                    <a:pt x="384" y="9"/>
                  </a:lnTo>
                  <a:lnTo>
                    <a:pt x="406" y="12"/>
                  </a:lnTo>
                  <a:lnTo>
                    <a:pt x="428" y="19"/>
                  </a:lnTo>
                  <a:lnTo>
                    <a:pt x="453" y="28"/>
                  </a:lnTo>
                  <a:lnTo>
                    <a:pt x="475" y="38"/>
                  </a:lnTo>
                  <a:lnTo>
                    <a:pt x="500" y="47"/>
                  </a:lnTo>
                  <a:lnTo>
                    <a:pt x="529" y="63"/>
                  </a:lnTo>
                  <a:lnTo>
                    <a:pt x="551" y="78"/>
                  </a:lnTo>
                  <a:lnTo>
                    <a:pt x="567" y="94"/>
                  </a:lnTo>
                  <a:lnTo>
                    <a:pt x="582" y="107"/>
                  </a:lnTo>
                  <a:lnTo>
                    <a:pt x="592" y="119"/>
                  </a:lnTo>
                  <a:lnTo>
                    <a:pt x="601" y="132"/>
                  </a:lnTo>
                  <a:lnTo>
                    <a:pt x="607" y="145"/>
                  </a:lnTo>
                  <a:lnTo>
                    <a:pt x="614" y="154"/>
                  </a:lnTo>
                  <a:lnTo>
                    <a:pt x="620" y="163"/>
                  </a:lnTo>
                  <a:lnTo>
                    <a:pt x="626" y="176"/>
                  </a:lnTo>
                  <a:lnTo>
                    <a:pt x="636" y="185"/>
                  </a:lnTo>
                  <a:lnTo>
                    <a:pt x="642" y="195"/>
                  </a:lnTo>
                  <a:lnTo>
                    <a:pt x="648" y="204"/>
                  </a:lnTo>
                  <a:lnTo>
                    <a:pt x="655" y="214"/>
                  </a:lnTo>
                  <a:lnTo>
                    <a:pt x="661" y="223"/>
                  </a:lnTo>
                  <a:lnTo>
                    <a:pt x="667" y="233"/>
                  </a:lnTo>
                  <a:lnTo>
                    <a:pt x="673" y="245"/>
                  </a:lnTo>
                  <a:lnTo>
                    <a:pt x="683" y="255"/>
                  </a:lnTo>
                  <a:lnTo>
                    <a:pt x="689" y="264"/>
                  </a:lnTo>
                  <a:lnTo>
                    <a:pt x="702" y="274"/>
                  </a:lnTo>
                  <a:lnTo>
                    <a:pt x="711" y="283"/>
                  </a:lnTo>
                  <a:lnTo>
                    <a:pt x="727" y="292"/>
                  </a:lnTo>
                  <a:lnTo>
                    <a:pt x="739" y="299"/>
                  </a:lnTo>
                  <a:lnTo>
                    <a:pt x="755" y="305"/>
                  </a:lnTo>
                  <a:lnTo>
                    <a:pt x="771" y="308"/>
                  </a:lnTo>
                  <a:lnTo>
                    <a:pt x="784" y="311"/>
                  </a:lnTo>
                  <a:lnTo>
                    <a:pt x="796" y="311"/>
                  </a:lnTo>
                  <a:lnTo>
                    <a:pt x="802" y="314"/>
                  </a:lnTo>
                  <a:lnTo>
                    <a:pt x="809" y="314"/>
                  </a:lnTo>
                  <a:lnTo>
                    <a:pt x="812" y="314"/>
                  </a:lnTo>
                  <a:lnTo>
                    <a:pt x="1129" y="31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9" name="Freeform 26"/>
            <p:cNvSpPr>
              <a:spLocks/>
            </p:cNvSpPr>
            <p:nvPr/>
          </p:nvSpPr>
          <p:spPr bwMode="auto">
            <a:xfrm>
              <a:off x="3282" y="1290"/>
              <a:ext cx="1031" cy="242"/>
            </a:xfrm>
            <a:custGeom>
              <a:avLst/>
              <a:gdLst>
                <a:gd name="T0" fmla="*/ 0 w 1031"/>
                <a:gd name="T1" fmla="*/ 239 h 242"/>
                <a:gd name="T2" fmla="*/ 327 w 1031"/>
                <a:gd name="T3" fmla="*/ 242 h 242"/>
                <a:gd name="T4" fmla="*/ 330 w 1031"/>
                <a:gd name="T5" fmla="*/ 242 h 242"/>
                <a:gd name="T6" fmla="*/ 336 w 1031"/>
                <a:gd name="T7" fmla="*/ 242 h 242"/>
                <a:gd name="T8" fmla="*/ 346 w 1031"/>
                <a:gd name="T9" fmla="*/ 239 h 242"/>
                <a:gd name="T10" fmla="*/ 358 w 1031"/>
                <a:gd name="T11" fmla="*/ 239 h 242"/>
                <a:gd name="T12" fmla="*/ 374 w 1031"/>
                <a:gd name="T13" fmla="*/ 236 h 242"/>
                <a:gd name="T14" fmla="*/ 390 w 1031"/>
                <a:gd name="T15" fmla="*/ 233 h 242"/>
                <a:gd name="T16" fmla="*/ 406 w 1031"/>
                <a:gd name="T17" fmla="*/ 227 h 242"/>
                <a:gd name="T18" fmla="*/ 421 w 1031"/>
                <a:gd name="T19" fmla="*/ 217 h 242"/>
                <a:gd name="T20" fmla="*/ 437 w 1031"/>
                <a:gd name="T21" fmla="*/ 208 h 242"/>
                <a:gd name="T22" fmla="*/ 453 w 1031"/>
                <a:gd name="T23" fmla="*/ 195 h 242"/>
                <a:gd name="T24" fmla="*/ 462 w 1031"/>
                <a:gd name="T25" fmla="*/ 186 h 242"/>
                <a:gd name="T26" fmla="*/ 468 w 1031"/>
                <a:gd name="T27" fmla="*/ 176 h 242"/>
                <a:gd name="T28" fmla="*/ 478 w 1031"/>
                <a:gd name="T29" fmla="*/ 167 h 242"/>
                <a:gd name="T30" fmla="*/ 487 w 1031"/>
                <a:gd name="T31" fmla="*/ 157 h 242"/>
                <a:gd name="T32" fmla="*/ 497 w 1031"/>
                <a:gd name="T33" fmla="*/ 148 h 242"/>
                <a:gd name="T34" fmla="*/ 503 w 1031"/>
                <a:gd name="T35" fmla="*/ 135 h 242"/>
                <a:gd name="T36" fmla="*/ 512 w 1031"/>
                <a:gd name="T37" fmla="*/ 123 h 242"/>
                <a:gd name="T38" fmla="*/ 522 w 1031"/>
                <a:gd name="T39" fmla="*/ 113 h 242"/>
                <a:gd name="T40" fmla="*/ 531 w 1031"/>
                <a:gd name="T41" fmla="*/ 101 h 242"/>
                <a:gd name="T42" fmla="*/ 538 w 1031"/>
                <a:gd name="T43" fmla="*/ 91 h 242"/>
                <a:gd name="T44" fmla="*/ 550 w 1031"/>
                <a:gd name="T45" fmla="*/ 73 h 242"/>
                <a:gd name="T46" fmla="*/ 563 w 1031"/>
                <a:gd name="T47" fmla="*/ 57 h 242"/>
                <a:gd name="T48" fmla="*/ 579 w 1031"/>
                <a:gd name="T49" fmla="*/ 44 h 242"/>
                <a:gd name="T50" fmla="*/ 591 w 1031"/>
                <a:gd name="T51" fmla="*/ 35 h 242"/>
                <a:gd name="T52" fmla="*/ 604 w 1031"/>
                <a:gd name="T53" fmla="*/ 28 h 242"/>
                <a:gd name="T54" fmla="*/ 616 w 1031"/>
                <a:gd name="T55" fmla="*/ 22 h 242"/>
                <a:gd name="T56" fmla="*/ 626 w 1031"/>
                <a:gd name="T57" fmla="*/ 19 h 242"/>
                <a:gd name="T58" fmla="*/ 638 w 1031"/>
                <a:gd name="T59" fmla="*/ 16 h 242"/>
                <a:gd name="T60" fmla="*/ 648 w 1031"/>
                <a:gd name="T61" fmla="*/ 13 h 242"/>
                <a:gd name="T62" fmla="*/ 660 w 1031"/>
                <a:gd name="T63" fmla="*/ 10 h 242"/>
                <a:gd name="T64" fmla="*/ 670 w 1031"/>
                <a:gd name="T65" fmla="*/ 10 h 242"/>
                <a:gd name="T66" fmla="*/ 679 w 1031"/>
                <a:gd name="T67" fmla="*/ 6 h 242"/>
                <a:gd name="T68" fmla="*/ 689 w 1031"/>
                <a:gd name="T69" fmla="*/ 6 h 242"/>
                <a:gd name="T70" fmla="*/ 701 w 1031"/>
                <a:gd name="T71" fmla="*/ 3 h 242"/>
                <a:gd name="T72" fmla="*/ 707 w 1031"/>
                <a:gd name="T73" fmla="*/ 3 h 242"/>
                <a:gd name="T74" fmla="*/ 717 w 1031"/>
                <a:gd name="T75" fmla="*/ 0 h 242"/>
                <a:gd name="T76" fmla="*/ 723 w 1031"/>
                <a:gd name="T77" fmla="*/ 0 h 242"/>
                <a:gd name="T78" fmla="*/ 729 w 1031"/>
                <a:gd name="T79" fmla="*/ 0 h 242"/>
                <a:gd name="T80" fmla="*/ 733 w 1031"/>
                <a:gd name="T81" fmla="*/ 0 h 242"/>
                <a:gd name="T82" fmla="*/ 736 w 1031"/>
                <a:gd name="T83" fmla="*/ 0 h 242"/>
                <a:gd name="T84" fmla="*/ 1031 w 1031"/>
                <a:gd name="T85" fmla="*/ 0 h 2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31"/>
                <a:gd name="T130" fmla="*/ 0 h 242"/>
                <a:gd name="T131" fmla="*/ 1031 w 1031"/>
                <a:gd name="T132" fmla="*/ 242 h 2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31" h="242">
                  <a:moveTo>
                    <a:pt x="0" y="239"/>
                  </a:moveTo>
                  <a:lnTo>
                    <a:pt x="327" y="242"/>
                  </a:lnTo>
                  <a:lnTo>
                    <a:pt x="330" y="242"/>
                  </a:lnTo>
                  <a:lnTo>
                    <a:pt x="336" y="242"/>
                  </a:lnTo>
                  <a:lnTo>
                    <a:pt x="346" y="239"/>
                  </a:lnTo>
                  <a:lnTo>
                    <a:pt x="358" y="239"/>
                  </a:lnTo>
                  <a:lnTo>
                    <a:pt x="374" y="236"/>
                  </a:lnTo>
                  <a:lnTo>
                    <a:pt x="390" y="233"/>
                  </a:lnTo>
                  <a:lnTo>
                    <a:pt x="406" y="227"/>
                  </a:lnTo>
                  <a:lnTo>
                    <a:pt x="421" y="217"/>
                  </a:lnTo>
                  <a:lnTo>
                    <a:pt x="437" y="208"/>
                  </a:lnTo>
                  <a:lnTo>
                    <a:pt x="453" y="195"/>
                  </a:lnTo>
                  <a:lnTo>
                    <a:pt x="462" y="186"/>
                  </a:lnTo>
                  <a:lnTo>
                    <a:pt x="468" y="176"/>
                  </a:lnTo>
                  <a:lnTo>
                    <a:pt x="478" y="167"/>
                  </a:lnTo>
                  <a:lnTo>
                    <a:pt x="487" y="157"/>
                  </a:lnTo>
                  <a:lnTo>
                    <a:pt x="497" y="148"/>
                  </a:lnTo>
                  <a:lnTo>
                    <a:pt x="503" y="135"/>
                  </a:lnTo>
                  <a:lnTo>
                    <a:pt x="512" y="123"/>
                  </a:lnTo>
                  <a:lnTo>
                    <a:pt x="522" y="113"/>
                  </a:lnTo>
                  <a:lnTo>
                    <a:pt x="531" y="101"/>
                  </a:lnTo>
                  <a:lnTo>
                    <a:pt x="538" y="91"/>
                  </a:lnTo>
                  <a:lnTo>
                    <a:pt x="550" y="73"/>
                  </a:lnTo>
                  <a:lnTo>
                    <a:pt x="563" y="57"/>
                  </a:lnTo>
                  <a:lnTo>
                    <a:pt x="579" y="44"/>
                  </a:lnTo>
                  <a:lnTo>
                    <a:pt x="591" y="35"/>
                  </a:lnTo>
                  <a:lnTo>
                    <a:pt x="604" y="28"/>
                  </a:lnTo>
                  <a:lnTo>
                    <a:pt x="616" y="22"/>
                  </a:lnTo>
                  <a:lnTo>
                    <a:pt x="626" y="19"/>
                  </a:lnTo>
                  <a:lnTo>
                    <a:pt x="638" y="16"/>
                  </a:lnTo>
                  <a:lnTo>
                    <a:pt x="648" y="13"/>
                  </a:lnTo>
                  <a:lnTo>
                    <a:pt x="660" y="10"/>
                  </a:lnTo>
                  <a:lnTo>
                    <a:pt x="670" y="10"/>
                  </a:lnTo>
                  <a:lnTo>
                    <a:pt x="679" y="6"/>
                  </a:lnTo>
                  <a:lnTo>
                    <a:pt x="689" y="6"/>
                  </a:lnTo>
                  <a:lnTo>
                    <a:pt x="701" y="3"/>
                  </a:lnTo>
                  <a:lnTo>
                    <a:pt x="707" y="3"/>
                  </a:lnTo>
                  <a:lnTo>
                    <a:pt x="717" y="0"/>
                  </a:lnTo>
                  <a:lnTo>
                    <a:pt x="723" y="0"/>
                  </a:lnTo>
                  <a:lnTo>
                    <a:pt x="729" y="0"/>
                  </a:lnTo>
                  <a:lnTo>
                    <a:pt x="733" y="0"/>
                  </a:lnTo>
                  <a:lnTo>
                    <a:pt x="736" y="0"/>
                  </a:lnTo>
                  <a:lnTo>
                    <a:pt x="103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0" name="Freeform 27"/>
            <p:cNvSpPr>
              <a:spLocks/>
            </p:cNvSpPr>
            <p:nvPr/>
          </p:nvSpPr>
          <p:spPr bwMode="auto">
            <a:xfrm>
              <a:off x="3156" y="1655"/>
              <a:ext cx="532" cy="1104"/>
            </a:xfrm>
            <a:custGeom>
              <a:avLst/>
              <a:gdLst>
                <a:gd name="T0" fmla="*/ 0 w 532"/>
                <a:gd name="T1" fmla="*/ 0 h 1104"/>
                <a:gd name="T2" fmla="*/ 3 w 532"/>
                <a:gd name="T3" fmla="*/ 236 h 1104"/>
                <a:gd name="T4" fmla="*/ 3 w 532"/>
                <a:gd name="T5" fmla="*/ 239 h 1104"/>
                <a:gd name="T6" fmla="*/ 3 w 532"/>
                <a:gd name="T7" fmla="*/ 245 h 1104"/>
                <a:gd name="T8" fmla="*/ 3 w 532"/>
                <a:gd name="T9" fmla="*/ 258 h 1104"/>
                <a:gd name="T10" fmla="*/ 6 w 532"/>
                <a:gd name="T11" fmla="*/ 271 h 1104"/>
                <a:gd name="T12" fmla="*/ 6 w 532"/>
                <a:gd name="T13" fmla="*/ 286 h 1104"/>
                <a:gd name="T14" fmla="*/ 10 w 532"/>
                <a:gd name="T15" fmla="*/ 302 h 1104"/>
                <a:gd name="T16" fmla="*/ 16 w 532"/>
                <a:gd name="T17" fmla="*/ 318 h 1104"/>
                <a:gd name="T18" fmla="*/ 22 w 532"/>
                <a:gd name="T19" fmla="*/ 334 h 1104"/>
                <a:gd name="T20" fmla="*/ 28 w 532"/>
                <a:gd name="T21" fmla="*/ 346 h 1104"/>
                <a:gd name="T22" fmla="*/ 38 w 532"/>
                <a:gd name="T23" fmla="*/ 359 h 1104"/>
                <a:gd name="T24" fmla="*/ 47 w 532"/>
                <a:gd name="T25" fmla="*/ 365 h 1104"/>
                <a:gd name="T26" fmla="*/ 54 w 532"/>
                <a:gd name="T27" fmla="*/ 374 h 1104"/>
                <a:gd name="T28" fmla="*/ 63 w 532"/>
                <a:gd name="T29" fmla="*/ 381 h 1104"/>
                <a:gd name="T30" fmla="*/ 69 w 532"/>
                <a:gd name="T31" fmla="*/ 387 h 1104"/>
                <a:gd name="T32" fmla="*/ 76 w 532"/>
                <a:gd name="T33" fmla="*/ 390 h 1104"/>
                <a:gd name="T34" fmla="*/ 85 w 532"/>
                <a:gd name="T35" fmla="*/ 397 h 1104"/>
                <a:gd name="T36" fmla="*/ 91 w 532"/>
                <a:gd name="T37" fmla="*/ 403 h 1104"/>
                <a:gd name="T38" fmla="*/ 98 w 532"/>
                <a:gd name="T39" fmla="*/ 406 h 1104"/>
                <a:gd name="T40" fmla="*/ 107 w 532"/>
                <a:gd name="T41" fmla="*/ 409 h 1104"/>
                <a:gd name="T42" fmla="*/ 113 w 532"/>
                <a:gd name="T43" fmla="*/ 415 h 1104"/>
                <a:gd name="T44" fmla="*/ 126 w 532"/>
                <a:gd name="T45" fmla="*/ 422 h 1104"/>
                <a:gd name="T46" fmla="*/ 151 w 532"/>
                <a:gd name="T47" fmla="*/ 431 h 1104"/>
                <a:gd name="T48" fmla="*/ 179 w 532"/>
                <a:gd name="T49" fmla="*/ 447 h 1104"/>
                <a:gd name="T50" fmla="*/ 214 w 532"/>
                <a:gd name="T51" fmla="*/ 466 h 1104"/>
                <a:gd name="T52" fmla="*/ 252 w 532"/>
                <a:gd name="T53" fmla="*/ 485 h 1104"/>
                <a:gd name="T54" fmla="*/ 293 w 532"/>
                <a:gd name="T55" fmla="*/ 503 h 1104"/>
                <a:gd name="T56" fmla="*/ 327 w 532"/>
                <a:gd name="T57" fmla="*/ 522 h 1104"/>
                <a:gd name="T58" fmla="*/ 362 w 532"/>
                <a:gd name="T59" fmla="*/ 541 h 1104"/>
                <a:gd name="T60" fmla="*/ 387 w 532"/>
                <a:gd name="T61" fmla="*/ 554 h 1104"/>
                <a:gd name="T62" fmla="*/ 406 w 532"/>
                <a:gd name="T63" fmla="*/ 566 h 1104"/>
                <a:gd name="T64" fmla="*/ 425 w 532"/>
                <a:gd name="T65" fmla="*/ 579 h 1104"/>
                <a:gd name="T66" fmla="*/ 440 w 532"/>
                <a:gd name="T67" fmla="*/ 592 h 1104"/>
                <a:gd name="T68" fmla="*/ 456 w 532"/>
                <a:gd name="T69" fmla="*/ 604 h 1104"/>
                <a:gd name="T70" fmla="*/ 469 w 532"/>
                <a:gd name="T71" fmla="*/ 617 h 1104"/>
                <a:gd name="T72" fmla="*/ 481 w 532"/>
                <a:gd name="T73" fmla="*/ 629 h 1104"/>
                <a:gd name="T74" fmla="*/ 494 w 532"/>
                <a:gd name="T75" fmla="*/ 642 h 1104"/>
                <a:gd name="T76" fmla="*/ 503 w 532"/>
                <a:gd name="T77" fmla="*/ 661 h 1104"/>
                <a:gd name="T78" fmla="*/ 513 w 532"/>
                <a:gd name="T79" fmla="*/ 676 h 1104"/>
                <a:gd name="T80" fmla="*/ 519 w 532"/>
                <a:gd name="T81" fmla="*/ 699 h 1104"/>
                <a:gd name="T82" fmla="*/ 525 w 532"/>
                <a:gd name="T83" fmla="*/ 724 h 1104"/>
                <a:gd name="T84" fmla="*/ 528 w 532"/>
                <a:gd name="T85" fmla="*/ 743 h 1104"/>
                <a:gd name="T86" fmla="*/ 528 w 532"/>
                <a:gd name="T87" fmla="*/ 777 h 1104"/>
                <a:gd name="T88" fmla="*/ 532 w 532"/>
                <a:gd name="T89" fmla="*/ 821 h 1104"/>
                <a:gd name="T90" fmla="*/ 532 w 532"/>
                <a:gd name="T91" fmla="*/ 872 h 1104"/>
                <a:gd name="T92" fmla="*/ 532 w 532"/>
                <a:gd name="T93" fmla="*/ 928 h 1104"/>
                <a:gd name="T94" fmla="*/ 532 w 532"/>
                <a:gd name="T95" fmla="*/ 982 h 1104"/>
                <a:gd name="T96" fmla="*/ 528 w 532"/>
                <a:gd name="T97" fmla="*/ 1029 h 1104"/>
                <a:gd name="T98" fmla="*/ 528 w 532"/>
                <a:gd name="T99" fmla="*/ 1067 h 1104"/>
                <a:gd name="T100" fmla="*/ 528 w 532"/>
                <a:gd name="T101" fmla="*/ 1095 h 1104"/>
                <a:gd name="T102" fmla="*/ 528 w 532"/>
                <a:gd name="T103" fmla="*/ 1104 h 11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32"/>
                <a:gd name="T157" fmla="*/ 0 h 1104"/>
                <a:gd name="T158" fmla="*/ 532 w 532"/>
                <a:gd name="T159" fmla="*/ 1104 h 110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32" h="1104">
                  <a:moveTo>
                    <a:pt x="0" y="0"/>
                  </a:moveTo>
                  <a:lnTo>
                    <a:pt x="3" y="236"/>
                  </a:lnTo>
                  <a:lnTo>
                    <a:pt x="3" y="239"/>
                  </a:lnTo>
                  <a:lnTo>
                    <a:pt x="3" y="245"/>
                  </a:lnTo>
                  <a:lnTo>
                    <a:pt x="3" y="258"/>
                  </a:lnTo>
                  <a:lnTo>
                    <a:pt x="6" y="271"/>
                  </a:lnTo>
                  <a:lnTo>
                    <a:pt x="6" y="286"/>
                  </a:lnTo>
                  <a:lnTo>
                    <a:pt x="10" y="302"/>
                  </a:lnTo>
                  <a:lnTo>
                    <a:pt x="16" y="318"/>
                  </a:lnTo>
                  <a:lnTo>
                    <a:pt x="22" y="334"/>
                  </a:lnTo>
                  <a:lnTo>
                    <a:pt x="28" y="346"/>
                  </a:lnTo>
                  <a:lnTo>
                    <a:pt x="38" y="359"/>
                  </a:lnTo>
                  <a:lnTo>
                    <a:pt x="47" y="365"/>
                  </a:lnTo>
                  <a:lnTo>
                    <a:pt x="54" y="374"/>
                  </a:lnTo>
                  <a:lnTo>
                    <a:pt x="63" y="381"/>
                  </a:lnTo>
                  <a:lnTo>
                    <a:pt x="69" y="387"/>
                  </a:lnTo>
                  <a:lnTo>
                    <a:pt x="76" y="390"/>
                  </a:lnTo>
                  <a:lnTo>
                    <a:pt x="85" y="397"/>
                  </a:lnTo>
                  <a:lnTo>
                    <a:pt x="91" y="403"/>
                  </a:lnTo>
                  <a:lnTo>
                    <a:pt x="98" y="406"/>
                  </a:lnTo>
                  <a:lnTo>
                    <a:pt x="107" y="409"/>
                  </a:lnTo>
                  <a:lnTo>
                    <a:pt x="113" y="415"/>
                  </a:lnTo>
                  <a:lnTo>
                    <a:pt x="126" y="422"/>
                  </a:lnTo>
                  <a:lnTo>
                    <a:pt x="151" y="431"/>
                  </a:lnTo>
                  <a:lnTo>
                    <a:pt x="179" y="447"/>
                  </a:lnTo>
                  <a:lnTo>
                    <a:pt x="214" y="466"/>
                  </a:lnTo>
                  <a:lnTo>
                    <a:pt x="252" y="485"/>
                  </a:lnTo>
                  <a:lnTo>
                    <a:pt x="293" y="503"/>
                  </a:lnTo>
                  <a:lnTo>
                    <a:pt x="327" y="522"/>
                  </a:lnTo>
                  <a:lnTo>
                    <a:pt x="362" y="541"/>
                  </a:lnTo>
                  <a:lnTo>
                    <a:pt x="387" y="554"/>
                  </a:lnTo>
                  <a:lnTo>
                    <a:pt x="406" y="566"/>
                  </a:lnTo>
                  <a:lnTo>
                    <a:pt x="425" y="579"/>
                  </a:lnTo>
                  <a:lnTo>
                    <a:pt x="440" y="592"/>
                  </a:lnTo>
                  <a:lnTo>
                    <a:pt x="456" y="604"/>
                  </a:lnTo>
                  <a:lnTo>
                    <a:pt x="469" y="617"/>
                  </a:lnTo>
                  <a:lnTo>
                    <a:pt x="481" y="629"/>
                  </a:lnTo>
                  <a:lnTo>
                    <a:pt x="494" y="642"/>
                  </a:lnTo>
                  <a:lnTo>
                    <a:pt x="503" y="661"/>
                  </a:lnTo>
                  <a:lnTo>
                    <a:pt x="513" y="676"/>
                  </a:lnTo>
                  <a:lnTo>
                    <a:pt x="519" y="699"/>
                  </a:lnTo>
                  <a:lnTo>
                    <a:pt x="525" y="724"/>
                  </a:lnTo>
                  <a:lnTo>
                    <a:pt x="528" y="743"/>
                  </a:lnTo>
                  <a:lnTo>
                    <a:pt x="528" y="777"/>
                  </a:lnTo>
                  <a:lnTo>
                    <a:pt x="532" y="821"/>
                  </a:lnTo>
                  <a:lnTo>
                    <a:pt x="532" y="872"/>
                  </a:lnTo>
                  <a:lnTo>
                    <a:pt x="532" y="928"/>
                  </a:lnTo>
                  <a:lnTo>
                    <a:pt x="532" y="982"/>
                  </a:lnTo>
                  <a:lnTo>
                    <a:pt x="528" y="1029"/>
                  </a:lnTo>
                  <a:lnTo>
                    <a:pt x="528" y="1067"/>
                  </a:lnTo>
                  <a:lnTo>
                    <a:pt x="528" y="1095"/>
                  </a:lnTo>
                  <a:lnTo>
                    <a:pt x="528" y="11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1" name="Freeform 28"/>
            <p:cNvSpPr>
              <a:spLocks/>
            </p:cNvSpPr>
            <p:nvPr/>
          </p:nvSpPr>
          <p:spPr bwMode="auto">
            <a:xfrm>
              <a:off x="1656" y="1734"/>
              <a:ext cx="248" cy="173"/>
            </a:xfrm>
            <a:custGeom>
              <a:avLst/>
              <a:gdLst>
                <a:gd name="T0" fmla="*/ 248 w 248"/>
                <a:gd name="T1" fmla="*/ 170 h 173"/>
                <a:gd name="T2" fmla="*/ 248 w 248"/>
                <a:gd name="T3" fmla="*/ 0 h 173"/>
                <a:gd name="T4" fmla="*/ 0 w 248"/>
                <a:gd name="T5" fmla="*/ 0 h 173"/>
                <a:gd name="T6" fmla="*/ 0 w 248"/>
                <a:gd name="T7" fmla="*/ 173 h 173"/>
                <a:gd name="T8" fmla="*/ 248 w 248"/>
                <a:gd name="T9" fmla="*/ 173 h 173"/>
                <a:gd name="T10" fmla="*/ 248 w 248"/>
                <a:gd name="T11" fmla="*/ 173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173"/>
                <a:gd name="T20" fmla="*/ 248 w 248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173">
                  <a:moveTo>
                    <a:pt x="248" y="170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248" y="17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2" name="Line 29"/>
            <p:cNvSpPr>
              <a:spLocks noChangeShapeType="1"/>
            </p:cNvSpPr>
            <p:nvPr/>
          </p:nvSpPr>
          <p:spPr bwMode="auto">
            <a:xfrm>
              <a:off x="3361" y="2869"/>
              <a:ext cx="194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3" name="Line 30"/>
            <p:cNvSpPr>
              <a:spLocks noChangeShapeType="1"/>
            </p:cNvSpPr>
            <p:nvPr/>
          </p:nvSpPr>
          <p:spPr bwMode="auto">
            <a:xfrm>
              <a:off x="3804" y="2869"/>
              <a:ext cx="50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4" name="Line 31"/>
            <p:cNvSpPr>
              <a:spLocks noChangeShapeType="1"/>
            </p:cNvSpPr>
            <p:nvPr/>
          </p:nvSpPr>
          <p:spPr bwMode="auto">
            <a:xfrm>
              <a:off x="3678" y="3005"/>
              <a:ext cx="1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5" name="Rectangle 32"/>
            <p:cNvSpPr>
              <a:spLocks noChangeArrowheads="1"/>
            </p:cNvSpPr>
            <p:nvPr/>
          </p:nvSpPr>
          <p:spPr bwMode="auto">
            <a:xfrm>
              <a:off x="3841" y="2598"/>
              <a:ext cx="40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Switch 3</a:t>
              </a:r>
              <a:endParaRPr lang="en-US" altLang="ko-KR"/>
            </a:p>
          </p:txBody>
        </p:sp>
        <p:sp>
          <p:nvSpPr>
            <p:cNvPr id="10286" name="Rectangle 33"/>
            <p:cNvSpPr>
              <a:spLocks noChangeArrowheads="1"/>
            </p:cNvSpPr>
            <p:nvPr/>
          </p:nvSpPr>
          <p:spPr bwMode="auto">
            <a:xfrm>
              <a:off x="4288" y="2616"/>
              <a:ext cx="32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B</a:t>
              </a:r>
              <a:endParaRPr lang="en-US" altLang="ko-KR"/>
            </a:p>
          </p:txBody>
        </p:sp>
        <p:sp>
          <p:nvSpPr>
            <p:cNvPr id="10287" name="Line 34"/>
            <p:cNvSpPr>
              <a:spLocks noChangeShapeType="1"/>
            </p:cNvSpPr>
            <p:nvPr/>
          </p:nvSpPr>
          <p:spPr bwMode="auto">
            <a:xfrm>
              <a:off x="3150" y="1240"/>
              <a:ext cx="3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8" name="Line 35"/>
            <p:cNvSpPr>
              <a:spLocks noChangeShapeType="1"/>
            </p:cNvSpPr>
            <p:nvPr/>
          </p:nvSpPr>
          <p:spPr bwMode="auto">
            <a:xfrm>
              <a:off x="1776" y="91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9" name="Line 36"/>
            <p:cNvSpPr>
              <a:spLocks noChangeShapeType="1"/>
            </p:cNvSpPr>
            <p:nvPr/>
          </p:nvSpPr>
          <p:spPr bwMode="auto">
            <a:xfrm>
              <a:off x="1782" y="1344"/>
              <a:ext cx="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0" name="Rectangle 37"/>
            <p:cNvSpPr>
              <a:spLocks noChangeArrowheads="1"/>
            </p:cNvSpPr>
            <p:nvPr/>
          </p:nvSpPr>
          <p:spPr bwMode="auto">
            <a:xfrm>
              <a:off x="3320" y="1250"/>
              <a:ext cx="40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Switch 2</a:t>
              </a:r>
              <a:endParaRPr lang="en-US" altLang="ko-KR"/>
            </a:p>
          </p:txBody>
        </p:sp>
        <p:sp>
          <p:nvSpPr>
            <p:cNvPr id="10291" name="Rectangle 38"/>
            <p:cNvSpPr>
              <a:spLocks noChangeArrowheads="1"/>
            </p:cNvSpPr>
            <p:nvPr/>
          </p:nvSpPr>
          <p:spPr bwMode="auto">
            <a:xfrm>
              <a:off x="1635" y="1941"/>
              <a:ext cx="32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A</a:t>
              </a:r>
              <a:endParaRPr lang="en-US" altLang="ko-KR"/>
            </a:p>
          </p:txBody>
        </p:sp>
        <p:sp>
          <p:nvSpPr>
            <p:cNvPr id="10292" name="Rectangle 39"/>
            <p:cNvSpPr>
              <a:spLocks noChangeArrowheads="1"/>
            </p:cNvSpPr>
            <p:nvPr/>
          </p:nvSpPr>
          <p:spPr bwMode="auto">
            <a:xfrm>
              <a:off x="1983" y="939"/>
              <a:ext cx="40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Switch 1</a:t>
              </a:r>
              <a:endParaRPr lang="en-US" altLang="ko-KR"/>
            </a:p>
          </p:txBody>
        </p:sp>
        <p:sp>
          <p:nvSpPr>
            <p:cNvPr id="10293" name="Freeform 40"/>
            <p:cNvSpPr>
              <a:spLocks/>
            </p:cNvSpPr>
            <p:nvPr/>
          </p:nvSpPr>
          <p:spPr bwMode="auto">
            <a:xfrm>
              <a:off x="1225" y="1130"/>
              <a:ext cx="249" cy="170"/>
            </a:xfrm>
            <a:custGeom>
              <a:avLst/>
              <a:gdLst>
                <a:gd name="T0" fmla="*/ 245 w 249"/>
                <a:gd name="T1" fmla="*/ 170 h 170"/>
                <a:gd name="T2" fmla="*/ 249 w 249"/>
                <a:gd name="T3" fmla="*/ 0 h 170"/>
                <a:gd name="T4" fmla="*/ 0 w 249"/>
                <a:gd name="T5" fmla="*/ 0 h 170"/>
                <a:gd name="T6" fmla="*/ 0 w 249"/>
                <a:gd name="T7" fmla="*/ 170 h 170"/>
                <a:gd name="T8" fmla="*/ 249 w 249"/>
                <a:gd name="T9" fmla="*/ 170 h 170"/>
                <a:gd name="T10" fmla="*/ 249 w 249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5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4" name="Rectangle 41"/>
            <p:cNvSpPr>
              <a:spLocks noChangeArrowheads="1"/>
            </p:cNvSpPr>
            <p:nvPr/>
          </p:nvSpPr>
          <p:spPr bwMode="auto">
            <a:xfrm>
              <a:off x="1203" y="1334"/>
              <a:ext cx="33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C</a:t>
              </a:r>
              <a:endParaRPr lang="en-US" altLang="ko-KR"/>
            </a:p>
          </p:txBody>
        </p:sp>
        <p:sp>
          <p:nvSpPr>
            <p:cNvPr id="10295" name="Rectangle 42"/>
            <p:cNvSpPr>
              <a:spLocks noChangeArrowheads="1"/>
            </p:cNvSpPr>
            <p:nvPr/>
          </p:nvSpPr>
          <p:spPr bwMode="auto">
            <a:xfrm>
              <a:off x="1647" y="579"/>
              <a:ext cx="33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D</a:t>
              </a:r>
              <a:endParaRPr lang="en-US" altLang="ko-KR"/>
            </a:p>
          </p:txBody>
        </p:sp>
        <p:sp>
          <p:nvSpPr>
            <p:cNvPr id="10296" name="Freeform 43"/>
            <p:cNvSpPr>
              <a:spLocks/>
            </p:cNvSpPr>
            <p:nvPr/>
          </p:nvSpPr>
          <p:spPr bwMode="auto">
            <a:xfrm>
              <a:off x="3033" y="1070"/>
              <a:ext cx="249" cy="170"/>
            </a:xfrm>
            <a:custGeom>
              <a:avLst/>
              <a:gdLst>
                <a:gd name="T0" fmla="*/ 249 w 249"/>
                <a:gd name="T1" fmla="*/ 170 h 170"/>
                <a:gd name="T2" fmla="*/ 249 w 249"/>
                <a:gd name="T3" fmla="*/ 0 h 170"/>
                <a:gd name="T4" fmla="*/ 0 w 249"/>
                <a:gd name="T5" fmla="*/ 0 h 170"/>
                <a:gd name="T6" fmla="*/ 0 w 249"/>
                <a:gd name="T7" fmla="*/ 170 h 170"/>
                <a:gd name="T8" fmla="*/ 249 w 249"/>
                <a:gd name="T9" fmla="*/ 170 h 170"/>
                <a:gd name="T10" fmla="*/ 249 w 249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9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7" name="Rectangle 44"/>
            <p:cNvSpPr>
              <a:spLocks noChangeArrowheads="1"/>
            </p:cNvSpPr>
            <p:nvPr/>
          </p:nvSpPr>
          <p:spPr bwMode="auto">
            <a:xfrm>
              <a:off x="3013" y="905"/>
              <a:ext cx="32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E</a:t>
              </a:r>
              <a:endParaRPr lang="en-US" altLang="ko-KR"/>
            </a:p>
          </p:txBody>
        </p:sp>
        <p:sp>
          <p:nvSpPr>
            <p:cNvPr id="10298" name="Freeform 45"/>
            <p:cNvSpPr>
              <a:spLocks/>
            </p:cNvSpPr>
            <p:nvPr/>
          </p:nvSpPr>
          <p:spPr bwMode="auto">
            <a:xfrm>
              <a:off x="4313" y="1205"/>
              <a:ext cx="249" cy="170"/>
            </a:xfrm>
            <a:custGeom>
              <a:avLst/>
              <a:gdLst>
                <a:gd name="T0" fmla="*/ 249 w 249"/>
                <a:gd name="T1" fmla="*/ 170 h 170"/>
                <a:gd name="T2" fmla="*/ 249 w 249"/>
                <a:gd name="T3" fmla="*/ 0 h 170"/>
                <a:gd name="T4" fmla="*/ 0 w 249"/>
                <a:gd name="T5" fmla="*/ 0 h 170"/>
                <a:gd name="T6" fmla="*/ 0 w 249"/>
                <a:gd name="T7" fmla="*/ 170 h 170"/>
                <a:gd name="T8" fmla="*/ 249 w 249"/>
                <a:gd name="T9" fmla="*/ 170 h 170"/>
                <a:gd name="T10" fmla="*/ 249 w 249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9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99" name="Rectangle 46"/>
            <p:cNvSpPr>
              <a:spLocks noChangeArrowheads="1"/>
            </p:cNvSpPr>
            <p:nvPr/>
          </p:nvSpPr>
          <p:spPr bwMode="auto">
            <a:xfrm>
              <a:off x="4290" y="1042"/>
              <a:ext cx="31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F</a:t>
              </a:r>
              <a:endParaRPr lang="en-US" altLang="ko-KR"/>
            </a:p>
          </p:txBody>
        </p:sp>
        <p:sp>
          <p:nvSpPr>
            <p:cNvPr id="10300" name="Freeform 47"/>
            <p:cNvSpPr>
              <a:spLocks/>
            </p:cNvSpPr>
            <p:nvPr/>
          </p:nvSpPr>
          <p:spPr bwMode="auto">
            <a:xfrm>
              <a:off x="3109" y="2788"/>
              <a:ext cx="248" cy="170"/>
            </a:xfrm>
            <a:custGeom>
              <a:avLst/>
              <a:gdLst>
                <a:gd name="T0" fmla="*/ 248 w 248"/>
                <a:gd name="T1" fmla="*/ 170 h 170"/>
                <a:gd name="T2" fmla="*/ 248 w 248"/>
                <a:gd name="T3" fmla="*/ 0 h 170"/>
                <a:gd name="T4" fmla="*/ 0 w 248"/>
                <a:gd name="T5" fmla="*/ 0 h 170"/>
                <a:gd name="T6" fmla="*/ 0 w 248"/>
                <a:gd name="T7" fmla="*/ 170 h 170"/>
                <a:gd name="T8" fmla="*/ 248 w 248"/>
                <a:gd name="T9" fmla="*/ 170 h 170"/>
                <a:gd name="T10" fmla="*/ 248 w 248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170"/>
                <a:gd name="T20" fmla="*/ 248 w 248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170">
                  <a:moveTo>
                    <a:pt x="248" y="170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8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1" name="Rectangle 48"/>
            <p:cNvSpPr>
              <a:spLocks noChangeArrowheads="1"/>
            </p:cNvSpPr>
            <p:nvPr/>
          </p:nvSpPr>
          <p:spPr bwMode="auto">
            <a:xfrm>
              <a:off x="3087" y="2621"/>
              <a:ext cx="33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G</a:t>
              </a:r>
              <a:endParaRPr lang="en-US" altLang="ko-KR"/>
            </a:p>
          </p:txBody>
        </p:sp>
        <p:sp>
          <p:nvSpPr>
            <p:cNvPr id="10302" name="Freeform 49"/>
            <p:cNvSpPr>
              <a:spLocks/>
            </p:cNvSpPr>
            <p:nvPr/>
          </p:nvSpPr>
          <p:spPr bwMode="auto">
            <a:xfrm>
              <a:off x="3555" y="3194"/>
              <a:ext cx="285" cy="166"/>
            </a:xfrm>
            <a:custGeom>
              <a:avLst/>
              <a:gdLst>
                <a:gd name="T0" fmla="*/ 249 w 252"/>
                <a:gd name="T1" fmla="*/ 166 h 169"/>
                <a:gd name="T2" fmla="*/ 252 w 252"/>
                <a:gd name="T3" fmla="*/ 0 h 169"/>
                <a:gd name="T4" fmla="*/ 0 w 252"/>
                <a:gd name="T5" fmla="*/ 0 h 169"/>
                <a:gd name="T6" fmla="*/ 0 w 252"/>
                <a:gd name="T7" fmla="*/ 169 h 169"/>
                <a:gd name="T8" fmla="*/ 252 w 252"/>
                <a:gd name="T9" fmla="*/ 169 h 169"/>
                <a:gd name="T10" fmla="*/ 252 w 252"/>
                <a:gd name="T11" fmla="*/ 169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169"/>
                <a:gd name="T20" fmla="*/ 252 w 252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169">
                  <a:moveTo>
                    <a:pt x="249" y="166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252" y="16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3" name="Rectangle 50"/>
            <p:cNvSpPr>
              <a:spLocks noChangeArrowheads="1"/>
            </p:cNvSpPr>
            <p:nvPr/>
          </p:nvSpPr>
          <p:spPr bwMode="auto">
            <a:xfrm>
              <a:off x="3533" y="3397"/>
              <a:ext cx="33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300">
                  <a:solidFill>
                    <a:srgbClr val="000000"/>
                  </a:solidFill>
                  <a:latin typeface="Arial" charset="0"/>
                </a:rPr>
                <a:t>Host H</a:t>
              </a:r>
              <a:endParaRPr lang="en-US" altLang="ko-KR"/>
            </a:p>
          </p:txBody>
        </p:sp>
        <p:sp>
          <p:nvSpPr>
            <p:cNvPr id="10304" name="Freeform 51"/>
            <p:cNvSpPr>
              <a:spLocks/>
            </p:cNvSpPr>
            <p:nvPr/>
          </p:nvSpPr>
          <p:spPr bwMode="auto">
            <a:xfrm>
              <a:off x="3033" y="1407"/>
              <a:ext cx="249" cy="248"/>
            </a:xfrm>
            <a:custGeom>
              <a:avLst/>
              <a:gdLst>
                <a:gd name="T0" fmla="*/ 249 w 249"/>
                <a:gd name="T1" fmla="*/ 248 h 248"/>
                <a:gd name="T2" fmla="*/ 249 w 249"/>
                <a:gd name="T3" fmla="*/ 0 h 248"/>
                <a:gd name="T4" fmla="*/ 0 w 249"/>
                <a:gd name="T5" fmla="*/ 0 h 248"/>
                <a:gd name="T6" fmla="*/ 0 w 249"/>
                <a:gd name="T7" fmla="*/ 248 h 248"/>
                <a:gd name="T8" fmla="*/ 249 w 249"/>
                <a:gd name="T9" fmla="*/ 248 h 248"/>
                <a:gd name="T10" fmla="*/ 249 w 249"/>
                <a:gd name="T11" fmla="*/ 248 h 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48"/>
                <a:gd name="T20" fmla="*/ 249 w 249"/>
                <a:gd name="T21" fmla="*/ 248 h 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48">
                  <a:moveTo>
                    <a:pt x="249" y="248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249" y="2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5" name="Freeform 52"/>
            <p:cNvSpPr>
              <a:spLocks/>
            </p:cNvSpPr>
            <p:nvPr/>
          </p:nvSpPr>
          <p:spPr bwMode="auto">
            <a:xfrm>
              <a:off x="3559" y="2756"/>
              <a:ext cx="248" cy="252"/>
            </a:xfrm>
            <a:custGeom>
              <a:avLst/>
              <a:gdLst>
                <a:gd name="T0" fmla="*/ 245 w 248"/>
                <a:gd name="T1" fmla="*/ 249 h 252"/>
                <a:gd name="T2" fmla="*/ 248 w 248"/>
                <a:gd name="T3" fmla="*/ 0 h 252"/>
                <a:gd name="T4" fmla="*/ 0 w 248"/>
                <a:gd name="T5" fmla="*/ 0 h 252"/>
                <a:gd name="T6" fmla="*/ 0 w 248"/>
                <a:gd name="T7" fmla="*/ 252 h 252"/>
                <a:gd name="T8" fmla="*/ 248 w 248"/>
                <a:gd name="T9" fmla="*/ 252 h 252"/>
                <a:gd name="T10" fmla="*/ 248 w 248"/>
                <a:gd name="T11" fmla="*/ 252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252"/>
                <a:gd name="T20" fmla="*/ 248 w 248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252">
                  <a:moveTo>
                    <a:pt x="245" y="249"/>
                  </a:moveTo>
                  <a:lnTo>
                    <a:pt x="248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248" y="25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6" name="Freeform 53"/>
            <p:cNvSpPr>
              <a:spLocks/>
            </p:cNvSpPr>
            <p:nvPr/>
          </p:nvSpPr>
          <p:spPr bwMode="auto">
            <a:xfrm>
              <a:off x="1659" y="1092"/>
              <a:ext cx="249" cy="248"/>
            </a:xfrm>
            <a:custGeom>
              <a:avLst/>
              <a:gdLst>
                <a:gd name="T0" fmla="*/ 245 w 249"/>
                <a:gd name="T1" fmla="*/ 248 h 248"/>
                <a:gd name="T2" fmla="*/ 249 w 249"/>
                <a:gd name="T3" fmla="*/ 0 h 248"/>
                <a:gd name="T4" fmla="*/ 0 w 249"/>
                <a:gd name="T5" fmla="*/ 0 h 248"/>
                <a:gd name="T6" fmla="*/ 0 w 249"/>
                <a:gd name="T7" fmla="*/ 248 h 248"/>
                <a:gd name="T8" fmla="*/ 249 w 249"/>
                <a:gd name="T9" fmla="*/ 248 h 248"/>
                <a:gd name="T10" fmla="*/ 249 w 249"/>
                <a:gd name="T11" fmla="*/ 248 h 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248"/>
                <a:gd name="T20" fmla="*/ 249 w 249"/>
                <a:gd name="T21" fmla="*/ 248 h 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248">
                  <a:moveTo>
                    <a:pt x="245" y="248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249" y="2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7" name="Freeform 54"/>
            <p:cNvSpPr>
              <a:spLocks/>
            </p:cNvSpPr>
            <p:nvPr/>
          </p:nvSpPr>
          <p:spPr bwMode="auto">
            <a:xfrm>
              <a:off x="1680" y="768"/>
              <a:ext cx="249" cy="170"/>
            </a:xfrm>
            <a:custGeom>
              <a:avLst/>
              <a:gdLst>
                <a:gd name="T0" fmla="*/ 245 w 249"/>
                <a:gd name="T1" fmla="*/ 170 h 170"/>
                <a:gd name="T2" fmla="*/ 249 w 249"/>
                <a:gd name="T3" fmla="*/ 0 h 170"/>
                <a:gd name="T4" fmla="*/ 0 w 249"/>
                <a:gd name="T5" fmla="*/ 0 h 170"/>
                <a:gd name="T6" fmla="*/ 0 w 249"/>
                <a:gd name="T7" fmla="*/ 170 h 170"/>
                <a:gd name="T8" fmla="*/ 249 w 249"/>
                <a:gd name="T9" fmla="*/ 170 h 170"/>
                <a:gd name="T10" fmla="*/ 249 w 249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"/>
                <a:gd name="T19" fmla="*/ 0 h 170"/>
                <a:gd name="T20" fmla="*/ 249 w 24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" h="170">
                  <a:moveTo>
                    <a:pt x="245" y="17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249" y="1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124200" y="2989263"/>
            <a:ext cx="685800" cy="212725"/>
            <a:chOff x="1740" y="1883"/>
            <a:chExt cx="564" cy="154"/>
          </a:xfrm>
        </p:grpSpPr>
        <p:sp>
          <p:nvSpPr>
            <p:cNvPr id="10255" name="Freeform 55"/>
            <p:cNvSpPr>
              <a:spLocks/>
            </p:cNvSpPr>
            <p:nvPr/>
          </p:nvSpPr>
          <p:spPr bwMode="auto">
            <a:xfrm>
              <a:off x="1740" y="1883"/>
              <a:ext cx="564" cy="152"/>
            </a:xfrm>
            <a:custGeom>
              <a:avLst/>
              <a:gdLst>
                <a:gd name="T0" fmla="*/ 564 w 564"/>
                <a:gd name="T1" fmla="*/ 148 h 152"/>
                <a:gd name="T2" fmla="*/ 564 w 564"/>
                <a:gd name="T3" fmla="*/ 0 h 152"/>
                <a:gd name="T4" fmla="*/ 0 w 564"/>
                <a:gd name="T5" fmla="*/ 0 h 152"/>
                <a:gd name="T6" fmla="*/ 0 w 564"/>
                <a:gd name="T7" fmla="*/ 152 h 152"/>
                <a:gd name="T8" fmla="*/ 564 w 564"/>
                <a:gd name="T9" fmla="*/ 152 h 152"/>
                <a:gd name="T10" fmla="*/ 564 w 564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4"/>
                <a:gd name="T19" fmla="*/ 0 h 152"/>
                <a:gd name="T20" fmla="*/ 564 w 564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4" h="152">
                  <a:moveTo>
                    <a:pt x="564" y="148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564" y="15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Rectangle 58"/>
            <p:cNvSpPr>
              <a:spLocks noChangeArrowheads="1"/>
            </p:cNvSpPr>
            <p:nvPr/>
          </p:nvSpPr>
          <p:spPr bwMode="auto">
            <a:xfrm>
              <a:off x="2196" y="1883"/>
              <a:ext cx="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1" lang="en-US" altLang="ko-KR"/>
            </a:p>
          </p:txBody>
        </p:sp>
        <p:sp>
          <p:nvSpPr>
            <p:cNvPr id="10257" name="Line 59"/>
            <p:cNvSpPr>
              <a:spLocks noChangeShapeType="1"/>
            </p:cNvSpPr>
            <p:nvPr/>
          </p:nvSpPr>
          <p:spPr bwMode="auto">
            <a:xfrm>
              <a:off x="2159" y="1883"/>
              <a:ext cx="1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257800" y="3292475"/>
            <a:ext cx="685800" cy="212725"/>
            <a:chOff x="1740" y="1883"/>
            <a:chExt cx="564" cy="154"/>
          </a:xfrm>
        </p:grpSpPr>
        <p:sp>
          <p:nvSpPr>
            <p:cNvPr id="10252" name="Freeform 64"/>
            <p:cNvSpPr>
              <a:spLocks/>
            </p:cNvSpPr>
            <p:nvPr/>
          </p:nvSpPr>
          <p:spPr bwMode="auto">
            <a:xfrm>
              <a:off x="1740" y="1883"/>
              <a:ext cx="564" cy="152"/>
            </a:xfrm>
            <a:custGeom>
              <a:avLst/>
              <a:gdLst>
                <a:gd name="T0" fmla="*/ 564 w 564"/>
                <a:gd name="T1" fmla="*/ 148 h 152"/>
                <a:gd name="T2" fmla="*/ 564 w 564"/>
                <a:gd name="T3" fmla="*/ 0 h 152"/>
                <a:gd name="T4" fmla="*/ 0 w 564"/>
                <a:gd name="T5" fmla="*/ 0 h 152"/>
                <a:gd name="T6" fmla="*/ 0 w 564"/>
                <a:gd name="T7" fmla="*/ 152 h 152"/>
                <a:gd name="T8" fmla="*/ 564 w 564"/>
                <a:gd name="T9" fmla="*/ 152 h 152"/>
                <a:gd name="T10" fmla="*/ 564 w 564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4"/>
                <a:gd name="T19" fmla="*/ 0 h 152"/>
                <a:gd name="T20" fmla="*/ 564 w 564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4" h="152">
                  <a:moveTo>
                    <a:pt x="564" y="148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564" y="15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3" name="Rectangle 65"/>
            <p:cNvSpPr>
              <a:spLocks noChangeArrowheads="1"/>
            </p:cNvSpPr>
            <p:nvPr/>
          </p:nvSpPr>
          <p:spPr bwMode="auto">
            <a:xfrm>
              <a:off x="2196" y="1883"/>
              <a:ext cx="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1" lang="en-US" altLang="ko-KR"/>
            </a:p>
          </p:txBody>
        </p:sp>
        <p:sp>
          <p:nvSpPr>
            <p:cNvPr id="10254" name="Line 66"/>
            <p:cNvSpPr>
              <a:spLocks noChangeShapeType="1"/>
            </p:cNvSpPr>
            <p:nvPr/>
          </p:nvSpPr>
          <p:spPr bwMode="auto">
            <a:xfrm>
              <a:off x="2159" y="1883"/>
              <a:ext cx="1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086600" y="5197475"/>
            <a:ext cx="685800" cy="212725"/>
            <a:chOff x="1740" y="1883"/>
            <a:chExt cx="564" cy="154"/>
          </a:xfrm>
        </p:grpSpPr>
        <p:sp>
          <p:nvSpPr>
            <p:cNvPr id="10249" name="Freeform 68"/>
            <p:cNvSpPr>
              <a:spLocks/>
            </p:cNvSpPr>
            <p:nvPr/>
          </p:nvSpPr>
          <p:spPr bwMode="auto">
            <a:xfrm>
              <a:off x="1740" y="1883"/>
              <a:ext cx="564" cy="152"/>
            </a:xfrm>
            <a:custGeom>
              <a:avLst/>
              <a:gdLst>
                <a:gd name="T0" fmla="*/ 564 w 564"/>
                <a:gd name="T1" fmla="*/ 148 h 152"/>
                <a:gd name="T2" fmla="*/ 564 w 564"/>
                <a:gd name="T3" fmla="*/ 0 h 152"/>
                <a:gd name="T4" fmla="*/ 0 w 564"/>
                <a:gd name="T5" fmla="*/ 0 h 152"/>
                <a:gd name="T6" fmla="*/ 0 w 564"/>
                <a:gd name="T7" fmla="*/ 152 h 152"/>
                <a:gd name="T8" fmla="*/ 564 w 564"/>
                <a:gd name="T9" fmla="*/ 152 h 152"/>
                <a:gd name="T10" fmla="*/ 564 w 564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4"/>
                <a:gd name="T19" fmla="*/ 0 h 152"/>
                <a:gd name="T20" fmla="*/ 564 w 564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4" h="152">
                  <a:moveTo>
                    <a:pt x="564" y="148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564" y="15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0" name="Rectangle 69"/>
            <p:cNvSpPr>
              <a:spLocks noChangeArrowheads="1"/>
            </p:cNvSpPr>
            <p:nvPr/>
          </p:nvSpPr>
          <p:spPr bwMode="auto">
            <a:xfrm>
              <a:off x="2196" y="1883"/>
              <a:ext cx="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solidFill>
                    <a:srgbClr val="000000"/>
                  </a:solidFill>
                  <a:latin typeface="Arial" charset="0"/>
                </a:rPr>
                <a:t>B</a:t>
              </a:r>
              <a:endParaRPr kumimoji="1" lang="en-US" altLang="ko-KR"/>
            </a:p>
          </p:txBody>
        </p:sp>
        <p:sp>
          <p:nvSpPr>
            <p:cNvPr id="10251" name="Line 70"/>
            <p:cNvSpPr>
              <a:spLocks noChangeShapeType="1"/>
            </p:cNvSpPr>
            <p:nvPr/>
          </p:nvSpPr>
          <p:spPr bwMode="auto">
            <a:xfrm>
              <a:off x="2159" y="1883"/>
              <a:ext cx="1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48" name="Text Box 72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:스위칭/포워딩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990600"/>
          </a:xfrm>
        </p:spPr>
        <p:txBody>
          <a:bodyPr/>
          <a:lstStyle/>
          <a:p>
            <a:r>
              <a:rPr lang="ko-KR" altLang="en-US"/>
              <a:t> 가상회선 스위칭 </a:t>
            </a:r>
            <a:br>
              <a:rPr lang="ko-KR" altLang="en-US"/>
            </a:br>
            <a:r>
              <a:rPr lang="ko-KR" altLang="en-US"/>
              <a:t>(</a:t>
            </a:r>
            <a:r>
              <a:rPr lang="en-US" altLang="ko-KR"/>
              <a:t>Virtual Circuit Switching) </a:t>
            </a:r>
            <a:endParaRPr lang="ko-KR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명시적인 연결 설정 및  해지 과정</a:t>
            </a:r>
          </a:p>
          <a:p>
            <a:r>
              <a:rPr lang="ko-KR" altLang="en-US" dirty="0"/>
              <a:t>이어지는  </a:t>
            </a:r>
            <a:r>
              <a:rPr lang="ko-KR" altLang="en-US" dirty="0" err="1"/>
              <a:t>패킷</a:t>
            </a:r>
            <a:r>
              <a:rPr lang="ko-KR" altLang="en-US" dirty="0"/>
              <a:t> 역시 같은 경로를 따라 전달       </a:t>
            </a:r>
          </a:p>
          <a:p>
            <a:r>
              <a:rPr lang="ko-KR" altLang="en-US" dirty="0"/>
              <a:t>전화와 유사한 형태        </a:t>
            </a:r>
          </a:p>
          <a:p>
            <a:r>
              <a:rPr lang="ko-KR" altLang="en-US" dirty="0"/>
              <a:t>연결성(</a:t>
            </a:r>
            <a:r>
              <a:rPr lang="en-US" altLang="ko-KR" dirty="0"/>
              <a:t>connection-oriented )</a:t>
            </a:r>
            <a:r>
              <a:rPr lang="ko-KR" altLang="en-US" dirty="0"/>
              <a:t>모델이라고도 불림</a:t>
            </a:r>
          </a:p>
          <a:p>
            <a:r>
              <a:rPr lang="ko-KR" altLang="en-US" dirty="0"/>
              <a:t>각 스위치는 </a:t>
            </a:r>
            <a:r>
              <a:rPr lang="ko-KR" altLang="en-US" b="1" u="sng" dirty="0">
                <a:solidFill>
                  <a:srgbClr val="FF0000"/>
                </a:solidFill>
              </a:rPr>
              <a:t>가상회선 테이블</a:t>
            </a:r>
            <a:r>
              <a:rPr lang="ko-KR" altLang="en-US" dirty="0"/>
              <a:t>을 유지</a:t>
            </a:r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5246688" y="2527300"/>
            <a:ext cx="407987" cy="385763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flipH="1">
            <a:off x="5253038" y="2527300"/>
            <a:ext cx="401637" cy="390525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6108700" y="4624388"/>
            <a:ext cx="407988" cy="385762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6108700" y="4624388"/>
            <a:ext cx="407988" cy="390525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2995613" y="2038350"/>
            <a:ext cx="406400" cy="385763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>
            <a:off x="2995613" y="2038350"/>
            <a:ext cx="406400" cy="390525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7526338" y="2141538"/>
            <a:ext cx="406400" cy="385762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7526338" y="2141538"/>
            <a:ext cx="406400" cy="385762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6" name="Freeform 13"/>
          <p:cNvSpPr>
            <a:spLocks/>
          </p:cNvSpPr>
          <p:nvPr/>
        </p:nvSpPr>
        <p:spPr bwMode="auto">
          <a:xfrm>
            <a:off x="7912100" y="4711700"/>
            <a:ext cx="368300" cy="231775"/>
          </a:xfrm>
          <a:custGeom>
            <a:avLst/>
            <a:gdLst>
              <a:gd name="T0" fmla="*/ 321 w 325"/>
              <a:gd name="T1" fmla="*/ 219 h 219"/>
              <a:gd name="T2" fmla="*/ 325 w 325"/>
              <a:gd name="T3" fmla="*/ 0 h 219"/>
              <a:gd name="T4" fmla="*/ 0 w 325"/>
              <a:gd name="T5" fmla="*/ 0 h 219"/>
              <a:gd name="T6" fmla="*/ 0 w 325"/>
              <a:gd name="T7" fmla="*/ 219 h 219"/>
              <a:gd name="T8" fmla="*/ 325 w 325"/>
              <a:gd name="T9" fmla="*/ 219 h 219"/>
              <a:gd name="T10" fmla="*/ 325 w 325"/>
              <a:gd name="T11" fmla="*/ 219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"/>
              <a:gd name="T19" fmla="*/ 0 h 219"/>
              <a:gd name="T20" fmla="*/ 325 w 325"/>
              <a:gd name="T21" fmla="*/ 219 h 2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" h="219">
                <a:moveTo>
                  <a:pt x="321" y="219"/>
                </a:moveTo>
                <a:lnTo>
                  <a:pt x="325" y="0"/>
                </a:lnTo>
                <a:lnTo>
                  <a:pt x="0" y="0"/>
                </a:lnTo>
                <a:lnTo>
                  <a:pt x="0" y="219"/>
                </a:lnTo>
                <a:lnTo>
                  <a:pt x="325" y="21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5521325" y="2976563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ko-KR" altLang="en-US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5757863" y="24987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ko-KR" altLang="en-US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5059363" y="24987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3</a:t>
            </a:r>
            <a:endParaRPr lang="ko-KR" altLang="en-US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5521325" y="2259013"/>
            <a:ext cx="112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2</a:t>
            </a:r>
            <a:endParaRPr lang="ko-KR" altLang="en-US"/>
          </a:p>
        </p:txBody>
      </p:sp>
      <p:sp>
        <p:nvSpPr>
          <p:cNvPr id="11281" name="Rectangle 20"/>
          <p:cNvSpPr>
            <a:spLocks noChangeArrowheads="1"/>
          </p:cNvSpPr>
          <p:nvPr/>
        </p:nvSpPr>
        <p:spPr bwMode="auto">
          <a:xfrm>
            <a:off x="6354763" y="43656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ko-KR" altLang="en-US"/>
          </a:p>
        </p:txBody>
      </p:sp>
      <p:sp>
        <p:nvSpPr>
          <p:cNvPr id="11282" name="Rectangle 21"/>
          <p:cNvSpPr>
            <a:spLocks noChangeArrowheads="1"/>
          </p:cNvSpPr>
          <p:nvPr/>
        </p:nvSpPr>
        <p:spPr bwMode="auto">
          <a:xfrm>
            <a:off x="5922963" y="45720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ko-KR" altLang="en-US"/>
          </a:p>
        </p:txBody>
      </p:sp>
      <p:sp>
        <p:nvSpPr>
          <p:cNvPr id="11283" name="Rectangle 22"/>
          <p:cNvSpPr>
            <a:spLocks noChangeArrowheads="1"/>
          </p:cNvSpPr>
          <p:nvPr/>
        </p:nvSpPr>
        <p:spPr bwMode="auto">
          <a:xfrm>
            <a:off x="6634163" y="45720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3</a:t>
            </a:r>
            <a:endParaRPr lang="ko-KR" altLang="en-US"/>
          </a:p>
        </p:txBody>
      </p:sp>
      <p:sp>
        <p:nvSpPr>
          <p:cNvPr id="11284" name="Rectangle 23"/>
          <p:cNvSpPr>
            <a:spLocks noChangeArrowheads="1"/>
          </p:cNvSpPr>
          <p:nvPr/>
        </p:nvSpPr>
        <p:spPr bwMode="auto">
          <a:xfrm>
            <a:off x="6354763" y="5075238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2</a:t>
            </a:r>
            <a:endParaRPr lang="ko-KR" altLang="en-US"/>
          </a:p>
        </p:txBody>
      </p:sp>
      <p:sp>
        <p:nvSpPr>
          <p:cNvPr id="11285" name="Rectangle 26"/>
          <p:cNvSpPr>
            <a:spLocks noChangeArrowheads="1"/>
          </p:cNvSpPr>
          <p:nvPr/>
        </p:nvSpPr>
        <p:spPr bwMode="auto">
          <a:xfrm>
            <a:off x="3262313" y="17748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ko-KR" altLang="en-US"/>
          </a:p>
        </p:txBody>
      </p:sp>
      <p:sp>
        <p:nvSpPr>
          <p:cNvPr id="11286" name="Rectangle 27"/>
          <p:cNvSpPr>
            <a:spLocks noChangeArrowheads="1"/>
          </p:cNvSpPr>
          <p:nvPr/>
        </p:nvSpPr>
        <p:spPr bwMode="auto">
          <a:xfrm>
            <a:off x="3500438" y="19653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ko-KR" altLang="en-US"/>
          </a:p>
        </p:txBody>
      </p:sp>
      <p:sp>
        <p:nvSpPr>
          <p:cNvPr id="11287" name="Rectangle 28"/>
          <p:cNvSpPr>
            <a:spLocks noChangeArrowheads="1"/>
          </p:cNvSpPr>
          <p:nvPr/>
        </p:nvSpPr>
        <p:spPr bwMode="auto">
          <a:xfrm>
            <a:off x="2801938" y="19812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3</a:t>
            </a:r>
            <a:endParaRPr lang="ko-KR" altLang="en-US"/>
          </a:p>
        </p:txBody>
      </p:sp>
      <p:sp>
        <p:nvSpPr>
          <p:cNvPr id="11288" name="Rectangle 29"/>
          <p:cNvSpPr>
            <a:spLocks noChangeArrowheads="1"/>
          </p:cNvSpPr>
          <p:nvPr/>
        </p:nvSpPr>
        <p:spPr bwMode="auto">
          <a:xfrm>
            <a:off x="3262313" y="2487613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Arial" charset="0"/>
              </a:rPr>
              <a:t>2</a:t>
            </a:r>
            <a:endParaRPr lang="ko-KR" altLang="en-US"/>
          </a:p>
        </p:txBody>
      </p:sp>
      <p:sp>
        <p:nvSpPr>
          <p:cNvPr id="11289" name="Freeform 32"/>
          <p:cNvSpPr>
            <a:spLocks/>
          </p:cNvSpPr>
          <p:nvPr/>
        </p:nvSpPr>
        <p:spPr bwMode="auto">
          <a:xfrm>
            <a:off x="2211388" y="2703513"/>
            <a:ext cx="809625" cy="200025"/>
          </a:xfrm>
          <a:custGeom>
            <a:avLst/>
            <a:gdLst>
              <a:gd name="T0" fmla="*/ 638 w 638"/>
              <a:gd name="T1" fmla="*/ 166 h 166"/>
              <a:gd name="T2" fmla="*/ 638 w 638"/>
              <a:gd name="T3" fmla="*/ 0 h 166"/>
              <a:gd name="T4" fmla="*/ 0 w 638"/>
              <a:gd name="T5" fmla="*/ 0 h 166"/>
              <a:gd name="T6" fmla="*/ 0 w 638"/>
              <a:gd name="T7" fmla="*/ 166 h 166"/>
              <a:gd name="T8" fmla="*/ 638 w 638"/>
              <a:gd name="T9" fmla="*/ 166 h 166"/>
              <a:gd name="T10" fmla="*/ 638 w 638"/>
              <a:gd name="T11" fmla="*/ 166 h 1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8"/>
              <a:gd name="T19" fmla="*/ 0 h 166"/>
              <a:gd name="T20" fmla="*/ 638 w 638"/>
              <a:gd name="T21" fmla="*/ 166 h 1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8" h="166">
                <a:moveTo>
                  <a:pt x="638" y="166"/>
                </a:moveTo>
                <a:lnTo>
                  <a:pt x="638" y="0"/>
                </a:lnTo>
                <a:lnTo>
                  <a:pt x="0" y="0"/>
                </a:lnTo>
                <a:lnTo>
                  <a:pt x="0" y="166"/>
                </a:lnTo>
                <a:lnTo>
                  <a:pt x="638" y="16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2865438" y="27082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Arial" charset="0"/>
              </a:rPr>
              <a:t>5</a:t>
            </a:r>
            <a:endParaRPr lang="ko-KR" alt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103563" y="2317750"/>
            <a:ext cx="1851025" cy="688975"/>
            <a:chOff x="1955" y="1460"/>
            <a:chExt cx="1166" cy="434"/>
          </a:xfrm>
        </p:grpSpPr>
        <p:sp>
          <p:nvSpPr>
            <p:cNvPr id="11364" name="Freeform 30"/>
            <p:cNvSpPr>
              <a:spLocks/>
            </p:cNvSpPr>
            <p:nvPr/>
          </p:nvSpPr>
          <p:spPr bwMode="auto">
            <a:xfrm>
              <a:off x="1955" y="1478"/>
              <a:ext cx="240" cy="244"/>
            </a:xfrm>
            <a:custGeom>
              <a:avLst/>
              <a:gdLst>
                <a:gd name="T0" fmla="*/ 0 w 301"/>
                <a:gd name="T1" fmla="*/ 321 h 321"/>
                <a:gd name="T2" fmla="*/ 4 w 301"/>
                <a:gd name="T3" fmla="*/ 313 h 321"/>
                <a:gd name="T4" fmla="*/ 0 w 301"/>
                <a:gd name="T5" fmla="*/ 297 h 321"/>
                <a:gd name="T6" fmla="*/ 0 w 301"/>
                <a:gd name="T7" fmla="*/ 272 h 321"/>
                <a:gd name="T8" fmla="*/ 0 w 301"/>
                <a:gd name="T9" fmla="*/ 236 h 321"/>
                <a:gd name="T10" fmla="*/ 0 w 301"/>
                <a:gd name="T11" fmla="*/ 199 h 321"/>
                <a:gd name="T12" fmla="*/ 4 w 301"/>
                <a:gd name="T13" fmla="*/ 163 h 321"/>
                <a:gd name="T14" fmla="*/ 8 w 301"/>
                <a:gd name="T15" fmla="*/ 122 h 321"/>
                <a:gd name="T16" fmla="*/ 20 w 301"/>
                <a:gd name="T17" fmla="*/ 90 h 321"/>
                <a:gd name="T18" fmla="*/ 33 w 301"/>
                <a:gd name="T19" fmla="*/ 57 h 321"/>
                <a:gd name="T20" fmla="*/ 53 w 301"/>
                <a:gd name="T21" fmla="*/ 37 h 321"/>
                <a:gd name="T22" fmla="*/ 65 w 301"/>
                <a:gd name="T23" fmla="*/ 25 h 321"/>
                <a:gd name="T24" fmla="*/ 85 w 301"/>
                <a:gd name="T25" fmla="*/ 16 h 321"/>
                <a:gd name="T26" fmla="*/ 106 w 301"/>
                <a:gd name="T27" fmla="*/ 12 h 321"/>
                <a:gd name="T28" fmla="*/ 126 w 301"/>
                <a:gd name="T29" fmla="*/ 8 h 321"/>
                <a:gd name="T30" fmla="*/ 146 w 301"/>
                <a:gd name="T31" fmla="*/ 4 h 321"/>
                <a:gd name="T32" fmla="*/ 163 w 301"/>
                <a:gd name="T33" fmla="*/ 0 h 321"/>
                <a:gd name="T34" fmla="*/ 179 w 301"/>
                <a:gd name="T35" fmla="*/ 0 h 321"/>
                <a:gd name="T36" fmla="*/ 191 w 301"/>
                <a:gd name="T37" fmla="*/ 0 h 321"/>
                <a:gd name="T38" fmla="*/ 199 w 301"/>
                <a:gd name="T39" fmla="*/ 0 h 321"/>
                <a:gd name="T40" fmla="*/ 203 w 301"/>
                <a:gd name="T41" fmla="*/ 0 h 321"/>
                <a:gd name="T42" fmla="*/ 301 w 301"/>
                <a:gd name="T43" fmla="*/ 0 h 3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1"/>
                <a:gd name="T67" fmla="*/ 0 h 321"/>
                <a:gd name="T68" fmla="*/ 301 w 301"/>
                <a:gd name="T69" fmla="*/ 321 h 3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1" h="321">
                  <a:moveTo>
                    <a:pt x="0" y="321"/>
                  </a:moveTo>
                  <a:lnTo>
                    <a:pt x="4" y="313"/>
                  </a:lnTo>
                  <a:lnTo>
                    <a:pt x="0" y="297"/>
                  </a:lnTo>
                  <a:lnTo>
                    <a:pt x="0" y="272"/>
                  </a:lnTo>
                  <a:lnTo>
                    <a:pt x="0" y="236"/>
                  </a:lnTo>
                  <a:lnTo>
                    <a:pt x="0" y="199"/>
                  </a:lnTo>
                  <a:lnTo>
                    <a:pt x="4" y="163"/>
                  </a:lnTo>
                  <a:lnTo>
                    <a:pt x="8" y="122"/>
                  </a:lnTo>
                  <a:lnTo>
                    <a:pt x="20" y="90"/>
                  </a:lnTo>
                  <a:lnTo>
                    <a:pt x="33" y="57"/>
                  </a:lnTo>
                  <a:lnTo>
                    <a:pt x="53" y="37"/>
                  </a:lnTo>
                  <a:lnTo>
                    <a:pt x="65" y="25"/>
                  </a:lnTo>
                  <a:lnTo>
                    <a:pt x="85" y="16"/>
                  </a:lnTo>
                  <a:lnTo>
                    <a:pt x="106" y="12"/>
                  </a:lnTo>
                  <a:lnTo>
                    <a:pt x="126" y="8"/>
                  </a:lnTo>
                  <a:lnTo>
                    <a:pt x="146" y="4"/>
                  </a:lnTo>
                  <a:lnTo>
                    <a:pt x="163" y="0"/>
                  </a:lnTo>
                  <a:lnTo>
                    <a:pt x="179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3" y="0"/>
                  </a:lnTo>
                  <a:lnTo>
                    <a:pt x="30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5" name="Freeform 31"/>
            <p:cNvSpPr>
              <a:spLocks/>
            </p:cNvSpPr>
            <p:nvPr/>
          </p:nvSpPr>
          <p:spPr bwMode="auto">
            <a:xfrm>
              <a:off x="2179" y="1460"/>
              <a:ext cx="75" cy="37"/>
            </a:xfrm>
            <a:custGeom>
              <a:avLst/>
              <a:gdLst>
                <a:gd name="T0" fmla="*/ 0 w 94"/>
                <a:gd name="T1" fmla="*/ 45 h 49"/>
                <a:gd name="T2" fmla="*/ 94 w 94"/>
                <a:gd name="T3" fmla="*/ 24 h 49"/>
                <a:gd name="T4" fmla="*/ 0 w 94"/>
                <a:gd name="T5" fmla="*/ 0 h 49"/>
                <a:gd name="T6" fmla="*/ 0 w 94"/>
                <a:gd name="T7" fmla="*/ 49 h 49"/>
                <a:gd name="T8" fmla="*/ 0 w 94"/>
                <a:gd name="T9" fmla="*/ 49 h 49"/>
                <a:gd name="T10" fmla="*/ 0 w 94"/>
                <a:gd name="T11" fmla="*/ 45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49"/>
                <a:gd name="T20" fmla="*/ 94 w 94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49">
                  <a:moveTo>
                    <a:pt x="0" y="45"/>
                  </a:moveTo>
                  <a:lnTo>
                    <a:pt x="94" y="24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6" name="Freeform 34"/>
            <p:cNvSpPr>
              <a:spLocks/>
            </p:cNvSpPr>
            <p:nvPr/>
          </p:nvSpPr>
          <p:spPr bwMode="auto">
            <a:xfrm>
              <a:off x="2611" y="1768"/>
              <a:ext cx="510" cy="126"/>
            </a:xfrm>
            <a:custGeom>
              <a:avLst/>
              <a:gdLst>
                <a:gd name="T0" fmla="*/ 638 w 638"/>
                <a:gd name="T1" fmla="*/ 166 h 166"/>
                <a:gd name="T2" fmla="*/ 638 w 638"/>
                <a:gd name="T3" fmla="*/ 0 h 166"/>
                <a:gd name="T4" fmla="*/ 0 w 638"/>
                <a:gd name="T5" fmla="*/ 0 h 166"/>
                <a:gd name="T6" fmla="*/ 0 w 638"/>
                <a:gd name="T7" fmla="*/ 166 h 166"/>
                <a:gd name="T8" fmla="*/ 638 w 638"/>
                <a:gd name="T9" fmla="*/ 166 h 166"/>
                <a:gd name="T10" fmla="*/ 638 w 638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8"/>
                <a:gd name="T19" fmla="*/ 0 h 166"/>
                <a:gd name="T20" fmla="*/ 638 w 638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8" h="166">
                  <a:moveTo>
                    <a:pt x="638" y="166"/>
                  </a:moveTo>
                  <a:lnTo>
                    <a:pt x="638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38" y="16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4756150" y="2816225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Arial" charset="0"/>
              </a:rPr>
              <a:t>11</a:t>
            </a:r>
            <a:endParaRPr lang="ko-KR" altLang="en-US"/>
          </a:p>
        </p:txBody>
      </p:sp>
      <p:sp>
        <p:nvSpPr>
          <p:cNvPr id="11293" name="Line 36"/>
          <p:cNvSpPr>
            <a:spLocks noChangeShapeType="1"/>
          </p:cNvSpPr>
          <p:nvPr/>
        </p:nvSpPr>
        <p:spPr bwMode="auto">
          <a:xfrm>
            <a:off x="2809875" y="2698750"/>
            <a:ext cx="4763" cy="204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4" name="Line 37"/>
          <p:cNvSpPr>
            <a:spLocks noChangeShapeType="1"/>
          </p:cNvSpPr>
          <p:nvPr/>
        </p:nvSpPr>
        <p:spPr bwMode="auto">
          <a:xfrm>
            <a:off x="4748213" y="2801938"/>
            <a:ext cx="4762" cy="204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6226175" y="4379913"/>
            <a:ext cx="1501775" cy="698500"/>
            <a:chOff x="3922" y="2759"/>
            <a:chExt cx="946" cy="440"/>
          </a:xfrm>
        </p:grpSpPr>
        <p:sp>
          <p:nvSpPr>
            <p:cNvPr id="11361" name="Freeform 24"/>
            <p:cNvSpPr>
              <a:spLocks/>
            </p:cNvSpPr>
            <p:nvPr/>
          </p:nvSpPr>
          <p:spPr bwMode="auto">
            <a:xfrm>
              <a:off x="3922" y="2759"/>
              <a:ext cx="342" cy="339"/>
            </a:xfrm>
            <a:custGeom>
              <a:avLst/>
              <a:gdLst>
                <a:gd name="T0" fmla="*/ 0 w 427"/>
                <a:gd name="T1" fmla="*/ 0 h 447"/>
                <a:gd name="T2" fmla="*/ 0 w 427"/>
                <a:gd name="T3" fmla="*/ 9 h 447"/>
                <a:gd name="T4" fmla="*/ 0 w 427"/>
                <a:gd name="T5" fmla="*/ 25 h 447"/>
                <a:gd name="T6" fmla="*/ 0 w 427"/>
                <a:gd name="T7" fmla="*/ 45 h 447"/>
                <a:gd name="T8" fmla="*/ 0 w 427"/>
                <a:gd name="T9" fmla="*/ 78 h 447"/>
                <a:gd name="T10" fmla="*/ 4 w 427"/>
                <a:gd name="T11" fmla="*/ 110 h 447"/>
                <a:gd name="T12" fmla="*/ 12 w 427"/>
                <a:gd name="T13" fmla="*/ 151 h 447"/>
                <a:gd name="T14" fmla="*/ 21 w 427"/>
                <a:gd name="T15" fmla="*/ 187 h 447"/>
                <a:gd name="T16" fmla="*/ 37 w 427"/>
                <a:gd name="T17" fmla="*/ 228 h 447"/>
                <a:gd name="T18" fmla="*/ 53 w 427"/>
                <a:gd name="T19" fmla="*/ 264 h 447"/>
                <a:gd name="T20" fmla="*/ 77 w 427"/>
                <a:gd name="T21" fmla="*/ 297 h 447"/>
                <a:gd name="T22" fmla="*/ 118 w 427"/>
                <a:gd name="T23" fmla="*/ 333 h 447"/>
                <a:gd name="T24" fmla="*/ 159 w 427"/>
                <a:gd name="T25" fmla="*/ 366 h 447"/>
                <a:gd name="T26" fmla="*/ 199 w 427"/>
                <a:gd name="T27" fmla="*/ 394 h 447"/>
                <a:gd name="T28" fmla="*/ 240 w 427"/>
                <a:gd name="T29" fmla="*/ 411 h 447"/>
                <a:gd name="T30" fmla="*/ 276 w 427"/>
                <a:gd name="T31" fmla="*/ 427 h 447"/>
                <a:gd name="T32" fmla="*/ 309 w 427"/>
                <a:gd name="T33" fmla="*/ 435 h 447"/>
                <a:gd name="T34" fmla="*/ 337 w 427"/>
                <a:gd name="T35" fmla="*/ 443 h 447"/>
                <a:gd name="T36" fmla="*/ 358 w 427"/>
                <a:gd name="T37" fmla="*/ 447 h 447"/>
                <a:gd name="T38" fmla="*/ 374 w 427"/>
                <a:gd name="T39" fmla="*/ 447 h 447"/>
                <a:gd name="T40" fmla="*/ 378 w 427"/>
                <a:gd name="T41" fmla="*/ 447 h 447"/>
                <a:gd name="T42" fmla="*/ 427 w 427"/>
                <a:gd name="T43" fmla="*/ 447 h 4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7"/>
                <a:gd name="T67" fmla="*/ 0 h 447"/>
                <a:gd name="T68" fmla="*/ 427 w 427"/>
                <a:gd name="T69" fmla="*/ 447 h 4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7" h="447">
                  <a:moveTo>
                    <a:pt x="0" y="0"/>
                  </a:moveTo>
                  <a:lnTo>
                    <a:pt x="0" y="9"/>
                  </a:lnTo>
                  <a:lnTo>
                    <a:pt x="0" y="25"/>
                  </a:lnTo>
                  <a:lnTo>
                    <a:pt x="0" y="45"/>
                  </a:lnTo>
                  <a:lnTo>
                    <a:pt x="0" y="78"/>
                  </a:lnTo>
                  <a:lnTo>
                    <a:pt x="4" y="110"/>
                  </a:lnTo>
                  <a:lnTo>
                    <a:pt x="12" y="151"/>
                  </a:lnTo>
                  <a:lnTo>
                    <a:pt x="21" y="187"/>
                  </a:lnTo>
                  <a:lnTo>
                    <a:pt x="37" y="228"/>
                  </a:lnTo>
                  <a:lnTo>
                    <a:pt x="53" y="264"/>
                  </a:lnTo>
                  <a:lnTo>
                    <a:pt x="77" y="297"/>
                  </a:lnTo>
                  <a:lnTo>
                    <a:pt x="118" y="333"/>
                  </a:lnTo>
                  <a:lnTo>
                    <a:pt x="159" y="366"/>
                  </a:lnTo>
                  <a:lnTo>
                    <a:pt x="199" y="394"/>
                  </a:lnTo>
                  <a:lnTo>
                    <a:pt x="240" y="411"/>
                  </a:lnTo>
                  <a:lnTo>
                    <a:pt x="276" y="427"/>
                  </a:lnTo>
                  <a:lnTo>
                    <a:pt x="309" y="435"/>
                  </a:lnTo>
                  <a:lnTo>
                    <a:pt x="337" y="443"/>
                  </a:lnTo>
                  <a:lnTo>
                    <a:pt x="358" y="447"/>
                  </a:lnTo>
                  <a:lnTo>
                    <a:pt x="374" y="447"/>
                  </a:lnTo>
                  <a:lnTo>
                    <a:pt x="378" y="447"/>
                  </a:lnTo>
                  <a:lnTo>
                    <a:pt x="427" y="4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2" name="Freeform 25"/>
            <p:cNvSpPr>
              <a:spLocks/>
            </p:cNvSpPr>
            <p:nvPr/>
          </p:nvSpPr>
          <p:spPr bwMode="auto">
            <a:xfrm>
              <a:off x="4254" y="3083"/>
              <a:ext cx="74" cy="37"/>
            </a:xfrm>
            <a:custGeom>
              <a:avLst/>
              <a:gdLst>
                <a:gd name="T0" fmla="*/ 0 w 93"/>
                <a:gd name="T1" fmla="*/ 0 h 49"/>
                <a:gd name="T2" fmla="*/ 93 w 93"/>
                <a:gd name="T3" fmla="*/ 24 h 49"/>
                <a:gd name="T4" fmla="*/ 0 w 93"/>
                <a:gd name="T5" fmla="*/ 49 h 49"/>
                <a:gd name="T6" fmla="*/ 0 w 93"/>
                <a:gd name="T7" fmla="*/ 0 h 49"/>
                <a:gd name="T8" fmla="*/ 0 w 93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49"/>
                <a:gd name="T17" fmla="*/ 93 w 9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49">
                  <a:moveTo>
                    <a:pt x="0" y="0"/>
                  </a:moveTo>
                  <a:lnTo>
                    <a:pt x="93" y="24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3" name="Freeform 38"/>
            <p:cNvSpPr>
              <a:spLocks/>
            </p:cNvSpPr>
            <p:nvPr/>
          </p:nvSpPr>
          <p:spPr bwMode="auto">
            <a:xfrm>
              <a:off x="4358" y="3073"/>
              <a:ext cx="510" cy="126"/>
            </a:xfrm>
            <a:custGeom>
              <a:avLst/>
              <a:gdLst>
                <a:gd name="T0" fmla="*/ 633 w 638"/>
                <a:gd name="T1" fmla="*/ 166 h 166"/>
                <a:gd name="T2" fmla="*/ 638 w 638"/>
                <a:gd name="T3" fmla="*/ 0 h 166"/>
                <a:gd name="T4" fmla="*/ 0 w 638"/>
                <a:gd name="T5" fmla="*/ 0 h 166"/>
                <a:gd name="T6" fmla="*/ 0 w 638"/>
                <a:gd name="T7" fmla="*/ 166 h 166"/>
                <a:gd name="T8" fmla="*/ 638 w 638"/>
                <a:gd name="T9" fmla="*/ 166 h 166"/>
                <a:gd name="T10" fmla="*/ 638 w 638"/>
                <a:gd name="T11" fmla="*/ 166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8"/>
                <a:gd name="T19" fmla="*/ 0 h 166"/>
                <a:gd name="T20" fmla="*/ 638 w 638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8" h="166">
                  <a:moveTo>
                    <a:pt x="633" y="166"/>
                  </a:moveTo>
                  <a:lnTo>
                    <a:pt x="638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38" y="16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96" name="Rectangle 39"/>
          <p:cNvSpPr>
            <a:spLocks noChangeArrowheads="1"/>
          </p:cNvSpPr>
          <p:nvPr/>
        </p:nvSpPr>
        <p:spPr bwMode="auto">
          <a:xfrm>
            <a:off x="7566025" y="48768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Arial" charset="0"/>
              </a:rPr>
              <a:t>4</a:t>
            </a:r>
            <a:endParaRPr lang="ko-KR" altLang="en-US"/>
          </a:p>
        </p:txBody>
      </p:sp>
      <p:sp>
        <p:nvSpPr>
          <p:cNvPr id="11297" name="Line 40"/>
          <p:cNvSpPr>
            <a:spLocks noChangeShapeType="1"/>
          </p:cNvSpPr>
          <p:nvPr/>
        </p:nvSpPr>
        <p:spPr bwMode="auto">
          <a:xfrm>
            <a:off x="7519988" y="4873625"/>
            <a:ext cx="1587" cy="204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8" name="Line 41"/>
          <p:cNvSpPr>
            <a:spLocks noChangeShapeType="1"/>
          </p:cNvSpPr>
          <p:nvPr/>
        </p:nvSpPr>
        <p:spPr bwMode="auto">
          <a:xfrm flipH="1">
            <a:off x="2700338" y="2239963"/>
            <a:ext cx="29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9" name="Freeform 42"/>
          <p:cNvSpPr>
            <a:spLocks/>
          </p:cNvSpPr>
          <p:nvPr/>
        </p:nvSpPr>
        <p:spPr bwMode="auto">
          <a:xfrm>
            <a:off x="3402013" y="2235200"/>
            <a:ext cx="1851025" cy="487363"/>
          </a:xfrm>
          <a:custGeom>
            <a:avLst/>
            <a:gdLst>
              <a:gd name="T0" fmla="*/ 0 w 1458"/>
              <a:gd name="T1" fmla="*/ 4 h 406"/>
              <a:gd name="T2" fmla="*/ 418 w 1458"/>
              <a:gd name="T3" fmla="*/ 4 h 406"/>
              <a:gd name="T4" fmla="*/ 422 w 1458"/>
              <a:gd name="T5" fmla="*/ 4 h 406"/>
              <a:gd name="T6" fmla="*/ 434 w 1458"/>
              <a:gd name="T7" fmla="*/ 4 h 406"/>
              <a:gd name="T8" fmla="*/ 455 w 1458"/>
              <a:gd name="T9" fmla="*/ 0 h 406"/>
              <a:gd name="T10" fmla="*/ 479 w 1458"/>
              <a:gd name="T11" fmla="*/ 4 h 406"/>
              <a:gd name="T12" fmla="*/ 504 w 1458"/>
              <a:gd name="T13" fmla="*/ 4 h 406"/>
              <a:gd name="T14" fmla="*/ 536 w 1458"/>
              <a:gd name="T15" fmla="*/ 8 h 406"/>
              <a:gd name="T16" fmla="*/ 569 w 1458"/>
              <a:gd name="T17" fmla="*/ 12 h 406"/>
              <a:gd name="T18" fmla="*/ 605 w 1458"/>
              <a:gd name="T19" fmla="*/ 24 h 406"/>
              <a:gd name="T20" fmla="*/ 642 w 1458"/>
              <a:gd name="T21" fmla="*/ 36 h 406"/>
              <a:gd name="T22" fmla="*/ 674 w 1458"/>
              <a:gd name="T23" fmla="*/ 57 h 406"/>
              <a:gd name="T24" fmla="*/ 695 w 1458"/>
              <a:gd name="T25" fmla="*/ 69 h 406"/>
              <a:gd name="T26" fmla="*/ 715 w 1458"/>
              <a:gd name="T27" fmla="*/ 85 h 406"/>
              <a:gd name="T28" fmla="*/ 731 w 1458"/>
              <a:gd name="T29" fmla="*/ 105 h 406"/>
              <a:gd name="T30" fmla="*/ 747 w 1458"/>
              <a:gd name="T31" fmla="*/ 122 h 406"/>
              <a:gd name="T32" fmla="*/ 760 w 1458"/>
              <a:gd name="T33" fmla="*/ 142 h 406"/>
              <a:gd name="T34" fmla="*/ 772 w 1458"/>
              <a:gd name="T35" fmla="*/ 162 h 406"/>
              <a:gd name="T36" fmla="*/ 780 w 1458"/>
              <a:gd name="T37" fmla="*/ 178 h 406"/>
              <a:gd name="T38" fmla="*/ 792 w 1458"/>
              <a:gd name="T39" fmla="*/ 195 h 406"/>
              <a:gd name="T40" fmla="*/ 800 w 1458"/>
              <a:gd name="T41" fmla="*/ 211 h 406"/>
              <a:gd name="T42" fmla="*/ 808 w 1458"/>
              <a:gd name="T43" fmla="*/ 227 h 406"/>
              <a:gd name="T44" fmla="*/ 816 w 1458"/>
              <a:gd name="T45" fmla="*/ 239 h 406"/>
              <a:gd name="T46" fmla="*/ 825 w 1458"/>
              <a:gd name="T47" fmla="*/ 252 h 406"/>
              <a:gd name="T48" fmla="*/ 833 w 1458"/>
              <a:gd name="T49" fmla="*/ 264 h 406"/>
              <a:gd name="T50" fmla="*/ 841 w 1458"/>
              <a:gd name="T51" fmla="*/ 276 h 406"/>
              <a:gd name="T52" fmla="*/ 849 w 1458"/>
              <a:gd name="T53" fmla="*/ 288 h 406"/>
              <a:gd name="T54" fmla="*/ 857 w 1458"/>
              <a:gd name="T55" fmla="*/ 304 h 406"/>
              <a:gd name="T56" fmla="*/ 869 w 1458"/>
              <a:gd name="T57" fmla="*/ 317 h 406"/>
              <a:gd name="T58" fmla="*/ 877 w 1458"/>
              <a:gd name="T59" fmla="*/ 329 h 406"/>
              <a:gd name="T60" fmla="*/ 890 w 1458"/>
              <a:gd name="T61" fmla="*/ 341 h 406"/>
              <a:gd name="T62" fmla="*/ 902 w 1458"/>
              <a:gd name="T63" fmla="*/ 353 h 406"/>
              <a:gd name="T64" fmla="*/ 918 w 1458"/>
              <a:gd name="T65" fmla="*/ 369 h 406"/>
              <a:gd name="T66" fmla="*/ 934 w 1458"/>
              <a:gd name="T67" fmla="*/ 377 h 406"/>
              <a:gd name="T68" fmla="*/ 955 w 1458"/>
              <a:gd name="T69" fmla="*/ 386 h 406"/>
              <a:gd name="T70" fmla="*/ 975 w 1458"/>
              <a:gd name="T71" fmla="*/ 394 h 406"/>
              <a:gd name="T72" fmla="*/ 991 w 1458"/>
              <a:gd name="T73" fmla="*/ 398 h 406"/>
              <a:gd name="T74" fmla="*/ 1011 w 1458"/>
              <a:gd name="T75" fmla="*/ 402 h 406"/>
              <a:gd name="T76" fmla="*/ 1024 w 1458"/>
              <a:gd name="T77" fmla="*/ 402 h 406"/>
              <a:gd name="T78" fmla="*/ 1036 w 1458"/>
              <a:gd name="T79" fmla="*/ 406 h 406"/>
              <a:gd name="T80" fmla="*/ 1044 w 1458"/>
              <a:gd name="T81" fmla="*/ 406 h 406"/>
              <a:gd name="T82" fmla="*/ 1048 w 1458"/>
              <a:gd name="T83" fmla="*/ 406 h 406"/>
              <a:gd name="T84" fmla="*/ 1458 w 1458"/>
              <a:gd name="T85" fmla="*/ 406 h 40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58"/>
              <a:gd name="T130" fmla="*/ 0 h 406"/>
              <a:gd name="T131" fmla="*/ 1458 w 1458"/>
              <a:gd name="T132" fmla="*/ 406 h 40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58" h="406">
                <a:moveTo>
                  <a:pt x="0" y="4"/>
                </a:moveTo>
                <a:lnTo>
                  <a:pt x="418" y="4"/>
                </a:lnTo>
                <a:lnTo>
                  <a:pt x="422" y="4"/>
                </a:lnTo>
                <a:lnTo>
                  <a:pt x="434" y="4"/>
                </a:lnTo>
                <a:lnTo>
                  <a:pt x="455" y="0"/>
                </a:lnTo>
                <a:lnTo>
                  <a:pt x="479" y="4"/>
                </a:lnTo>
                <a:lnTo>
                  <a:pt x="504" y="4"/>
                </a:lnTo>
                <a:lnTo>
                  <a:pt x="536" y="8"/>
                </a:lnTo>
                <a:lnTo>
                  <a:pt x="569" y="12"/>
                </a:lnTo>
                <a:lnTo>
                  <a:pt x="605" y="24"/>
                </a:lnTo>
                <a:lnTo>
                  <a:pt x="642" y="36"/>
                </a:lnTo>
                <a:lnTo>
                  <a:pt x="674" y="57"/>
                </a:lnTo>
                <a:lnTo>
                  <a:pt x="695" y="69"/>
                </a:lnTo>
                <a:lnTo>
                  <a:pt x="715" y="85"/>
                </a:lnTo>
                <a:lnTo>
                  <a:pt x="731" y="105"/>
                </a:lnTo>
                <a:lnTo>
                  <a:pt x="747" y="122"/>
                </a:lnTo>
                <a:lnTo>
                  <a:pt x="760" y="142"/>
                </a:lnTo>
                <a:lnTo>
                  <a:pt x="772" y="162"/>
                </a:lnTo>
                <a:lnTo>
                  <a:pt x="780" y="178"/>
                </a:lnTo>
                <a:lnTo>
                  <a:pt x="792" y="195"/>
                </a:lnTo>
                <a:lnTo>
                  <a:pt x="800" y="211"/>
                </a:lnTo>
                <a:lnTo>
                  <a:pt x="808" y="227"/>
                </a:lnTo>
                <a:lnTo>
                  <a:pt x="816" y="239"/>
                </a:lnTo>
                <a:lnTo>
                  <a:pt x="825" y="252"/>
                </a:lnTo>
                <a:lnTo>
                  <a:pt x="833" y="264"/>
                </a:lnTo>
                <a:lnTo>
                  <a:pt x="841" y="276"/>
                </a:lnTo>
                <a:lnTo>
                  <a:pt x="849" y="288"/>
                </a:lnTo>
                <a:lnTo>
                  <a:pt x="857" y="304"/>
                </a:lnTo>
                <a:lnTo>
                  <a:pt x="869" y="317"/>
                </a:lnTo>
                <a:lnTo>
                  <a:pt x="877" y="329"/>
                </a:lnTo>
                <a:lnTo>
                  <a:pt x="890" y="341"/>
                </a:lnTo>
                <a:lnTo>
                  <a:pt x="902" y="353"/>
                </a:lnTo>
                <a:lnTo>
                  <a:pt x="918" y="369"/>
                </a:lnTo>
                <a:lnTo>
                  <a:pt x="934" y="377"/>
                </a:lnTo>
                <a:lnTo>
                  <a:pt x="955" y="386"/>
                </a:lnTo>
                <a:lnTo>
                  <a:pt x="975" y="394"/>
                </a:lnTo>
                <a:lnTo>
                  <a:pt x="991" y="398"/>
                </a:lnTo>
                <a:lnTo>
                  <a:pt x="1011" y="402"/>
                </a:lnTo>
                <a:lnTo>
                  <a:pt x="1024" y="402"/>
                </a:lnTo>
                <a:lnTo>
                  <a:pt x="1036" y="406"/>
                </a:lnTo>
                <a:lnTo>
                  <a:pt x="1044" y="406"/>
                </a:lnTo>
                <a:lnTo>
                  <a:pt x="1048" y="406"/>
                </a:lnTo>
                <a:lnTo>
                  <a:pt x="1458" y="40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0" name="Freeform 43"/>
          <p:cNvSpPr>
            <a:spLocks/>
          </p:cNvSpPr>
          <p:nvPr/>
        </p:nvSpPr>
        <p:spPr bwMode="auto">
          <a:xfrm>
            <a:off x="5654675" y="2346325"/>
            <a:ext cx="1871663" cy="376238"/>
          </a:xfrm>
          <a:custGeom>
            <a:avLst/>
            <a:gdLst>
              <a:gd name="T0" fmla="*/ 0 w 1475"/>
              <a:gd name="T1" fmla="*/ 313 h 313"/>
              <a:gd name="T2" fmla="*/ 427 w 1475"/>
              <a:gd name="T3" fmla="*/ 313 h 313"/>
              <a:gd name="T4" fmla="*/ 431 w 1475"/>
              <a:gd name="T5" fmla="*/ 313 h 313"/>
              <a:gd name="T6" fmla="*/ 439 w 1475"/>
              <a:gd name="T7" fmla="*/ 313 h 313"/>
              <a:gd name="T8" fmla="*/ 451 w 1475"/>
              <a:gd name="T9" fmla="*/ 313 h 313"/>
              <a:gd name="T10" fmla="*/ 467 w 1475"/>
              <a:gd name="T11" fmla="*/ 309 h 313"/>
              <a:gd name="T12" fmla="*/ 484 w 1475"/>
              <a:gd name="T13" fmla="*/ 305 h 313"/>
              <a:gd name="T14" fmla="*/ 504 w 1475"/>
              <a:gd name="T15" fmla="*/ 301 h 313"/>
              <a:gd name="T16" fmla="*/ 528 w 1475"/>
              <a:gd name="T17" fmla="*/ 293 h 313"/>
              <a:gd name="T18" fmla="*/ 549 w 1475"/>
              <a:gd name="T19" fmla="*/ 284 h 313"/>
              <a:gd name="T20" fmla="*/ 569 w 1475"/>
              <a:gd name="T21" fmla="*/ 268 h 313"/>
              <a:gd name="T22" fmla="*/ 589 w 1475"/>
              <a:gd name="T23" fmla="*/ 252 h 313"/>
              <a:gd name="T24" fmla="*/ 606 w 1475"/>
              <a:gd name="T25" fmla="*/ 236 h 313"/>
              <a:gd name="T26" fmla="*/ 622 w 1475"/>
              <a:gd name="T27" fmla="*/ 219 h 313"/>
              <a:gd name="T28" fmla="*/ 634 w 1475"/>
              <a:gd name="T29" fmla="*/ 203 h 313"/>
              <a:gd name="T30" fmla="*/ 646 w 1475"/>
              <a:gd name="T31" fmla="*/ 191 h 313"/>
              <a:gd name="T32" fmla="*/ 658 w 1475"/>
              <a:gd name="T33" fmla="*/ 175 h 313"/>
              <a:gd name="T34" fmla="*/ 671 w 1475"/>
              <a:gd name="T35" fmla="*/ 163 h 313"/>
              <a:gd name="T36" fmla="*/ 683 w 1475"/>
              <a:gd name="T37" fmla="*/ 146 h 313"/>
              <a:gd name="T38" fmla="*/ 691 w 1475"/>
              <a:gd name="T39" fmla="*/ 134 h 313"/>
              <a:gd name="T40" fmla="*/ 703 w 1475"/>
              <a:gd name="T41" fmla="*/ 118 h 313"/>
              <a:gd name="T42" fmla="*/ 715 w 1475"/>
              <a:gd name="T43" fmla="*/ 106 h 313"/>
              <a:gd name="T44" fmla="*/ 727 w 1475"/>
              <a:gd name="T45" fmla="*/ 90 h 313"/>
              <a:gd name="T46" fmla="*/ 740 w 1475"/>
              <a:gd name="T47" fmla="*/ 77 h 313"/>
              <a:gd name="T48" fmla="*/ 756 w 1475"/>
              <a:gd name="T49" fmla="*/ 65 h 313"/>
              <a:gd name="T50" fmla="*/ 768 w 1475"/>
              <a:gd name="T51" fmla="*/ 53 h 313"/>
              <a:gd name="T52" fmla="*/ 784 w 1475"/>
              <a:gd name="T53" fmla="*/ 41 h 313"/>
              <a:gd name="T54" fmla="*/ 797 w 1475"/>
              <a:gd name="T55" fmla="*/ 33 h 313"/>
              <a:gd name="T56" fmla="*/ 813 w 1475"/>
              <a:gd name="T57" fmla="*/ 25 h 313"/>
              <a:gd name="T58" fmla="*/ 829 w 1475"/>
              <a:gd name="T59" fmla="*/ 16 h 313"/>
              <a:gd name="T60" fmla="*/ 841 w 1475"/>
              <a:gd name="T61" fmla="*/ 12 h 313"/>
              <a:gd name="T62" fmla="*/ 853 w 1475"/>
              <a:gd name="T63" fmla="*/ 8 h 313"/>
              <a:gd name="T64" fmla="*/ 866 w 1475"/>
              <a:gd name="T65" fmla="*/ 4 h 313"/>
              <a:gd name="T66" fmla="*/ 882 w 1475"/>
              <a:gd name="T67" fmla="*/ 4 h 313"/>
              <a:gd name="T68" fmla="*/ 894 w 1475"/>
              <a:gd name="T69" fmla="*/ 4 h 313"/>
              <a:gd name="T70" fmla="*/ 906 w 1475"/>
              <a:gd name="T71" fmla="*/ 0 h 313"/>
              <a:gd name="T72" fmla="*/ 918 w 1475"/>
              <a:gd name="T73" fmla="*/ 0 h 313"/>
              <a:gd name="T74" fmla="*/ 931 w 1475"/>
              <a:gd name="T75" fmla="*/ 0 h 313"/>
              <a:gd name="T76" fmla="*/ 939 w 1475"/>
              <a:gd name="T77" fmla="*/ 0 h 313"/>
              <a:gd name="T78" fmla="*/ 947 w 1475"/>
              <a:gd name="T79" fmla="*/ 0 h 313"/>
              <a:gd name="T80" fmla="*/ 951 w 1475"/>
              <a:gd name="T81" fmla="*/ 0 h 313"/>
              <a:gd name="T82" fmla="*/ 951 w 1475"/>
              <a:gd name="T83" fmla="*/ 0 h 313"/>
              <a:gd name="T84" fmla="*/ 1475 w 1475"/>
              <a:gd name="T85" fmla="*/ 0 h 31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75"/>
              <a:gd name="T130" fmla="*/ 0 h 313"/>
              <a:gd name="T131" fmla="*/ 1475 w 1475"/>
              <a:gd name="T132" fmla="*/ 313 h 31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75" h="313">
                <a:moveTo>
                  <a:pt x="0" y="313"/>
                </a:moveTo>
                <a:lnTo>
                  <a:pt x="427" y="313"/>
                </a:lnTo>
                <a:lnTo>
                  <a:pt x="431" y="313"/>
                </a:lnTo>
                <a:lnTo>
                  <a:pt x="439" y="313"/>
                </a:lnTo>
                <a:lnTo>
                  <a:pt x="451" y="313"/>
                </a:lnTo>
                <a:lnTo>
                  <a:pt x="467" y="309"/>
                </a:lnTo>
                <a:lnTo>
                  <a:pt x="484" y="305"/>
                </a:lnTo>
                <a:lnTo>
                  <a:pt x="504" y="301"/>
                </a:lnTo>
                <a:lnTo>
                  <a:pt x="528" y="293"/>
                </a:lnTo>
                <a:lnTo>
                  <a:pt x="549" y="284"/>
                </a:lnTo>
                <a:lnTo>
                  <a:pt x="569" y="268"/>
                </a:lnTo>
                <a:lnTo>
                  <a:pt x="589" y="252"/>
                </a:lnTo>
                <a:lnTo>
                  <a:pt x="606" y="236"/>
                </a:lnTo>
                <a:lnTo>
                  <a:pt x="622" y="219"/>
                </a:lnTo>
                <a:lnTo>
                  <a:pt x="634" y="203"/>
                </a:lnTo>
                <a:lnTo>
                  <a:pt x="646" y="191"/>
                </a:lnTo>
                <a:lnTo>
                  <a:pt x="658" y="175"/>
                </a:lnTo>
                <a:lnTo>
                  <a:pt x="671" y="163"/>
                </a:lnTo>
                <a:lnTo>
                  <a:pt x="683" y="146"/>
                </a:lnTo>
                <a:lnTo>
                  <a:pt x="691" y="134"/>
                </a:lnTo>
                <a:lnTo>
                  <a:pt x="703" y="118"/>
                </a:lnTo>
                <a:lnTo>
                  <a:pt x="715" y="106"/>
                </a:lnTo>
                <a:lnTo>
                  <a:pt x="727" y="90"/>
                </a:lnTo>
                <a:lnTo>
                  <a:pt x="740" y="77"/>
                </a:lnTo>
                <a:lnTo>
                  <a:pt x="756" y="65"/>
                </a:lnTo>
                <a:lnTo>
                  <a:pt x="768" y="53"/>
                </a:lnTo>
                <a:lnTo>
                  <a:pt x="784" y="41"/>
                </a:lnTo>
                <a:lnTo>
                  <a:pt x="797" y="33"/>
                </a:lnTo>
                <a:lnTo>
                  <a:pt x="813" y="25"/>
                </a:lnTo>
                <a:lnTo>
                  <a:pt x="829" y="16"/>
                </a:lnTo>
                <a:lnTo>
                  <a:pt x="841" y="12"/>
                </a:lnTo>
                <a:lnTo>
                  <a:pt x="853" y="8"/>
                </a:lnTo>
                <a:lnTo>
                  <a:pt x="866" y="4"/>
                </a:lnTo>
                <a:lnTo>
                  <a:pt x="882" y="4"/>
                </a:lnTo>
                <a:lnTo>
                  <a:pt x="894" y="4"/>
                </a:lnTo>
                <a:lnTo>
                  <a:pt x="906" y="0"/>
                </a:lnTo>
                <a:lnTo>
                  <a:pt x="918" y="0"/>
                </a:lnTo>
                <a:lnTo>
                  <a:pt x="931" y="0"/>
                </a:lnTo>
                <a:lnTo>
                  <a:pt x="939" y="0"/>
                </a:lnTo>
                <a:lnTo>
                  <a:pt x="947" y="0"/>
                </a:lnTo>
                <a:lnTo>
                  <a:pt x="951" y="0"/>
                </a:lnTo>
                <a:lnTo>
                  <a:pt x="147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1" name="Line 44"/>
          <p:cNvSpPr>
            <a:spLocks noChangeShapeType="1"/>
          </p:cNvSpPr>
          <p:nvPr/>
        </p:nvSpPr>
        <p:spPr bwMode="auto">
          <a:xfrm>
            <a:off x="7915275" y="2343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2" name="Freeform 45"/>
          <p:cNvSpPr>
            <a:spLocks/>
          </p:cNvSpPr>
          <p:nvPr/>
        </p:nvSpPr>
        <p:spPr bwMode="auto">
          <a:xfrm>
            <a:off x="5454650" y="2913063"/>
            <a:ext cx="858838" cy="1717675"/>
          </a:xfrm>
          <a:custGeom>
            <a:avLst/>
            <a:gdLst>
              <a:gd name="T0" fmla="*/ 0 w 678"/>
              <a:gd name="T1" fmla="*/ 0 h 1426"/>
              <a:gd name="T2" fmla="*/ 0 w 678"/>
              <a:gd name="T3" fmla="*/ 309 h 1426"/>
              <a:gd name="T4" fmla="*/ 0 w 678"/>
              <a:gd name="T5" fmla="*/ 309 h 1426"/>
              <a:gd name="T6" fmla="*/ 0 w 678"/>
              <a:gd name="T7" fmla="*/ 317 h 1426"/>
              <a:gd name="T8" fmla="*/ 0 w 678"/>
              <a:gd name="T9" fmla="*/ 329 h 1426"/>
              <a:gd name="T10" fmla="*/ 4 w 678"/>
              <a:gd name="T11" fmla="*/ 345 h 1426"/>
              <a:gd name="T12" fmla="*/ 4 w 678"/>
              <a:gd name="T13" fmla="*/ 362 h 1426"/>
              <a:gd name="T14" fmla="*/ 8 w 678"/>
              <a:gd name="T15" fmla="*/ 382 h 1426"/>
              <a:gd name="T16" fmla="*/ 12 w 678"/>
              <a:gd name="T17" fmla="*/ 402 h 1426"/>
              <a:gd name="T18" fmla="*/ 20 w 678"/>
              <a:gd name="T19" fmla="*/ 423 h 1426"/>
              <a:gd name="T20" fmla="*/ 28 w 678"/>
              <a:gd name="T21" fmla="*/ 443 h 1426"/>
              <a:gd name="T22" fmla="*/ 40 w 678"/>
              <a:gd name="T23" fmla="*/ 463 h 1426"/>
              <a:gd name="T24" fmla="*/ 57 w 678"/>
              <a:gd name="T25" fmla="*/ 483 h 1426"/>
              <a:gd name="T26" fmla="*/ 73 w 678"/>
              <a:gd name="T27" fmla="*/ 500 h 1426"/>
              <a:gd name="T28" fmla="*/ 97 w 678"/>
              <a:gd name="T29" fmla="*/ 516 h 1426"/>
              <a:gd name="T30" fmla="*/ 118 w 678"/>
              <a:gd name="T31" fmla="*/ 532 h 1426"/>
              <a:gd name="T32" fmla="*/ 142 w 678"/>
              <a:gd name="T33" fmla="*/ 544 h 1426"/>
              <a:gd name="T34" fmla="*/ 166 w 678"/>
              <a:gd name="T35" fmla="*/ 557 h 1426"/>
              <a:gd name="T36" fmla="*/ 191 w 678"/>
              <a:gd name="T37" fmla="*/ 569 h 1426"/>
              <a:gd name="T38" fmla="*/ 211 w 678"/>
              <a:gd name="T39" fmla="*/ 577 h 1426"/>
              <a:gd name="T40" fmla="*/ 227 w 678"/>
              <a:gd name="T41" fmla="*/ 589 h 1426"/>
              <a:gd name="T42" fmla="*/ 240 w 678"/>
              <a:gd name="T43" fmla="*/ 593 h 1426"/>
              <a:gd name="T44" fmla="*/ 264 w 678"/>
              <a:gd name="T45" fmla="*/ 609 h 1426"/>
              <a:gd name="T46" fmla="*/ 305 w 678"/>
              <a:gd name="T47" fmla="*/ 630 h 1426"/>
              <a:gd name="T48" fmla="*/ 357 w 678"/>
              <a:gd name="T49" fmla="*/ 654 h 1426"/>
              <a:gd name="T50" fmla="*/ 418 w 678"/>
              <a:gd name="T51" fmla="*/ 682 h 1426"/>
              <a:gd name="T52" fmla="*/ 479 w 678"/>
              <a:gd name="T53" fmla="*/ 715 h 1426"/>
              <a:gd name="T54" fmla="*/ 540 w 678"/>
              <a:gd name="T55" fmla="*/ 756 h 1426"/>
              <a:gd name="T56" fmla="*/ 593 w 678"/>
              <a:gd name="T57" fmla="*/ 800 h 1426"/>
              <a:gd name="T58" fmla="*/ 638 w 678"/>
              <a:gd name="T59" fmla="*/ 849 h 1426"/>
              <a:gd name="T60" fmla="*/ 666 w 678"/>
              <a:gd name="T61" fmla="*/ 906 h 1426"/>
              <a:gd name="T62" fmla="*/ 678 w 678"/>
              <a:gd name="T63" fmla="*/ 967 h 1426"/>
              <a:gd name="T64" fmla="*/ 678 w 678"/>
              <a:gd name="T65" fmla="*/ 999 h 1426"/>
              <a:gd name="T66" fmla="*/ 678 w 678"/>
              <a:gd name="T67" fmla="*/ 1044 h 1426"/>
              <a:gd name="T68" fmla="*/ 678 w 678"/>
              <a:gd name="T69" fmla="*/ 1101 h 1426"/>
              <a:gd name="T70" fmla="*/ 678 w 678"/>
              <a:gd name="T71" fmla="*/ 1162 h 1426"/>
              <a:gd name="T72" fmla="*/ 678 w 678"/>
              <a:gd name="T73" fmla="*/ 1223 h 1426"/>
              <a:gd name="T74" fmla="*/ 678 w 678"/>
              <a:gd name="T75" fmla="*/ 1283 h 1426"/>
              <a:gd name="T76" fmla="*/ 678 w 678"/>
              <a:gd name="T77" fmla="*/ 1340 h 1426"/>
              <a:gd name="T78" fmla="*/ 678 w 678"/>
              <a:gd name="T79" fmla="*/ 1385 h 1426"/>
              <a:gd name="T80" fmla="*/ 678 w 678"/>
              <a:gd name="T81" fmla="*/ 1413 h 1426"/>
              <a:gd name="T82" fmla="*/ 678 w 678"/>
              <a:gd name="T83" fmla="*/ 1426 h 142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78"/>
              <a:gd name="T127" fmla="*/ 0 h 1426"/>
              <a:gd name="T128" fmla="*/ 678 w 678"/>
              <a:gd name="T129" fmla="*/ 1426 h 142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78" h="1426">
                <a:moveTo>
                  <a:pt x="0" y="0"/>
                </a:moveTo>
                <a:lnTo>
                  <a:pt x="0" y="309"/>
                </a:lnTo>
                <a:lnTo>
                  <a:pt x="0" y="317"/>
                </a:lnTo>
                <a:lnTo>
                  <a:pt x="0" y="329"/>
                </a:lnTo>
                <a:lnTo>
                  <a:pt x="4" y="345"/>
                </a:lnTo>
                <a:lnTo>
                  <a:pt x="4" y="362"/>
                </a:lnTo>
                <a:lnTo>
                  <a:pt x="8" y="382"/>
                </a:lnTo>
                <a:lnTo>
                  <a:pt x="12" y="402"/>
                </a:lnTo>
                <a:lnTo>
                  <a:pt x="20" y="423"/>
                </a:lnTo>
                <a:lnTo>
                  <a:pt x="28" y="443"/>
                </a:lnTo>
                <a:lnTo>
                  <a:pt x="40" y="463"/>
                </a:lnTo>
                <a:lnTo>
                  <a:pt x="57" y="483"/>
                </a:lnTo>
                <a:lnTo>
                  <a:pt x="73" y="500"/>
                </a:lnTo>
                <a:lnTo>
                  <a:pt x="97" y="516"/>
                </a:lnTo>
                <a:lnTo>
                  <a:pt x="118" y="532"/>
                </a:lnTo>
                <a:lnTo>
                  <a:pt x="142" y="544"/>
                </a:lnTo>
                <a:lnTo>
                  <a:pt x="166" y="557"/>
                </a:lnTo>
                <a:lnTo>
                  <a:pt x="191" y="569"/>
                </a:lnTo>
                <a:lnTo>
                  <a:pt x="211" y="577"/>
                </a:lnTo>
                <a:lnTo>
                  <a:pt x="227" y="589"/>
                </a:lnTo>
                <a:lnTo>
                  <a:pt x="240" y="593"/>
                </a:lnTo>
                <a:lnTo>
                  <a:pt x="264" y="609"/>
                </a:lnTo>
                <a:lnTo>
                  <a:pt x="305" y="630"/>
                </a:lnTo>
                <a:lnTo>
                  <a:pt x="357" y="654"/>
                </a:lnTo>
                <a:lnTo>
                  <a:pt x="418" y="682"/>
                </a:lnTo>
                <a:lnTo>
                  <a:pt x="479" y="715"/>
                </a:lnTo>
                <a:lnTo>
                  <a:pt x="540" y="756"/>
                </a:lnTo>
                <a:lnTo>
                  <a:pt x="593" y="800"/>
                </a:lnTo>
                <a:lnTo>
                  <a:pt x="638" y="849"/>
                </a:lnTo>
                <a:lnTo>
                  <a:pt x="666" y="906"/>
                </a:lnTo>
                <a:lnTo>
                  <a:pt x="678" y="967"/>
                </a:lnTo>
                <a:lnTo>
                  <a:pt x="678" y="999"/>
                </a:lnTo>
                <a:lnTo>
                  <a:pt x="678" y="1044"/>
                </a:lnTo>
                <a:lnTo>
                  <a:pt x="678" y="1101"/>
                </a:lnTo>
                <a:lnTo>
                  <a:pt x="678" y="1162"/>
                </a:lnTo>
                <a:lnTo>
                  <a:pt x="678" y="1223"/>
                </a:lnTo>
                <a:lnTo>
                  <a:pt x="678" y="1283"/>
                </a:lnTo>
                <a:lnTo>
                  <a:pt x="678" y="1340"/>
                </a:lnTo>
                <a:lnTo>
                  <a:pt x="678" y="1385"/>
                </a:lnTo>
                <a:lnTo>
                  <a:pt x="678" y="1413"/>
                </a:lnTo>
                <a:lnTo>
                  <a:pt x="678" y="142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3" name="Freeform 46"/>
          <p:cNvSpPr>
            <a:spLocks/>
          </p:cNvSpPr>
          <p:nvPr/>
        </p:nvSpPr>
        <p:spPr bwMode="auto">
          <a:xfrm>
            <a:off x="2995613" y="3324225"/>
            <a:ext cx="406400" cy="265113"/>
          </a:xfrm>
          <a:custGeom>
            <a:avLst/>
            <a:gdLst>
              <a:gd name="T0" fmla="*/ 321 w 321"/>
              <a:gd name="T1" fmla="*/ 220 h 220"/>
              <a:gd name="T2" fmla="*/ 321 w 321"/>
              <a:gd name="T3" fmla="*/ 0 h 220"/>
              <a:gd name="T4" fmla="*/ 0 w 321"/>
              <a:gd name="T5" fmla="*/ 0 h 220"/>
              <a:gd name="T6" fmla="*/ 0 w 321"/>
              <a:gd name="T7" fmla="*/ 220 h 220"/>
              <a:gd name="T8" fmla="*/ 321 w 321"/>
              <a:gd name="T9" fmla="*/ 220 h 220"/>
              <a:gd name="T10" fmla="*/ 321 w 321"/>
              <a:gd name="T11" fmla="*/ 220 h 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"/>
              <a:gd name="T19" fmla="*/ 0 h 220"/>
              <a:gd name="T20" fmla="*/ 321 w 321"/>
              <a:gd name="T21" fmla="*/ 220 h 2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" h="220">
                <a:moveTo>
                  <a:pt x="321" y="220"/>
                </a:moveTo>
                <a:lnTo>
                  <a:pt x="321" y="0"/>
                </a:lnTo>
                <a:lnTo>
                  <a:pt x="0" y="0"/>
                </a:lnTo>
                <a:lnTo>
                  <a:pt x="0" y="220"/>
                </a:lnTo>
                <a:lnTo>
                  <a:pt x="321" y="22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5046663" y="2806700"/>
            <a:ext cx="1165225" cy="1514475"/>
            <a:chOff x="3179" y="1768"/>
            <a:chExt cx="734" cy="954"/>
          </a:xfrm>
        </p:grpSpPr>
        <p:sp>
          <p:nvSpPr>
            <p:cNvPr id="11358" name="Freeform 18"/>
            <p:cNvSpPr>
              <a:spLocks/>
            </p:cNvSpPr>
            <p:nvPr/>
          </p:nvSpPr>
          <p:spPr bwMode="auto">
            <a:xfrm>
              <a:off x="3179" y="1768"/>
              <a:ext cx="221" cy="197"/>
            </a:xfrm>
            <a:custGeom>
              <a:avLst/>
              <a:gdLst>
                <a:gd name="T0" fmla="*/ 0 w 276"/>
                <a:gd name="T1" fmla="*/ 8 h 260"/>
                <a:gd name="T2" fmla="*/ 4 w 276"/>
                <a:gd name="T3" fmla="*/ 8 h 260"/>
                <a:gd name="T4" fmla="*/ 20 w 276"/>
                <a:gd name="T5" fmla="*/ 8 h 260"/>
                <a:gd name="T6" fmla="*/ 40 w 276"/>
                <a:gd name="T7" fmla="*/ 4 h 260"/>
                <a:gd name="T8" fmla="*/ 69 w 276"/>
                <a:gd name="T9" fmla="*/ 0 h 260"/>
                <a:gd name="T10" fmla="*/ 101 w 276"/>
                <a:gd name="T11" fmla="*/ 0 h 260"/>
                <a:gd name="T12" fmla="*/ 134 w 276"/>
                <a:gd name="T13" fmla="*/ 0 h 260"/>
                <a:gd name="T14" fmla="*/ 166 w 276"/>
                <a:gd name="T15" fmla="*/ 4 h 260"/>
                <a:gd name="T16" fmla="*/ 195 w 276"/>
                <a:gd name="T17" fmla="*/ 12 h 260"/>
                <a:gd name="T18" fmla="*/ 223 w 276"/>
                <a:gd name="T19" fmla="*/ 24 h 260"/>
                <a:gd name="T20" fmla="*/ 244 w 276"/>
                <a:gd name="T21" fmla="*/ 41 h 260"/>
                <a:gd name="T22" fmla="*/ 252 w 276"/>
                <a:gd name="T23" fmla="*/ 57 h 260"/>
                <a:gd name="T24" fmla="*/ 260 w 276"/>
                <a:gd name="T25" fmla="*/ 73 h 260"/>
                <a:gd name="T26" fmla="*/ 268 w 276"/>
                <a:gd name="T27" fmla="*/ 89 h 260"/>
                <a:gd name="T28" fmla="*/ 272 w 276"/>
                <a:gd name="T29" fmla="*/ 106 h 260"/>
                <a:gd name="T30" fmla="*/ 272 w 276"/>
                <a:gd name="T31" fmla="*/ 122 h 260"/>
                <a:gd name="T32" fmla="*/ 276 w 276"/>
                <a:gd name="T33" fmla="*/ 134 h 260"/>
                <a:gd name="T34" fmla="*/ 276 w 276"/>
                <a:gd name="T35" fmla="*/ 146 h 260"/>
                <a:gd name="T36" fmla="*/ 276 w 276"/>
                <a:gd name="T37" fmla="*/ 154 h 260"/>
                <a:gd name="T38" fmla="*/ 276 w 276"/>
                <a:gd name="T39" fmla="*/ 162 h 260"/>
                <a:gd name="T40" fmla="*/ 276 w 276"/>
                <a:gd name="T41" fmla="*/ 162 h 260"/>
                <a:gd name="T42" fmla="*/ 276 w 276"/>
                <a:gd name="T43" fmla="*/ 260 h 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6"/>
                <a:gd name="T67" fmla="*/ 0 h 260"/>
                <a:gd name="T68" fmla="*/ 276 w 276"/>
                <a:gd name="T69" fmla="*/ 260 h 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6" h="260">
                  <a:moveTo>
                    <a:pt x="0" y="8"/>
                  </a:moveTo>
                  <a:lnTo>
                    <a:pt x="4" y="8"/>
                  </a:lnTo>
                  <a:lnTo>
                    <a:pt x="20" y="8"/>
                  </a:lnTo>
                  <a:lnTo>
                    <a:pt x="40" y="4"/>
                  </a:lnTo>
                  <a:lnTo>
                    <a:pt x="69" y="0"/>
                  </a:lnTo>
                  <a:lnTo>
                    <a:pt x="101" y="0"/>
                  </a:lnTo>
                  <a:lnTo>
                    <a:pt x="134" y="0"/>
                  </a:lnTo>
                  <a:lnTo>
                    <a:pt x="166" y="4"/>
                  </a:lnTo>
                  <a:lnTo>
                    <a:pt x="195" y="12"/>
                  </a:lnTo>
                  <a:lnTo>
                    <a:pt x="223" y="24"/>
                  </a:lnTo>
                  <a:lnTo>
                    <a:pt x="244" y="41"/>
                  </a:lnTo>
                  <a:lnTo>
                    <a:pt x="252" y="57"/>
                  </a:lnTo>
                  <a:lnTo>
                    <a:pt x="260" y="73"/>
                  </a:lnTo>
                  <a:lnTo>
                    <a:pt x="268" y="89"/>
                  </a:lnTo>
                  <a:lnTo>
                    <a:pt x="272" y="106"/>
                  </a:lnTo>
                  <a:lnTo>
                    <a:pt x="272" y="122"/>
                  </a:lnTo>
                  <a:lnTo>
                    <a:pt x="276" y="134"/>
                  </a:lnTo>
                  <a:lnTo>
                    <a:pt x="276" y="146"/>
                  </a:lnTo>
                  <a:lnTo>
                    <a:pt x="276" y="154"/>
                  </a:lnTo>
                  <a:lnTo>
                    <a:pt x="276" y="162"/>
                  </a:lnTo>
                  <a:lnTo>
                    <a:pt x="276" y="2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9" name="Freeform 19"/>
            <p:cNvSpPr>
              <a:spLocks/>
            </p:cNvSpPr>
            <p:nvPr/>
          </p:nvSpPr>
          <p:spPr bwMode="auto">
            <a:xfrm>
              <a:off x="3377" y="1950"/>
              <a:ext cx="42" cy="70"/>
            </a:xfrm>
            <a:custGeom>
              <a:avLst/>
              <a:gdLst>
                <a:gd name="T0" fmla="*/ 0 w 52"/>
                <a:gd name="T1" fmla="*/ 0 h 93"/>
                <a:gd name="T2" fmla="*/ 28 w 52"/>
                <a:gd name="T3" fmla="*/ 93 h 93"/>
                <a:gd name="T4" fmla="*/ 52 w 52"/>
                <a:gd name="T5" fmla="*/ 4 h 93"/>
                <a:gd name="T6" fmla="*/ 4 w 52"/>
                <a:gd name="T7" fmla="*/ 4 h 93"/>
                <a:gd name="T8" fmla="*/ 4 w 52"/>
                <a:gd name="T9" fmla="*/ 4 h 93"/>
                <a:gd name="T10" fmla="*/ 0 w 52"/>
                <a:gd name="T11" fmla="*/ 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93"/>
                <a:gd name="T20" fmla="*/ 52 w 52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93">
                  <a:moveTo>
                    <a:pt x="0" y="0"/>
                  </a:moveTo>
                  <a:lnTo>
                    <a:pt x="28" y="93"/>
                  </a:lnTo>
                  <a:lnTo>
                    <a:pt x="52" y="4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0" name="Freeform 47"/>
            <p:cNvSpPr>
              <a:spLocks/>
            </p:cNvSpPr>
            <p:nvPr/>
          </p:nvSpPr>
          <p:spPr bwMode="auto">
            <a:xfrm>
              <a:off x="3400" y="2593"/>
              <a:ext cx="513" cy="129"/>
            </a:xfrm>
            <a:custGeom>
              <a:avLst/>
              <a:gdLst>
                <a:gd name="T0" fmla="*/ 638 w 642"/>
                <a:gd name="T1" fmla="*/ 171 h 171"/>
                <a:gd name="T2" fmla="*/ 642 w 642"/>
                <a:gd name="T3" fmla="*/ 0 h 171"/>
                <a:gd name="T4" fmla="*/ 0 w 642"/>
                <a:gd name="T5" fmla="*/ 0 h 171"/>
                <a:gd name="T6" fmla="*/ 0 w 642"/>
                <a:gd name="T7" fmla="*/ 171 h 171"/>
                <a:gd name="T8" fmla="*/ 642 w 642"/>
                <a:gd name="T9" fmla="*/ 171 h 171"/>
                <a:gd name="T10" fmla="*/ 642 w 642"/>
                <a:gd name="T11" fmla="*/ 171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2"/>
                <a:gd name="T19" fmla="*/ 0 h 171"/>
                <a:gd name="T20" fmla="*/ 642 w 642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2" h="171">
                  <a:moveTo>
                    <a:pt x="638" y="171"/>
                  </a:moveTo>
                  <a:lnTo>
                    <a:pt x="642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642" y="1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305" name="Rectangle 48"/>
          <p:cNvSpPr>
            <a:spLocks noChangeArrowheads="1"/>
          </p:cNvSpPr>
          <p:nvPr/>
        </p:nvSpPr>
        <p:spPr bwMode="auto">
          <a:xfrm>
            <a:off x="60531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Arial" charset="0"/>
              </a:rPr>
              <a:t>7</a:t>
            </a:r>
            <a:endParaRPr lang="ko-KR" altLang="en-US"/>
          </a:p>
        </p:txBody>
      </p:sp>
      <p:sp>
        <p:nvSpPr>
          <p:cNvPr id="11306" name="Line 49"/>
          <p:cNvSpPr>
            <a:spLocks noChangeShapeType="1"/>
          </p:cNvSpPr>
          <p:nvPr/>
        </p:nvSpPr>
        <p:spPr bwMode="auto">
          <a:xfrm>
            <a:off x="6005513" y="4116388"/>
            <a:ext cx="1587" cy="204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7" name="Line 50"/>
          <p:cNvSpPr>
            <a:spLocks noChangeShapeType="1"/>
          </p:cNvSpPr>
          <p:nvPr/>
        </p:nvSpPr>
        <p:spPr bwMode="auto">
          <a:xfrm>
            <a:off x="5803900" y="4805363"/>
            <a:ext cx="30003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8" name="Line 51"/>
          <p:cNvSpPr>
            <a:spLocks noChangeShapeType="1"/>
          </p:cNvSpPr>
          <p:nvPr/>
        </p:nvSpPr>
        <p:spPr bwMode="auto">
          <a:xfrm>
            <a:off x="6516688" y="4805363"/>
            <a:ext cx="13954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9" name="Line 52"/>
          <p:cNvSpPr>
            <a:spLocks noChangeShapeType="1"/>
          </p:cNvSpPr>
          <p:nvPr/>
        </p:nvSpPr>
        <p:spPr bwMode="auto">
          <a:xfrm>
            <a:off x="6303963" y="5010150"/>
            <a:ext cx="4762" cy="284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10" name="Rectangle 53"/>
          <p:cNvSpPr>
            <a:spLocks noChangeArrowheads="1"/>
          </p:cNvSpPr>
          <p:nvPr/>
        </p:nvSpPr>
        <p:spPr bwMode="auto">
          <a:xfrm>
            <a:off x="6556375" y="4343400"/>
            <a:ext cx="8175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>
                <a:solidFill>
                  <a:srgbClr val="000000"/>
                </a:solidFill>
                <a:latin typeface="Arial" charset="0"/>
              </a:rPr>
              <a:t>Switch 3</a:t>
            </a:r>
            <a:endParaRPr lang="en-US" altLang="ko-KR"/>
          </a:p>
        </p:txBody>
      </p:sp>
      <p:sp>
        <p:nvSpPr>
          <p:cNvPr id="11311" name="Rectangle 54"/>
          <p:cNvSpPr>
            <a:spLocks noChangeArrowheads="1"/>
          </p:cNvSpPr>
          <p:nvPr/>
        </p:nvSpPr>
        <p:spPr bwMode="auto">
          <a:xfrm>
            <a:off x="7885113" y="4991100"/>
            <a:ext cx="6492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>
                <a:solidFill>
                  <a:srgbClr val="000000"/>
                </a:solidFill>
                <a:latin typeface="Arial" charset="0"/>
              </a:rPr>
              <a:t>Host B</a:t>
            </a:r>
            <a:endParaRPr lang="en-US" altLang="ko-KR"/>
          </a:p>
        </p:txBody>
      </p:sp>
      <p:sp>
        <p:nvSpPr>
          <p:cNvPr id="11312" name="Line 55"/>
          <p:cNvSpPr>
            <a:spLocks noChangeShapeType="1"/>
          </p:cNvSpPr>
          <p:nvPr/>
        </p:nvSpPr>
        <p:spPr bwMode="auto">
          <a:xfrm>
            <a:off x="7742238" y="2527300"/>
            <a:ext cx="1587" cy="250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13" name="Line 56"/>
          <p:cNvSpPr>
            <a:spLocks noChangeShapeType="1"/>
          </p:cNvSpPr>
          <p:nvPr/>
        </p:nvSpPr>
        <p:spPr bwMode="auto">
          <a:xfrm>
            <a:off x="7742238" y="1881188"/>
            <a:ext cx="1587" cy="260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14" name="Line 57"/>
          <p:cNvSpPr>
            <a:spLocks noChangeShapeType="1"/>
          </p:cNvSpPr>
          <p:nvPr/>
        </p:nvSpPr>
        <p:spPr bwMode="auto">
          <a:xfrm>
            <a:off x="5443538" y="2268538"/>
            <a:ext cx="1587" cy="258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15" name="Line 58"/>
          <p:cNvSpPr>
            <a:spLocks noChangeShapeType="1"/>
          </p:cNvSpPr>
          <p:nvPr/>
        </p:nvSpPr>
        <p:spPr bwMode="auto">
          <a:xfrm>
            <a:off x="3195638" y="1779588"/>
            <a:ext cx="1587" cy="258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16" name="Line 59"/>
          <p:cNvSpPr>
            <a:spLocks noChangeShapeType="1"/>
          </p:cNvSpPr>
          <p:nvPr/>
        </p:nvSpPr>
        <p:spPr bwMode="auto">
          <a:xfrm>
            <a:off x="3195638" y="2428875"/>
            <a:ext cx="4762" cy="890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17" name="Rectangle 60"/>
          <p:cNvSpPr>
            <a:spLocks noChangeArrowheads="1"/>
          </p:cNvSpPr>
          <p:nvPr/>
        </p:nvSpPr>
        <p:spPr bwMode="auto">
          <a:xfrm>
            <a:off x="5710238" y="2209800"/>
            <a:ext cx="8175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>
                <a:solidFill>
                  <a:srgbClr val="000000"/>
                </a:solidFill>
                <a:latin typeface="Arial" charset="0"/>
              </a:rPr>
              <a:t>Switch 2</a:t>
            </a:r>
            <a:endParaRPr lang="en-US" altLang="ko-KR"/>
          </a:p>
        </p:txBody>
      </p:sp>
      <p:sp>
        <p:nvSpPr>
          <p:cNvPr id="11318" name="Rectangle 61"/>
          <p:cNvSpPr>
            <a:spLocks noChangeArrowheads="1"/>
          </p:cNvSpPr>
          <p:nvPr/>
        </p:nvSpPr>
        <p:spPr bwMode="auto">
          <a:xfrm>
            <a:off x="2957513" y="3641725"/>
            <a:ext cx="6492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>
                <a:solidFill>
                  <a:srgbClr val="000000"/>
                </a:solidFill>
                <a:latin typeface="Arial" charset="0"/>
              </a:rPr>
              <a:t>Host A</a:t>
            </a:r>
            <a:endParaRPr lang="en-US" altLang="ko-KR"/>
          </a:p>
        </p:txBody>
      </p:sp>
      <p:sp>
        <p:nvSpPr>
          <p:cNvPr id="11319" name="Rectangle 62"/>
          <p:cNvSpPr>
            <a:spLocks noChangeArrowheads="1"/>
          </p:cNvSpPr>
          <p:nvPr/>
        </p:nvSpPr>
        <p:spPr bwMode="auto">
          <a:xfrm>
            <a:off x="3451225" y="1676400"/>
            <a:ext cx="8175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1700">
                <a:solidFill>
                  <a:srgbClr val="000000"/>
                </a:solidFill>
                <a:latin typeface="Arial" charset="0"/>
              </a:rPr>
              <a:t>Switch 1</a:t>
            </a:r>
            <a:endParaRPr lang="en-US" altLang="ko-KR"/>
          </a:p>
        </p:txBody>
      </p:sp>
      <p:sp>
        <p:nvSpPr>
          <p:cNvPr id="11320" name="Freeform 63"/>
          <p:cNvSpPr>
            <a:spLocks/>
          </p:cNvSpPr>
          <p:nvPr/>
        </p:nvSpPr>
        <p:spPr bwMode="auto">
          <a:xfrm>
            <a:off x="5253038" y="2527300"/>
            <a:ext cx="406400" cy="390525"/>
          </a:xfrm>
          <a:custGeom>
            <a:avLst/>
            <a:gdLst>
              <a:gd name="T0" fmla="*/ 317 w 321"/>
              <a:gd name="T1" fmla="*/ 321 h 325"/>
              <a:gd name="T2" fmla="*/ 321 w 321"/>
              <a:gd name="T3" fmla="*/ 0 h 325"/>
              <a:gd name="T4" fmla="*/ 0 w 321"/>
              <a:gd name="T5" fmla="*/ 0 h 325"/>
              <a:gd name="T6" fmla="*/ 0 w 321"/>
              <a:gd name="T7" fmla="*/ 325 h 325"/>
              <a:gd name="T8" fmla="*/ 321 w 321"/>
              <a:gd name="T9" fmla="*/ 325 h 325"/>
              <a:gd name="T10" fmla="*/ 321 w 321"/>
              <a:gd name="T11" fmla="*/ 325 h 3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"/>
              <a:gd name="T19" fmla="*/ 0 h 325"/>
              <a:gd name="T20" fmla="*/ 321 w 321"/>
              <a:gd name="T21" fmla="*/ 325 h 3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" h="325">
                <a:moveTo>
                  <a:pt x="317" y="321"/>
                </a:moveTo>
                <a:lnTo>
                  <a:pt x="321" y="0"/>
                </a:lnTo>
                <a:lnTo>
                  <a:pt x="0" y="0"/>
                </a:lnTo>
                <a:lnTo>
                  <a:pt x="0" y="325"/>
                </a:lnTo>
                <a:lnTo>
                  <a:pt x="321" y="3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21" name="Freeform 64"/>
          <p:cNvSpPr>
            <a:spLocks/>
          </p:cNvSpPr>
          <p:nvPr/>
        </p:nvSpPr>
        <p:spPr bwMode="auto">
          <a:xfrm>
            <a:off x="6108700" y="4630738"/>
            <a:ext cx="412750" cy="384175"/>
          </a:xfrm>
          <a:custGeom>
            <a:avLst/>
            <a:gdLst>
              <a:gd name="T0" fmla="*/ 321 w 325"/>
              <a:gd name="T1" fmla="*/ 316 h 320"/>
              <a:gd name="T2" fmla="*/ 325 w 325"/>
              <a:gd name="T3" fmla="*/ 0 h 320"/>
              <a:gd name="T4" fmla="*/ 0 w 325"/>
              <a:gd name="T5" fmla="*/ 0 h 320"/>
              <a:gd name="T6" fmla="*/ 0 w 325"/>
              <a:gd name="T7" fmla="*/ 320 h 320"/>
              <a:gd name="T8" fmla="*/ 325 w 325"/>
              <a:gd name="T9" fmla="*/ 320 h 320"/>
              <a:gd name="T10" fmla="*/ 325 w 325"/>
              <a:gd name="T11" fmla="*/ 320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"/>
              <a:gd name="T19" fmla="*/ 0 h 320"/>
              <a:gd name="T20" fmla="*/ 325 w 325"/>
              <a:gd name="T21" fmla="*/ 320 h 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" h="320">
                <a:moveTo>
                  <a:pt x="321" y="316"/>
                </a:moveTo>
                <a:lnTo>
                  <a:pt x="325" y="0"/>
                </a:lnTo>
                <a:lnTo>
                  <a:pt x="0" y="0"/>
                </a:lnTo>
                <a:lnTo>
                  <a:pt x="0" y="320"/>
                </a:lnTo>
                <a:lnTo>
                  <a:pt x="325" y="32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22" name="Freeform 65"/>
          <p:cNvSpPr>
            <a:spLocks/>
          </p:cNvSpPr>
          <p:nvPr/>
        </p:nvSpPr>
        <p:spPr bwMode="auto">
          <a:xfrm>
            <a:off x="2995613" y="2038350"/>
            <a:ext cx="406400" cy="390525"/>
          </a:xfrm>
          <a:custGeom>
            <a:avLst/>
            <a:gdLst>
              <a:gd name="T0" fmla="*/ 321 w 321"/>
              <a:gd name="T1" fmla="*/ 321 h 325"/>
              <a:gd name="T2" fmla="*/ 321 w 321"/>
              <a:gd name="T3" fmla="*/ 0 h 325"/>
              <a:gd name="T4" fmla="*/ 0 w 321"/>
              <a:gd name="T5" fmla="*/ 0 h 325"/>
              <a:gd name="T6" fmla="*/ 0 w 321"/>
              <a:gd name="T7" fmla="*/ 325 h 325"/>
              <a:gd name="T8" fmla="*/ 321 w 321"/>
              <a:gd name="T9" fmla="*/ 325 h 325"/>
              <a:gd name="T10" fmla="*/ 321 w 321"/>
              <a:gd name="T11" fmla="*/ 325 h 3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"/>
              <a:gd name="T19" fmla="*/ 0 h 325"/>
              <a:gd name="T20" fmla="*/ 321 w 321"/>
              <a:gd name="T21" fmla="*/ 325 h 3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" h="325">
                <a:moveTo>
                  <a:pt x="321" y="321"/>
                </a:moveTo>
                <a:lnTo>
                  <a:pt x="321" y="0"/>
                </a:lnTo>
                <a:lnTo>
                  <a:pt x="0" y="0"/>
                </a:lnTo>
                <a:lnTo>
                  <a:pt x="0" y="325"/>
                </a:lnTo>
                <a:lnTo>
                  <a:pt x="321" y="3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23" name="Freeform 66"/>
          <p:cNvSpPr>
            <a:spLocks/>
          </p:cNvSpPr>
          <p:nvPr/>
        </p:nvSpPr>
        <p:spPr bwMode="auto">
          <a:xfrm>
            <a:off x="7526338" y="2141538"/>
            <a:ext cx="411162" cy="385762"/>
          </a:xfrm>
          <a:custGeom>
            <a:avLst/>
            <a:gdLst>
              <a:gd name="T0" fmla="*/ 321 w 325"/>
              <a:gd name="T1" fmla="*/ 320 h 320"/>
              <a:gd name="T2" fmla="*/ 325 w 325"/>
              <a:gd name="T3" fmla="*/ 0 h 320"/>
              <a:gd name="T4" fmla="*/ 0 w 325"/>
              <a:gd name="T5" fmla="*/ 0 h 320"/>
              <a:gd name="T6" fmla="*/ 0 w 325"/>
              <a:gd name="T7" fmla="*/ 320 h 320"/>
              <a:gd name="T8" fmla="*/ 325 w 325"/>
              <a:gd name="T9" fmla="*/ 320 h 320"/>
              <a:gd name="T10" fmla="*/ 325 w 325"/>
              <a:gd name="T11" fmla="*/ 320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"/>
              <a:gd name="T19" fmla="*/ 0 h 320"/>
              <a:gd name="T20" fmla="*/ 325 w 325"/>
              <a:gd name="T21" fmla="*/ 320 h 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" h="320">
                <a:moveTo>
                  <a:pt x="321" y="320"/>
                </a:moveTo>
                <a:lnTo>
                  <a:pt x="325" y="0"/>
                </a:lnTo>
                <a:lnTo>
                  <a:pt x="0" y="0"/>
                </a:lnTo>
                <a:lnTo>
                  <a:pt x="0" y="320"/>
                </a:lnTo>
                <a:lnTo>
                  <a:pt x="325" y="32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1324" name="Group 78"/>
          <p:cNvGrpSpPr>
            <a:grpSpLocks/>
          </p:cNvGrpSpPr>
          <p:nvPr/>
        </p:nvGrpSpPr>
        <p:grpSpPr bwMode="auto">
          <a:xfrm>
            <a:off x="1371600" y="1447800"/>
            <a:ext cx="1447800" cy="655638"/>
            <a:chOff x="912" y="2083"/>
            <a:chExt cx="912" cy="413"/>
          </a:xfrm>
        </p:grpSpPr>
        <p:sp>
          <p:nvSpPr>
            <p:cNvPr id="11348" name="Rectangle 79"/>
            <p:cNvSpPr>
              <a:spLocks noChangeArrowheads="1"/>
            </p:cNvSpPr>
            <p:nvPr/>
          </p:nvSpPr>
          <p:spPr bwMode="auto">
            <a:xfrm>
              <a:off x="912" y="2112"/>
              <a:ext cx="8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9" name="Line 80"/>
            <p:cNvSpPr>
              <a:spLocks noChangeShapeType="1"/>
            </p:cNvSpPr>
            <p:nvPr/>
          </p:nvSpPr>
          <p:spPr bwMode="auto">
            <a:xfrm>
              <a:off x="912" y="230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0" name="Line 81"/>
            <p:cNvSpPr>
              <a:spLocks noChangeShapeType="1"/>
            </p:cNvSpPr>
            <p:nvPr/>
          </p:nvSpPr>
          <p:spPr bwMode="auto">
            <a:xfrm>
              <a:off x="1200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1" name="Line 82"/>
            <p:cNvSpPr>
              <a:spLocks noChangeShapeType="1"/>
            </p:cNvSpPr>
            <p:nvPr/>
          </p:nvSpPr>
          <p:spPr bwMode="auto">
            <a:xfrm>
              <a:off x="1488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2" name="Text Box 83"/>
            <p:cNvSpPr txBox="1">
              <a:spLocks noChangeArrowheads="1"/>
            </p:cNvSpPr>
            <p:nvPr/>
          </p:nvSpPr>
          <p:spPr bwMode="auto">
            <a:xfrm>
              <a:off x="912" y="213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200"/>
                <a:t>VC#</a:t>
              </a:r>
            </a:p>
          </p:txBody>
        </p:sp>
        <p:sp>
          <p:nvSpPr>
            <p:cNvPr id="11353" name="Text Box 84"/>
            <p:cNvSpPr txBox="1">
              <a:spLocks noChangeArrowheads="1"/>
            </p:cNvSpPr>
            <p:nvPr/>
          </p:nvSpPr>
          <p:spPr bwMode="auto">
            <a:xfrm>
              <a:off x="1200" y="213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200"/>
                <a:t>Out#</a:t>
              </a:r>
            </a:p>
          </p:txBody>
        </p:sp>
        <p:sp>
          <p:nvSpPr>
            <p:cNvPr id="11354" name="Text Box 85"/>
            <p:cNvSpPr txBox="1">
              <a:spLocks noChangeArrowheads="1"/>
            </p:cNvSpPr>
            <p:nvPr/>
          </p:nvSpPr>
          <p:spPr bwMode="auto">
            <a:xfrm>
              <a:off x="1488" y="2083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000"/>
                <a:t>다음</a:t>
              </a:r>
              <a:r>
                <a:rPr kumimoji="1" lang="en-US" altLang="ko-KR" sz="1200"/>
                <a:t>VC#</a:t>
              </a:r>
            </a:p>
          </p:txBody>
        </p:sp>
        <p:sp>
          <p:nvSpPr>
            <p:cNvPr id="11355" name="Text Box 86"/>
            <p:cNvSpPr txBox="1"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5</a:t>
              </a:r>
              <a:endParaRPr kumimoji="1" lang="ko-KR" altLang="en-US"/>
            </a:p>
          </p:txBody>
        </p:sp>
        <p:sp>
          <p:nvSpPr>
            <p:cNvPr id="11356" name="Text Box 87"/>
            <p:cNvSpPr txBox="1">
              <a:spLocks noChangeArrowheads="1"/>
            </p:cNvSpPr>
            <p:nvPr/>
          </p:nvSpPr>
          <p:spPr bwMode="auto">
            <a:xfrm>
              <a:off x="1248" y="230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1</a:t>
              </a:r>
              <a:endParaRPr kumimoji="1" lang="ko-KR" altLang="en-US"/>
            </a:p>
          </p:txBody>
        </p:sp>
        <p:sp>
          <p:nvSpPr>
            <p:cNvPr id="11357" name="Text Box 88"/>
            <p:cNvSpPr txBox="1">
              <a:spLocks noChangeArrowheads="1"/>
            </p:cNvSpPr>
            <p:nvPr/>
          </p:nvSpPr>
          <p:spPr bwMode="auto">
            <a:xfrm>
              <a:off x="1536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11</a:t>
              </a:r>
              <a:endParaRPr kumimoji="1" lang="ko-KR" altLang="en-US"/>
            </a:p>
          </p:txBody>
        </p:sp>
      </p:grpSp>
      <p:grpSp>
        <p:nvGrpSpPr>
          <p:cNvPr id="11325" name="Group 112"/>
          <p:cNvGrpSpPr>
            <a:grpSpLocks/>
          </p:cNvGrpSpPr>
          <p:nvPr/>
        </p:nvGrpSpPr>
        <p:grpSpPr bwMode="auto">
          <a:xfrm>
            <a:off x="5257800" y="1524000"/>
            <a:ext cx="1447800" cy="655638"/>
            <a:chOff x="3312" y="960"/>
            <a:chExt cx="912" cy="413"/>
          </a:xfrm>
        </p:grpSpPr>
        <p:sp>
          <p:nvSpPr>
            <p:cNvPr id="11338" name="Rectangle 91"/>
            <p:cNvSpPr>
              <a:spLocks noChangeArrowheads="1"/>
            </p:cNvSpPr>
            <p:nvPr/>
          </p:nvSpPr>
          <p:spPr bwMode="auto">
            <a:xfrm>
              <a:off x="3312" y="989"/>
              <a:ext cx="8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9" name="Line 92"/>
            <p:cNvSpPr>
              <a:spLocks noChangeShapeType="1"/>
            </p:cNvSpPr>
            <p:nvPr/>
          </p:nvSpPr>
          <p:spPr bwMode="auto">
            <a:xfrm>
              <a:off x="3312" y="118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0" name="Line 93"/>
            <p:cNvSpPr>
              <a:spLocks noChangeShapeType="1"/>
            </p:cNvSpPr>
            <p:nvPr/>
          </p:nvSpPr>
          <p:spPr bwMode="auto">
            <a:xfrm>
              <a:off x="3600" y="98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1" name="Line 94"/>
            <p:cNvSpPr>
              <a:spLocks noChangeShapeType="1"/>
            </p:cNvSpPr>
            <p:nvPr/>
          </p:nvSpPr>
          <p:spPr bwMode="auto">
            <a:xfrm>
              <a:off x="3888" y="98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2" name="Text Box 95"/>
            <p:cNvSpPr txBox="1">
              <a:spLocks noChangeArrowheads="1"/>
            </p:cNvSpPr>
            <p:nvPr/>
          </p:nvSpPr>
          <p:spPr bwMode="auto">
            <a:xfrm>
              <a:off x="3312" y="100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200"/>
                <a:t>VC#</a:t>
              </a:r>
            </a:p>
          </p:txBody>
        </p:sp>
        <p:sp>
          <p:nvSpPr>
            <p:cNvPr id="11343" name="Text Box 96"/>
            <p:cNvSpPr txBox="1">
              <a:spLocks noChangeArrowheads="1"/>
            </p:cNvSpPr>
            <p:nvPr/>
          </p:nvSpPr>
          <p:spPr bwMode="auto">
            <a:xfrm>
              <a:off x="3600" y="100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200"/>
                <a:t>Out#</a:t>
              </a:r>
            </a:p>
          </p:txBody>
        </p:sp>
        <p:sp>
          <p:nvSpPr>
            <p:cNvPr id="11344" name="Text Box 97"/>
            <p:cNvSpPr txBox="1">
              <a:spLocks noChangeArrowheads="1"/>
            </p:cNvSpPr>
            <p:nvPr/>
          </p:nvSpPr>
          <p:spPr bwMode="auto">
            <a:xfrm>
              <a:off x="3888" y="960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000"/>
                <a:t>다음</a:t>
              </a:r>
              <a:r>
                <a:rPr kumimoji="1" lang="en-US" altLang="ko-KR" sz="1200"/>
                <a:t>VC#</a:t>
              </a:r>
            </a:p>
          </p:txBody>
        </p:sp>
        <p:sp>
          <p:nvSpPr>
            <p:cNvPr id="11345" name="Text Box 98"/>
            <p:cNvSpPr txBox="1">
              <a:spLocks noChangeArrowheads="1"/>
            </p:cNvSpPr>
            <p:nvPr/>
          </p:nvSpPr>
          <p:spPr bwMode="auto">
            <a:xfrm>
              <a:off x="3312" y="118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11</a:t>
              </a:r>
              <a:endParaRPr kumimoji="1" lang="ko-KR" altLang="en-US"/>
            </a:p>
          </p:txBody>
        </p:sp>
        <p:sp>
          <p:nvSpPr>
            <p:cNvPr id="11346" name="Text Box 99"/>
            <p:cNvSpPr txBox="1">
              <a:spLocks noChangeArrowheads="1"/>
            </p:cNvSpPr>
            <p:nvPr/>
          </p:nvSpPr>
          <p:spPr bwMode="auto">
            <a:xfrm>
              <a:off x="3648" y="1181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0</a:t>
              </a:r>
              <a:endParaRPr kumimoji="1" lang="ko-KR" altLang="en-US"/>
            </a:p>
          </p:txBody>
        </p:sp>
        <p:sp>
          <p:nvSpPr>
            <p:cNvPr id="11347" name="Text Box 100"/>
            <p:cNvSpPr txBox="1">
              <a:spLocks noChangeArrowheads="1"/>
            </p:cNvSpPr>
            <p:nvPr/>
          </p:nvSpPr>
          <p:spPr bwMode="auto">
            <a:xfrm>
              <a:off x="3936" y="118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7</a:t>
              </a:r>
              <a:endParaRPr kumimoji="1" lang="ko-KR" altLang="en-US"/>
            </a:p>
          </p:txBody>
        </p:sp>
      </p:grpSp>
      <p:grpSp>
        <p:nvGrpSpPr>
          <p:cNvPr id="11326" name="Group 101"/>
          <p:cNvGrpSpPr>
            <a:grpSpLocks/>
          </p:cNvGrpSpPr>
          <p:nvPr/>
        </p:nvGrpSpPr>
        <p:grpSpPr bwMode="auto">
          <a:xfrm>
            <a:off x="6705600" y="3581400"/>
            <a:ext cx="1447800" cy="655638"/>
            <a:chOff x="912" y="2083"/>
            <a:chExt cx="912" cy="413"/>
          </a:xfrm>
        </p:grpSpPr>
        <p:sp>
          <p:nvSpPr>
            <p:cNvPr id="11328" name="Rectangle 102"/>
            <p:cNvSpPr>
              <a:spLocks noChangeArrowheads="1"/>
            </p:cNvSpPr>
            <p:nvPr/>
          </p:nvSpPr>
          <p:spPr bwMode="auto">
            <a:xfrm>
              <a:off x="912" y="2112"/>
              <a:ext cx="86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9" name="Line 103"/>
            <p:cNvSpPr>
              <a:spLocks noChangeShapeType="1"/>
            </p:cNvSpPr>
            <p:nvPr/>
          </p:nvSpPr>
          <p:spPr bwMode="auto">
            <a:xfrm>
              <a:off x="912" y="230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0" name="Line 104"/>
            <p:cNvSpPr>
              <a:spLocks noChangeShapeType="1"/>
            </p:cNvSpPr>
            <p:nvPr/>
          </p:nvSpPr>
          <p:spPr bwMode="auto">
            <a:xfrm>
              <a:off x="1200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1" name="Line 105"/>
            <p:cNvSpPr>
              <a:spLocks noChangeShapeType="1"/>
            </p:cNvSpPr>
            <p:nvPr/>
          </p:nvSpPr>
          <p:spPr bwMode="auto">
            <a:xfrm>
              <a:off x="1488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2" name="Text Box 106"/>
            <p:cNvSpPr txBox="1">
              <a:spLocks noChangeArrowheads="1"/>
            </p:cNvSpPr>
            <p:nvPr/>
          </p:nvSpPr>
          <p:spPr bwMode="auto">
            <a:xfrm>
              <a:off x="912" y="213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200"/>
                <a:t>VC#</a:t>
              </a:r>
            </a:p>
          </p:txBody>
        </p:sp>
        <p:sp>
          <p:nvSpPr>
            <p:cNvPr id="11333" name="Text Box 107"/>
            <p:cNvSpPr txBox="1">
              <a:spLocks noChangeArrowheads="1"/>
            </p:cNvSpPr>
            <p:nvPr/>
          </p:nvSpPr>
          <p:spPr bwMode="auto">
            <a:xfrm>
              <a:off x="1200" y="213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en-US" altLang="ko-KR" sz="1200"/>
                <a:t>Out#</a:t>
              </a:r>
            </a:p>
          </p:txBody>
        </p:sp>
        <p:sp>
          <p:nvSpPr>
            <p:cNvPr id="11334" name="Text Box 108"/>
            <p:cNvSpPr txBox="1">
              <a:spLocks noChangeArrowheads="1"/>
            </p:cNvSpPr>
            <p:nvPr/>
          </p:nvSpPr>
          <p:spPr bwMode="auto">
            <a:xfrm>
              <a:off x="1488" y="2083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000"/>
                <a:t>다음</a:t>
              </a:r>
              <a:r>
                <a:rPr kumimoji="1" lang="en-US" altLang="ko-KR" sz="1200"/>
                <a:t>VC#</a:t>
              </a:r>
            </a:p>
          </p:txBody>
        </p:sp>
        <p:sp>
          <p:nvSpPr>
            <p:cNvPr id="11335" name="Text Box 109"/>
            <p:cNvSpPr txBox="1"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7</a:t>
              </a:r>
              <a:endParaRPr kumimoji="1" lang="ko-KR" altLang="en-US"/>
            </a:p>
          </p:txBody>
        </p:sp>
        <p:sp>
          <p:nvSpPr>
            <p:cNvPr id="11336" name="Text Box 110"/>
            <p:cNvSpPr txBox="1">
              <a:spLocks noChangeArrowheads="1"/>
            </p:cNvSpPr>
            <p:nvPr/>
          </p:nvSpPr>
          <p:spPr bwMode="auto">
            <a:xfrm>
              <a:off x="1248" y="230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3</a:t>
              </a:r>
              <a:endParaRPr kumimoji="1" lang="ko-KR" altLang="en-US"/>
            </a:p>
          </p:txBody>
        </p:sp>
        <p:sp>
          <p:nvSpPr>
            <p:cNvPr id="11337" name="Text Box 111"/>
            <p:cNvSpPr txBox="1">
              <a:spLocks noChangeArrowheads="1"/>
            </p:cNvSpPr>
            <p:nvPr/>
          </p:nvSpPr>
          <p:spPr bwMode="auto">
            <a:xfrm>
              <a:off x="1536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kumimoji="1" lang="ko-KR" altLang="en-US" sz="1400"/>
                <a:t>4</a:t>
              </a:r>
              <a:endParaRPr kumimoji="1" lang="ko-KR" altLang="en-US"/>
            </a:p>
          </p:txBody>
        </p:sp>
      </p:grpSp>
      <p:sp>
        <p:nvSpPr>
          <p:cNvPr id="11327" name="Text Box 114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:스위칭/포워딩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74637"/>
            <a:ext cx="8077200" cy="720725"/>
          </a:xfrm>
        </p:spPr>
        <p:txBody>
          <a:bodyPr/>
          <a:lstStyle/>
          <a:p>
            <a:r>
              <a:rPr lang="ko-KR" altLang="en-US" dirty="0"/>
              <a:t>가상회선 대 </a:t>
            </a:r>
            <a:r>
              <a:rPr lang="ko-KR" altLang="en-US" dirty="0" err="1"/>
              <a:t>데이터그램</a:t>
            </a:r>
            <a:endParaRPr lang="ko-KR" alt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94856"/>
              </p:ext>
            </p:extLst>
          </p:nvPr>
        </p:nvGraphicFramePr>
        <p:xfrm>
          <a:off x="1187624" y="1844824"/>
          <a:ext cx="8074099" cy="575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4" imgW="8110800" imgH="5781600" progId="Word.Document.8">
                  <p:embed/>
                </p:oleObj>
              </mc:Choice>
              <mc:Fallback>
                <p:oleObj name="Document" r:id="rId4" imgW="8110800" imgH="5781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8074099" cy="575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:스위칭/포워딩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EC46B-9A26-4B08-A6B9-18B9EC4D6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81713"/>
              </p:ext>
            </p:extLst>
          </p:nvPr>
        </p:nvGraphicFramePr>
        <p:xfrm>
          <a:off x="251520" y="1484784"/>
          <a:ext cx="743744" cy="50165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654804806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서킷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71766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91192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06466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06287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5653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0695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D5373D9-8C00-40A1-8946-6C5ED76A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20281"/>
              </p:ext>
            </p:extLst>
          </p:nvPr>
        </p:nvGraphicFramePr>
        <p:xfrm>
          <a:off x="2339752" y="1340768"/>
          <a:ext cx="6672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4">
                  <a:extLst>
                    <a:ext uri="{9D8B030D-6E8A-4147-A177-3AD203B41FA5}">
                      <a16:colId xmlns:a16="http://schemas.microsoft.com/office/drawing/2014/main" val="3801053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패킷스위칭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40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 라우팅 (</a:t>
            </a:r>
            <a:r>
              <a:rPr lang="en-US" altLang="ko-KR"/>
              <a:t>Source Routing) </a:t>
            </a:r>
            <a:endParaRPr lang="ko-KR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주소는 발신지로부터 목적지까지 경로의 포트 번호를 포함하고 있음</a:t>
            </a:r>
          </a:p>
        </p:txBody>
      </p:sp>
      <p:sp>
        <p:nvSpPr>
          <p:cNvPr id="12292" name="Freeform 174"/>
          <p:cNvSpPr>
            <a:spLocks/>
          </p:cNvSpPr>
          <p:nvPr/>
        </p:nvSpPr>
        <p:spPr bwMode="auto">
          <a:xfrm>
            <a:off x="6765925" y="5759450"/>
            <a:ext cx="449263" cy="309563"/>
          </a:xfrm>
          <a:custGeom>
            <a:avLst/>
            <a:gdLst>
              <a:gd name="T0" fmla="*/ 280 w 283"/>
              <a:gd name="T1" fmla="*/ 195 h 195"/>
              <a:gd name="T2" fmla="*/ 283 w 283"/>
              <a:gd name="T3" fmla="*/ 0 h 195"/>
              <a:gd name="T4" fmla="*/ 0 w 283"/>
              <a:gd name="T5" fmla="*/ 0 h 195"/>
              <a:gd name="T6" fmla="*/ 0 w 283"/>
              <a:gd name="T7" fmla="*/ 195 h 195"/>
              <a:gd name="T8" fmla="*/ 283 w 283"/>
              <a:gd name="T9" fmla="*/ 195 h 195"/>
              <a:gd name="T10" fmla="*/ 283 w 283"/>
              <a:gd name="T11" fmla="*/ 195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3"/>
              <a:gd name="T19" fmla="*/ 0 h 195"/>
              <a:gd name="T20" fmla="*/ 283 w 283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3" h="195">
                <a:moveTo>
                  <a:pt x="280" y="195"/>
                </a:moveTo>
                <a:lnTo>
                  <a:pt x="283" y="0"/>
                </a:lnTo>
                <a:lnTo>
                  <a:pt x="0" y="0"/>
                </a:lnTo>
                <a:lnTo>
                  <a:pt x="0" y="195"/>
                </a:lnTo>
                <a:lnTo>
                  <a:pt x="283" y="19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3" name="Line 175"/>
          <p:cNvSpPr>
            <a:spLocks noChangeShapeType="1"/>
          </p:cNvSpPr>
          <p:nvPr/>
        </p:nvSpPr>
        <p:spPr bwMode="auto">
          <a:xfrm>
            <a:off x="4502150" y="3249613"/>
            <a:ext cx="457200" cy="452437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4" name="Line 176"/>
          <p:cNvSpPr>
            <a:spLocks noChangeShapeType="1"/>
          </p:cNvSpPr>
          <p:nvPr/>
        </p:nvSpPr>
        <p:spPr bwMode="auto">
          <a:xfrm flipH="1">
            <a:off x="4508500" y="3249613"/>
            <a:ext cx="450850" cy="458787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5" name="Rectangle 177"/>
          <p:cNvSpPr>
            <a:spLocks noChangeArrowheads="1"/>
          </p:cNvSpPr>
          <p:nvPr/>
        </p:nvSpPr>
        <p:spPr bwMode="auto">
          <a:xfrm>
            <a:off x="4805363" y="376555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kumimoji="1" lang="ko-KR" altLang="en-US"/>
          </a:p>
        </p:txBody>
      </p:sp>
      <p:sp>
        <p:nvSpPr>
          <p:cNvPr id="12296" name="Rectangle 178"/>
          <p:cNvSpPr>
            <a:spLocks noChangeArrowheads="1"/>
          </p:cNvSpPr>
          <p:nvPr/>
        </p:nvSpPr>
        <p:spPr bwMode="auto">
          <a:xfrm>
            <a:off x="5072063" y="32607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kumimoji="1" lang="ko-KR" altLang="en-US"/>
          </a:p>
        </p:txBody>
      </p:sp>
      <p:sp>
        <p:nvSpPr>
          <p:cNvPr id="12297" name="Rectangle 179"/>
          <p:cNvSpPr>
            <a:spLocks noChangeArrowheads="1"/>
          </p:cNvSpPr>
          <p:nvPr/>
        </p:nvSpPr>
        <p:spPr bwMode="auto">
          <a:xfrm>
            <a:off x="4297363" y="32607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3</a:t>
            </a:r>
            <a:endParaRPr kumimoji="1" lang="ko-KR" altLang="en-US"/>
          </a:p>
        </p:txBody>
      </p:sp>
      <p:sp>
        <p:nvSpPr>
          <p:cNvPr id="12298" name="Rectangle 180"/>
          <p:cNvSpPr>
            <a:spLocks noChangeArrowheads="1"/>
          </p:cNvSpPr>
          <p:nvPr/>
        </p:nvSpPr>
        <p:spPr bwMode="auto">
          <a:xfrm>
            <a:off x="4805363" y="29686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2</a:t>
            </a:r>
            <a:endParaRPr kumimoji="1" lang="ko-KR" altLang="en-US"/>
          </a:p>
        </p:txBody>
      </p:sp>
      <p:sp>
        <p:nvSpPr>
          <p:cNvPr id="12299" name="Line 183"/>
          <p:cNvSpPr>
            <a:spLocks noChangeShapeType="1"/>
          </p:cNvSpPr>
          <p:nvPr/>
        </p:nvSpPr>
        <p:spPr bwMode="auto">
          <a:xfrm>
            <a:off x="5454650" y="5707063"/>
            <a:ext cx="450850" cy="458787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00" name="Line 184"/>
          <p:cNvSpPr>
            <a:spLocks noChangeShapeType="1"/>
          </p:cNvSpPr>
          <p:nvPr/>
        </p:nvSpPr>
        <p:spPr bwMode="auto">
          <a:xfrm flipH="1">
            <a:off x="5454650" y="5707063"/>
            <a:ext cx="450850" cy="458787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01" name="Rectangle 185"/>
          <p:cNvSpPr>
            <a:spLocks noChangeArrowheads="1"/>
          </p:cNvSpPr>
          <p:nvPr/>
        </p:nvSpPr>
        <p:spPr bwMode="auto">
          <a:xfrm>
            <a:off x="5727700" y="53975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kumimoji="1" lang="ko-KR" altLang="en-US"/>
          </a:p>
        </p:txBody>
      </p:sp>
      <p:sp>
        <p:nvSpPr>
          <p:cNvPr id="12302" name="Rectangle 186"/>
          <p:cNvSpPr>
            <a:spLocks noChangeArrowheads="1"/>
          </p:cNvSpPr>
          <p:nvPr/>
        </p:nvSpPr>
        <p:spPr bwMode="auto">
          <a:xfrm>
            <a:off x="5254625" y="569595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kumimoji="1" lang="ko-KR" altLang="en-US"/>
          </a:p>
        </p:txBody>
      </p:sp>
      <p:sp>
        <p:nvSpPr>
          <p:cNvPr id="12303" name="Rectangle 187"/>
          <p:cNvSpPr>
            <a:spLocks noChangeArrowheads="1"/>
          </p:cNvSpPr>
          <p:nvPr/>
        </p:nvSpPr>
        <p:spPr bwMode="auto">
          <a:xfrm>
            <a:off x="6042025" y="569595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3</a:t>
            </a:r>
            <a:endParaRPr kumimoji="1" lang="ko-KR" altLang="en-US"/>
          </a:p>
        </p:txBody>
      </p:sp>
      <p:sp>
        <p:nvSpPr>
          <p:cNvPr id="12304" name="Rectangle 188"/>
          <p:cNvSpPr>
            <a:spLocks noChangeArrowheads="1"/>
          </p:cNvSpPr>
          <p:nvPr/>
        </p:nvSpPr>
        <p:spPr bwMode="auto">
          <a:xfrm>
            <a:off x="5727700" y="62404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2</a:t>
            </a:r>
            <a:endParaRPr kumimoji="1" lang="ko-KR" altLang="en-US"/>
          </a:p>
        </p:txBody>
      </p:sp>
      <p:sp>
        <p:nvSpPr>
          <p:cNvPr id="12305" name="Line 191"/>
          <p:cNvSpPr>
            <a:spLocks noChangeShapeType="1"/>
          </p:cNvSpPr>
          <p:nvPr/>
        </p:nvSpPr>
        <p:spPr bwMode="auto">
          <a:xfrm>
            <a:off x="2011363" y="2676525"/>
            <a:ext cx="450850" cy="454025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06" name="Line 192"/>
          <p:cNvSpPr>
            <a:spLocks noChangeShapeType="1"/>
          </p:cNvSpPr>
          <p:nvPr/>
        </p:nvSpPr>
        <p:spPr bwMode="auto">
          <a:xfrm flipH="1">
            <a:off x="2011363" y="2676525"/>
            <a:ext cx="450850" cy="458788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07" name="Rectangle 193"/>
          <p:cNvSpPr>
            <a:spLocks noChangeArrowheads="1"/>
          </p:cNvSpPr>
          <p:nvPr/>
        </p:nvSpPr>
        <p:spPr bwMode="auto">
          <a:xfrm>
            <a:off x="2308225" y="23622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kumimoji="1" lang="ko-KR" altLang="en-US"/>
          </a:p>
        </p:txBody>
      </p:sp>
      <p:sp>
        <p:nvSpPr>
          <p:cNvPr id="12308" name="Rectangle 194"/>
          <p:cNvSpPr>
            <a:spLocks noChangeArrowheads="1"/>
          </p:cNvSpPr>
          <p:nvPr/>
        </p:nvSpPr>
        <p:spPr bwMode="auto">
          <a:xfrm>
            <a:off x="2576513" y="26892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kumimoji="1" lang="ko-KR" altLang="en-US"/>
          </a:p>
        </p:txBody>
      </p:sp>
      <p:sp>
        <p:nvSpPr>
          <p:cNvPr id="12309" name="Rectangle 195"/>
          <p:cNvSpPr>
            <a:spLocks noChangeArrowheads="1"/>
          </p:cNvSpPr>
          <p:nvPr/>
        </p:nvSpPr>
        <p:spPr bwMode="auto">
          <a:xfrm>
            <a:off x="1800225" y="26892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3</a:t>
            </a:r>
            <a:endParaRPr kumimoji="1" lang="ko-KR" altLang="en-US"/>
          </a:p>
        </p:txBody>
      </p:sp>
      <p:sp>
        <p:nvSpPr>
          <p:cNvPr id="12310" name="Rectangle 196"/>
          <p:cNvSpPr>
            <a:spLocks noChangeArrowheads="1"/>
          </p:cNvSpPr>
          <p:nvPr/>
        </p:nvSpPr>
        <p:spPr bwMode="auto">
          <a:xfrm>
            <a:off x="2308225" y="32035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2</a:t>
            </a:r>
            <a:endParaRPr kumimoji="1" lang="ko-KR" altLang="en-US"/>
          </a:p>
        </p:txBody>
      </p:sp>
      <p:sp>
        <p:nvSpPr>
          <p:cNvPr id="12311" name="Line 199"/>
          <p:cNvSpPr>
            <a:spLocks noChangeShapeType="1"/>
          </p:cNvSpPr>
          <p:nvPr/>
        </p:nvSpPr>
        <p:spPr bwMode="auto">
          <a:xfrm>
            <a:off x="7021513" y="2797175"/>
            <a:ext cx="450850" cy="452438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12" name="Line 200"/>
          <p:cNvSpPr>
            <a:spLocks noChangeShapeType="1"/>
          </p:cNvSpPr>
          <p:nvPr/>
        </p:nvSpPr>
        <p:spPr bwMode="auto">
          <a:xfrm flipH="1">
            <a:off x="7021513" y="2797175"/>
            <a:ext cx="450850" cy="458788"/>
          </a:xfrm>
          <a:prstGeom prst="line">
            <a:avLst/>
          </a:prstGeom>
          <a:noFill/>
          <a:ln w="111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13" name="Rectangle 201"/>
          <p:cNvSpPr>
            <a:spLocks noChangeArrowheads="1"/>
          </p:cNvSpPr>
          <p:nvPr/>
        </p:nvSpPr>
        <p:spPr bwMode="auto">
          <a:xfrm>
            <a:off x="7324725" y="248285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kumimoji="1" lang="ko-KR" altLang="en-US"/>
          </a:p>
        </p:txBody>
      </p:sp>
      <p:sp>
        <p:nvSpPr>
          <p:cNvPr id="12314" name="Rectangle 202"/>
          <p:cNvSpPr>
            <a:spLocks noChangeArrowheads="1"/>
          </p:cNvSpPr>
          <p:nvPr/>
        </p:nvSpPr>
        <p:spPr bwMode="auto">
          <a:xfrm>
            <a:off x="7586663" y="2808288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kumimoji="1" lang="ko-KR" altLang="en-US"/>
          </a:p>
        </p:txBody>
      </p:sp>
      <p:sp>
        <p:nvSpPr>
          <p:cNvPr id="12315" name="Rectangle 203"/>
          <p:cNvSpPr>
            <a:spLocks noChangeArrowheads="1"/>
          </p:cNvSpPr>
          <p:nvPr/>
        </p:nvSpPr>
        <p:spPr bwMode="auto">
          <a:xfrm>
            <a:off x="6810375" y="2808288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3</a:t>
            </a:r>
            <a:endParaRPr kumimoji="1" lang="ko-KR" altLang="en-US"/>
          </a:p>
        </p:txBody>
      </p:sp>
      <p:sp>
        <p:nvSpPr>
          <p:cNvPr id="12316" name="Rectangle 204"/>
          <p:cNvSpPr>
            <a:spLocks noChangeArrowheads="1"/>
          </p:cNvSpPr>
          <p:nvPr/>
        </p:nvSpPr>
        <p:spPr bwMode="auto">
          <a:xfrm>
            <a:off x="7324725" y="33242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2</a:t>
            </a:r>
            <a:endParaRPr kumimoji="1" lang="ko-KR" altLang="en-US"/>
          </a:p>
        </p:txBody>
      </p:sp>
      <p:sp>
        <p:nvSpPr>
          <p:cNvPr id="12317" name="Line 219"/>
          <p:cNvSpPr>
            <a:spLocks noChangeShapeType="1"/>
          </p:cNvSpPr>
          <p:nvPr/>
        </p:nvSpPr>
        <p:spPr bwMode="auto">
          <a:xfrm flipH="1">
            <a:off x="1685925" y="2911475"/>
            <a:ext cx="3254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18" name="Freeform 220"/>
          <p:cNvSpPr>
            <a:spLocks/>
          </p:cNvSpPr>
          <p:nvPr/>
        </p:nvSpPr>
        <p:spPr bwMode="auto">
          <a:xfrm>
            <a:off x="2462213" y="2911475"/>
            <a:ext cx="2046287" cy="568325"/>
          </a:xfrm>
          <a:custGeom>
            <a:avLst/>
            <a:gdLst>
              <a:gd name="T0" fmla="*/ 0 w 1289"/>
              <a:gd name="T1" fmla="*/ 0 h 358"/>
              <a:gd name="T2" fmla="*/ 373 w 1289"/>
              <a:gd name="T3" fmla="*/ 0 h 358"/>
              <a:gd name="T4" fmla="*/ 373 w 1289"/>
              <a:gd name="T5" fmla="*/ 0 h 358"/>
              <a:gd name="T6" fmla="*/ 384 w 1289"/>
              <a:gd name="T7" fmla="*/ 0 h 358"/>
              <a:gd name="T8" fmla="*/ 398 w 1289"/>
              <a:gd name="T9" fmla="*/ 0 h 358"/>
              <a:gd name="T10" fmla="*/ 416 w 1289"/>
              <a:gd name="T11" fmla="*/ 4 h 358"/>
              <a:gd name="T12" fmla="*/ 438 w 1289"/>
              <a:gd name="T13" fmla="*/ 4 h 358"/>
              <a:gd name="T14" fmla="*/ 463 w 1289"/>
              <a:gd name="T15" fmla="*/ 8 h 358"/>
              <a:gd name="T16" fmla="*/ 492 w 1289"/>
              <a:gd name="T17" fmla="*/ 15 h 358"/>
              <a:gd name="T18" fmla="*/ 520 w 1289"/>
              <a:gd name="T19" fmla="*/ 26 h 358"/>
              <a:gd name="T20" fmla="*/ 549 w 1289"/>
              <a:gd name="T21" fmla="*/ 36 h 358"/>
              <a:gd name="T22" fmla="*/ 578 w 1289"/>
              <a:gd name="T23" fmla="*/ 51 h 358"/>
              <a:gd name="T24" fmla="*/ 603 w 1289"/>
              <a:gd name="T25" fmla="*/ 69 h 358"/>
              <a:gd name="T26" fmla="*/ 625 w 1289"/>
              <a:gd name="T27" fmla="*/ 87 h 358"/>
              <a:gd name="T28" fmla="*/ 646 w 1289"/>
              <a:gd name="T29" fmla="*/ 105 h 358"/>
              <a:gd name="T30" fmla="*/ 660 w 1289"/>
              <a:gd name="T31" fmla="*/ 119 h 358"/>
              <a:gd name="T32" fmla="*/ 675 w 1289"/>
              <a:gd name="T33" fmla="*/ 134 h 358"/>
              <a:gd name="T34" fmla="*/ 682 w 1289"/>
              <a:gd name="T35" fmla="*/ 148 h 358"/>
              <a:gd name="T36" fmla="*/ 693 w 1289"/>
              <a:gd name="T37" fmla="*/ 163 h 358"/>
              <a:gd name="T38" fmla="*/ 700 w 1289"/>
              <a:gd name="T39" fmla="*/ 174 h 358"/>
              <a:gd name="T40" fmla="*/ 707 w 1289"/>
              <a:gd name="T41" fmla="*/ 188 h 358"/>
              <a:gd name="T42" fmla="*/ 714 w 1289"/>
              <a:gd name="T43" fmla="*/ 199 h 358"/>
              <a:gd name="T44" fmla="*/ 722 w 1289"/>
              <a:gd name="T45" fmla="*/ 210 h 358"/>
              <a:gd name="T46" fmla="*/ 729 w 1289"/>
              <a:gd name="T47" fmla="*/ 220 h 358"/>
              <a:gd name="T48" fmla="*/ 736 w 1289"/>
              <a:gd name="T49" fmla="*/ 231 h 358"/>
              <a:gd name="T50" fmla="*/ 743 w 1289"/>
              <a:gd name="T51" fmla="*/ 242 h 358"/>
              <a:gd name="T52" fmla="*/ 750 w 1289"/>
              <a:gd name="T53" fmla="*/ 257 h 358"/>
              <a:gd name="T54" fmla="*/ 761 w 1289"/>
              <a:gd name="T55" fmla="*/ 267 h 358"/>
              <a:gd name="T56" fmla="*/ 768 w 1289"/>
              <a:gd name="T57" fmla="*/ 278 h 358"/>
              <a:gd name="T58" fmla="*/ 775 w 1289"/>
              <a:gd name="T59" fmla="*/ 289 h 358"/>
              <a:gd name="T60" fmla="*/ 786 w 1289"/>
              <a:gd name="T61" fmla="*/ 300 h 358"/>
              <a:gd name="T62" fmla="*/ 797 w 1289"/>
              <a:gd name="T63" fmla="*/ 314 h 358"/>
              <a:gd name="T64" fmla="*/ 815 w 1289"/>
              <a:gd name="T65" fmla="*/ 325 h 358"/>
              <a:gd name="T66" fmla="*/ 829 w 1289"/>
              <a:gd name="T67" fmla="*/ 336 h 358"/>
              <a:gd name="T68" fmla="*/ 847 w 1289"/>
              <a:gd name="T69" fmla="*/ 343 h 358"/>
              <a:gd name="T70" fmla="*/ 865 w 1289"/>
              <a:gd name="T71" fmla="*/ 350 h 358"/>
              <a:gd name="T72" fmla="*/ 880 w 1289"/>
              <a:gd name="T73" fmla="*/ 354 h 358"/>
              <a:gd name="T74" fmla="*/ 894 w 1289"/>
              <a:gd name="T75" fmla="*/ 358 h 358"/>
              <a:gd name="T76" fmla="*/ 908 w 1289"/>
              <a:gd name="T77" fmla="*/ 358 h 358"/>
              <a:gd name="T78" fmla="*/ 915 w 1289"/>
              <a:gd name="T79" fmla="*/ 358 h 358"/>
              <a:gd name="T80" fmla="*/ 923 w 1289"/>
              <a:gd name="T81" fmla="*/ 358 h 358"/>
              <a:gd name="T82" fmla="*/ 926 w 1289"/>
              <a:gd name="T83" fmla="*/ 358 h 358"/>
              <a:gd name="T84" fmla="*/ 1289 w 1289"/>
              <a:gd name="T85" fmla="*/ 358 h 35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89"/>
              <a:gd name="T130" fmla="*/ 0 h 358"/>
              <a:gd name="T131" fmla="*/ 1289 w 1289"/>
              <a:gd name="T132" fmla="*/ 358 h 35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89" h="358">
                <a:moveTo>
                  <a:pt x="0" y="0"/>
                </a:moveTo>
                <a:lnTo>
                  <a:pt x="373" y="0"/>
                </a:lnTo>
                <a:lnTo>
                  <a:pt x="384" y="0"/>
                </a:lnTo>
                <a:lnTo>
                  <a:pt x="398" y="0"/>
                </a:lnTo>
                <a:lnTo>
                  <a:pt x="416" y="4"/>
                </a:lnTo>
                <a:lnTo>
                  <a:pt x="438" y="4"/>
                </a:lnTo>
                <a:lnTo>
                  <a:pt x="463" y="8"/>
                </a:lnTo>
                <a:lnTo>
                  <a:pt x="492" y="15"/>
                </a:lnTo>
                <a:lnTo>
                  <a:pt x="520" y="26"/>
                </a:lnTo>
                <a:lnTo>
                  <a:pt x="549" y="36"/>
                </a:lnTo>
                <a:lnTo>
                  <a:pt x="578" y="51"/>
                </a:lnTo>
                <a:lnTo>
                  <a:pt x="603" y="69"/>
                </a:lnTo>
                <a:lnTo>
                  <a:pt x="625" y="87"/>
                </a:lnTo>
                <a:lnTo>
                  <a:pt x="646" y="105"/>
                </a:lnTo>
                <a:lnTo>
                  <a:pt x="660" y="119"/>
                </a:lnTo>
                <a:lnTo>
                  <a:pt x="675" y="134"/>
                </a:lnTo>
                <a:lnTo>
                  <a:pt x="682" y="148"/>
                </a:lnTo>
                <a:lnTo>
                  <a:pt x="693" y="163"/>
                </a:lnTo>
                <a:lnTo>
                  <a:pt x="700" y="174"/>
                </a:lnTo>
                <a:lnTo>
                  <a:pt x="707" y="188"/>
                </a:lnTo>
                <a:lnTo>
                  <a:pt x="714" y="199"/>
                </a:lnTo>
                <a:lnTo>
                  <a:pt x="722" y="210"/>
                </a:lnTo>
                <a:lnTo>
                  <a:pt x="729" y="220"/>
                </a:lnTo>
                <a:lnTo>
                  <a:pt x="736" y="231"/>
                </a:lnTo>
                <a:lnTo>
                  <a:pt x="743" y="242"/>
                </a:lnTo>
                <a:lnTo>
                  <a:pt x="750" y="257"/>
                </a:lnTo>
                <a:lnTo>
                  <a:pt x="761" y="267"/>
                </a:lnTo>
                <a:lnTo>
                  <a:pt x="768" y="278"/>
                </a:lnTo>
                <a:lnTo>
                  <a:pt x="775" y="289"/>
                </a:lnTo>
                <a:lnTo>
                  <a:pt x="786" y="300"/>
                </a:lnTo>
                <a:lnTo>
                  <a:pt x="797" y="314"/>
                </a:lnTo>
                <a:lnTo>
                  <a:pt x="815" y="325"/>
                </a:lnTo>
                <a:lnTo>
                  <a:pt x="829" y="336"/>
                </a:lnTo>
                <a:lnTo>
                  <a:pt x="847" y="343"/>
                </a:lnTo>
                <a:lnTo>
                  <a:pt x="865" y="350"/>
                </a:lnTo>
                <a:lnTo>
                  <a:pt x="880" y="354"/>
                </a:lnTo>
                <a:lnTo>
                  <a:pt x="894" y="358"/>
                </a:lnTo>
                <a:lnTo>
                  <a:pt x="908" y="358"/>
                </a:lnTo>
                <a:lnTo>
                  <a:pt x="915" y="358"/>
                </a:lnTo>
                <a:lnTo>
                  <a:pt x="923" y="358"/>
                </a:lnTo>
                <a:lnTo>
                  <a:pt x="926" y="358"/>
                </a:lnTo>
                <a:lnTo>
                  <a:pt x="1289" y="35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19" name="Freeform 221"/>
          <p:cNvSpPr>
            <a:spLocks/>
          </p:cNvSpPr>
          <p:nvPr/>
        </p:nvSpPr>
        <p:spPr bwMode="auto">
          <a:xfrm>
            <a:off x="4959350" y="3038475"/>
            <a:ext cx="2062163" cy="441325"/>
          </a:xfrm>
          <a:custGeom>
            <a:avLst/>
            <a:gdLst>
              <a:gd name="T0" fmla="*/ 0 w 1299"/>
              <a:gd name="T1" fmla="*/ 278 h 278"/>
              <a:gd name="T2" fmla="*/ 373 w 1299"/>
              <a:gd name="T3" fmla="*/ 278 h 278"/>
              <a:gd name="T4" fmla="*/ 377 w 1299"/>
              <a:gd name="T5" fmla="*/ 278 h 278"/>
              <a:gd name="T6" fmla="*/ 384 w 1299"/>
              <a:gd name="T7" fmla="*/ 278 h 278"/>
              <a:gd name="T8" fmla="*/ 394 w 1299"/>
              <a:gd name="T9" fmla="*/ 278 h 278"/>
              <a:gd name="T10" fmla="*/ 409 w 1299"/>
              <a:gd name="T11" fmla="*/ 274 h 278"/>
              <a:gd name="T12" fmla="*/ 423 w 1299"/>
              <a:gd name="T13" fmla="*/ 270 h 278"/>
              <a:gd name="T14" fmla="*/ 441 w 1299"/>
              <a:gd name="T15" fmla="*/ 267 h 278"/>
              <a:gd name="T16" fmla="*/ 463 w 1299"/>
              <a:gd name="T17" fmla="*/ 260 h 278"/>
              <a:gd name="T18" fmla="*/ 481 w 1299"/>
              <a:gd name="T19" fmla="*/ 252 h 278"/>
              <a:gd name="T20" fmla="*/ 499 w 1299"/>
              <a:gd name="T21" fmla="*/ 242 h 278"/>
              <a:gd name="T22" fmla="*/ 517 w 1299"/>
              <a:gd name="T23" fmla="*/ 227 h 278"/>
              <a:gd name="T24" fmla="*/ 531 w 1299"/>
              <a:gd name="T25" fmla="*/ 209 h 278"/>
              <a:gd name="T26" fmla="*/ 545 w 1299"/>
              <a:gd name="T27" fmla="*/ 195 h 278"/>
              <a:gd name="T28" fmla="*/ 556 w 1299"/>
              <a:gd name="T29" fmla="*/ 180 h 278"/>
              <a:gd name="T30" fmla="*/ 567 w 1299"/>
              <a:gd name="T31" fmla="*/ 169 h 278"/>
              <a:gd name="T32" fmla="*/ 578 w 1299"/>
              <a:gd name="T33" fmla="*/ 155 h 278"/>
              <a:gd name="T34" fmla="*/ 588 w 1299"/>
              <a:gd name="T35" fmla="*/ 144 h 278"/>
              <a:gd name="T36" fmla="*/ 599 w 1299"/>
              <a:gd name="T37" fmla="*/ 130 h 278"/>
              <a:gd name="T38" fmla="*/ 610 w 1299"/>
              <a:gd name="T39" fmla="*/ 119 h 278"/>
              <a:gd name="T40" fmla="*/ 617 w 1299"/>
              <a:gd name="T41" fmla="*/ 104 h 278"/>
              <a:gd name="T42" fmla="*/ 628 w 1299"/>
              <a:gd name="T43" fmla="*/ 94 h 278"/>
              <a:gd name="T44" fmla="*/ 639 w 1299"/>
              <a:gd name="T45" fmla="*/ 83 h 278"/>
              <a:gd name="T46" fmla="*/ 649 w 1299"/>
              <a:gd name="T47" fmla="*/ 68 h 278"/>
              <a:gd name="T48" fmla="*/ 664 w 1299"/>
              <a:gd name="T49" fmla="*/ 58 h 278"/>
              <a:gd name="T50" fmla="*/ 675 w 1299"/>
              <a:gd name="T51" fmla="*/ 47 h 278"/>
              <a:gd name="T52" fmla="*/ 689 w 1299"/>
              <a:gd name="T53" fmla="*/ 36 h 278"/>
              <a:gd name="T54" fmla="*/ 703 w 1299"/>
              <a:gd name="T55" fmla="*/ 29 h 278"/>
              <a:gd name="T56" fmla="*/ 714 w 1299"/>
              <a:gd name="T57" fmla="*/ 21 h 278"/>
              <a:gd name="T58" fmla="*/ 728 w 1299"/>
              <a:gd name="T59" fmla="*/ 14 h 278"/>
              <a:gd name="T60" fmla="*/ 739 w 1299"/>
              <a:gd name="T61" fmla="*/ 11 h 278"/>
              <a:gd name="T62" fmla="*/ 750 w 1299"/>
              <a:gd name="T63" fmla="*/ 7 h 278"/>
              <a:gd name="T64" fmla="*/ 764 w 1299"/>
              <a:gd name="T65" fmla="*/ 7 h 278"/>
              <a:gd name="T66" fmla="*/ 775 w 1299"/>
              <a:gd name="T67" fmla="*/ 3 h 278"/>
              <a:gd name="T68" fmla="*/ 786 w 1299"/>
              <a:gd name="T69" fmla="*/ 3 h 278"/>
              <a:gd name="T70" fmla="*/ 797 w 1299"/>
              <a:gd name="T71" fmla="*/ 0 h 278"/>
              <a:gd name="T72" fmla="*/ 807 w 1299"/>
              <a:gd name="T73" fmla="*/ 0 h 278"/>
              <a:gd name="T74" fmla="*/ 818 w 1299"/>
              <a:gd name="T75" fmla="*/ 0 h 278"/>
              <a:gd name="T76" fmla="*/ 825 w 1299"/>
              <a:gd name="T77" fmla="*/ 0 h 278"/>
              <a:gd name="T78" fmla="*/ 833 w 1299"/>
              <a:gd name="T79" fmla="*/ 0 h 278"/>
              <a:gd name="T80" fmla="*/ 836 w 1299"/>
              <a:gd name="T81" fmla="*/ 0 h 278"/>
              <a:gd name="T82" fmla="*/ 836 w 1299"/>
              <a:gd name="T83" fmla="*/ 0 h 278"/>
              <a:gd name="T84" fmla="*/ 1299 w 1299"/>
              <a:gd name="T85" fmla="*/ 0 h 27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99"/>
              <a:gd name="T130" fmla="*/ 0 h 278"/>
              <a:gd name="T131" fmla="*/ 1299 w 1299"/>
              <a:gd name="T132" fmla="*/ 278 h 27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99" h="278">
                <a:moveTo>
                  <a:pt x="0" y="278"/>
                </a:moveTo>
                <a:lnTo>
                  <a:pt x="373" y="278"/>
                </a:lnTo>
                <a:lnTo>
                  <a:pt x="377" y="278"/>
                </a:lnTo>
                <a:lnTo>
                  <a:pt x="384" y="278"/>
                </a:lnTo>
                <a:lnTo>
                  <a:pt x="394" y="278"/>
                </a:lnTo>
                <a:lnTo>
                  <a:pt x="409" y="274"/>
                </a:lnTo>
                <a:lnTo>
                  <a:pt x="423" y="270"/>
                </a:lnTo>
                <a:lnTo>
                  <a:pt x="441" y="267"/>
                </a:lnTo>
                <a:lnTo>
                  <a:pt x="463" y="260"/>
                </a:lnTo>
                <a:lnTo>
                  <a:pt x="481" y="252"/>
                </a:lnTo>
                <a:lnTo>
                  <a:pt x="499" y="242"/>
                </a:lnTo>
                <a:lnTo>
                  <a:pt x="517" y="227"/>
                </a:lnTo>
                <a:lnTo>
                  <a:pt x="531" y="209"/>
                </a:lnTo>
                <a:lnTo>
                  <a:pt x="545" y="195"/>
                </a:lnTo>
                <a:lnTo>
                  <a:pt x="556" y="180"/>
                </a:lnTo>
                <a:lnTo>
                  <a:pt x="567" y="169"/>
                </a:lnTo>
                <a:lnTo>
                  <a:pt x="578" y="155"/>
                </a:lnTo>
                <a:lnTo>
                  <a:pt x="588" y="144"/>
                </a:lnTo>
                <a:lnTo>
                  <a:pt x="599" y="130"/>
                </a:lnTo>
                <a:lnTo>
                  <a:pt x="610" y="119"/>
                </a:lnTo>
                <a:lnTo>
                  <a:pt x="617" y="104"/>
                </a:lnTo>
                <a:lnTo>
                  <a:pt x="628" y="94"/>
                </a:lnTo>
                <a:lnTo>
                  <a:pt x="639" y="83"/>
                </a:lnTo>
                <a:lnTo>
                  <a:pt x="649" y="68"/>
                </a:lnTo>
                <a:lnTo>
                  <a:pt x="664" y="58"/>
                </a:lnTo>
                <a:lnTo>
                  <a:pt x="675" y="47"/>
                </a:lnTo>
                <a:lnTo>
                  <a:pt x="689" y="36"/>
                </a:lnTo>
                <a:lnTo>
                  <a:pt x="703" y="29"/>
                </a:lnTo>
                <a:lnTo>
                  <a:pt x="714" y="21"/>
                </a:lnTo>
                <a:lnTo>
                  <a:pt x="728" y="14"/>
                </a:lnTo>
                <a:lnTo>
                  <a:pt x="739" y="11"/>
                </a:lnTo>
                <a:lnTo>
                  <a:pt x="750" y="7"/>
                </a:lnTo>
                <a:lnTo>
                  <a:pt x="764" y="7"/>
                </a:lnTo>
                <a:lnTo>
                  <a:pt x="775" y="3"/>
                </a:lnTo>
                <a:lnTo>
                  <a:pt x="786" y="3"/>
                </a:lnTo>
                <a:lnTo>
                  <a:pt x="797" y="0"/>
                </a:lnTo>
                <a:lnTo>
                  <a:pt x="807" y="0"/>
                </a:lnTo>
                <a:lnTo>
                  <a:pt x="818" y="0"/>
                </a:lnTo>
                <a:lnTo>
                  <a:pt x="825" y="0"/>
                </a:lnTo>
                <a:lnTo>
                  <a:pt x="833" y="0"/>
                </a:lnTo>
                <a:lnTo>
                  <a:pt x="836" y="0"/>
                </a:lnTo>
                <a:lnTo>
                  <a:pt x="1299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20" name="Line 222"/>
          <p:cNvSpPr>
            <a:spLocks noChangeShapeType="1"/>
          </p:cNvSpPr>
          <p:nvPr/>
        </p:nvSpPr>
        <p:spPr bwMode="auto">
          <a:xfrm>
            <a:off x="7472363" y="3038475"/>
            <a:ext cx="358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21" name="Freeform 223"/>
          <p:cNvSpPr>
            <a:spLocks/>
          </p:cNvSpPr>
          <p:nvPr/>
        </p:nvSpPr>
        <p:spPr bwMode="auto">
          <a:xfrm>
            <a:off x="4730750" y="3702050"/>
            <a:ext cx="952500" cy="2011363"/>
          </a:xfrm>
          <a:custGeom>
            <a:avLst/>
            <a:gdLst>
              <a:gd name="T0" fmla="*/ 0 w 600"/>
              <a:gd name="T1" fmla="*/ 0 h 1267"/>
              <a:gd name="T2" fmla="*/ 0 w 600"/>
              <a:gd name="T3" fmla="*/ 275 h 1267"/>
              <a:gd name="T4" fmla="*/ 0 w 600"/>
              <a:gd name="T5" fmla="*/ 275 h 1267"/>
              <a:gd name="T6" fmla="*/ 0 w 600"/>
              <a:gd name="T7" fmla="*/ 282 h 1267"/>
              <a:gd name="T8" fmla="*/ 3 w 600"/>
              <a:gd name="T9" fmla="*/ 293 h 1267"/>
              <a:gd name="T10" fmla="*/ 3 w 600"/>
              <a:gd name="T11" fmla="*/ 307 h 1267"/>
              <a:gd name="T12" fmla="*/ 7 w 600"/>
              <a:gd name="T13" fmla="*/ 325 h 1267"/>
              <a:gd name="T14" fmla="*/ 11 w 600"/>
              <a:gd name="T15" fmla="*/ 343 h 1267"/>
              <a:gd name="T16" fmla="*/ 14 w 600"/>
              <a:gd name="T17" fmla="*/ 361 h 1267"/>
              <a:gd name="T18" fmla="*/ 21 w 600"/>
              <a:gd name="T19" fmla="*/ 379 h 1267"/>
              <a:gd name="T20" fmla="*/ 32 w 600"/>
              <a:gd name="T21" fmla="*/ 401 h 1267"/>
              <a:gd name="T22" fmla="*/ 47 w 600"/>
              <a:gd name="T23" fmla="*/ 415 h 1267"/>
              <a:gd name="T24" fmla="*/ 54 w 600"/>
              <a:gd name="T25" fmla="*/ 426 h 1267"/>
              <a:gd name="T26" fmla="*/ 65 w 600"/>
              <a:gd name="T27" fmla="*/ 437 h 1267"/>
              <a:gd name="T28" fmla="*/ 79 w 600"/>
              <a:gd name="T29" fmla="*/ 444 h 1267"/>
              <a:gd name="T30" fmla="*/ 90 w 600"/>
              <a:gd name="T31" fmla="*/ 451 h 1267"/>
              <a:gd name="T32" fmla="*/ 100 w 600"/>
              <a:gd name="T33" fmla="*/ 462 h 1267"/>
              <a:gd name="T34" fmla="*/ 115 w 600"/>
              <a:gd name="T35" fmla="*/ 469 h 1267"/>
              <a:gd name="T36" fmla="*/ 126 w 600"/>
              <a:gd name="T37" fmla="*/ 477 h 1267"/>
              <a:gd name="T38" fmla="*/ 136 w 600"/>
              <a:gd name="T39" fmla="*/ 480 h 1267"/>
              <a:gd name="T40" fmla="*/ 147 w 600"/>
              <a:gd name="T41" fmla="*/ 487 h 1267"/>
              <a:gd name="T42" fmla="*/ 158 w 600"/>
              <a:gd name="T43" fmla="*/ 491 h 1267"/>
              <a:gd name="T44" fmla="*/ 169 w 600"/>
              <a:gd name="T45" fmla="*/ 498 h 1267"/>
              <a:gd name="T46" fmla="*/ 187 w 600"/>
              <a:gd name="T47" fmla="*/ 505 h 1267"/>
              <a:gd name="T48" fmla="*/ 212 w 600"/>
              <a:gd name="T49" fmla="*/ 520 h 1267"/>
              <a:gd name="T50" fmla="*/ 240 w 600"/>
              <a:gd name="T51" fmla="*/ 531 h 1267"/>
              <a:gd name="T52" fmla="*/ 269 w 600"/>
              <a:gd name="T53" fmla="*/ 545 h 1267"/>
              <a:gd name="T54" fmla="*/ 305 w 600"/>
              <a:gd name="T55" fmla="*/ 563 h 1267"/>
              <a:gd name="T56" fmla="*/ 337 w 600"/>
              <a:gd name="T57" fmla="*/ 581 h 1267"/>
              <a:gd name="T58" fmla="*/ 370 w 600"/>
              <a:gd name="T59" fmla="*/ 596 h 1267"/>
              <a:gd name="T60" fmla="*/ 402 w 600"/>
              <a:gd name="T61" fmla="*/ 614 h 1267"/>
              <a:gd name="T62" fmla="*/ 431 w 600"/>
              <a:gd name="T63" fmla="*/ 632 h 1267"/>
              <a:gd name="T64" fmla="*/ 456 w 600"/>
              <a:gd name="T65" fmla="*/ 646 h 1267"/>
              <a:gd name="T66" fmla="*/ 477 w 600"/>
              <a:gd name="T67" fmla="*/ 661 h 1267"/>
              <a:gd name="T68" fmla="*/ 503 w 600"/>
              <a:gd name="T69" fmla="*/ 675 h 1267"/>
              <a:gd name="T70" fmla="*/ 524 w 600"/>
              <a:gd name="T71" fmla="*/ 693 h 1267"/>
              <a:gd name="T72" fmla="*/ 542 w 600"/>
              <a:gd name="T73" fmla="*/ 715 h 1267"/>
              <a:gd name="T74" fmla="*/ 560 w 600"/>
              <a:gd name="T75" fmla="*/ 733 h 1267"/>
              <a:gd name="T76" fmla="*/ 578 w 600"/>
              <a:gd name="T77" fmla="*/ 754 h 1267"/>
              <a:gd name="T78" fmla="*/ 589 w 600"/>
              <a:gd name="T79" fmla="*/ 780 h 1267"/>
              <a:gd name="T80" fmla="*/ 596 w 600"/>
              <a:gd name="T81" fmla="*/ 805 h 1267"/>
              <a:gd name="T82" fmla="*/ 600 w 600"/>
              <a:gd name="T83" fmla="*/ 830 h 1267"/>
              <a:gd name="T84" fmla="*/ 600 w 600"/>
              <a:gd name="T85" fmla="*/ 852 h 1267"/>
              <a:gd name="T86" fmla="*/ 600 w 600"/>
              <a:gd name="T87" fmla="*/ 888 h 1267"/>
              <a:gd name="T88" fmla="*/ 600 w 600"/>
              <a:gd name="T89" fmla="*/ 942 h 1267"/>
              <a:gd name="T90" fmla="*/ 600 w 600"/>
              <a:gd name="T91" fmla="*/ 1000 h 1267"/>
              <a:gd name="T92" fmla="*/ 600 w 600"/>
              <a:gd name="T93" fmla="*/ 1061 h 1267"/>
              <a:gd name="T94" fmla="*/ 600 w 600"/>
              <a:gd name="T95" fmla="*/ 1123 h 1267"/>
              <a:gd name="T96" fmla="*/ 600 w 600"/>
              <a:gd name="T97" fmla="*/ 1180 h 1267"/>
              <a:gd name="T98" fmla="*/ 600 w 600"/>
              <a:gd name="T99" fmla="*/ 1224 h 1267"/>
              <a:gd name="T100" fmla="*/ 600 w 600"/>
              <a:gd name="T101" fmla="*/ 1256 h 1267"/>
              <a:gd name="T102" fmla="*/ 600 w 600"/>
              <a:gd name="T103" fmla="*/ 1267 h 126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00"/>
              <a:gd name="T157" fmla="*/ 0 h 1267"/>
              <a:gd name="T158" fmla="*/ 600 w 600"/>
              <a:gd name="T159" fmla="*/ 1267 h 126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00" h="1267">
                <a:moveTo>
                  <a:pt x="0" y="0"/>
                </a:moveTo>
                <a:lnTo>
                  <a:pt x="0" y="275"/>
                </a:lnTo>
                <a:lnTo>
                  <a:pt x="0" y="282"/>
                </a:lnTo>
                <a:lnTo>
                  <a:pt x="3" y="293"/>
                </a:lnTo>
                <a:lnTo>
                  <a:pt x="3" y="307"/>
                </a:lnTo>
                <a:lnTo>
                  <a:pt x="7" y="325"/>
                </a:lnTo>
                <a:lnTo>
                  <a:pt x="11" y="343"/>
                </a:lnTo>
                <a:lnTo>
                  <a:pt x="14" y="361"/>
                </a:lnTo>
                <a:lnTo>
                  <a:pt x="21" y="379"/>
                </a:lnTo>
                <a:lnTo>
                  <a:pt x="32" y="401"/>
                </a:lnTo>
                <a:lnTo>
                  <a:pt x="47" y="415"/>
                </a:lnTo>
                <a:lnTo>
                  <a:pt x="54" y="426"/>
                </a:lnTo>
                <a:lnTo>
                  <a:pt x="65" y="437"/>
                </a:lnTo>
                <a:lnTo>
                  <a:pt x="79" y="444"/>
                </a:lnTo>
                <a:lnTo>
                  <a:pt x="90" y="451"/>
                </a:lnTo>
                <a:lnTo>
                  <a:pt x="100" y="462"/>
                </a:lnTo>
                <a:lnTo>
                  <a:pt x="115" y="469"/>
                </a:lnTo>
                <a:lnTo>
                  <a:pt x="126" y="477"/>
                </a:lnTo>
                <a:lnTo>
                  <a:pt x="136" y="480"/>
                </a:lnTo>
                <a:lnTo>
                  <a:pt x="147" y="487"/>
                </a:lnTo>
                <a:lnTo>
                  <a:pt x="158" y="491"/>
                </a:lnTo>
                <a:lnTo>
                  <a:pt x="169" y="498"/>
                </a:lnTo>
                <a:lnTo>
                  <a:pt x="187" y="505"/>
                </a:lnTo>
                <a:lnTo>
                  <a:pt x="212" y="520"/>
                </a:lnTo>
                <a:lnTo>
                  <a:pt x="240" y="531"/>
                </a:lnTo>
                <a:lnTo>
                  <a:pt x="269" y="545"/>
                </a:lnTo>
                <a:lnTo>
                  <a:pt x="305" y="563"/>
                </a:lnTo>
                <a:lnTo>
                  <a:pt x="337" y="581"/>
                </a:lnTo>
                <a:lnTo>
                  <a:pt x="370" y="596"/>
                </a:lnTo>
                <a:lnTo>
                  <a:pt x="402" y="614"/>
                </a:lnTo>
                <a:lnTo>
                  <a:pt x="431" y="632"/>
                </a:lnTo>
                <a:lnTo>
                  <a:pt x="456" y="646"/>
                </a:lnTo>
                <a:lnTo>
                  <a:pt x="477" y="661"/>
                </a:lnTo>
                <a:lnTo>
                  <a:pt x="503" y="675"/>
                </a:lnTo>
                <a:lnTo>
                  <a:pt x="524" y="693"/>
                </a:lnTo>
                <a:lnTo>
                  <a:pt x="542" y="715"/>
                </a:lnTo>
                <a:lnTo>
                  <a:pt x="560" y="733"/>
                </a:lnTo>
                <a:lnTo>
                  <a:pt x="578" y="754"/>
                </a:lnTo>
                <a:lnTo>
                  <a:pt x="589" y="780"/>
                </a:lnTo>
                <a:lnTo>
                  <a:pt x="596" y="805"/>
                </a:lnTo>
                <a:lnTo>
                  <a:pt x="600" y="830"/>
                </a:lnTo>
                <a:lnTo>
                  <a:pt x="600" y="852"/>
                </a:lnTo>
                <a:lnTo>
                  <a:pt x="600" y="888"/>
                </a:lnTo>
                <a:lnTo>
                  <a:pt x="600" y="942"/>
                </a:lnTo>
                <a:lnTo>
                  <a:pt x="600" y="1000"/>
                </a:lnTo>
                <a:lnTo>
                  <a:pt x="600" y="1061"/>
                </a:lnTo>
                <a:lnTo>
                  <a:pt x="600" y="1123"/>
                </a:lnTo>
                <a:lnTo>
                  <a:pt x="600" y="1180"/>
                </a:lnTo>
                <a:lnTo>
                  <a:pt x="600" y="1224"/>
                </a:lnTo>
                <a:lnTo>
                  <a:pt x="600" y="1256"/>
                </a:lnTo>
                <a:lnTo>
                  <a:pt x="600" y="1267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22" name="Freeform 224"/>
          <p:cNvSpPr>
            <a:spLocks/>
          </p:cNvSpPr>
          <p:nvPr/>
        </p:nvSpPr>
        <p:spPr bwMode="auto">
          <a:xfrm>
            <a:off x="2011363" y="4183063"/>
            <a:ext cx="450850" cy="309562"/>
          </a:xfrm>
          <a:custGeom>
            <a:avLst/>
            <a:gdLst>
              <a:gd name="T0" fmla="*/ 284 w 284"/>
              <a:gd name="T1" fmla="*/ 195 h 195"/>
              <a:gd name="T2" fmla="*/ 284 w 284"/>
              <a:gd name="T3" fmla="*/ 0 h 195"/>
              <a:gd name="T4" fmla="*/ 0 w 284"/>
              <a:gd name="T5" fmla="*/ 0 h 195"/>
              <a:gd name="T6" fmla="*/ 0 w 284"/>
              <a:gd name="T7" fmla="*/ 195 h 195"/>
              <a:gd name="T8" fmla="*/ 284 w 284"/>
              <a:gd name="T9" fmla="*/ 195 h 195"/>
              <a:gd name="T10" fmla="*/ 284 w 284"/>
              <a:gd name="T11" fmla="*/ 195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4"/>
              <a:gd name="T19" fmla="*/ 0 h 195"/>
              <a:gd name="T20" fmla="*/ 284 w 284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4" h="195">
                <a:moveTo>
                  <a:pt x="284" y="195"/>
                </a:moveTo>
                <a:lnTo>
                  <a:pt x="284" y="0"/>
                </a:lnTo>
                <a:lnTo>
                  <a:pt x="0" y="0"/>
                </a:lnTo>
                <a:lnTo>
                  <a:pt x="0" y="195"/>
                </a:lnTo>
                <a:lnTo>
                  <a:pt x="284" y="19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" name="Group 261"/>
          <p:cNvGrpSpPr>
            <a:grpSpLocks/>
          </p:cNvGrpSpPr>
          <p:nvPr/>
        </p:nvGrpSpPr>
        <p:grpSpPr bwMode="auto">
          <a:xfrm>
            <a:off x="5573713" y="5386388"/>
            <a:ext cx="719137" cy="676275"/>
            <a:chOff x="3511" y="3393"/>
            <a:chExt cx="453" cy="426"/>
          </a:xfrm>
        </p:grpSpPr>
        <p:sp>
          <p:nvSpPr>
            <p:cNvPr id="12369" name="Freeform 190"/>
            <p:cNvSpPr>
              <a:spLocks/>
            </p:cNvSpPr>
            <p:nvPr/>
          </p:nvSpPr>
          <p:spPr bwMode="auto">
            <a:xfrm>
              <a:off x="3881" y="3776"/>
              <a:ext cx="83" cy="43"/>
            </a:xfrm>
            <a:custGeom>
              <a:avLst/>
              <a:gdLst>
                <a:gd name="T0" fmla="*/ 0 w 83"/>
                <a:gd name="T1" fmla="*/ 0 h 43"/>
                <a:gd name="T2" fmla="*/ 83 w 83"/>
                <a:gd name="T3" fmla="*/ 21 h 43"/>
                <a:gd name="T4" fmla="*/ 4 w 83"/>
                <a:gd name="T5" fmla="*/ 43 h 43"/>
                <a:gd name="T6" fmla="*/ 4 w 83"/>
                <a:gd name="T7" fmla="*/ 0 h 43"/>
                <a:gd name="T8" fmla="*/ 4 w 83"/>
                <a:gd name="T9" fmla="*/ 0 h 43"/>
                <a:gd name="T10" fmla="*/ 0 w 83"/>
                <a:gd name="T11" fmla="*/ 0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43"/>
                <a:gd name="T20" fmla="*/ 83 w 83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43">
                  <a:moveTo>
                    <a:pt x="0" y="0"/>
                  </a:moveTo>
                  <a:lnTo>
                    <a:pt x="83" y="21"/>
                  </a:lnTo>
                  <a:lnTo>
                    <a:pt x="4" y="4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70" name="Freeform 189"/>
            <p:cNvSpPr>
              <a:spLocks/>
            </p:cNvSpPr>
            <p:nvPr/>
          </p:nvSpPr>
          <p:spPr bwMode="auto">
            <a:xfrm>
              <a:off x="3511" y="3393"/>
              <a:ext cx="385" cy="404"/>
            </a:xfrm>
            <a:custGeom>
              <a:avLst/>
              <a:gdLst>
                <a:gd name="T0" fmla="*/ 0 w 385"/>
                <a:gd name="T1" fmla="*/ 0 h 404"/>
                <a:gd name="T2" fmla="*/ 0 w 385"/>
                <a:gd name="T3" fmla="*/ 7 h 404"/>
                <a:gd name="T4" fmla="*/ 0 w 385"/>
                <a:gd name="T5" fmla="*/ 22 h 404"/>
                <a:gd name="T6" fmla="*/ 0 w 385"/>
                <a:gd name="T7" fmla="*/ 43 h 404"/>
                <a:gd name="T8" fmla="*/ 4 w 385"/>
                <a:gd name="T9" fmla="*/ 69 h 404"/>
                <a:gd name="T10" fmla="*/ 7 w 385"/>
                <a:gd name="T11" fmla="*/ 101 h 404"/>
                <a:gd name="T12" fmla="*/ 15 w 385"/>
                <a:gd name="T13" fmla="*/ 137 h 404"/>
                <a:gd name="T14" fmla="*/ 25 w 385"/>
                <a:gd name="T15" fmla="*/ 173 h 404"/>
                <a:gd name="T16" fmla="*/ 36 w 385"/>
                <a:gd name="T17" fmla="*/ 209 h 404"/>
                <a:gd name="T18" fmla="*/ 54 w 385"/>
                <a:gd name="T19" fmla="*/ 246 h 404"/>
                <a:gd name="T20" fmla="*/ 79 w 385"/>
                <a:gd name="T21" fmla="*/ 282 h 404"/>
                <a:gd name="T22" fmla="*/ 112 w 385"/>
                <a:gd name="T23" fmla="*/ 314 h 404"/>
                <a:gd name="T24" fmla="*/ 148 w 385"/>
                <a:gd name="T25" fmla="*/ 343 h 404"/>
                <a:gd name="T26" fmla="*/ 183 w 385"/>
                <a:gd name="T27" fmla="*/ 365 h 404"/>
                <a:gd name="T28" fmla="*/ 216 w 385"/>
                <a:gd name="T29" fmla="*/ 379 h 404"/>
                <a:gd name="T30" fmla="*/ 248 w 385"/>
                <a:gd name="T31" fmla="*/ 390 h 404"/>
                <a:gd name="T32" fmla="*/ 280 w 385"/>
                <a:gd name="T33" fmla="*/ 397 h 404"/>
                <a:gd name="T34" fmla="*/ 306 w 385"/>
                <a:gd name="T35" fmla="*/ 401 h 404"/>
                <a:gd name="T36" fmla="*/ 323 w 385"/>
                <a:gd name="T37" fmla="*/ 404 h 404"/>
                <a:gd name="T38" fmla="*/ 338 w 385"/>
                <a:gd name="T39" fmla="*/ 404 h 404"/>
                <a:gd name="T40" fmla="*/ 341 w 385"/>
                <a:gd name="T41" fmla="*/ 404 h 404"/>
                <a:gd name="T42" fmla="*/ 385 w 385"/>
                <a:gd name="T43" fmla="*/ 404 h 4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5"/>
                <a:gd name="T67" fmla="*/ 0 h 404"/>
                <a:gd name="T68" fmla="*/ 385 w 385"/>
                <a:gd name="T69" fmla="*/ 404 h 4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5" h="404">
                  <a:moveTo>
                    <a:pt x="0" y="0"/>
                  </a:moveTo>
                  <a:lnTo>
                    <a:pt x="0" y="7"/>
                  </a:lnTo>
                  <a:lnTo>
                    <a:pt x="0" y="22"/>
                  </a:lnTo>
                  <a:lnTo>
                    <a:pt x="0" y="43"/>
                  </a:lnTo>
                  <a:lnTo>
                    <a:pt x="4" y="69"/>
                  </a:lnTo>
                  <a:lnTo>
                    <a:pt x="7" y="101"/>
                  </a:lnTo>
                  <a:lnTo>
                    <a:pt x="15" y="137"/>
                  </a:lnTo>
                  <a:lnTo>
                    <a:pt x="25" y="173"/>
                  </a:lnTo>
                  <a:lnTo>
                    <a:pt x="36" y="209"/>
                  </a:lnTo>
                  <a:lnTo>
                    <a:pt x="54" y="246"/>
                  </a:lnTo>
                  <a:lnTo>
                    <a:pt x="79" y="282"/>
                  </a:lnTo>
                  <a:lnTo>
                    <a:pt x="112" y="314"/>
                  </a:lnTo>
                  <a:lnTo>
                    <a:pt x="148" y="343"/>
                  </a:lnTo>
                  <a:lnTo>
                    <a:pt x="183" y="365"/>
                  </a:lnTo>
                  <a:lnTo>
                    <a:pt x="216" y="379"/>
                  </a:lnTo>
                  <a:lnTo>
                    <a:pt x="248" y="390"/>
                  </a:lnTo>
                  <a:lnTo>
                    <a:pt x="280" y="397"/>
                  </a:lnTo>
                  <a:lnTo>
                    <a:pt x="306" y="401"/>
                  </a:lnTo>
                  <a:lnTo>
                    <a:pt x="323" y="404"/>
                  </a:lnTo>
                  <a:lnTo>
                    <a:pt x="338" y="404"/>
                  </a:lnTo>
                  <a:lnTo>
                    <a:pt x="341" y="404"/>
                  </a:lnTo>
                  <a:lnTo>
                    <a:pt x="385" y="40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60"/>
          <p:cNvGrpSpPr>
            <a:grpSpLocks/>
          </p:cNvGrpSpPr>
          <p:nvPr/>
        </p:nvGrpSpPr>
        <p:grpSpPr bwMode="auto">
          <a:xfrm>
            <a:off x="4291013" y="3570288"/>
            <a:ext cx="1277937" cy="1679575"/>
            <a:chOff x="2703" y="2249"/>
            <a:chExt cx="805" cy="1058"/>
          </a:xfrm>
        </p:grpSpPr>
        <p:sp>
          <p:nvSpPr>
            <p:cNvPr id="12360" name="Freeform 182"/>
            <p:cNvSpPr>
              <a:spLocks/>
            </p:cNvSpPr>
            <p:nvPr/>
          </p:nvSpPr>
          <p:spPr bwMode="auto">
            <a:xfrm>
              <a:off x="2919" y="2469"/>
              <a:ext cx="43" cy="80"/>
            </a:xfrm>
            <a:custGeom>
              <a:avLst/>
              <a:gdLst>
                <a:gd name="T0" fmla="*/ 0 w 43"/>
                <a:gd name="T1" fmla="*/ 0 h 80"/>
                <a:gd name="T2" fmla="*/ 21 w 43"/>
                <a:gd name="T3" fmla="*/ 80 h 80"/>
                <a:gd name="T4" fmla="*/ 43 w 43"/>
                <a:gd name="T5" fmla="*/ 0 h 80"/>
                <a:gd name="T6" fmla="*/ 0 w 43"/>
                <a:gd name="T7" fmla="*/ 0 h 80"/>
                <a:gd name="T8" fmla="*/ 0 w 43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80"/>
                <a:gd name="T17" fmla="*/ 43 w 43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80">
                  <a:moveTo>
                    <a:pt x="0" y="0"/>
                  </a:moveTo>
                  <a:lnTo>
                    <a:pt x="21" y="80"/>
                  </a:lnTo>
                  <a:lnTo>
                    <a:pt x="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1" name="Freeform 181"/>
            <p:cNvSpPr>
              <a:spLocks/>
            </p:cNvSpPr>
            <p:nvPr/>
          </p:nvSpPr>
          <p:spPr bwMode="auto">
            <a:xfrm>
              <a:off x="2703" y="2249"/>
              <a:ext cx="237" cy="235"/>
            </a:xfrm>
            <a:custGeom>
              <a:avLst/>
              <a:gdLst>
                <a:gd name="T0" fmla="*/ 237 w 237"/>
                <a:gd name="T1" fmla="*/ 235 h 235"/>
                <a:gd name="T2" fmla="*/ 237 w 237"/>
                <a:gd name="T3" fmla="*/ 148 h 235"/>
                <a:gd name="T4" fmla="*/ 237 w 237"/>
                <a:gd name="T5" fmla="*/ 148 h 235"/>
                <a:gd name="T6" fmla="*/ 237 w 237"/>
                <a:gd name="T7" fmla="*/ 141 h 235"/>
                <a:gd name="T8" fmla="*/ 237 w 237"/>
                <a:gd name="T9" fmla="*/ 134 h 235"/>
                <a:gd name="T10" fmla="*/ 237 w 237"/>
                <a:gd name="T11" fmla="*/ 123 h 235"/>
                <a:gd name="T12" fmla="*/ 237 w 237"/>
                <a:gd name="T13" fmla="*/ 109 h 235"/>
                <a:gd name="T14" fmla="*/ 234 w 237"/>
                <a:gd name="T15" fmla="*/ 94 h 235"/>
                <a:gd name="T16" fmla="*/ 230 w 237"/>
                <a:gd name="T17" fmla="*/ 80 h 235"/>
                <a:gd name="T18" fmla="*/ 227 w 237"/>
                <a:gd name="T19" fmla="*/ 65 h 235"/>
                <a:gd name="T20" fmla="*/ 219 w 237"/>
                <a:gd name="T21" fmla="*/ 51 h 235"/>
                <a:gd name="T22" fmla="*/ 209 w 237"/>
                <a:gd name="T23" fmla="*/ 36 h 235"/>
                <a:gd name="T24" fmla="*/ 198 w 237"/>
                <a:gd name="T25" fmla="*/ 26 h 235"/>
                <a:gd name="T26" fmla="*/ 184 w 237"/>
                <a:gd name="T27" fmla="*/ 18 h 235"/>
                <a:gd name="T28" fmla="*/ 173 w 237"/>
                <a:gd name="T29" fmla="*/ 11 h 235"/>
                <a:gd name="T30" fmla="*/ 158 w 237"/>
                <a:gd name="T31" fmla="*/ 8 h 235"/>
                <a:gd name="T32" fmla="*/ 144 w 237"/>
                <a:gd name="T33" fmla="*/ 4 h 235"/>
                <a:gd name="T34" fmla="*/ 133 w 237"/>
                <a:gd name="T35" fmla="*/ 0 h 235"/>
                <a:gd name="T36" fmla="*/ 122 w 237"/>
                <a:gd name="T37" fmla="*/ 0 h 235"/>
                <a:gd name="T38" fmla="*/ 112 w 237"/>
                <a:gd name="T39" fmla="*/ 0 h 235"/>
                <a:gd name="T40" fmla="*/ 108 w 237"/>
                <a:gd name="T41" fmla="*/ 0 h 235"/>
                <a:gd name="T42" fmla="*/ 105 w 237"/>
                <a:gd name="T43" fmla="*/ 0 h 235"/>
                <a:gd name="T44" fmla="*/ 0 w 237"/>
                <a:gd name="T45" fmla="*/ 0 h 2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7"/>
                <a:gd name="T70" fmla="*/ 0 h 235"/>
                <a:gd name="T71" fmla="*/ 237 w 237"/>
                <a:gd name="T72" fmla="*/ 235 h 2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7" h="235">
                  <a:moveTo>
                    <a:pt x="237" y="235"/>
                  </a:moveTo>
                  <a:lnTo>
                    <a:pt x="237" y="148"/>
                  </a:lnTo>
                  <a:lnTo>
                    <a:pt x="237" y="141"/>
                  </a:lnTo>
                  <a:lnTo>
                    <a:pt x="237" y="134"/>
                  </a:lnTo>
                  <a:lnTo>
                    <a:pt x="237" y="123"/>
                  </a:lnTo>
                  <a:lnTo>
                    <a:pt x="237" y="109"/>
                  </a:lnTo>
                  <a:lnTo>
                    <a:pt x="234" y="94"/>
                  </a:lnTo>
                  <a:lnTo>
                    <a:pt x="230" y="80"/>
                  </a:lnTo>
                  <a:lnTo>
                    <a:pt x="227" y="65"/>
                  </a:lnTo>
                  <a:lnTo>
                    <a:pt x="219" y="51"/>
                  </a:lnTo>
                  <a:lnTo>
                    <a:pt x="209" y="36"/>
                  </a:lnTo>
                  <a:lnTo>
                    <a:pt x="198" y="26"/>
                  </a:lnTo>
                  <a:lnTo>
                    <a:pt x="184" y="18"/>
                  </a:lnTo>
                  <a:lnTo>
                    <a:pt x="173" y="11"/>
                  </a:lnTo>
                  <a:lnTo>
                    <a:pt x="158" y="8"/>
                  </a:lnTo>
                  <a:lnTo>
                    <a:pt x="144" y="4"/>
                  </a:lnTo>
                  <a:lnTo>
                    <a:pt x="133" y="0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2" name="Freeform 225"/>
            <p:cNvSpPr>
              <a:spLocks/>
            </p:cNvSpPr>
            <p:nvPr/>
          </p:nvSpPr>
          <p:spPr bwMode="auto">
            <a:xfrm>
              <a:off x="2940" y="3159"/>
              <a:ext cx="568" cy="148"/>
            </a:xfrm>
            <a:custGeom>
              <a:avLst/>
              <a:gdLst>
                <a:gd name="T0" fmla="*/ 564 w 568"/>
                <a:gd name="T1" fmla="*/ 148 h 148"/>
                <a:gd name="T2" fmla="*/ 568 w 568"/>
                <a:gd name="T3" fmla="*/ 0 h 148"/>
                <a:gd name="T4" fmla="*/ 0 w 568"/>
                <a:gd name="T5" fmla="*/ 0 h 148"/>
                <a:gd name="T6" fmla="*/ 0 w 568"/>
                <a:gd name="T7" fmla="*/ 148 h 148"/>
                <a:gd name="T8" fmla="*/ 568 w 568"/>
                <a:gd name="T9" fmla="*/ 148 h 148"/>
                <a:gd name="T10" fmla="*/ 568 w 568"/>
                <a:gd name="T11" fmla="*/ 148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148"/>
                <a:gd name="T20" fmla="*/ 568 w 568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148">
                  <a:moveTo>
                    <a:pt x="564" y="148"/>
                  </a:moveTo>
                  <a:lnTo>
                    <a:pt x="568" y="0"/>
                  </a:lnTo>
                  <a:lnTo>
                    <a:pt x="0" y="0"/>
                  </a:lnTo>
                  <a:lnTo>
                    <a:pt x="0" y="148"/>
                  </a:lnTo>
                  <a:lnTo>
                    <a:pt x="568" y="1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3" name="Rectangle 226"/>
            <p:cNvSpPr>
              <a:spLocks noChangeArrowheads="1"/>
            </p:cNvSpPr>
            <p:nvPr/>
          </p:nvSpPr>
          <p:spPr bwMode="auto">
            <a:xfrm>
              <a:off x="3400" y="316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1" lang="ko-KR" altLang="en-US"/>
            </a:p>
          </p:txBody>
        </p:sp>
        <p:sp>
          <p:nvSpPr>
            <p:cNvPr id="12364" name="Rectangle 227"/>
            <p:cNvSpPr>
              <a:spLocks noChangeArrowheads="1"/>
            </p:cNvSpPr>
            <p:nvPr/>
          </p:nvSpPr>
          <p:spPr bwMode="auto">
            <a:xfrm>
              <a:off x="3116" y="316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1" lang="ko-KR" altLang="en-US"/>
            </a:p>
          </p:txBody>
        </p:sp>
        <p:sp>
          <p:nvSpPr>
            <p:cNvPr id="12365" name="Rectangle 228"/>
            <p:cNvSpPr>
              <a:spLocks noChangeArrowheads="1"/>
            </p:cNvSpPr>
            <p:nvPr/>
          </p:nvSpPr>
          <p:spPr bwMode="auto">
            <a:xfrm>
              <a:off x="3264" y="3162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ko-KR" altLang="en-US"/>
            </a:p>
          </p:txBody>
        </p:sp>
        <p:sp>
          <p:nvSpPr>
            <p:cNvPr id="12366" name="Line 229"/>
            <p:cNvSpPr>
              <a:spLocks noChangeShapeType="1"/>
            </p:cNvSpPr>
            <p:nvPr/>
          </p:nvSpPr>
          <p:spPr bwMode="auto">
            <a:xfrm>
              <a:off x="3077" y="3155"/>
              <a:ext cx="1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7" name="Line 230"/>
            <p:cNvSpPr>
              <a:spLocks noChangeShapeType="1"/>
            </p:cNvSpPr>
            <p:nvPr/>
          </p:nvSpPr>
          <p:spPr bwMode="auto">
            <a:xfrm>
              <a:off x="3216" y="3168"/>
              <a:ext cx="12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8" name="Line 231"/>
            <p:cNvSpPr>
              <a:spLocks noChangeShapeType="1"/>
            </p:cNvSpPr>
            <p:nvPr/>
          </p:nvSpPr>
          <p:spPr bwMode="auto">
            <a:xfrm>
              <a:off x="3364" y="3155"/>
              <a:ext cx="1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325" name="Line 232"/>
          <p:cNvSpPr>
            <a:spLocks noChangeShapeType="1"/>
          </p:cNvSpPr>
          <p:nvPr/>
        </p:nvSpPr>
        <p:spPr bwMode="auto">
          <a:xfrm>
            <a:off x="5118100" y="5919788"/>
            <a:ext cx="3302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26" name="Line 233"/>
          <p:cNvSpPr>
            <a:spLocks noChangeShapeType="1"/>
          </p:cNvSpPr>
          <p:nvPr/>
        </p:nvSpPr>
        <p:spPr bwMode="auto">
          <a:xfrm>
            <a:off x="5905500" y="5919788"/>
            <a:ext cx="860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27" name="Line 234"/>
          <p:cNvSpPr>
            <a:spLocks noChangeShapeType="1"/>
          </p:cNvSpPr>
          <p:nvPr/>
        </p:nvSpPr>
        <p:spPr bwMode="auto">
          <a:xfrm>
            <a:off x="5676900" y="6159500"/>
            <a:ext cx="1588" cy="3333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28" name="Rectangle 235"/>
          <p:cNvSpPr>
            <a:spLocks noChangeArrowheads="1"/>
          </p:cNvSpPr>
          <p:nvPr/>
        </p:nvSpPr>
        <p:spPr bwMode="auto">
          <a:xfrm>
            <a:off x="5978525" y="5421313"/>
            <a:ext cx="720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500">
                <a:solidFill>
                  <a:srgbClr val="000000"/>
                </a:solidFill>
                <a:latin typeface="Arial" charset="0"/>
              </a:rPr>
              <a:t>Switch 3</a:t>
            </a:r>
            <a:endParaRPr kumimoji="1" lang="en-US" altLang="ko-KR"/>
          </a:p>
        </p:txBody>
      </p:sp>
      <p:sp>
        <p:nvSpPr>
          <p:cNvPr id="12329" name="Rectangle 236"/>
          <p:cNvSpPr>
            <a:spLocks noChangeArrowheads="1"/>
          </p:cNvSpPr>
          <p:nvPr/>
        </p:nvSpPr>
        <p:spPr bwMode="auto">
          <a:xfrm>
            <a:off x="6731000" y="6142038"/>
            <a:ext cx="57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500">
                <a:solidFill>
                  <a:srgbClr val="000000"/>
                </a:solidFill>
                <a:latin typeface="Arial" charset="0"/>
              </a:rPr>
              <a:t>Host B</a:t>
            </a:r>
            <a:endParaRPr kumimoji="1" lang="en-US" altLang="ko-KR"/>
          </a:p>
        </p:txBody>
      </p:sp>
      <p:sp>
        <p:nvSpPr>
          <p:cNvPr id="12330" name="Line 237"/>
          <p:cNvSpPr>
            <a:spLocks noChangeShapeType="1"/>
          </p:cNvSpPr>
          <p:nvPr/>
        </p:nvSpPr>
        <p:spPr bwMode="auto">
          <a:xfrm>
            <a:off x="7261225" y="3249613"/>
            <a:ext cx="1588" cy="2984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31" name="Line 238"/>
          <p:cNvSpPr>
            <a:spLocks noChangeShapeType="1"/>
          </p:cNvSpPr>
          <p:nvPr/>
        </p:nvSpPr>
        <p:spPr bwMode="auto">
          <a:xfrm>
            <a:off x="7261225" y="2493963"/>
            <a:ext cx="1588" cy="303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32" name="Line 239"/>
          <p:cNvSpPr>
            <a:spLocks noChangeShapeType="1"/>
          </p:cNvSpPr>
          <p:nvPr/>
        </p:nvSpPr>
        <p:spPr bwMode="auto">
          <a:xfrm>
            <a:off x="4719638" y="2946400"/>
            <a:ext cx="1587" cy="3032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33" name="Line 240"/>
          <p:cNvSpPr>
            <a:spLocks noChangeShapeType="1"/>
          </p:cNvSpPr>
          <p:nvPr/>
        </p:nvSpPr>
        <p:spPr bwMode="auto">
          <a:xfrm>
            <a:off x="2233613" y="2373313"/>
            <a:ext cx="6350" cy="3032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34" name="Line 241"/>
          <p:cNvSpPr>
            <a:spLocks noChangeShapeType="1"/>
          </p:cNvSpPr>
          <p:nvPr/>
        </p:nvSpPr>
        <p:spPr bwMode="auto">
          <a:xfrm>
            <a:off x="2233613" y="3135313"/>
            <a:ext cx="6350" cy="10477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35" name="Rectangle 242"/>
          <p:cNvSpPr>
            <a:spLocks noChangeArrowheads="1"/>
          </p:cNvSpPr>
          <p:nvPr/>
        </p:nvSpPr>
        <p:spPr bwMode="auto">
          <a:xfrm>
            <a:off x="5027613" y="2963863"/>
            <a:ext cx="720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500">
                <a:solidFill>
                  <a:srgbClr val="000000"/>
                </a:solidFill>
                <a:latin typeface="Arial" charset="0"/>
              </a:rPr>
              <a:t>Switch 2</a:t>
            </a:r>
            <a:endParaRPr kumimoji="1" lang="en-US" altLang="ko-KR"/>
          </a:p>
        </p:txBody>
      </p:sp>
      <p:sp>
        <p:nvSpPr>
          <p:cNvPr id="12336" name="Rectangle 243"/>
          <p:cNvSpPr>
            <a:spLocks noChangeArrowheads="1"/>
          </p:cNvSpPr>
          <p:nvPr/>
        </p:nvSpPr>
        <p:spPr bwMode="auto">
          <a:xfrm>
            <a:off x="1971675" y="4560888"/>
            <a:ext cx="57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500">
                <a:solidFill>
                  <a:srgbClr val="000000"/>
                </a:solidFill>
                <a:latin typeface="Arial" charset="0"/>
              </a:rPr>
              <a:t>Host A</a:t>
            </a:r>
            <a:endParaRPr kumimoji="1" lang="en-US" altLang="ko-KR"/>
          </a:p>
        </p:txBody>
      </p:sp>
      <p:sp>
        <p:nvSpPr>
          <p:cNvPr id="12337" name="Rectangle 244"/>
          <p:cNvSpPr>
            <a:spLocks noChangeArrowheads="1"/>
          </p:cNvSpPr>
          <p:nvPr/>
        </p:nvSpPr>
        <p:spPr bwMode="auto">
          <a:xfrm>
            <a:off x="2524125" y="2401888"/>
            <a:ext cx="720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500">
                <a:solidFill>
                  <a:srgbClr val="000000"/>
                </a:solidFill>
                <a:latin typeface="Arial" charset="0"/>
              </a:rPr>
              <a:t>Switch 1</a:t>
            </a:r>
            <a:endParaRPr kumimoji="1" lang="en-US" altLang="ko-KR"/>
          </a:p>
        </p:txBody>
      </p:sp>
      <p:sp>
        <p:nvSpPr>
          <p:cNvPr id="12338" name="Freeform 245"/>
          <p:cNvSpPr>
            <a:spLocks/>
          </p:cNvSpPr>
          <p:nvPr/>
        </p:nvSpPr>
        <p:spPr bwMode="auto">
          <a:xfrm>
            <a:off x="7021513" y="2797175"/>
            <a:ext cx="457200" cy="458788"/>
          </a:xfrm>
          <a:custGeom>
            <a:avLst/>
            <a:gdLst>
              <a:gd name="T0" fmla="*/ 284 w 288"/>
              <a:gd name="T1" fmla="*/ 285 h 289"/>
              <a:gd name="T2" fmla="*/ 288 w 288"/>
              <a:gd name="T3" fmla="*/ 0 h 289"/>
              <a:gd name="T4" fmla="*/ 0 w 288"/>
              <a:gd name="T5" fmla="*/ 0 h 289"/>
              <a:gd name="T6" fmla="*/ 0 w 288"/>
              <a:gd name="T7" fmla="*/ 289 h 289"/>
              <a:gd name="T8" fmla="*/ 288 w 288"/>
              <a:gd name="T9" fmla="*/ 289 h 289"/>
              <a:gd name="T10" fmla="*/ 288 w 288"/>
              <a:gd name="T11" fmla="*/ 289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289"/>
              <a:gd name="T20" fmla="*/ 288 w 288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289">
                <a:moveTo>
                  <a:pt x="284" y="285"/>
                </a:moveTo>
                <a:lnTo>
                  <a:pt x="288" y="0"/>
                </a:lnTo>
                <a:lnTo>
                  <a:pt x="0" y="0"/>
                </a:lnTo>
                <a:lnTo>
                  <a:pt x="0" y="289"/>
                </a:lnTo>
                <a:lnTo>
                  <a:pt x="288" y="289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39" name="Freeform 246"/>
          <p:cNvSpPr>
            <a:spLocks/>
          </p:cNvSpPr>
          <p:nvPr/>
        </p:nvSpPr>
        <p:spPr bwMode="auto">
          <a:xfrm>
            <a:off x="4508500" y="3255963"/>
            <a:ext cx="450850" cy="452437"/>
          </a:xfrm>
          <a:custGeom>
            <a:avLst/>
            <a:gdLst>
              <a:gd name="T0" fmla="*/ 284 w 284"/>
              <a:gd name="T1" fmla="*/ 281 h 285"/>
              <a:gd name="T2" fmla="*/ 284 w 284"/>
              <a:gd name="T3" fmla="*/ 0 h 285"/>
              <a:gd name="T4" fmla="*/ 0 w 284"/>
              <a:gd name="T5" fmla="*/ 0 h 285"/>
              <a:gd name="T6" fmla="*/ 0 w 284"/>
              <a:gd name="T7" fmla="*/ 285 h 285"/>
              <a:gd name="T8" fmla="*/ 284 w 284"/>
              <a:gd name="T9" fmla="*/ 285 h 285"/>
              <a:gd name="T10" fmla="*/ 284 w 284"/>
              <a:gd name="T11" fmla="*/ 285 h 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4"/>
              <a:gd name="T19" fmla="*/ 0 h 285"/>
              <a:gd name="T20" fmla="*/ 284 w 284"/>
              <a:gd name="T21" fmla="*/ 285 h 2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4" h="285">
                <a:moveTo>
                  <a:pt x="284" y="281"/>
                </a:moveTo>
                <a:lnTo>
                  <a:pt x="284" y="0"/>
                </a:lnTo>
                <a:lnTo>
                  <a:pt x="0" y="0"/>
                </a:lnTo>
                <a:lnTo>
                  <a:pt x="0" y="285"/>
                </a:lnTo>
                <a:lnTo>
                  <a:pt x="284" y="28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0" name="Freeform 247"/>
          <p:cNvSpPr>
            <a:spLocks/>
          </p:cNvSpPr>
          <p:nvPr/>
        </p:nvSpPr>
        <p:spPr bwMode="auto">
          <a:xfrm>
            <a:off x="5454650" y="5713413"/>
            <a:ext cx="455613" cy="452437"/>
          </a:xfrm>
          <a:custGeom>
            <a:avLst/>
            <a:gdLst>
              <a:gd name="T0" fmla="*/ 284 w 287"/>
              <a:gd name="T1" fmla="*/ 281 h 285"/>
              <a:gd name="T2" fmla="*/ 287 w 287"/>
              <a:gd name="T3" fmla="*/ 0 h 285"/>
              <a:gd name="T4" fmla="*/ 0 w 287"/>
              <a:gd name="T5" fmla="*/ 0 h 285"/>
              <a:gd name="T6" fmla="*/ 0 w 287"/>
              <a:gd name="T7" fmla="*/ 285 h 285"/>
              <a:gd name="T8" fmla="*/ 287 w 287"/>
              <a:gd name="T9" fmla="*/ 285 h 285"/>
              <a:gd name="T10" fmla="*/ 287 w 287"/>
              <a:gd name="T11" fmla="*/ 285 h 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7"/>
              <a:gd name="T19" fmla="*/ 0 h 285"/>
              <a:gd name="T20" fmla="*/ 287 w 287"/>
              <a:gd name="T21" fmla="*/ 285 h 2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7" h="285">
                <a:moveTo>
                  <a:pt x="284" y="281"/>
                </a:moveTo>
                <a:lnTo>
                  <a:pt x="287" y="0"/>
                </a:lnTo>
                <a:lnTo>
                  <a:pt x="0" y="0"/>
                </a:lnTo>
                <a:lnTo>
                  <a:pt x="0" y="285"/>
                </a:lnTo>
                <a:lnTo>
                  <a:pt x="287" y="28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1" name="Freeform 248"/>
          <p:cNvSpPr>
            <a:spLocks/>
          </p:cNvSpPr>
          <p:nvPr/>
        </p:nvSpPr>
        <p:spPr bwMode="auto">
          <a:xfrm>
            <a:off x="2011363" y="2682875"/>
            <a:ext cx="450850" cy="452438"/>
          </a:xfrm>
          <a:custGeom>
            <a:avLst/>
            <a:gdLst>
              <a:gd name="T0" fmla="*/ 284 w 284"/>
              <a:gd name="T1" fmla="*/ 282 h 285"/>
              <a:gd name="T2" fmla="*/ 284 w 284"/>
              <a:gd name="T3" fmla="*/ 0 h 285"/>
              <a:gd name="T4" fmla="*/ 0 w 284"/>
              <a:gd name="T5" fmla="*/ 0 h 285"/>
              <a:gd name="T6" fmla="*/ 0 w 284"/>
              <a:gd name="T7" fmla="*/ 285 h 285"/>
              <a:gd name="T8" fmla="*/ 284 w 284"/>
              <a:gd name="T9" fmla="*/ 285 h 285"/>
              <a:gd name="T10" fmla="*/ 284 w 284"/>
              <a:gd name="T11" fmla="*/ 285 h 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4"/>
              <a:gd name="T19" fmla="*/ 0 h 285"/>
              <a:gd name="T20" fmla="*/ 284 w 284"/>
              <a:gd name="T21" fmla="*/ 285 h 2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4" h="285">
                <a:moveTo>
                  <a:pt x="284" y="282"/>
                </a:moveTo>
                <a:lnTo>
                  <a:pt x="284" y="0"/>
                </a:lnTo>
                <a:lnTo>
                  <a:pt x="0" y="0"/>
                </a:lnTo>
                <a:lnTo>
                  <a:pt x="0" y="285"/>
                </a:lnTo>
                <a:lnTo>
                  <a:pt x="284" y="28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259"/>
          <p:cNvGrpSpPr>
            <a:grpSpLocks/>
          </p:cNvGrpSpPr>
          <p:nvPr/>
        </p:nvGrpSpPr>
        <p:grpSpPr bwMode="auto">
          <a:xfrm>
            <a:off x="2119313" y="3003550"/>
            <a:ext cx="2035175" cy="762000"/>
            <a:chOff x="1335" y="1892"/>
            <a:chExt cx="1282" cy="480"/>
          </a:xfrm>
        </p:grpSpPr>
        <p:sp>
          <p:nvSpPr>
            <p:cNvPr id="12351" name="Freeform 212"/>
            <p:cNvSpPr>
              <a:spLocks/>
            </p:cNvSpPr>
            <p:nvPr/>
          </p:nvSpPr>
          <p:spPr bwMode="auto">
            <a:xfrm>
              <a:off x="2053" y="2220"/>
              <a:ext cx="564" cy="152"/>
            </a:xfrm>
            <a:custGeom>
              <a:avLst/>
              <a:gdLst>
                <a:gd name="T0" fmla="*/ 564 w 564"/>
                <a:gd name="T1" fmla="*/ 152 h 152"/>
                <a:gd name="T2" fmla="*/ 564 w 564"/>
                <a:gd name="T3" fmla="*/ 0 h 152"/>
                <a:gd name="T4" fmla="*/ 0 w 564"/>
                <a:gd name="T5" fmla="*/ 0 h 152"/>
                <a:gd name="T6" fmla="*/ 0 w 564"/>
                <a:gd name="T7" fmla="*/ 152 h 152"/>
                <a:gd name="T8" fmla="*/ 564 w 564"/>
                <a:gd name="T9" fmla="*/ 152 h 152"/>
                <a:gd name="T10" fmla="*/ 564 w 564"/>
                <a:gd name="T11" fmla="*/ 152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4"/>
                <a:gd name="T19" fmla="*/ 0 h 152"/>
                <a:gd name="T20" fmla="*/ 564 w 564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4" h="152">
                  <a:moveTo>
                    <a:pt x="564" y="152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564" y="15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2" name="Rectangle 213"/>
            <p:cNvSpPr>
              <a:spLocks noChangeArrowheads="1"/>
            </p:cNvSpPr>
            <p:nvPr/>
          </p:nvSpPr>
          <p:spPr bwMode="auto">
            <a:xfrm>
              <a:off x="2377" y="2228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1" lang="ko-KR" altLang="en-US"/>
            </a:p>
          </p:txBody>
        </p:sp>
        <p:sp>
          <p:nvSpPr>
            <p:cNvPr id="12353" name="Rectangle 214"/>
            <p:cNvSpPr>
              <a:spLocks noChangeArrowheads="1"/>
            </p:cNvSpPr>
            <p:nvPr/>
          </p:nvSpPr>
          <p:spPr bwMode="auto">
            <a:xfrm>
              <a:off x="2509" y="2224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0</a:t>
              </a:r>
              <a:endParaRPr kumimoji="1" lang="ko-KR" altLang="en-US"/>
            </a:p>
          </p:txBody>
        </p:sp>
        <p:sp>
          <p:nvSpPr>
            <p:cNvPr id="12354" name="Rectangle 215"/>
            <p:cNvSpPr>
              <a:spLocks noChangeArrowheads="1"/>
            </p:cNvSpPr>
            <p:nvPr/>
          </p:nvSpPr>
          <p:spPr bwMode="auto">
            <a:xfrm>
              <a:off x="2229" y="2224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5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ko-KR" altLang="en-US"/>
            </a:p>
          </p:txBody>
        </p:sp>
        <p:sp>
          <p:nvSpPr>
            <p:cNvPr id="12355" name="Line 216"/>
            <p:cNvSpPr>
              <a:spLocks noChangeShapeType="1"/>
            </p:cNvSpPr>
            <p:nvPr/>
          </p:nvSpPr>
          <p:spPr bwMode="auto">
            <a:xfrm>
              <a:off x="2186" y="2220"/>
              <a:ext cx="4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6" name="Line 217"/>
            <p:cNvSpPr>
              <a:spLocks noChangeShapeType="1"/>
            </p:cNvSpPr>
            <p:nvPr/>
          </p:nvSpPr>
          <p:spPr bwMode="auto">
            <a:xfrm>
              <a:off x="2337" y="2220"/>
              <a:ext cx="1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7" name="Line 218"/>
            <p:cNvSpPr>
              <a:spLocks noChangeShapeType="1"/>
            </p:cNvSpPr>
            <p:nvPr/>
          </p:nvSpPr>
          <p:spPr bwMode="auto">
            <a:xfrm>
              <a:off x="2474" y="2220"/>
              <a:ext cx="3" cy="1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8" name="Freeform 198"/>
            <p:cNvSpPr>
              <a:spLocks/>
            </p:cNvSpPr>
            <p:nvPr/>
          </p:nvSpPr>
          <p:spPr bwMode="auto">
            <a:xfrm>
              <a:off x="1590" y="1892"/>
              <a:ext cx="83" cy="43"/>
            </a:xfrm>
            <a:custGeom>
              <a:avLst/>
              <a:gdLst>
                <a:gd name="T0" fmla="*/ 0 w 83"/>
                <a:gd name="T1" fmla="*/ 43 h 43"/>
                <a:gd name="T2" fmla="*/ 83 w 83"/>
                <a:gd name="T3" fmla="*/ 22 h 43"/>
                <a:gd name="T4" fmla="*/ 4 w 83"/>
                <a:gd name="T5" fmla="*/ 0 h 43"/>
                <a:gd name="T6" fmla="*/ 4 w 83"/>
                <a:gd name="T7" fmla="*/ 43 h 43"/>
                <a:gd name="T8" fmla="*/ 4 w 83"/>
                <a:gd name="T9" fmla="*/ 43 h 43"/>
                <a:gd name="T10" fmla="*/ 0 w 83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43"/>
                <a:gd name="T20" fmla="*/ 83 w 83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43">
                  <a:moveTo>
                    <a:pt x="0" y="43"/>
                  </a:moveTo>
                  <a:lnTo>
                    <a:pt x="83" y="22"/>
                  </a:lnTo>
                  <a:lnTo>
                    <a:pt x="4" y="0"/>
                  </a:lnTo>
                  <a:lnTo>
                    <a:pt x="4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9" name="Freeform 197"/>
            <p:cNvSpPr>
              <a:spLocks/>
            </p:cNvSpPr>
            <p:nvPr/>
          </p:nvSpPr>
          <p:spPr bwMode="auto">
            <a:xfrm>
              <a:off x="1335" y="1914"/>
              <a:ext cx="273" cy="281"/>
            </a:xfrm>
            <a:custGeom>
              <a:avLst/>
              <a:gdLst>
                <a:gd name="T0" fmla="*/ 4 w 273"/>
                <a:gd name="T1" fmla="*/ 281 h 281"/>
                <a:gd name="T2" fmla="*/ 4 w 273"/>
                <a:gd name="T3" fmla="*/ 278 h 281"/>
                <a:gd name="T4" fmla="*/ 4 w 273"/>
                <a:gd name="T5" fmla="*/ 267 h 281"/>
                <a:gd name="T6" fmla="*/ 0 w 273"/>
                <a:gd name="T7" fmla="*/ 245 h 281"/>
                <a:gd name="T8" fmla="*/ 0 w 273"/>
                <a:gd name="T9" fmla="*/ 223 h 281"/>
                <a:gd name="T10" fmla="*/ 0 w 273"/>
                <a:gd name="T11" fmla="*/ 195 h 281"/>
                <a:gd name="T12" fmla="*/ 4 w 273"/>
                <a:gd name="T13" fmla="*/ 162 h 281"/>
                <a:gd name="T14" fmla="*/ 8 w 273"/>
                <a:gd name="T15" fmla="*/ 133 h 281"/>
                <a:gd name="T16" fmla="*/ 15 w 273"/>
                <a:gd name="T17" fmla="*/ 101 h 281"/>
                <a:gd name="T18" fmla="*/ 29 w 273"/>
                <a:gd name="T19" fmla="*/ 72 h 281"/>
                <a:gd name="T20" fmla="*/ 47 w 273"/>
                <a:gd name="T21" fmla="*/ 50 h 281"/>
                <a:gd name="T22" fmla="*/ 61 w 273"/>
                <a:gd name="T23" fmla="*/ 32 h 281"/>
                <a:gd name="T24" fmla="*/ 79 w 273"/>
                <a:gd name="T25" fmla="*/ 21 h 281"/>
                <a:gd name="T26" fmla="*/ 97 w 273"/>
                <a:gd name="T27" fmla="*/ 14 h 281"/>
                <a:gd name="T28" fmla="*/ 119 w 273"/>
                <a:gd name="T29" fmla="*/ 7 h 281"/>
                <a:gd name="T30" fmla="*/ 137 w 273"/>
                <a:gd name="T31" fmla="*/ 3 h 281"/>
                <a:gd name="T32" fmla="*/ 151 w 273"/>
                <a:gd name="T33" fmla="*/ 0 h 281"/>
                <a:gd name="T34" fmla="*/ 166 w 273"/>
                <a:gd name="T35" fmla="*/ 0 h 281"/>
                <a:gd name="T36" fmla="*/ 176 w 273"/>
                <a:gd name="T37" fmla="*/ 0 h 281"/>
                <a:gd name="T38" fmla="*/ 183 w 273"/>
                <a:gd name="T39" fmla="*/ 0 h 281"/>
                <a:gd name="T40" fmla="*/ 187 w 273"/>
                <a:gd name="T41" fmla="*/ 0 h 281"/>
                <a:gd name="T42" fmla="*/ 273 w 273"/>
                <a:gd name="T43" fmla="*/ 0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3"/>
                <a:gd name="T67" fmla="*/ 0 h 281"/>
                <a:gd name="T68" fmla="*/ 273 w 273"/>
                <a:gd name="T69" fmla="*/ 281 h 2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3" h="281">
                  <a:moveTo>
                    <a:pt x="4" y="281"/>
                  </a:moveTo>
                  <a:lnTo>
                    <a:pt x="4" y="278"/>
                  </a:lnTo>
                  <a:lnTo>
                    <a:pt x="4" y="267"/>
                  </a:lnTo>
                  <a:lnTo>
                    <a:pt x="0" y="245"/>
                  </a:lnTo>
                  <a:lnTo>
                    <a:pt x="0" y="223"/>
                  </a:lnTo>
                  <a:lnTo>
                    <a:pt x="0" y="195"/>
                  </a:lnTo>
                  <a:lnTo>
                    <a:pt x="4" y="162"/>
                  </a:lnTo>
                  <a:lnTo>
                    <a:pt x="8" y="133"/>
                  </a:lnTo>
                  <a:lnTo>
                    <a:pt x="15" y="101"/>
                  </a:lnTo>
                  <a:lnTo>
                    <a:pt x="29" y="72"/>
                  </a:lnTo>
                  <a:lnTo>
                    <a:pt x="47" y="50"/>
                  </a:lnTo>
                  <a:lnTo>
                    <a:pt x="61" y="32"/>
                  </a:lnTo>
                  <a:lnTo>
                    <a:pt x="79" y="21"/>
                  </a:lnTo>
                  <a:lnTo>
                    <a:pt x="97" y="14"/>
                  </a:lnTo>
                  <a:lnTo>
                    <a:pt x="119" y="7"/>
                  </a:lnTo>
                  <a:lnTo>
                    <a:pt x="137" y="3"/>
                  </a:lnTo>
                  <a:lnTo>
                    <a:pt x="151" y="0"/>
                  </a:lnTo>
                  <a:lnTo>
                    <a:pt x="166" y="0"/>
                  </a:lnTo>
                  <a:lnTo>
                    <a:pt x="176" y="0"/>
                  </a:lnTo>
                  <a:lnTo>
                    <a:pt x="183" y="0"/>
                  </a:lnTo>
                  <a:lnTo>
                    <a:pt x="187" y="0"/>
                  </a:lnTo>
                  <a:lnTo>
                    <a:pt x="27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343" name="Freeform 205"/>
          <p:cNvSpPr>
            <a:spLocks/>
          </p:cNvSpPr>
          <p:nvPr/>
        </p:nvSpPr>
        <p:spPr bwMode="auto">
          <a:xfrm>
            <a:off x="1219200" y="3598863"/>
            <a:ext cx="895350" cy="241300"/>
          </a:xfrm>
          <a:custGeom>
            <a:avLst/>
            <a:gdLst>
              <a:gd name="T0" fmla="*/ 564 w 564"/>
              <a:gd name="T1" fmla="*/ 148 h 152"/>
              <a:gd name="T2" fmla="*/ 564 w 564"/>
              <a:gd name="T3" fmla="*/ 0 h 152"/>
              <a:gd name="T4" fmla="*/ 0 w 564"/>
              <a:gd name="T5" fmla="*/ 0 h 152"/>
              <a:gd name="T6" fmla="*/ 0 w 564"/>
              <a:gd name="T7" fmla="*/ 152 h 152"/>
              <a:gd name="T8" fmla="*/ 564 w 564"/>
              <a:gd name="T9" fmla="*/ 152 h 152"/>
              <a:gd name="T10" fmla="*/ 564 w 564"/>
              <a:gd name="T11" fmla="*/ 152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4"/>
              <a:gd name="T19" fmla="*/ 0 h 152"/>
              <a:gd name="T20" fmla="*/ 564 w 564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4" h="152">
                <a:moveTo>
                  <a:pt x="564" y="148"/>
                </a:moveTo>
                <a:lnTo>
                  <a:pt x="564" y="0"/>
                </a:lnTo>
                <a:lnTo>
                  <a:pt x="0" y="0"/>
                </a:lnTo>
                <a:lnTo>
                  <a:pt x="0" y="152"/>
                </a:lnTo>
                <a:lnTo>
                  <a:pt x="564" y="152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4" name="Rectangle 206"/>
          <p:cNvSpPr>
            <a:spLocks noChangeArrowheads="1"/>
          </p:cNvSpPr>
          <p:nvPr/>
        </p:nvSpPr>
        <p:spPr bwMode="auto">
          <a:xfrm>
            <a:off x="1498600" y="360521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3</a:t>
            </a:r>
            <a:endParaRPr kumimoji="1" lang="ko-KR" altLang="en-US"/>
          </a:p>
        </p:txBody>
      </p:sp>
      <p:sp>
        <p:nvSpPr>
          <p:cNvPr id="12345" name="Rectangle 207"/>
          <p:cNvSpPr>
            <a:spLocks noChangeArrowheads="1"/>
          </p:cNvSpPr>
          <p:nvPr/>
        </p:nvSpPr>
        <p:spPr bwMode="auto">
          <a:xfrm>
            <a:off x="1720850" y="35988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kumimoji="1" lang="ko-KR" altLang="en-US"/>
          </a:p>
        </p:txBody>
      </p:sp>
      <p:sp>
        <p:nvSpPr>
          <p:cNvPr id="12346" name="Rectangle 208"/>
          <p:cNvSpPr>
            <a:spLocks noChangeArrowheads="1"/>
          </p:cNvSpPr>
          <p:nvPr/>
        </p:nvSpPr>
        <p:spPr bwMode="auto">
          <a:xfrm>
            <a:off x="1943100" y="35988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kumimoji="1" lang="ko-KR" altLang="en-US"/>
          </a:p>
        </p:txBody>
      </p:sp>
      <p:sp>
        <p:nvSpPr>
          <p:cNvPr id="12347" name="Line 209"/>
          <p:cNvSpPr>
            <a:spLocks noChangeShapeType="1"/>
          </p:cNvSpPr>
          <p:nvPr/>
        </p:nvSpPr>
        <p:spPr bwMode="auto">
          <a:xfrm>
            <a:off x="1430338" y="3598863"/>
            <a:ext cx="1587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8" name="Line 210"/>
          <p:cNvSpPr>
            <a:spLocks noChangeShapeType="1"/>
          </p:cNvSpPr>
          <p:nvPr/>
        </p:nvSpPr>
        <p:spPr bwMode="auto">
          <a:xfrm>
            <a:off x="1670050" y="3598863"/>
            <a:ext cx="1588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49" name="Line 249"/>
          <p:cNvSpPr>
            <a:spLocks noChangeShapeType="1"/>
          </p:cNvSpPr>
          <p:nvPr/>
        </p:nvSpPr>
        <p:spPr bwMode="auto">
          <a:xfrm>
            <a:off x="1903413" y="3581400"/>
            <a:ext cx="1587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50" name="Text Box 262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:스위칭/포워딩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914400"/>
          </a:xfrm>
        </p:spPr>
        <p:txBody>
          <a:bodyPr/>
          <a:lstStyle/>
          <a:p>
            <a:r>
              <a:rPr lang="ko-KR" altLang="en-US"/>
              <a:t>스위치 성능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스위치는 범용 워크스테이션으로 만들 수 있다; 특수 목적 하드웨어로 만들지 여부는 차후에 고려. 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총 대역폭 (</a:t>
            </a:r>
            <a:r>
              <a:rPr lang="en-US" altLang="ko-KR" dirty="0"/>
              <a:t>Aggregate bandwidth)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I/O </a:t>
            </a:r>
            <a:r>
              <a:rPr lang="ko-KR" altLang="en-US" sz="1800" dirty="0"/>
              <a:t>버스 대역폭의 1/2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용량은 스위치에 연결된                                                                                     모든 호스트에서 공유됨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예: 800</a:t>
            </a:r>
            <a:r>
              <a:rPr lang="en-US" altLang="ko-KR" sz="1800" dirty="0"/>
              <a:t>Mbps </a:t>
            </a:r>
            <a:r>
              <a:rPr lang="ko-KR" altLang="en-US" sz="1800" dirty="0"/>
              <a:t>버스는 </a:t>
            </a:r>
            <a:r>
              <a:rPr lang="en-US" altLang="ko-KR" sz="1800" dirty="0"/>
              <a:t>100Mbps</a:t>
            </a:r>
            <a:r>
              <a:rPr lang="ko-KR" altLang="en-US" sz="1800" dirty="0"/>
              <a:t>포트                                                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1800" dirty="0"/>
              <a:t>          </a:t>
            </a:r>
            <a:r>
              <a:rPr lang="en-US" altLang="ko-KR" sz="1800" dirty="0"/>
              <a:t>4</a:t>
            </a:r>
            <a:r>
              <a:rPr lang="ko-KR" altLang="en-US" sz="1800" dirty="0"/>
              <a:t>개를 지원할 수 있음</a:t>
            </a:r>
            <a:endParaRPr lang="ko-KR" altLang="en-US" dirty="0"/>
          </a:p>
          <a:p>
            <a:pPr>
              <a:lnSpc>
                <a:spcPct val="90000"/>
              </a:lnSpc>
            </a:pPr>
            <a:r>
              <a:rPr lang="ko-KR" altLang="en-US" dirty="0"/>
              <a:t>초당 처리할 수 있는 </a:t>
            </a:r>
            <a:r>
              <a:rPr lang="ko-KR" altLang="en-US" dirty="0" err="1"/>
              <a:t>패킷</a:t>
            </a:r>
            <a:r>
              <a:rPr lang="ko-KR" altLang="en-US" dirty="0"/>
              <a:t> 수       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스위치의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처리 능력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 err="1"/>
              <a:t>pps</a:t>
            </a:r>
            <a:r>
              <a:rPr lang="en-US" altLang="ko-KR" sz="1800" dirty="0"/>
              <a:t> (packet per second)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초당 15,000 – 100,000 </a:t>
            </a:r>
            <a:r>
              <a:rPr lang="ko-KR" altLang="en-US" sz="1800" dirty="0" err="1"/>
              <a:t>패킷</a:t>
            </a:r>
            <a:r>
              <a:rPr lang="ko-KR" altLang="en-US" sz="1800" dirty="0"/>
              <a:t> 정도          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예: 64-</a:t>
            </a:r>
            <a:r>
              <a:rPr lang="en-US" altLang="ko-KR" sz="1800" dirty="0"/>
              <a:t>byte </a:t>
            </a:r>
            <a:r>
              <a:rPr lang="ko-KR" altLang="en-US" sz="1800" dirty="0" err="1"/>
              <a:t>패킷이라면</a:t>
            </a:r>
            <a:r>
              <a:rPr lang="ko-KR" altLang="en-US" sz="1800" dirty="0"/>
              <a:t>                                               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1800" dirty="0"/>
              <a:t>          7.69 – 51.2 </a:t>
            </a:r>
            <a:r>
              <a:rPr lang="en-US" altLang="ko-KR" sz="1800" dirty="0"/>
              <a:t>Mbps</a:t>
            </a:r>
            <a:r>
              <a:rPr lang="ko-KR" altLang="en-US" sz="1800" dirty="0"/>
              <a:t>을 의미함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작은 </a:t>
            </a:r>
            <a:r>
              <a:rPr lang="ko-KR" altLang="en-US" sz="1800" dirty="0" err="1"/>
              <a:t>패킷을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스위치하는</a:t>
            </a:r>
            <a:r>
              <a:rPr lang="ko-KR" altLang="en-US" sz="1800" dirty="0"/>
              <a:t> 경우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1800" dirty="0"/>
              <a:t>	성능 결정 요소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dirty="0"/>
              <a:t>   </a:t>
            </a:r>
          </a:p>
        </p:txBody>
      </p:sp>
      <p:grpSp>
        <p:nvGrpSpPr>
          <p:cNvPr id="13316" name="Group 49"/>
          <p:cNvGrpSpPr>
            <a:grpSpLocks/>
          </p:cNvGrpSpPr>
          <p:nvPr/>
        </p:nvGrpSpPr>
        <p:grpSpPr bwMode="auto">
          <a:xfrm>
            <a:off x="4724400" y="2438400"/>
            <a:ext cx="4191000" cy="3657600"/>
            <a:chOff x="2976" y="1584"/>
            <a:chExt cx="2496" cy="2304"/>
          </a:xfrm>
        </p:grpSpPr>
        <p:sp>
          <p:nvSpPr>
            <p:cNvPr id="13318" name="Freeform 5"/>
            <p:cNvSpPr>
              <a:spLocks/>
            </p:cNvSpPr>
            <p:nvPr/>
          </p:nvSpPr>
          <p:spPr bwMode="auto">
            <a:xfrm>
              <a:off x="2976" y="1584"/>
              <a:ext cx="1356" cy="2304"/>
            </a:xfrm>
            <a:custGeom>
              <a:avLst/>
              <a:gdLst>
                <a:gd name="T0" fmla="*/ 1919 w 1922"/>
                <a:gd name="T1" fmla="*/ 2004 h 2004"/>
                <a:gd name="T2" fmla="*/ 1922 w 1922"/>
                <a:gd name="T3" fmla="*/ 0 h 2004"/>
                <a:gd name="T4" fmla="*/ 0 w 1922"/>
                <a:gd name="T5" fmla="*/ 0 h 2004"/>
                <a:gd name="T6" fmla="*/ 0 w 1922"/>
                <a:gd name="T7" fmla="*/ 2004 h 2004"/>
                <a:gd name="T8" fmla="*/ 1922 w 1922"/>
                <a:gd name="T9" fmla="*/ 2004 h 2004"/>
                <a:gd name="T10" fmla="*/ 1922 w 1922"/>
                <a:gd name="T11" fmla="*/ 2004 h 2004"/>
                <a:gd name="T12" fmla="*/ 1919 w 1922"/>
                <a:gd name="T13" fmla="*/ 2004 h 20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2"/>
                <a:gd name="T22" fmla="*/ 0 h 2004"/>
                <a:gd name="T23" fmla="*/ 1922 w 1922"/>
                <a:gd name="T24" fmla="*/ 2004 h 20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2" h="2004">
                  <a:moveTo>
                    <a:pt x="1919" y="2004"/>
                  </a:moveTo>
                  <a:lnTo>
                    <a:pt x="1922" y="0"/>
                  </a:lnTo>
                  <a:lnTo>
                    <a:pt x="0" y="0"/>
                  </a:lnTo>
                  <a:lnTo>
                    <a:pt x="0" y="2004"/>
                  </a:lnTo>
                  <a:lnTo>
                    <a:pt x="1922" y="2004"/>
                  </a:lnTo>
                  <a:lnTo>
                    <a:pt x="1919" y="200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19" name="Freeform 6"/>
            <p:cNvSpPr>
              <a:spLocks/>
            </p:cNvSpPr>
            <p:nvPr/>
          </p:nvSpPr>
          <p:spPr bwMode="auto">
            <a:xfrm>
              <a:off x="3059" y="1755"/>
              <a:ext cx="628" cy="790"/>
            </a:xfrm>
            <a:custGeom>
              <a:avLst/>
              <a:gdLst>
                <a:gd name="T0" fmla="*/ 889 w 889"/>
                <a:gd name="T1" fmla="*/ 684 h 687"/>
                <a:gd name="T2" fmla="*/ 889 w 889"/>
                <a:gd name="T3" fmla="*/ 0 h 687"/>
                <a:gd name="T4" fmla="*/ 0 w 889"/>
                <a:gd name="T5" fmla="*/ 0 h 687"/>
                <a:gd name="T6" fmla="*/ 0 w 889"/>
                <a:gd name="T7" fmla="*/ 687 h 687"/>
                <a:gd name="T8" fmla="*/ 889 w 889"/>
                <a:gd name="T9" fmla="*/ 687 h 687"/>
                <a:gd name="T10" fmla="*/ 889 w 889"/>
                <a:gd name="T11" fmla="*/ 687 h 687"/>
                <a:gd name="T12" fmla="*/ 889 w 889"/>
                <a:gd name="T13" fmla="*/ 684 h 6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9"/>
                <a:gd name="T22" fmla="*/ 0 h 687"/>
                <a:gd name="T23" fmla="*/ 889 w 889"/>
                <a:gd name="T24" fmla="*/ 687 h 6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9" h="687">
                  <a:moveTo>
                    <a:pt x="889" y="684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687"/>
                  </a:lnTo>
                  <a:lnTo>
                    <a:pt x="889" y="687"/>
                  </a:lnTo>
                  <a:lnTo>
                    <a:pt x="889" y="6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0" name="Freeform 7"/>
            <p:cNvSpPr>
              <a:spLocks/>
            </p:cNvSpPr>
            <p:nvPr/>
          </p:nvSpPr>
          <p:spPr bwMode="auto">
            <a:xfrm>
              <a:off x="3059" y="1755"/>
              <a:ext cx="628" cy="790"/>
            </a:xfrm>
            <a:custGeom>
              <a:avLst/>
              <a:gdLst>
                <a:gd name="T0" fmla="*/ 889 w 889"/>
                <a:gd name="T1" fmla="*/ 684 h 687"/>
                <a:gd name="T2" fmla="*/ 889 w 889"/>
                <a:gd name="T3" fmla="*/ 0 h 687"/>
                <a:gd name="T4" fmla="*/ 0 w 889"/>
                <a:gd name="T5" fmla="*/ 0 h 687"/>
                <a:gd name="T6" fmla="*/ 0 w 889"/>
                <a:gd name="T7" fmla="*/ 687 h 687"/>
                <a:gd name="T8" fmla="*/ 889 w 889"/>
                <a:gd name="T9" fmla="*/ 687 h 687"/>
                <a:gd name="T10" fmla="*/ 889 w 889"/>
                <a:gd name="T11" fmla="*/ 687 h 6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9"/>
                <a:gd name="T19" fmla="*/ 0 h 687"/>
                <a:gd name="T20" fmla="*/ 889 w 889"/>
                <a:gd name="T21" fmla="*/ 687 h 6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9" h="687">
                  <a:moveTo>
                    <a:pt x="889" y="684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687"/>
                  </a:lnTo>
                  <a:lnTo>
                    <a:pt x="889" y="687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1" name="Freeform 8"/>
            <p:cNvSpPr>
              <a:spLocks/>
            </p:cNvSpPr>
            <p:nvPr/>
          </p:nvSpPr>
          <p:spPr bwMode="auto">
            <a:xfrm>
              <a:off x="3059" y="3361"/>
              <a:ext cx="637" cy="389"/>
            </a:xfrm>
            <a:custGeom>
              <a:avLst/>
              <a:gdLst>
                <a:gd name="T0" fmla="*/ 902 w 902"/>
                <a:gd name="T1" fmla="*/ 335 h 338"/>
                <a:gd name="T2" fmla="*/ 902 w 902"/>
                <a:gd name="T3" fmla="*/ 0 h 338"/>
                <a:gd name="T4" fmla="*/ 0 w 902"/>
                <a:gd name="T5" fmla="*/ 0 h 338"/>
                <a:gd name="T6" fmla="*/ 0 w 902"/>
                <a:gd name="T7" fmla="*/ 338 h 338"/>
                <a:gd name="T8" fmla="*/ 902 w 902"/>
                <a:gd name="T9" fmla="*/ 338 h 338"/>
                <a:gd name="T10" fmla="*/ 902 w 902"/>
                <a:gd name="T11" fmla="*/ 338 h 338"/>
                <a:gd name="T12" fmla="*/ 902 w 902"/>
                <a:gd name="T13" fmla="*/ 335 h 3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2"/>
                <a:gd name="T22" fmla="*/ 0 h 338"/>
                <a:gd name="T23" fmla="*/ 902 w 902"/>
                <a:gd name="T24" fmla="*/ 338 h 3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2" h="338">
                  <a:moveTo>
                    <a:pt x="902" y="335"/>
                  </a:moveTo>
                  <a:lnTo>
                    <a:pt x="902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902" y="338"/>
                  </a:lnTo>
                  <a:lnTo>
                    <a:pt x="902" y="3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Freeform 9"/>
            <p:cNvSpPr>
              <a:spLocks/>
            </p:cNvSpPr>
            <p:nvPr/>
          </p:nvSpPr>
          <p:spPr bwMode="auto">
            <a:xfrm>
              <a:off x="3059" y="3361"/>
              <a:ext cx="637" cy="389"/>
            </a:xfrm>
            <a:custGeom>
              <a:avLst/>
              <a:gdLst>
                <a:gd name="T0" fmla="*/ 902 w 902"/>
                <a:gd name="T1" fmla="*/ 335 h 338"/>
                <a:gd name="T2" fmla="*/ 902 w 902"/>
                <a:gd name="T3" fmla="*/ 0 h 338"/>
                <a:gd name="T4" fmla="*/ 0 w 902"/>
                <a:gd name="T5" fmla="*/ 0 h 338"/>
                <a:gd name="T6" fmla="*/ 0 w 902"/>
                <a:gd name="T7" fmla="*/ 338 h 338"/>
                <a:gd name="T8" fmla="*/ 902 w 902"/>
                <a:gd name="T9" fmla="*/ 338 h 338"/>
                <a:gd name="T10" fmla="*/ 902 w 902"/>
                <a:gd name="T11" fmla="*/ 338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2"/>
                <a:gd name="T19" fmla="*/ 0 h 338"/>
                <a:gd name="T20" fmla="*/ 902 w 902"/>
                <a:gd name="T21" fmla="*/ 338 h 3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2" h="338">
                  <a:moveTo>
                    <a:pt x="902" y="335"/>
                  </a:moveTo>
                  <a:lnTo>
                    <a:pt x="902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902" y="338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Freeform 10"/>
            <p:cNvSpPr>
              <a:spLocks/>
            </p:cNvSpPr>
            <p:nvPr/>
          </p:nvSpPr>
          <p:spPr bwMode="auto">
            <a:xfrm>
              <a:off x="3328" y="2545"/>
              <a:ext cx="96" cy="816"/>
            </a:xfrm>
            <a:custGeom>
              <a:avLst/>
              <a:gdLst>
                <a:gd name="T0" fmla="*/ 68 w 136"/>
                <a:gd name="T1" fmla="*/ 0 h 710"/>
                <a:gd name="T2" fmla="*/ 0 w 136"/>
                <a:gd name="T3" fmla="*/ 71 h 710"/>
                <a:gd name="T4" fmla="*/ 0 w 136"/>
                <a:gd name="T5" fmla="*/ 655 h 710"/>
                <a:gd name="T6" fmla="*/ 65 w 136"/>
                <a:gd name="T7" fmla="*/ 710 h 710"/>
                <a:gd name="T8" fmla="*/ 136 w 136"/>
                <a:gd name="T9" fmla="*/ 651 h 710"/>
                <a:gd name="T10" fmla="*/ 136 w 136"/>
                <a:gd name="T11" fmla="*/ 71 h 710"/>
                <a:gd name="T12" fmla="*/ 68 w 136"/>
                <a:gd name="T13" fmla="*/ 3 h 710"/>
                <a:gd name="T14" fmla="*/ 68 w 136"/>
                <a:gd name="T15" fmla="*/ 3 h 710"/>
                <a:gd name="T16" fmla="*/ 68 w 136"/>
                <a:gd name="T17" fmla="*/ 0 h 7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710"/>
                <a:gd name="T29" fmla="*/ 136 w 136"/>
                <a:gd name="T30" fmla="*/ 710 h 7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710">
                  <a:moveTo>
                    <a:pt x="68" y="0"/>
                  </a:moveTo>
                  <a:lnTo>
                    <a:pt x="0" y="71"/>
                  </a:lnTo>
                  <a:lnTo>
                    <a:pt x="0" y="655"/>
                  </a:lnTo>
                  <a:lnTo>
                    <a:pt x="65" y="710"/>
                  </a:lnTo>
                  <a:lnTo>
                    <a:pt x="136" y="651"/>
                  </a:lnTo>
                  <a:lnTo>
                    <a:pt x="136" y="71"/>
                  </a:lnTo>
                  <a:lnTo>
                    <a:pt x="68" y="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Freeform 11"/>
            <p:cNvSpPr>
              <a:spLocks/>
            </p:cNvSpPr>
            <p:nvPr/>
          </p:nvSpPr>
          <p:spPr bwMode="auto">
            <a:xfrm>
              <a:off x="3328" y="2545"/>
              <a:ext cx="96" cy="816"/>
            </a:xfrm>
            <a:custGeom>
              <a:avLst/>
              <a:gdLst>
                <a:gd name="T0" fmla="*/ 68 w 136"/>
                <a:gd name="T1" fmla="*/ 0 h 710"/>
                <a:gd name="T2" fmla="*/ 0 w 136"/>
                <a:gd name="T3" fmla="*/ 71 h 710"/>
                <a:gd name="T4" fmla="*/ 0 w 136"/>
                <a:gd name="T5" fmla="*/ 655 h 710"/>
                <a:gd name="T6" fmla="*/ 65 w 136"/>
                <a:gd name="T7" fmla="*/ 710 h 710"/>
                <a:gd name="T8" fmla="*/ 136 w 136"/>
                <a:gd name="T9" fmla="*/ 651 h 710"/>
                <a:gd name="T10" fmla="*/ 136 w 136"/>
                <a:gd name="T11" fmla="*/ 71 h 710"/>
                <a:gd name="T12" fmla="*/ 68 w 136"/>
                <a:gd name="T13" fmla="*/ 3 h 710"/>
                <a:gd name="T14" fmla="*/ 68 w 136"/>
                <a:gd name="T15" fmla="*/ 3 h 7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710"/>
                <a:gd name="T26" fmla="*/ 136 w 136"/>
                <a:gd name="T27" fmla="*/ 710 h 7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710">
                  <a:moveTo>
                    <a:pt x="68" y="0"/>
                  </a:moveTo>
                  <a:lnTo>
                    <a:pt x="0" y="71"/>
                  </a:lnTo>
                  <a:lnTo>
                    <a:pt x="0" y="655"/>
                  </a:lnTo>
                  <a:lnTo>
                    <a:pt x="65" y="710"/>
                  </a:lnTo>
                  <a:lnTo>
                    <a:pt x="136" y="651"/>
                  </a:lnTo>
                  <a:lnTo>
                    <a:pt x="136" y="71"/>
                  </a:lnTo>
                  <a:lnTo>
                    <a:pt x="68" y="3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Freeform 12"/>
            <p:cNvSpPr>
              <a:spLocks/>
            </p:cNvSpPr>
            <p:nvPr/>
          </p:nvSpPr>
          <p:spPr bwMode="auto">
            <a:xfrm>
              <a:off x="3984" y="1755"/>
              <a:ext cx="189" cy="1995"/>
            </a:xfrm>
            <a:custGeom>
              <a:avLst/>
              <a:gdLst>
                <a:gd name="T0" fmla="*/ 139 w 267"/>
                <a:gd name="T1" fmla="*/ 0 h 1735"/>
                <a:gd name="T2" fmla="*/ 0 w 267"/>
                <a:gd name="T3" fmla="*/ 155 h 1735"/>
                <a:gd name="T4" fmla="*/ 0 w 267"/>
                <a:gd name="T5" fmla="*/ 1597 h 1735"/>
                <a:gd name="T6" fmla="*/ 130 w 267"/>
                <a:gd name="T7" fmla="*/ 1735 h 1735"/>
                <a:gd name="T8" fmla="*/ 267 w 267"/>
                <a:gd name="T9" fmla="*/ 1593 h 1735"/>
                <a:gd name="T10" fmla="*/ 267 w 267"/>
                <a:gd name="T11" fmla="*/ 155 h 1735"/>
                <a:gd name="T12" fmla="*/ 139 w 267"/>
                <a:gd name="T13" fmla="*/ 3 h 1735"/>
                <a:gd name="T14" fmla="*/ 139 w 267"/>
                <a:gd name="T15" fmla="*/ 3 h 1735"/>
                <a:gd name="T16" fmla="*/ 139 w 267"/>
                <a:gd name="T17" fmla="*/ 0 h 17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7"/>
                <a:gd name="T28" fmla="*/ 0 h 1735"/>
                <a:gd name="T29" fmla="*/ 267 w 267"/>
                <a:gd name="T30" fmla="*/ 1735 h 17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7" h="1735">
                  <a:moveTo>
                    <a:pt x="139" y="0"/>
                  </a:moveTo>
                  <a:lnTo>
                    <a:pt x="0" y="155"/>
                  </a:lnTo>
                  <a:lnTo>
                    <a:pt x="0" y="1597"/>
                  </a:lnTo>
                  <a:lnTo>
                    <a:pt x="130" y="1735"/>
                  </a:lnTo>
                  <a:lnTo>
                    <a:pt x="267" y="1593"/>
                  </a:lnTo>
                  <a:lnTo>
                    <a:pt x="267" y="155"/>
                  </a:lnTo>
                  <a:lnTo>
                    <a:pt x="139" y="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Freeform 13"/>
            <p:cNvSpPr>
              <a:spLocks/>
            </p:cNvSpPr>
            <p:nvPr/>
          </p:nvSpPr>
          <p:spPr bwMode="auto">
            <a:xfrm>
              <a:off x="3984" y="1755"/>
              <a:ext cx="189" cy="1995"/>
            </a:xfrm>
            <a:custGeom>
              <a:avLst/>
              <a:gdLst>
                <a:gd name="T0" fmla="*/ 139 w 267"/>
                <a:gd name="T1" fmla="*/ 0 h 1735"/>
                <a:gd name="T2" fmla="*/ 0 w 267"/>
                <a:gd name="T3" fmla="*/ 155 h 1735"/>
                <a:gd name="T4" fmla="*/ 0 w 267"/>
                <a:gd name="T5" fmla="*/ 1597 h 1735"/>
                <a:gd name="T6" fmla="*/ 130 w 267"/>
                <a:gd name="T7" fmla="*/ 1735 h 1735"/>
                <a:gd name="T8" fmla="*/ 267 w 267"/>
                <a:gd name="T9" fmla="*/ 1593 h 1735"/>
                <a:gd name="T10" fmla="*/ 267 w 267"/>
                <a:gd name="T11" fmla="*/ 155 h 1735"/>
                <a:gd name="T12" fmla="*/ 139 w 267"/>
                <a:gd name="T13" fmla="*/ 3 h 1735"/>
                <a:gd name="T14" fmla="*/ 139 w 267"/>
                <a:gd name="T15" fmla="*/ 3 h 1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735"/>
                <a:gd name="T26" fmla="*/ 267 w 267"/>
                <a:gd name="T27" fmla="*/ 1735 h 17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735">
                  <a:moveTo>
                    <a:pt x="139" y="0"/>
                  </a:moveTo>
                  <a:lnTo>
                    <a:pt x="0" y="155"/>
                  </a:lnTo>
                  <a:lnTo>
                    <a:pt x="0" y="1597"/>
                  </a:lnTo>
                  <a:lnTo>
                    <a:pt x="130" y="1735"/>
                  </a:lnTo>
                  <a:lnTo>
                    <a:pt x="267" y="1593"/>
                  </a:lnTo>
                  <a:lnTo>
                    <a:pt x="267" y="155"/>
                  </a:lnTo>
                  <a:lnTo>
                    <a:pt x="139" y="3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Freeform 14"/>
            <p:cNvSpPr>
              <a:spLocks/>
            </p:cNvSpPr>
            <p:nvPr/>
          </p:nvSpPr>
          <p:spPr bwMode="auto">
            <a:xfrm>
              <a:off x="3427" y="2872"/>
              <a:ext cx="555" cy="158"/>
            </a:xfrm>
            <a:custGeom>
              <a:avLst/>
              <a:gdLst>
                <a:gd name="T0" fmla="*/ 787 w 787"/>
                <a:gd name="T1" fmla="*/ 77 h 138"/>
                <a:gd name="T2" fmla="*/ 722 w 787"/>
                <a:gd name="T3" fmla="*/ 0 h 138"/>
                <a:gd name="T4" fmla="*/ 55 w 787"/>
                <a:gd name="T5" fmla="*/ 0 h 138"/>
                <a:gd name="T6" fmla="*/ 0 w 787"/>
                <a:gd name="T7" fmla="*/ 71 h 138"/>
                <a:gd name="T8" fmla="*/ 58 w 787"/>
                <a:gd name="T9" fmla="*/ 138 h 138"/>
                <a:gd name="T10" fmla="*/ 719 w 787"/>
                <a:gd name="T11" fmla="*/ 138 h 138"/>
                <a:gd name="T12" fmla="*/ 787 w 787"/>
                <a:gd name="T13" fmla="*/ 77 h 138"/>
                <a:gd name="T14" fmla="*/ 787 w 787"/>
                <a:gd name="T15" fmla="*/ 77 h 1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7"/>
                <a:gd name="T25" fmla="*/ 0 h 138"/>
                <a:gd name="T26" fmla="*/ 787 w 787"/>
                <a:gd name="T27" fmla="*/ 138 h 1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7" h="138">
                  <a:moveTo>
                    <a:pt x="787" y="77"/>
                  </a:moveTo>
                  <a:lnTo>
                    <a:pt x="722" y="0"/>
                  </a:lnTo>
                  <a:lnTo>
                    <a:pt x="55" y="0"/>
                  </a:lnTo>
                  <a:lnTo>
                    <a:pt x="0" y="71"/>
                  </a:lnTo>
                  <a:lnTo>
                    <a:pt x="58" y="138"/>
                  </a:lnTo>
                  <a:lnTo>
                    <a:pt x="719" y="138"/>
                  </a:lnTo>
                  <a:lnTo>
                    <a:pt x="787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Freeform 15"/>
            <p:cNvSpPr>
              <a:spLocks/>
            </p:cNvSpPr>
            <p:nvPr/>
          </p:nvSpPr>
          <p:spPr bwMode="auto">
            <a:xfrm>
              <a:off x="3427" y="2872"/>
              <a:ext cx="555" cy="158"/>
            </a:xfrm>
            <a:custGeom>
              <a:avLst/>
              <a:gdLst>
                <a:gd name="T0" fmla="*/ 787 w 787"/>
                <a:gd name="T1" fmla="*/ 77 h 138"/>
                <a:gd name="T2" fmla="*/ 722 w 787"/>
                <a:gd name="T3" fmla="*/ 0 h 138"/>
                <a:gd name="T4" fmla="*/ 55 w 787"/>
                <a:gd name="T5" fmla="*/ 0 h 138"/>
                <a:gd name="T6" fmla="*/ 0 w 787"/>
                <a:gd name="T7" fmla="*/ 71 h 138"/>
                <a:gd name="T8" fmla="*/ 58 w 787"/>
                <a:gd name="T9" fmla="*/ 138 h 138"/>
                <a:gd name="T10" fmla="*/ 719 w 787"/>
                <a:gd name="T11" fmla="*/ 138 h 138"/>
                <a:gd name="T12" fmla="*/ 787 w 787"/>
                <a:gd name="T13" fmla="*/ 77 h 138"/>
                <a:gd name="T14" fmla="*/ 787 w 787"/>
                <a:gd name="T15" fmla="*/ 77 h 1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7"/>
                <a:gd name="T25" fmla="*/ 0 h 138"/>
                <a:gd name="T26" fmla="*/ 787 w 787"/>
                <a:gd name="T27" fmla="*/ 138 h 1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7" h="138">
                  <a:moveTo>
                    <a:pt x="787" y="77"/>
                  </a:moveTo>
                  <a:lnTo>
                    <a:pt x="722" y="0"/>
                  </a:lnTo>
                  <a:lnTo>
                    <a:pt x="55" y="0"/>
                  </a:lnTo>
                  <a:lnTo>
                    <a:pt x="0" y="71"/>
                  </a:lnTo>
                  <a:lnTo>
                    <a:pt x="58" y="138"/>
                  </a:lnTo>
                  <a:lnTo>
                    <a:pt x="719" y="138"/>
                  </a:lnTo>
                  <a:lnTo>
                    <a:pt x="787" y="77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Freeform 16"/>
            <p:cNvSpPr>
              <a:spLocks/>
            </p:cNvSpPr>
            <p:nvPr/>
          </p:nvSpPr>
          <p:spPr bwMode="auto">
            <a:xfrm>
              <a:off x="4173" y="2089"/>
              <a:ext cx="177" cy="137"/>
            </a:xfrm>
            <a:custGeom>
              <a:avLst/>
              <a:gdLst>
                <a:gd name="T0" fmla="*/ 251 w 251"/>
                <a:gd name="T1" fmla="*/ 0 h 119"/>
                <a:gd name="T2" fmla="*/ 62 w 251"/>
                <a:gd name="T3" fmla="*/ 3 h 119"/>
                <a:gd name="T4" fmla="*/ 0 w 251"/>
                <a:gd name="T5" fmla="*/ 61 h 119"/>
                <a:gd name="T6" fmla="*/ 65 w 251"/>
                <a:gd name="T7" fmla="*/ 119 h 119"/>
                <a:gd name="T8" fmla="*/ 251 w 251"/>
                <a:gd name="T9" fmla="*/ 119 h 119"/>
                <a:gd name="T10" fmla="*/ 251 w 251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1"/>
                <a:gd name="T19" fmla="*/ 0 h 119"/>
                <a:gd name="T20" fmla="*/ 251 w 251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1" h="119">
                  <a:moveTo>
                    <a:pt x="251" y="0"/>
                  </a:moveTo>
                  <a:lnTo>
                    <a:pt x="62" y="3"/>
                  </a:lnTo>
                  <a:lnTo>
                    <a:pt x="0" y="61"/>
                  </a:lnTo>
                  <a:lnTo>
                    <a:pt x="65" y="119"/>
                  </a:lnTo>
                  <a:lnTo>
                    <a:pt x="251" y="11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Freeform 17"/>
            <p:cNvSpPr>
              <a:spLocks/>
            </p:cNvSpPr>
            <p:nvPr/>
          </p:nvSpPr>
          <p:spPr bwMode="auto">
            <a:xfrm>
              <a:off x="4173" y="2089"/>
              <a:ext cx="177" cy="137"/>
            </a:xfrm>
            <a:custGeom>
              <a:avLst/>
              <a:gdLst>
                <a:gd name="T0" fmla="*/ 251 w 251"/>
                <a:gd name="T1" fmla="*/ 0 h 119"/>
                <a:gd name="T2" fmla="*/ 62 w 251"/>
                <a:gd name="T3" fmla="*/ 3 h 119"/>
                <a:gd name="T4" fmla="*/ 0 w 251"/>
                <a:gd name="T5" fmla="*/ 61 h 119"/>
                <a:gd name="T6" fmla="*/ 65 w 251"/>
                <a:gd name="T7" fmla="*/ 119 h 119"/>
                <a:gd name="T8" fmla="*/ 251 w 251"/>
                <a:gd name="T9" fmla="*/ 119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9"/>
                <a:gd name="T17" fmla="*/ 251 w 251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9">
                  <a:moveTo>
                    <a:pt x="251" y="0"/>
                  </a:moveTo>
                  <a:lnTo>
                    <a:pt x="62" y="3"/>
                  </a:lnTo>
                  <a:lnTo>
                    <a:pt x="0" y="61"/>
                  </a:lnTo>
                  <a:lnTo>
                    <a:pt x="65" y="119"/>
                  </a:lnTo>
                  <a:lnTo>
                    <a:pt x="251" y="119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Freeform 18"/>
            <p:cNvSpPr>
              <a:spLocks/>
            </p:cNvSpPr>
            <p:nvPr/>
          </p:nvSpPr>
          <p:spPr bwMode="auto">
            <a:xfrm>
              <a:off x="4173" y="2715"/>
              <a:ext cx="183" cy="134"/>
            </a:xfrm>
            <a:custGeom>
              <a:avLst/>
              <a:gdLst>
                <a:gd name="T0" fmla="*/ 260 w 260"/>
                <a:gd name="T1" fmla="*/ 0 h 116"/>
                <a:gd name="T2" fmla="*/ 62 w 260"/>
                <a:gd name="T3" fmla="*/ 0 h 116"/>
                <a:gd name="T4" fmla="*/ 0 w 260"/>
                <a:gd name="T5" fmla="*/ 62 h 116"/>
                <a:gd name="T6" fmla="*/ 65 w 260"/>
                <a:gd name="T7" fmla="*/ 116 h 116"/>
                <a:gd name="T8" fmla="*/ 260 w 260"/>
                <a:gd name="T9" fmla="*/ 116 h 116"/>
                <a:gd name="T10" fmla="*/ 260 w 260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"/>
                <a:gd name="T19" fmla="*/ 0 h 116"/>
                <a:gd name="T20" fmla="*/ 260 w 260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" h="116">
                  <a:moveTo>
                    <a:pt x="260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5" y="116"/>
                  </a:lnTo>
                  <a:lnTo>
                    <a:pt x="260" y="11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Freeform 19"/>
            <p:cNvSpPr>
              <a:spLocks/>
            </p:cNvSpPr>
            <p:nvPr/>
          </p:nvSpPr>
          <p:spPr bwMode="auto">
            <a:xfrm>
              <a:off x="4173" y="2715"/>
              <a:ext cx="183" cy="134"/>
            </a:xfrm>
            <a:custGeom>
              <a:avLst/>
              <a:gdLst>
                <a:gd name="T0" fmla="*/ 260 w 260"/>
                <a:gd name="T1" fmla="*/ 0 h 116"/>
                <a:gd name="T2" fmla="*/ 62 w 260"/>
                <a:gd name="T3" fmla="*/ 0 h 116"/>
                <a:gd name="T4" fmla="*/ 0 w 260"/>
                <a:gd name="T5" fmla="*/ 62 h 116"/>
                <a:gd name="T6" fmla="*/ 65 w 260"/>
                <a:gd name="T7" fmla="*/ 116 h 116"/>
                <a:gd name="T8" fmla="*/ 260 w 260"/>
                <a:gd name="T9" fmla="*/ 11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116"/>
                <a:gd name="T17" fmla="*/ 260 w 260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116">
                  <a:moveTo>
                    <a:pt x="260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5" y="116"/>
                  </a:lnTo>
                  <a:lnTo>
                    <a:pt x="260" y="116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Freeform 20"/>
            <p:cNvSpPr>
              <a:spLocks/>
            </p:cNvSpPr>
            <p:nvPr/>
          </p:nvSpPr>
          <p:spPr bwMode="auto">
            <a:xfrm>
              <a:off x="4175" y="3338"/>
              <a:ext cx="175" cy="138"/>
            </a:xfrm>
            <a:custGeom>
              <a:avLst/>
              <a:gdLst>
                <a:gd name="T0" fmla="*/ 244 w 248"/>
                <a:gd name="T1" fmla="*/ 0 h 120"/>
                <a:gd name="T2" fmla="*/ 59 w 248"/>
                <a:gd name="T3" fmla="*/ 0 h 120"/>
                <a:gd name="T4" fmla="*/ 0 w 248"/>
                <a:gd name="T5" fmla="*/ 61 h 120"/>
                <a:gd name="T6" fmla="*/ 62 w 248"/>
                <a:gd name="T7" fmla="*/ 120 h 120"/>
                <a:gd name="T8" fmla="*/ 248 w 248"/>
                <a:gd name="T9" fmla="*/ 120 h 120"/>
                <a:gd name="T10" fmla="*/ 244 w 248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120"/>
                <a:gd name="T20" fmla="*/ 248 w 248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120">
                  <a:moveTo>
                    <a:pt x="244" y="0"/>
                  </a:moveTo>
                  <a:lnTo>
                    <a:pt x="59" y="0"/>
                  </a:lnTo>
                  <a:lnTo>
                    <a:pt x="0" y="61"/>
                  </a:lnTo>
                  <a:lnTo>
                    <a:pt x="62" y="120"/>
                  </a:lnTo>
                  <a:lnTo>
                    <a:pt x="248" y="12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Freeform 21"/>
            <p:cNvSpPr>
              <a:spLocks/>
            </p:cNvSpPr>
            <p:nvPr/>
          </p:nvSpPr>
          <p:spPr bwMode="auto">
            <a:xfrm>
              <a:off x="4175" y="3338"/>
              <a:ext cx="175" cy="138"/>
            </a:xfrm>
            <a:custGeom>
              <a:avLst/>
              <a:gdLst>
                <a:gd name="T0" fmla="*/ 244 w 248"/>
                <a:gd name="T1" fmla="*/ 0 h 120"/>
                <a:gd name="T2" fmla="*/ 59 w 248"/>
                <a:gd name="T3" fmla="*/ 0 h 120"/>
                <a:gd name="T4" fmla="*/ 0 w 248"/>
                <a:gd name="T5" fmla="*/ 61 h 120"/>
                <a:gd name="T6" fmla="*/ 62 w 248"/>
                <a:gd name="T7" fmla="*/ 120 h 120"/>
                <a:gd name="T8" fmla="*/ 248 w 248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20"/>
                <a:gd name="T17" fmla="*/ 248 w 248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20">
                  <a:moveTo>
                    <a:pt x="244" y="0"/>
                  </a:moveTo>
                  <a:lnTo>
                    <a:pt x="59" y="0"/>
                  </a:lnTo>
                  <a:lnTo>
                    <a:pt x="0" y="61"/>
                  </a:lnTo>
                  <a:lnTo>
                    <a:pt x="62" y="120"/>
                  </a:lnTo>
                  <a:lnTo>
                    <a:pt x="248" y="120"/>
                  </a:lnTo>
                </a:path>
              </a:pathLst>
            </a:custGeom>
            <a:noFill/>
            <a:ln w="4763">
              <a:solidFill>
                <a:srgbClr val="FFD9D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Freeform 22"/>
            <p:cNvSpPr>
              <a:spLocks/>
            </p:cNvSpPr>
            <p:nvPr/>
          </p:nvSpPr>
          <p:spPr bwMode="auto">
            <a:xfrm>
              <a:off x="3059" y="1755"/>
              <a:ext cx="628" cy="790"/>
            </a:xfrm>
            <a:custGeom>
              <a:avLst/>
              <a:gdLst>
                <a:gd name="T0" fmla="*/ 889 w 889"/>
                <a:gd name="T1" fmla="*/ 684 h 687"/>
                <a:gd name="T2" fmla="*/ 889 w 889"/>
                <a:gd name="T3" fmla="*/ 0 h 687"/>
                <a:gd name="T4" fmla="*/ 0 w 889"/>
                <a:gd name="T5" fmla="*/ 0 h 687"/>
                <a:gd name="T6" fmla="*/ 0 w 889"/>
                <a:gd name="T7" fmla="*/ 687 h 687"/>
                <a:gd name="T8" fmla="*/ 889 w 889"/>
                <a:gd name="T9" fmla="*/ 687 h 687"/>
                <a:gd name="T10" fmla="*/ 889 w 889"/>
                <a:gd name="T11" fmla="*/ 687 h 6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9"/>
                <a:gd name="T19" fmla="*/ 0 h 687"/>
                <a:gd name="T20" fmla="*/ 889 w 889"/>
                <a:gd name="T21" fmla="*/ 687 h 6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9" h="687">
                  <a:moveTo>
                    <a:pt x="889" y="684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687"/>
                  </a:lnTo>
                  <a:lnTo>
                    <a:pt x="889" y="6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Freeform 23"/>
            <p:cNvSpPr>
              <a:spLocks/>
            </p:cNvSpPr>
            <p:nvPr/>
          </p:nvSpPr>
          <p:spPr bwMode="auto">
            <a:xfrm>
              <a:off x="3059" y="3361"/>
              <a:ext cx="637" cy="389"/>
            </a:xfrm>
            <a:custGeom>
              <a:avLst/>
              <a:gdLst>
                <a:gd name="T0" fmla="*/ 902 w 902"/>
                <a:gd name="T1" fmla="*/ 335 h 338"/>
                <a:gd name="T2" fmla="*/ 902 w 902"/>
                <a:gd name="T3" fmla="*/ 0 h 338"/>
                <a:gd name="T4" fmla="*/ 0 w 902"/>
                <a:gd name="T5" fmla="*/ 0 h 338"/>
                <a:gd name="T6" fmla="*/ 0 w 902"/>
                <a:gd name="T7" fmla="*/ 338 h 338"/>
                <a:gd name="T8" fmla="*/ 902 w 902"/>
                <a:gd name="T9" fmla="*/ 338 h 338"/>
                <a:gd name="T10" fmla="*/ 902 w 902"/>
                <a:gd name="T11" fmla="*/ 338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2"/>
                <a:gd name="T19" fmla="*/ 0 h 338"/>
                <a:gd name="T20" fmla="*/ 902 w 902"/>
                <a:gd name="T21" fmla="*/ 338 h 3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2" h="338">
                  <a:moveTo>
                    <a:pt x="902" y="335"/>
                  </a:moveTo>
                  <a:lnTo>
                    <a:pt x="902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902" y="3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Freeform 24"/>
            <p:cNvSpPr>
              <a:spLocks/>
            </p:cNvSpPr>
            <p:nvPr/>
          </p:nvSpPr>
          <p:spPr bwMode="auto">
            <a:xfrm>
              <a:off x="4505" y="1970"/>
              <a:ext cx="639" cy="390"/>
            </a:xfrm>
            <a:custGeom>
              <a:avLst/>
              <a:gdLst>
                <a:gd name="T0" fmla="*/ 902 w 905"/>
                <a:gd name="T1" fmla="*/ 335 h 339"/>
                <a:gd name="T2" fmla="*/ 905 w 905"/>
                <a:gd name="T3" fmla="*/ 0 h 339"/>
                <a:gd name="T4" fmla="*/ 0 w 905"/>
                <a:gd name="T5" fmla="*/ 0 h 339"/>
                <a:gd name="T6" fmla="*/ 0 w 905"/>
                <a:gd name="T7" fmla="*/ 339 h 339"/>
                <a:gd name="T8" fmla="*/ 905 w 905"/>
                <a:gd name="T9" fmla="*/ 339 h 339"/>
                <a:gd name="T10" fmla="*/ 905 w 905"/>
                <a:gd name="T11" fmla="*/ 339 h 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5"/>
                <a:gd name="T19" fmla="*/ 0 h 339"/>
                <a:gd name="T20" fmla="*/ 905 w 905"/>
                <a:gd name="T21" fmla="*/ 339 h 3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5" h="339">
                  <a:moveTo>
                    <a:pt x="902" y="335"/>
                  </a:moveTo>
                  <a:lnTo>
                    <a:pt x="905" y="0"/>
                  </a:lnTo>
                  <a:lnTo>
                    <a:pt x="0" y="0"/>
                  </a:lnTo>
                  <a:lnTo>
                    <a:pt x="0" y="339"/>
                  </a:lnTo>
                  <a:lnTo>
                    <a:pt x="905" y="33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Freeform 25"/>
            <p:cNvSpPr>
              <a:spLocks/>
            </p:cNvSpPr>
            <p:nvPr/>
          </p:nvSpPr>
          <p:spPr bwMode="auto">
            <a:xfrm>
              <a:off x="3328" y="2545"/>
              <a:ext cx="96" cy="816"/>
            </a:xfrm>
            <a:custGeom>
              <a:avLst/>
              <a:gdLst>
                <a:gd name="T0" fmla="*/ 68 w 136"/>
                <a:gd name="T1" fmla="*/ 0 h 710"/>
                <a:gd name="T2" fmla="*/ 0 w 136"/>
                <a:gd name="T3" fmla="*/ 71 h 710"/>
                <a:gd name="T4" fmla="*/ 0 w 136"/>
                <a:gd name="T5" fmla="*/ 655 h 710"/>
                <a:gd name="T6" fmla="*/ 65 w 136"/>
                <a:gd name="T7" fmla="*/ 710 h 710"/>
                <a:gd name="T8" fmla="*/ 136 w 136"/>
                <a:gd name="T9" fmla="*/ 651 h 710"/>
                <a:gd name="T10" fmla="*/ 136 w 136"/>
                <a:gd name="T11" fmla="*/ 71 h 710"/>
                <a:gd name="T12" fmla="*/ 68 w 136"/>
                <a:gd name="T13" fmla="*/ 3 h 710"/>
                <a:gd name="T14" fmla="*/ 68 w 136"/>
                <a:gd name="T15" fmla="*/ 3 h 710"/>
                <a:gd name="T16" fmla="*/ 68 w 136"/>
                <a:gd name="T17" fmla="*/ 0 h 7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710"/>
                <a:gd name="T29" fmla="*/ 136 w 136"/>
                <a:gd name="T30" fmla="*/ 710 h 7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710">
                  <a:moveTo>
                    <a:pt x="68" y="0"/>
                  </a:moveTo>
                  <a:lnTo>
                    <a:pt x="0" y="71"/>
                  </a:lnTo>
                  <a:lnTo>
                    <a:pt x="0" y="655"/>
                  </a:lnTo>
                  <a:lnTo>
                    <a:pt x="65" y="710"/>
                  </a:lnTo>
                  <a:lnTo>
                    <a:pt x="136" y="651"/>
                  </a:lnTo>
                  <a:lnTo>
                    <a:pt x="136" y="71"/>
                  </a:lnTo>
                  <a:lnTo>
                    <a:pt x="68" y="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Freeform 26"/>
            <p:cNvSpPr>
              <a:spLocks/>
            </p:cNvSpPr>
            <p:nvPr/>
          </p:nvSpPr>
          <p:spPr bwMode="auto">
            <a:xfrm>
              <a:off x="3328" y="2545"/>
              <a:ext cx="96" cy="816"/>
            </a:xfrm>
            <a:custGeom>
              <a:avLst/>
              <a:gdLst>
                <a:gd name="T0" fmla="*/ 68 w 136"/>
                <a:gd name="T1" fmla="*/ 0 h 710"/>
                <a:gd name="T2" fmla="*/ 0 w 136"/>
                <a:gd name="T3" fmla="*/ 71 h 710"/>
                <a:gd name="T4" fmla="*/ 0 w 136"/>
                <a:gd name="T5" fmla="*/ 655 h 710"/>
                <a:gd name="T6" fmla="*/ 65 w 136"/>
                <a:gd name="T7" fmla="*/ 710 h 710"/>
                <a:gd name="T8" fmla="*/ 136 w 136"/>
                <a:gd name="T9" fmla="*/ 651 h 710"/>
                <a:gd name="T10" fmla="*/ 136 w 136"/>
                <a:gd name="T11" fmla="*/ 71 h 710"/>
                <a:gd name="T12" fmla="*/ 68 w 136"/>
                <a:gd name="T13" fmla="*/ 3 h 710"/>
                <a:gd name="T14" fmla="*/ 68 w 136"/>
                <a:gd name="T15" fmla="*/ 3 h 7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710"/>
                <a:gd name="T26" fmla="*/ 136 w 136"/>
                <a:gd name="T27" fmla="*/ 710 h 7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710">
                  <a:moveTo>
                    <a:pt x="68" y="0"/>
                  </a:moveTo>
                  <a:lnTo>
                    <a:pt x="0" y="71"/>
                  </a:lnTo>
                  <a:lnTo>
                    <a:pt x="0" y="655"/>
                  </a:lnTo>
                  <a:lnTo>
                    <a:pt x="65" y="710"/>
                  </a:lnTo>
                  <a:lnTo>
                    <a:pt x="136" y="651"/>
                  </a:lnTo>
                  <a:lnTo>
                    <a:pt x="136" y="71"/>
                  </a:lnTo>
                  <a:lnTo>
                    <a:pt x="68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Freeform 27"/>
            <p:cNvSpPr>
              <a:spLocks/>
            </p:cNvSpPr>
            <p:nvPr/>
          </p:nvSpPr>
          <p:spPr bwMode="auto">
            <a:xfrm>
              <a:off x="3984" y="1755"/>
              <a:ext cx="189" cy="1995"/>
            </a:xfrm>
            <a:custGeom>
              <a:avLst/>
              <a:gdLst>
                <a:gd name="T0" fmla="*/ 139 w 267"/>
                <a:gd name="T1" fmla="*/ 0 h 1735"/>
                <a:gd name="T2" fmla="*/ 0 w 267"/>
                <a:gd name="T3" fmla="*/ 155 h 1735"/>
                <a:gd name="T4" fmla="*/ 0 w 267"/>
                <a:gd name="T5" fmla="*/ 1597 h 1735"/>
                <a:gd name="T6" fmla="*/ 130 w 267"/>
                <a:gd name="T7" fmla="*/ 1735 h 1735"/>
                <a:gd name="T8" fmla="*/ 267 w 267"/>
                <a:gd name="T9" fmla="*/ 1593 h 1735"/>
                <a:gd name="T10" fmla="*/ 267 w 267"/>
                <a:gd name="T11" fmla="*/ 155 h 1735"/>
                <a:gd name="T12" fmla="*/ 139 w 267"/>
                <a:gd name="T13" fmla="*/ 3 h 1735"/>
                <a:gd name="T14" fmla="*/ 139 w 267"/>
                <a:gd name="T15" fmla="*/ 3 h 1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735"/>
                <a:gd name="T26" fmla="*/ 267 w 267"/>
                <a:gd name="T27" fmla="*/ 1735 h 17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735">
                  <a:moveTo>
                    <a:pt x="139" y="0"/>
                  </a:moveTo>
                  <a:lnTo>
                    <a:pt x="0" y="155"/>
                  </a:lnTo>
                  <a:lnTo>
                    <a:pt x="0" y="1597"/>
                  </a:lnTo>
                  <a:lnTo>
                    <a:pt x="130" y="1735"/>
                  </a:lnTo>
                  <a:lnTo>
                    <a:pt x="267" y="1593"/>
                  </a:lnTo>
                  <a:lnTo>
                    <a:pt x="267" y="155"/>
                  </a:lnTo>
                  <a:lnTo>
                    <a:pt x="139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Freeform 28"/>
            <p:cNvSpPr>
              <a:spLocks/>
            </p:cNvSpPr>
            <p:nvPr/>
          </p:nvSpPr>
          <p:spPr bwMode="auto">
            <a:xfrm>
              <a:off x="3427" y="2872"/>
              <a:ext cx="555" cy="158"/>
            </a:xfrm>
            <a:custGeom>
              <a:avLst/>
              <a:gdLst>
                <a:gd name="T0" fmla="*/ 787 w 787"/>
                <a:gd name="T1" fmla="*/ 77 h 138"/>
                <a:gd name="T2" fmla="*/ 722 w 787"/>
                <a:gd name="T3" fmla="*/ 0 h 138"/>
                <a:gd name="T4" fmla="*/ 55 w 787"/>
                <a:gd name="T5" fmla="*/ 0 h 138"/>
                <a:gd name="T6" fmla="*/ 0 w 787"/>
                <a:gd name="T7" fmla="*/ 71 h 138"/>
                <a:gd name="T8" fmla="*/ 58 w 787"/>
                <a:gd name="T9" fmla="*/ 138 h 138"/>
                <a:gd name="T10" fmla="*/ 719 w 787"/>
                <a:gd name="T11" fmla="*/ 138 h 138"/>
                <a:gd name="T12" fmla="*/ 787 w 787"/>
                <a:gd name="T13" fmla="*/ 77 h 138"/>
                <a:gd name="T14" fmla="*/ 787 w 787"/>
                <a:gd name="T15" fmla="*/ 77 h 1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7"/>
                <a:gd name="T25" fmla="*/ 0 h 138"/>
                <a:gd name="T26" fmla="*/ 787 w 787"/>
                <a:gd name="T27" fmla="*/ 138 h 1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7" h="138">
                  <a:moveTo>
                    <a:pt x="787" y="77"/>
                  </a:moveTo>
                  <a:lnTo>
                    <a:pt x="722" y="0"/>
                  </a:lnTo>
                  <a:lnTo>
                    <a:pt x="55" y="0"/>
                  </a:lnTo>
                  <a:lnTo>
                    <a:pt x="0" y="71"/>
                  </a:lnTo>
                  <a:lnTo>
                    <a:pt x="58" y="138"/>
                  </a:lnTo>
                  <a:lnTo>
                    <a:pt x="719" y="138"/>
                  </a:lnTo>
                  <a:lnTo>
                    <a:pt x="787" y="7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Freeform 29"/>
            <p:cNvSpPr>
              <a:spLocks/>
            </p:cNvSpPr>
            <p:nvPr/>
          </p:nvSpPr>
          <p:spPr bwMode="auto">
            <a:xfrm>
              <a:off x="5146" y="2100"/>
              <a:ext cx="326" cy="134"/>
            </a:xfrm>
            <a:custGeom>
              <a:avLst/>
              <a:gdLst>
                <a:gd name="T0" fmla="*/ 459 w 462"/>
                <a:gd name="T1" fmla="*/ 61 h 116"/>
                <a:gd name="T2" fmla="*/ 393 w 462"/>
                <a:gd name="T3" fmla="*/ 0 h 116"/>
                <a:gd name="T4" fmla="*/ 52 w 462"/>
                <a:gd name="T5" fmla="*/ 0 h 116"/>
                <a:gd name="T6" fmla="*/ 0 w 462"/>
                <a:gd name="T7" fmla="*/ 55 h 116"/>
                <a:gd name="T8" fmla="*/ 56 w 462"/>
                <a:gd name="T9" fmla="*/ 116 h 116"/>
                <a:gd name="T10" fmla="*/ 393 w 462"/>
                <a:gd name="T11" fmla="*/ 116 h 116"/>
                <a:gd name="T12" fmla="*/ 462 w 462"/>
                <a:gd name="T13" fmla="*/ 61 h 116"/>
                <a:gd name="T14" fmla="*/ 462 w 462"/>
                <a:gd name="T15" fmla="*/ 61 h 1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2"/>
                <a:gd name="T25" fmla="*/ 0 h 116"/>
                <a:gd name="T26" fmla="*/ 462 w 462"/>
                <a:gd name="T27" fmla="*/ 116 h 1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2" h="116">
                  <a:moveTo>
                    <a:pt x="459" y="61"/>
                  </a:moveTo>
                  <a:lnTo>
                    <a:pt x="393" y="0"/>
                  </a:lnTo>
                  <a:lnTo>
                    <a:pt x="52" y="0"/>
                  </a:lnTo>
                  <a:lnTo>
                    <a:pt x="0" y="55"/>
                  </a:lnTo>
                  <a:lnTo>
                    <a:pt x="56" y="116"/>
                  </a:lnTo>
                  <a:lnTo>
                    <a:pt x="393" y="116"/>
                  </a:lnTo>
                  <a:lnTo>
                    <a:pt x="462" y="6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Freeform 30"/>
            <p:cNvSpPr>
              <a:spLocks/>
            </p:cNvSpPr>
            <p:nvPr/>
          </p:nvSpPr>
          <p:spPr bwMode="auto">
            <a:xfrm>
              <a:off x="5146" y="2723"/>
              <a:ext cx="326" cy="134"/>
            </a:xfrm>
            <a:custGeom>
              <a:avLst/>
              <a:gdLst>
                <a:gd name="T0" fmla="*/ 462 w 462"/>
                <a:gd name="T1" fmla="*/ 61 h 116"/>
                <a:gd name="T2" fmla="*/ 393 w 462"/>
                <a:gd name="T3" fmla="*/ 0 h 116"/>
                <a:gd name="T4" fmla="*/ 56 w 462"/>
                <a:gd name="T5" fmla="*/ 0 h 116"/>
                <a:gd name="T6" fmla="*/ 0 w 462"/>
                <a:gd name="T7" fmla="*/ 55 h 116"/>
                <a:gd name="T8" fmla="*/ 59 w 462"/>
                <a:gd name="T9" fmla="*/ 116 h 116"/>
                <a:gd name="T10" fmla="*/ 393 w 462"/>
                <a:gd name="T11" fmla="*/ 116 h 116"/>
                <a:gd name="T12" fmla="*/ 462 w 462"/>
                <a:gd name="T13" fmla="*/ 64 h 116"/>
                <a:gd name="T14" fmla="*/ 462 w 462"/>
                <a:gd name="T15" fmla="*/ 64 h 1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2"/>
                <a:gd name="T25" fmla="*/ 0 h 116"/>
                <a:gd name="T26" fmla="*/ 462 w 462"/>
                <a:gd name="T27" fmla="*/ 116 h 1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2" h="116">
                  <a:moveTo>
                    <a:pt x="462" y="61"/>
                  </a:moveTo>
                  <a:lnTo>
                    <a:pt x="393" y="0"/>
                  </a:lnTo>
                  <a:lnTo>
                    <a:pt x="56" y="0"/>
                  </a:lnTo>
                  <a:lnTo>
                    <a:pt x="0" y="55"/>
                  </a:lnTo>
                  <a:lnTo>
                    <a:pt x="59" y="116"/>
                  </a:lnTo>
                  <a:lnTo>
                    <a:pt x="393" y="116"/>
                  </a:lnTo>
                  <a:lnTo>
                    <a:pt x="462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Freeform 31"/>
            <p:cNvSpPr>
              <a:spLocks/>
            </p:cNvSpPr>
            <p:nvPr/>
          </p:nvSpPr>
          <p:spPr bwMode="auto">
            <a:xfrm>
              <a:off x="5146" y="3346"/>
              <a:ext cx="326" cy="137"/>
            </a:xfrm>
            <a:custGeom>
              <a:avLst/>
              <a:gdLst>
                <a:gd name="T0" fmla="*/ 459 w 462"/>
                <a:gd name="T1" fmla="*/ 64 h 119"/>
                <a:gd name="T2" fmla="*/ 393 w 462"/>
                <a:gd name="T3" fmla="*/ 0 h 119"/>
                <a:gd name="T4" fmla="*/ 52 w 462"/>
                <a:gd name="T5" fmla="*/ 0 h 119"/>
                <a:gd name="T6" fmla="*/ 0 w 462"/>
                <a:gd name="T7" fmla="*/ 58 h 119"/>
                <a:gd name="T8" fmla="*/ 56 w 462"/>
                <a:gd name="T9" fmla="*/ 119 h 119"/>
                <a:gd name="T10" fmla="*/ 393 w 462"/>
                <a:gd name="T11" fmla="*/ 119 h 119"/>
                <a:gd name="T12" fmla="*/ 462 w 462"/>
                <a:gd name="T13" fmla="*/ 64 h 119"/>
                <a:gd name="T14" fmla="*/ 462 w 462"/>
                <a:gd name="T15" fmla="*/ 64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2"/>
                <a:gd name="T25" fmla="*/ 0 h 119"/>
                <a:gd name="T26" fmla="*/ 462 w 462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2" h="119">
                  <a:moveTo>
                    <a:pt x="459" y="64"/>
                  </a:moveTo>
                  <a:lnTo>
                    <a:pt x="393" y="0"/>
                  </a:lnTo>
                  <a:lnTo>
                    <a:pt x="52" y="0"/>
                  </a:lnTo>
                  <a:lnTo>
                    <a:pt x="0" y="58"/>
                  </a:lnTo>
                  <a:lnTo>
                    <a:pt x="56" y="119"/>
                  </a:lnTo>
                  <a:lnTo>
                    <a:pt x="393" y="119"/>
                  </a:lnTo>
                  <a:lnTo>
                    <a:pt x="462" y="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Rectangle 32"/>
            <p:cNvSpPr>
              <a:spLocks noChangeArrowheads="1"/>
            </p:cNvSpPr>
            <p:nvPr/>
          </p:nvSpPr>
          <p:spPr bwMode="auto">
            <a:xfrm>
              <a:off x="3264" y="2055"/>
              <a:ext cx="2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CPU</a:t>
              </a:r>
              <a:endParaRPr kumimoji="1" lang="en-US" altLang="ko-KR"/>
            </a:p>
          </p:txBody>
        </p:sp>
        <p:sp>
          <p:nvSpPr>
            <p:cNvPr id="13346" name="Rectangle 33"/>
            <p:cNvSpPr>
              <a:spLocks noChangeArrowheads="1"/>
            </p:cNvSpPr>
            <p:nvPr/>
          </p:nvSpPr>
          <p:spPr bwMode="auto">
            <a:xfrm>
              <a:off x="3127" y="3446"/>
              <a:ext cx="3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Main </a:t>
              </a:r>
            </a:p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kumimoji="1" lang="en-US" altLang="ko-KR"/>
            </a:p>
          </p:txBody>
        </p:sp>
        <p:sp>
          <p:nvSpPr>
            <p:cNvPr id="13347" name="Rectangle 34"/>
            <p:cNvSpPr>
              <a:spLocks noChangeArrowheads="1"/>
            </p:cNvSpPr>
            <p:nvPr/>
          </p:nvSpPr>
          <p:spPr bwMode="auto">
            <a:xfrm>
              <a:off x="3936" y="1610"/>
              <a:ext cx="31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I/O bus</a:t>
              </a:r>
              <a:endParaRPr kumimoji="1" lang="en-US" altLang="ko-KR"/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4608" y="2112"/>
              <a:ext cx="46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Interface 1</a:t>
              </a:r>
              <a:endParaRPr kumimoji="1" lang="en-US" altLang="ko-KR"/>
            </a:p>
          </p:txBody>
        </p:sp>
        <p:sp>
          <p:nvSpPr>
            <p:cNvPr id="13349" name="Freeform 36"/>
            <p:cNvSpPr>
              <a:spLocks/>
            </p:cNvSpPr>
            <p:nvPr/>
          </p:nvSpPr>
          <p:spPr bwMode="auto">
            <a:xfrm>
              <a:off x="4505" y="2597"/>
              <a:ext cx="639" cy="386"/>
            </a:xfrm>
            <a:custGeom>
              <a:avLst/>
              <a:gdLst>
                <a:gd name="T0" fmla="*/ 902 w 905"/>
                <a:gd name="T1" fmla="*/ 336 h 336"/>
                <a:gd name="T2" fmla="*/ 905 w 905"/>
                <a:gd name="T3" fmla="*/ 0 h 336"/>
                <a:gd name="T4" fmla="*/ 0 w 905"/>
                <a:gd name="T5" fmla="*/ 0 h 336"/>
                <a:gd name="T6" fmla="*/ 0 w 905"/>
                <a:gd name="T7" fmla="*/ 336 h 336"/>
                <a:gd name="T8" fmla="*/ 905 w 905"/>
                <a:gd name="T9" fmla="*/ 336 h 336"/>
                <a:gd name="T10" fmla="*/ 905 w 905"/>
                <a:gd name="T11" fmla="*/ 336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5"/>
                <a:gd name="T19" fmla="*/ 0 h 336"/>
                <a:gd name="T20" fmla="*/ 905 w 905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5" h="336">
                  <a:moveTo>
                    <a:pt x="902" y="336"/>
                  </a:moveTo>
                  <a:lnTo>
                    <a:pt x="905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905" y="3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4595" y="2736"/>
              <a:ext cx="46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Interface 2</a:t>
              </a:r>
              <a:endParaRPr kumimoji="1" lang="en-US" altLang="ko-KR"/>
            </a:p>
          </p:txBody>
        </p:sp>
        <p:sp>
          <p:nvSpPr>
            <p:cNvPr id="13351" name="Freeform 38"/>
            <p:cNvSpPr>
              <a:spLocks/>
            </p:cNvSpPr>
            <p:nvPr/>
          </p:nvSpPr>
          <p:spPr bwMode="auto">
            <a:xfrm>
              <a:off x="4505" y="3217"/>
              <a:ext cx="639" cy="388"/>
            </a:xfrm>
            <a:custGeom>
              <a:avLst/>
              <a:gdLst>
                <a:gd name="T0" fmla="*/ 902 w 905"/>
                <a:gd name="T1" fmla="*/ 335 h 338"/>
                <a:gd name="T2" fmla="*/ 905 w 905"/>
                <a:gd name="T3" fmla="*/ 0 h 338"/>
                <a:gd name="T4" fmla="*/ 0 w 905"/>
                <a:gd name="T5" fmla="*/ 0 h 338"/>
                <a:gd name="T6" fmla="*/ 0 w 905"/>
                <a:gd name="T7" fmla="*/ 338 h 338"/>
                <a:gd name="T8" fmla="*/ 905 w 905"/>
                <a:gd name="T9" fmla="*/ 338 h 338"/>
                <a:gd name="T10" fmla="*/ 905 w 905"/>
                <a:gd name="T11" fmla="*/ 338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5"/>
                <a:gd name="T19" fmla="*/ 0 h 338"/>
                <a:gd name="T20" fmla="*/ 905 w 905"/>
                <a:gd name="T21" fmla="*/ 338 h 3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5" h="338">
                  <a:moveTo>
                    <a:pt x="902" y="335"/>
                  </a:moveTo>
                  <a:lnTo>
                    <a:pt x="905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905" y="3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4595" y="3360"/>
              <a:ext cx="46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300">
                  <a:solidFill>
                    <a:srgbClr val="000000"/>
                  </a:solidFill>
                  <a:latin typeface="Arial" charset="0"/>
                </a:rPr>
                <a:t>Interface 3</a:t>
              </a:r>
              <a:endParaRPr kumimoji="1" lang="en-US" altLang="ko-KR"/>
            </a:p>
          </p:txBody>
        </p:sp>
        <p:sp>
          <p:nvSpPr>
            <p:cNvPr id="13353" name="Freeform 40"/>
            <p:cNvSpPr>
              <a:spLocks/>
            </p:cNvSpPr>
            <p:nvPr/>
          </p:nvSpPr>
          <p:spPr bwMode="auto">
            <a:xfrm>
              <a:off x="4332" y="3323"/>
              <a:ext cx="29" cy="164"/>
            </a:xfrm>
            <a:custGeom>
              <a:avLst/>
              <a:gdLst>
                <a:gd name="T0" fmla="*/ 40 w 40"/>
                <a:gd name="T1" fmla="*/ 139 h 142"/>
                <a:gd name="T2" fmla="*/ 40 w 40"/>
                <a:gd name="T3" fmla="*/ 0 h 142"/>
                <a:gd name="T4" fmla="*/ 0 w 40"/>
                <a:gd name="T5" fmla="*/ 0 h 142"/>
                <a:gd name="T6" fmla="*/ 0 w 40"/>
                <a:gd name="T7" fmla="*/ 142 h 142"/>
                <a:gd name="T8" fmla="*/ 40 w 40"/>
                <a:gd name="T9" fmla="*/ 142 h 142"/>
                <a:gd name="T10" fmla="*/ 40 w 40"/>
                <a:gd name="T11" fmla="*/ 142 h 142"/>
                <a:gd name="T12" fmla="*/ 40 w 40"/>
                <a:gd name="T13" fmla="*/ 139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142"/>
                <a:gd name="T23" fmla="*/ 40 w 40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142">
                  <a:moveTo>
                    <a:pt x="40" y="139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40" y="142"/>
                  </a:lnTo>
                  <a:lnTo>
                    <a:pt x="40" y="1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4" name="Freeform 41"/>
            <p:cNvSpPr>
              <a:spLocks/>
            </p:cNvSpPr>
            <p:nvPr/>
          </p:nvSpPr>
          <p:spPr bwMode="auto">
            <a:xfrm>
              <a:off x="4175" y="3338"/>
              <a:ext cx="328" cy="138"/>
            </a:xfrm>
            <a:custGeom>
              <a:avLst/>
              <a:gdLst>
                <a:gd name="T0" fmla="*/ 465 w 465"/>
                <a:gd name="T1" fmla="*/ 65 h 120"/>
                <a:gd name="T2" fmla="*/ 396 w 465"/>
                <a:gd name="T3" fmla="*/ 0 h 120"/>
                <a:gd name="T4" fmla="*/ 59 w 465"/>
                <a:gd name="T5" fmla="*/ 0 h 120"/>
                <a:gd name="T6" fmla="*/ 0 w 465"/>
                <a:gd name="T7" fmla="*/ 61 h 120"/>
                <a:gd name="T8" fmla="*/ 62 w 465"/>
                <a:gd name="T9" fmla="*/ 120 h 120"/>
                <a:gd name="T10" fmla="*/ 396 w 465"/>
                <a:gd name="T11" fmla="*/ 120 h 120"/>
                <a:gd name="T12" fmla="*/ 465 w 465"/>
                <a:gd name="T13" fmla="*/ 65 h 120"/>
                <a:gd name="T14" fmla="*/ 465 w 465"/>
                <a:gd name="T15" fmla="*/ 65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5"/>
                <a:gd name="T25" fmla="*/ 0 h 120"/>
                <a:gd name="T26" fmla="*/ 465 w 465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5" h="120">
                  <a:moveTo>
                    <a:pt x="465" y="65"/>
                  </a:moveTo>
                  <a:lnTo>
                    <a:pt x="396" y="0"/>
                  </a:lnTo>
                  <a:lnTo>
                    <a:pt x="59" y="0"/>
                  </a:lnTo>
                  <a:lnTo>
                    <a:pt x="0" y="61"/>
                  </a:lnTo>
                  <a:lnTo>
                    <a:pt x="62" y="120"/>
                  </a:lnTo>
                  <a:lnTo>
                    <a:pt x="396" y="120"/>
                  </a:lnTo>
                  <a:lnTo>
                    <a:pt x="465" y="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5" name="Freeform 42"/>
            <p:cNvSpPr>
              <a:spLocks/>
            </p:cNvSpPr>
            <p:nvPr/>
          </p:nvSpPr>
          <p:spPr bwMode="auto">
            <a:xfrm>
              <a:off x="4332" y="2705"/>
              <a:ext cx="46" cy="170"/>
            </a:xfrm>
            <a:custGeom>
              <a:avLst/>
              <a:gdLst>
                <a:gd name="T0" fmla="*/ 65 w 65"/>
                <a:gd name="T1" fmla="*/ 145 h 148"/>
                <a:gd name="T2" fmla="*/ 65 w 65"/>
                <a:gd name="T3" fmla="*/ 0 h 148"/>
                <a:gd name="T4" fmla="*/ 0 w 65"/>
                <a:gd name="T5" fmla="*/ 0 h 148"/>
                <a:gd name="T6" fmla="*/ 0 w 65"/>
                <a:gd name="T7" fmla="*/ 148 h 148"/>
                <a:gd name="T8" fmla="*/ 65 w 65"/>
                <a:gd name="T9" fmla="*/ 148 h 148"/>
                <a:gd name="T10" fmla="*/ 65 w 65"/>
                <a:gd name="T11" fmla="*/ 148 h 148"/>
                <a:gd name="T12" fmla="*/ 65 w 65"/>
                <a:gd name="T13" fmla="*/ 145 h 1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148"/>
                <a:gd name="T23" fmla="*/ 65 w 65"/>
                <a:gd name="T24" fmla="*/ 148 h 1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148">
                  <a:moveTo>
                    <a:pt x="65" y="14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148"/>
                  </a:lnTo>
                  <a:lnTo>
                    <a:pt x="65" y="148"/>
                  </a:lnTo>
                  <a:lnTo>
                    <a:pt x="65" y="1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6" name="Freeform 43"/>
            <p:cNvSpPr>
              <a:spLocks/>
            </p:cNvSpPr>
            <p:nvPr/>
          </p:nvSpPr>
          <p:spPr bwMode="auto">
            <a:xfrm>
              <a:off x="4173" y="2715"/>
              <a:ext cx="330" cy="134"/>
            </a:xfrm>
            <a:custGeom>
              <a:avLst/>
              <a:gdLst>
                <a:gd name="T0" fmla="*/ 468 w 468"/>
                <a:gd name="T1" fmla="*/ 62 h 116"/>
                <a:gd name="T2" fmla="*/ 399 w 468"/>
                <a:gd name="T3" fmla="*/ 0 h 116"/>
                <a:gd name="T4" fmla="*/ 62 w 468"/>
                <a:gd name="T5" fmla="*/ 0 h 116"/>
                <a:gd name="T6" fmla="*/ 0 w 468"/>
                <a:gd name="T7" fmla="*/ 62 h 116"/>
                <a:gd name="T8" fmla="*/ 65 w 468"/>
                <a:gd name="T9" fmla="*/ 116 h 116"/>
                <a:gd name="T10" fmla="*/ 399 w 468"/>
                <a:gd name="T11" fmla="*/ 116 h 116"/>
                <a:gd name="T12" fmla="*/ 468 w 468"/>
                <a:gd name="T13" fmla="*/ 65 h 116"/>
                <a:gd name="T14" fmla="*/ 468 w 468"/>
                <a:gd name="T15" fmla="*/ 65 h 1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8"/>
                <a:gd name="T25" fmla="*/ 0 h 116"/>
                <a:gd name="T26" fmla="*/ 468 w 468"/>
                <a:gd name="T27" fmla="*/ 116 h 1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8" h="116">
                  <a:moveTo>
                    <a:pt x="468" y="62"/>
                  </a:moveTo>
                  <a:lnTo>
                    <a:pt x="399" y="0"/>
                  </a:lnTo>
                  <a:lnTo>
                    <a:pt x="62" y="0"/>
                  </a:lnTo>
                  <a:lnTo>
                    <a:pt x="0" y="62"/>
                  </a:lnTo>
                  <a:lnTo>
                    <a:pt x="65" y="116"/>
                  </a:lnTo>
                  <a:lnTo>
                    <a:pt x="399" y="116"/>
                  </a:lnTo>
                  <a:lnTo>
                    <a:pt x="468" y="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Freeform 44"/>
            <p:cNvSpPr>
              <a:spLocks/>
            </p:cNvSpPr>
            <p:nvPr/>
          </p:nvSpPr>
          <p:spPr bwMode="auto">
            <a:xfrm>
              <a:off x="4332" y="2059"/>
              <a:ext cx="44" cy="196"/>
            </a:xfrm>
            <a:custGeom>
              <a:avLst/>
              <a:gdLst>
                <a:gd name="T0" fmla="*/ 62 w 62"/>
                <a:gd name="T1" fmla="*/ 171 h 171"/>
                <a:gd name="T2" fmla="*/ 62 w 62"/>
                <a:gd name="T3" fmla="*/ 0 h 171"/>
                <a:gd name="T4" fmla="*/ 0 w 62"/>
                <a:gd name="T5" fmla="*/ 0 h 171"/>
                <a:gd name="T6" fmla="*/ 0 w 62"/>
                <a:gd name="T7" fmla="*/ 171 h 171"/>
                <a:gd name="T8" fmla="*/ 62 w 62"/>
                <a:gd name="T9" fmla="*/ 171 h 171"/>
                <a:gd name="T10" fmla="*/ 62 w 62"/>
                <a:gd name="T11" fmla="*/ 171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171"/>
                <a:gd name="T20" fmla="*/ 62 w 62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171">
                  <a:moveTo>
                    <a:pt x="62" y="171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62" y="1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Freeform 45"/>
            <p:cNvSpPr>
              <a:spLocks/>
            </p:cNvSpPr>
            <p:nvPr/>
          </p:nvSpPr>
          <p:spPr bwMode="auto">
            <a:xfrm>
              <a:off x="4173" y="2092"/>
              <a:ext cx="330" cy="134"/>
            </a:xfrm>
            <a:custGeom>
              <a:avLst/>
              <a:gdLst>
                <a:gd name="T0" fmla="*/ 468 w 468"/>
                <a:gd name="T1" fmla="*/ 62 h 116"/>
                <a:gd name="T2" fmla="*/ 399 w 468"/>
                <a:gd name="T3" fmla="*/ 0 h 116"/>
                <a:gd name="T4" fmla="*/ 62 w 468"/>
                <a:gd name="T5" fmla="*/ 0 h 116"/>
                <a:gd name="T6" fmla="*/ 0 w 468"/>
                <a:gd name="T7" fmla="*/ 58 h 116"/>
                <a:gd name="T8" fmla="*/ 65 w 468"/>
                <a:gd name="T9" fmla="*/ 116 h 116"/>
                <a:gd name="T10" fmla="*/ 399 w 468"/>
                <a:gd name="T11" fmla="*/ 116 h 116"/>
                <a:gd name="T12" fmla="*/ 468 w 468"/>
                <a:gd name="T13" fmla="*/ 62 h 116"/>
                <a:gd name="T14" fmla="*/ 468 w 468"/>
                <a:gd name="T15" fmla="*/ 62 h 1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8"/>
                <a:gd name="T25" fmla="*/ 0 h 116"/>
                <a:gd name="T26" fmla="*/ 468 w 468"/>
                <a:gd name="T27" fmla="*/ 116 h 1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8" h="116">
                  <a:moveTo>
                    <a:pt x="468" y="62"/>
                  </a:moveTo>
                  <a:lnTo>
                    <a:pt x="399" y="0"/>
                  </a:lnTo>
                  <a:lnTo>
                    <a:pt x="62" y="0"/>
                  </a:lnTo>
                  <a:lnTo>
                    <a:pt x="0" y="58"/>
                  </a:lnTo>
                  <a:lnTo>
                    <a:pt x="65" y="116"/>
                  </a:lnTo>
                  <a:lnTo>
                    <a:pt x="399" y="116"/>
                  </a:lnTo>
                  <a:lnTo>
                    <a:pt x="468" y="6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Freeform 46"/>
            <p:cNvSpPr>
              <a:spLocks/>
            </p:cNvSpPr>
            <p:nvPr/>
          </p:nvSpPr>
          <p:spPr bwMode="auto">
            <a:xfrm>
              <a:off x="3352" y="2159"/>
              <a:ext cx="1256" cy="1254"/>
            </a:xfrm>
            <a:custGeom>
              <a:avLst/>
              <a:gdLst>
                <a:gd name="T0" fmla="*/ 1107 w 1779"/>
                <a:gd name="T1" fmla="*/ 4 h 1091"/>
                <a:gd name="T2" fmla="*/ 1082 w 1779"/>
                <a:gd name="T3" fmla="*/ 10 h 1091"/>
                <a:gd name="T4" fmla="*/ 1048 w 1779"/>
                <a:gd name="T5" fmla="*/ 29 h 1091"/>
                <a:gd name="T6" fmla="*/ 1020 w 1779"/>
                <a:gd name="T7" fmla="*/ 62 h 1091"/>
                <a:gd name="T8" fmla="*/ 1008 w 1779"/>
                <a:gd name="T9" fmla="*/ 97 h 1091"/>
                <a:gd name="T10" fmla="*/ 998 w 1779"/>
                <a:gd name="T11" fmla="*/ 142 h 1091"/>
                <a:gd name="T12" fmla="*/ 992 w 1779"/>
                <a:gd name="T13" fmla="*/ 210 h 1091"/>
                <a:gd name="T14" fmla="*/ 992 w 1779"/>
                <a:gd name="T15" fmla="*/ 304 h 1091"/>
                <a:gd name="T16" fmla="*/ 992 w 1779"/>
                <a:gd name="T17" fmla="*/ 413 h 1091"/>
                <a:gd name="T18" fmla="*/ 992 w 1779"/>
                <a:gd name="T19" fmla="*/ 513 h 1091"/>
                <a:gd name="T20" fmla="*/ 977 w 1779"/>
                <a:gd name="T21" fmla="*/ 587 h 1091"/>
                <a:gd name="T22" fmla="*/ 949 w 1779"/>
                <a:gd name="T23" fmla="*/ 633 h 1091"/>
                <a:gd name="T24" fmla="*/ 918 w 1779"/>
                <a:gd name="T25" fmla="*/ 642 h 1091"/>
                <a:gd name="T26" fmla="*/ 902 w 1779"/>
                <a:gd name="T27" fmla="*/ 642 h 1091"/>
                <a:gd name="T28" fmla="*/ 84 w 1779"/>
                <a:gd name="T29" fmla="*/ 646 h 1091"/>
                <a:gd name="T30" fmla="*/ 56 w 1779"/>
                <a:gd name="T31" fmla="*/ 665 h 1091"/>
                <a:gd name="T32" fmla="*/ 25 w 1779"/>
                <a:gd name="T33" fmla="*/ 694 h 1091"/>
                <a:gd name="T34" fmla="*/ 10 w 1779"/>
                <a:gd name="T35" fmla="*/ 726 h 1091"/>
                <a:gd name="T36" fmla="*/ 3 w 1779"/>
                <a:gd name="T37" fmla="*/ 758 h 1091"/>
                <a:gd name="T38" fmla="*/ 3 w 1779"/>
                <a:gd name="T39" fmla="*/ 787 h 1091"/>
                <a:gd name="T40" fmla="*/ 0 w 1779"/>
                <a:gd name="T41" fmla="*/ 800 h 1091"/>
                <a:gd name="T42" fmla="*/ 0 w 1779"/>
                <a:gd name="T43" fmla="*/ 984 h 1091"/>
                <a:gd name="T44" fmla="*/ 3 w 1779"/>
                <a:gd name="T45" fmla="*/ 1029 h 1091"/>
                <a:gd name="T46" fmla="*/ 13 w 1779"/>
                <a:gd name="T47" fmla="*/ 1078 h 1091"/>
                <a:gd name="T48" fmla="*/ 37 w 1779"/>
                <a:gd name="T49" fmla="*/ 1084 h 1091"/>
                <a:gd name="T50" fmla="*/ 50 w 1779"/>
                <a:gd name="T51" fmla="*/ 1026 h 1091"/>
                <a:gd name="T52" fmla="*/ 53 w 1779"/>
                <a:gd name="T53" fmla="*/ 946 h 1091"/>
                <a:gd name="T54" fmla="*/ 53 w 1779"/>
                <a:gd name="T55" fmla="*/ 907 h 1091"/>
                <a:gd name="T56" fmla="*/ 53 w 1779"/>
                <a:gd name="T57" fmla="*/ 884 h 1091"/>
                <a:gd name="T58" fmla="*/ 56 w 1779"/>
                <a:gd name="T59" fmla="*/ 829 h 1091"/>
                <a:gd name="T60" fmla="*/ 65 w 1779"/>
                <a:gd name="T61" fmla="*/ 775 h 1091"/>
                <a:gd name="T62" fmla="*/ 78 w 1779"/>
                <a:gd name="T63" fmla="*/ 752 h 1091"/>
                <a:gd name="T64" fmla="*/ 112 w 1779"/>
                <a:gd name="T65" fmla="*/ 742 h 1091"/>
                <a:gd name="T66" fmla="*/ 143 w 1779"/>
                <a:gd name="T67" fmla="*/ 739 h 1091"/>
                <a:gd name="T68" fmla="*/ 862 w 1779"/>
                <a:gd name="T69" fmla="*/ 739 h 1091"/>
                <a:gd name="T70" fmla="*/ 877 w 1779"/>
                <a:gd name="T71" fmla="*/ 739 h 1091"/>
                <a:gd name="T72" fmla="*/ 915 w 1779"/>
                <a:gd name="T73" fmla="*/ 736 h 1091"/>
                <a:gd name="T74" fmla="*/ 961 w 1779"/>
                <a:gd name="T75" fmla="*/ 723 h 1091"/>
                <a:gd name="T76" fmla="*/ 995 w 1779"/>
                <a:gd name="T77" fmla="*/ 694 h 1091"/>
                <a:gd name="T78" fmla="*/ 1014 w 1779"/>
                <a:gd name="T79" fmla="*/ 668 h 1091"/>
                <a:gd name="T80" fmla="*/ 1026 w 1779"/>
                <a:gd name="T81" fmla="*/ 636 h 1091"/>
                <a:gd name="T82" fmla="*/ 1048 w 1779"/>
                <a:gd name="T83" fmla="*/ 591 h 1091"/>
                <a:gd name="T84" fmla="*/ 1079 w 1779"/>
                <a:gd name="T85" fmla="*/ 558 h 1091"/>
                <a:gd name="T86" fmla="*/ 1107 w 1779"/>
                <a:gd name="T87" fmla="*/ 549 h 1091"/>
                <a:gd name="T88" fmla="*/ 1119 w 1779"/>
                <a:gd name="T89" fmla="*/ 546 h 10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79"/>
                <a:gd name="T136" fmla="*/ 0 h 1091"/>
                <a:gd name="T137" fmla="*/ 1779 w 1779"/>
                <a:gd name="T138" fmla="*/ 1091 h 10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79" h="1091">
                  <a:moveTo>
                    <a:pt x="1779" y="0"/>
                  </a:moveTo>
                  <a:lnTo>
                    <a:pt x="1107" y="0"/>
                  </a:lnTo>
                  <a:lnTo>
                    <a:pt x="1107" y="4"/>
                  </a:lnTo>
                  <a:lnTo>
                    <a:pt x="1101" y="4"/>
                  </a:lnTo>
                  <a:lnTo>
                    <a:pt x="1091" y="7"/>
                  </a:lnTo>
                  <a:lnTo>
                    <a:pt x="1082" y="10"/>
                  </a:lnTo>
                  <a:lnTo>
                    <a:pt x="1073" y="13"/>
                  </a:lnTo>
                  <a:lnTo>
                    <a:pt x="1060" y="20"/>
                  </a:lnTo>
                  <a:lnTo>
                    <a:pt x="1048" y="29"/>
                  </a:lnTo>
                  <a:lnTo>
                    <a:pt x="1035" y="36"/>
                  </a:lnTo>
                  <a:lnTo>
                    <a:pt x="1026" y="49"/>
                  </a:lnTo>
                  <a:lnTo>
                    <a:pt x="1020" y="62"/>
                  </a:lnTo>
                  <a:lnTo>
                    <a:pt x="1014" y="75"/>
                  </a:lnTo>
                  <a:lnTo>
                    <a:pt x="1011" y="88"/>
                  </a:lnTo>
                  <a:lnTo>
                    <a:pt x="1008" y="97"/>
                  </a:lnTo>
                  <a:lnTo>
                    <a:pt x="1004" y="110"/>
                  </a:lnTo>
                  <a:lnTo>
                    <a:pt x="1001" y="126"/>
                  </a:lnTo>
                  <a:lnTo>
                    <a:pt x="998" y="142"/>
                  </a:lnTo>
                  <a:lnTo>
                    <a:pt x="995" y="162"/>
                  </a:lnTo>
                  <a:lnTo>
                    <a:pt x="995" y="184"/>
                  </a:lnTo>
                  <a:lnTo>
                    <a:pt x="992" y="210"/>
                  </a:lnTo>
                  <a:lnTo>
                    <a:pt x="992" y="239"/>
                  </a:lnTo>
                  <a:lnTo>
                    <a:pt x="992" y="271"/>
                  </a:lnTo>
                  <a:lnTo>
                    <a:pt x="992" y="304"/>
                  </a:lnTo>
                  <a:lnTo>
                    <a:pt x="992" y="339"/>
                  </a:lnTo>
                  <a:lnTo>
                    <a:pt x="992" y="375"/>
                  </a:lnTo>
                  <a:lnTo>
                    <a:pt x="992" y="413"/>
                  </a:lnTo>
                  <a:lnTo>
                    <a:pt x="992" y="449"/>
                  </a:lnTo>
                  <a:lnTo>
                    <a:pt x="992" y="481"/>
                  </a:lnTo>
                  <a:lnTo>
                    <a:pt x="992" y="513"/>
                  </a:lnTo>
                  <a:lnTo>
                    <a:pt x="989" y="542"/>
                  </a:lnTo>
                  <a:lnTo>
                    <a:pt x="986" y="565"/>
                  </a:lnTo>
                  <a:lnTo>
                    <a:pt x="977" y="587"/>
                  </a:lnTo>
                  <a:lnTo>
                    <a:pt x="970" y="607"/>
                  </a:lnTo>
                  <a:lnTo>
                    <a:pt x="958" y="620"/>
                  </a:lnTo>
                  <a:lnTo>
                    <a:pt x="949" y="633"/>
                  </a:lnTo>
                  <a:lnTo>
                    <a:pt x="936" y="639"/>
                  </a:lnTo>
                  <a:lnTo>
                    <a:pt x="927" y="642"/>
                  </a:lnTo>
                  <a:lnTo>
                    <a:pt x="918" y="642"/>
                  </a:lnTo>
                  <a:lnTo>
                    <a:pt x="908" y="642"/>
                  </a:lnTo>
                  <a:lnTo>
                    <a:pt x="905" y="642"/>
                  </a:lnTo>
                  <a:lnTo>
                    <a:pt x="902" y="642"/>
                  </a:lnTo>
                  <a:lnTo>
                    <a:pt x="93" y="642"/>
                  </a:lnTo>
                  <a:lnTo>
                    <a:pt x="90" y="646"/>
                  </a:lnTo>
                  <a:lnTo>
                    <a:pt x="84" y="646"/>
                  </a:lnTo>
                  <a:lnTo>
                    <a:pt x="78" y="652"/>
                  </a:lnTo>
                  <a:lnTo>
                    <a:pt x="65" y="655"/>
                  </a:lnTo>
                  <a:lnTo>
                    <a:pt x="56" y="665"/>
                  </a:lnTo>
                  <a:lnTo>
                    <a:pt x="44" y="671"/>
                  </a:lnTo>
                  <a:lnTo>
                    <a:pt x="34" y="681"/>
                  </a:lnTo>
                  <a:lnTo>
                    <a:pt x="25" y="694"/>
                  </a:lnTo>
                  <a:lnTo>
                    <a:pt x="16" y="704"/>
                  </a:lnTo>
                  <a:lnTo>
                    <a:pt x="10" y="717"/>
                  </a:lnTo>
                  <a:lnTo>
                    <a:pt x="10" y="726"/>
                  </a:lnTo>
                  <a:lnTo>
                    <a:pt x="6" y="736"/>
                  </a:lnTo>
                  <a:lnTo>
                    <a:pt x="6" y="746"/>
                  </a:lnTo>
                  <a:lnTo>
                    <a:pt x="3" y="758"/>
                  </a:lnTo>
                  <a:lnTo>
                    <a:pt x="3" y="768"/>
                  </a:lnTo>
                  <a:lnTo>
                    <a:pt x="3" y="778"/>
                  </a:lnTo>
                  <a:lnTo>
                    <a:pt x="3" y="787"/>
                  </a:lnTo>
                  <a:lnTo>
                    <a:pt x="0" y="794"/>
                  </a:lnTo>
                  <a:lnTo>
                    <a:pt x="0" y="797"/>
                  </a:lnTo>
                  <a:lnTo>
                    <a:pt x="0" y="800"/>
                  </a:lnTo>
                  <a:lnTo>
                    <a:pt x="0" y="971"/>
                  </a:lnTo>
                  <a:lnTo>
                    <a:pt x="0" y="975"/>
                  </a:lnTo>
                  <a:lnTo>
                    <a:pt x="0" y="984"/>
                  </a:lnTo>
                  <a:lnTo>
                    <a:pt x="0" y="997"/>
                  </a:lnTo>
                  <a:lnTo>
                    <a:pt x="3" y="1013"/>
                  </a:lnTo>
                  <a:lnTo>
                    <a:pt x="3" y="1029"/>
                  </a:lnTo>
                  <a:lnTo>
                    <a:pt x="6" y="1049"/>
                  </a:lnTo>
                  <a:lnTo>
                    <a:pt x="10" y="1065"/>
                  </a:lnTo>
                  <a:lnTo>
                    <a:pt x="13" y="1078"/>
                  </a:lnTo>
                  <a:lnTo>
                    <a:pt x="22" y="1087"/>
                  </a:lnTo>
                  <a:lnTo>
                    <a:pt x="28" y="1091"/>
                  </a:lnTo>
                  <a:lnTo>
                    <a:pt x="37" y="1084"/>
                  </a:lnTo>
                  <a:lnTo>
                    <a:pt x="44" y="1071"/>
                  </a:lnTo>
                  <a:lnTo>
                    <a:pt x="50" y="1052"/>
                  </a:lnTo>
                  <a:lnTo>
                    <a:pt x="50" y="1026"/>
                  </a:lnTo>
                  <a:lnTo>
                    <a:pt x="53" y="997"/>
                  </a:lnTo>
                  <a:lnTo>
                    <a:pt x="53" y="971"/>
                  </a:lnTo>
                  <a:lnTo>
                    <a:pt x="53" y="946"/>
                  </a:lnTo>
                  <a:lnTo>
                    <a:pt x="53" y="926"/>
                  </a:lnTo>
                  <a:lnTo>
                    <a:pt x="53" y="913"/>
                  </a:lnTo>
                  <a:lnTo>
                    <a:pt x="53" y="907"/>
                  </a:lnTo>
                  <a:lnTo>
                    <a:pt x="53" y="904"/>
                  </a:lnTo>
                  <a:lnTo>
                    <a:pt x="53" y="897"/>
                  </a:lnTo>
                  <a:lnTo>
                    <a:pt x="53" y="884"/>
                  </a:lnTo>
                  <a:lnTo>
                    <a:pt x="56" y="868"/>
                  </a:lnTo>
                  <a:lnTo>
                    <a:pt x="56" y="849"/>
                  </a:lnTo>
                  <a:lnTo>
                    <a:pt x="56" y="829"/>
                  </a:lnTo>
                  <a:lnTo>
                    <a:pt x="59" y="810"/>
                  </a:lnTo>
                  <a:lnTo>
                    <a:pt x="62" y="791"/>
                  </a:lnTo>
                  <a:lnTo>
                    <a:pt x="65" y="775"/>
                  </a:lnTo>
                  <a:lnTo>
                    <a:pt x="68" y="765"/>
                  </a:lnTo>
                  <a:lnTo>
                    <a:pt x="71" y="755"/>
                  </a:lnTo>
                  <a:lnTo>
                    <a:pt x="78" y="752"/>
                  </a:lnTo>
                  <a:lnTo>
                    <a:pt x="90" y="746"/>
                  </a:lnTo>
                  <a:lnTo>
                    <a:pt x="99" y="742"/>
                  </a:lnTo>
                  <a:lnTo>
                    <a:pt x="112" y="742"/>
                  </a:lnTo>
                  <a:lnTo>
                    <a:pt x="124" y="739"/>
                  </a:lnTo>
                  <a:lnTo>
                    <a:pt x="137" y="739"/>
                  </a:lnTo>
                  <a:lnTo>
                    <a:pt x="143" y="739"/>
                  </a:lnTo>
                  <a:lnTo>
                    <a:pt x="149" y="739"/>
                  </a:lnTo>
                  <a:lnTo>
                    <a:pt x="152" y="739"/>
                  </a:lnTo>
                  <a:lnTo>
                    <a:pt x="862" y="739"/>
                  </a:lnTo>
                  <a:lnTo>
                    <a:pt x="865" y="739"/>
                  </a:lnTo>
                  <a:lnTo>
                    <a:pt x="868" y="739"/>
                  </a:lnTo>
                  <a:lnTo>
                    <a:pt x="877" y="739"/>
                  </a:lnTo>
                  <a:lnTo>
                    <a:pt x="890" y="739"/>
                  </a:lnTo>
                  <a:lnTo>
                    <a:pt x="902" y="739"/>
                  </a:lnTo>
                  <a:lnTo>
                    <a:pt x="915" y="736"/>
                  </a:lnTo>
                  <a:lnTo>
                    <a:pt x="930" y="733"/>
                  </a:lnTo>
                  <a:lnTo>
                    <a:pt x="946" y="729"/>
                  </a:lnTo>
                  <a:lnTo>
                    <a:pt x="961" y="723"/>
                  </a:lnTo>
                  <a:lnTo>
                    <a:pt x="973" y="713"/>
                  </a:lnTo>
                  <a:lnTo>
                    <a:pt x="986" y="704"/>
                  </a:lnTo>
                  <a:lnTo>
                    <a:pt x="995" y="694"/>
                  </a:lnTo>
                  <a:lnTo>
                    <a:pt x="1001" y="684"/>
                  </a:lnTo>
                  <a:lnTo>
                    <a:pt x="1008" y="678"/>
                  </a:lnTo>
                  <a:lnTo>
                    <a:pt x="1014" y="668"/>
                  </a:lnTo>
                  <a:lnTo>
                    <a:pt x="1017" y="658"/>
                  </a:lnTo>
                  <a:lnTo>
                    <a:pt x="1023" y="649"/>
                  </a:lnTo>
                  <a:lnTo>
                    <a:pt x="1026" y="636"/>
                  </a:lnTo>
                  <a:lnTo>
                    <a:pt x="1032" y="623"/>
                  </a:lnTo>
                  <a:lnTo>
                    <a:pt x="1039" y="610"/>
                  </a:lnTo>
                  <a:lnTo>
                    <a:pt x="1048" y="591"/>
                  </a:lnTo>
                  <a:lnTo>
                    <a:pt x="1057" y="578"/>
                  </a:lnTo>
                  <a:lnTo>
                    <a:pt x="1070" y="568"/>
                  </a:lnTo>
                  <a:lnTo>
                    <a:pt x="1079" y="558"/>
                  </a:lnTo>
                  <a:lnTo>
                    <a:pt x="1091" y="552"/>
                  </a:lnTo>
                  <a:lnTo>
                    <a:pt x="1101" y="549"/>
                  </a:lnTo>
                  <a:lnTo>
                    <a:pt x="1107" y="549"/>
                  </a:lnTo>
                  <a:lnTo>
                    <a:pt x="1116" y="549"/>
                  </a:lnTo>
                  <a:lnTo>
                    <a:pt x="1119" y="546"/>
                  </a:lnTo>
                  <a:lnTo>
                    <a:pt x="1702" y="546"/>
                  </a:lnTo>
                </a:path>
              </a:pathLst>
            </a:custGeom>
            <a:noFill/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0" name="Freeform 47"/>
            <p:cNvSpPr>
              <a:spLocks/>
            </p:cNvSpPr>
            <p:nvPr/>
          </p:nvSpPr>
          <p:spPr bwMode="auto">
            <a:xfrm>
              <a:off x="4542" y="2767"/>
              <a:ext cx="51" cy="45"/>
            </a:xfrm>
            <a:custGeom>
              <a:avLst/>
              <a:gdLst>
                <a:gd name="T0" fmla="*/ 0 w 72"/>
                <a:gd name="T1" fmla="*/ 36 h 39"/>
                <a:gd name="T2" fmla="*/ 72 w 72"/>
                <a:gd name="T3" fmla="*/ 20 h 39"/>
                <a:gd name="T4" fmla="*/ 0 w 72"/>
                <a:gd name="T5" fmla="*/ 0 h 39"/>
                <a:gd name="T6" fmla="*/ 0 w 72"/>
                <a:gd name="T7" fmla="*/ 39 h 39"/>
                <a:gd name="T8" fmla="*/ 0 w 72"/>
                <a:gd name="T9" fmla="*/ 39 h 39"/>
                <a:gd name="T10" fmla="*/ 0 w 72"/>
                <a:gd name="T11" fmla="*/ 36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39"/>
                <a:gd name="T20" fmla="*/ 72 w 72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39">
                  <a:moveTo>
                    <a:pt x="0" y="36"/>
                  </a:moveTo>
                  <a:lnTo>
                    <a:pt x="72" y="2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7" name="Text Box 50"/>
          <p:cNvSpPr txBox="1">
            <a:spLocks noChangeArrowheads="1"/>
          </p:cNvSpPr>
          <p:nvPr/>
        </p:nvSpPr>
        <p:spPr bwMode="auto">
          <a:xfrm>
            <a:off x="228600" y="152400"/>
            <a:ext cx="259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000" b="1"/>
              <a:t>3장. 패킷스위칭 :스위칭/포워딩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438400"/>
            <a:ext cx="7315200" cy="28194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ko-KR" altLang="en-US" sz="2400">
                <a:sym typeface="Wingdings" pitchFamily="2" charset="2"/>
              </a:rPr>
              <a:t> </a:t>
            </a:r>
            <a:r>
              <a:rPr lang="ko-KR" altLang="en-US" sz="2800"/>
              <a:t>스위칭과 포워딩(</a:t>
            </a:r>
            <a:r>
              <a:rPr lang="en-US" altLang="ko-KR" sz="2800"/>
              <a:t>Switching and Forwarding)</a:t>
            </a:r>
            <a:br>
              <a:rPr lang="en-US" altLang="ko-KR" sz="2800"/>
            </a:br>
            <a:r>
              <a:rPr lang="ko-KR" altLang="en-US" sz="2400">
                <a:sym typeface="Wingdings" pitchFamily="2" charset="2"/>
              </a:rPr>
              <a:t></a:t>
            </a:r>
            <a:r>
              <a:rPr lang="ko-KR" altLang="en-US" sz="3200">
                <a:sym typeface="Wingdings" pitchFamily="2" charset="2"/>
              </a:rPr>
              <a:t> 브리지(</a:t>
            </a:r>
            <a:r>
              <a:rPr lang="en-US" altLang="ko-KR" sz="3200">
                <a:sym typeface="Wingdings" pitchFamily="2" charset="2"/>
              </a:rPr>
              <a:t>Bridge) </a:t>
            </a:r>
            <a:r>
              <a:rPr lang="ko-KR" altLang="en-US" sz="3200">
                <a:sym typeface="Wingdings" pitchFamily="2" charset="2"/>
              </a:rPr>
              <a:t>및 </a:t>
            </a:r>
            <a:r>
              <a:rPr lang="en-US" altLang="ko-KR" sz="3200">
                <a:sym typeface="Wingdings" pitchFamily="2" charset="2"/>
              </a:rPr>
              <a:t>LAN </a:t>
            </a:r>
            <a:r>
              <a:rPr lang="ko-KR" altLang="en-US" sz="3200">
                <a:sym typeface="Wingdings" pitchFamily="2" charset="2"/>
              </a:rPr>
              <a:t>스위치 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ko-KR" altLang="en-US" sz="2400">
                <a:sym typeface="Wingdings" pitchFamily="2" charset="2"/>
              </a:rPr>
              <a:t></a:t>
            </a:r>
            <a:r>
              <a:rPr lang="ko-KR" altLang="en-US" sz="3200">
                <a:sym typeface="Wingdings" pitchFamily="2" charset="2"/>
              </a:rPr>
              <a:t> </a:t>
            </a:r>
            <a:r>
              <a:rPr lang="ko-KR" altLang="en-US" sz="2800"/>
              <a:t>셀 스위칭(</a:t>
            </a:r>
            <a:r>
              <a:rPr lang="en-US" altLang="ko-KR" sz="2800"/>
              <a:t>Cell Switching)</a:t>
            </a:r>
            <a:r>
              <a:rPr lang="en-US" altLang="ko-KR" sz="3200"/>
              <a:t/>
            </a:r>
            <a:br>
              <a:rPr lang="en-US" altLang="ko-KR" sz="3200"/>
            </a:br>
            <a:endParaRPr lang="en-US" altLang="ko-KR" sz="28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0" y="990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4000" u="sng">
                <a:solidFill>
                  <a:schemeClr val="tx2"/>
                </a:solidFill>
              </a:rPr>
              <a:t>3장. 패킷스위칭(</a:t>
            </a:r>
            <a:r>
              <a:rPr lang="en-US" altLang="ko-KR" sz="4000" u="sng">
                <a:solidFill>
                  <a:schemeClr val="tx2"/>
                </a:solidFill>
              </a:rPr>
              <a:t>Packet Switching)</a:t>
            </a:r>
            <a:endParaRPr lang="en-US" altLang="ko-KR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399"/>
            <a:ext cx="8077200" cy="16012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000" u="sng" dirty="0"/>
              <a:t>브리지 및 확장 </a:t>
            </a:r>
            <a:r>
              <a:rPr lang="en-US" altLang="ko-KR" sz="4000" u="sng" dirty="0"/>
              <a:t>LAN</a:t>
            </a:r>
            <a:r>
              <a:rPr lang="en-US" altLang="ko-KR" sz="4000" dirty="0"/>
              <a:t> </a:t>
            </a:r>
            <a:br>
              <a:rPr lang="en-US" altLang="ko-KR" sz="4000" dirty="0"/>
            </a:br>
            <a:r>
              <a:rPr lang="en-US" altLang="ko-KR" sz="4000" dirty="0"/>
              <a:t>(Bridges and Extended LANs)</a:t>
            </a:r>
            <a:endParaRPr lang="ko-KR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3"/>
            <a:ext cx="8382000" cy="4708375"/>
          </a:xfrm>
        </p:spPr>
        <p:txBody>
          <a:bodyPr/>
          <a:lstStyle/>
          <a:p>
            <a:r>
              <a:rPr lang="en-US" altLang="ko-KR" sz="2400" dirty="0"/>
              <a:t>LAN</a:t>
            </a:r>
            <a:r>
              <a:rPr lang="ko-KR" altLang="en-US" sz="2400" dirty="0"/>
              <a:t>의 물리적인 제한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트래픽</a:t>
            </a:r>
            <a:r>
              <a:rPr lang="ko-KR" altLang="en-US" sz="2400" dirty="0"/>
              <a:t> 분리</a:t>
            </a:r>
          </a:p>
          <a:p>
            <a:r>
              <a:rPr lang="ko-KR" altLang="en-US" sz="2400" dirty="0"/>
              <a:t>두 개 또는 그 이상의 </a:t>
            </a:r>
            <a:r>
              <a:rPr lang="en-US" altLang="ko-KR" sz="2400" dirty="0"/>
              <a:t>LAN</a:t>
            </a:r>
            <a:r>
              <a:rPr lang="ko-KR" altLang="en-US" sz="2400" dirty="0"/>
              <a:t>들을 </a:t>
            </a:r>
            <a:r>
              <a:rPr lang="en-US" altLang="ko-KR" sz="2400" dirty="0"/>
              <a:t>repeater/bridge</a:t>
            </a:r>
            <a:r>
              <a:rPr lang="ko-KR" altLang="en-US" sz="2400" dirty="0"/>
              <a:t>를 이용하여 연결</a:t>
            </a:r>
          </a:p>
          <a:p>
            <a:r>
              <a:rPr lang="ko-KR" altLang="en-US" sz="2400" dirty="0"/>
              <a:t>브리지에 의해서 연결된 </a:t>
            </a:r>
            <a:r>
              <a:rPr lang="en-US" altLang="ko-KR" sz="2400" dirty="0"/>
              <a:t>LAN</a:t>
            </a:r>
            <a:r>
              <a:rPr lang="ko-KR" altLang="en-US" sz="2400" dirty="0"/>
              <a:t>의 집합을 </a:t>
            </a:r>
            <a:r>
              <a:rPr lang="en-US" altLang="ko-KR" sz="2400" dirty="0"/>
              <a:t>extended LAN  (</a:t>
            </a:r>
            <a:r>
              <a:rPr lang="ko-KR" altLang="en-US" sz="2400" dirty="0"/>
              <a:t>확장 </a:t>
            </a:r>
            <a:r>
              <a:rPr lang="en-US" altLang="ko-KR" sz="2400" dirty="0"/>
              <a:t>LAN)</a:t>
            </a:r>
            <a:r>
              <a:rPr lang="ko-KR" altLang="en-US" sz="2400" dirty="0"/>
              <a:t>이라고 함</a:t>
            </a:r>
            <a:endParaRPr lang="en-US" altLang="ko-KR" sz="2400" dirty="0"/>
          </a:p>
          <a:p>
            <a:r>
              <a:rPr lang="ko-KR" altLang="en-US" sz="2400" dirty="0"/>
              <a:t>확장 </a:t>
            </a:r>
            <a:r>
              <a:rPr lang="en-US" altLang="ko-KR" sz="2400" dirty="0"/>
              <a:t>LAN</a:t>
            </a:r>
            <a:r>
              <a:rPr lang="ko-KR" altLang="en-US" sz="2400" dirty="0"/>
              <a:t>이 보편화</a:t>
            </a:r>
            <a:endParaRPr lang="en-US" altLang="ko-KR" sz="2400" dirty="0"/>
          </a:p>
          <a:p>
            <a:pPr lvl="1"/>
            <a:r>
              <a:rPr lang="en-US" altLang="ko-KR" sz="2400" dirty="0"/>
              <a:t>(LAN, </a:t>
            </a:r>
            <a:r>
              <a:rPr lang="ko-KR" altLang="en-US" sz="2400" dirty="0"/>
              <a:t>확장</a:t>
            </a:r>
            <a:r>
              <a:rPr lang="en-US" altLang="ko-KR" sz="2400" dirty="0"/>
              <a:t> LAN)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⇒ </a:t>
            </a:r>
            <a:r>
              <a:rPr lang="en-US" altLang="ko-KR" sz="2400" dirty="0"/>
              <a:t>(LAN segment, LAN)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524000" y="5145360"/>
            <a:ext cx="5486400" cy="1524000"/>
            <a:chOff x="672" y="2880"/>
            <a:chExt cx="3600" cy="672"/>
          </a:xfrm>
        </p:grpSpPr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672" y="32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>
              <a:off x="2352" y="32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488" y="355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>
              <a:off x="3216" y="288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370" name="Group 9"/>
            <p:cNvGrpSpPr>
              <a:grpSpLocks/>
            </p:cNvGrpSpPr>
            <p:nvPr/>
          </p:nvGrpSpPr>
          <p:grpSpPr bwMode="auto">
            <a:xfrm>
              <a:off x="1488" y="3216"/>
              <a:ext cx="192" cy="336"/>
              <a:chOff x="1488" y="3216"/>
              <a:chExt cx="192" cy="336"/>
            </a:xfrm>
          </p:grpSpPr>
          <p:sp>
            <p:nvSpPr>
              <p:cNvPr id="15380" name="Rectangle 10"/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1" name="Line 11"/>
              <p:cNvSpPr>
                <a:spLocks noChangeShapeType="1"/>
              </p:cNvSpPr>
              <p:nvPr/>
            </p:nvSpPr>
            <p:spPr bwMode="auto">
              <a:xfrm flipV="1">
                <a:off x="1584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2" name="Line 12"/>
              <p:cNvSpPr>
                <a:spLocks noChangeShapeType="1"/>
              </p:cNvSpPr>
              <p:nvPr/>
            </p:nvSpPr>
            <p:spPr bwMode="auto">
              <a:xfrm flipV="1">
                <a:off x="1584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371" name="Line 13"/>
            <p:cNvSpPr>
              <a:spLocks noChangeShapeType="1"/>
            </p:cNvSpPr>
            <p:nvPr/>
          </p:nvSpPr>
          <p:spPr bwMode="auto">
            <a:xfrm flipV="1">
              <a:off x="158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372" name="Group 14"/>
            <p:cNvGrpSpPr>
              <a:grpSpLocks/>
            </p:cNvGrpSpPr>
            <p:nvPr/>
          </p:nvGrpSpPr>
          <p:grpSpPr bwMode="auto">
            <a:xfrm>
              <a:off x="3216" y="2880"/>
              <a:ext cx="192" cy="336"/>
              <a:chOff x="1488" y="3216"/>
              <a:chExt cx="192" cy="336"/>
            </a:xfrm>
          </p:grpSpPr>
          <p:sp>
            <p:nvSpPr>
              <p:cNvPr id="15377" name="Rectangle 15"/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8" name="Line 16"/>
              <p:cNvSpPr>
                <a:spLocks noChangeShapeType="1"/>
              </p:cNvSpPr>
              <p:nvPr/>
            </p:nvSpPr>
            <p:spPr bwMode="auto">
              <a:xfrm flipV="1">
                <a:off x="1584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9" name="Line 17"/>
              <p:cNvSpPr>
                <a:spLocks noChangeShapeType="1"/>
              </p:cNvSpPr>
              <p:nvPr/>
            </p:nvSpPr>
            <p:spPr bwMode="auto">
              <a:xfrm flipV="1">
                <a:off x="1584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5373" name="Group 18"/>
            <p:cNvGrpSpPr>
              <a:grpSpLocks/>
            </p:cNvGrpSpPr>
            <p:nvPr/>
          </p:nvGrpSpPr>
          <p:grpSpPr bwMode="auto">
            <a:xfrm>
              <a:off x="2352" y="3216"/>
              <a:ext cx="192" cy="336"/>
              <a:chOff x="1488" y="3216"/>
              <a:chExt cx="192" cy="336"/>
            </a:xfrm>
          </p:grpSpPr>
          <p:sp>
            <p:nvSpPr>
              <p:cNvPr id="15374" name="Rectangle 19"/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5" name="Line 20"/>
              <p:cNvSpPr>
                <a:spLocks noChangeShapeType="1"/>
              </p:cNvSpPr>
              <p:nvPr/>
            </p:nvSpPr>
            <p:spPr bwMode="auto">
              <a:xfrm flipV="1">
                <a:off x="1584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6" name="Line 21"/>
              <p:cNvSpPr>
                <a:spLocks noChangeShapeType="1"/>
              </p:cNvSpPr>
              <p:nvPr/>
            </p:nvSpPr>
            <p:spPr bwMode="auto">
              <a:xfrm flipV="1">
                <a:off x="1584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365" name="Text Box 22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/>
              <a:t>브리지와 확장 </a:t>
            </a:r>
            <a:r>
              <a:rPr kumimoji="1" lang="en-US" altLang="ko-KR" sz="1400"/>
              <a:t>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새 프레젠테이션">
  <a:themeElements>
    <a:clrScheme name="새 프레젠테이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새 프레젠테이션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Office\Templates\새 프레젠테이션.pot</Template>
  <TotalTime>9596</TotalTime>
  <Words>1775</Words>
  <Application>Microsoft Office PowerPoint</Application>
  <PresentationFormat>화면 슬라이드 쇼(4:3)</PresentationFormat>
  <Paragraphs>543</Paragraphs>
  <Slides>29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ＭＳ Ｐゴシック</vt:lpstr>
      <vt:lpstr>ＭＳ Ｐゴシック</vt:lpstr>
      <vt:lpstr>굴림</vt:lpstr>
      <vt:lpstr>Arial</vt:lpstr>
      <vt:lpstr>Comic Sans MS</vt:lpstr>
      <vt:lpstr>Gill Sans MT</vt:lpstr>
      <vt:lpstr>Symbol</vt:lpstr>
      <vt:lpstr>Times New Roman</vt:lpstr>
      <vt:lpstr>Wingdings</vt:lpstr>
      <vt:lpstr>새 프레젠테이션</vt:lpstr>
      <vt:lpstr>Document</vt:lpstr>
      <vt:lpstr>문서</vt:lpstr>
      <vt:lpstr>Clip</vt:lpstr>
      <vt:lpstr> 스위칭과 포워딩(Switching and Forwarding)   브리지(Bridge) 및 LAN 스위치   셀 스위칭(Cell Switching) </vt:lpstr>
      <vt:lpstr>확장성 있는 네트워크 (Scalable Networks) </vt:lpstr>
      <vt:lpstr>데이터그램 (Datagrams) </vt:lpstr>
      <vt:lpstr> 가상회선 스위칭  (Virtual Circuit Switching) </vt:lpstr>
      <vt:lpstr>가상회선 대 데이터그램</vt:lpstr>
      <vt:lpstr>소스 라우팅 (Source Routing) </vt:lpstr>
      <vt:lpstr>스위치 성능</vt:lpstr>
      <vt:lpstr> 스위칭과 포워딩(Switching and Forwarding)  브리지(Bridge) 및 LAN 스위치   셀 스위칭(Cell Switching) </vt:lpstr>
      <vt:lpstr>브리지 및 확장 LAN  (Bridges and Extended LANs)</vt:lpstr>
      <vt:lpstr>브리지(Bridge)의 동작</vt:lpstr>
      <vt:lpstr>계층-2 (Level-2) 연결</vt:lpstr>
      <vt:lpstr>학습 브리지 (Learning Bridges)</vt:lpstr>
      <vt:lpstr>Self-learning, forwarding: example</vt:lpstr>
      <vt:lpstr>Switching Hub: traffic isolation</vt:lpstr>
      <vt:lpstr>브리지/LAN스위치의 한계</vt:lpstr>
      <vt:lpstr>스위칭과 포워딩(Switching and Forwarding)  브리지(Bridge) 및 LAN 스위치   셀 스위칭(Cell Switching): ATM </vt:lpstr>
      <vt:lpstr>개 요 </vt:lpstr>
      <vt:lpstr>셀 (Cells) (1)</vt:lpstr>
      <vt:lpstr>셀 (Cells) (2) : 패킷 길이</vt:lpstr>
      <vt:lpstr>ATM 셀 </vt:lpstr>
      <vt:lpstr> 셀 형식 (Cell Format)</vt:lpstr>
      <vt:lpstr>분할 및 재조립  (Segmentation and Reassembly)</vt:lpstr>
      <vt:lpstr>AAL 계층 동작</vt:lpstr>
      <vt:lpstr>AAL 3/4 (1)</vt:lpstr>
      <vt:lpstr>AAL 3/4 (2)</vt:lpstr>
      <vt:lpstr>AAL5</vt:lpstr>
      <vt:lpstr>AAL3/4 포장 및 분할</vt:lpstr>
      <vt:lpstr>AAL5 포장 및 분할</vt:lpstr>
      <vt:lpstr>VPI/VCI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스위칭과 포워딩  (Switching and Forwarding)</dc:title>
  <dc:creator>cypark</dc:creator>
  <cp:lastModifiedBy>박창윤 (Chang Yun Park)</cp:lastModifiedBy>
  <cp:revision>102</cp:revision>
  <cp:lastPrinted>2000-02-28T09:37:37Z</cp:lastPrinted>
  <dcterms:created xsi:type="dcterms:W3CDTF">2000-02-24T06:29:15Z</dcterms:created>
  <dcterms:modified xsi:type="dcterms:W3CDTF">2020-08-13T21:17:01Z</dcterms:modified>
</cp:coreProperties>
</file>