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11" r:id="rId2"/>
    <p:sldId id="403" r:id="rId3"/>
    <p:sldId id="404" r:id="rId4"/>
    <p:sldId id="406" r:id="rId5"/>
    <p:sldId id="407" r:id="rId6"/>
    <p:sldId id="405" r:id="rId7"/>
    <p:sldId id="408" r:id="rId8"/>
    <p:sldId id="409" r:id="rId9"/>
    <p:sldId id="410" r:id="rId10"/>
    <p:sldId id="411" r:id="rId11"/>
    <p:sldId id="412" r:id="rId12"/>
    <p:sldId id="445" r:id="rId13"/>
    <p:sldId id="413" r:id="rId14"/>
    <p:sldId id="415" r:id="rId15"/>
    <p:sldId id="416" r:id="rId16"/>
    <p:sldId id="446" r:id="rId17"/>
    <p:sldId id="414" r:id="rId18"/>
    <p:sldId id="417" r:id="rId19"/>
    <p:sldId id="418" r:id="rId20"/>
    <p:sldId id="419" r:id="rId21"/>
    <p:sldId id="420" r:id="rId22"/>
    <p:sldId id="421" r:id="rId23"/>
    <p:sldId id="423" r:id="rId24"/>
    <p:sldId id="424" r:id="rId25"/>
    <p:sldId id="425" r:id="rId26"/>
    <p:sldId id="450" r:id="rId27"/>
    <p:sldId id="426" r:id="rId28"/>
    <p:sldId id="437" r:id="rId29"/>
    <p:sldId id="443" r:id="rId30"/>
    <p:sldId id="433" r:id="rId31"/>
    <p:sldId id="434" r:id="rId32"/>
    <p:sldId id="435" r:id="rId33"/>
    <p:sldId id="436" r:id="rId34"/>
    <p:sldId id="448" r:id="rId35"/>
    <p:sldId id="449" r:id="rId36"/>
    <p:sldId id="438" r:id="rId37"/>
    <p:sldId id="444" r:id="rId38"/>
    <p:sldId id="439" r:id="rId39"/>
    <p:sldId id="440" r:id="rId40"/>
    <p:sldId id="441" r:id="rId41"/>
    <p:sldId id="442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63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57A10C-D36F-4775-82BB-2F24703BD5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7879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57A10C-D36F-4775-82BB-2F24703BD5C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785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57A10C-D36F-4775-82BB-2F24703BD5CD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1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7A10C-D36F-4775-82BB-2F24703BD5CD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41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7A10C-D36F-4775-82BB-2F24703BD5CD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12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3E396-09FC-4F91-9307-19FC1057A758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2784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21610-F4E9-4A38-A75A-8DEC636FFB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0337C-3F64-4779-A9F8-02E851A3BE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94E02-CDA4-49B8-9DC6-D577997191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3A7AA-7030-49A8-944F-AECDB8A943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E83E1-FE69-491D-8EAF-EC96FF5D83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5CFD9-C8EA-43FF-A001-48D2D2503C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4EDAF-68AC-4200-82E7-B900CE1E5C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5B6CC-FF7B-4354-B075-44620A274B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6E77D-CAEC-45C2-8332-A45ECAFC05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5D34-731C-45B8-97C8-DDD6163EE8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C8CC1-13BE-433F-A5EB-ADB93C9296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F24A67-EF94-43F3-8972-989C647485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image" Target="../media/image3.wmf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1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29575" cy="1143000"/>
          </a:xfrm>
        </p:spPr>
        <p:txBody>
          <a:bodyPr/>
          <a:lstStyle/>
          <a:p>
            <a:pPr eaLnBrk="1" hangingPunct="1"/>
            <a:r>
              <a:rPr lang="en-US" altLang="ko-KR" sz="4000"/>
              <a:t>4</a:t>
            </a:r>
            <a:r>
              <a:rPr lang="ko-KR" altLang="en-US" sz="4000"/>
              <a:t>장</a:t>
            </a:r>
            <a:r>
              <a:rPr lang="en-US" altLang="ko-KR" sz="4000"/>
              <a:t>. </a:t>
            </a:r>
            <a:r>
              <a:rPr lang="ko-KR" altLang="en-US" sz="4000"/>
              <a:t>인터네트워킹 </a:t>
            </a:r>
            <a:r>
              <a:rPr lang="en-US" altLang="ko-KR" sz="4000"/>
              <a:t>(Internetworking)</a:t>
            </a:r>
            <a:endParaRPr lang="ko-KR" altLang="en-US" sz="40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81200"/>
            <a:ext cx="755860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ko-KR" altLang="en-US" sz="2800" err="1"/>
              <a:t>인터네트워킹</a:t>
            </a:r>
            <a:r>
              <a:rPr lang="ko-KR" altLang="en-US" sz="2800"/>
              <a:t> </a:t>
            </a:r>
            <a:r>
              <a:rPr lang="ko-KR" altLang="en-US" sz="2800" smtClean="0"/>
              <a:t>기본 </a:t>
            </a:r>
            <a:endParaRPr lang="ko-KR" altLang="en-US" sz="28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ko-KR" altLang="en-US" sz="2400" dirty="0"/>
              <a:t> </a:t>
            </a:r>
            <a:r>
              <a:rPr lang="en-US" altLang="ko-KR" sz="2400" dirty="0"/>
              <a:t>IP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en-US" altLang="ko-KR" sz="2400" dirty="0"/>
              <a:t>DHCP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en-US" altLang="ko-KR" sz="2400" dirty="0"/>
              <a:t>Virtual Networks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ko-KR" altLang="en-US" sz="2800" dirty="0" err="1">
                <a:solidFill>
                  <a:schemeClr val="folHlink"/>
                </a:solidFill>
              </a:rPr>
              <a:t>라우팅</a:t>
            </a:r>
            <a:r>
              <a:rPr lang="ko-KR" altLang="en-US" sz="2800" dirty="0">
                <a:solidFill>
                  <a:schemeClr val="folHlink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ko-KR" altLang="en-US" sz="2800" dirty="0"/>
              <a:t>전역 인터넷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en-US" altLang="ko-KR" sz="2400" dirty="0"/>
              <a:t>IPv6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en-US" altLang="ko-KR" sz="2600" dirty="0"/>
              <a:t>Mobile hosts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데이터그램 포워딩 </a:t>
            </a:r>
            <a:r>
              <a:rPr lang="en-US" altLang="ko-KR"/>
              <a:t>: IP</a:t>
            </a:r>
            <a:r>
              <a:rPr lang="ko-KR" altLang="en-US"/>
              <a:t>의 실제 동작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5334000"/>
          </a:xfrm>
        </p:spPr>
        <p:txBody>
          <a:bodyPr/>
          <a:lstStyle/>
          <a:p>
            <a:pPr eaLnBrk="1" hangingPunct="1"/>
            <a:r>
              <a:rPr lang="ko-KR" altLang="en-US" dirty="0"/>
              <a:t>방법</a:t>
            </a:r>
          </a:p>
          <a:p>
            <a:pPr lvl="1" eaLnBrk="1" hangingPunct="1"/>
            <a:r>
              <a:rPr lang="ko-KR" altLang="en-US" dirty="0"/>
              <a:t>모든 데이터그램은 목적지의 주소를 포함함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 err="1"/>
              <a:t>데이터그램을</a:t>
            </a:r>
            <a:r>
              <a:rPr lang="ko-KR" altLang="en-US" dirty="0"/>
              <a:t> 받은 </a:t>
            </a:r>
            <a:r>
              <a:rPr lang="en-US" altLang="ko-KR" dirty="0"/>
              <a:t>IP</a:t>
            </a:r>
            <a:r>
              <a:rPr lang="ko-KR" altLang="en-US" dirty="0"/>
              <a:t>는</a:t>
            </a:r>
            <a:r>
              <a:rPr lang="en-US" altLang="ko-KR" dirty="0"/>
              <a:t>,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목적지 네트워크가 </a:t>
            </a:r>
            <a:r>
              <a:rPr lang="ko-KR" altLang="en-US" u="sng" dirty="0">
                <a:solidFill>
                  <a:srgbClr val="FF0000"/>
                </a:solidFill>
              </a:rPr>
              <a:t>직접 연결되어 있다면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u="sng" dirty="0">
                <a:solidFill>
                  <a:srgbClr val="FF0000"/>
                </a:solidFill>
              </a:rPr>
              <a:t>호스트로 직접 </a:t>
            </a:r>
            <a:r>
              <a:rPr lang="ko-KR" altLang="en-US" u="sng" dirty="0" err="1">
                <a:solidFill>
                  <a:srgbClr val="FF0000"/>
                </a:solidFill>
              </a:rPr>
              <a:t>포워드함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ko-KR" u="sng" dirty="0">
                <a:solidFill>
                  <a:srgbClr val="FF0000"/>
                </a:solidFill>
              </a:rPr>
              <a:t>IP</a:t>
            </a:r>
            <a:r>
              <a:rPr lang="ko-KR" altLang="en-US" u="sng" dirty="0">
                <a:solidFill>
                  <a:srgbClr val="FF0000"/>
                </a:solidFill>
              </a:rPr>
              <a:t>의 구체적 실제 동작은</a:t>
            </a:r>
            <a:r>
              <a:rPr lang="en-US" altLang="ko-KR" u="sng" dirty="0">
                <a:solidFill>
                  <a:srgbClr val="FF0000"/>
                </a:solidFill>
              </a:rPr>
              <a:t>?</a:t>
            </a:r>
            <a:endParaRPr lang="ko-KR" altLang="en-US" u="sng" dirty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dirty="0"/>
              <a:t>목적지 네트워크가 </a:t>
            </a:r>
            <a:r>
              <a:rPr lang="ko-KR" altLang="en-US" u="sng" dirty="0">
                <a:solidFill>
                  <a:srgbClr val="FF0000"/>
                </a:solidFill>
              </a:rPr>
              <a:t>직접 연결되어 있지 않다면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u="sng" dirty="0">
                <a:solidFill>
                  <a:srgbClr val="FF0000"/>
                </a:solidFill>
              </a:rPr>
              <a:t>다른 </a:t>
            </a:r>
            <a:r>
              <a:rPr lang="ko-KR" altLang="en-US" u="sng" dirty="0" err="1">
                <a:solidFill>
                  <a:srgbClr val="FF0000"/>
                </a:solidFill>
              </a:rPr>
              <a:t>라우터에게</a:t>
            </a:r>
            <a:r>
              <a:rPr lang="ko-KR" altLang="en-US" u="sng" dirty="0">
                <a:solidFill>
                  <a:srgbClr val="FF0000"/>
                </a:solidFill>
              </a:rPr>
              <a:t> </a:t>
            </a:r>
            <a:r>
              <a:rPr lang="ko-KR" altLang="en-US" u="sng" dirty="0" err="1">
                <a:solidFill>
                  <a:srgbClr val="FF0000"/>
                </a:solidFill>
              </a:rPr>
              <a:t>포워드함</a:t>
            </a:r>
            <a:endParaRPr lang="en-US" altLang="ko-KR" u="sng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ko-KR" u="sng" dirty="0">
                <a:solidFill>
                  <a:srgbClr val="FF0000"/>
                </a:solidFill>
              </a:rPr>
              <a:t>?</a:t>
            </a:r>
          </a:p>
          <a:p>
            <a:pPr lvl="1" eaLnBrk="1" hangingPunct="1"/>
            <a:r>
              <a:rPr lang="ko-KR" altLang="en-US" dirty="0" err="1"/>
              <a:t>포워딩</a:t>
            </a:r>
            <a:r>
              <a:rPr lang="ko-KR" altLang="en-US" dirty="0"/>
              <a:t> 테이블은 네트워크 번호에 대한 </a:t>
            </a:r>
            <a:r>
              <a:rPr lang="ko-KR" altLang="en-US" dirty="0">
                <a:solidFill>
                  <a:srgbClr val="FF0000"/>
                </a:solidFill>
              </a:rPr>
              <a:t>다음 홉</a:t>
            </a:r>
            <a:r>
              <a:rPr lang="ko-KR" altLang="en-US" dirty="0"/>
              <a:t>을 가리키고 있음</a:t>
            </a:r>
          </a:p>
          <a:p>
            <a:pPr lvl="1" eaLnBrk="1" hangingPunct="1"/>
            <a:r>
              <a:rPr lang="ko-KR" altLang="en-US" dirty="0"/>
              <a:t>각 호스트는 디폴트 </a:t>
            </a:r>
            <a:r>
              <a:rPr lang="ko-KR" altLang="en-US" dirty="0" err="1"/>
              <a:t>라우터를</a:t>
            </a:r>
            <a:r>
              <a:rPr lang="ko-KR" altLang="en-US" dirty="0"/>
              <a:t> 가지고 있음</a:t>
            </a:r>
          </a:p>
          <a:p>
            <a:pPr lvl="1" eaLnBrk="1" hangingPunct="1"/>
            <a:r>
              <a:rPr lang="ko-KR" altLang="en-US" dirty="0"/>
              <a:t>각 </a:t>
            </a:r>
            <a:r>
              <a:rPr lang="ko-KR" altLang="en-US" dirty="0" err="1"/>
              <a:t>라우터는</a:t>
            </a:r>
            <a:r>
              <a:rPr lang="ko-KR" altLang="en-US" dirty="0"/>
              <a:t> </a:t>
            </a:r>
            <a:r>
              <a:rPr lang="ko-KR" altLang="en-US" dirty="0" err="1"/>
              <a:t>포워딩</a:t>
            </a:r>
            <a:r>
              <a:rPr lang="ko-KR" altLang="en-US" dirty="0"/>
              <a:t> 테이블을 유지</a:t>
            </a:r>
          </a:p>
          <a:p>
            <a:pPr lvl="2" eaLnBrk="1" hangingPunct="1"/>
            <a:r>
              <a:rPr lang="ko-KR" altLang="en-US" dirty="0"/>
              <a:t>예 </a:t>
            </a:r>
            <a:r>
              <a:rPr lang="en-US" altLang="ko-KR" dirty="0"/>
              <a:t>(</a:t>
            </a:r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R2)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042728"/>
              </p:ext>
            </p:extLst>
          </p:nvPr>
        </p:nvGraphicFramePr>
        <p:xfrm>
          <a:off x="1012577" y="4919811"/>
          <a:ext cx="31273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문서" r:id="rId3" imgW="3127320" imgH="1533600" progId="Word.Document.8">
                  <p:embed/>
                </p:oleObj>
              </mc:Choice>
              <mc:Fallback>
                <p:oleObj name="문서" r:id="rId3" imgW="3127320" imgH="1533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577" y="4919811"/>
                        <a:ext cx="3127375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4495800" y="4428256"/>
            <a:ext cx="4267200" cy="2097088"/>
            <a:chOff x="288" y="1056"/>
            <a:chExt cx="3103" cy="1892"/>
          </a:xfrm>
        </p:grpSpPr>
        <p:sp>
          <p:nvSpPr>
            <p:cNvPr id="3079" name="Rectangle 6"/>
            <p:cNvSpPr>
              <a:spLocks noChangeArrowheads="1"/>
            </p:cNvSpPr>
            <p:nvPr/>
          </p:nvSpPr>
          <p:spPr bwMode="auto">
            <a:xfrm>
              <a:off x="2261" y="2126"/>
              <a:ext cx="11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R2</a:t>
              </a:r>
              <a:endParaRPr lang="en-US" altLang="ko-KR" sz="1000"/>
            </a:p>
          </p:txBody>
        </p:sp>
        <p:sp>
          <p:nvSpPr>
            <p:cNvPr id="3080" name="Freeform 7"/>
            <p:cNvSpPr>
              <a:spLocks/>
            </p:cNvSpPr>
            <p:nvPr/>
          </p:nvSpPr>
          <p:spPr bwMode="auto">
            <a:xfrm>
              <a:off x="2238" y="2109"/>
              <a:ext cx="160" cy="134"/>
            </a:xfrm>
            <a:custGeom>
              <a:avLst/>
              <a:gdLst>
                <a:gd name="T0" fmla="*/ 126 w 200"/>
                <a:gd name="T1" fmla="*/ 91 h 197"/>
                <a:gd name="T2" fmla="*/ 128 w 200"/>
                <a:gd name="T3" fmla="*/ 0 h 197"/>
                <a:gd name="T4" fmla="*/ 0 w 200"/>
                <a:gd name="T5" fmla="*/ 0 h 197"/>
                <a:gd name="T6" fmla="*/ 0 w 200"/>
                <a:gd name="T7" fmla="*/ 91 h 197"/>
                <a:gd name="T8" fmla="*/ 128 w 200"/>
                <a:gd name="T9" fmla="*/ 91 h 197"/>
                <a:gd name="T10" fmla="*/ 128 w 200"/>
                <a:gd name="T11" fmla="*/ 91 h 1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197"/>
                <a:gd name="T20" fmla="*/ 200 w 200"/>
                <a:gd name="T21" fmla="*/ 197 h 1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197">
                  <a:moveTo>
                    <a:pt x="197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197"/>
                  </a:lnTo>
                  <a:lnTo>
                    <a:pt x="200" y="19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Line 8"/>
            <p:cNvSpPr>
              <a:spLocks noChangeShapeType="1"/>
            </p:cNvSpPr>
            <p:nvPr/>
          </p:nvSpPr>
          <p:spPr bwMode="auto">
            <a:xfrm flipH="1">
              <a:off x="2127" y="2243"/>
              <a:ext cx="189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Rectangle 9"/>
            <p:cNvSpPr>
              <a:spLocks noChangeArrowheads="1"/>
            </p:cNvSpPr>
            <p:nvPr/>
          </p:nvSpPr>
          <p:spPr bwMode="auto">
            <a:xfrm>
              <a:off x="1202" y="1965"/>
              <a:ext cx="11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R1</a:t>
              </a:r>
              <a:endParaRPr lang="en-US" altLang="ko-KR" sz="1000"/>
            </a:p>
          </p:txBody>
        </p:sp>
        <p:sp>
          <p:nvSpPr>
            <p:cNvPr id="3083" name="Freeform 10"/>
            <p:cNvSpPr>
              <a:spLocks/>
            </p:cNvSpPr>
            <p:nvPr/>
          </p:nvSpPr>
          <p:spPr bwMode="auto">
            <a:xfrm>
              <a:off x="1175" y="1948"/>
              <a:ext cx="160" cy="136"/>
            </a:xfrm>
            <a:custGeom>
              <a:avLst/>
              <a:gdLst>
                <a:gd name="T0" fmla="*/ 128 w 200"/>
                <a:gd name="T1" fmla="*/ 92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200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Line 11"/>
            <p:cNvSpPr>
              <a:spLocks noChangeShapeType="1"/>
            </p:cNvSpPr>
            <p:nvPr/>
          </p:nvSpPr>
          <p:spPr bwMode="auto">
            <a:xfrm>
              <a:off x="1252" y="1825"/>
              <a:ext cx="3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Rectangle 12"/>
            <p:cNvSpPr>
              <a:spLocks noChangeArrowheads="1"/>
            </p:cNvSpPr>
            <p:nvPr/>
          </p:nvSpPr>
          <p:spPr bwMode="auto">
            <a:xfrm>
              <a:off x="550" y="2319"/>
              <a:ext cx="11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H4</a:t>
              </a:r>
              <a:endParaRPr lang="en-US" altLang="ko-KR" sz="1000"/>
            </a:p>
          </p:txBody>
        </p:sp>
        <p:sp>
          <p:nvSpPr>
            <p:cNvPr id="3086" name="Freeform 13"/>
            <p:cNvSpPr>
              <a:spLocks/>
            </p:cNvSpPr>
            <p:nvPr/>
          </p:nvSpPr>
          <p:spPr bwMode="auto">
            <a:xfrm>
              <a:off x="530" y="2302"/>
              <a:ext cx="160" cy="136"/>
            </a:xfrm>
            <a:custGeom>
              <a:avLst/>
              <a:gdLst>
                <a:gd name="T0" fmla="*/ 128 w 200"/>
                <a:gd name="T1" fmla="*/ 91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Rectangle 14"/>
            <p:cNvSpPr>
              <a:spLocks noChangeArrowheads="1"/>
            </p:cNvSpPr>
            <p:nvPr/>
          </p:nvSpPr>
          <p:spPr bwMode="auto">
            <a:xfrm>
              <a:off x="772" y="2811"/>
              <a:ext cx="11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H5</a:t>
              </a:r>
              <a:endParaRPr lang="en-US" altLang="ko-KR" sz="1000"/>
            </a:p>
          </p:txBody>
        </p:sp>
        <p:sp>
          <p:nvSpPr>
            <p:cNvPr id="3088" name="Freeform 15"/>
            <p:cNvSpPr>
              <a:spLocks/>
            </p:cNvSpPr>
            <p:nvPr/>
          </p:nvSpPr>
          <p:spPr bwMode="auto">
            <a:xfrm>
              <a:off x="755" y="2792"/>
              <a:ext cx="160" cy="136"/>
            </a:xfrm>
            <a:custGeom>
              <a:avLst/>
              <a:gdLst>
                <a:gd name="T0" fmla="*/ 126 w 200"/>
                <a:gd name="T1" fmla="*/ 91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197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Rectangle 16"/>
            <p:cNvSpPr>
              <a:spLocks noChangeArrowheads="1"/>
            </p:cNvSpPr>
            <p:nvPr/>
          </p:nvSpPr>
          <p:spPr bwMode="auto">
            <a:xfrm>
              <a:off x="1381" y="1615"/>
              <a:ext cx="11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H3</a:t>
              </a:r>
              <a:endParaRPr lang="en-US" altLang="ko-KR" sz="1000"/>
            </a:p>
          </p:txBody>
        </p:sp>
        <p:sp>
          <p:nvSpPr>
            <p:cNvPr id="3090" name="Freeform 17"/>
            <p:cNvSpPr>
              <a:spLocks/>
            </p:cNvSpPr>
            <p:nvPr/>
          </p:nvSpPr>
          <p:spPr bwMode="auto">
            <a:xfrm>
              <a:off x="1361" y="1596"/>
              <a:ext cx="160" cy="136"/>
            </a:xfrm>
            <a:custGeom>
              <a:avLst/>
              <a:gdLst>
                <a:gd name="T0" fmla="*/ 128 w 200"/>
                <a:gd name="T1" fmla="*/ 91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Line 18"/>
            <p:cNvSpPr>
              <a:spLocks noChangeShapeType="1"/>
            </p:cNvSpPr>
            <p:nvPr/>
          </p:nvSpPr>
          <p:spPr bwMode="auto">
            <a:xfrm>
              <a:off x="1441" y="1730"/>
              <a:ext cx="1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Rectangle 19"/>
            <p:cNvSpPr>
              <a:spLocks noChangeArrowheads="1"/>
            </p:cNvSpPr>
            <p:nvPr/>
          </p:nvSpPr>
          <p:spPr bwMode="auto">
            <a:xfrm>
              <a:off x="967" y="1610"/>
              <a:ext cx="11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H2</a:t>
              </a:r>
              <a:endParaRPr lang="en-US" altLang="ko-KR" sz="1000"/>
            </a:p>
          </p:txBody>
        </p:sp>
        <p:sp>
          <p:nvSpPr>
            <p:cNvPr id="3093" name="Freeform 20"/>
            <p:cNvSpPr>
              <a:spLocks/>
            </p:cNvSpPr>
            <p:nvPr/>
          </p:nvSpPr>
          <p:spPr bwMode="auto">
            <a:xfrm>
              <a:off x="946" y="1594"/>
              <a:ext cx="159" cy="136"/>
            </a:xfrm>
            <a:custGeom>
              <a:avLst/>
              <a:gdLst>
                <a:gd name="T0" fmla="*/ 126 w 200"/>
                <a:gd name="T1" fmla="*/ 92 h 200"/>
                <a:gd name="T2" fmla="*/ 126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6 w 200"/>
                <a:gd name="T9" fmla="*/ 92 h 200"/>
                <a:gd name="T10" fmla="*/ 126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200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Line 21"/>
            <p:cNvSpPr>
              <a:spLocks noChangeShapeType="1"/>
            </p:cNvSpPr>
            <p:nvPr/>
          </p:nvSpPr>
          <p:spPr bwMode="auto">
            <a:xfrm>
              <a:off x="1046" y="1725"/>
              <a:ext cx="2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Rectangle 22"/>
            <p:cNvSpPr>
              <a:spLocks noChangeArrowheads="1"/>
            </p:cNvSpPr>
            <p:nvPr/>
          </p:nvSpPr>
          <p:spPr bwMode="auto">
            <a:xfrm>
              <a:off x="545" y="1615"/>
              <a:ext cx="11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H1</a:t>
              </a:r>
              <a:endParaRPr lang="en-US" altLang="ko-KR" sz="1000"/>
            </a:p>
          </p:txBody>
        </p:sp>
        <p:sp>
          <p:nvSpPr>
            <p:cNvPr id="3096" name="Freeform 23"/>
            <p:cNvSpPr>
              <a:spLocks/>
            </p:cNvSpPr>
            <p:nvPr/>
          </p:nvSpPr>
          <p:spPr bwMode="auto">
            <a:xfrm>
              <a:off x="530" y="1596"/>
              <a:ext cx="160" cy="136"/>
            </a:xfrm>
            <a:custGeom>
              <a:avLst/>
              <a:gdLst>
                <a:gd name="T0" fmla="*/ 128 w 200"/>
                <a:gd name="T1" fmla="*/ 91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Line 24"/>
            <p:cNvSpPr>
              <a:spLocks noChangeShapeType="1"/>
            </p:cNvSpPr>
            <p:nvPr/>
          </p:nvSpPr>
          <p:spPr bwMode="auto">
            <a:xfrm>
              <a:off x="624" y="1725"/>
              <a:ext cx="2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Line 25"/>
            <p:cNvSpPr>
              <a:spLocks noChangeShapeType="1"/>
            </p:cNvSpPr>
            <p:nvPr/>
          </p:nvSpPr>
          <p:spPr bwMode="auto">
            <a:xfrm>
              <a:off x="1252" y="2084"/>
              <a:ext cx="34" cy="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Rectangle 26"/>
            <p:cNvSpPr>
              <a:spLocks noChangeArrowheads="1"/>
            </p:cNvSpPr>
            <p:nvPr/>
          </p:nvSpPr>
          <p:spPr bwMode="auto">
            <a:xfrm>
              <a:off x="288" y="1824"/>
              <a:ext cx="84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Network 2 (Ethernet)</a:t>
              </a:r>
              <a:endParaRPr lang="en-US" altLang="ko-KR" sz="1000"/>
            </a:p>
          </p:txBody>
        </p:sp>
        <p:sp>
          <p:nvSpPr>
            <p:cNvPr id="3100" name="Rectangle 27"/>
            <p:cNvSpPr>
              <a:spLocks noChangeArrowheads="1"/>
            </p:cNvSpPr>
            <p:nvPr/>
          </p:nvSpPr>
          <p:spPr bwMode="auto">
            <a:xfrm>
              <a:off x="2434" y="1056"/>
              <a:ext cx="84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Network 1 (Ethernet)</a:t>
              </a:r>
              <a:endParaRPr lang="en-US" altLang="ko-KR" sz="1000"/>
            </a:p>
          </p:txBody>
        </p:sp>
        <p:sp>
          <p:nvSpPr>
            <p:cNvPr id="3101" name="Line 28"/>
            <p:cNvSpPr>
              <a:spLocks noChangeShapeType="1"/>
            </p:cNvSpPr>
            <p:nvPr/>
          </p:nvSpPr>
          <p:spPr bwMode="auto">
            <a:xfrm>
              <a:off x="690" y="2368"/>
              <a:ext cx="173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Line 29"/>
            <p:cNvSpPr>
              <a:spLocks noChangeShapeType="1"/>
            </p:cNvSpPr>
            <p:nvPr/>
          </p:nvSpPr>
          <p:spPr bwMode="auto">
            <a:xfrm flipV="1">
              <a:off x="835" y="2612"/>
              <a:ext cx="11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Rectangle 30"/>
            <p:cNvSpPr>
              <a:spLocks noChangeArrowheads="1"/>
            </p:cNvSpPr>
            <p:nvPr/>
          </p:nvSpPr>
          <p:spPr bwMode="auto">
            <a:xfrm>
              <a:off x="1896" y="2811"/>
              <a:ext cx="11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H6</a:t>
              </a:r>
              <a:endParaRPr lang="en-US" altLang="ko-KR" sz="1000"/>
            </a:p>
          </p:txBody>
        </p:sp>
        <p:sp>
          <p:nvSpPr>
            <p:cNvPr id="3104" name="Freeform 31"/>
            <p:cNvSpPr>
              <a:spLocks/>
            </p:cNvSpPr>
            <p:nvPr/>
          </p:nvSpPr>
          <p:spPr bwMode="auto">
            <a:xfrm>
              <a:off x="1877" y="2792"/>
              <a:ext cx="160" cy="136"/>
            </a:xfrm>
            <a:custGeom>
              <a:avLst/>
              <a:gdLst>
                <a:gd name="T0" fmla="*/ 128 w 200"/>
                <a:gd name="T1" fmla="*/ 91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Line 32"/>
            <p:cNvSpPr>
              <a:spLocks noChangeShapeType="1"/>
            </p:cNvSpPr>
            <p:nvPr/>
          </p:nvSpPr>
          <p:spPr bwMode="auto">
            <a:xfrm flipH="1" flipV="1">
              <a:off x="1908" y="2685"/>
              <a:ext cx="49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Rectangle 33"/>
            <p:cNvSpPr>
              <a:spLocks noChangeArrowheads="1"/>
            </p:cNvSpPr>
            <p:nvPr/>
          </p:nvSpPr>
          <p:spPr bwMode="auto">
            <a:xfrm>
              <a:off x="1197" y="2440"/>
              <a:ext cx="71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Network 3 (FDDI)</a:t>
              </a:r>
              <a:endParaRPr lang="en-US" altLang="ko-KR" sz="1000"/>
            </a:p>
          </p:txBody>
        </p:sp>
        <p:sp>
          <p:nvSpPr>
            <p:cNvPr id="3107" name="Rectangle 34"/>
            <p:cNvSpPr>
              <a:spLocks noChangeArrowheads="1"/>
            </p:cNvSpPr>
            <p:nvPr/>
          </p:nvSpPr>
          <p:spPr bwMode="auto">
            <a:xfrm>
              <a:off x="2613" y="1718"/>
              <a:ext cx="414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Network 4</a:t>
              </a:r>
              <a:endParaRPr lang="en-US" altLang="ko-KR" sz="1000"/>
            </a:p>
          </p:txBody>
        </p:sp>
        <p:sp>
          <p:nvSpPr>
            <p:cNvPr id="3108" name="Rectangle 35"/>
            <p:cNvSpPr>
              <a:spLocks noChangeArrowheads="1"/>
            </p:cNvSpPr>
            <p:nvPr/>
          </p:nvSpPr>
          <p:spPr bwMode="auto">
            <a:xfrm>
              <a:off x="2524" y="1804"/>
              <a:ext cx="598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(point-to-point)</a:t>
              </a:r>
              <a:endParaRPr lang="en-US" altLang="ko-KR" sz="1000"/>
            </a:p>
          </p:txBody>
        </p:sp>
        <p:sp>
          <p:nvSpPr>
            <p:cNvPr id="3109" name="Freeform 36"/>
            <p:cNvSpPr>
              <a:spLocks/>
            </p:cNvSpPr>
            <p:nvPr/>
          </p:nvSpPr>
          <p:spPr bwMode="auto">
            <a:xfrm>
              <a:off x="2305" y="1293"/>
              <a:ext cx="160" cy="136"/>
            </a:xfrm>
            <a:custGeom>
              <a:avLst/>
              <a:gdLst>
                <a:gd name="T0" fmla="*/ 0 w 200"/>
                <a:gd name="T1" fmla="*/ 0 h 200"/>
                <a:gd name="T2" fmla="*/ 0 w 200"/>
                <a:gd name="T3" fmla="*/ 92 h 200"/>
                <a:gd name="T4" fmla="*/ 128 w 200"/>
                <a:gd name="T5" fmla="*/ 92 h 200"/>
                <a:gd name="T6" fmla="*/ 128 w 200"/>
                <a:gd name="T7" fmla="*/ 0 h 200"/>
                <a:gd name="T8" fmla="*/ 0 w 200"/>
                <a:gd name="T9" fmla="*/ 0 h 200"/>
                <a:gd name="T10" fmla="*/ 0 w 200"/>
                <a:gd name="T11" fmla="*/ 0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0" y="0"/>
                  </a:moveTo>
                  <a:lnTo>
                    <a:pt x="0" y="200"/>
                  </a:lnTo>
                  <a:lnTo>
                    <a:pt x="200" y="200"/>
                  </a:lnTo>
                  <a:lnTo>
                    <a:pt x="20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Line 37"/>
            <p:cNvSpPr>
              <a:spLocks noChangeShapeType="1"/>
            </p:cNvSpPr>
            <p:nvPr/>
          </p:nvSpPr>
          <p:spPr bwMode="auto">
            <a:xfrm flipV="1">
              <a:off x="2385" y="1203"/>
              <a:ext cx="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Rectangle 38"/>
            <p:cNvSpPr>
              <a:spLocks noChangeArrowheads="1"/>
            </p:cNvSpPr>
            <p:nvPr/>
          </p:nvSpPr>
          <p:spPr bwMode="auto">
            <a:xfrm>
              <a:off x="2325" y="1312"/>
              <a:ext cx="11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H7</a:t>
              </a:r>
              <a:endParaRPr lang="en-US" altLang="ko-KR" sz="1000"/>
            </a:p>
          </p:txBody>
        </p:sp>
        <p:sp>
          <p:nvSpPr>
            <p:cNvPr id="3112" name="Freeform 39"/>
            <p:cNvSpPr>
              <a:spLocks/>
            </p:cNvSpPr>
            <p:nvPr/>
          </p:nvSpPr>
          <p:spPr bwMode="auto">
            <a:xfrm>
              <a:off x="2721" y="1293"/>
              <a:ext cx="160" cy="136"/>
            </a:xfrm>
            <a:custGeom>
              <a:avLst/>
              <a:gdLst>
                <a:gd name="T0" fmla="*/ 0 w 200"/>
                <a:gd name="T1" fmla="*/ 0 h 200"/>
                <a:gd name="T2" fmla="*/ 0 w 200"/>
                <a:gd name="T3" fmla="*/ 92 h 200"/>
                <a:gd name="T4" fmla="*/ 128 w 200"/>
                <a:gd name="T5" fmla="*/ 92 h 200"/>
                <a:gd name="T6" fmla="*/ 128 w 200"/>
                <a:gd name="T7" fmla="*/ 0 h 200"/>
                <a:gd name="T8" fmla="*/ 0 w 200"/>
                <a:gd name="T9" fmla="*/ 0 h 200"/>
                <a:gd name="T10" fmla="*/ 0 w 200"/>
                <a:gd name="T11" fmla="*/ 0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0" y="0"/>
                  </a:moveTo>
                  <a:lnTo>
                    <a:pt x="0" y="200"/>
                  </a:lnTo>
                  <a:lnTo>
                    <a:pt x="200" y="200"/>
                  </a:lnTo>
                  <a:lnTo>
                    <a:pt x="20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Line 40"/>
            <p:cNvSpPr>
              <a:spLocks noChangeShapeType="1"/>
            </p:cNvSpPr>
            <p:nvPr/>
          </p:nvSpPr>
          <p:spPr bwMode="auto">
            <a:xfrm flipV="1">
              <a:off x="2798" y="120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Rectangle 41"/>
            <p:cNvSpPr>
              <a:spLocks noChangeArrowheads="1"/>
            </p:cNvSpPr>
            <p:nvPr/>
          </p:nvSpPr>
          <p:spPr bwMode="auto">
            <a:xfrm>
              <a:off x="2746" y="1312"/>
              <a:ext cx="11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R3</a:t>
              </a:r>
              <a:endParaRPr lang="en-US" altLang="ko-KR" sz="1000"/>
            </a:p>
          </p:txBody>
        </p:sp>
        <p:sp>
          <p:nvSpPr>
            <p:cNvPr id="3115" name="Freeform 42"/>
            <p:cNvSpPr>
              <a:spLocks/>
            </p:cNvSpPr>
            <p:nvPr/>
          </p:nvSpPr>
          <p:spPr bwMode="auto">
            <a:xfrm>
              <a:off x="3136" y="1293"/>
              <a:ext cx="160" cy="136"/>
            </a:xfrm>
            <a:custGeom>
              <a:avLst/>
              <a:gdLst>
                <a:gd name="T0" fmla="*/ 0 w 200"/>
                <a:gd name="T1" fmla="*/ 0 h 200"/>
                <a:gd name="T2" fmla="*/ 2 w 200"/>
                <a:gd name="T3" fmla="*/ 92 h 200"/>
                <a:gd name="T4" fmla="*/ 128 w 200"/>
                <a:gd name="T5" fmla="*/ 92 h 200"/>
                <a:gd name="T6" fmla="*/ 128 w 200"/>
                <a:gd name="T7" fmla="*/ 0 h 200"/>
                <a:gd name="T8" fmla="*/ 2 w 200"/>
                <a:gd name="T9" fmla="*/ 0 h 200"/>
                <a:gd name="T10" fmla="*/ 2 w 200"/>
                <a:gd name="T11" fmla="*/ 0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0" y="0"/>
                  </a:moveTo>
                  <a:lnTo>
                    <a:pt x="3" y="200"/>
                  </a:lnTo>
                  <a:lnTo>
                    <a:pt x="200" y="200"/>
                  </a:lnTo>
                  <a:lnTo>
                    <a:pt x="20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Line 43"/>
            <p:cNvSpPr>
              <a:spLocks noChangeShapeType="1"/>
            </p:cNvSpPr>
            <p:nvPr/>
          </p:nvSpPr>
          <p:spPr bwMode="auto">
            <a:xfrm flipV="1">
              <a:off x="3216" y="1203"/>
              <a:ext cx="3" cy="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Rectangle 44"/>
            <p:cNvSpPr>
              <a:spLocks noChangeArrowheads="1"/>
            </p:cNvSpPr>
            <p:nvPr/>
          </p:nvSpPr>
          <p:spPr bwMode="auto">
            <a:xfrm>
              <a:off x="3156" y="1312"/>
              <a:ext cx="11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H8</a:t>
              </a:r>
              <a:endParaRPr lang="en-US" altLang="ko-KR" sz="1000"/>
            </a:p>
          </p:txBody>
        </p:sp>
        <p:sp>
          <p:nvSpPr>
            <p:cNvPr id="3118" name="Line 45"/>
            <p:cNvSpPr>
              <a:spLocks noChangeShapeType="1"/>
            </p:cNvSpPr>
            <p:nvPr/>
          </p:nvSpPr>
          <p:spPr bwMode="auto">
            <a:xfrm>
              <a:off x="432" y="1825"/>
              <a:ext cx="1246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Line 46"/>
            <p:cNvSpPr>
              <a:spLocks noChangeShapeType="1"/>
            </p:cNvSpPr>
            <p:nvPr/>
          </p:nvSpPr>
          <p:spPr bwMode="auto">
            <a:xfrm flipH="1">
              <a:off x="2148" y="1203"/>
              <a:ext cx="1243" cy="0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47"/>
            <p:cNvSpPr>
              <a:spLocks/>
            </p:cNvSpPr>
            <p:nvPr/>
          </p:nvSpPr>
          <p:spPr bwMode="auto">
            <a:xfrm>
              <a:off x="843" y="2262"/>
              <a:ext cx="1346" cy="466"/>
            </a:xfrm>
            <a:custGeom>
              <a:avLst/>
              <a:gdLst>
                <a:gd name="T0" fmla="*/ 527 w 1685"/>
                <a:gd name="T1" fmla="*/ 316 h 684"/>
                <a:gd name="T2" fmla="*/ 617 w 1685"/>
                <a:gd name="T3" fmla="*/ 315 h 684"/>
                <a:gd name="T4" fmla="*/ 702 w 1685"/>
                <a:gd name="T5" fmla="*/ 309 h 684"/>
                <a:gd name="T6" fmla="*/ 781 w 1685"/>
                <a:gd name="T7" fmla="*/ 299 h 684"/>
                <a:gd name="T8" fmla="*/ 853 w 1685"/>
                <a:gd name="T9" fmla="*/ 288 h 684"/>
                <a:gd name="T10" fmla="*/ 917 w 1685"/>
                <a:gd name="T11" fmla="*/ 271 h 684"/>
                <a:gd name="T12" fmla="*/ 972 w 1685"/>
                <a:gd name="T13" fmla="*/ 251 h 684"/>
                <a:gd name="T14" fmla="*/ 1016 w 1685"/>
                <a:gd name="T15" fmla="*/ 231 h 684"/>
                <a:gd name="T16" fmla="*/ 1048 w 1685"/>
                <a:gd name="T17" fmla="*/ 208 h 684"/>
                <a:gd name="T18" fmla="*/ 1070 w 1685"/>
                <a:gd name="T19" fmla="*/ 183 h 684"/>
                <a:gd name="T20" fmla="*/ 1075 w 1685"/>
                <a:gd name="T21" fmla="*/ 154 h 684"/>
                <a:gd name="T22" fmla="*/ 1070 w 1685"/>
                <a:gd name="T23" fmla="*/ 129 h 684"/>
                <a:gd name="T24" fmla="*/ 1048 w 1685"/>
                <a:gd name="T25" fmla="*/ 105 h 684"/>
                <a:gd name="T26" fmla="*/ 1016 w 1685"/>
                <a:gd name="T27" fmla="*/ 82 h 684"/>
                <a:gd name="T28" fmla="*/ 972 w 1685"/>
                <a:gd name="T29" fmla="*/ 61 h 684"/>
                <a:gd name="T30" fmla="*/ 919 w 1685"/>
                <a:gd name="T31" fmla="*/ 43 h 684"/>
                <a:gd name="T32" fmla="*/ 855 w 1685"/>
                <a:gd name="T33" fmla="*/ 29 h 684"/>
                <a:gd name="T34" fmla="*/ 785 w 1685"/>
                <a:gd name="T35" fmla="*/ 16 h 684"/>
                <a:gd name="T36" fmla="*/ 706 w 1685"/>
                <a:gd name="T37" fmla="*/ 7 h 684"/>
                <a:gd name="T38" fmla="*/ 622 w 1685"/>
                <a:gd name="T39" fmla="*/ 1 h 684"/>
                <a:gd name="T40" fmla="*/ 534 w 1685"/>
                <a:gd name="T41" fmla="*/ 0 h 684"/>
                <a:gd name="T42" fmla="*/ 449 w 1685"/>
                <a:gd name="T43" fmla="*/ 3 h 684"/>
                <a:gd name="T44" fmla="*/ 367 w 1685"/>
                <a:gd name="T45" fmla="*/ 9 h 684"/>
                <a:gd name="T46" fmla="*/ 290 w 1685"/>
                <a:gd name="T47" fmla="*/ 18 h 684"/>
                <a:gd name="T48" fmla="*/ 220 w 1685"/>
                <a:gd name="T49" fmla="*/ 30 h 684"/>
                <a:gd name="T50" fmla="*/ 157 w 1685"/>
                <a:gd name="T51" fmla="*/ 45 h 684"/>
                <a:gd name="T52" fmla="*/ 103 w 1685"/>
                <a:gd name="T53" fmla="*/ 61 h 684"/>
                <a:gd name="T54" fmla="*/ 59 w 1685"/>
                <a:gd name="T55" fmla="*/ 81 h 684"/>
                <a:gd name="T56" fmla="*/ 26 w 1685"/>
                <a:gd name="T57" fmla="*/ 103 h 684"/>
                <a:gd name="T58" fmla="*/ 6 w 1685"/>
                <a:gd name="T59" fmla="*/ 126 h 684"/>
                <a:gd name="T60" fmla="*/ 0 w 1685"/>
                <a:gd name="T61" fmla="*/ 150 h 684"/>
                <a:gd name="T62" fmla="*/ 6 w 1685"/>
                <a:gd name="T63" fmla="*/ 175 h 684"/>
                <a:gd name="T64" fmla="*/ 24 w 1685"/>
                <a:gd name="T65" fmla="*/ 199 h 684"/>
                <a:gd name="T66" fmla="*/ 55 w 1685"/>
                <a:gd name="T67" fmla="*/ 223 h 684"/>
                <a:gd name="T68" fmla="*/ 97 w 1685"/>
                <a:gd name="T69" fmla="*/ 244 h 684"/>
                <a:gd name="T70" fmla="*/ 148 w 1685"/>
                <a:gd name="T71" fmla="*/ 265 h 684"/>
                <a:gd name="T72" fmla="*/ 208 w 1685"/>
                <a:gd name="T73" fmla="*/ 282 h 684"/>
                <a:gd name="T74" fmla="*/ 277 w 1685"/>
                <a:gd name="T75" fmla="*/ 296 h 684"/>
                <a:gd name="T76" fmla="*/ 354 w 1685"/>
                <a:gd name="T77" fmla="*/ 307 h 684"/>
                <a:gd name="T78" fmla="*/ 439 w 1685"/>
                <a:gd name="T79" fmla="*/ 315 h 684"/>
                <a:gd name="T80" fmla="*/ 527 w 1685"/>
                <a:gd name="T81" fmla="*/ 317 h 684"/>
                <a:gd name="T82" fmla="*/ 527 w 1685"/>
                <a:gd name="T83" fmla="*/ 317 h 6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85"/>
                <a:gd name="T127" fmla="*/ 0 h 684"/>
                <a:gd name="T128" fmla="*/ 1685 w 1685"/>
                <a:gd name="T129" fmla="*/ 684 h 6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85" h="684">
                  <a:moveTo>
                    <a:pt x="826" y="681"/>
                  </a:moveTo>
                  <a:lnTo>
                    <a:pt x="968" y="678"/>
                  </a:lnTo>
                  <a:lnTo>
                    <a:pt x="1101" y="665"/>
                  </a:lnTo>
                  <a:lnTo>
                    <a:pt x="1224" y="645"/>
                  </a:lnTo>
                  <a:lnTo>
                    <a:pt x="1337" y="620"/>
                  </a:lnTo>
                  <a:lnTo>
                    <a:pt x="1437" y="584"/>
                  </a:lnTo>
                  <a:lnTo>
                    <a:pt x="1524" y="542"/>
                  </a:lnTo>
                  <a:lnTo>
                    <a:pt x="1592" y="497"/>
                  </a:lnTo>
                  <a:lnTo>
                    <a:pt x="1643" y="449"/>
                  </a:lnTo>
                  <a:lnTo>
                    <a:pt x="1676" y="394"/>
                  </a:lnTo>
                  <a:lnTo>
                    <a:pt x="1685" y="332"/>
                  </a:lnTo>
                  <a:lnTo>
                    <a:pt x="1676" y="277"/>
                  </a:lnTo>
                  <a:lnTo>
                    <a:pt x="1643" y="226"/>
                  </a:lnTo>
                  <a:lnTo>
                    <a:pt x="1592" y="177"/>
                  </a:lnTo>
                  <a:lnTo>
                    <a:pt x="1524" y="132"/>
                  </a:lnTo>
                  <a:lnTo>
                    <a:pt x="1440" y="93"/>
                  </a:lnTo>
                  <a:lnTo>
                    <a:pt x="1340" y="61"/>
                  </a:lnTo>
                  <a:lnTo>
                    <a:pt x="1230" y="35"/>
                  </a:lnTo>
                  <a:lnTo>
                    <a:pt x="1107" y="16"/>
                  </a:lnTo>
                  <a:lnTo>
                    <a:pt x="975" y="3"/>
                  </a:lnTo>
                  <a:lnTo>
                    <a:pt x="836" y="0"/>
                  </a:lnTo>
                  <a:lnTo>
                    <a:pt x="704" y="6"/>
                  </a:lnTo>
                  <a:lnTo>
                    <a:pt x="574" y="19"/>
                  </a:lnTo>
                  <a:lnTo>
                    <a:pt x="455" y="38"/>
                  </a:lnTo>
                  <a:lnTo>
                    <a:pt x="345" y="64"/>
                  </a:lnTo>
                  <a:lnTo>
                    <a:pt x="245" y="97"/>
                  </a:lnTo>
                  <a:lnTo>
                    <a:pt x="161" y="132"/>
                  </a:lnTo>
                  <a:lnTo>
                    <a:pt x="93" y="174"/>
                  </a:lnTo>
                  <a:lnTo>
                    <a:pt x="41" y="222"/>
                  </a:lnTo>
                  <a:lnTo>
                    <a:pt x="9" y="271"/>
                  </a:lnTo>
                  <a:lnTo>
                    <a:pt x="0" y="323"/>
                  </a:lnTo>
                  <a:lnTo>
                    <a:pt x="9" y="377"/>
                  </a:lnTo>
                  <a:lnTo>
                    <a:pt x="38" y="429"/>
                  </a:lnTo>
                  <a:lnTo>
                    <a:pt x="87" y="481"/>
                  </a:lnTo>
                  <a:lnTo>
                    <a:pt x="151" y="526"/>
                  </a:lnTo>
                  <a:lnTo>
                    <a:pt x="232" y="571"/>
                  </a:lnTo>
                  <a:lnTo>
                    <a:pt x="326" y="607"/>
                  </a:lnTo>
                  <a:lnTo>
                    <a:pt x="435" y="639"/>
                  </a:lnTo>
                  <a:lnTo>
                    <a:pt x="555" y="662"/>
                  </a:lnTo>
                  <a:lnTo>
                    <a:pt x="687" y="678"/>
                  </a:lnTo>
                  <a:lnTo>
                    <a:pt x="826" y="684"/>
                  </a:lnTo>
                </a:path>
              </a:pathLst>
            </a:cu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Line 48"/>
            <p:cNvSpPr>
              <a:spLocks noChangeShapeType="1"/>
            </p:cNvSpPr>
            <p:nvPr/>
          </p:nvSpPr>
          <p:spPr bwMode="auto">
            <a:xfrm flipH="1">
              <a:off x="2318" y="1429"/>
              <a:ext cx="477" cy="680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Text Box 49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04800"/>
            <a:ext cx="7772400" cy="747936"/>
          </a:xfrm>
        </p:spPr>
        <p:txBody>
          <a:bodyPr/>
          <a:lstStyle/>
          <a:p>
            <a:pPr eaLnBrk="1" hangingPunct="1"/>
            <a:r>
              <a:rPr lang="ko-KR" altLang="en-US" dirty="0"/>
              <a:t>주소 번역 </a:t>
            </a:r>
            <a:r>
              <a:rPr lang="en-US" altLang="ko-KR" dirty="0"/>
              <a:t>(Address Translation)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884096" cy="5616624"/>
          </a:xfrm>
        </p:spPr>
        <p:txBody>
          <a:bodyPr/>
          <a:lstStyle/>
          <a:p>
            <a:pPr eaLnBrk="1" hangingPunct="1"/>
            <a:r>
              <a:rPr lang="ko-KR" altLang="en-US" sz="2400" dirty="0" err="1"/>
              <a:t>인터네트는</a:t>
            </a:r>
            <a:r>
              <a:rPr lang="ko-KR" altLang="en-US" sz="2400" dirty="0"/>
              <a:t> 논리적 </a:t>
            </a:r>
            <a:r>
              <a:rPr lang="en-US" altLang="ko-KR" sz="2400" dirty="0"/>
              <a:t>(</a:t>
            </a:r>
            <a:r>
              <a:rPr lang="ko-KR" altLang="en-US" sz="2400" dirty="0"/>
              <a:t>가상</a:t>
            </a:r>
            <a:r>
              <a:rPr lang="en-US" altLang="ko-KR" sz="2400" dirty="0"/>
              <a:t>)  </a:t>
            </a:r>
            <a:r>
              <a:rPr lang="ko-KR" altLang="en-US" sz="2400" dirty="0"/>
              <a:t>네트워크</a:t>
            </a:r>
            <a:endParaRPr lang="en-US" altLang="ko-KR" sz="2400" dirty="0"/>
          </a:p>
          <a:p>
            <a:pPr lvl="1" eaLnBrk="1" hangingPunct="1"/>
            <a:r>
              <a:rPr lang="ko-KR" altLang="en-US" sz="2000" dirty="0">
                <a:solidFill>
                  <a:srgbClr val="FF0000"/>
                </a:solidFill>
              </a:rPr>
              <a:t>계층 하위에 있는 물리적 네트워크</a:t>
            </a:r>
            <a:r>
              <a:rPr lang="en-US" altLang="ko-KR" sz="2000" dirty="0">
                <a:solidFill>
                  <a:srgbClr val="FF0000"/>
                </a:solidFill>
              </a:rPr>
              <a:t>/</a:t>
            </a:r>
            <a:r>
              <a:rPr lang="ko-KR" altLang="en-US" sz="2000" dirty="0" err="1">
                <a:solidFill>
                  <a:srgbClr val="FF0000"/>
                </a:solidFill>
              </a:rPr>
              <a:t>링크</a:t>
            </a:r>
            <a:r>
              <a:rPr lang="ko-KR" altLang="en-US" sz="2000" dirty="0" err="1"/>
              <a:t>에게</a:t>
            </a:r>
            <a:r>
              <a:rPr lang="ko-KR" altLang="en-US" sz="2000" dirty="0"/>
              <a:t> 전달을 위임</a:t>
            </a:r>
            <a:endParaRPr lang="en-US" altLang="ko-KR" sz="2000" dirty="0"/>
          </a:p>
          <a:p>
            <a:pPr eaLnBrk="1" hangingPunct="1"/>
            <a:r>
              <a:rPr lang="ko-KR" altLang="en-US" sz="2400" dirty="0"/>
              <a:t>위임할 때</a:t>
            </a:r>
            <a:r>
              <a:rPr lang="en-US" altLang="ko-KR" sz="2400" dirty="0"/>
              <a:t>, IP </a:t>
            </a:r>
            <a:r>
              <a:rPr lang="ko-KR" altLang="en-US" sz="2400" dirty="0"/>
              <a:t>주소를 해당 물리적</a:t>
            </a:r>
            <a:r>
              <a:rPr lang="en-US" altLang="ko-KR" sz="2400" dirty="0"/>
              <a:t>(physical) </a:t>
            </a:r>
            <a:r>
              <a:rPr lang="ko-KR" altLang="en-US" sz="2400" dirty="0"/>
              <a:t>주소로 변환해야 함</a:t>
            </a:r>
            <a:r>
              <a:rPr lang="en-US" altLang="ko-KR" sz="2400" dirty="0"/>
              <a:t>.</a:t>
            </a:r>
            <a:r>
              <a:rPr lang="ko-KR" altLang="en-US" sz="1800" dirty="0"/>
              <a:t> </a:t>
            </a:r>
          </a:p>
          <a:p>
            <a:pPr lvl="1" eaLnBrk="1" hangingPunct="1"/>
            <a:r>
              <a:rPr lang="ko-KR" altLang="en-US" sz="2000" dirty="0"/>
              <a:t>예</a:t>
            </a:r>
            <a:r>
              <a:rPr lang="en-US" altLang="ko-KR" sz="2000" dirty="0"/>
              <a:t>, IP</a:t>
            </a:r>
            <a:r>
              <a:rPr lang="ko-KR" altLang="en-US" sz="2000" dirty="0"/>
              <a:t>주소   </a:t>
            </a:r>
            <a:r>
              <a:rPr lang="ko-KR" altLang="en-US" sz="2000" dirty="0">
                <a:sym typeface="Symbol" pitchFamily="18" charset="2"/>
              </a:rPr>
              <a:t>  </a:t>
            </a:r>
            <a:r>
              <a:rPr lang="ko-KR" altLang="en-US" sz="2000" dirty="0" err="1"/>
              <a:t>이더넷주소</a:t>
            </a:r>
            <a:endParaRPr lang="ko-KR" altLang="en-US" sz="2000" dirty="0"/>
          </a:p>
          <a:p>
            <a:pPr lvl="1" eaLnBrk="1" hangingPunct="1"/>
            <a:r>
              <a:rPr lang="ko-KR" altLang="en-US" sz="2000" dirty="0"/>
              <a:t>변환이 필요한 주소는 </a:t>
            </a:r>
            <a:r>
              <a:rPr lang="en-US" altLang="ko-KR" sz="2000" dirty="0"/>
              <a:t>(</a:t>
            </a:r>
            <a:r>
              <a:rPr lang="ko-KR" altLang="en-US" sz="2000" dirty="0"/>
              <a:t>목적지 호스트</a:t>
            </a:r>
            <a:r>
              <a:rPr lang="en-US" altLang="ko-KR" sz="2000" dirty="0"/>
              <a:t> or </a:t>
            </a:r>
            <a:r>
              <a:rPr lang="ko-KR" altLang="en-US" sz="2000" dirty="0"/>
              <a:t>다음 홉 </a:t>
            </a:r>
            <a:r>
              <a:rPr lang="ko-KR" altLang="en-US" sz="2000" dirty="0" err="1"/>
              <a:t>라우터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eaLnBrk="1" hangingPunct="1"/>
            <a:r>
              <a:rPr lang="ko-KR" altLang="en-US" sz="2400" dirty="0"/>
              <a:t>필요한 주소를 어떻게 알아내는가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pPr lvl="1" eaLnBrk="1" hangingPunct="1"/>
            <a:r>
              <a:rPr lang="en-US" altLang="ko-KR" sz="2000" dirty="0"/>
              <a:t>IP </a:t>
            </a:r>
            <a:r>
              <a:rPr lang="ko-KR" altLang="en-US" sz="2000" dirty="0"/>
              <a:t>주소의 호스트 부분에 물리적 주소를 </a:t>
            </a:r>
            <a:r>
              <a:rPr lang="ko-KR" altLang="en-US" sz="2000" dirty="0" err="1"/>
              <a:t>인코드시켜</a:t>
            </a:r>
            <a:r>
              <a:rPr lang="ko-KR" altLang="en-US" sz="2000" dirty="0"/>
              <a:t> 넣어줌</a:t>
            </a:r>
            <a:endParaRPr lang="en-US" altLang="ko-KR" sz="2000" dirty="0"/>
          </a:p>
          <a:p>
            <a:pPr lvl="2" eaLnBrk="1" hangingPunct="1"/>
            <a:r>
              <a:rPr lang="en-US" altLang="ko-KR" dirty="0"/>
              <a:t>IPv4</a:t>
            </a:r>
            <a:r>
              <a:rPr lang="ko-KR" altLang="en-US" dirty="0"/>
              <a:t>에서는 불가능</a:t>
            </a:r>
            <a:r>
              <a:rPr lang="en-US" altLang="ko-KR" dirty="0"/>
              <a:t>;  IPv6</a:t>
            </a:r>
            <a:r>
              <a:rPr lang="ko-KR" altLang="en-US" dirty="0"/>
              <a:t>에서 채택</a:t>
            </a:r>
          </a:p>
          <a:p>
            <a:pPr lvl="1" eaLnBrk="1" hangingPunct="1"/>
            <a:r>
              <a:rPr lang="ko-KR" altLang="en-US" sz="2000" dirty="0"/>
              <a:t>테이블기반</a:t>
            </a:r>
          </a:p>
          <a:p>
            <a:pPr eaLnBrk="1" hangingPunct="1"/>
            <a:r>
              <a:rPr lang="en-US" altLang="ko-KR" sz="2400" dirty="0"/>
              <a:t>ARP(Address Resolution Protocol)</a:t>
            </a:r>
          </a:p>
          <a:p>
            <a:pPr lvl="1" eaLnBrk="1" hangingPunct="1"/>
            <a:r>
              <a:rPr lang="en-US" altLang="ko-KR" sz="2000" dirty="0"/>
              <a:t>IP</a:t>
            </a:r>
            <a:r>
              <a:rPr lang="ko-KR" altLang="en-US" sz="2000" dirty="0"/>
              <a:t>주소와 물리적 주소가 바인딩되어 있는 테이블 구축 담당</a:t>
            </a:r>
            <a:endParaRPr lang="en-US" altLang="ko-KR" sz="2000" dirty="0"/>
          </a:p>
          <a:p>
            <a:pPr lvl="1" eaLnBrk="1" hangingPunct="1"/>
            <a:r>
              <a:rPr lang="en-US" altLang="ko-KR" sz="2000" dirty="0"/>
              <a:t>IP</a:t>
            </a:r>
            <a:r>
              <a:rPr lang="ko-KR" altLang="en-US" sz="2000" dirty="0"/>
              <a:t>주소가 테이블에 없다면 </a:t>
            </a:r>
            <a:r>
              <a:rPr lang="ko-KR" altLang="en-US" sz="2000" u="sng" dirty="0"/>
              <a:t>요청</a:t>
            </a:r>
            <a:r>
              <a:rPr lang="ko-KR" altLang="en-US" sz="2000" dirty="0"/>
              <a:t>을 </a:t>
            </a:r>
            <a:r>
              <a:rPr lang="ko-KR" altLang="en-US" sz="2000" u="sng" dirty="0" err="1"/>
              <a:t>브로드캐스트</a:t>
            </a:r>
            <a:endParaRPr lang="ko-KR" altLang="en-US" sz="2000" u="sng" dirty="0"/>
          </a:p>
          <a:p>
            <a:pPr lvl="1" eaLnBrk="1" hangingPunct="1"/>
            <a:r>
              <a:rPr lang="ko-KR" altLang="en-US" sz="2000" dirty="0"/>
              <a:t>해당 호스트는 자신의 물리적 주소를 보내줌</a:t>
            </a:r>
          </a:p>
          <a:p>
            <a:pPr lvl="1" eaLnBrk="1" hangingPunct="1"/>
            <a:r>
              <a:rPr lang="ko-KR" altLang="en-US" sz="2000" dirty="0"/>
              <a:t>오랫동안 사용되지 않는 엔트리는 </a:t>
            </a:r>
            <a:r>
              <a:rPr lang="ko-KR" altLang="en-US" sz="2000" dirty="0" err="1"/>
              <a:t>없애줌</a:t>
            </a:r>
            <a:endParaRPr lang="en-US" altLang="ko-KR" sz="2000" dirty="0"/>
          </a:p>
          <a:p>
            <a:pPr lvl="1" eaLnBrk="1" hangingPunct="1"/>
            <a:r>
              <a:rPr lang="ko-KR" altLang="en-US" sz="2000" dirty="0" err="1">
                <a:solidFill>
                  <a:srgbClr val="FF0000"/>
                </a:solidFill>
              </a:rPr>
              <a:t>프로토클</a:t>
            </a:r>
            <a:r>
              <a:rPr lang="ko-KR" altLang="en-US" sz="2000" dirty="0">
                <a:solidFill>
                  <a:srgbClr val="FF0000"/>
                </a:solidFill>
              </a:rPr>
              <a:t> 계층에서 위치는 </a:t>
            </a:r>
            <a:r>
              <a:rPr lang="en-US" altLang="ko-KR" sz="2000" dirty="0">
                <a:solidFill>
                  <a:srgbClr val="FF0000"/>
                </a:solidFill>
              </a:rPr>
              <a:t>?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lvl="1" eaLnBrk="1" hangingPunct="1"/>
            <a:endParaRPr lang="ko-KR" altLang="en-US" sz="20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US" altLang="ko-KR" dirty="0"/>
              <a:t>ARP </a:t>
            </a:r>
            <a:r>
              <a:rPr lang="ko-KR" altLang="en-US" dirty="0"/>
              <a:t>동작 과정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6984776" cy="4757700"/>
          </a:xfrm>
        </p:spPr>
      </p:pic>
    </p:spTree>
    <p:extLst>
      <p:ext uri="{BB962C8B-B14F-4D97-AF65-F5344CB8AC3E}">
        <p14:creationId xmlns:p14="http://schemas.microsoft.com/office/powerpoint/2010/main" val="195203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ko-KR"/>
              <a:t>ARP </a:t>
            </a:r>
            <a:r>
              <a:rPr lang="ko-KR" altLang="en-US"/>
              <a:t>프로토콜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062664" cy="56348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요청 형식 </a:t>
            </a:r>
            <a:r>
              <a:rPr lang="en-US" altLang="ko-KR" sz="2400" dirty="0"/>
              <a:t>(Request format) – </a:t>
            </a:r>
            <a:r>
              <a:rPr lang="ko-KR" altLang="en-US" sz="2400" dirty="0"/>
              <a:t>가장 일반적인 경우를 고려</a:t>
            </a:r>
            <a:endParaRPr lang="en-US" altLang="ko-KR" sz="2400" dirty="0"/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</a:pP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endParaRPr lang="en-US" altLang="ko-KR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 err="1"/>
              <a:t>HardwareType</a:t>
            </a:r>
            <a:r>
              <a:rPr lang="en-US" altLang="ko-KR" sz="1600" dirty="0"/>
              <a:t>: </a:t>
            </a:r>
            <a:r>
              <a:rPr lang="ko-KR" altLang="en-US" sz="1600" dirty="0"/>
              <a:t>물리적 </a:t>
            </a:r>
            <a:r>
              <a:rPr lang="ko-KR" altLang="en-US" sz="1600" dirty="0" err="1"/>
              <a:t>네크워크의</a:t>
            </a:r>
            <a:r>
              <a:rPr lang="ko-KR" altLang="en-US" sz="1600" dirty="0"/>
              <a:t> 유형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.</a:t>
            </a:r>
            <a:r>
              <a:rPr lang="ko-KR" altLang="en-US" sz="1600" dirty="0" err="1"/>
              <a:t>이더넷</a:t>
            </a:r>
            <a:r>
              <a:rPr lang="ko-KR" altLang="en-US" sz="1600" dirty="0"/>
              <a:t> </a:t>
            </a:r>
            <a:r>
              <a:rPr lang="en-US" altLang="ko-KR" sz="1600" dirty="0"/>
              <a:t>Ethernet)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 err="1"/>
              <a:t>ProtocolType</a:t>
            </a:r>
            <a:r>
              <a:rPr lang="en-US" altLang="ko-KR" sz="1600" dirty="0"/>
              <a:t>: </a:t>
            </a:r>
            <a:r>
              <a:rPr lang="ko-KR" altLang="en-US" sz="1600" dirty="0"/>
              <a:t>상위 계층의 프로토콜 유형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. IP)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/>
              <a:t>HLEN &amp; PLEN: </a:t>
            </a:r>
            <a:r>
              <a:rPr lang="ko-KR" altLang="en-US" sz="1600" dirty="0"/>
              <a:t>물리적 주소와 프로토콜 주소의 길이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/>
              <a:t>Operation: </a:t>
            </a:r>
            <a:r>
              <a:rPr lang="ko-KR" altLang="en-US" sz="1600" dirty="0"/>
              <a:t>요청 또는 응답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/>
              <a:t>Source/Target Physical/Protocol addresses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특징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/>
              <a:t>테이블의 </a:t>
            </a:r>
            <a:r>
              <a:rPr lang="ko-KR" altLang="en-US" sz="1600" dirty="0" err="1"/>
              <a:t>엔트리는</a:t>
            </a:r>
            <a:r>
              <a:rPr lang="ko-KR" altLang="en-US" sz="1600" dirty="0"/>
              <a:t> 약 </a:t>
            </a:r>
            <a:r>
              <a:rPr lang="en-US" altLang="ko-KR" sz="1600" dirty="0"/>
              <a:t>10</a:t>
            </a:r>
            <a:r>
              <a:rPr lang="ko-KR" altLang="en-US" sz="1600" dirty="0"/>
              <a:t>분의 타임아웃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/>
              <a:t>요청에 대한 목적지에서는 발신지 주소로 테이블을 갱신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 err="1"/>
              <a:t>엔트리가</a:t>
            </a:r>
            <a:r>
              <a:rPr lang="ko-KR" altLang="en-US" sz="1600" dirty="0"/>
              <a:t> 이미 있다면 테이블을 갱신 </a:t>
            </a:r>
            <a:r>
              <a:rPr lang="en-US" altLang="ko-KR" sz="1600" dirty="0"/>
              <a:t>(+</a:t>
            </a:r>
            <a:r>
              <a:rPr lang="ko-KR" altLang="en-US" sz="1600" dirty="0"/>
              <a:t> 타임아웃 연장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295400" y="1600200"/>
            <a:ext cx="5486400" cy="2362200"/>
            <a:chOff x="816" y="1008"/>
            <a:chExt cx="3456" cy="1488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1771" y="2151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altLang="ko-KR" sz="1200"/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1829" y="2151"/>
              <a:ext cx="131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argetHardwareAddr (bytes 2-5)</a:t>
              </a:r>
              <a:endParaRPr lang="en-US" altLang="ko-KR" sz="1200"/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1806" y="2343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altLang="ko-KR" sz="1200"/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1867" y="2343"/>
              <a:ext cx="12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argetProtocolAddr (bytes 0-3)</a:t>
              </a:r>
              <a:endParaRPr lang="en-US" altLang="ko-KR" sz="1200"/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925" y="1953"/>
              <a:ext cx="13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SourceProtocolAddr (bytes 2-3)</a:t>
              </a:r>
              <a:endParaRPr lang="en-US" altLang="ko-KR" sz="1200"/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1274" y="1181"/>
              <a:ext cx="7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Hardware type = 1</a:t>
              </a:r>
              <a:endParaRPr lang="en-US" altLang="ko-KR" sz="1200"/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2828" y="1181"/>
              <a:ext cx="9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ProtocolType = 0x0800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886" y="1761"/>
              <a:ext cx="14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SourceHardwareAddr (bytes 4-5)</a:t>
              </a:r>
              <a:endParaRPr lang="en-US" altLang="ko-KR" sz="1200"/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2597" y="1953"/>
              <a:ext cx="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altLang="ko-KR" sz="1200"/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2657" y="1953"/>
              <a:ext cx="131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argetHardwareAddr (bytes 0-1)</a:t>
              </a:r>
              <a:endParaRPr lang="en-US" altLang="ko-KR" sz="1200"/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2610" y="1761"/>
              <a:ext cx="13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SourceProtocolAddr (bytes 0-1)</a:t>
              </a:r>
              <a:endParaRPr lang="en-US" altLang="ko-KR" sz="1200"/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1043" y="1378"/>
              <a:ext cx="44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HLen = 48</a:t>
              </a:r>
              <a:endParaRPr lang="en-US" altLang="ko-KR" sz="1200"/>
            </a:p>
          </p:txBody>
        </p:sp>
        <p:sp>
          <p:nvSpPr>
            <p:cNvPr id="14354" name="Rectangle 17"/>
            <p:cNvSpPr>
              <a:spLocks noChangeArrowheads="1"/>
            </p:cNvSpPr>
            <p:nvPr/>
          </p:nvSpPr>
          <p:spPr bwMode="auto">
            <a:xfrm>
              <a:off x="1896" y="1378"/>
              <a:ext cx="43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PLen = 32</a:t>
              </a:r>
              <a:endParaRPr lang="en-US" altLang="ko-KR" sz="1200"/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3155" y="1378"/>
              <a:ext cx="4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Operation</a:t>
              </a:r>
              <a:endParaRPr lang="en-US" altLang="ko-KR" sz="1200"/>
            </a:p>
          </p:txBody>
        </p:sp>
        <p:sp>
          <p:nvSpPr>
            <p:cNvPr id="14356" name="Rectangle 19"/>
            <p:cNvSpPr>
              <a:spLocks noChangeArrowheads="1"/>
            </p:cNvSpPr>
            <p:nvPr/>
          </p:nvSpPr>
          <p:spPr bwMode="auto">
            <a:xfrm>
              <a:off x="1750" y="1568"/>
              <a:ext cx="12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SourceHardwareAddr (bytes 0</a:t>
              </a:r>
              <a:endParaRPr lang="en-US" altLang="ko-KR" sz="1200"/>
            </a:p>
          </p:txBody>
        </p:sp>
        <p:sp>
          <p:nvSpPr>
            <p:cNvPr id="14357" name="Rectangle 20"/>
            <p:cNvSpPr>
              <a:spLocks noChangeArrowheads="1"/>
            </p:cNvSpPr>
            <p:nvPr/>
          </p:nvSpPr>
          <p:spPr bwMode="auto">
            <a:xfrm>
              <a:off x="3249" y="156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–</a:t>
              </a:r>
              <a:endParaRPr lang="en-US" altLang="ko-KR" sz="1200"/>
            </a:p>
          </p:txBody>
        </p:sp>
        <p:sp>
          <p:nvSpPr>
            <p:cNvPr id="14358" name="Rectangle 21"/>
            <p:cNvSpPr>
              <a:spLocks noChangeArrowheads="1"/>
            </p:cNvSpPr>
            <p:nvPr/>
          </p:nvSpPr>
          <p:spPr bwMode="auto">
            <a:xfrm>
              <a:off x="3332" y="1568"/>
              <a:ext cx="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3)</a:t>
              </a:r>
              <a:endParaRPr lang="en-US" altLang="ko-KR" sz="1200"/>
            </a:p>
          </p:txBody>
        </p:sp>
        <p:sp>
          <p:nvSpPr>
            <p:cNvPr id="14359" name="Freeform 22"/>
            <p:cNvSpPr>
              <a:spLocks/>
            </p:cNvSpPr>
            <p:nvPr/>
          </p:nvSpPr>
          <p:spPr bwMode="auto">
            <a:xfrm>
              <a:off x="849" y="1141"/>
              <a:ext cx="3384" cy="1355"/>
            </a:xfrm>
            <a:custGeom>
              <a:avLst/>
              <a:gdLst>
                <a:gd name="T0" fmla="*/ 3097 w 3693"/>
                <a:gd name="T1" fmla="*/ 1050 h 1749"/>
                <a:gd name="T2" fmla="*/ 3101 w 3693"/>
                <a:gd name="T3" fmla="*/ 0 h 1749"/>
                <a:gd name="T4" fmla="*/ 0 w 3693"/>
                <a:gd name="T5" fmla="*/ 0 h 1749"/>
                <a:gd name="T6" fmla="*/ 0 w 3693"/>
                <a:gd name="T7" fmla="*/ 1050 h 1749"/>
                <a:gd name="T8" fmla="*/ 3101 w 3693"/>
                <a:gd name="T9" fmla="*/ 1050 h 1749"/>
                <a:gd name="T10" fmla="*/ 3101 w 3693"/>
                <a:gd name="T11" fmla="*/ 1050 h 17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93"/>
                <a:gd name="T19" fmla="*/ 0 h 1749"/>
                <a:gd name="T20" fmla="*/ 3693 w 3693"/>
                <a:gd name="T21" fmla="*/ 1749 h 17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93" h="1749">
                  <a:moveTo>
                    <a:pt x="3689" y="1749"/>
                  </a:moveTo>
                  <a:lnTo>
                    <a:pt x="3693" y="0"/>
                  </a:lnTo>
                  <a:lnTo>
                    <a:pt x="0" y="0"/>
                  </a:lnTo>
                  <a:lnTo>
                    <a:pt x="0" y="1749"/>
                  </a:lnTo>
                  <a:lnTo>
                    <a:pt x="3693" y="17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2566" y="1141"/>
              <a:ext cx="4" cy="3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Line 24"/>
            <p:cNvSpPr>
              <a:spLocks noChangeShapeType="1"/>
            </p:cNvSpPr>
            <p:nvPr/>
          </p:nvSpPr>
          <p:spPr bwMode="auto">
            <a:xfrm>
              <a:off x="2566" y="1721"/>
              <a:ext cx="4" cy="3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Line 25"/>
            <p:cNvSpPr>
              <a:spLocks noChangeShapeType="1"/>
            </p:cNvSpPr>
            <p:nvPr/>
          </p:nvSpPr>
          <p:spPr bwMode="auto">
            <a:xfrm>
              <a:off x="846" y="1334"/>
              <a:ext cx="338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Line 26"/>
            <p:cNvSpPr>
              <a:spLocks noChangeShapeType="1"/>
            </p:cNvSpPr>
            <p:nvPr/>
          </p:nvSpPr>
          <p:spPr bwMode="auto">
            <a:xfrm>
              <a:off x="846" y="1529"/>
              <a:ext cx="33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Line 27"/>
            <p:cNvSpPr>
              <a:spLocks noChangeShapeType="1"/>
            </p:cNvSpPr>
            <p:nvPr/>
          </p:nvSpPr>
          <p:spPr bwMode="auto">
            <a:xfrm>
              <a:off x="846" y="1721"/>
              <a:ext cx="33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Line 28"/>
            <p:cNvSpPr>
              <a:spLocks noChangeShapeType="1"/>
            </p:cNvSpPr>
            <p:nvPr/>
          </p:nvSpPr>
          <p:spPr bwMode="auto">
            <a:xfrm>
              <a:off x="846" y="1916"/>
              <a:ext cx="33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Line 29"/>
            <p:cNvSpPr>
              <a:spLocks noChangeShapeType="1"/>
            </p:cNvSpPr>
            <p:nvPr/>
          </p:nvSpPr>
          <p:spPr bwMode="auto">
            <a:xfrm>
              <a:off x="846" y="2109"/>
              <a:ext cx="3387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Line 30"/>
            <p:cNvSpPr>
              <a:spLocks noChangeShapeType="1"/>
            </p:cNvSpPr>
            <p:nvPr/>
          </p:nvSpPr>
          <p:spPr bwMode="auto">
            <a:xfrm>
              <a:off x="846" y="2301"/>
              <a:ext cx="338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Line 31"/>
            <p:cNvSpPr>
              <a:spLocks noChangeShapeType="1"/>
            </p:cNvSpPr>
            <p:nvPr/>
          </p:nvSpPr>
          <p:spPr bwMode="auto">
            <a:xfrm flipH="1">
              <a:off x="1736" y="1331"/>
              <a:ext cx="0" cy="1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Rectangle 32"/>
            <p:cNvSpPr>
              <a:spLocks noChangeArrowheads="1"/>
            </p:cNvSpPr>
            <p:nvPr/>
          </p:nvSpPr>
          <p:spPr bwMode="auto">
            <a:xfrm>
              <a:off x="816" y="100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ko-KR" sz="1200"/>
            </a:p>
          </p:txBody>
        </p:sp>
        <p:sp>
          <p:nvSpPr>
            <p:cNvPr id="14370" name="Rectangle 33"/>
            <p:cNvSpPr>
              <a:spLocks noChangeArrowheads="1"/>
            </p:cNvSpPr>
            <p:nvPr/>
          </p:nvSpPr>
          <p:spPr bwMode="auto">
            <a:xfrm>
              <a:off x="1707" y="100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altLang="ko-KR" sz="1200"/>
            </a:p>
          </p:txBody>
        </p:sp>
        <p:sp>
          <p:nvSpPr>
            <p:cNvPr id="14371" name="Rectangle 34"/>
            <p:cNvSpPr>
              <a:spLocks noChangeArrowheads="1"/>
            </p:cNvSpPr>
            <p:nvPr/>
          </p:nvSpPr>
          <p:spPr bwMode="auto">
            <a:xfrm>
              <a:off x="2506" y="1008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altLang="ko-KR" sz="1200"/>
            </a:p>
          </p:txBody>
        </p:sp>
        <p:sp>
          <p:nvSpPr>
            <p:cNvPr id="14372" name="Rectangle 35"/>
            <p:cNvSpPr>
              <a:spLocks noChangeArrowheads="1"/>
            </p:cNvSpPr>
            <p:nvPr/>
          </p:nvSpPr>
          <p:spPr bwMode="auto">
            <a:xfrm>
              <a:off x="4166" y="1008"/>
              <a:ext cx="1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000000"/>
                  </a:solidFill>
                  <a:latin typeface="Arial" charset="0"/>
                </a:rPr>
                <a:t>31</a:t>
              </a:r>
              <a:endParaRPr lang="en-US" altLang="ko-KR" sz="1200"/>
            </a:p>
          </p:txBody>
        </p:sp>
      </p:grpSp>
      <p:sp>
        <p:nvSpPr>
          <p:cNvPr id="14341" name="Text Box 36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호스트 구성 </a:t>
            </a:r>
            <a:r>
              <a:rPr lang="en-US" altLang="ko-KR"/>
              <a:t>(Configuration): DHCP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267200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IP </a:t>
            </a:r>
            <a:r>
              <a:rPr lang="ko-KR" altLang="en-US" sz="2400" dirty="0"/>
              <a:t>주소 배정의 문제</a:t>
            </a:r>
          </a:p>
          <a:p>
            <a:pPr lvl="1" eaLnBrk="1" hangingPunct="1"/>
            <a:r>
              <a:rPr lang="en-US" altLang="ko-KR" sz="2400" dirty="0"/>
              <a:t>IP </a:t>
            </a:r>
            <a:r>
              <a:rPr lang="ko-KR" altLang="en-US" sz="2400" dirty="0"/>
              <a:t>주소는 네트워크의 구조를 반영하여야 함</a:t>
            </a:r>
            <a:r>
              <a:rPr lang="en-US" altLang="ko-KR" sz="2400" dirty="0"/>
              <a:t>.</a:t>
            </a:r>
          </a:p>
          <a:p>
            <a:pPr lvl="1" eaLnBrk="1" hangingPunct="1"/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같은 네트워크에 있는 다른 호스트들의 주소와 앞부분이 같아야 함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en-US" altLang="ko-KR" sz="2400" dirty="0"/>
              <a:t>IP </a:t>
            </a:r>
            <a:r>
              <a:rPr lang="ko-KR" altLang="en-US" sz="2400" dirty="0"/>
              <a:t>주소 이외에도 구성 정보 필요</a:t>
            </a:r>
          </a:p>
          <a:p>
            <a:pPr lvl="1" eaLnBrk="1" hangingPunct="1"/>
            <a:r>
              <a:rPr lang="en-US" altLang="ko-KR" sz="2400" dirty="0"/>
              <a:t>default router, name server </a:t>
            </a:r>
          </a:p>
          <a:p>
            <a:pPr eaLnBrk="1" hangingPunct="1"/>
            <a:r>
              <a:rPr lang="ko-KR" altLang="en-US" sz="2400" dirty="0"/>
              <a:t>자동 구성 기능 필요 </a:t>
            </a:r>
          </a:p>
          <a:p>
            <a:pPr eaLnBrk="1" hangingPunct="1">
              <a:buFontTx/>
              <a:buNone/>
            </a:pPr>
            <a:r>
              <a:rPr lang="ko-KR" altLang="en-US" sz="2400" dirty="0">
                <a:sym typeface="Symbol" pitchFamily="18" charset="2"/>
              </a:rPr>
              <a:t>	 </a:t>
            </a:r>
            <a:r>
              <a:rPr lang="en-US" altLang="ko-KR" sz="2400" dirty="0">
                <a:sym typeface="Symbol" pitchFamily="18" charset="2"/>
              </a:rPr>
              <a:t>DHCP (</a:t>
            </a:r>
            <a:r>
              <a:rPr lang="en-US" altLang="ko-KR" sz="2400" dirty="0">
                <a:solidFill>
                  <a:srgbClr val="FF0000"/>
                </a:solidFill>
                <a:sym typeface="Symbol" pitchFamily="18" charset="2"/>
              </a:rPr>
              <a:t>Dynamic</a:t>
            </a:r>
            <a:r>
              <a:rPr lang="en-US" altLang="ko-KR" sz="2400" dirty="0">
                <a:sym typeface="Symbol" pitchFamily="18" charset="2"/>
              </a:rPr>
              <a:t> Host Configuration Protocol)</a:t>
            </a:r>
          </a:p>
          <a:p>
            <a:pPr eaLnBrk="1" hangingPunct="1"/>
            <a:endParaRPr lang="en-US" altLang="ko-KR" sz="2400" dirty="0">
              <a:sym typeface="Symbol" pitchFamily="18" charset="2"/>
            </a:endParaRPr>
          </a:p>
          <a:p>
            <a:pPr eaLnBrk="1" hangingPunct="1"/>
            <a:endParaRPr lang="en-US" altLang="ko-KR" sz="2400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DHCP </a:t>
            </a:r>
            <a:r>
              <a:rPr lang="ko-KR" altLang="en-US"/>
              <a:t>동작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dirty="0">
                <a:sym typeface="Symbol" pitchFamily="18" charset="2"/>
              </a:rPr>
              <a:t>DHCP </a:t>
            </a:r>
            <a:r>
              <a:rPr lang="ko-KR" altLang="en-US" dirty="0">
                <a:sym typeface="Symbol" pitchFamily="18" charset="2"/>
              </a:rPr>
              <a:t>서버 </a:t>
            </a:r>
          </a:p>
          <a:p>
            <a:pPr lvl="1" eaLnBrk="1" hangingPunct="1"/>
            <a:r>
              <a:rPr lang="en-US" altLang="ko-KR" dirty="0"/>
              <a:t>a pool of available addresses</a:t>
            </a:r>
            <a:r>
              <a:rPr lang="ko-KR" altLang="en-US" dirty="0"/>
              <a:t>를 관리</a:t>
            </a:r>
          </a:p>
          <a:p>
            <a:pPr lvl="1" eaLnBrk="1" hangingPunct="1"/>
            <a:r>
              <a:rPr lang="ko-KR" altLang="en-US" dirty="0"/>
              <a:t>클라이언트의 요청에 대해 구성 정보를 제공</a:t>
            </a:r>
          </a:p>
          <a:p>
            <a:pPr lvl="1" eaLnBrk="1" hangingPunct="1"/>
            <a:r>
              <a:rPr lang="en-US" altLang="ko-KR" dirty="0"/>
              <a:t>address lease</a:t>
            </a:r>
            <a:r>
              <a:rPr lang="ko-KR" altLang="en-US" dirty="0"/>
              <a:t>도 가능</a:t>
            </a:r>
          </a:p>
          <a:p>
            <a:pPr eaLnBrk="1" hangingPunct="1"/>
            <a:r>
              <a:rPr lang="en-US" altLang="ko-KR" dirty="0"/>
              <a:t>DHCP relay</a:t>
            </a:r>
          </a:p>
          <a:p>
            <a:pPr lvl="1" eaLnBrk="1" hangingPunct="1"/>
            <a:r>
              <a:rPr lang="ko-KR" altLang="en-US" dirty="0"/>
              <a:t>구성 정보 요청을 서버로 </a:t>
            </a:r>
            <a:r>
              <a:rPr lang="en-US" altLang="ko-KR" dirty="0"/>
              <a:t>relay</a:t>
            </a:r>
          </a:p>
          <a:p>
            <a:pPr eaLnBrk="1" hangingPunct="1"/>
            <a:r>
              <a:rPr lang="en-US" altLang="ko-KR" dirty="0"/>
              <a:t>Server discovery</a:t>
            </a:r>
          </a:p>
          <a:p>
            <a:pPr lvl="1" eaLnBrk="1" hangingPunct="1"/>
            <a:r>
              <a:rPr lang="en-US" altLang="ko-KR" dirty="0"/>
              <a:t>DHCPDISCOVER </a:t>
            </a:r>
            <a:r>
              <a:rPr lang="ko-KR" altLang="en-US" dirty="0"/>
              <a:t>메시지를 </a:t>
            </a:r>
            <a:r>
              <a:rPr lang="ko-KR" altLang="en-US" u="sng" dirty="0" err="1"/>
              <a:t>브로드캐스팅</a:t>
            </a:r>
            <a:endParaRPr lang="ko-KR" altLang="en-US" u="sng" dirty="0"/>
          </a:p>
          <a:p>
            <a:pPr eaLnBrk="1" hangingPunct="1"/>
            <a:endParaRPr lang="en-US" altLang="ko-KR" dirty="0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219200" y="4267200"/>
            <a:ext cx="5672138" cy="2362200"/>
            <a:chOff x="1067" y="971"/>
            <a:chExt cx="3573" cy="2176"/>
          </a:xfrm>
        </p:grpSpPr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2270" y="1560"/>
              <a:ext cx="361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DHCP</a:t>
              </a:r>
              <a:endParaRPr kumimoji="0" lang="en-US" altLang="ko-KR"/>
            </a:p>
          </p:txBody>
        </p:sp>
        <p:sp>
          <p:nvSpPr>
            <p:cNvPr id="16391" name="Rectangle 6"/>
            <p:cNvSpPr>
              <a:spLocks noChangeArrowheads="1"/>
            </p:cNvSpPr>
            <p:nvPr/>
          </p:nvSpPr>
          <p:spPr bwMode="auto">
            <a:xfrm>
              <a:off x="2319" y="1712"/>
              <a:ext cx="277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relay</a:t>
              </a:r>
              <a:endParaRPr kumimoji="0" lang="en-US" altLang="ko-KR"/>
            </a:p>
          </p:txBody>
        </p:sp>
        <p:sp>
          <p:nvSpPr>
            <p:cNvPr id="16392" name="Freeform 7"/>
            <p:cNvSpPr>
              <a:spLocks/>
            </p:cNvSpPr>
            <p:nvPr/>
          </p:nvSpPr>
          <p:spPr bwMode="auto">
            <a:xfrm>
              <a:off x="2216" y="1523"/>
              <a:ext cx="476" cy="380"/>
            </a:xfrm>
            <a:custGeom>
              <a:avLst/>
              <a:gdLst>
                <a:gd name="T0" fmla="*/ 476 w 476"/>
                <a:gd name="T1" fmla="*/ 376 h 380"/>
                <a:gd name="T2" fmla="*/ 0 w 476"/>
                <a:gd name="T3" fmla="*/ 380 h 380"/>
                <a:gd name="T4" fmla="*/ 0 w 476"/>
                <a:gd name="T5" fmla="*/ 0 h 380"/>
                <a:gd name="T6" fmla="*/ 476 w 476"/>
                <a:gd name="T7" fmla="*/ 0 h 380"/>
                <a:gd name="T8" fmla="*/ 476 w 476"/>
                <a:gd name="T9" fmla="*/ 380 h 380"/>
                <a:gd name="T10" fmla="*/ 476 w 476"/>
                <a:gd name="T11" fmla="*/ 380 h 3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6"/>
                <a:gd name="T19" fmla="*/ 0 h 380"/>
                <a:gd name="T20" fmla="*/ 476 w 476"/>
                <a:gd name="T21" fmla="*/ 380 h 3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6" h="380">
                  <a:moveTo>
                    <a:pt x="476" y="376"/>
                  </a:moveTo>
                  <a:lnTo>
                    <a:pt x="0" y="38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3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3" name="Rectangle 8"/>
            <p:cNvSpPr>
              <a:spLocks noChangeArrowheads="1"/>
            </p:cNvSpPr>
            <p:nvPr/>
          </p:nvSpPr>
          <p:spPr bwMode="auto">
            <a:xfrm>
              <a:off x="4217" y="1560"/>
              <a:ext cx="361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DHCP</a:t>
              </a:r>
              <a:endParaRPr kumimoji="0" lang="en-US" altLang="ko-KR"/>
            </a:p>
          </p:txBody>
        </p:sp>
        <p:sp>
          <p:nvSpPr>
            <p:cNvPr id="16394" name="Rectangle 9"/>
            <p:cNvSpPr>
              <a:spLocks noChangeArrowheads="1"/>
            </p:cNvSpPr>
            <p:nvPr/>
          </p:nvSpPr>
          <p:spPr bwMode="auto">
            <a:xfrm>
              <a:off x="4237" y="1712"/>
              <a:ext cx="35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kumimoji="0" lang="en-US" altLang="ko-KR"/>
            </a:p>
          </p:txBody>
        </p:sp>
        <p:sp>
          <p:nvSpPr>
            <p:cNvPr id="16395" name="Freeform 10"/>
            <p:cNvSpPr>
              <a:spLocks/>
            </p:cNvSpPr>
            <p:nvPr/>
          </p:nvSpPr>
          <p:spPr bwMode="auto">
            <a:xfrm>
              <a:off x="4164" y="1523"/>
              <a:ext cx="476" cy="380"/>
            </a:xfrm>
            <a:custGeom>
              <a:avLst/>
              <a:gdLst>
                <a:gd name="T0" fmla="*/ 472 w 476"/>
                <a:gd name="T1" fmla="*/ 376 h 380"/>
                <a:gd name="T2" fmla="*/ 0 w 476"/>
                <a:gd name="T3" fmla="*/ 380 h 380"/>
                <a:gd name="T4" fmla="*/ 0 w 476"/>
                <a:gd name="T5" fmla="*/ 0 h 380"/>
                <a:gd name="T6" fmla="*/ 476 w 476"/>
                <a:gd name="T7" fmla="*/ 0 h 380"/>
                <a:gd name="T8" fmla="*/ 476 w 476"/>
                <a:gd name="T9" fmla="*/ 380 h 380"/>
                <a:gd name="T10" fmla="*/ 476 w 476"/>
                <a:gd name="T11" fmla="*/ 380 h 3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6"/>
                <a:gd name="T19" fmla="*/ 0 h 380"/>
                <a:gd name="T20" fmla="*/ 476 w 476"/>
                <a:gd name="T21" fmla="*/ 380 h 3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6" h="380">
                  <a:moveTo>
                    <a:pt x="472" y="376"/>
                  </a:moveTo>
                  <a:lnTo>
                    <a:pt x="0" y="38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3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6" name="Rectangle 11"/>
            <p:cNvSpPr>
              <a:spLocks noChangeArrowheads="1"/>
            </p:cNvSpPr>
            <p:nvPr/>
          </p:nvSpPr>
          <p:spPr bwMode="auto">
            <a:xfrm>
              <a:off x="2992" y="1626"/>
              <a:ext cx="869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Other networks</a:t>
              </a:r>
              <a:endParaRPr kumimoji="0" lang="en-US" altLang="ko-KR"/>
            </a:p>
          </p:txBody>
        </p:sp>
        <p:sp>
          <p:nvSpPr>
            <p:cNvPr id="16397" name="Freeform 12"/>
            <p:cNvSpPr>
              <a:spLocks/>
            </p:cNvSpPr>
            <p:nvPr/>
          </p:nvSpPr>
          <p:spPr bwMode="auto">
            <a:xfrm>
              <a:off x="2890" y="1523"/>
              <a:ext cx="1076" cy="380"/>
            </a:xfrm>
            <a:custGeom>
              <a:avLst/>
              <a:gdLst>
                <a:gd name="T0" fmla="*/ 1076 w 1076"/>
                <a:gd name="T1" fmla="*/ 190 h 380"/>
                <a:gd name="T2" fmla="*/ 1073 w 1076"/>
                <a:gd name="T3" fmla="*/ 221 h 380"/>
                <a:gd name="T4" fmla="*/ 1050 w 1076"/>
                <a:gd name="T5" fmla="*/ 251 h 380"/>
                <a:gd name="T6" fmla="*/ 1019 w 1076"/>
                <a:gd name="T7" fmla="*/ 278 h 380"/>
                <a:gd name="T8" fmla="*/ 974 w 1076"/>
                <a:gd name="T9" fmla="*/ 304 h 380"/>
                <a:gd name="T10" fmla="*/ 920 w 1076"/>
                <a:gd name="T11" fmla="*/ 323 h 380"/>
                <a:gd name="T12" fmla="*/ 856 w 1076"/>
                <a:gd name="T13" fmla="*/ 342 h 380"/>
                <a:gd name="T14" fmla="*/ 787 w 1076"/>
                <a:gd name="T15" fmla="*/ 361 h 380"/>
                <a:gd name="T16" fmla="*/ 711 w 1076"/>
                <a:gd name="T17" fmla="*/ 373 h 380"/>
                <a:gd name="T18" fmla="*/ 627 w 1076"/>
                <a:gd name="T19" fmla="*/ 376 h 380"/>
                <a:gd name="T20" fmla="*/ 540 w 1076"/>
                <a:gd name="T21" fmla="*/ 380 h 380"/>
                <a:gd name="T22" fmla="*/ 452 w 1076"/>
                <a:gd name="T23" fmla="*/ 376 h 380"/>
                <a:gd name="T24" fmla="*/ 369 w 1076"/>
                <a:gd name="T25" fmla="*/ 373 h 380"/>
                <a:gd name="T26" fmla="*/ 293 w 1076"/>
                <a:gd name="T27" fmla="*/ 361 h 380"/>
                <a:gd name="T28" fmla="*/ 220 w 1076"/>
                <a:gd name="T29" fmla="*/ 342 h 380"/>
                <a:gd name="T30" fmla="*/ 160 w 1076"/>
                <a:gd name="T31" fmla="*/ 323 h 380"/>
                <a:gd name="T32" fmla="*/ 102 w 1076"/>
                <a:gd name="T33" fmla="*/ 304 h 380"/>
                <a:gd name="T34" fmla="*/ 61 w 1076"/>
                <a:gd name="T35" fmla="*/ 278 h 380"/>
                <a:gd name="T36" fmla="*/ 26 w 1076"/>
                <a:gd name="T37" fmla="*/ 251 h 380"/>
                <a:gd name="T38" fmla="*/ 7 w 1076"/>
                <a:gd name="T39" fmla="*/ 221 h 380"/>
                <a:gd name="T40" fmla="*/ 0 w 1076"/>
                <a:gd name="T41" fmla="*/ 190 h 380"/>
                <a:gd name="T42" fmla="*/ 7 w 1076"/>
                <a:gd name="T43" fmla="*/ 160 h 380"/>
                <a:gd name="T44" fmla="*/ 26 w 1076"/>
                <a:gd name="T45" fmla="*/ 129 h 380"/>
                <a:gd name="T46" fmla="*/ 61 w 1076"/>
                <a:gd name="T47" fmla="*/ 103 h 380"/>
                <a:gd name="T48" fmla="*/ 102 w 1076"/>
                <a:gd name="T49" fmla="*/ 80 h 380"/>
                <a:gd name="T50" fmla="*/ 160 w 1076"/>
                <a:gd name="T51" fmla="*/ 57 h 380"/>
                <a:gd name="T52" fmla="*/ 220 w 1076"/>
                <a:gd name="T53" fmla="*/ 38 h 380"/>
                <a:gd name="T54" fmla="*/ 293 w 1076"/>
                <a:gd name="T55" fmla="*/ 23 h 380"/>
                <a:gd name="T56" fmla="*/ 369 w 1076"/>
                <a:gd name="T57" fmla="*/ 11 h 380"/>
                <a:gd name="T58" fmla="*/ 452 w 1076"/>
                <a:gd name="T59" fmla="*/ 4 h 380"/>
                <a:gd name="T60" fmla="*/ 540 w 1076"/>
                <a:gd name="T61" fmla="*/ 0 h 380"/>
                <a:gd name="T62" fmla="*/ 627 w 1076"/>
                <a:gd name="T63" fmla="*/ 4 h 380"/>
                <a:gd name="T64" fmla="*/ 711 w 1076"/>
                <a:gd name="T65" fmla="*/ 11 h 380"/>
                <a:gd name="T66" fmla="*/ 787 w 1076"/>
                <a:gd name="T67" fmla="*/ 23 h 380"/>
                <a:gd name="T68" fmla="*/ 856 w 1076"/>
                <a:gd name="T69" fmla="*/ 38 h 380"/>
                <a:gd name="T70" fmla="*/ 920 w 1076"/>
                <a:gd name="T71" fmla="*/ 57 h 380"/>
                <a:gd name="T72" fmla="*/ 974 w 1076"/>
                <a:gd name="T73" fmla="*/ 80 h 380"/>
                <a:gd name="T74" fmla="*/ 1019 w 1076"/>
                <a:gd name="T75" fmla="*/ 103 h 380"/>
                <a:gd name="T76" fmla="*/ 1050 w 1076"/>
                <a:gd name="T77" fmla="*/ 129 h 380"/>
                <a:gd name="T78" fmla="*/ 1073 w 1076"/>
                <a:gd name="T79" fmla="*/ 160 h 380"/>
                <a:gd name="T80" fmla="*/ 1076 w 1076"/>
                <a:gd name="T81" fmla="*/ 190 h 380"/>
                <a:gd name="T82" fmla="*/ 1076 w 1076"/>
                <a:gd name="T83" fmla="*/ 190 h 3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6"/>
                <a:gd name="T127" fmla="*/ 0 h 380"/>
                <a:gd name="T128" fmla="*/ 1076 w 1076"/>
                <a:gd name="T129" fmla="*/ 380 h 3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6" h="380">
                  <a:moveTo>
                    <a:pt x="1076" y="190"/>
                  </a:moveTo>
                  <a:lnTo>
                    <a:pt x="1073" y="221"/>
                  </a:lnTo>
                  <a:lnTo>
                    <a:pt x="1050" y="251"/>
                  </a:lnTo>
                  <a:lnTo>
                    <a:pt x="1019" y="278"/>
                  </a:lnTo>
                  <a:lnTo>
                    <a:pt x="974" y="304"/>
                  </a:lnTo>
                  <a:lnTo>
                    <a:pt x="920" y="323"/>
                  </a:lnTo>
                  <a:lnTo>
                    <a:pt x="856" y="342"/>
                  </a:lnTo>
                  <a:lnTo>
                    <a:pt x="787" y="361"/>
                  </a:lnTo>
                  <a:lnTo>
                    <a:pt x="711" y="373"/>
                  </a:lnTo>
                  <a:lnTo>
                    <a:pt x="627" y="376"/>
                  </a:lnTo>
                  <a:lnTo>
                    <a:pt x="540" y="380"/>
                  </a:lnTo>
                  <a:lnTo>
                    <a:pt x="452" y="376"/>
                  </a:lnTo>
                  <a:lnTo>
                    <a:pt x="369" y="373"/>
                  </a:lnTo>
                  <a:lnTo>
                    <a:pt x="293" y="361"/>
                  </a:lnTo>
                  <a:lnTo>
                    <a:pt x="220" y="342"/>
                  </a:lnTo>
                  <a:lnTo>
                    <a:pt x="160" y="323"/>
                  </a:lnTo>
                  <a:lnTo>
                    <a:pt x="102" y="304"/>
                  </a:lnTo>
                  <a:lnTo>
                    <a:pt x="61" y="278"/>
                  </a:lnTo>
                  <a:lnTo>
                    <a:pt x="26" y="251"/>
                  </a:lnTo>
                  <a:lnTo>
                    <a:pt x="7" y="221"/>
                  </a:lnTo>
                  <a:lnTo>
                    <a:pt x="0" y="190"/>
                  </a:lnTo>
                  <a:lnTo>
                    <a:pt x="7" y="160"/>
                  </a:lnTo>
                  <a:lnTo>
                    <a:pt x="26" y="129"/>
                  </a:lnTo>
                  <a:lnTo>
                    <a:pt x="61" y="103"/>
                  </a:lnTo>
                  <a:lnTo>
                    <a:pt x="102" y="80"/>
                  </a:lnTo>
                  <a:lnTo>
                    <a:pt x="160" y="57"/>
                  </a:lnTo>
                  <a:lnTo>
                    <a:pt x="220" y="38"/>
                  </a:lnTo>
                  <a:lnTo>
                    <a:pt x="293" y="23"/>
                  </a:lnTo>
                  <a:lnTo>
                    <a:pt x="369" y="11"/>
                  </a:lnTo>
                  <a:lnTo>
                    <a:pt x="452" y="4"/>
                  </a:lnTo>
                  <a:lnTo>
                    <a:pt x="540" y="0"/>
                  </a:lnTo>
                  <a:lnTo>
                    <a:pt x="627" y="4"/>
                  </a:lnTo>
                  <a:lnTo>
                    <a:pt x="711" y="11"/>
                  </a:lnTo>
                  <a:lnTo>
                    <a:pt x="787" y="23"/>
                  </a:lnTo>
                  <a:lnTo>
                    <a:pt x="856" y="38"/>
                  </a:lnTo>
                  <a:lnTo>
                    <a:pt x="920" y="57"/>
                  </a:lnTo>
                  <a:lnTo>
                    <a:pt x="974" y="80"/>
                  </a:lnTo>
                  <a:lnTo>
                    <a:pt x="1019" y="103"/>
                  </a:lnTo>
                  <a:lnTo>
                    <a:pt x="1050" y="129"/>
                  </a:lnTo>
                  <a:lnTo>
                    <a:pt x="1073" y="160"/>
                  </a:lnTo>
                  <a:lnTo>
                    <a:pt x="1076" y="19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>
              <a:off x="3966" y="1709"/>
              <a:ext cx="194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>
              <a:off x="2688" y="1709"/>
              <a:ext cx="202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0" name="Line 15"/>
            <p:cNvSpPr>
              <a:spLocks noChangeShapeType="1"/>
            </p:cNvSpPr>
            <p:nvPr/>
          </p:nvSpPr>
          <p:spPr bwMode="auto">
            <a:xfrm>
              <a:off x="2015" y="1709"/>
              <a:ext cx="201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1" name="Freeform 16"/>
            <p:cNvSpPr>
              <a:spLocks/>
            </p:cNvSpPr>
            <p:nvPr/>
          </p:nvSpPr>
          <p:spPr bwMode="auto">
            <a:xfrm>
              <a:off x="1334" y="2576"/>
              <a:ext cx="479" cy="381"/>
            </a:xfrm>
            <a:custGeom>
              <a:avLst/>
              <a:gdLst>
                <a:gd name="T0" fmla="*/ 0 w 479"/>
                <a:gd name="T1" fmla="*/ 381 h 381"/>
                <a:gd name="T2" fmla="*/ 479 w 479"/>
                <a:gd name="T3" fmla="*/ 381 h 381"/>
                <a:gd name="T4" fmla="*/ 479 w 479"/>
                <a:gd name="T5" fmla="*/ 0 h 381"/>
                <a:gd name="T6" fmla="*/ 4 w 479"/>
                <a:gd name="T7" fmla="*/ 0 h 381"/>
                <a:gd name="T8" fmla="*/ 4 w 479"/>
                <a:gd name="T9" fmla="*/ 381 h 381"/>
                <a:gd name="T10" fmla="*/ 4 w 479"/>
                <a:gd name="T11" fmla="*/ 381 h 3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9"/>
                <a:gd name="T19" fmla="*/ 0 h 381"/>
                <a:gd name="T20" fmla="*/ 479 w 479"/>
                <a:gd name="T21" fmla="*/ 381 h 3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9" h="381">
                  <a:moveTo>
                    <a:pt x="0" y="381"/>
                  </a:moveTo>
                  <a:lnTo>
                    <a:pt x="479" y="381"/>
                  </a:lnTo>
                  <a:lnTo>
                    <a:pt x="479" y="0"/>
                  </a:lnTo>
                  <a:lnTo>
                    <a:pt x="4" y="0"/>
                  </a:lnTo>
                  <a:lnTo>
                    <a:pt x="4" y="3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 flipH="1">
              <a:off x="1813" y="2767"/>
              <a:ext cx="19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3" name="Freeform 18"/>
            <p:cNvSpPr>
              <a:spLocks/>
            </p:cNvSpPr>
            <p:nvPr/>
          </p:nvSpPr>
          <p:spPr bwMode="auto">
            <a:xfrm>
              <a:off x="2966" y="1272"/>
              <a:ext cx="125" cy="125"/>
            </a:xfrm>
            <a:custGeom>
              <a:avLst/>
              <a:gdLst>
                <a:gd name="T0" fmla="*/ 125 w 125"/>
                <a:gd name="T1" fmla="*/ 125 h 125"/>
                <a:gd name="T2" fmla="*/ 0 w 125"/>
                <a:gd name="T3" fmla="*/ 125 h 125"/>
                <a:gd name="T4" fmla="*/ 0 w 125"/>
                <a:gd name="T5" fmla="*/ 0 h 125"/>
                <a:gd name="T6" fmla="*/ 125 w 125"/>
                <a:gd name="T7" fmla="*/ 0 h 125"/>
                <a:gd name="T8" fmla="*/ 125 w 125"/>
                <a:gd name="T9" fmla="*/ 125 h 125"/>
                <a:gd name="T10" fmla="*/ 125 w 125"/>
                <a:gd name="T11" fmla="*/ 125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"/>
                <a:gd name="T19" fmla="*/ 0 h 125"/>
                <a:gd name="T20" fmla="*/ 125 w 125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" h="125">
                  <a:moveTo>
                    <a:pt x="125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25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4" name="Freeform 19"/>
            <p:cNvSpPr>
              <a:spLocks/>
            </p:cNvSpPr>
            <p:nvPr/>
          </p:nvSpPr>
          <p:spPr bwMode="auto">
            <a:xfrm>
              <a:off x="2585" y="1272"/>
              <a:ext cx="381" cy="125"/>
            </a:xfrm>
            <a:custGeom>
              <a:avLst/>
              <a:gdLst>
                <a:gd name="T0" fmla="*/ 381 w 381"/>
                <a:gd name="T1" fmla="*/ 125 h 125"/>
                <a:gd name="T2" fmla="*/ 0 w 381"/>
                <a:gd name="T3" fmla="*/ 125 h 125"/>
                <a:gd name="T4" fmla="*/ 0 w 381"/>
                <a:gd name="T5" fmla="*/ 0 h 125"/>
                <a:gd name="T6" fmla="*/ 381 w 381"/>
                <a:gd name="T7" fmla="*/ 0 h 125"/>
                <a:gd name="T8" fmla="*/ 381 w 381"/>
                <a:gd name="T9" fmla="*/ 125 h 125"/>
                <a:gd name="T10" fmla="*/ 381 w 381"/>
                <a:gd name="T11" fmla="*/ 125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125"/>
                <a:gd name="T20" fmla="*/ 381 w 38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125">
                  <a:moveTo>
                    <a:pt x="381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381" y="0"/>
                  </a:lnTo>
                  <a:lnTo>
                    <a:pt x="381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5" name="Line 20"/>
            <p:cNvSpPr>
              <a:spLocks noChangeShapeType="1"/>
            </p:cNvSpPr>
            <p:nvPr/>
          </p:nvSpPr>
          <p:spPr bwMode="auto">
            <a:xfrm>
              <a:off x="2585" y="1184"/>
              <a:ext cx="38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6" name="Freeform 21"/>
            <p:cNvSpPr>
              <a:spLocks/>
            </p:cNvSpPr>
            <p:nvPr/>
          </p:nvSpPr>
          <p:spPr bwMode="auto">
            <a:xfrm>
              <a:off x="2958" y="1162"/>
              <a:ext cx="88" cy="45"/>
            </a:xfrm>
            <a:custGeom>
              <a:avLst/>
              <a:gdLst>
                <a:gd name="T0" fmla="*/ 0 w 88"/>
                <a:gd name="T1" fmla="*/ 45 h 45"/>
                <a:gd name="T2" fmla="*/ 88 w 88"/>
                <a:gd name="T3" fmla="*/ 22 h 45"/>
                <a:gd name="T4" fmla="*/ 0 w 88"/>
                <a:gd name="T5" fmla="*/ 0 h 45"/>
                <a:gd name="T6" fmla="*/ 0 w 88"/>
                <a:gd name="T7" fmla="*/ 45 h 45"/>
                <a:gd name="T8" fmla="*/ 0 w 88"/>
                <a:gd name="T9" fmla="*/ 4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45"/>
                <a:gd name="T17" fmla="*/ 88 w 88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45">
                  <a:moveTo>
                    <a:pt x="0" y="45"/>
                  </a:moveTo>
                  <a:lnTo>
                    <a:pt x="88" y="22"/>
                  </a:ln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7" name="Rectangle 22"/>
            <p:cNvSpPr>
              <a:spLocks noChangeArrowheads="1"/>
            </p:cNvSpPr>
            <p:nvPr/>
          </p:nvSpPr>
          <p:spPr bwMode="auto">
            <a:xfrm>
              <a:off x="2585" y="971"/>
              <a:ext cx="96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Unicast to server</a:t>
              </a:r>
              <a:endParaRPr kumimoji="0" lang="en-US" altLang="ko-KR"/>
            </a:p>
          </p:txBody>
        </p:sp>
        <p:sp>
          <p:nvSpPr>
            <p:cNvPr id="16408" name="Freeform 23"/>
            <p:cNvSpPr>
              <a:spLocks/>
            </p:cNvSpPr>
            <p:nvPr/>
          </p:nvSpPr>
          <p:spPr bwMode="auto">
            <a:xfrm>
              <a:off x="1760" y="1880"/>
              <a:ext cx="129" cy="130"/>
            </a:xfrm>
            <a:custGeom>
              <a:avLst/>
              <a:gdLst>
                <a:gd name="T0" fmla="*/ 125 w 129"/>
                <a:gd name="T1" fmla="*/ 0 h 130"/>
                <a:gd name="T2" fmla="*/ 129 w 129"/>
                <a:gd name="T3" fmla="*/ 130 h 130"/>
                <a:gd name="T4" fmla="*/ 0 w 129"/>
                <a:gd name="T5" fmla="*/ 130 h 130"/>
                <a:gd name="T6" fmla="*/ 0 w 129"/>
                <a:gd name="T7" fmla="*/ 4 h 130"/>
                <a:gd name="T8" fmla="*/ 129 w 129"/>
                <a:gd name="T9" fmla="*/ 4 h 130"/>
                <a:gd name="T10" fmla="*/ 129 w 129"/>
                <a:gd name="T11" fmla="*/ 4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130"/>
                <a:gd name="T20" fmla="*/ 129 w 129"/>
                <a:gd name="T21" fmla="*/ 130 h 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130">
                  <a:moveTo>
                    <a:pt x="125" y="0"/>
                  </a:moveTo>
                  <a:lnTo>
                    <a:pt x="129" y="130"/>
                  </a:lnTo>
                  <a:lnTo>
                    <a:pt x="0" y="130"/>
                  </a:lnTo>
                  <a:lnTo>
                    <a:pt x="0" y="4"/>
                  </a:lnTo>
                  <a:lnTo>
                    <a:pt x="129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09" name="Freeform 24"/>
            <p:cNvSpPr>
              <a:spLocks/>
            </p:cNvSpPr>
            <p:nvPr/>
          </p:nvSpPr>
          <p:spPr bwMode="auto">
            <a:xfrm>
              <a:off x="1760" y="2010"/>
              <a:ext cx="129" cy="380"/>
            </a:xfrm>
            <a:custGeom>
              <a:avLst/>
              <a:gdLst>
                <a:gd name="T0" fmla="*/ 125 w 129"/>
                <a:gd name="T1" fmla="*/ 0 h 380"/>
                <a:gd name="T2" fmla="*/ 129 w 129"/>
                <a:gd name="T3" fmla="*/ 380 h 380"/>
                <a:gd name="T4" fmla="*/ 0 w 129"/>
                <a:gd name="T5" fmla="*/ 380 h 380"/>
                <a:gd name="T6" fmla="*/ 0 w 129"/>
                <a:gd name="T7" fmla="*/ 0 h 380"/>
                <a:gd name="T8" fmla="*/ 129 w 129"/>
                <a:gd name="T9" fmla="*/ 0 h 380"/>
                <a:gd name="T10" fmla="*/ 129 w 129"/>
                <a:gd name="T11" fmla="*/ 0 h 3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380"/>
                <a:gd name="T20" fmla="*/ 129 w 129"/>
                <a:gd name="T21" fmla="*/ 380 h 3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380">
                  <a:moveTo>
                    <a:pt x="125" y="0"/>
                  </a:moveTo>
                  <a:lnTo>
                    <a:pt x="129" y="380"/>
                  </a:lnTo>
                  <a:lnTo>
                    <a:pt x="0" y="380"/>
                  </a:ln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 flipV="1">
              <a:off x="1672" y="1998"/>
              <a:ext cx="4" cy="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1" name="Freeform 26"/>
            <p:cNvSpPr>
              <a:spLocks/>
            </p:cNvSpPr>
            <p:nvPr/>
          </p:nvSpPr>
          <p:spPr bwMode="auto">
            <a:xfrm>
              <a:off x="1649" y="1930"/>
              <a:ext cx="50" cy="84"/>
            </a:xfrm>
            <a:custGeom>
              <a:avLst/>
              <a:gdLst>
                <a:gd name="T0" fmla="*/ 46 w 50"/>
                <a:gd name="T1" fmla="*/ 84 h 84"/>
                <a:gd name="T2" fmla="*/ 27 w 50"/>
                <a:gd name="T3" fmla="*/ 0 h 84"/>
                <a:gd name="T4" fmla="*/ 0 w 50"/>
                <a:gd name="T5" fmla="*/ 84 h 84"/>
                <a:gd name="T6" fmla="*/ 50 w 50"/>
                <a:gd name="T7" fmla="*/ 84 h 84"/>
                <a:gd name="T8" fmla="*/ 50 w 50"/>
                <a:gd name="T9" fmla="*/ 84 h 84"/>
                <a:gd name="T10" fmla="*/ 46 w 50"/>
                <a:gd name="T11" fmla="*/ 84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84"/>
                <a:gd name="T20" fmla="*/ 50 w 50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84">
                  <a:moveTo>
                    <a:pt x="46" y="84"/>
                  </a:moveTo>
                  <a:lnTo>
                    <a:pt x="27" y="0"/>
                  </a:lnTo>
                  <a:lnTo>
                    <a:pt x="0" y="84"/>
                  </a:lnTo>
                  <a:lnTo>
                    <a:pt x="50" y="84"/>
                  </a:lnTo>
                  <a:lnTo>
                    <a:pt x="46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2" name="Rectangle 27"/>
            <p:cNvSpPr>
              <a:spLocks noChangeArrowheads="1"/>
            </p:cNvSpPr>
            <p:nvPr/>
          </p:nvSpPr>
          <p:spPr bwMode="auto">
            <a:xfrm>
              <a:off x="1067" y="2109"/>
              <a:ext cx="576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Broadcast</a:t>
              </a:r>
              <a:endParaRPr kumimoji="0" lang="en-US" altLang="ko-KR"/>
            </a:p>
          </p:txBody>
        </p:sp>
        <p:sp>
          <p:nvSpPr>
            <p:cNvPr id="16413" name="Line 28"/>
            <p:cNvSpPr>
              <a:spLocks noChangeShapeType="1"/>
            </p:cNvSpPr>
            <p:nvPr/>
          </p:nvSpPr>
          <p:spPr bwMode="auto">
            <a:xfrm>
              <a:off x="2011" y="1333"/>
              <a:ext cx="4" cy="18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14" name="Rectangle 29"/>
            <p:cNvSpPr>
              <a:spLocks noChangeArrowheads="1"/>
            </p:cNvSpPr>
            <p:nvPr/>
          </p:nvSpPr>
          <p:spPr bwMode="auto">
            <a:xfrm>
              <a:off x="1440" y="2679"/>
              <a:ext cx="26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kumimoji="0" lang="en-US" altLang="ko-KR"/>
            </a:p>
          </p:txBody>
        </p:sp>
      </p:grpSp>
      <p:sp>
        <p:nvSpPr>
          <p:cNvPr id="16389" name="Text Box 30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730007" y="603845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공유기 경우는</a:t>
            </a:r>
            <a:r>
              <a:rPr lang="en-US" altLang="ko-KR" dirty="0">
                <a:solidFill>
                  <a:srgbClr val="0070C0"/>
                </a:solidFill>
              </a:rPr>
              <a:t>?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64CDF-CDE3-4253-9449-E4F4C60C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694308"/>
          </a:xfrm>
        </p:spPr>
        <p:txBody>
          <a:bodyPr/>
          <a:lstStyle/>
          <a:p>
            <a:r>
              <a:rPr lang="ko-KR" altLang="en-US" dirty="0"/>
              <a:t>공유기란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A5C76-C3D5-4CFC-9BE2-BC505A72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3" y="840360"/>
            <a:ext cx="8640960" cy="5663401"/>
          </a:xfrm>
        </p:spPr>
        <p:txBody>
          <a:bodyPr/>
          <a:lstStyle/>
          <a:p>
            <a:r>
              <a:rPr lang="ko-KR" altLang="en-US" dirty="0"/>
              <a:t>하나의 인터넷 주소를 여러 호스트가 공유해서 사용한다는 말에서 유래</a:t>
            </a:r>
            <a:endParaRPr lang="en-US" altLang="ko-KR" dirty="0"/>
          </a:p>
          <a:p>
            <a:r>
              <a:rPr lang="ko-KR" altLang="en-US" dirty="0"/>
              <a:t>대개는 </a:t>
            </a:r>
            <a:r>
              <a:rPr lang="en-US" altLang="ko-KR" dirty="0"/>
              <a:t>wireless router</a:t>
            </a:r>
          </a:p>
          <a:p>
            <a:r>
              <a:rPr lang="ko-KR" altLang="en-US" dirty="0"/>
              <a:t>인터넷 서비스 업체 </a:t>
            </a:r>
            <a:r>
              <a:rPr lang="en-US" altLang="ko-KR" dirty="0"/>
              <a:t>(ISP)</a:t>
            </a:r>
            <a:r>
              <a:rPr lang="ko-KR" altLang="en-US" dirty="0"/>
              <a:t>는 인터넷 링크 연결을 제공하면서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en-US" altLang="ko-KR" dirty="0"/>
              <a:t>DHCP</a:t>
            </a:r>
            <a:r>
              <a:rPr lang="ko-KR" altLang="en-US" dirty="0"/>
              <a:t>로 할당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공유기는 내부 </a:t>
            </a:r>
            <a:r>
              <a:rPr lang="en-US" altLang="ko-KR" dirty="0"/>
              <a:t>LAN</a:t>
            </a:r>
            <a:r>
              <a:rPr lang="ko-KR" altLang="en-US" dirty="0"/>
              <a:t>의 여러 호스트들에게 인터넷 접근을 제공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패킷을 내외부로 전달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IP</a:t>
            </a:r>
            <a:r>
              <a:rPr lang="ko-KR" altLang="en-US" dirty="0">
                <a:solidFill>
                  <a:srgbClr val="FF0000"/>
                </a:solidFill>
              </a:rPr>
              <a:t>라우터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LAN</a:t>
            </a:r>
            <a:r>
              <a:rPr lang="ko-KR" altLang="en-US" dirty="0"/>
              <a:t> 내부에서 사설 </a:t>
            </a:r>
            <a:r>
              <a:rPr lang="en-US" altLang="ko-KR" dirty="0"/>
              <a:t>IP</a:t>
            </a:r>
            <a:r>
              <a:rPr lang="ko-KR" altLang="en-US" dirty="0"/>
              <a:t>주소 </a:t>
            </a:r>
            <a:r>
              <a:rPr lang="en-US" altLang="ko-KR" dirty="0"/>
              <a:t>(10.xx.xx.xx, 192.168.xx.xx) </a:t>
            </a:r>
            <a:r>
              <a:rPr lang="ko-KR" altLang="en-US" dirty="0"/>
              <a:t>사용 지원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FF0000"/>
                </a:solidFill>
              </a:rPr>
              <a:t> DHCP </a:t>
            </a:r>
            <a:r>
              <a:rPr lang="ko-KR" altLang="en-US" dirty="0">
                <a:solidFill>
                  <a:srgbClr val="FF0000"/>
                </a:solidFill>
              </a:rPr>
              <a:t>서버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IP </a:t>
            </a:r>
            <a:r>
              <a:rPr lang="ko-KR" altLang="en-US" dirty="0"/>
              <a:t>주소를 여러 호스트가 사용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NAT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(Network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Address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Translation)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TCP/UDP </a:t>
            </a:r>
            <a:r>
              <a:rPr lang="ko-KR" altLang="en-US" dirty="0"/>
              <a:t>포트 번호 활용해서</a:t>
            </a:r>
            <a:r>
              <a:rPr lang="en-US" altLang="ko-KR" dirty="0"/>
              <a:t> </a:t>
            </a:r>
            <a:r>
              <a:rPr lang="ko-KR" altLang="en-US" dirty="0"/>
              <a:t>주소변환</a:t>
            </a:r>
            <a:r>
              <a:rPr lang="en-US" altLang="ko-KR"/>
              <a:t>: </a:t>
            </a:r>
            <a:r>
              <a:rPr lang="en-US" altLang="ko-KR" dirty="0"/>
              <a:t>(10.0.0.1, 2001)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⇔</a:t>
            </a:r>
            <a:r>
              <a:rPr lang="en-US" altLang="ko-KR" dirty="0"/>
              <a:t> (138,76,29.7, 5001) </a:t>
            </a:r>
          </a:p>
          <a:p>
            <a:pPr lvl="1"/>
            <a:r>
              <a:rPr lang="ko-KR" altLang="en-US" dirty="0"/>
              <a:t>유선 </a:t>
            </a:r>
            <a:r>
              <a:rPr lang="en-US" altLang="ko-KR" dirty="0"/>
              <a:t>LAN </a:t>
            </a:r>
            <a:r>
              <a:rPr lang="ko-KR" altLang="en-US" dirty="0"/>
              <a:t>지원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LAN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switch</a:t>
            </a:r>
          </a:p>
          <a:p>
            <a:pPr lvl="1"/>
            <a:r>
              <a:rPr lang="ko-KR" altLang="en-US" dirty="0"/>
              <a:t>무선</a:t>
            </a:r>
            <a:r>
              <a:rPr lang="en-US" altLang="ko-KR" dirty="0"/>
              <a:t> LAN</a:t>
            </a:r>
            <a:r>
              <a:rPr lang="ko-KR" altLang="en-US" dirty="0"/>
              <a:t> 지원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AP (Access Point)</a:t>
            </a:r>
          </a:p>
          <a:p>
            <a:pPr lvl="1"/>
            <a:r>
              <a:rPr lang="ko-KR" altLang="en-US" dirty="0"/>
              <a:t>보안 지원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Firewall(</a:t>
            </a:r>
            <a:r>
              <a:rPr lang="ko-KR" altLang="en-US" dirty="0">
                <a:solidFill>
                  <a:srgbClr val="FF0000"/>
                </a:solidFill>
              </a:rPr>
              <a:t>방화벽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AFA5865-407F-4A66-9BCD-495B4E73EAB0}"/>
              </a:ext>
            </a:extLst>
          </p:cNvPr>
          <p:cNvGrpSpPr/>
          <p:nvPr/>
        </p:nvGrpSpPr>
        <p:grpSpPr>
          <a:xfrm>
            <a:off x="827584" y="5085184"/>
            <a:ext cx="7772400" cy="1826592"/>
            <a:chOff x="706438" y="1662113"/>
            <a:chExt cx="8072437" cy="2906712"/>
          </a:xfrm>
        </p:grpSpPr>
        <p:sp>
          <p:nvSpPr>
            <p:cNvPr id="4" name="Freeform 80">
              <a:extLst>
                <a:ext uri="{FF2B5EF4-FFF2-40B4-BE49-F238E27FC236}">
                  <a16:creationId xmlns:a16="http://schemas.microsoft.com/office/drawing/2014/main" id="{01B137D2-D98B-4F5E-BEE1-6791D652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900" y="1871663"/>
              <a:ext cx="3738563" cy="2697162"/>
            </a:xfrm>
            <a:custGeom>
              <a:avLst/>
              <a:gdLst>
                <a:gd name="T0" fmla="*/ 2147483647 w 2355"/>
                <a:gd name="T1" fmla="*/ 2147483647 h 1699"/>
                <a:gd name="T2" fmla="*/ 2147483647 w 2355"/>
                <a:gd name="T3" fmla="*/ 2147483647 h 1699"/>
                <a:gd name="T4" fmla="*/ 2147483647 w 2355"/>
                <a:gd name="T5" fmla="*/ 2147483647 h 1699"/>
                <a:gd name="T6" fmla="*/ 2147483647 w 2355"/>
                <a:gd name="T7" fmla="*/ 2147483647 h 1699"/>
                <a:gd name="T8" fmla="*/ 2147483647 w 2355"/>
                <a:gd name="T9" fmla="*/ 2147483647 h 1699"/>
                <a:gd name="T10" fmla="*/ 2147483647 w 2355"/>
                <a:gd name="T11" fmla="*/ 2147483647 h 1699"/>
                <a:gd name="T12" fmla="*/ 2147483647 w 2355"/>
                <a:gd name="T13" fmla="*/ 2147483647 h 1699"/>
                <a:gd name="T14" fmla="*/ 2147483647 w 2355"/>
                <a:gd name="T15" fmla="*/ 2147483647 h 1699"/>
                <a:gd name="T16" fmla="*/ 2147483647 w 2355"/>
                <a:gd name="T17" fmla="*/ 2147483647 h 1699"/>
                <a:gd name="T18" fmla="*/ 2147483647 w 2355"/>
                <a:gd name="T19" fmla="*/ 2147483647 h 1699"/>
                <a:gd name="T20" fmla="*/ 2147483647 w 2355"/>
                <a:gd name="T21" fmla="*/ 2147483647 h 16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55"/>
                <a:gd name="T34" fmla="*/ 0 h 1699"/>
                <a:gd name="T35" fmla="*/ 2355 w 2355"/>
                <a:gd name="T36" fmla="*/ 1699 h 16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55" h="1699">
                  <a:moveTo>
                    <a:pt x="349" y="761"/>
                  </a:moveTo>
                  <a:cubicBezTo>
                    <a:pt x="587" y="729"/>
                    <a:pt x="1414" y="820"/>
                    <a:pt x="1651" y="732"/>
                  </a:cubicBezTo>
                  <a:cubicBezTo>
                    <a:pt x="1888" y="644"/>
                    <a:pt x="1710" y="351"/>
                    <a:pt x="1773" y="230"/>
                  </a:cubicBezTo>
                  <a:cubicBezTo>
                    <a:pt x="1836" y="109"/>
                    <a:pt x="1947" y="16"/>
                    <a:pt x="2029" y="8"/>
                  </a:cubicBezTo>
                  <a:cubicBezTo>
                    <a:pt x="2111" y="0"/>
                    <a:pt x="2213" y="27"/>
                    <a:pt x="2267" y="183"/>
                  </a:cubicBezTo>
                  <a:cubicBezTo>
                    <a:pt x="2321" y="339"/>
                    <a:pt x="2355" y="707"/>
                    <a:pt x="2355" y="942"/>
                  </a:cubicBezTo>
                  <a:cubicBezTo>
                    <a:pt x="2355" y="1177"/>
                    <a:pt x="2353" y="1485"/>
                    <a:pt x="2267" y="1592"/>
                  </a:cubicBezTo>
                  <a:cubicBezTo>
                    <a:pt x="2181" y="1699"/>
                    <a:pt x="1939" y="1680"/>
                    <a:pt x="1840" y="1586"/>
                  </a:cubicBezTo>
                  <a:cubicBezTo>
                    <a:pt x="1741" y="1492"/>
                    <a:pt x="1940" y="1135"/>
                    <a:pt x="1670" y="1025"/>
                  </a:cubicBezTo>
                  <a:cubicBezTo>
                    <a:pt x="1400" y="915"/>
                    <a:pt x="440" y="967"/>
                    <a:pt x="220" y="923"/>
                  </a:cubicBezTo>
                  <a:cubicBezTo>
                    <a:pt x="0" y="879"/>
                    <a:pt x="127" y="795"/>
                    <a:pt x="349" y="76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2B0C6DA5-E197-44D7-8937-DC60DF6CA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200" y="3182938"/>
              <a:ext cx="1214438" cy="1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0FD51FD8-C54F-4A33-87D5-B62B98F8C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0400" y="3233738"/>
              <a:ext cx="30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FA9D603A-6570-4593-9A59-97BCC108E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7238" y="2446338"/>
              <a:ext cx="133350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3F2C9D62-D42A-43FD-B521-48135D02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3588" y="3951288"/>
              <a:ext cx="1714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2A547775-A73C-4F73-8ACD-221951460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2713" y="2176463"/>
              <a:ext cx="9191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/>
                <a:t>10.0.0.1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FAA01E24-703D-493C-B534-F0275D852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713" y="2944813"/>
              <a:ext cx="9191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/>
                <a:t>10.0.0.2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635525AA-8B2F-4742-8872-CE4BD07B3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0" y="3751263"/>
              <a:ext cx="9191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/>
                <a:t>10.0.0.3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895C1EB0-A8AF-4FC1-8CC9-583151356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988" y="2667000"/>
              <a:ext cx="9191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/>
                <a:t>10.0.0.4</a:t>
              </a:r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576A0235-AE52-4089-B217-B0E795864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1813" y="2944813"/>
              <a:ext cx="85725" cy="128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B572CEFF-9F14-4D04-9AC7-93F762C9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3324225"/>
              <a:ext cx="1257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/>
                <a:t>138.76.29.7</a:t>
              </a:r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1CF770D9-7D3D-44FC-9757-B7A7CA170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2025" y="3271838"/>
              <a:ext cx="85725" cy="128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" name="Line 79">
              <a:extLst>
                <a:ext uri="{FF2B5EF4-FFF2-40B4-BE49-F238E27FC236}">
                  <a16:creationId xmlns:a16="http://schemas.microsoft.com/office/drawing/2014/main" id="{6C6DCC2D-BAD0-4964-836C-3AE11109A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438" y="3222625"/>
              <a:ext cx="3025775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7" name="Text Box 81">
              <a:extLst>
                <a:ext uri="{FF2B5EF4-FFF2-40B4-BE49-F238E27FC236}">
                  <a16:creationId xmlns:a16="http://schemas.microsoft.com/office/drawing/2014/main" id="{CF0CB575-2A1B-473E-BA12-E6C400C18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568" y="1674813"/>
              <a:ext cx="2389441" cy="1469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800" dirty="0"/>
                <a:t>local network</a:t>
              </a:r>
            </a:p>
            <a:p>
              <a:pPr algn="ctr"/>
              <a:r>
                <a:rPr lang="en-US" altLang="ko-KR" sz="1800" dirty="0"/>
                <a:t>(e.g., </a:t>
              </a:r>
              <a:r>
                <a:rPr lang="en-US" altLang="ko-KR" sz="1800" dirty="0">
                  <a:solidFill>
                    <a:srgbClr val="FF0000"/>
                  </a:solidFill>
                </a:rPr>
                <a:t>home network</a:t>
              </a:r>
              <a:r>
                <a:rPr lang="en-US" altLang="ko-KR" sz="1800" dirty="0"/>
                <a:t>)</a:t>
              </a:r>
            </a:p>
            <a:p>
              <a:pPr algn="ctr"/>
              <a:r>
                <a:rPr lang="en-US" altLang="ko-KR" sz="1800" dirty="0"/>
                <a:t>10.0.0/24</a:t>
              </a:r>
            </a:p>
          </p:txBody>
        </p:sp>
        <p:sp>
          <p:nvSpPr>
            <p:cNvPr id="18" name="Line 82">
              <a:extLst>
                <a:ext uri="{FF2B5EF4-FFF2-40B4-BE49-F238E27FC236}">
                  <a16:creationId xmlns:a16="http://schemas.microsoft.com/office/drawing/2014/main" id="{66C1ABE3-9382-4AEB-93C9-B97BF1EC5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5000" y="1900238"/>
              <a:ext cx="1385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9" name="Line 83">
              <a:extLst>
                <a:ext uri="{FF2B5EF4-FFF2-40B4-BE49-F238E27FC236}">
                  <a16:creationId xmlns:a16="http://schemas.microsoft.com/office/drawing/2014/main" id="{0A967B45-E9BE-4A34-908A-E198B0EE1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838" y="1760538"/>
              <a:ext cx="0" cy="108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0" name="Line 84">
              <a:extLst>
                <a:ext uri="{FF2B5EF4-FFF2-40B4-BE49-F238E27FC236}">
                  <a16:creationId xmlns:a16="http://schemas.microsoft.com/office/drawing/2014/main" id="{A2F047FB-F9C6-48A1-B1A7-DD740784D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3538" y="1887538"/>
              <a:ext cx="89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" name="Line 86">
              <a:extLst>
                <a:ext uri="{FF2B5EF4-FFF2-40B4-BE49-F238E27FC236}">
                  <a16:creationId xmlns:a16="http://schemas.microsoft.com/office/drawing/2014/main" id="{5FD6CF77-0E45-4EAA-9808-FE332EC6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8100" y="1900238"/>
              <a:ext cx="1385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" name="Line 87">
              <a:extLst>
                <a:ext uri="{FF2B5EF4-FFF2-40B4-BE49-F238E27FC236}">
                  <a16:creationId xmlns:a16="http://schemas.microsoft.com/office/drawing/2014/main" id="{BFE05C83-DD04-4D51-8BDB-CEB7B7501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6763" y="1887538"/>
              <a:ext cx="89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3" name="Text Box 88">
              <a:extLst>
                <a:ext uri="{FF2B5EF4-FFF2-40B4-BE49-F238E27FC236}">
                  <a16:creationId xmlns:a16="http://schemas.microsoft.com/office/drawing/2014/main" id="{DE207860-85DC-4E82-BB0D-3D909FF54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175" y="1662113"/>
              <a:ext cx="958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800"/>
                <a:t>rest of</a:t>
              </a:r>
            </a:p>
            <a:p>
              <a:pPr algn="ctr"/>
              <a:r>
                <a:rPr lang="en-US" altLang="ko-KR" sz="1800"/>
                <a:t>Internet</a:t>
              </a:r>
            </a:p>
          </p:txBody>
        </p:sp>
        <p:grpSp>
          <p:nvGrpSpPr>
            <p:cNvPr id="24" name="Group 98">
              <a:extLst>
                <a:ext uri="{FF2B5EF4-FFF2-40B4-BE49-F238E27FC236}">
                  <a16:creationId xmlns:a16="http://schemas.microsoft.com/office/drawing/2014/main" id="{906A198A-4CBE-4675-BAB9-A2CD5A11B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788" y="3059113"/>
              <a:ext cx="900112" cy="347662"/>
              <a:chOff x="4396" y="1245"/>
              <a:chExt cx="672" cy="248"/>
            </a:xfrm>
          </p:grpSpPr>
          <p:sp>
            <p:nvSpPr>
              <p:cNvPr id="25" name="Oval 407">
                <a:extLst>
                  <a:ext uri="{FF2B5EF4-FFF2-40B4-BE49-F238E27FC236}">
                    <a16:creationId xmlns:a16="http://schemas.microsoft.com/office/drawing/2014/main" id="{7E88DE22-86EE-4EBA-8709-A747AB451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410">
                <a:extLst>
                  <a:ext uri="{FF2B5EF4-FFF2-40B4-BE49-F238E27FC236}">
                    <a16:creationId xmlns:a16="http://schemas.microsoft.com/office/drawing/2014/main" id="{846C56A6-DC78-43EE-83FA-5C03E7603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411">
                <a:extLst>
                  <a:ext uri="{FF2B5EF4-FFF2-40B4-BE49-F238E27FC236}">
                    <a16:creationId xmlns:a16="http://schemas.microsoft.com/office/drawing/2014/main" id="{1B482382-791F-4D73-A49F-5F7823B4B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" name="Group 102">
                <a:extLst>
                  <a:ext uri="{FF2B5EF4-FFF2-40B4-BE49-F238E27FC236}">
                    <a16:creationId xmlns:a16="http://schemas.microsoft.com/office/drawing/2014/main" id="{EAFC91A1-A5BC-4F97-AE04-D743BB1BAD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31" name="Freeform 103">
                  <a:extLst>
                    <a:ext uri="{FF2B5EF4-FFF2-40B4-BE49-F238E27FC236}">
                      <a16:creationId xmlns:a16="http://schemas.microsoft.com/office/drawing/2014/main" id="{F3CA954E-7BE8-4929-9903-234056C19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2" name="Freeform 104">
                  <a:extLst>
                    <a:ext uri="{FF2B5EF4-FFF2-40B4-BE49-F238E27FC236}">
                      <a16:creationId xmlns:a16="http://schemas.microsoft.com/office/drawing/2014/main" id="{AA11ADFB-3E73-46DC-8999-E21A79AEEB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Line 105">
                <a:extLst>
                  <a:ext uri="{FF2B5EF4-FFF2-40B4-BE49-F238E27FC236}">
                    <a16:creationId xmlns:a16="http://schemas.microsoft.com/office/drawing/2014/main" id="{DD9F62E0-AA6A-4AF6-8657-930115098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0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Line 106">
                <a:extLst>
                  <a:ext uri="{FF2B5EF4-FFF2-40B4-BE49-F238E27FC236}">
                    <a16:creationId xmlns:a16="http://schemas.microsoft.com/office/drawing/2014/main" id="{11433850-B7C4-44F2-8941-AE556F2F5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" name="Group 107">
              <a:extLst>
                <a:ext uri="{FF2B5EF4-FFF2-40B4-BE49-F238E27FC236}">
                  <a16:creationId xmlns:a16="http://schemas.microsoft.com/office/drawing/2014/main" id="{94BD6AB6-7C21-4E0C-8639-EFD585B0057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07250" y="2239963"/>
              <a:ext cx="641350" cy="558800"/>
              <a:chOff x="-44" y="1473"/>
              <a:chExt cx="981" cy="1105"/>
            </a:xfrm>
          </p:grpSpPr>
          <p:pic>
            <p:nvPicPr>
              <p:cNvPr id="34" name="Picture 108" descr="desktop_computer_stylized_medium">
                <a:extLst>
                  <a:ext uri="{FF2B5EF4-FFF2-40B4-BE49-F238E27FC236}">
                    <a16:creationId xmlns:a16="http://schemas.microsoft.com/office/drawing/2014/main" id="{BEBFC544-4D7D-4B55-AD5B-C59D002F44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Freeform 109">
                <a:extLst>
                  <a:ext uri="{FF2B5EF4-FFF2-40B4-BE49-F238E27FC236}">
                    <a16:creationId xmlns:a16="http://schemas.microsoft.com/office/drawing/2014/main" id="{BD177D99-E593-4EE1-982C-5DB5054925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36" name="Group 110">
              <a:extLst>
                <a:ext uri="{FF2B5EF4-FFF2-40B4-BE49-F238E27FC236}">
                  <a16:creationId xmlns:a16="http://schemas.microsoft.com/office/drawing/2014/main" id="{7C457346-37D2-4FE2-BA44-468AABFC347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46938" y="2916238"/>
              <a:ext cx="641350" cy="558800"/>
              <a:chOff x="-44" y="1473"/>
              <a:chExt cx="981" cy="1105"/>
            </a:xfrm>
          </p:grpSpPr>
          <p:pic>
            <p:nvPicPr>
              <p:cNvPr id="37" name="Picture 111" descr="desktop_computer_stylized_medium">
                <a:extLst>
                  <a:ext uri="{FF2B5EF4-FFF2-40B4-BE49-F238E27FC236}">
                    <a16:creationId xmlns:a16="http://schemas.microsoft.com/office/drawing/2014/main" id="{8C126D6C-CD02-41D2-A1CC-CA72B8428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Freeform 112">
                <a:extLst>
                  <a:ext uri="{FF2B5EF4-FFF2-40B4-BE49-F238E27FC236}">
                    <a16:creationId xmlns:a16="http://schemas.microsoft.com/office/drawing/2014/main" id="{43C5313D-8781-4C12-8B2D-D9D10847B1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39" name="Group 113">
              <a:extLst>
                <a:ext uri="{FF2B5EF4-FFF2-40B4-BE49-F238E27FC236}">
                  <a16:creationId xmlns:a16="http://schemas.microsoft.com/office/drawing/2014/main" id="{AD068C47-32E9-4986-BAF9-3ACCF2DA9F3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54875" y="3670300"/>
              <a:ext cx="641350" cy="558800"/>
              <a:chOff x="-44" y="1473"/>
              <a:chExt cx="981" cy="1105"/>
            </a:xfrm>
          </p:grpSpPr>
          <p:pic>
            <p:nvPicPr>
              <p:cNvPr id="40" name="Picture 114" descr="desktop_computer_stylized_medium">
                <a:extLst>
                  <a:ext uri="{FF2B5EF4-FFF2-40B4-BE49-F238E27FC236}">
                    <a16:creationId xmlns:a16="http://schemas.microsoft.com/office/drawing/2014/main" id="{62E4CD7B-58FC-4B7A-A797-9780E67F0D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Freeform 115">
                <a:extLst>
                  <a:ext uri="{FF2B5EF4-FFF2-40B4-BE49-F238E27FC236}">
                    <a16:creationId xmlns:a16="http://schemas.microsoft.com/office/drawing/2014/main" id="{0C1764AB-E418-4903-8171-B82A25871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84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29575" cy="747936"/>
          </a:xfrm>
        </p:spPr>
        <p:txBody>
          <a:bodyPr/>
          <a:lstStyle/>
          <a:p>
            <a:pPr eaLnBrk="1" hangingPunct="1"/>
            <a:r>
              <a:rPr lang="en-US" altLang="ko-KR" dirty="0"/>
              <a:t>ICMP (Internet Control Message Protocol)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424936" cy="5616624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IP </a:t>
            </a:r>
            <a:r>
              <a:rPr lang="ko-KR" altLang="en-US" sz="2400" dirty="0"/>
              <a:t>동작을 보조하기 위한 제어 프로토콜</a:t>
            </a:r>
            <a:endParaRPr lang="en-US" altLang="ko-KR" sz="2400" dirty="0"/>
          </a:p>
          <a:p>
            <a:pPr lvl="1" eaLnBrk="1" hangingPunct="1"/>
            <a:r>
              <a:rPr lang="en-US" altLang="ko-KR" sz="2000" dirty="0"/>
              <a:t>IP</a:t>
            </a:r>
            <a:r>
              <a:rPr lang="ko-KR" altLang="en-US" sz="2000" dirty="0"/>
              <a:t> 자체에 포함시키지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별도의 프로토콜 </a:t>
            </a:r>
            <a:r>
              <a:rPr lang="en-US" altLang="ko-KR" sz="2000" dirty="0"/>
              <a:t>(out-of-band </a:t>
            </a:r>
            <a:r>
              <a:rPr lang="ko-KR" altLang="en-US" sz="2000" dirty="0"/>
              <a:t>기법</a:t>
            </a:r>
            <a:r>
              <a:rPr lang="en-US" altLang="ko-KR" sz="2000" dirty="0"/>
              <a:t>)</a:t>
            </a:r>
          </a:p>
          <a:p>
            <a:pPr eaLnBrk="1" hangingPunct="1"/>
            <a:r>
              <a:rPr lang="ko-KR" altLang="en-US" sz="2400" dirty="0"/>
              <a:t>기능 면에서 보면</a:t>
            </a:r>
            <a:r>
              <a:rPr lang="en-US" altLang="ko-KR" sz="2400" dirty="0"/>
              <a:t>, IP</a:t>
            </a:r>
            <a:r>
              <a:rPr lang="ko-KR" altLang="en-US" sz="2400" dirty="0"/>
              <a:t>의 동료 </a:t>
            </a:r>
            <a:r>
              <a:rPr lang="en-US" altLang="ko-KR" sz="2400" dirty="0"/>
              <a:t>(companion protocol)</a:t>
            </a:r>
          </a:p>
          <a:p>
            <a:pPr eaLnBrk="1" hangingPunct="1"/>
            <a:r>
              <a:rPr lang="ko-KR" altLang="en-US" sz="2400" dirty="0"/>
              <a:t>힌트 수준 </a:t>
            </a:r>
            <a:r>
              <a:rPr lang="en-US" altLang="ko-KR" sz="2400" dirty="0"/>
              <a:t>: </a:t>
            </a:r>
            <a:r>
              <a:rPr lang="ko-KR" altLang="en-US" sz="2400" dirty="0"/>
              <a:t>반드시 필요하지는 않음 </a:t>
            </a:r>
            <a:r>
              <a:rPr lang="en-US" altLang="ko-KR" sz="2400" dirty="0">
                <a:sym typeface="Symbol" pitchFamily="18" charset="2"/>
              </a:rPr>
              <a:t> IP</a:t>
            </a:r>
            <a:r>
              <a:rPr lang="ko-KR" altLang="en-US" sz="2400" dirty="0">
                <a:sym typeface="Symbol" pitchFamily="18" charset="2"/>
              </a:rPr>
              <a:t>로 전송</a:t>
            </a:r>
            <a:endParaRPr lang="en-US" altLang="ko-KR" sz="2400" dirty="0">
              <a:sym typeface="Symbol" pitchFamily="18" charset="2"/>
            </a:endParaRPr>
          </a:p>
          <a:p>
            <a:pPr lvl="1" eaLnBrk="1" hangingPunct="1"/>
            <a:r>
              <a:rPr lang="ko-KR" altLang="en-US" sz="2000" dirty="0">
                <a:sym typeface="Symbol" pitchFamily="18" charset="2"/>
              </a:rPr>
              <a:t>실제</a:t>
            </a:r>
            <a:r>
              <a:rPr lang="en-US" altLang="ko-KR" sz="2000" dirty="0">
                <a:sym typeface="Symbol" pitchFamily="18" charset="2"/>
              </a:rPr>
              <a:t> </a:t>
            </a:r>
            <a:r>
              <a:rPr lang="ko-KR" altLang="en-US" sz="2000" dirty="0">
                <a:sym typeface="Symbol" pitchFamily="18" charset="2"/>
              </a:rPr>
              <a:t>계층 면에서는</a:t>
            </a:r>
            <a:r>
              <a:rPr lang="en-US" altLang="ko-KR" sz="2000" dirty="0">
                <a:sym typeface="Symbol" pitchFamily="18" charset="2"/>
              </a:rPr>
              <a:t>,  IP</a:t>
            </a:r>
            <a:r>
              <a:rPr lang="ko-KR" altLang="en-US" sz="2000" dirty="0">
                <a:sym typeface="Symbol" pitchFamily="18" charset="2"/>
              </a:rPr>
              <a:t>의 </a:t>
            </a:r>
            <a:r>
              <a:rPr lang="en-US" altLang="ko-KR" sz="2000" dirty="0">
                <a:sym typeface="Symbol" pitchFamily="18" charset="2"/>
              </a:rPr>
              <a:t>user</a:t>
            </a:r>
            <a:endParaRPr lang="en-US" altLang="ko-KR" sz="2000" dirty="0"/>
          </a:p>
          <a:p>
            <a:pPr eaLnBrk="1" hangingPunct="1"/>
            <a:r>
              <a:rPr lang="ko-KR" altLang="en-US" sz="2400" dirty="0"/>
              <a:t>제어 작업 내용</a:t>
            </a:r>
            <a:endParaRPr lang="en-US" altLang="ko-KR" sz="2400" dirty="0"/>
          </a:p>
          <a:p>
            <a:pPr lvl="1" eaLnBrk="1" hangingPunct="1"/>
            <a:r>
              <a:rPr lang="ko-KR" altLang="en-US" sz="2000" dirty="0"/>
              <a:t>응답</a:t>
            </a:r>
            <a:r>
              <a:rPr lang="en-US" altLang="ko-KR" sz="2000" dirty="0"/>
              <a:t>(Echo) - </a:t>
            </a:r>
            <a:r>
              <a:rPr lang="en-US" altLang="ko-KR" sz="2000" dirty="0">
                <a:solidFill>
                  <a:srgbClr val="FF0000"/>
                </a:solidFill>
              </a:rPr>
              <a:t>ping</a:t>
            </a:r>
            <a:r>
              <a:rPr lang="ko-KR" altLang="en-US" sz="2000" dirty="0"/>
              <a:t>이 사용</a:t>
            </a:r>
          </a:p>
          <a:p>
            <a:pPr lvl="1" eaLnBrk="1" hangingPunct="1"/>
            <a:r>
              <a:rPr lang="ko-KR" altLang="en-US" sz="2000" dirty="0" err="1"/>
              <a:t>라우터의</a:t>
            </a:r>
            <a:r>
              <a:rPr lang="ko-KR" altLang="en-US" sz="2000" dirty="0"/>
              <a:t> 변경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라우터에서</a:t>
            </a:r>
            <a:r>
              <a:rPr lang="ko-KR" altLang="en-US" sz="2000" dirty="0"/>
              <a:t> 발신지로</a:t>
            </a:r>
            <a:r>
              <a:rPr lang="en-US" altLang="ko-KR" sz="2000" dirty="0"/>
              <a:t>)</a:t>
            </a:r>
          </a:p>
          <a:p>
            <a:pPr lvl="1" eaLnBrk="1" hangingPunct="1"/>
            <a:r>
              <a:rPr lang="ko-KR" altLang="en-US" sz="2000" dirty="0"/>
              <a:t>목적지에 도착하는 것이 불가능</a:t>
            </a:r>
          </a:p>
          <a:p>
            <a:pPr lvl="2" eaLnBrk="1" hangingPunct="1"/>
            <a:r>
              <a:rPr lang="ko-KR" altLang="en-US" sz="1800" dirty="0"/>
              <a:t>프로토콜</a:t>
            </a:r>
            <a:r>
              <a:rPr lang="en-US" altLang="ko-KR" sz="1800" dirty="0"/>
              <a:t>, </a:t>
            </a:r>
            <a:r>
              <a:rPr lang="ko-KR" altLang="en-US" sz="1800" dirty="0"/>
              <a:t>포트</a:t>
            </a:r>
            <a:r>
              <a:rPr lang="en-US" altLang="ko-KR" sz="1800" dirty="0"/>
              <a:t>, </a:t>
            </a:r>
            <a:r>
              <a:rPr lang="ko-KR" altLang="en-US" sz="1800" dirty="0"/>
              <a:t>또는 호스트 등의 이유</a:t>
            </a:r>
          </a:p>
          <a:p>
            <a:pPr lvl="1" eaLnBrk="1" hangingPunct="1"/>
            <a:r>
              <a:rPr lang="en-US" altLang="ko-KR" sz="2000" dirty="0"/>
              <a:t>TTL</a:t>
            </a:r>
            <a:r>
              <a:rPr lang="ko-KR" altLang="en-US" sz="2000" dirty="0"/>
              <a:t>을 초과한 경우</a:t>
            </a:r>
          </a:p>
          <a:p>
            <a:pPr lvl="2" eaLnBrk="1" hangingPunct="1"/>
            <a:r>
              <a:rPr lang="ko-KR" altLang="en-US" sz="1800" dirty="0" err="1"/>
              <a:t>데이터그램이</a:t>
            </a:r>
            <a:r>
              <a:rPr lang="ko-KR" altLang="en-US" sz="1800" dirty="0"/>
              <a:t> 계속 네트워크를 배회하는 일이 없음</a:t>
            </a:r>
          </a:p>
          <a:p>
            <a:pPr lvl="1" eaLnBrk="1" hangingPunct="1"/>
            <a:r>
              <a:rPr lang="ko-KR" altLang="en-US" sz="2000" dirty="0" err="1"/>
              <a:t>체크섬이</a:t>
            </a:r>
            <a:r>
              <a:rPr lang="ko-KR" altLang="en-US" sz="2000" dirty="0"/>
              <a:t> 실패한 경우</a:t>
            </a:r>
          </a:p>
          <a:p>
            <a:pPr lvl="1" eaLnBrk="1" hangingPunct="1"/>
            <a:r>
              <a:rPr lang="ko-KR" altLang="en-US" sz="2000" dirty="0" err="1"/>
              <a:t>재조립을</a:t>
            </a:r>
            <a:r>
              <a:rPr lang="ko-KR" altLang="en-US" sz="2000" dirty="0"/>
              <a:t> 실패한 경우</a:t>
            </a:r>
          </a:p>
          <a:p>
            <a:pPr lvl="1" eaLnBrk="1" hangingPunct="1"/>
            <a:r>
              <a:rPr lang="ko-KR" altLang="en-US" sz="2000" dirty="0"/>
              <a:t>단편화를 할 수 없는 경우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가상 네트워크 </a:t>
            </a:r>
            <a:r>
              <a:rPr lang="en-US" altLang="ko-KR"/>
              <a:t>(Virtual Networks)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105400"/>
          </a:xfrm>
        </p:spPr>
        <p:txBody>
          <a:bodyPr/>
          <a:lstStyle/>
          <a:p>
            <a:pPr eaLnBrk="1" hangingPunct="1"/>
            <a:r>
              <a:rPr lang="ko-KR" altLang="en-US" dirty="0"/>
              <a:t>실제의 물리적 연결과 독립적으로 연결</a:t>
            </a:r>
            <a:r>
              <a:rPr lang="en-US" altLang="ko-KR" dirty="0"/>
              <a:t>/</a:t>
            </a:r>
            <a:r>
              <a:rPr lang="ko-KR" altLang="en-US" dirty="0"/>
              <a:t>구축되는 네트워크</a:t>
            </a:r>
          </a:p>
          <a:p>
            <a:pPr lvl="1" eaLnBrk="1" hangingPunct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물리적 네트워크 위에 떠 있는 가상의 네트워크 </a:t>
            </a:r>
          </a:p>
          <a:p>
            <a:pPr eaLnBrk="1" hangingPunct="1"/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/>
              <a:t>. VPN(Virtual Private Networks)</a:t>
            </a:r>
          </a:p>
          <a:p>
            <a:pPr lvl="1" eaLnBrk="1" hangingPunct="1"/>
            <a:r>
              <a:rPr lang="ko-KR" altLang="en-US" dirty="0"/>
              <a:t>전용선 대신 공용 네트워크를 이용하여 </a:t>
            </a:r>
            <a:r>
              <a:rPr lang="ko-KR" altLang="en-US" dirty="0" err="1"/>
              <a:t>사설망</a:t>
            </a:r>
            <a:r>
              <a:rPr lang="ko-KR" altLang="en-US" dirty="0"/>
              <a:t> 구축</a:t>
            </a:r>
          </a:p>
          <a:p>
            <a:pPr lvl="1" eaLnBrk="1" hangingPunct="1"/>
            <a:r>
              <a:rPr lang="ko-KR" altLang="en-US" dirty="0"/>
              <a:t>예</a:t>
            </a:r>
            <a:r>
              <a:rPr lang="en-US" altLang="ko-KR" dirty="0"/>
              <a:t>) ATM VC</a:t>
            </a:r>
            <a:r>
              <a:rPr lang="ko-KR" altLang="en-US" dirty="0"/>
              <a:t>를 이용</a:t>
            </a:r>
            <a:r>
              <a:rPr lang="en-US" altLang="ko-KR" dirty="0"/>
              <a:t> (</a:t>
            </a:r>
            <a:r>
              <a:rPr lang="ko-KR" altLang="en-US" dirty="0"/>
              <a:t>이제는 </a:t>
            </a:r>
            <a:r>
              <a:rPr lang="en-US" altLang="ko-KR" dirty="0"/>
              <a:t>IP </a:t>
            </a:r>
            <a:r>
              <a:rPr lang="ko-KR" altLang="en-US" dirty="0" err="1"/>
              <a:t>사설망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/>
            <a:r>
              <a:rPr lang="en-US" altLang="ko-KR" dirty="0"/>
              <a:t>IP </a:t>
            </a:r>
            <a:r>
              <a:rPr lang="ko-KR" altLang="en-US" dirty="0"/>
              <a:t>망을 통한 </a:t>
            </a:r>
            <a:r>
              <a:rPr lang="ko-KR" altLang="en-US" dirty="0" err="1"/>
              <a:t>사설망</a:t>
            </a:r>
            <a:r>
              <a:rPr lang="ko-KR" altLang="en-US" dirty="0"/>
              <a:t> 구축</a:t>
            </a:r>
          </a:p>
          <a:p>
            <a:pPr lvl="2" eaLnBrk="1" hangingPunct="1"/>
            <a:r>
              <a:rPr lang="en-US" altLang="ko-KR" dirty="0"/>
              <a:t>IP</a:t>
            </a:r>
            <a:r>
              <a:rPr lang="ko-KR" altLang="en-US" dirty="0"/>
              <a:t>는 모든 </a:t>
            </a:r>
            <a:r>
              <a:rPr lang="ko-KR" altLang="en-US" dirty="0" err="1"/>
              <a:t>노드가</a:t>
            </a:r>
            <a:r>
              <a:rPr lang="ko-KR" altLang="en-US" dirty="0"/>
              <a:t> 서로 통신</a:t>
            </a:r>
            <a:r>
              <a:rPr lang="en-US" altLang="ko-KR" dirty="0"/>
              <a:t>; connectivity </a:t>
            </a:r>
            <a:r>
              <a:rPr lang="ko-KR" altLang="en-US" dirty="0"/>
              <a:t>제어가 안됨</a:t>
            </a:r>
          </a:p>
          <a:p>
            <a:pPr lvl="2" eaLnBrk="1" hangingPunct="1"/>
            <a:r>
              <a:rPr lang="en-US" altLang="ko-KR" dirty="0"/>
              <a:t>IP </a:t>
            </a:r>
            <a:r>
              <a:rPr lang="ko-KR" altLang="en-US" dirty="0" err="1"/>
              <a:t>터널링</a:t>
            </a:r>
            <a:r>
              <a:rPr lang="ko-KR" altLang="en-US" dirty="0"/>
              <a:t> 기법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32618" y="4298776"/>
            <a:ext cx="7878763" cy="2514600"/>
            <a:chOff x="873125" y="2971800"/>
            <a:chExt cx="7878763" cy="2514600"/>
          </a:xfrm>
        </p:grpSpPr>
        <p:grpSp>
          <p:nvGrpSpPr>
            <p:cNvPr id="18436" name="Group 4"/>
            <p:cNvGrpSpPr>
              <a:grpSpLocks/>
            </p:cNvGrpSpPr>
            <p:nvPr/>
          </p:nvGrpSpPr>
          <p:grpSpPr bwMode="auto">
            <a:xfrm>
              <a:off x="5410200" y="2971800"/>
              <a:ext cx="3341688" cy="2514600"/>
              <a:chOff x="1641" y="302"/>
              <a:chExt cx="2202" cy="1858"/>
            </a:xfrm>
          </p:grpSpPr>
          <p:sp>
            <p:nvSpPr>
              <p:cNvPr id="18490" name="Freeform 5"/>
              <p:cNvSpPr>
                <a:spLocks/>
              </p:cNvSpPr>
              <p:nvPr/>
            </p:nvSpPr>
            <p:spPr bwMode="auto">
              <a:xfrm>
                <a:off x="1748" y="1404"/>
                <a:ext cx="1741" cy="435"/>
              </a:xfrm>
              <a:custGeom>
                <a:avLst/>
                <a:gdLst>
                  <a:gd name="T0" fmla="*/ 0 w 1741"/>
                  <a:gd name="T1" fmla="*/ 0 h 435"/>
                  <a:gd name="T2" fmla="*/ 1741 w 1741"/>
                  <a:gd name="T3" fmla="*/ 0 h 435"/>
                  <a:gd name="T4" fmla="*/ 872 w 1741"/>
                  <a:gd name="T5" fmla="*/ 435 h 435"/>
                  <a:gd name="T6" fmla="*/ 3 w 1741"/>
                  <a:gd name="T7" fmla="*/ 0 h 435"/>
                  <a:gd name="T8" fmla="*/ 3 w 1741"/>
                  <a:gd name="T9" fmla="*/ 0 h 4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1"/>
                  <a:gd name="T16" fmla="*/ 0 h 435"/>
                  <a:gd name="T17" fmla="*/ 1741 w 1741"/>
                  <a:gd name="T18" fmla="*/ 435 h 4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1" h="435">
                    <a:moveTo>
                      <a:pt x="0" y="0"/>
                    </a:moveTo>
                    <a:lnTo>
                      <a:pt x="1741" y="0"/>
                    </a:lnTo>
                    <a:lnTo>
                      <a:pt x="872" y="435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1" name="Freeform 6"/>
              <p:cNvSpPr>
                <a:spLocks/>
              </p:cNvSpPr>
              <p:nvPr/>
            </p:nvSpPr>
            <p:spPr bwMode="auto">
              <a:xfrm>
                <a:off x="1641" y="1294"/>
                <a:ext cx="217" cy="217"/>
              </a:xfrm>
              <a:custGeom>
                <a:avLst/>
                <a:gdLst>
                  <a:gd name="T0" fmla="*/ 217 w 217"/>
                  <a:gd name="T1" fmla="*/ 107 h 217"/>
                  <a:gd name="T2" fmla="*/ 217 w 217"/>
                  <a:gd name="T3" fmla="*/ 124 h 217"/>
                  <a:gd name="T4" fmla="*/ 211 w 217"/>
                  <a:gd name="T5" fmla="*/ 142 h 217"/>
                  <a:gd name="T6" fmla="*/ 205 w 217"/>
                  <a:gd name="T7" fmla="*/ 156 h 217"/>
                  <a:gd name="T8" fmla="*/ 197 w 217"/>
                  <a:gd name="T9" fmla="*/ 171 h 217"/>
                  <a:gd name="T10" fmla="*/ 185 w 217"/>
                  <a:gd name="T11" fmla="*/ 185 h 217"/>
                  <a:gd name="T12" fmla="*/ 174 w 217"/>
                  <a:gd name="T13" fmla="*/ 194 h 217"/>
                  <a:gd name="T14" fmla="*/ 159 w 217"/>
                  <a:gd name="T15" fmla="*/ 203 h 217"/>
                  <a:gd name="T16" fmla="*/ 145 w 217"/>
                  <a:gd name="T17" fmla="*/ 211 h 217"/>
                  <a:gd name="T18" fmla="*/ 127 w 217"/>
                  <a:gd name="T19" fmla="*/ 214 h 217"/>
                  <a:gd name="T20" fmla="*/ 110 w 217"/>
                  <a:gd name="T21" fmla="*/ 217 h 217"/>
                  <a:gd name="T22" fmla="*/ 92 w 217"/>
                  <a:gd name="T23" fmla="*/ 214 h 217"/>
                  <a:gd name="T24" fmla="*/ 75 w 217"/>
                  <a:gd name="T25" fmla="*/ 211 h 217"/>
                  <a:gd name="T26" fmla="*/ 61 w 217"/>
                  <a:gd name="T27" fmla="*/ 203 h 217"/>
                  <a:gd name="T28" fmla="*/ 46 w 217"/>
                  <a:gd name="T29" fmla="*/ 194 h 217"/>
                  <a:gd name="T30" fmla="*/ 32 w 217"/>
                  <a:gd name="T31" fmla="*/ 185 h 217"/>
                  <a:gd name="T32" fmla="*/ 20 w 217"/>
                  <a:gd name="T33" fmla="*/ 171 h 217"/>
                  <a:gd name="T34" fmla="*/ 11 w 217"/>
                  <a:gd name="T35" fmla="*/ 156 h 217"/>
                  <a:gd name="T36" fmla="*/ 5 w 217"/>
                  <a:gd name="T37" fmla="*/ 142 h 217"/>
                  <a:gd name="T38" fmla="*/ 3 w 217"/>
                  <a:gd name="T39" fmla="*/ 124 h 217"/>
                  <a:gd name="T40" fmla="*/ 0 w 217"/>
                  <a:gd name="T41" fmla="*/ 107 h 217"/>
                  <a:gd name="T42" fmla="*/ 3 w 217"/>
                  <a:gd name="T43" fmla="*/ 90 h 217"/>
                  <a:gd name="T44" fmla="*/ 5 w 217"/>
                  <a:gd name="T45" fmla="*/ 72 h 217"/>
                  <a:gd name="T46" fmla="*/ 11 w 217"/>
                  <a:gd name="T47" fmla="*/ 58 h 217"/>
                  <a:gd name="T48" fmla="*/ 20 w 217"/>
                  <a:gd name="T49" fmla="*/ 43 h 217"/>
                  <a:gd name="T50" fmla="*/ 32 w 217"/>
                  <a:gd name="T51" fmla="*/ 29 h 217"/>
                  <a:gd name="T52" fmla="*/ 46 w 217"/>
                  <a:gd name="T53" fmla="*/ 20 h 217"/>
                  <a:gd name="T54" fmla="*/ 61 w 217"/>
                  <a:gd name="T55" fmla="*/ 11 h 217"/>
                  <a:gd name="T56" fmla="*/ 75 w 217"/>
                  <a:gd name="T57" fmla="*/ 3 h 217"/>
                  <a:gd name="T58" fmla="*/ 92 w 217"/>
                  <a:gd name="T59" fmla="*/ 0 h 217"/>
                  <a:gd name="T60" fmla="*/ 110 w 217"/>
                  <a:gd name="T61" fmla="*/ 0 h 217"/>
                  <a:gd name="T62" fmla="*/ 127 w 217"/>
                  <a:gd name="T63" fmla="*/ 0 h 217"/>
                  <a:gd name="T64" fmla="*/ 145 w 217"/>
                  <a:gd name="T65" fmla="*/ 3 h 217"/>
                  <a:gd name="T66" fmla="*/ 159 w 217"/>
                  <a:gd name="T67" fmla="*/ 11 h 217"/>
                  <a:gd name="T68" fmla="*/ 174 w 217"/>
                  <a:gd name="T69" fmla="*/ 20 h 217"/>
                  <a:gd name="T70" fmla="*/ 185 w 217"/>
                  <a:gd name="T71" fmla="*/ 29 h 217"/>
                  <a:gd name="T72" fmla="*/ 197 w 217"/>
                  <a:gd name="T73" fmla="*/ 43 h 217"/>
                  <a:gd name="T74" fmla="*/ 205 w 217"/>
                  <a:gd name="T75" fmla="*/ 58 h 217"/>
                  <a:gd name="T76" fmla="*/ 211 w 217"/>
                  <a:gd name="T77" fmla="*/ 72 h 217"/>
                  <a:gd name="T78" fmla="*/ 217 w 217"/>
                  <a:gd name="T79" fmla="*/ 90 h 217"/>
                  <a:gd name="T80" fmla="*/ 217 w 217"/>
                  <a:gd name="T81" fmla="*/ 107 h 217"/>
                  <a:gd name="T82" fmla="*/ 217 w 217"/>
                  <a:gd name="T83" fmla="*/ 107 h 21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7"/>
                  <a:gd name="T127" fmla="*/ 0 h 217"/>
                  <a:gd name="T128" fmla="*/ 217 w 217"/>
                  <a:gd name="T129" fmla="*/ 217 h 21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7" h="217">
                    <a:moveTo>
                      <a:pt x="217" y="107"/>
                    </a:moveTo>
                    <a:lnTo>
                      <a:pt x="217" y="124"/>
                    </a:lnTo>
                    <a:lnTo>
                      <a:pt x="211" y="142"/>
                    </a:lnTo>
                    <a:lnTo>
                      <a:pt x="205" y="156"/>
                    </a:lnTo>
                    <a:lnTo>
                      <a:pt x="197" y="171"/>
                    </a:lnTo>
                    <a:lnTo>
                      <a:pt x="185" y="185"/>
                    </a:lnTo>
                    <a:lnTo>
                      <a:pt x="174" y="194"/>
                    </a:lnTo>
                    <a:lnTo>
                      <a:pt x="159" y="203"/>
                    </a:lnTo>
                    <a:lnTo>
                      <a:pt x="145" y="211"/>
                    </a:lnTo>
                    <a:lnTo>
                      <a:pt x="127" y="214"/>
                    </a:lnTo>
                    <a:lnTo>
                      <a:pt x="110" y="217"/>
                    </a:lnTo>
                    <a:lnTo>
                      <a:pt x="92" y="214"/>
                    </a:lnTo>
                    <a:lnTo>
                      <a:pt x="75" y="211"/>
                    </a:lnTo>
                    <a:lnTo>
                      <a:pt x="61" y="203"/>
                    </a:lnTo>
                    <a:lnTo>
                      <a:pt x="46" y="194"/>
                    </a:lnTo>
                    <a:lnTo>
                      <a:pt x="32" y="185"/>
                    </a:lnTo>
                    <a:lnTo>
                      <a:pt x="20" y="171"/>
                    </a:lnTo>
                    <a:lnTo>
                      <a:pt x="11" y="156"/>
                    </a:lnTo>
                    <a:lnTo>
                      <a:pt x="5" y="142"/>
                    </a:lnTo>
                    <a:lnTo>
                      <a:pt x="3" y="124"/>
                    </a:lnTo>
                    <a:lnTo>
                      <a:pt x="0" y="107"/>
                    </a:lnTo>
                    <a:lnTo>
                      <a:pt x="3" y="90"/>
                    </a:lnTo>
                    <a:lnTo>
                      <a:pt x="5" y="72"/>
                    </a:lnTo>
                    <a:lnTo>
                      <a:pt x="11" y="58"/>
                    </a:lnTo>
                    <a:lnTo>
                      <a:pt x="20" y="43"/>
                    </a:lnTo>
                    <a:lnTo>
                      <a:pt x="32" y="29"/>
                    </a:lnTo>
                    <a:lnTo>
                      <a:pt x="46" y="20"/>
                    </a:lnTo>
                    <a:lnTo>
                      <a:pt x="61" y="11"/>
                    </a:lnTo>
                    <a:lnTo>
                      <a:pt x="75" y="3"/>
                    </a:lnTo>
                    <a:lnTo>
                      <a:pt x="92" y="0"/>
                    </a:lnTo>
                    <a:lnTo>
                      <a:pt x="110" y="0"/>
                    </a:lnTo>
                    <a:lnTo>
                      <a:pt x="127" y="0"/>
                    </a:lnTo>
                    <a:lnTo>
                      <a:pt x="145" y="3"/>
                    </a:lnTo>
                    <a:lnTo>
                      <a:pt x="159" y="11"/>
                    </a:lnTo>
                    <a:lnTo>
                      <a:pt x="174" y="20"/>
                    </a:lnTo>
                    <a:lnTo>
                      <a:pt x="185" y="29"/>
                    </a:lnTo>
                    <a:lnTo>
                      <a:pt x="197" y="43"/>
                    </a:lnTo>
                    <a:lnTo>
                      <a:pt x="205" y="58"/>
                    </a:lnTo>
                    <a:lnTo>
                      <a:pt x="211" y="72"/>
                    </a:lnTo>
                    <a:lnTo>
                      <a:pt x="217" y="90"/>
                    </a:lnTo>
                    <a:lnTo>
                      <a:pt x="217" y="107"/>
                    </a:lnTo>
                    <a:close/>
                  </a:path>
                </a:pathLst>
              </a:custGeom>
              <a:solidFill>
                <a:srgbClr val="CC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2" name="Freeform 7"/>
              <p:cNvSpPr>
                <a:spLocks/>
              </p:cNvSpPr>
              <p:nvPr/>
            </p:nvSpPr>
            <p:spPr bwMode="auto">
              <a:xfrm>
                <a:off x="1641" y="1294"/>
                <a:ext cx="217" cy="217"/>
              </a:xfrm>
              <a:custGeom>
                <a:avLst/>
                <a:gdLst>
                  <a:gd name="T0" fmla="*/ 217 w 217"/>
                  <a:gd name="T1" fmla="*/ 107 h 217"/>
                  <a:gd name="T2" fmla="*/ 217 w 217"/>
                  <a:gd name="T3" fmla="*/ 124 h 217"/>
                  <a:gd name="T4" fmla="*/ 211 w 217"/>
                  <a:gd name="T5" fmla="*/ 142 h 217"/>
                  <a:gd name="T6" fmla="*/ 205 w 217"/>
                  <a:gd name="T7" fmla="*/ 156 h 217"/>
                  <a:gd name="T8" fmla="*/ 197 w 217"/>
                  <a:gd name="T9" fmla="*/ 171 h 217"/>
                  <a:gd name="T10" fmla="*/ 185 w 217"/>
                  <a:gd name="T11" fmla="*/ 185 h 217"/>
                  <a:gd name="T12" fmla="*/ 174 w 217"/>
                  <a:gd name="T13" fmla="*/ 194 h 217"/>
                  <a:gd name="T14" fmla="*/ 159 w 217"/>
                  <a:gd name="T15" fmla="*/ 203 h 217"/>
                  <a:gd name="T16" fmla="*/ 145 w 217"/>
                  <a:gd name="T17" fmla="*/ 211 h 217"/>
                  <a:gd name="T18" fmla="*/ 127 w 217"/>
                  <a:gd name="T19" fmla="*/ 214 h 217"/>
                  <a:gd name="T20" fmla="*/ 110 w 217"/>
                  <a:gd name="T21" fmla="*/ 217 h 217"/>
                  <a:gd name="T22" fmla="*/ 92 w 217"/>
                  <a:gd name="T23" fmla="*/ 214 h 217"/>
                  <a:gd name="T24" fmla="*/ 75 w 217"/>
                  <a:gd name="T25" fmla="*/ 211 h 217"/>
                  <a:gd name="T26" fmla="*/ 61 w 217"/>
                  <a:gd name="T27" fmla="*/ 203 h 217"/>
                  <a:gd name="T28" fmla="*/ 46 w 217"/>
                  <a:gd name="T29" fmla="*/ 194 h 217"/>
                  <a:gd name="T30" fmla="*/ 32 w 217"/>
                  <a:gd name="T31" fmla="*/ 185 h 217"/>
                  <a:gd name="T32" fmla="*/ 20 w 217"/>
                  <a:gd name="T33" fmla="*/ 171 h 217"/>
                  <a:gd name="T34" fmla="*/ 11 w 217"/>
                  <a:gd name="T35" fmla="*/ 156 h 217"/>
                  <a:gd name="T36" fmla="*/ 5 w 217"/>
                  <a:gd name="T37" fmla="*/ 142 h 217"/>
                  <a:gd name="T38" fmla="*/ 3 w 217"/>
                  <a:gd name="T39" fmla="*/ 124 h 217"/>
                  <a:gd name="T40" fmla="*/ 0 w 217"/>
                  <a:gd name="T41" fmla="*/ 107 h 217"/>
                  <a:gd name="T42" fmla="*/ 3 w 217"/>
                  <a:gd name="T43" fmla="*/ 90 h 217"/>
                  <a:gd name="T44" fmla="*/ 5 w 217"/>
                  <a:gd name="T45" fmla="*/ 72 h 217"/>
                  <a:gd name="T46" fmla="*/ 11 w 217"/>
                  <a:gd name="T47" fmla="*/ 58 h 217"/>
                  <a:gd name="T48" fmla="*/ 20 w 217"/>
                  <a:gd name="T49" fmla="*/ 43 h 217"/>
                  <a:gd name="T50" fmla="*/ 32 w 217"/>
                  <a:gd name="T51" fmla="*/ 29 h 217"/>
                  <a:gd name="T52" fmla="*/ 46 w 217"/>
                  <a:gd name="T53" fmla="*/ 20 h 217"/>
                  <a:gd name="T54" fmla="*/ 61 w 217"/>
                  <a:gd name="T55" fmla="*/ 11 h 217"/>
                  <a:gd name="T56" fmla="*/ 75 w 217"/>
                  <a:gd name="T57" fmla="*/ 3 h 217"/>
                  <a:gd name="T58" fmla="*/ 92 w 217"/>
                  <a:gd name="T59" fmla="*/ 0 h 217"/>
                  <a:gd name="T60" fmla="*/ 110 w 217"/>
                  <a:gd name="T61" fmla="*/ 0 h 217"/>
                  <a:gd name="T62" fmla="*/ 127 w 217"/>
                  <a:gd name="T63" fmla="*/ 0 h 217"/>
                  <a:gd name="T64" fmla="*/ 145 w 217"/>
                  <a:gd name="T65" fmla="*/ 3 h 217"/>
                  <a:gd name="T66" fmla="*/ 159 w 217"/>
                  <a:gd name="T67" fmla="*/ 11 h 217"/>
                  <a:gd name="T68" fmla="*/ 174 w 217"/>
                  <a:gd name="T69" fmla="*/ 20 h 217"/>
                  <a:gd name="T70" fmla="*/ 185 w 217"/>
                  <a:gd name="T71" fmla="*/ 29 h 217"/>
                  <a:gd name="T72" fmla="*/ 197 w 217"/>
                  <a:gd name="T73" fmla="*/ 43 h 217"/>
                  <a:gd name="T74" fmla="*/ 205 w 217"/>
                  <a:gd name="T75" fmla="*/ 58 h 217"/>
                  <a:gd name="T76" fmla="*/ 211 w 217"/>
                  <a:gd name="T77" fmla="*/ 72 h 217"/>
                  <a:gd name="T78" fmla="*/ 217 w 217"/>
                  <a:gd name="T79" fmla="*/ 90 h 217"/>
                  <a:gd name="T80" fmla="*/ 217 w 217"/>
                  <a:gd name="T81" fmla="*/ 107 h 217"/>
                  <a:gd name="T82" fmla="*/ 217 w 217"/>
                  <a:gd name="T83" fmla="*/ 107 h 21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7"/>
                  <a:gd name="T127" fmla="*/ 0 h 217"/>
                  <a:gd name="T128" fmla="*/ 217 w 217"/>
                  <a:gd name="T129" fmla="*/ 217 h 21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7" h="217">
                    <a:moveTo>
                      <a:pt x="217" y="107"/>
                    </a:moveTo>
                    <a:lnTo>
                      <a:pt x="217" y="124"/>
                    </a:lnTo>
                    <a:lnTo>
                      <a:pt x="211" y="142"/>
                    </a:lnTo>
                    <a:lnTo>
                      <a:pt x="205" y="156"/>
                    </a:lnTo>
                    <a:lnTo>
                      <a:pt x="197" y="171"/>
                    </a:lnTo>
                    <a:lnTo>
                      <a:pt x="185" y="185"/>
                    </a:lnTo>
                    <a:lnTo>
                      <a:pt x="174" y="194"/>
                    </a:lnTo>
                    <a:lnTo>
                      <a:pt x="159" y="203"/>
                    </a:lnTo>
                    <a:lnTo>
                      <a:pt x="145" y="211"/>
                    </a:lnTo>
                    <a:lnTo>
                      <a:pt x="127" y="214"/>
                    </a:lnTo>
                    <a:lnTo>
                      <a:pt x="110" y="217"/>
                    </a:lnTo>
                    <a:lnTo>
                      <a:pt x="92" y="214"/>
                    </a:lnTo>
                    <a:lnTo>
                      <a:pt x="75" y="211"/>
                    </a:lnTo>
                    <a:lnTo>
                      <a:pt x="61" y="203"/>
                    </a:lnTo>
                    <a:lnTo>
                      <a:pt x="46" y="194"/>
                    </a:lnTo>
                    <a:lnTo>
                      <a:pt x="32" y="185"/>
                    </a:lnTo>
                    <a:lnTo>
                      <a:pt x="20" y="171"/>
                    </a:lnTo>
                    <a:lnTo>
                      <a:pt x="11" y="156"/>
                    </a:lnTo>
                    <a:lnTo>
                      <a:pt x="5" y="142"/>
                    </a:lnTo>
                    <a:lnTo>
                      <a:pt x="3" y="124"/>
                    </a:lnTo>
                    <a:lnTo>
                      <a:pt x="0" y="107"/>
                    </a:lnTo>
                    <a:lnTo>
                      <a:pt x="3" y="90"/>
                    </a:lnTo>
                    <a:lnTo>
                      <a:pt x="5" y="72"/>
                    </a:lnTo>
                    <a:lnTo>
                      <a:pt x="11" y="58"/>
                    </a:lnTo>
                    <a:lnTo>
                      <a:pt x="20" y="43"/>
                    </a:lnTo>
                    <a:lnTo>
                      <a:pt x="32" y="29"/>
                    </a:lnTo>
                    <a:lnTo>
                      <a:pt x="46" y="20"/>
                    </a:lnTo>
                    <a:lnTo>
                      <a:pt x="61" y="11"/>
                    </a:lnTo>
                    <a:lnTo>
                      <a:pt x="75" y="3"/>
                    </a:lnTo>
                    <a:lnTo>
                      <a:pt x="92" y="0"/>
                    </a:lnTo>
                    <a:lnTo>
                      <a:pt x="110" y="0"/>
                    </a:lnTo>
                    <a:lnTo>
                      <a:pt x="127" y="0"/>
                    </a:lnTo>
                    <a:lnTo>
                      <a:pt x="145" y="3"/>
                    </a:lnTo>
                    <a:lnTo>
                      <a:pt x="159" y="11"/>
                    </a:lnTo>
                    <a:lnTo>
                      <a:pt x="174" y="20"/>
                    </a:lnTo>
                    <a:lnTo>
                      <a:pt x="185" y="29"/>
                    </a:lnTo>
                    <a:lnTo>
                      <a:pt x="197" y="43"/>
                    </a:lnTo>
                    <a:lnTo>
                      <a:pt x="205" y="58"/>
                    </a:lnTo>
                    <a:lnTo>
                      <a:pt x="211" y="72"/>
                    </a:lnTo>
                    <a:lnTo>
                      <a:pt x="217" y="90"/>
                    </a:lnTo>
                    <a:lnTo>
                      <a:pt x="217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3" name="Freeform 8"/>
              <p:cNvSpPr>
                <a:spLocks/>
              </p:cNvSpPr>
              <p:nvPr/>
            </p:nvSpPr>
            <p:spPr bwMode="auto">
              <a:xfrm>
                <a:off x="3379" y="1294"/>
                <a:ext cx="218" cy="217"/>
              </a:xfrm>
              <a:custGeom>
                <a:avLst/>
                <a:gdLst>
                  <a:gd name="T0" fmla="*/ 218 w 218"/>
                  <a:gd name="T1" fmla="*/ 107 h 217"/>
                  <a:gd name="T2" fmla="*/ 218 w 218"/>
                  <a:gd name="T3" fmla="*/ 124 h 217"/>
                  <a:gd name="T4" fmla="*/ 212 w 218"/>
                  <a:gd name="T5" fmla="*/ 142 h 217"/>
                  <a:gd name="T6" fmla="*/ 206 w 218"/>
                  <a:gd name="T7" fmla="*/ 156 h 217"/>
                  <a:gd name="T8" fmla="*/ 197 w 218"/>
                  <a:gd name="T9" fmla="*/ 171 h 217"/>
                  <a:gd name="T10" fmla="*/ 186 w 218"/>
                  <a:gd name="T11" fmla="*/ 185 h 217"/>
                  <a:gd name="T12" fmla="*/ 174 w 218"/>
                  <a:gd name="T13" fmla="*/ 194 h 217"/>
                  <a:gd name="T14" fmla="*/ 160 w 218"/>
                  <a:gd name="T15" fmla="*/ 203 h 217"/>
                  <a:gd name="T16" fmla="*/ 145 w 218"/>
                  <a:gd name="T17" fmla="*/ 211 h 217"/>
                  <a:gd name="T18" fmla="*/ 128 w 218"/>
                  <a:gd name="T19" fmla="*/ 214 h 217"/>
                  <a:gd name="T20" fmla="*/ 110 w 218"/>
                  <a:gd name="T21" fmla="*/ 217 h 217"/>
                  <a:gd name="T22" fmla="*/ 93 w 218"/>
                  <a:gd name="T23" fmla="*/ 214 h 217"/>
                  <a:gd name="T24" fmla="*/ 76 w 218"/>
                  <a:gd name="T25" fmla="*/ 211 h 217"/>
                  <a:gd name="T26" fmla="*/ 61 w 218"/>
                  <a:gd name="T27" fmla="*/ 203 h 217"/>
                  <a:gd name="T28" fmla="*/ 47 w 218"/>
                  <a:gd name="T29" fmla="*/ 194 h 217"/>
                  <a:gd name="T30" fmla="*/ 32 w 218"/>
                  <a:gd name="T31" fmla="*/ 185 h 217"/>
                  <a:gd name="T32" fmla="*/ 21 w 218"/>
                  <a:gd name="T33" fmla="*/ 171 h 217"/>
                  <a:gd name="T34" fmla="*/ 12 w 218"/>
                  <a:gd name="T35" fmla="*/ 156 h 217"/>
                  <a:gd name="T36" fmla="*/ 6 w 218"/>
                  <a:gd name="T37" fmla="*/ 142 h 217"/>
                  <a:gd name="T38" fmla="*/ 3 w 218"/>
                  <a:gd name="T39" fmla="*/ 124 h 217"/>
                  <a:gd name="T40" fmla="*/ 0 w 218"/>
                  <a:gd name="T41" fmla="*/ 107 h 217"/>
                  <a:gd name="T42" fmla="*/ 3 w 218"/>
                  <a:gd name="T43" fmla="*/ 90 h 217"/>
                  <a:gd name="T44" fmla="*/ 6 w 218"/>
                  <a:gd name="T45" fmla="*/ 72 h 217"/>
                  <a:gd name="T46" fmla="*/ 12 w 218"/>
                  <a:gd name="T47" fmla="*/ 58 h 217"/>
                  <a:gd name="T48" fmla="*/ 21 w 218"/>
                  <a:gd name="T49" fmla="*/ 43 h 217"/>
                  <a:gd name="T50" fmla="*/ 32 w 218"/>
                  <a:gd name="T51" fmla="*/ 29 h 217"/>
                  <a:gd name="T52" fmla="*/ 47 w 218"/>
                  <a:gd name="T53" fmla="*/ 20 h 217"/>
                  <a:gd name="T54" fmla="*/ 61 w 218"/>
                  <a:gd name="T55" fmla="*/ 11 h 217"/>
                  <a:gd name="T56" fmla="*/ 76 w 218"/>
                  <a:gd name="T57" fmla="*/ 3 h 217"/>
                  <a:gd name="T58" fmla="*/ 93 w 218"/>
                  <a:gd name="T59" fmla="*/ 0 h 217"/>
                  <a:gd name="T60" fmla="*/ 110 w 218"/>
                  <a:gd name="T61" fmla="*/ 0 h 217"/>
                  <a:gd name="T62" fmla="*/ 128 w 218"/>
                  <a:gd name="T63" fmla="*/ 0 h 217"/>
                  <a:gd name="T64" fmla="*/ 145 w 218"/>
                  <a:gd name="T65" fmla="*/ 3 h 217"/>
                  <a:gd name="T66" fmla="*/ 160 w 218"/>
                  <a:gd name="T67" fmla="*/ 11 h 217"/>
                  <a:gd name="T68" fmla="*/ 174 w 218"/>
                  <a:gd name="T69" fmla="*/ 20 h 217"/>
                  <a:gd name="T70" fmla="*/ 186 w 218"/>
                  <a:gd name="T71" fmla="*/ 29 h 217"/>
                  <a:gd name="T72" fmla="*/ 197 w 218"/>
                  <a:gd name="T73" fmla="*/ 43 h 217"/>
                  <a:gd name="T74" fmla="*/ 206 w 218"/>
                  <a:gd name="T75" fmla="*/ 58 h 217"/>
                  <a:gd name="T76" fmla="*/ 212 w 218"/>
                  <a:gd name="T77" fmla="*/ 72 h 217"/>
                  <a:gd name="T78" fmla="*/ 218 w 218"/>
                  <a:gd name="T79" fmla="*/ 90 h 217"/>
                  <a:gd name="T80" fmla="*/ 218 w 218"/>
                  <a:gd name="T81" fmla="*/ 107 h 217"/>
                  <a:gd name="T82" fmla="*/ 218 w 218"/>
                  <a:gd name="T83" fmla="*/ 107 h 21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8"/>
                  <a:gd name="T127" fmla="*/ 0 h 217"/>
                  <a:gd name="T128" fmla="*/ 218 w 218"/>
                  <a:gd name="T129" fmla="*/ 217 h 21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8" h="217">
                    <a:moveTo>
                      <a:pt x="218" y="107"/>
                    </a:moveTo>
                    <a:lnTo>
                      <a:pt x="218" y="124"/>
                    </a:lnTo>
                    <a:lnTo>
                      <a:pt x="212" y="142"/>
                    </a:lnTo>
                    <a:lnTo>
                      <a:pt x="206" y="156"/>
                    </a:lnTo>
                    <a:lnTo>
                      <a:pt x="197" y="171"/>
                    </a:lnTo>
                    <a:lnTo>
                      <a:pt x="186" y="185"/>
                    </a:lnTo>
                    <a:lnTo>
                      <a:pt x="174" y="194"/>
                    </a:lnTo>
                    <a:lnTo>
                      <a:pt x="160" y="203"/>
                    </a:lnTo>
                    <a:lnTo>
                      <a:pt x="145" y="211"/>
                    </a:lnTo>
                    <a:lnTo>
                      <a:pt x="128" y="214"/>
                    </a:lnTo>
                    <a:lnTo>
                      <a:pt x="110" y="217"/>
                    </a:lnTo>
                    <a:lnTo>
                      <a:pt x="93" y="214"/>
                    </a:lnTo>
                    <a:lnTo>
                      <a:pt x="76" y="211"/>
                    </a:lnTo>
                    <a:lnTo>
                      <a:pt x="61" y="203"/>
                    </a:lnTo>
                    <a:lnTo>
                      <a:pt x="47" y="194"/>
                    </a:lnTo>
                    <a:lnTo>
                      <a:pt x="32" y="185"/>
                    </a:lnTo>
                    <a:lnTo>
                      <a:pt x="21" y="171"/>
                    </a:lnTo>
                    <a:lnTo>
                      <a:pt x="12" y="156"/>
                    </a:lnTo>
                    <a:lnTo>
                      <a:pt x="6" y="142"/>
                    </a:lnTo>
                    <a:lnTo>
                      <a:pt x="3" y="124"/>
                    </a:lnTo>
                    <a:lnTo>
                      <a:pt x="0" y="107"/>
                    </a:lnTo>
                    <a:lnTo>
                      <a:pt x="3" y="90"/>
                    </a:lnTo>
                    <a:lnTo>
                      <a:pt x="6" y="72"/>
                    </a:lnTo>
                    <a:lnTo>
                      <a:pt x="12" y="58"/>
                    </a:lnTo>
                    <a:lnTo>
                      <a:pt x="21" y="43"/>
                    </a:lnTo>
                    <a:lnTo>
                      <a:pt x="32" y="29"/>
                    </a:lnTo>
                    <a:lnTo>
                      <a:pt x="47" y="20"/>
                    </a:lnTo>
                    <a:lnTo>
                      <a:pt x="61" y="11"/>
                    </a:lnTo>
                    <a:lnTo>
                      <a:pt x="76" y="3"/>
                    </a:lnTo>
                    <a:lnTo>
                      <a:pt x="93" y="0"/>
                    </a:lnTo>
                    <a:lnTo>
                      <a:pt x="110" y="0"/>
                    </a:lnTo>
                    <a:lnTo>
                      <a:pt x="128" y="0"/>
                    </a:lnTo>
                    <a:lnTo>
                      <a:pt x="145" y="3"/>
                    </a:lnTo>
                    <a:lnTo>
                      <a:pt x="160" y="11"/>
                    </a:lnTo>
                    <a:lnTo>
                      <a:pt x="174" y="20"/>
                    </a:lnTo>
                    <a:lnTo>
                      <a:pt x="186" y="29"/>
                    </a:lnTo>
                    <a:lnTo>
                      <a:pt x="197" y="43"/>
                    </a:lnTo>
                    <a:lnTo>
                      <a:pt x="206" y="58"/>
                    </a:lnTo>
                    <a:lnTo>
                      <a:pt x="212" y="72"/>
                    </a:lnTo>
                    <a:lnTo>
                      <a:pt x="218" y="90"/>
                    </a:lnTo>
                    <a:lnTo>
                      <a:pt x="218" y="107"/>
                    </a:lnTo>
                    <a:close/>
                  </a:path>
                </a:pathLst>
              </a:custGeom>
              <a:solidFill>
                <a:srgbClr val="CC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4" name="Freeform 9"/>
              <p:cNvSpPr>
                <a:spLocks/>
              </p:cNvSpPr>
              <p:nvPr/>
            </p:nvSpPr>
            <p:spPr bwMode="auto">
              <a:xfrm>
                <a:off x="3379" y="1294"/>
                <a:ext cx="218" cy="217"/>
              </a:xfrm>
              <a:custGeom>
                <a:avLst/>
                <a:gdLst>
                  <a:gd name="T0" fmla="*/ 218 w 218"/>
                  <a:gd name="T1" fmla="*/ 107 h 217"/>
                  <a:gd name="T2" fmla="*/ 218 w 218"/>
                  <a:gd name="T3" fmla="*/ 124 h 217"/>
                  <a:gd name="T4" fmla="*/ 212 w 218"/>
                  <a:gd name="T5" fmla="*/ 142 h 217"/>
                  <a:gd name="T6" fmla="*/ 206 w 218"/>
                  <a:gd name="T7" fmla="*/ 156 h 217"/>
                  <a:gd name="T8" fmla="*/ 197 w 218"/>
                  <a:gd name="T9" fmla="*/ 171 h 217"/>
                  <a:gd name="T10" fmla="*/ 186 w 218"/>
                  <a:gd name="T11" fmla="*/ 185 h 217"/>
                  <a:gd name="T12" fmla="*/ 174 w 218"/>
                  <a:gd name="T13" fmla="*/ 194 h 217"/>
                  <a:gd name="T14" fmla="*/ 160 w 218"/>
                  <a:gd name="T15" fmla="*/ 203 h 217"/>
                  <a:gd name="T16" fmla="*/ 145 w 218"/>
                  <a:gd name="T17" fmla="*/ 211 h 217"/>
                  <a:gd name="T18" fmla="*/ 128 w 218"/>
                  <a:gd name="T19" fmla="*/ 214 h 217"/>
                  <a:gd name="T20" fmla="*/ 110 w 218"/>
                  <a:gd name="T21" fmla="*/ 217 h 217"/>
                  <a:gd name="T22" fmla="*/ 93 w 218"/>
                  <a:gd name="T23" fmla="*/ 214 h 217"/>
                  <a:gd name="T24" fmla="*/ 76 w 218"/>
                  <a:gd name="T25" fmla="*/ 211 h 217"/>
                  <a:gd name="T26" fmla="*/ 61 w 218"/>
                  <a:gd name="T27" fmla="*/ 203 h 217"/>
                  <a:gd name="T28" fmla="*/ 47 w 218"/>
                  <a:gd name="T29" fmla="*/ 194 h 217"/>
                  <a:gd name="T30" fmla="*/ 32 w 218"/>
                  <a:gd name="T31" fmla="*/ 185 h 217"/>
                  <a:gd name="T32" fmla="*/ 21 w 218"/>
                  <a:gd name="T33" fmla="*/ 171 h 217"/>
                  <a:gd name="T34" fmla="*/ 12 w 218"/>
                  <a:gd name="T35" fmla="*/ 156 h 217"/>
                  <a:gd name="T36" fmla="*/ 6 w 218"/>
                  <a:gd name="T37" fmla="*/ 142 h 217"/>
                  <a:gd name="T38" fmla="*/ 3 w 218"/>
                  <a:gd name="T39" fmla="*/ 124 h 217"/>
                  <a:gd name="T40" fmla="*/ 0 w 218"/>
                  <a:gd name="T41" fmla="*/ 107 h 217"/>
                  <a:gd name="T42" fmla="*/ 3 w 218"/>
                  <a:gd name="T43" fmla="*/ 90 h 217"/>
                  <a:gd name="T44" fmla="*/ 6 w 218"/>
                  <a:gd name="T45" fmla="*/ 72 h 217"/>
                  <a:gd name="T46" fmla="*/ 12 w 218"/>
                  <a:gd name="T47" fmla="*/ 58 h 217"/>
                  <a:gd name="T48" fmla="*/ 21 w 218"/>
                  <a:gd name="T49" fmla="*/ 43 h 217"/>
                  <a:gd name="T50" fmla="*/ 32 w 218"/>
                  <a:gd name="T51" fmla="*/ 29 h 217"/>
                  <a:gd name="T52" fmla="*/ 47 w 218"/>
                  <a:gd name="T53" fmla="*/ 20 h 217"/>
                  <a:gd name="T54" fmla="*/ 61 w 218"/>
                  <a:gd name="T55" fmla="*/ 11 h 217"/>
                  <a:gd name="T56" fmla="*/ 76 w 218"/>
                  <a:gd name="T57" fmla="*/ 3 h 217"/>
                  <a:gd name="T58" fmla="*/ 93 w 218"/>
                  <a:gd name="T59" fmla="*/ 0 h 217"/>
                  <a:gd name="T60" fmla="*/ 110 w 218"/>
                  <a:gd name="T61" fmla="*/ 0 h 217"/>
                  <a:gd name="T62" fmla="*/ 128 w 218"/>
                  <a:gd name="T63" fmla="*/ 0 h 217"/>
                  <a:gd name="T64" fmla="*/ 145 w 218"/>
                  <a:gd name="T65" fmla="*/ 3 h 217"/>
                  <a:gd name="T66" fmla="*/ 160 w 218"/>
                  <a:gd name="T67" fmla="*/ 11 h 217"/>
                  <a:gd name="T68" fmla="*/ 174 w 218"/>
                  <a:gd name="T69" fmla="*/ 20 h 217"/>
                  <a:gd name="T70" fmla="*/ 186 w 218"/>
                  <a:gd name="T71" fmla="*/ 29 h 217"/>
                  <a:gd name="T72" fmla="*/ 197 w 218"/>
                  <a:gd name="T73" fmla="*/ 43 h 217"/>
                  <a:gd name="T74" fmla="*/ 206 w 218"/>
                  <a:gd name="T75" fmla="*/ 58 h 217"/>
                  <a:gd name="T76" fmla="*/ 212 w 218"/>
                  <a:gd name="T77" fmla="*/ 72 h 217"/>
                  <a:gd name="T78" fmla="*/ 218 w 218"/>
                  <a:gd name="T79" fmla="*/ 90 h 217"/>
                  <a:gd name="T80" fmla="*/ 218 w 218"/>
                  <a:gd name="T81" fmla="*/ 107 h 217"/>
                  <a:gd name="T82" fmla="*/ 218 w 218"/>
                  <a:gd name="T83" fmla="*/ 107 h 21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8"/>
                  <a:gd name="T127" fmla="*/ 0 h 217"/>
                  <a:gd name="T128" fmla="*/ 218 w 218"/>
                  <a:gd name="T129" fmla="*/ 217 h 21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8" h="217">
                    <a:moveTo>
                      <a:pt x="218" y="107"/>
                    </a:moveTo>
                    <a:lnTo>
                      <a:pt x="218" y="124"/>
                    </a:lnTo>
                    <a:lnTo>
                      <a:pt x="212" y="142"/>
                    </a:lnTo>
                    <a:lnTo>
                      <a:pt x="206" y="156"/>
                    </a:lnTo>
                    <a:lnTo>
                      <a:pt x="197" y="171"/>
                    </a:lnTo>
                    <a:lnTo>
                      <a:pt x="186" y="185"/>
                    </a:lnTo>
                    <a:lnTo>
                      <a:pt x="174" y="194"/>
                    </a:lnTo>
                    <a:lnTo>
                      <a:pt x="160" y="203"/>
                    </a:lnTo>
                    <a:lnTo>
                      <a:pt x="145" y="211"/>
                    </a:lnTo>
                    <a:lnTo>
                      <a:pt x="128" y="214"/>
                    </a:lnTo>
                    <a:lnTo>
                      <a:pt x="110" y="217"/>
                    </a:lnTo>
                    <a:lnTo>
                      <a:pt x="93" y="214"/>
                    </a:lnTo>
                    <a:lnTo>
                      <a:pt x="76" y="211"/>
                    </a:lnTo>
                    <a:lnTo>
                      <a:pt x="61" y="203"/>
                    </a:lnTo>
                    <a:lnTo>
                      <a:pt x="47" y="194"/>
                    </a:lnTo>
                    <a:lnTo>
                      <a:pt x="32" y="185"/>
                    </a:lnTo>
                    <a:lnTo>
                      <a:pt x="21" y="171"/>
                    </a:lnTo>
                    <a:lnTo>
                      <a:pt x="12" y="156"/>
                    </a:lnTo>
                    <a:lnTo>
                      <a:pt x="6" y="142"/>
                    </a:lnTo>
                    <a:lnTo>
                      <a:pt x="3" y="124"/>
                    </a:lnTo>
                    <a:lnTo>
                      <a:pt x="0" y="107"/>
                    </a:lnTo>
                    <a:lnTo>
                      <a:pt x="3" y="90"/>
                    </a:lnTo>
                    <a:lnTo>
                      <a:pt x="6" y="72"/>
                    </a:lnTo>
                    <a:lnTo>
                      <a:pt x="12" y="58"/>
                    </a:lnTo>
                    <a:lnTo>
                      <a:pt x="21" y="43"/>
                    </a:lnTo>
                    <a:lnTo>
                      <a:pt x="32" y="29"/>
                    </a:lnTo>
                    <a:lnTo>
                      <a:pt x="47" y="20"/>
                    </a:lnTo>
                    <a:lnTo>
                      <a:pt x="61" y="11"/>
                    </a:lnTo>
                    <a:lnTo>
                      <a:pt x="76" y="3"/>
                    </a:lnTo>
                    <a:lnTo>
                      <a:pt x="93" y="0"/>
                    </a:lnTo>
                    <a:lnTo>
                      <a:pt x="110" y="0"/>
                    </a:lnTo>
                    <a:lnTo>
                      <a:pt x="128" y="0"/>
                    </a:lnTo>
                    <a:lnTo>
                      <a:pt x="145" y="3"/>
                    </a:lnTo>
                    <a:lnTo>
                      <a:pt x="160" y="11"/>
                    </a:lnTo>
                    <a:lnTo>
                      <a:pt x="174" y="20"/>
                    </a:lnTo>
                    <a:lnTo>
                      <a:pt x="186" y="29"/>
                    </a:lnTo>
                    <a:lnTo>
                      <a:pt x="197" y="43"/>
                    </a:lnTo>
                    <a:lnTo>
                      <a:pt x="206" y="58"/>
                    </a:lnTo>
                    <a:lnTo>
                      <a:pt x="212" y="72"/>
                    </a:lnTo>
                    <a:lnTo>
                      <a:pt x="218" y="90"/>
                    </a:lnTo>
                    <a:lnTo>
                      <a:pt x="218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5" name="Freeform 10"/>
              <p:cNvSpPr>
                <a:spLocks/>
              </p:cNvSpPr>
              <p:nvPr/>
            </p:nvSpPr>
            <p:spPr bwMode="auto">
              <a:xfrm>
                <a:off x="2510" y="1728"/>
                <a:ext cx="217" cy="218"/>
              </a:xfrm>
              <a:custGeom>
                <a:avLst/>
                <a:gdLst>
                  <a:gd name="T0" fmla="*/ 217 w 217"/>
                  <a:gd name="T1" fmla="*/ 108 h 218"/>
                  <a:gd name="T2" fmla="*/ 217 w 217"/>
                  <a:gd name="T3" fmla="*/ 125 h 218"/>
                  <a:gd name="T4" fmla="*/ 212 w 217"/>
                  <a:gd name="T5" fmla="*/ 143 h 218"/>
                  <a:gd name="T6" fmla="*/ 206 w 217"/>
                  <a:gd name="T7" fmla="*/ 157 h 218"/>
                  <a:gd name="T8" fmla="*/ 197 w 217"/>
                  <a:gd name="T9" fmla="*/ 171 h 218"/>
                  <a:gd name="T10" fmla="*/ 185 w 217"/>
                  <a:gd name="T11" fmla="*/ 186 h 218"/>
                  <a:gd name="T12" fmla="*/ 174 w 217"/>
                  <a:gd name="T13" fmla="*/ 195 h 218"/>
                  <a:gd name="T14" fmla="*/ 159 w 217"/>
                  <a:gd name="T15" fmla="*/ 203 h 218"/>
                  <a:gd name="T16" fmla="*/ 145 w 217"/>
                  <a:gd name="T17" fmla="*/ 212 h 218"/>
                  <a:gd name="T18" fmla="*/ 128 w 217"/>
                  <a:gd name="T19" fmla="*/ 215 h 218"/>
                  <a:gd name="T20" fmla="*/ 110 w 217"/>
                  <a:gd name="T21" fmla="*/ 218 h 218"/>
                  <a:gd name="T22" fmla="*/ 93 w 217"/>
                  <a:gd name="T23" fmla="*/ 215 h 218"/>
                  <a:gd name="T24" fmla="*/ 75 w 217"/>
                  <a:gd name="T25" fmla="*/ 212 h 218"/>
                  <a:gd name="T26" fmla="*/ 61 w 217"/>
                  <a:gd name="T27" fmla="*/ 203 h 218"/>
                  <a:gd name="T28" fmla="*/ 46 w 217"/>
                  <a:gd name="T29" fmla="*/ 195 h 218"/>
                  <a:gd name="T30" fmla="*/ 32 w 217"/>
                  <a:gd name="T31" fmla="*/ 186 h 218"/>
                  <a:gd name="T32" fmla="*/ 20 w 217"/>
                  <a:gd name="T33" fmla="*/ 171 h 218"/>
                  <a:gd name="T34" fmla="*/ 12 w 217"/>
                  <a:gd name="T35" fmla="*/ 157 h 218"/>
                  <a:gd name="T36" fmla="*/ 6 w 217"/>
                  <a:gd name="T37" fmla="*/ 143 h 218"/>
                  <a:gd name="T38" fmla="*/ 3 w 217"/>
                  <a:gd name="T39" fmla="*/ 125 h 218"/>
                  <a:gd name="T40" fmla="*/ 0 w 217"/>
                  <a:gd name="T41" fmla="*/ 108 h 218"/>
                  <a:gd name="T42" fmla="*/ 3 w 217"/>
                  <a:gd name="T43" fmla="*/ 90 h 218"/>
                  <a:gd name="T44" fmla="*/ 6 w 217"/>
                  <a:gd name="T45" fmla="*/ 73 h 218"/>
                  <a:gd name="T46" fmla="*/ 12 w 217"/>
                  <a:gd name="T47" fmla="*/ 58 h 218"/>
                  <a:gd name="T48" fmla="*/ 20 w 217"/>
                  <a:gd name="T49" fmla="*/ 44 h 218"/>
                  <a:gd name="T50" fmla="*/ 32 w 217"/>
                  <a:gd name="T51" fmla="*/ 29 h 218"/>
                  <a:gd name="T52" fmla="*/ 46 w 217"/>
                  <a:gd name="T53" fmla="*/ 21 h 218"/>
                  <a:gd name="T54" fmla="*/ 61 w 217"/>
                  <a:gd name="T55" fmla="*/ 12 h 218"/>
                  <a:gd name="T56" fmla="*/ 75 w 217"/>
                  <a:gd name="T57" fmla="*/ 3 h 218"/>
                  <a:gd name="T58" fmla="*/ 93 w 217"/>
                  <a:gd name="T59" fmla="*/ 0 h 218"/>
                  <a:gd name="T60" fmla="*/ 110 w 217"/>
                  <a:gd name="T61" fmla="*/ 0 h 218"/>
                  <a:gd name="T62" fmla="*/ 128 w 217"/>
                  <a:gd name="T63" fmla="*/ 0 h 218"/>
                  <a:gd name="T64" fmla="*/ 145 w 217"/>
                  <a:gd name="T65" fmla="*/ 3 h 218"/>
                  <a:gd name="T66" fmla="*/ 159 w 217"/>
                  <a:gd name="T67" fmla="*/ 12 h 218"/>
                  <a:gd name="T68" fmla="*/ 174 w 217"/>
                  <a:gd name="T69" fmla="*/ 21 h 218"/>
                  <a:gd name="T70" fmla="*/ 185 w 217"/>
                  <a:gd name="T71" fmla="*/ 29 h 218"/>
                  <a:gd name="T72" fmla="*/ 197 w 217"/>
                  <a:gd name="T73" fmla="*/ 44 h 218"/>
                  <a:gd name="T74" fmla="*/ 206 w 217"/>
                  <a:gd name="T75" fmla="*/ 58 h 218"/>
                  <a:gd name="T76" fmla="*/ 212 w 217"/>
                  <a:gd name="T77" fmla="*/ 73 h 218"/>
                  <a:gd name="T78" fmla="*/ 217 w 217"/>
                  <a:gd name="T79" fmla="*/ 90 h 218"/>
                  <a:gd name="T80" fmla="*/ 217 w 217"/>
                  <a:gd name="T81" fmla="*/ 108 h 218"/>
                  <a:gd name="T82" fmla="*/ 217 w 217"/>
                  <a:gd name="T83" fmla="*/ 108 h 2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7"/>
                  <a:gd name="T127" fmla="*/ 0 h 218"/>
                  <a:gd name="T128" fmla="*/ 217 w 217"/>
                  <a:gd name="T129" fmla="*/ 218 h 2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7" h="218">
                    <a:moveTo>
                      <a:pt x="217" y="108"/>
                    </a:moveTo>
                    <a:lnTo>
                      <a:pt x="217" y="125"/>
                    </a:lnTo>
                    <a:lnTo>
                      <a:pt x="212" y="143"/>
                    </a:lnTo>
                    <a:lnTo>
                      <a:pt x="206" y="157"/>
                    </a:lnTo>
                    <a:lnTo>
                      <a:pt x="197" y="171"/>
                    </a:lnTo>
                    <a:lnTo>
                      <a:pt x="185" y="186"/>
                    </a:lnTo>
                    <a:lnTo>
                      <a:pt x="174" y="195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28" y="215"/>
                    </a:lnTo>
                    <a:lnTo>
                      <a:pt x="110" y="218"/>
                    </a:lnTo>
                    <a:lnTo>
                      <a:pt x="93" y="215"/>
                    </a:lnTo>
                    <a:lnTo>
                      <a:pt x="75" y="212"/>
                    </a:lnTo>
                    <a:lnTo>
                      <a:pt x="61" y="203"/>
                    </a:lnTo>
                    <a:lnTo>
                      <a:pt x="46" y="195"/>
                    </a:lnTo>
                    <a:lnTo>
                      <a:pt x="32" y="186"/>
                    </a:lnTo>
                    <a:lnTo>
                      <a:pt x="20" y="171"/>
                    </a:lnTo>
                    <a:lnTo>
                      <a:pt x="12" y="157"/>
                    </a:lnTo>
                    <a:lnTo>
                      <a:pt x="6" y="143"/>
                    </a:lnTo>
                    <a:lnTo>
                      <a:pt x="3" y="125"/>
                    </a:lnTo>
                    <a:lnTo>
                      <a:pt x="0" y="108"/>
                    </a:lnTo>
                    <a:lnTo>
                      <a:pt x="3" y="90"/>
                    </a:lnTo>
                    <a:lnTo>
                      <a:pt x="6" y="73"/>
                    </a:lnTo>
                    <a:lnTo>
                      <a:pt x="12" y="58"/>
                    </a:lnTo>
                    <a:lnTo>
                      <a:pt x="20" y="44"/>
                    </a:lnTo>
                    <a:lnTo>
                      <a:pt x="32" y="29"/>
                    </a:lnTo>
                    <a:lnTo>
                      <a:pt x="46" y="21"/>
                    </a:lnTo>
                    <a:lnTo>
                      <a:pt x="61" y="12"/>
                    </a:lnTo>
                    <a:lnTo>
                      <a:pt x="75" y="3"/>
                    </a:lnTo>
                    <a:lnTo>
                      <a:pt x="93" y="0"/>
                    </a:lnTo>
                    <a:lnTo>
                      <a:pt x="110" y="0"/>
                    </a:lnTo>
                    <a:lnTo>
                      <a:pt x="128" y="0"/>
                    </a:lnTo>
                    <a:lnTo>
                      <a:pt x="145" y="3"/>
                    </a:lnTo>
                    <a:lnTo>
                      <a:pt x="159" y="12"/>
                    </a:lnTo>
                    <a:lnTo>
                      <a:pt x="174" y="21"/>
                    </a:lnTo>
                    <a:lnTo>
                      <a:pt x="185" y="29"/>
                    </a:lnTo>
                    <a:lnTo>
                      <a:pt x="197" y="44"/>
                    </a:lnTo>
                    <a:lnTo>
                      <a:pt x="206" y="58"/>
                    </a:lnTo>
                    <a:lnTo>
                      <a:pt x="212" y="73"/>
                    </a:lnTo>
                    <a:lnTo>
                      <a:pt x="217" y="90"/>
                    </a:lnTo>
                    <a:lnTo>
                      <a:pt x="217" y="108"/>
                    </a:lnTo>
                    <a:close/>
                  </a:path>
                </a:pathLst>
              </a:custGeom>
              <a:solidFill>
                <a:srgbClr val="CC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6" name="Freeform 11"/>
              <p:cNvSpPr>
                <a:spLocks/>
              </p:cNvSpPr>
              <p:nvPr/>
            </p:nvSpPr>
            <p:spPr bwMode="auto">
              <a:xfrm>
                <a:off x="2510" y="1728"/>
                <a:ext cx="217" cy="218"/>
              </a:xfrm>
              <a:custGeom>
                <a:avLst/>
                <a:gdLst>
                  <a:gd name="T0" fmla="*/ 217 w 217"/>
                  <a:gd name="T1" fmla="*/ 108 h 218"/>
                  <a:gd name="T2" fmla="*/ 217 w 217"/>
                  <a:gd name="T3" fmla="*/ 125 h 218"/>
                  <a:gd name="T4" fmla="*/ 212 w 217"/>
                  <a:gd name="T5" fmla="*/ 143 h 218"/>
                  <a:gd name="T6" fmla="*/ 206 w 217"/>
                  <a:gd name="T7" fmla="*/ 157 h 218"/>
                  <a:gd name="T8" fmla="*/ 197 w 217"/>
                  <a:gd name="T9" fmla="*/ 171 h 218"/>
                  <a:gd name="T10" fmla="*/ 185 w 217"/>
                  <a:gd name="T11" fmla="*/ 186 h 218"/>
                  <a:gd name="T12" fmla="*/ 174 w 217"/>
                  <a:gd name="T13" fmla="*/ 195 h 218"/>
                  <a:gd name="T14" fmla="*/ 159 w 217"/>
                  <a:gd name="T15" fmla="*/ 203 h 218"/>
                  <a:gd name="T16" fmla="*/ 145 w 217"/>
                  <a:gd name="T17" fmla="*/ 212 h 218"/>
                  <a:gd name="T18" fmla="*/ 128 w 217"/>
                  <a:gd name="T19" fmla="*/ 215 h 218"/>
                  <a:gd name="T20" fmla="*/ 110 w 217"/>
                  <a:gd name="T21" fmla="*/ 218 h 218"/>
                  <a:gd name="T22" fmla="*/ 93 w 217"/>
                  <a:gd name="T23" fmla="*/ 215 h 218"/>
                  <a:gd name="T24" fmla="*/ 75 w 217"/>
                  <a:gd name="T25" fmla="*/ 212 h 218"/>
                  <a:gd name="T26" fmla="*/ 61 w 217"/>
                  <a:gd name="T27" fmla="*/ 203 h 218"/>
                  <a:gd name="T28" fmla="*/ 46 w 217"/>
                  <a:gd name="T29" fmla="*/ 195 h 218"/>
                  <a:gd name="T30" fmla="*/ 32 w 217"/>
                  <a:gd name="T31" fmla="*/ 186 h 218"/>
                  <a:gd name="T32" fmla="*/ 20 w 217"/>
                  <a:gd name="T33" fmla="*/ 171 h 218"/>
                  <a:gd name="T34" fmla="*/ 12 w 217"/>
                  <a:gd name="T35" fmla="*/ 157 h 218"/>
                  <a:gd name="T36" fmla="*/ 6 w 217"/>
                  <a:gd name="T37" fmla="*/ 143 h 218"/>
                  <a:gd name="T38" fmla="*/ 3 w 217"/>
                  <a:gd name="T39" fmla="*/ 125 h 218"/>
                  <a:gd name="T40" fmla="*/ 0 w 217"/>
                  <a:gd name="T41" fmla="*/ 108 h 218"/>
                  <a:gd name="T42" fmla="*/ 3 w 217"/>
                  <a:gd name="T43" fmla="*/ 90 h 218"/>
                  <a:gd name="T44" fmla="*/ 6 w 217"/>
                  <a:gd name="T45" fmla="*/ 73 h 218"/>
                  <a:gd name="T46" fmla="*/ 12 w 217"/>
                  <a:gd name="T47" fmla="*/ 58 h 218"/>
                  <a:gd name="T48" fmla="*/ 20 w 217"/>
                  <a:gd name="T49" fmla="*/ 44 h 218"/>
                  <a:gd name="T50" fmla="*/ 32 w 217"/>
                  <a:gd name="T51" fmla="*/ 29 h 218"/>
                  <a:gd name="T52" fmla="*/ 46 w 217"/>
                  <a:gd name="T53" fmla="*/ 21 h 218"/>
                  <a:gd name="T54" fmla="*/ 61 w 217"/>
                  <a:gd name="T55" fmla="*/ 12 h 218"/>
                  <a:gd name="T56" fmla="*/ 75 w 217"/>
                  <a:gd name="T57" fmla="*/ 3 h 218"/>
                  <a:gd name="T58" fmla="*/ 93 w 217"/>
                  <a:gd name="T59" fmla="*/ 0 h 218"/>
                  <a:gd name="T60" fmla="*/ 110 w 217"/>
                  <a:gd name="T61" fmla="*/ 0 h 218"/>
                  <a:gd name="T62" fmla="*/ 128 w 217"/>
                  <a:gd name="T63" fmla="*/ 0 h 218"/>
                  <a:gd name="T64" fmla="*/ 145 w 217"/>
                  <a:gd name="T65" fmla="*/ 3 h 218"/>
                  <a:gd name="T66" fmla="*/ 159 w 217"/>
                  <a:gd name="T67" fmla="*/ 12 h 218"/>
                  <a:gd name="T68" fmla="*/ 174 w 217"/>
                  <a:gd name="T69" fmla="*/ 21 h 218"/>
                  <a:gd name="T70" fmla="*/ 185 w 217"/>
                  <a:gd name="T71" fmla="*/ 29 h 218"/>
                  <a:gd name="T72" fmla="*/ 197 w 217"/>
                  <a:gd name="T73" fmla="*/ 44 h 218"/>
                  <a:gd name="T74" fmla="*/ 206 w 217"/>
                  <a:gd name="T75" fmla="*/ 58 h 218"/>
                  <a:gd name="T76" fmla="*/ 212 w 217"/>
                  <a:gd name="T77" fmla="*/ 73 h 218"/>
                  <a:gd name="T78" fmla="*/ 217 w 217"/>
                  <a:gd name="T79" fmla="*/ 90 h 218"/>
                  <a:gd name="T80" fmla="*/ 217 w 217"/>
                  <a:gd name="T81" fmla="*/ 108 h 218"/>
                  <a:gd name="T82" fmla="*/ 217 w 217"/>
                  <a:gd name="T83" fmla="*/ 108 h 2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7"/>
                  <a:gd name="T127" fmla="*/ 0 h 218"/>
                  <a:gd name="T128" fmla="*/ 217 w 217"/>
                  <a:gd name="T129" fmla="*/ 218 h 2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7" h="218">
                    <a:moveTo>
                      <a:pt x="217" y="108"/>
                    </a:moveTo>
                    <a:lnTo>
                      <a:pt x="217" y="125"/>
                    </a:lnTo>
                    <a:lnTo>
                      <a:pt x="212" y="143"/>
                    </a:lnTo>
                    <a:lnTo>
                      <a:pt x="206" y="157"/>
                    </a:lnTo>
                    <a:lnTo>
                      <a:pt x="197" y="171"/>
                    </a:lnTo>
                    <a:lnTo>
                      <a:pt x="185" y="186"/>
                    </a:lnTo>
                    <a:lnTo>
                      <a:pt x="174" y="195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28" y="215"/>
                    </a:lnTo>
                    <a:lnTo>
                      <a:pt x="110" y="218"/>
                    </a:lnTo>
                    <a:lnTo>
                      <a:pt x="93" y="215"/>
                    </a:lnTo>
                    <a:lnTo>
                      <a:pt x="75" y="212"/>
                    </a:lnTo>
                    <a:lnTo>
                      <a:pt x="61" y="203"/>
                    </a:lnTo>
                    <a:lnTo>
                      <a:pt x="46" y="195"/>
                    </a:lnTo>
                    <a:lnTo>
                      <a:pt x="32" y="186"/>
                    </a:lnTo>
                    <a:lnTo>
                      <a:pt x="20" y="171"/>
                    </a:lnTo>
                    <a:lnTo>
                      <a:pt x="12" y="157"/>
                    </a:lnTo>
                    <a:lnTo>
                      <a:pt x="6" y="143"/>
                    </a:lnTo>
                    <a:lnTo>
                      <a:pt x="3" y="125"/>
                    </a:lnTo>
                    <a:lnTo>
                      <a:pt x="0" y="108"/>
                    </a:lnTo>
                    <a:lnTo>
                      <a:pt x="3" y="90"/>
                    </a:lnTo>
                    <a:lnTo>
                      <a:pt x="6" y="73"/>
                    </a:lnTo>
                    <a:lnTo>
                      <a:pt x="12" y="58"/>
                    </a:lnTo>
                    <a:lnTo>
                      <a:pt x="20" y="44"/>
                    </a:lnTo>
                    <a:lnTo>
                      <a:pt x="32" y="29"/>
                    </a:lnTo>
                    <a:lnTo>
                      <a:pt x="46" y="21"/>
                    </a:lnTo>
                    <a:lnTo>
                      <a:pt x="61" y="12"/>
                    </a:lnTo>
                    <a:lnTo>
                      <a:pt x="75" y="3"/>
                    </a:lnTo>
                    <a:lnTo>
                      <a:pt x="93" y="0"/>
                    </a:lnTo>
                    <a:lnTo>
                      <a:pt x="110" y="0"/>
                    </a:lnTo>
                    <a:lnTo>
                      <a:pt x="128" y="0"/>
                    </a:lnTo>
                    <a:lnTo>
                      <a:pt x="145" y="3"/>
                    </a:lnTo>
                    <a:lnTo>
                      <a:pt x="159" y="12"/>
                    </a:lnTo>
                    <a:lnTo>
                      <a:pt x="174" y="21"/>
                    </a:lnTo>
                    <a:lnTo>
                      <a:pt x="185" y="29"/>
                    </a:lnTo>
                    <a:lnTo>
                      <a:pt x="197" y="44"/>
                    </a:lnTo>
                    <a:lnTo>
                      <a:pt x="206" y="58"/>
                    </a:lnTo>
                    <a:lnTo>
                      <a:pt x="212" y="73"/>
                    </a:lnTo>
                    <a:lnTo>
                      <a:pt x="217" y="90"/>
                    </a:lnTo>
                    <a:lnTo>
                      <a:pt x="217" y="10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7" name="Freeform 12"/>
              <p:cNvSpPr>
                <a:spLocks/>
              </p:cNvSpPr>
              <p:nvPr/>
            </p:nvSpPr>
            <p:spPr bwMode="auto">
              <a:xfrm>
                <a:off x="1748" y="410"/>
                <a:ext cx="1741" cy="434"/>
              </a:xfrm>
              <a:custGeom>
                <a:avLst/>
                <a:gdLst>
                  <a:gd name="T0" fmla="*/ 0 w 1741"/>
                  <a:gd name="T1" fmla="*/ 434 h 434"/>
                  <a:gd name="T2" fmla="*/ 1741 w 1741"/>
                  <a:gd name="T3" fmla="*/ 434 h 434"/>
                  <a:gd name="T4" fmla="*/ 872 w 1741"/>
                  <a:gd name="T5" fmla="*/ 0 h 434"/>
                  <a:gd name="T6" fmla="*/ 3 w 1741"/>
                  <a:gd name="T7" fmla="*/ 434 h 434"/>
                  <a:gd name="T8" fmla="*/ 3 w 1741"/>
                  <a:gd name="T9" fmla="*/ 434 h 4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1"/>
                  <a:gd name="T16" fmla="*/ 0 h 434"/>
                  <a:gd name="T17" fmla="*/ 1741 w 1741"/>
                  <a:gd name="T18" fmla="*/ 434 h 4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1" h="434">
                    <a:moveTo>
                      <a:pt x="0" y="434"/>
                    </a:moveTo>
                    <a:lnTo>
                      <a:pt x="1741" y="434"/>
                    </a:lnTo>
                    <a:lnTo>
                      <a:pt x="872" y="0"/>
                    </a:lnTo>
                    <a:lnTo>
                      <a:pt x="3" y="43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8" name="Freeform 13"/>
              <p:cNvSpPr>
                <a:spLocks/>
              </p:cNvSpPr>
              <p:nvPr/>
            </p:nvSpPr>
            <p:spPr bwMode="auto">
              <a:xfrm>
                <a:off x="2510" y="302"/>
                <a:ext cx="217" cy="218"/>
              </a:xfrm>
              <a:custGeom>
                <a:avLst/>
                <a:gdLst>
                  <a:gd name="T0" fmla="*/ 217 w 217"/>
                  <a:gd name="T1" fmla="*/ 108 h 218"/>
                  <a:gd name="T2" fmla="*/ 217 w 217"/>
                  <a:gd name="T3" fmla="*/ 125 h 218"/>
                  <a:gd name="T4" fmla="*/ 212 w 217"/>
                  <a:gd name="T5" fmla="*/ 143 h 218"/>
                  <a:gd name="T6" fmla="*/ 206 w 217"/>
                  <a:gd name="T7" fmla="*/ 160 h 218"/>
                  <a:gd name="T8" fmla="*/ 197 w 217"/>
                  <a:gd name="T9" fmla="*/ 171 h 218"/>
                  <a:gd name="T10" fmla="*/ 185 w 217"/>
                  <a:gd name="T11" fmla="*/ 186 h 218"/>
                  <a:gd name="T12" fmla="*/ 174 w 217"/>
                  <a:gd name="T13" fmla="*/ 198 h 218"/>
                  <a:gd name="T14" fmla="*/ 159 w 217"/>
                  <a:gd name="T15" fmla="*/ 206 h 218"/>
                  <a:gd name="T16" fmla="*/ 145 w 217"/>
                  <a:gd name="T17" fmla="*/ 212 h 218"/>
                  <a:gd name="T18" fmla="*/ 128 w 217"/>
                  <a:gd name="T19" fmla="*/ 215 h 218"/>
                  <a:gd name="T20" fmla="*/ 110 w 217"/>
                  <a:gd name="T21" fmla="*/ 218 h 218"/>
                  <a:gd name="T22" fmla="*/ 93 w 217"/>
                  <a:gd name="T23" fmla="*/ 215 h 218"/>
                  <a:gd name="T24" fmla="*/ 75 w 217"/>
                  <a:gd name="T25" fmla="*/ 212 h 218"/>
                  <a:gd name="T26" fmla="*/ 61 w 217"/>
                  <a:gd name="T27" fmla="*/ 206 h 218"/>
                  <a:gd name="T28" fmla="*/ 46 w 217"/>
                  <a:gd name="T29" fmla="*/ 198 h 218"/>
                  <a:gd name="T30" fmla="*/ 32 w 217"/>
                  <a:gd name="T31" fmla="*/ 186 h 218"/>
                  <a:gd name="T32" fmla="*/ 20 w 217"/>
                  <a:gd name="T33" fmla="*/ 171 h 218"/>
                  <a:gd name="T34" fmla="*/ 12 w 217"/>
                  <a:gd name="T35" fmla="*/ 160 h 218"/>
                  <a:gd name="T36" fmla="*/ 6 w 217"/>
                  <a:gd name="T37" fmla="*/ 143 h 218"/>
                  <a:gd name="T38" fmla="*/ 3 w 217"/>
                  <a:gd name="T39" fmla="*/ 125 h 218"/>
                  <a:gd name="T40" fmla="*/ 0 w 217"/>
                  <a:gd name="T41" fmla="*/ 108 h 218"/>
                  <a:gd name="T42" fmla="*/ 3 w 217"/>
                  <a:gd name="T43" fmla="*/ 90 h 218"/>
                  <a:gd name="T44" fmla="*/ 6 w 217"/>
                  <a:gd name="T45" fmla="*/ 73 h 218"/>
                  <a:gd name="T46" fmla="*/ 12 w 217"/>
                  <a:gd name="T47" fmla="*/ 58 h 218"/>
                  <a:gd name="T48" fmla="*/ 20 w 217"/>
                  <a:gd name="T49" fmla="*/ 44 h 218"/>
                  <a:gd name="T50" fmla="*/ 32 w 217"/>
                  <a:gd name="T51" fmla="*/ 32 h 218"/>
                  <a:gd name="T52" fmla="*/ 46 w 217"/>
                  <a:gd name="T53" fmla="*/ 21 h 218"/>
                  <a:gd name="T54" fmla="*/ 61 w 217"/>
                  <a:gd name="T55" fmla="*/ 12 h 218"/>
                  <a:gd name="T56" fmla="*/ 75 w 217"/>
                  <a:gd name="T57" fmla="*/ 6 h 218"/>
                  <a:gd name="T58" fmla="*/ 93 w 217"/>
                  <a:gd name="T59" fmla="*/ 0 h 218"/>
                  <a:gd name="T60" fmla="*/ 110 w 217"/>
                  <a:gd name="T61" fmla="*/ 0 h 218"/>
                  <a:gd name="T62" fmla="*/ 128 w 217"/>
                  <a:gd name="T63" fmla="*/ 0 h 218"/>
                  <a:gd name="T64" fmla="*/ 145 w 217"/>
                  <a:gd name="T65" fmla="*/ 6 h 218"/>
                  <a:gd name="T66" fmla="*/ 159 w 217"/>
                  <a:gd name="T67" fmla="*/ 12 h 218"/>
                  <a:gd name="T68" fmla="*/ 174 w 217"/>
                  <a:gd name="T69" fmla="*/ 21 h 218"/>
                  <a:gd name="T70" fmla="*/ 185 w 217"/>
                  <a:gd name="T71" fmla="*/ 32 h 218"/>
                  <a:gd name="T72" fmla="*/ 197 w 217"/>
                  <a:gd name="T73" fmla="*/ 44 h 218"/>
                  <a:gd name="T74" fmla="*/ 206 w 217"/>
                  <a:gd name="T75" fmla="*/ 58 h 218"/>
                  <a:gd name="T76" fmla="*/ 212 w 217"/>
                  <a:gd name="T77" fmla="*/ 73 h 218"/>
                  <a:gd name="T78" fmla="*/ 217 w 217"/>
                  <a:gd name="T79" fmla="*/ 90 h 218"/>
                  <a:gd name="T80" fmla="*/ 217 w 217"/>
                  <a:gd name="T81" fmla="*/ 108 h 218"/>
                  <a:gd name="T82" fmla="*/ 217 w 217"/>
                  <a:gd name="T83" fmla="*/ 108 h 2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7"/>
                  <a:gd name="T127" fmla="*/ 0 h 218"/>
                  <a:gd name="T128" fmla="*/ 217 w 217"/>
                  <a:gd name="T129" fmla="*/ 218 h 2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7" h="218">
                    <a:moveTo>
                      <a:pt x="217" y="108"/>
                    </a:moveTo>
                    <a:lnTo>
                      <a:pt x="217" y="125"/>
                    </a:lnTo>
                    <a:lnTo>
                      <a:pt x="212" y="143"/>
                    </a:lnTo>
                    <a:lnTo>
                      <a:pt x="206" y="160"/>
                    </a:lnTo>
                    <a:lnTo>
                      <a:pt x="197" y="171"/>
                    </a:lnTo>
                    <a:lnTo>
                      <a:pt x="185" y="186"/>
                    </a:lnTo>
                    <a:lnTo>
                      <a:pt x="174" y="198"/>
                    </a:lnTo>
                    <a:lnTo>
                      <a:pt x="159" y="206"/>
                    </a:lnTo>
                    <a:lnTo>
                      <a:pt x="145" y="212"/>
                    </a:lnTo>
                    <a:lnTo>
                      <a:pt x="128" y="215"/>
                    </a:lnTo>
                    <a:lnTo>
                      <a:pt x="110" y="218"/>
                    </a:lnTo>
                    <a:lnTo>
                      <a:pt x="93" y="215"/>
                    </a:lnTo>
                    <a:lnTo>
                      <a:pt x="75" y="212"/>
                    </a:lnTo>
                    <a:lnTo>
                      <a:pt x="61" y="206"/>
                    </a:lnTo>
                    <a:lnTo>
                      <a:pt x="46" y="198"/>
                    </a:lnTo>
                    <a:lnTo>
                      <a:pt x="32" y="186"/>
                    </a:lnTo>
                    <a:lnTo>
                      <a:pt x="20" y="171"/>
                    </a:lnTo>
                    <a:lnTo>
                      <a:pt x="12" y="160"/>
                    </a:lnTo>
                    <a:lnTo>
                      <a:pt x="6" y="143"/>
                    </a:lnTo>
                    <a:lnTo>
                      <a:pt x="3" y="125"/>
                    </a:lnTo>
                    <a:lnTo>
                      <a:pt x="0" y="108"/>
                    </a:lnTo>
                    <a:lnTo>
                      <a:pt x="3" y="90"/>
                    </a:lnTo>
                    <a:lnTo>
                      <a:pt x="6" y="73"/>
                    </a:lnTo>
                    <a:lnTo>
                      <a:pt x="12" y="58"/>
                    </a:lnTo>
                    <a:lnTo>
                      <a:pt x="20" y="44"/>
                    </a:lnTo>
                    <a:lnTo>
                      <a:pt x="32" y="32"/>
                    </a:lnTo>
                    <a:lnTo>
                      <a:pt x="46" y="21"/>
                    </a:lnTo>
                    <a:lnTo>
                      <a:pt x="61" y="12"/>
                    </a:lnTo>
                    <a:lnTo>
                      <a:pt x="75" y="6"/>
                    </a:lnTo>
                    <a:lnTo>
                      <a:pt x="93" y="0"/>
                    </a:lnTo>
                    <a:lnTo>
                      <a:pt x="110" y="0"/>
                    </a:lnTo>
                    <a:lnTo>
                      <a:pt x="128" y="0"/>
                    </a:lnTo>
                    <a:lnTo>
                      <a:pt x="145" y="6"/>
                    </a:lnTo>
                    <a:lnTo>
                      <a:pt x="159" y="12"/>
                    </a:lnTo>
                    <a:lnTo>
                      <a:pt x="174" y="21"/>
                    </a:lnTo>
                    <a:lnTo>
                      <a:pt x="185" y="32"/>
                    </a:lnTo>
                    <a:lnTo>
                      <a:pt x="197" y="44"/>
                    </a:lnTo>
                    <a:lnTo>
                      <a:pt x="206" y="58"/>
                    </a:lnTo>
                    <a:lnTo>
                      <a:pt x="212" y="73"/>
                    </a:lnTo>
                    <a:lnTo>
                      <a:pt x="217" y="90"/>
                    </a:lnTo>
                    <a:lnTo>
                      <a:pt x="217" y="10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9" name="Freeform 14"/>
              <p:cNvSpPr>
                <a:spLocks/>
              </p:cNvSpPr>
              <p:nvPr/>
            </p:nvSpPr>
            <p:spPr bwMode="auto">
              <a:xfrm>
                <a:off x="2510" y="302"/>
                <a:ext cx="217" cy="218"/>
              </a:xfrm>
              <a:custGeom>
                <a:avLst/>
                <a:gdLst>
                  <a:gd name="T0" fmla="*/ 217 w 217"/>
                  <a:gd name="T1" fmla="*/ 108 h 218"/>
                  <a:gd name="T2" fmla="*/ 217 w 217"/>
                  <a:gd name="T3" fmla="*/ 125 h 218"/>
                  <a:gd name="T4" fmla="*/ 212 w 217"/>
                  <a:gd name="T5" fmla="*/ 143 h 218"/>
                  <a:gd name="T6" fmla="*/ 206 w 217"/>
                  <a:gd name="T7" fmla="*/ 160 h 218"/>
                  <a:gd name="T8" fmla="*/ 197 w 217"/>
                  <a:gd name="T9" fmla="*/ 171 h 218"/>
                  <a:gd name="T10" fmla="*/ 185 w 217"/>
                  <a:gd name="T11" fmla="*/ 186 h 218"/>
                  <a:gd name="T12" fmla="*/ 174 w 217"/>
                  <a:gd name="T13" fmla="*/ 198 h 218"/>
                  <a:gd name="T14" fmla="*/ 159 w 217"/>
                  <a:gd name="T15" fmla="*/ 206 h 218"/>
                  <a:gd name="T16" fmla="*/ 145 w 217"/>
                  <a:gd name="T17" fmla="*/ 212 h 218"/>
                  <a:gd name="T18" fmla="*/ 128 w 217"/>
                  <a:gd name="T19" fmla="*/ 215 h 218"/>
                  <a:gd name="T20" fmla="*/ 110 w 217"/>
                  <a:gd name="T21" fmla="*/ 218 h 218"/>
                  <a:gd name="T22" fmla="*/ 93 w 217"/>
                  <a:gd name="T23" fmla="*/ 215 h 218"/>
                  <a:gd name="T24" fmla="*/ 75 w 217"/>
                  <a:gd name="T25" fmla="*/ 212 h 218"/>
                  <a:gd name="T26" fmla="*/ 61 w 217"/>
                  <a:gd name="T27" fmla="*/ 206 h 218"/>
                  <a:gd name="T28" fmla="*/ 46 w 217"/>
                  <a:gd name="T29" fmla="*/ 198 h 218"/>
                  <a:gd name="T30" fmla="*/ 32 w 217"/>
                  <a:gd name="T31" fmla="*/ 186 h 218"/>
                  <a:gd name="T32" fmla="*/ 20 w 217"/>
                  <a:gd name="T33" fmla="*/ 171 h 218"/>
                  <a:gd name="T34" fmla="*/ 12 w 217"/>
                  <a:gd name="T35" fmla="*/ 160 h 218"/>
                  <a:gd name="T36" fmla="*/ 6 w 217"/>
                  <a:gd name="T37" fmla="*/ 143 h 218"/>
                  <a:gd name="T38" fmla="*/ 3 w 217"/>
                  <a:gd name="T39" fmla="*/ 125 h 218"/>
                  <a:gd name="T40" fmla="*/ 0 w 217"/>
                  <a:gd name="T41" fmla="*/ 108 h 218"/>
                  <a:gd name="T42" fmla="*/ 3 w 217"/>
                  <a:gd name="T43" fmla="*/ 90 h 218"/>
                  <a:gd name="T44" fmla="*/ 6 w 217"/>
                  <a:gd name="T45" fmla="*/ 73 h 218"/>
                  <a:gd name="T46" fmla="*/ 12 w 217"/>
                  <a:gd name="T47" fmla="*/ 58 h 218"/>
                  <a:gd name="T48" fmla="*/ 20 w 217"/>
                  <a:gd name="T49" fmla="*/ 44 h 218"/>
                  <a:gd name="T50" fmla="*/ 32 w 217"/>
                  <a:gd name="T51" fmla="*/ 32 h 218"/>
                  <a:gd name="T52" fmla="*/ 46 w 217"/>
                  <a:gd name="T53" fmla="*/ 21 h 218"/>
                  <a:gd name="T54" fmla="*/ 61 w 217"/>
                  <a:gd name="T55" fmla="*/ 12 h 218"/>
                  <a:gd name="T56" fmla="*/ 75 w 217"/>
                  <a:gd name="T57" fmla="*/ 6 h 218"/>
                  <a:gd name="T58" fmla="*/ 93 w 217"/>
                  <a:gd name="T59" fmla="*/ 0 h 218"/>
                  <a:gd name="T60" fmla="*/ 110 w 217"/>
                  <a:gd name="T61" fmla="*/ 0 h 218"/>
                  <a:gd name="T62" fmla="*/ 128 w 217"/>
                  <a:gd name="T63" fmla="*/ 0 h 218"/>
                  <a:gd name="T64" fmla="*/ 145 w 217"/>
                  <a:gd name="T65" fmla="*/ 6 h 218"/>
                  <a:gd name="T66" fmla="*/ 159 w 217"/>
                  <a:gd name="T67" fmla="*/ 12 h 218"/>
                  <a:gd name="T68" fmla="*/ 174 w 217"/>
                  <a:gd name="T69" fmla="*/ 21 h 218"/>
                  <a:gd name="T70" fmla="*/ 185 w 217"/>
                  <a:gd name="T71" fmla="*/ 32 h 218"/>
                  <a:gd name="T72" fmla="*/ 197 w 217"/>
                  <a:gd name="T73" fmla="*/ 44 h 218"/>
                  <a:gd name="T74" fmla="*/ 206 w 217"/>
                  <a:gd name="T75" fmla="*/ 58 h 218"/>
                  <a:gd name="T76" fmla="*/ 212 w 217"/>
                  <a:gd name="T77" fmla="*/ 73 h 218"/>
                  <a:gd name="T78" fmla="*/ 217 w 217"/>
                  <a:gd name="T79" fmla="*/ 90 h 218"/>
                  <a:gd name="T80" fmla="*/ 217 w 217"/>
                  <a:gd name="T81" fmla="*/ 108 h 218"/>
                  <a:gd name="T82" fmla="*/ 217 w 217"/>
                  <a:gd name="T83" fmla="*/ 108 h 2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7"/>
                  <a:gd name="T127" fmla="*/ 0 h 218"/>
                  <a:gd name="T128" fmla="*/ 217 w 217"/>
                  <a:gd name="T129" fmla="*/ 218 h 2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7" h="218">
                    <a:moveTo>
                      <a:pt x="217" y="108"/>
                    </a:moveTo>
                    <a:lnTo>
                      <a:pt x="217" y="125"/>
                    </a:lnTo>
                    <a:lnTo>
                      <a:pt x="212" y="143"/>
                    </a:lnTo>
                    <a:lnTo>
                      <a:pt x="206" y="160"/>
                    </a:lnTo>
                    <a:lnTo>
                      <a:pt x="197" y="171"/>
                    </a:lnTo>
                    <a:lnTo>
                      <a:pt x="185" y="186"/>
                    </a:lnTo>
                    <a:lnTo>
                      <a:pt x="174" y="198"/>
                    </a:lnTo>
                    <a:lnTo>
                      <a:pt x="159" y="206"/>
                    </a:lnTo>
                    <a:lnTo>
                      <a:pt x="145" y="212"/>
                    </a:lnTo>
                    <a:lnTo>
                      <a:pt x="128" y="215"/>
                    </a:lnTo>
                    <a:lnTo>
                      <a:pt x="110" y="218"/>
                    </a:lnTo>
                    <a:lnTo>
                      <a:pt x="93" y="215"/>
                    </a:lnTo>
                    <a:lnTo>
                      <a:pt x="75" y="212"/>
                    </a:lnTo>
                    <a:lnTo>
                      <a:pt x="61" y="206"/>
                    </a:lnTo>
                    <a:lnTo>
                      <a:pt x="46" y="198"/>
                    </a:lnTo>
                    <a:lnTo>
                      <a:pt x="32" y="186"/>
                    </a:lnTo>
                    <a:lnTo>
                      <a:pt x="20" y="171"/>
                    </a:lnTo>
                    <a:lnTo>
                      <a:pt x="12" y="160"/>
                    </a:lnTo>
                    <a:lnTo>
                      <a:pt x="6" y="143"/>
                    </a:lnTo>
                    <a:lnTo>
                      <a:pt x="3" y="125"/>
                    </a:lnTo>
                    <a:lnTo>
                      <a:pt x="0" y="108"/>
                    </a:lnTo>
                    <a:lnTo>
                      <a:pt x="3" y="90"/>
                    </a:lnTo>
                    <a:lnTo>
                      <a:pt x="6" y="73"/>
                    </a:lnTo>
                    <a:lnTo>
                      <a:pt x="12" y="58"/>
                    </a:lnTo>
                    <a:lnTo>
                      <a:pt x="20" y="44"/>
                    </a:lnTo>
                    <a:lnTo>
                      <a:pt x="32" y="32"/>
                    </a:lnTo>
                    <a:lnTo>
                      <a:pt x="46" y="21"/>
                    </a:lnTo>
                    <a:lnTo>
                      <a:pt x="61" y="12"/>
                    </a:lnTo>
                    <a:lnTo>
                      <a:pt x="75" y="6"/>
                    </a:lnTo>
                    <a:lnTo>
                      <a:pt x="93" y="0"/>
                    </a:lnTo>
                    <a:lnTo>
                      <a:pt x="110" y="0"/>
                    </a:lnTo>
                    <a:lnTo>
                      <a:pt x="128" y="0"/>
                    </a:lnTo>
                    <a:lnTo>
                      <a:pt x="145" y="6"/>
                    </a:lnTo>
                    <a:lnTo>
                      <a:pt x="159" y="12"/>
                    </a:lnTo>
                    <a:lnTo>
                      <a:pt x="174" y="21"/>
                    </a:lnTo>
                    <a:lnTo>
                      <a:pt x="185" y="32"/>
                    </a:lnTo>
                    <a:lnTo>
                      <a:pt x="197" y="44"/>
                    </a:lnTo>
                    <a:lnTo>
                      <a:pt x="206" y="58"/>
                    </a:lnTo>
                    <a:lnTo>
                      <a:pt x="212" y="73"/>
                    </a:lnTo>
                    <a:lnTo>
                      <a:pt x="217" y="90"/>
                    </a:lnTo>
                    <a:lnTo>
                      <a:pt x="217" y="10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0" name="Freeform 15"/>
              <p:cNvSpPr>
                <a:spLocks/>
              </p:cNvSpPr>
              <p:nvPr/>
            </p:nvSpPr>
            <p:spPr bwMode="auto">
              <a:xfrm>
                <a:off x="1641" y="737"/>
                <a:ext cx="217" cy="218"/>
              </a:xfrm>
              <a:custGeom>
                <a:avLst/>
                <a:gdLst>
                  <a:gd name="T0" fmla="*/ 217 w 217"/>
                  <a:gd name="T1" fmla="*/ 107 h 218"/>
                  <a:gd name="T2" fmla="*/ 217 w 217"/>
                  <a:gd name="T3" fmla="*/ 125 h 218"/>
                  <a:gd name="T4" fmla="*/ 211 w 217"/>
                  <a:gd name="T5" fmla="*/ 142 h 218"/>
                  <a:gd name="T6" fmla="*/ 205 w 217"/>
                  <a:gd name="T7" fmla="*/ 160 h 218"/>
                  <a:gd name="T8" fmla="*/ 197 w 217"/>
                  <a:gd name="T9" fmla="*/ 171 h 218"/>
                  <a:gd name="T10" fmla="*/ 185 w 217"/>
                  <a:gd name="T11" fmla="*/ 186 h 218"/>
                  <a:gd name="T12" fmla="*/ 174 w 217"/>
                  <a:gd name="T13" fmla="*/ 197 h 218"/>
                  <a:gd name="T14" fmla="*/ 159 w 217"/>
                  <a:gd name="T15" fmla="*/ 206 h 218"/>
                  <a:gd name="T16" fmla="*/ 145 w 217"/>
                  <a:gd name="T17" fmla="*/ 212 h 218"/>
                  <a:gd name="T18" fmla="*/ 127 w 217"/>
                  <a:gd name="T19" fmla="*/ 215 h 218"/>
                  <a:gd name="T20" fmla="*/ 110 w 217"/>
                  <a:gd name="T21" fmla="*/ 218 h 218"/>
                  <a:gd name="T22" fmla="*/ 92 w 217"/>
                  <a:gd name="T23" fmla="*/ 215 h 218"/>
                  <a:gd name="T24" fmla="*/ 75 w 217"/>
                  <a:gd name="T25" fmla="*/ 212 h 218"/>
                  <a:gd name="T26" fmla="*/ 61 w 217"/>
                  <a:gd name="T27" fmla="*/ 206 h 218"/>
                  <a:gd name="T28" fmla="*/ 46 w 217"/>
                  <a:gd name="T29" fmla="*/ 197 h 218"/>
                  <a:gd name="T30" fmla="*/ 32 w 217"/>
                  <a:gd name="T31" fmla="*/ 186 h 218"/>
                  <a:gd name="T32" fmla="*/ 20 w 217"/>
                  <a:gd name="T33" fmla="*/ 171 h 218"/>
                  <a:gd name="T34" fmla="*/ 11 w 217"/>
                  <a:gd name="T35" fmla="*/ 160 h 218"/>
                  <a:gd name="T36" fmla="*/ 5 w 217"/>
                  <a:gd name="T37" fmla="*/ 142 h 218"/>
                  <a:gd name="T38" fmla="*/ 3 w 217"/>
                  <a:gd name="T39" fmla="*/ 125 h 218"/>
                  <a:gd name="T40" fmla="*/ 0 w 217"/>
                  <a:gd name="T41" fmla="*/ 107 h 218"/>
                  <a:gd name="T42" fmla="*/ 3 w 217"/>
                  <a:gd name="T43" fmla="*/ 90 h 218"/>
                  <a:gd name="T44" fmla="*/ 5 w 217"/>
                  <a:gd name="T45" fmla="*/ 73 h 218"/>
                  <a:gd name="T46" fmla="*/ 11 w 217"/>
                  <a:gd name="T47" fmla="*/ 58 h 218"/>
                  <a:gd name="T48" fmla="*/ 20 w 217"/>
                  <a:gd name="T49" fmla="*/ 44 h 218"/>
                  <a:gd name="T50" fmla="*/ 32 w 217"/>
                  <a:gd name="T51" fmla="*/ 32 h 218"/>
                  <a:gd name="T52" fmla="*/ 46 w 217"/>
                  <a:gd name="T53" fmla="*/ 21 h 218"/>
                  <a:gd name="T54" fmla="*/ 61 w 217"/>
                  <a:gd name="T55" fmla="*/ 12 h 218"/>
                  <a:gd name="T56" fmla="*/ 75 w 217"/>
                  <a:gd name="T57" fmla="*/ 6 h 218"/>
                  <a:gd name="T58" fmla="*/ 92 w 217"/>
                  <a:gd name="T59" fmla="*/ 0 h 218"/>
                  <a:gd name="T60" fmla="*/ 110 w 217"/>
                  <a:gd name="T61" fmla="*/ 0 h 218"/>
                  <a:gd name="T62" fmla="*/ 127 w 217"/>
                  <a:gd name="T63" fmla="*/ 0 h 218"/>
                  <a:gd name="T64" fmla="*/ 145 w 217"/>
                  <a:gd name="T65" fmla="*/ 6 h 218"/>
                  <a:gd name="T66" fmla="*/ 159 w 217"/>
                  <a:gd name="T67" fmla="*/ 12 h 218"/>
                  <a:gd name="T68" fmla="*/ 174 w 217"/>
                  <a:gd name="T69" fmla="*/ 21 h 218"/>
                  <a:gd name="T70" fmla="*/ 185 w 217"/>
                  <a:gd name="T71" fmla="*/ 32 h 218"/>
                  <a:gd name="T72" fmla="*/ 197 w 217"/>
                  <a:gd name="T73" fmla="*/ 44 h 218"/>
                  <a:gd name="T74" fmla="*/ 205 w 217"/>
                  <a:gd name="T75" fmla="*/ 58 h 218"/>
                  <a:gd name="T76" fmla="*/ 211 w 217"/>
                  <a:gd name="T77" fmla="*/ 73 h 218"/>
                  <a:gd name="T78" fmla="*/ 217 w 217"/>
                  <a:gd name="T79" fmla="*/ 90 h 218"/>
                  <a:gd name="T80" fmla="*/ 217 w 217"/>
                  <a:gd name="T81" fmla="*/ 107 h 218"/>
                  <a:gd name="T82" fmla="*/ 217 w 217"/>
                  <a:gd name="T83" fmla="*/ 107 h 2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7"/>
                  <a:gd name="T127" fmla="*/ 0 h 218"/>
                  <a:gd name="T128" fmla="*/ 217 w 217"/>
                  <a:gd name="T129" fmla="*/ 218 h 2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7" h="218">
                    <a:moveTo>
                      <a:pt x="217" y="107"/>
                    </a:moveTo>
                    <a:lnTo>
                      <a:pt x="217" y="125"/>
                    </a:lnTo>
                    <a:lnTo>
                      <a:pt x="211" y="142"/>
                    </a:lnTo>
                    <a:lnTo>
                      <a:pt x="205" y="160"/>
                    </a:lnTo>
                    <a:lnTo>
                      <a:pt x="197" y="171"/>
                    </a:lnTo>
                    <a:lnTo>
                      <a:pt x="185" y="186"/>
                    </a:lnTo>
                    <a:lnTo>
                      <a:pt x="174" y="197"/>
                    </a:lnTo>
                    <a:lnTo>
                      <a:pt x="159" y="206"/>
                    </a:lnTo>
                    <a:lnTo>
                      <a:pt x="145" y="212"/>
                    </a:lnTo>
                    <a:lnTo>
                      <a:pt x="127" y="215"/>
                    </a:lnTo>
                    <a:lnTo>
                      <a:pt x="110" y="218"/>
                    </a:lnTo>
                    <a:lnTo>
                      <a:pt x="92" y="215"/>
                    </a:lnTo>
                    <a:lnTo>
                      <a:pt x="75" y="212"/>
                    </a:lnTo>
                    <a:lnTo>
                      <a:pt x="61" y="206"/>
                    </a:lnTo>
                    <a:lnTo>
                      <a:pt x="46" y="197"/>
                    </a:lnTo>
                    <a:lnTo>
                      <a:pt x="32" y="186"/>
                    </a:lnTo>
                    <a:lnTo>
                      <a:pt x="20" y="171"/>
                    </a:lnTo>
                    <a:lnTo>
                      <a:pt x="11" y="160"/>
                    </a:lnTo>
                    <a:lnTo>
                      <a:pt x="5" y="142"/>
                    </a:lnTo>
                    <a:lnTo>
                      <a:pt x="3" y="125"/>
                    </a:lnTo>
                    <a:lnTo>
                      <a:pt x="0" y="107"/>
                    </a:lnTo>
                    <a:lnTo>
                      <a:pt x="3" y="90"/>
                    </a:lnTo>
                    <a:lnTo>
                      <a:pt x="5" y="73"/>
                    </a:lnTo>
                    <a:lnTo>
                      <a:pt x="11" y="58"/>
                    </a:lnTo>
                    <a:lnTo>
                      <a:pt x="20" y="44"/>
                    </a:lnTo>
                    <a:lnTo>
                      <a:pt x="32" y="32"/>
                    </a:lnTo>
                    <a:lnTo>
                      <a:pt x="46" y="21"/>
                    </a:lnTo>
                    <a:lnTo>
                      <a:pt x="61" y="12"/>
                    </a:lnTo>
                    <a:lnTo>
                      <a:pt x="75" y="6"/>
                    </a:lnTo>
                    <a:lnTo>
                      <a:pt x="92" y="0"/>
                    </a:lnTo>
                    <a:lnTo>
                      <a:pt x="110" y="0"/>
                    </a:lnTo>
                    <a:lnTo>
                      <a:pt x="127" y="0"/>
                    </a:lnTo>
                    <a:lnTo>
                      <a:pt x="145" y="6"/>
                    </a:lnTo>
                    <a:lnTo>
                      <a:pt x="159" y="12"/>
                    </a:lnTo>
                    <a:lnTo>
                      <a:pt x="174" y="21"/>
                    </a:lnTo>
                    <a:lnTo>
                      <a:pt x="185" y="32"/>
                    </a:lnTo>
                    <a:lnTo>
                      <a:pt x="197" y="44"/>
                    </a:lnTo>
                    <a:lnTo>
                      <a:pt x="205" y="58"/>
                    </a:lnTo>
                    <a:lnTo>
                      <a:pt x="211" y="73"/>
                    </a:lnTo>
                    <a:lnTo>
                      <a:pt x="217" y="90"/>
                    </a:lnTo>
                    <a:lnTo>
                      <a:pt x="217" y="10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1" name="Freeform 16"/>
              <p:cNvSpPr>
                <a:spLocks/>
              </p:cNvSpPr>
              <p:nvPr/>
            </p:nvSpPr>
            <p:spPr bwMode="auto">
              <a:xfrm>
                <a:off x="1641" y="737"/>
                <a:ext cx="217" cy="218"/>
              </a:xfrm>
              <a:custGeom>
                <a:avLst/>
                <a:gdLst>
                  <a:gd name="T0" fmla="*/ 217 w 217"/>
                  <a:gd name="T1" fmla="*/ 107 h 218"/>
                  <a:gd name="T2" fmla="*/ 217 w 217"/>
                  <a:gd name="T3" fmla="*/ 125 h 218"/>
                  <a:gd name="T4" fmla="*/ 211 w 217"/>
                  <a:gd name="T5" fmla="*/ 142 h 218"/>
                  <a:gd name="T6" fmla="*/ 205 w 217"/>
                  <a:gd name="T7" fmla="*/ 160 h 218"/>
                  <a:gd name="T8" fmla="*/ 197 w 217"/>
                  <a:gd name="T9" fmla="*/ 171 h 218"/>
                  <a:gd name="T10" fmla="*/ 185 w 217"/>
                  <a:gd name="T11" fmla="*/ 186 h 218"/>
                  <a:gd name="T12" fmla="*/ 174 w 217"/>
                  <a:gd name="T13" fmla="*/ 197 h 218"/>
                  <a:gd name="T14" fmla="*/ 159 w 217"/>
                  <a:gd name="T15" fmla="*/ 206 h 218"/>
                  <a:gd name="T16" fmla="*/ 145 w 217"/>
                  <a:gd name="T17" fmla="*/ 212 h 218"/>
                  <a:gd name="T18" fmla="*/ 127 w 217"/>
                  <a:gd name="T19" fmla="*/ 215 h 218"/>
                  <a:gd name="T20" fmla="*/ 110 w 217"/>
                  <a:gd name="T21" fmla="*/ 218 h 218"/>
                  <a:gd name="T22" fmla="*/ 92 w 217"/>
                  <a:gd name="T23" fmla="*/ 215 h 218"/>
                  <a:gd name="T24" fmla="*/ 75 w 217"/>
                  <a:gd name="T25" fmla="*/ 212 h 218"/>
                  <a:gd name="T26" fmla="*/ 61 w 217"/>
                  <a:gd name="T27" fmla="*/ 206 h 218"/>
                  <a:gd name="T28" fmla="*/ 46 w 217"/>
                  <a:gd name="T29" fmla="*/ 197 h 218"/>
                  <a:gd name="T30" fmla="*/ 32 w 217"/>
                  <a:gd name="T31" fmla="*/ 186 h 218"/>
                  <a:gd name="T32" fmla="*/ 20 w 217"/>
                  <a:gd name="T33" fmla="*/ 171 h 218"/>
                  <a:gd name="T34" fmla="*/ 11 w 217"/>
                  <a:gd name="T35" fmla="*/ 160 h 218"/>
                  <a:gd name="T36" fmla="*/ 5 w 217"/>
                  <a:gd name="T37" fmla="*/ 142 h 218"/>
                  <a:gd name="T38" fmla="*/ 3 w 217"/>
                  <a:gd name="T39" fmla="*/ 125 h 218"/>
                  <a:gd name="T40" fmla="*/ 0 w 217"/>
                  <a:gd name="T41" fmla="*/ 107 h 218"/>
                  <a:gd name="T42" fmla="*/ 3 w 217"/>
                  <a:gd name="T43" fmla="*/ 90 h 218"/>
                  <a:gd name="T44" fmla="*/ 5 w 217"/>
                  <a:gd name="T45" fmla="*/ 73 h 218"/>
                  <a:gd name="T46" fmla="*/ 11 w 217"/>
                  <a:gd name="T47" fmla="*/ 58 h 218"/>
                  <a:gd name="T48" fmla="*/ 20 w 217"/>
                  <a:gd name="T49" fmla="*/ 44 h 218"/>
                  <a:gd name="T50" fmla="*/ 32 w 217"/>
                  <a:gd name="T51" fmla="*/ 32 h 218"/>
                  <a:gd name="T52" fmla="*/ 46 w 217"/>
                  <a:gd name="T53" fmla="*/ 21 h 218"/>
                  <a:gd name="T54" fmla="*/ 61 w 217"/>
                  <a:gd name="T55" fmla="*/ 12 h 218"/>
                  <a:gd name="T56" fmla="*/ 75 w 217"/>
                  <a:gd name="T57" fmla="*/ 6 h 218"/>
                  <a:gd name="T58" fmla="*/ 92 w 217"/>
                  <a:gd name="T59" fmla="*/ 0 h 218"/>
                  <a:gd name="T60" fmla="*/ 110 w 217"/>
                  <a:gd name="T61" fmla="*/ 0 h 218"/>
                  <a:gd name="T62" fmla="*/ 127 w 217"/>
                  <a:gd name="T63" fmla="*/ 0 h 218"/>
                  <a:gd name="T64" fmla="*/ 145 w 217"/>
                  <a:gd name="T65" fmla="*/ 6 h 218"/>
                  <a:gd name="T66" fmla="*/ 159 w 217"/>
                  <a:gd name="T67" fmla="*/ 12 h 218"/>
                  <a:gd name="T68" fmla="*/ 174 w 217"/>
                  <a:gd name="T69" fmla="*/ 21 h 218"/>
                  <a:gd name="T70" fmla="*/ 185 w 217"/>
                  <a:gd name="T71" fmla="*/ 32 h 218"/>
                  <a:gd name="T72" fmla="*/ 197 w 217"/>
                  <a:gd name="T73" fmla="*/ 44 h 218"/>
                  <a:gd name="T74" fmla="*/ 205 w 217"/>
                  <a:gd name="T75" fmla="*/ 58 h 218"/>
                  <a:gd name="T76" fmla="*/ 211 w 217"/>
                  <a:gd name="T77" fmla="*/ 73 h 218"/>
                  <a:gd name="T78" fmla="*/ 217 w 217"/>
                  <a:gd name="T79" fmla="*/ 90 h 218"/>
                  <a:gd name="T80" fmla="*/ 217 w 217"/>
                  <a:gd name="T81" fmla="*/ 107 h 218"/>
                  <a:gd name="T82" fmla="*/ 217 w 217"/>
                  <a:gd name="T83" fmla="*/ 107 h 2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7"/>
                  <a:gd name="T127" fmla="*/ 0 h 218"/>
                  <a:gd name="T128" fmla="*/ 217 w 217"/>
                  <a:gd name="T129" fmla="*/ 218 h 2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7" h="218">
                    <a:moveTo>
                      <a:pt x="217" y="107"/>
                    </a:moveTo>
                    <a:lnTo>
                      <a:pt x="217" y="125"/>
                    </a:lnTo>
                    <a:lnTo>
                      <a:pt x="211" y="142"/>
                    </a:lnTo>
                    <a:lnTo>
                      <a:pt x="205" y="160"/>
                    </a:lnTo>
                    <a:lnTo>
                      <a:pt x="197" y="171"/>
                    </a:lnTo>
                    <a:lnTo>
                      <a:pt x="185" y="186"/>
                    </a:lnTo>
                    <a:lnTo>
                      <a:pt x="174" y="197"/>
                    </a:lnTo>
                    <a:lnTo>
                      <a:pt x="159" y="206"/>
                    </a:lnTo>
                    <a:lnTo>
                      <a:pt x="145" y="212"/>
                    </a:lnTo>
                    <a:lnTo>
                      <a:pt x="127" y="215"/>
                    </a:lnTo>
                    <a:lnTo>
                      <a:pt x="110" y="218"/>
                    </a:lnTo>
                    <a:lnTo>
                      <a:pt x="92" y="215"/>
                    </a:lnTo>
                    <a:lnTo>
                      <a:pt x="75" y="212"/>
                    </a:lnTo>
                    <a:lnTo>
                      <a:pt x="61" y="206"/>
                    </a:lnTo>
                    <a:lnTo>
                      <a:pt x="46" y="197"/>
                    </a:lnTo>
                    <a:lnTo>
                      <a:pt x="32" y="186"/>
                    </a:lnTo>
                    <a:lnTo>
                      <a:pt x="20" y="171"/>
                    </a:lnTo>
                    <a:lnTo>
                      <a:pt x="11" y="160"/>
                    </a:lnTo>
                    <a:lnTo>
                      <a:pt x="5" y="142"/>
                    </a:lnTo>
                    <a:lnTo>
                      <a:pt x="3" y="125"/>
                    </a:lnTo>
                    <a:lnTo>
                      <a:pt x="0" y="107"/>
                    </a:lnTo>
                    <a:lnTo>
                      <a:pt x="3" y="90"/>
                    </a:lnTo>
                    <a:lnTo>
                      <a:pt x="5" y="73"/>
                    </a:lnTo>
                    <a:lnTo>
                      <a:pt x="11" y="58"/>
                    </a:lnTo>
                    <a:lnTo>
                      <a:pt x="20" y="44"/>
                    </a:lnTo>
                    <a:lnTo>
                      <a:pt x="32" y="32"/>
                    </a:lnTo>
                    <a:lnTo>
                      <a:pt x="46" y="21"/>
                    </a:lnTo>
                    <a:lnTo>
                      <a:pt x="61" y="12"/>
                    </a:lnTo>
                    <a:lnTo>
                      <a:pt x="75" y="6"/>
                    </a:lnTo>
                    <a:lnTo>
                      <a:pt x="92" y="0"/>
                    </a:lnTo>
                    <a:lnTo>
                      <a:pt x="110" y="0"/>
                    </a:lnTo>
                    <a:lnTo>
                      <a:pt x="127" y="0"/>
                    </a:lnTo>
                    <a:lnTo>
                      <a:pt x="145" y="6"/>
                    </a:lnTo>
                    <a:lnTo>
                      <a:pt x="159" y="12"/>
                    </a:lnTo>
                    <a:lnTo>
                      <a:pt x="174" y="21"/>
                    </a:lnTo>
                    <a:lnTo>
                      <a:pt x="185" y="32"/>
                    </a:lnTo>
                    <a:lnTo>
                      <a:pt x="197" y="44"/>
                    </a:lnTo>
                    <a:lnTo>
                      <a:pt x="205" y="58"/>
                    </a:lnTo>
                    <a:lnTo>
                      <a:pt x="211" y="73"/>
                    </a:lnTo>
                    <a:lnTo>
                      <a:pt x="217" y="90"/>
                    </a:lnTo>
                    <a:lnTo>
                      <a:pt x="217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2" name="Freeform 17"/>
              <p:cNvSpPr>
                <a:spLocks/>
              </p:cNvSpPr>
              <p:nvPr/>
            </p:nvSpPr>
            <p:spPr bwMode="auto">
              <a:xfrm>
                <a:off x="3379" y="737"/>
                <a:ext cx="218" cy="218"/>
              </a:xfrm>
              <a:custGeom>
                <a:avLst/>
                <a:gdLst>
                  <a:gd name="T0" fmla="*/ 218 w 218"/>
                  <a:gd name="T1" fmla="*/ 107 h 218"/>
                  <a:gd name="T2" fmla="*/ 218 w 218"/>
                  <a:gd name="T3" fmla="*/ 125 h 218"/>
                  <a:gd name="T4" fmla="*/ 212 w 218"/>
                  <a:gd name="T5" fmla="*/ 142 h 218"/>
                  <a:gd name="T6" fmla="*/ 206 w 218"/>
                  <a:gd name="T7" fmla="*/ 160 h 218"/>
                  <a:gd name="T8" fmla="*/ 197 w 218"/>
                  <a:gd name="T9" fmla="*/ 171 h 218"/>
                  <a:gd name="T10" fmla="*/ 186 w 218"/>
                  <a:gd name="T11" fmla="*/ 186 h 218"/>
                  <a:gd name="T12" fmla="*/ 174 w 218"/>
                  <a:gd name="T13" fmla="*/ 197 h 218"/>
                  <a:gd name="T14" fmla="*/ 160 w 218"/>
                  <a:gd name="T15" fmla="*/ 206 h 218"/>
                  <a:gd name="T16" fmla="*/ 145 w 218"/>
                  <a:gd name="T17" fmla="*/ 212 h 218"/>
                  <a:gd name="T18" fmla="*/ 128 w 218"/>
                  <a:gd name="T19" fmla="*/ 215 h 218"/>
                  <a:gd name="T20" fmla="*/ 110 w 218"/>
                  <a:gd name="T21" fmla="*/ 218 h 218"/>
                  <a:gd name="T22" fmla="*/ 93 w 218"/>
                  <a:gd name="T23" fmla="*/ 215 h 218"/>
                  <a:gd name="T24" fmla="*/ 76 w 218"/>
                  <a:gd name="T25" fmla="*/ 212 h 218"/>
                  <a:gd name="T26" fmla="*/ 61 w 218"/>
                  <a:gd name="T27" fmla="*/ 206 h 218"/>
                  <a:gd name="T28" fmla="*/ 47 w 218"/>
                  <a:gd name="T29" fmla="*/ 197 h 218"/>
                  <a:gd name="T30" fmla="*/ 32 w 218"/>
                  <a:gd name="T31" fmla="*/ 186 h 218"/>
                  <a:gd name="T32" fmla="*/ 21 w 218"/>
                  <a:gd name="T33" fmla="*/ 171 h 218"/>
                  <a:gd name="T34" fmla="*/ 12 w 218"/>
                  <a:gd name="T35" fmla="*/ 160 h 218"/>
                  <a:gd name="T36" fmla="*/ 6 w 218"/>
                  <a:gd name="T37" fmla="*/ 142 h 218"/>
                  <a:gd name="T38" fmla="*/ 3 w 218"/>
                  <a:gd name="T39" fmla="*/ 125 h 218"/>
                  <a:gd name="T40" fmla="*/ 0 w 218"/>
                  <a:gd name="T41" fmla="*/ 107 h 218"/>
                  <a:gd name="T42" fmla="*/ 3 w 218"/>
                  <a:gd name="T43" fmla="*/ 90 h 218"/>
                  <a:gd name="T44" fmla="*/ 6 w 218"/>
                  <a:gd name="T45" fmla="*/ 73 h 218"/>
                  <a:gd name="T46" fmla="*/ 12 w 218"/>
                  <a:gd name="T47" fmla="*/ 58 h 218"/>
                  <a:gd name="T48" fmla="*/ 21 w 218"/>
                  <a:gd name="T49" fmla="*/ 44 h 218"/>
                  <a:gd name="T50" fmla="*/ 32 w 218"/>
                  <a:gd name="T51" fmla="*/ 32 h 218"/>
                  <a:gd name="T52" fmla="*/ 47 w 218"/>
                  <a:gd name="T53" fmla="*/ 21 h 218"/>
                  <a:gd name="T54" fmla="*/ 61 w 218"/>
                  <a:gd name="T55" fmla="*/ 12 h 218"/>
                  <a:gd name="T56" fmla="*/ 76 w 218"/>
                  <a:gd name="T57" fmla="*/ 6 h 218"/>
                  <a:gd name="T58" fmla="*/ 93 w 218"/>
                  <a:gd name="T59" fmla="*/ 0 h 218"/>
                  <a:gd name="T60" fmla="*/ 110 w 218"/>
                  <a:gd name="T61" fmla="*/ 0 h 218"/>
                  <a:gd name="T62" fmla="*/ 128 w 218"/>
                  <a:gd name="T63" fmla="*/ 0 h 218"/>
                  <a:gd name="T64" fmla="*/ 145 w 218"/>
                  <a:gd name="T65" fmla="*/ 6 h 218"/>
                  <a:gd name="T66" fmla="*/ 160 w 218"/>
                  <a:gd name="T67" fmla="*/ 12 h 218"/>
                  <a:gd name="T68" fmla="*/ 174 w 218"/>
                  <a:gd name="T69" fmla="*/ 21 h 218"/>
                  <a:gd name="T70" fmla="*/ 186 w 218"/>
                  <a:gd name="T71" fmla="*/ 32 h 218"/>
                  <a:gd name="T72" fmla="*/ 197 w 218"/>
                  <a:gd name="T73" fmla="*/ 44 h 218"/>
                  <a:gd name="T74" fmla="*/ 206 w 218"/>
                  <a:gd name="T75" fmla="*/ 58 h 218"/>
                  <a:gd name="T76" fmla="*/ 212 w 218"/>
                  <a:gd name="T77" fmla="*/ 73 h 218"/>
                  <a:gd name="T78" fmla="*/ 218 w 218"/>
                  <a:gd name="T79" fmla="*/ 90 h 218"/>
                  <a:gd name="T80" fmla="*/ 218 w 218"/>
                  <a:gd name="T81" fmla="*/ 107 h 218"/>
                  <a:gd name="T82" fmla="*/ 218 w 218"/>
                  <a:gd name="T83" fmla="*/ 107 h 2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8"/>
                  <a:gd name="T127" fmla="*/ 0 h 218"/>
                  <a:gd name="T128" fmla="*/ 218 w 218"/>
                  <a:gd name="T129" fmla="*/ 218 h 2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8" h="218">
                    <a:moveTo>
                      <a:pt x="218" y="107"/>
                    </a:moveTo>
                    <a:lnTo>
                      <a:pt x="218" y="125"/>
                    </a:lnTo>
                    <a:lnTo>
                      <a:pt x="212" y="142"/>
                    </a:lnTo>
                    <a:lnTo>
                      <a:pt x="206" y="160"/>
                    </a:lnTo>
                    <a:lnTo>
                      <a:pt x="197" y="171"/>
                    </a:lnTo>
                    <a:lnTo>
                      <a:pt x="186" y="186"/>
                    </a:lnTo>
                    <a:lnTo>
                      <a:pt x="174" y="197"/>
                    </a:lnTo>
                    <a:lnTo>
                      <a:pt x="160" y="206"/>
                    </a:lnTo>
                    <a:lnTo>
                      <a:pt x="145" y="212"/>
                    </a:lnTo>
                    <a:lnTo>
                      <a:pt x="128" y="215"/>
                    </a:lnTo>
                    <a:lnTo>
                      <a:pt x="110" y="218"/>
                    </a:lnTo>
                    <a:lnTo>
                      <a:pt x="93" y="215"/>
                    </a:lnTo>
                    <a:lnTo>
                      <a:pt x="76" y="212"/>
                    </a:lnTo>
                    <a:lnTo>
                      <a:pt x="61" y="206"/>
                    </a:lnTo>
                    <a:lnTo>
                      <a:pt x="47" y="197"/>
                    </a:lnTo>
                    <a:lnTo>
                      <a:pt x="32" y="186"/>
                    </a:lnTo>
                    <a:lnTo>
                      <a:pt x="21" y="171"/>
                    </a:lnTo>
                    <a:lnTo>
                      <a:pt x="12" y="160"/>
                    </a:lnTo>
                    <a:lnTo>
                      <a:pt x="6" y="142"/>
                    </a:lnTo>
                    <a:lnTo>
                      <a:pt x="3" y="125"/>
                    </a:lnTo>
                    <a:lnTo>
                      <a:pt x="0" y="107"/>
                    </a:lnTo>
                    <a:lnTo>
                      <a:pt x="3" y="90"/>
                    </a:lnTo>
                    <a:lnTo>
                      <a:pt x="6" y="73"/>
                    </a:lnTo>
                    <a:lnTo>
                      <a:pt x="12" y="58"/>
                    </a:lnTo>
                    <a:lnTo>
                      <a:pt x="21" y="44"/>
                    </a:lnTo>
                    <a:lnTo>
                      <a:pt x="32" y="32"/>
                    </a:lnTo>
                    <a:lnTo>
                      <a:pt x="47" y="21"/>
                    </a:lnTo>
                    <a:lnTo>
                      <a:pt x="61" y="12"/>
                    </a:lnTo>
                    <a:lnTo>
                      <a:pt x="76" y="6"/>
                    </a:lnTo>
                    <a:lnTo>
                      <a:pt x="93" y="0"/>
                    </a:lnTo>
                    <a:lnTo>
                      <a:pt x="110" y="0"/>
                    </a:lnTo>
                    <a:lnTo>
                      <a:pt x="128" y="0"/>
                    </a:lnTo>
                    <a:lnTo>
                      <a:pt x="145" y="6"/>
                    </a:lnTo>
                    <a:lnTo>
                      <a:pt x="160" y="12"/>
                    </a:lnTo>
                    <a:lnTo>
                      <a:pt x="174" y="21"/>
                    </a:lnTo>
                    <a:lnTo>
                      <a:pt x="186" y="32"/>
                    </a:lnTo>
                    <a:lnTo>
                      <a:pt x="197" y="44"/>
                    </a:lnTo>
                    <a:lnTo>
                      <a:pt x="206" y="58"/>
                    </a:lnTo>
                    <a:lnTo>
                      <a:pt x="212" y="73"/>
                    </a:lnTo>
                    <a:lnTo>
                      <a:pt x="218" y="90"/>
                    </a:lnTo>
                    <a:lnTo>
                      <a:pt x="218" y="10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3" name="Freeform 18"/>
              <p:cNvSpPr>
                <a:spLocks/>
              </p:cNvSpPr>
              <p:nvPr/>
            </p:nvSpPr>
            <p:spPr bwMode="auto">
              <a:xfrm>
                <a:off x="3379" y="737"/>
                <a:ext cx="218" cy="218"/>
              </a:xfrm>
              <a:custGeom>
                <a:avLst/>
                <a:gdLst>
                  <a:gd name="T0" fmla="*/ 218 w 218"/>
                  <a:gd name="T1" fmla="*/ 107 h 218"/>
                  <a:gd name="T2" fmla="*/ 218 w 218"/>
                  <a:gd name="T3" fmla="*/ 125 h 218"/>
                  <a:gd name="T4" fmla="*/ 212 w 218"/>
                  <a:gd name="T5" fmla="*/ 142 h 218"/>
                  <a:gd name="T6" fmla="*/ 206 w 218"/>
                  <a:gd name="T7" fmla="*/ 160 h 218"/>
                  <a:gd name="T8" fmla="*/ 197 w 218"/>
                  <a:gd name="T9" fmla="*/ 171 h 218"/>
                  <a:gd name="T10" fmla="*/ 186 w 218"/>
                  <a:gd name="T11" fmla="*/ 186 h 218"/>
                  <a:gd name="T12" fmla="*/ 174 w 218"/>
                  <a:gd name="T13" fmla="*/ 197 h 218"/>
                  <a:gd name="T14" fmla="*/ 160 w 218"/>
                  <a:gd name="T15" fmla="*/ 206 h 218"/>
                  <a:gd name="T16" fmla="*/ 145 w 218"/>
                  <a:gd name="T17" fmla="*/ 212 h 218"/>
                  <a:gd name="T18" fmla="*/ 128 w 218"/>
                  <a:gd name="T19" fmla="*/ 215 h 218"/>
                  <a:gd name="T20" fmla="*/ 110 w 218"/>
                  <a:gd name="T21" fmla="*/ 218 h 218"/>
                  <a:gd name="T22" fmla="*/ 93 w 218"/>
                  <a:gd name="T23" fmla="*/ 215 h 218"/>
                  <a:gd name="T24" fmla="*/ 76 w 218"/>
                  <a:gd name="T25" fmla="*/ 212 h 218"/>
                  <a:gd name="T26" fmla="*/ 61 w 218"/>
                  <a:gd name="T27" fmla="*/ 206 h 218"/>
                  <a:gd name="T28" fmla="*/ 47 w 218"/>
                  <a:gd name="T29" fmla="*/ 197 h 218"/>
                  <a:gd name="T30" fmla="*/ 32 w 218"/>
                  <a:gd name="T31" fmla="*/ 186 h 218"/>
                  <a:gd name="T32" fmla="*/ 21 w 218"/>
                  <a:gd name="T33" fmla="*/ 171 h 218"/>
                  <a:gd name="T34" fmla="*/ 12 w 218"/>
                  <a:gd name="T35" fmla="*/ 160 h 218"/>
                  <a:gd name="T36" fmla="*/ 6 w 218"/>
                  <a:gd name="T37" fmla="*/ 142 h 218"/>
                  <a:gd name="T38" fmla="*/ 3 w 218"/>
                  <a:gd name="T39" fmla="*/ 125 h 218"/>
                  <a:gd name="T40" fmla="*/ 0 w 218"/>
                  <a:gd name="T41" fmla="*/ 107 h 218"/>
                  <a:gd name="T42" fmla="*/ 3 w 218"/>
                  <a:gd name="T43" fmla="*/ 90 h 218"/>
                  <a:gd name="T44" fmla="*/ 6 w 218"/>
                  <a:gd name="T45" fmla="*/ 73 h 218"/>
                  <a:gd name="T46" fmla="*/ 12 w 218"/>
                  <a:gd name="T47" fmla="*/ 58 h 218"/>
                  <a:gd name="T48" fmla="*/ 21 w 218"/>
                  <a:gd name="T49" fmla="*/ 44 h 218"/>
                  <a:gd name="T50" fmla="*/ 32 w 218"/>
                  <a:gd name="T51" fmla="*/ 32 h 218"/>
                  <a:gd name="T52" fmla="*/ 47 w 218"/>
                  <a:gd name="T53" fmla="*/ 21 h 218"/>
                  <a:gd name="T54" fmla="*/ 61 w 218"/>
                  <a:gd name="T55" fmla="*/ 12 h 218"/>
                  <a:gd name="T56" fmla="*/ 76 w 218"/>
                  <a:gd name="T57" fmla="*/ 6 h 218"/>
                  <a:gd name="T58" fmla="*/ 93 w 218"/>
                  <a:gd name="T59" fmla="*/ 0 h 218"/>
                  <a:gd name="T60" fmla="*/ 110 w 218"/>
                  <a:gd name="T61" fmla="*/ 0 h 218"/>
                  <a:gd name="T62" fmla="*/ 128 w 218"/>
                  <a:gd name="T63" fmla="*/ 0 h 218"/>
                  <a:gd name="T64" fmla="*/ 145 w 218"/>
                  <a:gd name="T65" fmla="*/ 6 h 218"/>
                  <a:gd name="T66" fmla="*/ 160 w 218"/>
                  <a:gd name="T67" fmla="*/ 12 h 218"/>
                  <a:gd name="T68" fmla="*/ 174 w 218"/>
                  <a:gd name="T69" fmla="*/ 21 h 218"/>
                  <a:gd name="T70" fmla="*/ 186 w 218"/>
                  <a:gd name="T71" fmla="*/ 32 h 218"/>
                  <a:gd name="T72" fmla="*/ 197 w 218"/>
                  <a:gd name="T73" fmla="*/ 44 h 218"/>
                  <a:gd name="T74" fmla="*/ 206 w 218"/>
                  <a:gd name="T75" fmla="*/ 58 h 218"/>
                  <a:gd name="T76" fmla="*/ 212 w 218"/>
                  <a:gd name="T77" fmla="*/ 73 h 218"/>
                  <a:gd name="T78" fmla="*/ 218 w 218"/>
                  <a:gd name="T79" fmla="*/ 90 h 218"/>
                  <a:gd name="T80" fmla="*/ 218 w 218"/>
                  <a:gd name="T81" fmla="*/ 107 h 218"/>
                  <a:gd name="T82" fmla="*/ 218 w 218"/>
                  <a:gd name="T83" fmla="*/ 107 h 21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8"/>
                  <a:gd name="T127" fmla="*/ 0 h 218"/>
                  <a:gd name="T128" fmla="*/ 218 w 218"/>
                  <a:gd name="T129" fmla="*/ 218 h 21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8" h="218">
                    <a:moveTo>
                      <a:pt x="218" y="107"/>
                    </a:moveTo>
                    <a:lnTo>
                      <a:pt x="218" y="125"/>
                    </a:lnTo>
                    <a:lnTo>
                      <a:pt x="212" y="142"/>
                    </a:lnTo>
                    <a:lnTo>
                      <a:pt x="206" y="160"/>
                    </a:lnTo>
                    <a:lnTo>
                      <a:pt x="197" y="171"/>
                    </a:lnTo>
                    <a:lnTo>
                      <a:pt x="186" y="186"/>
                    </a:lnTo>
                    <a:lnTo>
                      <a:pt x="174" y="197"/>
                    </a:lnTo>
                    <a:lnTo>
                      <a:pt x="160" y="206"/>
                    </a:lnTo>
                    <a:lnTo>
                      <a:pt x="145" y="212"/>
                    </a:lnTo>
                    <a:lnTo>
                      <a:pt x="128" y="215"/>
                    </a:lnTo>
                    <a:lnTo>
                      <a:pt x="110" y="218"/>
                    </a:lnTo>
                    <a:lnTo>
                      <a:pt x="93" y="215"/>
                    </a:lnTo>
                    <a:lnTo>
                      <a:pt x="76" y="212"/>
                    </a:lnTo>
                    <a:lnTo>
                      <a:pt x="61" y="206"/>
                    </a:lnTo>
                    <a:lnTo>
                      <a:pt x="47" y="197"/>
                    </a:lnTo>
                    <a:lnTo>
                      <a:pt x="32" y="186"/>
                    </a:lnTo>
                    <a:lnTo>
                      <a:pt x="21" y="171"/>
                    </a:lnTo>
                    <a:lnTo>
                      <a:pt x="12" y="160"/>
                    </a:lnTo>
                    <a:lnTo>
                      <a:pt x="6" y="142"/>
                    </a:lnTo>
                    <a:lnTo>
                      <a:pt x="3" y="125"/>
                    </a:lnTo>
                    <a:lnTo>
                      <a:pt x="0" y="107"/>
                    </a:lnTo>
                    <a:lnTo>
                      <a:pt x="3" y="90"/>
                    </a:lnTo>
                    <a:lnTo>
                      <a:pt x="6" y="73"/>
                    </a:lnTo>
                    <a:lnTo>
                      <a:pt x="12" y="58"/>
                    </a:lnTo>
                    <a:lnTo>
                      <a:pt x="21" y="44"/>
                    </a:lnTo>
                    <a:lnTo>
                      <a:pt x="32" y="32"/>
                    </a:lnTo>
                    <a:lnTo>
                      <a:pt x="47" y="21"/>
                    </a:lnTo>
                    <a:lnTo>
                      <a:pt x="61" y="12"/>
                    </a:lnTo>
                    <a:lnTo>
                      <a:pt x="76" y="6"/>
                    </a:lnTo>
                    <a:lnTo>
                      <a:pt x="93" y="0"/>
                    </a:lnTo>
                    <a:lnTo>
                      <a:pt x="110" y="0"/>
                    </a:lnTo>
                    <a:lnTo>
                      <a:pt x="128" y="0"/>
                    </a:lnTo>
                    <a:lnTo>
                      <a:pt x="145" y="6"/>
                    </a:lnTo>
                    <a:lnTo>
                      <a:pt x="160" y="12"/>
                    </a:lnTo>
                    <a:lnTo>
                      <a:pt x="174" y="21"/>
                    </a:lnTo>
                    <a:lnTo>
                      <a:pt x="186" y="32"/>
                    </a:lnTo>
                    <a:lnTo>
                      <a:pt x="197" y="44"/>
                    </a:lnTo>
                    <a:lnTo>
                      <a:pt x="206" y="58"/>
                    </a:lnTo>
                    <a:lnTo>
                      <a:pt x="212" y="73"/>
                    </a:lnTo>
                    <a:lnTo>
                      <a:pt x="218" y="90"/>
                    </a:lnTo>
                    <a:lnTo>
                      <a:pt x="218" y="10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4" name="Rectangle 19"/>
              <p:cNvSpPr>
                <a:spLocks noChangeArrowheads="1"/>
              </p:cNvSpPr>
              <p:nvPr/>
            </p:nvSpPr>
            <p:spPr bwMode="auto">
              <a:xfrm>
                <a:off x="2582" y="343"/>
                <a:ext cx="73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altLang="ko-KR"/>
              </a:p>
            </p:txBody>
          </p:sp>
          <p:sp>
            <p:nvSpPr>
              <p:cNvPr id="18505" name="Rectangle 20"/>
              <p:cNvSpPr>
                <a:spLocks noChangeArrowheads="1"/>
              </p:cNvSpPr>
              <p:nvPr/>
            </p:nvSpPr>
            <p:spPr bwMode="auto">
              <a:xfrm>
                <a:off x="1713" y="777"/>
                <a:ext cx="67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altLang="ko-KR"/>
              </a:p>
            </p:txBody>
          </p:sp>
          <p:sp>
            <p:nvSpPr>
              <p:cNvPr id="18506" name="Rectangle 21"/>
              <p:cNvSpPr>
                <a:spLocks noChangeArrowheads="1"/>
              </p:cNvSpPr>
              <p:nvPr/>
            </p:nvSpPr>
            <p:spPr bwMode="auto">
              <a:xfrm>
                <a:off x="1962" y="998"/>
                <a:ext cx="1324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Arial" charset="0"/>
                  </a:rPr>
                  <a:t>Corporation X private network</a:t>
                </a:r>
                <a:endParaRPr lang="en-US" altLang="ko-KR"/>
              </a:p>
            </p:txBody>
          </p:sp>
          <p:sp>
            <p:nvSpPr>
              <p:cNvPr id="18507" name="Rectangle 22"/>
              <p:cNvSpPr>
                <a:spLocks noChangeArrowheads="1"/>
              </p:cNvSpPr>
              <p:nvPr/>
            </p:nvSpPr>
            <p:spPr bwMode="auto">
              <a:xfrm>
                <a:off x="3458" y="777"/>
                <a:ext cx="67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altLang="ko-KR"/>
              </a:p>
            </p:txBody>
          </p:sp>
          <p:sp>
            <p:nvSpPr>
              <p:cNvPr id="18508" name="Rectangle 23"/>
              <p:cNvSpPr>
                <a:spLocks noChangeArrowheads="1"/>
              </p:cNvSpPr>
              <p:nvPr/>
            </p:nvSpPr>
            <p:spPr bwMode="auto">
              <a:xfrm>
                <a:off x="1713" y="1334"/>
                <a:ext cx="6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0000"/>
                    </a:solidFill>
                    <a:latin typeface="Arial" charset="0"/>
                  </a:rPr>
                  <a:t>K</a:t>
                </a:r>
                <a:endParaRPr lang="en-US" altLang="ko-KR" dirty="0"/>
              </a:p>
            </p:txBody>
          </p:sp>
          <p:sp>
            <p:nvSpPr>
              <p:cNvPr id="18509" name="Rectangle 24"/>
              <p:cNvSpPr>
                <a:spLocks noChangeArrowheads="1"/>
              </p:cNvSpPr>
              <p:nvPr/>
            </p:nvSpPr>
            <p:spPr bwMode="auto">
              <a:xfrm>
                <a:off x="3458" y="1334"/>
                <a:ext cx="5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Arial" charset="0"/>
                  </a:rPr>
                  <a:t>L</a:t>
                </a:r>
                <a:endParaRPr lang="en-US" altLang="ko-KR"/>
              </a:p>
            </p:txBody>
          </p:sp>
          <p:sp>
            <p:nvSpPr>
              <p:cNvPr id="18510" name="Rectangle 25"/>
              <p:cNvSpPr>
                <a:spLocks noChangeArrowheads="1"/>
              </p:cNvSpPr>
              <p:nvPr/>
            </p:nvSpPr>
            <p:spPr bwMode="auto">
              <a:xfrm>
                <a:off x="2571" y="1769"/>
                <a:ext cx="84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altLang="ko-KR"/>
              </a:p>
            </p:txBody>
          </p:sp>
          <p:sp>
            <p:nvSpPr>
              <p:cNvPr id="18511" name="Rectangle 26"/>
              <p:cNvSpPr>
                <a:spLocks noChangeArrowheads="1"/>
              </p:cNvSpPr>
              <p:nvPr/>
            </p:nvSpPr>
            <p:spPr bwMode="auto">
              <a:xfrm>
                <a:off x="1965" y="2024"/>
                <a:ext cx="132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Arial" charset="0"/>
                  </a:rPr>
                  <a:t>Corporation Y private network</a:t>
                </a:r>
                <a:endParaRPr lang="en-US" altLang="ko-KR"/>
              </a:p>
            </p:txBody>
          </p:sp>
          <p:sp>
            <p:nvSpPr>
              <p:cNvPr id="18512" name="Rectangle 27"/>
              <p:cNvSpPr>
                <a:spLocks noChangeArrowheads="1"/>
              </p:cNvSpPr>
              <p:nvPr/>
            </p:nvSpPr>
            <p:spPr bwMode="auto">
              <a:xfrm>
                <a:off x="3243" y="376"/>
                <a:ext cx="600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  <a:latin typeface="Arial" charset="0"/>
                  </a:rPr>
                  <a:t>Physical links</a:t>
                </a:r>
                <a:endParaRPr lang="en-US" altLang="ko-KR"/>
              </a:p>
            </p:txBody>
          </p:sp>
          <p:sp>
            <p:nvSpPr>
              <p:cNvPr id="18513" name="Line 28"/>
              <p:cNvSpPr>
                <a:spLocks noChangeShapeType="1"/>
              </p:cNvSpPr>
              <p:nvPr/>
            </p:nvSpPr>
            <p:spPr bwMode="auto">
              <a:xfrm flipH="1">
                <a:off x="2924" y="427"/>
                <a:ext cx="305" cy="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4" name="Freeform 29"/>
              <p:cNvSpPr>
                <a:spLocks/>
              </p:cNvSpPr>
              <p:nvPr/>
            </p:nvSpPr>
            <p:spPr bwMode="auto">
              <a:xfrm>
                <a:off x="2872" y="488"/>
                <a:ext cx="67" cy="35"/>
              </a:xfrm>
              <a:custGeom>
                <a:avLst/>
                <a:gdLst>
                  <a:gd name="T0" fmla="*/ 58 w 67"/>
                  <a:gd name="T1" fmla="*/ 0 h 35"/>
                  <a:gd name="T2" fmla="*/ 0 w 67"/>
                  <a:gd name="T3" fmla="*/ 35 h 35"/>
                  <a:gd name="T4" fmla="*/ 67 w 67"/>
                  <a:gd name="T5" fmla="*/ 35 h 35"/>
                  <a:gd name="T6" fmla="*/ 58 w 67"/>
                  <a:gd name="T7" fmla="*/ 0 h 35"/>
                  <a:gd name="T8" fmla="*/ 58 w 67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35"/>
                  <a:gd name="T17" fmla="*/ 67 w 67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35">
                    <a:moveTo>
                      <a:pt x="58" y="0"/>
                    </a:moveTo>
                    <a:lnTo>
                      <a:pt x="0" y="35"/>
                    </a:lnTo>
                    <a:lnTo>
                      <a:pt x="67" y="3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5" name="Line 30"/>
              <p:cNvSpPr>
                <a:spLocks noChangeShapeType="1"/>
              </p:cNvSpPr>
              <p:nvPr/>
            </p:nvSpPr>
            <p:spPr bwMode="auto">
              <a:xfrm flipH="1">
                <a:off x="2953" y="427"/>
                <a:ext cx="276" cy="3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6" name="Freeform 31"/>
              <p:cNvSpPr>
                <a:spLocks/>
              </p:cNvSpPr>
              <p:nvPr/>
            </p:nvSpPr>
            <p:spPr bwMode="auto">
              <a:xfrm>
                <a:off x="2922" y="772"/>
                <a:ext cx="52" cy="64"/>
              </a:xfrm>
              <a:custGeom>
                <a:avLst/>
                <a:gdLst>
                  <a:gd name="T0" fmla="*/ 23 w 52"/>
                  <a:gd name="T1" fmla="*/ 0 h 64"/>
                  <a:gd name="T2" fmla="*/ 0 w 52"/>
                  <a:gd name="T3" fmla="*/ 64 h 64"/>
                  <a:gd name="T4" fmla="*/ 52 w 52"/>
                  <a:gd name="T5" fmla="*/ 23 h 64"/>
                  <a:gd name="T6" fmla="*/ 26 w 52"/>
                  <a:gd name="T7" fmla="*/ 0 h 64"/>
                  <a:gd name="T8" fmla="*/ 26 w 52"/>
                  <a:gd name="T9" fmla="*/ 0 h 64"/>
                  <a:gd name="T10" fmla="*/ 23 w 52"/>
                  <a:gd name="T11" fmla="*/ 0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2"/>
                  <a:gd name="T19" fmla="*/ 0 h 64"/>
                  <a:gd name="T20" fmla="*/ 52 w 52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2" h="64">
                    <a:moveTo>
                      <a:pt x="23" y="0"/>
                    </a:moveTo>
                    <a:lnTo>
                      <a:pt x="0" y="64"/>
                    </a:lnTo>
                    <a:lnTo>
                      <a:pt x="52" y="23"/>
                    </a:lnTo>
                    <a:lnTo>
                      <a:pt x="26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73125" y="3419475"/>
              <a:ext cx="4232275" cy="1533525"/>
              <a:chOff x="873125" y="3419475"/>
              <a:chExt cx="4232275" cy="1533525"/>
            </a:xfrm>
          </p:grpSpPr>
          <p:grpSp>
            <p:nvGrpSpPr>
              <p:cNvPr id="18437" name="Group 32"/>
              <p:cNvGrpSpPr>
                <a:grpSpLocks/>
              </p:cNvGrpSpPr>
              <p:nvPr/>
            </p:nvGrpSpPr>
            <p:grpSpPr bwMode="auto">
              <a:xfrm>
                <a:off x="873125" y="3429000"/>
                <a:ext cx="3317875" cy="1390650"/>
                <a:chOff x="1440" y="1296"/>
                <a:chExt cx="2138" cy="973"/>
              </a:xfrm>
            </p:grpSpPr>
            <p:sp>
              <p:nvSpPr>
                <p:cNvPr id="1847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976" y="1488"/>
                  <a:ext cx="435" cy="290"/>
                </a:xfrm>
                <a:prstGeom prst="line">
                  <a:avLst/>
                </a:prstGeom>
                <a:noFill/>
                <a:ln w="952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75" name="Freeform 34"/>
                <p:cNvSpPr>
                  <a:spLocks/>
                </p:cNvSpPr>
                <p:nvPr/>
              </p:nvSpPr>
              <p:spPr bwMode="auto">
                <a:xfrm>
                  <a:off x="1440" y="1296"/>
                  <a:ext cx="217" cy="217"/>
                </a:xfrm>
                <a:custGeom>
                  <a:avLst/>
                  <a:gdLst>
                    <a:gd name="T0" fmla="*/ 217 w 217"/>
                    <a:gd name="T1" fmla="*/ 107 h 217"/>
                    <a:gd name="T2" fmla="*/ 217 w 217"/>
                    <a:gd name="T3" fmla="*/ 127 h 217"/>
                    <a:gd name="T4" fmla="*/ 211 w 217"/>
                    <a:gd name="T5" fmla="*/ 145 h 217"/>
                    <a:gd name="T6" fmla="*/ 205 w 217"/>
                    <a:gd name="T7" fmla="*/ 159 h 217"/>
                    <a:gd name="T8" fmla="*/ 197 w 217"/>
                    <a:gd name="T9" fmla="*/ 174 h 217"/>
                    <a:gd name="T10" fmla="*/ 185 w 217"/>
                    <a:gd name="T11" fmla="*/ 185 h 217"/>
                    <a:gd name="T12" fmla="*/ 174 w 217"/>
                    <a:gd name="T13" fmla="*/ 197 h 217"/>
                    <a:gd name="T14" fmla="*/ 159 w 217"/>
                    <a:gd name="T15" fmla="*/ 206 h 217"/>
                    <a:gd name="T16" fmla="*/ 145 w 217"/>
                    <a:gd name="T17" fmla="*/ 212 h 217"/>
                    <a:gd name="T18" fmla="*/ 127 w 217"/>
                    <a:gd name="T19" fmla="*/ 217 h 217"/>
                    <a:gd name="T20" fmla="*/ 110 w 217"/>
                    <a:gd name="T21" fmla="*/ 217 h 217"/>
                    <a:gd name="T22" fmla="*/ 92 w 217"/>
                    <a:gd name="T23" fmla="*/ 217 h 217"/>
                    <a:gd name="T24" fmla="*/ 75 w 217"/>
                    <a:gd name="T25" fmla="*/ 212 h 217"/>
                    <a:gd name="T26" fmla="*/ 61 w 217"/>
                    <a:gd name="T27" fmla="*/ 206 h 217"/>
                    <a:gd name="T28" fmla="*/ 46 w 217"/>
                    <a:gd name="T29" fmla="*/ 197 h 217"/>
                    <a:gd name="T30" fmla="*/ 32 w 217"/>
                    <a:gd name="T31" fmla="*/ 185 h 217"/>
                    <a:gd name="T32" fmla="*/ 20 w 217"/>
                    <a:gd name="T33" fmla="*/ 174 h 217"/>
                    <a:gd name="T34" fmla="*/ 11 w 217"/>
                    <a:gd name="T35" fmla="*/ 159 h 217"/>
                    <a:gd name="T36" fmla="*/ 5 w 217"/>
                    <a:gd name="T37" fmla="*/ 145 h 217"/>
                    <a:gd name="T38" fmla="*/ 3 w 217"/>
                    <a:gd name="T39" fmla="*/ 127 h 217"/>
                    <a:gd name="T40" fmla="*/ 0 w 217"/>
                    <a:gd name="T41" fmla="*/ 110 h 217"/>
                    <a:gd name="T42" fmla="*/ 3 w 217"/>
                    <a:gd name="T43" fmla="*/ 93 h 217"/>
                    <a:gd name="T44" fmla="*/ 5 w 217"/>
                    <a:gd name="T45" fmla="*/ 75 h 217"/>
                    <a:gd name="T46" fmla="*/ 11 w 217"/>
                    <a:gd name="T47" fmla="*/ 58 h 217"/>
                    <a:gd name="T48" fmla="*/ 20 w 217"/>
                    <a:gd name="T49" fmla="*/ 46 h 217"/>
                    <a:gd name="T50" fmla="*/ 32 w 217"/>
                    <a:gd name="T51" fmla="*/ 32 h 217"/>
                    <a:gd name="T52" fmla="*/ 46 w 217"/>
                    <a:gd name="T53" fmla="*/ 20 h 217"/>
                    <a:gd name="T54" fmla="*/ 61 w 217"/>
                    <a:gd name="T55" fmla="*/ 12 h 217"/>
                    <a:gd name="T56" fmla="*/ 75 w 217"/>
                    <a:gd name="T57" fmla="*/ 6 h 217"/>
                    <a:gd name="T58" fmla="*/ 92 w 217"/>
                    <a:gd name="T59" fmla="*/ 3 h 217"/>
                    <a:gd name="T60" fmla="*/ 110 w 217"/>
                    <a:gd name="T61" fmla="*/ 0 h 217"/>
                    <a:gd name="T62" fmla="*/ 127 w 217"/>
                    <a:gd name="T63" fmla="*/ 3 h 217"/>
                    <a:gd name="T64" fmla="*/ 145 w 217"/>
                    <a:gd name="T65" fmla="*/ 6 h 217"/>
                    <a:gd name="T66" fmla="*/ 159 w 217"/>
                    <a:gd name="T67" fmla="*/ 12 h 217"/>
                    <a:gd name="T68" fmla="*/ 174 w 217"/>
                    <a:gd name="T69" fmla="*/ 20 h 217"/>
                    <a:gd name="T70" fmla="*/ 185 w 217"/>
                    <a:gd name="T71" fmla="*/ 32 h 217"/>
                    <a:gd name="T72" fmla="*/ 197 w 217"/>
                    <a:gd name="T73" fmla="*/ 46 h 217"/>
                    <a:gd name="T74" fmla="*/ 205 w 217"/>
                    <a:gd name="T75" fmla="*/ 58 h 217"/>
                    <a:gd name="T76" fmla="*/ 211 w 217"/>
                    <a:gd name="T77" fmla="*/ 75 h 217"/>
                    <a:gd name="T78" fmla="*/ 217 w 217"/>
                    <a:gd name="T79" fmla="*/ 93 h 217"/>
                    <a:gd name="T80" fmla="*/ 217 w 217"/>
                    <a:gd name="T81" fmla="*/ 110 h 217"/>
                    <a:gd name="T82" fmla="*/ 217 w 217"/>
                    <a:gd name="T83" fmla="*/ 110 h 217"/>
                    <a:gd name="T84" fmla="*/ 217 w 217"/>
                    <a:gd name="T85" fmla="*/ 107 h 21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7"/>
                    <a:gd name="T130" fmla="*/ 0 h 217"/>
                    <a:gd name="T131" fmla="*/ 217 w 217"/>
                    <a:gd name="T132" fmla="*/ 217 h 217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7" h="217">
                      <a:moveTo>
                        <a:pt x="217" y="107"/>
                      </a:moveTo>
                      <a:lnTo>
                        <a:pt x="217" y="127"/>
                      </a:lnTo>
                      <a:lnTo>
                        <a:pt x="211" y="145"/>
                      </a:lnTo>
                      <a:lnTo>
                        <a:pt x="205" y="159"/>
                      </a:lnTo>
                      <a:lnTo>
                        <a:pt x="197" y="174"/>
                      </a:lnTo>
                      <a:lnTo>
                        <a:pt x="185" y="185"/>
                      </a:lnTo>
                      <a:lnTo>
                        <a:pt x="174" y="197"/>
                      </a:lnTo>
                      <a:lnTo>
                        <a:pt x="159" y="206"/>
                      </a:lnTo>
                      <a:lnTo>
                        <a:pt x="145" y="212"/>
                      </a:lnTo>
                      <a:lnTo>
                        <a:pt x="127" y="217"/>
                      </a:lnTo>
                      <a:lnTo>
                        <a:pt x="110" y="217"/>
                      </a:lnTo>
                      <a:lnTo>
                        <a:pt x="92" y="217"/>
                      </a:lnTo>
                      <a:lnTo>
                        <a:pt x="75" y="212"/>
                      </a:lnTo>
                      <a:lnTo>
                        <a:pt x="61" y="206"/>
                      </a:lnTo>
                      <a:lnTo>
                        <a:pt x="46" y="197"/>
                      </a:lnTo>
                      <a:lnTo>
                        <a:pt x="32" y="185"/>
                      </a:lnTo>
                      <a:lnTo>
                        <a:pt x="20" y="174"/>
                      </a:lnTo>
                      <a:lnTo>
                        <a:pt x="11" y="159"/>
                      </a:lnTo>
                      <a:lnTo>
                        <a:pt x="5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3"/>
                      </a:lnTo>
                      <a:lnTo>
                        <a:pt x="5" y="75"/>
                      </a:lnTo>
                      <a:lnTo>
                        <a:pt x="11" y="58"/>
                      </a:lnTo>
                      <a:lnTo>
                        <a:pt x="20" y="46"/>
                      </a:lnTo>
                      <a:lnTo>
                        <a:pt x="32" y="32"/>
                      </a:lnTo>
                      <a:lnTo>
                        <a:pt x="46" y="20"/>
                      </a:lnTo>
                      <a:lnTo>
                        <a:pt x="61" y="12"/>
                      </a:lnTo>
                      <a:lnTo>
                        <a:pt x="75" y="6"/>
                      </a:lnTo>
                      <a:lnTo>
                        <a:pt x="92" y="3"/>
                      </a:lnTo>
                      <a:lnTo>
                        <a:pt x="110" y="0"/>
                      </a:lnTo>
                      <a:lnTo>
                        <a:pt x="127" y="3"/>
                      </a:lnTo>
                      <a:lnTo>
                        <a:pt x="145" y="6"/>
                      </a:lnTo>
                      <a:lnTo>
                        <a:pt x="159" y="12"/>
                      </a:lnTo>
                      <a:lnTo>
                        <a:pt x="174" y="20"/>
                      </a:lnTo>
                      <a:lnTo>
                        <a:pt x="185" y="32"/>
                      </a:lnTo>
                      <a:lnTo>
                        <a:pt x="197" y="46"/>
                      </a:lnTo>
                      <a:lnTo>
                        <a:pt x="205" y="58"/>
                      </a:lnTo>
                      <a:lnTo>
                        <a:pt x="211" y="75"/>
                      </a:lnTo>
                      <a:lnTo>
                        <a:pt x="217" y="93"/>
                      </a:lnTo>
                      <a:lnTo>
                        <a:pt x="217" y="110"/>
                      </a:lnTo>
                      <a:lnTo>
                        <a:pt x="217" y="107"/>
                      </a:lnTo>
                      <a:close/>
                    </a:path>
                  </a:pathLst>
                </a:custGeom>
                <a:solidFill>
                  <a:schemeClr val="accent1">
                    <a:alpha val="50195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76" name="Freeform 35"/>
                <p:cNvSpPr>
                  <a:spLocks/>
                </p:cNvSpPr>
                <p:nvPr/>
              </p:nvSpPr>
              <p:spPr bwMode="auto">
                <a:xfrm>
                  <a:off x="2400" y="2016"/>
                  <a:ext cx="217" cy="217"/>
                </a:xfrm>
                <a:custGeom>
                  <a:avLst/>
                  <a:gdLst>
                    <a:gd name="T0" fmla="*/ 217 w 217"/>
                    <a:gd name="T1" fmla="*/ 107 h 217"/>
                    <a:gd name="T2" fmla="*/ 217 w 217"/>
                    <a:gd name="T3" fmla="*/ 127 h 217"/>
                    <a:gd name="T4" fmla="*/ 212 w 217"/>
                    <a:gd name="T5" fmla="*/ 145 h 217"/>
                    <a:gd name="T6" fmla="*/ 206 w 217"/>
                    <a:gd name="T7" fmla="*/ 159 h 217"/>
                    <a:gd name="T8" fmla="*/ 197 w 217"/>
                    <a:gd name="T9" fmla="*/ 173 h 217"/>
                    <a:gd name="T10" fmla="*/ 185 w 217"/>
                    <a:gd name="T11" fmla="*/ 185 h 217"/>
                    <a:gd name="T12" fmla="*/ 174 w 217"/>
                    <a:gd name="T13" fmla="*/ 197 h 217"/>
                    <a:gd name="T14" fmla="*/ 159 w 217"/>
                    <a:gd name="T15" fmla="*/ 205 h 217"/>
                    <a:gd name="T16" fmla="*/ 145 w 217"/>
                    <a:gd name="T17" fmla="*/ 211 h 217"/>
                    <a:gd name="T18" fmla="*/ 128 w 217"/>
                    <a:gd name="T19" fmla="*/ 217 h 217"/>
                    <a:gd name="T20" fmla="*/ 110 w 217"/>
                    <a:gd name="T21" fmla="*/ 217 h 217"/>
                    <a:gd name="T22" fmla="*/ 93 w 217"/>
                    <a:gd name="T23" fmla="*/ 217 h 217"/>
                    <a:gd name="T24" fmla="*/ 75 w 217"/>
                    <a:gd name="T25" fmla="*/ 211 h 217"/>
                    <a:gd name="T26" fmla="*/ 61 w 217"/>
                    <a:gd name="T27" fmla="*/ 205 h 217"/>
                    <a:gd name="T28" fmla="*/ 46 w 217"/>
                    <a:gd name="T29" fmla="*/ 197 h 217"/>
                    <a:gd name="T30" fmla="*/ 32 w 217"/>
                    <a:gd name="T31" fmla="*/ 185 h 217"/>
                    <a:gd name="T32" fmla="*/ 20 w 217"/>
                    <a:gd name="T33" fmla="*/ 173 h 217"/>
                    <a:gd name="T34" fmla="*/ 12 w 217"/>
                    <a:gd name="T35" fmla="*/ 159 h 217"/>
                    <a:gd name="T36" fmla="*/ 6 w 217"/>
                    <a:gd name="T37" fmla="*/ 145 h 217"/>
                    <a:gd name="T38" fmla="*/ 3 w 217"/>
                    <a:gd name="T39" fmla="*/ 127 h 217"/>
                    <a:gd name="T40" fmla="*/ 0 w 217"/>
                    <a:gd name="T41" fmla="*/ 110 h 217"/>
                    <a:gd name="T42" fmla="*/ 3 w 217"/>
                    <a:gd name="T43" fmla="*/ 92 h 217"/>
                    <a:gd name="T44" fmla="*/ 6 w 217"/>
                    <a:gd name="T45" fmla="*/ 75 h 217"/>
                    <a:gd name="T46" fmla="*/ 12 w 217"/>
                    <a:gd name="T47" fmla="*/ 58 h 217"/>
                    <a:gd name="T48" fmla="*/ 20 w 217"/>
                    <a:gd name="T49" fmla="*/ 46 h 217"/>
                    <a:gd name="T50" fmla="*/ 32 w 217"/>
                    <a:gd name="T51" fmla="*/ 31 h 217"/>
                    <a:gd name="T52" fmla="*/ 46 w 217"/>
                    <a:gd name="T53" fmla="*/ 20 h 217"/>
                    <a:gd name="T54" fmla="*/ 61 w 217"/>
                    <a:gd name="T55" fmla="*/ 11 h 217"/>
                    <a:gd name="T56" fmla="*/ 75 w 217"/>
                    <a:gd name="T57" fmla="*/ 5 h 217"/>
                    <a:gd name="T58" fmla="*/ 93 w 217"/>
                    <a:gd name="T59" fmla="*/ 2 h 217"/>
                    <a:gd name="T60" fmla="*/ 110 w 217"/>
                    <a:gd name="T61" fmla="*/ 0 h 217"/>
                    <a:gd name="T62" fmla="*/ 128 w 217"/>
                    <a:gd name="T63" fmla="*/ 2 h 217"/>
                    <a:gd name="T64" fmla="*/ 145 w 217"/>
                    <a:gd name="T65" fmla="*/ 5 h 217"/>
                    <a:gd name="T66" fmla="*/ 159 w 217"/>
                    <a:gd name="T67" fmla="*/ 11 h 217"/>
                    <a:gd name="T68" fmla="*/ 174 w 217"/>
                    <a:gd name="T69" fmla="*/ 20 h 217"/>
                    <a:gd name="T70" fmla="*/ 185 w 217"/>
                    <a:gd name="T71" fmla="*/ 31 h 217"/>
                    <a:gd name="T72" fmla="*/ 197 w 217"/>
                    <a:gd name="T73" fmla="*/ 46 h 217"/>
                    <a:gd name="T74" fmla="*/ 206 w 217"/>
                    <a:gd name="T75" fmla="*/ 58 h 217"/>
                    <a:gd name="T76" fmla="*/ 212 w 217"/>
                    <a:gd name="T77" fmla="*/ 75 h 217"/>
                    <a:gd name="T78" fmla="*/ 217 w 217"/>
                    <a:gd name="T79" fmla="*/ 92 h 217"/>
                    <a:gd name="T80" fmla="*/ 217 w 217"/>
                    <a:gd name="T81" fmla="*/ 110 h 217"/>
                    <a:gd name="T82" fmla="*/ 217 w 217"/>
                    <a:gd name="T83" fmla="*/ 110 h 217"/>
                    <a:gd name="T84" fmla="*/ 217 w 217"/>
                    <a:gd name="T85" fmla="*/ 107 h 21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7"/>
                    <a:gd name="T130" fmla="*/ 0 h 217"/>
                    <a:gd name="T131" fmla="*/ 217 w 217"/>
                    <a:gd name="T132" fmla="*/ 217 h 217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7" h="217">
                      <a:moveTo>
                        <a:pt x="217" y="107"/>
                      </a:moveTo>
                      <a:lnTo>
                        <a:pt x="217" y="127"/>
                      </a:lnTo>
                      <a:lnTo>
                        <a:pt x="212" y="145"/>
                      </a:lnTo>
                      <a:lnTo>
                        <a:pt x="206" y="159"/>
                      </a:lnTo>
                      <a:lnTo>
                        <a:pt x="197" y="173"/>
                      </a:lnTo>
                      <a:lnTo>
                        <a:pt x="185" y="185"/>
                      </a:lnTo>
                      <a:lnTo>
                        <a:pt x="174" y="197"/>
                      </a:lnTo>
                      <a:lnTo>
                        <a:pt x="159" y="205"/>
                      </a:lnTo>
                      <a:lnTo>
                        <a:pt x="145" y="211"/>
                      </a:lnTo>
                      <a:lnTo>
                        <a:pt x="128" y="217"/>
                      </a:lnTo>
                      <a:lnTo>
                        <a:pt x="110" y="217"/>
                      </a:lnTo>
                      <a:lnTo>
                        <a:pt x="93" y="217"/>
                      </a:lnTo>
                      <a:lnTo>
                        <a:pt x="75" y="211"/>
                      </a:lnTo>
                      <a:lnTo>
                        <a:pt x="61" y="205"/>
                      </a:lnTo>
                      <a:lnTo>
                        <a:pt x="46" y="197"/>
                      </a:lnTo>
                      <a:lnTo>
                        <a:pt x="32" y="185"/>
                      </a:lnTo>
                      <a:lnTo>
                        <a:pt x="20" y="173"/>
                      </a:lnTo>
                      <a:lnTo>
                        <a:pt x="12" y="159"/>
                      </a:lnTo>
                      <a:lnTo>
                        <a:pt x="6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2"/>
                      </a:lnTo>
                      <a:lnTo>
                        <a:pt x="6" y="75"/>
                      </a:lnTo>
                      <a:lnTo>
                        <a:pt x="12" y="58"/>
                      </a:lnTo>
                      <a:lnTo>
                        <a:pt x="20" y="46"/>
                      </a:lnTo>
                      <a:lnTo>
                        <a:pt x="32" y="31"/>
                      </a:lnTo>
                      <a:lnTo>
                        <a:pt x="46" y="20"/>
                      </a:lnTo>
                      <a:lnTo>
                        <a:pt x="61" y="11"/>
                      </a:lnTo>
                      <a:lnTo>
                        <a:pt x="75" y="5"/>
                      </a:lnTo>
                      <a:lnTo>
                        <a:pt x="93" y="2"/>
                      </a:lnTo>
                      <a:lnTo>
                        <a:pt x="110" y="0"/>
                      </a:lnTo>
                      <a:lnTo>
                        <a:pt x="128" y="2"/>
                      </a:lnTo>
                      <a:lnTo>
                        <a:pt x="145" y="5"/>
                      </a:lnTo>
                      <a:lnTo>
                        <a:pt x="159" y="11"/>
                      </a:lnTo>
                      <a:lnTo>
                        <a:pt x="174" y="20"/>
                      </a:lnTo>
                      <a:lnTo>
                        <a:pt x="185" y="31"/>
                      </a:lnTo>
                      <a:lnTo>
                        <a:pt x="197" y="46"/>
                      </a:lnTo>
                      <a:lnTo>
                        <a:pt x="206" y="58"/>
                      </a:lnTo>
                      <a:lnTo>
                        <a:pt x="212" y="75"/>
                      </a:lnTo>
                      <a:lnTo>
                        <a:pt x="217" y="92"/>
                      </a:lnTo>
                      <a:lnTo>
                        <a:pt x="217" y="110"/>
                      </a:lnTo>
                      <a:lnTo>
                        <a:pt x="217" y="107"/>
                      </a:lnTo>
                      <a:close/>
                    </a:path>
                  </a:pathLst>
                </a:custGeom>
                <a:solidFill>
                  <a:schemeClr val="accent1">
                    <a:alpha val="50195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77" name="Freeform 36"/>
                <p:cNvSpPr>
                  <a:spLocks/>
                </p:cNvSpPr>
                <p:nvPr/>
              </p:nvSpPr>
              <p:spPr bwMode="auto">
                <a:xfrm>
                  <a:off x="2550" y="1779"/>
                  <a:ext cx="411" cy="278"/>
                </a:xfrm>
                <a:custGeom>
                  <a:avLst/>
                  <a:gdLst>
                    <a:gd name="T0" fmla="*/ 411 w 411"/>
                    <a:gd name="T1" fmla="*/ 0 h 278"/>
                    <a:gd name="T2" fmla="*/ 0 w 411"/>
                    <a:gd name="T3" fmla="*/ 0 h 278"/>
                    <a:gd name="T4" fmla="*/ 0 w 411"/>
                    <a:gd name="T5" fmla="*/ 278 h 278"/>
                    <a:gd name="T6" fmla="*/ 0 60000 65536"/>
                    <a:gd name="T7" fmla="*/ 0 60000 65536"/>
                    <a:gd name="T8" fmla="*/ 0 60000 65536"/>
                    <a:gd name="T9" fmla="*/ 0 w 411"/>
                    <a:gd name="T10" fmla="*/ 0 h 278"/>
                    <a:gd name="T11" fmla="*/ 411 w 411"/>
                    <a:gd name="T12" fmla="*/ 278 h 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1" h="278">
                      <a:moveTo>
                        <a:pt x="411" y="0"/>
                      </a:moveTo>
                      <a:lnTo>
                        <a:pt x="0" y="0"/>
                      </a:lnTo>
                      <a:lnTo>
                        <a:pt x="0" y="278"/>
                      </a:lnTo>
                    </a:path>
                  </a:pathLst>
                </a:custGeom>
                <a:noFill/>
                <a:ln w="952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78" name="Freeform 37"/>
                <p:cNvSpPr>
                  <a:spLocks/>
                </p:cNvSpPr>
                <p:nvPr/>
              </p:nvSpPr>
              <p:spPr bwMode="auto">
                <a:xfrm>
                  <a:off x="2066" y="1779"/>
                  <a:ext cx="411" cy="278"/>
                </a:xfrm>
                <a:custGeom>
                  <a:avLst/>
                  <a:gdLst>
                    <a:gd name="T0" fmla="*/ 0 w 411"/>
                    <a:gd name="T1" fmla="*/ 0 h 278"/>
                    <a:gd name="T2" fmla="*/ 411 w 411"/>
                    <a:gd name="T3" fmla="*/ 0 h 278"/>
                    <a:gd name="T4" fmla="*/ 411 w 411"/>
                    <a:gd name="T5" fmla="*/ 278 h 278"/>
                    <a:gd name="T6" fmla="*/ 0 60000 65536"/>
                    <a:gd name="T7" fmla="*/ 0 60000 65536"/>
                    <a:gd name="T8" fmla="*/ 0 60000 65536"/>
                    <a:gd name="T9" fmla="*/ 0 w 411"/>
                    <a:gd name="T10" fmla="*/ 0 h 278"/>
                    <a:gd name="T11" fmla="*/ 411 w 411"/>
                    <a:gd name="T12" fmla="*/ 278 h 2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1" h="278">
                      <a:moveTo>
                        <a:pt x="0" y="0"/>
                      </a:moveTo>
                      <a:lnTo>
                        <a:pt x="411" y="0"/>
                      </a:lnTo>
                      <a:lnTo>
                        <a:pt x="411" y="278"/>
                      </a:lnTo>
                    </a:path>
                  </a:pathLst>
                </a:custGeom>
                <a:noFill/>
                <a:ln w="952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79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634" y="1489"/>
                  <a:ext cx="432" cy="290"/>
                </a:xfrm>
                <a:prstGeom prst="line">
                  <a:avLst/>
                </a:prstGeom>
                <a:noFill/>
                <a:ln w="952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0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935" y="1416"/>
                  <a:ext cx="438" cy="290"/>
                </a:xfrm>
                <a:prstGeom prst="line">
                  <a:avLst/>
                </a:prstGeom>
                <a:noFill/>
                <a:ln w="952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1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657" y="1416"/>
                  <a:ext cx="435" cy="290"/>
                </a:xfrm>
                <a:prstGeom prst="line">
                  <a:avLst/>
                </a:prstGeom>
                <a:noFill/>
                <a:ln w="952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2" name="Line 41"/>
                <p:cNvSpPr>
                  <a:spLocks noChangeShapeType="1"/>
                </p:cNvSpPr>
                <p:nvPr/>
              </p:nvSpPr>
              <p:spPr bwMode="auto">
                <a:xfrm>
                  <a:off x="2092" y="1706"/>
                  <a:ext cx="846" cy="1"/>
                </a:xfrm>
                <a:prstGeom prst="line">
                  <a:avLst/>
                </a:prstGeom>
                <a:noFill/>
                <a:ln w="952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3" name="Freeform 42"/>
                <p:cNvSpPr>
                  <a:spLocks/>
                </p:cNvSpPr>
                <p:nvPr/>
              </p:nvSpPr>
              <p:spPr bwMode="auto">
                <a:xfrm>
                  <a:off x="3360" y="1296"/>
                  <a:ext cx="218" cy="217"/>
                </a:xfrm>
                <a:custGeom>
                  <a:avLst/>
                  <a:gdLst>
                    <a:gd name="T0" fmla="*/ 218 w 218"/>
                    <a:gd name="T1" fmla="*/ 107 h 217"/>
                    <a:gd name="T2" fmla="*/ 218 w 218"/>
                    <a:gd name="T3" fmla="*/ 127 h 217"/>
                    <a:gd name="T4" fmla="*/ 212 w 218"/>
                    <a:gd name="T5" fmla="*/ 145 h 217"/>
                    <a:gd name="T6" fmla="*/ 206 w 218"/>
                    <a:gd name="T7" fmla="*/ 159 h 217"/>
                    <a:gd name="T8" fmla="*/ 197 w 218"/>
                    <a:gd name="T9" fmla="*/ 174 h 217"/>
                    <a:gd name="T10" fmla="*/ 186 w 218"/>
                    <a:gd name="T11" fmla="*/ 185 h 217"/>
                    <a:gd name="T12" fmla="*/ 174 w 218"/>
                    <a:gd name="T13" fmla="*/ 197 h 217"/>
                    <a:gd name="T14" fmla="*/ 160 w 218"/>
                    <a:gd name="T15" fmla="*/ 206 h 217"/>
                    <a:gd name="T16" fmla="*/ 145 w 218"/>
                    <a:gd name="T17" fmla="*/ 212 h 217"/>
                    <a:gd name="T18" fmla="*/ 128 w 218"/>
                    <a:gd name="T19" fmla="*/ 217 h 217"/>
                    <a:gd name="T20" fmla="*/ 110 w 218"/>
                    <a:gd name="T21" fmla="*/ 217 h 217"/>
                    <a:gd name="T22" fmla="*/ 93 w 218"/>
                    <a:gd name="T23" fmla="*/ 217 h 217"/>
                    <a:gd name="T24" fmla="*/ 76 w 218"/>
                    <a:gd name="T25" fmla="*/ 212 h 217"/>
                    <a:gd name="T26" fmla="*/ 61 w 218"/>
                    <a:gd name="T27" fmla="*/ 206 h 217"/>
                    <a:gd name="T28" fmla="*/ 47 w 218"/>
                    <a:gd name="T29" fmla="*/ 197 h 217"/>
                    <a:gd name="T30" fmla="*/ 32 w 218"/>
                    <a:gd name="T31" fmla="*/ 185 h 217"/>
                    <a:gd name="T32" fmla="*/ 21 w 218"/>
                    <a:gd name="T33" fmla="*/ 174 h 217"/>
                    <a:gd name="T34" fmla="*/ 12 w 218"/>
                    <a:gd name="T35" fmla="*/ 159 h 217"/>
                    <a:gd name="T36" fmla="*/ 6 w 218"/>
                    <a:gd name="T37" fmla="*/ 145 h 217"/>
                    <a:gd name="T38" fmla="*/ 3 w 218"/>
                    <a:gd name="T39" fmla="*/ 127 h 217"/>
                    <a:gd name="T40" fmla="*/ 0 w 218"/>
                    <a:gd name="T41" fmla="*/ 110 h 217"/>
                    <a:gd name="T42" fmla="*/ 3 w 218"/>
                    <a:gd name="T43" fmla="*/ 93 h 217"/>
                    <a:gd name="T44" fmla="*/ 6 w 218"/>
                    <a:gd name="T45" fmla="*/ 75 h 217"/>
                    <a:gd name="T46" fmla="*/ 12 w 218"/>
                    <a:gd name="T47" fmla="*/ 58 h 217"/>
                    <a:gd name="T48" fmla="*/ 21 w 218"/>
                    <a:gd name="T49" fmla="*/ 46 h 217"/>
                    <a:gd name="T50" fmla="*/ 32 w 218"/>
                    <a:gd name="T51" fmla="*/ 32 h 217"/>
                    <a:gd name="T52" fmla="*/ 47 w 218"/>
                    <a:gd name="T53" fmla="*/ 20 h 217"/>
                    <a:gd name="T54" fmla="*/ 61 w 218"/>
                    <a:gd name="T55" fmla="*/ 12 h 217"/>
                    <a:gd name="T56" fmla="*/ 76 w 218"/>
                    <a:gd name="T57" fmla="*/ 6 h 217"/>
                    <a:gd name="T58" fmla="*/ 93 w 218"/>
                    <a:gd name="T59" fmla="*/ 3 h 217"/>
                    <a:gd name="T60" fmla="*/ 110 w 218"/>
                    <a:gd name="T61" fmla="*/ 0 h 217"/>
                    <a:gd name="T62" fmla="*/ 128 w 218"/>
                    <a:gd name="T63" fmla="*/ 3 h 217"/>
                    <a:gd name="T64" fmla="*/ 145 w 218"/>
                    <a:gd name="T65" fmla="*/ 6 h 217"/>
                    <a:gd name="T66" fmla="*/ 160 w 218"/>
                    <a:gd name="T67" fmla="*/ 12 h 217"/>
                    <a:gd name="T68" fmla="*/ 174 w 218"/>
                    <a:gd name="T69" fmla="*/ 20 h 217"/>
                    <a:gd name="T70" fmla="*/ 186 w 218"/>
                    <a:gd name="T71" fmla="*/ 32 h 217"/>
                    <a:gd name="T72" fmla="*/ 197 w 218"/>
                    <a:gd name="T73" fmla="*/ 46 h 217"/>
                    <a:gd name="T74" fmla="*/ 206 w 218"/>
                    <a:gd name="T75" fmla="*/ 58 h 217"/>
                    <a:gd name="T76" fmla="*/ 212 w 218"/>
                    <a:gd name="T77" fmla="*/ 75 h 217"/>
                    <a:gd name="T78" fmla="*/ 218 w 218"/>
                    <a:gd name="T79" fmla="*/ 93 h 217"/>
                    <a:gd name="T80" fmla="*/ 218 w 218"/>
                    <a:gd name="T81" fmla="*/ 110 h 217"/>
                    <a:gd name="T82" fmla="*/ 218 w 218"/>
                    <a:gd name="T83" fmla="*/ 110 h 217"/>
                    <a:gd name="T84" fmla="*/ 218 w 218"/>
                    <a:gd name="T85" fmla="*/ 107 h 21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8"/>
                    <a:gd name="T130" fmla="*/ 0 h 217"/>
                    <a:gd name="T131" fmla="*/ 218 w 218"/>
                    <a:gd name="T132" fmla="*/ 217 h 217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8" h="217">
                      <a:moveTo>
                        <a:pt x="218" y="107"/>
                      </a:moveTo>
                      <a:lnTo>
                        <a:pt x="218" y="127"/>
                      </a:lnTo>
                      <a:lnTo>
                        <a:pt x="212" y="145"/>
                      </a:lnTo>
                      <a:lnTo>
                        <a:pt x="206" y="159"/>
                      </a:lnTo>
                      <a:lnTo>
                        <a:pt x="197" y="174"/>
                      </a:lnTo>
                      <a:lnTo>
                        <a:pt x="186" y="185"/>
                      </a:lnTo>
                      <a:lnTo>
                        <a:pt x="174" y="197"/>
                      </a:lnTo>
                      <a:lnTo>
                        <a:pt x="160" y="206"/>
                      </a:lnTo>
                      <a:lnTo>
                        <a:pt x="145" y="212"/>
                      </a:lnTo>
                      <a:lnTo>
                        <a:pt x="128" y="217"/>
                      </a:lnTo>
                      <a:lnTo>
                        <a:pt x="110" y="217"/>
                      </a:lnTo>
                      <a:lnTo>
                        <a:pt x="93" y="217"/>
                      </a:lnTo>
                      <a:lnTo>
                        <a:pt x="76" y="212"/>
                      </a:lnTo>
                      <a:lnTo>
                        <a:pt x="61" y="206"/>
                      </a:lnTo>
                      <a:lnTo>
                        <a:pt x="47" y="197"/>
                      </a:lnTo>
                      <a:lnTo>
                        <a:pt x="32" y="185"/>
                      </a:lnTo>
                      <a:lnTo>
                        <a:pt x="21" y="174"/>
                      </a:lnTo>
                      <a:lnTo>
                        <a:pt x="12" y="159"/>
                      </a:lnTo>
                      <a:lnTo>
                        <a:pt x="6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3"/>
                      </a:lnTo>
                      <a:lnTo>
                        <a:pt x="6" y="75"/>
                      </a:lnTo>
                      <a:lnTo>
                        <a:pt x="12" y="58"/>
                      </a:lnTo>
                      <a:lnTo>
                        <a:pt x="21" y="46"/>
                      </a:lnTo>
                      <a:lnTo>
                        <a:pt x="32" y="32"/>
                      </a:lnTo>
                      <a:lnTo>
                        <a:pt x="47" y="20"/>
                      </a:lnTo>
                      <a:lnTo>
                        <a:pt x="61" y="12"/>
                      </a:lnTo>
                      <a:lnTo>
                        <a:pt x="76" y="6"/>
                      </a:lnTo>
                      <a:lnTo>
                        <a:pt x="93" y="3"/>
                      </a:lnTo>
                      <a:lnTo>
                        <a:pt x="110" y="0"/>
                      </a:lnTo>
                      <a:lnTo>
                        <a:pt x="128" y="3"/>
                      </a:lnTo>
                      <a:lnTo>
                        <a:pt x="145" y="6"/>
                      </a:lnTo>
                      <a:lnTo>
                        <a:pt x="160" y="12"/>
                      </a:lnTo>
                      <a:lnTo>
                        <a:pt x="174" y="20"/>
                      </a:lnTo>
                      <a:lnTo>
                        <a:pt x="186" y="32"/>
                      </a:lnTo>
                      <a:lnTo>
                        <a:pt x="197" y="46"/>
                      </a:lnTo>
                      <a:lnTo>
                        <a:pt x="206" y="58"/>
                      </a:lnTo>
                      <a:lnTo>
                        <a:pt x="212" y="75"/>
                      </a:lnTo>
                      <a:lnTo>
                        <a:pt x="218" y="93"/>
                      </a:lnTo>
                      <a:lnTo>
                        <a:pt x="218" y="110"/>
                      </a:lnTo>
                      <a:lnTo>
                        <a:pt x="218" y="107"/>
                      </a:lnTo>
                      <a:close/>
                    </a:path>
                  </a:pathLst>
                </a:custGeom>
                <a:solidFill>
                  <a:schemeClr val="accent1">
                    <a:alpha val="50195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84" name="Freeform 43"/>
                <p:cNvSpPr>
                  <a:spLocks/>
                </p:cNvSpPr>
                <p:nvPr/>
              </p:nvSpPr>
              <p:spPr bwMode="auto">
                <a:xfrm>
                  <a:off x="2655" y="1681"/>
                  <a:ext cx="52" cy="64"/>
                </a:xfrm>
                <a:custGeom>
                  <a:avLst/>
                  <a:gdLst>
                    <a:gd name="T0" fmla="*/ 52 w 52"/>
                    <a:gd name="T1" fmla="*/ 43 h 64"/>
                    <a:gd name="T2" fmla="*/ 0 w 52"/>
                    <a:gd name="T3" fmla="*/ 0 h 64"/>
                    <a:gd name="T4" fmla="*/ 23 w 52"/>
                    <a:gd name="T5" fmla="*/ 64 h 64"/>
                    <a:gd name="T6" fmla="*/ 52 w 52"/>
                    <a:gd name="T7" fmla="*/ 43 h 64"/>
                    <a:gd name="T8" fmla="*/ 52 w 52"/>
                    <a:gd name="T9" fmla="*/ 43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4"/>
                    <a:gd name="T17" fmla="*/ 52 w 52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4">
                      <a:moveTo>
                        <a:pt x="52" y="43"/>
                      </a:moveTo>
                      <a:lnTo>
                        <a:pt x="0" y="0"/>
                      </a:lnTo>
                      <a:lnTo>
                        <a:pt x="23" y="64"/>
                      </a:lnTo>
                      <a:lnTo>
                        <a:pt x="52" y="4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8485" name="Group 44"/>
                <p:cNvGrpSpPr>
                  <a:grpSpLocks/>
                </p:cNvGrpSpPr>
                <p:nvPr/>
              </p:nvGrpSpPr>
              <p:grpSpPr bwMode="auto">
                <a:xfrm>
                  <a:off x="2686" y="1729"/>
                  <a:ext cx="628" cy="540"/>
                  <a:chOff x="2782" y="2983"/>
                  <a:chExt cx="628" cy="540"/>
                </a:xfrm>
              </p:grpSpPr>
              <p:sp>
                <p:nvSpPr>
                  <p:cNvPr id="1848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817" y="3396"/>
                    <a:ext cx="593" cy="1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ko-KR" sz="1200">
                        <a:solidFill>
                          <a:srgbClr val="000000"/>
                        </a:solidFill>
                        <a:latin typeface="Arial" charset="0"/>
                      </a:rPr>
                      <a:t>virtual circuits</a:t>
                    </a:r>
                    <a:endParaRPr lang="en-US" altLang="ko-KR"/>
                  </a:p>
                </p:txBody>
              </p:sp>
              <p:sp>
                <p:nvSpPr>
                  <p:cNvPr id="18488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782" y="2983"/>
                    <a:ext cx="293" cy="4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489" name="Line 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16" y="3059"/>
                    <a:ext cx="162" cy="33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486" name="Freeform 48"/>
                <p:cNvSpPr>
                  <a:spLocks/>
                </p:cNvSpPr>
                <p:nvPr/>
              </p:nvSpPr>
              <p:spPr bwMode="auto">
                <a:xfrm>
                  <a:off x="2784" y="1759"/>
                  <a:ext cx="46" cy="66"/>
                </a:xfrm>
                <a:custGeom>
                  <a:avLst/>
                  <a:gdLst>
                    <a:gd name="T0" fmla="*/ 43 w 46"/>
                    <a:gd name="T1" fmla="*/ 52 h 66"/>
                    <a:gd name="T2" fmla="*/ 0 w 46"/>
                    <a:gd name="T3" fmla="*/ 0 h 66"/>
                    <a:gd name="T4" fmla="*/ 14 w 46"/>
                    <a:gd name="T5" fmla="*/ 66 h 66"/>
                    <a:gd name="T6" fmla="*/ 46 w 46"/>
                    <a:gd name="T7" fmla="*/ 52 h 66"/>
                    <a:gd name="T8" fmla="*/ 46 w 46"/>
                    <a:gd name="T9" fmla="*/ 52 h 66"/>
                    <a:gd name="T10" fmla="*/ 43 w 46"/>
                    <a:gd name="T11" fmla="*/ 52 h 6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6"/>
                    <a:gd name="T19" fmla="*/ 0 h 66"/>
                    <a:gd name="T20" fmla="*/ 46 w 46"/>
                    <a:gd name="T21" fmla="*/ 66 h 6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6" h="66">
                      <a:moveTo>
                        <a:pt x="43" y="52"/>
                      </a:moveTo>
                      <a:lnTo>
                        <a:pt x="0" y="0"/>
                      </a:lnTo>
                      <a:lnTo>
                        <a:pt x="14" y="66"/>
                      </a:lnTo>
                      <a:lnTo>
                        <a:pt x="46" y="52"/>
                      </a:lnTo>
                      <a:lnTo>
                        <a:pt x="43" y="5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438" name="Group 49"/>
              <p:cNvGrpSpPr>
                <a:grpSpLocks/>
              </p:cNvGrpSpPr>
              <p:nvPr/>
            </p:nvGrpSpPr>
            <p:grpSpPr bwMode="auto">
              <a:xfrm>
                <a:off x="884238" y="3419475"/>
                <a:ext cx="4221162" cy="1533525"/>
                <a:chOff x="1584" y="2544"/>
                <a:chExt cx="2659" cy="966"/>
              </a:xfrm>
            </p:grpSpPr>
            <p:sp>
              <p:nvSpPr>
                <p:cNvPr id="18440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680" y="2969"/>
                  <a:ext cx="432" cy="29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41" name="Line 51"/>
                <p:cNvSpPr>
                  <a:spLocks noChangeShapeType="1"/>
                </p:cNvSpPr>
                <p:nvPr/>
              </p:nvSpPr>
              <p:spPr bwMode="auto">
                <a:xfrm>
                  <a:off x="2617" y="2969"/>
                  <a:ext cx="3" cy="3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42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617" y="2682"/>
                  <a:ext cx="3" cy="2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4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052" y="2682"/>
                  <a:ext cx="437" cy="2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44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3055" y="2972"/>
                  <a:ext cx="432" cy="2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45" name="Line 55"/>
                <p:cNvSpPr>
                  <a:spLocks noChangeShapeType="1"/>
                </p:cNvSpPr>
                <p:nvPr/>
              </p:nvSpPr>
              <p:spPr bwMode="auto">
                <a:xfrm>
                  <a:off x="2183" y="2969"/>
                  <a:ext cx="872" cy="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46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1751" y="2682"/>
                  <a:ext cx="432" cy="2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47" name="Freeform 57"/>
                <p:cNvSpPr>
                  <a:spLocks/>
                </p:cNvSpPr>
                <p:nvPr/>
              </p:nvSpPr>
              <p:spPr bwMode="auto">
                <a:xfrm>
                  <a:off x="2510" y="2572"/>
                  <a:ext cx="217" cy="217"/>
                </a:xfrm>
                <a:custGeom>
                  <a:avLst/>
                  <a:gdLst>
                    <a:gd name="T0" fmla="*/ 217 w 217"/>
                    <a:gd name="T1" fmla="*/ 107 h 217"/>
                    <a:gd name="T2" fmla="*/ 217 w 217"/>
                    <a:gd name="T3" fmla="*/ 127 h 217"/>
                    <a:gd name="T4" fmla="*/ 212 w 217"/>
                    <a:gd name="T5" fmla="*/ 145 h 217"/>
                    <a:gd name="T6" fmla="*/ 206 w 217"/>
                    <a:gd name="T7" fmla="*/ 159 h 217"/>
                    <a:gd name="T8" fmla="*/ 197 w 217"/>
                    <a:gd name="T9" fmla="*/ 174 h 217"/>
                    <a:gd name="T10" fmla="*/ 185 w 217"/>
                    <a:gd name="T11" fmla="*/ 185 h 217"/>
                    <a:gd name="T12" fmla="*/ 174 w 217"/>
                    <a:gd name="T13" fmla="*/ 197 h 217"/>
                    <a:gd name="T14" fmla="*/ 159 w 217"/>
                    <a:gd name="T15" fmla="*/ 206 h 217"/>
                    <a:gd name="T16" fmla="*/ 145 w 217"/>
                    <a:gd name="T17" fmla="*/ 212 h 217"/>
                    <a:gd name="T18" fmla="*/ 128 w 217"/>
                    <a:gd name="T19" fmla="*/ 217 h 217"/>
                    <a:gd name="T20" fmla="*/ 110 w 217"/>
                    <a:gd name="T21" fmla="*/ 217 h 217"/>
                    <a:gd name="T22" fmla="*/ 93 w 217"/>
                    <a:gd name="T23" fmla="*/ 217 h 217"/>
                    <a:gd name="T24" fmla="*/ 75 w 217"/>
                    <a:gd name="T25" fmla="*/ 212 h 217"/>
                    <a:gd name="T26" fmla="*/ 61 w 217"/>
                    <a:gd name="T27" fmla="*/ 206 h 217"/>
                    <a:gd name="T28" fmla="*/ 46 w 217"/>
                    <a:gd name="T29" fmla="*/ 197 h 217"/>
                    <a:gd name="T30" fmla="*/ 32 w 217"/>
                    <a:gd name="T31" fmla="*/ 185 h 217"/>
                    <a:gd name="T32" fmla="*/ 20 w 217"/>
                    <a:gd name="T33" fmla="*/ 174 h 217"/>
                    <a:gd name="T34" fmla="*/ 12 w 217"/>
                    <a:gd name="T35" fmla="*/ 159 h 217"/>
                    <a:gd name="T36" fmla="*/ 6 w 217"/>
                    <a:gd name="T37" fmla="*/ 145 h 217"/>
                    <a:gd name="T38" fmla="*/ 3 w 217"/>
                    <a:gd name="T39" fmla="*/ 127 h 217"/>
                    <a:gd name="T40" fmla="*/ 0 w 217"/>
                    <a:gd name="T41" fmla="*/ 110 h 217"/>
                    <a:gd name="T42" fmla="*/ 3 w 217"/>
                    <a:gd name="T43" fmla="*/ 93 h 217"/>
                    <a:gd name="T44" fmla="*/ 6 w 217"/>
                    <a:gd name="T45" fmla="*/ 75 h 217"/>
                    <a:gd name="T46" fmla="*/ 12 w 217"/>
                    <a:gd name="T47" fmla="*/ 58 h 217"/>
                    <a:gd name="T48" fmla="*/ 20 w 217"/>
                    <a:gd name="T49" fmla="*/ 46 h 217"/>
                    <a:gd name="T50" fmla="*/ 32 w 217"/>
                    <a:gd name="T51" fmla="*/ 32 h 217"/>
                    <a:gd name="T52" fmla="*/ 46 w 217"/>
                    <a:gd name="T53" fmla="*/ 20 h 217"/>
                    <a:gd name="T54" fmla="*/ 61 w 217"/>
                    <a:gd name="T55" fmla="*/ 12 h 217"/>
                    <a:gd name="T56" fmla="*/ 75 w 217"/>
                    <a:gd name="T57" fmla="*/ 6 h 217"/>
                    <a:gd name="T58" fmla="*/ 93 w 217"/>
                    <a:gd name="T59" fmla="*/ 3 h 217"/>
                    <a:gd name="T60" fmla="*/ 110 w 217"/>
                    <a:gd name="T61" fmla="*/ 0 h 217"/>
                    <a:gd name="T62" fmla="*/ 128 w 217"/>
                    <a:gd name="T63" fmla="*/ 3 h 217"/>
                    <a:gd name="T64" fmla="*/ 145 w 217"/>
                    <a:gd name="T65" fmla="*/ 6 h 217"/>
                    <a:gd name="T66" fmla="*/ 159 w 217"/>
                    <a:gd name="T67" fmla="*/ 12 h 217"/>
                    <a:gd name="T68" fmla="*/ 174 w 217"/>
                    <a:gd name="T69" fmla="*/ 20 h 217"/>
                    <a:gd name="T70" fmla="*/ 185 w 217"/>
                    <a:gd name="T71" fmla="*/ 32 h 217"/>
                    <a:gd name="T72" fmla="*/ 197 w 217"/>
                    <a:gd name="T73" fmla="*/ 46 h 217"/>
                    <a:gd name="T74" fmla="*/ 206 w 217"/>
                    <a:gd name="T75" fmla="*/ 58 h 217"/>
                    <a:gd name="T76" fmla="*/ 212 w 217"/>
                    <a:gd name="T77" fmla="*/ 75 h 217"/>
                    <a:gd name="T78" fmla="*/ 217 w 217"/>
                    <a:gd name="T79" fmla="*/ 93 h 217"/>
                    <a:gd name="T80" fmla="*/ 217 w 217"/>
                    <a:gd name="T81" fmla="*/ 110 h 217"/>
                    <a:gd name="T82" fmla="*/ 217 w 217"/>
                    <a:gd name="T83" fmla="*/ 110 h 217"/>
                    <a:gd name="T84" fmla="*/ 217 w 217"/>
                    <a:gd name="T85" fmla="*/ 107 h 21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7"/>
                    <a:gd name="T130" fmla="*/ 0 h 217"/>
                    <a:gd name="T131" fmla="*/ 217 w 217"/>
                    <a:gd name="T132" fmla="*/ 217 h 217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7" h="217">
                      <a:moveTo>
                        <a:pt x="217" y="107"/>
                      </a:moveTo>
                      <a:lnTo>
                        <a:pt x="217" y="127"/>
                      </a:lnTo>
                      <a:lnTo>
                        <a:pt x="212" y="145"/>
                      </a:lnTo>
                      <a:lnTo>
                        <a:pt x="206" y="159"/>
                      </a:lnTo>
                      <a:lnTo>
                        <a:pt x="197" y="174"/>
                      </a:lnTo>
                      <a:lnTo>
                        <a:pt x="185" y="185"/>
                      </a:lnTo>
                      <a:lnTo>
                        <a:pt x="174" y="197"/>
                      </a:lnTo>
                      <a:lnTo>
                        <a:pt x="159" y="206"/>
                      </a:lnTo>
                      <a:lnTo>
                        <a:pt x="145" y="212"/>
                      </a:lnTo>
                      <a:lnTo>
                        <a:pt x="128" y="217"/>
                      </a:lnTo>
                      <a:lnTo>
                        <a:pt x="110" y="217"/>
                      </a:lnTo>
                      <a:lnTo>
                        <a:pt x="93" y="217"/>
                      </a:lnTo>
                      <a:lnTo>
                        <a:pt x="75" y="212"/>
                      </a:lnTo>
                      <a:lnTo>
                        <a:pt x="61" y="206"/>
                      </a:lnTo>
                      <a:lnTo>
                        <a:pt x="46" y="197"/>
                      </a:lnTo>
                      <a:lnTo>
                        <a:pt x="32" y="185"/>
                      </a:lnTo>
                      <a:lnTo>
                        <a:pt x="20" y="174"/>
                      </a:lnTo>
                      <a:lnTo>
                        <a:pt x="12" y="159"/>
                      </a:lnTo>
                      <a:lnTo>
                        <a:pt x="6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3"/>
                      </a:lnTo>
                      <a:lnTo>
                        <a:pt x="6" y="75"/>
                      </a:lnTo>
                      <a:lnTo>
                        <a:pt x="12" y="58"/>
                      </a:lnTo>
                      <a:lnTo>
                        <a:pt x="20" y="46"/>
                      </a:lnTo>
                      <a:lnTo>
                        <a:pt x="32" y="32"/>
                      </a:lnTo>
                      <a:lnTo>
                        <a:pt x="46" y="20"/>
                      </a:lnTo>
                      <a:lnTo>
                        <a:pt x="61" y="12"/>
                      </a:lnTo>
                      <a:lnTo>
                        <a:pt x="75" y="6"/>
                      </a:lnTo>
                      <a:lnTo>
                        <a:pt x="93" y="3"/>
                      </a:lnTo>
                      <a:lnTo>
                        <a:pt x="110" y="0"/>
                      </a:lnTo>
                      <a:lnTo>
                        <a:pt x="128" y="3"/>
                      </a:lnTo>
                      <a:lnTo>
                        <a:pt x="145" y="6"/>
                      </a:lnTo>
                      <a:lnTo>
                        <a:pt x="159" y="12"/>
                      </a:lnTo>
                      <a:lnTo>
                        <a:pt x="174" y="20"/>
                      </a:lnTo>
                      <a:lnTo>
                        <a:pt x="185" y="32"/>
                      </a:lnTo>
                      <a:lnTo>
                        <a:pt x="197" y="46"/>
                      </a:lnTo>
                      <a:lnTo>
                        <a:pt x="206" y="58"/>
                      </a:lnTo>
                      <a:lnTo>
                        <a:pt x="212" y="75"/>
                      </a:lnTo>
                      <a:lnTo>
                        <a:pt x="217" y="93"/>
                      </a:lnTo>
                      <a:lnTo>
                        <a:pt x="217" y="110"/>
                      </a:lnTo>
                      <a:lnTo>
                        <a:pt x="217" y="1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48" name="Freeform 58"/>
                <p:cNvSpPr>
                  <a:spLocks/>
                </p:cNvSpPr>
                <p:nvPr/>
              </p:nvSpPr>
              <p:spPr bwMode="auto">
                <a:xfrm>
                  <a:off x="2510" y="2572"/>
                  <a:ext cx="217" cy="217"/>
                </a:xfrm>
                <a:custGeom>
                  <a:avLst/>
                  <a:gdLst>
                    <a:gd name="T0" fmla="*/ 217 w 217"/>
                    <a:gd name="T1" fmla="*/ 107 h 217"/>
                    <a:gd name="T2" fmla="*/ 217 w 217"/>
                    <a:gd name="T3" fmla="*/ 127 h 217"/>
                    <a:gd name="T4" fmla="*/ 212 w 217"/>
                    <a:gd name="T5" fmla="*/ 145 h 217"/>
                    <a:gd name="T6" fmla="*/ 206 w 217"/>
                    <a:gd name="T7" fmla="*/ 159 h 217"/>
                    <a:gd name="T8" fmla="*/ 197 w 217"/>
                    <a:gd name="T9" fmla="*/ 174 h 217"/>
                    <a:gd name="T10" fmla="*/ 185 w 217"/>
                    <a:gd name="T11" fmla="*/ 185 h 217"/>
                    <a:gd name="T12" fmla="*/ 174 w 217"/>
                    <a:gd name="T13" fmla="*/ 197 h 217"/>
                    <a:gd name="T14" fmla="*/ 159 w 217"/>
                    <a:gd name="T15" fmla="*/ 206 h 217"/>
                    <a:gd name="T16" fmla="*/ 145 w 217"/>
                    <a:gd name="T17" fmla="*/ 212 h 217"/>
                    <a:gd name="T18" fmla="*/ 128 w 217"/>
                    <a:gd name="T19" fmla="*/ 217 h 217"/>
                    <a:gd name="T20" fmla="*/ 110 w 217"/>
                    <a:gd name="T21" fmla="*/ 217 h 217"/>
                    <a:gd name="T22" fmla="*/ 93 w 217"/>
                    <a:gd name="T23" fmla="*/ 217 h 217"/>
                    <a:gd name="T24" fmla="*/ 75 w 217"/>
                    <a:gd name="T25" fmla="*/ 212 h 217"/>
                    <a:gd name="T26" fmla="*/ 61 w 217"/>
                    <a:gd name="T27" fmla="*/ 206 h 217"/>
                    <a:gd name="T28" fmla="*/ 46 w 217"/>
                    <a:gd name="T29" fmla="*/ 197 h 217"/>
                    <a:gd name="T30" fmla="*/ 32 w 217"/>
                    <a:gd name="T31" fmla="*/ 185 h 217"/>
                    <a:gd name="T32" fmla="*/ 20 w 217"/>
                    <a:gd name="T33" fmla="*/ 174 h 217"/>
                    <a:gd name="T34" fmla="*/ 12 w 217"/>
                    <a:gd name="T35" fmla="*/ 159 h 217"/>
                    <a:gd name="T36" fmla="*/ 6 w 217"/>
                    <a:gd name="T37" fmla="*/ 145 h 217"/>
                    <a:gd name="T38" fmla="*/ 3 w 217"/>
                    <a:gd name="T39" fmla="*/ 127 h 217"/>
                    <a:gd name="T40" fmla="*/ 0 w 217"/>
                    <a:gd name="T41" fmla="*/ 110 h 217"/>
                    <a:gd name="T42" fmla="*/ 3 w 217"/>
                    <a:gd name="T43" fmla="*/ 93 h 217"/>
                    <a:gd name="T44" fmla="*/ 6 w 217"/>
                    <a:gd name="T45" fmla="*/ 75 h 217"/>
                    <a:gd name="T46" fmla="*/ 12 w 217"/>
                    <a:gd name="T47" fmla="*/ 58 h 217"/>
                    <a:gd name="T48" fmla="*/ 20 w 217"/>
                    <a:gd name="T49" fmla="*/ 46 h 217"/>
                    <a:gd name="T50" fmla="*/ 32 w 217"/>
                    <a:gd name="T51" fmla="*/ 32 h 217"/>
                    <a:gd name="T52" fmla="*/ 46 w 217"/>
                    <a:gd name="T53" fmla="*/ 20 h 217"/>
                    <a:gd name="T54" fmla="*/ 61 w 217"/>
                    <a:gd name="T55" fmla="*/ 12 h 217"/>
                    <a:gd name="T56" fmla="*/ 75 w 217"/>
                    <a:gd name="T57" fmla="*/ 6 h 217"/>
                    <a:gd name="T58" fmla="*/ 93 w 217"/>
                    <a:gd name="T59" fmla="*/ 3 h 217"/>
                    <a:gd name="T60" fmla="*/ 110 w 217"/>
                    <a:gd name="T61" fmla="*/ 0 h 217"/>
                    <a:gd name="T62" fmla="*/ 128 w 217"/>
                    <a:gd name="T63" fmla="*/ 3 h 217"/>
                    <a:gd name="T64" fmla="*/ 145 w 217"/>
                    <a:gd name="T65" fmla="*/ 6 h 217"/>
                    <a:gd name="T66" fmla="*/ 159 w 217"/>
                    <a:gd name="T67" fmla="*/ 12 h 217"/>
                    <a:gd name="T68" fmla="*/ 174 w 217"/>
                    <a:gd name="T69" fmla="*/ 20 h 217"/>
                    <a:gd name="T70" fmla="*/ 185 w 217"/>
                    <a:gd name="T71" fmla="*/ 32 h 217"/>
                    <a:gd name="T72" fmla="*/ 197 w 217"/>
                    <a:gd name="T73" fmla="*/ 46 h 217"/>
                    <a:gd name="T74" fmla="*/ 206 w 217"/>
                    <a:gd name="T75" fmla="*/ 58 h 217"/>
                    <a:gd name="T76" fmla="*/ 212 w 217"/>
                    <a:gd name="T77" fmla="*/ 75 h 217"/>
                    <a:gd name="T78" fmla="*/ 217 w 217"/>
                    <a:gd name="T79" fmla="*/ 93 h 217"/>
                    <a:gd name="T80" fmla="*/ 217 w 217"/>
                    <a:gd name="T81" fmla="*/ 110 h 217"/>
                    <a:gd name="T82" fmla="*/ 217 w 217"/>
                    <a:gd name="T83" fmla="*/ 110 h 21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7"/>
                    <a:gd name="T127" fmla="*/ 0 h 217"/>
                    <a:gd name="T128" fmla="*/ 217 w 217"/>
                    <a:gd name="T129" fmla="*/ 217 h 217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7" h="217">
                      <a:moveTo>
                        <a:pt x="217" y="107"/>
                      </a:moveTo>
                      <a:lnTo>
                        <a:pt x="217" y="127"/>
                      </a:lnTo>
                      <a:lnTo>
                        <a:pt x="212" y="145"/>
                      </a:lnTo>
                      <a:lnTo>
                        <a:pt x="206" y="159"/>
                      </a:lnTo>
                      <a:lnTo>
                        <a:pt x="197" y="174"/>
                      </a:lnTo>
                      <a:lnTo>
                        <a:pt x="185" y="185"/>
                      </a:lnTo>
                      <a:lnTo>
                        <a:pt x="174" y="197"/>
                      </a:lnTo>
                      <a:lnTo>
                        <a:pt x="159" y="206"/>
                      </a:lnTo>
                      <a:lnTo>
                        <a:pt x="145" y="212"/>
                      </a:lnTo>
                      <a:lnTo>
                        <a:pt x="128" y="217"/>
                      </a:lnTo>
                      <a:lnTo>
                        <a:pt x="110" y="217"/>
                      </a:lnTo>
                      <a:lnTo>
                        <a:pt x="93" y="217"/>
                      </a:lnTo>
                      <a:lnTo>
                        <a:pt x="75" y="212"/>
                      </a:lnTo>
                      <a:lnTo>
                        <a:pt x="61" y="206"/>
                      </a:lnTo>
                      <a:lnTo>
                        <a:pt x="46" y="197"/>
                      </a:lnTo>
                      <a:lnTo>
                        <a:pt x="32" y="185"/>
                      </a:lnTo>
                      <a:lnTo>
                        <a:pt x="20" y="174"/>
                      </a:lnTo>
                      <a:lnTo>
                        <a:pt x="12" y="159"/>
                      </a:lnTo>
                      <a:lnTo>
                        <a:pt x="6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3"/>
                      </a:lnTo>
                      <a:lnTo>
                        <a:pt x="6" y="75"/>
                      </a:lnTo>
                      <a:lnTo>
                        <a:pt x="12" y="58"/>
                      </a:lnTo>
                      <a:lnTo>
                        <a:pt x="20" y="46"/>
                      </a:lnTo>
                      <a:lnTo>
                        <a:pt x="32" y="32"/>
                      </a:lnTo>
                      <a:lnTo>
                        <a:pt x="46" y="20"/>
                      </a:lnTo>
                      <a:lnTo>
                        <a:pt x="61" y="12"/>
                      </a:lnTo>
                      <a:lnTo>
                        <a:pt x="75" y="6"/>
                      </a:lnTo>
                      <a:lnTo>
                        <a:pt x="93" y="3"/>
                      </a:lnTo>
                      <a:lnTo>
                        <a:pt x="110" y="0"/>
                      </a:lnTo>
                      <a:lnTo>
                        <a:pt x="128" y="3"/>
                      </a:lnTo>
                      <a:lnTo>
                        <a:pt x="145" y="6"/>
                      </a:lnTo>
                      <a:lnTo>
                        <a:pt x="159" y="12"/>
                      </a:lnTo>
                      <a:lnTo>
                        <a:pt x="174" y="20"/>
                      </a:lnTo>
                      <a:lnTo>
                        <a:pt x="185" y="32"/>
                      </a:lnTo>
                      <a:lnTo>
                        <a:pt x="197" y="46"/>
                      </a:lnTo>
                      <a:lnTo>
                        <a:pt x="206" y="58"/>
                      </a:lnTo>
                      <a:lnTo>
                        <a:pt x="212" y="75"/>
                      </a:lnTo>
                      <a:lnTo>
                        <a:pt x="217" y="93"/>
                      </a:lnTo>
                      <a:lnTo>
                        <a:pt x="217" y="1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49" name="Freeform 59"/>
                <p:cNvSpPr>
                  <a:spLocks/>
                </p:cNvSpPr>
                <p:nvPr/>
              </p:nvSpPr>
              <p:spPr bwMode="auto">
                <a:xfrm>
                  <a:off x="1641" y="3152"/>
                  <a:ext cx="217" cy="217"/>
                </a:xfrm>
                <a:custGeom>
                  <a:avLst/>
                  <a:gdLst>
                    <a:gd name="T0" fmla="*/ 217 w 217"/>
                    <a:gd name="T1" fmla="*/ 107 h 217"/>
                    <a:gd name="T2" fmla="*/ 217 w 217"/>
                    <a:gd name="T3" fmla="*/ 127 h 217"/>
                    <a:gd name="T4" fmla="*/ 211 w 217"/>
                    <a:gd name="T5" fmla="*/ 145 h 217"/>
                    <a:gd name="T6" fmla="*/ 205 w 217"/>
                    <a:gd name="T7" fmla="*/ 159 h 217"/>
                    <a:gd name="T8" fmla="*/ 197 w 217"/>
                    <a:gd name="T9" fmla="*/ 173 h 217"/>
                    <a:gd name="T10" fmla="*/ 185 w 217"/>
                    <a:gd name="T11" fmla="*/ 185 h 217"/>
                    <a:gd name="T12" fmla="*/ 174 w 217"/>
                    <a:gd name="T13" fmla="*/ 197 h 217"/>
                    <a:gd name="T14" fmla="*/ 159 w 217"/>
                    <a:gd name="T15" fmla="*/ 205 h 217"/>
                    <a:gd name="T16" fmla="*/ 145 w 217"/>
                    <a:gd name="T17" fmla="*/ 211 h 217"/>
                    <a:gd name="T18" fmla="*/ 127 w 217"/>
                    <a:gd name="T19" fmla="*/ 217 h 217"/>
                    <a:gd name="T20" fmla="*/ 110 w 217"/>
                    <a:gd name="T21" fmla="*/ 217 h 217"/>
                    <a:gd name="T22" fmla="*/ 92 w 217"/>
                    <a:gd name="T23" fmla="*/ 217 h 217"/>
                    <a:gd name="T24" fmla="*/ 75 w 217"/>
                    <a:gd name="T25" fmla="*/ 211 h 217"/>
                    <a:gd name="T26" fmla="*/ 61 w 217"/>
                    <a:gd name="T27" fmla="*/ 205 h 217"/>
                    <a:gd name="T28" fmla="*/ 46 w 217"/>
                    <a:gd name="T29" fmla="*/ 197 h 217"/>
                    <a:gd name="T30" fmla="*/ 32 w 217"/>
                    <a:gd name="T31" fmla="*/ 185 h 217"/>
                    <a:gd name="T32" fmla="*/ 20 w 217"/>
                    <a:gd name="T33" fmla="*/ 173 h 217"/>
                    <a:gd name="T34" fmla="*/ 11 w 217"/>
                    <a:gd name="T35" fmla="*/ 159 h 217"/>
                    <a:gd name="T36" fmla="*/ 5 w 217"/>
                    <a:gd name="T37" fmla="*/ 145 h 217"/>
                    <a:gd name="T38" fmla="*/ 3 w 217"/>
                    <a:gd name="T39" fmla="*/ 127 h 217"/>
                    <a:gd name="T40" fmla="*/ 0 w 217"/>
                    <a:gd name="T41" fmla="*/ 110 h 217"/>
                    <a:gd name="T42" fmla="*/ 3 w 217"/>
                    <a:gd name="T43" fmla="*/ 92 h 217"/>
                    <a:gd name="T44" fmla="*/ 5 w 217"/>
                    <a:gd name="T45" fmla="*/ 75 h 217"/>
                    <a:gd name="T46" fmla="*/ 11 w 217"/>
                    <a:gd name="T47" fmla="*/ 58 h 217"/>
                    <a:gd name="T48" fmla="*/ 20 w 217"/>
                    <a:gd name="T49" fmla="*/ 46 h 217"/>
                    <a:gd name="T50" fmla="*/ 32 w 217"/>
                    <a:gd name="T51" fmla="*/ 31 h 217"/>
                    <a:gd name="T52" fmla="*/ 46 w 217"/>
                    <a:gd name="T53" fmla="*/ 20 h 217"/>
                    <a:gd name="T54" fmla="*/ 61 w 217"/>
                    <a:gd name="T55" fmla="*/ 11 h 217"/>
                    <a:gd name="T56" fmla="*/ 75 w 217"/>
                    <a:gd name="T57" fmla="*/ 5 h 217"/>
                    <a:gd name="T58" fmla="*/ 92 w 217"/>
                    <a:gd name="T59" fmla="*/ 2 h 217"/>
                    <a:gd name="T60" fmla="*/ 110 w 217"/>
                    <a:gd name="T61" fmla="*/ 0 h 217"/>
                    <a:gd name="T62" fmla="*/ 127 w 217"/>
                    <a:gd name="T63" fmla="*/ 2 h 217"/>
                    <a:gd name="T64" fmla="*/ 145 w 217"/>
                    <a:gd name="T65" fmla="*/ 5 h 217"/>
                    <a:gd name="T66" fmla="*/ 159 w 217"/>
                    <a:gd name="T67" fmla="*/ 11 h 217"/>
                    <a:gd name="T68" fmla="*/ 174 w 217"/>
                    <a:gd name="T69" fmla="*/ 20 h 217"/>
                    <a:gd name="T70" fmla="*/ 185 w 217"/>
                    <a:gd name="T71" fmla="*/ 31 h 217"/>
                    <a:gd name="T72" fmla="*/ 197 w 217"/>
                    <a:gd name="T73" fmla="*/ 46 h 217"/>
                    <a:gd name="T74" fmla="*/ 205 w 217"/>
                    <a:gd name="T75" fmla="*/ 58 h 217"/>
                    <a:gd name="T76" fmla="*/ 211 w 217"/>
                    <a:gd name="T77" fmla="*/ 75 h 217"/>
                    <a:gd name="T78" fmla="*/ 217 w 217"/>
                    <a:gd name="T79" fmla="*/ 92 h 217"/>
                    <a:gd name="T80" fmla="*/ 217 w 217"/>
                    <a:gd name="T81" fmla="*/ 110 h 217"/>
                    <a:gd name="T82" fmla="*/ 217 w 217"/>
                    <a:gd name="T83" fmla="*/ 110 h 217"/>
                    <a:gd name="T84" fmla="*/ 217 w 217"/>
                    <a:gd name="T85" fmla="*/ 107 h 21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7"/>
                    <a:gd name="T130" fmla="*/ 0 h 217"/>
                    <a:gd name="T131" fmla="*/ 217 w 217"/>
                    <a:gd name="T132" fmla="*/ 217 h 217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7" h="217">
                      <a:moveTo>
                        <a:pt x="217" y="107"/>
                      </a:moveTo>
                      <a:lnTo>
                        <a:pt x="217" y="127"/>
                      </a:lnTo>
                      <a:lnTo>
                        <a:pt x="211" y="145"/>
                      </a:lnTo>
                      <a:lnTo>
                        <a:pt x="205" y="159"/>
                      </a:lnTo>
                      <a:lnTo>
                        <a:pt x="197" y="173"/>
                      </a:lnTo>
                      <a:lnTo>
                        <a:pt x="185" y="185"/>
                      </a:lnTo>
                      <a:lnTo>
                        <a:pt x="174" y="197"/>
                      </a:lnTo>
                      <a:lnTo>
                        <a:pt x="159" y="205"/>
                      </a:lnTo>
                      <a:lnTo>
                        <a:pt x="145" y="211"/>
                      </a:lnTo>
                      <a:lnTo>
                        <a:pt x="127" y="217"/>
                      </a:lnTo>
                      <a:lnTo>
                        <a:pt x="110" y="217"/>
                      </a:lnTo>
                      <a:lnTo>
                        <a:pt x="92" y="217"/>
                      </a:lnTo>
                      <a:lnTo>
                        <a:pt x="75" y="211"/>
                      </a:lnTo>
                      <a:lnTo>
                        <a:pt x="61" y="205"/>
                      </a:lnTo>
                      <a:lnTo>
                        <a:pt x="46" y="197"/>
                      </a:lnTo>
                      <a:lnTo>
                        <a:pt x="32" y="185"/>
                      </a:lnTo>
                      <a:lnTo>
                        <a:pt x="20" y="173"/>
                      </a:lnTo>
                      <a:lnTo>
                        <a:pt x="11" y="159"/>
                      </a:lnTo>
                      <a:lnTo>
                        <a:pt x="5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2"/>
                      </a:lnTo>
                      <a:lnTo>
                        <a:pt x="5" y="75"/>
                      </a:lnTo>
                      <a:lnTo>
                        <a:pt x="11" y="58"/>
                      </a:lnTo>
                      <a:lnTo>
                        <a:pt x="20" y="46"/>
                      </a:lnTo>
                      <a:lnTo>
                        <a:pt x="32" y="31"/>
                      </a:lnTo>
                      <a:lnTo>
                        <a:pt x="46" y="20"/>
                      </a:lnTo>
                      <a:lnTo>
                        <a:pt x="61" y="11"/>
                      </a:lnTo>
                      <a:lnTo>
                        <a:pt x="75" y="5"/>
                      </a:lnTo>
                      <a:lnTo>
                        <a:pt x="92" y="2"/>
                      </a:lnTo>
                      <a:lnTo>
                        <a:pt x="110" y="0"/>
                      </a:lnTo>
                      <a:lnTo>
                        <a:pt x="127" y="2"/>
                      </a:lnTo>
                      <a:lnTo>
                        <a:pt x="145" y="5"/>
                      </a:lnTo>
                      <a:lnTo>
                        <a:pt x="159" y="11"/>
                      </a:lnTo>
                      <a:lnTo>
                        <a:pt x="174" y="20"/>
                      </a:lnTo>
                      <a:lnTo>
                        <a:pt x="185" y="31"/>
                      </a:lnTo>
                      <a:lnTo>
                        <a:pt x="197" y="46"/>
                      </a:lnTo>
                      <a:lnTo>
                        <a:pt x="205" y="58"/>
                      </a:lnTo>
                      <a:lnTo>
                        <a:pt x="211" y="75"/>
                      </a:lnTo>
                      <a:lnTo>
                        <a:pt x="217" y="92"/>
                      </a:lnTo>
                      <a:lnTo>
                        <a:pt x="217" y="110"/>
                      </a:lnTo>
                      <a:lnTo>
                        <a:pt x="217" y="1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50" name="Freeform 60"/>
                <p:cNvSpPr>
                  <a:spLocks/>
                </p:cNvSpPr>
                <p:nvPr/>
              </p:nvSpPr>
              <p:spPr bwMode="auto">
                <a:xfrm>
                  <a:off x="1641" y="3152"/>
                  <a:ext cx="217" cy="217"/>
                </a:xfrm>
                <a:custGeom>
                  <a:avLst/>
                  <a:gdLst>
                    <a:gd name="T0" fmla="*/ 217 w 217"/>
                    <a:gd name="T1" fmla="*/ 107 h 217"/>
                    <a:gd name="T2" fmla="*/ 217 w 217"/>
                    <a:gd name="T3" fmla="*/ 127 h 217"/>
                    <a:gd name="T4" fmla="*/ 211 w 217"/>
                    <a:gd name="T5" fmla="*/ 145 h 217"/>
                    <a:gd name="T6" fmla="*/ 205 w 217"/>
                    <a:gd name="T7" fmla="*/ 159 h 217"/>
                    <a:gd name="T8" fmla="*/ 197 w 217"/>
                    <a:gd name="T9" fmla="*/ 173 h 217"/>
                    <a:gd name="T10" fmla="*/ 185 w 217"/>
                    <a:gd name="T11" fmla="*/ 185 h 217"/>
                    <a:gd name="T12" fmla="*/ 174 w 217"/>
                    <a:gd name="T13" fmla="*/ 197 h 217"/>
                    <a:gd name="T14" fmla="*/ 159 w 217"/>
                    <a:gd name="T15" fmla="*/ 205 h 217"/>
                    <a:gd name="T16" fmla="*/ 145 w 217"/>
                    <a:gd name="T17" fmla="*/ 211 h 217"/>
                    <a:gd name="T18" fmla="*/ 127 w 217"/>
                    <a:gd name="T19" fmla="*/ 217 h 217"/>
                    <a:gd name="T20" fmla="*/ 110 w 217"/>
                    <a:gd name="T21" fmla="*/ 217 h 217"/>
                    <a:gd name="T22" fmla="*/ 92 w 217"/>
                    <a:gd name="T23" fmla="*/ 217 h 217"/>
                    <a:gd name="T24" fmla="*/ 75 w 217"/>
                    <a:gd name="T25" fmla="*/ 211 h 217"/>
                    <a:gd name="T26" fmla="*/ 61 w 217"/>
                    <a:gd name="T27" fmla="*/ 205 h 217"/>
                    <a:gd name="T28" fmla="*/ 46 w 217"/>
                    <a:gd name="T29" fmla="*/ 197 h 217"/>
                    <a:gd name="T30" fmla="*/ 32 w 217"/>
                    <a:gd name="T31" fmla="*/ 185 h 217"/>
                    <a:gd name="T32" fmla="*/ 20 w 217"/>
                    <a:gd name="T33" fmla="*/ 173 h 217"/>
                    <a:gd name="T34" fmla="*/ 11 w 217"/>
                    <a:gd name="T35" fmla="*/ 159 h 217"/>
                    <a:gd name="T36" fmla="*/ 5 w 217"/>
                    <a:gd name="T37" fmla="*/ 145 h 217"/>
                    <a:gd name="T38" fmla="*/ 3 w 217"/>
                    <a:gd name="T39" fmla="*/ 127 h 217"/>
                    <a:gd name="T40" fmla="*/ 0 w 217"/>
                    <a:gd name="T41" fmla="*/ 110 h 217"/>
                    <a:gd name="T42" fmla="*/ 3 w 217"/>
                    <a:gd name="T43" fmla="*/ 92 h 217"/>
                    <a:gd name="T44" fmla="*/ 5 w 217"/>
                    <a:gd name="T45" fmla="*/ 75 h 217"/>
                    <a:gd name="T46" fmla="*/ 11 w 217"/>
                    <a:gd name="T47" fmla="*/ 58 h 217"/>
                    <a:gd name="T48" fmla="*/ 20 w 217"/>
                    <a:gd name="T49" fmla="*/ 46 h 217"/>
                    <a:gd name="T50" fmla="*/ 32 w 217"/>
                    <a:gd name="T51" fmla="*/ 31 h 217"/>
                    <a:gd name="T52" fmla="*/ 46 w 217"/>
                    <a:gd name="T53" fmla="*/ 20 h 217"/>
                    <a:gd name="T54" fmla="*/ 61 w 217"/>
                    <a:gd name="T55" fmla="*/ 11 h 217"/>
                    <a:gd name="T56" fmla="*/ 75 w 217"/>
                    <a:gd name="T57" fmla="*/ 5 h 217"/>
                    <a:gd name="T58" fmla="*/ 92 w 217"/>
                    <a:gd name="T59" fmla="*/ 2 h 217"/>
                    <a:gd name="T60" fmla="*/ 110 w 217"/>
                    <a:gd name="T61" fmla="*/ 0 h 217"/>
                    <a:gd name="T62" fmla="*/ 127 w 217"/>
                    <a:gd name="T63" fmla="*/ 2 h 217"/>
                    <a:gd name="T64" fmla="*/ 145 w 217"/>
                    <a:gd name="T65" fmla="*/ 5 h 217"/>
                    <a:gd name="T66" fmla="*/ 159 w 217"/>
                    <a:gd name="T67" fmla="*/ 11 h 217"/>
                    <a:gd name="T68" fmla="*/ 174 w 217"/>
                    <a:gd name="T69" fmla="*/ 20 h 217"/>
                    <a:gd name="T70" fmla="*/ 185 w 217"/>
                    <a:gd name="T71" fmla="*/ 31 h 217"/>
                    <a:gd name="T72" fmla="*/ 197 w 217"/>
                    <a:gd name="T73" fmla="*/ 46 h 217"/>
                    <a:gd name="T74" fmla="*/ 205 w 217"/>
                    <a:gd name="T75" fmla="*/ 58 h 217"/>
                    <a:gd name="T76" fmla="*/ 211 w 217"/>
                    <a:gd name="T77" fmla="*/ 75 h 217"/>
                    <a:gd name="T78" fmla="*/ 217 w 217"/>
                    <a:gd name="T79" fmla="*/ 92 h 217"/>
                    <a:gd name="T80" fmla="*/ 217 w 217"/>
                    <a:gd name="T81" fmla="*/ 110 h 217"/>
                    <a:gd name="T82" fmla="*/ 217 w 217"/>
                    <a:gd name="T83" fmla="*/ 110 h 21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7"/>
                    <a:gd name="T127" fmla="*/ 0 h 217"/>
                    <a:gd name="T128" fmla="*/ 217 w 217"/>
                    <a:gd name="T129" fmla="*/ 217 h 217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7" h="217">
                      <a:moveTo>
                        <a:pt x="217" y="107"/>
                      </a:moveTo>
                      <a:lnTo>
                        <a:pt x="217" y="127"/>
                      </a:lnTo>
                      <a:lnTo>
                        <a:pt x="211" y="145"/>
                      </a:lnTo>
                      <a:lnTo>
                        <a:pt x="205" y="159"/>
                      </a:lnTo>
                      <a:lnTo>
                        <a:pt x="197" y="173"/>
                      </a:lnTo>
                      <a:lnTo>
                        <a:pt x="185" y="185"/>
                      </a:lnTo>
                      <a:lnTo>
                        <a:pt x="174" y="197"/>
                      </a:lnTo>
                      <a:lnTo>
                        <a:pt x="159" y="205"/>
                      </a:lnTo>
                      <a:lnTo>
                        <a:pt x="145" y="211"/>
                      </a:lnTo>
                      <a:lnTo>
                        <a:pt x="127" y="217"/>
                      </a:lnTo>
                      <a:lnTo>
                        <a:pt x="110" y="217"/>
                      </a:lnTo>
                      <a:lnTo>
                        <a:pt x="92" y="217"/>
                      </a:lnTo>
                      <a:lnTo>
                        <a:pt x="75" y="211"/>
                      </a:lnTo>
                      <a:lnTo>
                        <a:pt x="61" y="205"/>
                      </a:lnTo>
                      <a:lnTo>
                        <a:pt x="46" y="197"/>
                      </a:lnTo>
                      <a:lnTo>
                        <a:pt x="32" y="185"/>
                      </a:lnTo>
                      <a:lnTo>
                        <a:pt x="20" y="173"/>
                      </a:lnTo>
                      <a:lnTo>
                        <a:pt x="11" y="159"/>
                      </a:lnTo>
                      <a:lnTo>
                        <a:pt x="5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2"/>
                      </a:lnTo>
                      <a:lnTo>
                        <a:pt x="5" y="75"/>
                      </a:lnTo>
                      <a:lnTo>
                        <a:pt x="11" y="58"/>
                      </a:lnTo>
                      <a:lnTo>
                        <a:pt x="20" y="46"/>
                      </a:lnTo>
                      <a:lnTo>
                        <a:pt x="32" y="31"/>
                      </a:lnTo>
                      <a:lnTo>
                        <a:pt x="46" y="20"/>
                      </a:lnTo>
                      <a:lnTo>
                        <a:pt x="61" y="11"/>
                      </a:lnTo>
                      <a:lnTo>
                        <a:pt x="75" y="5"/>
                      </a:lnTo>
                      <a:lnTo>
                        <a:pt x="92" y="2"/>
                      </a:lnTo>
                      <a:lnTo>
                        <a:pt x="110" y="0"/>
                      </a:lnTo>
                      <a:lnTo>
                        <a:pt x="127" y="2"/>
                      </a:lnTo>
                      <a:lnTo>
                        <a:pt x="145" y="5"/>
                      </a:lnTo>
                      <a:lnTo>
                        <a:pt x="159" y="11"/>
                      </a:lnTo>
                      <a:lnTo>
                        <a:pt x="174" y="20"/>
                      </a:lnTo>
                      <a:lnTo>
                        <a:pt x="185" y="31"/>
                      </a:lnTo>
                      <a:lnTo>
                        <a:pt x="197" y="46"/>
                      </a:lnTo>
                      <a:lnTo>
                        <a:pt x="205" y="58"/>
                      </a:lnTo>
                      <a:lnTo>
                        <a:pt x="211" y="75"/>
                      </a:lnTo>
                      <a:lnTo>
                        <a:pt x="217" y="92"/>
                      </a:lnTo>
                      <a:lnTo>
                        <a:pt x="217" y="1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51" name="Freeform 61"/>
                <p:cNvSpPr>
                  <a:spLocks/>
                </p:cNvSpPr>
                <p:nvPr/>
              </p:nvSpPr>
              <p:spPr bwMode="auto">
                <a:xfrm>
                  <a:off x="3379" y="3152"/>
                  <a:ext cx="218" cy="217"/>
                </a:xfrm>
                <a:custGeom>
                  <a:avLst/>
                  <a:gdLst>
                    <a:gd name="T0" fmla="*/ 218 w 218"/>
                    <a:gd name="T1" fmla="*/ 107 h 217"/>
                    <a:gd name="T2" fmla="*/ 218 w 218"/>
                    <a:gd name="T3" fmla="*/ 127 h 217"/>
                    <a:gd name="T4" fmla="*/ 212 w 218"/>
                    <a:gd name="T5" fmla="*/ 145 h 217"/>
                    <a:gd name="T6" fmla="*/ 206 w 218"/>
                    <a:gd name="T7" fmla="*/ 159 h 217"/>
                    <a:gd name="T8" fmla="*/ 197 w 218"/>
                    <a:gd name="T9" fmla="*/ 173 h 217"/>
                    <a:gd name="T10" fmla="*/ 186 w 218"/>
                    <a:gd name="T11" fmla="*/ 185 h 217"/>
                    <a:gd name="T12" fmla="*/ 174 w 218"/>
                    <a:gd name="T13" fmla="*/ 197 h 217"/>
                    <a:gd name="T14" fmla="*/ 160 w 218"/>
                    <a:gd name="T15" fmla="*/ 205 h 217"/>
                    <a:gd name="T16" fmla="*/ 145 w 218"/>
                    <a:gd name="T17" fmla="*/ 211 h 217"/>
                    <a:gd name="T18" fmla="*/ 128 w 218"/>
                    <a:gd name="T19" fmla="*/ 217 h 217"/>
                    <a:gd name="T20" fmla="*/ 110 w 218"/>
                    <a:gd name="T21" fmla="*/ 217 h 217"/>
                    <a:gd name="T22" fmla="*/ 93 w 218"/>
                    <a:gd name="T23" fmla="*/ 217 h 217"/>
                    <a:gd name="T24" fmla="*/ 76 w 218"/>
                    <a:gd name="T25" fmla="*/ 211 h 217"/>
                    <a:gd name="T26" fmla="*/ 61 w 218"/>
                    <a:gd name="T27" fmla="*/ 205 h 217"/>
                    <a:gd name="T28" fmla="*/ 47 w 218"/>
                    <a:gd name="T29" fmla="*/ 197 h 217"/>
                    <a:gd name="T30" fmla="*/ 32 w 218"/>
                    <a:gd name="T31" fmla="*/ 185 h 217"/>
                    <a:gd name="T32" fmla="*/ 21 w 218"/>
                    <a:gd name="T33" fmla="*/ 173 h 217"/>
                    <a:gd name="T34" fmla="*/ 12 w 218"/>
                    <a:gd name="T35" fmla="*/ 159 h 217"/>
                    <a:gd name="T36" fmla="*/ 6 w 218"/>
                    <a:gd name="T37" fmla="*/ 145 h 217"/>
                    <a:gd name="T38" fmla="*/ 3 w 218"/>
                    <a:gd name="T39" fmla="*/ 127 h 217"/>
                    <a:gd name="T40" fmla="*/ 0 w 218"/>
                    <a:gd name="T41" fmla="*/ 110 h 217"/>
                    <a:gd name="T42" fmla="*/ 3 w 218"/>
                    <a:gd name="T43" fmla="*/ 92 h 217"/>
                    <a:gd name="T44" fmla="*/ 6 w 218"/>
                    <a:gd name="T45" fmla="*/ 75 h 217"/>
                    <a:gd name="T46" fmla="*/ 12 w 218"/>
                    <a:gd name="T47" fmla="*/ 58 h 217"/>
                    <a:gd name="T48" fmla="*/ 21 w 218"/>
                    <a:gd name="T49" fmla="*/ 46 h 217"/>
                    <a:gd name="T50" fmla="*/ 32 w 218"/>
                    <a:gd name="T51" fmla="*/ 31 h 217"/>
                    <a:gd name="T52" fmla="*/ 47 w 218"/>
                    <a:gd name="T53" fmla="*/ 20 h 217"/>
                    <a:gd name="T54" fmla="*/ 61 w 218"/>
                    <a:gd name="T55" fmla="*/ 11 h 217"/>
                    <a:gd name="T56" fmla="*/ 76 w 218"/>
                    <a:gd name="T57" fmla="*/ 5 h 217"/>
                    <a:gd name="T58" fmla="*/ 93 w 218"/>
                    <a:gd name="T59" fmla="*/ 2 h 217"/>
                    <a:gd name="T60" fmla="*/ 110 w 218"/>
                    <a:gd name="T61" fmla="*/ 0 h 217"/>
                    <a:gd name="T62" fmla="*/ 128 w 218"/>
                    <a:gd name="T63" fmla="*/ 2 h 217"/>
                    <a:gd name="T64" fmla="*/ 145 w 218"/>
                    <a:gd name="T65" fmla="*/ 5 h 217"/>
                    <a:gd name="T66" fmla="*/ 160 w 218"/>
                    <a:gd name="T67" fmla="*/ 11 h 217"/>
                    <a:gd name="T68" fmla="*/ 174 w 218"/>
                    <a:gd name="T69" fmla="*/ 20 h 217"/>
                    <a:gd name="T70" fmla="*/ 186 w 218"/>
                    <a:gd name="T71" fmla="*/ 31 h 217"/>
                    <a:gd name="T72" fmla="*/ 197 w 218"/>
                    <a:gd name="T73" fmla="*/ 46 h 217"/>
                    <a:gd name="T74" fmla="*/ 206 w 218"/>
                    <a:gd name="T75" fmla="*/ 58 h 217"/>
                    <a:gd name="T76" fmla="*/ 212 w 218"/>
                    <a:gd name="T77" fmla="*/ 75 h 217"/>
                    <a:gd name="T78" fmla="*/ 218 w 218"/>
                    <a:gd name="T79" fmla="*/ 92 h 217"/>
                    <a:gd name="T80" fmla="*/ 218 w 218"/>
                    <a:gd name="T81" fmla="*/ 110 h 217"/>
                    <a:gd name="T82" fmla="*/ 218 w 218"/>
                    <a:gd name="T83" fmla="*/ 110 h 217"/>
                    <a:gd name="T84" fmla="*/ 218 w 218"/>
                    <a:gd name="T85" fmla="*/ 107 h 217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8"/>
                    <a:gd name="T130" fmla="*/ 0 h 217"/>
                    <a:gd name="T131" fmla="*/ 218 w 218"/>
                    <a:gd name="T132" fmla="*/ 217 h 217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8" h="217">
                      <a:moveTo>
                        <a:pt x="218" y="107"/>
                      </a:moveTo>
                      <a:lnTo>
                        <a:pt x="218" y="127"/>
                      </a:lnTo>
                      <a:lnTo>
                        <a:pt x="212" y="145"/>
                      </a:lnTo>
                      <a:lnTo>
                        <a:pt x="206" y="159"/>
                      </a:lnTo>
                      <a:lnTo>
                        <a:pt x="197" y="173"/>
                      </a:lnTo>
                      <a:lnTo>
                        <a:pt x="186" y="185"/>
                      </a:lnTo>
                      <a:lnTo>
                        <a:pt x="174" y="197"/>
                      </a:lnTo>
                      <a:lnTo>
                        <a:pt x="160" y="205"/>
                      </a:lnTo>
                      <a:lnTo>
                        <a:pt x="145" y="211"/>
                      </a:lnTo>
                      <a:lnTo>
                        <a:pt x="128" y="217"/>
                      </a:lnTo>
                      <a:lnTo>
                        <a:pt x="110" y="217"/>
                      </a:lnTo>
                      <a:lnTo>
                        <a:pt x="93" y="217"/>
                      </a:lnTo>
                      <a:lnTo>
                        <a:pt x="76" y="211"/>
                      </a:lnTo>
                      <a:lnTo>
                        <a:pt x="61" y="205"/>
                      </a:lnTo>
                      <a:lnTo>
                        <a:pt x="47" y="197"/>
                      </a:lnTo>
                      <a:lnTo>
                        <a:pt x="32" y="185"/>
                      </a:lnTo>
                      <a:lnTo>
                        <a:pt x="21" y="173"/>
                      </a:lnTo>
                      <a:lnTo>
                        <a:pt x="12" y="159"/>
                      </a:lnTo>
                      <a:lnTo>
                        <a:pt x="6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2"/>
                      </a:lnTo>
                      <a:lnTo>
                        <a:pt x="6" y="75"/>
                      </a:lnTo>
                      <a:lnTo>
                        <a:pt x="12" y="58"/>
                      </a:lnTo>
                      <a:lnTo>
                        <a:pt x="21" y="46"/>
                      </a:lnTo>
                      <a:lnTo>
                        <a:pt x="32" y="31"/>
                      </a:lnTo>
                      <a:lnTo>
                        <a:pt x="47" y="20"/>
                      </a:lnTo>
                      <a:lnTo>
                        <a:pt x="61" y="11"/>
                      </a:lnTo>
                      <a:lnTo>
                        <a:pt x="76" y="5"/>
                      </a:lnTo>
                      <a:lnTo>
                        <a:pt x="93" y="2"/>
                      </a:lnTo>
                      <a:lnTo>
                        <a:pt x="110" y="0"/>
                      </a:lnTo>
                      <a:lnTo>
                        <a:pt x="128" y="2"/>
                      </a:lnTo>
                      <a:lnTo>
                        <a:pt x="145" y="5"/>
                      </a:lnTo>
                      <a:lnTo>
                        <a:pt x="160" y="11"/>
                      </a:lnTo>
                      <a:lnTo>
                        <a:pt x="174" y="20"/>
                      </a:lnTo>
                      <a:lnTo>
                        <a:pt x="186" y="31"/>
                      </a:lnTo>
                      <a:lnTo>
                        <a:pt x="197" y="46"/>
                      </a:lnTo>
                      <a:lnTo>
                        <a:pt x="206" y="58"/>
                      </a:lnTo>
                      <a:lnTo>
                        <a:pt x="212" y="75"/>
                      </a:lnTo>
                      <a:lnTo>
                        <a:pt x="218" y="92"/>
                      </a:lnTo>
                      <a:lnTo>
                        <a:pt x="218" y="110"/>
                      </a:lnTo>
                      <a:lnTo>
                        <a:pt x="218" y="1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52" name="Freeform 62"/>
                <p:cNvSpPr>
                  <a:spLocks/>
                </p:cNvSpPr>
                <p:nvPr/>
              </p:nvSpPr>
              <p:spPr bwMode="auto">
                <a:xfrm>
                  <a:off x="3379" y="3152"/>
                  <a:ext cx="218" cy="217"/>
                </a:xfrm>
                <a:custGeom>
                  <a:avLst/>
                  <a:gdLst>
                    <a:gd name="T0" fmla="*/ 218 w 218"/>
                    <a:gd name="T1" fmla="*/ 107 h 217"/>
                    <a:gd name="T2" fmla="*/ 218 w 218"/>
                    <a:gd name="T3" fmla="*/ 127 h 217"/>
                    <a:gd name="T4" fmla="*/ 212 w 218"/>
                    <a:gd name="T5" fmla="*/ 145 h 217"/>
                    <a:gd name="T6" fmla="*/ 206 w 218"/>
                    <a:gd name="T7" fmla="*/ 159 h 217"/>
                    <a:gd name="T8" fmla="*/ 197 w 218"/>
                    <a:gd name="T9" fmla="*/ 173 h 217"/>
                    <a:gd name="T10" fmla="*/ 186 w 218"/>
                    <a:gd name="T11" fmla="*/ 185 h 217"/>
                    <a:gd name="T12" fmla="*/ 174 w 218"/>
                    <a:gd name="T13" fmla="*/ 197 h 217"/>
                    <a:gd name="T14" fmla="*/ 160 w 218"/>
                    <a:gd name="T15" fmla="*/ 205 h 217"/>
                    <a:gd name="T16" fmla="*/ 145 w 218"/>
                    <a:gd name="T17" fmla="*/ 211 h 217"/>
                    <a:gd name="T18" fmla="*/ 128 w 218"/>
                    <a:gd name="T19" fmla="*/ 217 h 217"/>
                    <a:gd name="T20" fmla="*/ 110 w 218"/>
                    <a:gd name="T21" fmla="*/ 217 h 217"/>
                    <a:gd name="T22" fmla="*/ 93 w 218"/>
                    <a:gd name="T23" fmla="*/ 217 h 217"/>
                    <a:gd name="T24" fmla="*/ 76 w 218"/>
                    <a:gd name="T25" fmla="*/ 211 h 217"/>
                    <a:gd name="T26" fmla="*/ 61 w 218"/>
                    <a:gd name="T27" fmla="*/ 205 h 217"/>
                    <a:gd name="T28" fmla="*/ 47 w 218"/>
                    <a:gd name="T29" fmla="*/ 197 h 217"/>
                    <a:gd name="T30" fmla="*/ 32 w 218"/>
                    <a:gd name="T31" fmla="*/ 185 h 217"/>
                    <a:gd name="T32" fmla="*/ 21 w 218"/>
                    <a:gd name="T33" fmla="*/ 173 h 217"/>
                    <a:gd name="T34" fmla="*/ 12 w 218"/>
                    <a:gd name="T35" fmla="*/ 159 h 217"/>
                    <a:gd name="T36" fmla="*/ 6 w 218"/>
                    <a:gd name="T37" fmla="*/ 145 h 217"/>
                    <a:gd name="T38" fmla="*/ 3 w 218"/>
                    <a:gd name="T39" fmla="*/ 127 h 217"/>
                    <a:gd name="T40" fmla="*/ 0 w 218"/>
                    <a:gd name="T41" fmla="*/ 110 h 217"/>
                    <a:gd name="T42" fmla="*/ 3 w 218"/>
                    <a:gd name="T43" fmla="*/ 92 h 217"/>
                    <a:gd name="T44" fmla="*/ 6 w 218"/>
                    <a:gd name="T45" fmla="*/ 75 h 217"/>
                    <a:gd name="T46" fmla="*/ 12 w 218"/>
                    <a:gd name="T47" fmla="*/ 58 h 217"/>
                    <a:gd name="T48" fmla="*/ 21 w 218"/>
                    <a:gd name="T49" fmla="*/ 46 h 217"/>
                    <a:gd name="T50" fmla="*/ 32 w 218"/>
                    <a:gd name="T51" fmla="*/ 31 h 217"/>
                    <a:gd name="T52" fmla="*/ 47 w 218"/>
                    <a:gd name="T53" fmla="*/ 20 h 217"/>
                    <a:gd name="T54" fmla="*/ 61 w 218"/>
                    <a:gd name="T55" fmla="*/ 11 h 217"/>
                    <a:gd name="T56" fmla="*/ 76 w 218"/>
                    <a:gd name="T57" fmla="*/ 5 h 217"/>
                    <a:gd name="T58" fmla="*/ 93 w 218"/>
                    <a:gd name="T59" fmla="*/ 2 h 217"/>
                    <a:gd name="T60" fmla="*/ 110 w 218"/>
                    <a:gd name="T61" fmla="*/ 0 h 217"/>
                    <a:gd name="T62" fmla="*/ 128 w 218"/>
                    <a:gd name="T63" fmla="*/ 2 h 217"/>
                    <a:gd name="T64" fmla="*/ 145 w 218"/>
                    <a:gd name="T65" fmla="*/ 5 h 217"/>
                    <a:gd name="T66" fmla="*/ 160 w 218"/>
                    <a:gd name="T67" fmla="*/ 11 h 217"/>
                    <a:gd name="T68" fmla="*/ 174 w 218"/>
                    <a:gd name="T69" fmla="*/ 20 h 217"/>
                    <a:gd name="T70" fmla="*/ 186 w 218"/>
                    <a:gd name="T71" fmla="*/ 31 h 217"/>
                    <a:gd name="T72" fmla="*/ 197 w 218"/>
                    <a:gd name="T73" fmla="*/ 46 h 217"/>
                    <a:gd name="T74" fmla="*/ 206 w 218"/>
                    <a:gd name="T75" fmla="*/ 58 h 217"/>
                    <a:gd name="T76" fmla="*/ 212 w 218"/>
                    <a:gd name="T77" fmla="*/ 75 h 217"/>
                    <a:gd name="T78" fmla="*/ 218 w 218"/>
                    <a:gd name="T79" fmla="*/ 92 h 217"/>
                    <a:gd name="T80" fmla="*/ 218 w 218"/>
                    <a:gd name="T81" fmla="*/ 110 h 217"/>
                    <a:gd name="T82" fmla="*/ 218 w 218"/>
                    <a:gd name="T83" fmla="*/ 110 h 21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8"/>
                    <a:gd name="T127" fmla="*/ 0 h 217"/>
                    <a:gd name="T128" fmla="*/ 218 w 218"/>
                    <a:gd name="T129" fmla="*/ 217 h 217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8" h="217">
                      <a:moveTo>
                        <a:pt x="218" y="107"/>
                      </a:moveTo>
                      <a:lnTo>
                        <a:pt x="218" y="127"/>
                      </a:lnTo>
                      <a:lnTo>
                        <a:pt x="212" y="145"/>
                      </a:lnTo>
                      <a:lnTo>
                        <a:pt x="206" y="159"/>
                      </a:lnTo>
                      <a:lnTo>
                        <a:pt x="197" y="173"/>
                      </a:lnTo>
                      <a:lnTo>
                        <a:pt x="186" y="185"/>
                      </a:lnTo>
                      <a:lnTo>
                        <a:pt x="174" y="197"/>
                      </a:lnTo>
                      <a:lnTo>
                        <a:pt x="160" y="205"/>
                      </a:lnTo>
                      <a:lnTo>
                        <a:pt x="145" y="211"/>
                      </a:lnTo>
                      <a:lnTo>
                        <a:pt x="128" y="217"/>
                      </a:lnTo>
                      <a:lnTo>
                        <a:pt x="110" y="217"/>
                      </a:lnTo>
                      <a:lnTo>
                        <a:pt x="93" y="217"/>
                      </a:lnTo>
                      <a:lnTo>
                        <a:pt x="76" y="211"/>
                      </a:lnTo>
                      <a:lnTo>
                        <a:pt x="61" y="205"/>
                      </a:lnTo>
                      <a:lnTo>
                        <a:pt x="47" y="197"/>
                      </a:lnTo>
                      <a:lnTo>
                        <a:pt x="32" y="185"/>
                      </a:lnTo>
                      <a:lnTo>
                        <a:pt x="21" y="173"/>
                      </a:lnTo>
                      <a:lnTo>
                        <a:pt x="12" y="159"/>
                      </a:lnTo>
                      <a:lnTo>
                        <a:pt x="6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2"/>
                      </a:lnTo>
                      <a:lnTo>
                        <a:pt x="6" y="75"/>
                      </a:lnTo>
                      <a:lnTo>
                        <a:pt x="12" y="58"/>
                      </a:lnTo>
                      <a:lnTo>
                        <a:pt x="21" y="46"/>
                      </a:lnTo>
                      <a:lnTo>
                        <a:pt x="32" y="31"/>
                      </a:lnTo>
                      <a:lnTo>
                        <a:pt x="47" y="20"/>
                      </a:lnTo>
                      <a:lnTo>
                        <a:pt x="61" y="11"/>
                      </a:lnTo>
                      <a:lnTo>
                        <a:pt x="76" y="5"/>
                      </a:lnTo>
                      <a:lnTo>
                        <a:pt x="93" y="2"/>
                      </a:lnTo>
                      <a:lnTo>
                        <a:pt x="110" y="0"/>
                      </a:lnTo>
                      <a:lnTo>
                        <a:pt x="128" y="2"/>
                      </a:lnTo>
                      <a:lnTo>
                        <a:pt x="145" y="5"/>
                      </a:lnTo>
                      <a:lnTo>
                        <a:pt x="160" y="11"/>
                      </a:lnTo>
                      <a:lnTo>
                        <a:pt x="174" y="20"/>
                      </a:lnTo>
                      <a:lnTo>
                        <a:pt x="186" y="31"/>
                      </a:lnTo>
                      <a:lnTo>
                        <a:pt x="197" y="46"/>
                      </a:lnTo>
                      <a:lnTo>
                        <a:pt x="206" y="58"/>
                      </a:lnTo>
                      <a:lnTo>
                        <a:pt x="212" y="75"/>
                      </a:lnTo>
                      <a:lnTo>
                        <a:pt x="218" y="92"/>
                      </a:lnTo>
                      <a:lnTo>
                        <a:pt x="218" y="1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53" name="Rectangle 63"/>
                <p:cNvSpPr>
                  <a:spLocks noChangeArrowheads="1"/>
                </p:cNvSpPr>
                <p:nvPr/>
              </p:nvSpPr>
              <p:spPr bwMode="auto">
                <a:xfrm>
                  <a:off x="2582" y="2615"/>
                  <a:ext cx="69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C</a:t>
                  </a:r>
                  <a:endParaRPr lang="en-US" altLang="ko-KR"/>
                </a:p>
              </p:txBody>
            </p:sp>
            <p:sp>
              <p:nvSpPr>
                <p:cNvPr id="18454" name="Rectangle 64"/>
                <p:cNvSpPr>
                  <a:spLocks noChangeArrowheads="1"/>
                </p:cNvSpPr>
                <p:nvPr/>
              </p:nvSpPr>
              <p:spPr bwMode="auto">
                <a:xfrm>
                  <a:off x="1713" y="3195"/>
                  <a:ext cx="6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A</a:t>
                  </a:r>
                  <a:endParaRPr lang="en-US" altLang="ko-KR"/>
                </a:p>
              </p:txBody>
            </p:sp>
            <p:sp>
              <p:nvSpPr>
                <p:cNvPr id="18455" name="Rectangle 65"/>
                <p:cNvSpPr>
                  <a:spLocks noChangeArrowheads="1"/>
                </p:cNvSpPr>
                <p:nvPr/>
              </p:nvSpPr>
              <p:spPr bwMode="auto">
                <a:xfrm>
                  <a:off x="3458" y="3195"/>
                  <a:ext cx="6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B</a:t>
                  </a:r>
                  <a:endParaRPr lang="en-US" altLang="ko-KR"/>
                </a:p>
              </p:txBody>
            </p:sp>
            <p:sp>
              <p:nvSpPr>
                <p:cNvPr id="18456" name="Freeform 66"/>
                <p:cNvSpPr>
                  <a:spLocks/>
                </p:cNvSpPr>
                <p:nvPr/>
              </p:nvSpPr>
              <p:spPr bwMode="auto">
                <a:xfrm>
                  <a:off x="2548" y="2899"/>
                  <a:ext cx="145" cy="145"/>
                </a:xfrm>
                <a:custGeom>
                  <a:avLst/>
                  <a:gdLst>
                    <a:gd name="T0" fmla="*/ 142 w 145"/>
                    <a:gd name="T1" fmla="*/ 142 h 145"/>
                    <a:gd name="T2" fmla="*/ 0 w 145"/>
                    <a:gd name="T3" fmla="*/ 145 h 145"/>
                    <a:gd name="T4" fmla="*/ 0 w 145"/>
                    <a:gd name="T5" fmla="*/ 0 h 145"/>
                    <a:gd name="T6" fmla="*/ 145 w 145"/>
                    <a:gd name="T7" fmla="*/ 0 h 145"/>
                    <a:gd name="T8" fmla="*/ 145 w 145"/>
                    <a:gd name="T9" fmla="*/ 145 h 145"/>
                    <a:gd name="T10" fmla="*/ 145 w 145"/>
                    <a:gd name="T11" fmla="*/ 145 h 145"/>
                    <a:gd name="T12" fmla="*/ 142 w 145"/>
                    <a:gd name="T13" fmla="*/ 142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145"/>
                    <a:gd name="T23" fmla="*/ 145 w 145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145">
                      <a:moveTo>
                        <a:pt x="142" y="142"/>
                      </a:moveTo>
                      <a:lnTo>
                        <a:pt x="0" y="145"/>
                      </a:lnTo>
                      <a:lnTo>
                        <a:pt x="0" y="0"/>
                      </a:lnTo>
                      <a:lnTo>
                        <a:pt x="145" y="0"/>
                      </a:lnTo>
                      <a:lnTo>
                        <a:pt x="145" y="145"/>
                      </a:lnTo>
                      <a:lnTo>
                        <a:pt x="142" y="1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57" name="Freeform 67"/>
                <p:cNvSpPr>
                  <a:spLocks/>
                </p:cNvSpPr>
                <p:nvPr/>
              </p:nvSpPr>
              <p:spPr bwMode="auto">
                <a:xfrm>
                  <a:off x="2113" y="2899"/>
                  <a:ext cx="145" cy="145"/>
                </a:xfrm>
                <a:custGeom>
                  <a:avLst/>
                  <a:gdLst>
                    <a:gd name="T0" fmla="*/ 142 w 145"/>
                    <a:gd name="T1" fmla="*/ 142 h 145"/>
                    <a:gd name="T2" fmla="*/ 0 w 145"/>
                    <a:gd name="T3" fmla="*/ 145 h 145"/>
                    <a:gd name="T4" fmla="*/ 0 w 145"/>
                    <a:gd name="T5" fmla="*/ 0 h 145"/>
                    <a:gd name="T6" fmla="*/ 145 w 145"/>
                    <a:gd name="T7" fmla="*/ 0 h 145"/>
                    <a:gd name="T8" fmla="*/ 145 w 145"/>
                    <a:gd name="T9" fmla="*/ 145 h 145"/>
                    <a:gd name="T10" fmla="*/ 145 w 145"/>
                    <a:gd name="T11" fmla="*/ 145 h 145"/>
                    <a:gd name="T12" fmla="*/ 142 w 145"/>
                    <a:gd name="T13" fmla="*/ 142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145"/>
                    <a:gd name="T23" fmla="*/ 145 w 145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145">
                      <a:moveTo>
                        <a:pt x="142" y="142"/>
                      </a:moveTo>
                      <a:lnTo>
                        <a:pt x="0" y="145"/>
                      </a:lnTo>
                      <a:lnTo>
                        <a:pt x="0" y="0"/>
                      </a:lnTo>
                      <a:lnTo>
                        <a:pt x="145" y="0"/>
                      </a:lnTo>
                      <a:lnTo>
                        <a:pt x="145" y="145"/>
                      </a:lnTo>
                      <a:lnTo>
                        <a:pt x="142" y="1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58" name="Freeform 68"/>
                <p:cNvSpPr>
                  <a:spLocks/>
                </p:cNvSpPr>
                <p:nvPr/>
              </p:nvSpPr>
              <p:spPr bwMode="auto">
                <a:xfrm>
                  <a:off x="2982" y="2899"/>
                  <a:ext cx="145" cy="145"/>
                </a:xfrm>
                <a:custGeom>
                  <a:avLst/>
                  <a:gdLst>
                    <a:gd name="T0" fmla="*/ 142 w 145"/>
                    <a:gd name="T1" fmla="*/ 142 h 145"/>
                    <a:gd name="T2" fmla="*/ 0 w 145"/>
                    <a:gd name="T3" fmla="*/ 145 h 145"/>
                    <a:gd name="T4" fmla="*/ 0 w 145"/>
                    <a:gd name="T5" fmla="*/ 0 h 145"/>
                    <a:gd name="T6" fmla="*/ 145 w 145"/>
                    <a:gd name="T7" fmla="*/ 0 h 145"/>
                    <a:gd name="T8" fmla="*/ 145 w 145"/>
                    <a:gd name="T9" fmla="*/ 145 h 145"/>
                    <a:gd name="T10" fmla="*/ 145 w 145"/>
                    <a:gd name="T11" fmla="*/ 145 h 145"/>
                    <a:gd name="T12" fmla="*/ 142 w 145"/>
                    <a:gd name="T13" fmla="*/ 142 h 1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"/>
                    <a:gd name="T22" fmla="*/ 0 h 145"/>
                    <a:gd name="T23" fmla="*/ 145 w 145"/>
                    <a:gd name="T24" fmla="*/ 145 h 1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" h="145">
                      <a:moveTo>
                        <a:pt x="142" y="142"/>
                      </a:moveTo>
                      <a:lnTo>
                        <a:pt x="0" y="145"/>
                      </a:lnTo>
                      <a:lnTo>
                        <a:pt x="0" y="0"/>
                      </a:lnTo>
                      <a:lnTo>
                        <a:pt x="145" y="0"/>
                      </a:lnTo>
                      <a:lnTo>
                        <a:pt x="145" y="145"/>
                      </a:lnTo>
                      <a:lnTo>
                        <a:pt x="142" y="1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59" name="Freeform 69"/>
                <p:cNvSpPr>
                  <a:spLocks/>
                </p:cNvSpPr>
                <p:nvPr/>
              </p:nvSpPr>
              <p:spPr bwMode="auto">
                <a:xfrm>
                  <a:off x="2548" y="2899"/>
                  <a:ext cx="145" cy="145"/>
                </a:xfrm>
                <a:custGeom>
                  <a:avLst/>
                  <a:gdLst>
                    <a:gd name="T0" fmla="*/ 142 w 145"/>
                    <a:gd name="T1" fmla="*/ 142 h 145"/>
                    <a:gd name="T2" fmla="*/ 0 w 145"/>
                    <a:gd name="T3" fmla="*/ 145 h 145"/>
                    <a:gd name="T4" fmla="*/ 0 w 145"/>
                    <a:gd name="T5" fmla="*/ 0 h 145"/>
                    <a:gd name="T6" fmla="*/ 145 w 145"/>
                    <a:gd name="T7" fmla="*/ 0 h 145"/>
                    <a:gd name="T8" fmla="*/ 145 w 145"/>
                    <a:gd name="T9" fmla="*/ 145 h 145"/>
                    <a:gd name="T10" fmla="*/ 145 w 145"/>
                    <a:gd name="T11" fmla="*/ 145 h 1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5"/>
                    <a:gd name="T19" fmla="*/ 0 h 145"/>
                    <a:gd name="T20" fmla="*/ 145 w 145"/>
                    <a:gd name="T21" fmla="*/ 145 h 1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5" h="145">
                      <a:moveTo>
                        <a:pt x="142" y="142"/>
                      </a:moveTo>
                      <a:lnTo>
                        <a:pt x="0" y="145"/>
                      </a:lnTo>
                      <a:lnTo>
                        <a:pt x="0" y="0"/>
                      </a:lnTo>
                      <a:lnTo>
                        <a:pt x="145" y="0"/>
                      </a:lnTo>
                      <a:lnTo>
                        <a:pt x="145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60" name="Freeform 70"/>
                <p:cNvSpPr>
                  <a:spLocks/>
                </p:cNvSpPr>
                <p:nvPr/>
              </p:nvSpPr>
              <p:spPr bwMode="auto">
                <a:xfrm>
                  <a:off x="2113" y="2899"/>
                  <a:ext cx="145" cy="145"/>
                </a:xfrm>
                <a:custGeom>
                  <a:avLst/>
                  <a:gdLst>
                    <a:gd name="T0" fmla="*/ 142 w 145"/>
                    <a:gd name="T1" fmla="*/ 142 h 145"/>
                    <a:gd name="T2" fmla="*/ 0 w 145"/>
                    <a:gd name="T3" fmla="*/ 145 h 145"/>
                    <a:gd name="T4" fmla="*/ 0 w 145"/>
                    <a:gd name="T5" fmla="*/ 0 h 145"/>
                    <a:gd name="T6" fmla="*/ 145 w 145"/>
                    <a:gd name="T7" fmla="*/ 0 h 145"/>
                    <a:gd name="T8" fmla="*/ 145 w 145"/>
                    <a:gd name="T9" fmla="*/ 145 h 145"/>
                    <a:gd name="T10" fmla="*/ 145 w 145"/>
                    <a:gd name="T11" fmla="*/ 145 h 1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5"/>
                    <a:gd name="T19" fmla="*/ 0 h 145"/>
                    <a:gd name="T20" fmla="*/ 145 w 145"/>
                    <a:gd name="T21" fmla="*/ 145 h 1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5" h="145">
                      <a:moveTo>
                        <a:pt x="142" y="142"/>
                      </a:moveTo>
                      <a:lnTo>
                        <a:pt x="0" y="145"/>
                      </a:lnTo>
                      <a:lnTo>
                        <a:pt x="0" y="0"/>
                      </a:lnTo>
                      <a:lnTo>
                        <a:pt x="145" y="0"/>
                      </a:lnTo>
                      <a:lnTo>
                        <a:pt x="145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61" name="Freeform 71"/>
                <p:cNvSpPr>
                  <a:spLocks/>
                </p:cNvSpPr>
                <p:nvPr/>
              </p:nvSpPr>
              <p:spPr bwMode="auto">
                <a:xfrm>
                  <a:off x="2982" y="2899"/>
                  <a:ext cx="145" cy="145"/>
                </a:xfrm>
                <a:custGeom>
                  <a:avLst/>
                  <a:gdLst>
                    <a:gd name="T0" fmla="*/ 142 w 145"/>
                    <a:gd name="T1" fmla="*/ 142 h 145"/>
                    <a:gd name="T2" fmla="*/ 0 w 145"/>
                    <a:gd name="T3" fmla="*/ 145 h 145"/>
                    <a:gd name="T4" fmla="*/ 0 w 145"/>
                    <a:gd name="T5" fmla="*/ 0 h 145"/>
                    <a:gd name="T6" fmla="*/ 145 w 145"/>
                    <a:gd name="T7" fmla="*/ 0 h 145"/>
                    <a:gd name="T8" fmla="*/ 145 w 145"/>
                    <a:gd name="T9" fmla="*/ 145 h 145"/>
                    <a:gd name="T10" fmla="*/ 145 w 145"/>
                    <a:gd name="T11" fmla="*/ 145 h 1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5"/>
                    <a:gd name="T19" fmla="*/ 0 h 145"/>
                    <a:gd name="T20" fmla="*/ 145 w 145"/>
                    <a:gd name="T21" fmla="*/ 145 h 1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5" h="145">
                      <a:moveTo>
                        <a:pt x="142" y="142"/>
                      </a:moveTo>
                      <a:lnTo>
                        <a:pt x="0" y="145"/>
                      </a:lnTo>
                      <a:lnTo>
                        <a:pt x="0" y="0"/>
                      </a:lnTo>
                      <a:lnTo>
                        <a:pt x="145" y="0"/>
                      </a:lnTo>
                      <a:lnTo>
                        <a:pt x="145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62" name="Freeform 72"/>
                <p:cNvSpPr>
                  <a:spLocks/>
                </p:cNvSpPr>
                <p:nvPr/>
              </p:nvSpPr>
              <p:spPr bwMode="auto">
                <a:xfrm>
                  <a:off x="3379" y="2572"/>
                  <a:ext cx="218" cy="217"/>
                </a:xfrm>
                <a:custGeom>
                  <a:avLst/>
                  <a:gdLst>
                    <a:gd name="T0" fmla="*/ 218 w 218"/>
                    <a:gd name="T1" fmla="*/ 107 h 217"/>
                    <a:gd name="T2" fmla="*/ 218 w 218"/>
                    <a:gd name="T3" fmla="*/ 127 h 217"/>
                    <a:gd name="T4" fmla="*/ 212 w 218"/>
                    <a:gd name="T5" fmla="*/ 145 h 217"/>
                    <a:gd name="T6" fmla="*/ 206 w 218"/>
                    <a:gd name="T7" fmla="*/ 159 h 217"/>
                    <a:gd name="T8" fmla="*/ 197 w 218"/>
                    <a:gd name="T9" fmla="*/ 174 h 217"/>
                    <a:gd name="T10" fmla="*/ 186 w 218"/>
                    <a:gd name="T11" fmla="*/ 185 h 217"/>
                    <a:gd name="T12" fmla="*/ 174 w 218"/>
                    <a:gd name="T13" fmla="*/ 197 h 217"/>
                    <a:gd name="T14" fmla="*/ 160 w 218"/>
                    <a:gd name="T15" fmla="*/ 206 h 217"/>
                    <a:gd name="T16" fmla="*/ 145 w 218"/>
                    <a:gd name="T17" fmla="*/ 212 h 217"/>
                    <a:gd name="T18" fmla="*/ 128 w 218"/>
                    <a:gd name="T19" fmla="*/ 217 h 217"/>
                    <a:gd name="T20" fmla="*/ 110 w 218"/>
                    <a:gd name="T21" fmla="*/ 217 h 217"/>
                    <a:gd name="T22" fmla="*/ 93 w 218"/>
                    <a:gd name="T23" fmla="*/ 217 h 217"/>
                    <a:gd name="T24" fmla="*/ 76 w 218"/>
                    <a:gd name="T25" fmla="*/ 212 h 217"/>
                    <a:gd name="T26" fmla="*/ 61 w 218"/>
                    <a:gd name="T27" fmla="*/ 206 h 217"/>
                    <a:gd name="T28" fmla="*/ 47 w 218"/>
                    <a:gd name="T29" fmla="*/ 197 h 217"/>
                    <a:gd name="T30" fmla="*/ 32 w 218"/>
                    <a:gd name="T31" fmla="*/ 185 h 217"/>
                    <a:gd name="T32" fmla="*/ 21 w 218"/>
                    <a:gd name="T33" fmla="*/ 174 h 217"/>
                    <a:gd name="T34" fmla="*/ 12 w 218"/>
                    <a:gd name="T35" fmla="*/ 159 h 217"/>
                    <a:gd name="T36" fmla="*/ 6 w 218"/>
                    <a:gd name="T37" fmla="*/ 145 h 217"/>
                    <a:gd name="T38" fmla="*/ 3 w 218"/>
                    <a:gd name="T39" fmla="*/ 127 h 217"/>
                    <a:gd name="T40" fmla="*/ 0 w 218"/>
                    <a:gd name="T41" fmla="*/ 110 h 217"/>
                    <a:gd name="T42" fmla="*/ 3 w 218"/>
                    <a:gd name="T43" fmla="*/ 93 h 217"/>
                    <a:gd name="T44" fmla="*/ 6 w 218"/>
                    <a:gd name="T45" fmla="*/ 75 h 217"/>
                    <a:gd name="T46" fmla="*/ 12 w 218"/>
                    <a:gd name="T47" fmla="*/ 58 h 217"/>
                    <a:gd name="T48" fmla="*/ 21 w 218"/>
                    <a:gd name="T49" fmla="*/ 46 h 217"/>
                    <a:gd name="T50" fmla="*/ 32 w 218"/>
                    <a:gd name="T51" fmla="*/ 32 h 217"/>
                    <a:gd name="T52" fmla="*/ 47 w 218"/>
                    <a:gd name="T53" fmla="*/ 20 h 217"/>
                    <a:gd name="T54" fmla="*/ 61 w 218"/>
                    <a:gd name="T55" fmla="*/ 12 h 217"/>
                    <a:gd name="T56" fmla="*/ 76 w 218"/>
                    <a:gd name="T57" fmla="*/ 6 h 217"/>
                    <a:gd name="T58" fmla="*/ 93 w 218"/>
                    <a:gd name="T59" fmla="*/ 3 h 217"/>
                    <a:gd name="T60" fmla="*/ 110 w 218"/>
                    <a:gd name="T61" fmla="*/ 0 h 217"/>
                    <a:gd name="T62" fmla="*/ 128 w 218"/>
                    <a:gd name="T63" fmla="*/ 3 h 217"/>
                    <a:gd name="T64" fmla="*/ 145 w 218"/>
                    <a:gd name="T65" fmla="*/ 6 h 217"/>
                    <a:gd name="T66" fmla="*/ 160 w 218"/>
                    <a:gd name="T67" fmla="*/ 12 h 217"/>
                    <a:gd name="T68" fmla="*/ 174 w 218"/>
                    <a:gd name="T69" fmla="*/ 20 h 217"/>
                    <a:gd name="T70" fmla="*/ 186 w 218"/>
                    <a:gd name="T71" fmla="*/ 32 h 217"/>
                    <a:gd name="T72" fmla="*/ 197 w 218"/>
                    <a:gd name="T73" fmla="*/ 46 h 217"/>
                    <a:gd name="T74" fmla="*/ 206 w 218"/>
                    <a:gd name="T75" fmla="*/ 58 h 217"/>
                    <a:gd name="T76" fmla="*/ 212 w 218"/>
                    <a:gd name="T77" fmla="*/ 75 h 217"/>
                    <a:gd name="T78" fmla="*/ 218 w 218"/>
                    <a:gd name="T79" fmla="*/ 93 h 217"/>
                    <a:gd name="T80" fmla="*/ 218 w 218"/>
                    <a:gd name="T81" fmla="*/ 110 h 217"/>
                    <a:gd name="T82" fmla="*/ 218 w 218"/>
                    <a:gd name="T83" fmla="*/ 110 h 21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8"/>
                    <a:gd name="T127" fmla="*/ 0 h 217"/>
                    <a:gd name="T128" fmla="*/ 218 w 218"/>
                    <a:gd name="T129" fmla="*/ 217 h 217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8" h="217">
                      <a:moveTo>
                        <a:pt x="218" y="107"/>
                      </a:moveTo>
                      <a:lnTo>
                        <a:pt x="218" y="127"/>
                      </a:lnTo>
                      <a:lnTo>
                        <a:pt x="212" y="145"/>
                      </a:lnTo>
                      <a:lnTo>
                        <a:pt x="206" y="159"/>
                      </a:lnTo>
                      <a:lnTo>
                        <a:pt x="197" y="174"/>
                      </a:lnTo>
                      <a:lnTo>
                        <a:pt x="186" y="185"/>
                      </a:lnTo>
                      <a:lnTo>
                        <a:pt x="174" y="197"/>
                      </a:lnTo>
                      <a:lnTo>
                        <a:pt x="160" y="206"/>
                      </a:lnTo>
                      <a:lnTo>
                        <a:pt x="145" y="212"/>
                      </a:lnTo>
                      <a:lnTo>
                        <a:pt x="128" y="217"/>
                      </a:lnTo>
                      <a:lnTo>
                        <a:pt x="110" y="217"/>
                      </a:lnTo>
                      <a:lnTo>
                        <a:pt x="93" y="217"/>
                      </a:lnTo>
                      <a:lnTo>
                        <a:pt x="76" y="212"/>
                      </a:lnTo>
                      <a:lnTo>
                        <a:pt x="61" y="206"/>
                      </a:lnTo>
                      <a:lnTo>
                        <a:pt x="47" y="197"/>
                      </a:lnTo>
                      <a:lnTo>
                        <a:pt x="32" y="185"/>
                      </a:lnTo>
                      <a:lnTo>
                        <a:pt x="21" y="174"/>
                      </a:lnTo>
                      <a:lnTo>
                        <a:pt x="12" y="159"/>
                      </a:lnTo>
                      <a:lnTo>
                        <a:pt x="6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3"/>
                      </a:lnTo>
                      <a:lnTo>
                        <a:pt x="6" y="75"/>
                      </a:lnTo>
                      <a:lnTo>
                        <a:pt x="12" y="58"/>
                      </a:lnTo>
                      <a:lnTo>
                        <a:pt x="21" y="46"/>
                      </a:lnTo>
                      <a:lnTo>
                        <a:pt x="32" y="32"/>
                      </a:lnTo>
                      <a:lnTo>
                        <a:pt x="47" y="20"/>
                      </a:lnTo>
                      <a:lnTo>
                        <a:pt x="61" y="12"/>
                      </a:lnTo>
                      <a:lnTo>
                        <a:pt x="76" y="6"/>
                      </a:lnTo>
                      <a:lnTo>
                        <a:pt x="93" y="3"/>
                      </a:lnTo>
                      <a:lnTo>
                        <a:pt x="110" y="0"/>
                      </a:lnTo>
                      <a:lnTo>
                        <a:pt x="128" y="3"/>
                      </a:lnTo>
                      <a:lnTo>
                        <a:pt x="145" y="6"/>
                      </a:lnTo>
                      <a:lnTo>
                        <a:pt x="160" y="12"/>
                      </a:lnTo>
                      <a:lnTo>
                        <a:pt x="174" y="20"/>
                      </a:lnTo>
                      <a:lnTo>
                        <a:pt x="186" y="32"/>
                      </a:lnTo>
                      <a:lnTo>
                        <a:pt x="197" y="46"/>
                      </a:lnTo>
                      <a:lnTo>
                        <a:pt x="206" y="58"/>
                      </a:lnTo>
                      <a:lnTo>
                        <a:pt x="212" y="75"/>
                      </a:lnTo>
                      <a:lnTo>
                        <a:pt x="218" y="93"/>
                      </a:lnTo>
                      <a:lnTo>
                        <a:pt x="218" y="1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63" name="Rectangle 73"/>
                <p:cNvSpPr>
                  <a:spLocks noChangeArrowheads="1"/>
                </p:cNvSpPr>
                <p:nvPr/>
              </p:nvSpPr>
              <p:spPr bwMode="auto">
                <a:xfrm>
                  <a:off x="1664" y="2615"/>
                  <a:ext cx="6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K</a:t>
                  </a:r>
                  <a:endParaRPr lang="en-US" altLang="ko-KR"/>
                </a:p>
              </p:txBody>
            </p:sp>
            <p:sp>
              <p:nvSpPr>
                <p:cNvPr id="18464" name="Freeform 74"/>
                <p:cNvSpPr>
                  <a:spLocks/>
                </p:cNvSpPr>
                <p:nvPr/>
              </p:nvSpPr>
              <p:spPr bwMode="auto">
                <a:xfrm>
                  <a:off x="1584" y="2544"/>
                  <a:ext cx="217" cy="217"/>
                </a:xfrm>
                <a:custGeom>
                  <a:avLst/>
                  <a:gdLst>
                    <a:gd name="T0" fmla="*/ 217 w 217"/>
                    <a:gd name="T1" fmla="*/ 107 h 217"/>
                    <a:gd name="T2" fmla="*/ 217 w 217"/>
                    <a:gd name="T3" fmla="*/ 127 h 217"/>
                    <a:gd name="T4" fmla="*/ 211 w 217"/>
                    <a:gd name="T5" fmla="*/ 145 h 217"/>
                    <a:gd name="T6" fmla="*/ 205 w 217"/>
                    <a:gd name="T7" fmla="*/ 159 h 217"/>
                    <a:gd name="T8" fmla="*/ 197 w 217"/>
                    <a:gd name="T9" fmla="*/ 174 h 217"/>
                    <a:gd name="T10" fmla="*/ 185 w 217"/>
                    <a:gd name="T11" fmla="*/ 185 h 217"/>
                    <a:gd name="T12" fmla="*/ 174 w 217"/>
                    <a:gd name="T13" fmla="*/ 197 h 217"/>
                    <a:gd name="T14" fmla="*/ 159 w 217"/>
                    <a:gd name="T15" fmla="*/ 206 h 217"/>
                    <a:gd name="T16" fmla="*/ 145 w 217"/>
                    <a:gd name="T17" fmla="*/ 212 h 217"/>
                    <a:gd name="T18" fmla="*/ 127 w 217"/>
                    <a:gd name="T19" fmla="*/ 217 h 217"/>
                    <a:gd name="T20" fmla="*/ 110 w 217"/>
                    <a:gd name="T21" fmla="*/ 217 h 217"/>
                    <a:gd name="T22" fmla="*/ 92 w 217"/>
                    <a:gd name="T23" fmla="*/ 217 h 217"/>
                    <a:gd name="T24" fmla="*/ 75 w 217"/>
                    <a:gd name="T25" fmla="*/ 212 h 217"/>
                    <a:gd name="T26" fmla="*/ 61 w 217"/>
                    <a:gd name="T27" fmla="*/ 206 h 217"/>
                    <a:gd name="T28" fmla="*/ 46 w 217"/>
                    <a:gd name="T29" fmla="*/ 197 h 217"/>
                    <a:gd name="T30" fmla="*/ 32 w 217"/>
                    <a:gd name="T31" fmla="*/ 185 h 217"/>
                    <a:gd name="T32" fmla="*/ 20 w 217"/>
                    <a:gd name="T33" fmla="*/ 174 h 217"/>
                    <a:gd name="T34" fmla="*/ 11 w 217"/>
                    <a:gd name="T35" fmla="*/ 159 h 217"/>
                    <a:gd name="T36" fmla="*/ 5 w 217"/>
                    <a:gd name="T37" fmla="*/ 145 h 217"/>
                    <a:gd name="T38" fmla="*/ 3 w 217"/>
                    <a:gd name="T39" fmla="*/ 127 h 217"/>
                    <a:gd name="T40" fmla="*/ 0 w 217"/>
                    <a:gd name="T41" fmla="*/ 110 h 217"/>
                    <a:gd name="T42" fmla="*/ 3 w 217"/>
                    <a:gd name="T43" fmla="*/ 93 h 217"/>
                    <a:gd name="T44" fmla="*/ 5 w 217"/>
                    <a:gd name="T45" fmla="*/ 75 h 217"/>
                    <a:gd name="T46" fmla="*/ 11 w 217"/>
                    <a:gd name="T47" fmla="*/ 58 h 217"/>
                    <a:gd name="T48" fmla="*/ 20 w 217"/>
                    <a:gd name="T49" fmla="*/ 46 h 217"/>
                    <a:gd name="T50" fmla="*/ 32 w 217"/>
                    <a:gd name="T51" fmla="*/ 32 h 217"/>
                    <a:gd name="T52" fmla="*/ 46 w 217"/>
                    <a:gd name="T53" fmla="*/ 20 h 217"/>
                    <a:gd name="T54" fmla="*/ 61 w 217"/>
                    <a:gd name="T55" fmla="*/ 12 h 217"/>
                    <a:gd name="T56" fmla="*/ 75 w 217"/>
                    <a:gd name="T57" fmla="*/ 6 h 217"/>
                    <a:gd name="T58" fmla="*/ 92 w 217"/>
                    <a:gd name="T59" fmla="*/ 3 h 217"/>
                    <a:gd name="T60" fmla="*/ 110 w 217"/>
                    <a:gd name="T61" fmla="*/ 0 h 217"/>
                    <a:gd name="T62" fmla="*/ 127 w 217"/>
                    <a:gd name="T63" fmla="*/ 3 h 217"/>
                    <a:gd name="T64" fmla="*/ 145 w 217"/>
                    <a:gd name="T65" fmla="*/ 6 h 217"/>
                    <a:gd name="T66" fmla="*/ 159 w 217"/>
                    <a:gd name="T67" fmla="*/ 12 h 217"/>
                    <a:gd name="T68" fmla="*/ 174 w 217"/>
                    <a:gd name="T69" fmla="*/ 20 h 217"/>
                    <a:gd name="T70" fmla="*/ 185 w 217"/>
                    <a:gd name="T71" fmla="*/ 32 h 217"/>
                    <a:gd name="T72" fmla="*/ 197 w 217"/>
                    <a:gd name="T73" fmla="*/ 46 h 217"/>
                    <a:gd name="T74" fmla="*/ 205 w 217"/>
                    <a:gd name="T75" fmla="*/ 58 h 217"/>
                    <a:gd name="T76" fmla="*/ 211 w 217"/>
                    <a:gd name="T77" fmla="*/ 75 h 217"/>
                    <a:gd name="T78" fmla="*/ 217 w 217"/>
                    <a:gd name="T79" fmla="*/ 93 h 217"/>
                    <a:gd name="T80" fmla="*/ 217 w 217"/>
                    <a:gd name="T81" fmla="*/ 110 h 217"/>
                    <a:gd name="T82" fmla="*/ 217 w 217"/>
                    <a:gd name="T83" fmla="*/ 110 h 21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7"/>
                    <a:gd name="T127" fmla="*/ 0 h 217"/>
                    <a:gd name="T128" fmla="*/ 217 w 217"/>
                    <a:gd name="T129" fmla="*/ 217 h 217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7" h="217">
                      <a:moveTo>
                        <a:pt x="217" y="107"/>
                      </a:moveTo>
                      <a:lnTo>
                        <a:pt x="217" y="127"/>
                      </a:lnTo>
                      <a:lnTo>
                        <a:pt x="211" y="145"/>
                      </a:lnTo>
                      <a:lnTo>
                        <a:pt x="205" y="159"/>
                      </a:lnTo>
                      <a:lnTo>
                        <a:pt x="197" y="174"/>
                      </a:lnTo>
                      <a:lnTo>
                        <a:pt x="185" y="185"/>
                      </a:lnTo>
                      <a:lnTo>
                        <a:pt x="174" y="197"/>
                      </a:lnTo>
                      <a:lnTo>
                        <a:pt x="159" y="206"/>
                      </a:lnTo>
                      <a:lnTo>
                        <a:pt x="145" y="212"/>
                      </a:lnTo>
                      <a:lnTo>
                        <a:pt x="127" y="217"/>
                      </a:lnTo>
                      <a:lnTo>
                        <a:pt x="110" y="217"/>
                      </a:lnTo>
                      <a:lnTo>
                        <a:pt x="92" y="217"/>
                      </a:lnTo>
                      <a:lnTo>
                        <a:pt x="75" y="212"/>
                      </a:lnTo>
                      <a:lnTo>
                        <a:pt x="61" y="206"/>
                      </a:lnTo>
                      <a:lnTo>
                        <a:pt x="46" y="197"/>
                      </a:lnTo>
                      <a:lnTo>
                        <a:pt x="32" y="185"/>
                      </a:lnTo>
                      <a:lnTo>
                        <a:pt x="20" y="174"/>
                      </a:lnTo>
                      <a:lnTo>
                        <a:pt x="11" y="159"/>
                      </a:lnTo>
                      <a:lnTo>
                        <a:pt x="5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3"/>
                      </a:lnTo>
                      <a:lnTo>
                        <a:pt x="5" y="75"/>
                      </a:lnTo>
                      <a:lnTo>
                        <a:pt x="11" y="58"/>
                      </a:lnTo>
                      <a:lnTo>
                        <a:pt x="20" y="46"/>
                      </a:lnTo>
                      <a:lnTo>
                        <a:pt x="32" y="32"/>
                      </a:lnTo>
                      <a:lnTo>
                        <a:pt x="46" y="20"/>
                      </a:lnTo>
                      <a:lnTo>
                        <a:pt x="61" y="12"/>
                      </a:lnTo>
                      <a:lnTo>
                        <a:pt x="75" y="6"/>
                      </a:lnTo>
                      <a:lnTo>
                        <a:pt x="92" y="3"/>
                      </a:lnTo>
                      <a:lnTo>
                        <a:pt x="110" y="0"/>
                      </a:lnTo>
                      <a:lnTo>
                        <a:pt x="127" y="3"/>
                      </a:lnTo>
                      <a:lnTo>
                        <a:pt x="145" y="6"/>
                      </a:lnTo>
                      <a:lnTo>
                        <a:pt x="159" y="12"/>
                      </a:lnTo>
                      <a:lnTo>
                        <a:pt x="174" y="20"/>
                      </a:lnTo>
                      <a:lnTo>
                        <a:pt x="185" y="32"/>
                      </a:lnTo>
                      <a:lnTo>
                        <a:pt x="197" y="46"/>
                      </a:lnTo>
                      <a:lnTo>
                        <a:pt x="205" y="58"/>
                      </a:lnTo>
                      <a:lnTo>
                        <a:pt x="211" y="75"/>
                      </a:lnTo>
                      <a:lnTo>
                        <a:pt x="217" y="93"/>
                      </a:lnTo>
                      <a:lnTo>
                        <a:pt x="217" y="1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65" name="Freeform 75"/>
                <p:cNvSpPr>
                  <a:spLocks/>
                </p:cNvSpPr>
                <p:nvPr/>
              </p:nvSpPr>
              <p:spPr bwMode="auto">
                <a:xfrm>
                  <a:off x="2496" y="3168"/>
                  <a:ext cx="217" cy="217"/>
                </a:xfrm>
                <a:custGeom>
                  <a:avLst/>
                  <a:gdLst>
                    <a:gd name="T0" fmla="*/ 217 w 217"/>
                    <a:gd name="T1" fmla="*/ 107 h 217"/>
                    <a:gd name="T2" fmla="*/ 217 w 217"/>
                    <a:gd name="T3" fmla="*/ 127 h 217"/>
                    <a:gd name="T4" fmla="*/ 212 w 217"/>
                    <a:gd name="T5" fmla="*/ 145 h 217"/>
                    <a:gd name="T6" fmla="*/ 206 w 217"/>
                    <a:gd name="T7" fmla="*/ 159 h 217"/>
                    <a:gd name="T8" fmla="*/ 197 w 217"/>
                    <a:gd name="T9" fmla="*/ 173 h 217"/>
                    <a:gd name="T10" fmla="*/ 185 w 217"/>
                    <a:gd name="T11" fmla="*/ 185 h 217"/>
                    <a:gd name="T12" fmla="*/ 174 w 217"/>
                    <a:gd name="T13" fmla="*/ 197 h 217"/>
                    <a:gd name="T14" fmla="*/ 159 w 217"/>
                    <a:gd name="T15" fmla="*/ 205 h 217"/>
                    <a:gd name="T16" fmla="*/ 145 w 217"/>
                    <a:gd name="T17" fmla="*/ 211 h 217"/>
                    <a:gd name="T18" fmla="*/ 128 w 217"/>
                    <a:gd name="T19" fmla="*/ 217 h 217"/>
                    <a:gd name="T20" fmla="*/ 110 w 217"/>
                    <a:gd name="T21" fmla="*/ 217 h 217"/>
                    <a:gd name="T22" fmla="*/ 93 w 217"/>
                    <a:gd name="T23" fmla="*/ 217 h 217"/>
                    <a:gd name="T24" fmla="*/ 75 w 217"/>
                    <a:gd name="T25" fmla="*/ 211 h 217"/>
                    <a:gd name="T26" fmla="*/ 61 w 217"/>
                    <a:gd name="T27" fmla="*/ 205 h 217"/>
                    <a:gd name="T28" fmla="*/ 46 w 217"/>
                    <a:gd name="T29" fmla="*/ 197 h 217"/>
                    <a:gd name="T30" fmla="*/ 32 w 217"/>
                    <a:gd name="T31" fmla="*/ 185 h 217"/>
                    <a:gd name="T32" fmla="*/ 20 w 217"/>
                    <a:gd name="T33" fmla="*/ 173 h 217"/>
                    <a:gd name="T34" fmla="*/ 12 w 217"/>
                    <a:gd name="T35" fmla="*/ 159 h 217"/>
                    <a:gd name="T36" fmla="*/ 6 w 217"/>
                    <a:gd name="T37" fmla="*/ 145 h 217"/>
                    <a:gd name="T38" fmla="*/ 3 w 217"/>
                    <a:gd name="T39" fmla="*/ 127 h 217"/>
                    <a:gd name="T40" fmla="*/ 0 w 217"/>
                    <a:gd name="T41" fmla="*/ 110 h 217"/>
                    <a:gd name="T42" fmla="*/ 3 w 217"/>
                    <a:gd name="T43" fmla="*/ 92 h 217"/>
                    <a:gd name="T44" fmla="*/ 6 w 217"/>
                    <a:gd name="T45" fmla="*/ 75 h 217"/>
                    <a:gd name="T46" fmla="*/ 12 w 217"/>
                    <a:gd name="T47" fmla="*/ 58 h 217"/>
                    <a:gd name="T48" fmla="*/ 20 w 217"/>
                    <a:gd name="T49" fmla="*/ 46 h 217"/>
                    <a:gd name="T50" fmla="*/ 32 w 217"/>
                    <a:gd name="T51" fmla="*/ 31 h 217"/>
                    <a:gd name="T52" fmla="*/ 46 w 217"/>
                    <a:gd name="T53" fmla="*/ 20 h 217"/>
                    <a:gd name="T54" fmla="*/ 61 w 217"/>
                    <a:gd name="T55" fmla="*/ 11 h 217"/>
                    <a:gd name="T56" fmla="*/ 75 w 217"/>
                    <a:gd name="T57" fmla="*/ 5 h 217"/>
                    <a:gd name="T58" fmla="*/ 93 w 217"/>
                    <a:gd name="T59" fmla="*/ 2 h 217"/>
                    <a:gd name="T60" fmla="*/ 110 w 217"/>
                    <a:gd name="T61" fmla="*/ 0 h 217"/>
                    <a:gd name="T62" fmla="*/ 128 w 217"/>
                    <a:gd name="T63" fmla="*/ 2 h 217"/>
                    <a:gd name="T64" fmla="*/ 145 w 217"/>
                    <a:gd name="T65" fmla="*/ 5 h 217"/>
                    <a:gd name="T66" fmla="*/ 159 w 217"/>
                    <a:gd name="T67" fmla="*/ 11 h 217"/>
                    <a:gd name="T68" fmla="*/ 174 w 217"/>
                    <a:gd name="T69" fmla="*/ 20 h 217"/>
                    <a:gd name="T70" fmla="*/ 185 w 217"/>
                    <a:gd name="T71" fmla="*/ 31 h 217"/>
                    <a:gd name="T72" fmla="*/ 197 w 217"/>
                    <a:gd name="T73" fmla="*/ 46 h 217"/>
                    <a:gd name="T74" fmla="*/ 206 w 217"/>
                    <a:gd name="T75" fmla="*/ 58 h 217"/>
                    <a:gd name="T76" fmla="*/ 212 w 217"/>
                    <a:gd name="T77" fmla="*/ 75 h 217"/>
                    <a:gd name="T78" fmla="*/ 217 w 217"/>
                    <a:gd name="T79" fmla="*/ 92 h 217"/>
                    <a:gd name="T80" fmla="*/ 217 w 217"/>
                    <a:gd name="T81" fmla="*/ 110 h 217"/>
                    <a:gd name="T82" fmla="*/ 217 w 217"/>
                    <a:gd name="T83" fmla="*/ 110 h 21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7"/>
                    <a:gd name="T127" fmla="*/ 0 h 217"/>
                    <a:gd name="T128" fmla="*/ 217 w 217"/>
                    <a:gd name="T129" fmla="*/ 217 h 217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7" h="217">
                      <a:moveTo>
                        <a:pt x="217" y="107"/>
                      </a:moveTo>
                      <a:lnTo>
                        <a:pt x="217" y="127"/>
                      </a:lnTo>
                      <a:lnTo>
                        <a:pt x="212" y="145"/>
                      </a:lnTo>
                      <a:lnTo>
                        <a:pt x="206" y="159"/>
                      </a:lnTo>
                      <a:lnTo>
                        <a:pt x="197" y="173"/>
                      </a:lnTo>
                      <a:lnTo>
                        <a:pt x="185" y="185"/>
                      </a:lnTo>
                      <a:lnTo>
                        <a:pt x="174" y="197"/>
                      </a:lnTo>
                      <a:lnTo>
                        <a:pt x="159" y="205"/>
                      </a:lnTo>
                      <a:lnTo>
                        <a:pt x="145" y="211"/>
                      </a:lnTo>
                      <a:lnTo>
                        <a:pt x="128" y="217"/>
                      </a:lnTo>
                      <a:lnTo>
                        <a:pt x="110" y="217"/>
                      </a:lnTo>
                      <a:lnTo>
                        <a:pt x="93" y="217"/>
                      </a:lnTo>
                      <a:lnTo>
                        <a:pt x="75" y="211"/>
                      </a:lnTo>
                      <a:lnTo>
                        <a:pt x="61" y="205"/>
                      </a:lnTo>
                      <a:lnTo>
                        <a:pt x="46" y="197"/>
                      </a:lnTo>
                      <a:lnTo>
                        <a:pt x="32" y="185"/>
                      </a:lnTo>
                      <a:lnTo>
                        <a:pt x="20" y="173"/>
                      </a:lnTo>
                      <a:lnTo>
                        <a:pt x="12" y="159"/>
                      </a:lnTo>
                      <a:lnTo>
                        <a:pt x="6" y="145"/>
                      </a:lnTo>
                      <a:lnTo>
                        <a:pt x="3" y="127"/>
                      </a:lnTo>
                      <a:lnTo>
                        <a:pt x="0" y="110"/>
                      </a:lnTo>
                      <a:lnTo>
                        <a:pt x="3" y="92"/>
                      </a:lnTo>
                      <a:lnTo>
                        <a:pt x="6" y="75"/>
                      </a:lnTo>
                      <a:lnTo>
                        <a:pt x="12" y="58"/>
                      </a:lnTo>
                      <a:lnTo>
                        <a:pt x="20" y="46"/>
                      </a:lnTo>
                      <a:lnTo>
                        <a:pt x="32" y="31"/>
                      </a:lnTo>
                      <a:lnTo>
                        <a:pt x="46" y="20"/>
                      </a:lnTo>
                      <a:lnTo>
                        <a:pt x="61" y="11"/>
                      </a:lnTo>
                      <a:lnTo>
                        <a:pt x="75" y="5"/>
                      </a:lnTo>
                      <a:lnTo>
                        <a:pt x="93" y="2"/>
                      </a:lnTo>
                      <a:lnTo>
                        <a:pt x="110" y="0"/>
                      </a:lnTo>
                      <a:lnTo>
                        <a:pt x="128" y="2"/>
                      </a:lnTo>
                      <a:lnTo>
                        <a:pt x="145" y="5"/>
                      </a:lnTo>
                      <a:lnTo>
                        <a:pt x="159" y="11"/>
                      </a:lnTo>
                      <a:lnTo>
                        <a:pt x="174" y="20"/>
                      </a:lnTo>
                      <a:lnTo>
                        <a:pt x="185" y="31"/>
                      </a:lnTo>
                      <a:lnTo>
                        <a:pt x="197" y="46"/>
                      </a:lnTo>
                      <a:lnTo>
                        <a:pt x="206" y="58"/>
                      </a:lnTo>
                      <a:lnTo>
                        <a:pt x="212" y="75"/>
                      </a:lnTo>
                      <a:lnTo>
                        <a:pt x="217" y="92"/>
                      </a:lnTo>
                      <a:lnTo>
                        <a:pt x="217" y="11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66" name="Rectangle 76"/>
                <p:cNvSpPr>
                  <a:spLocks noChangeArrowheads="1"/>
                </p:cNvSpPr>
                <p:nvPr/>
              </p:nvSpPr>
              <p:spPr bwMode="auto">
                <a:xfrm>
                  <a:off x="3504" y="2640"/>
                  <a:ext cx="53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L</a:t>
                  </a:r>
                  <a:endParaRPr lang="en-US" altLang="ko-KR"/>
                </a:p>
              </p:txBody>
            </p:sp>
            <p:sp>
              <p:nvSpPr>
                <p:cNvPr id="18467" name="Rectangle 77"/>
                <p:cNvSpPr>
                  <a:spLocks noChangeArrowheads="1"/>
                </p:cNvSpPr>
                <p:nvPr/>
              </p:nvSpPr>
              <p:spPr bwMode="auto">
                <a:xfrm>
                  <a:off x="2571" y="3245"/>
                  <a:ext cx="80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altLang="ko-KR"/>
                </a:p>
              </p:txBody>
            </p:sp>
            <p:sp>
              <p:nvSpPr>
                <p:cNvPr id="18468" name="Rectangle 78"/>
                <p:cNvSpPr>
                  <a:spLocks noChangeArrowheads="1"/>
                </p:cNvSpPr>
                <p:nvPr/>
              </p:nvSpPr>
              <p:spPr bwMode="auto">
                <a:xfrm>
                  <a:off x="3669" y="2905"/>
                  <a:ext cx="57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Physical links</a:t>
                  </a:r>
                  <a:endParaRPr lang="en-US" altLang="ko-KR"/>
                </a:p>
              </p:txBody>
            </p:sp>
            <p:sp>
              <p:nvSpPr>
                <p:cNvPr id="18469" name="Rectangle 79"/>
                <p:cNvSpPr>
                  <a:spLocks noChangeArrowheads="1"/>
                </p:cNvSpPr>
                <p:nvPr/>
              </p:nvSpPr>
              <p:spPr bwMode="auto">
                <a:xfrm>
                  <a:off x="2756" y="3395"/>
                  <a:ext cx="6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V</a:t>
                  </a:r>
                  <a:endParaRPr lang="en-US" altLang="ko-KR"/>
                </a:p>
              </p:txBody>
            </p:sp>
            <p:sp>
              <p:nvSpPr>
                <p:cNvPr id="18470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3330" y="2847"/>
                  <a:ext cx="336" cy="1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71" name="Freeform 81"/>
                <p:cNvSpPr>
                  <a:spLocks/>
                </p:cNvSpPr>
                <p:nvPr/>
              </p:nvSpPr>
              <p:spPr bwMode="auto">
                <a:xfrm>
                  <a:off x="3278" y="2830"/>
                  <a:ext cx="67" cy="38"/>
                </a:xfrm>
                <a:custGeom>
                  <a:avLst/>
                  <a:gdLst>
                    <a:gd name="T0" fmla="*/ 67 w 67"/>
                    <a:gd name="T1" fmla="*/ 3 h 38"/>
                    <a:gd name="T2" fmla="*/ 0 w 67"/>
                    <a:gd name="T3" fmla="*/ 0 h 38"/>
                    <a:gd name="T4" fmla="*/ 55 w 67"/>
                    <a:gd name="T5" fmla="*/ 38 h 38"/>
                    <a:gd name="T6" fmla="*/ 67 w 67"/>
                    <a:gd name="T7" fmla="*/ 6 h 38"/>
                    <a:gd name="T8" fmla="*/ 67 w 67"/>
                    <a:gd name="T9" fmla="*/ 6 h 38"/>
                    <a:gd name="T10" fmla="*/ 67 w 67"/>
                    <a:gd name="T11" fmla="*/ 3 h 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7"/>
                    <a:gd name="T19" fmla="*/ 0 h 38"/>
                    <a:gd name="T20" fmla="*/ 67 w 67"/>
                    <a:gd name="T21" fmla="*/ 38 h 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7" h="38">
                      <a:moveTo>
                        <a:pt x="67" y="3"/>
                      </a:moveTo>
                      <a:lnTo>
                        <a:pt x="0" y="0"/>
                      </a:lnTo>
                      <a:lnTo>
                        <a:pt x="55" y="38"/>
                      </a:lnTo>
                      <a:lnTo>
                        <a:pt x="67" y="6"/>
                      </a:lnTo>
                      <a:lnTo>
                        <a:pt x="67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7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339" y="2963"/>
                  <a:ext cx="327" cy="1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473" name="Freeform 83"/>
                <p:cNvSpPr>
                  <a:spLocks/>
                </p:cNvSpPr>
                <p:nvPr/>
              </p:nvSpPr>
              <p:spPr bwMode="auto">
                <a:xfrm>
                  <a:off x="3290" y="3073"/>
                  <a:ext cx="66" cy="44"/>
                </a:xfrm>
                <a:custGeom>
                  <a:avLst/>
                  <a:gdLst>
                    <a:gd name="T0" fmla="*/ 52 w 66"/>
                    <a:gd name="T1" fmla="*/ 0 h 44"/>
                    <a:gd name="T2" fmla="*/ 0 w 66"/>
                    <a:gd name="T3" fmla="*/ 44 h 44"/>
                    <a:gd name="T4" fmla="*/ 66 w 66"/>
                    <a:gd name="T5" fmla="*/ 35 h 44"/>
                    <a:gd name="T6" fmla="*/ 52 w 66"/>
                    <a:gd name="T7" fmla="*/ 3 h 44"/>
                    <a:gd name="T8" fmla="*/ 52 w 66"/>
                    <a:gd name="T9" fmla="*/ 3 h 44"/>
                    <a:gd name="T10" fmla="*/ 52 w 66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6"/>
                    <a:gd name="T19" fmla="*/ 0 h 44"/>
                    <a:gd name="T20" fmla="*/ 66 w 66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6" h="44">
                      <a:moveTo>
                        <a:pt x="52" y="0"/>
                      </a:moveTo>
                      <a:lnTo>
                        <a:pt x="0" y="44"/>
                      </a:lnTo>
                      <a:lnTo>
                        <a:pt x="66" y="35"/>
                      </a:lnTo>
                      <a:lnTo>
                        <a:pt x="52" y="3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18439" name="Text Box 8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터널링 </a:t>
            </a:r>
            <a:r>
              <a:rPr lang="en-US" altLang="ko-KR"/>
              <a:t>(Tunneling)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00200"/>
            <a:ext cx="8352928" cy="4343400"/>
          </a:xfrm>
        </p:spPr>
        <p:txBody>
          <a:bodyPr/>
          <a:lstStyle/>
          <a:p>
            <a:pPr eaLnBrk="1" hangingPunct="1"/>
            <a:r>
              <a:rPr lang="ko-KR" altLang="en-US" dirty="0"/>
              <a:t>임의의 네트워크 사이에 두고 있는 한 쌍의 노드 사이를 연결하는 </a:t>
            </a:r>
            <a:r>
              <a:rPr lang="ko-KR" altLang="en-US" dirty="0" err="1"/>
              <a:t>점대점</a:t>
            </a:r>
            <a:r>
              <a:rPr lang="ko-KR" altLang="en-US" dirty="0"/>
              <a:t> 링크</a:t>
            </a:r>
          </a:p>
          <a:p>
            <a:pPr eaLnBrk="1" hangingPunct="1"/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라우터 간의 가상 링크 </a:t>
            </a:r>
            <a:r>
              <a:rPr lang="en-US" altLang="ko-KR" dirty="0"/>
              <a:t>(virtual link)</a:t>
            </a:r>
          </a:p>
          <a:p>
            <a:pPr lvl="1" eaLnBrk="1" hangingPunct="1"/>
            <a:r>
              <a:rPr lang="ko-KR" altLang="en-US" dirty="0"/>
              <a:t>참고</a:t>
            </a:r>
            <a:r>
              <a:rPr lang="en-US" altLang="ko-KR" dirty="0"/>
              <a:t>) IP</a:t>
            </a:r>
            <a:r>
              <a:rPr lang="ko-KR" altLang="en-US" dirty="0"/>
              <a:t>는 이미 실제 네트워크를 가상 링크로 간주하는 가상네트워크</a:t>
            </a:r>
            <a:endParaRPr lang="en-US" altLang="ko-KR" dirty="0"/>
          </a:p>
          <a:p>
            <a:pPr eaLnBrk="1" hangingPunct="1"/>
            <a:r>
              <a:rPr lang="ko-KR" altLang="en-US" dirty="0"/>
              <a:t>구현</a:t>
            </a:r>
          </a:p>
          <a:p>
            <a:pPr lvl="1" eaLnBrk="1" hangingPunct="1"/>
            <a:r>
              <a:rPr lang="ko-KR" altLang="en-US" dirty="0"/>
              <a:t>링크 양 끝 노드를 발신지</a:t>
            </a:r>
            <a:r>
              <a:rPr lang="en-US" altLang="ko-KR" dirty="0"/>
              <a:t>/</a:t>
            </a:r>
            <a:r>
              <a:rPr lang="ko-KR" altLang="en-US" dirty="0"/>
              <a:t>목적지로 하여 </a:t>
            </a:r>
            <a:r>
              <a:rPr lang="en-US" altLang="ko-KR" dirty="0"/>
              <a:t>IP encapsulation</a:t>
            </a:r>
          </a:p>
        </p:txBody>
      </p:sp>
      <p:grpSp>
        <p:nvGrpSpPr>
          <p:cNvPr id="19460" name="Group 58"/>
          <p:cNvGrpSpPr>
            <a:grpSpLocks/>
          </p:cNvGrpSpPr>
          <p:nvPr/>
        </p:nvGrpSpPr>
        <p:grpSpPr bwMode="auto">
          <a:xfrm>
            <a:off x="755650" y="4860925"/>
            <a:ext cx="7854950" cy="1692275"/>
            <a:chOff x="476" y="3062"/>
            <a:chExt cx="4948" cy="1066"/>
          </a:xfrm>
        </p:grpSpPr>
        <p:sp>
          <p:nvSpPr>
            <p:cNvPr id="19482" name="Line 5"/>
            <p:cNvSpPr>
              <a:spLocks noChangeShapeType="1"/>
            </p:cNvSpPr>
            <p:nvPr/>
          </p:nvSpPr>
          <p:spPr bwMode="auto">
            <a:xfrm>
              <a:off x="1791" y="3748"/>
              <a:ext cx="4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3" name="Freeform 6"/>
            <p:cNvSpPr>
              <a:spLocks/>
            </p:cNvSpPr>
            <p:nvPr/>
          </p:nvSpPr>
          <p:spPr bwMode="auto">
            <a:xfrm>
              <a:off x="2179" y="3720"/>
              <a:ext cx="84" cy="46"/>
            </a:xfrm>
            <a:custGeom>
              <a:avLst/>
              <a:gdLst>
                <a:gd name="T0" fmla="*/ 0 w 89"/>
                <a:gd name="T1" fmla="*/ 40 h 50"/>
                <a:gd name="T2" fmla="*/ 79 w 89"/>
                <a:gd name="T3" fmla="*/ 19 h 50"/>
                <a:gd name="T4" fmla="*/ 4 w 89"/>
                <a:gd name="T5" fmla="*/ 0 h 50"/>
                <a:gd name="T6" fmla="*/ 4 w 89"/>
                <a:gd name="T7" fmla="*/ 42 h 50"/>
                <a:gd name="T8" fmla="*/ 4 w 89"/>
                <a:gd name="T9" fmla="*/ 42 h 50"/>
                <a:gd name="T10" fmla="*/ 0 w 89"/>
                <a:gd name="T11" fmla="*/ 4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50"/>
                <a:gd name="T20" fmla="*/ 89 w 89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50">
                  <a:moveTo>
                    <a:pt x="0" y="47"/>
                  </a:moveTo>
                  <a:lnTo>
                    <a:pt x="89" y="23"/>
                  </a:lnTo>
                  <a:lnTo>
                    <a:pt x="4" y="0"/>
                  </a:lnTo>
                  <a:lnTo>
                    <a:pt x="4" y="5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4" name="Line 7"/>
            <p:cNvSpPr>
              <a:spLocks noChangeShapeType="1"/>
            </p:cNvSpPr>
            <p:nvPr/>
          </p:nvSpPr>
          <p:spPr bwMode="auto">
            <a:xfrm>
              <a:off x="3637" y="3735"/>
              <a:ext cx="392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485" name="Group 56"/>
            <p:cNvGrpSpPr>
              <a:grpSpLocks/>
            </p:cNvGrpSpPr>
            <p:nvPr/>
          </p:nvGrpSpPr>
          <p:grpSpPr bwMode="auto">
            <a:xfrm>
              <a:off x="476" y="3400"/>
              <a:ext cx="1286" cy="710"/>
              <a:chOff x="476" y="3067"/>
              <a:chExt cx="1286" cy="710"/>
            </a:xfrm>
          </p:grpSpPr>
          <p:sp>
            <p:nvSpPr>
              <p:cNvPr id="19506" name="Rectangle 9"/>
              <p:cNvSpPr>
                <a:spLocks noChangeArrowheads="1"/>
              </p:cNvSpPr>
              <p:nvPr/>
            </p:nvSpPr>
            <p:spPr bwMode="auto">
              <a:xfrm>
                <a:off x="659" y="3086"/>
                <a:ext cx="55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/>
                <a:r>
                  <a:rPr kumimoji="0" lang="en-US" altLang="ko-KR" sz="1600">
                    <a:solidFill>
                      <a:srgbClr val="000000"/>
                    </a:solidFill>
                    <a:latin typeface="Arial" charset="0"/>
                  </a:rPr>
                  <a:t>IP header</a:t>
                </a:r>
                <a:endParaRPr kumimoji="0" lang="en-US" altLang="ko-KR"/>
              </a:p>
            </p:txBody>
          </p:sp>
          <p:sp>
            <p:nvSpPr>
              <p:cNvPr id="19507" name="Rectangle 10"/>
              <p:cNvSpPr>
                <a:spLocks noChangeArrowheads="1"/>
              </p:cNvSpPr>
              <p:nvPr/>
            </p:nvSpPr>
            <p:spPr bwMode="auto">
              <a:xfrm>
                <a:off x="1176" y="3086"/>
                <a:ext cx="3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/>
                <a:r>
                  <a:rPr kumimoji="0" lang="en-US" altLang="ko-KR" sz="1600">
                    <a:solidFill>
                      <a:srgbClr val="000000"/>
                    </a:solidFill>
                    <a:latin typeface="Arial" charset="0"/>
                  </a:rPr>
                  <a:t>,</a:t>
                </a:r>
                <a:endParaRPr kumimoji="0" lang="en-US" altLang="ko-KR"/>
              </a:p>
            </p:txBody>
          </p:sp>
          <p:sp>
            <p:nvSpPr>
              <p:cNvPr id="19508" name="Rectangle 11"/>
              <p:cNvSpPr>
                <a:spLocks noChangeArrowheads="1"/>
              </p:cNvSpPr>
              <p:nvPr/>
            </p:nvSpPr>
            <p:spPr bwMode="auto">
              <a:xfrm>
                <a:off x="659" y="3225"/>
                <a:ext cx="95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/>
                <a:r>
                  <a:rPr kumimoji="0" lang="en-US" altLang="ko-KR" sz="1600">
                    <a:solidFill>
                      <a:srgbClr val="000000"/>
                    </a:solidFill>
                    <a:latin typeface="Arial" charset="0"/>
                  </a:rPr>
                  <a:t>Destination = 2.x</a:t>
                </a:r>
                <a:endParaRPr kumimoji="0" lang="en-US" altLang="ko-KR"/>
              </a:p>
            </p:txBody>
          </p:sp>
          <p:sp>
            <p:nvSpPr>
              <p:cNvPr id="19509" name="Rectangle 13"/>
              <p:cNvSpPr>
                <a:spLocks noChangeArrowheads="1"/>
              </p:cNvSpPr>
              <p:nvPr/>
            </p:nvSpPr>
            <p:spPr bwMode="auto">
              <a:xfrm>
                <a:off x="659" y="3516"/>
                <a:ext cx="60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/>
                <a:r>
                  <a:rPr kumimoji="0" lang="en-US" altLang="ko-KR" sz="1600">
                    <a:solidFill>
                      <a:srgbClr val="000000"/>
                    </a:solidFill>
                    <a:latin typeface="Arial" charset="0"/>
                  </a:rPr>
                  <a:t>IP payload</a:t>
                </a:r>
                <a:endParaRPr kumimoji="0" lang="en-US" altLang="ko-KR"/>
              </a:p>
            </p:txBody>
          </p:sp>
          <p:sp>
            <p:nvSpPr>
              <p:cNvPr id="19510" name="Freeform 14"/>
              <p:cNvSpPr>
                <a:spLocks/>
              </p:cNvSpPr>
              <p:nvPr/>
            </p:nvSpPr>
            <p:spPr bwMode="auto">
              <a:xfrm>
                <a:off x="480" y="3417"/>
                <a:ext cx="1282" cy="355"/>
              </a:xfrm>
              <a:custGeom>
                <a:avLst/>
                <a:gdLst>
                  <a:gd name="T0" fmla="*/ 1214 w 1351"/>
                  <a:gd name="T1" fmla="*/ 326 h 386"/>
                  <a:gd name="T2" fmla="*/ 0 w 1351"/>
                  <a:gd name="T3" fmla="*/ 326 h 386"/>
                  <a:gd name="T4" fmla="*/ 0 w 1351"/>
                  <a:gd name="T5" fmla="*/ 0 h 386"/>
                  <a:gd name="T6" fmla="*/ 1217 w 1351"/>
                  <a:gd name="T7" fmla="*/ 0 h 386"/>
                  <a:gd name="T8" fmla="*/ 1217 w 1351"/>
                  <a:gd name="T9" fmla="*/ 326 h 386"/>
                  <a:gd name="T10" fmla="*/ 1217 w 1351"/>
                  <a:gd name="T11" fmla="*/ 326 h 3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51"/>
                  <a:gd name="T19" fmla="*/ 0 h 386"/>
                  <a:gd name="T20" fmla="*/ 1351 w 1351"/>
                  <a:gd name="T21" fmla="*/ 386 h 3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51" h="386">
                    <a:moveTo>
                      <a:pt x="1348" y="386"/>
                    </a:moveTo>
                    <a:lnTo>
                      <a:pt x="0" y="386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51" y="3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11" name="Freeform 12"/>
              <p:cNvSpPr>
                <a:spLocks/>
              </p:cNvSpPr>
              <p:nvPr/>
            </p:nvSpPr>
            <p:spPr bwMode="auto">
              <a:xfrm>
                <a:off x="476" y="3067"/>
                <a:ext cx="1282" cy="355"/>
              </a:xfrm>
              <a:custGeom>
                <a:avLst/>
                <a:gdLst>
                  <a:gd name="T0" fmla="*/ 1214 w 1351"/>
                  <a:gd name="T1" fmla="*/ 327 h 385"/>
                  <a:gd name="T2" fmla="*/ 0 w 1351"/>
                  <a:gd name="T3" fmla="*/ 327 h 385"/>
                  <a:gd name="T4" fmla="*/ 0 w 1351"/>
                  <a:gd name="T5" fmla="*/ 0 h 385"/>
                  <a:gd name="T6" fmla="*/ 1217 w 1351"/>
                  <a:gd name="T7" fmla="*/ 0 h 385"/>
                  <a:gd name="T8" fmla="*/ 1217 w 1351"/>
                  <a:gd name="T9" fmla="*/ 327 h 385"/>
                  <a:gd name="T10" fmla="*/ 1217 w 1351"/>
                  <a:gd name="T11" fmla="*/ 327 h 3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51"/>
                  <a:gd name="T19" fmla="*/ 0 h 385"/>
                  <a:gd name="T20" fmla="*/ 1351 w 1351"/>
                  <a:gd name="T21" fmla="*/ 385 h 3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51" h="385">
                    <a:moveTo>
                      <a:pt x="1348" y="385"/>
                    </a:moveTo>
                    <a:lnTo>
                      <a:pt x="0" y="385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51" y="38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12" name="Freeform 15"/>
              <p:cNvSpPr>
                <a:spLocks/>
              </p:cNvSpPr>
              <p:nvPr/>
            </p:nvSpPr>
            <p:spPr bwMode="auto">
              <a:xfrm>
                <a:off x="476" y="3422"/>
                <a:ext cx="1282" cy="355"/>
              </a:xfrm>
              <a:custGeom>
                <a:avLst/>
                <a:gdLst>
                  <a:gd name="T0" fmla="*/ 1214 w 1351"/>
                  <a:gd name="T1" fmla="*/ 326 h 386"/>
                  <a:gd name="T2" fmla="*/ 0 w 1351"/>
                  <a:gd name="T3" fmla="*/ 326 h 386"/>
                  <a:gd name="T4" fmla="*/ 0 w 1351"/>
                  <a:gd name="T5" fmla="*/ 0 h 386"/>
                  <a:gd name="T6" fmla="*/ 1217 w 1351"/>
                  <a:gd name="T7" fmla="*/ 0 h 386"/>
                  <a:gd name="T8" fmla="*/ 1217 w 1351"/>
                  <a:gd name="T9" fmla="*/ 326 h 386"/>
                  <a:gd name="T10" fmla="*/ 1217 w 1351"/>
                  <a:gd name="T11" fmla="*/ 326 h 3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51"/>
                  <a:gd name="T19" fmla="*/ 0 h 386"/>
                  <a:gd name="T20" fmla="*/ 1351 w 1351"/>
                  <a:gd name="T21" fmla="*/ 386 h 3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51" h="386">
                    <a:moveTo>
                      <a:pt x="1348" y="386"/>
                    </a:moveTo>
                    <a:lnTo>
                      <a:pt x="0" y="386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51" y="3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486" name="Rectangle 16"/>
            <p:cNvSpPr>
              <a:spLocks noChangeArrowheads="1"/>
            </p:cNvSpPr>
            <p:nvPr/>
          </p:nvSpPr>
          <p:spPr bwMode="auto">
            <a:xfrm>
              <a:off x="2355" y="3086"/>
              <a:ext cx="5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IP header</a:t>
              </a:r>
              <a:endParaRPr kumimoji="0" lang="en-US" altLang="ko-KR"/>
            </a:p>
          </p:txBody>
        </p:sp>
        <p:sp>
          <p:nvSpPr>
            <p:cNvPr id="19487" name="Rectangle 17"/>
            <p:cNvSpPr>
              <a:spLocks noChangeArrowheads="1"/>
            </p:cNvSpPr>
            <p:nvPr/>
          </p:nvSpPr>
          <p:spPr bwMode="auto">
            <a:xfrm>
              <a:off x="2871" y="3086"/>
              <a:ext cx="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,</a:t>
              </a:r>
              <a:endParaRPr kumimoji="0" lang="en-US" altLang="ko-KR"/>
            </a:p>
          </p:txBody>
        </p:sp>
        <p:sp>
          <p:nvSpPr>
            <p:cNvPr id="19488" name="Rectangle 18"/>
            <p:cNvSpPr>
              <a:spLocks noChangeArrowheads="1"/>
            </p:cNvSpPr>
            <p:nvPr/>
          </p:nvSpPr>
          <p:spPr bwMode="auto">
            <a:xfrm>
              <a:off x="2355" y="3225"/>
              <a:ext cx="1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Destination = 10.0.0.1</a:t>
              </a:r>
              <a:endParaRPr kumimoji="0" lang="en-US" altLang="ko-KR"/>
            </a:p>
          </p:txBody>
        </p:sp>
        <p:sp>
          <p:nvSpPr>
            <p:cNvPr id="19489" name="Freeform 19"/>
            <p:cNvSpPr>
              <a:spLocks/>
            </p:cNvSpPr>
            <p:nvPr/>
          </p:nvSpPr>
          <p:spPr bwMode="auto">
            <a:xfrm>
              <a:off x="2311" y="3062"/>
              <a:ext cx="1281" cy="355"/>
            </a:xfrm>
            <a:custGeom>
              <a:avLst/>
              <a:gdLst>
                <a:gd name="T0" fmla="*/ 1212 w 1351"/>
                <a:gd name="T1" fmla="*/ 327 h 385"/>
                <a:gd name="T2" fmla="*/ 0 w 1351"/>
                <a:gd name="T3" fmla="*/ 327 h 385"/>
                <a:gd name="T4" fmla="*/ 0 w 1351"/>
                <a:gd name="T5" fmla="*/ 0 h 385"/>
                <a:gd name="T6" fmla="*/ 1215 w 1351"/>
                <a:gd name="T7" fmla="*/ 0 h 385"/>
                <a:gd name="T8" fmla="*/ 1215 w 1351"/>
                <a:gd name="T9" fmla="*/ 327 h 385"/>
                <a:gd name="T10" fmla="*/ 1215 w 1351"/>
                <a:gd name="T11" fmla="*/ 327 h 3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1"/>
                <a:gd name="T19" fmla="*/ 0 h 385"/>
                <a:gd name="T20" fmla="*/ 1351 w 1351"/>
                <a:gd name="T21" fmla="*/ 385 h 3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1" h="385">
                  <a:moveTo>
                    <a:pt x="1348" y="385"/>
                  </a:moveTo>
                  <a:lnTo>
                    <a:pt x="0" y="385"/>
                  </a:lnTo>
                  <a:lnTo>
                    <a:pt x="0" y="0"/>
                  </a:lnTo>
                  <a:lnTo>
                    <a:pt x="1351" y="0"/>
                  </a:lnTo>
                  <a:lnTo>
                    <a:pt x="1351" y="3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0" name="Rectangle 20"/>
            <p:cNvSpPr>
              <a:spLocks noChangeArrowheads="1"/>
            </p:cNvSpPr>
            <p:nvPr/>
          </p:nvSpPr>
          <p:spPr bwMode="auto">
            <a:xfrm>
              <a:off x="2355" y="3442"/>
              <a:ext cx="5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IP header</a:t>
              </a:r>
              <a:endParaRPr kumimoji="0" lang="en-US" altLang="ko-KR"/>
            </a:p>
          </p:txBody>
        </p:sp>
        <p:sp>
          <p:nvSpPr>
            <p:cNvPr id="19491" name="Rectangle 21"/>
            <p:cNvSpPr>
              <a:spLocks noChangeArrowheads="1"/>
            </p:cNvSpPr>
            <p:nvPr/>
          </p:nvSpPr>
          <p:spPr bwMode="auto">
            <a:xfrm>
              <a:off x="2871" y="3442"/>
              <a:ext cx="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,</a:t>
              </a:r>
              <a:endParaRPr kumimoji="0" lang="en-US" altLang="ko-KR"/>
            </a:p>
          </p:txBody>
        </p:sp>
        <p:sp>
          <p:nvSpPr>
            <p:cNvPr id="19492" name="Rectangle 22"/>
            <p:cNvSpPr>
              <a:spLocks noChangeArrowheads="1"/>
            </p:cNvSpPr>
            <p:nvPr/>
          </p:nvSpPr>
          <p:spPr bwMode="auto">
            <a:xfrm>
              <a:off x="2355" y="3580"/>
              <a:ext cx="9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Destination = 2.x</a:t>
              </a:r>
              <a:endParaRPr kumimoji="0" lang="en-US" altLang="ko-KR"/>
            </a:p>
          </p:txBody>
        </p:sp>
        <p:sp>
          <p:nvSpPr>
            <p:cNvPr id="19493" name="Freeform 23"/>
            <p:cNvSpPr>
              <a:spLocks/>
            </p:cNvSpPr>
            <p:nvPr/>
          </p:nvSpPr>
          <p:spPr bwMode="auto">
            <a:xfrm>
              <a:off x="2311" y="3417"/>
              <a:ext cx="1281" cy="355"/>
            </a:xfrm>
            <a:custGeom>
              <a:avLst/>
              <a:gdLst>
                <a:gd name="T0" fmla="*/ 1212 w 1351"/>
                <a:gd name="T1" fmla="*/ 326 h 386"/>
                <a:gd name="T2" fmla="*/ 0 w 1351"/>
                <a:gd name="T3" fmla="*/ 326 h 386"/>
                <a:gd name="T4" fmla="*/ 0 w 1351"/>
                <a:gd name="T5" fmla="*/ 0 h 386"/>
                <a:gd name="T6" fmla="*/ 1215 w 1351"/>
                <a:gd name="T7" fmla="*/ 0 h 386"/>
                <a:gd name="T8" fmla="*/ 1215 w 1351"/>
                <a:gd name="T9" fmla="*/ 326 h 386"/>
                <a:gd name="T10" fmla="*/ 1215 w 1351"/>
                <a:gd name="T11" fmla="*/ 326 h 3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1"/>
                <a:gd name="T19" fmla="*/ 0 h 386"/>
                <a:gd name="T20" fmla="*/ 1351 w 1351"/>
                <a:gd name="T21" fmla="*/ 386 h 3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1" h="386">
                  <a:moveTo>
                    <a:pt x="1348" y="386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1351" y="0"/>
                  </a:lnTo>
                  <a:lnTo>
                    <a:pt x="1351" y="3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4" name="Freeform 24"/>
            <p:cNvSpPr>
              <a:spLocks/>
            </p:cNvSpPr>
            <p:nvPr/>
          </p:nvSpPr>
          <p:spPr bwMode="auto">
            <a:xfrm>
              <a:off x="2311" y="3417"/>
              <a:ext cx="1281" cy="355"/>
            </a:xfrm>
            <a:custGeom>
              <a:avLst/>
              <a:gdLst>
                <a:gd name="T0" fmla="*/ 1212 w 1351"/>
                <a:gd name="T1" fmla="*/ 326 h 386"/>
                <a:gd name="T2" fmla="*/ 0 w 1351"/>
                <a:gd name="T3" fmla="*/ 326 h 386"/>
                <a:gd name="T4" fmla="*/ 0 w 1351"/>
                <a:gd name="T5" fmla="*/ 0 h 386"/>
                <a:gd name="T6" fmla="*/ 1215 w 1351"/>
                <a:gd name="T7" fmla="*/ 0 h 386"/>
                <a:gd name="T8" fmla="*/ 1215 w 1351"/>
                <a:gd name="T9" fmla="*/ 326 h 386"/>
                <a:gd name="T10" fmla="*/ 1215 w 1351"/>
                <a:gd name="T11" fmla="*/ 326 h 3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1"/>
                <a:gd name="T19" fmla="*/ 0 h 386"/>
                <a:gd name="T20" fmla="*/ 1351 w 1351"/>
                <a:gd name="T21" fmla="*/ 386 h 3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1" h="386">
                  <a:moveTo>
                    <a:pt x="1348" y="386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1351" y="0"/>
                  </a:lnTo>
                  <a:lnTo>
                    <a:pt x="1351" y="3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5" name="Rectangle 25"/>
            <p:cNvSpPr>
              <a:spLocks noChangeArrowheads="1"/>
            </p:cNvSpPr>
            <p:nvPr/>
          </p:nvSpPr>
          <p:spPr bwMode="auto">
            <a:xfrm>
              <a:off x="2355" y="3872"/>
              <a:ext cx="6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IP payload</a:t>
              </a:r>
              <a:endParaRPr kumimoji="0" lang="en-US" altLang="ko-KR"/>
            </a:p>
          </p:txBody>
        </p:sp>
        <p:sp>
          <p:nvSpPr>
            <p:cNvPr id="19496" name="Freeform 26"/>
            <p:cNvSpPr>
              <a:spLocks/>
            </p:cNvSpPr>
            <p:nvPr/>
          </p:nvSpPr>
          <p:spPr bwMode="auto">
            <a:xfrm>
              <a:off x="2311" y="3772"/>
              <a:ext cx="1281" cy="356"/>
            </a:xfrm>
            <a:custGeom>
              <a:avLst/>
              <a:gdLst>
                <a:gd name="T0" fmla="*/ 1212 w 1351"/>
                <a:gd name="T1" fmla="*/ 328 h 386"/>
                <a:gd name="T2" fmla="*/ 0 w 1351"/>
                <a:gd name="T3" fmla="*/ 328 h 386"/>
                <a:gd name="T4" fmla="*/ 0 w 1351"/>
                <a:gd name="T5" fmla="*/ 0 h 386"/>
                <a:gd name="T6" fmla="*/ 1215 w 1351"/>
                <a:gd name="T7" fmla="*/ 0 h 386"/>
                <a:gd name="T8" fmla="*/ 1215 w 1351"/>
                <a:gd name="T9" fmla="*/ 328 h 386"/>
                <a:gd name="T10" fmla="*/ 1215 w 1351"/>
                <a:gd name="T11" fmla="*/ 328 h 3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1"/>
                <a:gd name="T19" fmla="*/ 0 h 386"/>
                <a:gd name="T20" fmla="*/ 1351 w 1351"/>
                <a:gd name="T21" fmla="*/ 386 h 3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1" h="386">
                  <a:moveTo>
                    <a:pt x="1348" y="386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1351" y="0"/>
                  </a:lnTo>
                  <a:lnTo>
                    <a:pt x="1351" y="3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497" name="Group 57"/>
            <p:cNvGrpSpPr>
              <a:grpSpLocks/>
            </p:cNvGrpSpPr>
            <p:nvPr/>
          </p:nvGrpSpPr>
          <p:grpSpPr bwMode="auto">
            <a:xfrm>
              <a:off x="4011" y="3385"/>
              <a:ext cx="1413" cy="710"/>
              <a:chOff x="4011" y="3062"/>
              <a:chExt cx="1413" cy="710"/>
            </a:xfrm>
          </p:grpSpPr>
          <p:sp>
            <p:nvSpPr>
              <p:cNvPr id="19498" name="Freeform 8"/>
              <p:cNvSpPr>
                <a:spLocks/>
              </p:cNvSpPr>
              <p:nvPr/>
            </p:nvSpPr>
            <p:spPr bwMode="auto">
              <a:xfrm>
                <a:off x="4011" y="3396"/>
                <a:ext cx="83" cy="46"/>
              </a:xfrm>
              <a:custGeom>
                <a:avLst/>
                <a:gdLst>
                  <a:gd name="T0" fmla="*/ 0 w 88"/>
                  <a:gd name="T1" fmla="*/ 40 h 50"/>
                  <a:gd name="T2" fmla="*/ 78 w 88"/>
                  <a:gd name="T3" fmla="*/ 19 h 50"/>
                  <a:gd name="T4" fmla="*/ 3 w 88"/>
                  <a:gd name="T5" fmla="*/ 0 h 50"/>
                  <a:gd name="T6" fmla="*/ 3 w 88"/>
                  <a:gd name="T7" fmla="*/ 42 h 50"/>
                  <a:gd name="T8" fmla="*/ 3 w 88"/>
                  <a:gd name="T9" fmla="*/ 42 h 50"/>
                  <a:gd name="T10" fmla="*/ 0 w 88"/>
                  <a:gd name="T11" fmla="*/ 40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8"/>
                  <a:gd name="T19" fmla="*/ 0 h 50"/>
                  <a:gd name="T20" fmla="*/ 88 w 88"/>
                  <a:gd name="T21" fmla="*/ 50 h 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8" h="50">
                    <a:moveTo>
                      <a:pt x="0" y="47"/>
                    </a:moveTo>
                    <a:lnTo>
                      <a:pt x="88" y="23"/>
                    </a:lnTo>
                    <a:lnTo>
                      <a:pt x="3" y="0"/>
                    </a:lnTo>
                    <a:lnTo>
                      <a:pt x="3" y="5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99" name="Rectangle 27"/>
              <p:cNvSpPr>
                <a:spLocks noChangeArrowheads="1"/>
              </p:cNvSpPr>
              <p:nvPr/>
            </p:nvSpPr>
            <p:spPr bwMode="auto">
              <a:xfrm>
                <a:off x="4322" y="3086"/>
                <a:ext cx="55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/>
                <a:r>
                  <a:rPr kumimoji="0" lang="en-US" altLang="ko-KR" sz="1600">
                    <a:solidFill>
                      <a:srgbClr val="000000"/>
                    </a:solidFill>
                    <a:latin typeface="Arial" charset="0"/>
                  </a:rPr>
                  <a:t>IP header</a:t>
                </a:r>
                <a:endParaRPr kumimoji="0" lang="en-US" altLang="ko-KR"/>
              </a:p>
            </p:txBody>
          </p:sp>
          <p:sp>
            <p:nvSpPr>
              <p:cNvPr id="19500" name="Rectangle 28"/>
              <p:cNvSpPr>
                <a:spLocks noChangeArrowheads="1"/>
              </p:cNvSpPr>
              <p:nvPr/>
            </p:nvSpPr>
            <p:spPr bwMode="auto">
              <a:xfrm>
                <a:off x="4838" y="3086"/>
                <a:ext cx="3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/>
                <a:r>
                  <a:rPr kumimoji="0" lang="en-US" altLang="ko-KR" sz="1600">
                    <a:solidFill>
                      <a:srgbClr val="000000"/>
                    </a:solidFill>
                    <a:latin typeface="Arial" charset="0"/>
                  </a:rPr>
                  <a:t>,</a:t>
                </a:r>
                <a:endParaRPr kumimoji="0" lang="en-US" altLang="ko-KR"/>
              </a:p>
            </p:txBody>
          </p:sp>
          <p:sp>
            <p:nvSpPr>
              <p:cNvPr id="19501" name="Rectangle 29"/>
              <p:cNvSpPr>
                <a:spLocks noChangeArrowheads="1"/>
              </p:cNvSpPr>
              <p:nvPr/>
            </p:nvSpPr>
            <p:spPr bwMode="auto">
              <a:xfrm>
                <a:off x="4322" y="3225"/>
                <a:ext cx="95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/>
                <a:r>
                  <a:rPr kumimoji="0" lang="en-US" altLang="ko-KR" sz="1600">
                    <a:solidFill>
                      <a:srgbClr val="000000"/>
                    </a:solidFill>
                    <a:latin typeface="Arial" charset="0"/>
                  </a:rPr>
                  <a:t>Destination = 2.x</a:t>
                </a:r>
                <a:endParaRPr kumimoji="0" lang="en-US" altLang="ko-KR"/>
              </a:p>
            </p:txBody>
          </p:sp>
          <p:sp>
            <p:nvSpPr>
              <p:cNvPr id="19502" name="Freeform 30"/>
              <p:cNvSpPr>
                <a:spLocks/>
              </p:cNvSpPr>
              <p:nvPr/>
            </p:nvSpPr>
            <p:spPr bwMode="auto">
              <a:xfrm>
                <a:off x="4142" y="3062"/>
                <a:ext cx="1282" cy="355"/>
              </a:xfrm>
              <a:custGeom>
                <a:avLst/>
                <a:gdLst>
                  <a:gd name="T0" fmla="*/ 1212 w 1352"/>
                  <a:gd name="T1" fmla="*/ 327 h 385"/>
                  <a:gd name="T2" fmla="*/ 0 w 1352"/>
                  <a:gd name="T3" fmla="*/ 327 h 385"/>
                  <a:gd name="T4" fmla="*/ 0 w 1352"/>
                  <a:gd name="T5" fmla="*/ 0 h 385"/>
                  <a:gd name="T6" fmla="*/ 1216 w 1352"/>
                  <a:gd name="T7" fmla="*/ 0 h 385"/>
                  <a:gd name="T8" fmla="*/ 1216 w 1352"/>
                  <a:gd name="T9" fmla="*/ 327 h 385"/>
                  <a:gd name="T10" fmla="*/ 1216 w 1352"/>
                  <a:gd name="T11" fmla="*/ 327 h 3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52"/>
                  <a:gd name="T19" fmla="*/ 0 h 385"/>
                  <a:gd name="T20" fmla="*/ 1352 w 1352"/>
                  <a:gd name="T21" fmla="*/ 385 h 3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52" h="385">
                    <a:moveTo>
                      <a:pt x="1348" y="385"/>
                    </a:moveTo>
                    <a:lnTo>
                      <a:pt x="0" y="385"/>
                    </a:lnTo>
                    <a:lnTo>
                      <a:pt x="0" y="0"/>
                    </a:lnTo>
                    <a:lnTo>
                      <a:pt x="1352" y="0"/>
                    </a:lnTo>
                    <a:lnTo>
                      <a:pt x="1352" y="38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03" name="Rectangle 31"/>
              <p:cNvSpPr>
                <a:spLocks noChangeArrowheads="1"/>
              </p:cNvSpPr>
              <p:nvPr/>
            </p:nvSpPr>
            <p:spPr bwMode="auto">
              <a:xfrm>
                <a:off x="4322" y="3516"/>
                <a:ext cx="60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/>
                <a:r>
                  <a:rPr kumimoji="0" lang="en-US" altLang="ko-KR" sz="1600">
                    <a:solidFill>
                      <a:srgbClr val="000000"/>
                    </a:solidFill>
                    <a:latin typeface="Arial" charset="0"/>
                  </a:rPr>
                  <a:t>IP payload</a:t>
                </a:r>
                <a:endParaRPr kumimoji="0" lang="en-US" altLang="ko-KR"/>
              </a:p>
            </p:txBody>
          </p:sp>
          <p:sp>
            <p:nvSpPr>
              <p:cNvPr id="19504" name="Freeform 32"/>
              <p:cNvSpPr>
                <a:spLocks/>
              </p:cNvSpPr>
              <p:nvPr/>
            </p:nvSpPr>
            <p:spPr bwMode="auto">
              <a:xfrm>
                <a:off x="4142" y="3417"/>
                <a:ext cx="1282" cy="355"/>
              </a:xfrm>
              <a:custGeom>
                <a:avLst/>
                <a:gdLst>
                  <a:gd name="T0" fmla="*/ 1212 w 1352"/>
                  <a:gd name="T1" fmla="*/ 326 h 386"/>
                  <a:gd name="T2" fmla="*/ 0 w 1352"/>
                  <a:gd name="T3" fmla="*/ 326 h 386"/>
                  <a:gd name="T4" fmla="*/ 0 w 1352"/>
                  <a:gd name="T5" fmla="*/ 0 h 386"/>
                  <a:gd name="T6" fmla="*/ 1216 w 1352"/>
                  <a:gd name="T7" fmla="*/ 0 h 386"/>
                  <a:gd name="T8" fmla="*/ 1216 w 1352"/>
                  <a:gd name="T9" fmla="*/ 326 h 386"/>
                  <a:gd name="T10" fmla="*/ 1216 w 1352"/>
                  <a:gd name="T11" fmla="*/ 326 h 3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52"/>
                  <a:gd name="T19" fmla="*/ 0 h 386"/>
                  <a:gd name="T20" fmla="*/ 1352 w 1352"/>
                  <a:gd name="T21" fmla="*/ 386 h 3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52" h="386">
                    <a:moveTo>
                      <a:pt x="1348" y="386"/>
                    </a:moveTo>
                    <a:lnTo>
                      <a:pt x="0" y="386"/>
                    </a:lnTo>
                    <a:lnTo>
                      <a:pt x="0" y="0"/>
                    </a:lnTo>
                    <a:lnTo>
                      <a:pt x="1352" y="0"/>
                    </a:lnTo>
                    <a:lnTo>
                      <a:pt x="1352" y="3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05" name="Freeform 33"/>
              <p:cNvSpPr>
                <a:spLocks/>
              </p:cNvSpPr>
              <p:nvPr/>
            </p:nvSpPr>
            <p:spPr bwMode="auto">
              <a:xfrm>
                <a:off x="4142" y="3417"/>
                <a:ext cx="1282" cy="355"/>
              </a:xfrm>
              <a:custGeom>
                <a:avLst/>
                <a:gdLst>
                  <a:gd name="T0" fmla="*/ 1212 w 1352"/>
                  <a:gd name="T1" fmla="*/ 326 h 386"/>
                  <a:gd name="T2" fmla="*/ 0 w 1352"/>
                  <a:gd name="T3" fmla="*/ 326 h 386"/>
                  <a:gd name="T4" fmla="*/ 0 w 1352"/>
                  <a:gd name="T5" fmla="*/ 0 h 386"/>
                  <a:gd name="T6" fmla="*/ 1216 w 1352"/>
                  <a:gd name="T7" fmla="*/ 0 h 386"/>
                  <a:gd name="T8" fmla="*/ 1216 w 1352"/>
                  <a:gd name="T9" fmla="*/ 326 h 386"/>
                  <a:gd name="T10" fmla="*/ 1216 w 1352"/>
                  <a:gd name="T11" fmla="*/ 326 h 3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52"/>
                  <a:gd name="T19" fmla="*/ 0 h 386"/>
                  <a:gd name="T20" fmla="*/ 1352 w 1352"/>
                  <a:gd name="T21" fmla="*/ 386 h 3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52" h="386">
                    <a:moveTo>
                      <a:pt x="1348" y="386"/>
                    </a:moveTo>
                    <a:lnTo>
                      <a:pt x="0" y="386"/>
                    </a:lnTo>
                    <a:lnTo>
                      <a:pt x="0" y="0"/>
                    </a:lnTo>
                    <a:lnTo>
                      <a:pt x="1352" y="0"/>
                    </a:lnTo>
                    <a:lnTo>
                      <a:pt x="1352" y="3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9461" name="Group 54"/>
          <p:cNvGrpSpPr>
            <a:grpSpLocks/>
          </p:cNvGrpSpPr>
          <p:nvPr/>
        </p:nvGrpSpPr>
        <p:grpSpPr bwMode="auto">
          <a:xfrm>
            <a:off x="1117600" y="3733800"/>
            <a:ext cx="7131050" cy="914400"/>
            <a:chOff x="704" y="2352"/>
            <a:chExt cx="4492" cy="576"/>
          </a:xfrm>
        </p:grpSpPr>
        <p:sp>
          <p:nvSpPr>
            <p:cNvPr id="19463" name="Rectangle 34"/>
            <p:cNvSpPr>
              <a:spLocks noChangeArrowheads="1"/>
            </p:cNvSpPr>
            <p:nvPr/>
          </p:nvSpPr>
          <p:spPr bwMode="auto">
            <a:xfrm>
              <a:off x="832" y="2494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Network 1</a:t>
              </a:r>
              <a:endParaRPr kumimoji="0" lang="en-US" altLang="ko-KR"/>
            </a:p>
          </p:txBody>
        </p:sp>
        <p:sp>
          <p:nvSpPr>
            <p:cNvPr id="19464" name="Rectangle 35"/>
            <p:cNvSpPr>
              <a:spLocks noChangeArrowheads="1"/>
            </p:cNvSpPr>
            <p:nvPr/>
          </p:nvSpPr>
          <p:spPr bwMode="auto">
            <a:xfrm>
              <a:off x="1778" y="2494"/>
              <a:ext cx="1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R1</a:t>
              </a:r>
              <a:endParaRPr kumimoji="0" lang="en-US" altLang="ko-KR"/>
            </a:p>
          </p:txBody>
        </p:sp>
        <p:sp>
          <p:nvSpPr>
            <p:cNvPr id="19465" name="Rectangle 36"/>
            <p:cNvSpPr>
              <a:spLocks noChangeArrowheads="1"/>
            </p:cNvSpPr>
            <p:nvPr/>
          </p:nvSpPr>
          <p:spPr bwMode="auto">
            <a:xfrm>
              <a:off x="2604" y="2462"/>
              <a:ext cx="70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Internetwork</a:t>
              </a:r>
              <a:endParaRPr kumimoji="0" lang="en-US" altLang="ko-KR"/>
            </a:p>
          </p:txBody>
        </p:sp>
        <p:sp>
          <p:nvSpPr>
            <p:cNvPr id="19466" name="Freeform 37"/>
            <p:cNvSpPr>
              <a:spLocks/>
            </p:cNvSpPr>
            <p:nvPr/>
          </p:nvSpPr>
          <p:spPr bwMode="auto">
            <a:xfrm>
              <a:off x="1674" y="2398"/>
              <a:ext cx="366" cy="356"/>
            </a:xfrm>
            <a:custGeom>
              <a:avLst/>
              <a:gdLst>
                <a:gd name="T0" fmla="*/ 343 w 386"/>
                <a:gd name="T1" fmla="*/ 325 h 386"/>
                <a:gd name="T2" fmla="*/ 0 w 386"/>
                <a:gd name="T3" fmla="*/ 328 h 386"/>
                <a:gd name="T4" fmla="*/ 0 w 386"/>
                <a:gd name="T5" fmla="*/ 0 h 386"/>
                <a:gd name="T6" fmla="*/ 347 w 386"/>
                <a:gd name="T7" fmla="*/ 0 h 386"/>
                <a:gd name="T8" fmla="*/ 347 w 386"/>
                <a:gd name="T9" fmla="*/ 328 h 386"/>
                <a:gd name="T10" fmla="*/ 347 w 386"/>
                <a:gd name="T11" fmla="*/ 328 h 3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6"/>
                <a:gd name="T19" fmla="*/ 0 h 386"/>
                <a:gd name="T20" fmla="*/ 386 w 386"/>
                <a:gd name="T21" fmla="*/ 386 h 3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6" h="386">
                  <a:moveTo>
                    <a:pt x="382" y="382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386" y="0"/>
                  </a:lnTo>
                  <a:lnTo>
                    <a:pt x="386" y="3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7" name="Freeform 38"/>
            <p:cNvSpPr>
              <a:spLocks/>
            </p:cNvSpPr>
            <p:nvPr/>
          </p:nvSpPr>
          <p:spPr bwMode="auto">
            <a:xfrm>
              <a:off x="704" y="2440"/>
              <a:ext cx="823" cy="267"/>
            </a:xfrm>
            <a:custGeom>
              <a:avLst/>
              <a:gdLst>
                <a:gd name="T0" fmla="*/ 780 w 868"/>
                <a:gd name="T1" fmla="*/ 122 h 289"/>
                <a:gd name="T2" fmla="*/ 777 w 868"/>
                <a:gd name="T3" fmla="*/ 141 h 289"/>
                <a:gd name="T4" fmla="*/ 763 w 868"/>
                <a:gd name="T5" fmla="*/ 162 h 289"/>
                <a:gd name="T6" fmla="*/ 739 w 868"/>
                <a:gd name="T7" fmla="*/ 177 h 289"/>
                <a:gd name="T8" fmla="*/ 707 w 868"/>
                <a:gd name="T9" fmla="*/ 195 h 289"/>
                <a:gd name="T10" fmla="*/ 667 w 868"/>
                <a:gd name="T11" fmla="*/ 211 h 289"/>
                <a:gd name="T12" fmla="*/ 621 w 868"/>
                <a:gd name="T13" fmla="*/ 221 h 289"/>
                <a:gd name="T14" fmla="*/ 573 w 868"/>
                <a:gd name="T15" fmla="*/ 234 h 289"/>
                <a:gd name="T16" fmla="*/ 513 w 868"/>
                <a:gd name="T17" fmla="*/ 241 h 289"/>
                <a:gd name="T18" fmla="*/ 454 w 868"/>
                <a:gd name="T19" fmla="*/ 244 h 289"/>
                <a:gd name="T20" fmla="*/ 392 w 868"/>
                <a:gd name="T21" fmla="*/ 247 h 289"/>
                <a:gd name="T22" fmla="*/ 329 w 868"/>
                <a:gd name="T23" fmla="*/ 244 h 289"/>
                <a:gd name="T24" fmla="*/ 267 w 868"/>
                <a:gd name="T25" fmla="*/ 241 h 289"/>
                <a:gd name="T26" fmla="*/ 211 w 868"/>
                <a:gd name="T27" fmla="*/ 234 h 289"/>
                <a:gd name="T28" fmla="*/ 159 w 868"/>
                <a:gd name="T29" fmla="*/ 221 h 289"/>
                <a:gd name="T30" fmla="*/ 114 w 868"/>
                <a:gd name="T31" fmla="*/ 211 h 289"/>
                <a:gd name="T32" fmla="*/ 77 w 868"/>
                <a:gd name="T33" fmla="*/ 195 h 289"/>
                <a:gd name="T34" fmla="*/ 45 w 868"/>
                <a:gd name="T35" fmla="*/ 177 h 289"/>
                <a:gd name="T36" fmla="*/ 21 w 868"/>
                <a:gd name="T37" fmla="*/ 162 h 289"/>
                <a:gd name="T38" fmla="*/ 7 w 868"/>
                <a:gd name="T39" fmla="*/ 141 h 289"/>
                <a:gd name="T40" fmla="*/ 0 w 868"/>
                <a:gd name="T41" fmla="*/ 122 h 289"/>
                <a:gd name="T42" fmla="*/ 7 w 868"/>
                <a:gd name="T43" fmla="*/ 103 h 289"/>
                <a:gd name="T44" fmla="*/ 21 w 868"/>
                <a:gd name="T45" fmla="*/ 83 h 289"/>
                <a:gd name="T46" fmla="*/ 45 w 868"/>
                <a:gd name="T47" fmla="*/ 66 h 289"/>
                <a:gd name="T48" fmla="*/ 77 w 868"/>
                <a:gd name="T49" fmla="*/ 50 h 289"/>
                <a:gd name="T50" fmla="*/ 114 w 868"/>
                <a:gd name="T51" fmla="*/ 37 h 289"/>
                <a:gd name="T52" fmla="*/ 159 w 868"/>
                <a:gd name="T53" fmla="*/ 23 h 289"/>
                <a:gd name="T54" fmla="*/ 211 w 868"/>
                <a:gd name="T55" fmla="*/ 14 h 289"/>
                <a:gd name="T56" fmla="*/ 267 w 868"/>
                <a:gd name="T57" fmla="*/ 6 h 289"/>
                <a:gd name="T58" fmla="*/ 329 w 868"/>
                <a:gd name="T59" fmla="*/ 0 h 289"/>
                <a:gd name="T60" fmla="*/ 392 w 868"/>
                <a:gd name="T61" fmla="*/ 0 h 289"/>
                <a:gd name="T62" fmla="*/ 454 w 868"/>
                <a:gd name="T63" fmla="*/ 0 h 289"/>
                <a:gd name="T64" fmla="*/ 513 w 868"/>
                <a:gd name="T65" fmla="*/ 6 h 289"/>
                <a:gd name="T66" fmla="*/ 573 w 868"/>
                <a:gd name="T67" fmla="*/ 14 h 289"/>
                <a:gd name="T68" fmla="*/ 621 w 868"/>
                <a:gd name="T69" fmla="*/ 23 h 289"/>
                <a:gd name="T70" fmla="*/ 667 w 868"/>
                <a:gd name="T71" fmla="*/ 37 h 289"/>
                <a:gd name="T72" fmla="*/ 707 w 868"/>
                <a:gd name="T73" fmla="*/ 50 h 289"/>
                <a:gd name="T74" fmla="*/ 739 w 868"/>
                <a:gd name="T75" fmla="*/ 66 h 289"/>
                <a:gd name="T76" fmla="*/ 763 w 868"/>
                <a:gd name="T77" fmla="*/ 83 h 289"/>
                <a:gd name="T78" fmla="*/ 777 w 868"/>
                <a:gd name="T79" fmla="*/ 103 h 289"/>
                <a:gd name="T80" fmla="*/ 780 w 868"/>
                <a:gd name="T81" fmla="*/ 122 h 289"/>
                <a:gd name="T82" fmla="*/ 780 w 868"/>
                <a:gd name="T83" fmla="*/ 122 h 2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68"/>
                <a:gd name="T127" fmla="*/ 0 h 289"/>
                <a:gd name="T128" fmla="*/ 868 w 868"/>
                <a:gd name="T129" fmla="*/ 289 h 2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68" h="289">
                  <a:moveTo>
                    <a:pt x="868" y="143"/>
                  </a:moveTo>
                  <a:lnTo>
                    <a:pt x="864" y="166"/>
                  </a:lnTo>
                  <a:lnTo>
                    <a:pt x="849" y="189"/>
                  </a:lnTo>
                  <a:lnTo>
                    <a:pt x="822" y="208"/>
                  </a:lnTo>
                  <a:lnTo>
                    <a:pt x="787" y="228"/>
                  </a:lnTo>
                  <a:lnTo>
                    <a:pt x="741" y="247"/>
                  </a:lnTo>
                  <a:lnTo>
                    <a:pt x="691" y="259"/>
                  </a:lnTo>
                  <a:lnTo>
                    <a:pt x="637" y="274"/>
                  </a:lnTo>
                  <a:lnTo>
                    <a:pt x="571" y="282"/>
                  </a:lnTo>
                  <a:lnTo>
                    <a:pt x="505" y="286"/>
                  </a:lnTo>
                  <a:lnTo>
                    <a:pt x="436" y="289"/>
                  </a:lnTo>
                  <a:lnTo>
                    <a:pt x="366" y="286"/>
                  </a:lnTo>
                  <a:lnTo>
                    <a:pt x="297" y="282"/>
                  </a:lnTo>
                  <a:lnTo>
                    <a:pt x="235" y="274"/>
                  </a:lnTo>
                  <a:lnTo>
                    <a:pt x="177" y="259"/>
                  </a:lnTo>
                  <a:lnTo>
                    <a:pt x="127" y="247"/>
                  </a:lnTo>
                  <a:lnTo>
                    <a:pt x="85" y="228"/>
                  </a:lnTo>
                  <a:lnTo>
                    <a:pt x="50" y="208"/>
                  </a:lnTo>
                  <a:lnTo>
                    <a:pt x="23" y="189"/>
                  </a:lnTo>
                  <a:lnTo>
                    <a:pt x="7" y="166"/>
                  </a:lnTo>
                  <a:lnTo>
                    <a:pt x="0" y="143"/>
                  </a:lnTo>
                  <a:lnTo>
                    <a:pt x="7" y="120"/>
                  </a:lnTo>
                  <a:lnTo>
                    <a:pt x="23" y="97"/>
                  </a:lnTo>
                  <a:lnTo>
                    <a:pt x="50" y="77"/>
                  </a:lnTo>
                  <a:lnTo>
                    <a:pt x="85" y="58"/>
                  </a:lnTo>
                  <a:lnTo>
                    <a:pt x="127" y="43"/>
                  </a:lnTo>
                  <a:lnTo>
                    <a:pt x="177" y="27"/>
                  </a:lnTo>
                  <a:lnTo>
                    <a:pt x="235" y="16"/>
                  </a:lnTo>
                  <a:lnTo>
                    <a:pt x="297" y="8"/>
                  </a:lnTo>
                  <a:lnTo>
                    <a:pt x="366" y="0"/>
                  </a:lnTo>
                  <a:lnTo>
                    <a:pt x="436" y="0"/>
                  </a:lnTo>
                  <a:lnTo>
                    <a:pt x="505" y="0"/>
                  </a:lnTo>
                  <a:lnTo>
                    <a:pt x="571" y="8"/>
                  </a:lnTo>
                  <a:lnTo>
                    <a:pt x="637" y="16"/>
                  </a:lnTo>
                  <a:lnTo>
                    <a:pt x="691" y="27"/>
                  </a:lnTo>
                  <a:lnTo>
                    <a:pt x="741" y="43"/>
                  </a:lnTo>
                  <a:lnTo>
                    <a:pt x="787" y="58"/>
                  </a:lnTo>
                  <a:lnTo>
                    <a:pt x="822" y="77"/>
                  </a:lnTo>
                  <a:lnTo>
                    <a:pt x="849" y="97"/>
                  </a:lnTo>
                  <a:lnTo>
                    <a:pt x="864" y="120"/>
                  </a:lnTo>
                  <a:lnTo>
                    <a:pt x="868" y="1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8" name="Line 39"/>
            <p:cNvSpPr>
              <a:spLocks noChangeShapeType="1"/>
            </p:cNvSpPr>
            <p:nvPr/>
          </p:nvSpPr>
          <p:spPr bwMode="auto">
            <a:xfrm>
              <a:off x="1527" y="2572"/>
              <a:ext cx="1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9" name="Freeform 40"/>
            <p:cNvSpPr>
              <a:spLocks/>
            </p:cNvSpPr>
            <p:nvPr/>
          </p:nvSpPr>
          <p:spPr bwMode="auto">
            <a:xfrm>
              <a:off x="3860" y="2398"/>
              <a:ext cx="370" cy="356"/>
            </a:xfrm>
            <a:custGeom>
              <a:avLst/>
              <a:gdLst>
                <a:gd name="T0" fmla="*/ 0 w 390"/>
                <a:gd name="T1" fmla="*/ 325 h 386"/>
                <a:gd name="T2" fmla="*/ 351 w 390"/>
                <a:gd name="T3" fmla="*/ 328 h 386"/>
                <a:gd name="T4" fmla="*/ 351 w 390"/>
                <a:gd name="T5" fmla="*/ 0 h 386"/>
                <a:gd name="T6" fmla="*/ 4 w 390"/>
                <a:gd name="T7" fmla="*/ 0 h 386"/>
                <a:gd name="T8" fmla="*/ 4 w 390"/>
                <a:gd name="T9" fmla="*/ 328 h 386"/>
                <a:gd name="T10" fmla="*/ 4 w 390"/>
                <a:gd name="T11" fmla="*/ 328 h 3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0"/>
                <a:gd name="T19" fmla="*/ 0 h 386"/>
                <a:gd name="T20" fmla="*/ 390 w 390"/>
                <a:gd name="T21" fmla="*/ 386 h 3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0" h="386">
                  <a:moveTo>
                    <a:pt x="0" y="382"/>
                  </a:moveTo>
                  <a:lnTo>
                    <a:pt x="390" y="386"/>
                  </a:lnTo>
                  <a:lnTo>
                    <a:pt x="390" y="0"/>
                  </a:lnTo>
                  <a:lnTo>
                    <a:pt x="4" y="0"/>
                  </a:lnTo>
                  <a:lnTo>
                    <a:pt x="4" y="3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0" name="Freeform 41"/>
            <p:cNvSpPr>
              <a:spLocks/>
            </p:cNvSpPr>
            <p:nvPr/>
          </p:nvSpPr>
          <p:spPr bwMode="auto">
            <a:xfrm>
              <a:off x="4373" y="2440"/>
              <a:ext cx="823" cy="267"/>
            </a:xfrm>
            <a:custGeom>
              <a:avLst/>
              <a:gdLst>
                <a:gd name="T0" fmla="*/ 0 w 868"/>
                <a:gd name="T1" fmla="*/ 122 h 289"/>
                <a:gd name="T2" fmla="*/ 7 w 868"/>
                <a:gd name="T3" fmla="*/ 141 h 289"/>
                <a:gd name="T4" fmla="*/ 21 w 868"/>
                <a:gd name="T5" fmla="*/ 162 h 289"/>
                <a:gd name="T6" fmla="*/ 45 w 868"/>
                <a:gd name="T7" fmla="*/ 177 h 289"/>
                <a:gd name="T8" fmla="*/ 77 w 868"/>
                <a:gd name="T9" fmla="*/ 195 h 289"/>
                <a:gd name="T10" fmla="*/ 114 w 868"/>
                <a:gd name="T11" fmla="*/ 211 h 289"/>
                <a:gd name="T12" fmla="*/ 159 w 868"/>
                <a:gd name="T13" fmla="*/ 221 h 289"/>
                <a:gd name="T14" fmla="*/ 211 w 868"/>
                <a:gd name="T15" fmla="*/ 234 h 289"/>
                <a:gd name="T16" fmla="*/ 267 w 868"/>
                <a:gd name="T17" fmla="*/ 241 h 289"/>
                <a:gd name="T18" fmla="*/ 326 w 868"/>
                <a:gd name="T19" fmla="*/ 244 h 289"/>
                <a:gd name="T20" fmla="*/ 392 w 868"/>
                <a:gd name="T21" fmla="*/ 247 h 289"/>
                <a:gd name="T22" fmla="*/ 454 w 868"/>
                <a:gd name="T23" fmla="*/ 244 h 289"/>
                <a:gd name="T24" fmla="*/ 513 w 868"/>
                <a:gd name="T25" fmla="*/ 241 h 289"/>
                <a:gd name="T26" fmla="*/ 569 w 868"/>
                <a:gd name="T27" fmla="*/ 234 h 289"/>
                <a:gd name="T28" fmla="*/ 621 w 868"/>
                <a:gd name="T29" fmla="*/ 221 h 289"/>
                <a:gd name="T30" fmla="*/ 667 w 868"/>
                <a:gd name="T31" fmla="*/ 211 h 289"/>
                <a:gd name="T32" fmla="*/ 704 w 868"/>
                <a:gd name="T33" fmla="*/ 195 h 289"/>
                <a:gd name="T34" fmla="*/ 739 w 868"/>
                <a:gd name="T35" fmla="*/ 177 h 289"/>
                <a:gd name="T36" fmla="*/ 759 w 868"/>
                <a:gd name="T37" fmla="*/ 162 h 289"/>
                <a:gd name="T38" fmla="*/ 777 w 868"/>
                <a:gd name="T39" fmla="*/ 141 h 289"/>
                <a:gd name="T40" fmla="*/ 780 w 868"/>
                <a:gd name="T41" fmla="*/ 122 h 289"/>
                <a:gd name="T42" fmla="*/ 777 w 868"/>
                <a:gd name="T43" fmla="*/ 103 h 289"/>
                <a:gd name="T44" fmla="*/ 759 w 868"/>
                <a:gd name="T45" fmla="*/ 83 h 289"/>
                <a:gd name="T46" fmla="*/ 739 w 868"/>
                <a:gd name="T47" fmla="*/ 66 h 289"/>
                <a:gd name="T48" fmla="*/ 704 w 868"/>
                <a:gd name="T49" fmla="*/ 50 h 289"/>
                <a:gd name="T50" fmla="*/ 667 w 868"/>
                <a:gd name="T51" fmla="*/ 37 h 289"/>
                <a:gd name="T52" fmla="*/ 621 w 868"/>
                <a:gd name="T53" fmla="*/ 23 h 289"/>
                <a:gd name="T54" fmla="*/ 569 w 868"/>
                <a:gd name="T55" fmla="*/ 14 h 289"/>
                <a:gd name="T56" fmla="*/ 513 w 868"/>
                <a:gd name="T57" fmla="*/ 6 h 289"/>
                <a:gd name="T58" fmla="*/ 454 w 868"/>
                <a:gd name="T59" fmla="*/ 0 h 289"/>
                <a:gd name="T60" fmla="*/ 392 w 868"/>
                <a:gd name="T61" fmla="*/ 0 h 289"/>
                <a:gd name="T62" fmla="*/ 326 w 868"/>
                <a:gd name="T63" fmla="*/ 0 h 289"/>
                <a:gd name="T64" fmla="*/ 267 w 868"/>
                <a:gd name="T65" fmla="*/ 6 h 289"/>
                <a:gd name="T66" fmla="*/ 211 w 868"/>
                <a:gd name="T67" fmla="*/ 14 h 289"/>
                <a:gd name="T68" fmla="*/ 159 w 868"/>
                <a:gd name="T69" fmla="*/ 23 h 289"/>
                <a:gd name="T70" fmla="*/ 114 w 868"/>
                <a:gd name="T71" fmla="*/ 37 h 289"/>
                <a:gd name="T72" fmla="*/ 77 w 868"/>
                <a:gd name="T73" fmla="*/ 50 h 289"/>
                <a:gd name="T74" fmla="*/ 45 w 868"/>
                <a:gd name="T75" fmla="*/ 66 h 289"/>
                <a:gd name="T76" fmla="*/ 21 w 868"/>
                <a:gd name="T77" fmla="*/ 83 h 289"/>
                <a:gd name="T78" fmla="*/ 7 w 868"/>
                <a:gd name="T79" fmla="*/ 103 h 289"/>
                <a:gd name="T80" fmla="*/ 0 w 868"/>
                <a:gd name="T81" fmla="*/ 122 h 289"/>
                <a:gd name="T82" fmla="*/ 0 w 868"/>
                <a:gd name="T83" fmla="*/ 122 h 2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68"/>
                <a:gd name="T127" fmla="*/ 0 h 289"/>
                <a:gd name="T128" fmla="*/ 868 w 868"/>
                <a:gd name="T129" fmla="*/ 289 h 2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68" h="289">
                  <a:moveTo>
                    <a:pt x="0" y="143"/>
                  </a:moveTo>
                  <a:lnTo>
                    <a:pt x="7" y="166"/>
                  </a:lnTo>
                  <a:lnTo>
                    <a:pt x="23" y="189"/>
                  </a:lnTo>
                  <a:lnTo>
                    <a:pt x="50" y="208"/>
                  </a:lnTo>
                  <a:lnTo>
                    <a:pt x="85" y="228"/>
                  </a:lnTo>
                  <a:lnTo>
                    <a:pt x="127" y="247"/>
                  </a:lnTo>
                  <a:lnTo>
                    <a:pt x="177" y="259"/>
                  </a:lnTo>
                  <a:lnTo>
                    <a:pt x="235" y="274"/>
                  </a:lnTo>
                  <a:lnTo>
                    <a:pt x="297" y="282"/>
                  </a:lnTo>
                  <a:lnTo>
                    <a:pt x="363" y="286"/>
                  </a:lnTo>
                  <a:lnTo>
                    <a:pt x="436" y="289"/>
                  </a:lnTo>
                  <a:lnTo>
                    <a:pt x="505" y="286"/>
                  </a:lnTo>
                  <a:lnTo>
                    <a:pt x="571" y="282"/>
                  </a:lnTo>
                  <a:lnTo>
                    <a:pt x="633" y="274"/>
                  </a:lnTo>
                  <a:lnTo>
                    <a:pt x="691" y="259"/>
                  </a:lnTo>
                  <a:lnTo>
                    <a:pt x="741" y="247"/>
                  </a:lnTo>
                  <a:lnTo>
                    <a:pt x="783" y="228"/>
                  </a:lnTo>
                  <a:lnTo>
                    <a:pt x="822" y="208"/>
                  </a:lnTo>
                  <a:lnTo>
                    <a:pt x="845" y="189"/>
                  </a:lnTo>
                  <a:lnTo>
                    <a:pt x="864" y="166"/>
                  </a:lnTo>
                  <a:lnTo>
                    <a:pt x="868" y="143"/>
                  </a:lnTo>
                  <a:lnTo>
                    <a:pt x="864" y="120"/>
                  </a:lnTo>
                  <a:lnTo>
                    <a:pt x="845" y="97"/>
                  </a:lnTo>
                  <a:lnTo>
                    <a:pt x="822" y="77"/>
                  </a:lnTo>
                  <a:lnTo>
                    <a:pt x="783" y="58"/>
                  </a:lnTo>
                  <a:lnTo>
                    <a:pt x="741" y="43"/>
                  </a:lnTo>
                  <a:lnTo>
                    <a:pt x="691" y="27"/>
                  </a:lnTo>
                  <a:lnTo>
                    <a:pt x="633" y="16"/>
                  </a:lnTo>
                  <a:lnTo>
                    <a:pt x="571" y="8"/>
                  </a:lnTo>
                  <a:lnTo>
                    <a:pt x="505" y="0"/>
                  </a:lnTo>
                  <a:lnTo>
                    <a:pt x="436" y="0"/>
                  </a:lnTo>
                  <a:lnTo>
                    <a:pt x="363" y="0"/>
                  </a:lnTo>
                  <a:lnTo>
                    <a:pt x="297" y="8"/>
                  </a:lnTo>
                  <a:lnTo>
                    <a:pt x="235" y="16"/>
                  </a:lnTo>
                  <a:lnTo>
                    <a:pt x="177" y="27"/>
                  </a:lnTo>
                  <a:lnTo>
                    <a:pt x="127" y="43"/>
                  </a:lnTo>
                  <a:lnTo>
                    <a:pt x="85" y="58"/>
                  </a:lnTo>
                  <a:lnTo>
                    <a:pt x="50" y="77"/>
                  </a:lnTo>
                  <a:lnTo>
                    <a:pt x="23" y="97"/>
                  </a:lnTo>
                  <a:lnTo>
                    <a:pt x="7" y="120"/>
                  </a:lnTo>
                  <a:lnTo>
                    <a:pt x="0" y="1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Line 42"/>
            <p:cNvSpPr>
              <a:spLocks noChangeShapeType="1"/>
            </p:cNvSpPr>
            <p:nvPr/>
          </p:nvSpPr>
          <p:spPr bwMode="auto">
            <a:xfrm flipH="1">
              <a:off x="4230" y="2572"/>
              <a:ext cx="1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2" name="Rectangle 43"/>
            <p:cNvSpPr>
              <a:spLocks noChangeArrowheads="1"/>
            </p:cNvSpPr>
            <p:nvPr/>
          </p:nvSpPr>
          <p:spPr bwMode="auto">
            <a:xfrm>
              <a:off x="4497" y="2490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Network 2</a:t>
              </a:r>
              <a:endParaRPr kumimoji="0" lang="en-US" altLang="ko-KR"/>
            </a:p>
          </p:txBody>
        </p:sp>
        <p:sp>
          <p:nvSpPr>
            <p:cNvPr id="19473" name="Rectangle 44"/>
            <p:cNvSpPr>
              <a:spLocks noChangeArrowheads="1"/>
            </p:cNvSpPr>
            <p:nvPr/>
          </p:nvSpPr>
          <p:spPr bwMode="auto">
            <a:xfrm>
              <a:off x="3970" y="2490"/>
              <a:ext cx="1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R2</a:t>
              </a:r>
              <a:endParaRPr kumimoji="0" lang="en-US" altLang="ko-KR"/>
            </a:p>
          </p:txBody>
        </p:sp>
        <p:sp>
          <p:nvSpPr>
            <p:cNvPr id="19474" name="Freeform 45"/>
            <p:cNvSpPr>
              <a:spLocks/>
            </p:cNvSpPr>
            <p:nvPr/>
          </p:nvSpPr>
          <p:spPr bwMode="auto">
            <a:xfrm>
              <a:off x="2311" y="2352"/>
              <a:ext cx="1281" cy="444"/>
            </a:xfrm>
            <a:custGeom>
              <a:avLst/>
              <a:gdLst>
                <a:gd name="T0" fmla="*/ 1215 w 1351"/>
                <a:gd name="T1" fmla="*/ 203 h 482"/>
                <a:gd name="T2" fmla="*/ 1208 w 1351"/>
                <a:gd name="T3" fmla="*/ 239 h 482"/>
                <a:gd name="T4" fmla="*/ 1184 w 1351"/>
                <a:gd name="T5" fmla="*/ 268 h 482"/>
                <a:gd name="T6" fmla="*/ 1145 w 1351"/>
                <a:gd name="T7" fmla="*/ 298 h 482"/>
                <a:gd name="T8" fmla="*/ 1097 w 1351"/>
                <a:gd name="T9" fmla="*/ 327 h 482"/>
                <a:gd name="T10" fmla="*/ 1038 w 1351"/>
                <a:gd name="T11" fmla="*/ 350 h 482"/>
                <a:gd name="T12" fmla="*/ 965 w 1351"/>
                <a:gd name="T13" fmla="*/ 370 h 482"/>
                <a:gd name="T14" fmla="*/ 886 w 1351"/>
                <a:gd name="T15" fmla="*/ 386 h 482"/>
                <a:gd name="T16" fmla="*/ 798 w 1351"/>
                <a:gd name="T17" fmla="*/ 399 h 482"/>
                <a:gd name="T18" fmla="*/ 705 w 1351"/>
                <a:gd name="T19" fmla="*/ 405 h 482"/>
                <a:gd name="T20" fmla="*/ 608 w 1351"/>
                <a:gd name="T21" fmla="*/ 409 h 482"/>
                <a:gd name="T22" fmla="*/ 511 w 1351"/>
                <a:gd name="T23" fmla="*/ 405 h 482"/>
                <a:gd name="T24" fmla="*/ 417 w 1351"/>
                <a:gd name="T25" fmla="*/ 399 h 482"/>
                <a:gd name="T26" fmla="*/ 326 w 1351"/>
                <a:gd name="T27" fmla="*/ 386 h 482"/>
                <a:gd name="T28" fmla="*/ 250 w 1351"/>
                <a:gd name="T29" fmla="*/ 370 h 482"/>
                <a:gd name="T30" fmla="*/ 177 w 1351"/>
                <a:gd name="T31" fmla="*/ 350 h 482"/>
                <a:gd name="T32" fmla="*/ 119 w 1351"/>
                <a:gd name="T33" fmla="*/ 327 h 482"/>
                <a:gd name="T34" fmla="*/ 66 w 1351"/>
                <a:gd name="T35" fmla="*/ 298 h 482"/>
                <a:gd name="T36" fmla="*/ 31 w 1351"/>
                <a:gd name="T37" fmla="*/ 268 h 482"/>
                <a:gd name="T38" fmla="*/ 8 w 1351"/>
                <a:gd name="T39" fmla="*/ 239 h 482"/>
                <a:gd name="T40" fmla="*/ 0 w 1351"/>
                <a:gd name="T41" fmla="*/ 206 h 482"/>
                <a:gd name="T42" fmla="*/ 8 w 1351"/>
                <a:gd name="T43" fmla="*/ 169 h 482"/>
                <a:gd name="T44" fmla="*/ 31 w 1351"/>
                <a:gd name="T45" fmla="*/ 141 h 482"/>
                <a:gd name="T46" fmla="*/ 66 w 1351"/>
                <a:gd name="T47" fmla="*/ 111 h 482"/>
                <a:gd name="T48" fmla="*/ 119 w 1351"/>
                <a:gd name="T49" fmla="*/ 85 h 482"/>
                <a:gd name="T50" fmla="*/ 177 w 1351"/>
                <a:gd name="T51" fmla="*/ 59 h 482"/>
                <a:gd name="T52" fmla="*/ 250 w 1351"/>
                <a:gd name="T53" fmla="*/ 39 h 482"/>
                <a:gd name="T54" fmla="*/ 326 w 1351"/>
                <a:gd name="T55" fmla="*/ 23 h 482"/>
                <a:gd name="T56" fmla="*/ 417 w 1351"/>
                <a:gd name="T57" fmla="*/ 9 h 482"/>
                <a:gd name="T58" fmla="*/ 511 w 1351"/>
                <a:gd name="T59" fmla="*/ 4 h 482"/>
                <a:gd name="T60" fmla="*/ 608 w 1351"/>
                <a:gd name="T61" fmla="*/ 0 h 482"/>
                <a:gd name="T62" fmla="*/ 705 w 1351"/>
                <a:gd name="T63" fmla="*/ 4 h 482"/>
                <a:gd name="T64" fmla="*/ 798 w 1351"/>
                <a:gd name="T65" fmla="*/ 9 h 482"/>
                <a:gd name="T66" fmla="*/ 886 w 1351"/>
                <a:gd name="T67" fmla="*/ 23 h 482"/>
                <a:gd name="T68" fmla="*/ 965 w 1351"/>
                <a:gd name="T69" fmla="*/ 39 h 482"/>
                <a:gd name="T70" fmla="*/ 1038 w 1351"/>
                <a:gd name="T71" fmla="*/ 59 h 482"/>
                <a:gd name="T72" fmla="*/ 1097 w 1351"/>
                <a:gd name="T73" fmla="*/ 85 h 482"/>
                <a:gd name="T74" fmla="*/ 1145 w 1351"/>
                <a:gd name="T75" fmla="*/ 111 h 482"/>
                <a:gd name="T76" fmla="*/ 1184 w 1351"/>
                <a:gd name="T77" fmla="*/ 141 h 482"/>
                <a:gd name="T78" fmla="*/ 1208 w 1351"/>
                <a:gd name="T79" fmla="*/ 169 h 482"/>
                <a:gd name="T80" fmla="*/ 1215 w 1351"/>
                <a:gd name="T81" fmla="*/ 206 h 482"/>
                <a:gd name="T82" fmla="*/ 1215 w 1351"/>
                <a:gd name="T83" fmla="*/ 206 h 4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51"/>
                <a:gd name="T127" fmla="*/ 0 h 482"/>
                <a:gd name="T128" fmla="*/ 1351 w 1351"/>
                <a:gd name="T129" fmla="*/ 482 h 4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51" h="482">
                  <a:moveTo>
                    <a:pt x="1351" y="239"/>
                  </a:moveTo>
                  <a:lnTo>
                    <a:pt x="1344" y="281"/>
                  </a:lnTo>
                  <a:lnTo>
                    <a:pt x="1317" y="316"/>
                  </a:lnTo>
                  <a:lnTo>
                    <a:pt x="1274" y="351"/>
                  </a:lnTo>
                  <a:lnTo>
                    <a:pt x="1220" y="385"/>
                  </a:lnTo>
                  <a:lnTo>
                    <a:pt x="1155" y="412"/>
                  </a:lnTo>
                  <a:lnTo>
                    <a:pt x="1074" y="436"/>
                  </a:lnTo>
                  <a:lnTo>
                    <a:pt x="985" y="455"/>
                  </a:lnTo>
                  <a:lnTo>
                    <a:pt x="888" y="470"/>
                  </a:lnTo>
                  <a:lnTo>
                    <a:pt x="784" y="478"/>
                  </a:lnTo>
                  <a:lnTo>
                    <a:pt x="676" y="482"/>
                  </a:lnTo>
                  <a:lnTo>
                    <a:pt x="568" y="478"/>
                  </a:lnTo>
                  <a:lnTo>
                    <a:pt x="464" y="470"/>
                  </a:lnTo>
                  <a:lnTo>
                    <a:pt x="363" y="455"/>
                  </a:lnTo>
                  <a:lnTo>
                    <a:pt x="278" y="436"/>
                  </a:lnTo>
                  <a:lnTo>
                    <a:pt x="197" y="412"/>
                  </a:lnTo>
                  <a:lnTo>
                    <a:pt x="132" y="385"/>
                  </a:lnTo>
                  <a:lnTo>
                    <a:pt x="74" y="351"/>
                  </a:lnTo>
                  <a:lnTo>
                    <a:pt x="35" y="316"/>
                  </a:lnTo>
                  <a:lnTo>
                    <a:pt x="8" y="281"/>
                  </a:lnTo>
                  <a:lnTo>
                    <a:pt x="0" y="243"/>
                  </a:lnTo>
                  <a:lnTo>
                    <a:pt x="8" y="200"/>
                  </a:lnTo>
                  <a:lnTo>
                    <a:pt x="35" y="166"/>
                  </a:lnTo>
                  <a:lnTo>
                    <a:pt x="74" y="131"/>
                  </a:lnTo>
                  <a:lnTo>
                    <a:pt x="132" y="100"/>
                  </a:lnTo>
                  <a:lnTo>
                    <a:pt x="197" y="69"/>
                  </a:lnTo>
                  <a:lnTo>
                    <a:pt x="278" y="46"/>
                  </a:lnTo>
                  <a:lnTo>
                    <a:pt x="363" y="27"/>
                  </a:lnTo>
                  <a:lnTo>
                    <a:pt x="464" y="11"/>
                  </a:lnTo>
                  <a:lnTo>
                    <a:pt x="568" y="4"/>
                  </a:lnTo>
                  <a:lnTo>
                    <a:pt x="676" y="0"/>
                  </a:lnTo>
                  <a:lnTo>
                    <a:pt x="784" y="4"/>
                  </a:lnTo>
                  <a:lnTo>
                    <a:pt x="888" y="11"/>
                  </a:lnTo>
                  <a:lnTo>
                    <a:pt x="985" y="27"/>
                  </a:lnTo>
                  <a:lnTo>
                    <a:pt x="1074" y="46"/>
                  </a:lnTo>
                  <a:lnTo>
                    <a:pt x="1155" y="69"/>
                  </a:lnTo>
                  <a:lnTo>
                    <a:pt x="1220" y="100"/>
                  </a:lnTo>
                  <a:lnTo>
                    <a:pt x="1274" y="131"/>
                  </a:lnTo>
                  <a:lnTo>
                    <a:pt x="1317" y="166"/>
                  </a:lnTo>
                  <a:lnTo>
                    <a:pt x="1344" y="200"/>
                  </a:lnTo>
                  <a:lnTo>
                    <a:pt x="1351" y="2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5" name="Line 46"/>
            <p:cNvSpPr>
              <a:spLocks noChangeShapeType="1"/>
            </p:cNvSpPr>
            <p:nvPr/>
          </p:nvSpPr>
          <p:spPr bwMode="auto">
            <a:xfrm>
              <a:off x="2037" y="2572"/>
              <a:ext cx="2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6" name="Line 47"/>
            <p:cNvSpPr>
              <a:spLocks noChangeShapeType="1"/>
            </p:cNvSpPr>
            <p:nvPr/>
          </p:nvSpPr>
          <p:spPr bwMode="auto">
            <a:xfrm>
              <a:off x="3592" y="2572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7" name="Freeform 48"/>
            <p:cNvSpPr>
              <a:spLocks/>
            </p:cNvSpPr>
            <p:nvPr/>
          </p:nvSpPr>
          <p:spPr bwMode="auto">
            <a:xfrm>
              <a:off x="1985" y="2647"/>
              <a:ext cx="1955" cy="74"/>
            </a:xfrm>
            <a:custGeom>
              <a:avLst/>
              <a:gdLst>
                <a:gd name="T0" fmla="*/ 1830 w 2061"/>
                <a:gd name="T1" fmla="*/ 0 h 81"/>
                <a:gd name="T2" fmla="*/ 0 w 2061"/>
                <a:gd name="T3" fmla="*/ 0 h 81"/>
                <a:gd name="T4" fmla="*/ 0 w 2061"/>
                <a:gd name="T5" fmla="*/ 68 h 81"/>
                <a:gd name="T6" fmla="*/ 1834 w 2061"/>
                <a:gd name="T7" fmla="*/ 68 h 81"/>
                <a:gd name="T8" fmla="*/ 1837 w 2061"/>
                <a:gd name="T9" fmla="*/ 68 h 81"/>
                <a:gd name="T10" fmla="*/ 1841 w 2061"/>
                <a:gd name="T11" fmla="*/ 68 h 81"/>
                <a:gd name="T12" fmla="*/ 1841 w 2061"/>
                <a:gd name="T13" fmla="*/ 64 h 81"/>
                <a:gd name="T14" fmla="*/ 1845 w 2061"/>
                <a:gd name="T15" fmla="*/ 61 h 81"/>
                <a:gd name="T16" fmla="*/ 1847 w 2061"/>
                <a:gd name="T17" fmla="*/ 58 h 81"/>
                <a:gd name="T18" fmla="*/ 1851 w 2061"/>
                <a:gd name="T19" fmla="*/ 54 h 81"/>
                <a:gd name="T20" fmla="*/ 1851 w 2061"/>
                <a:gd name="T21" fmla="*/ 52 h 81"/>
                <a:gd name="T22" fmla="*/ 1851 w 2061"/>
                <a:gd name="T23" fmla="*/ 45 h 81"/>
                <a:gd name="T24" fmla="*/ 1854 w 2061"/>
                <a:gd name="T25" fmla="*/ 38 h 81"/>
                <a:gd name="T26" fmla="*/ 1854 w 2061"/>
                <a:gd name="T27" fmla="*/ 35 h 81"/>
                <a:gd name="T28" fmla="*/ 1854 w 2061"/>
                <a:gd name="T29" fmla="*/ 29 h 81"/>
                <a:gd name="T30" fmla="*/ 1851 w 2061"/>
                <a:gd name="T31" fmla="*/ 23 h 81"/>
                <a:gd name="T32" fmla="*/ 1851 w 2061"/>
                <a:gd name="T33" fmla="*/ 19 h 81"/>
                <a:gd name="T34" fmla="*/ 1851 w 2061"/>
                <a:gd name="T35" fmla="*/ 16 h 81"/>
                <a:gd name="T36" fmla="*/ 1847 w 2061"/>
                <a:gd name="T37" fmla="*/ 9 h 81"/>
                <a:gd name="T38" fmla="*/ 1845 w 2061"/>
                <a:gd name="T39" fmla="*/ 6 h 81"/>
                <a:gd name="T40" fmla="*/ 1841 w 2061"/>
                <a:gd name="T41" fmla="*/ 4 h 81"/>
                <a:gd name="T42" fmla="*/ 1841 w 2061"/>
                <a:gd name="T43" fmla="*/ 4 h 81"/>
                <a:gd name="T44" fmla="*/ 1837 w 2061"/>
                <a:gd name="T45" fmla="*/ 0 h 81"/>
                <a:gd name="T46" fmla="*/ 1834 w 2061"/>
                <a:gd name="T47" fmla="*/ 0 h 81"/>
                <a:gd name="T48" fmla="*/ 1834 w 2061"/>
                <a:gd name="T49" fmla="*/ 0 h 81"/>
                <a:gd name="T50" fmla="*/ 1830 w 2061"/>
                <a:gd name="T51" fmla="*/ 0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61"/>
                <a:gd name="T79" fmla="*/ 0 h 81"/>
                <a:gd name="T80" fmla="*/ 2061 w 2061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61" h="81">
                  <a:moveTo>
                    <a:pt x="203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2038" y="81"/>
                  </a:lnTo>
                  <a:lnTo>
                    <a:pt x="2042" y="81"/>
                  </a:lnTo>
                  <a:lnTo>
                    <a:pt x="2046" y="81"/>
                  </a:lnTo>
                  <a:lnTo>
                    <a:pt x="2046" y="77"/>
                  </a:lnTo>
                  <a:lnTo>
                    <a:pt x="2050" y="73"/>
                  </a:lnTo>
                  <a:lnTo>
                    <a:pt x="2053" y="69"/>
                  </a:lnTo>
                  <a:lnTo>
                    <a:pt x="2057" y="65"/>
                  </a:lnTo>
                  <a:lnTo>
                    <a:pt x="2057" y="62"/>
                  </a:lnTo>
                  <a:lnTo>
                    <a:pt x="2057" y="54"/>
                  </a:lnTo>
                  <a:lnTo>
                    <a:pt x="2061" y="46"/>
                  </a:lnTo>
                  <a:lnTo>
                    <a:pt x="2061" y="42"/>
                  </a:lnTo>
                  <a:lnTo>
                    <a:pt x="2061" y="35"/>
                  </a:lnTo>
                  <a:lnTo>
                    <a:pt x="2057" y="27"/>
                  </a:lnTo>
                  <a:lnTo>
                    <a:pt x="2057" y="23"/>
                  </a:lnTo>
                  <a:lnTo>
                    <a:pt x="2057" y="19"/>
                  </a:lnTo>
                  <a:lnTo>
                    <a:pt x="2053" y="11"/>
                  </a:lnTo>
                  <a:lnTo>
                    <a:pt x="2050" y="8"/>
                  </a:lnTo>
                  <a:lnTo>
                    <a:pt x="2046" y="4"/>
                  </a:lnTo>
                  <a:lnTo>
                    <a:pt x="2042" y="0"/>
                  </a:lnTo>
                  <a:lnTo>
                    <a:pt x="2038" y="0"/>
                  </a:lnTo>
                  <a:lnTo>
                    <a:pt x="2034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Freeform 49"/>
            <p:cNvSpPr>
              <a:spLocks/>
            </p:cNvSpPr>
            <p:nvPr/>
          </p:nvSpPr>
          <p:spPr bwMode="auto">
            <a:xfrm>
              <a:off x="1985" y="2647"/>
              <a:ext cx="1955" cy="74"/>
            </a:xfrm>
            <a:custGeom>
              <a:avLst/>
              <a:gdLst>
                <a:gd name="T0" fmla="*/ 1830 w 2061"/>
                <a:gd name="T1" fmla="*/ 0 h 81"/>
                <a:gd name="T2" fmla="*/ 0 w 2061"/>
                <a:gd name="T3" fmla="*/ 0 h 81"/>
                <a:gd name="T4" fmla="*/ 0 w 2061"/>
                <a:gd name="T5" fmla="*/ 68 h 81"/>
                <a:gd name="T6" fmla="*/ 1834 w 2061"/>
                <a:gd name="T7" fmla="*/ 68 h 81"/>
                <a:gd name="T8" fmla="*/ 1837 w 2061"/>
                <a:gd name="T9" fmla="*/ 68 h 81"/>
                <a:gd name="T10" fmla="*/ 1841 w 2061"/>
                <a:gd name="T11" fmla="*/ 68 h 81"/>
                <a:gd name="T12" fmla="*/ 1841 w 2061"/>
                <a:gd name="T13" fmla="*/ 64 h 81"/>
                <a:gd name="T14" fmla="*/ 1845 w 2061"/>
                <a:gd name="T15" fmla="*/ 61 h 81"/>
                <a:gd name="T16" fmla="*/ 1847 w 2061"/>
                <a:gd name="T17" fmla="*/ 58 h 81"/>
                <a:gd name="T18" fmla="*/ 1851 w 2061"/>
                <a:gd name="T19" fmla="*/ 54 h 81"/>
                <a:gd name="T20" fmla="*/ 1851 w 2061"/>
                <a:gd name="T21" fmla="*/ 52 h 81"/>
                <a:gd name="T22" fmla="*/ 1851 w 2061"/>
                <a:gd name="T23" fmla="*/ 45 h 81"/>
                <a:gd name="T24" fmla="*/ 1854 w 2061"/>
                <a:gd name="T25" fmla="*/ 38 h 81"/>
                <a:gd name="T26" fmla="*/ 1854 w 2061"/>
                <a:gd name="T27" fmla="*/ 35 h 81"/>
                <a:gd name="T28" fmla="*/ 1854 w 2061"/>
                <a:gd name="T29" fmla="*/ 29 h 81"/>
                <a:gd name="T30" fmla="*/ 1851 w 2061"/>
                <a:gd name="T31" fmla="*/ 23 h 81"/>
                <a:gd name="T32" fmla="*/ 1851 w 2061"/>
                <a:gd name="T33" fmla="*/ 19 h 81"/>
                <a:gd name="T34" fmla="*/ 1851 w 2061"/>
                <a:gd name="T35" fmla="*/ 16 h 81"/>
                <a:gd name="T36" fmla="*/ 1847 w 2061"/>
                <a:gd name="T37" fmla="*/ 9 h 81"/>
                <a:gd name="T38" fmla="*/ 1845 w 2061"/>
                <a:gd name="T39" fmla="*/ 6 h 81"/>
                <a:gd name="T40" fmla="*/ 1841 w 2061"/>
                <a:gd name="T41" fmla="*/ 4 h 81"/>
                <a:gd name="T42" fmla="*/ 1841 w 2061"/>
                <a:gd name="T43" fmla="*/ 4 h 81"/>
                <a:gd name="T44" fmla="*/ 1837 w 2061"/>
                <a:gd name="T45" fmla="*/ 0 h 81"/>
                <a:gd name="T46" fmla="*/ 1834 w 2061"/>
                <a:gd name="T47" fmla="*/ 0 h 81"/>
                <a:gd name="T48" fmla="*/ 1834 w 2061"/>
                <a:gd name="T49" fmla="*/ 0 h 8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061"/>
                <a:gd name="T76" fmla="*/ 0 h 81"/>
                <a:gd name="T77" fmla="*/ 2061 w 2061"/>
                <a:gd name="T78" fmla="*/ 81 h 8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061" h="81">
                  <a:moveTo>
                    <a:pt x="203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2038" y="81"/>
                  </a:lnTo>
                  <a:lnTo>
                    <a:pt x="2042" y="81"/>
                  </a:lnTo>
                  <a:lnTo>
                    <a:pt x="2046" y="81"/>
                  </a:lnTo>
                  <a:lnTo>
                    <a:pt x="2046" y="77"/>
                  </a:lnTo>
                  <a:lnTo>
                    <a:pt x="2050" y="73"/>
                  </a:lnTo>
                  <a:lnTo>
                    <a:pt x="2053" y="69"/>
                  </a:lnTo>
                  <a:lnTo>
                    <a:pt x="2057" y="65"/>
                  </a:lnTo>
                  <a:lnTo>
                    <a:pt x="2057" y="62"/>
                  </a:lnTo>
                  <a:lnTo>
                    <a:pt x="2057" y="54"/>
                  </a:lnTo>
                  <a:lnTo>
                    <a:pt x="2061" y="46"/>
                  </a:lnTo>
                  <a:lnTo>
                    <a:pt x="2061" y="42"/>
                  </a:lnTo>
                  <a:lnTo>
                    <a:pt x="2061" y="35"/>
                  </a:lnTo>
                  <a:lnTo>
                    <a:pt x="2057" y="27"/>
                  </a:lnTo>
                  <a:lnTo>
                    <a:pt x="2057" y="23"/>
                  </a:lnTo>
                  <a:lnTo>
                    <a:pt x="2057" y="19"/>
                  </a:lnTo>
                  <a:lnTo>
                    <a:pt x="2053" y="11"/>
                  </a:lnTo>
                  <a:lnTo>
                    <a:pt x="2050" y="8"/>
                  </a:lnTo>
                  <a:lnTo>
                    <a:pt x="2046" y="4"/>
                  </a:lnTo>
                  <a:lnTo>
                    <a:pt x="2042" y="0"/>
                  </a:lnTo>
                  <a:lnTo>
                    <a:pt x="203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9" name="Freeform 50"/>
            <p:cNvSpPr>
              <a:spLocks/>
            </p:cNvSpPr>
            <p:nvPr/>
          </p:nvSpPr>
          <p:spPr bwMode="auto">
            <a:xfrm>
              <a:off x="1964" y="2647"/>
              <a:ext cx="43" cy="74"/>
            </a:xfrm>
            <a:custGeom>
              <a:avLst/>
              <a:gdLst>
                <a:gd name="T0" fmla="*/ 40 w 46"/>
                <a:gd name="T1" fmla="*/ 32 h 81"/>
                <a:gd name="T2" fmla="*/ 40 w 46"/>
                <a:gd name="T3" fmla="*/ 38 h 81"/>
                <a:gd name="T4" fmla="*/ 40 w 46"/>
                <a:gd name="T5" fmla="*/ 45 h 81"/>
                <a:gd name="T6" fmla="*/ 36 w 46"/>
                <a:gd name="T7" fmla="*/ 52 h 81"/>
                <a:gd name="T8" fmla="*/ 36 w 46"/>
                <a:gd name="T9" fmla="*/ 54 h 81"/>
                <a:gd name="T10" fmla="*/ 34 w 46"/>
                <a:gd name="T11" fmla="*/ 58 h 81"/>
                <a:gd name="T12" fmla="*/ 34 w 46"/>
                <a:gd name="T13" fmla="*/ 61 h 81"/>
                <a:gd name="T14" fmla="*/ 30 w 46"/>
                <a:gd name="T15" fmla="*/ 64 h 81"/>
                <a:gd name="T16" fmla="*/ 27 w 46"/>
                <a:gd name="T17" fmla="*/ 68 h 81"/>
                <a:gd name="T18" fmla="*/ 23 w 46"/>
                <a:gd name="T19" fmla="*/ 68 h 81"/>
                <a:gd name="T20" fmla="*/ 21 w 46"/>
                <a:gd name="T21" fmla="*/ 68 h 81"/>
                <a:gd name="T22" fmla="*/ 17 w 46"/>
                <a:gd name="T23" fmla="*/ 68 h 81"/>
                <a:gd name="T24" fmla="*/ 13 w 46"/>
                <a:gd name="T25" fmla="*/ 68 h 81"/>
                <a:gd name="T26" fmla="*/ 9 w 46"/>
                <a:gd name="T27" fmla="*/ 64 h 81"/>
                <a:gd name="T28" fmla="*/ 7 w 46"/>
                <a:gd name="T29" fmla="*/ 61 h 81"/>
                <a:gd name="T30" fmla="*/ 7 w 46"/>
                <a:gd name="T31" fmla="*/ 58 h 81"/>
                <a:gd name="T32" fmla="*/ 4 w 46"/>
                <a:gd name="T33" fmla="*/ 54 h 81"/>
                <a:gd name="T34" fmla="*/ 0 w 46"/>
                <a:gd name="T35" fmla="*/ 52 h 81"/>
                <a:gd name="T36" fmla="*/ 0 w 46"/>
                <a:gd name="T37" fmla="*/ 45 h 81"/>
                <a:gd name="T38" fmla="*/ 0 w 46"/>
                <a:gd name="T39" fmla="*/ 38 h 81"/>
                <a:gd name="T40" fmla="*/ 0 w 46"/>
                <a:gd name="T41" fmla="*/ 35 h 81"/>
                <a:gd name="T42" fmla="*/ 0 w 46"/>
                <a:gd name="T43" fmla="*/ 29 h 81"/>
                <a:gd name="T44" fmla="*/ 0 w 46"/>
                <a:gd name="T45" fmla="*/ 23 h 81"/>
                <a:gd name="T46" fmla="*/ 0 w 46"/>
                <a:gd name="T47" fmla="*/ 19 h 81"/>
                <a:gd name="T48" fmla="*/ 4 w 46"/>
                <a:gd name="T49" fmla="*/ 16 h 81"/>
                <a:gd name="T50" fmla="*/ 7 w 46"/>
                <a:gd name="T51" fmla="*/ 9 h 81"/>
                <a:gd name="T52" fmla="*/ 7 w 46"/>
                <a:gd name="T53" fmla="*/ 6 h 81"/>
                <a:gd name="T54" fmla="*/ 9 w 46"/>
                <a:gd name="T55" fmla="*/ 4 h 81"/>
                <a:gd name="T56" fmla="*/ 13 w 46"/>
                <a:gd name="T57" fmla="*/ 4 h 81"/>
                <a:gd name="T58" fmla="*/ 17 w 46"/>
                <a:gd name="T59" fmla="*/ 0 h 81"/>
                <a:gd name="T60" fmla="*/ 21 w 46"/>
                <a:gd name="T61" fmla="*/ 0 h 81"/>
                <a:gd name="T62" fmla="*/ 23 w 46"/>
                <a:gd name="T63" fmla="*/ 0 h 81"/>
                <a:gd name="T64" fmla="*/ 27 w 46"/>
                <a:gd name="T65" fmla="*/ 4 h 81"/>
                <a:gd name="T66" fmla="*/ 30 w 46"/>
                <a:gd name="T67" fmla="*/ 4 h 81"/>
                <a:gd name="T68" fmla="*/ 34 w 46"/>
                <a:gd name="T69" fmla="*/ 6 h 81"/>
                <a:gd name="T70" fmla="*/ 34 w 46"/>
                <a:gd name="T71" fmla="*/ 9 h 81"/>
                <a:gd name="T72" fmla="*/ 36 w 46"/>
                <a:gd name="T73" fmla="*/ 16 h 81"/>
                <a:gd name="T74" fmla="*/ 36 w 46"/>
                <a:gd name="T75" fmla="*/ 19 h 81"/>
                <a:gd name="T76" fmla="*/ 40 w 46"/>
                <a:gd name="T77" fmla="*/ 23 h 81"/>
                <a:gd name="T78" fmla="*/ 40 w 46"/>
                <a:gd name="T79" fmla="*/ 29 h 81"/>
                <a:gd name="T80" fmla="*/ 40 w 46"/>
                <a:gd name="T81" fmla="*/ 35 h 81"/>
                <a:gd name="T82" fmla="*/ 40 w 46"/>
                <a:gd name="T83" fmla="*/ 35 h 81"/>
                <a:gd name="T84" fmla="*/ 40 w 46"/>
                <a:gd name="T85" fmla="*/ 32 h 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6"/>
                <a:gd name="T130" fmla="*/ 0 h 81"/>
                <a:gd name="T131" fmla="*/ 46 w 46"/>
                <a:gd name="T132" fmla="*/ 81 h 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6" h="81">
                  <a:moveTo>
                    <a:pt x="46" y="38"/>
                  </a:moveTo>
                  <a:lnTo>
                    <a:pt x="46" y="46"/>
                  </a:lnTo>
                  <a:lnTo>
                    <a:pt x="46" y="54"/>
                  </a:lnTo>
                  <a:lnTo>
                    <a:pt x="42" y="62"/>
                  </a:lnTo>
                  <a:lnTo>
                    <a:pt x="42" y="65"/>
                  </a:lnTo>
                  <a:lnTo>
                    <a:pt x="38" y="69"/>
                  </a:lnTo>
                  <a:lnTo>
                    <a:pt x="38" y="73"/>
                  </a:lnTo>
                  <a:lnTo>
                    <a:pt x="34" y="77"/>
                  </a:lnTo>
                  <a:lnTo>
                    <a:pt x="31" y="81"/>
                  </a:lnTo>
                  <a:lnTo>
                    <a:pt x="27" y="81"/>
                  </a:lnTo>
                  <a:lnTo>
                    <a:pt x="23" y="81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1" y="77"/>
                  </a:lnTo>
                  <a:lnTo>
                    <a:pt x="7" y="73"/>
                  </a:lnTo>
                  <a:lnTo>
                    <a:pt x="7" y="69"/>
                  </a:lnTo>
                  <a:lnTo>
                    <a:pt x="4" y="65"/>
                  </a:lnTo>
                  <a:lnTo>
                    <a:pt x="0" y="62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4" y="19"/>
                  </a:lnTo>
                  <a:lnTo>
                    <a:pt x="7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1" y="4"/>
                  </a:lnTo>
                  <a:lnTo>
                    <a:pt x="34" y="4"/>
                  </a:lnTo>
                  <a:lnTo>
                    <a:pt x="38" y="8"/>
                  </a:lnTo>
                  <a:lnTo>
                    <a:pt x="38" y="11"/>
                  </a:lnTo>
                  <a:lnTo>
                    <a:pt x="42" y="19"/>
                  </a:lnTo>
                  <a:lnTo>
                    <a:pt x="42" y="23"/>
                  </a:lnTo>
                  <a:lnTo>
                    <a:pt x="46" y="27"/>
                  </a:lnTo>
                  <a:lnTo>
                    <a:pt x="46" y="35"/>
                  </a:lnTo>
                  <a:lnTo>
                    <a:pt x="46" y="42"/>
                  </a:lnTo>
                  <a:lnTo>
                    <a:pt x="46" y="38"/>
                  </a:lnTo>
                  <a:close/>
                </a:path>
              </a:pathLst>
            </a:custGeom>
            <a:solidFill>
              <a:srgbClr val="66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0" name="Freeform 51"/>
            <p:cNvSpPr>
              <a:spLocks/>
            </p:cNvSpPr>
            <p:nvPr/>
          </p:nvSpPr>
          <p:spPr bwMode="auto">
            <a:xfrm>
              <a:off x="1964" y="2647"/>
              <a:ext cx="43" cy="74"/>
            </a:xfrm>
            <a:custGeom>
              <a:avLst/>
              <a:gdLst>
                <a:gd name="T0" fmla="*/ 40 w 46"/>
                <a:gd name="T1" fmla="*/ 32 h 81"/>
                <a:gd name="T2" fmla="*/ 40 w 46"/>
                <a:gd name="T3" fmla="*/ 38 h 81"/>
                <a:gd name="T4" fmla="*/ 40 w 46"/>
                <a:gd name="T5" fmla="*/ 45 h 81"/>
                <a:gd name="T6" fmla="*/ 36 w 46"/>
                <a:gd name="T7" fmla="*/ 52 h 81"/>
                <a:gd name="T8" fmla="*/ 36 w 46"/>
                <a:gd name="T9" fmla="*/ 54 h 81"/>
                <a:gd name="T10" fmla="*/ 34 w 46"/>
                <a:gd name="T11" fmla="*/ 58 h 81"/>
                <a:gd name="T12" fmla="*/ 34 w 46"/>
                <a:gd name="T13" fmla="*/ 61 h 81"/>
                <a:gd name="T14" fmla="*/ 30 w 46"/>
                <a:gd name="T15" fmla="*/ 64 h 81"/>
                <a:gd name="T16" fmla="*/ 27 w 46"/>
                <a:gd name="T17" fmla="*/ 68 h 81"/>
                <a:gd name="T18" fmla="*/ 23 w 46"/>
                <a:gd name="T19" fmla="*/ 68 h 81"/>
                <a:gd name="T20" fmla="*/ 21 w 46"/>
                <a:gd name="T21" fmla="*/ 68 h 81"/>
                <a:gd name="T22" fmla="*/ 17 w 46"/>
                <a:gd name="T23" fmla="*/ 68 h 81"/>
                <a:gd name="T24" fmla="*/ 13 w 46"/>
                <a:gd name="T25" fmla="*/ 68 h 81"/>
                <a:gd name="T26" fmla="*/ 9 w 46"/>
                <a:gd name="T27" fmla="*/ 64 h 81"/>
                <a:gd name="T28" fmla="*/ 7 w 46"/>
                <a:gd name="T29" fmla="*/ 61 h 81"/>
                <a:gd name="T30" fmla="*/ 7 w 46"/>
                <a:gd name="T31" fmla="*/ 58 h 81"/>
                <a:gd name="T32" fmla="*/ 4 w 46"/>
                <a:gd name="T33" fmla="*/ 54 h 81"/>
                <a:gd name="T34" fmla="*/ 0 w 46"/>
                <a:gd name="T35" fmla="*/ 52 h 81"/>
                <a:gd name="T36" fmla="*/ 0 w 46"/>
                <a:gd name="T37" fmla="*/ 45 h 81"/>
                <a:gd name="T38" fmla="*/ 0 w 46"/>
                <a:gd name="T39" fmla="*/ 38 h 81"/>
                <a:gd name="T40" fmla="*/ 0 w 46"/>
                <a:gd name="T41" fmla="*/ 35 h 81"/>
                <a:gd name="T42" fmla="*/ 0 w 46"/>
                <a:gd name="T43" fmla="*/ 29 h 81"/>
                <a:gd name="T44" fmla="*/ 0 w 46"/>
                <a:gd name="T45" fmla="*/ 23 h 81"/>
                <a:gd name="T46" fmla="*/ 0 w 46"/>
                <a:gd name="T47" fmla="*/ 19 h 81"/>
                <a:gd name="T48" fmla="*/ 4 w 46"/>
                <a:gd name="T49" fmla="*/ 16 h 81"/>
                <a:gd name="T50" fmla="*/ 7 w 46"/>
                <a:gd name="T51" fmla="*/ 9 h 81"/>
                <a:gd name="T52" fmla="*/ 7 w 46"/>
                <a:gd name="T53" fmla="*/ 6 h 81"/>
                <a:gd name="T54" fmla="*/ 9 w 46"/>
                <a:gd name="T55" fmla="*/ 4 h 81"/>
                <a:gd name="T56" fmla="*/ 13 w 46"/>
                <a:gd name="T57" fmla="*/ 4 h 81"/>
                <a:gd name="T58" fmla="*/ 17 w 46"/>
                <a:gd name="T59" fmla="*/ 0 h 81"/>
                <a:gd name="T60" fmla="*/ 21 w 46"/>
                <a:gd name="T61" fmla="*/ 0 h 81"/>
                <a:gd name="T62" fmla="*/ 23 w 46"/>
                <a:gd name="T63" fmla="*/ 0 h 81"/>
                <a:gd name="T64" fmla="*/ 27 w 46"/>
                <a:gd name="T65" fmla="*/ 4 h 81"/>
                <a:gd name="T66" fmla="*/ 30 w 46"/>
                <a:gd name="T67" fmla="*/ 4 h 81"/>
                <a:gd name="T68" fmla="*/ 34 w 46"/>
                <a:gd name="T69" fmla="*/ 6 h 81"/>
                <a:gd name="T70" fmla="*/ 34 w 46"/>
                <a:gd name="T71" fmla="*/ 9 h 81"/>
                <a:gd name="T72" fmla="*/ 36 w 46"/>
                <a:gd name="T73" fmla="*/ 16 h 81"/>
                <a:gd name="T74" fmla="*/ 36 w 46"/>
                <a:gd name="T75" fmla="*/ 19 h 81"/>
                <a:gd name="T76" fmla="*/ 40 w 46"/>
                <a:gd name="T77" fmla="*/ 23 h 81"/>
                <a:gd name="T78" fmla="*/ 40 w 46"/>
                <a:gd name="T79" fmla="*/ 29 h 81"/>
                <a:gd name="T80" fmla="*/ 40 w 46"/>
                <a:gd name="T81" fmla="*/ 35 h 81"/>
                <a:gd name="T82" fmla="*/ 40 w 46"/>
                <a:gd name="T83" fmla="*/ 35 h 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"/>
                <a:gd name="T127" fmla="*/ 0 h 81"/>
                <a:gd name="T128" fmla="*/ 46 w 46"/>
                <a:gd name="T129" fmla="*/ 81 h 8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" h="81">
                  <a:moveTo>
                    <a:pt x="46" y="38"/>
                  </a:moveTo>
                  <a:lnTo>
                    <a:pt x="46" y="46"/>
                  </a:lnTo>
                  <a:lnTo>
                    <a:pt x="46" y="54"/>
                  </a:lnTo>
                  <a:lnTo>
                    <a:pt x="42" y="62"/>
                  </a:lnTo>
                  <a:lnTo>
                    <a:pt x="42" y="65"/>
                  </a:lnTo>
                  <a:lnTo>
                    <a:pt x="38" y="69"/>
                  </a:lnTo>
                  <a:lnTo>
                    <a:pt x="38" y="73"/>
                  </a:lnTo>
                  <a:lnTo>
                    <a:pt x="34" y="77"/>
                  </a:lnTo>
                  <a:lnTo>
                    <a:pt x="31" y="81"/>
                  </a:lnTo>
                  <a:lnTo>
                    <a:pt x="27" y="81"/>
                  </a:lnTo>
                  <a:lnTo>
                    <a:pt x="23" y="81"/>
                  </a:lnTo>
                  <a:lnTo>
                    <a:pt x="19" y="81"/>
                  </a:lnTo>
                  <a:lnTo>
                    <a:pt x="15" y="81"/>
                  </a:lnTo>
                  <a:lnTo>
                    <a:pt x="11" y="77"/>
                  </a:lnTo>
                  <a:lnTo>
                    <a:pt x="7" y="73"/>
                  </a:lnTo>
                  <a:lnTo>
                    <a:pt x="7" y="69"/>
                  </a:lnTo>
                  <a:lnTo>
                    <a:pt x="4" y="65"/>
                  </a:lnTo>
                  <a:lnTo>
                    <a:pt x="0" y="62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4" y="19"/>
                  </a:lnTo>
                  <a:lnTo>
                    <a:pt x="7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9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1" y="4"/>
                  </a:lnTo>
                  <a:lnTo>
                    <a:pt x="34" y="4"/>
                  </a:lnTo>
                  <a:lnTo>
                    <a:pt x="38" y="8"/>
                  </a:lnTo>
                  <a:lnTo>
                    <a:pt x="38" y="11"/>
                  </a:lnTo>
                  <a:lnTo>
                    <a:pt x="42" y="19"/>
                  </a:lnTo>
                  <a:lnTo>
                    <a:pt x="42" y="23"/>
                  </a:lnTo>
                  <a:lnTo>
                    <a:pt x="46" y="27"/>
                  </a:lnTo>
                  <a:lnTo>
                    <a:pt x="46" y="35"/>
                  </a:lnTo>
                  <a:lnTo>
                    <a:pt x="46" y="4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1" name="Rectangle 52"/>
            <p:cNvSpPr>
              <a:spLocks noChangeArrowheads="1"/>
            </p:cNvSpPr>
            <p:nvPr/>
          </p:nvSpPr>
          <p:spPr bwMode="auto">
            <a:xfrm>
              <a:off x="3824" y="2774"/>
              <a:ext cx="4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  <a:latin typeface="Arial" charset="0"/>
                </a:rPr>
                <a:t>10.0.0.1</a:t>
              </a:r>
              <a:endParaRPr kumimoji="0" lang="en-US" altLang="ko-KR"/>
            </a:p>
          </p:txBody>
        </p:sp>
      </p:grpSp>
      <p:sp>
        <p:nvSpPr>
          <p:cNvPr id="19462" name="Text Box 53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696200" cy="8334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z="4000" dirty="0"/>
              <a:t>인터넷 서비스 모델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565275"/>
            <a:ext cx="3924300" cy="5006975"/>
          </a:xfrm>
        </p:spPr>
        <p:txBody>
          <a:bodyPr/>
          <a:lstStyle/>
          <a:p>
            <a:pPr eaLnBrk="1" hangingPunct="1"/>
            <a:r>
              <a:rPr lang="ko-KR" altLang="en-US" sz="2400" dirty="0" err="1"/>
              <a:t>인터네트워크</a:t>
            </a:r>
            <a:endParaRPr lang="ko-KR" altLang="en-US" sz="2400" dirty="0"/>
          </a:p>
          <a:p>
            <a:pPr lvl="1" eaLnBrk="1" hangingPunct="1"/>
            <a:r>
              <a:rPr lang="ko-KR" altLang="en-US" sz="2000" dirty="0"/>
              <a:t>네트워크의 연속</a:t>
            </a:r>
          </a:p>
          <a:p>
            <a:pPr lvl="1" eaLnBrk="1" hangingPunct="1"/>
            <a:r>
              <a:rPr lang="en-US" altLang="ko-KR" sz="2000" dirty="0"/>
              <a:t>Concatenation of Networks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sz="2400" dirty="0"/>
              <a:t>네트워크 계층 </a:t>
            </a:r>
            <a:r>
              <a:rPr lang="ko-KR" altLang="en-US" sz="2400" u="sng" dirty="0">
                <a:solidFill>
                  <a:srgbClr val="FF0000"/>
                </a:solidFill>
              </a:rPr>
              <a:t>위</a:t>
            </a:r>
            <a:r>
              <a:rPr lang="ko-KR" altLang="en-US" sz="2400" dirty="0"/>
              <a:t>에서 </a:t>
            </a:r>
            <a:r>
              <a:rPr lang="ko-KR" altLang="en-US" sz="2400" u="sng" dirty="0">
                <a:solidFill>
                  <a:srgbClr val="FF0000"/>
                </a:solidFill>
              </a:rPr>
              <a:t>표준화</a:t>
            </a:r>
            <a:endParaRPr lang="en-US" altLang="ko-KR" sz="2400" u="sng" dirty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z="2000" dirty="0"/>
              <a:t>다양한 </a:t>
            </a:r>
            <a:r>
              <a:rPr lang="ko-KR" altLang="en-US" sz="2000" dirty="0">
                <a:solidFill>
                  <a:srgbClr val="FF0000"/>
                </a:solidFill>
              </a:rPr>
              <a:t>네트워크들을 링크</a:t>
            </a:r>
            <a:r>
              <a:rPr lang="en-US" altLang="ko-KR" sz="2000" dirty="0">
                <a:solidFill>
                  <a:srgbClr val="FF0000"/>
                </a:solidFill>
              </a:rPr>
              <a:t>(link)</a:t>
            </a:r>
            <a:r>
              <a:rPr lang="ko-KR" altLang="en-US" sz="2000" dirty="0">
                <a:solidFill>
                  <a:srgbClr val="FF0000"/>
                </a:solidFill>
              </a:rPr>
              <a:t>로 간주</a:t>
            </a:r>
            <a:r>
              <a:rPr lang="ko-KR" altLang="en-US" sz="2000" dirty="0"/>
              <a:t>해서 그대로 사용</a:t>
            </a:r>
            <a:endParaRPr lang="ko-KR" altLang="en-US" sz="2400" dirty="0"/>
          </a:p>
          <a:p>
            <a:pPr lvl="1" eaLnBrk="1" hangingPunct="1"/>
            <a:r>
              <a:rPr lang="ko-KR" altLang="en-US" sz="2000" dirty="0"/>
              <a:t>전역 주소 체계 </a:t>
            </a:r>
            <a:r>
              <a:rPr lang="en-US" altLang="ko-KR" sz="2000" dirty="0"/>
              <a:t>(Global Addressing Scheme)  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pPr lvl="1" eaLnBrk="1" hangingPunct="1"/>
            <a:endParaRPr lang="en-US" altLang="ko-KR" sz="2000" dirty="0"/>
          </a:p>
          <a:p>
            <a:pPr eaLnBrk="1" hangingPunct="1"/>
            <a:r>
              <a:rPr lang="ko-KR" altLang="en-US" sz="2400" dirty="0"/>
              <a:t>프로토콜 </a:t>
            </a:r>
            <a:r>
              <a:rPr lang="ko-KR" altLang="en-US" sz="2400" dirty="0" err="1"/>
              <a:t>스택</a:t>
            </a:r>
            <a:endParaRPr lang="ko-KR" altLang="en-US" sz="2400" dirty="0"/>
          </a:p>
          <a:p>
            <a:pPr eaLnBrk="1" hangingPunct="1">
              <a:buFontTx/>
              <a:buNone/>
            </a:pPr>
            <a:endParaRPr lang="en-US" altLang="ko-KR" sz="2400" dirty="0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4329113" y="1971675"/>
            <a:ext cx="4419600" cy="2219325"/>
            <a:chOff x="288" y="1056"/>
            <a:chExt cx="3103" cy="1883"/>
          </a:xfrm>
        </p:grpSpPr>
        <p:sp>
          <p:nvSpPr>
            <p:cNvPr id="7229" name="Rectangle 5"/>
            <p:cNvSpPr>
              <a:spLocks noChangeArrowheads="1"/>
            </p:cNvSpPr>
            <p:nvPr/>
          </p:nvSpPr>
          <p:spPr bwMode="auto">
            <a:xfrm>
              <a:off x="2262" y="2127"/>
              <a:ext cx="114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R2</a:t>
              </a:r>
              <a:endParaRPr lang="en-US" altLang="ko-KR" sz="1000"/>
            </a:p>
          </p:txBody>
        </p:sp>
        <p:sp>
          <p:nvSpPr>
            <p:cNvPr id="7230" name="Freeform 6"/>
            <p:cNvSpPr>
              <a:spLocks/>
            </p:cNvSpPr>
            <p:nvPr/>
          </p:nvSpPr>
          <p:spPr bwMode="auto">
            <a:xfrm>
              <a:off x="2238" y="2109"/>
              <a:ext cx="160" cy="134"/>
            </a:xfrm>
            <a:custGeom>
              <a:avLst/>
              <a:gdLst>
                <a:gd name="T0" fmla="*/ 126 w 200"/>
                <a:gd name="T1" fmla="*/ 91 h 197"/>
                <a:gd name="T2" fmla="*/ 128 w 200"/>
                <a:gd name="T3" fmla="*/ 0 h 197"/>
                <a:gd name="T4" fmla="*/ 0 w 200"/>
                <a:gd name="T5" fmla="*/ 0 h 197"/>
                <a:gd name="T6" fmla="*/ 0 w 200"/>
                <a:gd name="T7" fmla="*/ 91 h 197"/>
                <a:gd name="T8" fmla="*/ 128 w 200"/>
                <a:gd name="T9" fmla="*/ 91 h 197"/>
                <a:gd name="T10" fmla="*/ 128 w 200"/>
                <a:gd name="T11" fmla="*/ 91 h 1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197"/>
                <a:gd name="T20" fmla="*/ 200 w 200"/>
                <a:gd name="T21" fmla="*/ 197 h 1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197">
                  <a:moveTo>
                    <a:pt x="197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197"/>
                  </a:lnTo>
                  <a:lnTo>
                    <a:pt x="200" y="19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1" name="Line 7"/>
            <p:cNvSpPr>
              <a:spLocks noChangeShapeType="1"/>
            </p:cNvSpPr>
            <p:nvPr/>
          </p:nvSpPr>
          <p:spPr bwMode="auto">
            <a:xfrm flipH="1">
              <a:off x="2127" y="2243"/>
              <a:ext cx="189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2" name="Rectangle 8"/>
            <p:cNvSpPr>
              <a:spLocks noChangeArrowheads="1"/>
            </p:cNvSpPr>
            <p:nvPr/>
          </p:nvSpPr>
          <p:spPr bwMode="auto">
            <a:xfrm>
              <a:off x="1202" y="1967"/>
              <a:ext cx="114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R1</a:t>
              </a:r>
              <a:endParaRPr lang="en-US" altLang="ko-KR" sz="1000"/>
            </a:p>
          </p:txBody>
        </p:sp>
        <p:sp>
          <p:nvSpPr>
            <p:cNvPr id="7233" name="Freeform 9"/>
            <p:cNvSpPr>
              <a:spLocks/>
            </p:cNvSpPr>
            <p:nvPr/>
          </p:nvSpPr>
          <p:spPr bwMode="auto">
            <a:xfrm>
              <a:off x="1175" y="1948"/>
              <a:ext cx="160" cy="136"/>
            </a:xfrm>
            <a:custGeom>
              <a:avLst/>
              <a:gdLst>
                <a:gd name="T0" fmla="*/ 128 w 200"/>
                <a:gd name="T1" fmla="*/ 92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200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4" name="Line 10"/>
            <p:cNvSpPr>
              <a:spLocks noChangeShapeType="1"/>
            </p:cNvSpPr>
            <p:nvPr/>
          </p:nvSpPr>
          <p:spPr bwMode="auto">
            <a:xfrm>
              <a:off x="1252" y="1825"/>
              <a:ext cx="3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5" name="Rectangle 11"/>
            <p:cNvSpPr>
              <a:spLocks noChangeArrowheads="1"/>
            </p:cNvSpPr>
            <p:nvPr/>
          </p:nvSpPr>
          <p:spPr bwMode="auto">
            <a:xfrm>
              <a:off x="550" y="2319"/>
              <a:ext cx="11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H4</a:t>
              </a:r>
              <a:endParaRPr lang="en-US" altLang="ko-KR" sz="1000"/>
            </a:p>
          </p:txBody>
        </p:sp>
        <p:sp>
          <p:nvSpPr>
            <p:cNvPr id="7236" name="Freeform 12"/>
            <p:cNvSpPr>
              <a:spLocks/>
            </p:cNvSpPr>
            <p:nvPr/>
          </p:nvSpPr>
          <p:spPr bwMode="auto">
            <a:xfrm>
              <a:off x="530" y="2302"/>
              <a:ext cx="160" cy="136"/>
            </a:xfrm>
            <a:custGeom>
              <a:avLst/>
              <a:gdLst>
                <a:gd name="T0" fmla="*/ 128 w 200"/>
                <a:gd name="T1" fmla="*/ 91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7" name="Rectangle 13"/>
            <p:cNvSpPr>
              <a:spLocks noChangeArrowheads="1"/>
            </p:cNvSpPr>
            <p:nvPr/>
          </p:nvSpPr>
          <p:spPr bwMode="auto">
            <a:xfrm>
              <a:off x="772" y="2810"/>
              <a:ext cx="113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H5</a:t>
              </a:r>
              <a:endParaRPr lang="en-US" altLang="ko-KR" sz="1000"/>
            </a:p>
          </p:txBody>
        </p:sp>
        <p:sp>
          <p:nvSpPr>
            <p:cNvPr id="7238" name="Freeform 14"/>
            <p:cNvSpPr>
              <a:spLocks/>
            </p:cNvSpPr>
            <p:nvPr/>
          </p:nvSpPr>
          <p:spPr bwMode="auto">
            <a:xfrm>
              <a:off x="755" y="2792"/>
              <a:ext cx="160" cy="136"/>
            </a:xfrm>
            <a:custGeom>
              <a:avLst/>
              <a:gdLst>
                <a:gd name="T0" fmla="*/ 126 w 200"/>
                <a:gd name="T1" fmla="*/ 91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197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9" name="Rectangle 15"/>
            <p:cNvSpPr>
              <a:spLocks noChangeArrowheads="1"/>
            </p:cNvSpPr>
            <p:nvPr/>
          </p:nvSpPr>
          <p:spPr bwMode="auto">
            <a:xfrm>
              <a:off x="1381" y="1615"/>
              <a:ext cx="114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H3</a:t>
              </a:r>
              <a:endParaRPr lang="en-US" altLang="ko-KR" sz="1000"/>
            </a:p>
          </p:txBody>
        </p:sp>
        <p:sp>
          <p:nvSpPr>
            <p:cNvPr id="7240" name="Freeform 16"/>
            <p:cNvSpPr>
              <a:spLocks/>
            </p:cNvSpPr>
            <p:nvPr/>
          </p:nvSpPr>
          <p:spPr bwMode="auto">
            <a:xfrm>
              <a:off x="1361" y="1596"/>
              <a:ext cx="160" cy="136"/>
            </a:xfrm>
            <a:custGeom>
              <a:avLst/>
              <a:gdLst>
                <a:gd name="T0" fmla="*/ 128 w 200"/>
                <a:gd name="T1" fmla="*/ 91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1" name="Line 17"/>
            <p:cNvSpPr>
              <a:spLocks noChangeShapeType="1"/>
            </p:cNvSpPr>
            <p:nvPr/>
          </p:nvSpPr>
          <p:spPr bwMode="auto">
            <a:xfrm>
              <a:off x="1441" y="1730"/>
              <a:ext cx="1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2" name="Rectangle 18"/>
            <p:cNvSpPr>
              <a:spLocks noChangeArrowheads="1"/>
            </p:cNvSpPr>
            <p:nvPr/>
          </p:nvSpPr>
          <p:spPr bwMode="auto">
            <a:xfrm>
              <a:off x="967" y="1612"/>
              <a:ext cx="113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H2</a:t>
              </a:r>
              <a:endParaRPr lang="en-US" altLang="ko-KR" sz="1000"/>
            </a:p>
          </p:txBody>
        </p:sp>
        <p:sp>
          <p:nvSpPr>
            <p:cNvPr id="7243" name="Freeform 19"/>
            <p:cNvSpPr>
              <a:spLocks/>
            </p:cNvSpPr>
            <p:nvPr/>
          </p:nvSpPr>
          <p:spPr bwMode="auto">
            <a:xfrm>
              <a:off x="946" y="1594"/>
              <a:ext cx="159" cy="136"/>
            </a:xfrm>
            <a:custGeom>
              <a:avLst/>
              <a:gdLst>
                <a:gd name="T0" fmla="*/ 126 w 200"/>
                <a:gd name="T1" fmla="*/ 92 h 200"/>
                <a:gd name="T2" fmla="*/ 126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6 w 200"/>
                <a:gd name="T9" fmla="*/ 92 h 200"/>
                <a:gd name="T10" fmla="*/ 126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200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4" name="Line 20"/>
            <p:cNvSpPr>
              <a:spLocks noChangeShapeType="1"/>
            </p:cNvSpPr>
            <p:nvPr/>
          </p:nvSpPr>
          <p:spPr bwMode="auto">
            <a:xfrm>
              <a:off x="1046" y="1725"/>
              <a:ext cx="2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5" name="Rectangle 21"/>
            <p:cNvSpPr>
              <a:spLocks noChangeArrowheads="1"/>
            </p:cNvSpPr>
            <p:nvPr/>
          </p:nvSpPr>
          <p:spPr bwMode="auto">
            <a:xfrm>
              <a:off x="545" y="1615"/>
              <a:ext cx="114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H1</a:t>
              </a:r>
              <a:endParaRPr lang="en-US" altLang="ko-KR" sz="1000"/>
            </a:p>
          </p:txBody>
        </p:sp>
        <p:sp>
          <p:nvSpPr>
            <p:cNvPr id="7246" name="Freeform 22"/>
            <p:cNvSpPr>
              <a:spLocks/>
            </p:cNvSpPr>
            <p:nvPr/>
          </p:nvSpPr>
          <p:spPr bwMode="auto">
            <a:xfrm>
              <a:off x="530" y="1596"/>
              <a:ext cx="160" cy="136"/>
            </a:xfrm>
            <a:custGeom>
              <a:avLst/>
              <a:gdLst>
                <a:gd name="T0" fmla="*/ 128 w 200"/>
                <a:gd name="T1" fmla="*/ 91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7" name="Line 23"/>
            <p:cNvSpPr>
              <a:spLocks noChangeShapeType="1"/>
            </p:cNvSpPr>
            <p:nvPr/>
          </p:nvSpPr>
          <p:spPr bwMode="auto">
            <a:xfrm>
              <a:off x="624" y="1725"/>
              <a:ext cx="2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8" name="Line 24"/>
            <p:cNvSpPr>
              <a:spLocks noChangeShapeType="1"/>
            </p:cNvSpPr>
            <p:nvPr/>
          </p:nvSpPr>
          <p:spPr bwMode="auto">
            <a:xfrm>
              <a:off x="1252" y="2084"/>
              <a:ext cx="34" cy="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49" name="Rectangle 25"/>
            <p:cNvSpPr>
              <a:spLocks noChangeArrowheads="1"/>
            </p:cNvSpPr>
            <p:nvPr/>
          </p:nvSpPr>
          <p:spPr bwMode="auto">
            <a:xfrm>
              <a:off x="288" y="1824"/>
              <a:ext cx="819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Network 2 (Ethernet)</a:t>
              </a:r>
              <a:endParaRPr lang="en-US" altLang="ko-KR" sz="1000"/>
            </a:p>
          </p:txBody>
        </p:sp>
        <p:sp>
          <p:nvSpPr>
            <p:cNvPr id="7250" name="Rectangle 26"/>
            <p:cNvSpPr>
              <a:spLocks noChangeArrowheads="1"/>
            </p:cNvSpPr>
            <p:nvPr/>
          </p:nvSpPr>
          <p:spPr bwMode="auto">
            <a:xfrm>
              <a:off x="2434" y="1056"/>
              <a:ext cx="819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Network 1 (Ethernet)</a:t>
              </a:r>
              <a:endParaRPr lang="en-US" altLang="ko-KR" sz="1000"/>
            </a:p>
          </p:txBody>
        </p:sp>
        <p:sp>
          <p:nvSpPr>
            <p:cNvPr id="7251" name="Line 27"/>
            <p:cNvSpPr>
              <a:spLocks noChangeShapeType="1"/>
            </p:cNvSpPr>
            <p:nvPr/>
          </p:nvSpPr>
          <p:spPr bwMode="auto">
            <a:xfrm>
              <a:off x="690" y="2368"/>
              <a:ext cx="173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2" name="Line 28"/>
            <p:cNvSpPr>
              <a:spLocks noChangeShapeType="1"/>
            </p:cNvSpPr>
            <p:nvPr/>
          </p:nvSpPr>
          <p:spPr bwMode="auto">
            <a:xfrm flipV="1">
              <a:off x="835" y="2612"/>
              <a:ext cx="11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3" name="Rectangle 29"/>
            <p:cNvSpPr>
              <a:spLocks noChangeArrowheads="1"/>
            </p:cNvSpPr>
            <p:nvPr/>
          </p:nvSpPr>
          <p:spPr bwMode="auto">
            <a:xfrm>
              <a:off x="1897" y="2810"/>
              <a:ext cx="114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H6</a:t>
              </a:r>
              <a:endParaRPr lang="en-US" altLang="ko-KR" sz="1000"/>
            </a:p>
          </p:txBody>
        </p:sp>
        <p:sp>
          <p:nvSpPr>
            <p:cNvPr id="7254" name="Freeform 30"/>
            <p:cNvSpPr>
              <a:spLocks/>
            </p:cNvSpPr>
            <p:nvPr/>
          </p:nvSpPr>
          <p:spPr bwMode="auto">
            <a:xfrm>
              <a:off x="1877" y="2792"/>
              <a:ext cx="160" cy="136"/>
            </a:xfrm>
            <a:custGeom>
              <a:avLst/>
              <a:gdLst>
                <a:gd name="T0" fmla="*/ 128 w 200"/>
                <a:gd name="T1" fmla="*/ 91 h 200"/>
                <a:gd name="T2" fmla="*/ 128 w 200"/>
                <a:gd name="T3" fmla="*/ 0 h 200"/>
                <a:gd name="T4" fmla="*/ 0 w 200"/>
                <a:gd name="T5" fmla="*/ 0 h 200"/>
                <a:gd name="T6" fmla="*/ 0 w 200"/>
                <a:gd name="T7" fmla="*/ 92 h 200"/>
                <a:gd name="T8" fmla="*/ 128 w 200"/>
                <a:gd name="T9" fmla="*/ 92 h 200"/>
                <a:gd name="T10" fmla="*/ 128 w 200"/>
                <a:gd name="T11" fmla="*/ 92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200" y="19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00" y="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5" name="Line 31"/>
            <p:cNvSpPr>
              <a:spLocks noChangeShapeType="1"/>
            </p:cNvSpPr>
            <p:nvPr/>
          </p:nvSpPr>
          <p:spPr bwMode="auto">
            <a:xfrm flipH="1" flipV="1">
              <a:off x="1908" y="2685"/>
              <a:ext cx="49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56" name="Rectangle 32"/>
            <p:cNvSpPr>
              <a:spLocks noChangeArrowheads="1"/>
            </p:cNvSpPr>
            <p:nvPr/>
          </p:nvSpPr>
          <p:spPr bwMode="auto">
            <a:xfrm>
              <a:off x="1195" y="2439"/>
              <a:ext cx="694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Network 3 (FDDI)</a:t>
              </a:r>
              <a:endParaRPr lang="en-US" altLang="ko-KR" sz="1000"/>
            </a:p>
          </p:txBody>
        </p:sp>
        <p:sp>
          <p:nvSpPr>
            <p:cNvPr id="7257" name="Rectangle 33"/>
            <p:cNvSpPr>
              <a:spLocks noChangeArrowheads="1"/>
            </p:cNvSpPr>
            <p:nvPr/>
          </p:nvSpPr>
          <p:spPr bwMode="auto">
            <a:xfrm>
              <a:off x="2613" y="1716"/>
              <a:ext cx="400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Network 4</a:t>
              </a:r>
              <a:endParaRPr lang="en-US" altLang="ko-KR" sz="1000"/>
            </a:p>
          </p:txBody>
        </p:sp>
        <p:sp>
          <p:nvSpPr>
            <p:cNvPr id="7258" name="Rectangle 34"/>
            <p:cNvSpPr>
              <a:spLocks noChangeArrowheads="1"/>
            </p:cNvSpPr>
            <p:nvPr/>
          </p:nvSpPr>
          <p:spPr bwMode="auto">
            <a:xfrm>
              <a:off x="2524" y="1806"/>
              <a:ext cx="57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(point-to-point)</a:t>
              </a:r>
              <a:endParaRPr lang="en-US" altLang="ko-KR" sz="1000"/>
            </a:p>
          </p:txBody>
        </p:sp>
        <p:sp>
          <p:nvSpPr>
            <p:cNvPr id="7259" name="Freeform 35"/>
            <p:cNvSpPr>
              <a:spLocks/>
            </p:cNvSpPr>
            <p:nvPr/>
          </p:nvSpPr>
          <p:spPr bwMode="auto">
            <a:xfrm>
              <a:off x="2305" y="1293"/>
              <a:ext cx="160" cy="136"/>
            </a:xfrm>
            <a:custGeom>
              <a:avLst/>
              <a:gdLst>
                <a:gd name="T0" fmla="*/ 0 w 200"/>
                <a:gd name="T1" fmla="*/ 0 h 200"/>
                <a:gd name="T2" fmla="*/ 0 w 200"/>
                <a:gd name="T3" fmla="*/ 92 h 200"/>
                <a:gd name="T4" fmla="*/ 128 w 200"/>
                <a:gd name="T5" fmla="*/ 92 h 200"/>
                <a:gd name="T6" fmla="*/ 128 w 200"/>
                <a:gd name="T7" fmla="*/ 0 h 200"/>
                <a:gd name="T8" fmla="*/ 0 w 200"/>
                <a:gd name="T9" fmla="*/ 0 h 200"/>
                <a:gd name="T10" fmla="*/ 0 w 200"/>
                <a:gd name="T11" fmla="*/ 0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0" y="0"/>
                  </a:moveTo>
                  <a:lnTo>
                    <a:pt x="0" y="200"/>
                  </a:lnTo>
                  <a:lnTo>
                    <a:pt x="200" y="200"/>
                  </a:lnTo>
                  <a:lnTo>
                    <a:pt x="20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0" name="Line 36"/>
            <p:cNvSpPr>
              <a:spLocks noChangeShapeType="1"/>
            </p:cNvSpPr>
            <p:nvPr/>
          </p:nvSpPr>
          <p:spPr bwMode="auto">
            <a:xfrm flipV="1">
              <a:off x="2385" y="1203"/>
              <a:ext cx="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1" name="Rectangle 37"/>
            <p:cNvSpPr>
              <a:spLocks noChangeArrowheads="1"/>
            </p:cNvSpPr>
            <p:nvPr/>
          </p:nvSpPr>
          <p:spPr bwMode="auto">
            <a:xfrm>
              <a:off x="2325" y="1311"/>
              <a:ext cx="114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H7</a:t>
              </a:r>
              <a:endParaRPr lang="en-US" altLang="ko-KR" sz="1000"/>
            </a:p>
          </p:txBody>
        </p:sp>
        <p:sp>
          <p:nvSpPr>
            <p:cNvPr id="7262" name="Freeform 38"/>
            <p:cNvSpPr>
              <a:spLocks/>
            </p:cNvSpPr>
            <p:nvPr/>
          </p:nvSpPr>
          <p:spPr bwMode="auto">
            <a:xfrm>
              <a:off x="2721" y="1293"/>
              <a:ext cx="160" cy="136"/>
            </a:xfrm>
            <a:custGeom>
              <a:avLst/>
              <a:gdLst>
                <a:gd name="T0" fmla="*/ 0 w 200"/>
                <a:gd name="T1" fmla="*/ 0 h 200"/>
                <a:gd name="T2" fmla="*/ 0 w 200"/>
                <a:gd name="T3" fmla="*/ 92 h 200"/>
                <a:gd name="T4" fmla="*/ 128 w 200"/>
                <a:gd name="T5" fmla="*/ 92 h 200"/>
                <a:gd name="T6" fmla="*/ 128 w 200"/>
                <a:gd name="T7" fmla="*/ 0 h 200"/>
                <a:gd name="T8" fmla="*/ 0 w 200"/>
                <a:gd name="T9" fmla="*/ 0 h 200"/>
                <a:gd name="T10" fmla="*/ 0 w 200"/>
                <a:gd name="T11" fmla="*/ 0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0" y="0"/>
                  </a:moveTo>
                  <a:lnTo>
                    <a:pt x="0" y="200"/>
                  </a:lnTo>
                  <a:lnTo>
                    <a:pt x="200" y="200"/>
                  </a:lnTo>
                  <a:lnTo>
                    <a:pt x="20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3" name="Line 39"/>
            <p:cNvSpPr>
              <a:spLocks noChangeShapeType="1"/>
            </p:cNvSpPr>
            <p:nvPr/>
          </p:nvSpPr>
          <p:spPr bwMode="auto">
            <a:xfrm flipV="1">
              <a:off x="2798" y="1205"/>
              <a:ext cx="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4" name="Rectangle 40"/>
            <p:cNvSpPr>
              <a:spLocks noChangeArrowheads="1"/>
            </p:cNvSpPr>
            <p:nvPr/>
          </p:nvSpPr>
          <p:spPr bwMode="auto">
            <a:xfrm>
              <a:off x="2746" y="1311"/>
              <a:ext cx="113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R3</a:t>
              </a:r>
              <a:endParaRPr lang="en-US" altLang="ko-KR" sz="1000"/>
            </a:p>
          </p:txBody>
        </p:sp>
        <p:sp>
          <p:nvSpPr>
            <p:cNvPr id="7265" name="Freeform 41"/>
            <p:cNvSpPr>
              <a:spLocks/>
            </p:cNvSpPr>
            <p:nvPr/>
          </p:nvSpPr>
          <p:spPr bwMode="auto">
            <a:xfrm>
              <a:off x="3136" y="1293"/>
              <a:ext cx="160" cy="136"/>
            </a:xfrm>
            <a:custGeom>
              <a:avLst/>
              <a:gdLst>
                <a:gd name="T0" fmla="*/ 0 w 200"/>
                <a:gd name="T1" fmla="*/ 0 h 200"/>
                <a:gd name="T2" fmla="*/ 2 w 200"/>
                <a:gd name="T3" fmla="*/ 92 h 200"/>
                <a:gd name="T4" fmla="*/ 128 w 200"/>
                <a:gd name="T5" fmla="*/ 92 h 200"/>
                <a:gd name="T6" fmla="*/ 128 w 200"/>
                <a:gd name="T7" fmla="*/ 0 h 200"/>
                <a:gd name="T8" fmla="*/ 2 w 200"/>
                <a:gd name="T9" fmla="*/ 0 h 200"/>
                <a:gd name="T10" fmla="*/ 2 w 200"/>
                <a:gd name="T11" fmla="*/ 0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200"/>
                <a:gd name="T20" fmla="*/ 200 w 200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200">
                  <a:moveTo>
                    <a:pt x="0" y="0"/>
                  </a:moveTo>
                  <a:lnTo>
                    <a:pt x="3" y="200"/>
                  </a:lnTo>
                  <a:lnTo>
                    <a:pt x="200" y="200"/>
                  </a:lnTo>
                  <a:lnTo>
                    <a:pt x="200" y="0"/>
                  </a:lnTo>
                  <a:lnTo>
                    <a:pt x="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6" name="Line 42"/>
            <p:cNvSpPr>
              <a:spLocks noChangeShapeType="1"/>
            </p:cNvSpPr>
            <p:nvPr/>
          </p:nvSpPr>
          <p:spPr bwMode="auto">
            <a:xfrm flipV="1">
              <a:off x="3216" y="1203"/>
              <a:ext cx="3" cy="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7" name="Rectangle 43"/>
            <p:cNvSpPr>
              <a:spLocks noChangeArrowheads="1"/>
            </p:cNvSpPr>
            <p:nvPr/>
          </p:nvSpPr>
          <p:spPr bwMode="auto">
            <a:xfrm>
              <a:off x="3156" y="1311"/>
              <a:ext cx="114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H8</a:t>
              </a:r>
              <a:endParaRPr lang="en-US" altLang="ko-KR" sz="1000"/>
            </a:p>
          </p:txBody>
        </p:sp>
        <p:sp>
          <p:nvSpPr>
            <p:cNvPr id="7268" name="Line 44"/>
            <p:cNvSpPr>
              <a:spLocks noChangeShapeType="1"/>
            </p:cNvSpPr>
            <p:nvPr/>
          </p:nvSpPr>
          <p:spPr bwMode="auto">
            <a:xfrm>
              <a:off x="432" y="1825"/>
              <a:ext cx="1246" cy="1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69" name="Line 45"/>
            <p:cNvSpPr>
              <a:spLocks noChangeShapeType="1"/>
            </p:cNvSpPr>
            <p:nvPr/>
          </p:nvSpPr>
          <p:spPr bwMode="auto">
            <a:xfrm flipH="1">
              <a:off x="2148" y="1203"/>
              <a:ext cx="1243" cy="0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0" name="Freeform 46"/>
            <p:cNvSpPr>
              <a:spLocks/>
            </p:cNvSpPr>
            <p:nvPr/>
          </p:nvSpPr>
          <p:spPr bwMode="auto">
            <a:xfrm>
              <a:off x="843" y="2262"/>
              <a:ext cx="1346" cy="466"/>
            </a:xfrm>
            <a:custGeom>
              <a:avLst/>
              <a:gdLst>
                <a:gd name="T0" fmla="*/ 527 w 1685"/>
                <a:gd name="T1" fmla="*/ 316 h 684"/>
                <a:gd name="T2" fmla="*/ 617 w 1685"/>
                <a:gd name="T3" fmla="*/ 315 h 684"/>
                <a:gd name="T4" fmla="*/ 702 w 1685"/>
                <a:gd name="T5" fmla="*/ 309 h 684"/>
                <a:gd name="T6" fmla="*/ 781 w 1685"/>
                <a:gd name="T7" fmla="*/ 299 h 684"/>
                <a:gd name="T8" fmla="*/ 853 w 1685"/>
                <a:gd name="T9" fmla="*/ 288 h 684"/>
                <a:gd name="T10" fmla="*/ 917 w 1685"/>
                <a:gd name="T11" fmla="*/ 271 h 684"/>
                <a:gd name="T12" fmla="*/ 972 w 1685"/>
                <a:gd name="T13" fmla="*/ 251 h 684"/>
                <a:gd name="T14" fmla="*/ 1016 w 1685"/>
                <a:gd name="T15" fmla="*/ 231 h 684"/>
                <a:gd name="T16" fmla="*/ 1048 w 1685"/>
                <a:gd name="T17" fmla="*/ 208 h 684"/>
                <a:gd name="T18" fmla="*/ 1070 w 1685"/>
                <a:gd name="T19" fmla="*/ 183 h 684"/>
                <a:gd name="T20" fmla="*/ 1075 w 1685"/>
                <a:gd name="T21" fmla="*/ 154 h 684"/>
                <a:gd name="T22" fmla="*/ 1070 w 1685"/>
                <a:gd name="T23" fmla="*/ 129 h 684"/>
                <a:gd name="T24" fmla="*/ 1048 w 1685"/>
                <a:gd name="T25" fmla="*/ 105 h 684"/>
                <a:gd name="T26" fmla="*/ 1016 w 1685"/>
                <a:gd name="T27" fmla="*/ 82 h 684"/>
                <a:gd name="T28" fmla="*/ 972 w 1685"/>
                <a:gd name="T29" fmla="*/ 61 h 684"/>
                <a:gd name="T30" fmla="*/ 919 w 1685"/>
                <a:gd name="T31" fmla="*/ 43 h 684"/>
                <a:gd name="T32" fmla="*/ 855 w 1685"/>
                <a:gd name="T33" fmla="*/ 29 h 684"/>
                <a:gd name="T34" fmla="*/ 785 w 1685"/>
                <a:gd name="T35" fmla="*/ 16 h 684"/>
                <a:gd name="T36" fmla="*/ 706 w 1685"/>
                <a:gd name="T37" fmla="*/ 7 h 684"/>
                <a:gd name="T38" fmla="*/ 622 w 1685"/>
                <a:gd name="T39" fmla="*/ 1 h 684"/>
                <a:gd name="T40" fmla="*/ 534 w 1685"/>
                <a:gd name="T41" fmla="*/ 0 h 684"/>
                <a:gd name="T42" fmla="*/ 449 w 1685"/>
                <a:gd name="T43" fmla="*/ 3 h 684"/>
                <a:gd name="T44" fmla="*/ 367 w 1685"/>
                <a:gd name="T45" fmla="*/ 9 h 684"/>
                <a:gd name="T46" fmla="*/ 290 w 1685"/>
                <a:gd name="T47" fmla="*/ 18 h 684"/>
                <a:gd name="T48" fmla="*/ 220 w 1685"/>
                <a:gd name="T49" fmla="*/ 30 h 684"/>
                <a:gd name="T50" fmla="*/ 157 w 1685"/>
                <a:gd name="T51" fmla="*/ 45 h 684"/>
                <a:gd name="T52" fmla="*/ 103 w 1685"/>
                <a:gd name="T53" fmla="*/ 61 h 684"/>
                <a:gd name="T54" fmla="*/ 59 w 1685"/>
                <a:gd name="T55" fmla="*/ 81 h 684"/>
                <a:gd name="T56" fmla="*/ 26 w 1685"/>
                <a:gd name="T57" fmla="*/ 103 h 684"/>
                <a:gd name="T58" fmla="*/ 6 w 1685"/>
                <a:gd name="T59" fmla="*/ 126 h 684"/>
                <a:gd name="T60" fmla="*/ 0 w 1685"/>
                <a:gd name="T61" fmla="*/ 150 h 684"/>
                <a:gd name="T62" fmla="*/ 6 w 1685"/>
                <a:gd name="T63" fmla="*/ 175 h 684"/>
                <a:gd name="T64" fmla="*/ 24 w 1685"/>
                <a:gd name="T65" fmla="*/ 199 h 684"/>
                <a:gd name="T66" fmla="*/ 55 w 1685"/>
                <a:gd name="T67" fmla="*/ 223 h 684"/>
                <a:gd name="T68" fmla="*/ 97 w 1685"/>
                <a:gd name="T69" fmla="*/ 244 h 684"/>
                <a:gd name="T70" fmla="*/ 148 w 1685"/>
                <a:gd name="T71" fmla="*/ 265 h 684"/>
                <a:gd name="T72" fmla="*/ 208 w 1685"/>
                <a:gd name="T73" fmla="*/ 282 h 684"/>
                <a:gd name="T74" fmla="*/ 277 w 1685"/>
                <a:gd name="T75" fmla="*/ 296 h 684"/>
                <a:gd name="T76" fmla="*/ 354 w 1685"/>
                <a:gd name="T77" fmla="*/ 307 h 684"/>
                <a:gd name="T78" fmla="*/ 439 w 1685"/>
                <a:gd name="T79" fmla="*/ 315 h 684"/>
                <a:gd name="T80" fmla="*/ 527 w 1685"/>
                <a:gd name="T81" fmla="*/ 317 h 684"/>
                <a:gd name="T82" fmla="*/ 527 w 1685"/>
                <a:gd name="T83" fmla="*/ 317 h 6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85"/>
                <a:gd name="T127" fmla="*/ 0 h 684"/>
                <a:gd name="T128" fmla="*/ 1685 w 1685"/>
                <a:gd name="T129" fmla="*/ 684 h 6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85" h="684">
                  <a:moveTo>
                    <a:pt x="826" y="681"/>
                  </a:moveTo>
                  <a:lnTo>
                    <a:pt x="968" y="678"/>
                  </a:lnTo>
                  <a:lnTo>
                    <a:pt x="1101" y="665"/>
                  </a:lnTo>
                  <a:lnTo>
                    <a:pt x="1224" y="645"/>
                  </a:lnTo>
                  <a:lnTo>
                    <a:pt x="1337" y="620"/>
                  </a:lnTo>
                  <a:lnTo>
                    <a:pt x="1437" y="584"/>
                  </a:lnTo>
                  <a:lnTo>
                    <a:pt x="1524" y="542"/>
                  </a:lnTo>
                  <a:lnTo>
                    <a:pt x="1592" y="497"/>
                  </a:lnTo>
                  <a:lnTo>
                    <a:pt x="1643" y="449"/>
                  </a:lnTo>
                  <a:lnTo>
                    <a:pt x="1676" y="394"/>
                  </a:lnTo>
                  <a:lnTo>
                    <a:pt x="1685" y="332"/>
                  </a:lnTo>
                  <a:lnTo>
                    <a:pt x="1676" y="277"/>
                  </a:lnTo>
                  <a:lnTo>
                    <a:pt x="1643" y="226"/>
                  </a:lnTo>
                  <a:lnTo>
                    <a:pt x="1592" y="177"/>
                  </a:lnTo>
                  <a:lnTo>
                    <a:pt x="1524" y="132"/>
                  </a:lnTo>
                  <a:lnTo>
                    <a:pt x="1440" y="93"/>
                  </a:lnTo>
                  <a:lnTo>
                    <a:pt x="1340" y="61"/>
                  </a:lnTo>
                  <a:lnTo>
                    <a:pt x="1230" y="35"/>
                  </a:lnTo>
                  <a:lnTo>
                    <a:pt x="1107" y="16"/>
                  </a:lnTo>
                  <a:lnTo>
                    <a:pt x="975" y="3"/>
                  </a:lnTo>
                  <a:lnTo>
                    <a:pt x="836" y="0"/>
                  </a:lnTo>
                  <a:lnTo>
                    <a:pt x="704" y="6"/>
                  </a:lnTo>
                  <a:lnTo>
                    <a:pt x="574" y="19"/>
                  </a:lnTo>
                  <a:lnTo>
                    <a:pt x="455" y="38"/>
                  </a:lnTo>
                  <a:lnTo>
                    <a:pt x="345" y="64"/>
                  </a:lnTo>
                  <a:lnTo>
                    <a:pt x="245" y="97"/>
                  </a:lnTo>
                  <a:lnTo>
                    <a:pt x="161" y="132"/>
                  </a:lnTo>
                  <a:lnTo>
                    <a:pt x="93" y="174"/>
                  </a:lnTo>
                  <a:lnTo>
                    <a:pt x="41" y="222"/>
                  </a:lnTo>
                  <a:lnTo>
                    <a:pt x="9" y="271"/>
                  </a:lnTo>
                  <a:lnTo>
                    <a:pt x="0" y="323"/>
                  </a:lnTo>
                  <a:lnTo>
                    <a:pt x="9" y="377"/>
                  </a:lnTo>
                  <a:lnTo>
                    <a:pt x="38" y="429"/>
                  </a:lnTo>
                  <a:lnTo>
                    <a:pt x="87" y="481"/>
                  </a:lnTo>
                  <a:lnTo>
                    <a:pt x="151" y="526"/>
                  </a:lnTo>
                  <a:lnTo>
                    <a:pt x="232" y="571"/>
                  </a:lnTo>
                  <a:lnTo>
                    <a:pt x="326" y="607"/>
                  </a:lnTo>
                  <a:lnTo>
                    <a:pt x="435" y="639"/>
                  </a:lnTo>
                  <a:lnTo>
                    <a:pt x="555" y="662"/>
                  </a:lnTo>
                  <a:lnTo>
                    <a:pt x="687" y="678"/>
                  </a:lnTo>
                  <a:lnTo>
                    <a:pt x="826" y="684"/>
                  </a:lnTo>
                </a:path>
              </a:pathLst>
            </a:cu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71" name="Line 47"/>
            <p:cNvSpPr>
              <a:spLocks noChangeShapeType="1"/>
            </p:cNvSpPr>
            <p:nvPr/>
          </p:nvSpPr>
          <p:spPr bwMode="auto">
            <a:xfrm flipH="1">
              <a:off x="2318" y="1429"/>
              <a:ext cx="477" cy="680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173" name="Group 48"/>
          <p:cNvGrpSpPr>
            <a:grpSpLocks/>
          </p:cNvGrpSpPr>
          <p:nvPr/>
        </p:nvGrpSpPr>
        <p:grpSpPr bwMode="auto">
          <a:xfrm>
            <a:off x="4146550" y="4873383"/>
            <a:ext cx="4889500" cy="1597025"/>
            <a:chOff x="248" y="1256"/>
            <a:chExt cx="5228" cy="1622"/>
          </a:xfrm>
        </p:grpSpPr>
        <p:sp>
          <p:nvSpPr>
            <p:cNvPr id="7175" name="Freeform 49"/>
            <p:cNvSpPr>
              <a:spLocks/>
            </p:cNvSpPr>
            <p:nvPr/>
          </p:nvSpPr>
          <p:spPr bwMode="auto">
            <a:xfrm>
              <a:off x="1063" y="1659"/>
              <a:ext cx="1065" cy="1129"/>
            </a:xfrm>
            <a:custGeom>
              <a:avLst/>
              <a:gdLst>
                <a:gd name="T0" fmla="*/ 1065 w 1065"/>
                <a:gd name="T1" fmla="*/ 1125 h 1129"/>
                <a:gd name="T2" fmla="*/ 1065 w 1065"/>
                <a:gd name="T3" fmla="*/ 0 h 1129"/>
                <a:gd name="T4" fmla="*/ 0 w 1065"/>
                <a:gd name="T5" fmla="*/ 0 h 1129"/>
                <a:gd name="T6" fmla="*/ 0 w 1065"/>
                <a:gd name="T7" fmla="*/ 1129 h 1129"/>
                <a:gd name="T8" fmla="*/ 1065 w 1065"/>
                <a:gd name="T9" fmla="*/ 1129 h 1129"/>
                <a:gd name="T10" fmla="*/ 1065 w 1065"/>
                <a:gd name="T11" fmla="*/ 1129 h 1129"/>
                <a:gd name="T12" fmla="*/ 1065 w 1065"/>
                <a:gd name="T13" fmla="*/ 1125 h 1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65"/>
                <a:gd name="T22" fmla="*/ 0 h 1129"/>
                <a:gd name="T23" fmla="*/ 1065 w 1065"/>
                <a:gd name="T24" fmla="*/ 1129 h 11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65" h="1129">
                  <a:moveTo>
                    <a:pt x="1065" y="1125"/>
                  </a:moveTo>
                  <a:lnTo>
                    <a:pt x="1065" y="0"/>
                  </a:lnTo>
                  <a:lnTo>
                    <a:pt x="0" y="0"/>
                  </a:lnTo>
                  <a:lnTo>
                    <a:pt x="0" y="1129"/>
                  </a:lnTo>
                  <a:lnTo>
                    <a:pt x="1065" y="1129"/>
                  </a:lnTo>
                  <a:lnTo>
                    <a:pt x="1065" y="1125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6" name="Rectangle 50"/>
            <p:cNvSpPr>
              <a:spLocks noChangeArrowheads="1"/>
            </p:cNvSpPr>
            <p:nvPr/>
          </p:nvSpPr>
          <p:spPr bwMode="auto">
            <a:xfrm>
              <a:off x="1939" y="1667"/>
              <a:ext cx="17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R1</a:t>
              </a:r>
              <a:endParaRPr lang="en-US" altLang="ko-KR" sz="1000"/>
            </a:p>
          </p:txBody>
        </p:sp>
        <p:sp>
          <p:nvSpPr>
            <p:cNvPr id="7177" name="Freeform 51"/>
            <p:cNvSpPr>
              <a:spLocks/>
            </p:cNvSpPr>
            <p:nvPr/>
          </p:nvSpPr>
          <p:spPr bwMode="auto">
            <a:xfrm>
              <a:off x="248" y="1256"/>
              <a:ext cx="604" cy="1532"/>
            </a:xfrm>
            <a:custGeom>
              <a:avLst/>
              <a:gdLst>
                <a:gd name="T0" fmla="*/ 600 w 604"/>
                <a:gd name="T1" fmla="*/ 1528 h 1532"/>
                <a:gd name="T2" fmla="*/ 604 w 604"/>
                <a:gd name="T3" fmla="*/ 0 h 1532"/>
                <a:gd name="T4" fmla="*/ 0 w 604"/>
                <a:gd name="T5" fmla="*/ 0 h 1532"/>
                <a:gd name="T6" fmla="*/ 0 w 604"/>
                <a:gd name="T7" fmla="*/ 1532 h 1532"/>
                <a:gd name="T8" fmla="*/ 604 w 604"/>
                <a:gd name="T9" fmla="*/ 1532 h 1532"/>
                <a:gd name="T10" fmla="*/ 604 w 604"/>
                <a:gd name="T11" fmla="*/ 1532 h 1532"/>
                <a:gd name="T12" fmla="*/ 600 w 604"/>
                <a:gd name="T13" fmla="*/ 1528 h 1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4"/>
                <a:gd name="T22" fmla="*/ 0 h 1532"/>
                <a:gd name="T23" fmla="*/ 604 w 604"/>
                <a:gd name="T24" fmla="*/ 1532 h 15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4" h="1532">
                  <a:moveTo>
                    <a:pt x="600" y="1528"/>
                  </a:moveTo>
                  <a:lnTo>
                    <a:pt x="604" y="0"/>
                  </a:lnTo>
                  <a:lnTo>
                    <a:pt x="0" y="0"/>
                  </a:lnTo>
                  <a:lnTo>
                    <a:pt x="0" y="1532"/>
                  </a:lnTo>
                  <a:lnTo>
                    <a:pt x="604" y="1532"/>
                  </a:lnTo>
                  <a:lnTo>
                    <a:pt x="600" y="152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78" name="Rectangle 52"/>
            <p:cNvSpPr>
              <a:spLocks noChangeArrowheads="1"/>
            </p:cNvSpPr>
            <p:nvPr/>
          </p:nvSpPr>
          <p:spPr bwMode="auto">
            <a:xfrm>
              <a:off x="1192" y="2467"/>
              <a:ext cx="27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ETH</a:t>
              </a:r>
              <a:endParaRPr lang="en-US" altLang="ko-KR" sz="1000"/>
            </a:p>
          </p:txBody>
        </p:sp>
        <p:sp>
          <p:nvSpPr>
            <p:cNvPr id="7179" name="Rectangle 53"/>
            <p:cNvSpPr>
              <a:spLocks noChangeArrowheads="1"/>
            </p:cNvSpPr>
            <p:nvPr/>
          </p:nvSpPr>
          <p:spPr bwMode="auto">
            <a:xfrm>
              <a:off x="1709" y="2464"/>
              <a:ext cx="31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FDDI</a:t>
              </a:r>
              <a:endParaRPr lang="en-US" altLang="ko-KR" sz="1000"/>
            </a:p>
          </p:txBody>
        </p:sp>
        <p:sp>
          <p:nvSpPr>
            <p:cNvPr id="7180" name="Rectangle 54"/>
            <p:cNvSpPr>
              <a:spLocks noChangeArrowheads="1"/>
            </p:cNvSpPr>
            <p:nvPr/>
          </p:nvSpPr>
          <p:spPr bwMode="auto">
            <a:xfrm>
              <a:off x="1526" y="2022"/>
              <a:ext cx="12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IP</a:t>
              </a:r>
              <a:endParaRPr lang="en-US" altLang="ko-KR" sz="1000"/>
            </a:p>
          </p:txBody>
        </p:sp>
        <p:sp>
          <p:nvSpPr>
            <p:cNvPr id="7181" name="Freeform 55"/>
            <p:cNvSpPr>
              <a:spLocks/>
            </p:cNvSpPr>
            <p:nvPr/>
          </p:nvSpPr>
          <p:spPr bwMode="auto">
            <a:xfrm>
              <a:off x="1139" y="2422"/>
              <a:ext cx="381" cy="241"/>
            </a:xfrm>
            <a:custGeom>
              <a:avLst/>
              <a:gdLst>
                <a:gd name="T0" fmla="*/ 381 w 381"/>
                <a:gd name="T1" fmla="*/ 241 h 241"/>
                <a:gd name="T2" fmla="*/ 381 w 381"/>
                <a:gd name="T3" fmla="*/ 0 h 241"/>
                <a:gd name="T4" fmla="*/ 0 w 381"/>
                <a:gd name="T5" fmla="*/ 0 h 241"/>
                <a:gd name="T6" fmla="*/ 0 w 381"/>
                <a:gd name="T7" fmla="*/ 241 h 241"/>
                <a:gd name="T8" fmla="*/ 381 w 381"/>
                <a:gd name="T9" fmla="*/ 241 h 241"/>
                <a:gd name="T10" fmla="*/ 381 w 381"/>
                <a:gd name="T11" fmla="*/ 241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241"/>
                <a:gd name="T20" fmla="*/ 381 w 381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241">
                  <a:moveTo>
                    <a:pt x="381" y="241"/>
                  </a:moveTo>
                  <a:lnTo>
                    <a:pt x="381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381" y="2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2" name="Freeform 56"/>
            <p:cNvSpPr>
              <a:spLocks/>
            </p:cNvSpPr>
            <p:nvPr/>
          </p:nvSpPr>
          <p:spPr bwMode="auto">
            <a:xfrm>
              <a:off x="1391" y="1980"/>
              <a:ext cx="382" cy="246"/>
            </a:xfrm>
            <a:custGeom>
              <a:avLst/>
              <a:gdLst>
                <a:gd name="T0" fmla="*/ 382 w 382"/>
                <a:gd name="T1" fmla="*/ 242 h 246"/>
                <a:gd name="T2" fmla="*/ 382 w 382"/>
                <a:gd name="T3" fmla="*/ 0 h 246"/>
                <a:gd name="T4" fmla="*/ 0 w 382"/>
                <a:gd name="T5" fmla="*/ 0 h 246"/>
                <a:gd name="T6" fmla="*/ 0 w 382"/>
                <a:gd name="T7" fmla="*/ 246 h 246"/>
                <a:gd name="T8" fmla="*/ 382 w 382"/>
                <a:gd name="T9" fmla="*/ 246 h 246"/>
                <a:gd name="T10" fmla="*/ 382 w 382"/>
                <a:gd name="T11" fmla="*/ 246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2"/>
                <a:gd name="T19" fmla="*/ 0 h 246"/>
                <a:gd name="T20" fmla="*/ 382 w 382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2" h="246">
                  <a:moveTo>
                    <a:pt x="382" y="242"/>
                  </a:moveTo>
                  <a:lnTo>
                    <a:pt x="382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382" y="2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3" name="Rectangle 57"/>
            <p:cNvSpPr>
              <a:spLocks noChangeArrowheads="1"/>
            </p:cNvSpPr>
            <p:nvPr/>
          </p:nvSpPr>
          <p:spPr bwMode="auto">
            <a:xfrm>
              <a:off x="498" y="2036"/>
              <a:ext cx="12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IP</a:t>
              </a:r>
              <a:endParaRPr lang="en-US" altLang="ko-KR" sz="1000"/>
            </a:p>
          </p:txBody>
        </p:sp>
        <p:sp>
          <p:nvSpPr>
            <p:cNvPr id="7184" name="Freeform 58"/>
            <p:cNvSpPr>
              <a:spLocks/>
            </p:cNvSpPr>
            <p:nvPr/>
          </p:nvSpPr>
          <p:spPr bwMode="auto">
            <a:xfrm>
              <a:off x="361" y="1995"/>
              <a:ext cx="381" cy="246"/>
            </a:xfrm>
            <a:custGeom>
              <a:avLst/>
              <a:gdLst>
                <a:gd name="T0" fmla="*/ 381 w 381"/>
                <a:gd name="T1" fmla="*/ 242 h 246"/>
                <a:gd name="T2" fmla="*/ 381 w 381"/>
                <a:gd name="T3" fmla="*/ 0 h 246"/>
                <a:gd name="T4" fmla="*/ 0 w 381"/>
                <a:gd name="T5" fmla="*/ 0 h 246"/>
                <a:gd name="T6" fmla="*/ 0 w 381"/>
                <a:gd name="T7" fmla="*/ 246 h 246"/>
                <a:gd name="T8" fmla="*/ 381 w 381"/>
                <a:gd name="T9" fmla="*/ 246 h 246"/>
                <a:gd name="T10" fmla="*/ 381 w 381"/>
                <a:gd name="T11" fmla="*/ 246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246"/>
                <a:gd name="T20" fmla="*/ 381 w 381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246">
                  <a:moveTo>
                    <a:pt x="381" y="242"/>
                  </a:moveTo>
                  <a:lnTo>
                    <a:pt x="381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381" y="2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5" name="Freeform 59"/>
            <p:cNvSpPr>
              <a:spLocks/>
            </p:cNvSpPr>
            <p:nvPr/>
          </p:nvSpPr>
          <p:spPr bwMode="auto">
            <a:xfrm>
              <a:off x="1671" y="2422"/>
              <a:ext cx="381" cy="241"/>
            </a:xfrm>
            <a:custGeom>
              <a:avLst/>
              <a:gdLst>
                <a:gd name="T0" fmla="*/ 381 w 381"/>
                <a:gd name="T1" fmla="*/ 241 h 241"/>
                <a:gd name="T2" fmla="*/ 381 w 381"/>
                <a:gd name="T3" fmla="*/ 0 h 241"/>
                <a:gd name="T4" fmla="*/ 0 w 381"/>
                <a:gd name="T5" fmla="*/ 0 h 241"/>
                <a:gd name="T6" fmla="*/ 0 w 381"/>
                <a:gd name="T7" fmla="*/ 241 h 241"/>
                <a:gd name="T8" fmla="*/ 381 w 381"/>
                <a:gd name="T9" fmla="*/ 241 h 241"/>
                <a:gd name="T10" fmla="*/ 381 w 381"/>
                <a:gd name="T11" fmla="*/ 241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241"/>
                <a:gd name="T20" fmla="*/ 381 w 381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241">
                  <a:moveTo>
                    <a:pt x="381" y="241"/>
                  </a:moveTo>
                  <a:lnTo>
                    <a:pt x="381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381" y="2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6" name="Rectangle 60"/>
            <p:cNvSpPr>
              <a:spLocks noChangeArrowheads="1"/>
            </p:cNvSpPr>
            <p:nvPr/>
          </p:nvSpPr>
          <p:spPr bwMode="auto">
            <a:xfrm>
              <a:off x="418" y="2467"/>
              <a:ext cx="27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ETH</a:t>
              </a:r>
              <a:endParaRPr lang="en-US" altLang="ko-KR" sz="1000"/>
            </a:p>
          </p:txBody>
        </p:sp>
        <p:sp>
          <p:nvSpPr>
            <p:cNvPr id="7187" name="Freeform 61"/>
            <p:cNvSpPr>
              <a:spLocks/>
            </p:cNvSpPr>
            <p:nvPr/>
          </p:nvSpPr>
          <p:spPr bwMode="auto">
            <a:xfrm>
              <a:off x="361" y="2422"/>
              <a:ext cx="381" cy="245"/>
            </a:xfrm>
            <a:custGeom>
              <a:avLst/>
              <a:gdLst>
                <a:gd name="T0" fmla="*/ 381 w 381"/>
                <a:gd name="T1" fmla="*/ 241 h 245"/>
                <a:gd name="T2" fmla="*/ 381 w 381"/>
                <a:gd name="T3" fmla="*/ 0 h 245"/>
                <a:gd name="T4" fmla="*/ 0 w 381"/>
                <a:gd name="T5" fmla="*/ 0 h 245"/>
                <a:gd name="T6" fmla="*/ 0 w 381"/>
                <a:gd name="T7" fmla="*/ 245 h 245"/>
                <a:gd name="T8" fmla="*/ 381 w 381"/>
                <a:gd name="T9" fmla="*/ 245 h 245"/>
                <a:gd name="T10" fmla="*/ 381 w 381"/>
                <a:gd name="T11" fmla="*/ 245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245"/>
                <a:gd name="T20" fmla="*/ 381 w 381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245">
                  <a:moveTo>
                    <a:pt x="381" y="241"/>
                  </a:moveTo>
                  <a:lnTo>
                    <a:pt x="381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381" y="24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8" name="Rectangle 62"/>
            <p:cNvSpPr>
              <a:spLocks noChangeArrowheads="1"/>
            </p:cNvSpPr>
            <p:nvPr/>
          </p:nvSpPr>
          <p:spPr bwMode="auto">
            <a:xfrm>
              <a:off x="430" y="1614"/>
              <a:ext cx="27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TCP</a:t>
              </a:r>
              <a:endParaRPr lang="en-US" altLang="ko-KR" sz="1000"/>
            </a:p>
          </p:txBody>
        </p:sp>
        <p:sp>
          <p:nvSpPr>
            <p:cNvPr id="7189" name="Freeform 63"/>
            <p:cNvSpPr>
              <a:spLocks/>
            </p:cNvSpPr>
            <p:nvPr/>
          </p:nvSpPr>
          <p:spPr bwMode="auto">
            <a:xfrm>
              <a:off x="361" y="1573"/>
              <a:ext cx="381" cy="241"/>
            </a:xfrm>
            <a:custGeom>
              <a:avLst/>
              <a:gdLst>
                <a:gd name="T0" fmla="*/ 381 w 381"/>
                <a:gd name="T1" fmla="*/ 241 h 241"/>
                <a:gd name="T2" fmla="*/ 381 w 381"/>
                <a:gd name="T3" fmla="*/ 0 h 241"/>
                <a:gd name="T4" fmla="*/ 0 w 381"/>
                <a:gd name="T5" fmla="*/ 0 h 241"/>
                <a:gd name="T6" fmla="*/ 0 w 381"/>
                <a:gd name="T7" fmla="*/ 241 h 241"/>
                <a:gd name="T8" fmla="*/ 381 w 381"/>
                <a:gd name="T9" fmla="*/ 241 h 241"/>
                <a:gd name="T10" fmla="*/ 381 w 381"/>
                <a:gd name="T11" fmla="*/ 241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241"/>
                <a:gd name="T20" fmla="*/ 381 w 381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241">
                  <a:moveTo>
                    <a:pt x="381" y="241"/>
                  </a:moveTo>
                  <a:lnTo>
                    <a:pt x="381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381" y="2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0" name="Line 64"/>
            <p:cNvSpPr>
              <a:spLocks noChangeShapeType="1"/>
            </p:cNvSpPr>
            <p:nvPr/>
          </p:nvSpPr>
          <p:spPr bwMode="auto">
            <a:xfrm flipV="1">
              <a:off x="1323" y="2226"/>
              <a:ext cx="159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1" name="Line 65"/>
            <p:cNvSpPr>
              <a:spLocks noChangeShapeType="1"/>
            </p:cNvSpPr>
            <p:nvPr/>
          </p:nvSpPr>
          <p:spPr bwMode="auto">
            <a:xfrm>
              <a:off x="1686" y="2226"/>
              <a:ext cx="174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2" name="Freeform 66"/>
            <p:cNvSpPr>
              <a:spLocks/>
            </p:cNvSpPr>
            <p:nvPr/>
          </p:nvSpPr>
          <p:spPr bwMode="auto">
            <a:xfrm>
              <a:off x="2320" y="1659"/>
              <a:ext cx="1069" cy="1129"/>
            </a:xfrm>
            <a:custGeom>
              <a:avLst/>
              <a:gdLst>
                <a:gd name="T0" fmla="*/ 1065 w 1069"/>
                <a:gd name="T1" fmla="*/ 1125 h 1129"/>
                <a:gd name="T2" fmla="*/ 1069 w 1069"/>
                <a:gd name="T3" fmla="*/ 0 h 1129"/>
                <a:gd name="T4" fmla="*/ 0 w 1069"/>
                <a:gd name="T5" fmla="*/ 0 h 1129"/>
                <a:gd name="T6" fmla="*/ 0 w 1069"/>
                <a:gd name="T7" fmla="*/ 1129 h 1129"/>
                <a:gd name="T8" fmla="*/ 1069 w 1069"/>
                <a:gd name="T9" fmla="*/ 1129 h 1129"/>
                <a:gd name="T10" fmla="*/ 1069 w 1069"/>
                <a:gd name="T11" fmla="*/ 1129 h 1129"/>
                <a:gd name="T12" fmla="*/ 1065 w 1069"/>
                <a:gd name="T13" fmla="*/ 1125 h 1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69"/>
                <a:gd name="T22" fmla="*/ 0 h 1129"/>
                <a:gd name="T23" fmla="*/ 1069 w 1069"/>
                <a:gd name="T24" fmla="*/ 1129 h 11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69" h="1129">
                  <a:moveTo>
                    <a:pt x="1065" y="1125"/>
                  </a:moveTo>
                  <a:lnTo>
                    <a:pt x="1069" y="0"/>
                  </a:lnTo>
                  <a:lnTo>
                    <a:pt x="0" y="0"/>
                  </a:lnTo>
                  <a:lnTo>
                    <a:pt x="0" y="1129"/>
                  </a:lnTo>
                  <a:lnTo>
                    <a:pt x="1069" y="1129"/>
                  </a:lnTo>
                  <a:lnTo>
                    <a:pt x="1065" y="1125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3" name="Rectangle 67"/>
            <p:cNvSpPr>
              <a:spLocks noChangeArrowheads="1"/>
            </p:cNvSpPr>
            <p:nvPr/>
          </p:nvSpPr>
          <p:spPr bwMode="auto">
            <a:xfrm>
              <a:off x="3193" y="1667"/>
              <a:ext cx="17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R2</a:t>
              </a:r>
              <a:endParaRPr lang="en-US" altLang="ko-KR" sz="1000"/>
            </a:p>
          </p:txBody>
        </p:sp>
        <p:sp>
          <p:nvSpPr>
            <p:cNvPr id="7194" name="Rectangle 68"/>
            <p:cNvSpPr>
              <a:spLocks noChangeArrowheads="1"/>
            </p:cNvSpPr>
            <p:nvPr/>
          </p:nvSpPr>
          <p:spPr bwMode="auto">
            <a:xfrm>
              <a:off x="2431" y="2467"/>
              <a:ext cx="31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FDDI</a:t>
              </a:r>
              <a:endParaRPr lang="en-US" altLang="ko-KR" sz="1000"/>
            </a:p>
          </p:txBody>
        </p:sp>
        <p:sp>
          <p:nvSpPr>
            <p:cNvPr id="7195" name="Rectangle 69"/>
            <p:cNvSpPr>
              <a:spLocks noChangeArrowheads="1"/>
            </p:cNvSpPr>
            <p:nvPr/>
          </p:nvSpPr>
          <p:spPr bwMode="auto">
            <a:xfrm>
              <a:off x="3015" y="2464"/>
              <a:ext cx="2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PPP</a:t>
              </a:r>
              <a:endParaRPr lang="en-US" altLang="ko-KR" sz="1000"/>
            </a:p>
          </p:txBody>
        </p:sp>
        <p:sp>
          <p:nvSpPr>
            <p:cNvPr id="7196" name="Rectangle 70"/>
            <p:cNvSpPr>
              <a:spLocks noChangeArrowheads="1"/>
            </p:cNvSpPr>
            <p:nvPr/>
          </p:nvSpPr>
          <p:spPr bwMode="auto">
            <a:xfrm>
              <a:off x="2784" y="2022"/>
              <a:ext cx="12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IP</a:t>
              </a:r>
              <a:endParaRPr lang="en-US" altLang="ko-KR" sz="1000"/>
            </a:p>
          </p:txBody>
        </p:sp>
        <p:sp>
          <p:nvSpPr>
            <p:cNvPr id="7197" name="Freeform 71"/>
            <p:cNvSpPr>
              <a:spLocks/>
            </p:cNvSpPr>
            <p:nvPr/>
          </p:nvSpPr>
          <p:spPr bwMode="auto">
            <a:xfrm>
              <a:off x="2396" y="2422"/>
              <a:ext cx="381" cy="241"/>
            </a:xfrm>
            <a:custGeom>
              <a:avLst/>
              <a:gdLst>
                <a:gd name="T0" fmla="*/ 381 w 381"/>
                <a:gd name="T1" fmla="*/ 241 h 241"/>
                <a:gd name="T2" fmla="*/ 381 w 381"/>
                <a:gd name="T3" fmla="*/ 0 h 241"/>
                <a:gd name="T4" fmla="*/ 0 w 381"/>
                <a:gd name="T5" fmla="*/ 0 h 241"/>
                <a:gd name="T6" fmla="*/ 0 w 381"/>
                <a:gd name="T7" fmla="*/ 241 h 241"/>
                <a:gd name="T8" fmla="*/ 381 w 381"/>
                <a:gd name="T9" fmla="*/ 241 h 241"/>
                <a:gd name="T10" fmla="*/ 381 w 381"/>
                <a:gd name="T11" fmla="*/ 241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241"/>
                <a:gd name="T20" fmla="*/ 381 w 381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241">
                  <a:moveTo>
                    <a:pt x="381" y="241"/>
                  </a:moveTo>
                  <a:lnTo>
                    <a:pt x="381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381" y="2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8" name="Freeform 72"/>
            <p:cNvSpPr>
              <a:spLocks/>
            </p:cNvSpPr>
            <p:nvPr/>
          </p:nvSpPr>
          <p:spPr bwMode="auto">
            <a:xfrm>
              <a:off x="2649" y="1980"/>
              <a:ext cx="381" cy="246"/>
            </a:xfrm>
            <a:custGeom>
              <a:avLst/>
              <a:gdLst>
                <a:gd name="T0" fmla="*/ 381 w 381"/>
                <a:gd name="T1" fmla="*/ 242 h 246"/>
                <a:gd name="T2" fmla="*/ 381 w 381"/>
                <a:gd name="T3" fmla="*/ 0 h 246"/>
                <a:gd name="T4" fmla="*/ 0 w 381"/>
                <a:gd name="T5" fmla="*/ 0 h 246"/>
                <a:gd name="T6" fmla="*/ 0 w 381"/>
                <a:gd name="T7" fmla="*/ 246 h 246"/>
                <a:gd name="T8" fmla="*/ 381 w 381"/>
                <a:gd name="T9" fmla="*/ 246 h 246"/>
                <a:gd name="T10" fmla="*/ 381 w 381"/>
                <a:gd name="T11" fmla="*/ 246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246"/>
                <a:gd name="T20" fmla="*/ 381 w 381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246">
                  <a:moveTo>
                    <a:pt x="381" y="242"/>
                  </a:moveTo>
                  <a:lnTo>
                    <a:pt x="381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381" y="2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99" name="Freeform 73"/>
            <p:cNvSpPr>
              <a:spLocks/>
            </p:cNvSpPr>
            <p:nvPr/>
          </p:nvSpPr>
          <p:spPr bwMode="auto">
            <a:xfrm>
              <a:off x="2928" y="2422"/>
              <a:ext cx="385" cy="241"/>
            </a:xfrm>
            <a:custGeom>
              <a:avLst/>
              <a:gdLst>
                <a:gd name="T0" fmla="*/ 381 w 385"/>
                <a:gd name="T1" fmla="*/ 241 h 241"/>
                <a:gd name="T2" fmla="*/ 385 w 385"/>
                <a:gd name="T3" fmla="*/ 0 h 241"/>
                <a:gd name="T4" fmla="*/ 0 w 385"/>
                <a:gd name="T5" fmla="*/ 0 h 241"/>
                <a:gd name="T6" fmla="*/ 0 w 385"/>
                <a:gd name="T7" fmla="*/ 241 h 241"/>
                <a:gd name="T8" fmla="*/ 385 w 385"/>
                <a:gd name="T9" fmla="*/ 241 h 241"/>
                <a:gd name="T10" fmla="*/ 385 w 385"/>
                <a:gd name="T11" fmla="*/ 241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5"/>
                <a:gd name="T19" fmla="*/ 0 h 241"/>
                <a:gd name="T20" fmla="*/ 385 w 385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5" h="241">
                  <a:moveTo>
                    <a:pt x="381" y="241"/>
                  </a:moveTo>
                  <a:lnTo>
                    <a:pt x="385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385" y="2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0" name="Line 74"/>
            <p:cNvSpPr>
              <a:spLocks noChangeShapeType="1"/>
            </p:cNvSpPr>
            <p:nvPr/>
          </p:nvSpPr>
          <p:spPr bwMode="auto">
            <a:xfrm flipV="1">
              <a:off x="2584" y="2226"/>
              <a:ext cx="155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1" name="Line 75"/>
            <p:cNvSpPr>
              <a:spLocks noChangeShapeType="1"/>
            </p:cNvSpPr>
            <p:nvPr/>
          </p:nvSpPr>
          <p:spPr bwMode="auto">
            <a:xfrm>
              <a:off x="2943" y="2226"/>
              <a:ext cx="17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2" name="Freeform 76"/>
            <p:cNvSpPr>
              <a:spLocks/>
            </p:cNvSpPr>
            <p:nvPr/>
          </p:nvSpPr>
          <p:spPr bwMode="auto">
            <a:xfrm>
              <a:off x="3581" y="1659"/>
              <a:ext cx="1065" cy="1129"/>
            </a:xfrm>
            <a:custGeom>
              <a:avLst/>
              <a:gdLst>
                <a:gd name="T0" fmla="*/ 1065 w 1065"/>
                <a:gd name="T1" fmla="*/ 1125 h 1129"/>
                <a:gd name="T2" fmla="*/ 1065 w 1065"/>
                <a:gd name="T3" fmla="*/ 0 h 1129"/>
                <a:gd name="T4" fmla="*/ 0 w 1065"/>
                <a:gd name="T5" fmla="*/ 0 h 1129"/>
                <a:gd name="T6" fmla="*/ 0 w 1065"/>
                <a:gd name="T7" fmla="*/ 1129 h 1129"/>
                <a:gd name="T8" fmla="*/ 1065 w 1065"/>
                <a:gd name="T9" fmla="*/ 1129 h 1129"/>
                <a:gd name="T10" fmla="*/ 1065 w 1065"/>
                <a:gd name="T11" fmla="*/ 1129 h 1129"/>
                <a:gd name="T12" fmla="*/ 1065 w 1065"/>
                <a:gd name="T13" fmla="*/ 1125 h 11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65"/>
                <a:gd name="T22" fmla="*/ 0 h 1129"/>
                <a:gd name="T23" fmla="*/ 1065 w 1065"/>
                <a:gd name="T24" fmla="*/ 1129 h 11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65" h="1129">
                  <a:moveTo>
                    <a:pt x="1065" y="1125"/>
                  </a:moveTo>
                  <a:lnTo>
                    <a:pt x="1065" y="0"/>
                  </a:lnTo>
                  <a:lnTo>
                    <a:pt x="0" y="0"/>
                  </a:lnTo>
                  <a:lnTo>
                    <a:pt x="0" y="1129"/>
                  </a:lnTo>
                  <a:lnTo>
                    <a:pt x="1065" y="1129"/>
                  </a:lnTo>
                  <a:lnTo>
                    <a:pt x="1065" y="1125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3" name="Rectangle 77"/>
            <p:cNvSpPr>
              <a:spLocks noChangeArrowheads="1"/>
            </p:cNvSpPr>
            <p:nvPr/>
          </p:nvSpPr>
          <p:spPr bwMode="auto">
            <a:xfrm>
              <a:off x="4452" y="1667"/>
              <a:ext cx="17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R3</a:t>
              </a:r>
              <a:endParaRPr lang="en-US" altLang="ko-KR" sz="1000"/>
            </a:p>
          </p:txBody>
        </p:sp>
        <p:sp>
          <p:nvSpPr>
            <p:cNvPr id="7204" name="Rectangle 78"/>
            <p:cNvSpPr>
              <a:spLocks noChangeArrowheads="1"/>
            </p:cNvSpPr>
            <p:nvPr/>
          </p:nvSpPr>
          <p:spPr bwMode="auto">
            <a:xfrm>
              <a:off x="3736" y="2467"/>
              <a:ext cx="27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PPP</a:t>
              </a:r>
              <a:endParaRPr lang="en-US" altLang="ko-KR" sz="1000"/>
            </a:p>
          </p:txBody>
        </p:sp>
        <p:sp>
          <p:nvSpPr>
            <p:cNvPr id="7205" name="Rectangle 79"/>
            <p:cNvSpPr>
              <a:spLocks noChangeArrowheads="1"/>
            </p:cNvSpPr>
            <p:nvPr/>
          </p:nvSpPr>
          <p:spPr bwMode="auto">
            <a:xfrm>
              <a:off x="4245" y="2464"/>
              <a:ext cx="2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ETH</a:t>
              </a:r>
              <a:endParaRPr lang="en-US" altLang="ko-KR" sz="1000"/>
            </a:p>
          </p:txBody>
        </p:sp>
        <p:sp>
          <p:nvSpPr>
            <p:cNvPr id="7206" name="Rectangle 80"/>
            <p:cNvSpPr>
              <a:spLocks noChangeArrowheads="1"/>
            </p:cNvSpPr>
            <p:nvPr/>
          </p:nvSpPr>
          <p:spPr bwMode="auto">
            <a:xfrm>
              <a:off x="4043" y="2022"/>
              <a:ext cx="12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IP</a:t>
              </a:r>
              <a:endParaRPr lang="en-US" altLang="ko-KR" sz="1000"/>
            </a:p>
          </p:txBody>
        </p:sp>
        <p:sp>
          <p:nvSpPr>
            <p:cNvPr id="7207" name="Freeform 81"/>
            <p:cNvSpPr>
              <a:spLocks/>
            </p:cNvSpPr>
            <p:nvPr/>
          </p:nvSpPr>
          <p:spPr bwMode="auto">
            <a:xfrm>
              <a:off x="3653" y="2422"/>
              <a:ext cx="385" cy="241"/>
            </a:xfrm>
            <a:custGeom>
              <a:avLst/>
              <a:gdLst>
                <a:gd name="T0" fmla="*/ 381 w 385"/>
                <a:gd name="T1" fmla="*/ 241 h 241"/>
                <a:gd name="T2" fmla="*/ 385 w 385"/>
                <a:gd name="T3" fmla="*/ 0 h 241"/>
                <a:gd name="T4" fmla="*/ 0 w 385"/>
                <a:gd name="T5" fmla="*/ 0 h 241"/>
                <a:gd name="T6" fmla="*/ 0 w 385"/>
                <a:gd name="T7" fmla="*/ 241 h 241"/>
                <a:gd name="T8" fmla="*/ 385 w 385"/>
                <a:gd name="T9" fmla="*/ 241 h 241"/>
                <a:gd name="T10" fmla="*/ 385 w 385"/>
                <a:gd name="T11" fmla="*/ 241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5"/>
                <a:gd name="T19" fmla="*/ 0 h 241"/>
                <a:gd name="T20" fmla="*/ 385 w 385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5" h="241">
                  <a:moveTo>
                    <a:pt x="381" y="241"/>
                  </a:moveTo>
                  <a:lnTo>
                    <a:pt x="385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385" y="2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8" name="Freeform 82"/>
            <p:cNvSpPr>
              <a:spLocks/>
            </p:cNvSpPr>
            <p:nvPr/>
          </p:nvSpPr>
          <p:spPr bwMode="auto">
            <a:xfrm>
              <a:off x="3906" y="1980"/>
              <a:ext cx="385" cy="246"/>
            </a:xfrm>
            <a:custGeom>
              <a:avLst/>
              <a:gdLst>
                <a:gd name="T0" fmla="*/ 381 w 385"/>
                <a:gd name="T1" fmla="*/ 242 h 246"/>
                <a:gd name="T2" fmla="*/ 385 w 385"/>
                <a:gd name="T3" fmla="*/ 0 h 246"/>
                <a:gd name="T4" fmla="*/ 0 w 385"/>
                <a:gd name="T5" fmla="*/ 0 h 246"/>
                <a:gd name="T6" fmla="*/ 0 w 385"/>
                <a:gd name="T7" fmla="*/ 246 h 246"/>
                <a:gd name="T8" fmla="*/ 385 w 385"/>
                <a:gd name="T9" fmla="*/ 246 h 246"/>
                <a:gd name="T10" fmla="*/ 385 w 385"/>
                <a:gd name="T11" fmla="*/ 246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5"/>
                <a:gd name="T19" fmla="*/ 0 h 246"/>
                <a:gd name="T20" fmla="*/ 385 w 385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5" h="246">
                  <a:moveTo>
                    <a:pt x="381" y="242"/>
                  </a:moveTo>
                  <a:lnTo>
                    <a:pt x="385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385" y="2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09" name="Freeform 83"/>
            <p:cNvSpPr>
              <a:spLocks/>
            </p:cNvSpPr>
            <p:nvPr/>
          </p:nvSpPr>
          <p:spPr bwMode="auto">
            <a:xfrm>
              <a:off x="4189" y="2422"/>
              <a:ext cx="381" cy="241"/>
            </a:xfrm>
            <a:custGeom>
              <a:avLst/>
              <a:gdLst>
                <a:gd name="T0" fmla="*/ 381 w 381"/>
                <a:gd name="T1" fmla="*/ 241 h 241"/>
                <a:gd name="T2" fmla="*/ 381 w 381"/>
                <a:gd name="T3" fmla="*/ 0 h 241"/>
                <a:gd name="T4" fmla="*/ 0 w 381"/>
                <a:gd name="T5" fmla="*/ 0 h 241"/>
                <a:gd name="T6" fmla="*/ 0 w 381"/>
                <a:gd name="T7" fmla="*/ 241 h 241"/>
                <a:gd name="T8" fmla="*/ 381 w 381"/>
                <a:gd name="T9" fmla="*/ 241 h 241"/>
                <a:gd name="T10" fmla="*/ 381 w 381"/>
                <a:gd name="T11" fmla="*/ 241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1"/>
                <a:gd name="T19" fmla="*/ 0 h 241"/>
                <a:gd name="T20" fmla="*/ 381 w 381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1" h="241">
                  <a:moveTo>
                    <a:pt x="381" y="241"/>
                  </a:moveTo>
                  <a:lnTo>
                    <a:pt x="381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381" y="2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0" name="Line 84"/>
            <p:cNvSpPr>
              <a:spLocks noChangeShapeType="1"/>
            </p:cNvSpPr>
            <p:nvPr/>
          </p:nvSpPr>
          <p:spPr bwMode="auto">
            <a:xfrm flipV="1">
              <a:off x="3842" y="2226"/>
              <a:ext cx="154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1" name="Line 85"/>
            <p:cNvSpPr>
              <a:spLocks noChangeShapeType="1"/>
            </p:cNvSpPr>
            <p:nvPr/>
          </p:nvSpPr>
          <p:spPr bwMode="auto">
            <a:xfrm>
              <a:off x="4200" y="2226"/>
              <a:ext cx="174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2" name="Rectangle 86"/>
            <p:cNvSpPr>
              <a:spLocks noChangeArrowheads="1"/>
            </p:cNvSpPr>
            <p:nvPr/>
          </p:nvSpPr>
          <p:spPr bwMode="auto">
            <a:xfrm>
              <a:off x="649" y="1262"/>
              <a:ext cx="17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H1</a:t>
              </a:r>
              <a:endParaRPr lang="en-US" altLang="ko-KR" sz="1000"/>
            </a:p>
          </p:txBody>
        </p:sp>
        <p:sp>
          <p:nvSpPr>
            <p:cNvPr id="7213" name="Freeform 87"/>
            <p:cNvSpPr>
              <a:spLocks/>
            </p:cNvSpPr>
            <p:nvPr/>
          </p:nvSpPr>
          <p:spPr bwMode="auto">
            <a:xfrm>
              <a:off x="4872" y="1256"/>
              <a:ext cx="604" cy="1532"/>
            </a:xfrm>
            <a:custGeom>
              <a:avLst/>
              <a:gdLst>
                <a:gd name="T0" fmla="*/ 600 w 604"/>
                <a:gd name="T1" fmla="*/ 1528 h 1532"/>
                <a:gd name="T2" fmla="*/ 604 w 604"/>
                <a:gd name="T3" fmla="*/ 0 h 1532"/>
                <a:gd name="T4" fmla="*/ 0 w 604"/>
                <a:gd name="T5" fmla="*/ 0 h 1532"/>
                <a:gd name="T6" fmla="*/ 0 w 604"/>
                <a:gd name="T7" fmla="*/ 1532 h 1532"/>
                <a:gd name="T8" fmla="*/ 604 w 604"/>
                <a:gd name="T9" fmla="*/ 1532 h 1532"/>
                <a:gd name="T10" fmla="*/ 604 w 604"/>
                <a:gd name="T11" fmla="*/ 1532 h 1532"/>
                <a:gd name="T12" fmla="*/ 600 w 604"/>
                <a:gd name="T13" fmla="*/ 1528 h 1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4"/>
                <a:gd name="T22" fmla="*/ 0 h 1532"/>
                <a:gd name="T23" fmla="*/ 604 w 604"/>
                <a:gd name="T24" fmla="*/ 1532 h 15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4" h="1532">
                  <a:moveTo>
                    <a:pt x="600" y="1528"/>
                  </a:moveTo>
                  <a:lnTo>
                    <a:pt x="604" y="0"/>
                  </a:lnTo>
                  <a:lnTo>
                    <a:pt x="0" y="0"/>
                  </a:lnTo>
                  <a:lnTo>
                    <a:pt x="0" y="1532"/>
                  </a:lnTo>
                  <a:lnTo>
                    <a:pt x="604" y="1532"/>
                  </a:lnTo>
                  <a:lnTo>
                    <a:pt x="600" y="1528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4" name="Rectangle 88"/>
            <p:cNvSpPr>
              <a:spLocks noChangeArrowheads="1"/>
            </p:cNvSpPr>
            <p:nvPr/>
          </p:nvSpPr>
          <p:spPr bwMode="auto">
            <a:xfrm>
              <a:off x="5121" y="2036"/>
              <a:ext cx="12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IP</a:t>
              </a:r>
              <a:endParaRPr lang="en-US" altLang="ko-KR" sz="1000"/>
            </a:p>
          </p:txBody>
        </p:sp>
        <p:sp>
          <p:nvSpPr>
            <p:cNvPr id="7215" name="Freeform 89"/>
            <p:cNvSpPr>
              <a:spLocks/>
            </p:cNvSpPr>
            <p:nvPr/>
          </p:nvSpPr>
          <p:spPr bwMode="auto">
            <a:xfrm>
              <a:off x="4985" y="1995"/>
              <a:ext cx="382" cy="246"/>
            </a:xfrm>
            <a:custGeom>
              <a:avLst/>
              <a:gdLst>
                <a:gd name="T0" fmla="*/ 382 w 382"/>
                <a:gd name="T1" fmla="*/ 242 h 246"/>
                <a:gd name="T2" fmla="*/ 382 w 382"/>
                <a:gd name="T3" fmla="*/ 0 h 246"/>
                <a:gd name="T4" fmla="*/ 0 w 382"/>
                <a:gd name="T5" fmla="*/ 0 h 246"/>
                <a:gd name="T6" fmla="*/ 0 w 382"/>
                <a:gd name="T7" fmla="*/ 246 h 246"/>
                <a:gd name="T8" fmla="*/ 382 w 382"/>
                <a:gd name="T9" fmla="*/ 246 h 246"/>
                <a:gd name="T10" fmla="*/ 382 w 382"/>
                <a:gd name="T11" fmla="*/ 246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2"/>
                <a:gd name="T19" fmla="*/ 0 h 246"/>
                <a:gd name="T20" fmla="*/ 382 w 382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2" h="246">
                  <a:moveTo>
                    <a:pt x="382" y="242"/>
                  </a:moveTo>
                  <a:lnTo>
                    <a:pt x="382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382" y="2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6" name="Rectangle 90"/>
            <p:cNvSpPr>
              <a:spLocks noChangeArrowheads="1"/>
            </p:cNvSpPr>
            <p:nvPr/>
          </p:nvSpPr>
          <p:spPr bwMode="auto">
            <a:xfrm>
              <a:off x="5041" y="2467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ETH</a:t>
              </a:r>
              <a:endParaRPr lang="en-US" altLang="ko-KR" sz="1000"/>
            </a:p>
          </p:txBody>
        </p:sp>
        <p:sp>
          <p:nvSpPr>
            <p:cNvPr id="7217" name="Freeform 91"/>
            <p:cNvSpPr>
              <a:spLocks/>
            </p:cNvSpPr>
            <p:nvPr/>
          </p:nvSpPr>
          <p:spPr bwMode="auto">
            <a:xfrm>
              <a:off x="4985" y="2422"/>
              <a:ext cx="382" cy="245"/>
            </a:xfrm>
            <a:custGeom>
              <a:avLst/>
              <a:gdLst>
                <a:gd name="T0" fmla="*/ 382 w 382"/>
                <a:gd name="T1" fmla="*/ 241 h 245"/>
                <a:gd name="T2" fmla="*/ 382 w 382"/>
                <a:gd name="T3" fmla="*/ 0 h 245"/>
                <a:gd name="T4" fmla="*/ 0 w 382"/>
                <a:gd name="T5" fmla="*/ 0 h 245"/>
                <a:gd name="T6" fmla="*/ 0 w 382"/>
                <a:gd name="T7" fmla="*/ 245 h 245"/>
                <a:gd name="T8" fmla="*/ 382 w 382"/>
                <a:gd name="T9" fmla="*/ 245 h 245"/>
                <a:gd name="T10" fmla="*/ 382 w 382"/>
                <a:gd name="T11" fmla="*/ 245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2"/>
                <a:gd name="T19" fmla="*/ 0 h 245"/>
                <a:gd name="T20" fmla="*/ 382 w 382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2" h="245">
                  <a:moveTo>
                    <a:pt x="382" y="241"/>
                  </a:moveTo>
                  <a:lnTo>
                    <a:pt x="382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382" y="24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8" name="Rectangle 92"/>
            <p:cNvSpPr>
              <a:spLocks noChangeArrowheads="1"/>
            </p:cNvSpPr>
            <p:nvPr/>
          </p:nvSpPr>
          <p:spPr bwMode="auto">
            <a:xfrm>
              <a:off x="5053" y="1614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TCP</a:t>
              </a:r>
              <a:endParaRPr lang="en-US" altLang="ko-KR" sz="1000"/>
            </a:p>
          </p:txBody>
        </p:sp>
        <p:sp>
          <p:nvSpPr>
            <p:cNvPr id="7219" name="Freeform 93"/>
            <p:cNvSpPr>
              <a:spLocks/>
            </p:cNvSpPr>
            <p:nvPr/>
          </p:nvSpPr>
          <p:spPr bwMode="auto">
            <a:xfrm>
              <a:off x="4985" y="1573"/>
              <a:ext cx="382" cy="241"/>
            </a:xfrm>
            <a:custGeom>
              <a:avLst/>
              <a:gdLst>
                <a:gd name="T0" fmla="*/ 382 w 382"/>
                <a:gd name="T1" fmla="*/ 241 h 241"/>
                <a:gd name="T2" fmla="*/ 382 w 382"/>
                <a:gd name="T3" fmla="*/ 0 h 241"/>
                <a:gd name="T4" fmla="*/ 0 w 382"/>
                <a:gd name="T5" fmla="*/ 0 h 241"/>
                <a:gd name="T6" fmla="*/ 0 w 382"/>
                <a:gd name="T7" fmla="*/ 241 h 241"/>
                <a:gd name="T8" fmla="*/ 382 w 382"/>
                <a:gd name="T9" fmla="*/ 241 h 241"/>
                <a:gd name="T10" fmla="*/ 382 w 382"/>
                <a:gd name="T11" fmla="*/ 241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2"/>
                <a:gd name="T19" fmla="*/ 0 h 241"/>
                <a:gd name="T20" fmla="*/ 382 w 382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2" h="241">
                  <a:moveTo>
                    <a:pt x="382" y="241"/>
                  </a:moveTo>
                  <a:lnTo>
                    <a:pt x="382" y="0"/>
                  </a:lnTo>
                  <a:lnTo>
                    <a:pt x="0" y="0"/>
                  </a:lnTo>
                  <a:lnTo>
                    <a:pt x="0" y="241"/>
                  </a:lnTo>
                  <a:lnTo>
                    <a:pt x="382" y="24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0" name="Rectangle 94"/>
            <p:cNvSpPr>
              <a:spLocks noChangeArrowheads="1"/>
            </p:cNvSpPr>
            <p:nvPr/>
          </p:nvSpPr>
          <p:spPr bwMode="auto">
            <a:xfrm>
              <a:off x="5266" y="1262"/>
              <a:ext cx="17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H8</a:t>
              </a:r>
              <a:endParaRPr lang="en-US" altLang="ko-KR" sz="1000"/>
            </a:p>
          </p:txBody>
        </p:sp>
        <p:sp>
          <p:nvSpPr>
            <p:cNvPr id="7221" name="Freeform 95"/>
            <p:cNvSpPr>
              <a:spLocks/>
            </p:cNvSpPr>
            <p:nvPr/>
          </p:nvSpPr>
          <p:spPr bwMode="auto">
            <a:xfrm>
              <a:off x="550" y="2667"/>
              <a:ext cx="773" cy="208"/>
            </a:xfrm>
            <a:custGeom>
              <a:avLst/>
              <a:gdLst>
                <a:gd name="T0" fmla="*/ 0 w 773"/>
                <a:gd name="T1" fmla="*/ 0 h 208"/>
                <a:gd name="T2" fmla="*/ 3 w 773"/>
                <a:gd name="T3" fmla="*/ 208 h 208"/>
                <a:gd name="T4" fmla="*/ 773 w 773"/>
                <a:gd name="T5" fmla="*/ 208 h 208"/>
                <a:gd name="T6" fmla="*/ 773 w 773"/>
                <a:gd name="T7" fmla="*/ 0 h 2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3"/>
                <a:gd name="T13" fmla="*/ 0 h 208"/>
                <a:gd name="T14" fmla="*/ 773 w 773"/>
                <a:gd name="T15" fmla="*/ 208 h 2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3" h="208">
                  <a:moveTo>
                    <a:pt x="0" y="0"/>
                  </a:moveTo>
                  <a:lnTo>
                    <a:pt x="3" y="208"/>
                  </a:lnTo>
                  <a:lnTo>
                    <a:pt x="773" y="208"/>
                  </a:lnTo>
                  <a:lnTo>
                    <a:pt x="773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2" name="Freeform 96"/>
            <p:cNvSpPr>
              <a:spLocks/>
            </p:cNvSpPr>
            <p:nvPr/>
          </p:nvSpPr>
          <p:spPr bwMode="auto">
            <a:xfrm>
              <a:off x="1860" y="2663"/>
              <a:ext cx="724" cy="215"/>
            </a:xfrm>
            <a:custGeom>
              <a:avLst/>
              <a:gdLst>
                <a:gd name="T0" fmla="*/ 0 w 724"/>
                <a:gd name="T1" fmla="*/ 0 h 215"/>
                <a:gd name="T2" fmla="*/ 0 w 724"/>
                <a:gd name="T3" fmla="*/ 215 h 215"/>
                <a:gd name="T4" fmla="*/ 724 w 724"/>
                <a:gd name="T5" fmla="*/ 215 h 215"/>
                <a:gd name="T6" fmla="*/ 724 w 724"/>
                <a:gd name="T7" fmla="*/ 4 h 2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4"/>
                <a:gd name="T13" fmla="*/ 0 h 215"/>
                <a:gd name="T14" fmla="*/ 724 w 724"/>
                <a:gd name="T15" fmla="*/ 215 h 2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4" h="215">
                  <a:moveTo>
                    <a:pt x="0" y="0"/>
                  </a:moveTo>
                  <a:lnTo>
                    <a:pt x="0" y="215"/>
                  </a:lnTo>
                  <a:lnTo>
                    <a:pt x="724" y="215"/>
                  </a:lnTo>
                  <a:lnTo>
                    <a:pt x="724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3" name="Freeform 97"/>
            <p:cNvSpPr>
              <a:spLocks/>
            </p:cNvSpPr>
            <p:nvPr/>
          </p:nvSpPr>
          <p:spPr bwMode="auto">
            <a:xfrm>
              <a:off x="3117" y="2663"/>
              <a:ext cx="725" cy="215"/>
            </a:xfrm>
            <a:custGeom>
              <a:avLst/>
              <a:gdLst>
                <a:gd name="T0" fmla="*/ 0 w 725"/>
                <a:gd name="T1" fmla="*/ 0 h 215"/>
                <a:gd name="T2" fmla="*/ 0 w 725"/>
                <a:gd name="T3" fmla="*/ 215 h 215"/>
                <a:gd name="T4" fmla="*/ 725 w 725"/>
                <a:gd name="T5" fmla="*/ 215 h 215"/>
                <a:gd name="T6" fmla="*/ 725 w 725"/>
                <a:gd name="T7" fmla="*/ 4 h 2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5"/>
                <a:gd name="T13" fmla="*/ 0 h 215"/>
                <a:gd name="T14" fmla="*/ 725 w 725"/>
                <a:gd name="T15" fmla="*/ 215 h 2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5" h="215">
                  <a:moveTo>
                    <a:pt x="0" y="0"/>
                  </a:moveTo>
                  <a:lnTo>
                    <a:pt x="0" y="215"/>
                  </a:lnTo>
                  <a:lnTo>
                    <a:pt x="725" y="215"/>
                  </a:lnTo>
                  <a:lnTo>
                    <a:pt x="725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4" name="Freeform 98"/>
            <p:cNvSpPr>
              <a:spLocks/>
            </p:cNvSpPr>
            <p:nvPr/>
          </p:nvSpPr>
          <p:spPr bwMode="auto">
            <a:xfrm>
              <a:off x="4374" y="2663"/>
              <a:ext cx="804" cy="215"/>
            </a:xfrm>
            <a:custGeom>
              <a:avLst/>
              <a:gdLst>
                <a:gd name="T0" fmla="*/ 0 w 804"/>
                <a:gd name="T1" fmla="*/ 0 h 215"/>
                <a:gd name="T2" fmla="*/ 4 w 804"/>
                <a:gd name="T3" fmla="*/ 215 h 215"/>
                <a:gd name="T4" fmla="*/ 804 w 804"/>
                <a:gd name="T5" fmla="*/ 215 h 215"/>
                <a:gd name="T6" fmla="*/ 804 w 804"/>
                <a:gd name="T7" fmla="*/ 4 h 2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4"/>
                <a:gd name="T13" fmla="*/ 0 h 215"/>
                <a:gd name="T14" fmla="*/ 804 w 804"/>
                <a:gd name="T15" fmla="*/ 215 h 2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4" h="215">
                  <a:moveTo>
                    <a:pt x="0" y="0"/>
                  </a:moveTo>
                  <a:lnTo>
                    <a:pt x="4" y="215"/>
                  </a:lnTo>
                  <a:lnTo>
                    <a:pt x="804" y="215"/>
                  </a:lnTo>
                  <a:lnTo>
                    <a:pt x="804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5" name="Line 99"/>
            <p:cNvSpPr>
              <a:spLocks noChangeShapeType="1"/>
            </p:cNvSpPr>
            <p:nvPr/>
          </p:nvSpPr>
          <p:spPr bwMode="auto">
            <a:xfrm flipV="1">
              <a:off x="5184" y="2256"/>
              <a:ext cx="4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6" name="Line 100"/>
            <p:cNvSpPr>
              <a:spLocks noChangeShapeType="1"/>
            </p:cNvSpPr>
            <p:nvPr/>
          </p:nvSpPr>
          <p:spPr bwMode="auto">
            <a:xfrm flipV="1">
              <a:off x="5184" y="1824"/>
              <a:ext cx="4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7" name="Line 101"/>
            <p:cNvSpPr>
              <a:spLocks noChangeShapeType="1"/>
            </p:cNvSpPr>
            <p:nvPr/>
          </p:nvSpPr>
          <p:spPr bwMode="auto">
            <a:xfrm flipV="1">
              <a:off x="550" y="1818"/>
              <a:ext cx="1" cy="1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8" name="Line 102"/>
            <p:cNvSpPr>
              <a:spLocks noChangeShapeType="1"/>
            </p:cNvSpPr>
            <p:nvPr/>
          </p:nvSpPr>
          <p:spPr bwMode="auto">
            <a:xfrm flipV="1">
              <a:off x="550" y="2241"/>
              <a:ext cx="1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174" name="Text Box 103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터널링</a:t>
            </a:r>
            <a:r>
              <a:rPr lang="en-US" altLang="ko-KR" dirty="0"/>
              <a:t>/</a:t>
            </a:r>
            <a:r>
              <a:rPr lang="ko-KR" altLang="en-US" dirty="0"/>
              <a:t>가상네트워크 사용 이유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95800"/>
          </a:xfrm>
        </p:spPr>
        <p:txBody>
          <a:bodyPr/>
          <a:lstStyle/>
          <a:p>
            <a:pPr eaLnBrk="1" hangingPunct="1"/>
            <a:r>
              <a:rPr lang="ko-KR" altLang="en-US" dirty="0"/>
              <a:t>보안</a:t>
            </a:r>
          </a:p>
          <a:p>
            <a:pPr lvl="1" eaLnBrk="1" hangingPunct="1"/>
            <a:r>
              <a:rPr lang="ko-KR" altLang="en-US" sz="2000" dirty="0"/>
              <a:t>공용 네트워크 안에서 사설 링크 구현</a:t>
            </a:r>
          </a:p>
          <a:p>
            <a:pPr lvl="1" eaLnBrk="1" hangingPunct="1"/>
            <a:r>
              <a:rPr lang="ko-KR" altLang="en-US" sz="2000" dirty="0"/>
              <a:t>암호화와 함께 사용 가능</a:t>
            </a:r>
          </a:p>
          <a:p>
            <a:pPr lvl="1" eaLnBrk="1" hangingPunct="1"/>
            <a:endParaRPr lang="ko-KR" altLang="en-US" sz="2000" dirty="0"/>
          </a:p>
          <a:p>
            <a:pPr eaLnBrk="1" hangingPunct="1"/>
            <a:r>
              <a:rPr lang="ko-KR" altLang="en-US" dirty="0"/>
              <a:t>특수 기능 구현</a:t>
            </a:r>
          </a:p>
          <a:p>
            <a:pPr lvl="1" eaLnBrk="1" hangingPunct="1"/>
            <a:r>
              <a:rPr lang="ko-KR" altLang="en-US" sz="2000" dirty="0"/>
              <a:t>특수 기능을 가지는 가상 네트워크 구현</a:t>
            </a:r>
          </a:p>
          <a:p>
            <a:pPr lvl="1" eaLnBrk="1" hangingPunct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멀티캐스트 </a:t>
            </a:r>
            <a:r>
              <a:rPr lang="ko-KR" altLang="en-US" sz="2000" dirty="0" err="1"/>
              <a:t>라우팅</a:t>
            </a:r>
            <a:r>
              <a:rPr lang="ko-KR" altLang="en-US" sz="2000" dirty="0"/>
              <a:t> 기능을 가지는 </a:t>
            </a:r>
            <a:r>
              <a:rPr lang="ko-KR" altLang="en-US" sz="2000" dirty="0" err="1"/>
              <a:t>라우터들의</a:t>
            </a:r>
            <a:r>
              <a:rPr lang="ko-KR" altLang="en-US" sz="2000" dirty="0"/>
              <a:t> 네트워크 구축</a:t>
            </a:r>
          </a:p>
          <a:p>
            <a:pPr lvl="1" eaLnBrk="1" hangingPunct="1">
              <a:buFontTx/>
              <a:buNone/>
            </a:pPr>
            <a:r>
              <a:rPr lang="ko-KR" altLang="en-US" sz="2000" dirty="0">
                <a:sym typeface="Symbol" pitchFamily="18" charset="2"/>
              </a:rPr>
              <a:t>		 </a:t>
            </a:r>
            <a:r>
              <a:rPr lang="en-US" altLang="ko-KR" sz="2000" dirty="0" err="1">
                <a:sym typeface="Symbol" pitchFamily="18" charset="2"/>
              </a:rPr>
              <a:t>Mbone</a:t>
            </a:r>
            <a:endParaRPr lang="en-US" altLang="ko-KR" sz="2000" dirty="0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endParaRPr lang="en-US" altLang="ko-KR" sz="2000" dirty="0">
              <a:sym typeface="Symbol" pitchFamily="18" charset="2"/>
            </a:endParaRPr>
          </a:p>
          <a:p>
            <a:pPr eaLnBrk="1" hangingPunct="1"/>
            <a:r>
              <a:rPr lang="ko-KR" altLang="en-US" dirty="0"/>
              <a:t>비 </a:t>
            </a:r>
            <a:r>
              <a:rPr lang="en-US" altLang="ko-KR" dirty="0"/>
              <a:t>IP </a:t>
            </a:r>
            <a:r>
              <a:rPr lang="ko-KR" altLang="en-US" dirty="0" err="1"/>
              <a:t>패킷의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망을 통한 전달</a:t>
            </a:r>
          </a:p>
          <a:p>
            <a:pPr lvl="1" eaLnBrk="1" hangingPunct="1"/>
            <a:r>
              <a:rPr lang="ko-KR" altLang="en-US" sz="2000" dirty="0"/>
              <a:t>예</a:t>
            </a:r>
            <a:r>
              <a:rPr lang="en-US" altLang="ko-KR" sz="2000" dirty="0"/>
              <a:t>) IPv6 </a:t>
            </a:r>
            <a:r>
              <a:rPr lang="ko-KR" altLang="en-US" sz="2000" dirty="0" err="1"/>
              <a:t>패킷의</a:t>
            </a:r>
            <a:r>
              <a:rPr lang="ko-KR" altLang="en-US" sz="2000" dirty="0"/>
              <a:t> 전달</a:t>
            </a:r>
            <a:r>
              <a:rPr lang="en-US" altLang="ko-KR" sz="2000" dirty="0"/>
              <a:t>; IPv6</a:t>
            </a:r>
            <a:r>
              <a:rPr lang="ko-KR" altLang="en-US" sz="2000" dirty="0"/>
              <a:t>망으로의 이전 방법</a:t>
            </a:r>
          </a:p>
          <a:p>
            <a:pPr lvl="1" eaLnBrk="1" hangingPunct="1">
              <a:buFontTx/>
              <a:buNone/>
            </a:pPr>
            <a:endParaRPr lang="en-US" altLang="ko-KR" sz="2000" b="1" dirty="0">
              <a:sym typeface="Symbol" pitchFamily="18" charset="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792088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4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ko-KR" altLang="en-US" sz="4000" dirty="0" err="1"/>
              <a:t>인터네트워크</a:t>
            </a:r>
            <a:endParaRPr lang="ko-KR" altLang="en-US" sz="40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136904" cy="4824536"/>
          </a:xfrm>
        </p:spPr>
        <p:txBody>
          <a:bodyPr/>
          <a:lstStyle/>
          <a:p>
            <a:pPr eaLnBrk="1" hangingPunct="1">
              <a:buFont typeface="Wingdings" pitchFamily="2" charset="2"/>
              <a:buChar char="þ"/>
            </a:pPr>
            <a:r>
              <a:rPr lang="ko-KR" altLang="en-US" sz="2800" dirty="0" err="1"/>
              <a:t>인터네트워킹</a:t>
            </a:r>
            <a:r>
              <a:rPr lang="ko-KR" altLang="en-US" sz="2800" dirty="0"/>
              <a:t> 기본</a:t>
            </a:r>
          </a:p>
          <a:p>
            <a:pPr eaLnBrk="1" hangingPunct="1">
              <a:buFont typeface="Wingdings" pitchFamily="2" charset="2"/>
              <a:buChar char="o"/>
            </a:pPr>
            <a:r>
              <a:rPr lang="ko-KR" altLang="en-US" sz="2800" dirty="0" err="1"/>
              <a:t>라우팅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lvl="1" eaLnBrk="1" hangingPunct="1">
              <a:buFont typeface="Arial" pitchFamily="34" charset="0"/>
              <a:buChar char="•"/>
            </a:pPr>
            <a:r>
              <a:rPr lang="ko-KR" altLang="en-US" sz="2600" dirty="0"/>
              <a:t>포워딩</a:t>
            </a:r>
            <a:r>
              <a:rPr lang="en-US" altLang="ko-KR" sz="2600" dirty="0"/>
              <a:t>/</a:t>
            </a:r>
            <a:r>
              <a:rPr lang="ko-KR" altLang="en-US" sz="2600" dirty="0"/>
              <a:t>라우팅 테이블의 역할 및 구조 이해</a:t>
            </a:r>
            <a:endParaRPr lang="en-US" altLang="ko-KR" sz="2600" dirty="0"/>
          </a:p>
          <a:p>
            <a:pPr lvl="2" eaLnBrk="1" hangingPunct="1">
              <a:buFont typeface="Times New Roman" pitchFamily="18" charset="0"/>
              <a:buChar char="−"/>
            </a:pPr>
            <a:r>
              <a:rPr lang="en-US" altLang="ko-KR" sz="2400" dirty="0"/>
              <a:t>(Network </a:t>
            </a:r>
            <a:r>
              <a:rPr lang="ko-KR" altLang="en-US" sz="2400" dirty="0"/>
              <a:t>주소</a:t>
            </a:r>
            <a:r>
              <a:rPr lang="en-US" altLang="ko-KR" sz="2400" dirty="0"/>
              <a:t>, </a:t>
            </a:r>
            <a:r>
              <a:rPr lang="ko-KR" altLang="en-US" sz="2400" dirty="0"/>
              <a:t>다음 방향</a:t>
            </a:r>
            <a:r>
              <a:rPr lang="en-US" altLang="ko-KR" sz="2400" dirty="0"/>
              <a:t>)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ko-KR" altLang="en-US" sz="2600" dirty="0" err="1"/>
              <a:t>라우팅이란</a:t>
            </a:r>
            <a:r>
              <a:rPr lang="ko-KR" altLang="en-US" sz="2600" dirty="0"/>
              <a:t> 테이블을 어떻게 만들어서 </a:t>
            </a:r>
            <a:r>
              <a:rPr lang="ko-KR" altLang="en-US" sz="2600" dirty="0" err="1"/>
              <a:t>트래픽을</a:t>
            </a:r>
            <a:r>
              <a:rPr lang="ko-KR" altLang="en-US" sz="2600" dirty="0"/>
              <a:t> 어떤 방향으로 진행하게 하느냐를  다루는 기법</a:t>
            </a:r>
            <a:endParaRPr lang="en-US" altLang="ko-KR" sz="2600" dirty="0"/>
          </a:p>
          <a:p>
            <a:pPr lvl="1" eaLnBrk="1" hangingPunct="1">
              <a:buFont typeface="Arial" pitchFamily="34" charset="0"/>
              <a:buChar char="•"/>
            </a:pPr>
            <a:r>
              <a:rPr lang="ko-KR" altLang="en-US" sz="2600" dirty="0" err="1"/>
              <a:t>라우터들이</a:t>
            </a:r>
            <a:r>
              <a:rPr lang="ko-KR" altLang="en-US" sz="2600" dirty="0"/>
              <a:t> </a:t>
            </a:r>
            <a:r>
              <a:rPr lang="ko-KR" altLang="en-US" sz="2600" dirty="0">
                <a:solidFill>
                  <a:srgbClr val="FF0000"/>
                </a:solidFill>
              </a:rPr>
              <a:t>스스로</a:t>
            </a:r>
            <a:r>
              <a:rPr lang="en-US" altLang="ko-KR" sz="2600" dirty="0">
                <a:solidFill>
                  <a:srgbClr val="FF0000"/>
                </a:solidFill>
              </a:rPr>
              <a:t> </a:t>
            </a:r>
            <a:r>
              <a:rPr lang="ko-KR" altLang="en-US" sz="2600" dirty="0">
                <a:solidFill>
                  <a:srgbClr val="FF0000"/>
                </a:solidFill>
              </a:rPr>
              <a:t>상황에 따라 </a:t>
            </a:r>
            <a:r>
              <a:rPr lang="ko-KR" altLang="en-US" sz="2600" dirty="0"/>
              <a:t>최적의 테이블을 만드는 방법에 대해서는 다음 학기에 공부</a:t>
            </a:r>
            <a:endParaRPr lang="en-US" altLang="ko-KR" sz="2600" dirty="0"/>
          </a:p>
          <a:p>
            <a:pPr lvl="1" eaLnBrk="1" hangingPunct="1">
              <a:buFont typeface="Arial" pitchFamily="34" charset="0"/>
              <a:buChar char="•"/>
            </a:pPr>
            <a:endParaRPr lang="ko-KR" altLang="en-US" sz="2600" dirty="0"/>
          </a:p>
          <a:p>
            <a:pPr eaLnBrk="1" hangingPunct="1">
              <a:buFont typeface="Wingdings" pitchFamily="2" charset="2"/>
              <a:buChar char="¨"/>
            </a:pPr>
            <a:r>
              <a:rPr lang="ko-KR" altLang="en-US" sz="2800" dirty="0"/>
              <a:t>전역 인터넷 </a:t>
            </a:r>
            <a:r>
              <a:rPr lang="en-US" altLang="ko-KR" sz="2800" u="sng" dirty="0"/>
              <a:t>(Global Internet)</a:t>
            </a:r>
          </a:p>
          <a:p>
            <a:pPr eaLnBrk="1" hangingPunct="1">
              <a:buFont typeface="Wingdings" pitchFamily="2" charset="2"/>
              <a:buChar char="o"/>
            </a:pPr>
            <a:r>
              <a:rPr lang="en-US" altLang="ko-KR" sz="2800" dirty="0"/>
              <a:t>Mobile IP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914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sz="4000"/>
              <a:t> </a:t>
            </a:r>
            <a:r>
              <a:rPr lang="en-US" altLang="ko-KR"/>
              <a:t>(</a:t>
            </a:r>
            <a:r>
              <a:rPr lang="ko-KR" altLang="en-US"/>
              <a:t>비례</a:t>
            </a:r>
            <a:r>
              <a:rPr lang="en-US" altLang="ko-KR"/>
              <a:t>) </a:t>
            </a:r>
            <a:r>
              <a:rPr lang="ko-KR" altLang="en-US"/>
              <a:t>확장성 문제 </a:t>
            </a:r>
            <a:r>
              <a:rPr lang="en-US" altLang="ko-KR"/>
              <a:t>(Scalability Issues)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5334000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Flat vs hierarchical address</a:t>
            </a:r>
          </a:p>
          <a:p>
            <a:pPr eaLnBrk="1" hangingPunct="1"/>
            <a:r>
              <a:rPr lang="en-US" altLang="ko-KR" sz="2400" dirty="0"/>
              <a:t>IP</a:t>
            </a:r>
            <a:r>
              <a:rPr lang="ko-KR" altLang="en-US" sz="2400" dirty="0"/>
              <a:t>는 주소를 계층화하여 중간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라우터에서는</a:t>
            </a:r>
            <a:r>
              <a:rPr lang="ko-KR" altLang="en-US" sz="2400" dirty="0"/>
              <a:t> 호스트 주소를 알 필요가 없도록 하고 있다</a:t>
            </a:r>
            <a:r>
              <a:rPr lang="en-US" altLang="ko-KR" sz="2400" dirty="0"/>
              <a:t>. 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...</a:t>
            </a:r>
          </a:p>
          <a:p>
            <a:pPr lvl="1" eaLnBrk="1" hangingPunct="1"/>
            <a:r>
              <a:rPr lang="ko-KR" altLang="en-US" sz="2400" dirty="0"/>
              <a:t>주소 공간의 이용이 비효율적임</a:t>
            </a:r>
          </a:p>
          <a:p>
            <a:pPr lvl="2" eaLnBrk="1" hangingPunct="1"/>
            <a:r>
              <a:rPr lang="ko-KR" altLang="en-US" sz="2000" dirty="0" err="1"/>
              <a:t>두개의</a:t>
            </a:r>
            <a:r>
              <a:rPr lang="ko-KR" altLang="en-US" sz="2000" dirty="0"/>
              <a:t> 호스트를 가진 클래스 </a:t>
            </a:r>
            <a:r>
              <a:rPr lang="en-US" altLang="ko-KR" sz="2000" dirty="0"/>
              <a:t>C </a:t>
            </a:r>
            <a:r>
              <a:rPr lang="ko-KR" altLang="en-US" sz="2000" dirty="0"/>
              <a:t>네트워크</a:t>
            </a:r>
          </a:p>
          <a:p>
            <a:pPr lvl="3" eaLnBrk="1" hangingPunct="1"/>
            <a:r>
              <a:rPr lang="en-US" altLang="ko-KR" sz="2000" dirty="0"/>
              <a:t>2/255 = 0.78 % </a:t>
            </a:r>
            <a:r>
              <a:rPr lang="ko-KR" altLang="en-US" sz="2000" dirty="0"/>
              <a:t>효율</a:t>
            </a:r>
          </a:p>
          <a:p>
            <a:pPr lvl="2" eaLnBrk="1" hangingPunct="1"/>
            <a:r>
              <a:rPr lang="en-US" altLang="ko-KR" sz="2000" dirty="0"/>
              <a:t>256</a:t>
            </a:r>
            <a:r>
              <a:rPr lang="ko-KR" altLang="en-US" sz="2000" dirty="0"/>
              <a:t>개의 호스트를 가진 클래스 </a:t>
            </a:r>
            <a:r>
              <a:rPr lang="en-US" altLang="ko-KR" sz="2000" dirty="0"/>
              <a:t>B </a:t>
            </a:r>
            <a:r>
              <a:rPr lang="ko-KR" altLang="en-US" sz="2000" dirty="0"/>
              <a:t>네트워크</a:t>
            </a:r>
          </a:p>
          <a:p>
            <a:pPr lvl="3" eaLnBrk="1" hangingPunct="1"/>
            <a:r>
              <a:rPr lang="en-US" altLang="ko-KR" sz="2000" dirty="0"/>
              <a:t>256/65535 = 0.39 % </a:t>
            </a:r>
            <a:r>
              <a:rPr lang="ko-KR" altLang="en-US" sz="2000" dirty="0"/>
              <a:t>효율</a:t>
            </a:r>
          </a:p>
          <a:p>
            <a:pPr lvl="1" eaLnBrk="1" hangingPunct="1"/>
            <a:r>
              <a:rPr lang="ko-KR" altLang="en-US" sz="2400" dirty="0"/>
              <a:t>네트워크의 수가 너무 많아짐</a:t>
            </a:r>
          </a:p>
          <a:p>
            <a:pPr lvl="2" eaLnBrk="1" hangingPunct="1"/>
            <a:r>
              <a:rPr lang="ko-KR" altLang="en-US" sz="2000" dirty="0"/>
              <a:t>오늘날 인터넷은 수 만개의 네트워크를 가지고 있음</a:t>
            </a:r>
          </a:p>
          <a:p>
            <a:pPr lvl="2" eaLnBrk="1" hangingPunct="1"/>
            <a:r>
              <a:rPr lang="ko-KR" altLang="en-US" sz="2000" dirty="0"/>
              <a:t>따라서 </a:t>
            </a:r>
            <a:r>
              <a:rPr lang="ko-KR" altLang="en-US" sz="2000" dirty="0" err="1"/>
              <a:t>라우팅</a:t>
            </a:r>
            <a:r>
              <a:rPr lang="ko-KR" altLang="en-US" sz="2000" dirty="0"/>
              <a:t> 테이블의 크기에 </a:t>
            </a:r>
            <a:r>
              <a:rPr lang="ko-KR" altLang="en-US" sz="2000" dirty="0" err="1"/>
              <a:t>확장성</a:t>
            </a:r>
            <a:r>
              <a:rPr lang="ko-KR" altLang="en-US" sz="2000" dirty="0"/>
              <a:t> 문제 발생                                    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네트워크가 커지는 것을 수용하는데 어려움 발생</a:t>
            </a:r>
            <a:r>
              <a:rPr lang="en-US" altLang="ko-KR" sz="2000" dirty="0"/>
              <a:t>)</a:t>
            </a:r>
          </a:p>
          <a:p>
            <a:pPr lvl="2" eaLnBrk="1" hangingPunct="1"/>
            <a:r>
              <a:rPr lang="ko-KR" altLang="en-US" sz="2000" dirty="0" err="1"/>
              <a:t>라우트</a:t>
            </a:r>
            <a:r>
              <a:rPr lang="ko-KR" altLang="en-US" sz="2000" dirty="0"/>
              <a:t> 전달 프로토콜도 마찬가지로 확장성의 문제 발생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>
                <a:solidFill>
                  <a:schemeClr val="tx2"/>
                </a:solidFill>
              </a:rPr>
              <a:t>전역 인터넷 </a:t>
            </a:r>
            <a:r>
              <a:rPr lang="en-US" altLang="ko-KR" sz="1200">
                <a:solidFill>
                  <a:schemeClr val="tx2"/>
                </a:solidFill>
              </a:rPr>
              <a:t>: </a:t>
            </a:r>
            <a:r>
              <a:rPr lang="ko-KR" altLang="en-US" sz="1200">
                <a:solidFill>
                  <a:schemeClr val="tx2"/>
                </a:solidFill>
              </a:rPr>
              <a:t>개요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서브넷팅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Subnetting</a:t>
            </a:r>
            <a:r>
              <a:rPr lang="en-US" altLang="ko-KR" dirty="0"/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792" y="1303211"/>
            <a:ext cx="7918648" cy="2771115"/>
          </a:xfrm>
        </p:spPr>
        <p:txBody>
          <a:bodyPr/>
          <a:lstStyle/>
          <a:p>
            <a:pPr eaLnBrk="1" hangingPunct="1"/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 err="1"/>
              <a:t>라우팅</a:t>
            </a:r>
            <a:r>
              <a:rPr lang="ko-KR" altLang="en-US" dirty="0"/>
              <a:t> 계층 구조에 다른 단계를 추가시킴</a:t>
            </a:r>
            <a:r>
              <a:rPr lang="en-US" altLang="ko-KR" dirty="0"/>
              <a:t>: </a:t>
            </a:r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(subnet)</a:t>
            </a:r>
          </a:p>
          <a:p>
            <a:pPr eaLnBrk="1" hangingPunct="1"/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(subnet mask)</a:t>
            </a:r>
            <a:r>
              <a:rPr lang="ko-KR" altLang="en-US" dirty="0"/>
              <a:t>는 클래스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주소의 호스트 부분의 가변적 분할을 정의</a:t>
            </a:r>
          </a:p>
          <a:p>
            <a:pPr eaLnBrk="1" hangingPunct="1"/>
            <a:r>
              <a:rPr lang="en-US" altLang="ko-KR" dirty="0"/>
              <a:t>C </a:t>
            </a:r>
            <a:r>
              <a:rPr lang="ko-KR" altLang="en-US" dirty="0"/>
              <a:t>클래스에도 적용</a:t>
            </a:r>
            <a:endParaRPr lang="en-US" altLang="ko-KR" dirty="0"/>
          </a:p>
          <a:p>
            <a:pPr eaLnBrk="1" hangingPunct="1"/>
            <a:r>
              <a:rPr lang="en-US" altLang="ko-KR" dirty="0"/>
              <a:t>IP</a:t>
            </a:r>
            <a:r>
              <a:rPr lang="ko-KR" altLang="en-US" dirty="0"/>
              <a:t>주소에서 네트워크주소를 떼어내는 방법이 변경됨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과거</a:t>
            </a:r>
            <a:r>
              <a:rPr lang="en-US" altLang="ko-KR" dirty="0"/>
              <a:t>?, </a:t>
            </a:r>
            <a:r>
              <a:rPr lang="ko-KR" altLang="en-US" dirty="0"/>
              <a:t>현재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  <a:p>
            <a:pPr eaLnBrk="1" hangingPunct="1"/>
            <a:r>
              <a:rPr lang="ko-KR" altLang="en-US" dirty="0" err="1"/>
              <a:t>서브넷은</a:t>
            </a:r>
            <a:r>
              <a:rPr lang="ko-KR" altLang="en-US" dirty="0"/>
              <a:t> 사이트 내에서만 볼 수 있음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외부 네트워크에서는 보이지 않음</a:t>
            </a:r>
            <a:r>
              <a:rPr lang="en-US" altLang="ko-KR" dirty="0"/>
              <a:t>)</a:t>
            </a:r>
          </a:p>
        </p:txBody>
      </p:sp>
      <p:sp>
        <p:nvSpPr>
          <p:cNvPr id="23557" name="Text Box 22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solidFill>
                  <a:schemeClr val="tx2"/>
                </a:solidFill>
              </a:rPr>
              <a:t>전역 인터넷 </a:t>
            </a:r>
            <a:r>
              <a:rPr lang="en-US" altLang="ko-KR" sz="1400">
                <a:solidFill>
                  <a:schemeClr val="tx2"/>
                </a:solidFill>
              </a:rPr>
              <a:t>: </a:t>
            </a:r>
            <a:r>
              <a:rPr lang="ko-KR" altLang="en-US" sz="1400">
                <a:solidFill>
                  <a:schemeClr val="tx2"/>
                </a:solidFill>
              </a:rPr>
              <a:t>서브넷팅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981200" y="4219275"/>
            <a:ext cx="5105400" cy="2379584"/>
            <a:chOff x="1981200" y="4219275"/>
            <a:chExt cx="5105400" cy="2379584"/>
          </a:xfrm>
        </p:grpSpPr>
        <p:grpSp>
          <p:nvGrpSpPr>
            <p:cNvPr id="23556" name="Group 4"/>
            <p:cNvGrpSpPr>
              <a:grpSpLocks/>
            </p:cNvGrpSpPr>
            <p:nvPr/>
          </p:nvGrpSpPr>
          <p:grpSpPr bwMode="auto">
            <a:xfrm>
              <a:off x="1981200" y="4219275"/>
              <a:ext cx="5105400" cy="2379584"/>
              <a:chOff x="1392" y="2448"/>
              <a:chExt cx="2972" cy="1576"/>
            </a:xfrm>
          </p:grpSpPr>
          <p:sp>
            <p:nvSpPr>
              <p:cNvPr id="23558" name="Rectangle 5"/>
              <p:cNvSpPr>
                <a:spLocks noChangeArrowheads="1"/>
              </p:cNvSpPr>
              <p:nvPr/>
            </p:nvSpPr>
            <p:spPr bwMode="auto">
              <a:xfrm>
                <a:off x="1588" y="2505"/>
                <a:ext cx="97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000000"/>
                    </a:solidFill>
                    <a:latin typeface="Arial" charset="0"/>
                  </a:rPr>
                  <a:t>Network number</a:t>
                </a:r>
                <a:endParaRPr lang="en-US" altLang="ko-KR"/>
              </a:p>
            </p:txBody>
          </p:sp>
          <p:sp>
            <p:nvSpPr>
              <p:cNvPr id="23559" name="Rectangle 6"/>
              <p:cNvSpPr>
                <a:spLocks noChangeArrowheads="1"/>
              </p:cNvSpPr>
              <p:nvPr/>
            </p:nvSpPr>
            <p:spPr bwMode="auto">
              <a:xfrm>
                <a:off x="3217" y="2505"/>
                <a:ext cx="76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000000"/>
                    </a:solidFill>
                    <a:latin typeface="Arial" charset="0"/>
                  </a:rPr>
                  <a:t>Host number</a:t>
                </a:r>
                <a:endParaRPr lang="en-US" altLang="ko-KR"/>
              </a:p>
            </p:txBody>
          </p:sp>
          <p:sp>
            <p:nvSpPr>
              <p:cNvPr id="23560" name="Freeform 7"/>
              <p:cNvSpPr>
                <a:spLocks/>
              </p:cNvSpPr>
              <p:nvPr/>
            </p:nvSpPr>
            <p:spPr bwMode="auto">
              <a:xfrm>
                <a:off x="1392" y="2451"/>
                <a:ext cx="2972" cy="231"/>
              </a:xfrm>
              <a:custGeom>
                <a:avLst/>
                <a:gdLst>
                  <a:gd name="T0" fmla="*/ 2968 w 2972"/>
                  <a:gd name="T1" fmla="*/ 146 h 366"/>
                  <a:gd name="T2" fmla="*/ 2972 w 2972"/>
                  <a:gd name="T3" fmla="*/ 0 h 366"/>
                  <a:gd name="T4" fmla="*/ 0 w 2972"/>
                  <a:gd name="T5" fmla="*/ 0 h 366"/>
                  <a:gd name="T6" fmla="*/ 0 w 2972"/>
                  <a:gd name="T7" fmla="*/ 146 h 366"/>
                  <a:gd name="T8" fmla="*/ 2972 w 2972"/>
                  <a:gd name="T9" fmla="*/ 146 h 366"/>
                  <a:gd name="T10" fmla="*/ 2972 w 2972"/>
                  <a:gd name="T11" fmla="*/ 146 h 3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72"/>
                  <a:gd name="T19" fmla="*/ 0 h 366"/>
                  <a:gd name="T20" fmla="*/ 2972 w 2972"/>
                  <a:gd name="T21" fmla="*/ 366 h 3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72" h="366">
                    <a:moveTo>
                      <a:pt x="2968" y="366"/>
                    </a:moveTo>
                    <a:lnTo>
                      <a:pt x="2972" y="0"/>
                    </a:lnTo>
                    <a:lnTo>
                      <a:pt x="0" y="0"/>
                    </a:lnTo>
                    <a:lnTo>
                      <a:pt x="0" y="366"/>
                    </a:lnTo>
                    <a:lnTo>
                      <a:pt x="2972" y="366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61" name="Line 8"/>
              <p:cNvSpPr>
                <a:spLocks noChangeShapeType="1"/>
              </p:cNvSpPr>
              <p:nvPr/>
            </p:nvSpPr>
            <p:spPr bwMode="auto">
              <a:xfrm>
                <a:off x="2880" y="2448"/>
                <a:ext cx="1" cy="23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62" name="Rectangle 9"/>
              <p:cNvSpPr>
                <a:spLocks noChangeArrowheads="1"/>
              </p:cNvSpPr>
              <p:nvPr/>
            </p:nvSpPr>
            <p:spPr bwMode="auto">
              <a:xfrm>
                <a:off x="2390" y="2688"/>
                <a:ext cx="969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000000"/>
                    </a:solidFill>
                    <a:latin typeface="Arial" charset="0"/>
                  </a:rPr>
                  <a:t>Class B address</a:t>
                </a:r>
                <a:endParaRPr lang="en-US" altLang="ko-KR"/>
              </a:p>
            </p:txBody>
          </p:sp>
          <p:sp>
            <p:nvSpPr>
              <p:cNvPr id="23563" name="Rectangle 10"/>
              <p:cNvSpPr>
                <a:spLocks noChangeArrowheads="1"/>
              </p:cNvSpPr>
              <p:nvPr/>
            </p:nvSpPr>
            <p:spPr bwMode="auto">
              <a:xfrm>
                <a:off x="1951" y="3264"/>
                <a:ext cx="175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000000"/>
                    </a:solidFill>
                    <a:latin typeface="Arial" charset="0"/>
                  </a:rPr>
                  <a:t>Subnet mask (255.255.255.0)</a:t>
                </a:r>
                <a:endParaRPr lang="en-US" altLang="ko-KR"/>
              </a:p>
            </p:txBody>
          </p:sp>
          <p:sp>
            <p:nvSpPr>
              <p:cNvPr id="23564" name="Rectangle 11"/>
              <p:cNvSpPr>
                <a:spLocks noChangeArrowheads="1"/>
              </p:cNvSpPr>
              <p:nvPr/>
            </p:nvSpPr>
            <p:spPr bwMode="auto">
              <a:xfrm>
                <a:off x="1658" y="3841"/>
                <a:ext cx="188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sz="1800" dirty="0" err="1">
                    <a:solidFill>
                      <a:schemeClr val="accent2"/>
                    </a:solidFill>
                    <a:latin typeface="Arial" charset="0"/>
                  </a:rPr>
                  <a:t>Subnetted</a:t>
                </a:r>
                <a:r>
                  <a:rPr lang="en-US" altLang="ko-KR" sz="1800" dirty="0">
                    <a:solidFill>
                      <a:schemeClr val="accent2"/>
                    </a:solidFill>
                    <a:latin typeface="Arial" charset="0"/>
                  </a:rPr>
                  <a:t> Network Address</a:t>
                </a:r>
                <a:endParaRPr lang="en-US" altLang="ko-KR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565" name="Rectangle 12"/>
              <p:cNvSpPr>
                <a:spLocks noChangeArrowheads="1"/>
              </p:cNvSpPr>
              <p:nvPr/>
            </p:nvSpPr>
            <p:spPr bwMode="auto">
              <a:xfrm>
                <a:off x="1490" y="3090"/>
                <a:ext cx="177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000000"/>
                    </a:solidFill>
                    <a:latin typeface="Arial" charset="0"/>
                  </a:rPr>
                  <a:t>111111111111111111111111</a:t>
                </a:r>
                <a:endParaRPr lang="en-US" altLang="ko-KR"/>
              </a:p>
            </p:txBody>
          </p:sp>
          <p:sp>
            <p:nvSpPr>
              <p:cNvPr id="23566" name="Rectangle 13"/>
              <p:cNvSpPr>
                <a:spLocks noChangeArrowheads="1"/>
              </p:cNvSpPr>
              <p:nvPr/>
            </p:nvSpPr>
            <p:spPr bwMode="auto">
              <a:xfrm>
                <a:off x="3622" y="3090"/>
                <a:ext cx="59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000000"/>
                    </a:solidFill>
                    <a:latin typeface="Arial" charset="0"/>
                  </a:rPr>
                  <a:t>00000000</a:t>
                </a:r>
                <a:endParaRPr lang="en-US" altLang="ko-KR"/>
              </a:p>
            </p:txBody>
          </p:sp>
          <p:sp>
            <p:nvSpPr>
              <p:cNvPr id="23567" name="Freeform 14"/>
              <p:cNvSpPr>
                <a:spLocks/>
              </p:cNvSpPr>
              <p:nvPr/>
            </p:nvSpPr>
            <p:spPr bwMode="auto">
              <a:xfrm>
                <a:off x="1392" y="3022"/>
                <a:ext cx="2972" cy="234"/>
              </a:xfrm>
              <a:custGeom>
                <a:avLst/>
                <a:gdLst>
                  <a:gd name="T0" fmla="*/ 2968 w 2972"/>
                  <a:gd name="T1" fmla="*/ 146 h 371"/>
                  <a:gd name="T2" fmla="*/ 2972 w 2972"/>
                  <a:gd name="T3" fmla="*/ 0 h 371"/>
                  <a:gd name="T4" fmla="*/ 0 w 2972"/>
                  <a:gd name="T5" fmla="*/ 0 h 371"/>
                  <a:gd name="T6" fmla="*/ 0 w 2972"/>
                  <a:gd name="T7" fmla="*/ 148 h 371"/>
                  <a:gd name="T8" fmla="*/ 2972 w 2972"/>
                  <a:gd name="T9" fmla="*/ 148 h 371"/>
                  <a:gd name="T10" fmla="*/ 2972 w 2972"/>
                  <a:gd name="T11" fmla="*/ 148 h 3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72"/>
                  <a:gd name="T19" fmla="*/ 0 h 371"/>
                  <a:gd name="T20" fmla="*/ 2972 w 2972"/>
                  <a:gd name="T21" fmla="*/ 371 h 3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72" h="371">
                    <a:moveTo>
                      <a:pt x="2968" y="367"/>
                    </a:moveTo>
                    <a:lnTo>
                      <a:pt x="2972" y="0"/>
                    </a:lnTo>
                    <a:lnTo>
                      <a:pt x="0" y="0"/>
                    </a:lnTo>
                    <a:lnTo>
                      <a:pt x="0" y="371"/>
                    </a:lnTo>
                    <a:lnTo>
                      <a:pt x="2972" y="371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68" name="Line 15"/>
              <p:cNvSpPr>
                <a:spLocks noChangeShapeType="1"/>
              </p:cNvSpPr>
              <p:nvPr/>
            </p:nvSpPr>
            <p:spPr bwMode="auto">
              <a:xfrm>
                <a:off x="3520" y="3022"/>
                <a:ext cx="1" cy="23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69" name="Rectangle 16"/>
              <p:cNvSpPr>
                <a:spLocks noChangeArrowheads="1"/>
              </p:cNvSpPr>
              <p:nvPr/>
            </p:nvSpPr>
            <p:spPr bwMode="auto">
              <a:xfrm>
                <a:off x="1558" y="3659"/>
                <a:ext cx="97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000000"/>
                    </a:solidFill>
                    <a:latin typeface="Arial" charset="0"/>
                  </a:rPr>
                  <a:t>Network number</a:t>
                </a:r>
                <a:endParaRPr lang="en-US" altLang="ko-KR"/>
              </a:p>
            </p:txBody>
          </p:sp>
          <p:sp>
            <p:nvSpPr>
              <p:cNvPr id="23570" name="Rectangle 17"/>
              <p:cNvSpPr>
                <a:spLocks noChangeArrowheads="1"/>
              </p:cNvSpPr>
              <p:nvPr/>
            </p:nvSpPr>
            <p:spPr bwMode="auto">
              <a:xfrm>
                <a:off x="3733" y="3659"/>
                <a:ext cx="44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000000"/>
                    </a:solidFill>
                    <a:latin typeface="Arial" charset="0"/>
                  </a:rPr>
                  <a:t>Host ID</a:t>
                </a:r>
                <a:endParaRPr lang="en-US" altLang="ko-KR"/>
              </a:p>
            </p:txBody>
          </p:sp>
          <p:sp>
            <p:nvSpPr>
              <p:cNvPr id="23571" name="Rectangle 18"/>
              <p:cNvSpPr>
                <a:spLocks noChangeArrowheads="1"/>
              </p:cNvSpPr>
              <p:nvPr/>
            </p:nvSpPr>
            <p:spPr bwMode="auto">
              <a:xfrm>
                <a:off x="2872" y="3659"/>
                <a:ext cx="59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800">
                    <a:solidFill>
                      <a:srgbClr val="000000"/>
                    </a:solidFill>
                    <a:latin typeface="Arial" charset="0"/>
                  </a:rPr>
                  <a:t>Subnet ID</a:t>
                </a:r>
                <a:endParaRPr lang="en-US" altLang="ko-KR"/>
              </a:p>
            </p:txBody>
          </p:sp>
          <p:sp>
            <p:nvSpPr>
              <p:cNvPr id="23572" name="Freeform 19"/>
              <p:cNvSpPr>
                <a:spLocks/>
              </p:cNvSpPr>
              <p:nvPr/>
            </p:nvSpPr>
            <p:spPr bwMode="auto">
              <a:xfrm>
                <a:off x="1392" y="3608"/>
                <a:ext cx="2972" cy="231"/>
              </a:xfrm>
              <a:custGeom>
                <a:avLst/>
                <a:gdLst>
                  <a:gd name="T0" fmla="*/ 2968 w 2972"/>
                  <a:gd name="T1" fmla="*/ 146 h 366"/>
                  <a:gd name="T2" fmla="*/ 2972 w 2972"/>
                  <a:gd name="T3" fmla="*/ 0 h 366"/>
                  <a:gd name="T4" fmla="*/ 0 w 2972"/>
                  <a:gd name="T5" fmla="*/ 0 h 366"/>
                  <a:gd name="T6" fmla="*/ 0 w 2972"/>
                  <a:gd name="T7" fmla="*/ 146 h 366"/>
                  <a:gd name="T8" fmla="*/ 2972 w 2972"/>
                  <a:gd name="T9" fmla="*/ 146 h 366"/>
                  <a:gd name="T10" fmla="*/ 2972 w 2972"/>
                  <a:gd name="T11" fmla="*/ 146 h 3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72"/>
                  <a:gd name="T19" fmla="*/ 0 h 366"/>
                  <a:gd name="T20" fmla="*/ 2972 w 2972"/>
                  <a:gd name="T21" fmla="*/ 366 h 3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72" h="366">
                    <a:moveTo>
                      <a:pt x="2968" y="366"/>
                    </a:moveTo>
                    <a:lnTo>
                      <a:pt x="2972" y="0"/>
                    </a:lnTo>
                    <a:lnTo>
                      <a:pt x="0" y="0"/>
                    </a:lnTo>
                    <a:lnTo>
                      <a:pt x="0" y="366"/>
                    </a:lnTo>
                    <a:lnTo>
                      <a:pt x="2972" y="366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3" name="Line 20"/>
              <p:cNvSpPr>
                <a:spLocks noChangeShapeType="1"/>
              </p:cNvSpPr>
              <p:nvPr/>
            </p:nvSpPr>
            <p:spPr bwMode="auto">
              <a:xfrm>
                <a:off x="2767" y="3624"/>
                <a:ext cx="4" cy="23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4" name="Line 21"/>
              <p:cNvSpPr>
                <a:spLocks noChangeShapeType="1"/>
              </p:cNvSpPr>
              <p:nvPr/>
            </p:nvSpPr>
            <p:spPr bwMode="auto">
              <a:xfrm>
                <a:off x="3588" y="3606"/>
                <a:ext cx="1" cy="23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" name="직선 화살표 연결선 2"/>
            <p:cNvCxnSpPr/>
            <p:nvPr/>
          </p:nvCxnSpPr>
          <p:spPr bwMode="auto">
            <a:xfrm flipH="1">
              <a:off x="1981202" y="6453336"/>
              <a:ext cx="457198" cy="66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5360177" y="6453336"/>
              <a:ext cx="393385" cy="661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서브넷의 예 </a:t>
            </a:r>
            <a:r>
              <a:rPr lang="en-US" altLang="ko-KR"/>
              <a:t>(Subnet Example)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228600" y="1600200"/>
            <a:ext cx="5786438" cy="4318000"/>
            <a:chOff x="971" y="336"/>
            <a:chExt cx="4289" cy="3302"/>
          </a:xfrm>
        </p:grpSpPr>
        <p:sp>
          <p:nvSpPr>
            <p:cNvPr id="24586" name="Rectangle 4"/>
            <p:cNvSpPr>
              <a:spLocks noChangeArrowheads="1"/>
            </p:cNvSpPr>
            <p:nvPr/>
          </p:nvSpPr>
          <p:spPr bwMode="auto">
            <a:xfrm>
              <a:off x="1781" y="336"/>
              <a:ext cx="2093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Subnet mask: 255.255.255.128</a:t>
              </a:r>
              <a:endParaRPr lang="en-US" altLang="ko-KR"/>
            </a:p>
          </p:txBody>
        </p:sp>
        <p:sp>
          <p:nvSpPr>
            <p:cNvPr id="24587" name="Rectangle 5"/>
            <p:cNvSpPr>
              <a:spLocks noChangeArrowheads="1"/>
            </p:cNvSpPr>
            <p:nvPr/>
          </p:nvSpPr>
          <p:spPr bwMode="auto">
            <a:xfrm>
              <a:off x="1781" y="499"/>
              <a:ext cx="1909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Subnet number: 128.96.34.0</a:t>
              </a:r>
              <a:endParaRPr lang="en-US" altLang="ko-KR"/>
            </a:p>
          </p:txBody>
        </p:sp>
        <p:sp>
          <p:nvSpPr>
            <p:cNvPr id="24588" name="Rectangle 6"/>
            <p:cNvSpPr>
              <a:spLocks noChangeArrowheads="1"/>
            </p:cNvSpPr>
            <p:nvPr/>
          </p:nvSpPr>
          <p:spPr bwMode="auto">
            <a:xfrm>
              <a:off x="1113" y="826"/>
              <a:ext cx="879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128.96.34.15</a:t>
              </a:r>
              <a:endParaRPr lang="en-US" altLang="ko-KR"/>
            </a:p>
          </p:txBody>
        </p:sp>
        <p:sp>
          <p:nvSpPr>
            <p:cNvPr id="24589" name="Rectangle 7"/>
            <p:cNvSpPr>
              <a:spLocks noChangeArrowheads="1"/>
            </p:cNvSpPr>
            <p:nvPr/>
          </p:nvSpPr>
          <p:spPr bwMode="auto">
            <a:xfrm>
              <a:off x="2654" y="975"/>
              <a:ext cx="79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128.96.34.1</a:t>
              </a:r>
              <a:endParaRPr lang="en-US" altLang="ko-KR"/>
            </a:p>
          </p:txBody>
        </p:sp>
        <p:sp>
          <p:nvSpPr>
            <p:cNvPr id="24590" name="Rectangle 8"/>
            <p:cNvSpPr>
              <a:spLocks noChangeArrowheads="1"/>
            </p:cNvSpPr>
            <p:nvPr/>
          </p:nvSpPr>
          <p:spPr bwMode="auto">
            <a:xfrm>
              <a:off x="1839" y="1078"/>
              <a:ext cx="19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H1</a:t>
              </a:r>
              <a:endParaRPr lang="en-US" altLang="ko-KR"/>
            </a:p>
          </p:txBody>
        </p:sp>
        <p:sp>
          <p:nvSpPr>
            <p:cNvPr id="24591" name="Freeform 9"/>
            <p:cNvSpPr>
              <a:spLocks/>
            </p:cNvSpPr>
            <p:nvPr/>
          </p:nvSpPr>
          <p:spPr bwMode="auto">
            <a:xfrm>
              <a:off x="1763" y="1002"/>
              <a:ext cx="304" cy="304"/>
            </a:xfrm>
            <a:custGeom>
              <a:avLst/>
              <a:gdLst>
                <a:gd name="T0" fmla="*/ 304 w 304"/>
                <a:gd name="T1" fmla="*/ 304 h 304"/>
                <a:gd name="T2" fmla="*/ 304 w 304"/>
                <a:gd name="T3" fmla="*/ 0 h 304"/>
                <a:gd name="T4" fmla="*/ 0 w 304"/>
                <a:gd name="T5" fmla="*/ 0 h 304"/>
                <a:gd name="T6" fmla="*/ 0 w 304"/>
                <a:gd name="T7" fmla="*/ 304 h 304"/>
                <a:gd name="T8" fmla="*/ 304 w 304"/>
                <a:gd name="T9" fmla="*/ 304 h 304"/>
                <a:gd name="T10" fmla="*/ 304 w 304"/>
                <a:gd name="T11" fmla="*/ 304 h 3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"/>
                <a:gd name="T19" fmla="*/ 0 h 304"/>
                <a:gd name="T20" fmla="*/ 304 w 304"/>
                <a:gd name="T21" fmla="*/ 304 h 3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" h="304">
                  <a:moveTo>
                    <a:pt x="304" y="304"/>
                  </a:moveTo>
                  <a:lnTo>
                    <a:pt x="304" y="0"/>
                  </a:lnTo>
                  <a:lnTo>
                    <a:pt x="0" y="0"/>
                  </a:lnTo>
                  <a:lnTo>
                    <a:pt x="0" y="304"/>
                  </a:lnTo>
                  <a:lnTo>
                    <a:pt x="304" y="30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2" name="Rectangle 10"/>
            <p:cNvSpPr>
              <a:spLocks noChangeArrowheads="1"/>
            </p:cNvSpPr>
            <p:nvPr/>
          </p:nvSpPr>
          <p:spPr bwMode="auto">
            <a:xfrm>
              <a:off x="2492" y="1276"/>
              <a:ext cx="19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R1</a:t>
              </a:r>
              <a:endParaRPr lang="en-US" altLang="ko-KR"/>
            </a:p>
          </p:txBody>
        </p:sp>
        <p:sp>
          <p:nvSpPr>
            <p:cNvPr id="24593" name="Freeform 11"/>
            <p:cNvSpPr>
              <a:spLocks/>
            </p:cNvSpPr>
            <p:nvPr/>
          </p:nvSpPr>
          <p:spPr bwMode="auto">
            <a:xfrm>
              <a:off x="2413" y="1199"/>
              <a:ext cx="308" cy="308"/>
            </a:xfrm>
            <a:custGeom>
              <a:avLst/>
              <a:gdLst>
                <a:gd name="T0" fmla="*/ 304 w 308"/>
                <a:gd name="T1" fmla="*/ 305 h 308"/>
                <a:gd name="T2" fmla="*/ 308 w 308"/>
                <a:gd name="T3" fmla="*/ 0 h 308"/>
                <a:gd name="T4" fmla="*/ 0 w 308"/>
                <a:gd name="T5" fmla="*/ 0 h 308"/>
                <a:gd name="T6" fmla="*/ 0 w 308"/>
                <a:gd name="T7" fmla="*/ 308 h 308"/>
                <a:gd name="T8" fmla="*/ 308 w 308"/>
                <a:gd name="T9" fmla="*/ 308 h 308"/>
                <a:gd name="T10" fmla="*/ 308 w 308"/>
                <a:gd name="T11" fmla="*/ 308 h 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308"/>
                <a:gd name="T20" fmla="*/ 308 w 308"/>
                <a:gd name="T21" fmla="*/ 308 h 3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308">
                  <a:moveTo>
                    <a:pt x="304" y="305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308" y="3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4" name="Rectangle 12"/>
            <p:cNvSpPr>
              <a:spLocks noChangeArrowheads="1"/>
            </p:cNvSpPr>
            <p:nvPr/>
          </p:nvSpPr>
          <p:spPr bwMode="auto">
            <a:xfrm>
              <a:off x="1698" y="1572"/>
              <a:ext cx="963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128.96.34.130</a:t>
              </a:r>
              <a:endParaRPr lang="en-US" altLang="ko-KR"/>
            </a:p>
          </p:txBody>
        </p:sp>
        <p:sp>
          <p:nvSpPr>
            <p:cNvPr id="24595" name="Line 13"/>
            <p:cNvSpPr>
              <a:spLocks noChangeShapeType="1"/>
            </p:cNvSpPr>
            <p:nvPr/>
          </p:nvSpPr>
          <p:spPr bwMode="auto">
            <a:xfrm>
              <a:off x="1523" y="751"/>
              <a:ext cx="1982" cy="1"/>
            </a:xfrm>
            <a:prstGeom prst="line">
              <a:avLst/>
            </a:prstGeom>
            <a:noFill/>
            <a:ln w="23813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6" name="Line 14"/>
            <p:cNvSpPr>
              <a:spLocks noChangeShapeType="1"/>
            </p:cNvSpPr>
            <p:nvPr/>
          </p:nvSpPr>
          <p:spPr bwMode="auto">
            <a:xfrm>
              <a:off x="1911" y="758"/>
              <a:ext cx="4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7" name="Line 15"/>
            <p:cNvSpPr>
              <a:spLocks noChangeShapeType="1"/>
            </p:cNvSpPr>
            <p:nvPr/>
          </p:nvSpPr>
          <p:spPr bwMode="auto">
            <a:xfrm>
              <a:off x="2544" y="768"/>
              <a:ext cx="4" cy="4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8" name="Line 16"/>
            <p:cNvSpPr>
              <a:spLocks noChangeShapeType="1"/>
            </p:cNvSpPr>
            <p:nvPr/>
          </p:nvSpPr>
          <p:spPr bwMode="auto">
            <a:xfrm>
              <a:off x="2565" y="1504"/>
              <a:ext cx="1" cy="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9" name="Line 17"/>
            <p:cNvSpPr>
              <a:spLocks noChangeShapeType="1"/>
            </p:cNvSpPr>
            <p:nvPr/>
          </p:nvSpPr>
          <p:spPr bwMode="auto">
            <a:xfrm>
              <a:off x="2219" y="1952"/>
              <a:ext cx="1982" cy="1"/>
            </a:xfrm>
            <a:prstGeom prst="line">
              <a:avLst/>
            </a:prstGeom>
            <a:noFill/>
            <a:ln w="23813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0" name="Rectangle 18"/>
            <p:cNvSpPr>
              <a:spLocks noChangeArrowheads="1"/>
            </p:cNvSpPr>
            <p:nvPr/>
          </p:nvSpPr>
          <p:spPr bwMode="auto">
            <a:xfrm>
              <a:off x="3167" y="1538"/>
              <a:ext cx="2093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Subnet mask: 255.255.255.128</a:t>
              </a:r>
              <a:endParaRPr lang="en-US" altLang="ko-KR"/>
            </a:p>
          </p:txBody>
        </p:sp>
        <p:sp>
          <p:nvSpPr>
            <p:cNvPr id="24601" name="Rectangle 19"/>
            <p:cNvSpPr>
              <a:spLocks noChangeArrowheads="1"/>
            </p:cNvSpPr>
            <p:nvPr/>
          </p:nvSpPr>
          <p:spPr bwMode="auto">
            <a:xfrm>
              <a:off x="3167" y="1701"/>
              <a:ext cx="2077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Subnet number: 128.96.34.128</a:t>
              </a:r>
              <a:endParaRPr lang="en-US" altLang="ko-KR"/>
            </a:p>
          </p:txBody>
        </p:sp>
        <p:sp>
          <p:nvSpPr>
            <p:cNvPr id="24602" name="Rectangle 20"/>
            <p:cNvSpPr>
              <a:spLocks noChangeArrowheads="1"/>
            </p:cNvSpPr>
            <p:nvPr/>
          </p:nvSpPr>
          <p:spPr bwMode="auto">
            <a:xfrm>
              <a:off x="1991" y="2180"/>
              <a:ext cx="963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128.96.34.129</a:t>
              </a:r>
              <a:endParaRPr lang="en-US" altLang="ko-KR"/>
            </a:p>
          </p:txBody>
        </p:sp>
        <p:sp>
          <p:nvSpPr>
            <p:cNvPr id="24603" name="Rectangle 21"/>
            <p:cNvSpPr>
              <a:spLocks noChangeArrowheads="1"/>
            </p:cNvSpPr>
            <p:nvPr/>
          </p:nvSpPr>
          <p:spPr bwMode="auto">
            <a:xfrm>
              <a:off x="3900" y="2082"/>
              <a:ext cx="963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128.96.34.139</a:t>
              </a:r>
              <a:endParaRPr lang="en-US" altLang="ko-KR"/>
            </a:p>
          </p:txBody>
        </p:sp>
        <p:sp>
          <p:nvSpPr>
            <p:cNvPr id="24604" name="Rectangle 22"/>
            <p:cNvSpPr>
              <a:spLocks noChangeArrowheads="1"/>
            </p:cNvSpPr>
            <p:nvPr/>
          </p:nvSpPr>
          <p:spPr bwMode="auto">
            <a:xfrm>
              <a:off x="2793" y="2470"/>
              <a:ext cx="19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R2</a:t>
              </a:r>
              <a:endParaRPr lang="en-US" altLang="ko-KR"/>
            </a:p>
          </p:txBody>
        </p:sp>
        <p:sp>
          <p:nvSpPr>
            <p:cNvPr id="24605" name="Freeform 23"/>
            <p:cNvSpPr>
              <a:spLocks/>
            </p:cNvSpPr>
            <p:nvPr/>
          </p:nvSpPr>
          <p:spPr bwMode="auto">
            <a:xfrm>
              <a:off x="2717" y="2394"/>
              <a:ext cx="305" cy="308"/>
            </a:xfrm>
            <a:custGeom>
              <a:avLst/>
              <a:gdLst>
                <a:gd name="T0" fmla="*/ 305 w 305"/>
                <a:gd name="T1" fmla="*/ 304 h 308"/>
                <a:gd name="T2" fmla="*/ 305 w 305"/>
                <a:gd name="T3" fmla="*/ 0 h 308"/>
                <a:gd name="T4" fmla="*/ 0 w 305"/>
                <a:gd name="T5" fmla="*/ 0 h 308"/>
                <a:gd name="T6" fmla="*/ 0 w 305"/>
                <a:gd name="T7" fmla="*/ 308 h 308"/>
                <a:gd name="T8" fmla="*/ 305 w 305"/>
                <a:gd name="T9" fmla="*/ 308 h 308"/>
                <a:gd name="T10" fmla="*/ 305 w 305"/>
                <a:gd name="T11" fmla="*/ 308 h 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"/>
                <a:gd name="T19" fmla="*/ 0 h 308"/>
                <a:gd name="T20" fmla="*/ 305 w 305"/>
                <a:gd name="T21" fmla="*/ 308 h 3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" h="308">
                  <a:moveTo>
                    <a:pt x="305" y="304"/>
                  </a:moveTo>
                  <a:lnTo>
                    <a:pt x="305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305" y="3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6" name="Line 24"/>
            <p:cNvSpPr>
              <a:spLocks noChangeShapeType="1"/>
            </p:cNvSpPr>
            <p:nvPr/>
          </p:nvSpPr>
          <p:spPr bwMode="auto">
            <a:xfrm>
              <a:off x="2869" y="1960"/>
              <a:ext cx="1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7" name="Rectangle 25"/>
            <p:cNvSpPr>
              <a:spLocks noChangeArrowheads="1"/>
            </p:cNvSpPr>
            <p:nvPr/>
          </p:nvSpPr>
          <p:spPr bwMode="auto">
            <a:xfrm>
              <a:off x="3726" y="2321"/>
              <a:ext cx="19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H2</a:t>
              </a:r>
              <a:endParaRPr lang="en-US" altLang="ko-KR"/>
            </a:p>
          </p:txBody>
        </p:sp>
        <p:sp>
          <p:nvSpPr>
            <p:cNvPr id="24608" name="Freeform 26"/>
            <p:cNvSpPr>
              <a:spLocks/>
            </p:cNvSpPr>
            <p:nvPr/>
          </p:nvSpPr>
          <p:spPr bwMode="auto">
            <a:xfrm>
              <a:off x="3645" y="2245"/>
              <a:ext cx="291" cy="347"/>
            </a:xfrm>
            <a:custGeom>
              <a:avLst/>
              <a:gdLst>
                <a:gd name="T0" fmla="*/ 272 w 308"/>
                <a:gd name="T1" fmla="*/ 385 h 308"/>
                <a:gd name="T2" fmla="*/ 275 w 308"/>
                <a:gd name="T3" fmla="*/ 0 h 308"/>
                <a:gd name="T4" fmla="*/ 0 w 308"/>
                <a:gd name="T5" fmla="*/ 0 h 308"/>
                <a:gd name="T6" fmla="*/ 0 w 308"/>
                <a:gd name="T7" fmla="*/ 391 h 308"/>
                <a:gd name="T8" fmla="*/ 275 w 308"/>
                <a:gd name="T9" fmla="*/ 391 h 308"/>
                <a:gd name="T10" fmla="*/ 275 w 308"/>
                <a:gd name="T11" fmla="*/ 391 h 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308"/>
                <a:gd name="T20" fmla="*/ 308 w 308"/>
                <a:gd name="T21" fmla="*/ 308 h 3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308">
                  <a:moveTo>
                    <a:pt x="305" y="304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308" y="3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9" name="Line 27"/>
            <p:cNvSpPr>
              <a:spLocks noChangeShapeType="1"/>
            </p:cNvSpPr>
            <p:nvPr/>
          </p:nvSpPr>
          <p:spPr bwMode="auto">
            <a:xfrm>
              <a:off x="3798" y="1960"/>
              <a:ext cx="1" cy="2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0" name="Rectangle 28"/>
            <p:cNvSpPr>
              <a:spLocks noChangeArrowheads="1"/>
            </p:cNvSpPr>
            <p:nvPr/>
          </p:nvSpPr>
          <p:spPr bwMode="auto">
            <a:xfrm>
              <a:off x="2957" y="2736"/>
              <a:ext cx="795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128.96.33.1</a:t>
              </a:r>
              <a:endParaRPr lang="en-US" altLang="ko-KR"/>
            </a:p>
          </p:txBody>
        </p:sp>
        <p:sp>
          <p:nvSpPr>
            <p:cNvPr id="24611" name="Rectangle 29"/>
            <p:cNvSpPr>
              <a:spLocks noChangeArrowheads="1"/>
            </p:cNvSpPr>
            <p:nvPr/>
          </p:nvSpPr>
          <p:spPr bwMode="auto">
            <a:xfrm>
              <a:off x="1352" y="2870"/>
              <a:ext cx="88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128.96.33.14</a:t>
              </a:r>
              <a:endParaRPr lang="en-US" altLang="ko-KR"/>
            </a:p>
          </p:txBody>
        </p:sp>
        <p:sp>
          <p:nvSpPr>
            <p:cNvPr id="24612" name="Rectangle 30"/>
            <p:cNvSpPr>
              <a:spLocks noChangeArrowheads="1"/>
            </p:cNvSpPr>
            <p:nvPr/>
          </p:nvSpPr>
          <p:spPr bwMode="auto">
            <a:xfrm>
              <a:off x="1474" y="3287"/>
              <a:ext cx="1926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Subnet mask: 255.255.255.0</a:t>
              </a:r>
              <a:endParaRPr lang="en-US" altLang="ko-KR"/>
            </a:p>
          </p:txBody>
        </p:sp>
        <p:sp>
          <p:nvSpPr>
            <p:cNvPr id="24613" name="Rectangle 31"/>
            <p:cNvSpPr>
              <a:spLocks noChangeArrowheads="1"/>
            </p:cNvSpPr>
            <p:nvPr/>
          </p:nvSpPr>
          <p:spPr bwMode="auto">
            <a:xfrm>
              <a:off x="1474" y="3451"/>
              <a:ext cx="191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Subnet number: 128.96.33.0</a:t>
              </a:r>
              <a:endParaRPr lang="en-US" altLang="ko-KR"/>
            </a:p>
          </p:txBody>
        </p:sp>
        <p:sp>
          <p:nvSpPr>
            <p:cNvPr id="24614" name="Rectangle 32"/>
            <p:cNvSpPr>
              <a:spLocks noChangeArrowheads="1"/>
            </p:cNvSpPr>
            <p:nvPr/>
          </p:nvSpPr>
          <p:spPr bwMode="auto">
            <a:xfrm>
              <a:off x="1201" y="2622"/>
              <a:ext cx="19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>
                  <a:solidFill>
                    <a:srgbClr val="000000"/>
                  </a:solidFill>
                  <a:latin typeface="Arial" charset="0"/>
                </a:rPr>
                <a:t>H3</a:t>
              </a:r>
              <a:endParaRPr lang="en-US" altLang="ko-KR"/>
            </a:p>
          </p:txBody>
        </p:sp>
        <p:sp>
          <p:nvSpPr>
            <p:cNvPr id="24615" name="Freeform 33"/>
            <p:cNvSpPr>
              <a:spLocks/>
            </p:cNvSpPr>
            <p:nvPr/>
          </p:nvSpPr>
          <p:spPr bwMode="auto">
            <a:xfrm>
              <a:off x="1120" y="2546"/>
              <a:ext cx="308" cy="308"/>
            </a:xfrm>
            <a:custGeom>
              <a:avLst/>
              <a:gdLst>
                <a:gd name="T0" fmla="*/ 304 w 308"/>
                <a:gd name="T1" fmla="*/ 308 h 308"/>
                <a:gd name="T2" fmla="*/ 308 w 308"/>
                <a:gd name="T3" fmla="*/ 0 h 308"/>
                <a:gd name="T4" fmla="*/ 0 w 308"/>
                <a:gd name="T5" fmla="*/ 0 h 308"/>
                <a:gd name="T6" fmla="*/ 0 w 308"/>
                <a:gd name="T7" fmla="*/ 308 h 308"/>
                <a:gd name="T8" fmla="*/ 308 w 308"/>
                <a:gd name="T9" fmla="*/ 308 h 308"/>
                <a:gd name="T10" fmla="*/ 308 w 308"/>
                <a:gd name="T11" fmla="*/ 308 h 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308"/>
                <a:gd name="T20" fmla="*/ 308 w 308"/>
                <a:gd name="T21" fmla="*/ 308 h 3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308">
                  <a:moveTo>
                    <a:pt x="304" y="308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308" y="3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6" name="Line 34"/>
            <p:cNvSpPr>
              <a:spLocks noChangeShapeType="1"/>
            </p:cNvSpPr>
            <p:nvPr/>
          </p:nvSpPr>
          <p:spPr bwMode="auto">
            <a:xfrm>
              <a:off x="2880" y="2688"/>
              <a:ext cx="3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7" name="Line 35"/>
            <p:cNvSpPr>
              <a:spLocks noChangeShapeType="1"/>
            </p:cNvSpPr>
            <p:nvPr/>
          </p:nvSpPr>
          <p:spPr bwMode="auto">
            <a:xfrm>
              <a:off x="1248" y="283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8" name="Line 36"/>
            <p:cNvSpPr>
              <a:spLocks noChangeShapeType="1"/>
            </p:cNvSpPr>
            <p:nvPr/>
          </p:nvSpPr>
          <p:spPr bwMode="auto">
            <a:xfrm>
              <a:off x="971" y="3090"/>
              <a:ext cx="2271" cy="3"/>
            </a:xfrm>
            <a:prstGeom prst="line">
              <a:avLst/>
            </a:prstGeom>
            <a:noFill/>
            <a:ln w="23813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0" name="Rectangle 37"/>
          <p:cNvSpPr>
            <a:spLocks noChangeArrowheads="1"/>
          </p:cNvSpPr>
          <p:nvPr/>
        </p:nvSpPr>
        <p:spPr bwMode="auto">
          <a:xfrm>
            <a:off x="4545013" y="4638675"/>
            <a:ext cx="3135312" cy="3032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1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4495800" y="4572000"/>
            <a:ext cx="4419600" cy="2133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R1</a:t>
            </a:r>
            <a:r>
              <a:rPr lang="ko-KR" altLang="en-US" dirty="0"/>
              <a:t>의 </a:t>
            </a:r>
            <a:r>
              <a:rPr lang="ko-KR" altLang="en-US" dirty="0" err="1"/>
              <a:t>포워딩</a:t>
            </a:r>
            <a:r>
              <a:rPr lang="ko-KR" altLang="en-US" dirty="0"/>
              <a:t> 테이블</a:t>
            </a:r>
          </a:p>
          <a:p>
            <a:pPr eaLnBrk="1" hangingPunct="1">
              <a:buFontTx/>
              <a:buNone/>
            </a:pPr>
            <a:r>
              <a:rPr lang="en-US" altLang="ko-KR" sz="1800" dirty="0"/>
              <a:t>Subnet Number  Subnet Mask        Next Hop</a:t>
            </a:r>
          </a:p>
          <a:p>
            <a:pPr eaLnBrk="1" hangingPunct="1">
              <a:buFontTx/>
              <a:buNone/>
            </a:pPr>
            <a:r>
              <a:rPr lang="en-US" altLang="ko-KR" sz="1800" dirty="0"/>
              <a:t>128.96.34.0        255.255.255.128  interface 0</a:t>
            </a:r>
          </a:p>
          <a:p>
            <a:pPr eaLnBrk="1" hangingPunct="1">
              <a:buFontTx/>
              <a:buNone/>
            </a:pPr>
            <a:r>
              <a:rPr lang="en-US" altLang="ko-KR" sz="1800" dirty="0"/>
              <a:t>128.96.34.128    255.255.255.128  interface 1</a:t>
            </a:r>
          </a:p>
          <a:p>
            <a:pPr eaLnBrk="1" hangingPunct="1">
              <a:buFontTx/>
              <a:buNone/>
            </a:pPr>
            <a:r>
              <a:rPr lang="en-US" altLang="ko-KR" sz="1800" dirty="0"/>
              <a:t>128.96.33.0        255.255.255.0      R2</a:t>
            </a:r>
          </a:p>
        </p:txBody>
      </p:sp>
      <p:sp>
        <p:nvSpPr>
          <p:cNvPr id="24582" name="Line 39"/>
          <p:cNvSpPr>
            <a:spLocks noChangeShapeType="1"/>
          </p:cNvSpPr>
          <p:nvPr/>
        </p:nvSpPr>
        <p:spPr bwMode="auto">
          <a:xfrm>
            <a:off x="4614863" y="527526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3" name="Line 40"/>
          <p:cNvSpPr>
            <a:spLocks noChangeShapeType="1"/>
          </p:cNvSpPr>
          <p:nvPr/>
        </p:nvSpPr>
        <p:spPr bwMode="auto">
          <a:xfrm>
            <a:off x="6121400" y="4995863"/>
            <a:ext cx="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4" name="Line 41"/>
          <p:cNvSpPr>
            <a:spLocks noChangeShapeType="1"/>
          </p:cNvSpPr>
          <p:nvPr/>
        </p:nvSpPr>
        <p:spPr bwMode="auto">
          <a:xfrm>
            <a:off x="7770813" y="4997450"/>
            <a:ext cx="0" cy="1212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5" name="Text Box 42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solidFill>
                  <a:schemeClr val="tx2"/>
                </a:solidFill>
              </a:rPr>
              <a:t>전역 인터넷 </a:t>
            </a:r>
            <a:r>
              <a:rPr lang="en-US" altLang="ko-KR" sz="1400">
                <a:solidFill>
                  <a:schemeClr val="tx2"/>
                </a:solidFill>
              </a:rPr>
              <a:t>: </a:t>
            </a:r>
            <a:r>
              <a:rPr lang="ko-KR" altLang="en-US" sz="1400">
                <a:solidFill>
                  <a:schemeClr val="tx2"/>
                </a:solidFill>
              </a:rPr>
              <a:t>서브넷팅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포워딩</a:t>
            </a:r>
            <a:r>
              <a:rPr lang="ko-KR" altLang="en-US" dirty="0"/>
              <a:t> 알고리즘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D = destination IP address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for each entry (</a:t>
            </a:r>
            <a:r>
              <a:rPr lang="en-US" altLang="ko-KR" b="1" dirty="0" err="1">
                <a:latin typeface="Courier New" pitchFamily="49" charset="0"/>
              </a:rPr>
              <a:t>SubnetNum</a:t>
            </a:r>
            <a:r>
              <a:rPr lang="en-US" altLang="ko-KR" b="1" dirty="0">
                <a:latin typeface="Courier New" pitchFamily="49" charset="0"/>
              </a:rPr>
              <a:t>, </a:t>
            </a:r>
            <a:r>
              <a:rPr lang="en-US" altLang="ko-KR" b="1" dirty="0" err="1">
                <a:latin typeface="Courier New" pitchFamily="49" charset="0"/>
              </a:rPr>
              <a:t>SubnetMask</a:t>
            </a:r>
            <a:r>
              <a:rPr lang="en-US" altLang="ko-KR" b="1" dirty="0">
                <a:latin typeface="Courier New" pitchFamily="49" charset="0"/>
              </a:rPr>
              <a:t>, </a:t>
            </a:r>
            <a:r>
              <a:rPr lang="en-US" altLang="ko-KR" b="1" dirty="0" err="1">
                <a:latin typeface="Courier New" pitchFamily="49" charset="0"/>
              </a:rPr>
              <a:t>NextHop</a:t>
            </a:r>
            <a:r>
              <a:rPr lang="en-US" altLang="ko-KR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   D1 = </a:t>
            </a:r>
            <a:r>
              <a:rPr lang="en-US" altLang="ko-KR" b="1" dirty="0" err="1">
                <a:latin typeface="Courier New" pitchFamily="49" charset="0"/>
              </a:rPr>
              <a:t>SubnetMask</a:t>
            </a:r>
            <a:r>
              <a:rPr lang="en-US" altLang="ko-KR" b="1" dirty="0">
                <a:latin typeface="Courier New" pitchFamily="49" charset="0"/>
              </a:rPr>
              <a:t> &amp; 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   if D1 = </a:t>
            </a:r>
            <a:r>
              <a:rPr lang="en-US" altLang="ko-KR" b="1" dirty="0" err="1">
                <a:latin typeface="Courier New" pitchFamily="49" charset="0"/>
              </a:rPr>
              <a:t>SubnetNum</a:t>
            </a:r>
            <a:endParaRPr lang="en-US" altLang="ko-KR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      if </a:t>
            </a:r>
            <a:r>
              <a:rPr lang="en-US" altLang="ko-KR" b="1" dirty="0" err="1">
                <a:latin typeface="Courier New" pitchFamily="49" charset="0"/>
              </a:rPr>
              <a:t>NextHop</a:t>
            </a:r>
            <a:r>
              <a:rPr lang="en-US" altLang="ko-KR" b="1" dirty="0">
                <a:latin typeface="Courier New" pitchFamily="49" charset="0"/>
              </a:rPr>
              <a:t> is an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         </a:t>
            </a:r>
            <a:r>
              <a:rPr lang="en-US" altLang="ko-KR" b="1" u="sng" dirty="0">
                <a:latin typeface="Courier New" pitchFamily="49" charset="0"/>
              </a:rPr>
              <a:t>deliver datagram directly to D</a:t>
            </a:r>
            <a:r>
              <a:rPr lang="en-US" altLang="ko-KR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urier New" pitchFamily="49" charset="0"/>
              </a:rPr>
              <a:t>         </a:t>
            </a:r>
            <a:r>
              <a:rPr lang="en-US" altLang="ko-KR" b="1" u="sng" dirty="0">
                <a:latin typeface="Courier New" pitchFamily="49" charset="0"/>
              </a:rPr>
              <a:t>deliver datagram to </a:t>
            </a:r>
            <a:r>
              <a:rPr lang="en-US" altLang="ko-KR" b="1" u="sng" dirty="0" err="1">
                <a:latin typeface="Courier New" pitchFamily="49" charset="0"/>
              </a:rPr>
              <a:t>NextHop</a:t>
            </a:r>
            <a:endParaRPr lang="en-US" altLang="ko-KR" b="1" u="sng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b="1" dirty="0">
              <a:latin typeface="Courier New" pitchFamily="49" charset="0"/>
            </a:endParaRPr>
          </a:p>
          <a:p>
            <a:pPr eaLnBrk="1" hangingPunct="1"/>
            <a:r>
              <a:rPr lang="ko-KR" altLang="en-US" sz="2400" dirty="0"/>
              <a:t>특징</a:t>
            </a:r>
          </a:p>
          <a:p>
            <a:pPr lvl="1" eaLnBrk="1" hangingPunct="1"/>
            <a:r>
              <a:rPr lang="ko-KR" altLang="en-US" sz="2000" dirty="0"/>
              <a:t>대응되는 것을 찾을 수 없다면 디폴트 </a:t>
            </a:r>
            <a:r>
              <a:rPr lang="ko-KR" altLang="en-US" sz="2000" dirty="0" err="1"/>
              <a:t>라우터를</a:t>
            </a:r>
            <a:r>
              <a:rPr lang="ko-KR" altLang="en-US" sz="2000" dirty="0"/>
              <a:t> 사용</a:t>
            </a:r>
          </a:p>
          <a:p>
            <a:pPr lvl="1" eaLnBrk="1" hangingPunct="1"/>
            <a:r>
              <a:rPr lang="ko-KR" altLang="en-US" sz="2000" dirty="0" err="1"/>
              <a:t>서브넷</a:t>
            </a:r>
            <a:r>
              <a:rPr lang="ko-KR" altLang="en-US" sz="2000" dirty="0"/>
              <a:t> 마스크에서 모든 </a:t>
            </a:r>
            <a:r>
              <a:rPr lang="en-US" altLang="ko-KR" sz="2000" dirty="0"/>
              <a:t>1</a:t>
            </a:r>
            <a:r>
              <a:rPr lang="ko-KR" altLang="en-US" sz="2000" dirty="0"/>
              <a:t>이 연속적일 필요는 없음</a:t>
            </a:r>
          </a:p>
          <a:p>
            <a:pPr lvl="1" eaLnBrk="1" hangingPunct="1"/>
            <a:r>
              <a:rPr lang="ko-KR" altLang="en-US" sz="2000" dirty="0">
                <a:solidFill>
                  <a:srgbClr val="FF0000"/>
                </a:solidFill>
              </a:rPr>
              <a:t>하나의 물리적인 네트워크에 여러 개의 </a:t>
            </a:r>
            <a:r>
              <a:rPr lang="ko-KR" altLang="en-US" sz="2000" dirty="0" err="1">
                <a:solidFill>
                  <a:srgbClr val="FF0000"/>
                </a:solidFill>
              </a:rPr>
              <a:t>서브넷이</a:t>
            </a:r>
            <a:r>
              <a:rPr lang="ko-KR" altLang="en-US" sz="2000" dirty="0">
                <a:solidFill>
                  <a:srgbClr val="FF0000"/>
                </a:solidFill>
              </a:rPr>
              <a:t> 존재할 수 있음</a:t>
            </a:r>
          </a:p>
          <a:p>
            <a:pPr lvl="1" eaLnBrk="1" hangingPunct="1"/>
            <a:r>
              <a:rPr lang="ko-KR" altLang="en-US" sz="2000" dirty="0" err="1"/>
              <a:t>서브넷은</a:t>
            </a:r>
            <a:r>
              <a:rPr lang="ko-KR" altLang="en-US" sz="2000" dirty="0"/>
              <a:t> 인터넷의 나머지 부분에서 보이지 않음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solidFill>
                  <a:schemeClr val="tx2"/>
                </a:solidFill>
              </a:rPr>
              <a:t>전역 인터넷 </a:t>
            </a:r>
            <a:r>
              <a:rPr lang="en-US" altLang="ko-KR" sz="1400">
                <a:solidFill>
                  <a:schemeClr val="tx2"/>
                </a:solidFill>
              </a:rPr>
              <a:t>: </a:t>
            </a:r>
            <a:r>
              <a:rPr lang="ko-KR" altLang="en-US" sz="1400">
                <a:solidFill>
                  <a:schemeClr val="tx2"/>
                </a:solidFill>
              </a:rPr>
              <a:t>서브넷팅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864096"/>
          </a:xfrm>
        </p:spPr>
        <p:txBody>
          <a:bodyPr/>
          <a:lstStyle/>
          <a:p>
            <a:r>
              <a:rPr lang="en-US" altLang="ko-KR" dirty="0" smtClean="0"/>
              <a:t>Forwarding Table </a:t>
            </a:r>
            <a:r>
              <a:rPr lang="ko-KR" altLang="en-US" dirty="0" smtClean="0"/>
              <a:t>발전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구체화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08720"/>
            <a:ext cx="8424936" cy="5760640"/>
          </a:xfrm>
        </p:spPr>
        <p:txBody>
          <a:bodyPr/>
          <a:lstStyle/>
          <a:p>
            <a:r>
              <a:rPr lang="ko-KR" altLang="en-US" dirty="0" smtClean="0"/>
              <a:t>개념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Subnet Mask </a:t>
            </a:r>
            <a:r>
              <a:rPr lang="ko-KR" altLang="en-US" dirty="0" smtClean="0"/>
              <a:t>사용 전</a:t>
            </a:r>
            <a:r>
              <a:rPr lang="en-US" altLang="ko-KR" dirty="0" smtClean="0"/>
              <a:t>: IP </a:t>
            </a:r>
            <a:r>
              <a:rPr lang="ko-KR" altLang="en-US" dirty="0" smtClean="0"/>
              <a:t>주소 체계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Subnet </a:t>
            </a:r>
            <a:r>
              <a:rPr lang="en-US" altLang="ko-KR" dirty="0"/>
              <a:t>Mask </a:t>
            </a:r>
            <a:r>
              <a:rPr lang="ko-KR" altLang="en-US" dirty="0"/>
              <a:t>사용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host </a:t>
            </a:r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611560" y="4293096"/>
            <a:ext cx="420357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kern="0" dirty="0" smtClean="0"/>
              <a:t>Subnet Number  Subnet Mask        Next Hop</a:t>
            </a:r>
          </a:p>
          <a:p>
            <a:pPr eaLnBrk="1" hangingPunct="1">
              <a:buFontTx/>
              <a:buNone/>
            </a:pPr>
            <a:r>
              <a:rPr lang="en-US" altLang="ko-KR" sz="1600" kern="0" dirty="0" smtClean="0"/>
              <a:t>128.96.34.0        255.255.255.128  interface 0</a:t>
            </a:r>
          </a:p>
          <a:p>
            <a:pPr eaLnBrk="1" hangingPunct="1">
              <a:buFontTx/>
              <a:buNone/>
            </a:pPr>
            <a:r>
              <a:rPr lang="en-US" altLang="ko-KR" sz="1600" kern="0" dirty="0" smtClean="0"/>
              <a:t>128.96.34.128    255.255.255.128  interface 1</a:t>
            </a:r>
          </a:p>
          <a:p>
            <a:pPr eaLnBrk="1" hangingPunct="1">
              <a:buFontTx/>
              <a:buNone/>
            </a:pPr>
            <a:r>
              <a:rPr lang="en-US" altLang="ko-KR" sz="1600" kern="0" dirty="0" smtClean="0"/>
              <a:t>128.96.33.0        255.255.255.0      R2</a:t>
            </a:r>
            <a:endParaRPr lang="en-US" altLang="ko-KR" sz="1600" kern="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582477"/>
              </p:ext>
            </p:extLst>
          </p:nvPr>
        </p:nvGraphicFramePr>
        <p:xfrm>
          <a:off x="899592" y="2492896"/>
          <a:ext cx="2888704" cy="110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문서" r:id="rId3" imgW="3127320" imgH="1533600" progId="Word.Document.8">
                  <p:embed/>
                </p:oleObj>
              </mc:Choice>
              <mc:Fallback>
                <p:oleObj name="문서" r:id="rId3" imgW="3127320" imgH="1533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2888704" cy="1106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1514"/>
              </p:ext>
            </p:extLst>
          </p:nvPr>
        </p:nvGraphicFramePr>
        <p:xfrm>
          <a:off x="4932040" y="908720"/>
          <a:ext cx="326402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목적지 주소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Output port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165.194.27.100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28815"/>
              </p:ext>
            </p:extLst>
          </p:nvPr>
        </p:nvGraphicFramePr>
        <p:xfrm>
          <a:off x="4932040" y="2492896"/>
          <a:ext cx="326402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</a:t>
                      </a:r>
                      <a:r>
                        <a:rPr lang="en-US" altLang="ko-KR" baseline="0" dirty="0" smtClean="0"/>
                        <a:t> Net </a:t>
                      </a:r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Next Hop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165.194.xx.xx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Interface 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200.20.20.xx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165.194.1.1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11740"/>
              </p:ext>
            </p:extLst>
          </p:nvPr>
        </p:nvGraphicFramePr>
        <p:xfrm>
          <a:off x="4935548" y="4177000"/>
          <a:ext cx="4028940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IP</a:t>
                      </a:r>
                      <a:r>
                        <a:rPr lang="en-US" altLang="ko-KR" sz="1600" baseline="0" dirty="0" smtClean="0"/>
                        <a:t> Net </a:t>
                      </a:r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Subnet mask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Next Hop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165.194.27.xx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255.255.255.0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Interface 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165.194.17.xx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255.255.255.0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Interface 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otherwise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165.194.1.1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68034"/>
              </p:ext>
            </p:extLst>
          </p:nvPr>
        </p:nvGraphicFramePr>
        <p:xfrm>
          <a:off x="2199244" y="5805264"/>
          <a:ext cx="453299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IP</a:t>
                      </a:r>
                      <a:r>
                        <a:rPr lang="en-US" altLang="ko-KR" sz="1600" baseline="0" dirty="0" smtClean="0"/>
                        <a:t> Net </a:t>
                      </a:r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Subnet mask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Next Hop</a:t>
                      </a:r>
                      <a:endParaRPr lang="ko-KR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165.194.27.xx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255.255.255.0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Interface 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otherwise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165.194.27.254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819944"/>
          </a:xfrm>
        </p:spPr>
        <p:txBody>
          <a:bodyPr/>
          <a:lstStyle/>
          <a:p>
            <a:pPr eaLnBrk="1" hangingPunct="1"/>
            <a:r>
              <a:rPr lang="en-US" altLang="ko-KR" dirty="0"/>
              <a:t>Classless </a:t>
            </a:r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(CIDR)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16909"/>
            <a:ext cx="8991600" cy="4968552"/>
          </a:xfrm>
        </p:spPr>
        <p:txBody>
          <a:bodyPr/>
          <a:lstStyle/>
          <a:p>
            <a:pPr eaLnBrk="1" hangingPunct="1"/>
            <a:r>
              <a:rPr lang="ko-KR" altLang="en-US" sz="2400" dirty="0" err="1"/>
              <a:t>수퍼넷팅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Supernetting</a:t>
            </a:r>
            <a:r>
              <a:rPr lang="en-US" altLang="ko-KR" sz="2400" dirty="0"/>
              <a:t>) , CIDR(</a:t>
            </a:r>
            <a:r>
              <a:rPr lang="en-US" altLang="ko-KR" sz="2400" dirty="0">
                <a:solidFill>
                  <a:srgbClr val="FF0000"/>
                </a:solidFill>
              </a:rPr>
              <a:t>Classless</a:t>
            </a:r>
            <a:r>
              <a:rPr lang="en-US" altLang="ko-KR" sz="2400" dirty="0"/>
              <a:t> Inter-Domain Routing)</a:t>
            </a:r>
          </a:p>
          <a:p>
            <a:pPr eaLnBrk="1" hangingPunct="1"/>
            <a:r>
              <a:rPr lang="ko-KR" altLang="en-US" sz="2400" dirty="0"/>
              <a:t>기본적으로</a:t>
            </a:r>
            <a:r>
              <a:rPr lang="en-US" altLang="ko-KR" sz="2400" dirty="0"/>
              <a:t>,</a:t>
            </a:r>
            <a:r>
              <a:rPr lang="ko-KR" altLang="en-US" sz="2400" dirty="0"/>
              <a:t> 기존 </a:t>
            </a:r>
            <a:r>
              <a:rPr lang="en-US" altLang="ko-KR" sz="2400" dirty="0"/>
              <a:t>A,B,C class</a:t>
            </a:r>
            <a:r>
              <a:rPr lang="ko-KR" altLang="en-US" sz="2400" dirty="0"/>
              <a:t>와 무관하게 필요한 만큼만 할당</a:t>
            </a:r>
            <a:endParaRPr lang="en-US" altLang="ko-KR" sz="2400" dirty="0"/>
          </a:p>
          <a:p>
            <a:pPr eaLnBrk="1" hangingPunct="1"/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지역적으로 가까운 네트워크에 대해서 연속적인 네트워크 번호 묶음</a:t>
            </a:r>
            <a:r>
              <a:rPr lang="en-US" altLang="ko-KR" sz="2400" dirty="0"/>
              <a:t>(block)</a:t>
            </a:r>
            <a:r>
              <a:rPr lang="ko-KR" altLang="en-US" sz="2400" dirty="0"/>
              <a:t>을 할당 </a:t>
            </a:r>
          </a:p>
          <a:p>
            <a:pPr eaLnBrk="1" hangingPunct="1"/>
            <a:r>
              <a:rPr lang="ko-KR" altLang="en-US" sz="2400" dirty="0"/>
              <a:t>각 묶음</a:t>
            </a:r>
            <a:r>
              <a:rPr lang="en-US" altLang="ko-KR" sz="2400" dirty="0"/>
              <a:t>(block)</a:t>
            </a:r>
            <a:r>
              <a:rPr lang="ko-KR" altLang="en-US" sz="2400" dirty="0"/>
              <a:t>은 다음과 같은 쌍으로 표현</a:t>
            </a:r>
            <a:r>
              <a:rPr lang="en-US" altLang="ko-KR" sz="2400" b="1" dirty="0">
                <a:latin typeface="Courier New" pitchFamily="49" charset="0"/>
              </a:rPr>
              <a:t>(</a:t>
            </a:r>
            <a:r>
              <a:rPr lang="en-US" altLang="ko-KR" sz="2400" b="1" dirty="0" err="1">
                <a:latin typeface="Courier New" pitchFamily="49" charset="0"/>
              </a:rPr>
              <a:t>first_network_address</a:t>
            </a:r>
            <a:r>
              <a:rPr lang="en-US" altLang="ko-KR" sz="2400" b="1" dirty="0">
                <a:latin typeface="Courier New" pitchFamily="49" charset="0"/>
              </a:rPr>
              <a:t>, count)</a:t>
            </a:r>
            <a:endParaRPr lang="en-US" altLang="ko-KR" sz="2400" dirty="0"/>
          </a:p>
          <a:p>
            <a:pPr eaLnBrk="1" hangingPunct="1"/>
            <a:r>
              <a:rPr lang="ko-KR" altLang="en-US" sz="2400" dirty="0"/>
              <a:t>현실적으로</a:t>
            </a:r>
            <a:r>
              <a:rPr lang="en-US" altLang="ko-KR" sz="2400" dirty="0"/>
              <a:t>, </a:t>
            </a:r>
            <a:r>
              <a:rPr lang="ko-KR" altLang="en-US" sz="2400" dirty="0"/>
              <a:t>묶음</a:t>
            </a:r>
            <a:r>
              <a:rPr lang="en-US" altLang="ko-KR" sz="2400" dirty="0"/>
              <a:t>(</a:t>
            </a:r>
            <a:r>
              <a:rPr lang="ko-KR" altLang="en-US" sz="2400" dirty="0"/>
              <a:t>블록</a:t>
            </a:r>
            <a:r>
              <a:rPr lang="en-US" altLang="ko-KR" sz="2400" dirty="0"/>
              <a:t>) </a:t>
            </a:r>
            <a:r>
              <a:rPr lang="ko-KR" altLang="en-US" sz="2400" dirty="0"/>
              <a:t>크기는 </a:t>
            </a:r>
            <a:r>
              <a:rPr lang="en-US" altLang="ko-KR" sz="2400" dirty="0"/>
              <a:t>2</a:t>
            </a:r>
            <a:r>
              <a:rPr lang="ko-KR" altLang="en-US" sz="2400" dirty="0"/>
              <a:t>의 제곱 형태로 제한</a:t>
            </a:r>
          </a:p>
          <a:p>
            <a:pPr lvl="1" eaLnBrk="1" hangingPunct="1"/>
            <a:r>
              <a:rPr lang="ko-KR" altLang="en-US" sz="2200" dirty="0"/>
              <a:t>블록 사이즈를 알아내기 위해서 비트 마스크를 사용 </a:t>
            </a:r>
            <a:r>
              <a:rPr lang="en-US" altLang="ko-KR" sz="2200" dirty="0"/>
              <a:t>(CIDR mask)  </a:t>
            </a:r>
            <a:r>
              <a:rPr lang="en-US" altLang="ko-KR" sz="2200" dirty="0">
                <a:sym typeface="Symbol" pitchFamily="18" charset="2"/>
              </a:rPr>
              <a:t> </a:t>
            </a:r>
            <a:r>
              <a:rPr lang="en-US" altLang="ko-KR" sz="2200" dirty="0"/>
              <a:t>prefix </a:t>
            </a:r>
            <a:r>
              <a:rPr lang="ko-KR" altLang="en-US" sz="2200" dirty="0"/>
              <a:t>길이로 표현 가능</a:t>
            </a:r>
            <a:endParaRPr lang="en-US" altLang="ko-KR" sz="2200" dirty="0"/>
          </a:p>
          <a:p>
            <a:pPr eaLnBrk="1" hangingPunct="1"/>
            <a:r>
              <a:rPr lang="ko-KR" altLang="en-US" sz="2400" dirty="0">
                <a:solidFill>
                  <a:srgbClr val="FF0000"/>
                </a:solidFill>
              </a:rPr>
              <a:t>결론</a:t>
            </a:r>
            <a:r>
              <a:rPr lang="en-US" altLang="ko-KR" sz="2400" dirty="0">
                <a:solidFill>
                  <a:srgbClr val="FF0000"/>
                </a:solidFill>
              </a:rPr>
              <a:t>: prefix </a:t>
            </a:r>
            <a:r>
              <a:rPr lang="ko-KR" altLang="en-US" sz="2400" dirty="0">
                <a:solidFill>
                  <a:srgbClr val="FF0000"/>
                </a:solidFill>
              </a:rPr>
              <a:t>길이로 어느 자리에서나 네트워크 주소 경계를 정의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lvl="1" eaLnBrk="1" hangingPunct="1"/>
            <a:endParaRPr lang="en-US" altLang="ko-KR" sz="2200" dirty="0"/>
          </a:p>
          <a:p>
            <a:pPr lvl="1" eaLnBrk="1" hangingPunct="1"/>
            <a:endParaRPr lang="ko-KR" altLang="en-US" sz="2200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solidFill>
                  <a:schemeClr val="tx2"/>
                </a:solidFill>
              </a:rPr>
              <a:t>전역 인터넷 </a:t>
            </a:r>
            <a:r>
              <a:rPr lang="en-US" altLang="ko-KR" sz="1400">
                <a:solidFill>
                  <a:schemeClr val="tx2"/>
                </a:solidFill>
              </a:rPr>
              <a:t>: CIDR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157192"/>
            <a:ext cx="5472608" cy="1700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60768792" descr="DRW000014a811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06705"/>
            <a:ext cx="5112568" cy="2126466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20444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Classless </a:t>
            </a:r>
            <a:r>
              <a:rPr kumimoji="1" lang="ko-KR" alt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라우팅</a:t>
            </a:r>
            <a:r>
              <a:rPr kumimoji="1" lang="ko-KR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ko-KR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altLang="ko-KR" sz="36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Aggregation (</a:t>
            </a:r>
            <a:r>
              <a:rPr lang="ko-KR" altLang="en-US" sz="36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병합</a:t>
            </a:r>
            <a:r>
              <a:rPr lang="en-US" altLang="ko-KR" sz="36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endParaRPr kumimoji="1" lang="en-US" altLang="ko-KR" sz="3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576" y="1385090"/>
            <a:ext cx="7772400" cy="10191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</a:t>
            </a:r>
            <a:r>
              <a:rPr kumimoji="1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Forwarding Table?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kern="0" dirty="0"/>
              <a:t>Y</a:t>
            </a:r>
            <a:r>
              <a:rPr lang="ko-KR" altLang="en-US" kern="0" dirty="0"/>
              <a:t>의 </a:t>
            </a:r>
            <a:r>
              <a:rPr lang="en-US" altLang="ko-KR" kern="0" dirty="0"/>
              <a:t>Forwarding Table?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E31DEA1-9B69-48CE-BC04-CB2552CCB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96682"/>
              </p:ext>
            </p:extLst>
          </p:nvPr>
        </p:nvGraphicFramePr>
        <p:xfrm>
          <a:off x="395536" y="4869160"/>
          <a:ext cx="3672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5">
                  <a:extLst>
                    <a:ext uri="{9D8B030D-6E8A-4147-A177-3AD203B41FA5}">
                      <a16:colId xmlns:a16="http://schemas.microsoft.com/office/drawing/2014/main" val="2601506434"/>
                    </a:ext>
                  </a:extLst>
                </a:gridCol>
                <a:gridCol w="1836203">
                  <a:extLst>
                    <a:ext uri="{9D8B030D-6E8A-4147-A177-3AD203B41FA5}">
                      <a16:colId xmlns:a16="http://schemas.microsoft.com/office/drawing/2014/main" val="2999378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Next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Hop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83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210.10.0 /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7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210.10.1 /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2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7586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48C6782-31CA-4BEE-A623-8E1A7E03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32739"/>
              </p:ext>
            </p:extLst>
          </p:nvPr>
        </p:nvGraphicFramePr>
        <p:xfrm>
          <a:off x="5220072" y="4887168"/>
          <a:ext cx="3672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5">
                  <a:extLst>
                    <a:ext uri="{9D8B030D-6E8A-4147-A177-3AD203B41FA5}">
                      <a16:colId xmlns:a16="http://schemas.microsoft.com/office/drawing/2014/main" val="2601506434"/>
                    </a:ext>
                  </a:extLst>
                </a:gridCol>
                <a:gridCol w="1836203">
                  <a:extLst>
                    <a:ext uri="{9D8B030D-6E8A-4147-A177-3AD203B41FA5}">
                      <a16:colId xmlns:a16="http://schemas.microsoft.com/office/drawing/2014/main" val="2999378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Next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Hop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83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210.10.0 / 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7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758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/>
              <a:t>Subnet/Classless </a:t>
            </a:r>
            <a:r>
              <a:rPr lang="ko-KR" altLang="en-US" dirty="0"/>
              <a:t>기법에 대한 평가</a:t>
            </a: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136904" cy="4896544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각 기법의 목적은</a:t>
            </a:r>
            <a:r>
              <a:rPr lang="en-US" altLang="ko-KR" sz="2400" dirty="0"/>
              <a:t>?</a:t>
            </a:r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두 가지 </a:t>
            </a:r>
            <a:r>
              <a:rPr lang="en-US" altLang="ko-KR" sz="2400" dirty="0"/>
              <a:t>Scalability </a:t>
            </a:r>
            <a:r>
              <a:rPr lang="ko-KR" altLang="en-US" sz="2400" dirty="0"/>
              <a:t>문제를 각각 어떻게 접근</a:t>
            </a:r>
            <a:r>
              <a:rPr lang="en-US" altLang="ko-KR" sz="2400" dirty="0"/>
              <a:t>/</a:t>
            </a:r>
            <a:r>
              <a:rPr lang="ko-KR" altLang="en-US" sz="2400" dirty="0"/>
              <a:t>해결하고 있는가</a:t>
            </a:r>
            <a:r>
              <a:rPr lang="en-US" altLang="ko-KR" sz="2400" dirty="0"/>
              <a:t>?</a:t>
            </a:r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solidFill>
                  <a:schemeClr val="tx2"/>
                </a:solidFill>
              </a:rPr>
              <a:t>전역 인터넷 </a:t>
            </a:r>
            <a:r>
              <a:rPr lang="en-US" altLang="ko-KR" sz="1400">
                <a:solidFill>
                  <a:schemeClr val="tx2"/>
                </a:solidFill>
              </a:rPr>
              <a:t>: CIDR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45736"/>
              </p:ext>
            </p:extLst>
          </p:nvPr>
        </p:nvGraphicFramePr>
        <p:xfrm>
          <a:off x="1043608" y="3717032"/>
          <a:ext cx="7704856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3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Subnet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Classless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Address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공간 문제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라우터에서의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Table </a:t>
                      </a:r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2AFEDA-F6F9-4A2F-8B55-BF391DFE6080}"/>
              </a:ext>
            </a:extLst>
          </p:cNvPr>
          <p:cNvSpPr txBox="1"/>
          <p:nvPr/>
        </p:nvSpPr>
        <p:spPr>
          <a:xfrm>
            <a:off x="6347093" y="4293096"/>
            <a:ext cx="2115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……</a:t>
            </a:r>
          </a:p>
          <a:p>
            <a:r>
              <a:rPr lang="en-US" altLang="ko-KR" sz="1400" dirty="0"/>
              <a:t>……</a:t>
            </a:r>
          </a:p>
          <a:p>
            <a:r>
              <a:rPr lang="ko-KR" altLang="en-US" sz="1400" dirty="0"/>
              <a:t>주소공간을 절약한다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D7704-1463-4391-BD28-E8297F7E7011}"/>
              </a:ext>
            </a:extLst>
          </p:cNvPr>
          <p:cNvSpPr txBox="1"/>
          <p:nvPr/>
        </p:nvSpPr>
        <p:spPr>
          <a:xfrm>
            <a:off x="3593114" y="5157192"/>
            <a:ext cx="2605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……</a:t>
            </a:r>
          </a:p>
          <a:p>
            <a:r>
              <a:rPr lang="en-US" altLang="ko-KR" sz="1400" dirty="0"/>
              <a:t>……</a:t>
            </a:r>
          </a:p>
          <a:p>
            <a:r>
              <a:rPr lang="en-US" altLang="ko-KR" sz="1400" dirty="0"/>
              <a:t>Table entry </a:t>
            </a:r>
            <a:r>
              <a:rPr lang="ko-KR" altLang="en-US" sz="1400" dirty="0"/>
              <a:t>수를</a:t>
            </a:r>
            <a:r>
              <a:rPr lang="en-US" altLang="ko-KR" sz="1400" dirty="0"/>
              <a:t> </a:t>
            </a:r>
            <a:r>
              <a:rPr lang="ko-KR" altLang="en-US" sz="1400" dirty="0"/>
              <a:t>늘리지 않는다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EEB36-935F-4CB4-862C-E7C19324221F}"/>
              </a:ext>
            </a:extLst>
          </p:cNvPr>
          <p:cNvSpPr txBox="1"/>
          <p:nvPr/>
        </p:nvSpPr>
        <p:spPr>
          <a:xfrm>
            <a:off x="3593114" y="4276361"/>
            <a:ext cx="2115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……</a:t>
            </a:r>
          </a:p>
          <a:p>
            <a:r>
              <a:rPr lang="en-US" altLang="ko-KR" sz="1400" dirty="0"/>
              <a:t>……</a:t>
            </a:r>
          </a:p>
          <a:p>
            <a:r>
              <a:rPr lang="ko-KR" altLang="en-US" sz="1400" dirty="0"/>
              <a:t>주소공간을 절약한다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1750F-B3E5-451B-9512-829BB3F9E278}"/>
              </a:ext>
            </a:extLst>
          </p:cNvPr>
          <p:cNvSpPr txBox="1"/>
          <p:nvPr/>
        </p:nvSpPr>
        <p:spPr>
          <a:xfrm>
            <a:off x="6347093" y="5140752"/>
            <a:ext cx="2605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……</a:t>
            </a:r>
          </a:p>
          <a:p>
            <a:r>
              <a:rPr lang="en-US" altLang="ko-KR" sz="1400" dirty="0"/>
              <a:t>……</a:t>
            </a:r>
          </a:p>
          <a:p>
            <a:r>
              <a:rPr lang="en-US" altLang="ko-KR" sz="1400" dirty="0"/>
              <a:t>Table entry </a:t>
            </a:r>
            <a:r>
              <a:rPr lang="ko-KR" altLang="en-US" sz="1400" dirty="0"/>
              <a:t>수를</a:t>
            </a:r>
            <a:r>
              <a:rPr lang="en-US" altLang="ko-KR" sz="1400" dirty="0"/>
              <a:t> </a:t>
            </a:r>
            <a:r>
              <a:rPr lang="ko-KR" altLang="en-US" sz="1400" dirty="0"/>
              <a:t>늘리지 않는다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88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패킷 전달 서비스  모델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543800" cy="4495800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전역 주소 체계 </a:t>
            </a:r>
            <a:r>
              <a:rPr lang="en-US" altLang="ko-KR" sz="2400" dirty="0"/>
              <a:t>(Global Addressing Scheme) </a:t>
            </a:r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비연결성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데이터그램</a:t>
            </a:r>
            <a:r>
              <a:rPr lang="en-US" altLang="ko-KR" sz="2400" dirty="0"/>
              <a:t>-</a:t>
            </a:r>
            <a:r>
              <a:rPr lang="ko-KR" altLang="en-US" sz="2400" dirty="0"/>
              <a:t>기반</a:t>
            </a:r>
            <a:r>
              <a:rPr lang="en-US" altLang="ko-KR" sz="2400" dirty="0"/>
              <a:t>)</a:t>
            </a:r>
          </a:p>
          <a:p>
            <a:pPr eaLnBrk="1" hangingPunct="1"/>
            <a:r>
              <a:rPr lang="ko-KR" altLang="en-US" sz="2400" dirty="0"/>
              <a:t>최선 노력 전달 </a:t>
            </a:r>
            <a:r>
              <a:rPr lang="en-US" altLang="ko-KR" sz="2400" dirty="0"/>
              <a:t>(</a:t>
            </a:r>
            <a:r>
              <a:rPr lang="ko-KR" altLang="en-US" sz="2400" dirty="0"/>
              <a:t>신뢰성 없는 서비스</a:t>
            </a:r>
            <a:r>
              <a:rPr lang="en-US" altLang="ko-KR" sz="2400" dirty="0"/>
              <a:t>)</a:t>
            </a:r>
          </a:p>
          <a:p>
            <a:pPr lvl="1" eaLnBrk="1" hangingPunct="1"/>
            <a:r>
              <a:rPr lang="ko-KR" altLang="en-US" sz="2400" dirty="0"/>
              <a:t>패킷이 상실될 수 있음</a:t>
            </a:r>
          </a:p>
          <a:p>
            <a:pPr lvl="1" eaLnBrk="1" hangingPunct="1"/>
            <a:r>
              <a:rPr lang="ko-KR" altLang="en-US" sz="2400" dirty="0"/>
              <a:t>패킷이 순서가 뒤바뀌어 올 수 있음</a:t>
            </a:r>
          </a:p>
          <a:p>
            <a:pPr lvl="1" eaLnBrk="1" hangingPunct="1"/>
            <a:r>
              <a:rPr lang="ko-KR" altLang="en-US" sz="2400" dirty="0"/>
              <a:t>중복된 패킷이 올 수 있음</a:t>
            </a:r>
          </a:p>
          <a:p>
            <a:pPr lvl="1" eaLnBrk="1" hangingPunct="1"/>
            <a:r>
              <a:rPr lang="ko-KR" altLang="en-US" sz="2400" dirty="0"/>
              <a:t>패킷이 오랜 시간 동안 지연될 수 있음</a:t>
            </a:r>
            <a:endParaRPr lang="en-US" altLang="ko-KR" sz="2400" dirty="0"/>
          </a:p>
          <a:p>
            <a:pPr eaLnBrk="1" hangingPunct="1"/>
            <a:r>
              <a:rPr lang="en-US" altLang="ko-KR" sz="2600" dirty="0"/>
              <a:t>[ </a:t>
            </a:r>
            <a:r>
              <a:rPr lang="ko-KR" altLang="en-US" sz="2600" dirty="0"/>
              <a:t>단편화 및 </a:t>
            </a:r>
            <a:r>
              <a:rPr lang="ko-KR" altLang="en-US" sz="2600" dirty="0" err="1"/>
              <a:t>재조립</a:t>
            </a:r>
            <a:r>
              <a:rPr lang="ko-KR" altLang="en-US" sz="2600"/>
              <a:t> </a:t>
            </a:r>
            <a:r>
              <a:rPr lang="en-US" altLang="ko-KR" sz="2600"/>
              <a:t>]</a:t>
            </a:r>
            <a:endParaRPr lang="ko-KR" altLang="en-US" sz="26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u="sng"/>
              <a:t>차세대 </a:t>
            </a:r>
            <a:r>
              <a:rPr lang="en-US" altLang="ko-KR" u="sng"/>
              <a:t>IP (Next Generation IP (IPv6))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주요 기능 </a:t>
            </a:r>
          </a:p>
          <a:p>
            <a:pPr lvl="1" eaLnBrk="1" hangingPunct="1"/>
            <a:r>
              <a:rPr lang="en-US" altLang="ko-KR" sz="2400" dirty="0"/>
              <a:t>128-bit</a:t>
            </a:r>
            <a:r>
              <a:rPr lang="ko-KR" altLang="en-US" sz="2400" dirty="0"/>
              <a:t>주소</a:t>
            </a:r>
          </a:p>
          <a:p>
            <a:pPr lvl="1" eaLnBrk="1" hangingPunct="1"/>
            <a:r>
              <a:rPr lang="ko-KR" altLang="en-US" sz="2400" dirty="0"/>
              <a:t>멀티캐스트</a:t>
            </a:r>
          </a:p>
          <a:p>
            <a:pPr lvl="1" eaLnBrk="1" hangingPunct="1"/>
            <a:r>
              <a:rPr lang="ko-KR" altLang="en-US" sz="2400" dirty="0"/>
              <a:t>실시간 서비스 </a:t>
            </a:r>
            <a:r>
              <a:rPr lang="en-US" altLang="ko-KR" sz="2400" dirty="0"/>
              <a:t>(Real-time service) </a:t>
            </a:r>
            <a:r>
              <a:rPr lang="ko-KR" altLang="en-US" sz="2400" dirty="0">
                <a:solidFill>
                  <a:srgbClr val="FF0000"/>
                </a:solidFill>
              </a:rPr>
              <a:t>대비</a:t>
            </a:r>
          </a:p>
          <a:p>
            <a:pPr lvl="1" eaLnBrk="1" hangingPunct="1"/>
            <a:r>
              <a:rPr lang="ko-KR" altLang="en-US" sz="2400" dirty="0"/>
              <a:t>인증 및 보안 </a:t>
            </a:r>
            <a:r>
              <a:rPr lang="en-US" altLang="ko-KR" sz="2400" dirty="0"/>
              <a:t>(Authentication and security)</a:t>
            </a:r>
          </a:p>
          <a:p>
            <a:pPr lvl="1" eaLnBrk="1" hangingPunct="1"/>
            <a:r>
              <a:rPr lang="ko-KR" altLang="en-US" sz="2400" dirty="0"/>
              <a:t>자동 구성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Autoconfiguration</a:t>
            </a:r>
            <a:r>
              <a:rPr lang="en-US" altLang="ko-KR" sz="2400" dirty="0"/>
              <a:t>) </a:t>
            </a:r>
          </a:p>
          <a:p>
            <a:pPr lvl="1" eaLnBrk="1" hangingPunct="1"/>
            <a:r>
              <a:rPr lang="ko-KR" altLang="en-US" sz="2400" dirty="0"/>
              <a:t>종단간 단편화 </a:t>
            </a:r>
            <a:r>
              <a:rPr lang="en-US" altLang="ko-KR" sz="2400" dirty="0"/>
              <a:t>(End-to-end fragmentation)</a:t>
            </a:r>
          </a:p>
          <a:p>
            <a:pPr lvl="1" eaLnBrk="1" hangingPunct="1"/>
            <a:r>
              <a:rPr lang="ko-KR" altLang="en-US" sz="2400" dirty="0"/>
              <a:t>프로토콜 확장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solidFill>
                  <a:schemeClr val="tx2"/>
                </a:solidFill>
              </a:rPr>
              <a:t>전역 인터넷 </a:t>
            </a:r>
            <a:r>
              <a:rPr lang="en-US" altLang="ko-KR" sz="1400">
                <a:solidFill>
                  <a:schemeClr val="tx2"/>
                </a:solidFill>
              </a:rPr>
              <a:t>: </a:t>
            </a:r>
            <a:r>
              <a:rPr lang="ko-KR" altLang="en-US" sz="1400">
                <a:solidFill>
                  <a:schemeClr val="tx2"/>
                </a:solidFill>
              </a:rPr>
              <a:t>차세대 </a:t>
            </a:r>
            <a:r>
              <a:rPr lang="en-US" altLang="ko-KR" sz="1400">
                <a:solidFill>
                  <a:schemeClr val="tx2"/>
                </a:solidFill>
              </a:rPr>
              <a:t>IP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/>
              <a:t>IPv6 </a:t>
            </a:r>
            <a:r>
              <a:rPr lang="ko-KR" altLang="en-US"/>
              <a:t>주소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45568"/>
            <a:ext cx="8023684" cy="502379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Classless </a:t>
            </a:r>
            <a:r>
              <a:rPr lang="ko-KR" altLang="en-US" sz="2400" dirty="0"/>
              <a:t>주소</a:t>
            </a:r>
            <a:r>
              <a:rPr lang="en-US" altLang="ko-KR" sz="2400" dirty="0"/>
              <a:t>/</a:t>
            </a:r>
            <a:r>
              <a:rPr lang="ko-KR" altLang="en-US" sz="2400" dirty="0" err="1"/>
              <a:t>라우팅</a:t>
            </a:r>
            <a:r>
              <a:rPr lang="ko-KR" altLang="en-US" sz="2400" dirty="0"/>
              <a:t> </a:t>
            </a:r>
            <a:r>
              <a:rPr lang="en-US" altLang="ko-KR" sz="2400" dirty="0"/>
              <a:t>(CIDR</a:t>
            </a:r>
            <a:r>
              <a:rPr lang="ko-KR" altLang="en-US" sz="2400" dirty="0"/>
              <a:t>과 유사</a:t>
            </a:r>
            <a:r>
              <a:rPr lang="en-US" altLang="ko-KR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표기법</a:t>
            </a:r>
            <a:r>
              <a:rPr lang="en-US" altLang="ko-KR" sz="2400" dirty="0"/>
              <a:t>: x:x:x:x:x:x:x:x (x = 16-bit </a:t>
            </a:r>
            <a:r>
              <a:rPr lang="ko-KR" altLang="en-US" sz="2400" dirty="0"/>
              <a:t>숫자</a:t>
            </a:r>
            <a:r>
              <a:rPr lang="en-US" altLang="ko-KR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/>
              <a:t>연속적인 </a:t>
            </a:r>
            <a:r>
              <a:rPr lang="en-US" altLang="ko-KR" sz="2400" dirty="0"/>
              <a:t>0</a:t>
            </a:r>
            <a:r>
              <a:rPr lang="ko-KR" altLang="en-US" sz="2400" dirty="0"/>
              <a:t>은 압축됨</a:t>
            </a:r>
            <a:r>
              <a:rPr lang="en-US" altLang="ko-KR" sz="2400" dirty="0"/>
              <a:t>:  47CD::A456:0124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IPv6</a:t>
            </a:r>
            <a:r>
              <a:rPr lang="ko-KR" altLang="en-US" sz="2400" dirty="0"/>
              <a:t>은 </a:t>
            </a:r>
            <a:r>
              <a:rPr lang="en-US" altLang="ko-KR" sz="2400" dirty="0"/>
              <a:t>IPv4 </a:t>
            </a:r>
            <a:r>
              <a:rPr lang="ko-KR" altLang="en-US" sz="2400" dirty="0"/>
              <a:t>주소와 호환 가능</a:t>
            </a:r>
            <a:r>
              <a:rPr lang="en-US" altLang="ko-KR" sz="2400" dirty="0"/>
              <a:t>:  ::128.42.1.87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/>
              <a:t>주소 할당 </a:t>
            </a:r>
            <a:r>
              <a:rPr lang="en-US" altLang="ko-KR" sz="2400" dirty="0"/>
              <a:t>(</a:t>
            </a:r>
            <a:r>
              <a:rPr lang="ko-KR" altLang="en-US" sz="2400" dirty="0"/>
              <a:t>네트워크 제공자 기반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dirty="0" err="1">
                <a:sym typeface="Symbol" pitchFamily="18" charset="2"/>
              </a:rPr>
              <a:t>Aggregatable</a:t>
            </a:r>
            <a:r>
              <a:rPr lang="en-US" altLang="ko-KR" sz="2200" dirty="0">
                <a:sym typeface="Symbol" pitchFamily="18" charset="2"/>
              </a:rPr>
              <a:t> Global Unicast Addressing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200" dirty="0">
                <a:sym typeface="Symbol" pitchFamily="18" charset="2"/>
              </a:rPr>
              <a:t>Subnet</a:t>
            </a:r>
            <a:r>
              <a:rPr lang="ko-KR" altLang="en-US" sz="2200" dirty="0">
                <a:sym typeface="Symbol" pitchFamily="18" charset="2"/>
              </a:rPr>
              <a:t> </a:t>
            </a:r>
            <a:r>
              <a:rPr lang="en-US" altLang="ko-KR" sz="2200" dirty="0">
                <a:sym typeface="Symbol" pitchFamily="18" charset="2"/>
              </a:rPr>
              <a:t>/ Classless  </a:t>
            </a:r>
            <a:r>
              <a:rPr lang="ko-KR" altLang="en-US" sz="2200" dirty="0">
                <a:sym typeface="Symbol" pitchFamily="18" charset="2"/>
              </a:rPr>
              <a:t>개념 모두 도입 </a:t>
            </a:r>
            <a:r>
              <a:rPr lang="en-US" altLang="ko-KR" sz="2200" dirty="0">
                <a:sym typeface="Symbol" pitchFamily="18" charset="2"/>
              </a:rPr>
              <a:t>(</a:t>
            </a:r>
            <a:r>
              <a:rPr lang="ko-KR" altLang="en-US" sz="2200" dirty="0">
                <a:sym typeface="Symbol" pitchFamily="18" charset="2"/>
              </a:rPr>
              <a:t>구체적으로 어디에</a:t>
            </a:r>
            <a:r>
              <a:rPr lang="en-US" altLang="ko-KR" sz="2200" dirty="0">
                <a:sym typeface="Symbol" pitchFamily="18" charset="2"/>
              </a:rPr>
              <a:t>?)</a:t>
            </a:r>
            <a:endParaRPr lang="en-US" altLang="ko-KR" sz="22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ko-KR" altLang="en-US" sz="2400" dirty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997570" y="4984501"/>
            <a:ext cx="7678886" cy="1468835"/>
            <a:chOff x="912" y="2736"/>
            <a:chExt cx="4608" cy="726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4971" y="2736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64</a:t>
              </a:r>
              <a:endParaRPr lang="en-US" altLang="ko-KR"/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4080" y="2736"/>
              <a:ext cx="1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/>
                <a:t>16</a:t>
              </a:r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3120" y="2736"/>
              <a:ext cx="1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 altLang="ko-KR"/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2409" y="2736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altLang="ko-KR"/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1553" y="2736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600"/>
                <a:t>13</a:t>
              </a:r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994" y="2736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altLang="ko-KR"/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2784" y="2976"/>
              <a:ext cx="875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NLAID</a:t>
              </a:r>
            </a:p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(Next-Level</a:t>
              </a:r>
            </a:p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 Aggregation ID)</a:t>
              </a:r>
              <a:endParaRPr lang="en-US" altLang="ko-KR"/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2316" y="3078"/>
              <a:ext cx="24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RES</a:t>
              </a:r>
              <a:endParaRPr lang="en-US" altLang="ko-KR"/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1233" y="2975"/>
              <a:ext cx="84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TLI</a:t>
              </a:r>
            </a:p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(Top-Level</a:t>
              </a:r>
            </a:p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Aggregation ID)</a:t>
              </a:r>
              <a:endParaRPr lang="en-US" altLang="ko-KR"/>
            </a:p>
          </p:txBody>
        </p:sp>
        <p:sp>
          <p:nvSpPr>
            <p:cNvPr id="28687" name="Rectangle 14"/>
            <p:cNvSpPr>
              <a:spLocks noChangeArrowheads="1"/>
            </p:cNvSpPr>
            <p:nvPr/>
          </p:nvSpPr>
          <p:spPr bwMode="auto">
            <a:xfrm>
              <a:off x="951" y="3102"/>
              <a:ext cx="20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010</a:t>
              </a:r>
              <a:endParaRPr lang="en-US" altLang="ko-KR"/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auto">
            <a:xfrm>
              <a:off x="4727" y="3033"/>
              <a:ext cx="5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InterfaceID</a:t>
              </a:r>
              <a:endParaRPr lang="en-US" altLang="ko-KR"/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3758" y="2976"/>
              <a:ext cx="802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SLA ID</a:t>
              </a:r>
            </a:p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(Site-Level</a:t>
              </a:r>
            </a:p>
            <a:p>
              <a:pPr algn="ctr"/>
              <a:r>
                <a:rPr lang="en-US" altLang="ko-KR" sz="1500">
                  <a:solidFill>
                    <a:srgbClr val="000000"/>
                  </a:solidFill>
                  <a:latin typeface="Arial" charset="0"/>
                </a:rPr>
                <a:t>Aggregation ID</a:t>
              </a:r>
            </a:p>
          </p:txBody>
        </p:sp>
        <p:sp>
          <p:nvSpPr>
            <p:cNvPr id="28690" name="Freeform 17"/>
            <p:cNvSpPr>
              <a:spLocks/>
            </p:cNvSpPr>
            <p:nvPr/>
          </p:nvSpPr>
          <p:spPr bwMode="auto">
            <a:xfrm>
              <a:off x="912" y="2909"/>
              <a:ext cx="4608" cy="528"/>
            </a:xfrm>
            <a:custGeom>
              <a:avLst/>
              <a:gdLst>
                <a:gd name="T0" fmla="*/ 5020 w 4230"/>
                <a:gd name="T1" fmla="*/ 923 h 302"/>
                <a:gd name="T2" fmla="*/ 5020 w 4230"/>
                <a:gd name="T3" fmla="*/ 0 h 302"/>
                <a:gd name="T4" fmla="*/ 0 w 4230"/>
                <a:gd name="T5" fmla="*/ 0 h 302"/>
                <a:gd name="T6" fmla="*/ 0 w 4230"/>
                <a:gd name="T7" fmla="*/ 923 h 302"/>
                <a:gd name="T8" fmla="*/ 5020 w 4230"/>
                <a:gd name="T9" fmla="*/ 923 h 302"/>
                <a:gd name="T10" fmla="*/ 5020 w 4230"/>
                <a:gd name="T11" fmla="*/ 923 h 3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30"/>
                <a:gd name="T19" fmla="*/ 0 h 302"/>
                <a:gd name="T20" fmla="*/ 4230 w 4230"/>
                <a:gd name="T21" fmla="*/ 302 h 3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30" h="302">
                  <a:moveTo>
                    <a:pt x="4230" y="302"/>
                  </a:moveTo>
                  <a:lnTo>
                    <a:pt x="4230" y="0"/>
                  </a:lnTo>
                  <a:lnTo>
                    <a:pt x="0" y="0"/>
                  </a:lnTo>
                  <a:lnTo>
                    <a:pt x="0" y="302"/>
                  </a:lnTo>
                  <a:lnTo>
                    <a:pt x="4230" y="30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>
              <a:off x="3744" y="2928"/>
              <a:ext cx="1" cy="5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>
              <a:off x="2673" y="2923"/>
              <a:ext cx="2" cy="53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>
              <a:off x="2173" y="2923"/>
              <a:ext cx="1" cy="5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>
              <a:off x="1180" y="2904"/>
              <a:ext cx="2" cy="5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4607" y="2889"/>
              <a:ext cx="1" cy="53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677" name="Text Box 23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solidFill>
                  <a:schemeClr val="tx2"/>
                </a:solidFill>
              </a:rPr>
              <a:t>전역 인터넷 </a:t>
            </a:r>
            <a:r>
              <a:rPr lang="en-US" altLang="ko-KR" sz="1400">
                <a:solidFill>
                  <a:schemeClr val="tx2"/>
                </a:solidFill>
              </a:rPr>
              <a:t>: </a:t>
            </a:r>
            <a:r>
              <a:rPr lang="ko-KR" altLang="en-US" sz="1400">
                <a:solidFill>
                  <a:schemeClr val="tx2"/>
                </a:solidFill>
              </a:rPr>
              <a:t>차세대 </a:t>
            </a:r>
            <a:r>
              <a:rPr lang="en-US" altLang="ko-KR" sz="1400">
                <a:solidFill>
                  <a:schemeClr val="tx2"/>
                </a:solidFill>
              </a:rPr>
              <a:t>IP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273369"/>
              </p:ext>
            </p:extLst>
          </p:nvPr>
        </p:nvGraphicFramePr>
        <p:xfrm>
          <a:off x="609600" y="1200150"/>
          <a:ext cx="6610350" cy="583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Document" r:id="rId3" imgW="6985597" imgH="6140285" progId="Word.Document.8">
                  <p:embed/>
                </p:oleObj>
              </mc:Choice>
              <mc:Fallback>
                <p:oleObj name="Document" r:id="rId3" imgW="6985597" imgH="61402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00150"/>
                        <a:ext cx="6610350" cy="583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ko-KR"/>
              <a:t>IPv6 </a:t>
            </a:r>
            <a:r>
              <a:rPr lang="ko-KR" altLang="en-US"/>
              <a:t>주소 할당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solidFill>
                  <a:schemeClr val="tx2"/>
                </a:solidFill>
              </a:rPr>
              <a:t>전역 인터넷 </a:t>
            </a:r>
            <a:r>
              <a:rPr lang="en-US" altLang="ko-KR" sz="1400">
                <a:solidFill>
                  <a:schemeClr val="tx2"/>
                </a:solidFill>
              </a:rPr>
              <a:t>: </a:t>
            </a:r>
            <a:r>
              <a:rPr lang="ko-KR" altLang="en-US" sz="1400">
                <a:solidFill>
                  <a:schemeClr val="tx2"/>
                </a:solidFill>
              </a:rPr>
              <a:t>차세대 </a:t>
            </a:r>
            <a:r>
              <a:rPr lang="en-US" altLang="ko-KR" sz="1400">
                <a:solidFill>
                  <a:schemeClr val="tx2"/>
                </a:solidFill>
              </a:rPr>
              <a:t>IP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8738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/>
              <a:t>IPv6 </a:t>
            </a:r>
            <a:r>
              <a:rPr lang="ko-KR" altLang="en-US" dirty="0"/>
              <a:t>헤더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558" y="1484784"/>
            <a:ext cx="5029200" cy="4768552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40-</a:t>
            </a:r>
            <a:r>
              <a:rPr lang="ko-KR" altLang="en-US" sz="2400" dirty="0"/>
              <a:t>바이트 기본 헤더</a:t>
            </a:r>
          </a:p>
          <a:p>
            <a:pPr eaLnBrk="1" hangingPunct="1"/>
            <a:r>
              <a:rPr lang="ko-KR" altLang="en-US" sz="2400" dirty="0"/>
              <a:t>확장 헤더 </a:t>
            </a:r>
          </a:p>
          <a:p>
            <a:pPr lvl="1" eaLnBrk="1" hangingPunct="1"/>
            <a:r>
              <a:rPr lang="ko-KR" altLang="en-US" sz="2400" dirty="0"/>
              <a:t>고정된 순서</a:t>
            </a:r>
            <a:r>
              <a:rPr lang="en-US" altLang="ko-KR" sz="2400" dirty="0"/>
              <a:t>, </a:t>
            </a:r>
            <a:r>
              <a:rPr lang="ko-KR" altLang="en-US" sz="2400" dirty="0"/>
              <a:t>대부분 고정 길이</a:t>
            </a:r>
          </a:p>
          <a:p>
            <a:pPr lvl="1" eaLnBrk="1" hangingPunct="1"/>
            <a:r>
              <a:rPr lang="ko-KR" altLang="en-US" sz="2400" dirty="0"/>
              <a:t>단편화 </a:t>
            </a:r>
            <a:r>
              <a:rPr lang="en-US" altLang="ko-KR" sz="2400" dirty="0"/>
              <a:t>(fragmentation)</a:t>
            </a:r>
          </a:p>
          <a:p>
            <a:pPr lvl="1" eaLnBrk="1" hangingPunct="1"/>
            <a:r>
              <a:rPr lang="ko-KR" altLang="en-US" sz="2400" dirty="0"/>
              <a:t>소스 라우팅</a:t>
            </a:r>
          </a:p>
          <a:p>
            <a:pPr lvl="1" eaLnBrk="1" hangingPunct="1"/>
            <a:r>
              <a:rPr lang="ko-KR" altLang="en-US" sz="2400" dirty="0"/>
              <a:t>인증 및 보안</a:t>
            </a:r>
          </a:p>
          <a:p>
            <a:pPr lvl="1" eaLnBrk="1" hangingPunct="1"/>
            <a:r>
              <a:rPr lang="ko-KR" altLang="en-US" sz="2400" dirty="0"/>
              <a:t>다른 옵션</a:t>
            </a:r>
            <a:endParaRPr lang="en-US" altLang="ko-KR" sz="2400" dirty="0"/>
          </a:p>
          <a:p>
            <a:pPr eaLnBrk="1" hangingPunct="1"/>
            <a:r>
              <a:rPr lang="en-US" altLang="ko-KR" sz="2400" dirty="0"/>
              <a:t>flow</a:t>
            </a:r>
          </a:p>
          <a:p>
            <a:pPr lvl="1" eaLnBrk="1" hangingPunct="1"/>
            <a:r>
              <a:rPr lang="ko-KR" altLang="en-US" sz="2400" dirty="0"/>
              <a:t>같은 수준의 서비스로 처리되어야 하는 패킷들의 연속 </a:t>
            </a:r>
            <a:r>
              <a:rPr lang="en-US" altLang="ko-KR" sz="2400" dirty="0"/>
              <a:t>(sequence of packets)</a:t>
            </a:r>
          </a:p>
          <a:p>
            <a:pPr eaLnBrk="1" hangingPunct="1"/>
            <a:r>
              <a:rPr lang="en-US" altLang="ko-KR" sz="2400" dirty="0" err="1"/>
              <a:t>FlowLabel</a:t>
            </a:r>
            <a:r>
              <a:rPr lang="en-US" altLang="ko-KR" sz="2400" dirty="0"/>
              <a:t>: </a:t>
            </a:r>
            <a:r>
              <a:rPr lang="ko-KR" altLang="en-US" sz="2400" dirty="0"/>
              <a:t>단순</a:t>
            </a:r>
            <a:r>
              <a:rPr lang="en-US" altLang="ko-KR" sz="2400" dirty="0"/>
              <a:t> </a:t>
            </a:r>
            <a:r>
              <a:rPr lang="ko-KR" altLang="en-US" sz="2400" dirty="0"/>
              <a:t>식별자 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5388867" y="1828422"/>
            <a:ext cx="3503613" cy="4267200"/>
            <a:chOff x="1296" y="243"/>
            <a:chExt cx="3084" cy="3228"/>
          </a:xfrm>
        </p:grpSpPr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1378" y="441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V</a:t>
              </a:r>
              <a:endParaRPr lang="en-US" altLang="ko-KR" sz="1000"/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1441" y="441"/>
              <a:ext cx="3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ersion</a:t>
              </a:r>
              <a:endParaRPr lang="en-US" altLang="ko-KR" sz="1000"/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1901" y="441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altLang="ko-KR" sz="1000"/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1956" y="441"/>
              <a:ext cx="52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rafficClass</a:t>
              </a:r>
              <a:endParaRPr lang="en-US" altLang="ko-KR" sz="1000"/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3034" y="441"/>
              <a:ext cx="5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FlowLabel</a:t>
              </a:r>
              <a:endParaRPr lang="en-US" altLang="ko-KR" sz="1000"/>
            </a:p>
          </p:txBody>
        </p:sp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1830" y="674"/>
              <a:ext cx="58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PayloadLen</a:t>
              </a:r>
              <a:endParaRPr lang="en-US" altLang="ko-KR" sz="1000"/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auto">
            <a:xfrm>
              <a:off x="2956" y="674"/>
              <a:ext cx="59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NextHeader</a:t>
              </a:r>
              <a:endParaRPr lang="en-US" altLang="ko-KR" sz="1000"/>
            </a:p>
          </p:txBody>
        </p:sp>
        <p:sp>
          <p:nvSpPr>
            <p:cNvPr id="29709" name="Rectangle 12"/>
            <p:cNvSpPr>
              <a:spLocks noChangeArrowheads="1"/>
            </p:cNvSpPr>
            <p:nvPr/>
          </p:nvSpPr>
          <p:spPr bwMode="auto">
            <a:xfrm>
              <a:off x="3741" y="674"/>
              <a:ext cx="4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HopLimit</a:t>
              </a:r>
              <a:endParaRPr lang="en-US" altLang="ko-KR" sz="1000"/>
            </a:p>
          </p:txBody>
        </p:sp>
        <p:sp>
          <p:nvSpPr>
            <p:cNvPr id="29710" name="Rectangle 13"/>
            <p:cNvSpPr>
              <a:spLocks noChangeArrowheads="1"/>
            </p:cNvSpPr>
            <p:nvPr/>
          </p:nvSpPr>
          <p:spPr bwMode="auto">
            <a:xfrm>
              <a:off x="2466" y="909"/>
              <a:ext cx="106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SourceAddress</a:t>
              </a:r>
              <a:endParaRPr lang="en-US" altLang="ko-KR" sz="1400"/>
            </a:p>
          </p:txBody>
        </p:sp>
        <p:sp>
          <p:nvSpPr>
            <p:cNvPr id="29711" name="Rectangle 14"/>
            <p:cNvSpPr>
              <a:spLocks noChangeArrowheads="1"/>
            </p:cNvSpPr>
            <p:nvPr/>
          </p:nvSpPr>
          <p:spPr bwMode="auto">
            <a:xfrm>
              <a:off x="2368" y="1874"/>
              <a:ext cx="1354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DestinationAddress</a:t>
              </a:r>
              <a:endParaRPr lang="en-US" altLang="ko-KR" sz="1400"/>
            </a:p>
          </p:txBody>
        </p:sp>
        <p:sp>
          <p:nvSpPr>
            <p:cNvPr id="29712" name="Rectangle 15"/>
            <p:cNvSpPr>
              <a:spLocks noChangeArrowheads="1"/>
            </p:cNvSpPr>
            <p:nvPr/>
          </p:nvSpPr>
          <p:spPr bwMode="auto">
            <a:xfrm>
              <a:off x="1327" y="391"/>
              <a:ext cx="2989" cy="25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>
              <a:off x="1344" y="624"/>
              <a:ext cx="29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4" name="Line 17"/>
            <p:cNvSpPr>
              <a:spLocks noChangeShapeType="1"/>
            </p:cNvSpPr>
            <p:nvPr/>
          </p:nvSpPr>
          <p:spPr bwMode="auto">
            <a:xfrm>
              <a:off x="1327" y="867"/>
              <a:ext cx="2989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>
              <a:off x="1327" y="1106"/>
              <a:ext cx="29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6" name="Line 19"/>
            <p:cNvSpPr>
              <a:spLocks noChangeShapeType="1"/>
            </p:cNvSpPr>
            <p:nvPr/>
          </p:nvSpPr>
          <p:spPr bwMode="auto">
            <a:xfrm>
              <a:off x="1296" y="1344"/>
              <a:ext cx="2989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7" name="Line 20"/>
            <p:cNvSpPr>
              <a:spLocks noChangeShapeType="1"/>
            </p:cNvSpPr>
            <p:nvPr/>
          </p:nvSpPr>
          <p:spPr bwMode="auto">
            <a:xfrm>
              <a:off x="1327" y="1582"/>
              <a:ext cx="29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>
              <a:off x="1327" y="1818"/>
              <a:ext cx="2989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19" name="Line 22"/>
            <p:cNvSpPr>
              <a:spLocks noChangeShapeType="1"/>
            </p:cNvSpPr>
            <p:nvPr/>
          </p:nvSpPr>
          <p:spPr bwMode="auto">
            <a:xfrm>
              <a:off x="1327" y="2060"/>
              <a:ext cx="29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0" name="Line 23"/>
            <p:cNvSpPr>
              <a:spLocks noChangeShapeType="1"/>
            </p:cNvSpPr>
            <p:nvPr/>
          </p:nvSpPr>
          <p:spPr bwMode="auto">
            <a:xfrm>
              <a:off x="1327" y="2300"/>
              <a:ext cx="29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1" name="Line 24"/>
            <p:cNvSpPr>
              <a:spLocks noChangeShapeType="1"/>
            </p:cNvSpPr>
            <p:nvPr/>
          </p:nvSpPr>
          <p:spPr bwMode="auto">
            <a:xfrm>
              <a:off x="1327" y="2536"/>
              <a:ext cx="2989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2" name="Line 25"/>
            <p:cNvSpPr>
              <a:spLocks noChangeShapeType="1"/>
            </p:cNvSpPr>
            <p:nvPr/>
          </p:nvSpPr>
          <p:spPr bwMode="auto">
            <a:xfrm>
              <a:off x="1327" y="2775"/>
              <a:ext cx="29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3" name="Line 26"/>
            <p:cNvSpPr>
              <a:spLocks noChangeShapeType="1"/>
            </p:cNvSpPr>
            <p:nvPr/>
          </p:nvSpPr>
          <p:spPr bwMode="auto">
            <a:xfrm>
              <a:off x="2880" y="631"/>
              <a:ext cx="1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4" name="Line 27"/>
            <p:cNvSpPr>
              <a:spLocks noChangeShapeType="1"/>
            </p:cNvSpPr>
            <p:nvPr/>
          </p:nvSpPr>
          <p:spPr bwMode="auto">
            <a:xfrm>
              <a:off x="2552" y="391"/>
              <a:ext cx="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5" name="Line 28"/>
            <p:cNvSpPr>
              <a:spLocks noChangeShapeType="1"/>
            </p:cNvSpPr>
            <p:nvPr/>
          </p:nvSpPr>
          <p:spPr bwMode="auto">
            <a:xfrm>
              <a:off x="3598" y="631"/>
              <a:ext cx="1" cy="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6" name="Line 29"/>
            <p:cNvSpPr>
              <a:spLocks noChangeShapeType="1"/>
            </p:cNvSpPr>
            <p:nvPr/>
          </p:nvSpPr>
          <p:spPr bwMode="auto">
            <a:xfrm>
              <a:off x="1778" y="391"/>
              <a:ext cx="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27" name="Rectangle 30"/>
            <p:cNvSpPr>
              <a:spLocks noChangeArrowheads="1"/>
            </p:cNvSpPr>
            <p:nvPr/>
          </p:nvSpPr>
          <p:spPr bwMode="auto">
            <a:xfrm>
              <a:off x="1299" y="243"/>
              <a:ext cx="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ko-KR" sz="1000"/>
            </a:p>
          </p:txBody>
        </p:sp>
        <p:sp>
          <p:nvSpPr>
            <p:cNvPr id="29728" name="Rectangle 31"/>
            <p:cNvSpPr>
              <a:spLocks noChangeArrowheads="1"/>
            </p:cNvSpPr>
            <p:nvPr/>
          </p:nvSpPr>
          <p:spPr bwMode="auto">
            <a:xfrm>
              <a:off x="1747" y="243"/>
              <a:ext cx="6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ko-KR" sz="1000"/>
            </a:p>
          </p:txBody>
        </p:sp>
        <p:sp>
          <p:nvSpPr>
            <p:cNvPr id="29729" name="Rectangle 32"/>
            <p:cNvSpPr>
              <a:spLocks noChangeArrowheads="1"/>
            </p:cNvSpPr>
            <p:nvPr/>
          </p:nvSpPr>
          <p:spPr bwMode="auto">
            <a:xfrm>
              <a:off x="2496" y="243"/>
              <a:ext cx="12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US" altLang="ko-KR" sz="1000"/>
            </a:p>
          </p:txBody>
        </p:sp>
        <p:sp>
          <p:nvSpPr>
            <p:cNvPr id="29730" name="Rectangle 33"/>
            <p:cNvSpPr>
              <a:spLocks noChangeArrowheads="1"/>
            </p:cNvSpPr>
            <p:nvPr/>
          </p:nvSpPr>
          <p:spPr bwMode="auto">
            <a:xfrm>
              <a:off x="2830" y="243"/>
              <a:ext cx="12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altLang="ko-KR" sz="1000"/>
            </a:p>
          </p:txBody>
        </p:sp>
        <p:sp>
          <p:nvSpPr>
            <p:cNvPr id="29731" name="Rectangle 34"/>
            <p:cNvSpPr>
              <a:spLocks noChangeArrowheads="1"/>
            </p:cNvSpPr>
            <p:nvPr/>
          </p:nvSpPr>
          <p:spPr bwMode="auto">
            <a:xfrm>
              <a:off x="3554" y="243"/>
              <a:ext cx="12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 altLang="ko-KR" sz="1000"/>
            </a:p>
          </p:txBody>
        </p:sp>
        <p:sp>
          <p:nvSpPr>
            <p:cNvPr id="29732" name="Rectangle 35"/>
            <p:cNvSpPr>
              <a:spLocks noChangeArrowheads="1"/>
            </p:cNvSpPr>
            <p:nvPr/>
          </p:nvSpPr>
          <p:spPr bwMode="auto">
            <a:xfrm>
              <a:off x="4257" y="243"/>
              <a:ext cx="12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000">
                  <a:solidFill>
                    <a:srgbClr val="000000"/>
                  </a:solidFill>
                  <a:latin typeface="Arial" charset="0"/>
                </a:rPr>
                <a:t>31</a:t>
              </a:r>
              <a:endParaRPr lang="en-US" altLang="ko-KR" sz="1000"/>
            </a:p>
          </p:txBody>
        </p:sp>
        <p:sp>
          <p:nvSpPr>
            <p:cNvPr id="29733" name="Freeform 36"/>
            <p:cNvSpPr>
              <a:spLocks/>
            </p:cNvSpPr>
            <p:nvPr/>
          </p:nvSpPr>
          <p:spPr bwMode="auto">
            <a:xfrm>
              <a:off x="1327" y="2775"/>
              <a:ext cx="2989" cy="350"/>
            </a:xfrm>
            <a:custGeom>
              <a:avLst/>
              <a:gdLst>
                <a:gd name="T0" fmla="*/ 0 w 2989"/>
                <a:gd name="T1" fmla="*/ 325 h 350"/>
                <a:gd name="T2" fmla="*/ 0 w 2989"/>
                <a:gd name="T3" fmla="*/ 0 h 350"/>
                <a:gd name="T4" fmla="*/ 2989 w 2989"/>
                <a:gd name="T5" fmla="*/ 0 h 350"/>
                <a:gd name="T6" fmla="*/ 2989 w 2989"/>
                <a:gd name="T7" fmla="*/ 322 h 350"/>
                <a:gd name="T8" fmla="*/ 2784 w 2989"/>
                <a:gd name="T9" fmla="*/ 221 h 350"/>
                <a:gd name="T10" fmla="*/ 2529 w 2989"/>
                <a:gd name="T11" fmla="*/ 303 h 350"/>
                <a:gd name="T12" fmla="*/ 2306 w 2989"/>
                <a:gd name="T13" fmla="*/ 170 h 350"/>
                <a:gd name="T14" fmla="*/ 2145 w 2989"/>
                <a:gd name="T15" fmla="*/ 303 h 350"/>
                <a:gd name="T16" fmla="*/ 1925 w 2989"/>
                <a:gd name="T17" fmla="*/ 237 h 350"/>
                <a:gd name="T18" fmla="*/ 1698 w 2989"/>
                <a:gd name="T19" fmla="*/ 300 h 350"/>
                <a:gd name="T20" fmla="*/ 1484 w 2989"/>
                <a:gd name="T21" fmla="*/ 218 h 350"/>
                <a:gd name="T22" fmla="*/ 1314 w 2989"/>
                <a:gd name="T23" fmla="*/ 315 h 350"/>
                <a:gd name="T24" fmla="*/ 1169 w 2989"/>
                <a:gd name="T25" fmla="*/ 224 h 350"/>
                <a:gd name="T26" fmla="*/ 999 w 2989"/>
                <a:gd name="T27" fmla="*/ 278 h 350"/>
                <a:gd name="T28" fmla="*/ 851 w 2989"/>
                <a:gd name="T29" fmla="*/ 218 h 350"/>
                <a:gd name="T30" fmla="*/ 674 w 2989"/>
                <a:gd name="T31" fmla="*/ 350 h 350"/>
                <a:gd name="T32" fmla="*/ 530 w 2989"/>
                <a:gd name="T33" fmla="*/ 230 h 350"/>
                <a:gd name="T34" fmla="*/ 334 w 2989"/>
                <a:gd name="T35" fmla="*/ 300 h 350"/>
                <a:gd name="T36" fmla="*/ 180 w 2989"/>
                <a:gd name="T37" fmla="*/ 230 h 350"/>
                <a:gd name="T38" fmla="*/ 0 w 2989"/>
                <a:gd name="T39" fmla="*/ 325 h 350"/>
                <a:gd name="T40" fmla="*/ 0 w 2989"/>
                <a:gd name="T41" fmla="*/ 325 h 3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89"/>
                <a:gd name="T64" fmla="*/ 0 h 350"/>
                <a:gd name="T65" fmla="*/ 2989 w 2989"/>
                <a:gd name="T66" fmla="*/ 350 h 3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89" h="350">
                  <a:moveTo>
                    <a:pt x="0" y="325"/>
                  </a:moveTo>
                  <a:lnTo>
                    <a:pt x="0" y="0"/>
                  </a:lnTo>
                  <a:lnTo>
                    <a:pt x="2989" y="0"/>
                  </a:lnTo>
                  <a:lnTo>
                    <a:pt x="2989" y="322"/>
                  </a:lnTo>
                  <a:lnTo>
                    <a:pt x="2784" y="221"/>
                  </a:lnTo>
                  <a:lnTo>
                    <a:pt x="2529" y="303"/>
                  </a:lnTo>
                  <a:lnTo>
                    <a:pt x="2306" y="170"/>
                  </a:lnTo>
                  <a:lnTo>
                    <a:pt x="2145" y="303"/>
                  </a:lnTo>
                  <a:lnTo>
                    <a:pt x="1925" y="237"/>
                  </a:lnTo>
                  <a:lnTo>
                    <a:pt x="1698" y="300"/>
                  </a:lnTo>
                  <a:lnTo>
                    <a:pt x="1484" y="218"/>
                  </a:lnTo>
                  <a:lnTo>
                    <a:pt x="1314" y="315"/>
                  </a:lnTo>
                  <a:lnTo>
                    <a:pt x="1169" y="224"/>
                  </a:lnTo>
                  <a:lnTo>
                    <a:pt x="999" y="278"/>
                  </a:lnTo>
                  <a:lnTo>
                    <a:pt x="851" y="218"/>
                  </a:lnTo>
                  <a:lnTo>
                    <a:pt x="674" y="350"/>
                  </a:lnTo>
                  <a:lnTo>
                    <a:pt x="530" y="230"/>
                  </a:lnTo>
                  <a:lnTo>
                    <a:pt x="334" y="300"/>
                  </a:lnTo>
                  <a:lnTo>
                    <a:pt x="180" y="230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4" name="Freeform 37"/>
            <p:cNvSpPr>
              <a:spLocks/>
            </p:cNvSpPr>
            <p:nvPr/>
          </p:nvSpPr>
          <p:spPr bwMode="auto">
            <a:xfrm>
              <a:off x="1327" y="2775"/>
              <a:ext cx="2989" cy="350"/>
            </a:xfrm>
            <a:custGeom>
              <a:avLst/>
              <a:gdLst>
                <a:gd name="T0" fmla="*/ 0 w 2989"/>
                <a:gd name="T1" fmla="*/ 325 h 350"/>
                <a:gd name="T2" fmla="*/ 0 w 2989"/>
                <a:gd name="T3" fmla="*/ 0 h 350"/>
                <a:gd name="T4" fmla="*/ 2989 w 2989"/>
                <a:gd name="T5" fmla="*/ 0 h 350"/>
                <a:gd name="T6" fmla="*/ 2989 w 2989"/>
                <a:gd name="T7" fmla="*/ 322 h 350"/>
                <a:gd name="T8" fmla="*/ 2784 w 2989"/>
                <a:gd name="T9" fmla="*/ 221 h 350"/>
                <a:gd name="T10" fmla="*/ 2529 w 2989"/>
                <a:gd name="T11" fmla="*/ 303 h 350"/>
                <a:gd name="T12" fmla="*/ 2306 w 2989"/>
                <a:gd name="T13" fmla="*/ 170 h 350"/>
                <a:gd name="T14" fmla="*/ 2145 w 2989"/>
                <a:gd name="T15" fmla="*/ 303 h 350"/>
                <a:gd name="T16" fmla="*/ 1925 w 2989"/>
                <a:gd name="T17" fmla="*/ 237 h 350"/>
                <a:gd name="T18" fmla="*/ 1698 w 2989"/>
                <a:gd name="T19" fmla="*/ 300 h 350"/>
                <a:gd name="T20" fmla="*/ 1484 w 2989"/>
                <a:gd name="T21" fmla="*/ 218 h 350"/>
                <a:gd name="T22" fmla="*/ 1314 w 2989"/>
                <a:gd name="T23" fmla="*/ 315 h 350"/>
                <a:gd name="T24" fmla="*/ 1169 w 2989"/>
                <a:gd name="T25" fmla="*/ 224 h 350"/>
                <a:gd name="T26" fmla="*/ 999 w 2989"/>
                <a:gd name="T27" fmla="*/ 278 h 350"/>
                <a:gd name="T28" fmla="*/ 851 w 2989"/>
                <a:gd name="T29" fmla="*/ 218 h 350"/>
                <a:gd name="T30" fmla="*/ 674 w 2989"/>
                <a:gd name="T31" fmla="*/ 350 h 350"/>
                <a:gd name="T32" fmla="*/ 530 w 2989"/>
                <a:gd name="T33" fmla="*/ 230 h 350"/>
                <a:gd name="T34" fmla="*/ 334 w 2989"/>
                <a:gd name="T35" fmla="*/ 300 h 350"/>
                <a:gd name="T36" fmla="*/ 180 w 2989"/>
                <a:gd name="T37" fmla="*/ 230 h 350"/>
                <a:gd name="T38" fmla="*/ 0 w 2989"/>
                <a:gd name="T39" fmla="*/ 325 h 350"/>
                <a:gd name="T40" fmla="*/ 0 w 2989"/>
                <a:gd name="T41" fmla="*/ 325 h 3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89"/>
                <a:gd name="T64" fmla="*/ 0 h 350"/>
                <a:gd name="T65" fmla="*/ 2989 w 2989"/>
                <a:gd name="T66" fmla="*/ 350 h 3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89" h="350">
                  <a:moveTo>
                    <a:pt x="0" y="325"/>
                  </a:moveTo>
                  <a:lnTo>
                    <a:pt x="0" y="0"/>
                  </a:lnTo>
                  <a:lnTo>
                    <a:pt x="2989" y="0"/>
                  </a:lnTo>
                  <a:lnTo>
                    <a:pt x="2989" y="322"/>
                  </a:lnTo>
                  <a:lnTo>
                    <a:pt x="2784" y="221"/>
                  </a:lnTo>
                  <a:lnTo>
                    <a:pt x="2529" y="303"/>
                  </a:lnTo>
                  <a:lnTo>
                    <a:pt x="2306" y="170"/>
                  </a:lnTo>
                  <a:lnTo>
                    <a:pt x="2145" y="303"/>
                  </a:lnTo>
                  <a:lnTo>
                    <a:pt x="1925" y="237"/>
                  </a:lnTo>
                  <a:lnTo>
                    <a:pt x="1698" y="300"/>
                  </a:lnTo>
                  <a:lnTo>
                    <a:pt x="1484" y="218"/>
                  </a:lnTo>
                  <a:lnTo>
                    <a:pt x="1314" y="315"/>
                  </a:lnTo>
                  <a:lnTo>
                    <a:pt x="1169" y="224"/>
                  </a:lnTo>
                  <a:lnTo>
                    <a:pt x="999" y="278"/>
                  </a:lnTo>
                  <a:lnTo>
                    <a:pt x="851" y="218"/>
                  </a:lnTo>
                  <a:lnTo>
                    <a:pt x="674" y="350"/>
                  </a:lnTo>
                  <a:lnTo>
                    <a:pt x="530" y="230"/>
                  </a:lnTo>
                  <a:lnTo>
                    <a:pt x="334" y="300"/>
                  </a:lnTo>
                  <a:lnTo>
                    <a:pt x="180" y="230"/>
                  </a:lnTo>
                  <a:lnTo>
                    <a:pt x="0" y="32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5" name="Freeform 38"/>
            <p:cNvSpPr>
              <a:spLocks/>
            </p:cNvSpPr>
            <p:nvPr/>
          </p:nvSpPr>
          <p:spPr bwMode="auto">
            <a:xfrm>
              <a:off x="1324" y="3040"/>
              <a:ext cx="2992" cy="431"/>
            </a:xfrm>
            <a:custGeom>
              <a:avLst/>
              <a:gdLst>
                <a:gd name="T0" fmla="*/ 0 w 2992"/>
                <a:gd name="T1" fmla="*/ 154 h 431"/>
                <a:gd name="T2" fmla="*/ 3 w 2992"/>
                <a:gd name="T3" fmla="*/ 431 h 431"/>
                <a:gd name="T4" fmla="*/ 2992 w 2992"/>
                <a:gd name="T5" fmla="*/ 431 h 431"/>
                <a:gd name="T6" fmla="*/ 2992 w 2992"/>
                <a:gd name="T7" fmla="*/ 151 h 431"/>
                <a:gd name="T8" fmla="*/ 2784 w 2992"/>
                <a:gd name="T9" fmla="*/ 50 h 431"/>
                <a:gd name="T10" fmla="*/ 2532 w 2992"/>
                <a:gd name="T11" fmla="*/ 132 h 431"/>
                <a:gd name="T12" fmla="*/ 2309 w 2992"/>
                <a:gd name="T13" fmla="*/ 0 h 431"/>
                <a:gd name="T14" fmla="*/ 2148 w 2992"/>
                <a:gd name="T15" fmla="*/ 132 h 431"/>
                <a:gd name="T16" fmla="*/ 1924 w 2992"/>
                <a:gd name="T17" fmla="*/ 66 h 431"/>
                <a:gd name="T18" fmla="*/ 1701 w 2992"/>
                <a:gd name="T19" fmla="*/ 129 h 431"/>
                <a:gd name="T20" fmla="*/ 1487 w 2992"/>
                <a:gd name="T21" fmla="*/ 44 h 431"/>
                <a:gd name="T22" fmla="*/ 1317 w 2992"/>
                <a:gd name="T23" fmla="*/ 145 h 431"/>
                <a:gd name="T24" fmla="*/ 1172 w 2992"/>
                <a:gd name="T25" fmla="*/ 53 h 431"/>
                <a:gd name="T26" fmla="*/ 1002 w 2992"/>
                <a:gd name="T27" fmla="*/ 107 h 431"/>
                <a:gd name="T28" fmla="*/ 854 w 2992"/>
                <a:gd name="T29" fmla="*/ 44 h 431"/>
                <a:gd name="T30" fmla="*/ 677 w 2992"/>
                <a:gd name="T31" fmla="*/ 179 h 431"/>
                <a:gd name="T32" fmla="*/ 533 w 2992"/>
                <a:gd name="T33" fmla="*/ 60 h 431"/>
                <a:gd name="T34" fmla="*/ 337 w 2992"/>
                <a:gd name="T35" fmla="*/ 129 h 431"/>
                <a:gd name="T36" fmla="*/ 183 w 2992"/>
                <a:gd name="T37" fmla="*/ 60 h 431"/>
                <a:gd name="T38" fmla="*/ 3 w 2992"/>
                <a:gd name="T39" fmla="*/ 154 h 431"/>
                <a:gd name="T40" fmla="*/ 3 w 2992"/>
                <a:gd name="T41" fmla="*/ 154 h 431"/>
                <a:gd name="T42" fmla="*/ 0 w 2992"/>
                <a:gd name="T43" fmla="*/ 154 h 43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92"/>
                <a:gd name="T67" fmla="*/ 0 h 431"/>
                <a:gd name="T68" fmla="*/ 2992 w 2992"/>
                <a:gd name="T69" fmla="*/ 431 h 43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92" h="431">
                  <a:moveTo>
                    <a:pt x="0" y="154"/>
                  </a:moveTo>
                  <a:lnTo>
                    <a:pt x="3" y="431"/>
                  </a:lnTo>
                  <a:lnTo>
                    <a:pt x="2992" y="431"/>
                  </a:lnTo>
                  <a:lnTo>
                    <a:pt x="2992" y="151"/>
                  </a:lnTo>
                  <a:lnTo>
                    <a:pt x="2784" y="50"/>
                  </a:lnTo>
                  <a:lnTo>
                    <a:pt x="2532" y="132"/>
                  </a:lnTo>
                  <a:lnTo>
                    <a:pt x="2309" y="0"/>
                  </a:lnTo>
                  <a:lnTo>
                    <a:pt x="2148" y="132"/>
                  </a:lnTo>
                  <a:lnTo>
                    <a:pt x="1924" y="66"/>
                  </a:lnTo>
                  <a:lnTo>
                    <a:pt x="1701" y="129"/>
                  </a:lnTo>
                  <a:lnTo>
                    <a:pt x="1487" y="44"/>
                  </a:lnTo>
                  <a:lnTo>
                    <a:pt x="1317" y="145"/>
                  </a:lnTo>
                  <a:lnTo>
                    <a:pt x="1172" y="53"/>
                  </a:lnTo>
                  <a:lnTo>
                    <a:pt x="1002" y="107"/>
                  </a:lnTo>
                  <a:lnTo>
                    <a:pt x="854" y="44"/>
                  </a:lnTo>
                  <a:lnTo>
                    <a:pt x="677" y="179"/>
                  </a:lnTo>
                  <a:lnTo>
                    <a:pt x="533" y="60"/>
                  </a:lnTo>
                  <a:lnTo>
                    <a:pt x="337" y="129"/>
                  </a:lnTo>
                  <a:lnTo>
                    <a:pt x="183" y="60"/>
                  </a:lnTo>
                  <a:lnTo>
                    <a:pt x="3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6" name="Freeform 39"/>
            <p:cNvSpPr>
              <a:spLocks/>
            </p:cNvSpPr>
            <p:nvPr/>
          </p:nvSpPr>
          <p:spPr bwMode="auto">
            <a:xfrm>
              <a:off x="1324" y="3040"/>
              <a:ext cx="2992" cy="431"/>
            </a:xfrm>
            <a:custGeom>
              <a:avLst/>
              <a:gdLst>
                <a:gd name="T0" fmla="*/ 0 w 2992"/>
                <a:gd name="T1" fmla="*/ 154 h 431"/>
                <a:gd name="T2" fmla="*/ 3 w 2992"/>
                <a:gd name="T3" fmla="*/ 431 h 431"/>
                <a:gd name="T4" fmla="*/ 2992 w 2992"/>
                <a:gd name="T5" fmla="*/ 431 h 431"/>
                <a:gd name="T6" fmla="*/ 2992 w 2992"/>
                <a:gd name="T7" fmla="*/ 151 h 431"/>
                <a:gd name="T8" fmla="*/ 2784 w 2992"/>
                <a:gd name="T9" fmla="*/ 50 h 431"/>
                <a:gd name="T10" fmla="*/ 2532 w 2992"/>
                <a:gd name="T11" fmla="*/ 132 h 431"/>
                <a:gd name="T12" fmla="*/ 2309 w 2992"/>
                <a:gd name="T13" fmla="*/ 0 h 431"/>
                <a:gd name="T14" fmla="*/ 2148 w 2992"/>
                <a:gd name="T15" fmla="*/ 132 h 431"/>
                <a:gd name="T16" fmla="*/ 1924 w 2992"/>
                <a:gd name="T17" fmla="*/ 66 h 431"/>
                <a:gd name="T18" fmla="*/ 1701 w 2992"/>
                <a:gd name="T19" fmla="*/ 129 h 431"/>
                <a:gd name="T20" fmla="*/ 1487 w 2992"/>
                <a:gd name="T21" fmla="*/ 44 h 431"/>
                <a:gd name="T22" fmla="*/ 1317 w 2992"/>
                <a:gd name="T23" fmla="*/ 145 h 431"/>
                <a:gd name="T24" fmla="*/ 1172 w 2992"/>
                <a:gd name="T25" fmla="*/ 53 h 431"/>
                <a:gd name="T26" fmla="*/ 1002 w 2992"/>
                <a:gd name="T27" fmla="*/ 107 h 431"/>
                <a:gd name="T28" fmla="*/ 854 w 2992"/>
                <a:gd name="T29" fmla="*/ 44 h 431"/>
                <a:gd name="T30" fmla="*/ 677 w 2992"/>
                <a:gd name="T31" fmla="*/ 179 h 431"/>
                <a:gd name="T32" fmla="*/ 533 w 2992"/>
                <a:gd name="T33" fmla="*/ 60 h 431"/>
                <a:gd name="T34" fmla="*/ 337 w 2992"/>
                <a:gd name="T35" fmla="*/ 129 h 431"/>
                <a:gd name="T36" fmla="*/ 183 w 2992"/>
                <a:gd name="T37" fmla="*/ 60 h 431"/>
                <a:gd name="T38" fmla="*/ 3 w 2992"/>
                <a:gd name="T39" fmla="*/ 154 h 431"/>
                <a:gd name="T40" fmla="*/ 3 w 2992"/>
                <a:gd name="T41" fmla="*/ 154 h 4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92"/>
                <a:gd name="T64" fmla="*/ 0 h 431"/>
                <a:gd name="T65" fmla="*/ 2992 w 2992"/>
                <a:gd name="T66" fmla="*/ 431 h 43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92" h="431">
                  <a:moveTo>
                    <a:pt x="0" y="154"/>
                  </a:moveTo>
                  <a:lnTo>
                    <a:pt x="3" y="431"/>
                  </a:lnTo>
                  <a:lnTo>
                    <a:pt x="2992" y="431"/>
                  </a:lnTo>
                  <a:lnTo>
                    <a:pt x="2992" y="151"/>
                  </a:lnTo>
                  <a:lnTo>
                    <a:pt x="2784" y="50"/>
                  </a:lnTo>
                  <a:lnTo>
                    <a:pt x="2532" y="132"/>
                  </a:lnTo>
                  <a:lnTo>
                    <a:pt x="2309" y="0"/>
                  </a:lnTo>
                  <a:lnTo>
                    <a:pt x="2148" y="132"/>
                  </a:lnTo>
                  <a:lnTo>
                    <a:pt x="1924" y="66"/>
                  </a:lnTo>
                  <a:lnTo>
                    <a:pt x="1701" y="129"/>
                  </a:lnTo>
                  <a:lnTo>
                    <a:pt x="1487" y="44"/>
                  </a:lnTo>
                  <a:lnTo>
                    <a:pt x="1317" y="145"/>
                  </a:lnTo>
                  <a:lnTo>
                    <a:pt x="1172" y="53"/>
                  </a:lnTo>
                  <a:lnTo>
                    <a:pt x="1002" y="107"/>
                  </a:lnTo>
                  <a:lnTo>
                    <a:pt x="854" y="44"/>
                  </a:lnTo>
                  <a:lnTo>
                    <a:pt x="677" y="179"/>
                  </a:lnTo>
                  <a:lnTo>
                    <a:pt x="533" y="60"/>
                  </a:lnTo>
                  <a:lnTo>
                    <a:pt x="337" y="129"/>
                  </a:lnTo>
                  <a:lnTo>
                    <a:pt x="183" y="60"/>
                  </a:lnTo>
                  <a:lnTo>
                    <a:pt x="3" y="15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37" name="Rectangle 40"/>
            <p:cNvSpPr>
              <a:spLocks noChangeArrowheads="1"/>
            </p:cNvSpPr>
            <p:nvPr/>
          </p:nvSpPr>
          <p:spPr bwMode="auto">
            <a:xfrm>
              <a:off x="2424" y="2819"/>
              <a:ext cx="11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Next header/data</a:t>
              </a:r>
              <a:endParaRPr lang="en-US" altLang="ko-KR" sz="1400"/>
            </a:p>
          </p:txBody>
        </p:sp>
      </p:grpSp>
      <p:sp>
        <p:nvSpPr>
          <p:cNvPr id="29701" name="Text Box 41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solidFill>
                  <a:schemeClr val="tx2"/>
                </a:solidFill>
              </a:rPr>
              <a:t>전역 인터넷 </a:t>
            </a:r>
            <a:r>
              <a:rPr lang="en-US" altLang="ko-KR" sz="1400">
                <a:solidFill>
                  <a:schemeClr val="tx2"/>
                </a:solidFill>
              </a:rPr>
              <a:t>: </a:t>
            </a:r>
            <a:r>
              <a:rPr lang="ko-KR" altLang="en-US" sz="1400">
                <a:solidFill>
                  <a:schemeClr val="tx2"/>
                </a:solidFill>
              </a:rPr>
              <a:t>차세대 </a:t>
            </a:r>
            <a:r>
              <a:rPr lang="en-US" altLang="ko-KR" sz="1400">
                <a:solidFill>
                  <a:schemeClr val="tx2"/>
                </a:solidFill>
              </a:rPr>
              <a:t>IP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EA89D-236E-4110-B718-DF6BE83F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792088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en-US" altLang="ko-KR" dirty="0" err="1"/>
              <a:t>NextHeader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AB011-7F24-4C05-BBAA-867808362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r>
              <a:rPr lang="ko-KR" altLang="en-US" dirty="0"/>
              <a:t>상위 프로토콜 </a:t>
            </a:r>
            <a:r>
              <a:rPr lang="en-US" altLang="ko-KR" dirty="0" err="1"/>
              <a:t>DemuxKey</a:t>
            </a:r>
            <a:r>
              <a:rPr lang="en-US" altLang="ko-KR" dirty="0"/>
              <a:t> (IPv4</a:t>
            </a:r>
            <a:r>
              <a:rPr lang="ko-KR" altLang="en-US" dirty="0"/>
              <a:t> 헤더에서 </a:t>
            </a:r>
            <a:r>
              <a:rPr lang="en-US" altLang="ko-KR" dirty="0" err="1"/>
              <a:t>prot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optional header </a:t>
            </a:r>
            <a:r>
              <a:rPr lang="ko-KR" altLang="en-US" dirty="0"/>
              <a:t>유무</a:t>
            </a:r>
            <a:r>
              <a:rPr lang="en-US" altLang="ko-KR" dirty="0"/>
              <a:t>/</a:t>
            </a:r>
            <a:r>
              <a:rPr lang="ko-KR" altLang="en-US" dirty="0"/>
              <a:t>종료 표시 및 </a:t>
            </a:r>
            <a:r>
              <a:rPr lang="en-US" altLang="ko-KR" dirty="0"/>
              <a:t>payload </a:t>
            </a:r>
            <a:r>
              <a:rPr lang="ko-KR" altLang="en-US" dirty="0"/>
              <a:t>시작점 표시</a:t>
            </a:r>
          </a:p>
        </p:txBody>
      </p:sp>
      <p:pic>
        <p:nvPicPr>
          <p:cNvPr id="4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B4A8D17-1578-4A64-9F2C-C8C131ED0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421" y="2633735"/>
            <a:ext cx="6861939" cy="402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6167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29575" cy="1143000"/>
          </a:xfrm>
        </p:spPr>
        <p:txBody>
          <a:bodyPr/>
          <a:lstStyle/>
          <a:p>
            <a:pPr eaLnBrk="1" hangingPunct="1"/>
            <a:r>
              <a:rPr lang="en-US" altLang="ko-KR" sz="4000"/>
              <a:t>4</a:t>
            </a:r>
            <a:r>
              <a:rPr lang="ko-KR" altLang="en-US" sz="4000"/>
              <a:t>장</a:t>
            </a:r>
            <a:r>
              <a:rPr lang="en-US" altLang="ko-KR" sz="4000"/>
              <a:t>. </a:t>
            </a:r>
            <a:r>
              <a:rPr lang="ko-KR" altLang="en-US" sz="4000"/>
              <a:t>인터네트워킹 </a:t>
            </a:r>
            <a:r>
              <a:rPr lang="en-US" altLang="ko-KR" sz="4000"/>
              <a:t>(Internetworking)</a:t>
            </a:r>
            <a:endParaRPr lang="ko-KR" altLang="en-US" sz="40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81200"/>
            <a:ext cx="755860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ko-KR" altLang="en-US" sz="2800" dirty="0" err="1"/>
              <a:t>인터네트워킹</a:t>
            </a:r>
            <a:r>
              <a:rPr lang="ko-KR" altLang="en-US" sz="2800" dirty="0"/>
              <a:t> 기본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ko-KR" altLang="en-US" sz="2400" dirty="0"/>
              <a:t> </a:t>
            </a:r>
            <a:r>
              <a:rPr lang="en-US" altLang="ko-KR" sz="2400" dirty="0"/>
              <a:t>IP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en-US" altLang="ko-KR" sz="2400" dirty="0"/>
              <a:t>DHCP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en-US" altLang="ko-KR" sz="2400" dirty="0"/>
              <a:t>Virtual Networks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ko-KR" altLang="en-US" sz="2800" dirty="0" err="1">
                <a:solidFill>
                  <a:schemeClr val="folHlink"/>
                </a:solidFill>
              </a:rPr>
              <a:t>라우팅</a:t>
            </a:r>
            <a:r>
              <a:rPr lang="ko-KR" altLang="en-US" sz="2800" dirty="0">
                <a:solidFill>
                  <a:schemeClr val="folHlink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ko-KR" altLang="en-US" sz="2800" dirty="0"/>
              <a:t>전역 인터넷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en-US" altLang="ko-KR" sz="2400"/>
              <a:t>IPv6</a:t>
            </a:r>
            <a:endParaRPr lang="en-US" altLang="ko-KR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en-US" altLang="ko-KR" sz="2600" dirty="0"/>
              <a:t>Mobile hosts</a:t>
            </a:r>
          </a:p>
        </p:txBody>
      </p:sp>
    </p:spTree>
    <p:extLst>
      <p:ext uri="{BB962C8B-B14F-4D97-AF65-F5344CB8AC3E}">
        <p14:creationId xmlns:p14="http://schemas.microsoft.com/office/powerpoint/2010/main" val="1729155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이동 호스트에 대한 라우팅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800600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문제</a:t>
            </a:r>
          </a:p>
          <a:p>
            <a:pPr lvl="1" eaLnBrk="1" hangingPunct="1"/>
            <a:r>
              <a:rPr lang="en-US" altLang="ko-KR" sz="2400" dirty="0"/>
              <a:t>IP </a:t>
            </a:r>
            <a:r>
              <a:rPr lang="ko-KR" altLang="en-US" sz="2400" dirty="0"/>
              <a:t>주소는 계층적</a:t>
            </a:r>
            <a:r>
              <a:rPr lang="en-US" altLang="ko-KR" sz="2400" dirty="0"/>
              <a:t>; </a:t>
            </a:r>
            <a:r>
              <a:rPr lang="ko-KR" altLang="en-US" sz="2400" dirty="0"/>
              <a:t>주소에 네트워크 주소 부분 포함</a:t>
            </a:r>
          </a:p>
          <a:p>
            <a:pPr lvl="1" eaLnBrk="1" hangingPunct="1"/>
            <a:r>
              <a:rPr lang="ko-KR" altLang="en-US" sz="2400" dirty="0"/>
              <a:t>호스트가 이동하여 다른 네트워크에 접속되면</a:t>
            </a:r>
            <a:r>
              <a:rPr lang="en-US" altLang="ko-KR" sz="2400" dirty="0"/>
              <a:t>, </a:t>
            </a:r>
            <a:r>
              <a:rPr lang="ko-KR" altLang="en-US" sz="2400" dirty="0"/>
              <a:t>패킷 전달 불가능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400" dirty="0"/>
              <a:t>접근방법</a:t>
            </a:r>
          </a:p>
          <a:p>
            <a:pPr lvl="1" eaLnBrk="1" hangingPunct="1"/>
            <a:r>
              <a:rPr lang="ko-KR" altLang="en-US" sz="2400" dirty="0"/>
              <a:t>새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 할당 </a:t>
            </a:r>
            <a:r>
              <a:rPr lang="ko-KR" altLang="en-US" sz="2400" dirty="0">
                <a:sym typeface="Symbol" pitchFamily="18" charset="2"/>
              </a:rPr>
              <a:t> 통신 중단</a:t>
            </a:r>
            <a:r>
              <a:rPr lang="en-US" altLang="ko-KR" sz="2400" dirty="0">
                <a:sym typeface="Symbol" pitchFamily="18" charset="2"/>
              </a:rPr>
              <a:t>; </a:t>
            </a:r>
            <a:r>
              <a:rPr lang="ko-KR" altLang="en-US" sz="2400" dirty="0">
                <a:sym typeface="Symbol" pitchFamily="18" charset="2"/>
              </a:rPr>
              <a:t>서비스 중단</a:t>
            </a:r>
          </a:p>
          <a:p>
            <a:pPr lvl="1" eaLnBrk="1" hangingPunct="1"/>
            <a:r>
              <a:rPr lang="en-US" altLang="ko-KR" sz="2400" dirty="0">
                <a:sym typeface="Symbol" pitchFamily="18" charset="2"/>
              </a:rPr>
              <a:t>Mobile IP</a:t>
            </a:r>
          </a:p>
          <a:p>
            <a:pPr lvl="2" eaLnBrk="1" hangingPunct="1"/>
            <a:r>
              <a:rPr lang="ko-KR" altLang="en-US" sz="2400" dirty="0"/>
              <a:t>호스트의 이동이 투명하도록</a:t>
            </a:r>
          </a:p>
          <a:p>
            <a:pPr lvl="2" eaLnBrk="1" hangingPunct="1"/>
            <a:r>
              <a:rPr lang="ko-KR" altLang="en-US" sz="2400" dirty="0"/>
              <a:t>기존 통신 소프트웨어 및 라우터에 변경 없이 이동 호스트 지원</a:t>
            </a:r>
            <a:endParaRPr lang="en-US" altLang="ko-KR" sz="2400" dirty="0"/>
          </a:p>
          <a:p>
            <a:pPr lvl="2" eaLnBrk="1" hangingPunct="1"/>
            <a:r>
              <a:rPr lang="ko-KR" altLang="en-US" sz="2400" dirty="0">
                <a:solidFill>
                  <a:srgbClr val="FF0000"/>
                </a:solidFill>
              </a:rPr>
              <a:t>가능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2400" y="136525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/>
              <a:t>Mobile 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3635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3636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3637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3638" name="Group 6"/>
          <p:cNvGrpSpPr>
            <a:grpSpLocks/>
          </p:cNvGrpSpPr>
          <p:nvPr/>
        </p:nvGrpSpPr>
        <p:grpSpPr bwMode="auto">
          <a:xfrm>
            <a:off x="3457575" y="5084763"/>
            <a:ext cx="242888" cy="485775"/>
            <a:chOff x="3796" y="1043"/>
            <a:chExt cx="865" cy="1237"/>
          </a:xfrm>
        </p:grpSpPr>
        <p:sp>
          <p:nvSpPr>
            <p:cNvPr id="453639" name="Line 7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40" name="Line 8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41" name="Line 9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42" name="Line 10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43" name="Line 11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44" name="Line 12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45" name="Line 13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46" name="Line 14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47" name="Line 15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48" name="Line 16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49" name="Line 17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50" name="Line 18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51" name="Line 19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53" name="Line 21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453654" name="Group 22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3655" name="Line 2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56" name="Line 2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57" name="Line 2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58" name="Line 2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53659" name="Group 27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3660" name="Line 2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61" name="Line 2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62" name="Line 3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63" name="Line 3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53664" name="Group 32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3665" name="Line 3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66" name="Line 3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67" name="Line 3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68" name="Line 3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grpSp>
        <p:nvGrpSpPr>
          <p:cNvPr id="453669" name="Group 37"/>
          <p:cNvGrpSpPr>
            <a:grpSpLocks/>
          </p:cNvGrpSpPr>
          <p:nvPr/>
        </p:nvGrpSpPr>
        <p:grpSpPr bwMode="auto">
          <a:xfrm>
            <a:off x="2641600" y="4656138"/>
            <a:ext cx="242888" cy="485775"/>
            <a:chOff x="3796" y="1043"/>
            <a:chExt cx="865" cy="1237"/>
          </a:xfrm>
        </p:grpSpPr>
        <p:sp>
          <p:nvSpPr>
            <p:cNvPr id="453670" name="Line 3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71" name="Line 3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72" name="Line 4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73" name="Line 4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74" name="Line 4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75" name="Line 4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76" name="Line 4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77" name="Line 4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78" name="Line 4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79" name="Line 4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80" name="Line 4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81" name="Line 4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82" name="Line 5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83" name="Line 5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684" name="Line 5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453685" name="Group 5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3686" name="Line 5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87" name="Line 5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88" name="Line 5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89" name="Line 5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53690" name="Group 5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3691" name="Line 5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92" name="Line 6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93" name="Line 6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94" name="Line 6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53695" name="Group 6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3696" name="Line 6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97" name="Line 6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98" name="Line 6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699" name="Line 6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grpSp>
        <p:nvGrpSpPr>
          <p:cNvPr id="453700" name="Group 68"/>
          <p:cNvGrpSpPr>
            <a:grpSpLocks/>
          </p:cNvGrpSpPr>
          <p:nvPr/>
        </p:nvGrpSpPr>
        <p:grpSpPr bwMode="auto">
          <a:xfrm>
            <a:off x="2678113" y="5554663"/>
            <a:ext cx="242887" cy="485775"/>
            <a:chOff x="3796" y="1043"/>
            <a:chExt cx="865" cy="1237"/>
          </a:xfrm>
        </p:grpSpPr>
        <p:sp>
          <p:nvSpPr>
            <p:cNvPr id="453701" name="Line 69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02" name="Line 70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03" name="Line 71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04" name="Line 72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05" name="Line 73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06" name="Line 74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07" name="Line 75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08" name="Line 76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09" name="Line 77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10" name="Line 78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11" name="Line 79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12" name="Line 80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13" name="Line 81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14" name="Line 82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15" name="Line 83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453716" name="Group 84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3717" name="Line 8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18" name="Line 8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19" name="Line 8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20" name="Line 8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53721" name="Group 89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3722" name="Line 9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23" name="Line 9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24" name="Line 9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25" name="Line 9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53726" name="Group 94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3727" name="Line 9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28" name="Line 9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29" name="Line 9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30" name="Line 9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grpSp>
        <p:nvGrpSpPr>
          <p:cNvPr id="453731" name="Group 99"/>
          <p:cNvGrpSpPr>
            <a:grpSpLocks/>
          </p:cNvGrpSpPr>
          <p:nvPr/>
        </p:nvGrpSpPr>
        <p:grpSpPr bwMode="auto">
          <a:xfrm>
            <a:off x="1866900" y="4202113"/>
            <a:ext cx="242888" cy="485775"/>
            <a:chOff x="3796" y="1043"/>
            <a:chExt cx="865" cy="1237"/>
          </a:xfrm>
        </p:grpSpPr>
        <p:sp>
          <p:nvSpPr>
            <p:cNvPr id="453732" name="Line 100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33" name="Line 101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34" name="Line 102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35" name="Line 103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36" name="Line 104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37" name="Line 105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38" name="Line 106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39" name="Line 107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40" name="Line 108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41" name="Line 109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42" name="Line 110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43" name="Line 111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44" name="Line 112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45" name="Line 113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453746" name="Line 114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453747" name="Group 115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453748" name="Line 11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49" name="Line 11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50" name="Line 11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51" name="Line 11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53752" name="Group 120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453753" name="Line 12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54" name="Line 12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55" name="Line 12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56" name="Line 12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453757" name="Group 125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453758" name="Line 12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59" name="Line 12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60" name="Line 12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53761" name="Line 12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sp>
        <p:nvSpPr>
          <p:cNvPr id="453762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763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764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765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766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3767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ko-KR" sz="1400">
                <a:latin typeface="Arial" charset="0"/>
                <a:ea typeface="굴림" charset="-127"/>
              </a:rPr>
              <a:t>Public switched </a:t>
            </a:r>
          </a:p>
          <a:p>
            <a:pPr eaLnBrk="1" hangingPunct="1"/>
            <a:r>
              <a:rPr lang="en-US" altLang="ko-KR" sz="1400">
                <a:latin typeface="Arial" charset="0"/>
                <a:ea typeface="굴림" charset="-127"/>
              </a:rPr>
              <a:t>telephone</a:t>
            </a:r>
          </a:p>
          <a:p>
            <a:pPr eaLnBrk="1" hangingPunct="1"/>
            <a:r>
              <a:rPr lang="en-US" altLang="ko-KR" sz="1400">
                <a:latin typeface="Arial" charset="0"/>
                <a:ea typeface="굴림" charset="-127"/>
              </a:rPr>
              <a:t>network </a:t>
            </a:r>
          </a:p>
        </p:txBody>
      </p:sp>
      <p:pic>
        <p:nvPicPr>
          <p:cNvPr id="453769" name="Picture 137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770" name="Picture 138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771" name="Picture 139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3772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453773" name="Picture 141" descr="lgv_fqm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3774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3775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53776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777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400">
                <a:latin typeface="Arial" charset="0"/>
                <a:ea typeface="굴림" charset="-127"/>
              </a:rPr>
              <a:t>mobile</a:t>
            </a:r>
          </a:p>
          <a:p>
            <a:pPr eaLnBrk="1" hangingPunct="1"/>
            <a:r>
              <a:rPr lang="en-US" altLang="ko-KR" sz="1400">
                <a:latin typeface="Arial" charset="0"/>
                <a:ea typeface="굴림" charset="-127"/>
              </a:rPr>
              <a:t>user</a:t>
            </a:r>
          </a:p>
        </p:txBody>
      </p:sp>
      <p:sp>
        <p:nvSpPr>
          <p:cNvPr id="453778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24 w 1209"/>
              <a:gd name="T1" fmla="*/ 6 h 1134"/>
              <a:gd name="T2" fmla="*/ 33 w 1209"/>
              <a:gd name="T3" fmla="*/ 141 h 1134"/>
              <a:gd name="T4" fmla="*/ 27 w 1209"/>
              <a:gd name="T5" fmla="*/ 471 h 1134"/>
              <a:gd name="T6" fmla="*/ 50 w 1209"/>
              <a:gd name="T7" fmla="*/ 747 h 1134"/>
              <a:gd name="T8" fmla="*/ 149 w 1209"/>
              <a:gd name="T9" fmla="*/ 972 h 1134"/>
              <a:gd name="T10" fmla="*/ 469 w 1209"/>
              <a:gd name="T11" fmla="*/ 1036 h 1134"/>
              <a:gd name="T12" fmla="*/ 931 w 1209"/>
              <a:gd name="T13" fmla="*/ 1115 h 1134"/>
              <a:gd name="T14" fmla="*/ 1122 w 1209"/>
              <a:gd name="T15" fmla="*/ 920 h 1134"/>
              <a:gd name="T16" fmla="*/ 1189 w 1209"/>
              <a:gd name="T17" fmla="*/ 401 h 1134"/>
              <a:gd name="T18" fmla="*/ 1128 w 1209"/>
              <a:gd name="T19" fmla="*/ 190 h 1134"/>
              <a:gd name="T20" fmla="*/ 701 w 1209"/>
              <a:gd name="T21" fmla="*/ 104 h 1134"/>
              <a:gd name="T22" fmla="*/ 224 w 1209"/>
              <a:gd name="T23" fmla="*/ 6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3779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453780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453781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3782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endParaRPr lang="ko-KR" altLang="ko-KR">
                  <a:latin typeface="Arial" charset="0"/>
                </a:endParaRPr>
              </a:p>
            </p:txBody>
          </p:sp>
        </p:grpSp>
        <p:sp>
          <p:nvSpPr>
            <p:cNvPr id="453783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1400">
                  <a:latin typeface="Arial" charset="0"/>
                  <a:ea typeface="굴림" charset="-127"/>
                </a:rPr>
                <a:t>home</a:t>
              </a:r>
            </a:p>
            <a:p>
              <a:pPr algn="ctr" eaLnBrk="1" hangingPunct="1"/>
              <a:r>
                <a:rPr lang="en-US" altLang="ko-KR" sz="1400">
                  <a:latin typeface="Arial" charset="0"/>
                  <a:ea typeface="굴림" charset="-127"/>
                </a:rPr>
                <a:t>Mobile </a:t>
              </a:r>
            </a:p>
            <a:p>
              <a:pPr algn="ctr" eaLnBrk="1" hangingPunct="1"/>
              <a:r>
                <a:rPr lang="en-US" altLang="ko-KR" sz="1400">
                  <a:latin typeface="Arial" charset="0"/>
                  <a:ea typeface="굴림" charset="-127"/>
                </a:rPr>
                <a:t>Switching </a:t>
              </a:r>
            </a:p>
            <a:p>
              <a:pPr algn="ctr" eaLnBrk="1" hangingPunct="1"/>
              <a:r>
                <a:rPr lang="en-US" altLang="ko-KR" sz="1400">
                  <a:latin typeface="Arial" charset="0"/>
                  <a:ea typeface="굴림" charset="-127"/>
                </a:rPr>
                <a:t>Center</a:t>
              </a:r>
            </a:p>
          </p:txBody>
        </p:sp>
      </p:grpSp>
      <p:grpSp>
        <p:nvGrpSpPr>
          <p:cNvPr id="453784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453785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3786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3787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3788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3789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3790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 sz="1600" dirty="0">
                  <a:latin typeface="Arial" charset="0"/>
                  <a:ea typeface="굴림" charset="-127"/>
                </a:rPr>
                <a:t>HLR</a:t>
              </a:r>
            </a:p>
          </p:txBody>
        </p:sp>
      </p:grpSp>
      <p:sp>
        <p:nvSpPr>
          <p:cNvPr id="453791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400">
                <a:latin typeface="Arial" charset="0"/>
                <a:ea typeface="굴림" charset="-127"/>
              </a:rPr>
              <a:t>home </a:t>
            </a:r>
          </a:p>
          <a:p>
            <a:pPr eaLnBrk="1" hangingPunct="1"/>
            <a:r>
              <a:rPr lang="en-US" altLang="ko-KR" sz="1400">
                <a:latin typeface="Arial" charset="0"/>
                <a:ea typeface="굴림" charset="-127"/>
              </a:rPr>
              <a:t>network</a:t>
            </a:r>
          </a:p>
        </p:txBody>
      </p:sp>
      <p:sp>
        <p:nvSpPr>
          <p:cNvPr id="453792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400">
                <a:latin typeface="Arial" charset="0"/>
                <a:ea typeface="굴림" charset="-127"/>
              </a:rPr>
              <a:t>visited</a:t>
            </a:r>
          </a:p>
          <a:p>
            <a:pPr eaLnBrk="1" hangingPunct="1"/>
            <a:r>
              <a:rPr lang="en-US" altLang="ko-KR" sz="1400">
                <a:latin typeface="Arial" charset="0"/>
                <a:ea typeface="굴림" charset="-127"/>
              </a:rPr>
              <a:t>network</a:t>
            </a:r>
          </a:p>
        </p:txBody>
      </p:sp>
      <p:pic>
        <p:nvPicPr>
          <p:cNvPr id="453793" name="Picture 161" descr="e2gmc3yp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3794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3795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1400">
                <a:latin typeface="Arial" charset="0"/>
                <a:ea typeface="굴림" charset="-127"/>
              </a:rPr>
              <a:t>correspondent</a:t>
            </a:r>
          </a:p>
        </p:txBody>
      </p:sp>
      <p:grpSp>
        <p:nvGrpSpPr>
          <p:cNvPr id="453804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45380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53806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3807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endParaRPr lang="ko-KR" altLang="ko-KR">
                  <a:latin typeface="Arial" charset="0"/>
                </a:endParaRPr>
              </a:p>
            </p:txBody>
          </p:sp>
        </p:grpSp>
        <p:sp>
          <p:nvSpPr>
            <p:cNvPr id="453808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ko-KR" sz="1400">
                  <a:latin typeface="Arial" charset="0"/>
                  <a:ea typeface="굴림" charset="-127"/>
                </a:rPr>
                <a:t>Mobile </a:t>
              </a:r>
            </a:p>
            <a:p>
              <a:pPr algn="ctr" eaLnBrk="1" hangingPunct="1"/>
              <a:r>
                <a:rPr lang="en-US" altLang="ko-KR" sz="1400">
                  <a:latin typeface="Arial" charset="0"/>
                  <a:ea typeface="굴림" charset="-127"/>
                </a:rPr>
                <a:t>Switching </a:t>
              </a:r>
            </a:p>
            <a:p>
              <a:pPr algn="ctr" eaLnBrk="1" hangingPunct="1"/>
              <a:r>
                <a:rPr lang="en-US" altLang="ko-KR" sz="1400">
                  <a:latin typeface="Arial" charset="0"/>
                  <a:ea typeface="굴림" charset="-127"/>
                </a:rPr>
                <a:t>Center</a:t>
              </a:r>
            </a:p>
          </p:txBody>
        </p:sp>
      </p:grpSp>
      <p:grpSp>
        <p:nvGrpSpPr>
          <p:cNvPr id="453809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453810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3811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3812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3813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3814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3815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ko-KR" sz="1600">
                  <a:latin typeface="Arial" charset="0"/>
                  <a:ea typeface="굴림" charset="-127"/>
                </a:rPr>
                <a:t>VLR</a:t>
              </a:r>
            </a:p>
          </p:txBody>
        </p:sp>
      </p:grpSp>
      <p:sp>
        <p:nvSpPr>
          <p:cNvPr id="453819" name="Rectangle 187"/>
          <p:cNvSpPr>
            <a:spLocks noChangeArrowheads="1"/>
          </p:cNvSpPr>
          <p:nvPr/>
        </p:nvSpPr>
        <p:spPr bwMode="auto">
          <a:xfrm>
            <a:off x="179512" y="214313"/>
            <a:ext cx="8691438" cy="91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u="sng">
                <a:solidFill>
                  <a:srgbClr val="000099"/>
                </a:solidFill>
                <a:latin typeface="Comic Sans MS" pitchFamily="66" charset="0"/>
              </a:defRPr>
            </a:lvl1pPr>
            <a:lvl2pPr>
              <a:defRPr sz="4000" u="sng">
                <a:solidFill>
                  <a:srgbClr val="000099"/>
                </a:solidFill>
                <a:latin typeface="Comic Sans MS" pitchFamily="66" charset="0"/>
              </a:defRPr>
            </a:lvl2pPr>
            <a:lvl3pPr>
              <a:defRPr sz="4000" u="sng">
                <a:solidFill>
                  <a:srgbClr val="000099"/>
                </a:solidFill>
                <a:latin typeface="Comic Sans MS" pitchFamily="66" charset="0"/>
              </a:defRPr>
            </a:lvl3pPr>
            <a:lvl4pPr>
              <a:defRPr sz="4000" u="sng">
                <a:solidFill>
                  <a:srgbClr val="000099"/>
                </a:solidFill>
                <a:latin typeface="Comic Sans MS" pitchFamily="66" charset="0"/>
              </a:defRPr>
            </a:lvl4pPr>
            <a:lvl5pPr>
              <a:defRPr sz="4000" u="sng">
                <a:solidFill>
                  <a:srgbClr val="000099"/>
                </a:solidFill>
                <a:latin typeface="Comic Sans MS" pitchFamily="66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0099"/>
                </a:solidFill>
                <a:latin typeface="Comic Sans MS" pitchFamily="66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0099"/>
                </a:solidFill>
                <a:latin typeface="Comic Sans MS" pitchFamily="66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0099"/>
                </a:solidFill>
                <a:latin typeface="Comic Sans MS" pitchFamily="66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rgbClr val="000099"/>
                </a:solidFill>
                <a:latin typeface="Comic Sans MS" pitchFamily="66" charset="0"/>
              </a:defRPr>
            </a:lvl9pPr>
          </a:lstStyle>
          <a:p>
            <a:r>
              <a:rPr lang="en-US" altLang="ko-KR" sz="3200" dirty="0">
                <a:solidFill>
                  <a:srgbClr val="FF0000"/>
                </a:solidFill>
                <a:ea typeface="굴림" charset="-127"/>
              </a:rPr>
              <a:t>Cellular networks</a:t>
            </a:r>
            <a:r>
              <a:rPr lang="en-US" altLang="ko-KR" sz="3200" dirty="0">
                <a:ea typeface="굴림" charset="-127"/>
              </a:rPr>
              <a:t>: </a:t>
            </a:r>
            <a:r>
              <a:rPr lang="en-US" altLang="ko-KR" sz="3200" dirty="0">
                <a:solidFill>
                  <a:srgbClr val="00B050"/>
                </a:solidFill>
                <a:ea typeface="굴림" charset="-127"/>
              </a:rPr>
              <a:t>indirect</a:t>
            </a:r>
            <a:r>
              <a:rPr lang="en-US" altLang="ko-KR" sz="3200" dirty="0">
                <a:ea typeface="굴림" charset="-127"/>
              </a:rPr>
              <a:t>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5005388" cy="1341438"/>
            <a:chOff x="2564" y="1612"/>
            <a:chExt cx="3153" cy="845"/>
          </a:xfrm>
        </p:grpSpPr>
        <p:sp>
          <p:nvSpPr>
            <p:cNvPr id="453796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53797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453798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3799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solidFill>
                      <a:srgbClr val="FF0000"/>
                    </a:solidFill>
                    <a:ea typeface="굴림" charset="-127"/>
                  </a:rPr>
                  <a:t>1</a:t>
                </a:r>
              </a:p>
            </p:txBody>
          </p:sp>
        </p:grpSp>
        <p:sp>
          <p:nvSpPr>
            <p:cNvPr id="453820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30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Arial" charset="0"/>
                  <a:ea typeface="굴림" charset="-127"/>
                  <a:cs typeface="Arial" charset="0"/>
                </a:rPr>
                <a:t>call routed </a:t>
              </a:r>
            </a:p>
            <a:p>
              <a:r>
                <a:rPr lang="en-US" altLang="ko-KR" sz="2000" dirty="0">
                  <a:latin typeface="Arial" charset="0"/>
                  <a:ea typeface="굴림" charset="-127"/>
                  <a:cs typeface="Arial" charset="0"/>
                </a:rPr>
                <a:t>to home network</a:t>
              </a:r>
            </a:p>
          </p:txBody>
        </p:sp>
        <p:sp>
          <p:nvSpPr>
            <p:cNvPr id="453821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453816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453817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3818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solidFill>
                      <a:srgbClr val="FF0000"/>
                    </a:solidFill>
                    <a:ea typeface="굴림" charset="-127"/>
                  </a:rPr>
                  <a:t>2</a:t>
                </a:r>
              </a:p>
            </p:txBody>
          </p:sp>
        </p:grpSp>
        <p:sp>
          <p:nvSpPr>
            <p:cNvPr id="453823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Arial" charset="0"/>
                  <a:ea typeface="굴림" charset="-127"/>
                  <a:cs typeface="Arial" charset="0"/>
                </a:rPr>
                <a:t>home </a:t>
              </a:r>
              <a:r>
                <a:rPr lang="en-US" altLang="ko-KR" sz="1600" dirty="0">
                  <a:solidFill>
                    <a:srgbClr val="00B050"/>
                  </a:solidFill>
                  <a:latin typeface="Arial" charset="0"/>
                  <a:ea typeface="굴림" charset="-127"/>
                  <a:cs typeface="Arial" charset="0"/>
                </a:rPr>
                <a:t>MSC</a:t>
              </a:r>
              <a:r>
                <a:rPr lang="en-US" altLang="ko-KR" sz="1600" dirty="0">
                  <a:latin typeface="Arial" charset="0"/>
                  <a:ea typeface="굴림" charset="-127"/>
                  <a:cs typeface="Arial" charset="0"/>
                </a:rPr>
                <a:t> consults HLR,</a:t>
              </a:r>
            </a:p>
            <a:p>
              <a:r>
                <a:rPr lang="en-US" altLang="ko-KR" sz="1600" dirty="0">
                  <a:latin typeface="Arial" charset="0"/>
                  <a:ea typeface="굴림" charset="-127"/>
                  <a:cs typeface="Arial" charset="0"/>
                </a:rPr>
                <a:t>gets roaming number of</a:t>
              </a:r>
            </a:p>
            <a:p>
              <a:r>
                <a:rPr lang="en-US" altLang="ko-KR" sz="1600" dirty="0">
                  <a:latin typeface="Arial" charset="0"/>
                  <a:ea typeface="굴림" charset="-127"/>
                  <a:cs typeface="Arial" charset="0"/>
                </a:rPr>
                <a:t>mobile in visited network</a:t>
              </a:r>
            </a:p>
          </p:txBody>
        </p:sp>
        <p:sp>
          <p:nvSpPr>
            <p:cNvPr id="453824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743449" cy="2514600"/>
            <a:chOff x="2581" y="1900"/>
            <a:chExt cx="2988" cy="1584"/>
          </a:xfrm>
        </p:grpSpPr>
        <p:sp>
          <p:nvSpPr>
            <p:cNvPr id="453800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53801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453802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3803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solidFill>
                      <a:srgbClr val="FF0000"/>
                    </a:solidFill>
                    <a:ea typeface="굴림" charset="-127"/>
                  </a:rPr>
                  <a:t>3</a:t>
                </a:r>
              </a:p>
            </p:txBody>
          </p:sp>
        </p:grpSp>
        <p:sp>
          <p:nvSpPr>
            <p:cNvPr id="453826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46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Arial" charset="0"/>
                  <a:ea typeface="굴림" charset="-127"/>
                  <a:cs typeface="Arial" charset="0"/>
                </a:rPr>
                <a:t>home MSC sets up 2</a:t>
              </a:r>
              <a:r>
                <a:rPr lang="en-US" altLang="ko-KR" sz="2000" baseline="30000" dirty="0">
                  <a:latin typeface="Arial" charset="0"/>
                  <a:ea typeface="굴림" charset="-127"/>
                  <a:cs typeface="Arial" charset="0"/>
                </a:rPr>
                <a:t>nd</a:t>
              </a:r>
              <a:r>
                <a:rPr lang="en-US" altLang="ko-KR" sz="2000" dirty="0">
                  <a:latin typeface="Arial" charset="0"/>
                  <a:ea typeface="굴림" charset="-127"/>
                  <a:cs typeface="Arial" charset="0"/>
                </a:rPr>
                <a:t> leg of call</a:t>
              </a:r>
            </a:p>
            <a:p>
              <a:r>
                <a:rPr lang="en-US" altLang="ko-KR" sz="2000" dirty="0">
                  <a:latin typeface="Arial" charset="0"/>
                  <a:ea typeface="굴림" charset="-127"/>
                  <a:cs typeface="Arial" charset="0"/>
                </a:rPr>
                <a:t>to MSC in visited network</a:t>
              </a:r>
            </a:p>
          </p:txBody>
        </p:sp>
        <p:sp>
          <p:nvSpPr>
            <p:cNvPr id="453832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6132512" cy="1658938"/>
            <a:chOff x="1603" y="2938"/>
            <a:chExt cx="3863" cy="1045"/>
          </a:xfrm>
        </p:grpSpPr>
        <p:grpSp>
          <p:nvGrpSpPr>
            <p:cNvPr id="453831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453827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453828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453829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3830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>
                      <a:solidFill>
                        <a:srgbClr val="FF0000"/>
                      </a:solidFill>
                      <a:ea typeface="굴림" charset="-127"/>
                    </a:rPr>
                    <a:t>4</a:t>
                  </a:r>
                </a:p>
              </p:txBody>
            </p:sp>
          </p:grpSp>
        </p:grpSp>
        <p:sp>
          <p:nvSpPr>
            <p:cNvPr id="453834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56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Arial" charset="0"/>
                  <a:ea typeface="굴림" charset="-127"/>
                  <a:cs typeface="Arial" charset="0"/>
                </a:rPr>
                <a:t>MSC in visited network completes</a:t>
              </a:r>
            </a:p>
            <a:p>
              <a:r>
                <a:rPr lang="en-US" altLang="ko-KR" sz="2000" dirty="0">
                  <a:latin typeface="Arial" charset="0"/>
                  <a:ea typeface="굴림" charset="-127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453835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F33B3B-626B-461D-B68A-E02DDB386DB6}"/>
              </a:ext>
            </a:extLst>
          </p:cNvPr>
          <p:cNvSpPr txBox="1"/>
          <p:nvPr/>
        </p:nvSpPr>
        <p:spPr>
          <a:xfrm>
            <a:off x="273050" y="1340768"/>
            <a:ext cx="149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Home Location Register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D10FAF-AF2B-4095-A412-3615A05DAFA8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1764408" y="1633156"/>
            <a:ext cx="692149" cy="4585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900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4624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ko-KR" dirty="0"/>
              <a:t>Mobile IP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964488" cy="5976664"/>
          </a:xfrm>
        </p:spPr>
        <p:txBody>
          <a:bodyPr/>
          <a:lstStyle/>
          <a:p>
            <a:pPr marL="381000" indent="-381000" eaLnBrk="1" hangingPunct="1"/>
            <a:r>
              <a:rPr lang="ko-KR" altLang="en-US" dirty="0"/>
              <a:t>구성 요소</a:t>
            </a:r>
          </a:p>
          <a:p>
            <a:pPr marL="800100" lvl="1" indent="-342900" eaLnBrk="1" hangingPunct="1"/>
            <a:r>
              <a:rPr lang="en-US" altLang="ko-KR" dirty="0"/>
              <a:t>home address  : </a:t>
            </a:r>
            <a:r>
              <a:rPr lang="ko-KR" altLang="en-US" dirty="0"/>
              <a:t>이동 호스트의 영구적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  <a:p>
            <a:pPr marL="800100" lvl="1" indent="-342900" eaLnBrk="1" hangingPunct="1"/>
            <a:r>
              <a:rPr lang="en-US" altLang="ko-KR" dirty="0"/>
              <a:t>Home Agent (HA) : </a:t>
            </a:r>
            <a:r>
              <a:rPr lang="ko-KR" altLang="en-US" dirty="0"/>
              <a:t>이동 호스트의 홈 네트워크에 있는 </a:t>
            </a:r>
            <a:r>
              <a:rPr lang="ko-KR" altLang="en-US" dirty="0" err="1"/>
              <a:t>라우터</a:t>
            </a:r>
            <a:endParaRPr lang="ko-KR" altLang="en-US" dirty="0"/>
          </a:p>
          <a:p>
            <a:pPr marL="1219200" lvl="2" indent="-304800" eaLnBrk="1" hangingPunct="1"/>
            <a:r>
              <a:rPr lang="ko-KR" altLang="en-US" sz="1800" dirty="0"/>
              <a:t>반드시 </a:t>
            </a:r>
            <a:r>
              <a:rPr lang="ko-KR" altLang="en-US" sz="1800" dirty="0" err="1"/>
              <a:t>라우터일</a:t>
            </a:r>
            <a:r>
              <a:rPr lang="ko-KR" altLang="en-US" sz="1800" dirty="0"/>
              <a:t> 필요는 없음</a:t>
            </a:r>
            <a:r>
              <a:rPr lang="en-US" altLang="ko-KR" sz="1800" dirty="0"/>
              <a:t>.</a:t>
            </a:r>
          </a:p>
          <a:p>
            <a:pPr marL="800100" lvl="1" indent="-342900" eaLnBrk="1" hangingPunct="1"/>
            <a:r>
              <a:rPr lang="en-US" altLang="ko-KR" dirty="0"/>
              <a:t>Foreign Agent (FA) : </a:t>
            </a:r>
            <a:r>
              <a:rPr lang="ko-KR" altLang="en-US" dirty="0"/>
              <a:t>이동 호스트가 접속되어 있는 외부 네트워크의 </a:t>
            </a:r>
            <a:r>
              <a:rPr lang="ko-KR" altLang="en-US" dirty="0" err="1"/>
              <a:t>라우터</a:t>
            </a:r>
            <a:endParaRPr lang="ko-KR" altLang="en-US" dirty="0"/>
          </a:p>
          <a:p>
            <a:pPr marL="800100" lvl="1" indent="-342900" eaLnBrk="1" hangingPunct="1"/>
            <a:r>
              <a:rPr lang="en-US" altLang="ko-KR" dirty="0"/>
              <a:t>care-of-address(COA) : </a:t>
            </a:r>
            <a:r>
              <a:rPr lang="ko-KR" altLang="en-US" dirty="0"/>
              <a:t>이동 호스트에 대한 </a:t>
            </a:r>
            <a:r>
              <a:rPr lang="ko-KR" altLang="en-US" dirty="0" err="1"/>
              <a:t>패킷을</a:t>
            </a:r>
            <a:r>
              <a:rPr lang="ko-KR" altLang="en-US" dirty="0"/>
              <a:t> 보낼 주소</a:t>
            </a:r>
            <a:r>
              <a:rPr lang="en-US" altLang="ko-KR" dirty="0"/>
              <a:t>; </a:t>
            </a:r>
            <a:r>
              <a:rPr lang="ko-KR" altLang="en-US" dirty="0"/>
              <a:t>대개 </a:t>
            </a:r>
            <a:r>
              <a:rPr lang="en-US" altLang="ko-KR" dirty="0"/>
              <a:t>FA </a:t>
            </a:r>
            <a:r>
              <a:rPr lang="ko-KR" altLang="en-US" dirty="0"/>
              <a:t>주소 </a:t>
            </a:r>
            <a:endParaRPr lang="en-US" altLang="ko-KR" dirty="0"/>
          </a:p>
          <a:p>
            <a:pPr marL="457200" lvl="1" indent="0" eaLnBrk="1" hangingPunct="1">
              <a:buNone/>
            </a:pPr>
            <a:r>
              <a:rPr lang="en-US" altLang="ko-KR" dirty="0"/>
              <a:t>                                             </a:t>
            </a:r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이동 호스트의 현재 위치를 대변하는 주소</a:t>
            </a:r>
            <a:r>
              <a:rPr lang="en-US" altLang="ko-KR" dirty="0"/>
              <a:t>. </a:t>
            </a:r>
          </a:p>
          <a:p>
            <a:pPr marL="800100" lvl="1" indent="-342900" eaLnBrk="1" hangingPunct="1"/>
            <a:endParaRPr lang="en-US" altLang="ko-KR" sz="2000" dirty="0"/>
          </a:p>
          <a:p>
            <a:pPr marL="800100" lvl="1" indent="-342900" eaLnBrk="1" hangingPunct="1"/>
            <a:endParaRPr lang="en-US" altLang="ko-KR" sz="2000" dirty="0"/>
          </a:p>
          <a:p>
            <a:pPr marL="800100" lvl="1" indent="-342900" eaLnBrk="1" hangingPunct="1"/>
            <a:endParaRPr lang="en-US" altLang="ko-KR" sz="2000" dirty="0"/>
          </a:p>
          <a:p>
            <a:pPr marL="800100" lvl="1" indent="-342900" eaLnBrk="1" hangingPunct="1"/>
            <a:endParaRPr lang="en-US" altLang="ko-KR" sz="2000" dirty="0"/>
          </a:p>
          <a:p>
            <a:pPr marL="457200" lvl="1" indent="0" eaLnBrk="1" hangingPunct="1">
              <a:buNone/>
            </a:pPr>
            <a:endParaRPr lang="ko-KR" altLang="en-US" sz="2000" dirty="0"/>
          </a:p>
          <a:p>
            <a:pPr marL="381000" indent="-381000" eaLnBrk="1" hangingPunct="1">
              <a:lnSpc>
                <a:spcPct val="150000"/>
              </a:lnSpc>
            </a:pPr>
            <a:r>
              <a:rPr lang="ko-KR" altLang="en-US" dirty="0"/>
              <a:t>구성 설정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en-US" altLang="ko-KR" dirty="0"/>
              <a:t>HA</a:t>
            </a:r>
            <a:r>
              <a:rPr lang="ko-KR" altLang="en-US" dirty="0"/>
              <a:t>와 </a:t>
            </a:r>
            <a:r>
              <a:rPr lang="en-US" altLang="ko-KR" dirty="0"/>
              <a:t>FA</a:t>
            </a:r>
            <a:r>
              <a:rPr lang="ko-KR" altLang="en-US" dirty="0"/>
              <a:t>는 주기적으로 자신의 존재를 홍보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ko-KR" altLang="en-US" dirty="0"/>
              <a:t>이동 호스트는 </a:t>
            </a:r>
            <a:r>
              <a:rPr lang="en-US" altLang="ko-KR" dirty="0"/>
              <a:t>HA</a:t>
            </a:r>
            <a:r>
              <a:rPr lang="ko-KR" altLang="en-US" dirty="0"/>
              <a:t>의 주소 인식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ko-KR" altLang="en-US" dirty="0"/>
              <a:t>이동 호스트가 어떤 외부 네트워크에 접속하면 </a:t>
            </a:r>
            <a:r>
              <a:rPr lang="ko-KR" altLang="en-US" dirty="0">
                <a:sym typeface="Symbol" pitchFamily="18" charset="2"/>
              </a:rPr>
              <a:t> </a:t>
            </a:r>
            <a:r>
              <a:rPr lang="en-US" altLang="ko-KR" dirty="0"/>
              <a:t>FA </a:t>
            </a:r>
            <a:r>
              <a:rPr lang="ko-KR" altLang="en-US" dirty="0"/>
              <a:t>인식 </a:t>
            </a:r>
            <a:r>
              <a:rPr lang="en-US" altLang="ko-KR" dirty="0"/>
              <a:t>; HA</a:t>
            </a:r>
            <a:r>
              <a:rPr lang="ko-KR" altLang="en-US" dirty="0"/>
              <a:t>의 주소를 알림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en-US" altLang="ko-KR" dirty="0"/>
              <a:t>FA</a:t>
            </a:r>
            <a:r>
              <a:rPr lang="ko-KR" altLang="en-US" dirty="0"/>
              <a:t>는 </a:t>
            </a:r>
            <a:r>
              <a:rPr lang="en-US" altLang="ko-KR" dirty="0"/>
              <a:t>HA</a:t>
            </a:r>
            <a:r>
              <a:rPr lang="ko-KR" altLang="en-US" dirty="0"/>
              <a:t>에게 </a:t>
            </a:r>
            <a:r>
              <a:rPr lang="en-US" altLang="ko-KR" dirty="0"/>
              <a:t>care-of-address </a:t>
            </a:r>
            <a:r>
              <a:rPr lang="ko-KR" altLang="en-US" dirty="0"/>
              <a:t>통보</a:t>
            </a:r>
          </a:p>
        </p:txBody>
      </p:sp>
      <p:sp>
        <p:nvSpPr>
          <p:cNvPr id="18436" name="Text Box 45"/>
          <p:cNvSpPr txBox="1">
            <a:spLocks noChangeArrowheads="1"/>
          </p:cNvSpPr>
          <p:nvPr/>
        </p:nvSpPr>
        <p:spPr bwMode="auto">
          <a:xfrm>
            <a:off x="228600" y="152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/>
              <a:t> Mobile IP</a:t>
            </a: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1259632" y="3284984"/>
            <a:ext cx="6738336" cy="1656184"/>
            <a:chOff x="394" y="1838"/>
            <a:chExt cx="4903" cy="2429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947" y="3090"/>
              <a:ext cx="38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728" y="2810"/>
              <a:ext cx="1775" cy="875"/>
            </a:xfrm>
            <a:custGeom>
              <a:avLst/>
              <a:gdLst>
                <a:gd name="T0" fmla="*/ 1828 w 1724"/>
                <a:gd name="T1" fmla="*/ 618 h 616"/>
                <a:gd name="T2" fmla="*/ 1817 w 1724"/>
                <a:gd name="T3" fmla="*/ 716 h 616"/>
                <a:gd name="T4" fmla="*/ 1781 w 1724"/>
                <a:gd name="T5" fmla="*/ 815 h 616"/>
                <a:gd name="T6" fmla="*/ 1729 w 1724"/>
                <a:gd name="T7" fmla="*/ 903 h 616"/>
                <a:gd name="T8" fmla="*/ 1650 w 1724"/>
                <a:gd name="T9" fmla="*/ 984 h 616"/>
                <a:gd name="T10" fmla="*/ 1562 w 1724"/>
                <a:gd name="T11" fmla="*/ 1053 h 616"/>
                <a:gd name="T12" fmla="*/ 1453 w 1724"/>
                <a:gd name="T13" fmla="*/ 1114 h 616"/>
                <a:gd name="T14" fmla="*/ 1336 w 1724"/>
                <a:gd name="T15" fmla="*/ 1172 h 616"/>
                <a:gd name="T16" fmla="*/ 1202 w 1724"/>
                <a:gd name="T17" fmla="*/ 1203 h 616"/>
                <a:gd name="T18" fmla="*/ 1066 w 1724"/>
                <a:gd name="T19" fmla="*/ 1233 h 616"/>
                <a:gd name="T20" fmla="*/ 914 w 1724"/>
                <a:gd name="T21" fmla="*/ 1243 h 616"/>
                <a:gd name="T22" fmla="*/ 767 w 1724"/>
                <a:gd name="T23" fmla="*/ 1233 h 616"/>
                <a:gd name="T24" fmla="*/ 626 w 1724"/>
                <a:gd name="T25" fmla="*/ 1203 h 616"/>
                <a:gd name="T26" fmla="*/ 496 w 1724"/>
                <a:gd name="T27" fmla="*/ 1172 h 616"/>
                <a:gd name="T28" fmla="*/ 377 w 1724"/>
                <a:gd name="T29" fmla="*/ 1114 h 616"/>
                <a:gd name="T30" fmla="*/ 267 w 1724"/>
                <a:gd name="T31" fmla="*/ 1053 h 616"/>
                <a:gd name="T32" fmla="*/ 178 w 1724"/>
                <a:gd name="T33" fmla="*/ 984 h 616"/>
                <a:gd name="T34" fmla="*/ 105 w 1724"/>
                <a:gd name="T35" fmla="*/ 903 h 616"/>
                <a:gd name="T36" fmla="*/ 47 w 1724"/>
                <a:gd name="T37" fmla="*/ 815 h 616"/>
                <a:gd name="T38" fmla="*/ 10 w 1724"/>
                <a:gd name="T39" fmla="*/ 716 h 616"/>
                <a:gd name="T40" fmla="*/ 0 w 1724"/>
                <a:gd name="T41" fmla="*/ 618 h 616"/>
                <a:gd name="T42" fmla="*/ 10 w 1724"/>
                <a:gd name="T43" fmla="*/ 517 h 616"/>
                <a:gd name="T44" fmla="*/ 47 w 1724"/>
                <a:gd name="T45" fmla="*/ 418 h 616"/>
                <a:gd name="T46" fmla="*/ 105 w 1724"/>
                <a:gd name="T47" fmla="*/ 330 h 616"/>
                <a:gd name="T48" fmla="*/ 178 w 1724"/>
                <a:gd name="T49" fmla="*/ 249 h 616"/>
                <a:gd name="T50" fmla="*/ 267 w 1724"/>
                <a:gd name="T51" fmla="*/ 179 h 616"/>
                <a:gd name="T52" fmla="*/ 377 w 1724"/>
                <a:gd name="T53" fmla="*/ 119 h 616"/>
                <a:gd name="T54" fmla="*/ 496 w 1724"/>
                <a:gd name="T55" fmla="*/ 61 h 616"/>
                <a:gd name="T56" fmla="*/ 626 w 1724"/>
                <a:gd name="T57" fmla="*/ 30 h 616"/>
                <a:gd name="T58" fmla="*/ 767 w 1724"/>
                <a:gd name="T59" fmla="*/ 0 h 616"/>
                <a:gd name="T60" fmla="*/ 914 w 1724"/>
                <a:gd name="T61" fmla="*/ 0 h 616"/>
                <a:gd name="T62" fmla="*/ 1066 w 1724"/>
                <a:gd name="T63" fmla="*/ 0 h 616"/>
                <a:gd name="T64" fmla="*/ 1202 w 1724"/>
                <a:gd name="T65" fmla="*/ 30 h 616"/>
                <a:gd name="T66" fmla="*/ 1336 w 1724"/>
                <a:gd name="T67" fmla="*/ 61 h 616"/>
                <a:gd name="T68" fmla="*/ 1453 w 1724"/>
                <a:gd name="T69" fmla="*/ 119 h 616"/>
                <a:gd name="T70" fmla="*/ 1562 w 1724"/>
                <a:gd name="T71" fmla="*/ 179 h 616"/>
                <a:gd name="T72" fmla="*/ 1650 w 1724"/>
                <a:gd name="T73" fmla="*/ 249 h 616"/>
                <a:gd name="T74" fmla="*/ 1729 w 1724"/>
                <a:gd name="T75" fmla="*/ 330 h 616"/>
                <a:gd name="T76" fmla="*/ 1781 w 1724"/>
                <a:gd name="T77" fmla="*/ 418 h 616"/>
                <a:gd name="T78" fmla="*/ 1817 w 1724"/>
                <a:gd name="T79" fmla="*/ 517 h 616"/>
                <a:gd name="T80" fmla="*/ 1828 w 1724"/>
                <a:gd name="T81" fmla="*/ 618 h 616"/>
                <a:gd name="T82" fmla="*/ 1828 w 1724"/>
                <a:gd name="T83" fmla="*/ 618 h 6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4"/>
                <a:gd name="T127" fmla="*/ 0 h 616"/>
                <a:gd name="T128" fmla="*/ 1724 w 1724"/>
                <a:gd name="T129" fmla="*/ 616 h 6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4" h="616">
                  <a:moveTo>
                    <a:pt x="1724" y="306"/>
                  </a:moveTo>
                  <a:lnTo>
                    <a:pt x="1714" y="355"/>
                  </a:lnTo>
                  <a:lnTo>
                    <a:pt x="1680" y="404"/>
                  </a:lnTo>
                  <a:lnTo>
                    <a:pt x="1631" y="448"/>
                  </a:lnTo>
                  <a:lnTo>
                    <a:pt x="1557" y="488"/>
                  </a:lnTo>
                  <a:lnTo>
                    <a:pt x="1473" y="522"/>
                  </a:lnTo>
                  <a:lnTo>
                    <a:pt x="1370" y="552"/>
                  </a:lnTo>
                  <a:lnTo>
                    <a:pt x="1261" y="581"/>
                  </a:lnTo>
                  <a:lnTo>
                    <a:pt x="1133" y="596"/>
                  </a:lnTo>
                  <a:lnTo>
                    <a:pt x="1005" y="611"/>
                  </a:lnTo>
                  <a:lnTo>
                    <a:pt x="862" y="616"/>
                  </a:lnTo>
                  <a:lnTo>
                    <a:pt x="724" y="611"/>
                  </a:lnTo>
                  <a:lnTo>
                    <a:pt x="591" y="596"/>
                  </a:lnTo>
                  <a:lnTo>
                    <a:pt x="468" y="581"/>
                  </a:lnTo>
                  <a:lnTo>
                    <a:pt x="355" y="552"/>
                  </a:lnTo>
                  <a:lnTo>
                    <a:pt x="252" y="522"/>
                  </a:lnTo>
                  <a:lnTo>
                    <a:pt x="168" y="488"/>
                  </a:lnTo>
                  <a:lnTo>
                    <a:pt x="99" y="448"/>
                  </a:lnTo>
                  <a:lnTo>
                    <a:pt x="45" y="404"/>
                  </a:lnTo>
                  <a:lnTo>
                    <a:pt x="10" y="355"/>
                  </a:lnTo>
                  <a:lnTo>
                    <a:pt x="0" y="306"/>
                  </a:lnTo>
                  <a:lnTo>
                    <a:pt x="10" y="256"/>
                  </a:lnTo>
                  <a:lnTo>
                    <a:pt x="45" y="207"/>
                  </a:lnTo>
                  <a:lnTo>
                    <a:pt x="99" y="163"/>
                  </a:lnTo>
                  <a:lnTo>
                    <a:pt x="168" y="123"/>
                  </a:lnTo>
                  <a:lnTo>
                    <a:pt x="252" y="89"/>
                  </a:lnTo>
                  <a:lnTo>
                    <a:pt x="355" y="59"/>
                  </a:lnTo>
                  <a:lnTo>
                    <a:pt x="468" y="30"/>
                  </a:lnTo>
                  <a:lnTo>
                    <a:pt x="591" y="15"/>
                  </a:lnTo>
                  <a:lnTo>
                    <a:pt x="724" y="0"/>
                  </a:lnTo>
                  <a:lnTo>
                    <a:pt x="862" y="0"/>
                  </a:lnTo>
                  <a:lnTo>
                    <a:pt x="1005" y="0"/>
                  </a:lnTo>
                  <a:lnTo>
                    <a:pt x="1133" y="15"/>
                  </a:lnTo>
                  <a:lnTo>
                    <a:pt x="1261" y="30"/>
                  </a:lnTo>
                  <a:lnTo>
                    <a:pt x="1370" y="59"/>
                  </a:lnTo>
                  <a:lnTo>
                    <a:pt x="1473" y="89"/>
                  </a:lnTo>
                  <a:lnTo>
                    <a:pt x="1557" y="123"/>
                  </a:lnTo>
                  <a:lnTo>
                    <a:pt x="1631" y="163"/>
                  </a:lnTo>
                  <a:lnTo>
                    <a:pt x="1680" y="207"/>
                  </a:lnTo>
                  <a:lnTo>
                    <a:pt x="1714" y="256"/>
                  </a:lnTo>
                  <a:lnTo>
                    <a:pt x="1724" y="306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28" y="2810"/>
              <a:ext cx="1775" cy="875"/>
            </a:xfrm>
            <a:custGeom>
              <a:avLst/>
              <a:gdLst>
                <a:gd name="T0" fmla="*/ 1828 w 1724"/>
                <a:gd name="T1" fmla="*/ 618 h 616"/>
                <a:gd name="T2" fmla="*/ 1817 w 1724"/>
                <a:gd name="T3" fmla="*/ 716 h 616"/>
                <a:gd name="T4" fmla="*/ 1781 w 1724"/>
                <a:gd name="T5" fmla="*/ 815 h 616"/>
                <a:gd name="T6" fmla="*/ 1729 w 1724"/>
                <a:gd name="T7" fmla="*/ 903 h 616"/>
                <a:gd name="T8" fmla="*/ 1650 w 1724"/>
                <a:gd name="T9" fmla="*/ 984 h 616"/>
                <a:gd name="T10" fmla="*/ 1562 w 1724"/>
                <a:gd name="T11" fmla="*/ 1053 h 616"/>
                <a:gd name="T12" fmla="*/ 1453 w 1724"/>
                <a:gd name="T13" fmla="*/ 1114 h 616"/>
                <a:gd name="T14" fmla="*/ 1336 w 1724"/>
                <a:gd name="T15" fmla="*/ 1172 h 616"/>
                <a:gd name="T16" fmla="*/ 1202 w 1724"/>
                <a:gd name="T17" fmla="*/ 1203 h 616"/>
                <a:gd name="T18" fmla="*/ 1066 w 1724"/>
                <a:gd name="T19" fmla="*/ 1233 h 616"/>
                <a:gd name="T20" fmla="*/ 914 w 1724"/>
                <a:gd name="T21" fmla="*/ 1243 h 616"/>
                <a:gd name="T22" fmla="*/ 767 w 1724"/>
                <a:gd name="T23" fmla="*/ 1233 h 616"/>
                <a:gd name="T24" fmla="*/ 626 w 1724"/>
                <a:gd name="T25" fmla="*/ 1203 h 616"/>
                <a:gd name="T26" fmla="*/ 496 w 1724"/>
                <a:gd name="T27" fmla="*/ 1172 h 616"/>
                <a:gd name="T28" fmla="*/ 377 w 1724"/>
                <a:gd name="T29" fmla="*/ 1114 h 616"/>
                <a:gd name="T30" fmla="*/ 267 w 1724"/>
                <a:gd name="T31" fmla="*/ 1053 h 616"/>
                <a:gd name="T32" fmla="*/ 178 w 1724"/>
                <a:gd name="T33" fmla="*/ 984 h 616"/>
                <a:gd name="T34" fmla="*/ 105 w 1724"/>
                <a:gd name="T35" fmla="*/ 903 h 616"/>
                <a:gd name="T36" fmla="*/ 47 w 1724"/>
                <a:gd name="T37" fmla="*/ 815 h 616"/>
                <a:gd name="T38" fmla="*/ 10 w 1724"/>
                <a:gd name="T39" fmla="*/ 716 h 616"/>
                <a:gd name="T40" fmla="*/ 0 w 1724"/>
                <a:gd name="T41" fmla="*/ 618 h 616"/>
                <a:gd name="T42" fmla="*/ 10 w 1724"/>
                <a:gd name="T43" fmla="*/ 517 h 616"/>
                <a:gd name="T44" fmla="*/ 47 w 1724"/>
                <a:gd name="T45" fmla="*/ 418 h 616"/>
                <a:gd name="T46" fmla="*/ 105 w 1724"/>
                <a:gd name="T47" fmla="*/ 330 h 616"/>
                <a:gd name="T48" fmla="*/ 178 w 1724"/>
                <a:gd name="T49" fmla="*/ 249 h 616"/>
                <a:gd name="T50" fmla="*/ 267 w 1724"/>
                <a:gd name="T51" fmla="*/ 179 h 616"/>
                <a:gd name="T52" fmla="*/ 377 w 1724"/>
                <a:gd name="T53" fmla="*/ 119 h 616"/>
                <a:gd name="T54" fmla="*/ 496 w 1724"/>
                <a:gd name="T55" fmla="*/ 61 h 616"/>
                <a:gd name="T56" fmla="*/ 626 w 1724"/>
                <a:gd name="T57" fmla="*/ 30 h 616"/>
                <a:gd name="T58" fmla="*/ 767 w 1724"/>
                <a:gd name="T59" fmla="*/ 0 h 616"/>
                <a:gd name="T60" fmla="*/ 914 w 1724"/>
                <a:gd name="T61" fmla="*/ 0 h 616"/>
                <a:gd name="T62" fmla="*/ 1066 w 1724"/>
                <a:gd name="T63" fmla="*/ 0 h 616"/>
                <a:gd name="T64" fmla="*/ 1202 w 1724"/>
                <a:gd name="T65" fmla="*/ 30 h 616"/>
                <a:gd name="T66" fmla="*/ 1336 w 1724"/>
                <a:gd name="T67" fmla="*/ 61 h 616"/>
                <a:gd name="T68" fmla="*/ 1453 w 1724"/>
                <a:gd name="T69" fmla="*/ 119 h 616"/>
                <a:gd name="T70" fmla="*/ 1562 w 1724"/>
                <a:gd name="T71" fmla="*/ 179 h 616"/>
                <a:gd name="T72" fmla="*/ 1650 w 1724"/>
                <a:gd name="T73" fmla="*/ 249 h 616"/>
                <a:gd name="T74" fmla="*/ 1729 w 1724"/>
                <a:gd name="T75" fmla="*/ 330 h 616"/>
                <a:gd name="T76" fmla="*/ 1781 w 1724"/>
                <a:gd name="T77" fmla="*/ 418 h 616"/>
                <a:gd name="T78" fmla="*/ 1817 w 1724"/>
                <a:gd name="T79" fmla="*/ 517 h 616"/>
                <a:gd name="T80" fmla="*/ 1828 w 1724"/>
                <a:gd name="T81" fmla="*/ 618 h 616"/>
                <a:gd name="T82" fmla="*/ 1828 w 1724"/>
                <a:gd name="T83" fmla="*/ 618 h 6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4"/>
                <a:gd name="T127" fmla="*/ 0 h 616"/>
                <a:gd name="T128" fmla="*/ 1724 w 1724"/>
                <a:gd name="T129" fmla="*/ 616 h 6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4" h="616">
                  <a:moveTo>
                    <a:pt x="1724" y="306"/>
                  </a:moveTo>
                  <a:lnTo>
                    <a:pt x="1714" y="355"/>
                  </a:lnTo>
                  <a:lnTo>
                    <a:pt x="1680" y="404"/>
                  </a:lnTo>
                  <a:lnTo>
                    <a:pt x="1631" y="448"/>
                  </a:lnTo>
                  <a:lnTo>
                    <a:pt x="1557" y="488"/>
                  </a:lnTo>
                  <a:lnTo>
                    <a:pt x="1473" y="522"/>
                  </a:lnTo>
                  <a:lnTo>
                    <a:pt x="1370" y="552"/>
                  </a:lnTo>
                  <a:lnTo>
                    <a:pt x="1261" y="581"/>
                  </a:lnTo>
                  <a:lnTo>
                    <a:pt x="1133" y="596"/>
                  </a:lnTo>
                  <a:lnTo>
                    <a:pt x="1005" y="611"/>
                  </a:lnTo>
                  <a:lnTo>
                    <a:pt x="862" y="616"/>
                  </a:lnTo>
                  <a:lnTo>
                    <a:pt x="724" y="611"/>
                  </a:lnTo>
                  <a:lnTo>
                    <a:pt x="591" y="596"/>
                  </a:lnTo>
                  <a:lnTo>
                    <a:pt x="468" y="581"/>
                  </a:lnTo>
                  <a:lnTo>
                    <a:pt x="355" y="552"/>
                  </a:lnTo>
                  <a:lnTo>
                    <a:pt x="252" y="522"/>
                  </a:lnTo>
                  <a:lnTo>
                    <a:pt x="168" y="488"/>
                  </a:lnTo>
                  <a:lnTo>
                    <a:pt x="99" y="448"/>
                  </a:lnTo>
                  <a:lnTo>
                    <a:pt x="45" y="404"/>
                  </a:lnTo>
                  <a:lnTo>
                    <a:pt x="10" y="355"/>
                  </a:lnTo>
                  <a:lnTo>
                    <a:pt x="0" y="306"/>
                  </a:lnTo>
                  <a:lnTo>
                    <a:pt x="10" y="256"/>
                  </a:lnTo>
                  <a:lnTo>
                    <a:pt x="45" y="207"/>
                  </a:lnTo>
                  <a:lnTo>
                    <a:pt x="99" y="163"/>
                  </a:lnTo>
                  <a:lnTo>
                    <a:pt x="168" y="123"/>
                  </a:lnTo>
                  <a:lnTo>
                    <a:pt x="252" y="89"/>
                  </a:lnTo>
                  <a:lnTo>
                    <a:pt x="355" y="59"/>
                  </a:lnTo>
                  <a:lnTo>
                    <a:pt x="468" y="30"/>
                  </a:lnTo>
                  <a:lnTo>
                    <a:pt x="591" y="15"/>
                  </a:lnTo>
                  <a:lnTo>
                    <a:pt x="724" y="0"/>
                  </a:lnTo>
                  <a:lnTo>
                    <a:pt x="862" y="0"/>
                  </a:lnTo>
                  <a:lnTo>
                    <a:pt x="1005" y="0"/>
                  </a:lnTo>
                  <a:lnTo>
                    <a:pt x="1133" y="15"/>
                  </a:lnTo>
                  <a:lnTo>
                    <a:pt x="1261" y="30"/>
                  </a:lnTo>
                  <a:lnTo>
                    <a:pt x="1370" y="59"/>
                  </a:lnTo>
                  <a:lnTo>
                    <a:pt x="1473" y="89"/>
                  </a:lnTo>
                  <a:lnTo>
                    <a:pt x="1557" y="123"/>
                  </a:lnTo>
                  <a:lnTo>
                    <a:pt x="1631" y="163"/>
                  </a:lnTo>
                  <a:lnTo>
                    <a:pt x="1680" y="207"/>
                  </a:lnTo>
                  <a:lnTo>
                    <a:pt x="1714" y="256"/>
                  </a:lnTo>
                  <a:lnTo>
                    <a:pt x="1724" y="3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34" y="2935"/>
              <a:ext cx="82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Internetwork</a:t>
              </a:r>
              <a:endParaRPr kumimoji="0" lang="en-US" altLang="ko-KR" sz="14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657" y="3238"/>
              <a:ext cx="1948" cy="153"/>
            </a:xfrm>
            <a:custGeom>
              <a:avLst/>
              <a:gdLst>
                <a:gd name="T0" fmla="*/ 1969 w 1892"/>
                <a:gd name="T1" fmla="*/ 0 h 108"/>
                <a:gd name="T2" fmla="*/ 0 w 1892"/>
                <a:gd name="T3" fmla="*/ 10 h 108"/>
                <a:gd name="T4" fmla="*/ 0 w 1892"/>
                <a:gd name="T5" fmla="*/ 217 h 108"/>
                <a:gd name="T6" fmla="*/ 1974 w 1892"/>
                <a:gd name="T7" fmla="*/ 217 h 108"/>
                <a:gd name="T8" fmla="*/ 1979 w 1892"/>
                <a:gd name="T9" fmla="*/ 217 h 108"/>
                <a:gd name="T10" fmla="*/ 1984 w 1892"/>
                <a:gd name="T11" fmla="*/ 207 h 108"/>
                <a:gd name="T12" fmla="*/ 1990 w 1892"/>
                <a:gd name="T13" fmla="*/ 207 h 108"/>
                <a:gd name="T14" fmla="*/ 1990 w 1892"/>
                <a:gd name="T15" fmla="*/ 197 h 108"/>
                <a:gd name="T16" fmla="*/ 1995 w 1892"/>
                <a:gd name="T17" fmla="*/ 187 h 108"/>
                <a:gd name="T18" fmla="*/ 2001 w 1892"/>
                <a:gd name="T19" fmla="*/ 167 h 108"/>
                <a:gd name="T20" fmla="*/ 2001 w 1892"/>
                <a:gd name="T21" fmla="*/ 157 h 108"/>
                <a:gd name="T22" fmla="*/ 2006 w 1892"/>
                <a:gd name="T23" fmla="*/ 146 h 108"/>
                <a:gd name="T24" fmla="*/ 2006 w 1892"/>
                <a:gd name="T25" fmla="*/ 129 h 108"/>
                <a:gd name="T26" fmla="*/ 2006 w 1892"/>
                <a:gd name="T27" fmla="*/ 109 h 108"/>
                <a:gd name="T28" fmla="*/ 2006 w 1892"/>
                <a:gd name="T29" fmla="*/ 98 h 108"/>
                <a:gd name="T30" fmla="*/ 2006 w 1892"/>
                <a:gd name="T31" fmla="*/ 78 h 108"/>
                <a:gd name="T32" fmla="*/ 2001 w 1892"/>
                <a:gd name="T33" fmla="*/ 68 h 108"/>
                <a:gd name="T34" fmla="*/ 2001 w 1892"/>
                <a:gd name="T35" fmla="*/ 48 h 108"/>
                <a:gd name="T36" fmla="*/ 1995 w 1892"/>
                <a:gd name="T37" fmla="*/ 38 h 108"/>
                <a:gd name="T38" fmla="*/ 1990 w 1892"/>
                <a:gd name="T39" fmla="*/ 28 h 108"/>
                <a:gd name="T40" fmla="*/ 1990 w 1892"/>
                <a:gd name="T41" fmla="*/ 18 h 108"/>
                <a:gd name="T42" fmla="*/ 1984 w 1892"/>
                <a:gd name="T43" fmla="*/ 10 h 108"/>
                <a:gd name="T44" fmla="*/ 1979 w 1892"/>
                <a:gd name="T45" fmla="*/ 10 h 108"/>
                <a:gd name="T46" fmla="*/ 1974 w 1892"/>
                <a:gd name="T47" fmla="*/ 10 h 108"/>
                <a:gd name="T48" fmla="*/ 1974 w 1892"/>
                <a:gd name="T49" fmla="*/ 10 h 108"/>
                <a:gd name="T50" fmla="*/ 1969 w 1892"/>
                <a:gd name="T51" fmla="*/ 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92"/>
                <a:gd name="T79" fmla="*/ 0 h 108"/>
                <a:gd name="T80" fmla="*/ 1892 w 1892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92" h="108">
                  <a:moveTo>
                    <a:pt x="1857" y="0"/>
                  </a:moveTo>
                  <a:lnTo>
                    <a:pt x="0" y="5"/>
                  </a:lnTo>
                  <a:lnTo>
                    <a:pt x="0" y="108"/>
                  </a:lnTo>
                  <a:lnTo>
                    <a:pt x="1862" y="108"/>
                  </a:lnTo>
                  <a:lnTo>
                    <a:pt x="1867" y="108"/>
                  </a:lnTo>
                  <a:lnTo>
                    <a:pt x="1872" y="103"/>
                  </a:lnTo>
                  <a:lnTo>
                    <a:pt x="1877" y="103"/>
                  </a:lnTo>
                  <a:lnTo>
                    <a:pt x="1877" y="98"/>
                  </a:lnTo>
                  <a:lnTo>
                    <a:pt x="1882" y="93"/>
                  </a:lnTo>
                  <a:lnTo>
                    <a:pt x="1887" y="83"/>
                  </a:lnTo>
                  <a:lnTo>
                    <a:pt x="1887" y="78"/>
                  </a:lnTo>
                  <a:lnTo>
                    <a:pt x="1892" y="73"/>
                  </a:lnTo>
                  <a:lnTo>
                    <a:pt x="1892" y="64"/>
                  </a:lnTo>
                  <a:lnTo>
                    <a:pt x="1892" y="54"/>
                  </a:lnTo>
                  <a:lnTo>
                    <a:pt x="1892" y="49"/>
                  </a:lnTo>
                  <a:lnTo>
                    <a:pt x="1892" y="39"/>
                  </a:lnTo>
                  <a:lnTo>
                    <a:pt x="1887" y="34"/>
                  </a:lnTo>
                  <a:lnTo>
                    <a:pt x="1887" y="24"/>
                  </a:lnTo>
                  <a:lnTo>
                    <a:pt x="1882" y="19"/>
                  </a:lnTo>
                  <a:lnTo>
                    <a:pt x="1877" y="14"/>
                  </a:lnTo>
                  <a:lnTo>
                    <a:pt x="1877" y="9"/>
                  </a:lnTo>
                  <a:lnTo>
                    <a:pt x="1872" y="5"/>
                  </a:lnTo>
                  <a:lnTo>
                    <a:pt x="1867" y="5"/>
                  </a:lnTo>
                  <a:lnTo>
                    <a:pt x="1862" y="5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627" y="3245"/>
              <a:ext cx="61" cy="146"/>
            </a:xfrm>
            <a:custGeom>
              <a:avLst/>
              <a:gdLst>
                <a:gd name="T0" fmla="*/ 63 w 59"/>
                <a:gd name="T1" fmla="*/ 98 h 103"/>
                <a:gd name="T2" fmla="*/ 63 w 59"/>
                <a:gd name="T3" fmla="*/ 119 h 103"/>
                <a:gd name="T4" fmla="*/ 63 w 59"/>
                <a:gd name="T5" fmla="*/ 136 h 103"/>
                <a:gd name="T6" fmla="*/ 63 w 59"/>
                <a:gd name="T7" fmla="*/ 146 h 103"/>
                <a:gd name="T8" fmla="*/ 58 w 59"/>
                <a:gd name="T9" fmla="*/ 157 h 103"/>
                <a:gd name="T10" fmla="*/ 58 w 59"/>
                <a:gd name="T11" fmla="*/ 177 h 103"/>
                <a:gd name="T12" fmla="*/ 53 w 59"/>
                <a:gd name="T13" fmla="*/ 187 h 103"/>
                <a:gd name="T14" fmla="*/ 47 w 59"/>
                <a:gd name="T15" fmla="*/ 197 h 103"/>
                <a:gd name="T16" fmla="*/ 41 w 59"/>
                <a:gd name="T17" fmla="*/ 197 h 103"/>
                <a:gd name="T18" fmla="*/ 36 w 59"/>
                <a:gd name="T19" fmla="*/ 207 h 103"/>
                <a:gd name="T20" fmla="*/ 31 w 59"/>
                <a:gd name="T21" fmla="*/ 207 h 103"/>
                <a:gd name="T22" fmla="*/ 26 w 59"/>
                <a:gd name="T23" fmla="*/ 207 h 103"/>
                <a:gd name="T24" fmla="*/ 22 w 59"/>
                <a:gd name="T25" fmla="*/ 197 h 103"/>
                <a:gd name="T26" fmla="*/ 17 w 59"/>
                <a:gd name="T27" fmla="*/ 197 h 103"/>
                <a:gd name="T28" fmla="*/ 10 w 59"/>
                <a:gd name="T29" fmla="*/ 187 h 103"/>
                <a:gd name="T30" fmla="*/ 10 w 59"/>
                <a:gd name="T31" fmla="*/ 177 h 103"/>
                <a:gd name="T32" fmla="*/ 5 w 59"/>
                <a:gd name="T33" fmla="*/ 157 h 103"/>
                <a:gd name="T34" fmla="*/ 5 w 59"/>
                <a:gd name="T35" fmla="*/ 146 h 103"/>
                <a:gd name="T36" fmla="*/ 0 w 59"/>
                <a:gd name="T37" fmla="*/ 136 h 103"/>
                <a:gd name="T38" fmla="*/ 0 w 59"/>
                <a:gd name="T39" fmla="*/ 119 h 103"/>
                <a:gd name="T40" fmla="*/ 0 w 59"/>
                <a:gd name="T41" fmla="*/ 98 h 103"/>
                <a:gd name="T42" fmla="*/ 0 w 59"/>
                <a:gd name="T43" fmla="*/ 88 h 103"/>
                <a:gd name="T44" fmla="*/ 0 w 59"/>
                <a:gd name="T45" fmla="*/ 68 h 103"/>
                <a:gd name="T46" fmla="*/ 5 w 59"/>
                <a:gd name="T47" fmla="*/ 58 h 103"/>
                <a:gd name="T48" fmla="*/ 5 w 59"/>
                <a:gd name="T49" fmla="*/ 38 h 103"/>
                <a:gd name="T50" fmla="*/ 10 w 59"/>
                <a:gd name="T51" fmla="*/ 28 h 103"/>
                <a:gd name="T52" fmla="*/ 10 w 59"/>
                <a:gd name="T53" fmla="*/ 18 h 103"/>
                <a:gd name="T54" fmla="*/ 17 w 59"/>
                <a:gd name="T55" fmla="*/ 9 h 103"/>
                <a:gd name="T56" fmla="*/ 22 w 59"/>
                <a:gd name="T57" fmla="*/ 0 h 103"/>
                <a:gd name="T58" fmla="*/ 26 w 59"/>
                <a:gd name="T59" fmla="*/ 0 h 103"/>
                <a:gd name="T60" fmla="*/ 31 w 59"/>
                <a:gd name="T61" fmla="*/ 0 h 103"/>
                <a:gd name="T62" fmla="*/ 36 w 59"/>
                <a:gd name="T63" fmla="*/ 0 h 103"/>
                <a:gd name="T64" fmla="*/ 41 w 59"/>
                <a:gd name="T65" fmla="*/ 0 h 103"/>
                <a:gd name="T66" fmla="*/ 47 w 59"/>
                <a:gd name="T67" fmla="*/ 9 h 103"/>
                <a:gd name="T68" fmla="*/ 53 w 59"/>
                <a:gd name="T69" fmla="*/ 18 h 103"/>
                <a:gd name="T70" fmla="*/ 58 w 59"/>
                <a:gd name="T71" fmla="*/ 28 h 103"/>
                <a:gd name="T72" fmla="*/ 58 w 59"/>
                <a:gd name="T73" fmla="*/ 38 h 103"/>
                <a:gd name="T74" fmla="*/ 63 w 59"/>
                <a:gd name="T75" fmla="*/ 58 h 103"/>
                <a:gd name="T76" fmla="*/ 63 w 59"/>
                <a:gd name="T77" fmla="*/ 68 h 103"/>
                <a:gd name="T78" fmla="*/ 63 w 59"/>
                <a:gd name="T79" fmla="*/ 88 h 103"/>
                <a:gd name="T80" fmla="*/ 63 w 59"/>
                <a:gd name="T81" fmla="*/ 98 h 103"/>
                <a:gd name="T82" fmla="*/ 63 w 59"/>
                <a:gd name="T83" fmla="*/ 98 h 1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9"/>
                <a:gd name="T127" fmla="*/ 0 h 103"/>
                <a:gd name="T128" fmla="*/ 59 w 59"/>
                <a:gd name="T129" fmla="*/ 103 h 10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9" h="103">
                  <a:moveTo>
                    <a:pt x="59" y="49"/>
                  </a:moveTo>
                  <a:lnTo>
                    <a:pt x="59" y="59"/>
                  </a:lnTo>
                  <a:lnTo>
                    <a:pt x="59" y="68"/>
                  </a:lnTo>
                  <a:lnTo>
                    <a:pt x="59" y="73"/>
                  </a:lnTo>
                  <a:lnTo>
                    <a:pt x="54" y="78"/>
                  </a:lnTo>
                  <a:lnTo>
                    <a:pt x="54" y="88"/>
                  </a:lnTo>
                  <a:lnTo>
                    <a:pt x="49" y="93"/>
                  </a:lnTo>
                  <a:lnTo>
                    <a:pt x="44" y="98"/>
                  </a:lnTo>
                  <a:lnTo>
                    <a:pt x="39" y="98"/>
                  </a:lnTo>
                  <a:lnTo>
                    <a:pt x="34" y="103"/>
                  </a:lnTo>
                  <a:lnTo>
                    <a:pt x="29" y="103"/>
                  </a:lnTo>
                  <a:lnTo>
                    <a:pt x="24" y="103"/>
                  </a:lnTo>
                  <a:lnTo>
                    <a:pt x="20" y="98"/>
                  </a:lnTo>
                  <a:lnTo>
                    <a:pt x="15" y="98"/>
                  </a:lnTo>
                  <a:lnTo>
                    <a:pt x="10" y="93"/>
                  </a:lnTo>
                  <a:lnTo>
                    <a:pt x="10" y="88"/>
                  </a:lnTo>
                  <a:lnTo>
                    <a:pt x="5" y="78"/>
                  </a:lnTo>
                  <a:lnTo>
                    <a:pt x="5" y="73"/>
                  </a:lnTo>
                  <a:lnTo>
                    <a:pt x="0" y="68"/>
                  </a:lnTo>
                  <a:lnTo>
                    <a:pt x="0" y="59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5" y="29"/>
                  </a:lnTo>
                  <a:lnTo>
                    <a:pt x="5" y="19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4"/>
                  </a:lnTo>
                  <a:lnTo>
                    <a:pt x="49" y="9"/>
                  </a:lnTo>
                  <a:lnTo>
                    <a:pt x="54" y="14"/>
                  </a:lnTo>
                  <a:lnTo>
                    <a:pt x="54" y="19"/>
                  </a:lnTo>
                  <a:lnTo>
                    <a:pt x="59" y="29"/>
                  </a:lnTo>
                  <a:lnTo>
                    <a:pt x="59" y="34"/>
                  </a:lnTo>
                  <a:lnTo>
                    <a:pt x="59" y="44"/>
                  </a:lnTo>
                  <a:lnTo>
                    <a:pt x="59" y="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539" y="3245"/>
              <a:ext cx="66" cy="146"/>
            </a:xfrm>
            <a:custGeom>
              <a:avLst/>
              <a:gdLst>
                <a:gd name="T0" fmla="*/ 68 w 64"/>
                <a:gd name="T1" fmla="*/ 98 h 103"/>
                <a:gd name="T2" fmla="*/ 68 w 64"/>
                <a:gd name="T3" fmla="*/ 119 h 103"/>
                <a:gd name="T4" fmla="*/ 68 w 64"/>
                <a:gd name="T5" fmla="*/ 136 h 103"/>
                <a:gd name="T6" fmla="*/ 63 w 64"/>
                <a:gd name="T7" fmla="*/ 146 h 103"/>
                <a:gd name="T8" fmla="*/ 63 w 64"/>
                <a:gd name="T9" fmla="*/ 157 h 103"/>
                <a:gd name="T10" fmla="*/ 58 w 64"/>
                <a:gd name="T11" fmla="*/ 177 h 103"/>
                <a:gd name="T12" fmla="*/ 53 w 64"/>
                <a:gd name="T13" fmla="*/ 187 h 103"/>
                <a:gd name="T14" fmla="*/ 53 w 64"/>
                <a:gd name="T15" fmla="*/ 197 h 103"/>
                <a:gd name="T16" fmla="*/ 46 w 64"/>
                <a:gd name="T17" fmla="*/ 197 h 103"/>
                <a:gd name="T18" fmla="*/ 41 w 64"/>
                <a:gd name="T19" fmla="*/ 207 h 103"/>
                <a:gd name="T20" fmla="*/ 36 w 64"/>
                <a:gd name="T21" fmla="*/ 207 h 103"/>
                <a:gd name="T22" fmla="*/ 31 w 64"/>
                <a:gd name="T23" fmla="*/ 207 h 103"/>
                <a:gd name="T24" fmla="*/ 26 w 64"/>
                <a:gd name="T25" fmla="*/ 197 h 103"/>
                <a:gd name="T26" fmla="*/ 21 w 64"/>
                <a:gd name="T27" fmla="*/ 197 h 103"/>
                <a:gd name="T28" fmla="*/ 15 w 64"/>
                <a:gd name="T29" fmla="*/ 187 h 103"/>
                <a:gd name="T30" fmla="*/ 10 w 64"/>
                <a:gd name="T31" fmla="*/ 177 h 103"/>
                <a:gd name="T32" fmla="*/ 10 w 64"/>
                <a:gd name="T33" fmla="*/ 157 h 103"/>
                <a:gd name="T34" fmla="*/ 5 w 64"/>
                <a:gd name="T35" fmla="*/ 146 h 103"/>
                <a:gd name="T36" fmla="*/ 5 w 64"/>
                <a:gd name="T37" fmla="*/ 136 h 103"/>
                <a:gd name="T38" fmla="*/ 5 w 64"/>
                <a:gd name="T39" fmla="*/ 119 h 103"/>
                <a:gd name="T40" fmla="*/ 0 w 64"/>
                <a:gd name="T41" fmla="*/ 98 h 103"/>
                <a:gd name="T42" fmla="*/ 5 w 64"/>
                <a:gd name="T43" fmla="*/ 88 h 103"/>
                <a:gd name="T44" fmla="*/ 5 w 64"/>
                <a:gd name="T45" fmla="*/ 68 h 103"/>
                <a:gd name="T46" fmla="*/ 5 w 64"/>
                <a:gd name="T47" fmla="*/ 58 h 103"/>
                <a:gd name="T48" fmla="*/ 10 w 64"/>
                <a:gd name="T49" fmla="*/ 38 h 103"/>
                <a:gd name="T50" fmla="*/ 10 w 64"/>
                <a:gd name="T51" fmla="*/ 28 h 103"/>
                <a:gd name="T52" fmla="*/ 15 w 64"/>
                <a:gd name="T53" fmla="*/ 18 h 103"/>
                <a:gd name="T54" fmla="*/ 21 w 64"/>
                <a:gd name="T55" fmla="*/ 9 h 103"/>
                <a:gd name="T56" fmla="*/ 26 w 64"/>
                <a:gd name="T57" fmla="*/ 0 h 103"/>
                <a:gd name="T58" fmla="*/ 31 w 64"/>
                <a:gd name="T59" fmla="*/ 0 h 103"/>
                <a:gd name="T60" fmla="*/ 36 w 64"/>
                <a:gd name="T61" fmla="*/ 0 h 103"/>
                <a:gd name="T62" fmla="*/ 41 w 64"/>
                <a:gd name="T63" fmla="*/ 0 h 103"/>
                <a:gd name="T64" fmla="*/ 46 w 64"/>
                <a:gd name="T65" fmla="*/ 0 h 103"/>
                <a:gd name="T66" fmla="*/ 53 w 64"/>
                <a:gd name="T67" fmla="*/ 9 h 103"/>
                <a:gd name="T68" fmla="*/ 53 w 64"/>
                <a:gd name="T69" fmla="*/ 18 h 103"/>
                <a:gd name="T70" fmla="*/ 58 w 64"/>
                <a:gd name="T71" fmla="*/ 28 h 103"/>
                <a:gd name="T72" fmla="*/ 63 w 64"/>
                <a:gd name="T73" fmla="*/ 38 h 103"/>
                <a:gd name="T74" fmla="*/ 63 w 64"/>
                <a:gd name="T75" fmla="*/ 58 h 103"/>
                <a:gd name="T76" fmla="*/ 68 w 64"/>
                <a:gd name="T77" fmla="*/ 68 h 103"/>
                <a:gd name="T78" fmla="*/ 68 w 64"/>
                <a:gd name="T79" fmla="*/ 88 h 103"/>
                <a:gd name="T80" fmla="*/ 68 w 64"/>
                <a:gd name="T81" fmla="*/ 98 h 103"/>
                <a:gd name="T82" fmla="*/ 68 w 64"/>
                <a:gd name="T83" fmla="*/ 98 h 1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"/>
                <a:gd name="T127" fmla="*/ 0 h 103"/>
                <a:gd name="T128" fmla="*/ 64 w 64"/>
                <a:gd name="T129" fmla="*/ 103 h 10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" h="103">
                  <a:moveTo>
                    <a:pt x="64" y="49"/>
                  </a:moveTo>
                  <a:lnTo>
                    <a:pt x="64" y="59"/>
                  </a:lnTo>
                  <a:lnTo>
                    <a:pt x="64" y="68"/>
                  </a:lnTo>
                  <a:lnTo>
                    <a:pt x="59" y="73"/>
                  </a:lnTo>
                  <a:lnTo>
                    <a:pt x="59" y="78"/>
                  </a:lnTo>
                  <a:lnTo>
                    <a:pt x="54" y="88"/>
                  </a:lnTo>
                  <a:lnTo>
                    <a:pt x="49" y="93"/>
                  </a:lnTo>
                  <a:lnTo>
                    <a:pt x="49" y="98"/>
                  </a:lnTo>
                  <a:lnTo>
                    <a:pt x="44" y="98"/>
                  </a:lnTo>
                  <a:lnTo>
                    <a:pt x="39" y="103"/>
                  </a:lnTo>
                  <a:lnTo>
                    <a:pt x="34" y="103"/>
                  </a:lnTo>
                  <a:lnTo>
                    <a:pt x="29" y="103"/>
                  </a:lnTo>
                  <a:lnTo>
                    <a:pt x="24" y="98"/>
                  </a:lnTo>
                  <a:lnTo>
                    <a:pt x="19" y="98"/>
                  </a:lnTo>
                  <a:lnTo>
                    <a:pt x="15" y="93"/>
                  </a:lnTo>
                  <a:lnTo>
                    <a:pt x="10" y="88"/>
                  </a:lnTo>
                  <a:lnTo>
                    <a:pt x="10" y="78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5" y="59"/>
                  </a:lnTo>
                  <a:lnTo>
                    <a:pt x="0" y="49"/>
                  </a:lnTo>
                  <a:lnTo>
                    <a:pt x="5" y="44"/>
                  </a:lnTo>
                  <a:lnTo>
                    <a:pt x="5" y="34"/>
                  </a:lnTo>
                  <a:lnTo>
                    <a:pt x="5" y="29"/>
                  </a:lnTo>
                  <a:lnTo>
                    <a:pt x="10" y="19"/>
                  </a:lnTo>
                  <a:lnTo>
                    <a:pt x="10" y="14"/>
                  </a:lnTo>
                  <a:lnTo>
                    <a:pt x="15" y="9"/>
                  </a:lnTo>
                  <a:lnTo>
                    <a:pt x="19" y="4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0"/>
                  </a:lnTo>
                  <a:lnTo>
                    <a:pt x="49" y="4"/>
                  </a:lnTo>
                  <a:lnTo>
                    <a:pt x="49" y="9"/>
                  </a:lnTo>
                  <a:lnTo>
                    <a:pt x="54" y="14"/>
                  </a:lnTo>
                  <a:lnTo>
                    <a:pt x="59" y="19"/>
                  </a:lnTo>
                  <a:lnTo>
                    <a:pt x="59" y="29"/>
                  </a:lnTo>
                  <a:lnTo>
                    <a:pt x="64" y="34"/>
                  </a:lnTo>
                  <a:lnTo>
                    <a:pt x="64" y="44"/>
                  </a:lnTo>
                  <a:lnTo>
                    <a:pt x="64" y="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235" y="1856"/>
              <a:ext cx="254" cy="349"/>
            </a:xfrm>
            <a:custGeom>
              <a:avLst/>
              <a:gdLst>
                <a:gd name="T0" fmla="*/ 262 w 246"/>
                <a:gd name="T1" fmla="*/ 495 h 246"/>
                <a:gd name="T2" fmla="*/ 0 w 246"/>
                <a:gd name="T3" fmla="*/ 495 h 246"/>
                <a:gd name="T4" fmla="*/ 0 w 246"/>
                <a:gd name="T5" fmla="*/ 0 h 246"/>
                <a:gd name="T6" fmla="*/ 262 w 246"/>
                <a:gd name="T7" fmla="*/ 0 h 246"/>
                <a:gd name="T8" fmla="*/ 262 w 246"/>
                <a:gd name="T9" fmla="*/ 495 h 246"/>
                <a:gd name="T10" fmla="*/ 262 w 246"/>
                <a:gd name="T11" fmla="*/ 495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6"/>
                <a:gd name="T19" fmla="*/ 0 h 246"/>
                <a:gd name="T20" fmla="*/ 246 w 246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6" h="246">
                  <a:moveTo>
                    <a:pt x="246" y="246"/>
                  </a:moveTo>
                  <a:lnTo>
                    <a:pt x="0" y="246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246" y="24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1327" y="3090"/>
              <a:ext cx="4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1200" y="2915"/>
              <a:ext cx="254" cy="350"/>
            </a:xfrm>
            <a:custGeom>
              <a:avLst/>
              <a:gdLst>
                <a:gd name="T0" fmla="*/ 248 w 246"/>
                <a:gd name="T1" fmla="*/ 359 h 246"/>
                <a:gd name="T2" fmla="*/ 242 w 246"/>
                <a:gd name="T3" fmla="*/ 398 h 246"/>
                <a:gd name="T4" fmla="*/ 226 w 246"/>
                <a:gd name="T5" fmla="*/ 430 h 246"/>
                <a:gd name="T6" fmla="*/ 210 w 246"/>
                <a:gd name="T7" fmla="*/ 450 h 246"/>
                <a:gd name="T8" fmla="*/ 194 w 246"/>
                <a:gd name="T9" fmla="*/ 470 h 246"/>
                <a:gd name="T10" fmla="*/ 173 w 246"/>
                <a:gd name="T11" fmla="*/ 488 h 246"/>
                <a:gd name="T12" fmla="*/ 158 w 246"/>
                <a:gd name="T13" fmla="*/ 498 h 246"/>
                <a:gd name="T14" fmla="*/ 136 w 246"/>
                <a:gd name="T15" fmla="*/ 498 h 246"/>
                <a:gd name="T16" fmla="*/ 116 w 246"/>
                <a:gd name="T17" fmla="*/ 498 h 246"/>
                <a:gd name="T18" fmla="*/ 95 w 246"/>
                <a:gd name="T19" fmla="*/ 488 h 246"/>
                <a:gd name="T20" fmla="*/ 73 w 246"/>
                <a:gd name="T21" fmla="*/ 470 h 246"/>
                <a:gd name="T22" fmla="*/ 58 w 246"/>
                <a:gd name="T23" fmla="*/ 450 h 246"/>
                <a:gd name="T24" fmla="*/ 41 w 246"/>
                <a:gd name="T25" fmla="*/ 430 h 246"/>
                <a:gd name="T26" fmla="*/ 27 w 246"/>
                <a:gd name="T27" fmla="*/ 398 h 246"/>
                <a:gd name="T28" fmla="*/ 15 w 246"/>
                <a:gd name="T29" fmla="*/ 368 h 246"/>
                <a:gd name="T30" fmla="*/ 10 w 246"/>
                <a:gd name="T31" fmla="*/ 330 h 246"/>
                <a:gd name="T32" fmla="*/ 5 w 246"/>
                <a:gd name="T33" fmla="*/ 289 h 246"/>
                <a:gd name="T34" fmla="*/ 0 w 246"/>
                <a:gd name="T35" fmla="*/ 249 h 246"/>
                <a:gd name="T36" fmla="*/ 5 w 246"/>
                <a:gd name="T37" fmla="*/ 219 h 246"/>
                <a:gd name="T38" fmla="*/ 5 w 246"/>
                <a:gd name="T39" fmla="*/ 181 h 246"/>
                <a:gd name="T40" fmla="*/ 15 w 246"/>
                <a:gd name="T41" fmla="*/ 139 h 246"/>
                <a:gd name="T42" fmla="*/ 27 w 246"/>
                <a:gd name="T43" fmla="*/ 100 h 246"/>
                <a:gd name="T44" fmla="*/ 41 w 246"/>
                <a:gd name="T45" fmla="*/ 71 h 246"/>
                <a:gd name="T46" fmla="*/ 58 w 246"/>
                <a:gd name="T47" fmla="*/ 51 h 246"/>
                <a:gd name="T48" fmla="*/ 73 w 246"/>
                <a:gd name="T49" fmla="*/ 30 h 246"/>
                <a:gd name="T50" fmla="*/ 90 w 246"/>
                <a:gd name="T51" fmla="*/ 10 h 246"/>
                <a:gd name="T52" fmla="*/ 109 w 246"/>
                <a:gd name="T53" fmla="*/ 0 h 246"/>
                <a:gd name="T54" fmla="*/ 131 w 246"/>
                <a:gd name="T55" fmla="*/ 0 h 246"/>
                <a:gd name="T56" fmla="*/ 153 w 246"/>
                <a:gd name="T57" fmla="*/ 0 h 246"/>
                <a:gd name="T58" fmla="*/ 173 w 246"/>
                <a:gd name="T59" fmla="*/ 10 h 246"/>
                <a:gd name="T60" fmla="*/ 194 w 246"/>
                <a:gd name="T61" fmla="*/ 30 h 246"/>
                <a:gd name="T62" fmla="*/ 210 w 246"/>
                <a:gd name="T63" fmla="*/ 51 h 246"/>
                <a:gd name="T64" fmla="*/ 226 w 246"/>
                <a:gd name="T65" fmla="*/ 71 h 246"/>
                <a:gd name="T66" fmla="*/ 242 w 246"/>
                <a:gd name="T67" fmla="*/ 100 h 246"/>
                <a:gd name="T68" fmla="*/ 252 w 246"/>
                <a:gd name="T69" fmla="*/ 139 h 246"/>
                <a:gd name="T70" fmla="*/ 257 w 246"/>
                <a:gd name="T71" fmla="*/ 171 h 246"/>
                <a:gd name="T72" fmla="*/ 262 w 246"/>
                <a:gd name="T73" fmla="*/ 209 h 246"/>
                <a:gd name="T74" fmla="*/ 262 w 246"/>
                <a:gd name="T75" fmla="*/ 249 h 246"/>
                <a:gd name="T76" fmla="*/ 262 w 246"/>
                <a:gd name="T77" fmla="*/ 289 h 246"/>
                <a:gd name="T78" fmla="*/ 257 w 246"/>
                <a:gd name="T79" fmla="*/ 320 h 246"/>
                <a:gd name="T80" fmla="*/ 252 w 246"/>
                <a:gd name="T81" fmla="*/ 359 h 246"/>
                <a:gd name="T82" fmla="*/ 252 w 246"/>
                <a:gd name="T83" fmla="*/ 359 h 246"/>
                <a:gd name="T84" fmla="*/ 248 w 246"/>
                <a:gd name="T85" fmla="*/ 359 h 2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6"/>
                <a:gd name="T130" fmla="*/ 0 h 246"/>
                <a:gd name="T131" fmla="*/ 246 w 246"/>
                <a:gd name="T132" fmla="*/ 246 h 2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6" h="246">
                  <a:moveTo>
                    <a:pt x="232" y="177"/>
                  </a:moveTo>
                  <a:lnTo>
                    <a:pt x="227" y="197"/>
                  </a:lnTo>
                  <a:lnTo>
                    <a:pt x="212" y="212"/>
                  </a:lnTo>
                  <a:lnTo>
                    <a:pt x="197" y="222"/>
                  </a:lnTo>
                  <a:lnTo>
                    <a:pt x="182" y="232"/>
                  </a:lnTo>
                  <a:lnTo>
                    <a:pt x="163" y="241"/>
                  </a:lnTo>
                  <a:lnTo>
                    <a:pt x="148" y="246"/>
                  </a:lnTo>
                  <a:lnTo>
                    <a:pt x="128" y="246"/>
                  </a:lnTo>
                  <a:lnTo>
                    <a:pt x="108" y="246"/>
                  </a:lnTo>
                  <a:lnTo>
                    <a:pt x="89" y="241"/>
                  </a:lnTo>
                  <a:lnTo>
                    <a:pt x="69" y="232"/>
                  </a:lnTo>
                  <a:lnTo>
                    <a:pt x="54" y="222"/>
                  </a:lnTo>
                  <a:lnTo>
                    <a:pt x="39" y="212"/>
                  </a:lnTo>
                  <a:lnTo>
                    <a:pt x="25" y="197"/>
                  </a:lnTo>
                  <a:lnTo>
                    <a:pt x="15" y="182"/>
                  </a:lnTo>
                  <a:lnTo>
                    <a:pt x="10" y="163"/>
                  </a:lnTo>
                  <a:lnTo>
                    <a:pt x="5" y="143"/>
                  </a:lnTo>
                  <a:lnTo>
                    <a:pt x="0" y="123"/>
                  </a:lnTo>
                  <a:lnTo>
                    <a:pt x="5" y="108"/>
                  </a:lnTo>
                  <a:lnTo>
                    <a:pt x="5" y="89"/>
                  </a:lnTo>
                  <a:lnTo>
                    <a:pt x="15" y="69"/>
                  </a:lnTo>
                  <a:lnTo>
                    <a:pt x="25" y="49"/>
                  </a:lnTo>
                  <a:lnTo>
                    <a:pt x="39" y="35"/>
                  </a:lnTo>
                  <a:lnTo>
                    <a:pt x="54" y="25"/>
                  </a:lnTo>
                  <a:lnTo>
                    <a:pt x="69" y="15"/>
                  </a:lnTo>
                  <a:lnTo>
                    <a:pt x="84" y="5"/>
                  </a:lnTo>
                  <a:lnTo>
                    <a:pt x="103" y="0"/>
                  </a:lnTo>
                  <a:lnTo>
                    <a:pt x="123" y="0"/>
                  </a:lnTo>
                  <a:lnTo>
                    <a:pt x="143" y="0"/>
                  </a:lnTo>
                  <a:lnTo>
                    <a:pt x="163" y="5"/>
                  </a:lnTo>
                  <a:lnTo>
                    <a:pt x="182" y="15"/>
                  </a:lnTo>
                  <a:lnTo>
                    <a:pt x="197" y="25"/>
                  </a:lnTo>
                  <a:lnTo>
                    <a:pt x="212" y="35"/>
                  </a:lnTo>
                  <a:lnTo>
                    <a:pt x="227" y="49"/>
                  </a:lnTo>
                  <a:lnTo>
                    <a:pt x="236" y="69"/>
                  </a:lnTo>
                  <a:lnTo>
                    <a:pt x="241" y="84"/>
                  </a:lnTo>
                  <a:lnTo>
                    <a:pt x="246" y="103"/>
                  </a:lnTo>
                  <a:lnTo>
                    <a:pt x="246" y="123"/>
                  </a:lnTo>
                  <a:lnTo>
                    <a:pt x="246" y="143"/>
                  </a:lnTo>
                  <a:lnTo>
                    <a:pt x="241" y="158"/>
                  </a:lnTo>
                  <a:lnTo>
                    <a:pt x="236" y="177"/>
                  </a:lnTo>
                  <a:lnTo>
                    <a:pt x="232" y="1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>
              <a:off x="1200" y="2915"/>
              <a:ext cx="254" cy="350"/>
            </a:xfrm>
            <a:custGeom>
              <a:avLst/>
              <a:gdLst>
                <a:gd name="T0" fmla="*/ 248 w 246"/>
                <a:gd name="T1" fmla="*/ 359 h 246"/>
                <a:gd name="T2" fmla="*/ 242 w 246"/>
                <a:gd name="T3" fmla="*/ 398 h 246"/>
                <a:gd name="T4" fmla="*/ 226 w 246"/>
                <a:gd name="T5" fmla="*/ 430 h 246"/>
                <a:gd name="T6" fmla="*/ 210 w 246"/>
                <a:gd name="T7" fmla="*/ 450 h 246"/>
                <a:gd name="T8" fmla="*/ 194 w 246"/>
                <a:gd name="T9" fmla="*/ 470 h 246"/>
                <a:gd name="T10" fmla="*/ 173 w 246"/>
                <a:gd name="T11" fmla="*/ 488 h 246"/>
                <a:gd name="T12" fmla="*/ 158 w 246"/>
                <a:gd name="T13" fmla="*/ 498 h 246"/>
                <a:gd name="T14" fmla="*/ 136 w 246"/>
                <a:gd name="T15" fmla="*/ 498 h 246"/>
                <a:gd name="T16" fmla="*/ 116 w 246"/>
                <a:gd name="T17" fmla="*/ 498 h 246"/>
                <a:gd name="T18" fmla="*/ 95 w 246"/>
                <a:gd name="T19" fmla="*/ 488 h 246"/>
                <a:gd name="T20" fmla="*/ 73 w 246"/>
                <a:gd name="T21" fmla="*/ 470 h 246"/>
                <a:gd name="T22" fmla="*/ 58 w 246"/>
                <a:gd name="T23" fmla="*/ 450 h 246"/>
                <a:gd name="T24" fmla="*/ 41 w 246"/>
                <a:gd name="T25" fmla="*/ 430 h 246"/>
                <a:gd name="T26" fmla="*/ 27 w 246"/>
                <a:gd name="T27" fmla="*/ 398 h 246"/>
                <a:gd name="T28" fmla="*/ 15 w 246"/>
                <a:gd name="T29" fmla="*/ 368 h 246"/>
                <a:gd name="T30" fmla="*/ 10 w 246"/>
                <a:gd name="T31" fmla="*/ 330 h 246"/>
                <a:gd name="T32" fmla="*/ 5 w 246"/>
                <a:gd name="T33" fmla="*/ 289 h 246"/>
                <a:gd name="T34" fmla="*/ 0 w 246"/>
                <a:gd name="T35" fmla="*/ 249 h 246"/>
                <a:gd name="T36" fmla="*/ 5 w 246"/>
                <a:gd name="T37" fmla="*/ 219 h 246"/>
                <a:gd name="T38" fmla="*/ 5 w 246"/>
                <a:gd name="T39" fmla="*/ 181 h 246"/>
                <a:gd name="T40" fmla="*/ 15 w 246"/>
                <a:gd name="T41" fmla="*/ 139 h 246"/>
                <a:gd name="T42" fmla="*/ 27 w 246"/>
                <a:gd name="T43" fmla="*/ 100 h 246"/>
                <a:gd name="T44" fmla="*/ 41 w 246"/>
                <a:gd name="T45" fmla="*/ 71 h 246"/>
                <a:gd name="T46" fmla="*/ 58 w 246"/>
                <a:gd name="T47" fmla="*/ 51 h 246"/>
                <a:gd name="T48" fmla="*/ 73 w 246"/>
                <a:gd name="T49" fmla="*/ 30 h 246"/>
                <a:gd name="T50" fmla="*/ 90 w 246"/>
                <a:gd name="T51" fmla="*/ 10 h 246"/>
                <a:gd name="T52" fmla="*/ 109 w 246"/>
                <a:gd name="T53" fmla="*/ 0 h 246"/>
                <a:gd name="T54" fmla="*/ 131 w 246"/>
                <a:gd name="T55" fmla="*/ 0 h 246"/>
                <a:gd name="T56" fmla="*/ 153 w 246"/>
                <a:gd name="T57" fmla="*/ 0 h 246"/>
                <a:gd name="T58" fmla="*/ 173 w 246"/>
                <a:gd name="T59" fmla="*/ 10 h 246"/>
                <a:gd name="T60" fmla="*/ 194 w 246"/>
                <a:gd name="T61" fmla="*/ 30 h 246"/>
                <a:gd name="T62" fmla="*/ 210 w 246"/>
                <a:gd name="T63" fmla="*/ 51 h 246"/>
                <a:gd name="T64" fmla="*/ 226 w 246"/>
                <a:gd name="T65" fmla="*/ 71 h 246"/>
                <a:gd name="T66" fmla="*/ 242 w 246"/>
                <a:gd name="T67" fmla="*/ 100 h 246"/>
                <a:gd name="T68" fmla="*/ 252 w 246"/>
                <a:gd name="T69" fmla="*/ 139 h 246"/>
                <a:gd name="T70" fmla="*/ 257 w 246"/>
                <a:gd name="T71" fmla="*/ 171 h 246"/>
                <a:gd name="T72" fmla="*/ 262 w 246"/>
                <a:gd name="T73" fmla="*/ 209 h 246"/>
                <a:gd name="T74" fmla="*/ 262 w 246"/>
                <a:gd name="T75" fmla="*/ 249 h 246"/>
                <a:gd name="T76" fmla="*/ 262 w 246"/>
                <a:gd name="T77" fmla="*/ 289 h 246"/>
                <a:gd name="T78" fmla="*/ 257 w 246"/>
                <a:gd name="T79" fmla="*/ 320 h 246"/>
                <a:gd name="T80" fmla="*/ 252 w 246"/>
                <a:gd name="T81" fmla="*/ 359 h 246"/>
                <a:gd name="T82" fmla="*/ 252 w 246"/>
                <a:gd name="T83" fmla="*/ 359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6"/>
                <a:gd name="T128" fmla="*/ 246 w 246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6">
                  <a:moveTo>
                    <a:pt x="232" y="177"/>
                  </a:moveTo>
                  <a:lnTo>
                    <a:pt x="227" y="197"/>
                  </a:lnTo>
                  <a:lnTo>
                    <a:pt x="212" y="212"/>
                  </a:lnTo>
                  <a:lnTo>
                    <a:pt x="197" y="222"/>
                  </a:lnTo>
                  <a:lnTo>
                    <a:pt x="182" y="232"/>
                  </a:lnTo>
                  <a:lnTo>
                    <a:pt x="163" y="241"/>
                  </a:lnTo>
                  <a:lnTo>
                    <a:pt x="148" y="246"/>
                  </a:lnTo>
                  <a:lnTo>
                    <a:pt x="128" y="246"/>
                  </a:lnTo>
                  <a:lnTo>
                    <a:pt x="108" y="246"/>
                  </a:lnTo>
                  <a:lnTo>
                    <a:pt x="89" y="241"/>
                  </a:lnTo>
                  <a:lnTo>
                    <a:pt x="69" y="232"/>
                  </a:lnTo>
                  <a:lnTo>
                    <a:pt x="54" y="222"/>
                  </a:lnTo>
                  <a:lnTo>
                    <a:pt x="39" y="212"/>
                  </a:lnTo>
                  <a:lnTo>
                    <a:pt x="25" y="197"/>
                  </a:lnTo>
                  <a:lnTo>
                    <a:pt x="15" y="182"/>
                  </a:lnTo>
                  <a:lnTo>
                    <a:pt x="10" y="163"/>
                  </a:lnTo>
                  <a:lnTo>
                    <a:pt x="5" y="143"/>
                  </a:lnTo>
                  <a:lnTo>
                    <a:pt x="0" y="123"/>
                  </a:lnTo>
                  <a:lnTo>
                    <a:pt x="5" y="108"/>
                  </a:lnTo>
                  <a:lnTo>
                    <a:pt x="5" y="89"/>
                  </a:lnTo>
                  <a:lnTo>
                    <a:pt x="15" y="69"/>
                  </a:lnTo>
                  <a:lnTo>
                    <a:pt x="25" y="49"/>
                  </a:lnTo>
                  <a:lnTo>
                    <a:pt x="39" y="35"/>
                  </a:lnTo>
                  <a:lnTo>
                    <a:pt x="54" y="25"/>
                  </a:lnTo>
                  <a:lnTo>
                    <a:pt x="69" y="15"/>
                  </a:lnTo>
                  <a:lnTo>
                    <a:pt x="84" y="5"/>
                  </a:lnTo>
                  <a:lnTo>
                    <a:pt x="103" y="0"/>
                  </a:lnTo>
                  <a:lnTo>
                    <a:pt x="123" y="0"/>
                  </a:lnTo>
                  <a:lnTo>
                    <a:pt x="143" y="0"/>
                  </a:lnTo>
                  <a:lnTo>
                    <a:pt x="163" y="5"/>
                  </a:lnTo>
                  <a:lnTo>
                    <a:pt x="182" y="15"/>
                  </a:lnTo>
                  <a:lnTo>
                    <a:pt x="197" y="25"/>
                  </a:lnTo>
                  <a:lnTo>
                    <a:pt x="212" y="35"/>
                  </a:lnTo>
                  <a:lnTo>
                    <a:pt x="227" y="49"/>
                  </a:lnTo>
                  <a:lnTo>
                    <a:pt x="236" y="69"/>
                  </a:lnTo>
                  <a:lnTo>
                    <a:pt x="241" y="84"/>
                  </a:lnTo>
                  <a:lnTo>
                    <a:pt x="246" y="103"/>
                  </a:lnTo>
                  <a:lnTo>
                    <a:pt x="246" y="123"/>
                  </a:lnTo>
                  <a:lnTo>
                    <a:pt x="246" y="143"/>
                  </a:lnTo>
                  <a:lnTo>
                    <a:pt x="241" y="158"/>
                  </a:lnTo>
                  <a:lnTo>
                    <a:pt x="236" y="17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947" y="2741"/>
              <a:ext cx="1" cy="87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04" y="3090"/>
              <a:ext cx="38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H="1">
              <a:off x="3489" y="3090"/>
              <a:ext cx="415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3777" y="2915"/>
              <a:ext cx="255" cy="350"/>
            </a:xfrm>
            <a:custGeom>
              <a:avLst/>
              <a:gdLst>
                <a:gd name="T0" fmla="*/ 10 w 247"/>
                <a:gd name="T1" fmla="*/ 359 h 246"/>
                <a:gd name="T2" fmla="*/ 27 w 247"/>
                <a:gd name="T3" fmla="*/ 398 h 246"/>
                <a:gd name="T4" fmla="*/ 37 w 247"/>
                <a:gd name="T5" fmla="*/ 430 h 246"/>
                <a:gd name="T6" fmla="*/ 54 w 247"/>
                <a:gd name="T7" fmla="*/ 450 h 246"/>
                <a:gd name="T8" fmla="*/ 73 w 247"/>
                <a:gd name="T9" fmla="*/ 470 h 246"/>
                <a:gd name="T10" fmla="*/ 90 w 247"/>
                <a:gd name="T11" fmla="*/ 488 h 246"/>
                <a:gd name="T12" fmla="*/ 110 w 247"/>
                <a:gd name="T13" fmla="*/ 498 h 246"/>
                <a:gd name="T14" fmla="*/ 131 w 247"/>
                <a:gd name="T15" fmla="*/ 498 h 246"/>
                <a:gd name="T16" fmla="*/ 153 w 247"/>
                <a:gd name="T17" fmla="*/ 498 h 246"/>
                <a:gd name="T18" fmla="*/ 173 w 247"/>
                <a:gd name="T19" fmla="*/ 488 h 246"/>
                <a:gd name="T20" fmla="*/ 190 w 247"/>
                <a:gd name="T21" fmla="*/ 470 h 246"/>
                <a:gd name="T22" fmla="*/ 210 w 247"/>
                <a:gd name="T23" fmla="*/ 450 h 246"/>
                <a:gd name="T24" fmla="*/ 226 w 247"/>
                <a:gd name="T25" fmla="*/ 430 h 246"/>
                <a:gd name="T26" fmla="*/ 236 w 247"/>
                <a:gd name="T27" fmla="*/ 398 h 246"/>
                <a:gd name="T28" fmla="*/ 248 w 247"/>
                <a:gd name="T29" fmla="*/ 368 h 246"/>
                <a:gd name="T30" fmla="*/ 258 w 247"/>
                <a:gd name="T31" fmla="*/ 330 h 246"/>
                <a:gd name="T32" fmla="*/ 263 w 247"/>
                <a:gd name="T33" fmla="*/ 289 h 246"/>
                <a:gd name="T34" fmla="*/ 263 w 247"/>
                <a:gd name="T35" fmla="*/ 249 h 246"/>
                <a:gd name="T36" fmla="*/ 263 w 247"/>
                <a:gd name="T37" fmla="*/ 219 h 246"/>
                <a:gd name="T38" fmla="*/ 258 w 247"/>
                <a:gd name="T39" fmla="*/ 181 h 246"/>
                <a:gd name="T40" fmla="*/ 253 w 247"/>
                <a:gd name="T41" fmla="*/ 139 h 246"/>
                <a:gd name="T42" fmla="*/ 236 w 247"/>
                <a:gd name="T43" fmla="*/ 100 h 246"/>
                <a:gd name="T44" fmla="*/ 226 w 247"/>
                <a:gd name="T45" fmla="*/ 71 h 246"/>
                <a:gd name="T46" fmla="*/ 210 w 247"/>
                <a:gd name="T47" fmla="*/ 51 h 246"/>
                <a:gd name="T48" fmla="*/ 195 w 247"/>
                <a:gd name="T49" fmla="*/ 30 h 246"/>
                <a:gd name="T50" fmla="*/ 173 w 247"/>
                <a:gd name="T51" fmla="*/ 10 h 246"/>
                <a:gd name="T52" fmla="*/ 153 w 247"/>
                <a:gd name="T53" fmla="*/ 0 h 246"/>
                <a:gd name="T54" fmla="*/ 136 w 247"/>
                <a:gd name="T55" fmla="*/ 0 h 246"/>
                <a:gd name="T56" fmla="*/ 117 w 247"/>
                <a:gd name="T57" fmla="*/ 0 h 246"/>
                <a:gd name="T58" fmla="*/ 95 w 247"/>
                <a:gd name="T59" fmla="*/ 10 h 246"/>
                <a:gd name="T60" fmla="*/ 73 w 247"/>
                <a:gd name="T61" fmla="*/ 30 h 246"/>
                <a:gd name="T62" fmla="*/ 58 w 247"/>
                <a:gd name="T63" fmla="*/ 51 h 246"/>
                <a:gd name="T64" fmla="*/ 42 w 247"/>
                <a:gd name="T65" fmla="*/ 71 h 246"/>
                <a:gd name="T66" fmla="*/ 27 w 247"/>
                <a:gd name="T67" fmla="*/ 100 h 246"/>
                <a:gd name="T68" fmla="*/ 15 w 247"/>
                <a:gd name="T69" fmla="*/ 139 h 246"/>
                <a:gd name="T70" fmla="*/ 5 w 247"/>
                <a:gd name="T71" fmla="*/ 171 h 246"/>
                <a:gd name="T72" fmla="*/ 5 w 247"/>
                <a:gd name="T73" fmla="*/ 209 h 246"/>
                <a:gd name="T74" fmla="*/ 0 w 247"/>
                <a:gd name="T75" fmla="*/ 249 h 246"/>
                <a:gd name="T76" fmla="*/ 0 w 247"/>
                <a:gd name="T77" fmla="*/ 289 h 246"/>
                <a:gd name="T78" fmla="*/ 5 w 247"/>
                <a:gd name="T79" fmla="*/ 320 h 246"/>
                <a:gd name="T80" fmla="*/ 15 w 247"/>
                <a:gd name="T81" fmla="*/ 359 h 246"/>
                <a:gd name="T82" fmla="*/ 15 w 247"/>
                <a:gd name="T83" fmla="*/ 359 h 246"/>
                <a:gd name="T84" fmla="*/ 10 w 247"/>
                <a:gd name="T85" fmla="*/ 359 h 2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7"/>
                <a:gd name="T130" fmla="*/ 0 h 246"/>
                <a:gd name="T131" fmla="*/ 247 w 247"/>
                <a:gd name="T132" fmla="*/ 246 h 2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7" h="246">
                  <a:moveTo>
                    <a:pt x="10" y="177"/>
                  </a:moveTo>
                  <a:lnTo>
                    <a:pt x="25" y="197"/>
                  </a:lnTo>
                  <a:lnTo>
                    <a:pt x="35" y="212"/>
                  </a:lnTo>
                  <a:lnTo>
                    <a:pt x="50" y="222"/>
                  </a:lnTo>
                  <a:lnTo>
                    <a:pt x="69" y="232"/>
                  </a:lnTo>
                  <a:lnTo>
                    <a:pt x="84" y="241"/>
                  </a:lnTo>
                  <a:lnTo>
                    <a:pt x="104" y="246"/>
                  </a:lnTo>
                  <a:lnTo>
                    <a:pt x="123" y="246"/>
                  </a:lnTo>
                  <a:lnTo>
                    <a:pt x="143" y="246"/>
                  </a:lnTo>
                  <a:lnTo>
                    <a:pt x="163" y="241"/>
                  </a:lnTo>
                  <a:lnTo>
                    <a:pt x="178" y="232"/>
                  </a:lnTo>
                  <a:lnTo>
                    <a:pt x="197" y="222"/>
                  </a:lnTo>
                  <a:lnTo>
                    <a:pt x="212" y="212"/>
                  </a:lnTo>
                  <a:lnTo>
                    <a:pt x="222" y="197"/>
                  </a:lnTo>
                  <a:lnTo>
                    <a:pt x="232" y="182"/>
                  </a:lnTo>
                  <a:lnTo>
                    <a:pt x="242" y="163"/>
                  </a:lnTo>
                  <a:lnTo>
                    <a:pt x="247" y="143"/>
                  </a:lnTo>
                  <a:lnTo>
                    <a:pt x="247" y="123"/>
                  </a:lnTo>
                  <a:lnTo>
                    <a:pt x="247" y="108"/>
                  </a:lnTo>
                  <a:lnTo>
                    <a:pt x="242" y="89"/>
                  </a:lnTo>
                  <a:lnTo>
                    <a:pt x="237" y="69"/>
                  </a:lnTo>
                  <a:lnTo>
                    <a:pt x="222" y="49"/>
                  </a:lnTo>
                  <a:lnTo>
                    <a:pt x="212" y="35"/>
                  </a:lnTo>
                  <a:lnTo>
                    <a:pt x="197" y="25"/>
                  </a:lnTo>
                  <a:lnTo>
                    <a:pt x="183" y="15"/>
                  </a:lnTo>
                  <a:lnTo>
                    <a:pt x="163" y="5"/>
                  </a:lnTo>
                  <a:lnTo>
                    <a:pt x="143" y="0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89" y="5"/>
                  </a:lnTo>
                  <a:lnTo>
                    <a:pt x="69" y="15"/>
                  </a:lnTo>
                  <a:lnTo>
                    <a:pt x="54" y="25"/>
                  </a:lnTo>
                  <a:lnTo>
                    <a:pt x="40" y="35"/>
                  </a:lnTo>
                  <a:lnTo>
                    <a:pt x="25" y="49"/>
                  </a:lnTo>
                  <a:lnTo>
                    <a:pt x="15" y="69"/>
                  </a:lnTo>
                  <a:lnTo>
                    <a:pt x="5" y="84"/>
                  </a:lnTo>
                  <a:lnTo>
                    <a:pt x="5" y="103"/>
                  </a:lnTo>
                  <a:lnTo>
                    <a:pt x="0" y="123"/>
                  </a:lnTo>
                  <a:lnTo>
                    <a:pt x="0" y="143"/>
                  </a:lnTo>
                  <a:lnTo>
                    <a:pt x="5" y="158"/>
                  </a:lnTo>
                  <a:lnTo>
                    <a:pt x="15" y="177"/>
                  </a:lnTo>
                  <a:lnTo>
                    <a:pt x="10" y="1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3777" y="2915"/>
              <a:ext cx="255" cy="350"/>
            </a:xfrm>
            <a:custGeom>
              <a:avLst/>
              <a:gdLst>
                <a:gd name="T0" fmla="*/ 10 w 247"/>
                <a:gd name="T1" fmla="*/ 359 h 246"/>
                <a:gd name="T2" fmla="*/ 27 w 247"/>
                <a:gd name="T3" fmla="*/ 398 h 246"/>
                <a:gd name="T4" fmla="*/ 37 w 247"/>
                <a:gd name="T5" fmla="*/ 430 h 246"/>
                <a:gd name="T6" fmla="*/ 54 w 247"/>
                <a:gd name="T7" fmla="*/ 450 h 246"/>
                <a:gd name="T8" fmla="*/ 73 w 247"/>
                <a:gd name="T9" fmla="*/ 470 h 246"/>
                <a:gd name="T10" fmla="*/ 90 w 247"/>
                <a:gd name="T11" fmla="*/ 488 h 246"/>
                <a:gd name="T12" fmla="*/ 110 w 247"/>
                <a:gd name="T13" fmla="*/ 498 h 246"/>
                <a:gd name="T14" fmla="*/ 131 w 247"/>
                <a:gd name="T15" fmla="*/ 498 h 246"/>
                <a:gd name="T16" fmla="*/ 153 w 247"/>
                <a:gd name="T17" fmla="*/ 498 h 246"/>
                <a:gd name="T18" fmla="*/ 173 w 247"/>
                <a:gd name="T19" fmla="*/ 488 h 246"/>
                <a:gd name="T20" fmla="*/ 190 w 247"/>
                <a:gd name="T21" fmla="*/ 470 h 246"/>
                <a:gd name="T22" fmla="*/ 210 w 247"/>
                <a:gd name="T23" fmla="*/ 450 h 246"/>
                <a:gd name="T24" fmla="*/ 226 w 247"/>
                <a:gd name="T25" fmla="*/ 430 h 246"/>
                <a:gd name="T26" fmla="*/ 236 w 247"/>
                <a:gd name="T27" fmla="*/ 398 h 246"/>
                <a:gd name="T28" fmla="*/ 248 w 247"/>
                <a:gd name="T29" fmla="*/ 368 h 246"/>
                <a:gd name="T30" fmla="*/ 258 w 247"/>
                <a:gd name="T31" fmla="*/ 330 h 246"/>
                <a:gd name="T32" fmla="*/ 263 w 247"/>
                <a:gd name="T33" fmla="*/ 289 h 246"/>
                <a:gd name="T34" fmla="*/ 263 w 247"/>
                <a:gd name="T35" fmla="*/ 249 h 246"/>
                <a:gd name="T36" fmla="*/ 263 w 247"/>
                <a:gd name="T37" fmla="*/ 219 h 246"/>
                <a:gd name="T38" fmla="*/ 258 w 247"/>
                <a:gd name="T39" fmla="*/ 181 h 246"/>
                <a:gd name="T40" fmla="*/ 253 w 247"/>
                <a:gd name="T41" fmla="*/ 139 h 246"/>
                <a:gd name="T42" fmla="*/ 236 w 247"/>
                <a:gd name="T43" fmla="*/ 100 h 246"/>
                <a:gd name="T44" fmla="*/ 226 w 247"/>
                <a:gd name="T45" fmla="*/ 71 h 246"/>
                <a:gd name="T46" fmla="*/ 210 w 247"/>
                <a:gd name="T47" fmla="*/ 51 h 246"/>
                <a:gd name="T48" fmla="*/ 195 w 247"/>
                <a:gd name="T49" fmla="*/ 30 h 246"/>
                <a:gd name="T50" fmla="*/ 173 w 247"/>
                <a:gd name="T51" fmla="*/ 10 h 246"/>
                <a:gd name="T52" fmla="*/ 153 w 247"/>
                <a:gd name="T53" fmla="*/ 0 h 246"/>
                <a:gd name="T54" fmla="*/ 136 w 247"/>
                <a:gd name="T55" fmla="*/ 0 h 246"/>
                <a:gd name="T56" fmla="*/ 117 w 247"/>
                <a:gd name="T57" fmla="*/ 0 h 246"/>
                <a:gd name="T58" fmla="*/ 95 w 247"/>
                <a:gd name="T59" fmla="*/ 10 h 246"/>
                <a:gd name="T60" fmla="*/ 73 w 247"/>
                <a:gd name="T61" fmla="*/ 30 h 246"/>
                <a:gd name="T62" fmla="*/ 58 w 247"/>
                <a:gd name="T63" fmla="*/ 51 h 246"/>
                <a:gd name="T64" fmla="*/ 42 w 247"/>
                <a:gd name="T65" fmla="*/ 71 h 246"/>
                <a:gd name="T66" fmla="*/ 27 w 247"/>
                <a:gd name="T67" fmla="*/ 100 h 246"/>
                <a:gd name="T68" fmla="*/ 15 w 247"/>
                <a:gd name="T69" fmla="*/ 139 h 246"/>
                <a:gd name="T70" fmla="*/ 5 w 247"/>
                <a:gd name="T71" fmla="*/ 171 h 246"/>
                <a:gd name="T72" fmla="*/ 5 w 247"/>
                <a:gd name="T73" fmla="*/ 209 h 246"/>
                <a:gd name="T74" fmla="*/ 0 w 247"/>
                <a:gd name="T75" fmla="*/ 249 h 246"/>
                <a:gd name="T76" fmla="*/ 0 w 247"/>
                <a:gd name="T77" fmla="*/ 289 h 246"/>
                <a:gd name="T78" fmla="*/ 5 w 247"/>
                <a:gd name="T79" fmla="*/ 320 h 246"/>
                <a:gd name="T80" fmla="*/ 15 w 247"/>
                <a:gd name="T81" fmla="*/ 359 h 246"/>
                <a:gd name="T82" fmla="*/ 15 w 247"/>
                <a:gd name="T83" fmla="*/ 359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7"/>
                <a:gd name="T127" fmla="*/ 0 h 246"/>
                <a:gd name="T128" fmla="*/ 247 w 247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7" h="246">
                  <a:moveTo>
                    <a:pt x="10" y="177"/>
                  </a:moveTo>
                  <a:lnTo>
                    <a:pt x="25" y="197"/>
                  </a:lnTo>
                  <a:lnTo>
                    <a:pt x="35" y="212"/>
                  </a:lnTo>
                  <a:lnTo>
                    <a:pt x="50" y="222"/>
                  </a:lnTo>
                  <a:lnTo>
                    <a:pt x="69" y="232"/>
                  </a:lnTo>
                  <a:lnTo>
                    <a:pt x="84" y="241"/>
                  </a:lnTo>
                  <a:lnTo>
                    <a:pt x="104" y="246"/>
                  </a:lnTo>
                  <a:lnTo>
                    <a:pt x="123" y="246"/>
                  </a:lnTo>
                  <a:lnTo>
                    <a:pt x="143" y="246"/>
                  </a:lnTo>
                  <a:lnTo>
                    <a:pt x="163" y="241"/>
                  </a:lnTo>
                  <a:lnTo>
                    <a:pt x="178" y="232"/>
                  </a:lnTo>
                  <a:lnTo>
                    <a:pt x="197" y="222"/>
                  </a:lnTo>
                  <a:lnTo>
                    <a:pt x="212" y="212"/>
                  </a:lnTo>
                  <a:lnTo>
                    <a:pt x="222" y="197"/>
                  </a:lnTo>
                  <a:lnTo>
                    <a:pt x="232" y="182"/>
                  </a:lnTo>
                  <a:lnTo>
                    <a:pt x="242" y="163"/>
                  </a:lnTo>
                  <a:lnTo>
                    <a:pt x="247" y="143"/>
                  </a:lnTo>
                  <a:lnTo>
                    <a:pt x="247" y="123"/>
                  </a:lnTo>
                  <a:lnTo>
                    <a:pt x="247" y="108"/>
                  </a:lnTo>
                  <a:lnTo>
                    <a:pt x="242" y="89"/>
                  </a:lnTo>
                  <a:lnTo>
                    <a:pt x="237" y="69"/>
                  </a:lnTo>
                  <a:lnTo>
                    <a:pt x="222" y="49"/>
                  </a:lnTo>
                  <a:lnTo>
                    <a:pt x="212" y="35"/>
                  </a:lnTo>
                  <a:lnTo>
                    <a:pt x="197" y="25"/>
                  </a:lnTo>
                  <a:lnTo>
                    <a:pt x="183" y="15"/>
                  </a:lnTo>
                  <a:lnTo>
                    <a:pt x="163" y="5"/>
                  </a:lnTo>
                  <a:lnTo>
                    <a:pt x="143" y="0"/>
                  </a:lnTo>
                  <a:lnTo>
                    <a:pt x="128" y="0"/>
                  </a:lnTo>
                  <a:lnTo>
                    <a:pt x="109" y="0"/>
                  </a:lnTo>
                  <a:lnTo>
                    <a:pt x="89" y="5"/>
                  </a:lnTo>
                  <a:lnTo>
                    <a:pt x="69" y="15"/>
                  </a:lnTo>
                  <a:lnTo>
                    <a:pt x="54" y="25"/>
                  </a:lnTo>
                  <a:lnTo>
                    <a:pt x="40" y="35"/>
                  </a:lnTo>
                  <a:lnTo>
                    <a:pt x="25" y="49"/>
                  </a:lnTo>
                  <a:lnTo>
                    <a:pt x="15" y="69"/>
                  </a:lnTo>
                  <a:lnTo>
                    <a:pt x="5" y="84"/>
                  </a:lnTo>
                  <a:lnTo>
                    <a:pt x="5" y="103"/>
                  </a:lnTo>
                  <a:lnTo>
                    <a:pt x="0" y="123"/>
                  </a:lnTo>
                  <a:lnTo>
                    <a:pt x="0" y="143"/>
                  </a:lnTo>
                  <a:lnTo>
                    <a:pt x="5" y="158"/>
                  </a:lnTo>
                  <a:lnTo>
                    <a:pt x="15" y="17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4285" y="2741"/>
              <a:ext cx="1" cy="104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3427" y="2251"/>
              <a:ext cx="921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 dirty="0">
                  <a:solidFill>
                    <a:srgbClr val="000000"/>
                  </a:solidFill>
                  <a:latin typeface="Arial" charset="0"/>
                </a:rPr>
                <a:t>Foreign agent</a:t>
              </a:r>
              <a:endParaRPr kumimoji="0" lang="en-US" altLang="ko-KR" sz="1400" dirty="0"/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3427" y="2531"/>
              <a:ext cx="63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(12.0.0.6)</a:t>
              </a:r>
              <a:endParaRPr kumimoji="0" lang="en-US" altLang="ko-KR" sz="1400"/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4533" y="3657"/>
              <a:ext cx="76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Mobile host</a:t>
              </a:r>
              <a:endParaRPr kumimoji="0" lang="en-US" altLang="ko-KR" sz="1400"/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4533" y="3936"/>
              <a:ext cx="63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(10.0.0.9)</a:t>
              </a:r>
              <a:endParaRPr kumimoji="0" lang="en-US" altLang="ko-KR" sz="1400"/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1074" y="2251"/>
              <a:ext cx="81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Home agent</a:t>
              </a:r>
              <a:endParaRPr kumimoji="0" lang="en-US" altLang="ko-KR" sz="1400"/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1074" y="2531"/>
              <a:ext cx="63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(10.0.0.3)</a:t>
              </a:r>
              <a:endParaRPr kumimoji="0" lang="en-US" altLang="ko-KR" sz="1400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394" y="3642"/>
              <a:ext cx="96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Home network</a:t>
              </a:r>
              <a:endParaRPr kumimoji="0" lang="en-US" altLang="ko-KR" sz="1400"/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394" y="3922"/>
              <a:ext cx="83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>
                  <a:solidFill>
                    <a:srgbClr val="000000"/>
                  </a:solidFill>
                  <a:latin typeface="Arial" charset="0"/>
                </a:rPr>
                <a:t>(network 10)</a:t>
              </a:r>
              <a:endParaRPr kumimoji="0" lang="en-US" altLang="ko-KR" sz="1400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2423" y="2167"/>
              <a:ext cx="5" cy="6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4538" y="3265"/>
              <a:ext cx="254" cy="350"/>
            </a:xfrm>
            <a:custGeom>
              <a:avLst/>
              <a:gdLst>
                <a:gd name="T0" fmla="*/ 262 w 246"/>
                <a:gd name="T1" fmla="*/ 496 h 247"/>
                <a:gd name="T2" fmla="*/ 0 w 246"/>
                <a:gd name="T3" fmla="*/ 496 h 247"/>
                <a:gd name="T4" fmla="*/ 0 w 246"/>
                <a:gd name="T5" fmla="*/ 0 h 247"/>
                <a:gd name="T6" fmla="*/ 262 w 246"/>
                <a:gd name="T7" fmla="*/ 0 h 247"/>
                <a:gd name="T8" fmla="*/ 262 w 246"/>
                <a:gd name="T9" fmla="*/ 496 h 247"/>
                <a:gd name="T10" fmla="*/ 262 w 246"/>
                <a:gd name="T11" fmla="*/ 496 h 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6"/>
                <a:gd name="T19" fmla="*/ 0 h 247"/>
                <a:gd name="T20" fmla="*/ 246 w 246"/>
                <a:gd name="T21" fmla="*/ 247 h 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6" h="247">
                  <a:moveTo>
                    <a:pt x="246" y="247"/>
                  </a:moveTo>
                  <a:lnTo>
                    <a:pt x="0" y="247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246" y="24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550" y="1838"/>
              <a:ext cx="188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400" dirty="0">
                  <a:solidFill>
                    <a:srgbClr val="000000"/>
                  </a:solidFill>
                  <a:latin typeface="Arial" charset="0"/>
                </a:rPr>
                <a:t>Sending host (200.0.0.1)</a:t>
              </a:r>
              <a:endParaRPr kumimoji="0" lang="en-US" altLang="ko-KR" sz="1400" dirty="0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285" y="3439"/>
              <a:ext cx="25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48971"/>
          </a:xfrm>
        </p:spPr>
        <p:txBody>
          <a:bodyPr/>
          <a:lstStyle/>
          <a:p>
            <a:pPr eaLnBrk="1" hangingPunct="1"/>
            <a:r>
              <a:rPr lang="en-US" altLang="ko-KR" dirty="0"/>
              <a:t>Mobile IP</a:t>
            </a:r>
            <a:r>
              <a:rPr lang="ko-KR" altLang="en-US" dirty="0"/>
              <a:t>의 </a:t>
            </a:r>
            <a:r>
              <a:rPr lang="ko-KR" altLang="en-US" dirty="0" err="1"/>
              <a:t>패킷</a:t>
            </a:r>
            <a:r>
              <a:rPr lang="ko-KR" altLang="en-US" dirty="0"/>
              <a:t> 전달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61689"/>
            <a:ext cx="8153400" cy="4306416"/>
          </a:xfrm>
        </p:spPr>
        <p:txBody>
          <a:bodyPr/>
          <a:lstStyle/>
          <a:p>
            <a:pPr eaLnBrk="1" hangingPunct="1"/>
            <a:r>
              <a:rPr lang="ko-KR" altLang="en-US" dirty="0"/>
              <a:t>이동 호스트에서 송신하는 </a:t>
            </a:r>
            <a:r>
              <a:rPr lang="ko-KR" altLang="en-US" dirty="0" err="1"/>
              <a:t>패킷의</a:t>
            </a:r>
            <a:r>
              <a:rPr lang="ko-KR" altLang="en-US" dirty="0"/>
              <a:t> 전달</a:t>
            </a:r>
            <a:r>
              <a:rPr lang="en-US" altLang="ko-KR" dirty="0"/>
              <a:t> </a:t>
            </a:r>
          </a:p>
          <a:p>
            <a:pPr lvl="1" eaLnBrk="1" hangingPunct="1"/>
            <a:r>
              <a:rPr lang="en-US" altLang="ko-KR" dirty="0"/>
              <a:t>IP </a:t>
            </a:r>
            <a:r>
              <a:rPr lang="ko-KR" altLang="en-US" dirty="0"/>
              <a:t>패킷 포워딩 과정에서 </a:t>
            </a:r>
            <a:r>
              <a:rPr lang="en-US" altLang="ko-KR" dirty="0"/>
              <a:t>source address</a:t>
            </a:r>
            <a:r>
              <a:rPr lang="ko-KR" altLang="en-US" dirty="0"/>
              <a:t>는 참조되지 않음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기존과 동일 </a:t>
            </a:r>
            <a:r>
              <a:rPr lang="en-US" altLang="ko-KR" dirty="0"/>
              <a:t>(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멀티캐스팅 제외</a:t>
            </a:r>
            <a:r>
              <a:rPr lang="en-US" altLang="ko-KR" dirty="0"/>
              <a:t>)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이동 호스트로의 </a:t>
            </a:r>
            <a:r>
              <a:rPr lang="ko-KR" altLang="en-US" dirty="0" err="1"/>
              <a:t>패킷</a:t>
            </a:r>
            <a:r>
              <a:rPr lang="ko-KR" altLang="en-US" dirty="0"/>
              <a:t> 전달</a:t>
            </a:r>
            <a:r>
              <a:rPr lang="en-US" altLang="ko-KR" dirty="0"/>
              <a:t>:</a:t>
            </a:r>
          </a:p>
          <a:p>
            <a:pPr eaLnBrk="1" hangingPunct="1"/>
            <a:endParaRPr lang="en-US" altLang="ko-KR" dirty="0"/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638800" y="5029200"/>
            <a:ext cx="460375" cy="311150"/>
            <a:chOff x="3569" y="2829"/>
            <a:chExt cx="290" cy="196"/>
          </a:xfrm>
        </p:grpSpPr>
        <p:sp>
          <p:nvSpPr>
            <p:cNvPr id="19503" name="Line 27"/>
            <p:cNvSpPr>
              <a:spLocks noChangeShapeType="1"/>
            </p:cNvSpPr>
            <p:nvPr/>
          </p:nvSpPr>
          <p:spPr bwMode="auto">
            <a:xfrm flipV="1">
              <a:off x="3569" y="2892"/>
              <a:ext cx="208" cy="1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4" name="Freeform 28"/>
            <p:cNvSpPr>
              <a:spLocks/>
            </p:cNvSpPr>
            <p:nvPr/>
          </p:nvSpPr>
          <p:spPr bwMode="auto">
            <a:xfrm>
              <a:off x="3742" y="2829"/>
              <a:ext cx="117" cy="113"/>
            </a:xfrm>
            <a:custGeom>
              <a:avLst/>
              <a:gdLst>
                <a:gd name="T0" fmla="*/ 0 w 113"/>
                <a:gd name="T1" fmla="*/ 49 h 79"/>
                <a:gd name="T2" fmla="*/ 121 w 113"/>
                <a:gd name="T3" fmla="*/ 0 h 79"/>
                <a:gd name="T4" fmla="*/ 31 w 113"/>
                <a:gd name="T5" fmla="*/ 162 h 79"/>
                <a:gd name="T6" fmla="*/ 0 w 113"/>
                <a:gd name="T7" fmla="*/ 49 h 79"/>
                <a:gd name="T8" fmla="*/ 0 w 113"/>
                <a:gd name="T9" fmla="*/ 4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79"/>
                <a:gd name="T17" fmla="*/ 113 w 113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79">
                  <a:moveTo>
                    <a:pt x="0" y="24"/>
                  </a:moveTo>
                  <a:lnTo>
                    <a:pt x="113" y="0"/>
                  </a:lnTo>
                  <a:lnTo>
                    <a:pt x="29" y="79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362200" y="3596555"/>
            <a:ext cx="1350963" cy="1344613"/>
            <a:chOff x="1485" y="1885"/>
            <a:chExt cx="851" cy="847"/>
          </a:xfrm>
        </p:grpSpPr>
        <p:sp>
          <p:nvSpPr>
            <p:cNvPr id="19501" name="Freeform 40"/>
            <p:cNvSpPr>
              <a:spLocks/>
            </p:cNvSpPr>
            <p:nvPr/>
          </p:nvSpPr>
          <p:spPr bwMode="auto">
            <a:xfrm>
              <a:off x="1571" y="1885"/>
              <a:ext cx="765" cy="791"/>
            </a:xfrm>
            <a:custGeom>
              <a:avLst/>
              <a:gdLst>
                <a:gd name="T0" fmla="*/ 788 w 743"/>
                <a:gd name="T1" fmla="*/ 0 h 557"/>
                <a:gd name="T2" fmla="*/ 773 w 743"/>
                <a:gd name="T3" fmla="*/ 239 h 557"/>
                <a:gd name="T4" fmla="*/ 730 w 743"/>
                <a:gd name="T5" fmla="*/ 427 h 557"/>
                <a:gd name="T6" fmla="*/ 663 w 743"/>
                <a:gd name="T7" fmla="*/ 577 h 557"/>
                <a:gd name="T8" fmla="*/ 573 w 743"/>
                <a:gd name="T9" fmla="*/ 706 h 557"/>
                <a:gd name="T10" fmla="*/ 480 w 743"/>
                <a:gd name="T11" fmla="*/ 805 h 557"/>
                <a:gd name="T12" fmla="*/ 375 w 743"/>
                <a:gd name="T13" fmla="*/ 883 h 557"/>
                <a:gd name="T14" fmla="*/ 272 w 743"/>
                <a:gd name="T15" fmla="*/ 954 h 557"/>
                <a:gd name="T16" fmla="*/ 167 w 743"/>
                <a:gd name="T17" fmla="*/ 1003 h 557"/>
                <a:gd name="T18" fmla="*/ 78 w 743"/>
                <a:gd name="T19" fmla="*/ 1062 h 557"/>
                <a:gd name="T20" fmla="*/ 0 w 743"/>
                <a:gd name="T21" fmla="*/ 1123 h 5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43"/>
                <a:gd name="T34" fmla="*/ 0 h 557"/>
                <a:gd name="T35" fmla="*/ 743 w 743"/>
                <a:gd name="T36" fmla="*/ 557 h 5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43" h="557">
                  <a:moveTo>
                    <a:pt x="743" y="0"/>
                  </a:moveTo>
                  <a:lnTo>
                    <a:pt x="729" y="118"/>
                  </a:lnTo>
                  <a:lnTo>
                    <a:pt x="689" y="212"/>
                  </a:lnTo>
                  <a:lnTo>
                    <a:pt x="625" y="286"/>
                  </a:lnTo>
                  <a:lnTo>
                    <a:pt x="541" y="350"/>
                  </a:lnTo>
                  <a:lnTo>
                    <a:pt x="453" y="399"/>
                  </a:lnTo>
                  <a:lnTo>
                    <a:pt x="354" y="438"/>
                  </a:lnTo>
                  <a:lnTo>
                    <a:pt x="256" y="473"/>
                  </a:lnTo>
                  <a:lnTo>
                    <a:pt x="157" y="497"/>
                  </a:lnTo>
                  <a:lnTo>
                    <a:pt x="74" y="527"/>
                  </a:lnTo>
                  <a:lnTo>
                    <a:pt x="0" y="55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02" name="Freeform 41"/>
            <p:cNvSpPr>
              <a:spLocks/>
            </p:cNvSpPr>
            <p:nvPr/>
          </p:nvSpPr>
          <p:spPr bwMode="auto">
            <a:xfrm>
              <a:off x="1485" y="2619"/>
              <a:ext cx="116" cy="113"/>
            </a:xfrm>
            <a:custGeom>
              <a:avLst/>
              <a:gdLst>
                <a:gd name="T0" fmla="*/ 93 w 113"/>
                <a:gd name="T1" fmla="*/ 0 h 79"/>
                <a:gd name="T2" fmla="*/ 0 w 113"/>
                <a:gd name="T3" fmla="*/ 162 h 79"/>
                <a:gd name="T4" fmla="*/ 119 w 113"/>
                <a:gd name="T5" fmla="*/ 110 h 79"/>
                <a:gd name="T6" fmla="*/ 93 w 113"/>
                <a:gd name="T7" fmla="*/ 10 h 79"/>
                <a:gd name="T8" fmla="*/ 93 w 113"/>
                <a:gd name="T9" fmla="*/ 10 h 79"/>
                <a:gd name="T10" fmla="*/ 93 w 113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79"/>
                <a:gd name="T20" fmla="*/ 113 w 113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79">
                  <a:moveTo>
                    <a:pt x="89" y="0"/>
                  </a:moveTo>
                  <a:lnTo>
                    <a:pt x="0" y="79"/>
                  </a:lnTo>
                  <a:lnTo>
                    <a:pt x="113" y="54"/>
                  </a:lnTo>
                  <a:lnTo>
                    <a:pt x="89" y="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400800" y="4724400"/>
            <a:ext cx="804863" cy="577850"/>
            <a:chOff x="4021" y="2717"/>
            <a:chExt cx="507" cy="364"/>
          </a:xfrm>
        </p:grpSpPr>
        <p:sp>
          <p:nvSpPr>
            <p:cNvPr id="19470" name="Freeform 43"/>
            <p:cNvSpPr>
              <a:spLocks/>
            </p:cNvSpPr>
            <p:nvPr/>
          </p:nvSpPr>
          <p:spPr bwMode="auto">
            <a:xfrm>
              <a:off x="4021" y="2717"/>
              <a:ext cx="441" cy="273"/>
            </a:xfrm>
            <a:custGeom>
              <a:avLst/>
              <a:gdLst>
                <a:gd name="T0" fmla="*/ 0 w 428"/>
                <a:gd name="T1" fmla="*/ 20 h 192"/>
                <a:gd name="T2" fmla="*/ 109 w 428"/>
                <a:gd name="T3" fmla="*/ 0 h 192"/>
                <a:gd name="T4" fmla="*/ 194 w 428"/>
                <a:gd name="T5" fmla="*/ 0 h 192"/>
                <a:gd name="T6" fmla="*/ 256 w 428"/>
                <a:gd name="T7" fmla="*/ 10 h 192"/>
                <a:gd name="T8" fmla="*/ 303 w 428"/>
                <a:gd name="T9" fmla="*/ 30 h 192"/>
                <a:gd name="T10" fmla="*/ 335 w 428"/>
                <a:gd name="T11" fmla="*/ 71 h 192"/>
                <a:gd name="T12" fmla="*/ 355 w 428"/>
                <a:gd name="T13" fmla="*/ 119 h 192"/>
                <a:gd name="T14" fmla="*/ 376 w 428"/>
                <a:gd name="T15" fmla="*/ 181 h 192"/>
                <a:gd name="T16" fmla="*/ 397 w 428"/>
                <a:gd name="T17" fmla="*/ 239 h 192"/>
                <a:gd name="T18" fmla="*/ 418 w 428"/>
                <a:gd name="T19" fmla="*/ 320 h 192"/>
                <a:gd name="T20" fmla="*/ 454 w 428"/>
                <a:gd name="T21" fmla="*/ 388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8"/>
                <a:gd name="T34" fmla="*/ 0 h 192"/>
                <a:gd name="T35" fmla="*/ 428 w 428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8" h="192">
                  <a:moveTo>
                    <a:pt x="0" y="10"/>
                  </a:moveTo>
                  <a:lnTo>
                    <a:pt x="103" y="0"/>
                  </a:lnTo>
                  <a:lnTo>
                    <a:pt x="182" y="0"/>
                  </a:lnTo>
                  <a:lnTo>
                    <a:pt x="241" y="5"/>
                  </a:lnTo>
                  <a:lnTo>
                    <a:pt x="285" y="15"/>
                  </a:lnTo>
                  <a:lnTo>
                    <a:pt x="315" y="35"/>
                  </a:lnTo>
                  <a:lnTo>
                    <a:pt x="335" y="59"/>
                  </a:lnTo>
                  <a:lnTo>
                    <a:pt x="354" y="89"/>
                  </a:lnTo>
                  <a:lnTo>
                    <a:pt x="374" y="118"/>
                  </a:lnTo>
                  <a:lnTo>
                    <a:pt x="394" y="158"/>
                  </a:lnTo>
                  <a:lnTo>
                    <a:pt x="428" y="19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Freeform 44"/>
            <p:cNvSpPr>
              <a:spLocks/>
            </p:cNvSpPr>
            <p:nvPr/>
          </p:nvSpPr>
          <p:spPr bwMode="auto">
            <a:xfrm>
              <a:off x="4422" y="2942"/>
              <a:ext cx="106" cy="139"/>
            </a:xfrm>
            <a:custGeom>
              <a:avLst/>
              <a:gdLst>
                <a:gd name="T0" fmla="*/ 0 w 103"/>
                <a:gd name="T1" fmla="*/ 78 h 98"/>
                <a:gd name="T2" fmla="*/ 109 w 103"/>
                <a:gd name="T3" fmla="*/ 197 h 98"/>
                <a:gd name="T4" fmla="*/ 46 w 103"/>
                <a:gd name="T5" fmla="*/ 0 h 98"/>
                <a:gd name="T6" fmla="*/ 5 w 103"/>
                <a:gd name="T7" fmla="*/ 78 h 98"/>
                <a:gd name="T8" fmla="*/ 5 w 103"/>
                <a:gd name="T9" fmla="*/ 78 h 98"/>
                <a:gd name="T10" fmla="*/ 0 w 103"/>
                <a:gd name="T11" fmla="*/ 78 h 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98"/>
                <a:gd name="T20" fmla="*/ 103 w 103"/>
                <a:gd name="T21" fmla="*/ 98 h 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98">
                  <a:moveTo>
                    <a:pt x="0" y="39"/>
                  </a:moveTo>
                  <a:lnTo>
                    <a:pt x="103" y="98"/>
                  </a:lnTo>
                  <a:lnTo>
                    <a:pt x="44" y="0"/>
                  </a:lnTo>
                  <a:lnTo>
                    <a:pt x="5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5" name="Text Box 51"/>
          <p:cNvSpPr txBox="1">
            <a:spLocks noChangeArrowheads="1"/>
          </p:cNvSpPr>
          <p:nvPr/>
        </p:nvSpPr>
        <p:spPr bwMode="auto">
          <a:xfrm>
            <a:off x="228600" y="152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/>
              <a:t> Mobile IP</a:t>
            </a:r>
          </a:p>
        </p:txBody>
      </p:sp>
      <p:sp>
        <p:nvSpPr>
          <p:cNvPr id="19472" name="Line 5"/>
          <p:cNvSpPr>
            <a:spLocks noChangeShapeType="1"/>
          </p:cNvSpPr>
          <p:nvPr/>
        </p:nvSpPr>
        <p:spPr bwMode="auto">
          <a:xfrm flipH="1">
            <a:off x="1746898" y="5233225"/>
            <a:ext cx="582236" cy="276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73" name="Freeform 6"/>
          <p:cNvSpPr>
            <a:spLocks/>
          </p:cNvSpPr>
          <p:nvPr/>
        </p:nvSpPr>
        <p:spPr bwMode="auto">
          <a:xfrm>
            <a:off x="2943547" y="4845828"/>
            <a:ext cx="2719657" cy="1210615"/>
          </a:xfrm>
          <a:custGeom>
            <a:avLst/>
            <a:gdLst>
              <a:gd name="T0" fmla="*/ 1828 w 1724"/>
              <a:gd name="T1" fmla="*/ 618 h 616"/>
              <a:gd name="T2" fmla="*/ 1817 w 1724"/>
              <a:gd name="T3" fmla="*/ 716 h 616"/>
              <a:gd name="T4" fmla="*/ 1781 w 1724"/>
              <a:gd name="T5" fmla="*/ 815 h 616"/>
              <a:gd name="T6" fmla="*/ 1729 w 1724"/>
              <a:gd name="T7" fmla="*/ 903 h 616"/>
              <a:gd name="T8" fmla="*/ 1650 w 1724"/>
              <a:gd name="T9" fmla="*/ 984 h 616"/>
              <a:gd name="T10" fmla="*/ 1562 w 1724"/>
              <a:gd name="T11" fmla="*/ 1053 h 616"/>
              <a:gd name="T12" fmla="*/ 1453 w 1724"/>
              <a:gd name="T13" fmla="*/ 1114 h 616"/>
              <a:gd name="T14" fmla="*/ 1336 w 1724"/>
              <a:gd name="T15" fmla="*/ 1172 h 616"/>
              <a:gd name="T16" fmla="*/ 1202 w 1724"/>
              <a:gd name="T17" fmla="*/ 1203 h 616"/>
              <a:gd name="T18" fmla="*/ 1066 w 1724"/>
              <a:gd name="T19" fmla="*/ 1233 h 616"/>
              <a:gd name="T20" fmla="*/ 914 w 1724"/>
              <a:gd name="T21" fmla="*/ 1243 h 616"/>
              <a:gd name="T22" fmla="*/ 767 w 1724"/>
              <a:gd name="T23" fmla="*/ 1233 h 616"/>
              <a:gd name="T24" fmla="*/ 626 w 1724"/>
              <a:gd name="T25" fmla="*/ 1203 h 616"/>
              <a:gd name="T26" fmla="*/ 496 w 1724"/>
              <a:gd name="T27" fmla="*/ 1172 h 616"/>
              <a:gd name="T28" fmla="*/ 377 w 1724"/>
              <a:gd name="T29" fmla="*/ 1114 h 616"/>
              <a:gd name="T30" fmla="*/ 267 w 1724"/>
              <a:gd name="T31" fmla="*/ 1053 h 616"/>
              <a:gd name="T32" fmla="*/ 178 w 1724"/>
              <a:gd name="T33" fmla="*/ 984 h 616"/>
              <a:gd name="T34" fmla="*/ 105 w 1724"/>
              <a:gd name="T35" fmla="*/ 903 h 616"/>
              <a:gd name="T36" fmla="*/ 47 w 1724"/>
              <a:gd name="T37" fmla="*/ 815 h 616"/>
              <a:gd name="T38" fmla="*/ 10 w 1724"/>
              <a:gd name="T39" fmla="*/ 716 h 616"/>
              <a:gd name="T40" fmla="*/ 0 w 1724"/>
              <a:gd name="T41" fmla="*/ 618 h 616"/>
              <a:gd name="T42" fmla="*/ 10 w 1724"/>
              <a:gd name="T43" fmla="*/ 517 h 616"/>
              <a:gd name="T44" fmla="*/ 47 w 1724"/>
              <a:gd name="T45" fmla="*/ 418 h 616"/>
              <a:gd name="T46" fmla="*/ 105 w 1724"/>
              <a:gd name="T47" fmla="*/ 330 h 616"/>
              <a:gd name="T48" fmla="*/ 178 w 1724"/>
              <a:gd name="T49" fmla="*/ 249 h 616"/>
              <a:gd name="T50" fmla="*/ 267 w 1724"/>
              <a:gd name="T51" fmla="*/ 179 h 616"/>
              <a:gd name="T52" fmla="*/ 377 w 1724"/>
              <a:gd name="T53" fmla="*/ 119 h 616"/>
              <a:gd name="T54" fmla="*/ 496 w 1724"/>
              <a:gd name="T55" fmla="*/ 61 h 616"/>
              <a:gd name="T56" fmla="*/ 626 w 1724"/>
              <a:gd name="T57" fmla="*/ 30 h 616"/>
              <a:gd name="T58" fmla="*/ 767 w 1724"/>
              <a:gd name="T59" fmla="*/ 0 h 616"/>
              <a:gd name="T60" fmla="*/ 914 w 1724"/>
              <a:gd name="T61" fmla="*/ 0 h 616"/>
              <a:gd name="T62" fmla="*/ 1066 w 1724"/>
              <a:gd name="T63" fmla="*/ 0 h 616"/>
              <a:gd name="T64" fmla="*/ 1202 w 1724"/>
              <a:gd name="T65" fmla="*/ 30 h 616"/>
              <a:gd name="T66" fmla="*/ 1336 w 1724"/>
              <a:gd name="T67" fmla="*/ 61 h 616"/>
              <a:gd name="T68" fmla="*/ 1453 w 1724"/>
              <a:gd name="T69" fmla="*/ 119 h 616"/>
              <a:gd name="T70" fmla="*/ 1562 w 1724"/>
              <a:gd name="T71" fmla="*/ 179 h 616"/>
              <a:gd name="T72" fmla="*/ 1650 w 1724"/>
              <a:gd name="T73" fmla="*/ 249 h 616"/>
              <a:gd name="T74" fmla="*/ 1729 w 1724"/>
              <a:gd name="T75" fmla="*/ 330 h 616"/>
              <a:gd name="T76" fmla="*/ 1781 w 1724"/>
              <a:gd name="T77" fmla="*/ 418 h 616"/>
              <a:gd name="T78" fmla="*/ 1817 w 1724"/>
              <a:gd name="T79" fmla="*/ 517 h 616"/>
              <a:gd name="T80" fmla="*/ 1828 w 1724"/>
              <a:gd name="T81" fmla="*/ 618 h 616"/>
              <a:gd name="T82" fmla="*/ 1828 w 1724"/>
              <a:gd name="T83" fmla="*/ 618 h 6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24"/>
              <a:gd name="T127" fmla="*/ 0 h 616"/>
              <a:gd name="T128" fmla="*/ 1724 w 1724"/>
              <a:gd name="T129" fmla="*/ 616 h 6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24" h="616">
                <a:moveTo>
                  <a:pt x="1724" y="306"/>
                </a:moveTo>
                <a:lnTo>
                  <a:pt x="1714" y="355"/>
                </a:lnTo>
                <a:lnTo>
                  <a:pt x="1680" y="404"/>
                </a:lnTo>
                <a:lnTo>
                  <a:pt x="1631" y="448"/>
                </a:lnTo>
                <a:lnTo>
                  <a:pt x="1557" y="488"/>
                </a:lnTo>
                <a:lnTo>
                  <a:pt x="1473" y="522"/>
                </a:lnTo>
                <a:lnTo>
                  <a:pt x="1370" y="552"/>
                </a:lnTo>
                <a:lnTo>
                  <a:pt x="1261" y="581"/>
                </a:lnTo>
                <a:lnTo>
                  <a:pt x="1133" y="596"/>
                </a:lnTo>
                <a:lnTo>
                  <a:pt x="1005" y="611"/>
                </a:lnTo>
                <a:lnTo>
                  <a:pt x="862" y="616"/>
                </a:lnTo>
                <a:lnTo>
                  <a:pt x="724" y="611"/>
                </a:lnTo>
                <a:lnTo>
                  <a:pt x="591" y="596"/>
                </a:lnTo>
                <a:lnTo>
                  <a:pt x="468" y="581"/>
                </a:lnTo>
                <a:lnTo>
                  <a:pt x="355" y="552"/>
                </a:lnTo>
                <a:lnTo>
                  <a:pt x="252" y="522"/>
                </a:lnTo>
                <a:lnTo>
                  <a:pt x="168" y="488"/>
                </a:lnTo>
                <a:lnTo>
                  <a:pt x="99" y="448"/>
                </a:lnTo>
                <a:lnTo>
                  <a:pt x="45" y="404"/>
                </a:lnTo>
                <a:lnTo>
                  <a:pt x="10" y="355"/>
                </a:lnTo>
                <a:lnTo>
                  <a:pt x="0" y="306"/>
                </a:lnTo>
                <a:lnTo>
                  <a:pt x="10" y="256"/>
                </a:lnTo>
                <a:lnTo>
                  <a:pt x="45" y="207"/>
                </a:lnTo>
                <a:lnTo>
                  <a:pt x="99" y="163"/>
                </a:lnTo>
                <a:lnTo>
                  <a:pt x="168" y="123"/>
                </a:lnTo>
                <a:lnTo>
                  <a:pt x="252" y="89"/>
                </a:lnTo>
                <a:lnTo>
                  <a:pt x="355" y="59"/>
                </a:lnTo>
                <a:lnTo>
                  <a:pt x="468" y="30"/>
                </a:lnTo>
                <a:lnTo>
                  <a:pt x="591" y="15"/>
                </a:lnTo>
                <a:lnTo>
                  <a:pt x="724" y="0"/>
                </a:lnTo>
                <a:lnTo>
                  <a:pt x="862" y="0"/>
                </a:lnTo>
                <a:lnTo>
                  <a:pt x="1005" y="0"/>
                </a:lnTo>
                <a:lnTo>
                  <a:pt x="1133" y="15"/>
                </a:lnTo>
                <a:lnTo>
                  <a:pt x="1261" y="30"/>
                </a:lnTo>
                <a:lnTo>
                  <a:pt x="1370" y="59"/>
                </a:lnTo>
                <a:lnTo>
                  <a:pt x="1473" y="89"/>
                </a:lnTo>
                <a:lnTo>
                  <a:pt x="1557" y="123"/>
                </a:lnTo>
                <a:lnTo>
                  <a:pt x="1631" y="163"/>
                </a:lnTo>
                <a:lnTo>
                  <a:pt x="1680" y="207"/>
                </a:lnTo>
                <a:lnTo>
                  <a:pt x="1714" y="256"/>
                </a:lnTo>
                <a:lnTo>
                  <a:pt x="1724" y="306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74" name="Freeform 7"/>
          <p:cNvSpPr>
            <a:spLocks/>
          </p:cNvSpPr>
          <p:nvPr/>
        </p:nvSpPr>
        <p:spPr bwMode="auto">
          <a:xfrm>
            <a:off x="2943547" y="4845828"/>
            <a:ext cx="2719657" cy="1210615"/>
          </a:xfrm>
          <a:custGeom>
            <a:avLst/>
            <a:gdLst>
              <a:gd name="T0" fmla="*/ 1828 w 1724"/>
              <a:gd name="T1" fmla="*/ 618 h 616"/>
              <a:gd name="T2" fmla="*/ 1817 w 1724"/>
              <a:gd name="T3" fmla="*/ 716 h 616"/>
              <a:gd name="T4" fmla="*/ 1781 w 1724"/>
              <a:gd name="T5" fmla="*/ 815 h 616"/>
              <a:gd name="T6" fmla="*/ 1729 w 1724"/>
              <a:gd name="T7" fmla="*/ 903 h 616"/>
              <a:gd name="T8" fmla="*/ 1650 w 1724"/>
              <a:gd name="T9" fmla="*/ 984 h 616"/>
              <a:gd name="T10" fmla="*/ 1562 w 1724"/>
              <a:gd name="T11" fmla="*/ 1053 h 616"/>
              <a:gd name="T12" fmla="*/ 1453 w 1724"/>
              <a:gd name="T13" fmla="*/ 1114 h 616"/>
              <a:gd name="T14" fmla="*/ 1336 w 1724"/>
              <a:gd name="T15" fmla="*/ 1172 h 616"/>
              <a:gd name="T16" fmla="*/ 1202 w 1724"/>
              <a:gd name="T17" fmla="*/ 1203 h 616"/>
              <a:gd name="T18" fmla="*/ 1066 w 1724"/>
              <a:gd name="T19" fmla="*/ 1233 h 616"/>
              <a:gd name="T20" fmla="*/ 914 w 1724"/>
              <a:gd name="T21" fmla="*/ 1243 h 616"/>
              <a:gd name="T22" fmla="*/ 767 w 1724"/>
              <a:gd name="T23" fmla="*/ 1233 h 616"/>
              <a:gd name="T24" fmla="*/ 626 w 1724"/>
              <a:gd name="T25" fmla="*/ 1203 h 616"/>
              <a:gd name="T26" fmla="*/ 496 w 1724"/>
              <a:gd name="T27" fmla="*/ 1172 h 616"/>
              <a:gd name="T28" fmla="*/ 377 w 1724"/>
              <a:gd name="T29" fmla="*/ 1114 h 616"/>
              <a:gd name="T30" fmla="*/ 267 w 1724"/>
              <a:gd name="T31" fmla="*/ 1053 h 616"/>
              <a:gd name="T32" fmla="*/ 178 w 1724"/>
              <a:gd name="T33" fmla="*/ 984 h 616"/>
              <a:gd name="T34" fmla="*/ 105 w 1724"/>
              <a:gd name="T35" fmla="*/ 903 h 616"/>
              <a:gd name="T36" fmla="*/ 47 w 1724"/>
              <a:gd name="T37" fmla="*/ 815 h 616"/>
              <a:gd name="T38" fmla="*/ 10 w 1724"/>
              <a:gd name="T39" fmla="*/ 716 h 616"/>
              <a:gd name="T40" fmla="*/ 0 w 1724"/>
              <a:gd name="T41" fmla="*/ 618 h 616"/>
              <a:gd name="T42" fmla="*/ 10 w 1724"/>
              <a:gd name="T43" fmla="*/ 517 h 616"/>
              <a:gd name="T44" fmla="*/ 47 w 1724"/>
              <a:gd name="T45" fmla="*/ 418 h 616"/>
              <a:gd name="T46" fmla="*/ 105 w 1724"/>
              <a:gd name="T47" fmla="*/ 330 h 616"/>
              <a:gd name="T48" fmla="*/ 178 w 1724"/>
              <a:gd name="T49" fmla="*/ 249 h 616"/>
              <a:gd name="T50" fmla="*/ 267 w 1724"/>
              <a:gd name="T51" fmla="*/ 179 h 616"/>
              <a:gd name="T52" fmla="*/ 377 w 1724"/>
              <a:gd name="T53" fmla="*/ 119 h 616"/>
              <a:gd name="T54" fmla="*/ 496 w 1724"/>
              <a:gd name="T55" fmla="*/ 61 h 616"/>
              <a:gd name="T56" fmla="*/ 626 w 1724"/>
              <a:gd name="T57" fmla="*/ 30 h 616"/>
              <a:gd name="T58" fmla="*/ 767 w 1724"/>
              <a:gd name="T59" fmla="*/ 0 h 616"/>
              <a:gd name="T60" fmla="*/ 914 w 1724"/>
              <a:gd name="T61" fmla="*/ 0 h 616"/>
              <a:gd name="T62" fmla="*/ 1066 w 1724"/>
              <a:gd name="T63" fmla="*/ 0 h 616"/>
              <a:gd name="T64" fmla="*/ 1202 w 1724"/>
              <a:gd name="T65" fmla="*/ 30 h 616"/>
              <a:gd name="T66" fmla="*/ 1336 w 1724"/>
              <a:gd name="T67" fmla="*/ 61 h 616"/>
              <a:gd name="T68" fmla="*/ 1453 w 1724"/>
              <a:gd name="T69" fmla="*/ 119 h 616"/>
              <a:gd name="T70" fmla="*/ 1562 w 1724"/>
              <a:gd name="T71" fmla="*/ 179 h 616"/>
              <a:gd name="T72" fmla="*/ 1650 w 1724"/>
              <a:gd name="T73" fmla="*/ 249 h 616"/>
              <a:gd name="T74" fmla="*/ 1729 w 1724"/>
              <a:gd name="T75" fmla="*/ 330 h 616"/>
              <a:gd name="T76" fmla="*/ 1781 w 1724"/>
              <a:gd name="T77" fmla="*/ 418 h 616"/>
              <a:gd name="T78" fmla="*/ 1817 w 1724"/>
              <a:gd name="T79" fmla="*/ 517 h 616"/>
              <a:gd name="T80" fmla="*/ 1828 w 1724"/>
              <a:gd name="T81" fmla="*/ 618 h 616"/>
              <a:gd name="T82" fmla="*/ 1828 w 1724"/>
              <a:gd name="T83" fmla="*/ 618 h 6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24"/>
              <a:gd name="T127" fmla="*/ 0 h 616"/>
              <a:gd name="T128" fmla="*/ 1724 w 1724"/>
              <a:gd name="T129" fmla="*/ 616 h 6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24" h="616">
                <a:moveTo>
                  <a:pt x="1724" y="306"/>
                </a:moveTo>
                <a:lnTo>
                  <a:pt x="1714" y="355"/>
                </a:lnTo>
                <a:lnTo>
                  <a:pt x="1680" y="404"/>
                </a:lnTo>
                <a:lnTo>
                  <a:pt x="1631" y="448"/>
                </a:lnTo>
                <a:lnTo>
                  <a:pt x="1557" y="488"/>
                </a:lnTo>
                <a:lnTo>
                  <a:pt x="1473" y="522"/>
                </a:lnTo>
                <a:lnTo>
                  <a:pt x="1370" y="552"/>
                </a:lnTo>
                <a:lnTo>
                  <a:pt x="1261" y="581"/>
                </a:lnTo>
                <a:lnTo>
                  <a:pt x="1133" y="596"/>
                </a:lnTo>
                <a:lnTo>
                  <a:pt x="1005" y="611"/>
                </a:lnTo>
                <a:lnTo>
                  <a:pt x="862" y="616"/>
                </a:lnTo>
                <a:lnTo>
                  <a:pt x="724" y="611"/>
                </a:lnTo>
                <a:lnTo>
                  <a:pt x="591" y="596"/>
                </a:lnTo>
                <a:lnTo>
                  <a:pt x="468" y="581"/>
                </a:lnTo>
                <a:lnTo>
                  <a:pt x="355" y="552"/>
                </a:lnTo>
                <a:lnTo>
                  <a:pt x="252" y="522"/>
                </a:lnTo>
                <a:lnTo>
                  <a:pt x="168" y="488"/>
                </a:lnTo>
                <a:lnTo>
                  <a:pt x="99" y="448"/>
                </a:lnTo>
                <a:lnTo>
                  <a:pt x="45" y="404"/>
                </a:lnTo>
                <a:lnTo>
                  <a:pt x="10" y="355"/>
                </a:lnTo>
                <a:lnTo>
                  <a:pt x="0" y="306"/>
                </a:lnTo>
                <a:lnTo>
                  <a:pt x="10" y="256"/>
                </a:lnTo>
                <a:lnTo>
                  <a:pt x="45" y="207"/>
                </a:lnTo>
                <a:lnTo>
                  <a:pt x="99" y="163"/>
                </a:lnTo>
                <a:lnTo>
                  <a:pt x="168" y="123"/>
                </a:lnTo>
                <a:lnTo>
                  <a:pt x="252" y="89"/>
                </a:lnTo>
                <a:lnTo>
                  <a:pt x="355" y="59"/>
                </a:lnTo>
                <a:lnTo>
                  <a:pt x="468" y="30"/>
                </a:lnTo>
                <a:lnTo>
                  <a:pt x="591" y="15"/>
                </a:lnTo>
                <a:lnTo>
                  <a:pt x="724" y="0"/>
                </a:lnTo>
                <a:lnTo>
                  <a:pt x="862" y="0"/>
                </a:lnTo>
                <a:lnTo>
                  <a:pt x="1005" y="0"/>
                </a:lnTo>
                <a:lnTo>
                  <a:pt x="1133" y="15"/>
                </a:lnTo>
                <a:lnTo>
                  <a:pt x="1261" y="30"/>
                </a:lnTo>
                <a:lnTo>
                  <a:pt x="1370" y="59"/>
                </a:lnTo>
                <a:lnTo>
                  <a:pt x="1473" y="89"/>
                </a:lnTo>
                <a:lnTo>
                  <a:pt x="1557" y="123"/>
                </a:lnTo>
                <a:lnTo>
                  <a:pt x="1631" y="163"/>
                </a:lnTo>
                <a:lnTo>
                  <a:pt x="1680" y="207"/>
                </a:lnTo>
                <a:lnTo>
                  <a:pt x="1714" y="256"/>
                </a:lnTo>
                <a:lnTo>
                  <a:pt x="1724" y="306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75" name="Rectangle 8"/>
          <p:cNvSpPr>
            <a:spLocks noChangeArrowheads="1"/>
          </p:cNvSpPr>
          <p:nvPr/>
        </p:nvSpPr>
        <p:spPr bwMode="auto">
          <a:xfrm>
            <a:off x="3565621" y="5018773"/>
            <a:ext cx="1346805" cy="26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Arial" charset="0"/>
              </a:rPr>
              <a:t>Internetwork</a:t>
            </a:r>
            <a:endParaRPr kumimoji="0" lang="en-US" altLang="ko-KR"/>
          </a:p>
        </p:txBody>
      </p:sp>
      <p:sp>
        <p:nvSpPr>
          <p:cNvPr id="19476" name="Freeform 9"/>
          <p:cNvSpPr>
            <a:spLocks/>
          </p:cNvSpPr>
          <p:nvPr/>
        </p:nvSpPr>
        <p:spPr bwMode="auto">
          <a:xfrm>
            <a:off x="2834761" y="5437992"/>
            <a:ext cx="2984728" cy="211685"/>
          </a:xfrm>
          <a:custGeom>
            <a:avLst/>
            <a:gdLst>
              <a:gd name="T0" fmla="*/ 1969 w 1892"/>
              <a:gd name="T1" fmla="*/ 0 h 108"/>
              <a:gd name="T2" fmla="*/ 0 w 1892"/>
              <a:gd name="T3" fmla="*/ 10 h 108"/>
              <a:gd name="T4" fmla="*/ 0 w 1892"/>
              <a:gd name="T5" fmla="*/ 217 h 108"/>
              <a:gd name="T6" fmla="*/ 1974 w 1892"/>
              <a:gd name="T7" fmla="*/ 217 h 108"/>
              <a:gd name="T8" fmla="*/ 1979 w 1892"/>
              <a:gd name="T9" fmla="*/ 217 h 108"/>
              <a:gd name="T10" fmla="*/ 1984 w 1892"/>
              <a:gd name="T11" fmla="*/ 207 h 108"/>
              <a:gd name="T12" fmla="*/ 1990 w 1892"/>
              <a:gd name="T13" fmla="*/ 207 h 108"/>
              <a:gd name="T14" fmla="*/ 1990 w 1892"/>
              <a:gd name="T15" fmla="*/ 197 h 108"/>
              <a:gd name="T16" fmla="*/ 1995 w 1892"/>
              <a:gd name="T17" fmla="*/ 187 h 108"/>
              <a:gd name="T18" fmla="*/ 2001 w 1892"/>
              <a:gd name="T19" fmla="*/ 167 h 108"/>
              <a:gd name="T20" fmla="*/ 2001 w 1892"/>
              <a:gd name="T21" fmla="*/ 157 h 108"/>
              <a:gd name="T22" fmla="*/ 2006 w 1892"/>
              <a:gd name="T23" fmla="*/ 146 h 108"/>
              <a:gd name="T24" fmla="*/ 2006 w 1892"/>
              <a:gd name="T25" fmla="*/ 129 h 108"/>
              <a:gd name="T26" fmla="*/ 2006 w 1892"/>
              <a:gd name="T27" fmla="*/ 109 h 108"/>
              <a:gd name="T28" fmla="*/ 2006 w 1892"/>
              <a:gd name="T29" fmla="*/ 98 h 108"/>
              <a:gd name="T30" fmla="*/ 2006 w 1892"/>
              <a:gd name="T31" fmla="*/ 78 h 108"/>
              <a:gd name="T32" fmla="*/ 2001 w 1892"/>
              <a:gd name="T33" fmla="*/ 68 h 108"/>
              <a:gd name="T34" fmla="*/ 2001 w 1892"/>
              <a:gd name="T35" fmla="*/ 48 h 108"/>
              <a:gd name="T36" fmla="*/ 1995 w 1892"/>
              <a:gd name="T37" fmla="*/ 38 h 108"/>
              <a:gd name="T38" fmla="*/ 1990 w 1892"/>
              <a:gd name="T39" fmla="*/ 28 h 108"/>
              <a:gd name="T40" fmla="*/ 1990 w 1892"/>
              <a:gd name="T41" fmla="*/ 18 h 108"/>
              <a:gd name="T42" fmla="*/ 1984 w 1892"/>
              <a:gd name="T43" fmla="*/ 10 h 108"/>
              <a:gd name="T44" fmla="*/ 1979 w 1892"/>
              <a:gd name="T45" fmla="*/ 10 h 108"/>
              <a:gd name="T46" fmla="*/ 1974 w 1892"/>
              <a:gd name="T47" fmla="*/ 10 h 108"/>
              <a:gd name="T48" fmla="*/ 1974 w 1892"/>
              <a:gd name="T49" fmla="*/ 10 h 108"/>
              <a:gd name="T50" fmla="*/ 1969 w 1892"/>
              <a:gd name="T51" fmla="*/ 0 h 10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92"/>
              <a:gd name="T79" fmla="*/ 0 h 108"/>
              <a:gd name="T80" fmla="*/ 1892 w 1892"/>
              <a:gd name="T81" fmla="*/ 108 h 10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92" h="108">
                <a:moveTo>
                  <a:pt x="1857" y="0"/>
                </a:moveTo>
                <a:lnTo>
                  <a:pt x="0" y="5"/>
                </a:lnTo>
                <a:lnTo>
                  <a:pt x="0" y="108"/>
                </a:lnTo>
                <a:lnTo>
                  <a:pt x="1862" y="108"/>
                </a:lnTo>
                <a:lnTo>
                  <a:pt x="1867" y="108"/>
                </a:lnTo>
                <a:lnTo>
                  <a:pt x="1872" y="103"/>
                </a:lnTo>
                <a:lnTo>
                  <a:pt x="1877" y="103"/>
                </a:lnTo>
                <a:lnTo>
                  <a:pt x="1877" y="98"/>
                </a:lnTo>
                <a:lnTo>
                  <a:pt x="1882" y="93"/>
                </a:lnTo>
                <a:lnTo>
                  <a:pt x="1887" y="83"/>
                </a:lnTo>
                <a:lnTo>
                  <a:pt x="1887" y="78"/>
                </a:lnTo>
                <a:lnTo>
                  <a:pt x="1892" y="73"/>
                </a:lnTo>
                <a:lnTo>
                  <a:pt x="1892" y="64"/>
                </a:lnTo>
                <a:lnTo>
                  <a:pt x="1892" y="54"/>
                </a:lnTo>
                <a:lnTo>
                  <a:pt x="1892" y="49"/>
                </a:lnTo>
                <a:lnTo>
                  <a:pt x="1892" y="39"/>
                </a:lnTo>
                <a:lnTo>
                  <a:pt x="1887" y="34"/>
                </a:lnTo>
                <a:lnTo>
                  <a:pt x="1887" y="24"/>
                </a:lnTo>
                <a:lnTo>
                  <a:pt x="1882" y="19"/>
                </a:lnTo>
                <a:lnTo>
                  <a:pt x="1877" y="14"/>
                </a:lnTo>
                <a:lnTo>
                  <a:pt x="1877" y="9"/>
                </a:lnTo>
                <a:lnTo>
                  <a:pt x="1872" y="5"/>
                </a:lnTo>
                <a:lnTo>
                  <a:pt x="1867" y="5"/>
                </a:lnTo>
                <a:lnTo>
                  <a:pt x="1862" y="5"/>
                </a:lnTo>
                <a:lnTo>
                  <a:pt x="18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77" name="Freeform 11"/>
          <p:cNvSpPr>
            <a:spLocks/>
          </p:cNvSpPr>
          <p:nvPr/>
        </p:nvSpPr>
        <p:spPr bwMode="auto">
          <a:xfrm>
            <a:off x="2788795" y="5447677"/>
            <a:ext cx="93464" cy="202000"/>
          </a:xfrm>
          <a:custGeom>
            <a:avLst/>
            <a:gdLst>
              <a:gd name="T0" fmla="*/ 63 w 59"/>
              <a:gd name="T1" fmla="*/ 98 h 103"/>
              <a:gd name="T2" fmla="*/ 63 w 59"/>
              <a:gd name="T3" fmla="*/ 119 h 103"/>
              <a:gd name="T4" fmla="*/ 63 w 59"/>
              <a:gd name="T5" fmla="*/ 136 h 103"/>
              <a:gd name="T6" fmla="*/ 63 w 59"/>
              <a:gd name="T7" fmla="*/ 146 h 103"/>
              <a:gd name="T8" fmla="*/ 58 w 59"/>
              <a:gd name="T9" fmla="*/ 157 h 103"/>
              <a:gd name="T10" fmla="*/ 58 w 59"/>
              <a:gd name="T11" fmla="*/ 177 h 103"/>
              <a:gd name="T12" fmla="*/ 53 w 59"/>
              <a:gd name="T13" fmla="*/ 187 h 103"/>
              <a:gd name="T14" fmla="*/ 47 w 59"/>
              <a:gd name="T15" fmla="*/ 197 h 103"/>
              <a:gd name="T16" fmla="*/ 41 w 59"/>
              <a:gd name="T17" fmla="*/ 197 h 103"/>
              <a:gd name="T18" fmla="*/ 36 w 59"/>
              <a:gd name="T19" fmla="*/ 207 h 103"/>
              <a:gd name="T20" fmla="*/ 31 w 59"/>
              <a:gd name="T21" fmla="*/ 207 h 103"/>
              <a:gd name="T22" fmla="*/ 26 w 59"/>
              <a:gd name="T23" fmla="*/ 207 h 103"/>
              <a:gd name="T24" fmla="*/ 22 w 59"/>
              <a:gd name="T25" fmla="*/ 197 h 103"/>
              <a:gd name="T26" fmla="*/ 17 w 59"/>
              <a:gd name="T27" fmla="*/ 197 h 103"/>
              <a:gd name="T28" fmla="*/ 10 w 59"/>
              <a:gd name="T29" fmla="*/ 187 h 103"/>
              <a:gd name="T30" fmla="*/ 10 w 59"/>
              <a:gd name="T31" fmla="*/ 177 h 103"/>
              <a:gd name="T32" fmla="*/ 5 w 59"/>
              <a:gd name="T33" fmla="*/ 157 h 103"/>
              <a:gd name="T34" fmla="*/ 5 w 59"/>
              <a:gd name="T35" fmla="*/ 146 h 103"/>
              <a:gd name="T36" fmla="*/ 0 w 59"/>
              <a:gd name="T37" fmla="*/ 136 h 103"/>
              <a:gd name="T38" fmla="*/ 0 w 59"/>
              <a:gd name="T39" fmla="*/ 119 h 103"/>
              <a:gd name="T40" fmla="*/ 0 w 59"/>
              <a:gd name="T41" fmla="*/ 98 h 103"/>
              <a:gd name="T42" fmla="*/ 0 w 59"/>
              <a:gd name="T43" fmla="*/ 88 h 103"/>
              <a:gd name="T44" fmla="*/ 0 w 59"/>
              <a:gd name="T45" fmla="*/ 68 h 103"/>
              <a:gd name="T46" fmla="*/ 5 w 59"/>
              <a:gd name="T47" fmla="*/ 58 h 103"/>
              <a:gd name="T48" fmla="*/ 5 w 59"/>
              <a:gd name="T49" fmla="*/ 38 h 103"/>
              <a:gd name="T50" fmla="*/ 10 w 59"/>
              <a:gd name="T51" fmla="*/ 28 h 103"/>
              <a:gd name="T52" fmla="*/ 10 w 59"/>
              <a:gd name="T53" fmla="*/ 18 h 103"/>
              <a:gd name="T54" fmla="*/ 17 w 59"/>
              <a:gd name="T55" fmla="*/ 9 h 103"/>
              <a:gd name="T56" fmla="*/ 22 w 59"/>
              <a:gd name="T57" fmla="*/ 0 h 103"/>
              <a:gd name="T58" fmla="*/ 26 w 59"/>
              <a:gd name="T59" fmla="*/ 0 h 103"/>
              <a:gd name="T60" fmla="*/ 31 w 59"/>
              <a:gd name="T61" fmla="*/ 0 h 103"/>
              <a:gd name="T62" fmla="*/ 36 w 59"/>
              <a:gd name="T63" fmla="*/ 0 h 103"/>
              <a:gd name="T64" fmla="*/ 41 w 59"/>
              <a:gd name="T65" fmla="*/ 0 h 103"/>
              <a:gd name="T66" fmla="*/ 47 w 59"/>
              <a:gd name="T67" fmla="*/ 9 h 103"/>
              <a:gd name="T68" fmla="*/ 53 w 59"/>
              <a:gd name="T69" fmla="*/ 18 h 103"/>
              <a:gd name="T70" fmla="*/ 58 w 59"/>
              <a:gd name="T71" fmla="*/ 28 h 103"/>
              <a:gd name="T72" fmla="*/ 58 w 59"/>
              <a:gd name="T73" fmla="*/ 38 h 103"/>
              <a:gd name="T74" fmla="*/ 63 w 59"/>
              <a:gd name="T75" fmla="*/ 58 h 103"/>
              <a:gd name="T76" fmla="*/ 63 w 59"/>
              <a:gd name="T77" fmla="*/ 68 h 103"/>
              <a:gd name="T78" fmla="*/ 63 w 59"/>
              <a:gd name="T79" fmla="*/ 88 h 103"/>
              <a:gd name="T80" fmla="*/ 63 w 59"/>
              <a:gd name="T81" fmla="*/ 98 h 103"/>
              <a:gd name="T82" fmla="*/ 63 w 59"/>
              <a:gd name="T83" fmla="*/ 98 h 10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9"/>
              <a:gd name="T127" fmla="*/ 0 h 103"/>
              <a:gd name="T128" fmla="*/ 59 w 59"/>
              <a:gd name="T129" fmla="*/ 103 h 10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9" h="103">
                <a:moveTo>
                  <a:pt x="59" y="49"/>
                </a:moveTo>
                <a:lnTo>
                  <a:pt x="59" y="59"/>
                </a:lnTo>
                <a:lnTo>
                  <a:pt x="59" y="68"/>
                </a:lnTo>
                <a:lnTo>
                  <a:pt x="59" y="73"/>
                </a:lnTo>
                <a:lnTo>
                  <a:pt x="54" y="78"/>
                </a:lnTo>
                <a:lnTo>
                  <a:pt x="54" y="88"/>
                </a:lnTo>
                <a:lnTo>
                  <a:pt x="49" y="93"/>
                </a:lnTo>
                <a:lnTo>
                  <a:pt x="44" y="98"/>
                </a:lnTo>
                <a:lnTo>
                  <a:pt x="39" y="98"/>
                </a:lnTo>
                <a:lnTo>
                  <a:pt x="34" y="103"/>
                </a:lnTo>
                <a:lnTo>
                  <a:pt x="29" y="103"/>
                </a:lnTo>
                <a:lnTo>
                  <a:pt x="24" y="103"/>
                </a:lnTo>
                <a:lnTo>
                  <a:pt x="20" y="98"/>
                </a:lnTo>
                <a:lnTo>
                  <a:pt x="15" y="98"/>
                </a:lnTo>
                <a:lnTo>
                  <a:pt x="10" y="93"/>
                </a:lnTo>
                <a:lnTo>
                  <a:pt x="10" y="88"/>
                </a:lnTo>
                <a:lnTo>
                  <a:pt x="5" y="78"/>
                </a:lnTo>
                <a:lnTo>
                  <a:pt x="5" y="73"/>
                </a:lnTo>
                <a:lnTo>
                  <a:pt x="0" y="68"/>
                </a:lnTo>
                <a:lnTo>
                  <a:pt x="0" y="59"/>
                </a:lnTo>
                <a:lnTo>
                  <a:pt x="0" y="49"/>
                </a:lnTo>
                <a:lnTo>
                  <a:pt x="0" y="44"/>
                </a:lnTo>
                <a:lnTo>
                  <a:pt x="0" y="34"/>
                </a:lnTo>
                <a:lnTo>
                  <a:pt x="5" y="29"/>
                </a:lnTo>
                <a:lnTo>
                  <a:pt x="5" y="19"/>
                </a:lnTo>
                <a:lnTo>
                  <a:pt x="10" y="14"/>
                </a:lnTo>
                <a:lnTo>
                  <a:pt x="10" y="9"/>
                </a:lnTo>
                <a:lnTo>
                  <a:pt x="15" y="4"/>
                </a:lnTo>
                <a:lnTo>
                  <a:pt x="20" y="0"/>
                </a:lnTo>
                <a:lnTo>
                  <a:pt x="24" y="0"/>
                </a:lnTo>
                <a:lnTo>
                  <a:pt x="29" y="0"/>
                </a:lnTo>
                <a:lnTo>
                  <a:pt x="34" y="0"/>
                </a:lnTo>
                <a:lnTo>
                  <a:pt x="39" y="0"/>
                </a:lnTo>
                <a:lnTo>
                  <a:pt x="44" y="4"/>
                </a:lnTo>
                <a:lnTo>
                  <a:pt x="49" y="9"/>
                </a:lnTo>
                <a:lnTo>
                  <a:pt x="54" y="14"/>
                </a:lnTo>
                <a:lnTo>
                  <a:pt x="54" y="19"/>
                </a:lnTo>
                <a:lnTo>
                  <a:pt x="59" y="29"/>
                </a:lnTo>
                <a:lnTo>
                  <a:pt x="59" y="34"/>
                </a:lnTo>
                <a:lnTo>
                  <a:pt x="59" y="44"/>
                </a:lnTo>
                <a:lnTo>
                  <a:pt x="59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78" name="Freeform 13"/>
          <p:cNvSpPr>
            <a:spLocks/>
          </p:cNvSpPr>
          <p:nvPr/>
        </p:nvSpPr>
        <p:spPr bwMode="auto">
          <a:xfrm>
            <a:off x="5718364" y="5447677"/>
            <a:ext cx="101125" cy="202000"/>
          </a:xfrm>
          <a:custGeom>
            <a:avLst/>
            <a:gdLst>
              <a:gd name="T0" fmla="*/ 68 w 64"/>
              <a:gd name="T1" fmla="*/ 98 h 103"/>
              <a:gd name="T2" fmla="*/ 68 w 64"/>
              <a:gd name="T3" fmla="*/ 119 h 103"/>
              <a:gd name="T4" fmla="*/ 68 w 64"/>
              <a:gd name="T5" fmla="*/ 136 h 103"/>
              <a:gd name="T6" fmla="*/ 63 w 64"/>
              <a:gd name="T7" fmla="*/ 146 h 103"/>
              <a:gd name="T8" fmla="*/ 63 w 64"/>
              <a:gd name="T9" fmla="*/ 157 h 103"/>
              <a:gd name="T10" fmla="*/ 58 w 64"/>
              <a:gd name="T11" fmla="*/ 177 h 103"/>
              <a:gd name="T12" fmla="*/ 53 w 64"/>
              <a:gd name="T13" fmla="*/ 187 h 103"/>
              <a:gd name="T14" fmla="*/ 53 w 64"/>
              <a:gd name="T15" fmla="*/ 197 h 103"/>
              <a:gd name="T16" fmla="*/ 46 w 64"/>
              <a:gd name="T17" fmla="*/ 197 h 103"/>
              <a:gd name="T18" fmla="*/ 41 w 64"/>
              <a:gd name="T19" fmla="*/ 207 h 103"/>
              <a:gd name="T20" fmla="*/ 36 w 64"/>
              <a:gd name="T21" fmla="*/ 207 h 103"/>
              <a:gd name="T22" fmla="*/ 31 w 64"/>
              <a:gd name="T23" fmla="*/ 207 h 103"/>
              <a:gd name="T24" fmla="*/ 26 w 64"/>
              <a:gd name="T25" fmla="*/ 197 h 103"/>
              <a:gd name="T26" fmla="*/ 21 w 64"/>
              <a:gd name="T27" fmla="*/ 197 h 103"/>
              <a:gd name="T28" fmla="*/ 15 w 64"/>
              <a:gd name="T29" fmla="*/ 187 h 103"/>
              <a:gd name="T30" fmla="*/ 10 w 64"/>
              <a:gd name="T31" fmla="*/ 177 h 103"/>
              <a:gd name="T32" fmla="*/ 10 w 64"/>
              <a:gd name="T33" fmla="*/ 157 h 103"/>
              <a:gd name="T34" fmla="*/ 5 w 64"/>
              <a:gd name="T35" fmla="*/ 146 h 103"/>
              <a:gd name="T36" fmla="*/ 5 w 64"/>
              <a:gd name="T37" fmla="*/ 136 h 103"/>
              <a:gd name="T38" fmla="*/ 5 w 64"/>
              <a:gd name="T39" fmla="*/ 119 h 103"/>
              <a:gd name="T40" fmla="*/ 0 w 64"/>
              <a:gd name="T41" fmla="*/ 98 h 103"/>
              <a:gd name="T42" fmla="*/ 5 w 64"/>
              <a:gd name="T43" fmla="*/ 88 h 103"/>
              <a:gd name="T44" fmla="*/ 5 w 64"/>
              <a:gd name="T45" fmla="*/ 68 h 103"/>
              <a:gd name="T46" fmla="*/ 5 w 64"/>
              <a:gd name="T47" fmla="*/ 58 h 103"/>
              <a:gd name="T48" fmla="*/ 10 w 64"/>
              <a:gd name="T49" fmla="*/ 38 h 103"/>
              <a:gd name="T50" fmla="*/ 10 w 64"/>
              <a:gd name="T51" fmla="*/ 28 h 103"/>
              <a:gd name="T52" fmla="*/ 15 w 64"/>
              <a:gd name="T53" fmla="*/ 18 h 103"/>
              <a:gd name="T54" fmla="*/ 21 w 64"/>
              <a:gd name="T55" fmla="*/ 9 h 103"/>
              <a:gd name="T56" fmla="*/ 26 w 64"/>
              <a:gd name="T57" fmla="*/ 0 h 103"/>
              <a:gd name="T58" fmla="*/ 31 w 64"/>
              <a:gd name="T59" fmla="*/ 0 h 103"/>
              <a:gd name="T60" fmla="*/ 36 w 64"/>
              <a:gd name="T61" fmla="*/ 0 h 103"/>
              <a:gd name="T62" fmla="*/ 41 w 64"/>
              <a:gd name="T63" fmla="*/ 0 h 103"/>
              <a:gd name="T64" fmla="*/ 46 w 64"/>
              <a:gd name="T65" fmla="*/ 0 h 103"/>
              <a:gd name="T66" fmla="*/ 53 w 64"/>
              <a:gd name="T67" fmla="*/ 9 h 103"/>
              <a:gd name="T68" fmla="*/ 53 w 64"/>
              <a:gd name="T69" fmla="*/ 18 h 103"/>
              <a:gd name="T70" fmla="*/ 58 w 64"/>
              <a:gd name="T71" fmla="*/ 28 h 103"/>
              <a:gd name="T72" fmla="*/ 63 w 64"/>
              <a:gd name="T73" fmla="*/ 38 h 103"/>
              <a:gd name="T74" fmla="*/ 63 w 64"/>
              <a:gd name="T75" fmla="*/ 58 h 103"/>
              <a:gd name="T76" fmla="*/ 68 w 64"/>
              <a:gd name="T77" fmla="*/ 68 h 103"/>
              <a:gd name="T78" fmla="*/ 68 w 64"/>
              <a:gd name="T79" fmla="*/ 88 h 103"/>
              <a:gd name="T80" fmla="*/ 68 w 64"/>
              <a:gd name="T81" fmla="*/ 98 h 103"/>
              <a:gd name="T82" fmla="*/ 68 w 64"/>
              <a:gd name="T83" fmla="*/ 98 h 10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64"/>
              <a:gd name="T127" fmla="*/ 0 h 103"/>
              <a:gd name="T128" fmla="*/ 64 w 64"/>
              <a:gd name="T129" fmla="*/ 103 h 10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64" h="103">
                <a:moveTo>
                  <a:pt x="64" y="49"/>
                </a:moveTo>
                <a:lnTo>
                  <a:pt x="64" y="59"/>
                </a:lnTo>
                <a:lnTo>
                  <a:pt x="64" y="68"/>
                </a:lnTo>
                <a:lnTo>
                  <a:pt x="59" y="73"/>
                </a:lnTo>
                <a:lnTo>
                  <a:pt x="59" y="78"/>
                </a:lnTo>
                <a:lnTo>
                  <a:pt x="54" y="88"/>
                </a:lnTo>
                <a:lnTo>
                  <a:pt x="49" y="93"/>
                </a:lnTo>
                <a:lnTo>
                  <a:pt x="49" y="98"/>
                </a:lnTo>
                <a:lnTo>
                  <a:pt x="44" y="98"/>
                </a:lnTo>
                <a:lnTo>
                  <a:pt x="39" y="103"/>
                </a:lnTo>
                <a:lnTo>
                  <a:pt x="34" y="103"/>
                </a:lnTo>
                <a:lnTo>
                  <a:pt x="29" y="103"/>
                </a:lnTo>
                <a:lnTo>
                  <a:pt x="24" y="98"/>
                </a:lnTo>
                <a:lnTo>
                  <a:pt x="19" y="98"/>
                </a:lnTo>
                <a:lnTo>
                  <a:pt x="15" y="93"/>
                </a:lnTo>
                <a:lnTo>
                  <a:pt x="10" y="88"/>
                </a:lnTo>
                <a:lnTo>
                  <a:pt x="10" y="78"/>
                </a:lnTo>
                <a:lnTo>
                  <a:pt x="5" y="73"/>
                </a:lnTo>
                <a:lnTo>
                  <a:pt x="5" y="68"/>
                </a:lnTo>
                <a:lnTo>
                  <a:pt x="5" y="59"/>
                </a:lnTo>
                <a:lnTo>
                  <a:pt x="0" y="49"/>
                </a:lnTo>
                <a:lnTo>
                  <a:pt x="5" y="44"/>
                </a:lnTo>
                <a:lnTo>
                  <a:pt x="5" y="34"/>
                </a:lnTo>
                <a:lnTo>
                  <a:pt x="5" y="29"/>
                </a:lnTo>
                <a:lnTo>
                  <a:pt x="10" y="19"/>
                </a:lnTo>
                <a:lnTo>
                  <a:pt x="10" y="14"/>
                </a:lnTo>
                <a:lnTo>
                  <a:pt x="15" y="9"/>
                </a:lnTo>
                <a:lnTo>
                  <a:pt x="19" y="4"/>
                </a:lnTo>
                <a:lnTo>
                  <a:pt x="24" y="0"/>
                </a:lnTo>
                <a:lnTo>
                  <a:pt x="29" y="0"/>
                </a:lnTo>
                <a:lnTo>
                  <a:pt x="34" y="0"/>
                </a:lnTo>
                <a:lnTo>
                  <a:pt x="39" y="0"/>
                </a:lnTo>
                <a:lnTo>
                  <a:pt x="44" y="0"/>
                </a:lnTo>
                <a:lnTo>
                  <a:pt x="49" y="4"/>
                </a:lnTo>
                <a:lnTo>
                  <a:pt x="49" y="9"/>
                </a:lnTo>
                <a:lnTo>
                  <a:pt x="54" y="14"/>
                </a:lnTo>
                <a:lnTo>
                  <a:pt x="59" y="19"/>
                </a:lnTo>
                <a:lnTo>
                  <a:pt x="59" y="29"/>
                </a:lnTo>
                <a:lnTo>
                  <a:pt x="64" y="34"/>
                </a:lnTo>
                <a:lnTo>
                  <a:pt x="64" y="44"/>
                </a:lnTo>
                <a:lnTo>
                  <a:pt x="64" y="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79" name="Freeform 15"/>
          <p:cNvSpPr>
            <a:spLocks/>
          </p:cNvSpPr>
          <p:nvPr/>
        </p:nvSpPr>
        <p:spPr bwMode="auto">
          <a:xfrm>
            <a:off x="3720373" y="3525912"/>
            <a:ext cx="389179" cy="482862"/>
          </a:xfrm>
          <a:custGeom>
            <a:avLst/>
            <a:gdLst>
              <a:gd name="T0" fmla="*/ 262 w 246"/>
              <a:gd name="T1" fmla="*/ 495 h 246"/>
              <a:gd name="T2" fmla="*/ 0 w 246"/>
              <a:gd name="T3" fmla="*/ 495 h 246"/>
              <a:gd name="T4" fmla="*/ 0 w 246"/>
              <a:gd name="T5" fmla="*/ 0 h 246"/>
              <a:gd name="T6" fmla="*/ 262 w 246"/>
              <a:gd name="T7" fmla="*/ 0 h 246"/>
              <a:gd name="T8" fmla="*/ 262 w 246"/>
              <a:gd name="T9" fmla="*/ 495 h 246"/>
              <a:gd name="T10" fmla="*/ 262 w 246"/>
              <a:gd name="T11" fmla="*/ 495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6"/>
              <a:gd name="T19" fmla="*/ 0 h 246"/>
              <a:gd name="T20" fmla="*/ 246 w 246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6" h="246">
                <a:moveTo>
                  <a:pt x="246" y="246"/>
                </a:moveTo>
                <a:lnTo>
                  <a:pt x="0" y="246"/>
                </a:lnTo>
                <a:lnTo>
                  <a:pt x="0" y="0"/>
                </a:lnTo>
                <a:lnTo>
                  <a:pt x="246" y="0"/>
                </a:lnTo>
                <a:lnTo>
                  <a:pt x="246" y="246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80" name="Line 18"/>
          <p:cNvSpPr>
            <a:spLocks noChangeShapeType="1"/>
          </p:cNvSpPr>
          <p:nvPr/>
        </p:nvSpPr>
        <p:spPr bwMode="auto">
          <a:xfrm>
            <a:off x="2329135" y="5233225"/>
            <a:ext cx="645057" cy="96849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81" name="Freeform 19"/>
          <p:cNvSpPr>
            <a:spLocks/>
          </p:cNvSpPr>
          <p:nvPr/>
        </p:nvSpPr>
        <p:spPr bwMode="auto">
          <a:xfrm>
            <a:off x="2134545" y="5681058"/>
            <a:ext cx="389179" cy="484246"/>
          </a:xfrm>
          <a:custGeom>
            <a:avLst/>
            <a:gdLst>
              <a:gd name="T0" fmla="*/ 248 w 246"/>
              <a:gd name="T1" fmla="*/ 359 h 246"/>
              <a:gd name="T2" fmla="*/ 242 w 246"/>
              <a:gd name="T3" fmla="*/ 398 h 246"/>
              <a:gd name="T4" fmla="*/ 226 w 246"/>
              <a:gd name="T5" fmla="*/ 430 h 246"/>
              <a:gd name="T6" fmla="*/ 210 w 246"/>
              <a:gd name="T7" fmla="*/ 450 h 246"/>
              <a:gd name="T8" fmla="*/ 194 w 246"/>
              <a:gd name="T9" fmla="*/ 470 h 246"/>
              <a:gd name="T10" fmla="*/ 173 w 246"/>
              <a:gd name="T11" fmla="*/ 488 h 246"/>
              <a:gd name="T12" fmla="*/ 158 w 246"/>
              <a:gd name="T13" fmla="*/ 498 h 246"/>
              <a:gd name="T14" fmla="*/ 136 w 246"/>
              <a:gd name="T15" fmla="*/ 498 h 246"/>
              <a:gd name="T16" fmla="*/ 116 w 246"/>
              <a:gd name="T17" fmla="*/ 498 h 246"/>
              <a:gd name="T18" fmla="*/ 95 w 246"/>
              <a:gd name="T19" fmla="*/ 488 h 246"/>
              <a:gd name="T20" fmla="*/ 73 w 246"/>
              <a:gd name="T21" fmla="*/ 470 h 246"/>
              <a:gd name="T22" fmla="*/ 58 w 246"/>
              <a:gd name="T23" fmla="*/ 450 h 246"/>
              <a:gd name="T24" fmla="*/ 41 w 246"/>
              <a:gd name="T25" fmla="*/ 430 h 246"/>
              <a:gd name="T26" fmla="*/ 27 w 246"/>
              <a:gd name="T27" fmla="*/ 398 h 246"/>
              <a:gd name="T28" fmla="*/ 15 w 246"/>
              <a:gd name="T29" fmla="*/ 368 h 246"/>
              <a:gd name="T30" fmla="*/ 10 w 246"/>
              <a:gd name="T31" fmla="*/ 330 h 246"/>
              <a:gd name="T32" fmla="*/ 5 w 246"/>
              <a:gd name="T33" fmla="*/ 289 h 246"/>
              <a:gd name="T34" fmla="*/ 0 w 246"/>
              <a:gd name="T35" fmla="*/ 249 h 246"/>
              <a:gd name="T36" fmla="*/ 5 w 246"/>
              <a:gd name="T37" fmla="*/ 219 h 246"/>
              <a:gd name="T38" fmla="*/ 5 w 246"/>
              <a:gd name="T39" fmla="*/ 181 h 246"/>
              <a:gd name="T40" fmla="*/ 15 w 246"/>
              <a:gd name="T41" fmla="*/ 139 h 246"/>
              <a:gd name="T42" fmla="*/ 27 w 246"/>
              <a:gd name="T43" fmla="*/ 100 h 246"/>
              <a:gd name="T44" fmla="*/ 41 w 246"/>
              <a:gd name="T45" fmla="*/ 71 h 246"/>
              <a:gd name="T46" fmla="*/ 58 w 246"/>
              <a:gd name="T47" fmla="*/ 51 h 246"/>
              <a:gd name="T48" fmla="*/ 73 w 246"/>
              <a:gd name="T49" fmla="*/ 30 h 246"/>
              <a:gd name="T50" fmla="*/ 90 w 246"/>
              <a:gd name="T51" fmla="*/ 10 h 246"/>
              <a:gd name="T52" fmla="*/ 109 w 246"/>
              <a:gd name="T53" fmla="*/ 0 h 246"/>
              <a:gd name="T54" fmla="*/ 131 w 246"/>
              <a:gd name="T55" fmla="*/ 0 h 246"/>
              <a:gd name="T56" fmla="*/ 153 w 246"/>
              <a:gd name="T57" fmla="*/ 0 h 246"/>
              <a:gd name="T58" fmla="*/ 173 w 246"/>
              <a:gd name="T59" fmla="*/ 10 h 246"/>
              <a:gd name="T60" fmla="*/ 194 w 246"/>
              <a:gd name="T61" fmla="*/ 30 h 246"/>
              <a:gd name="T62" fmla="*/ 210 w 246"/>
              <a:gd name="T63" fmla="*/ 51 h 246"/>
              <a:gd name="T64" fmla="*/ 226 w 246"/>
              <a:gd name="T65" fmla="*/ 71 h 246"/>
              <a:gd name="T66" fmla="*/ 242 w 246"/>
              <a:gd name="T67" fmla="*/ 100 h 246"/>
              <a:gd name="T68" fmla="*/ 252 w 246"/>
              <a:gd name="T69" fmla="*/ 139 h 246"/>
              <a:gd name="T70" fmla="*/ 257 w 246"/>
              <a:gd name="T71" fmla="*/ 171 h 246"/>
              <a:gd name="T72" fmla="*/ 262 w 246"/>
              <a:gd name="T73" fmla="*/ 209 h 246"/>
              <a:gd name="T74" fmla="*/ 262 w 246"/>
              <a:gd name="T75" fmla="*/ 249 h 246"/>
              <a:gd name="T76" fmla="*/ 262 w 246"/>
              <a:gd name="T77" fmla="*/ 289 h 246"/>
              <a:gd name="T78" fmla="*/ 257 w 246"/>
              <a:gd name="T79" fmla="*/ 320 h 246"/>
              <a:gd name="T80" fmla="*/ 252 w 246"/>
              <a:gd name="T81" fmla="*/ 359 h 246"/>
              <a:gd name="T82" fmla="*/ 252 w 246"/>
              <a:gd name="T83" fmla="*/ 359 h 246"/>
              <a:gd name="T84" fmla="*/ 248 w 246"/>
              <a:gd name="T85" fmla="*/ 359 h 2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6"/>
              <a:gd name="T130" fmla="*/ 0 h 246"/>
              <a:gd name="T131" fmla="*/ 246 w 246"/>
              <a:gd name="T132" fmla="*/ 246 h 24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6" h="246">
                <a:moveTo>
                  <a:pt x="232" y="177"/>
                </a:moveTo>
                <a:lnTo>
                  <a:pt x="227" y="197"/>
                </a:lnTo>
                <a:lnTo>
                  <a:pt x="212" y="212"/>
                </a:lnTo>
                <a:lnTo>
                  <a:pt x="197" y="222"/>
                </a:lnTo>
                <a:lnTo>
                  <a:pt x="182" y="232"/>
                </a:lnTo>
                <a:lnTo>
                  <a:pt x="163" y="241"/>
                </a:lnTo>
                <a:lnTo>
                  <a:pt x="148" y="246"/>
                </a:lnTo>
                <a:lnTo>
                  <a:pt x="128" y="246"/>
                </a:lnTo>
                <a:lnTo>
                  <a:pt x="108" y="246"/>
                </a:lnTo>
                <a:lnTo>
                  <a:pt x="89" y="241"/>
                </a:lnTo>
                <a:lnTo>
                  <a:pt x="69" y="232"/>
                </a:lnTo>
                <a:lnTo>
                  <a:pt x="54" y="222"/>
                </a:lnTo>
                <a:lnTo>
                  <a:pt x="39" y="212"/>
                </a:lnTo>
                <a:lnTo>
                  <a:pt x="25" y="197"/>
                </a:lnTo>
                <a:lnTo>
                  <a:pt x="15" y="182"/>
                </a:lnTo>
                <a:lnTo>
                  <a:pt x="10" y="163"/>
                </a:lnTo>
                <a:lnTo>
                  <a:pt x="5" y="143"/>
                </a:lnTo>
                <a:lnTo>
                  <a:pt x="0" y="123"/>
                </a:lnTo>
                <a:lnTo>
                  <a:pt x="5" y="108"/>
                </a:lnTo>
                <a:lnTo>
                  <a:pt x="5" y="89"/>
                </a:lnTo>
                <a:lnTo>
                  <a:pt x="15" y="69"/>
                </a:lnTo>
                <a:lnTo>
                  <a:pt x="25" y="49"/>
                </a:lnTo>
                <a:lnTo>
                  <a:pt x="39" y="35"/>
                </a:lnTo>
                <a:lnTo>
                  <a:pt x="54" y="25"/>
                </a:lnTo>
                <a:lnTo>
                  <a:pt x="69" y="15"/>
                </a:lnTo>
                <a:lnTo>
                  <a:pt x="84" y="5"/>
                </a:lnTo>
                <a:lnTo>
                  <a:pt x="103" y="0"/>
                </a:lnTo>
                <a:lnTo>
                  <a:pt x="123" y="0"/>
                </a:lnTo>
                <a:lnTo>
                  <a:pt x="143" y="0"/>
                </a:lnTo>
                <a:lnTo>
                  <a:pt x="163" y="5"/>
                </a:lnTo>
                <a:lnTo>
                  <a:pt x="182" y="15"/>
                </a:lnTo>
                <a:lnTo>
                  <a:pt x="197" y="25"/>
                </a:lnTo>
                <a:lnTo>
                  <a:pt x="212" y="35"/>
                </a:lnTo>
                <a:lnTo>
                  <a:pt x="227" y="49"/>
                </a:lnTo>
                <a:lnTo>
                  <a:pt x="236" y="69"/>
                </a:lnTo>
                <a:lnTo>
                  <a:pt x="241" y="84"/>
                </a:lnTo>
                <a:lnTo>
                  <a:pt x="246" y="103"/>
                </a:lnTo>
                <a:lnTo>
                  <a:pt x="246" y="123"/>
                </a:lnTo>
                <a:lnTo>
                  <a:pt x="246" y="143"/>
                </a:lnTo>
                <a:lnTo>
                  <a:pt x="241" y="158"/>
                </a:lnTo>
                <a:lnTo>
                  <a:pt x="236" y="177"/>
                </a:lnTo>
                <a:lnTo>
                  <a:pt x="232" y="17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82" name="Freeform 20"/>
          <p:cNvSpPr>
            <a:spLocks/>
          </p:cNvSpPr>
          <p:nvPr/>
        </p:nvSpPr>
        <p:spPr bwMode="auto">
          <a:xfrm>
            <a:off x="2134545" y="5013176"/>
            <a:ext cx="389179" cy="484246"/>
          </a:xfrm>
          <a:custGeom>
            <a:avLst/>
            <a:gdLst>
              <a:gd name="T0" fmla="*/ 248 w 246"/>
              <a:gd name="T1" fmla="*/ 359 h 246"/>
              <a:gd name="T2" fmla="*/ 242 w 246"/>
              <a:gd name="T3" fmla="*/ 398 h 246"/>
              <a:gd name="T4" fmla="*/ 226 w 246"/>
              <a:gd name="T5" fmla="*/ 430 h 246"/>
              <a:gd name="T6" fmla="*/ 210 w 246"/>
              <a:gd name="T7" fmla="*/ 450 h 246"/>
              <a:gd name="T8" fmla="*/ 194 w 246"/>
              <a:gd name="T9" fmla="*/ 470 h 246"/>
              <a:gd name="T10" fmla="*/ 173 w 246"/>
              <a:gd name="T11" fmla="*/ 488 h 246"/>
              <a:gd name="T12" fmla="*/ 158 w 246"/>
              <a:gd name="T13" fmla="*/ 498 h 246"/>
              <a:gd name="T14" fmla="*/ 136 w 246"/>
              <a:gd name="T15" fmla="*/ 498 h 246"/>
              <a:gd name="T16" fmla="*/ 116 w 246"/>
              <a:gd name="T17" fmla="*/ 498 h 246"/>
              <a:gd name="T18" fmla="*/ 95 w 246"/>
              <a:gd name="T19" fmla="*/ 488 h 246"/>
              <a:gd name="T20" fmla="*/ 73 w 246"/>
              <a:gd name="T21" fmla="*/ 470 h 246"/>
              <a:gd name="T22" fmla="*/ 58 w 246"/>
              <a:gd name="T23" fmla="*/ 450 h 246"/>
              <a:gd name="T24" fmla="*/ 41 w 246"/>
              <a:gd name="T25" fmla="*/ 430 h 246"/>
              <a:gd name="T26" fmla="*/ 27 w 246"/>
              <a:gd name="T27" fmla="*/ 398 h 246"/>
              <a:gd name="T28" fmla="*/ 15 w 246"/>
              <a:gd name="T29" fmla="*/ 368 h 246"/>
              <a:gd name="T30" fmla="*/ 10 w 246"/>
              <a:gd name="T31" fmla="*/ 330 h 246"/>
              <a:gd name="T32" fmla="*/ 5 w 246"/>
              <a:gd name="T33" fmla="*/ 289 h 246"/>
              <a:gd name="T34" fmla="*/ 0 w 246"/>
              <a:gd name="T35" fmla="*/ 249 h 246"/>
              <a:gd name="T36" fmla="*/ 5 w 246"/>
              <a:gd name="T37" fmla="*/ 219 h 246"/>
              <a:gd name="T38" fmla="*/ 5 w 246"/>
              <a:gd name="T39" fmla="*/ 181 h 246"/>
              <a:gd name="T40" fmla="*/ 15 w 246"/>
              <a:gd name="T41" fmla="*/ 139 h 246"/>
              <a:gd name="T42" fmla="*/ 27 w 246"/>
              <a:gd name="T43" fmla="*/ 100 h 246"/>
              <a:gd name="T44" fmla="*/ 41 w 246"/>
              <a:gd name="T45" fmla="*/ 71 h 246"/>
              <a:gd name="T46" fmla="*/ 58 w 246"/>
              <a:gd name="T47" fmla="*/ 51 h 246"/>
              <a:gd name="T48" fmla="*/ 73 w 246"/>
              <a:gd name="T49" fmla="*/ 30 h 246"/>
              <a:gd name="T50" fmla="*/ 90 w 246"/>
              <a:gd name="T51" fmla="*/ 10 h 246"/>
              <a:gd name="T52" fmla="*/ 109 w 246"/>
              <a:gd name="T53" fmla="*/ 0 h 246"/>
              <a:gd name="T54" fmla="*/ 131 w 246"/>
              <a:gd name="T55" fmla="*/ 0 h 246"/>
              <a:gd name="T56" fmla="*/ 153 w 246"/>
              <a:gd name="T57" fmla="*/ 0 h 246"/>
              <a:gd name="T58" fmla="*/ 173 w 246"/>
              <a:gd name="T59" fmla="*/ 10 h 246"/>
              <a:gd name="T60" fmla="*/ 194 w 246"/>
              <a:gd name="T61" fmla="*/ 30 h 246"/>
              <a:gd name="T62" fmla="*/ 210 w 246"/>
              <a:gd name="T63" fmla="*/ 51 h 246"/>
              <a:gd name="T64" fmla="*/ 226 w 246"/>
              <a:gd name="T65" fmla="*/ 71 h 246"/>
              <a:gd name="T66" fmla="*/ 242 w 246"/>
              <a:gd name="T67" fmla="*/ 100 h 246"/>
              <a:gd name="T68" fmla="*/ 252 w 246"/>
              <a:gd name="T69" fmla="*/ 139 h 246"/>
              <a:gd name="T70" fmla="*/ 257 w 246"/>
              <a:gd name="T71" fmla="*/ 171 h 246"/>
              <a:gd name="T72" fmla="*/ 262 w 246"/>
              <a:gd name="T73" fmla="*/ 209 h 246"/>
              <a:gd name="T74" fmla="*/ 262 w 246"/>
              <a:gd name="T75" fmla="*/ 249 h 246"/>
              <a:gd name="T76" fmla="*/ 262 w 246"/>
              <a:gd name="T77" fmla="*/ 289 h 246"/>
              <a:gd name="T78" fmla="*/ 257 w 246"/>
              <a:gd name="T79" fmla="*/ 320 h 246"/>
              <a:gd name="T80" fmla="*/ 252 w 246"/>
              <a:gd name="T81" fmla="*/ 359 h 246"/>
              <a:gd name="T82" fmla="*/ 252 w 246"/>
              <a:gd name="T83" fmla="*/ 359 h 24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6"/>
              <a:gd name="T127" fmla="*/ 0 h 246"/>
              <a:gd name="T128" fmla="*/ 246 w 246"/>
              <a:gd name="T129" fmla="*/ 246 h 24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6" h="246">
                <a:moveTo>
                  <a:pt x="232" y="177"/>
                </a:moveTo>
                <a:lnTo>
                  <a:pt x="227" y="197"/>
                </a:lnTo>
                <a:lnTo>
                  <a:pt x="212" y="212"/>
                </a:lnTo>
                <a:lnTo>
                  <a:pt x="197" y="222"/>
                </a:lnTo>
                <a:lnTo>
                  <a:pt x="182" y="232"/>
                </a:lnTo>
                <a:lnTo>
                  <a:pt x="163" y="241"/>
                </a:lnTo>
                <a:lnTo>
                  <a:pt x="148" y="246"/>
                </a:lnTo>
                <a:lnTo>
                  <a:pt x="128" y="246"/>
                </a:lnTo>
                <a:lnTo>
                  <a:pt x="108" y="246"/>
                </a:lnTo>
                <a:lnTo>
                  <a:pt x="89" y="241"/>
                </a:lnTo>
                <a:lnTo>
                  <a:pt x="69" y="232"/>
                </a:lnTo>
                <a:lnTo>
                  <a:pt x="54" y="222"/>
                </a:lnTo>
                <a:lnTo>
                  <a:pt x="39" y="212"/>
                </a:lnTo>
                <a:lnTo>
                  <a:pt x="25" y="197"/>
                </a:lnTo>
                <a:lnTo>
                  <a:pt x="15" y="182"/>
                </a:lnTo>
                <a:lnTo>
                  <a:pt x="10" y="163"/>
                </a:lnTo>
                <a:lnTo>
                  <a:pt x="5" y="143"/>
                </a:lnTo>
                <a:lnTo>
                  <a:pt x="0" y="123"/>
                </a:lnTo>
                <a:lnTo>
                  <a:pt x="5" y="108"/>
                </a:lnTo>
                <a:lnTo>
                  <a:pt x="5" y="89"/>
                </a:lnTo>
                <a:lnTo>
                  <a:pt x="15" y="69"/>
                </a:lnTo>
                <a:lnTo>
                  <a:pt x="25" y="49"/>
                </a:lnTo>
                <a:lnTo>
                  <a:pt x="39" y="35"/>
                </a:lnTo>
                <a:lnTo>
                  <a:pt x="54" y="25"/>
                </a:lnTo>
                <a:lnTo>
                  <a:pt x="69" y="15"/>
                </a:lnTo>
                <a:lnTo>
                  <a:pt x="84" y="5"/>
                </a:lnTo>
                <a:lnTo>
                  <a:pt x="103" y="0"/>
                </a:lnTo>
                <a:lnTo>
                  <a:pt x="123" y="0"/>
                </a:lnTo>
                <a:lnTo>
                  <a:pt x="143" y="0"/>
                </a:lnTo>
                <a:lnTo>
                  <a:pt x="163" y="5"/>
                </a:lnTo>
                <a:lnTo>
                  <a:pt x="182" y="15"/>
                </a:lnTo>
                <a:lnTo>
                  <a:pt x="197" y="25"/>
                </a:lnTo>
                <a:lnTo>
                  <a:pt x="212" y="35"/>
                </a:lnTo>
                <a:lnTo>
                  <a:pt x="227" y="49"/>
                </a:lnTo>
                <a:lnTo>
                  <a:pt x="236" y="69"/>
                </a:lnTo>
                <a:lnTo>
                  <a:pt x="241" y="84"/>
                </a:lnTo>
                <a:lnTo>
                  <a:pt x="246" y="103"/>
                </a:lnTo>
                <a:lnTo>
                  <a:pt x="246" y="123"/>
                </a:lnTo>
                <a:lnTo>
                  <a:pt x="246" y="143"/>
                </a:lnTo>
                <a:lnTo>
                  <a:pt x="241" y="158"/>
                </a:lnTo>
                <a:lnTo>
                  <a:pt x="236" y="177"/>
                </a:lnTo>
              </a:path>
            </a:pathLst>
          </a:custGeom>
          <a:solidFill>
            <a:schemeClr val="bg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83" name="Line 21"/>
          <p:cNvSpPr>
            <a:spLocks noChangeShapeType="1"/>
          </p:cNvSpPr>
          <p:nvPr/>
        </p:nvSpPr>
        <p:spPr bwMode="auto">
          <a:xfrm>
            <a:off x="1746898" y="4750363"/>
            <a:ext cx="1532" cy="120923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84" name="Line 22"/>
          <p:cNvSpPr>
            <a:spLocks noChangeShapeType="1"/>
          </p:cNvSpPr>
          <p:nvPr/>
        </p:nvSpPr>
        <p:spPr bwMode="auto">
          <a:xfrm>
            <a:off x="6277617" y="5233225"/>
            <a:ext cx="583769" cy="276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85" name="Line 23"/>
          <p:cNvSpPr>
            <a:spLocks noChangeShapeType="1"/>
          </p:cNvSpPr>
          <p:nvPr/>
        </p:nvSpPr>
        <p:spPr bwMode="auto">
          <a:xfrm flipH="1">
            <a:off x="5641753" y="5233225"/>
            <a:ext cx="635863" cy="96849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86" name="Freeform 24"/>
          <p:cNvSpPr>
            <a:spLocks/>
          </p:cNvSpPr>
          <p:nvPr/>
        </p:nvSpPr>
        <p:spPr bwMode="auto">
          <a:xfrm>
            <a:off x="6083027" y="4991102"/>
            <a:ext cx="390711" cy="484246"/>
          </a:xfrm>
          <a:custGeom>
            <a:avLst/>
            <a:gdLst>
              <a:gd name="T0" fmla="*/ 10 w 247"/>
              <a:gd name="T1" fmla="*/ 359 h 246"/>
              <a:gd name="T2" fmla="*/ 27 w 247"/>
              <a:gd name="T3" fmla="*/ 398 h 246"/>
              <a:gd name="T4" fmla="*/ 37 w 247"/>
              <a:gd name="T5" fmla="*/ 430 h 246"/>
              <a:gd name="T6" fmla="*/ 54 w 247"/>
              <a:gd name="T7" fmla="*/ 450 h 246"/>
              <a:gd name="T8" fmla="*/ 73 w 247"/>
              <a:gd name="T9" fmla="*/ 470 h 246"/>
              <a:gd name="T10" fmla="*/ 90 w 247"/>
              <a:gd name="T11" fmla="*/ 488 h 246"/>
              <a:gd name="T12" fmla="*/ 110 w 247"/>
              <a:gd name="T13" fmla="*/ 498 h 246"/>
              <a:gd name="T14" fmla="*/ 131 w 247"/>
              <a:gd name="T15" fmla="*/ 498 h 246"/>
              <a:gd name="T16" fmla="*/ 153 w 247"/>
              <a:gd name="T17" fmla="*/ 498 h 246"/>
              <a:gd name="T18" fmla="*/ 173 w 247"/>
              <a:gd name="T19" fmla="*/ 488 h 246"/>
              <a:gd name="T20" fmla="*/ 190 w 247"/>
              <a:gd name="T21" fmla="*/ 470 h 246"/>
              <a:gd name="T22" fmla="*/ 210 w 247"/>
              <a:gd name="T23" fmla="*/ 450 h 246"/>
              <a:gd name="T24" fmla="*/ 226 w 247"/>
              <a:gd name="T25" fmla="*/ 430 h 246"/>
              <a:gd name="T26" fmla="*/ 236 w 247"/>
              <a:gd name="T27" fmla="*/ 398 h 246"/>
              <a:gd name="T28" fmla="*/ 248 w 247"/>
              <a:gd name="T29" fmla="*/ 368 h 246"/>
              <a:gd name="T30" fmla="*/ 258 w 247"/>
              <a:gd name="T31" fmla="*/ 330 h 246"/>
              <a:gd name="T32" fmla="*/ 263 w 247"/>
              <a:gd name="T33" fmla="*/ 289 h 246"/>
              <a:gd name="T34" fmla="*/ 263 w 247"/>
              <a:gd name="T35" fmla="*/ 249 h 246"/>
              <a:gd name="T36" fmla="*/ 263 w 247"/>
              <a:gd name="T37" fmla="*/ 219 h 246"/>
              <a:gd name="T38" fmla="*/ 258 w 247"/>
              <a:gd name="T39" fmla="*/ 181 h 246"/>
              <a:gd name="T40" fmla="*/ 253 w 247"/>
              <a:gd name="T41" fmla="*/ 139 h 246"/>
              <a:gd name="T42" fmla="*/ 236 w 247"/>
              <a:gd name="T43" fmla="*/ 100 h 246"/>
              <a:gd name="T44" fmla="*/ 226 w 247"/>
              <a:gd name="T45" fmla="*/ 71 h 246"/>
              <a:gd name="T46" fmla="*/ 210 w 247"/>
              <a:gd name="T47" fmla="*/ 51 h 246"/>
              <a:gd name="T48" fmla="*/ 195 w 247"/>
              <a:gd name="T49" fmla="*/ 30 h 246"/>
              <a:gd name="T50" fmla="*/ 173 w 247"/>
              <a:gd name="T51" fmla="*/ 10 h 246"/>
              <a:gd name="T52" fmla="*/ 153 w 247"/>
              <a:gd name="T53" fmla="*/ 0 h 246"/>
              <a:gd name="T54" fmla="*/ 136 w 247"/>
              <a:gd name="T55" fmla="*/ 0 h 246"/>
              <a:gd name="T56" fmla="*/ 117 w 247"/>
              <a:gd name="T57" fmla="*/ 0 h 246"/>
              <a:gd name="T58" fmla="*/ 95 w 247"/>
              <a:gd name="T59" fmla="*/ 10 h 246"/>
              <a:gd name="T60" fmla="*/ 73 w 247"/>
              <a:gd name="T61" fmla="*/ 30 h 246"/>
              <a:gd name="T62" fmla="*/ 58 w 247"/>
              <a:gd name="T63" fmla="*/ 51 h 246"/>
              <a:gd name="T64" fmla="*/ 42 w 247"/>
              <a:gd name="T65" fmla="*/ 71 h 246"/>
              <a:gd name="T66" fmla="*/ 27 w 247"/>
              <a:gd name="T67" fmla="*/ 100 h 246"/>
              <a:gd name="T68" fmla="*/ 15 w 247"/>
              <a:gd name="T69" fmla="*/ 139 h 246"/>
              <a:gd name="T70" fmla="*/ 5 w 247"/>
              <a:gd name="T71" fmla="*/ 171 h 246"/>
              <a:gd name="T72" fmla="*/ 5 w 247"/>
              <a:gd name="T73" fmla="*/ 209 h 246"/>
              <a:gd name="T74" fmla="*/ 0 w 247"/>
              <a:gd name="T75" fmla="*/ 249 h 246"/>
              <a:gd name="T76" fmla="*/ 0 w 247"/>
              <a:gd name="T77" fmla="*/ 289 h 246"/>
              <a:gd name="T78" fmla="*/ 5 w 247"/>
              <a:gd name="T79" fmla="*/ 320 h 246"/>
              <a:gd name="T80" fmla="*/ 15 w 247"/>
              <a:gd name="T81" fmla="*/ 359 h 246"/>
              <a:gd name="T82" fmla="*/ 15 w 247"/>
              <a:gd name="T83" fmla="*/ 359 h 246"/>
              <a:gd name="T84" fmla="*/ 10 w 247"/>
              <a:gd name="T85" fmla="*/ 359 h 2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7"/>
              <a:gd name="T130" fmla="*/ 0 h 246"/>
              <a:gd name="T131" fmla="*/ 247 w 247"/>
              <a:gd name="T132" fmla="*/ 246 h 24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7" h="246">
                <a:moveTo>
                  <a:pt x="10" y="177"/>
                </a:moveTo>
                <a:lnTo>
                  <a:pt x="25" y="197"/>
                </a:lnTo>
                <a:lnTo>
                  <a:pt x="35" y="212"/>
                </a:lnTo>
                <a:lnTo>
                  <a:pt x="50" y="222"/>
                </a:lnTo>
                <a:lnTo>
                  <a:pt x="69" y="232"/>
                </a:lnTo>
                <a:lnTo>
                  <a:pt x="84" y="241"/>
                </a:lnTo>
                <a:lnTo>
                  <a:pt x="104" y="246"/>
                </a:lnTo>
                <a:lnTo>
                  <a:pt x="123" y="246"/>
                </a:lnTo>
                <a:lnTo>
                  <a:pt x="143" y="246"/>
                </a:lnTo>
                <a:lnTo>
                  <a:pt x="163" y="241"/>
                </a:lnTo>
                <a:lnTo>
                  <a:pt x="178" y="232"/>
                </a:lnTo>
                <a:lnTo>
                  <a:pt x="197" y="222"/>
                </a:lnTo>
                <a:lnTo>
                  <a:pt x="212" y="212"/>
                </a:lnTo>
                <a:lnTo>
                  <a:pt x="222" y="197"/>
                </a:lnTo>
                <a:lnTo>
                  <a:pt x="232" y="182"/>
                </a:lnTo>
                <a:lnTo>
                  <a:pt x="242" y="163"/>
                </a:lnTo>
                <a:lnTo>
                  <a:pt x="247" y="143"/>
                </a:lnTo>
                <a:lnTo>
                  <a:pt x="247" y="123"/>
                </a:lnTo>
                <a:lnTo>
                  <a:pt x="247" y="108"/>
                </a:lnTo>
                <a:lnTo>
                  <a:pt x="242" y="89"/>
                </a:lnTo>
                <a:lnTo>
                  <a:pt x="237" y="69"/>
                </a:lnTo>
                <a:lnTo>
                  <a:pt x="222" y="49"/>
                </a:lnTo>
                <a:lnTo>
                  <a:pt x="212" y="35"/>
                </a:lnTo>
                <a:lnTo>
                  <a:pt x="197" y="25"/>
                </a:lnTo>
                <a:lnTo>
                  <a:pt x="183" y="15"/>
                </a:lnTo>
                <a:lnTo>
                  <a:pt x="163" y="5"/>
                </a:lnTo>
                <a:lnTo>
                  <a:pt x="143" y="0"/>
                </a:lnTo>
                <a:lnTo>
                  <a:pt x="128" y="0"/>
                </a:lnTo>
                <a:lnTo>
                  <a:pt x="109" y="0"/>
                </a:lnTo>
                <a:lnTo>
                  <a:pt x="89" y="5"/>
                </a:lnTo>
                <a:lnTo>
                  <a:pt x="69" y="15"/>
                </a:lnTo>
                <a:lnTo>
                  <a:pt x="54" y="25"/>
                </a:lnTo>
                <a:lnTo>
                  <a:pt x="40" y="35"/>
                </a:lnTo>
                <a:lnTo>
                  <a:pt x="25" y="49"/>
                </a:lnTo>
                <a:lnTo>
                  <a:pt x="15" y="69"/>
                </a:lnTo>
                <a:lnTo>
                  <a:pt x="5" y="84"/>
                </a:lnTo>
                <a:lnTo>
                  <a:pt x="5" y="103"/>
                </a:lnTo>
                <a:lnTo>
                  <a:pt x="0" y="123"/>
                </a:lnTo>
                <a:lnTo>
                  <a:pt x="0" y="143"/>
                </a:lnTo>
                <a:lnTo>
                  <a:pt x="5" y="158"/>
                </a:lnTo>
                <a:lnTo>
                  <a:pt x="15" y="177"/>
                </a:lnTo>
                <a:lnTo>
                  <a:pt x="10" y="17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87" name="Freeform 25"/>
          <p:cNvSpPr>
            <a:spLocks/>
          </p:cNvSpPr>
          <p:nvPr/>
        </p:nvSpPr>
        <p:spPr bwMode="auto">
          <a:xfrm>
            <a:off x="6083027" y="4991102"/>
            <a:ext cx="390711" cy="484246"/>
          </a:xfrm>
          <a:custGeom>
            <a:avLst/>
            <a:gdLst>
              <a:gd name="T0" fmla="*/ 10 w 247"/>
              <a:gd name="T1" fmla="*/ 359 h 246"/>
              <a:gd name="T2" fmla="*/ 27 w 247"/>
              <a:gd name="T3" fmla="*/ 398 h 246"/>
              <a:gd name="T4" fmla="*/ 37 w 247"/>
              <a:gd name="T5" fmla="*/ 430 h 246"/>
              <a:gd name="T6" fmla="*/ 54 w 247"/>
              <a:gd name="T7" fmla="*/ 450 h 246"/>
              <a:gd name="T8" fmla="*/ 73 w 247"/>
              <a:gd name="T9" fmla="*/ 470 h 246"/>
              <a:gd name="T10" fmla="*/ 90 w 247"/>
              <a:gd name="T11" fmla="*/ 488 h 246"/>
              <a:gd name="T12" fmla="*/ 110 w 247"/>
              <a:gd name="T13" fmla="*/ 498 h 246"/>
              <a:gd name="T14" fmla="*/ 131 w 247"/>
              <a:gd name="T15" fmla="*/ 498 h 246"/>
              <a:gd name="T16" fmla="*/ 153 w 247"/>
              <a:gd name="T17" fmla="*/ 498 h 246"/>
              <a:gd name="T18" fmla="*/ 173 w 247"/>
              <a:gd name="T19" fmla="*/ 488 h 246"/>
              <a:gd name="T20" fmla="*/ 190 w 247"/>
              <a:gd name="T21" fmla="*/ 470 h 246"/>
              <a:gd name="T22" fmla="*/ 210 w 247"/>
              <a:gd name="T23" fmla="*/ 450 h 246"/>
              <a:gd name="T24" fmla="*/ 226 w 247"/>
              <a:gd name="T25" fmla="*/ 430 h 246"/>
              <a:gd name="T26" fmla="*/ 236 w 247"/>
              <a:gd name="T27" fmla="*/ 398 h 246"/>
              <a:gd name="T28" fmla="*/ 248 w 247"/>
              <a:gd name="T29" fmla="*/ 368 h 246"/>
              <a:gd name="T30" fmla="*/ 258 w 247"/>
              <a:gd name="T31" fmla="*/ 330 h 246"/>
              <a:gd name="T32" fmla="*/ 263 w 247"/>
              <a:gd name="T33" fmla="*/ 289 h 246"/>
              <a:gd name="T34" fmla="*/ 263 w 247"/>
              <a:gd name="T35" fmla="*/ 249 h 246"/>
              <a:gd name="T36" fmla="*/ 263 w 247"/>
              <a:gd name="T37" fmla="*/ 219 h 246"/>
              <a:gd name="T38" fmla="*/ 258 w 247"/>
              <a:gd name="T39" fmla="*/ 181 h 246"/>
              <a:gd name="T40" fmla="*/ 253 w 247"/>
              <a:gd name="T41" fmla="*/ 139 h 246"/>
              <a:gd name="T42" fmla="*/ 236 w 247"/>
              <a:gd name="T43" fmla="*/ 100 h 246"/>
              <a:gd name="T44" fmla="*/ 226 w 247"/>
              <a:gd name="T45" fmla="*/ 71 h 246"/>
              <a:gd name="T46" fmla="*/ 210 w 247"/>
              <a:gd name="T47" fmla="*/ 51 h 246"/>
              <a:gd name="T48" fmla="*/ 195 w 247"/>
              <a:gd name="T49" fmla="*/ 30 h 246"/>
              <a:gd name="T50" fmla="*/ 173 w 247"/>
              <a:gd name="T51" fmla="*/ 10 h 246"/>
              <a:gd name="T52" fmla="*/ 153 w 247"/>
              <a:gd name="T53" fmla="*/ 0 h 246"/>
              <a:gd name="T54" fmla="*/ 136 w 247"/>
              <a:gd name="T55" fmla="*/ 0 h 246"/>
              <a:gd name="T56" fmla="*/ 117 w 247"/>
              <a:gd name="T57" fmla="*/ 0 h 246"/>
              <a:gd name="T58" fmla="*/ 95 w 247"/>
              <a:gd name="T59" fmla="*/ 10 h 246"/>
              <a:gd name="T60" fmla="*/ 73 w 247"/>
              <a:gd name="T61" fmla="*/ 30 h 246"/>
              <a:gd name="T62" fmla="*/ 58 w 247"/>
              <a:gd name="T63" fmla="*/ 51 h 246"/>
              <a:gd name="T64" fmla="*/ 42 w 247"/>
              <a:gd name="T65" fmla="*/ 71 h 246"/>
              <a:gd name="T66" fmla="*/ 27 w 247"/>
              <a:gd name="T67" fmla="*/ 100 h 246"/>
              <a:gd name="T68" fmla="*/ 15 w 247"/>
              <a:gd name="T69" fmla="*/ 139 h 246"/>
              <a:gd name="T70" fmla="*/ 5 w 247"/>
              <a:gd name="T71" fmla="*/ 171 h 246"/>
              <a:gd name="T72" fmla="*/ 5 w 247"/>
              <a:gd name="T73" fmla="*/ 209 h 246"/>
              <a:gd name="T74" fmla="*/ 0 w 247"/>
              <a:gd name="T75" fmla="*/ 249 h 246"/>
              <a:gd name="T76" fmla="*/ 0 w 247"/>
              <a:gd name="T77" fmla="*/ 289 h 246"/>
              <a:gd name="T78" fmla="*/ 5 w 247"/>
              <a:gd name="T79" fmla="*/ 320 h 246"/>
              <a:gd name="T80" fmla="*/ 15 w 247"/>
              <a:gd name="T81" fmla="*/ 359 h 246"/>
              <a:gd name="T82" fmla="*/ 15 w 247"/>
              <a:gd name="T83" fmla="*/ 359 h 24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7"/>
              <a:gd name="T127" fmla="*/ 0 h 246"/>
              <a:gd name="T128" fmla="*/ 247 w 247"/>
              <a:gd name="T129" fmla="*/ 246 h 24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7" h="246">
                <a:moveTo>
                  <a:pt x="10" y="177"/>
                </a:moveTo>
                <a:lnTo>
                  <a:pt x="25" y="197"/>
                </a:lnTo>
                <a:lnTo>
                  <a:pt x="35" y="212"/>
                </a:lnTo>
                <a:lnTo>
                  <a:pt x="50" y="222"/>
                </a:lnTo>
                <a:lnTo>
                  <a:pt x="69" y="232"/>
                </a:lnTo>
                <a:lnTo>
                  <a:pt x="84" y="241"/>
                </a:lnTo>
                <a:lnTo>
                  <a:pt x="104" y="246"/>
                </a:lnTo>
                <a:lnTo>
                  <a:pt x="123" y="246"/>
                </a:lnTo>
                <a:lnTo>
                  <a:pt x="143" y="246"/>
                </a:lnTo>
                <a:lnTo>
                  <a:pt x="163" y="241"/>
                </a:lnTo>
                <a:lnTo>
                  <a:pt x="178" y="232"/>
                </a:lnTo>
                <a:lnTo>
                  <a:pt x="197" y="222"/>
                </a:lnTo>
                <a:lnTo>
                  <a:pt x="212" y="212"/>
                </a:lnTo>
                <a:lnTo>
                  <a:pt x="222" y="197"/>
                </a:lnTo>
                <a:lnTo>
                  <a:pt x="232" y="182"/>
                </a:lnTo>
                <a:lnTo>
                  <a:pt x="242" y="163"/>
                </a:lnTo>
                <a:lnTo>
                  <a:pt x="247" y="143"/>
                </a:lnTo>
                <a:lnTo>
                  <a:pt x="247" y="123"/>
                </a:lnTo>
                <a:lnTo>
                  <a:pt x="247" y="108"/>
                </a:lnTo>
                <a:lnTo>
                  <a:pt x="242" y="89"/>
                </a:lnTo>
                <a:lnTo>
                  <a:pt x="237" y="69"/>
                </a:lnTo>
                <a:lnTo>
                  <a:pt x="222" y="49"/>
                </a:lnTo>
                <a:lnTo>
                  <a:pt x="212" y="35"/>
                </a:lnTo>
                <a:lnTo>
                  <a:pt x="197" y="25"/>
                </a:lnTo>
                <a:lnTo>
                  <a:pt x="183" y="15"/>
                </a:lnTo>
                <a:lnTo>
                  <a:pt x="163" y="5"/>
                </a:lnTo>
                <a:lnTo>
                  <a:pt x="143" y="0"/>
                </a:lnTo>
                <a:lnTo>
                  <a:pt x="128" y="0"/>
                </a:lnTo>
                <a:lnTo>
                  <a:pt x="109" y="0"/>
                </a:lnTo>
                <a:lnTo>
                  <a:pt x="89" y="5"/>
                </a:lnTo>
                <a:lnTo>
                  <a:pt x="69" y="15"/>
                </a:lnTo>
                <a:lnTo>
                  <a:pt x="54" y="25"/>
                </a:lnTo>
                <a:lnTo>
                  <a:pt x="40" y="35"/>
                </a:lnTo>
                <a:lnTo>
                  <a:pt x="25" y="49"/>
                </a:lnTo>
                <a:lnTo>
                  <a:pt x="15" y="69"/>
                </a:lnTo>
                <a:lnTo>
                  <a:pt x="5" y="84"/>
                </a:lnTo>
                <a:lnTo>
                  <a:pt x="5" y="103"/>
                </a:lnTo>
                <a:lnTo>
                  <a:pt x="0" y="123"/>
                </a:lnTo>
                <a:lnTo>
                  <a:pt x="0" y="143"/>
                </a:lnTo>
                <a:lnTo>
                  <a:pt x="5" y="158"/>
                </a:lnTo>
                <a:lnTo>
                  <a:pt x="15" y="177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88" name="Line 26"/>
          <p:cNvSpPr>
            <a:spLocks noChangeShapeType="1"/>
          </p:cNvSpPr>
          <p:nvPr/>
        </p:nvSpPr>
        <p:spPr bwMode="auto">
          <a:xfrm>
            <a:off x="6861386" y="4750363"/>
            <a:ext cx="1532" cy="145135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89" name="Rectangle 29"/>
          <p:cNvSpPr>
            <a:spLocks noChangeArrowheads="1"/>
          </p:cNvSpPr>
          <p:nvPr/>
        </p:nvSpPr>
        <p:spPr bwMode="auto">
          <a:xfrm>
            <a:off x="5546757" y="4072418"/>
            <a:ext cx="1512283" cy="26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Arial" charset="0"/>
              </a:rPr>
              <a:t>Foreign agent</a:t>
            </a:r>
            <a:endParaRPr kumimoji="0" lang="en-US" altLang="ko-KR"/>
          </a:p>
        </p:txBody>
      </p:sp>
      <p:sp>
        <p:nvSpPr>
          <p:cNvPr id="19490" name="Rectangle 30"/>
          <p:cNvSpPr>
            <a:spLocks noChangeArrowheads="1"/>
          </p:cNvSpPr>
          <p:nvPr/>
        </p:nvSpPr>
        <p:spPr bwMode="auto">
          <a:xfrm>
            <a:off x="5546757" y="4459815"/>
            <a:ext cx="1046493" cy="2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Arial" charset="0"/>
              </a:rPr>
              <a:t>(12.0.0.6)</a:t>
            </a:r>
            <a:endParaRPr kumimoji="0" lang="en-US" altLang="ko-KR"/>
          </a:p>
        </p:txBody>
      </p:sp>
      <p:sp>
        <p:nvSpPr>
          <p:cNvPr id="19491" name="Rectangle 31"/>
          <p:cNvSpPr>
            <a:spLocks noChangeArrowheads="1"/>
          </p:cNvSpPr>
          <p:nvPr/>
        </p:nvSpPr>
        <p:spPr bwMode="auto">
          <a:xfrm>
            <a:off x="7241371" y="6017703"/>
            <a:ext cx="1253341" cy="26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Arial" charset="0"/>
              </a:rPr>
              <a:t>Mobile host</a:t>
            </a:r>
            <a:endParaRPr kumimoji="0" lang="en-US" altLang="ko-KR"/>
          </a:p>
        </p:txBody>
      </p:sp>
      <p:sp>
        <p:nvSpPr>
          <p:cNvPr id="19492" name="Rectangle 32"/>
          <p:cNvSpPr>
            <a:spLocks noChangeArrowheads="1"/>
          </p:cNvSpPr>
          <p:nvPr/>
        </p:nvSpPr>
        <p:spPr bwMode="auto">
          <a:xfrm>
            <a:off x="7241371" y="6403717"/>
            <a:ext cx="1046493" cy="26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Arial" charset="0"/>
              </a:rPr>
              <a:t>(10.0.0.9)</a:t>
            </a:r>
            <a:endParaRPr kumimoji="0" lang="en-US" altLang="ko-KR"/>
          </a:p>
        </p:txBody>
      </p:sp>
      <p:sp>
        <p:nvSpPr>
          <p:cNvPr id="19493" name="Rectangle 33"/>
          <p:cNvSpPr>
            <a:spLocks noChangeArrowheads="1"/>
          </p:cNvSpPr>
          <p:nvPr/>
        </p:nvSpPr>
        <p:spPr bwMode="auto">
          <a:xfrm>
            <a:off x="1941488" y="4072418"/>
            <a:ext cx="1334547" cy="26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Arial" charset="0"/>
              </a:rPr>
              <a:t>Home agent</a:t>
            </a:r>
            <a:endParaRPr kumimoji="0" lang="en-US" altLang="ko-KR"/>
          </a:p>
        </p:txBody>
      </p:sp>
      <p:sp>
        <p:nvSpPr>
          <p:cNvPr id="19494" name="Rectangle 34"/>
          <p:cNvSpPr>
            <a:spLocks noChangeArrowheads="1"/>
          </p:cNvSpPr>
          <p:nvPr/>
        </p:nvSpPr>
        <p:spPr bwMode="auto">
          <a:xfrm>
            <a:off x="1941488" y="4459815"/>
            <a:ext cx="1046493" cy="2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Arial" charset="0"/>
              </a:rPr>
              <a:t>(10.0.0.3)</a:t>
            </a:r>
            <a:endParaRPr kumimoji="0" lang="en-US" altLang="ko-KR"/>
          </a:p>
        </p:txBody>
      </p:sp>
      <p:sp>
        <p:nvSpPr>
          <p:cNvPr id="19495" name="Rectangle 35"/>
          <p:cNvSpPr>
            <a:spLocks noChangeArrowheads="1"/>
          </p:cNvSpPr>
          <p:nvPr/>
        </p:nvSpPr>
        <p:spPr bwMode="auto">
          <a:xfrm>
            <a:off x="899591" y="5996950"/>
            <a:ext cx="1579699" cy="26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Arial" charset="0"/>
              </a:rPr>
              <a:t>Home network</a:t>
            </a:r>
            <a:endParaRPr kumimoji="0" lang="en-US" altLang="ko-KR"/>
          </a:p>
        </p:txBody>
      </p:sp>
      <p:sp>
        <p:nvSpPr>
          <p:cNvPr id="19496" name="Rectangle 36"/>
          <p:cNvSpPr>
            <a:spLocks noChangeArrowheads="1"/>
          </p:cNvSpPr>
          <p:nvPr/>
        </p:nvSpPr>
        <p:spPr bwMode="auto">
          <a:xfrm>
            <a:off x="899591" y="6384347"/>
            <a:ext cx="1360595" cy="26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>
                <a:solidFill>
                  <a:srgbClr val="000000"/>
                </a:solidFill>
                <a:latin typeface="Arial" charset="0"/>
              </a:rPr>
              <a:t>(network 10)</a:t>
            </a:r>
            <a:endParaRPr kumimoji="0" lang="en-US" altLang="ko-KR"/>
          </a:p>
        </p:txBody>
      </p:sp>
      <p:sp>
        <p:nvSpPr>
          <p:cNvPr id="19497" name="Line 37"/>
          <p:cNvSpPr>
            <a:spLocks noChangeShapeType="1"/>
          </p:cNvSpPr>
          <p:nvPr/>
        </p:nvSpPr>
        <p:spPr bwMode="auto">
          <a:xfrm>
            <a:off x="4008427" y="3956199"/>
            <a:ext cx="7661" cy="89931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98" name="Freeform 38"/>
          <p:cNvSpPr>
            <a:spLocks/>
          </p:cNvSpPr>
          <p:nvPr/>
        </p:nvSpPr>
        <p:spPr bwMode="auto">
          <a:xfrm>
            <a:off x="7249032" y="5475348"/>
            <a:ext cx="389179" cy="484246"/>
          </a:xfrm>
          <a:custGeom>
            <a:avLst/>
            <a:gdLst>
              <a:gd name="T0" fmla="*/ 262 w 246"/>
              <a:gd name="T1" fmla="*/ 496 h 247"/>
              <a:gd name="T2" fmla="*/ 0 w 246"/>
              <a:gd name="T3" fmla="*/ 496 h 247"/>
              <a:gd name="T4" fmla="*/ 0 w 246"/>
              <a:gd name="T5" fmla="*/ 0 h 247"/>
              <a:gd name="T6" fmla="*/ 262 w 246"/>
              <a:gd name="T7" fmla="*/ 0 h 247"/>
              <a:gd name="T8" fmla="*/ 262 w 246"/>
              <a:gd name="T9" fmla="*/ 496 h 247"/>
              <a:gd name="T10" fmla="*/ 262 w 246"/>
              <a:gd name="T11" fmla="*/ 496 h 2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6"/>
              <a:gd name="T19" fmla="*/ 0 h 247"/>
              <a:gd name="T20" fmla="*/ 246 w 246"/>
              <a:gd name="T21" fmla="*/ 247 h 2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6" h="247">
                <a:moveTo>
                  <a:pt x="246" y="247"/>
                </a:moveTo>
                <a:lnTo>
                  <a:pt x="0" y="247"/>
                </a:lnTo>
                <a:lnTo>
                  <a:pt x="0" y="0"/>
                </a:lnTo>
                <a:lnTo>
                  <a:pt x="246" y="0"/>
                </a:lnTo>
                <a:lnTo>
                  <a:pt x="246" y="247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499" name="Rectangle 39"/>
          <p:cNvSpPr>
            <a:spLocks noChangeArrowheads="1"/>
          </p:cNvSpPr>
          <p:nvPr/>
        </p:nvSpPr>
        <p:spPr bwMode="auto">
          <a:xfrm>
            <a:off x="4203017" y="3501008"/>
            <a:ext cx="2885135" cy="26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latinLnBrk="0" hangingPunct="0"/>
            <a:r>
              <a:rPr kumimoji="0" lang="en-US" altLang="ko-KR" sz="2000" dirty="0">
                <a:solidFill>
                  <a:srgbClr val="000000"/>
                </a:solidFill>
                <a:latin typeface="Arial" charset="0"/>
              </a:rPr>
              <a:t>Sending host (200.0.0.1)</a:t>
            </a:r>
            <a:endParaRPr kumimoji="0" lang="en-US" altLang="ko-KR" dirty="0"/>
          </a:p>
        </p:txBody>
      </p:sp>
      <p:sp>
        <p:nvSpPr>
          <p:cNvPr id="19500" name="Line 42"/>
          <p:cNvSpPr>
            <a:spLocks noChangeShapeType="1"/>
          </p:cNvSpPr>
          <p:nvPr/>
        </p:nvSpPr>
        <p:spPr bwMode="auto">
          <a:xfrm>
            <a:off x="6861386" y="5716087"/>
            <a:ext cx="387647" cy="276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210074-27B5-477E-BC51-13C71BC28B28}"/>
              </a:ext>
            </a:extLst>
          </p:cNvPr>
          <p:cNvGrpSpPr/>
          <p:nvPr/>
        </p:nvGrpSpPr>
        <p:grpSpPr>
          <a:xfrm>
            <a:off x="2477868" y="5363984"/>
            <a:ext cx="3422828" cy="220428"/>
            <a:chOff x="2477868" y="5363984"/>
            <a:chExt cx="3422828" cy="220428"/>
          </a:xfrm>
        </p:grpSpPr>
        <p:grpSp>
          <p:nvGrpSpPr>
            <p:cNvPr id="2" name="Group 47"/>
            <p:cNvGrpSpPr>
              <a:grpSpLocks/>
            </p:cNvGrpSpPr>
            <p:nvPr/>
          </p:nvGrpSpPr>
          <p:grpSpPr bwMode="auto">
            <a:xfrm>
              <a:off x="2477868" y="5363984"/>
              <a:ext cx="446172" cy="205262"/>
              <a:chOff x="1327" y="2801"/>
              <a:chExt cx="330" cy="224"/>
            </a:xfrm>
          </p:grpSpPr>
          <p:sp>
            <p:nvSpPr>
              <p:cNvPr id="19505" name="Line 16"/>
              <p:cNvSpPr>
                <a:spLocks noChangeShapeType="1"/>
              </p:cNvSpPr>
              <p:nvPr/>
            </p:nvSpPr>
            <p:spPr bwMode="auto">
              <a:xfrm>
                <a:off x="1327" y="2801"/>
                <a:ext cx="249" cy="1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06" name="Freeform 17"/>
              <p:cNvSpPr>
                <a:spLocks/>
              </p:cNvSpPr>
              <p:nvPr/>
            </p:nvSpPr>
            <p:spPr bwMode="auto">
              <a:xfrm>
                <a:off x="1540" y="2920"/>
                <a:ext cx="117" cy="105"/>
              </a:xfrm>
              <a:custGeom>
                <a:avLst/>
                <a:gdLst>
                  <a:gd name="T0" fmla="*/ 0 w 113"/>
                  <a:gd name="T1" fmla="*/ 99 h 74"/>
                  <a:gd name="T2" fmla="*/ 121 w 113"/>
                  <a:gd name="T3" fmla="*/ 149 h 74"/>
                  <a:gd name="T4" fmla="*/ 32 w 113"/>
                  <a:gd name="T5" fmla="*/ 0 h 74"/>
                  <a:gd name="T6" fmla="*/ 0 w 113"/>
                  <a:gd name="T7" fmla="*/ 109 h 74"/>
                  <a:gd name="T8" fmla="*/ 0 w 113"/>
                  <a:gd name="T9" fmla="*/ 109 h 74"/>
                  <a:gd name="T10" fmla="*/ 0 w 113"/>
                  <a:gd name="T11" fmla="*/ 99 h 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74"/>
                  <a:gd name="T20" fmla="*/ 113 w 113"/>
                  <a:gd name="T21" fmla="*/ 74 h 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74">
                    <a:moveTo>
                      <a:pt x="0" y="49"/>
                    </a:moveTo>
                    <a:lnTo>
                      <a:pt x="113" y="74"/>
                    </a:lnTo>
                    <a:lnTo>
                      <a:pt x="30" y="0"/>
                    </a:lnTo>
                    <a:lnTo>
                      <a:pt x="0" y="54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2870002" y="5372727"/>
              <a:ext cx="3030694" cy="211685"/>
              <a:chOff x="1627" y="3879"/>
              <a:chExt cx="1978" cy="153"/>
            </a:xfrm>
          </p:grpSpPr>
          <p:sp>
            <p:nvSpPr>
              <p:cNvPr id="19467" name="Freeform 56"/>
              <p:cNvSpPr>
                <a:spLocks/>
              </p:cNvSpPr>
              <p:nvPr/>
            </p:nvSpPr>
            <p:spPr bwMode="auto">
              <a:xfrm>
                <a:off x="1657" y="3879"/>
                <a:ext cx="1948" cy="153"/>
              </a:xfrm>
              <a:custGeom>
                <a:avLst/>
                <a:gdLst>
                  <a:gd name="T0" fmla="*/ 1969 w 1892"/>
                  <a:gd name="T1" fmla="*/ 0 h 108"/>
                  <a:gd name="T2" fmla="*/ 0 w 1892"/>
                  <a:gd name="T3" fmla="*/ 10 h 108"/>
                  <a:gd name="T4" fmla="*/ 0 w 1892"/>
                  <a:gd name="T5" fmla="*/ 217 h 108"/>
                  <a:gd name="T6" fmla="*/ 1974 w 1892"/>
                  <a:gd name="T7" fmla="*/ 217 h 108"/>
                  <a:gd name="T8" fmla="*/ 1979 w 1892"/>
                  <a:gd name="T9" fmla="*/ 217 h 108"/>
                  <a:gd name="T10" fmla="*/ 1984 w 1892"/>
                  <a:gd name="T11" fmla="*/ 207 h 108"/>
                  <a:gd name="T12" fmla="*/ 1990 w 1892"/>
                  <a:gd name="T13" fmla="*/ 207 h 108"/>
                  <a:gd name="T14" fmla="*/ 1990 w 1892"/>
                  <a:gd name="T15" fmla="*/ 197 h 108"/>
                  <a:gd name="T16" fmla="*/ 1995 w 1892"/>
                  <a:gd name="T17" fmla="*/ 187 h 108"/>
                  <a:gd name="T18" fmla="*/ 2001 w 1892"/>
                  <a:gd name="T19" fmla="*/ 167 h 108"/>
                  <a:gd name="T20" fmla="*/ 2001 w 1892"/>
                  <a:gd name="T21" fmla="*/ 157 h 108"/>
                  <a:gd name="T22" fmla="*/ 2006 w 1892"/>
                  <a:gd name="T23" fmla="*/ 146 h 108"/>
                  <a:gd name="T24" fmla="*/ 2006 w 1892"/>
                  <a:gd name="T25" fmla="*/ 129 h 108"/>
                  <a:gd name="T26" fmla="*/ 2006 w 1892"/>
                  <a:gd name="T27" fmla="*/ 109 h 108"/>
                  <a:gd name="T28" fmla="*/ 2006 w 1892"/>
                  <a:gd name="T29" fmla="*/ 98 h 108"/>
                  <a:gd name="T30" fmla="*/ 2006 w 1892"/>
                  <a:gd name="T31" fmla="*/ 78 h 108"/>
                  <a:gd name="T32" fmla="*/ 2001 w 1892"/>
                  <a:gd name="T33" fmla="*/ 68 h 108"/>
                  <a:gd name="T34" fmla="*/ 2001 w 1892"/>
                  <a:gd name="T35" fmla="*/ 48 h 108"/>
                  <a:gd name="T36" fmla="*/ 1995 w 1892"/>
                  <a:gd name="T37" fmla="*/ 38 h 108"/>
                  <a:gd name="T38" fmla="*/ 1990 w 1892"/>
                  <a:gd name="T39" fmla="*/ 28 h 108"/>
                  <a:gd name="T40" fmla="*/ 1990 w 1892"/>
                  <a:gd name="T41" fmla="*/ 18 h 108"/>
                  <a:gd name="T42" fmla="*/ 1984 w 1892"/>
                  <a:gd name="T43" fmla="*/ 10 h 108"/>
                  <a:gd name="T44" fmla="*/ 1979 w 1892"/>
                  <a:gd name="T45" fmla="*/ 10 h 108"/>
                  <a:gd name="T46" fmla="*/ 1974 w 1892"/>
                  <a:gd name="T47" fmla="*/ 10 h 108"/>
                  <a:gd name="T48" fmla="*/ 1974 w 1892"/>
                  <a:gd name="T49" fmla="*/ 10 h 10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892"/>
                  <a:gd name="T76" fmla="*/ 0 h 108"/>
                  <a:gd name="T77" fmla="*/ 1892 w 1892"/>
                  <a:gd name="T78" fmla="*/ 108 h 10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892" h="108">
                    <a:moveTo>
                      <a:pt x="1857" y="0"/>
                    </a:moveTo>
                    <a:lnTo>
                      <a:pt x="0" y="5"/>
                    </a:lnTo>
                    <a:lnTo>
                      <a:pt x="0" y="108"/>
                    </a:lnTo>
                    <a:lnTo>
                      <a:pt x="1862" y="108"/>
                    </a:lnTo>
                    <a:lnTo>
                      <a:pt x="1867" y="108"/>
                    </a:lnTo>
                    <a:lnTo>
                      <a:pt x="1872" y="103"/>
                    </a:lnTo>
                    <a:lnTo>
                      <a:pt x="1877" y="103"/>
                    </a:lnTo>
                    <a:lnTo>
                      <a:pt x="1877" y="98"/>
                    </a:lnTo>
                    <a:lnTo>
                      <a:pt x="1882" y="93"/>
                    </a:lnTo>
                    <a:lnTo>
                      <a:pt x="1887" y="83"/>
                    </a:lnTo>
                    <a:lnTo>
                      <a:pt x="1887" y="78"/>
                    </a:lnTo>
                    <a:lnTo>
                      <a:pt x="1892" y="73"/>
                    </a:lnTo>
                    <a:lnTo>
                      <a:pt x="1892" y="64"/>
                    </a:lnTo>
                    <a:lnTo>
                      <a:pt x="1892" y="54"/>
                    </a:lnTo>
                    <a:lnTo>
                      <a:pt x="1892" y="49"/>
                    </a:lnTo>
                    <a:lnTo>
                      <a:pt x="1892" y="39"/>
                    </a:lnTo>
                    <a:lnTo>
                      <a:pt x="1887" y="34"/>
                    </a:lnTo>
                    <a:lnTo>
                      <a:pt x="1887" y="24"/>
                    </a:lnTo>
                    <a:lnTo>
                      <a:pt x="1882" y="19"/>
                    </a:lnTo>
                    <a:lnTo>
                      <a:pt x="1877" y="14"/>
                    </a:lnTo>
                    <a:lnTo>
                      <a:pt x="1877" y="9"/>
                    </a:lnTo>
                    <a:lnTo>
                      <a:pt x="1872" y="5"/>
                    </a:lnTo>
                    <a:lnTo>
                      <a:pt x="1867" y="5"/>
                    </a:lnTo>
                    <a:lnTo>
                      <a:pt x="1862" y="5"/>
                    </a:lnTo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68" name="Freeform 57"/>
              <p:cNvSpPr>
                <a:spLocks/>
              </p:cNvSpPr>
              <p:nvPr/>
            </p:nvSpPr>
            <p:spPr bwMode="auto">
              <a:xfrm>
                <a:off x="1627" y="3886"/>
                <a:ext cx="61" cy="146"/>
              </a:xfrm>
              <a:custGeom>
                <a:avLst/>
                <a:gdLst>
                  <a:gd name="T0" fmla="*/ 63 w 59"/>
                  <a:gd name="T1" fmla="*/ 98 h 103"/>
                  <a:gd name="T2" fmla="*/ 63 w 59"/>
                  <a:gd name="T3" fmla="*/ 119 h 103"/>
                  <a:gd name="T4" fmla="*/ 63 w 59"/>
                  <a:gd name="T5" fmla="*/ 136 h 103"/>
                  <a:gd name="T6" fmla="*/ 63 w 59"/>
                  <a:gd name="T7" fmla="*/ 146 h 103"/>
                  <a:gd name="T8" fmla="*/ 58 w 59"/>
                  <a:gd name="T9" fmla="*/ 157 h 103"/>
                  <a:gd name="T10" fmla="*/ 58 w 59"/>
                  <a:gd name="T11" fmla="*/ 177 h 103"/>
                  <a:gd name="T12" fmla="*/ 53 w 59"/>
                  <a:gd name="T13" fmla="*/ 187 h 103"/>
                  <a:gd name="T14" fmla="*/ 47 w 59"/>
                  <a:gd name="T15" fmla="*/ 197 h 103"/>
                  <a:gd name="T16" fmla="*/ 41 w 59"/>
                  <a:gd name="T17" fmla="*/ 197 h 103"/>
                  <a:gd name="T18" fmla="*/ 36 w 59"/>
                  <a:gd name="T19" fmla="*/ 207 h 103"/>
                  <a:gd name="T20" fmla="*/ 31 w 59"/>
                  <a:gd name="T21" fmla="*/ 207 h 103"/>
                  <a:gd name="T22" fmla="*/ 26 w 59"/>
                  <a:gd name="T23" fmla="*/ 207 h 103"/>
                  <a:gd name="T24" fmla="*/ 22 w 59"/>
                  <a:gd name="T25" fmla="*/ 197 h 103"/>
                  <a:gd name="T26" fmla="*/ 17 w 59"/>
                  <a:gd name="T27" fmla="*/ 197 h 103"/>
                  <a:gd name="T28" fmla="*/ 10 w 59"/>
                  <a:gd name="T29" fmla="*/ 187 h 103"/>
                  <a:gd name="T30" fmla="*/ 10 w 59"/>
                  <a:gd name="T31" fmla="*/ 177 h 103"/>
                  <a:gd name="T32" fmla="*/ 5 w 59"/>
                  <a:gd name="T33" fmla="*/ 157 h 103"/>
                  <a:gd name="T34" fmla="*/ 5 w 59"/>
                  <a:gd name="T35" fmla="*/ 146 h 103"/>
                  <a:gd name="T36" fmla="*/ 0 w 59"/>
                  <a:gd name="T37" fmla="*/ 136 h 103"/>
                  <a:gd name="T38" fmla="*/ 0 w 59"/>
                  <a:gd name="T39" fmla="*/ 119 h 103"/>
                  <a:gd name="T40" fmla="*/ 0 w 59"/>
                  <a:gd name="T41" fmla="*/ 98 h 103"/>
                  <a:gd name="T42" fmla="*/ 0 w 59"/>
                  <a:gd name="T43" fmla="*/ 88 h 103"/>
                  <a:gd name="T44" fmla="*/ 0 w 59"/>
                  <a:gd name="T45" fmla="*/ 68 h 103"/>
                  <a:gd name="T46" fmla="*/ 5 w 59"/>
                  <a:gd name="T47" fmla="*/ 58 h 103"/>
                  <a:gd name="T48" fmla="*/ 5 w 59"/>
                  <a:gd name="T49" fmla="*/ 38 h 103"/>
                  <a:gd name="T50" fmla="*/ 10 w 59"/>
                  <a:gd name="T51" fmla="*/ 28 h 103"/>
                  <a:gd name="T52" fmla="*/ 10 w 59"/>
                  <a:gd name="T53" fmla="*/ 18 h 103"/>
                  <a:gd name="T54" fmla="*/ 17 w 59"/>
                  <a:gd name="T55" fmla="*/ 9 h 103"/>
                  <a:gd name="T56" fmla="*/ 22 w 59"/>
                  <a:gd name="T57" fmla="*/ 0 h 103"/>
                  <a:gd name="T58" fmla="*/ 26 w 59"/>
                  <a:gd name="T59" fmla="*/ 0 h 103"/>
                  <a:gd name="T60" fmla="*/ 31 w 59"/>
                  <a:gd name="T61" fmla="*/ 0 h 103"/>
                  <a:gd name="T62" fmla="*/ 36 w 59"/>
                  <a:gd name="T63" fmla="*/ 0 h 103"/>
                  <a:gd name="T64" fmla="*/ 41 w 59"/>
                  <a:gd name="T65" fmla="*/ 0 h 103"/>
                  <a:gd name="T66" fmla="*/ 47 w 59"/>
                  <a:gd name="T67" fmla="*/ 9 h 103"/>
                  <a:gd name="T68" fmla="*/ 53 w 59"/>
                  <a:gd name="T69" fmla="*/ 18 h 103"/>
                  <a:gd name="T70" fmla="*/ 58 w 59"/>
                  <a:gd name="T71" fmla="*/ 28 h 103"/>
                  <a:gd name="T72" fmla="*/ 58 w 59"/>
                  <a:gd name="T73" fmla="*/ 38 h 103"/>
                  <a:gd name="T74" fmla="*/ 63 w 59"/>
                  <a:gd name="T75" fmla="*/ 58 h 103"/>
                  <a:gd name="T76" fmla="*/ 63 w 59"/>
                  <a:gd name="T77" fmla="*/ 68 h 103"/>
                  <a:gd name="T78" fmla="*/ 63 w 59"/>
                  <a:gd name="T79" fmla="*/ 88 h 103"/>
                  <a:gd name="T80" fmla="*/ 63 w 59"/>
                  <a:gd name="T81" fmla="*/ 98 h 103"/>
                  <a:gd name="T82" fmla="*/ 63 w 59"/>
                  <a:gd name="T83" fmla="*/ 98 h 10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9"/>
                  <a:gd name="T127" fmla="*/ 0 h 103"/>
                  <a:gd name="T128" fmla="*/ 59 w 59"/>
                  <a:gd name="T129" fmla="*/ 103 h 10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9" h="103">
                    <a:moveTo>
                      <a:pt x="59" y="49"/>
                    </a:moveTo>
                    <a:lnTo>
                      <a:pt x="59" y="59"/>
                    </a:lnTo>
                    <a:lnTo>
                      <a:pt x="59" y="68"/>
                    </a:lnTo>
                    <a:lnTo>
                      <a:pt x="59" y="73"/>
                    </a:lnTo>
                    <a:lnTo>
                      <a:pt x="54" y="78"/>
                    </a:lnTo>
                    <a:lnTo>
                      <a:pt x="54" y="88"/>
                    </a:lnTo>
                    <a:lnTo>
                      <a:pt x="49" y="93"/>
                    </a:lnTo>
                    <a:lnTo>
                      <a:pt x="44" y="98"/>
                    </a:lnTo>
                    <a:lnTo>
                      <a:pt x="39" y="98"/>
                    </a:lnTo>
                    <a:lnTo>
                      <a:pt x="34" y="103"/>
                    </a:lnTo>
                    <a:lnTo>
                      <a:pt x="29" y="103"/>
                    </a:lnTo>
                    <a:lnTo>
                      <a:pt x="24" y="103"/>
                    </a:lnTo>
                    <a:lnTo>
                      <a:pt x="20" y="98"/>
                    </a:lnTo>
                    <a:lnTo>
                      <a:pt x="15" y="98"/>
                    </a:lnTo>
                    <a:lnTo>
                      <a:pt x="10" y="93"/>
                    </a:lnTo>
                    <a:lnTo>
                      <a:pt x="10" y="88"/>
                    </a:lnTo>
                    <a:lnTo>
                      <a:pt x="5" y="78"/>
                    </a:lnTo>
                    <a:lnTo>
                      <a:pt x="5" y="73"/>
                    </a:lnTo>
                    <a:lnTo>
                      <a:pt x="0" y="68"/>
                    </a:lnTo>
                    <a:lnTo>
                      <a:pt x="0" y="59"/>
                    </a:lnTo>
                    <a:lnTo>
                      <a:pt x="0" y="49"/>
                    </a:lnTo>
                    <a:lnTo>
                      <a:pt x="0" y="44"/>
                    </a:lnTo>
                    <a:lnTo>
                      <a:pt x="0" y="34"/>
                    </a:lnTo>
                    <a:lnTo>
                      <a:pt x="5" y="29"/>
                    </a:lnTo>
                    <a:lnTo>
                      <a:pt x="5" y="19"/>
                    </a:lnTo>
                    <a:lnTo>
                      <a:pt x="10" y="14"/>
                    </a:lnTo>
                    <a:lnTo>
                      <a:pt x="10" y="9"/>
                    </a:lnTo>
                    <a:lnTo>
                      <a:pt x="15" y="4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4" y="19"/>
                    </a:lnTo>
                    <a:lnTo>
                      <a:pt x="59" y="29"/>
                    </a:lnTo>
                    <a:lnTo>
                      <a:pt x="59" y="34"/>
                    </a:lnTo>
                    <a:lnTo>
                      <a:pt x="59" y="44"/>
                    </a:lnTo>
                    <a:lnTo>
                      <a:pt x="59" y="49"/>
                    </a:lnTo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69" name="Freeform 58"/>
              <p:cNvSpPr>
                <a:spLocks/>
              </p:cNvSpPr>
              <p:nvPr/>
            </p:nvSpPr>
            <p:spPr bwMode="auto">
              <a:xfrm>
                <a:off x="3539" y="3886"/>
                <a:ext cx="66" cy="146"/>
              </a:xfrm>
              <a:custGeom>
                <a:avLst/>
                <a:gdLst>
                  <a:gd name="T0" fmla="*/ 68 w 64"/>
                  <a:gd name="T1" fmla="*/ 98 h 103"/>
                  <a:gd name="T2" fmla="*/ 68 w 64"/>
                  <a:gd name="T3" fmla="*/ 119 h 103"/>
                  <a:gd name="T4" fmla="*/ 68 w 64"/>
                  <a:gd name="T5" fmla="*/ 136 h 103"/>
                  <a:gd name="T6" fmla="*/ 63 w 64"/>
                  <a:gd name="T7" fmla="*/ 146 h 103"/>
                  <a:gd name="T8" fmla="*/ 63 w 64"/>
                  <a:gd name="T9" fmla="*/ 157 h 103"/>
                  <a:gd name="T10" fmla="*/ 58 w 64"/>
                  <a:gd name="T11" fmla="*/ 177 h 103"/>
                  <a:gd name="T12" fmla="*/ 53 w 64"/>
                  <a:gd name="T13" fmla="*/ 187 h 103"/>
                  <a:gd name="T14" fmla="*/ 53 w 64"/>
                  <a:gd name="T15" fmla="*/ 197 h 103"/>
                  <a:gd name="T16" fmla="*/ 46 w 64"/>
                  <a:gd name="T17" fmla="*/ 197 h 103"/>
                  <a:gd name="T18" fmla="*/ 41 w 64"/>
                  <a:gd name="T19" fmla="*/ 207 h 103"/>
                  <a:gd name="T20" fmla="*/ 36 w 64"/>
                  <a:gd name="T21" fmla="*/ 207 h 103"/>
                  <a:gd name="T22" fmla="*/ 31 w 64"/>
                  <a:gd name="T23" fmla="*/ 207 h 103"/>
                  <a:gd name="T24" fmla="*/ 26 w 64"/>
                  <a:gd name="T25" fmla="*/ 197 h 103"/>
                  <a:gd name="T26" fmla="*/ 21 w 64"/>
                  <a:gd name="T27" fmla="*/ 197 h 103"/>
                  <a:gd name="T28" fmla="*/ 15 w 64"/>
                  <a:gd name="T29" fmla="*/ 187 h 103"/>
                  <a:gd name="T30" fmla="*/ 10 w 64"/>
                  <a:gd name="T31" fmla="*/ 177 h 103"/>
                  <a:gd name="T32" fmla="*/ 10 w 64"/>
                  <a:gd name="T33" fmla="*/ 157 h 103"/>
                  <a:gd name="T34" fmla="*/ 5 w 64"/>
                  <a:gd name="T35" fmla="*/ 146 h 103"/>
                  <a:gd name="T36" fmla="*/ 5 w 64"/>
                  <a:gd name="T37" fmla="*/ 136 h 103"/>
                  <a:gd name="T38" fmla="*/ 5 w 64"/>
                  <a:gd name="T39" fmla="*/ 119 h 103"/>
                  <a:gd name="T40" fmla="*/ 0 w 64"/>
                  <a:gd name="T41" fmla="*/ 98 h 103"/>
                  <a:gd name="T42" fmla="*/ 5 w 64"/>
                  <a:gd name="T43" fmla="*/ 88 h 103"/>
                  <a:gd name="T44" fmla="*/ 5 w 64"/>
                  <a:gd name="T45" fmla="*/ 68 h 103"/>
                  <a:gd name="T46" fmla="*/ 5 w 64"/>
                  <a:gd name="T47" fmla="*/ 58 h 103"/>
                  <a:gd name="T48" fmla="*/ 10 w 64"/>
                  <a:gd name="T49" fmla="*/ 38 h 103"/>
                  <a:gd name="T50" fmla="*/ 10 w 64"/>
                  <a:gd name="T51" fmla="*/ 28 h 103"/>
                  <a:gd name="T52" fmla="*/ 15 w 64"/>
                  <a:gd name="T53" fmla="*/ 18 h 103"/>
                  <a:gd name="T54" fmla="*/ 21 w 64"/>
                  <a:gd name="T55" fmla="*/ 9 h 103"/>
                  <a:gd name="T56" fmla="*/ 26 w 64"/>
                  <a:gd name="T57" fmla="*/ 0 h 103"/>
                  <a:gd name="T58" fmla="*/ 31 w 64"/>
                  <a:gd name="T59" fmla="*/ 0 h 103"/>
                  <a:gd name="T60" fmla="*/ 36 w 64"/>
                  <a:gd name="T61" fmla="*/ 0 h 103"/>
                  <a:gd name="T62" fmla="*/ 41 w 64"/>
                  <a:gd name="T63" fmla="*/ 0 h 103"/>
                  <a:gd name="T64" fmla="*/ 46 w 64"/>
                  <a:gd name="T65" fmla="*/ 0 h 103"/>
                  <a:gd name="T66" fmla="*/ 53 w 64"/>
                  <a:gd name="T67" fmla="*/ 9 h 103"/>
                  <a:gd name="T68" fmla="*/ 53 w 64"/>
                  <a:gd name="T69" fmla="*/ 18 h 103"/>
                  <a:gd name="T70" fmla="*/ 58 w 64"/>
                  <a:gd name="T71" fmla="*/ 28 h 103"/>
                  <a:gd name="T72" fmla="*/ 63 w 64"/>
                  <a:gd name="T73" fmla="*/ 38 h 103"/>
                  <a:gd name="T74" fmla="*/ 63 w 64"/>
                  <a:gd name="T75" fmla="*/ 58 h 103"/>
                  <a:gd name="T76" fmla="*/ 68 w 64"/>
                  <a:gd name="T77" fmla="*/ 68 h 103"/>
                  <a:gd name="T78" fmla="*/ 68 w 64"/>
                  <a:gd name="T79" fmla="*/ 88 h 103"/>
                  <a:gd name="T80" fmla="*/ 68 w 64"/>
                  <a:gd name="T81" fmla="*/ 98 h 103"/>
                  <a:gd name="T82" fmla="*/ 68 w 64"/>
                  <a:gd name="T83" fmla="*/ 98 h 10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4"/>
                  <a:gd name="T127" fmla="*/ 0 h 103"/>
                  <a:gd name="T128" fmla="*/ 64 w 64"/>
                  <a:gd name="T129" fmla="*/ 103 h 10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4" h="103">
                    <a:moveTo>
                      <a:pt x="64" y="49"/>
                    </a:moveTo>
                    <a:lnTo>
                      <a:pt x="64" y="59"/>
                    </a:lnTo>
                    <a:lnTo>
                      <a:pt x="64" y="68"/>
                    </a:lnTo>
                    <a:lnTo>
                      <a:pt x="59" y="73"/>
                    </a:lnTo>
                    <a:lnTo>
                      <a:pt x="59" y="78"/>
                    </a:lnTo>
                    <a:lnTo>
                      <a:pt x="54" y="88"/>
                    </a:lnTo>
                    <a:lnTo>
                      <a:pt x="49" y="93"/>
                    </a:lnTo>
                    <a:lnTo>
                      <a:pt x="49" y="98"/>
                    </a:lnTo>
                    <a:lnTo>
                      <a:pt x="44" y="98"/>
                    </a:lnTo>
                    <a:lnTo>
                      <a:pt x="39" y="103"/>
                    </a:lnTo>
                    <a:lnTo>
                      <a:pt x="34" y="103"/>
                    </a:lnTo>
                    <a:lnTo>
                      <a:pt x="29" y="103"/>
                    </a:lnTo>
                    <a:lnTo>
                      <a:pt x="24" y="98"/>
                    </a:lnTo>
                    <a:lnTo>
                      <a:pt x="19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10" y="78"/>
                    </a:lnTo>
                    <a:lnTo>
                      <a:pt x="5" y="73"/>
                    </a:lnTo>
                    <a:lnTo>
                      <a:pt x="5" y="68"/>
                    </a:lnTo>
                    <a:lnTo>
                      <a:pt x="5" y="59"/>
                    </a:lnTo>
                    <a:lnTo>
                      <a:pt x="0" y="49"/>
                    </a:lnTo>
                    <a:lnTo>
                      <a:pt x="5" y="44"/>
                    </a:lnTo>
                    <a:lnTo>
                      <a:pt x="5" y="34"/>
                    </a:lnTo>
                    <a:lnTo>
                      <a:pt x="5" y="29"/>
                    </a:lnTo>
                    <a:lnTo>
                      <a:pt x="10" y="19"/>
                    </a:lnTo>
                    <a:lnTo>
                      <a:pt x="10" y="14"/>
                    </a:lnTo>
                    <a:lnTo>
                      <a:pt x="15" y="9"/>
                    </a:lnTo>
                    <a:lnTo>
                      <a:pt x="19" y="4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4" y="0"/>
                    </a:lnTo>
                    <a:lnTo>
                      <a:pt x="49" y="4"/>
                    </a:lnTo>
                    <a:lnTo>
                      <a:pt x="49" y="9"/>
                    </a:lnTo>
                    <a:lnTo>
                      <a:pt x="54" y="14"/>
                    </a:lnTo>
                    <a:lnTo>
                      <a:pt x="59" y="19"/>
                    </a:lnTo>
                    <a:lnTo>
                      <a:pt x="59" y="29"/>
                    </a:lnTo>
                    <a:lnTo>
                      <a:pt x="64" y="34"/>
                    </a:lnTo>
                    <a:lnTo>
                      <a:pt x="64" y="44"/>
                    </a:lnTo>
                    <a:lnTo>
                      <a:pt x="64" y="49"/>
                    </a:lnTo>
                  </a:path>
                </a:pathLst>
              </a:custGeom>
              <a:solidFill>
                <a:schemeClr val="bg1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 Box 2"/>
          <p:cNvSpPr txBox="1">
            <a:spLocks noChangeArrowheads="1"/>
          </p:cNvSpPr>
          <p:nvPr/>
        </p:nvSpPr>
        <p:spPr bwMode="auto">
          <a:xfrm>
            <a:off x="76200" y="4267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ko-KR" sz="1400"/>
          </a:p>
        </p:txBody>
      </p:sp>
      <p:sp>
        <p:nvSpPr>
          <p:cNvPr id="1038" name="Text Box 85"/>
          <p:cNvSpPr txBox="1">
            <a:spLocks noChangeArrowheads="1"/>
          </p:cNvSpPr>
          <p:nvPr/>
        </p:nvSpPr>
        <p:spPr bwMode="auto">
          <a:xfrm>
            <a:off x="6750050" y="4572000"/>
            <a:ext cx="23939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/>
              <a:t>TCP-H    = TCP header</a:t>
            </a:r>
          </a:p>
          <a:p>
            <a:r>
              <a:rPr lang="en-US" altLang="ko-KR" sz="1400"/>
              <a:t>IP-H        = IP header</a:t>
            </a:r>
          </a:p>
          <a:p>
            <a:r>
              <a:rPr lang="en-US" altLang="ko-KR" sz="1400"/>
              <a:t>LLCi-H   = LLC header</a:t>
            </a:r>
          </a:p>
          <a:p>
            <a:r>
              <a:rPr lang="en-US" altLang="ko-KR" sz="1400"/>
              <a:t>MACi-H = MAC header</a:t>
            </a:r>
          </a:p>
          <a:p>
            <a:r>
              <a:rPr lang="en-US" altLang="ko-KR" sz="1400"/>
              <a:t>MACi-T = MAC trailer</a:t>
            </a:r>
          </a:p>
          <a:p>
            <a:r>
              <a:rPr lang="en-US" altLang="ko-KR" sz="1400"/>
              <a:t>P-H         = X.25 packet header</a:t>
            </a:r>
          </a:p>
        </p:txBody>
      </p:sp>
      <p:sp>
        <p:nvSpPr>
          <p:cNvPr id="1039" name="Rectangle 8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/>
              <a:t>IP</a:t>
            </a:r>
            <a:r>
              <a:rPr lang="ko-KR" altLang="en-US" dirty="0"/>
              <a:t>의 구조 및 동작 원리</a:t>
            </a:r>
          </a:p>
        </p:txBody>
      </p:sp>
      <p:sp>
        <p:nvSpPr>
          <p:cNvPr id="1040" name="Text Box 87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304800" y="1143000"/>
            <a:ext cx="8153400" cy="5495925"/>
            <a:chOff x="304800" y="1143000"/>
            <a:chExt cx="8153400" cy="5495925"/>
          </a:xfrm>
        </p:grpSpPr>
        <p:grpSp>
          <p:nvGrpSpPr>
            <p:cNvPr id="1037" name="Group 3"/>
            <p:cNvGrpSpPr>
              <a:grpSpLocks/>
            </p:cNvGrpSpPr>
            <p:nvPr/>
          </p:nvGrpSpPr>
          <p:grpSpPr bwMode="auto">
            <a:xfrm>
              <a:off x="304800" y="1143000"/>
              <a:ext cx="8153400" cy="5495925"/>
              <a:chOff x="192" y="240"/>
              <a:chExt cx="5136" cy="3702"/>
            </a:xfrm>
          </p:grpSpPr>
          <p:grpSp>
            <p:nvGrpSpPr>
              <p:cNvPr id="1041" name="Group 4"/>
              <p:cNvGrpSpPr>
                <a:grpSpLocks/>
              </p:cNvGrpSpPr>
              <p:nvPr/>
            </p:nvGrpSpPr>
            <p:grpSpPr bwMode="auto">
              <a:xfrm>
                <a:off x="382" y="240"/>
                <a:ext cx="4946" cy="1111"/>
                <a:chOff x="382" y="240"/>
                <a:chExt cx="4946" cy="1111"/>
              </a:xfrm>
            </p:grpSpPr>
            <p:grpSp>
              <p:nvGrpSpPr>
                <p:cNvPr id="1075" name="Group 5"/>
                <p:cNvGrpSpPr>
                  <a:grpSpLocks/>
                </p:cNvGrpSpPr>
                <p:nvPr/>
              </p:nvGrpSpPr>
              <p:grpSpPr bwMode="auto">
                <a:xfrm>
                  <a:off x="384" y="432"/>
                  <a:ext cx="4944" cy="734"/>
                  <a:chOff x="384" y="432"/>
                  <a:chExt cx="4944" cy="847"/>
                </a:xfrm>
              </p:grpSpPr>
              <p:sp>
                <p:nvSpPr>
                  <p:cNvPr id="108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432"/>
                    <a:ext cx="177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432"/>
                    <a:ext cx="177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432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432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432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432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089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84" y="720"/>
                    <a:ext cx="576" cy="432"/>
                    <a:chOff x="112" y="3594"/>
                    <a:chExt cx="514" cy="415"/>
                  </a:xfrm>
                </p:grpSpPr>
                <p:sp>
                  <p:nvSpPr>
                    <p:cNvPr id="1109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" y="3594"/>
                      <a:ext cx="330" cy="250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15875">
                      <a:solidFill>
                        <a:schemeClr val="tx1"/>
                      </a:solidFill>
                      <a:miter lim="800000"/>
                      <a:headEnd/>
                      <a:tailEnd type="none" w="sm" len="med"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0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" y="3640"/>
                      <a:ext cx="198" cy="145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15875">
                      <a:solidFill>
                        <a:schemeClr val="tx1"/>
                      </a:solidFill>
                      <a:miter lim="800000"/>
                      <a:headEnd/>
                      <a:tailEnd type="none" w="sm" len="med"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1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" y="3890"/>
                      <a:ext cx="514" cy="119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15875">
                      <a:solidFill>
                        <a:schemeClr val="tx1"/>
                      </a:solidFill>
                      <a:miter lim="800000"/>
                      <a:headEnd/>
                      <a:tailEnd type="none" w="sm" len="med"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090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4752" y="720"/>
                    <a:ext cx="576" cy="432"/>
                    <a:chOff x="112" y="3594"/>
                    <a:chExt cx="514" cy="415"/>
                  </a:xfrm>
                </p:grpSpPr>
                <p:sp>
                  <p:nvSpPr>
                    <p:cNvPr id="1106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" y="3594"/>
                      <a:ext cx="330" cy="250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15875">
                      <a:solidFill>
                        <a:schemeClr val="tx1"/>
                      </a:solidFill>
                      <a:miter lim="800000"/>
                      <a:headEnd/>
                      <a:tailEnd type="none" w="sm" len="med"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7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" y="3640"/>
                      <a:ext cx="198" cy="145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15875">
                      <a:solidFill>
                        <a:schemeClr val="tx1"/>
                      </a:solidFill>
                      <a:miter lim="800000"/>
                      <a:headEnd/>
                      <a:tailEnd type="none" w="sm" len="med"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8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" y="3890"/>
                      <a:ext cx="514" cy="119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 w="15875">
                      <a:solidFill>
                        <a:schemeClr val="tx1"/>
                      </a:solidFill>
                      <a:miter lim="800000"/>
                      <a:headEnd/>
                      <a:tailEnd type="none" w="sm" len="med"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09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776" y="720"/>
                    <a:ext cx="384" cy="336"/>
                    <a:chOff x="2016" y="1776"/>
                    <a:chExt cx="384" cy="336"/>
                  </a:xfrm>
                </p:grpSpPr>
                <p:sp>
                  <p:nvSpPr>
                    <p:cNvPr id="110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776"/>
                      <a:ext cx="288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2" name="Line 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2064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2064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112"/>
                      <a:ext cx="3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2" y="1824"/>
                      <a:ext cx="19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09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552" y="720"/>
                    <a:ext cx="384" cy="336"/>
                    <a:chOff x="2016" y="1776"/>
                    <a:chExt cx="384" cy="336"/>
                  </a:xfrm>
                </p:grpSpPr>
                <p:sp>
                  <p:nvSpPr>
                    <p:cNvPr id="1096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776"/>
                      <a:ext cx="288" cy="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7" name="Line 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16" y="2064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8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2064"/>
                      <a:ext cx="48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9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6" y="2112"/>
                      <a:ext cx="38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0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2" y="1824"/>
                      <a:ext cx="19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093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2189" y="559"/>
                    <a:ext cx="1253" cy="720"/>
                  </a:xfrm>
                  <a:prstGeom prst="cloudCallout">
                    <a:avLst>
                      <a:gd name="adj1" fmla="val -28125"/>
                      <a:gd name="adj2" fmla="val 31440"/>
                    </a:avLst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4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864"/>
                    <a:ext cx="23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5" name="Line 3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12" y="863"/>
                    <a:ext cx="2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07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056" y="240"/>
                  <a:ext cx="474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/>
                    <a:t>LAN 1</a:t>
                  </a:r>
                </a:p>
              </p:txBody>
            </p:sp>
            <p:sp>
              <p:nvSpPr>
                <p:cNvPr id="107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182" y="240"/>
                  <a:ext cx="474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/>
                    <a:t>LAN 2</a:t>
                  </a:r>
                </a:p>
              </p:txBody>
            </p:sp>
            <p:sp>
              <p:nvSpPr>
                <p:cNvPr id="107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82" y="1041"/>
                  <a:ext cx="578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200"/>
                    <a:t>End System</a:t>
                  </a:r>
                </a:p>
                <a:p>
                  <a:pPr algn="ctr"/>
                  <a:r>
                    <a:rPr lang="en-US" altLang="ko-KR" sz="1200"/>
                    <a:t>(A)</a:t>
                  </a:r>
                </a:p>
              </p:txBody>
            </p:sp>
            <p:sp>
              <p:nvSpPr>
                <p:cNvPr id="107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750" y="1043"/>
                  <a:ext cx="578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200"/>
                    <a:t>End System</a:t>
                  </a:r>
                </a:p>
                <a:p>
                  <a:pPr algn="ctr"/>
                  <a:r>
                    <a:rPr lang="en-US" altLang="ko-KR" sz="1200"/>
                    <a:t>(B)</a:t>
                  </a:r>
                </a:p>
              </p:txBody>
            </p:sp>
            <p:sp>
              <p:nvSpPr>
                <p:cNvPr id="108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779" y="947"/>
                  <a:ext cx="378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200"/>
                    <a:t>Router</a:t>
                  </a:r>
                </a:p>
                <a:p>
                  <a:pPr algn="ctr"/>
                  <a:r>
                    <a:rPr lang="en-US" altLang="ko-KR" sz="1200"/>
                    <a:t>(X)</a:t>
                  </a:r>
                </a:p>
              </p:txBody>
            </p:sp>
            <p:sp>
              <p:nvSpPr>
                <p:cNvPr id="108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558" y="947"/>
                  <a:ext cx="378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200"/>
                    <a:t>Router</a:t>
                  </a:r>
                </a:p>
                <a:p>
                  <a:pPr algn="ctr"/>
                  <a:r>
                    <a:rPr lang="en-US" altLang="ko-KR" sz="1200"/>
                    <a:t>(X)</a:t>
                  </a:r>
                </a:p>
              </p:txBody>
            </p:sp>
            <p:sp>
              <p:nvSpPr>
                <p:cNvPr id="108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66" y="336"/>
                  <a:ext cx="889" cy="2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X.25 = ATM</a:t>
                  </a:r>
                </a:p>
              </p:txBody>
            </p:sp>
          </p:grpSp>
          <p:grpSp>
            <p:nvGrpSpPr>
              <p:cNvPr id="1042" name="Group 42"/>
              <p:cNvGrpSpPr>
                <a:grpSpLocks/>
              </p:cNvGrpSpPr>
              <p:nvPr/>
            </p:nvGrpSpPr>
            <p:grpSpPr bwMode="auto">
              <a:xfrm>
                <a:off x="384" y="1296"/>
                <a:ext cx="4944" cy="1008"/>
                <a:chOff x="384" y="1440"/>
                <a:chExt cx="4944" cy="1276"/>
              </a:xfrm>
            </p:grpSpPr>
            <p:graphicFrame>
              <p:nvGraphicFramePr>
                <p:cNvPr id="1032" name="Object 43"/>
                <p:cNvGraphicFramePr>
                  <a:graphicFrameLocks noChangeAspect="1"/>
                </p:cNvGraphicFramePr>
                <p:nvPr/>
              </p:nvGraphicFramePr>
              <p:xfrm>
                <a:off x="384" y="1440"/>
                <a:ext cx="587" cy="1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36" name="문서" r:id="rId3" imgW="951120" imgH="2048400" progId="Word.Document.8">
                        <p:embed/>
                      </p:oleObj>
                    </mc:Choice>
                    <mc:Fallback>
                      <p:oleObj name="문서" r:id="rId3" imgW="951120" imgH="2048400" progId="Word.Document.8">
                        <p:embed/>
                        <p:pic>
                          <p:nvPicPr>
                            <p:cNvPr id="0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" y="1440"/>
                              <a:ext cx="587" cy="1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3" name="Object 44"/>
                <p:cNvGraphicFramePr>
                  <a:graphicFrameLocks noChangeAspect="1"/>
                </p:cNvGraphicFramePr>
                <p:nvPr/>
              </p:nvGraphicFramePr>
              <p:xfrm>
                <a:off x="4741" y="1440"/>
                <a:ext cx="587" cy="1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37" name="문서" r:id="rId5" imgW="951120" imgH="2048400" progId="Word.Document.8">
                        <p:embed/>
                      </p:oleObj>
                    </mc:Choice>
                    <mc:Fallback>
                      <p:oleObj name="문서" r:id="rId5" imgW="951120" imgH="2048400" progId="Word.Document.8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41" y="1440"/>
                              <a:ext cx="587" cy="1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4" name="Object 45"/>
                <p:cNvGraphicFramePr>
                  <a:graphicFrameLocks noChangeAspect="1"/>
                </p:cNvGraphicFramePr>
                <p:nvPr/>
              </p:nvGraphicFramePr>
              <p:xfrm>
                <a:off x="1392" y="1796"/>
                <a:ext cx="1108" cy="8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38" name="Document" r:id="rId6" imgW="1778749" imgH="1425963" progId="Word.Document.8">
                        <p:embed/>
                      </p:oleObj>
                    </mc:Choice>
                    <mc:Fallback>
                      <p:oleObj name="Document" r:id="rId6" imgW="1778749" imgH="1425963" progId="Word.Document.8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796"/>
                              <a:ext cx="1108" cy="8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5" name="Object 46"/>
                <p:cNvGraphicFramePr>
                  <a:graphicFrameLocks noChangeAspect="1"/>
                </p:cNvGraphicFramePr>
                <p:nvPr/>
              </p:nvGraphicFramePr>
              <p:xfrm>
                <a:off x="3209" y="1779"/>
                <a:ext cx="1081" cy="9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39" name="문서" r:id="rId8" imgW="1745640" imgH="1504800" progId="Word.Document.8">
                        <p:embed/>
                      </p:oleObj>
                    </mc:Choice>
                    <mc:Fallback>
                      <p:oleObj name="문서" r:id="rId8" imgW="1745640" imgH="1504800" progId="Word.Document.8">
                        <p:embed/>
                        <p:pic>
                          <p:nvPicPr>
                            <p:cNvPr id="0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09" y="1779"/>
                              <a:ext cx="1081" cy="9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66" name="Line 47"/>
                <p:cNvSpPr>
                  <a:spLocks noChangeShapeType="1"/>
                </p:cNvSpPr>
                <p:nvPr/>
              </p:nvSpPr>
              <p:spPr bwMode="auto">
                <a:xfrm>
                  <a:off x="672" y="255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7" name="Line 48"/>
                <p:cNvSpPr>
                  <a:spLocks noChangeShapeType="1"/>
                </p:cNvSpPr>
                <p:nvPr/>
              </p:nvSpPr>
              <p:spPr bwMode="auto">
                <a:xfrm>
                  <a:off x="1680" y="2565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8" name="Line 49"/>
                <p:cNvSpPr>
                  <a:spLocks noChangeShapeType="1"/>
                </p:cNvSpPr>
                <p:nvPr/>
              </p:nvSpPr>
              <p:spPr bwMode="auto">
                <a:xfrm>
                  <a:off x="2160" y="2565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69" name="Line 50"/>
                <p:cNvSpPr>
                  <a:spLocks noChangeShapeType="1"/>
                </p:cNvSpPr>
                <p:nvPr/>
              </p:nvSpPr>
              <p:spPr bwMode="auto">
                <a:xfrm>
                  <a:off x="3504" y="2565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0" name="Line 51"/>
                <p:cNvSpPr>
                  <a:spLocks noChangeShapeType="1"/>
                </p:cNvSpPr>
                <p:nvPr/>
              </p:nvSpPr>
              <p:spPr bwMode="auto">
                <a:xfrm>
                  <a:off x="3984" y="2578"/>
                  <a:ext cx="0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1" name="Line 52"/>
                <p:cNvSpPr>
                  <a:spLocks noChangeShapeType="1"/>
                </p:cNvSpPr>
                <p:nvPr/>
              </p:nvSpPr>
              <p:spPr bwMode="auto">
                <a:xfrm>
                  <a:off x="5040" y="255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2" name="Line 53"/>
                <p:cNvSpPr>
                  <a:spLocks noChangeShapeType="1"/>
                </p:cNvSpPr>
                <p:nvPr/>
              </p:nvSpPr>
              <p:spPr bwMode="auto">
                <a:xfrm>
                  <a:off x="672" y="2709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3" name="Line 54"/>
                <p:cNvSpPr>
                  <a:spLocks noChangeShapeType="1"/>
                </p:cNvSpPr>
                <p:nvPr/>
              </p:nvSpPr>
              <p:spPr bwMode="auto">
                <a:xfrm>
                  <a:off x="2160" y="2709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74" name="Line 55"/>
                <p:cNvSpPr>
                  <a:spLocks noChangeShapeType="1"/>
                </p:cNvSpPr>
                <p:nvPr/>
              </p:nvSpPr>
              <p:spPr bwMode="auto">
                <a:xfrm>
                  <a:off x="3984" y="2702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43" name="Group 56"/>
              <p:cNvGrpSpPr>
                <a:grpSpLocks/>
              </p:cNvGrpSpPr>
              <p:nvPr/>
            </p:nvGrpSpPr>
            <p:grpSpPr bwMode="auto">
              <a:xfrm>
                <a:off x="1008" y="2496"/>
                <a:ext cx="3312" cy="1446"/>
                <a:chOff x="1139" y="2688"/>
                <a:chExt cx="3958" cy="1446"/>
              </a:xfrm>
            </p:grpSpPr>
            <p:graphicFrame>
              <p:nvGraphicFramePr>
                <p:cNvPr id="1026" name="Object 57"/>
                <p:cNvGraphicFramePr>
                  <a:graphicFrameLocks noChangeAspect="1"/>
                </p:cNvGraphicFramePr>
                <p:nvPr/>
              </p:nvGraphicFramePr>
              <p:xfrm>
                <a:off x="1790" y="2928"/>
                <a:ext cx="2729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0" name="문서" r:id="rId10" imgW="4358160" imgH="407160" progId="Word.Document.8">
                        <p:embed/>
                      </p:oleObj>
                    </mc:Choice>
                    <mc:Fallback>
                      <p:oleObj name="문서" r:id="rId10" imgW="4358160" imgH="407160" progId="Word.Document.8">
                        <p:embed/>
                        <p:pic>
                          <p:nvPicPr>
                            <p:cNvPr id="0" name="Object 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0" y="2928"/>
                              <a:ext cx="2729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7" name="Object 58"/>
                <p:cNvGraphicFramePr>
                  <a:graphicFrameLocks noChangeAspect="1"/>
                </p:cNvGraphicFramePr>
                <p:nvPr/>
              </p:nvGraphicFramePr>
              <p:xfrm>
                <a:off x="1139" y="3168"/>
                <a:ext cx="3949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" name="문서" r:id="rId12" imgW="6274440" imgH="407160" progId="Word.Document.8">
                        <p:embed/>
                      </p:oleObj>
                    </mc:Choice>
                    <mc:Fallback>
                      <p:oleObj name="문서" r:id="rId12" imgW="6274440" imgH="407160" progId="Word.Document.8">
                        <p:embed/>
                        <p:pic>
                          <p:nvPicPr>
                            <p:cNvPr id="0" name="Object 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9" y="3168"/>
                              <a:ext cx="3949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8" name="Object 59"/>
                <p:cNvGraphicFramePr>
                  <a:graphicFrameLocks noChangeAspect="1"/>
                </p:cNvGraphicFramePr>
                <p:nvPr/>
              </p:nvGraphicFramePr>
              <p:xfrm>
                <a:off x="1796" y="3408"/>
                <a:ext cx="2716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2" name="문서" r:id="rId14" imgW="4336920" imgH="407160" progId="Word.Document.8">
                        <p:embed/>
                      </p:oleObj>
                    </mc:Choice>
                    <mc:Fallback>
                      <p:oleObj name="문서" r:id="rId14" imgW="4336920" imgH="407160" progId="Word.Document.8">
                        <p:embed/>
                        <p:pic>
                          <p:nvPicPr>
                            <p:cNvPr id="0" name="Object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6" y="3408"/>
                              <a:ext cx="2716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9" name="Object 60"/>
                <p:cNvGraphicFramePr>
                  <a:graphicFrameLocks noChangeAspect="1"/>
                </p:cNvGraphicFramePr>
                <p:nvPr/>
              </p:nvGraphicFramePr>
              <p:xfrm>
                <a:off x="1790" y="3648"/>
                <a:ext cx="2736" cy="2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3" name="문서" r:id="rId16" imgW="4368960" imgH="407160" progId="Word.Document.8">
                        <p:embed/>
                      </p:oleObj>
                    </mc:Choice>
                    <mc:Fallback>
                      <p:oleObj name="문서" r:id="rId16" imgW="4368960" imgH="407160" progId="Word.Document.8">
                        <p:embed/>
                        <p:pic>
                          <p:nvPicPr>
                            <p:cNvPr id="0" name="Object 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0" y="3648"/>
                              <a:ext cx="2736" cy="2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0" name="Object 61"/>
                <p:cNvGraphicFramePr>
                  <a:graphicFrameLocks noChangeAspect="1"/>
                </p:cNvGraphicFramePr>
                <p:nvPr/>
              </p:nvGraphicFramePr>
              <p:xfrm>
                <a:off x="1141" y="3884"/>
                <a:ext cx="3956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4" name="문서" r:id="rId18" imgW="6283800" imgH="407160" progId="Word.Document.8">
                        <p:embed/>
                      </p:oleObj>
                    </mc:Choice>
                    <mc:Fallback>
                      <p:oleObj name="문서" r:id="rId18" imgW="6283800" imgH="407160" progId="Word.Document.8">
                        <p:embed/>
                        <p:pic>
                          <p:nvPicPr>
                            <p:cNvPr id="0" name="Object 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1" y="3884"/>
                              <a:ext cx="3956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1" name="Object 62"/>
                <p:cNvGraphicFramePr>
                  <a:graphicFrameLocks noChangeAspect="1"/>
                </p:cNvGraphicFramePr>
                <p:nvPr/>
              </p:nvGraphicFramePr>
              <p:xfrm>
                <a:off x="2421" y="2688"/>
                <a:ext cx="2123" cy="2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5" name="문서" r:id="rId20" imgW="3391560" imgH="407160" progId="Word.Document.8">
                        <p:embed/>
                      </p:oleObj>
                    </mc:Choice>
                    <mc:Fallback>
                      <p:oleObj name="문서" r:id="rId20" imgW="3391560" imgH="407160" progId="Word.Document.8">
                        <p:embed/>
                        <p:pic>
                          <p:nvPicPr>
                            <p:cNvPr id="0" name="Object 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1" y="2688"/>
                              <a:ext cx="2123" cy="2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044" name="Text Box 63"/>
              <p:cNvSpPr txBox="1">
                <a:spLocks noChangeArrowheads="1"/>
              </p:cNvSpPr>
              <p:nvPr/>
            </p:nvSpPr>
            <p:spPr bwMode="auto">
              <a:xfrm>
                <a:off x="192" y="2468"/>
                <a:ext cx="912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400"/>
                  <a:t>t</a:t>
                </a:r>
                <a:r>
                  <a:rPr lang="en-US" altLang="ko-KR" sz="1400" baseline="-25000"/>
                  <a:t>1</a:t>
                </a:r>
                <a:r>
                  <a:rPr lang="en-US" altLang="ko-KR" sz="1400"/>
                  <a:t>, t</a:t>
                </a:r>
                <a:r>
                  <a:rPr lang="en-US" altLang="ko-KR" sz="1400" baseline="-25000"/>
                  <a:t>6</a:t>
                </a:r>
                <a:r>
                  <a:rPr lang="en-US" altLang="ko-KR" sz="1400"/>
                  <a:t>, t</a:t>
                </a:r>
                <a:r>
                  <a:rPr lang="en-US" altLang="ko-KR" sz="1400" baseline="-25000"/>
                  <a:t>7</a:t>
                </a:r>
                <a:r>
                  <a:rPr lang="en-US" altLang="ko-KR" sz="1400"/>
                  <a:t>, t</a:t>
                </a:r>
                <a:r>
                  <a:rPr lang="en-US" altLang="ko-KR" sz="1400" baseline="-25000"/>
                  <a:t>10</a:t>
                </a:r>
                <a:r>
                  <a:rPr lang="en-US" altLang="ko-KR" sz="1400"/>
                  <a:t>, t</a:t>
                </a:r>
                <a:r>
                  <a:rPr lang="en-US" altLang="ko-KR" sz="1400" baseline="-25000"/>
                  <a:t>11</a:t>
                </a:r>
                <a:r>
                  <a:rPr lang="en-US" altLang="ko-KR" sz="1400"/>
                  <a:t>, t</a:t>
                </a:r>
                <a:r>
                  <a:rPr lang="en-US" altLang="ko-KR" sz="1400" baseline="-25000"/>
                  <a:t>16</a:t>
                </a:r>
                <a:r>
                  <a:rPr lang="en-US" altLang="ko-KR" sz="1400"/>
                  <a:t> </a:t>
                </a:r>
              </a:p>
            </p:txBody>
          </p:sp>
          <p:sp>
            <p:nvSpPr>
              <p:cNvPr id="1045" name="Text Box 64"/>
              <p:cNvSpPr txBox="1">
                <a:spLocks noChangeArrowheads="1"/>
              </p:cNvSpPr>
              <p:nvPr/>
            </p:nvSpPr>
            <p:spPr bwMode="auto">
              <a:xfrm>
                <a:off x="768" y="2935"/>
                <a:ext cx="33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400"/>
                  <a:t>t</a:t>
                </a:r>
                <a:r>
                  <a:rPr lang="en-US" altLang="ko-KR" sz="1400" baseline="-25000"/>
                  <a:t>3</a:t>
                </a:r>
                <a:r>
                  <a:rPr lang="en-US" altLang="ko-KR" sz="1400"/>
                  <a:t>, t</a:t>
                </a:r>
                <a:r>
                  <a:rPr lang="en-US" altLang="ko-KR" sz="1400" baseline="-25000"/>
                  <a:t>4</a:t>
                </a:r>
                <a:endParaRPr lang="en-US" altLang="ko-KR" sz="1400"/>
              </a:p>
            </p:txBody>
          </p:sp>
          <p:sp>
            <p:nvSpPr>
              <p:cNvPr id="1046" name="Text Box 65"/>
              <p:cNvSpPr txBox="1">
                <a:spLocks noChangeArrowheads="1"/>
              </p:cNvSpPr>
              <p:nvPr/>
            </p:nvSpPr>
            <p:spPr bwMode="auto">
              <a:xfrm>
                <a:off x="768" y="2702"/>
                <a:ext cx="33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400"/>
                  <a:t>t</a:t>
                </a:r>
                <a:r>
                  <a:rPr lang="en-US" altLang="ko-KR" sz="1400" baseline="-25000"/>
                  <a:t>2</a:t>
                </a:r>
                <a:r>
                  <a:rPr lang="en-US" altLang="ko-KR" sz="1400"/>
                  <a:t>, t</a:t>
                </a:r>
                <a:r>
                  <a:rPr lang="en-US" altLang="ko-KR" sz="1400" baseline="-25000"/>
                  <a:t>5</a:t>
                </a:r>
                <a:endParaRPr lang="en-US" altLang="ko-KR" sz="1400"/>
              </a:p>
            </p:txBody>
          </p:sp>
          <p:sp>
            <p:nvSpPr>
              <p:cNvPr id="1047" name="Text Box 66"/>
              <p:cNvSpPr txBox="1">
                <a:spLocks noChangeArrowheads="1"/>
              </p:cNvSpPr>
              <p:nvPr/>
            </p:nvSpPr>
            <p:spPr bwMode="auto">
              <a:xfrm>
                <a:off x="768" y="3182"/>
                <a:ext cx="33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400"/>
                  <a:t>t</a:t>
                </a:r>
                <a:r>
                  <a:rPr lang="en-US" altLang="ko-KR" sz="1400" baseline="-25000"/>
                  <a:t>8</a:t>
                </a:r>
                <a:r>
                  <a:rPr lang="en-US" altLang="ko-KR" sz="1400"/>
                  <a:t>, t</a:t>
                </a:r>
                <a:r>
                  <a:rPr lang="en-US" altLang="ko-KR" sz="1400" baseline="-25000"/>
                  <a:t>9</a:t>
                </a:r>
                <a:endParaRPr lang="en-US" altLang="ko-KR" sz="1400"/>
              </a:p>
            </p:txBody>
          </p:sp>
          <p:sp>
            <p:nvSpPr>
              <p:cNvPr id="1048" name="Text Box 67"/>
              <p:cNvSpPr txBox="1">
                <a:spLocks noChangeArrowheads="1"/>
              </p:cNvSpPr>
              <p:nvPr/>
            </p:nvSpPr>
            <p:spPr bwMode="auto">
              <a:xfrm>
                <a:off x="720" y="3415"/>
                <a:ext cx="384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400"/>
                  <a:t>t</a:t>
                </a:r>
                <a:r>
                  <a:rPr lang="en-US" altLang="ko-KR" sz="1400" baseline="-25000"/>
                  <a:t>12</a:t>
                </a:r>
                <a:r>
                  <a:rPr lang="en-US" altLang="ko-KR" sz="1400"/>
                  <a:t>, t</a:t>
                </a:r>
                <a:r>
                  <a:rPr lang="en-US" altLang="ko-KR" sz="1400" baseline="-25000"/>
                  <a:t>15</a:t>
                </a:r>
                <a:endParaRPr lang="en-US" altLang="ko-KR" sz="1400"/>
              </a:p>
            </p:txBody>
          </p:sp>
          <p:sp>
            <p:nvSpPr>
              <p:cNvPr id="1049" name="Text Box 68"/>
              <p:cNvSpPr txBox="1">
                <a:spLocks noChangeArrowheads="1"/>
              </p:cNvSpPr>
              <p:nvPr/>
            </p:nvSpPr>
            <p:spPr bwMode="auto">
              <a:xfrm>
                <a:off x="672" y="3662"/>
                <a:ext cx="432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400"/>
                  <a:t>t</a:t>
                </a:r>
                <a:r>
                  <a:rPr lang="en-US" altLang="ko-KR" sz="1400" baseline="-25000"/>
                  <a:t>13</a:t>
                </a:r>
                <a:r>
                  <a:rPr lang="en-US" altLang="ko-KR" sz="1400"/>
                  <a:t>, t</a:t>
                </a:r>
                <a:r>
                  <a:rPr lang="en-US" altLang="ko-KR" sz="1400" baseline="-25000"/>
                  <a:t>14</a:t>
                </a:r>
                <a:endParaRPr lang="en-US" altLang="ko-KR" sz="1400"/>
              </a:p>
            </p:txBody>
          </p:sp>
          <p:sp>
            <p:nvSpPr>
              <p:cNvPr id="1050" name="Text Box 69"/>
              <p:cNvSpPr txBox="1">
                <a:spLocks noChangeArrowheads="1"/>
              </p:cNvSpPr>
              <p:nvPr/>
            </p:nvSpPr>
            <p:spPr bwMode="auto">
              <a:xfrm>
                <a:off x="884" y="1644"/>
                <a:ext cx="240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1	</a:t>
                </a:r>
                <a:endParaRPr lang="en-US" altLang="ko-KR" sz="1200"/>
              </a:p>
            </p:txBody>
          </p:sp>
          <p:sp>
            <p:nvSpPr>
              <p:cNvPr id="1051" name="Text Box 70"/>
              <p:cNvSpPr txBox="1">
                <a:spLocks noChangeArrowheads="1"/>
              </p:cNvSpPr>
              <p:nvPr/>
            </p:nvSpPr>
            <p:spPr bwMode="auto">
              <a:xfrm>
                <a:off x="882" y="1791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2</a:t>
                </a:r>
                <a:endParaRPr lang="en-US" altLang="ko-KR" sz="1200"/>
              </a:p>
            </p:txBody>
          </p:sp>
          <p:sp>
            <p:nvSpPr>
              <p:cNvPr id="1052" name="Text Box 71"/>
              <p:cNvSpPr txBox="1">
                <a:spLocks noChangeArrowheads="1"/>
              </p:cNvSpPr>
              <p:nvPr/>
            </p:nvSpPr>
            <p:spPr bwMode="auto">
              <a:xfrm>
                <a:off x="885" y="1945"/>
                <a:ext cx="240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3</a:t>
                </a:r>
                <a:endParaRPr lang="en-US" altLang="ko-KR" sz="1200"/>
              </a:p>
            </p:txBody>
          </p:sp>
          <p:sp>
            <p:nvSpPr>
              <p:cNvPr id="1053" name="Text Box 72"/>
              <p:cNvSpPr txBox="1">
                <a:spLocks noChangeArrowheads="1"/>
              </p:cNvSpPr>
              <p:nvPr/>
            </p:nvSpPr>
            <p:spPr bwMode="auto">
              <a:xfrm>
                <a:off x="1303" y="1941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4</a:t>
                </a:r>
                <a:endParaRPr lang="en-US" altLang="ko-KR" sz="1200"/>
              </a:p>
            </p:txBody>
          </p:sp>
          <p:sp>
            <p:nvSpPr>
              <p:cNvPr id="1054" name="Text Box 73"/>
              <p:cNvSpPr txBox="1">
                <a:spLocks noChangeArrowheads="1"/>
              </p:cNvSpPr>
              <p:nvPr/>
            </p:nvSpPr>
            <p:spPr bwMode="auto">
              <a:xfrm>
                <a:off x="1302" y="1791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5</a:t>
                </a:r>
                <a:endParaRPr lang="en-US" altLang="ko-KR" sz="1200"/>
              </a:p>
            </p:txBody>
          </p:sp>
          <p:sp>
            <p:nvSpPr>
              <p:cNvPr id="1055" name="Text Box 74"/>
              <p:cNvSpPr txBox="1">
                <a:spLocks noChangeArrowheads="1"/>
              </p:cNvSpPr>
              <p:nvPr/>
            </p:nvSpPr>
            <p:spPr bwMode="auto">
              <a:xfrm>
                <a:off x="1302" y="1632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6</a:t>
                </a:r>
                <a:endParaRPr lang="en-US" altLang="ko-KR" sz="1200"/>
              </a:p>
            </p:txBody>
          </p:sp>
          <p:sp>
            <p:nvSpPr>
              <p:cNvPr id="1056" name="Text Box 75"/>
              <p:cNvSpPr txBox="1">
                <a:spLocks noChangeArrowheads="1"/>
              </p:cNvSpPr>
              <p:nvPr/>
            </p:nvSpPr>
            <p:spPr bwMode="auto">
              <a:xfrm>
                <a:off x="2400" y="1632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7</a:t>
                </a:r>
                <a:endParaRPr lang="en-US" altLang="ko-KR" sz="1200"/>
              </a:p>
            </p:txBody>
          </p:sp>
          <p:sp>
            <p:nvSpPr>
              <p:cNvPr id="1057" name="Text Box 76"/>
              <p:cNvSpPr txBox="1">
                <a:spLocks noChangeArrowheads="1"/>
              </p:cNvSpPr>
              <p:nvPr/>
            </p:nvSpPr>
            <p:spPr bwMode="auto">
              <a:xfrm>
                <a:off x="2400" y="1781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8</a:t>
                </a:r>
                <a:endParaRPr lang="en-US" altLang="ko-KR" sz="1200"/>
              </a:p>
            </p:txBody>
          </p:sp>
          <p:sp>
            <p:nvSpPr>
              <p:cNvPr id="1058" name="Text Box 77"/>
              <p:cNvSpPr txBox="1">
                <a:spLocks noChangeArrowheads="1"/>
              </p:cNvSpPr>
              <p:nvPr/>
            </p:nvSpPr>
            <p:spPr bwMode="auto">
              <a:xfrm>
                <a:off x="3113" y="1768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9</a:t>
                </a:r>
                <a:endParaRPr lang="en-US" altLang="ko-KR" sz="1200"/>
              </a:p>
            </p:txBody>
          </p:sp>
          <p:sp>
            <p:nvSpPr>
              <p:cNvPr id="1059" name="Text Box 78"/>
              <p:cNvSpPr txBox="1">
                <a:spLocks noChangeArrowheads="1"/>
              </p:cNvSpPr>
              <p:nvPr/>
            </p:nvSpPr>
            <p:spPr bwMode="auto">
              <a:xfrm>
                <a:off x="3113" y="1603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10</a:t>
                </a:r>
                <a:endParaRPr lang="en-US" altLang="ko-KR" sz="1200"/>
              </a:p>
            </p:txBody>
          </p:sp>
          <p:sp>
            <p:nvSpPr>
              <p:cNvPr id="1060" name="Text Box 79"/>
              <p:cNvSpPr txBox="1">
                <a:spLocks noChangeArrowheads="1"/>
              </p:cNvSpPr>
              <p:nvPr/>
            </p:nvSpPr>
            <p:spPr bwMode="auto">
              <a:xfrm>
                <a:off x="4224" y="1618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11</a:t>
                </a:r>
                <a:endParaRPr lang="en-US" altLang="ko-KR" sz="1200"/>
              </a:p>
            </p:txBody>
          </p:sp>
          <p:sp>
            <p:nvSpPr>
              <p:cNvPr id="1061" name="Text Box 80"/>
              <p:cNvSpPr txBox="1">
                <a:spLocks noChangeArrowheads="1"/>
              </p:cNvSpPr>
              <p:nvPr/>
            </p:nvSpPr>
            <p:spPr bwMode="auto">
              <a:xfrm>
                <a:off x="4224" y="1781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12</a:t>
                </a:r>
                <a:endParaRPr lang="en-US" altLang="ko-KR" sz="1200"/>
              </a:p>
            </p:txBody>
          </p:sp>
          <p:sp>
            <p:nvSpPr>
              <p:cNvPr id="1062" name="Text Box 81"/>
              <p:cNvSpPr txBox="1">
                <a:spLocks noChangeArrowheads="1"/>
              </p:cNvSpPr>
              <p:nvPr/>
            </p:nvSpPr>
            <p:spPr bwMode="auto">
              <a:xfrm>
                <a:off x="4224" y="1939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13</a:t>
                </a:r>
                <a:endParaRPr lang="en-US" altLang="ko-KR" sz="1200"/>
              </a:p>
            </p:txBody>
          </p:sp>
          <p:sp>
            <p:nvSpPr>
              <p:cNvPr id="1063" name="Text Box 82"/>
              <p:cNvSpPr txBox="1">
                <a:spLocks noChangeArrowheads="1"/>
              </p:cNvSpPr>
              <p:nvPr/>
            </p:nvSpPr>
            <p:spPr bwMode="auto">
              <a:xfrm>
                <a:off x="4608" y="1939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14</a:t>
                </a:r>
                <a:endParaRPr lang="en-US" altLang="ko-KR" sz="1200"/>
              </a:p>
            </p:txBody>
          </p:sp>
          <p:sp>
            <p:nvSpPr>
              <p:cNvPr id="1064" name="Text Box 83"/>
              <p:cNvSpPr txBox="1">
                <a:spLocks noChangeArrowheads="1"/>
              </p:cNvSpPr>
              <p:nvPr/>
            </p:nvSpPr>
            <p:spPr bwMode="auto">
              <a:xfrm>
                <a:off x="4608" y="1774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15</a:t>
                </a:r>
                <a:endParaRPr lang="en-US" altLang="ko-KR" sz="1200"/>
              </a:p>
            </p:txBody>
          </p:sp>
          <p:sp>
            <p:nvSpPr>
              <p:cNvPr id="1065" name="Text Box 84"/>
              <p:cNvSpPr txBox="1">
                <a:spLocks noChangeArrowheads="1"/>
              </p:cNvSpPr>
              <p:nvPr/>
            </p:nvSpPr>
            <p:spPr bwMode="auto">
              <a:xfrm>
                <a:off x="4608" y="1632"/>
                <a:ext cx="24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200"/>
                  <a:t>t</a:t>
                </a:r>
                <a:r>
                  <a:rPr lang="en-US" altLang="ko-KR" sz="1200" baseline="-25000"/>
                  <a:t>16</a:t>
                </a:r>
                <a:endParaRPr lang="en-US" altLang="ko-KR" sz="1200"/>
              </a:p>
            </p:txBody>
          </p:sp>
        </p:grpSp>
        <p:sp>
          <p:nvSpPr>
            <p:cNvPr id="88" name="타원 87"/>
            <p:cNvSpPr/>
            <p:nvPr/>
          </p:nvSpPr>
          <p:spPr bwMode="auto">
            <a:xfrm>
              <a:off x="4357686" y="1897968"/>
              <a:ext cx="285752" cy="2857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N</a:t>
              </a: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1BF4C6FB-725A-4E7F-A5AF-236BEA1C4C5C}"/>
              </a:ext>
            </a:extLst>
          </p:cNvPr>
          <p:cNvSpPr/>
          <p:nvPr/>
        </p:nvSpPr>
        <p:spPr bwMode="auto">
          <a:xfrm>
            <a:off x="4951412" y="1883324"/>
            <a:ext cx="285752" cy="2857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M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AE272F0-0C96-4411-9C27-CD1416CB6B8B}"/>
              </a:ext>
            </a:extLst>
          </p:cNvPr>
          <p:cNvSpPr/>
          <p:nvPr/>
        </p:nvSpPr>
        <p:spPr bwMode="auto">
          <a:xfrm>
            <a:off x="3738185" y="1888184"/>
            <a:ext cx="285751" cy="2857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L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2" name="Line 34">
            <a:extLst>
              <a:ext uri="{FF2B5EF4-FFF2-40B4-BE49-F238E27FC236}">
                <a16:creationId xmlns:a16="http://schemas.microsoft.com/office/drawing/2014/main" id="{A507B4B9-24D5-440D-A299-648A3647D1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3438" y="2026200"/>
            <a:ext cx="315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Line 34">
            <a:extLst>
              <a:ext uri="{FF2B5EF4-FFF2-40B4-BE49-F238E27FC236}">
                <a16:creationId xmlns:a16="http://schemas.microsoft.com/office/drawing/2014/main" id="{D9FA23F2-6114-46B1-B33B-28BF67535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0500" y="2011199"/>
            <a:ext cx="315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세부 문제</a:t>
            </a:r>
            <a:r>
              <a:rPr lang="en-US" altLang="ko-KR"/>
              <a:t>/</a:t>
            </a:r>
            <a:r>
              <a:rPr lang="ko-KR" altLang="en-US"/>
              <a:t>기술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ko-KR"/>
              <a:t>HA</a:t>
            </a:r>
            <a:r>
              <a:rPr lang="ko-KR" altLang="en-US"/>
              <a:t>가 이동호스트로 향하는 패킷을 가로채는 방법</a:t>
            </a:r>
          </a:p>
          <a:p>
            <a:pPr lvl="1" eaLnBrk="1" hangingPunct="1"/>
            <a:r>
              <a:rPr lang="en-US" altLang="ko-KR" sz="2000"/>
              <a:t>Proxy ARP</a:t>
            </a:r>
          </a:p>
          <a:p>
            <a:pPr eaLnBrk="1" hangingPunct="1"/>
            <a:r>
              <a:rPr lang="en-US" altLang="ko-KR"/>
              <a:t>HA</a:t>
            </a:r>
            <a:r>
              <a:rPr lang="ko-KR" altLang="en-US"/>
              <a:t>가 이동호스트로의 패킷을 </a:t>
            </a:r>
            <a:r>
              <a:rPr lang="en-US" altLang="ko-KR"/>
              <a:t>FA</a:t>
            </a:r>
            <a:r>
              <a:rPr lang="ko-KR" altLang="en-US"/>
              <a:t>에게 보내는 방법</a:t>
            </a:r>
          </a:p>
          <a:p>
            <a:pPr lvl="1" eaLnBrk="1" hangingPunct="1"/>
            <a:r>
              <a:rPr lang="ko-KR" altLang="en-US" sz="2000"/>
              <a:t>터널링</a:t>
            </a:r>
          </a:p>
          <a:p>
            <a:pPr eaLnBrk="1" hangingPunct="1"/>
            <a:r>
              <a:rPr lang="en-US" altLang="ko-KR"/>
              <a:t>FA</a:t>
            </a:r>
            <a:r>
              <a:rPr lang="ko-KR" altLang="en-US"/>
              <a:t>가 수신된 패킷을 이동호스트로 전달하는 방법</a:t>
            </a:r>
          </a:p>
          <a:p>
            <a:pPr lvl="1" eaLnBrk="1" hangingPunct="1"/>
            <a:r>
              <a:rPr lang="en-US" altLang="ko-KR" sz="2000"/>
              <a:t>IP </a:t>
            </a:r>
            <a:r>
              <a:rPr lang="ko-KR" altLang="en-US" sz="2000"/>
              <a:t>포워딩을 사용하지 않고</a:t>
            </a:r>
            <a:r>
              <a:rPr lang="en-US" altLang="ko-KR" sz="2000"/>
              <a:t>, Hardware </a:t>
            </a:r>
            <a:r>
              <a:rPr lang="ko-KR" altLang="en-US" sz="2000"/>
              <a:t>주소로 직접</a:t>
            </a:r>
          </a:p>
          <a:p>
            <a:pPr lvl="1" eaLnBrk="1" hangingPunct="1"/>
            <a:endParaRPr lang="ko-KR" altLang="en-US" sz="2000"/>
          </a:p>
          <a:p>
            <a:pPr eaLnBrk="1" hangingPunct="1"/>
            <a:r>
              <a:rPr lang="en-US" altLang="ko-KR"/>
              <a:t>FA</a:t>
            </a:r>
            <a:r>
              <a:rPr lang="ko-KR" altLang="en-US"/>
              <a:t>와 이동호스트가 동일한 경우 </a:t>
            </a:r>
            <a:r>
              <a:rPr lang="en-US" altLang="ko-KR"/>
              <a:t>(Collocated COA)</a:t>
            </a:r>
          </a:p>
          <a:p>
            <a:pPr lvl="1" eaLnBrk="1" hangingPunct="1"/>
            <a:r>
              <a:rPr lang="en-US" altLang="ko-KR" sz="2000"/>
              <a:t>FA</a:t>
            </a:r>
            <a:r>
              <a:rPr lang="ko-KR" altLang="en-US" sz="2000"/>
              <a:t>가 없는 네트워크로 이동 등</a:t>
            </a:r>
          </a:p>
          <a:p>
            <a:pPr lvl="1" eaLnBrk="1" hangingPunct="1"/>
            <a:r>
              <a:rPr lang="ko-KR" altLang="en-US" sz="2000"/>
              <a:t>처리 간단</a:t>
            </a:r>
            <a:r>
              <a:rPr lang="en-US" altLang="ko-KR" sz="2000"/>
              <a:t>; </a:t>
            </a:r>
            <a:r>
              <a:rPr lang="ko-KR" altLang="en-US" sz="2000"/>
              <a:t>단</a:t>
            </a:r>
            <a:r>
              <a:rPr lang="en-US" altLang="ko-KR" sz="2000"/>
              <a:t>, </a:t>
            </a:r>
            <a:r>
              <a:rPr lang="ko-KR" altLang="en-US" sz="2000"/>
              <a:t>동적으로 </a:t>
            </a:r>
            <a:r>
              <a:rPr lang="en-US" altLang="ko-KR" sz="2000"/>
              <a:t>IP </a:t>
            </a:r>
            <a:r>
              <a:rPr lang="ko-KR" altLang="en-US" sz="2000"/>
              <a:t>주소를 배정 받을 수 있어야 함</a:t>
            </a:r>
            <a:r>
              <a:rPr lang="en-US" altLang="ko-KR" sz="2000"/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/>
              <a:t>보안 문제</a:t>
            </a:r>
          </a:p>
          <a:p>
            <a:pPr lvl="1" eaLnBrk="1" hangingPunct="1"/>
            <a:r>
              <a:rPr lang="ko-KR" altLang="en-US" sz="2000"/>
              <a:t>제</a:t>
            </a:r>
            <a:r>
              <a:rPr lang="en-US" altLang="ko-KR" sz="2000"/>
              <a:t>3</a:t>
            </a:r>
            <a:r>
              <a:rPr lang="ko-KR" altLang="en-US" sz="2000"/>
              <a:t>자가 </a:t>
            </a:r>
            <a:r>
              <a:rPr lang="en-US" altLang="ko-KR" sz="2000"/>
              <a:t>FA</a:t>
            </a:r>
            <a:r>
              <a:rPr lang="ko-KR" altLang="en-US" sz="2000"/>
              <a:t>를 자처하며</a:t>
            </a:r>
            <a:r>
              <a:rPr lang="en-US" altLang="ko-KR" sz="2000"/>
              <a:t>, </a:t>
            </a:r>
            <a:r>
              <a:rPr lang="ko-KR" altLang="en-US" sz="2000"/>
              <a:t>이동호스트로의 패킷을 </a:t>
            </a:r>
            <a:r>
              <a:rPr lang="en-US" altLang="ko-KR" sz="2000"/>
              <a:t>interception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/>
              <a:t>Mobile IP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경로 최적화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‘triangle routing problem’</a:t>
            </a:r>
          </a:p>
          <a:p>
            <a:pPr eaLnBrk="1" hangingPunct="1"/>
            <a:r>
              <a:rPr lang="en-US" altLang="ko-KR" sz="2400"/>
              <a:t>HA</a:t>
            </a:r>
            <a:r>
              <a:rPr lang="ko-KR" altLang="en-US" sz="2400"/>
              <a:t>가 송신자에게 </a:t>
            </a:r>
          </a:p>
          <a:p>
            <a:pPr lvl="1" eaLnBrk="1" hangingPunct="1"/>
            <a:r>
              <a:rPr lang="ko-KR" altLang="en-US" sz="2400"/>
              <a:t>‘</a:t>
            </a:r>
            <a:r>
              <a:rPr lang="en-US" altLang="ko-KR" sz="2400"/>
              <a:t>binding update’ </a:t>
            </a:r>
            <a:r>
              <a:rPr lang="ko-KR" altLang="en-US" sz="2400"/>
              <a:t>메시지를 보내서</a:t>
            </a:r>
          </a:p>
          <a:p>
            <a:pPr lvl="1" eaLnBrk="1" hangingPunct="1"/>
            <a:r>
              <a:rPr lang="ko-KR" altLang="en-US" sz="2400"/>
              <a:t>이동호스트의 </a:t>
            </a:r>
            <a:r>
              <a:rPr lang="en-US" altLang="ko-KR" sz="2400"/>
              <a:t>care-of-address</a:t>
            </a:r>
            <a:r>
              <a:rPr lang="ko-KR" altLang="en-US" sz="2400"/>
              <a:t>를 알려줌</a:t>
            </a:r>
          </a:p>
          <a:p>
            <a:pPr eaLnBrk="1" hangingPunct="1"/>
            <a:r>
              <a:rPr lang="ko-KR" altLang="en-US" sz="2400"/>
              <a:t>송신자는 </a:t>
            </a:r>
          </a:p>
          <a:p>
            <a:pPr lvl="1" eaLnBrk="1" hangingPunct="1"/>
            <a:r>
              <a:rPr lang="en-US" altLang="ko-KR" sz="2400"/>
              <a:t>Binding cache</a:t>
            </a:r>
            <a:r>
              <a:rPr lang="ko-KR" altLang="en-US" sz="2400"/>
              <a:t>를 유지하면서</a:t>
            </a:r>
          </a:p>
          <a:p>
            <a:pPr lvl="1" eaLnBrk="1" hangingPunct="1"/>
            <a:r>
              <a:rPr lang="en-US" altLang="ko-KR" sz="2400"/>
              <a:t>FA</a:t>
            </a:r>
            <a:r>
              <a:rPr lang="ko-KR" altLang="en-US" sz="2400"/>
              <a:t>로 직접 터널링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/>
              <a:t> Mobile 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1" name="Group 2"/>
          <p:cNvGrpSpPr>
            <a:grpSpLocks/>
          </p:cNvGrpSpPr>
          <p:nvPr/>
        </p:nvGrpSpPr>
        <p:grpSpPr bwMode="auto">
          <a:xfrm>
            <a:off x="609600" y="1143000"/>
            <a:ext cx="7853363" cy="869950"/>
            <a:chOff x="334" y="295"/>
            <a:chExt cx="4996" cy="597"/>
          </a:xfrm>
        </p:grpSpPr>
        <p:grpSp>
          <p:nvGrpSpPr>
            <p:cNvPr id="2268" name="Group 3"/>
            <p:cNvGrpSpPr>
              <a:grpSpLocks/>
            </p:cNvGrpSpPr>
            <p:nvPr/>
          </p:nvGrpSpPr>
          <p:grpSpPr bwMode="auto">
            <a:xfrm>
              <a:off x="357" y="528"/>
              <a:ext cx="4923" cy="364"/>
              <a:chOff x="357" y="528"/>
              <a:chExt cx="4923" cy="364"/>
            </a:xfrm>
          </p:grpSpPr>
          <p:graphicFrame>
            <p:nvGraphicFramePr>
              <p:cNvPr id="2059" name="Object 4"/>
              <p:cNvGraphicFramePr>
                <a:graphicFrameLocks noChangeAspect="1"/>
              </p:cNvGraphicFramePr>
              <p:nvPr/>
            </p:nvGraphicFramePr>
            <p:xfrm>
              <a:off x="357" y="557"/>
              <a:ext cx="337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1" name="문서" r:id="rId3" imgW="700920" imgH="643320" progId="Word.Document.8">
                      <p:embed/>
                    </p:oleObj>
                  </mc:Choice>
                  <mc:Fallback>
                    <p:oleObj name="문서" r:id="rId3" imgW="700920" imgH="643320" progId="Word.Document.8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" y="557"/>
                            <a:ext cx="337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0" name="Object 5"/>
              <p:cNvGraphicFramePr>
                <a:graphicFrameLocks noChangeAspect="1"/>
              </p:cNvGraphicFramePr>
              <p:nvPr/>
            </p:nvGraphicFramePr>
            <p:xfrm>
              <a:off x="4943" y="556"/>
              <a:ext cx="337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2" name="문서" r:id="rId5" imgW="700920" imgH="643320" progId="Word.Document.8">
                      <p:embed/>
                    </p:oleObj>
                  </mc:Choice>
                  <mc:Fallback>
                    <p:oleObj name="문서" r:id="rId5" imgW="700920" imgH="643320" progId="Word.Document.8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3" y="556"/>
                            <a:ext cx="337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76" name="AutoShape 6"/>
              <p:cNvSpPr>
                <a:spLocks noChangeArrowheads="1"/>
              </p:cNvSpPr>
              <p:nvPr/>
            </p:nvSpPr>
            <p:spPr bwMode="auto">
              <a:xfrm>
                <a:off x="912" y="528"/>
                <a:ext cx="480" cy="336"/>
              </a:xfrm>
              <a:prstGeom prst="cloudCallout">
                <a:avLst>
                  <a:gd name="adj1" fmla="val -16250"/>
                  <a:gd name="adj2" fmla="val 3869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" name="AutoShape 7"/>
              <p:cNvSpPr>
                <a:spLocks noChangeArrowheads="1"/>
              </p:cNvSpPr>
              <p:nvPr/>
            </p:nvSpPr>
            <p:spPr bwMode="auto">
              <a:xfrm>
                <a:off x="2640" y="528"/>
                <a:ext cx="480" cy="336"/>
              </a:xfrm>
              <a:prstGeom prst="cloudCallout">
                <a:avLst>
                  <a:gd name="adj1" fmla="val -16250"/>
                  <a:gd name="adj2" fmla="val 3869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" name="AutoShape 8"/>
              <p:cNvSpPr>
                <a:spLocks noChangeArrowheads="1"/>
              </p:cNvSpPr>
              <p:nvPr/>
            </p:nvSpPr>
            <p:spPr bwMode="auto">
              <a:xfrm>
                <a:off x="4272" y="528"/>
                <a:ext cx="480" cy="336"/>
              </a:xfrm>
              <a:prstGeom prst="cloudCallout">
                <a:avLst>
                  <a:gd name="adj1" fmla="val -16250"/>
                  <a:gd name="adj2" fmla="val 3869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9" name="AutoShape 9"/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528" cy="288"/>
              </a:xfrm>
              <a:prstGeom prst="hexagon">
                <a:avLst>
                  <a:gd name="adj" fmla="val 45833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0" name="AutoShape 10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528" cy="288"/>
              </a:xfrm>
              <a:prstGeom prst="hexagon">
                <a:avLst>
                  <a:gd name="adj" fmla="val 45833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1" name="Line 11"/>
              <p:cNvSpPr>
                <a:spLocks noChangeShapeType="1"/>
              </p:cNvSpPr>
              <p:nvPr/>
            </p:nvSpPr>
            <p:spPr bwMode="auto">
              <a:xfrm flipH="1">
                <a:off x="1392" y="6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2" name="Line 12"/>
              <p:cNvSpPr>
                <a:spLocks noChangeShapeType="1"/>
              </p:cNvSpPr>
              <p:nvPr/>
            </p:nvSpPr>
            <p:spPr bwMode="auto">
              <a:xfrm>
                <a:off x="2256" y="6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3" name="Line 13"/>
              <p:cNvSpPr>
                <a:spLocks noChangeShapeType="1"/>
              </p:cNvSpPr>
              <p:nvPr/>
            </p:nvSpPr>
            <p:spPr bwMode="auto">
              <a:xfrm flipH="1">
                <a:off x="3120" y="6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4" name="Line 14"/>
              <p:cNvSpPr>
                <a:spLocks noChangeShapeType="1"/>
              </p:cNvSpPr>
              <p:nvPr/>
            </p:nvSpPr>
            <p:spPr bwMode="auto">
              <a:xfrm>
                <a:off x="3984" y="6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5" name="Line 15"/>
              <p:cNvSpPr>
                <a:spLocks noChangeShapeType="1"/>
              </p:cNvSpPr>
              <p:nvPr/>
            </p:nvSpPr>
            <p:spPr bwMode="auto">
              <a:xfrm flipH="1">
                <a:off x="672" y="6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86" name="Line 16"/>
              <p:cNvSpPr>
                <a:spLocks noChangeShapeType="1"/>
              </p:cNvSpPr>
              <p:nvPr/>
            </p:nvSpPr>
            <p:spPr bwMode="auto">
              <a:xfrm>
                <a:off x="4752" y="6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269" name="Text Box 17"/>
            <p:cNvSpPr txBox="1">
              <a:spLocks noChangeArrowheads="1"/>
            </p:cNvSpPr>
            <p:nvPr/>
          </p:nvSpPr>
          <p:spPr bwMode="auto">
            <a:xfrm>
              <a:off x="334" y="302"/>
              <a:ext cx="43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400"/>
                <a:t>Station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400"/>
                <a:t>A</a:t>
              </a:r>
            </a:p>
          </p:txBody>
        </p:sp>
        <p:sp>
          <p:nvSpPr>
            <p:cNvPr id="2270" name="Text Box 18"/>
            <p:cNvSpPr txBox="1">
              <a:spLocks noChangeArrowheads="1"/>
            </p:cNvSpPr>
            <p:nvPr/>
          </p:nvSpPr>
          <p:spPr bwMode="auto">
            <a:xfrm>
              <a:off x="4892" y="302"/>
              <a:ext cx="438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400"/>
                <a:t>Station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400"/>
                <a:t>B</a:t>
              </a:r>
            </a:p>
          </p:txBody>
        </p:sp>
        <p:sp>
          <p:nvSpPr>
            <p:cNvPr id="2271" name="Text Box 19"/>
            <p:cNvSpPr txBox="1">
              <a:spLocks noChangeArrowheads="1"/>
            </p:cNvSpPr>
            <p:nvPr/>
          </p:nvSpPr>
          <p:spPr bwMode="auto">
            <a:xfrm>
              <a:off x="873" y="302"/>
              <a:ext cx="51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400"/>
                <a:t>Network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400"/>
                <a:t>1</a:t>
              </a:r>
            </a:p>
          </p:txBody>
        </p:sp>
        <p:sp>
          <p:nvSpPr>
            <p:cNvPr id="2272" name="Text Box 20"/>
            <p:cNvSpPr txBox="1">
              <a:spLocks noChangeArrowheads="1"/>
            </p:cNvSpPr>
            <p:nvPr/>
          </p:nvSpPr>
          <p:spPr bwMode="auto">
            <a:xfrm>
              <a:off x="4269" y="302"/>
              <a:ext cx="51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400"/>
                <a:t>Network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400"/>
                <a:t>3</a:t>
              </a:r>
            </a:p>
          </p:txBody>
        </p:sp>
        <p:sp>
          <p:nvSpPr>
            <p:cNvPr id="2273" name="Text Box 21"/>
            <p:cNvSpPr txBox="1">
              <a:spLocks noChangeArrowheads="1"/>
            </p:cNvSpPr>
            <p:nvPr/>
          </p:nvSpPr>
          <p:spPr bwMode="auto">
            <a:xfrm>
              <a:off x="2637" y="295"/>
              <a:ext cx="51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400"/>
                <a:t>Network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400"/>
                <a:t>2</a:t>
              </a:r>
            </a:p>
          </p:txBody>
        </p:sp>
        <p:sp>
          <p:nvSpPr>
            <p:cNvPr id="2274" name="Text Box 22"/>
            <p:cNvSpPr txBox="1">
              <a:spLocks noChangeArrowheads="1"/>
            </p:cNvSpPr>
            <p:nvPr/>
          </p:nvSpPr>
          <p:spPr bwMode="auto">
            <a:xfrm>
              <a:off x="1894" y="295"/>
              <a:ext cx="217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400"/>
                <a:t>IS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400"/>
                <a:t>a</a:t>
              </a:r>
            </a:p>
          </p:txBody>
        </p:sp>
        <p:sp>
          <p:nvSpPr>
            <p:cNvPr id="2275" name="Text Box 23"/>
            <p:cNvSpPr txBox="1">
              <a:spLocks noChangeArrowheads="1"/>
            </p:cNvSpPr>
            <p:nvPr/>
          </p:nvSpPr>
          <p:spPr bwMode="auto">
            <a:xfrm>
              <a:off x="3624" y="302"/>
              <a:ext cx="21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400"/>
                <a:t>IS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400"/>
                <a:t>b</a:t>
              </a:r>
            </a:p>
          </p:txBody>
        </p:sp>
      </p:grpSp>
      <p:sp>
        <p:nvSpPr>
          <p:cNvPr id="2062" name="Rectangle 24"/>
          <p:cNvSpPr>
            <a:spLocks noChangeArrowheads="1"/>
          </p:cNvSpPr>
          <p:nvPr/>
        </p:nvSpPr>
        <p:spPr bwMode="auto">
          <a:xfrm>
            <a:off x="752475" y="2136775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3" name="Rectangle 25"/>
          <p:cNvSpPr>
            <a:spLocks noChangeArrowheads="1"/>
          </p:cNvSpPr>
          <p:nvPr/>
        </p:nvSpPr>
        <p:spPr bwMode="auto">
          <a:xfrm>
            <a:off x="752475" y="2136775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4" name="Rectangle 26"/>
          <p:cNvSpPr>
            <a:spLocks noChangeArrowheads="1"/>
          </p:cNvSpPr>
          <p:nvPr/>
        </p:nvSpPr>
        <p:spPr bwMode="auto">
          <a:xfrm>
            <a:off x="760413" y="2136775"/>
            <a:ext cx="388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5" name="Rectangle 27"/>
          <p:cNvSpPr>
            <a:spLocks noChangeArrowheads="1"/>
          </p:cNvSpPr>
          <p:nvPr/>
        </p:nvSpPr>
        <p:spPr bwMode="auto">
          <a:xfrm>
            <a:off x="1149350" y="2136775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6" name="Rectangle 28"/>
          <p:cNvSpPr>
            <a:spLocks noChangeArrowheads="1"/>
          </p:cNvSpPr>
          <p:nvPr/>
        </p:nvSpPr>
        <p:spPr bwMode="auto">
          <a:xfrm>
            <a:off x="1149350" y="2136775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7" name="Rectangle 29"/>
          <p:cNvSpPr>
            <a:spLocks noChangeArrowheads="1"/>
          </p:cNvSpPr>
          <p:nvPr/>
        </p:nvSpPr>
        <p:spPr bwMode="auto">
          <a:xfrm>
            <a:off x="752475" y="2144713"/>
            <a:ext cx="7938" cy="2825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8" name="Rectangle 30"/>
          <p:cNvSpPr>
            <a:spLocks noChangeArrowheads="1"/>
          </p:cNvSpPr>
          <p:nvPr/>
        </p:nvSpPr>
        <p:spPr bwMode="auto">
          <a:xfrm>
            <a:off x="752475" y="2427288"/>
            <a:ext cx="79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69" name="Rectangle 31"/>
          <p:cNvSpPr>
            <a:spLocks noChangeArrowheads="1"/>
          </p:cNvSpPr>
          <p:nvPr/>
        </p:nvSpPr>
        <p:spPr bwMode="auto">
          <a:xfrm>
            <a:off x="760413" y="2427288"/>
            <a:ext cx="38893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0" name="Rectangle 32"/>
          <p:cNvSpPr>
            <a:spLocks noChangeArrowheads="1"/>
          </p:cNvSpPr>
          <p:nvPr/>
        </p:nvSpPr>
        <p:spPr bwMode="auto">
          <a:xfrm>
            <a:off x="1149350" y="2427288"/>
            <a:ext cx="79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1" name="Rectangle 33"/>
          <p:cNvSpPr>
            <a:spLocks noChangeArrowheads="1"/>
          </p:cNvSpPr>
          <p:nvPr/>
        </p:nvSpPr>
        <p:spPr bwMode="auto">
          <a:xfrm>
            <a:off x="752475" y="2435225"/>
            <a:ext cx="7938" cy="2841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2" name="Rectangle 34"/>
          <p:cNvSpPr>
            <a:spLocks noChangeArrowheads="1"/>
          </p:cNvSpPr>
          <p:nvPr/>
        </p:nvSpPr>
        <p:spPr bwMode="auto">
          <a:xfrm>
            <a:off x="752475" y="2719388"/>
            <a:ext cx="79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3" name="Rectangle 35"/>
          <p:cNvSpPr>
            <a:spLocks noChangeArrowheads="1"/>
          </p:cNvSpPr>
          <p:nvPr/>
        </p:nvSpPr>
        <p:spPr bwMode="auto">
          <a:xfrm>
            <a:off x="752475" y="2727325"/>
            <a:ext cx="7938" cy="2841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4" name="Rectangle 36"/>
          <p:cNvSpPr>
            <a:spLocks noChangeArrowheads="1"/>
          </p:cNvSpPr>
          <p:nvPr/>
        </p:nvSpPr>
        <p:spPr bwMode="auto">
          <a:xfrm>
            <a:off x="752475" y="3011488"/>
            <a:ext cx="79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5" name="Rectangle 37"/>
          <p:cNvSpPr>
            <a:spLocks noChangeArrowheads="1"/>
          </p:cNvSpPr>
          <p:nvPr/>
        </p:nvSpPr>
        <p:spPr bwMode="auto">
          <a:xfrm>
            <a:off x="760413" y="3011488"/>
            <a:ext cx="38893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6" name="Rectangle 38"/>
          <p:cNvSpPr>
            <a:spLocks noChangeArrowheads="1"/>
          </p:cNvSpPr>
          <p:nvPr/>
        </p:nvSpPr>
        <p:spPr bwMode="auto">
          <a:xfrm>
            <a:off x="1149350" y="3011488"/>
            <a:ext cx="7938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7" name="Rectangle 39"/>
          <p:cNvSpPr>
            <a:spLocks noChangeArrowheads="1"/>
          </p:cNvSpPr>
          <p:nvPr/>
        </p:nvSpPr>
        <p:spPr bwMode="auto">
          <a:xfrm>
            <a:off x="752475" y="3017838"/>
            <a:ext cx="7938" cy="2841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8" name="Rectangle 40"/>
          <p:cNvSpPr>
            <a:spLocks noChangeArrowheads="1"/>
          </p:cNvSpPr>
          <p:nvPr/>
        </p:nvSpPr>
        <p:spPr bwMode="auto">
          <a:xfrm>
            <a:off x="752475" y="33020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752475" y="3309938"/>
            <a:ext cx="7938" cy="2841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752475" y="35941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81" name="Rectangle 43"/>
          <p:cNvSpPr>
            <a:spLocks noChangeArrowheads="1"/>
          </p:cNvSpPr>
          <p:nvPr/>
        </p:nvSpPr>
        <p:spPr bwMode="auto">
          <a:xfrm>
            <a:off x="752475" y="35941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760413" y="3594100"/>
            <a:ext cx="388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1149350" y="35941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1149350" y="35941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085" name="Group 47"/>
          <p:cNvGrpSpPr>
            <a:grpSpLocks/>
          </p:cNvGrpSpPr>
          <p:nvPr/>
        </p:nvGrpSpPr>
        <p:grpSpPr bwMode="auto">
          <a:xfrm>
            <a:off x="752475" y="2133600"/>
            <a:ext cx="7856538" cy="1778000"/>
            <a:chOff x="474" y="1344"/>
            <a:chExt cx="4949" cy="1120"/>
          </a:xfrm>
        </p:grpSpPr>
        <p:grpSp>
          <p:nvGrpSpPr>
            <p:cNvPr id="2189" name="Group 48"/>
            <p:cNvGrpSpPr>
              <a:grpSpLocks/>
            </p:cNvGrpSpPr>
            <p:nvPr/>
          </p:nvGrpSpPr>
          <p:grpSpPr bwMode="auto">
            <a:xfrm>
              <a:off x="474" y="1346"/>
              <a:ext cx="255" cy="923"/>
              <a:chOff x="474" y="1346"/>
              <a:chExt cx="255" cy="923"/>
            </a:xfrm>
          </p:grpSpPr>
          <p:sp>
            <p:nvSpPr>
              <p:cNvPr id="2191" name="Rectangle 49"/>
              <p:cNvSpPr>
                <a:spLocks noChangeArrowheads="1"/>
              </p:cNvSpPr>
              <p:nvPr/>
            </p:nvSpPr>
            <p:spPr bwMode="auto">
              <a:xfrm>
                <a:off x="479" y="1351"/>
                <a:ext cx="245" cy="3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2" name="Rectangle 50"/>
              <p:cNvSpPr>
                <a:spLocks noChangeArrowheads="1"/>
              </p:cNvSpPr>
              <p:nvPr/>
            </p:nvSpPr>
            <p:spPr bwMode="auto">
              <a:xfrm>
                <a:off x="479" y="1383"/>
                <a:ext cx="245" cy="114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3" name="Rectangle 51"/>
              <p:cNvSpPr>
                <a:spLocks noChangeArrowheads="1"/>
              </p:cNvSpPr>
              <p:nvPr/>
            </p:nvSpPr>
            <p:spPr bwMode="auto">
              <a:xfrm>
                <a:off x="566" y="1385"/>
                <a:ext cx="5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00000"/>
                    </a:solidFill>
                  </a:rPr>
                  <a:t>T</a:t>
                </a:r>
                <a:endParaRPr lang="en-US" altLang="ko-KR"/>
              </a:p>
            </p:txBody>
          </p:sp>
          <p:sp>
            <p:nvSpPr>
              <p:cNvPr id="2194" name="Rectangle 52"/>
              <p:cNvSpPr>
                <a:spLocks noChangeArrowheads="1"/>
              </p:cNvSpPr>
              <p:nvPr/>
            </p:nvSpPr>
            <p:spPr bwMode="auto">
              <a:xfrm>
                <a:off x="479" y="1497"/>
                <a:ext cx="245" cy="3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5" name="Line 53"/>
              <p:cNvSpPr>
                <a:spLocks noChangeShapeType="1"/>
              </p:cNvSpPr>
              <p:nvPr/>
            </p:nvSpPr>
            <p:spPr bwMode="auto">
              <a:xfrm>
                <a:off x="474" y="1346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6" name="Line 54"/>
              <p:cNvSpPr>
                <a:spLocks noChangeShapeType="1"/>
              </p:cNvSpPr>
              <p:nvPr/>
            </p:nvSpPr>
            <p:spPr bwMode="auto">
              <a:xfrm>
                <a:off x="474" y="1346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7" name="Line 55"/>
              <p:cNvSpPr>
                <a:spLocks noChangeShapeType="1"/>
              </p:cNvSpPr>
              <p:nvPr/>
            </p:nvSpPr>
            <p:spPr bwMode="auto">
              <a:xfrm>
                <a:off x="474" y="1346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8" name="Line 56"/>
              <p:cNvSpPr>
                <a:spLocks noChangeShapeType="1"/>
              </p:cNvSpPr>
              <p:nvPr/>
            </p:nvSpPr>
            <p:spPr bwMode="auto">
              <a:xfrm>
                <a:off x="474" y="1346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9" name="Line 57"/>
              <p:cNvSpPr>
                <a:spLocks noChangeShapeType="1"/>
              </p:cNvSpPr>
              <p:nvPr/>
            </p:nvSpPr>
            <p:spPr bwMode="auto">
              <a:xfrm>
                <a:off x="479" y="1346"/>
                <a:ext cx="24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0" name="Line 58"/>
              <p:cNvSpPr>
                <a:spLocks noChangeShapeType="1"/>
              </p:cNvSpPr>
              <p:nvPr/>
            </p:nvSpPr>
            <p:spPr bwMode="auto">
              <a:xfrm>
                <a:off x="724" y="1346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1" name="Line 59"/>
              <p:cNvSpPr>
                <a:spLocks noChangeShapeType="1"/>
              </p:cNvSpPr>
              <p:nvPr/>
            </p:nvSpPr>
            <p:spPr bwMode="auto">
              <a:xfrm>
                <a:off x="724" y="1346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2" name="Line 60"/>
              <p:cNvSpPr>
                <a:spLocks noChangeShapeType="1"/>
              </p:cNvSpPr>
              <p:nvPr/>
            </p:nvSpPr>
            <p:spPr bwMode="auto">
              <a:xfrm>
                <a:off x="724" y="1346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3" name="Line 61"/>
              <p:cNvSpPr>
                <a:spLocks noChangeShapeType="1"/>
              </p:cNvSpPr>
              <p:nvPr/>
            </p:nvSpPr>
            <p:spPr bwMode="auto">
              <a:xfrm>
                <a:off x="724" y="1346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4" name="Line 62"/>
              <p:cNvSpPr>
                <a:spLocks noChangeShapeType="1"/>
              </p:cNvSpPr>
              <p:nvPr/>
            </p:nvSpPr>
            <p:spPr bwMode="auto">
              <a:xfrm>
                <a:off x="474" y="1351"/>
                <a:ext cx="1" cy="1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5" name="Rectangle 63"/>
              <p:cNvSpPr>
                <a:spLocks noChangeArrowheads="1"/>
              </p:cNvSpPr>
              <p:nvPr/>
            </p:nvSpPr>
            <p:spPr bwMode="auto">
              <a:xfrm>
                <a:off x="724" y="1351"/>
                <a:ext cx="5" cy="1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6" name="Line 64"/>
              <p:cNvSpPr>
                <a:spLocks noChangeShapeType="1"/>
              </p:cNvSpPr>
              <p:nvPr/>
            </p:nvSpPr>
            <p:spPr bwMode="auto">
              <a:xfrm>
                <a:off x="724" y="1351"/>
                <a:ext cx="1" cy="17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7" name="Rectangle 65"/>
              <p:cNvSpPr>
                <a:spLocks noChangeArrowheads="1"/>
              </p:cNvSpPr>
              <p:nvPr/>
            </p:nvSpPr>
            <p:spPr bwMode="auto">
              <a:xfrm>
                <a:off x="479" y="1535"/>
                <a:ext cx="245" cy="31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8" name="Rectangle 66"/>
              <p:cNvSpPr>
                <a:spLocks noChangeArrowheads="1"/>
              </p:cNvSpPr>
              <p:nvPr/>
            </p:nvSpPr>
            <p:spPr bwMode="auto">
              <a:xfrm>
                <a:off x="479" y="1566"/>
                <a:ext cx="245" cy="115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9" name="Rectangle 67"/>
              <p:cNvSpPr>
                <a:spLocks noChangeArrowheads="1"/>
              </p:cNvSpPr>
              <p:nvPr/>
            </p:nvSpPr>
            <p:spPr bwMode="auto">
              <a:xfrm>
                <a:off x="582" y="1569"/>
                <a:ext cx="3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10000"/>
                    </a:solidFill>
                  </a:rPr>
                  <a:t>I</a:t>
                </a:r>
                <a:endParaRPr lang="en-US" altLang="ko-KR"/>
              </a:p>
            </p:txBody>
          </p:sp>
          <p:sp>
            <p:nvSpPr>
              <p:cNvPr id="2210" name="Rectangle 68"/>
              <p:cNvSpPr>
                <a:spLocks noChangeArrowheads="1"/>
              </p:cNvSpPr>
              <p:nvPr/>
            </p:nvSpPr>
            <p:spPr bwMode="auto">
              <a:xfrm>
                <a:off x="479" y="1681"/>
                <a:ext cx="245" cy="3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1" name="Line 69"/>
              <p:cNvSpPr>
                <a:spLocks noChangeShapeType="1"/>
              </p:cNvSpPr>
              <p:nvPr/>
            </p:nvSpPr>
            <p:spPr bwMode="auto">
              <a:xfrm>
                <a:off x="474" y="1529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2" name="Line 70"/>
              <p:cNvSpPr>
                <a:spLocks noChangeShapeType="1"/>
              </p:cNvSpPr>
              <p:nvPr/>
            </p:nvSpPr>
            <p:spPr bwMode="auto">
              <a:xfrm>
                <a:off x="474" y="152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3" name="Line 71"/>
              <p:cNvSpPr>
                <a:spLocks noChangeShapeType="1"/>
              </p:cNvSpPr>
              <p:nvPr/>
            </p:nvSpPr>
            <p:spPr bwMode="auto">
              <a:xfrm>
                <a:off x="479" y="1529"/>
                <a:ext cx="24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4" name="Line 72"/>
              <p:cNvSpPr>
                <a:spLocks noChangeShapeType="1"/>
              </p:cNvSpPr>
              <p:nvPr/>
            </p:nvSpPr>
            <p:spPr bwMode="auto">
              <a:xfrm>
                <a:off x="724" y="1529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5" name="Line 73"/>
              <p:cNvSpPr>
                <a:spLocks noChangeShapeType="1"/>
              </p:cNvSpPr>
              <p:nvPr/>
            </p:nvSpPr>
            <p:spPr bwMode="auto">
              <a:xfrm>
                <a:off x="724" y="1529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6" name="Line 74"/>
              <p:cNvSpPr>
                <a:spLocks noChangeShapeType="1"/>
              </p:cNvSpPr>
              <p:nvPr/>
            </p:nvSpPr>
            <p:spPr bwMode="auto">
              <a:xfrm>
                <a:off x="474" y="1534"/>
                <a:ext cx="1" cy="17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7" name="Rectangle 75"/>
              <p:cNvSpPr>
                <a:spLocks noChangeArrowheads="1"/>
              </p:cNvSpPr>
              <p:nvPr/>
            </p:nvSpPr>
            <p:spPr bwMode="auto">
              <a:xfrm>
                <a:off x="724" y="1534"/>
                <a:ext cx="5" cy="1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8" name="Line 76"/>
              <p:cNvSpPr>
                <a:spLocks noChangeShapeType="1"/>
              </p:cNvSpPr>
              <p:nvPr/>
            </p:nvSpPr>
            <p:spPr bwMode="auto">
              <a:xfrm>
                <a:off x="724" y="1534"/>
                <a:ext cx="1" cy="17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9" name="Rectangle 77"/>
              <p:cNvSpPr>
                <a:spLocks noChangeArrowheads="1"/>
              </p:cNvSpPr>
              <p:nvPr/>
            </p:nvSpPr>
            <p:spPr bwMode="auto">
              <a:xfrm>
                <a:off x="479" y="1718"/>
                <a:ext cx="245" cy="3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0" name="Rectangle 78"/>
              <p:cNvSpPr>
                <a:spLocks noChangeArrowheads="1"/>
              </p:cNvSpPr>
              <p:nvPr/>
            </p:nvSpPr>
            <p:spPr bwMode="auto">
              <a:xfrm>
                <a:off x="479" y="1750"/>
                <a:ext cx="245" cy="114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1" name="Rectangle 79"/>
              <p:cNvSpPr>
                <a:spLocks noChangeArrowheads="1"/>
              </p:cNvSpPr>
              <p:nvPr/>
            </p:nvSpPr>
            <p:spPr bwMode="auto">
              <a:xfrm>
                <a:off x="530" y="1752"/>
                <a:ext cx="11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10000"/>
                    </a:solidFill>
                  </a:rPr>
                  <a:t>N1</a:t>
                </a:r>
                <a:endParaRPr lang="en-US" altLang="ko-KR"/>
              </a:p>
            </p:txBody>
          </p:sp>
          <p:sp>
            <p:nvSpPr>
              <p:cNvPr id="2222" name="Rectangle 80"/>
              <p:cNvSpPr>
                <a:spLocks noChangeArrowheads="1"/>
              </p:cNvSpPr>
              <p:nvPr/>
            </p:nvSpPr>
            <p:spPr bwMode="auto">
              <a:xfrm>
                <a:off x="479" y="1864"/>
                <a:ext cx="245" cy="33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3" name="Line 81"/>
              <p:cNvSpPr>
                <a:spLocks noChangeShapeType="1"/>
              </p:cNvSpPr>
              <p:nvPr/>
            </p:nvSpPr>
            <p:spPr bwMode="auto">
              <a:xfrm>
                <a:off x="474" y="1713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4" name="Line 82"/>
              <p:cNvSpPr>
                <a:spLocks noChangeShapeType="1"/>
              </p:cNvSpPr>
              <p:nvPr/>
            </p:nvSpPr>
            <p:spPr bwMode="auto">
              <a:xfrm>
                <a:off x="474" y="1713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5" name="Rectangle 83"/>
              <p:cNvSpPr>
                <a:spLocks noChangeArrowheads="1"/>
              </p:cNvSpPr>
              <p:nvPr/>
            </p:nvSpPr>
            <p:spPr bwMode="auto">
              <a:xfrm>
                <a:off x="479" y="1713"/>
                <a:ext cx="24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6" name="Line 84"/>
              <p:cNvSpPr>
                <a:spLocks noChangeShapeType="1"/>
              </p:cNvSpPr>
              <p:nvPr/>
            </p:nvSpPr>
            <p:spPr bwMode="auto">
              <a:xfrm>
                <a:off x="479" y="1713"/>
                <a:ext cx="24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7" name="Rectangle 85"/>
              <p:cNvSpPr>
                <a:spLocks noChangeArrowheads="1"/>
              </p:cNvSpPr>
              <p:nvPr/>
            </p:nvSpPr>
            <p:spPr bwMode="auto">
              <a:xfrm>
                <a:off x="724" y="1713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8" name="Line 86"/>
              <p:cNvSpPr>
                <a:spLocks noChangeShapeType="1"/>
              </p:cNvSpPr>
              <p:nvPr/>
            </p:nvSpPr>
            <p:spPr bwMode="auto">
              <a:xfrm>
                <a:off x="724" y="1713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9" name="Line 87"/>
              <p:cNvSpPr>
                <a:spLocks noChangeShapeType="1"/>
              </p:cNvSpPr>
              <p:nvPr/>
            </p:nvSpPr>
            <p:spPr bwMode="auto">
              <a:xfrm>
                <a:off x="724" y="1713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0" name="Line 88"/>
              <p:cNvSpPr>
                <a:spLocks noChangeShapeType="1"/>
              </p:cNvSpPr>
              <p:nvPr/>
            </p:nvSpPr>
            <p:spPr bwMode="auto">
              <a:xfrm>
                <a:off x="474" y="1718"/>
                <a:ext cx="1" cy="17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1" name="Rectangle 89"/>
              <p:cNvSpPr>
                <a:spLocks noChangeArrowheads="1"/>
              </p:cNvSpPr>
              <p:nvPr/>
            </p:nvSpPr>
            <p:spPr bwMode="auto">
              <a:xfrm>
                <a:off x="724" y="1718"/>
                <a:ext cx="5" cy="1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2" name="Line 90"/>
              <p:cNvSpPr>
                <a:spLocks noChangeShapeType="1"/>
              </p:cNvSpPr>
              <p:nvPr/>
            </p:nvSpPr>
            <p:spPr bwMode="auto">
              <a:xfrm>
                <a:off x="724" y="1718"/>
                <a:ext cx="1" cy="17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3" name="Rectangle 91"/>
              <p:cNvSpPr>
                <a:spLocks noChangeArrowheads="1"/>
              </p:cNvSpPr>
              <p:nvPr/>
            </p:nvSpPr>
            <p:spPr bwMode="auto">
              <a:xfrm>
                <a:off x="479" y="1901"/>
                <a:ext cx="245" cy="33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4" name="Rectangle 92"/>
              <p:cNvSpPr>
                <a:spLocks noChangeArrowheads="1"/>
              </p:cNvSpPr>
              <p:nvPr/>
            </p:nvSpPr>
            <p:spPr bwMode="auto">
              <a:xfrm>
                <a:off x="479" y="1934"/>
                <a:ext cx="245" cy="114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5" name="Rectangle 93"/>
              <p:cNvSpPr>
                <a:spLocks noChangeArrowheads="1"/>
              </p:cNvSpPr>
              <p:nvPr/>
            </p:nvSpPr>
            <p:spPr bwMode="auto">
              <a:xfrm>
                <a:off x="537" y="1936"/>
                <a:ext cx="10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10000"/>
                    </a:solidFill>
                  </a:rPr>
                  <a:t>L1</a:t>
                </a:r>
                <a:endParaRPr lang="en-US" altLang="ko-KR"/>
              </a:p>
            </p:txBody>
          </p:sp>
          <p:sp>
            <p:nvSpPr>
              <p:cNvPr id="2236" name="Rectangle 94"/>
              <p:cNvSpPr>
                <a:spLocks noChangeArrowheads="1"/>
              </p:cNvSpPr>
              <p:nvPr/>
            </p:nvSpPr>
            <p:spPr bwMode="auto">
              <a:xfrm>
                <a:off x="479" y="2048"/>
                <a:ext cx="245" cy="3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7" name="Line 95"/>
              <p:cNvSpPr>
                <a:spLocks noChangeShapeType="1"/>
              </p:cNvSpPr>
              <p:nvPr/>
            </p:nvSpPr>
            <p:spPr bwMode="auto">
              <a:xfrm>
                <a:off x="474" y="189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8" name="Line 96"/>
              <p:cNvSpPr>
                <a:spLocks noChangeShapeType="1"/>
              </p:cNvSpPr>
              <p:nvPr/>
            </p:nvSpPr>
            <p:spPr bwMode="auto">
              <a:xfrm>
                <a:off x="474" y="1897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9" name="Line 97"/>
              <p:cNvSpPr>
                <a:spLocks noChangeShapeType="1"/>
              </p:cNvSpPr>
              <p:nvPr/>
            </p:nvSpPr>
            <p:spPr bwMode="auto">
              <a:xfrm>
                <a:off x="479" y="1897"/>
                <a:ext cx="24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0" name="Line 98"/>
              <p:cNvSpPr>
                <a:spLocks noChangeShapeType="1"/>
              </p:cNvSpPr>
              <p:nvPr/>
            </p:nvSpPr>
            <p:spPr bwMode="auto">
              <a:xfrm>
                <a:off x="724" y="1897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1" name="Line 99"/>
              <p:cNvSpPr>
                <a:spLocks noChangeShapeType="1"/>
              </p:cNvSpPr>
              <p:nvPr/>
            </p:nvSpPr>
            <p:spPr bwMode="auto">
              <a:xfrm>
                <a:off x="724" y="1897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2" name="Line 100"/>
              <p:cNvSpPr>
                <a:spLocks noChangeShapeType="1"/>
              </p:cNvSpPr>
              <p:nvPr/>
            </p:nvSpPr>
            <p:spPr bwMode="auto">
              <a:xfrm>
                <a:off x="474" y="1901"/>
                <a:ext cx="1" cy="17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3" name="Rectangle 101"/>
              <p:cNvSpPr>
                <a:spLocks noChangeArrowheads="1"/>
              </p:cNvSpPr>
              <p:nvPr/>
            </p:nvSpPr>
            <p:spPr bwMode="auto">
              <a:xfrm>
                <a:off x="724" y="1901"/>
                <a:ext cx="5" cy="1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4" name="Line 102"/>
              <p:cNvSpPr>
                <a:spLocks noChangeShapeType="1"/>
              </p:cNvSpPr>
              <p:nvPr/>
            </p:nvSpPr>
            <p:spPr bwMode="auto">
              <a:xfrm>
                <a:off x="724" y="1901"/>
                <a:ext cx="1" cy="17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5" name="Rectangle 103"/>
              <p:cNvSpPr>
                <a:spLocks noChangeArrowheads="1"/>
              </p:cNvSpPr>
              <p:nvPr/>
            </p:nvSpPr>
            <p:spPr bwMode="auto">
              <a:xfrm>
                <a:off x="479" y="2085"/>
                <a:ext cx="245" cy="32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6" name="Rectangle 104"/>
              <p:cNvSpPr>
                <a:spLocks noChangeArrowheads="1"/>
              </p:cNvSpPr>
              <p:nvPr/>
            </p:nvSpPr>
            <p:spPr bwMode="auto">
              <a:xfrm>
                <a:off x="479" y="2117"/>
                <a:ext cx="245" cy="114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7" name="Rectangle 105"/>
              <p:cNvSpPr>
                <a:spLocks noChangeArrowheads="1"/>
              </p:cNvSpPr>
              <p:nvPr/>
            </p:nvSpPr>
            <p:spPr bwMode="auto">
              <a:xfrm>
                <a:off x="540" y="2119"/>
                <a:ext cx="10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200">
                    <a:solidFill>
                      <a:srgbClr val="010000"/>
                    </a:solidFill>
                  </a:rPr>
                  <a:t>P1</a:t>
                </a:r>
                <a:endParaRPr lang="en-US" altLang="ko-KR"/>
              </a:p>
            </p:txBody>
          </p:sp>
          <p:sp>
            <p:nvSpPr>
              <p:cNvPr id="2248" name="Rectangle 106"/>
              <p:cNvSpPr>
                <a:spLocks noChangeArrowheads="1"/>
              </p:cNvSpPr>
              <p:nvPr/>
            </p:nvSpPr>
            <p:spPr bwMode="auto">
              <a:xfrm>
                <a:off x="479" y="2231"/>
                <a:ext cx="245" cy="33"/>
              </a:xfrm>
              <a:prstGeom prst="rect">
                <a:avLst/>
              </a:prstGeom>
              <a:solidFill>
                <a:srgbClr val="BFBF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9" name="Line 107"/>
              <p:cNvSpPr>
                <a:spLocks noChangeShapeType="1"/>
              </p:cNvSpPr>
              <p:nvPr/>
            </p:nvSpPr>
            <p:spPr bwMode="auto">
              <a:xfrm>
                <a:off x="474" y="2080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0" name="Line 108"/>
              <p:cNvSpPr>
                <a:spLocks noChangeShapeType="1"/>
              </p:cNvSpPr>
              <p:nvPr/>
            </p:nvSpPr>
            <p:spPr bwMode="auto">
              <a:xfrm>
                <a:off x="474" y="208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1" name="Rectangle 109"/>
              <p:cNvSpPr>
                <a:spLocks noChangeArrowheads="1"/>
              </p:cNvSpPr>
              <p:nvPr/>
            </p:nvSpPr>
            <p:spPr bwMode="auto">
              <a:xfrm>
                <a:off x="479" y="2080"/>
                <a:ext cx="24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2" name="Line 110"/>
              <p:cNvSpPr>
                <a:spLocks noChangeShapeType="1"/>
              </p:cNvSpPr>
              <p:nvPr/>
            </p:nvSpPr>
            <p:spPr bwMode="auto">
              <a:xfrm>
                <a:off x="479" y="2080"/>
                <a:ext cx="24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3" name="Rectangle 111"/>
              <p:cNvSpPr>
                <a:spLocks noChangeArrowheads="1"/>
              </p:cNvSpPr>
              <p:nvPr/>
            </p:nvSpPr>
            <p:spPr bwMode="auto">
              <a:xfrm>
                <a:off x="724" y="208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4" name="Line 112"/>
              <p:cNvSpPr>
                <a:spLocks noChangeShapeType="1"/>
              </p:cNvSpPr>
              <p:nvPr/>
            </p:nvSpPr>
            <p:spPr bwMode="auto">
              <a:xfrm>
                <a:off x="724" y="2080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5" name="Line 113"/>
              <p:cNvSpPr>
                <a:spLocks noChangeShapeType="1"/>
              </p:cNvSpPr>
              <p:nvPr/>
            </p:nvSpPr>
            <p:spPr bwMode="auto">
              <a:xfrm>
                <a:off x="724" y="2080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6" name="Line 114"/>
              <p:cNvSpPr>
                <a:spLocks noChangeShapeType="1"/>
              </p:cNvSpPr>
              <p:nvPr/>
            </p:nvSpPr>
            <p:spPr bwMode="auto">
              <a:xfrm>
                <a:off x="474" y="2085"/>
                <a:ext cx="1" cy="17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7" name="Line 115"/>
              <p:cNvSpPr>
                <a:spLocks noChangeShapeType="1"/>
              </p:cNvSpPr>
              <p:nvPr/>
            </p:nvSpPr>
            <p:spPr bwMode="auto">
              <a:xfrm>
                <a:off x="474" y="226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8" name="Line 116"/>
              <p:cNvSpPr>
                <a:spLocks noChangeShapeType="1"/>
              </p:cNvSpPr>
              <p:nvPr/>
            </p:nvSpPr>
            <p:spPr bwMode="auto">
              <a:xfrm>
                <a:off x="474" y="226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9" name="Line 117"/>
              <p:cNvSpPr>
                <a:spLocks noChangeShapeType="1"/>
              </p:cNvSpPr>
              <p:nvPr/>
            </p:nvSpPr>
            <p:spPr bwMode="auto">
              <a:xfrm>
                <a:off x="474" y="226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0" name="Line 118"/>
              <p:cNvSpPr>
                <a:spLocks noChangeShapeType="1"/>
              </p:cNvSpPr>
              <p:nvPr/>
            </p:nvSpPr>
            <p:spPr bwMode="auto">
              <a:xfrm>
                <a:off x="474" y="226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1" name="Line 119"/>
              <p:cNvSpPr>
                <a:spLocks noChangeShapeType="1"/>
              </p:cNvSpPr>
              <p:nvPr/>
            </p:nvSpPr>
            <p:spPr bwMode="auto">
              <a:xfrm>
                <a:off x="479" y="2264"/>
                <a:ext cx="24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2" name="Rectangle 120"/>
              <p:cNvSpPr>
                <a:spLocks noChangeArrowheads="1"/>
              </p:cNvSpPr>
              <p:nvPr/>
            </p:nvSpPr>
            <p:spPr bwMode="auto">
              <a:xfrm>
                <a:off x="724" y="2085"/>
                <a:ext cx="5" cy="1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3" name="Line 121"/>
              <p:cNvSpPr>
                <a:spLocks noChangeShapeType="1"/>
              </p:cNvSpPr>
              <p:nvPr/>
            </p:nvSpPr>
            <p:spPr bwMode="auto">
              <a:xfrm>
                <a:off x="724" y="2085"/>
                <a:ext cx="1" cy="17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4" name="Line 122"/>
              <p:cNvSpPr>
                <a:spLocks noChangeShapeType="1"/>
              </p:cNvSpPr>
              <p:nvPr/>
            </p:nvSpPr>
            <p:spPr bwMode="auto">
              <a:xfrm>
                <a:off x="724" y="226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5" name="Line 123"/>
              <p:cNvSpPr>
                <a:spLocks noChangeShapeType="1"/>
              </p:cNvSpPr>
              <p:nvPr/>
            </p:nvSpPr>
            <p:spPr bwMode="auto">
              <a:xfrm>
                <a:off x="724" y="226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6" name="Line 124"/>
              <p:cNvSpPr>
                <a:spLocks noChangeShapeType="1"/>
              </p:cNvSpPr>
              <p:nvPr/>
            </p:nvSpPr>
            <p:spPr bwMode="auto">
              <a:xfrm>
                <a:off x="724" y="226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7" name="Line 125"/>
              <p:cNvSpPr>
                <a:spLocks noChangeShapeType="1"/>
              </p:cNvSpPr>
              <p:nvPr/>
            </p:nvSpPr>
            <p:spPr bwMode="auto">
              <a:xfrm>
                <a:off x="724" y="226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aphicFrame>
          <p:nvGraphicFramePr>
            <p:cNvPr id="2056" name="Object 126"/>
            <p:cNvGraphicFramePr>
              <a:graphicFrameLocks noChangeAspect="1"/>
            </p:cNvGraphicFramePr>
            <p:nvPr/>
          </p:nvGraphicFramePr>
          <p:xfrm>
            <a:off x="3389" y="1522"/>
            <a:ext cx="807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3" name="문서" r:id="rId6" imgW="1318320" imgH="1830240" progId="Word.Document.8">
                    <p:embed/>
                  </p:oleObj>
                </mc:Choice>
                <mc:Fallback>
                  <p:oleObj name="문서" r:id="rId6" imgW="1318320" imgH="1830240" progId="Word.Document.8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9" y="1522"/>
                          <a:ext cx="807" cy="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127"/>
            <p:cNvGraphicFramePr>
              <a:graphicFrameLocks noChangeAspect="1"/>
            </p:cNvGraphicFramePr>
            <p:nvPr/>
          </p:nvGraphicFramePr>
          <p:xfrm>
            <a:off x="4952" y="1344"/>
            <a:ext cx="471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4" name="문서" r:id="rId8" imgW="1033920" imgH="2695680" progId="Word.Document.8">
                    <p:embed/>
                  </p:oleObj>
                </mc:Choice>
                <mc:Fallback>
                  <p:oleObj name="문서" r:id="rId8" imgW="1033920" imgH="2695680" progId="Word.Document.8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1344"/>
                          <a:ext cx="471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128"/>
            <p:cNvGraphicFramePr>
              <a:graphicFrameLocks noChangeAspect="1"/>
            </p:cNvGraphicFramePr>
            <p:nvPr/>
          </p:nvGraphicFramePr>
          <p:xfrm>
            <a:off x="1635" y="1522"/>
            <a:ext cx="807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5" name="문서" r:id="rId10" imgW="1318320" imgH="1830240" progId="Word.Document.8">
                    <p:embed/>
                  </p:oleObj>
                </mc:Choice>
                <mc:Fallback>
                  <p:oleObj name="문서" r:id="rId10" imgW="1318320" imgH="1830240" progId="Word.Document.8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5" y="1522"/>
                          <a:ext cx="807" cy="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0" name="Text Box 129"/>
            <p:cNvSpPr txBox="1">
              <a:spLocks noChangeArrowheads="1"/>
            </p:cNvSpPr>
            <p:nvPr/>
          </p:nvSpPr>
          <p:spPr bwMode="auto">
            <a:xfrm>
              <a:off x="1875" y="2252"/>
              <a:ext cx="1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(a) Connectionless internet protocol</a:t>
              </a:r>
            </a:p>
          </p:txBody>
        </p:sp>
      </p:grpSp>
      <p:grpSp>
        <p:nvGrpSpPr>
          <p:cNvPr id="2086" name="Group 130"/>
          <p:cNvGrpSpPr>
            <a:grpSpLocks/>
          </p:cNvGrpSpPr>
          <p:nvPr/>
        </p:nvGrpSpPr>
        <p:grpSpPr bwMode="auto">
          <a:xfrm>
            <a:off x="685800" y="3886200"/>
            <a:ext cx="7847013" cy="1589088"/>
            <a:chOff x="292" y="300"/>
            <a:chExt cx="5132" cy="1603"/>
          </a:xfrm>
        </p:grpSpPr>
        <p:graphicFrame>
          <p:nvGraphicFramePr>
            <p:cNvPr id="2052" name="Object 131"/>
            <p:cNvGraphicFramePr>
              <a:graphicFrameLocks noChangeAspect="1"/>
            </p:cNvGraphicFramePr>
            <p:nvPr/>
          </p:nvGraphicFramePr>
          <p:xfrm>
            <a:off x="292" y="302"/>
            <a:ext cx="428" cy="1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6" name="문서" r:id="rId12" imgW="748080" imgH="2752560" progId="Word.Document.8">
                    <p:embed/>
                  </p:oleObj>
                </mc:Choice>
                <mc:Fallback>
                  <p:oleObj name="문서" r:id="rId12" imgW="748080" imgH="2752560" progId="Word.Document.8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" y="302"/>
                          <a:ext cx="428" cy="1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4" name="Text Box 132"/>
            <p:cNvSpPr txBox="1">
              <a:spLocks noChangeArrowheads="1"/>
            </p:cNvSpPr>
            <p:nvPr/>
          </p:nvSpPr>
          <p:spPr bwMode="auto">
            <a:xfrm>
              <a:off x="2530" y="1564"/>
              <a:ext cx="672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(b) Bridge</a:t>
              </a:r>
            </a:p>
          </p:txBody>
        </p:sp>
        <p:graphicFrame>
          <p:nvGraphicFramePr>
            <p:cNvPr id="2053" name="Object 133"/>
            <p:cNvGraphicFramePr>
              <a:graphicFrameLocks noChangeAspect="1"/>
            </p:cNvGraphicFramePr>
            <p:nvPr/>
          </p:nvGraphicFramePr>
          <p:xfrm>
            <a:off x="4996" y="300"/>
            <a:ext cx="428" cy="1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7" name="문서" r:id="rId14" imgW="748080" imgH="2752560" progId="Word.Document.8">
                    <p:embed/>
                  </p:oleObj>
                </mc:Choice>
                <mc:Fallback>
                  <p:oleObj name="문서" r:id="rId14" imgW="748080" imgH="2752560" progId="Word.Document.8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300"/>
                          <a:ext cx="428" cy="1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85" name="Group 134"/>
            <p:cNvGrpSpPr>
              <a:grpSpLocks/>
            </p:cNvGrpSpPr>
            <p:nvPr/>
          </p:nvGrpSpPr>
          <p:grpSpPr bwMode="auto">
            <a:xfrm>
              <a:off x="1536" y="969"/>
              <a:ext cx="745" cy="642"/>
              <a:chOff x="1536" y="969"/>
              <a:chExt cx="745" cy="642"/>
            </a:xfrm>
          </p:grpSpPr>
          <p:graphicFrame>
            <p:nvGraphicFramePr>
              <p:cNvPr id="2055" name="Object 135"/>
              <p:cNvGraphicFramePr>
                <a:graphicFrameLocks noChangeAspect="1"/>
              </p:cNvGraphicFramePr>
              <p:nvPr/>
            </p:nvGraphicFramePr>
            <p:xfrm>
              <a:off x="1536" y="1015"/>
              <a:ext cx="745" cy="5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8" name="문서" r:id="rId16" imgW="1203840" imgH="999360" progId="Word.Document.8">
                      <p:embed/>
                    </p:oleObj>
                  </mc:Choice>
                  <mc:Fallback>
                    <p:oleObj name="문서" r:id="rId16" imgW="1203840" imgH="999360" progId="Word.Document.8">
                      <p:embed/>
                      <p:pic>
                        <p:nvPicPr>
                          <p:cNvPr id="0" name="Object 1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015"/>
                            <a:ext cx="745" cy="5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88" name="Text Box 136"/>
              <p:cNvSpPr txBox="1">
                <a:spLocks noChangeArrowheads="1"/>
              </p:cNvSpPr>
              <p:nvPr/>
            </p:nvSpPr>
            <p:spPr bwMode="auto">
              <a:xfrm>
                <a:off x="1829" y="969"/>
                <a:ext cx="220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/>
                  <a:t>R</a:t>
                </a:r>
              </a:p>
            </p:txBody>
          </p:sp>
        </p:grpSp>
        <p:grpSp>
          <p:nvGrpSpPr>
            <p:cNvPr id="2186" name="Group 137"/>
            <p:cNvGrpSpPr>
              <a:grpSpLocks/>
            </p:cNvGrpSpPr>
            <p:nvPr/>
          </p:nvGrpSpPr>
          <p:grpSpPr bwMode="auto">
            <a:xfrm>
              <a:off x="3312" y="969"/>
              <a:ext cx="745" cy="640"/>
              <a:chOff x="1536" y="971"/>
              <a:chExt cx="745" cy="640"/>
            </a:xfrm>
          </p:grpSpPr>
          <p:graphicFrame>
            <p:nvGraphicFramePr>
              <p:cNvPr id="2054" name="Object 138"/>
              <p:cNvGraphicFramePr>
                <a:graphicFrameLocks noChangeAspect="1"/>
              </p:cNvGraphicFramePr>
              <p:nvPr/>
            </p:nvGraphicFramePr>
            <p:xfrm>
              <a:off x="1536" y="1015"/>
              <a:ext cx="745" cy="5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39" name="문서" r:id="rId18" imgW="1203840" imgH="999360" progId="Word.Document.8">
                      <p:embed/>
                    </p:oleObj>
                  </mc:Choice>
                  <mc:Fallback>
                    <p:oleObj name="문서" r:id="rId18" imgW="1203840" imgH="999360" progId="Word.Document.8">
                      <p:embed/>
                      <p:pic>
                        <p:nvPicPr>
                          <p:cNvPr id="0" name="Object 1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015"/>
                            <a:ext cx="745" cy="5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87" name="Text Box 139"/>
              <p:cNvSpPr txBox="1">
                <a:spLocks noChangeArrowheads="1"/>
              </p:cNvSpPr>
              <p:nvPr/>
            </p:nvSpPr>
            <p:spPr bwMode="auto">
              <a:xfrm>
                <a:off x="1829" y="971"/>
                <a:ext cx="220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/>
                  <a:t>R</a:t>
                </a:r>
              </a:p>
            </p:txBody>
          </p:sp>
        </p:grpSp>
      </p:grpSp>
      <p:graphicFrame>
        <p:nvGraphicFramePr>
          <p:cNvPr id="2050" name="Object 140"/>
          <p:cNvGraphicFramePr>
            <a:graphicFrameLocks noChangeAspect="1"/>
          </p:cNvGraphicFramePr>
          <p:nvPr/>
        </p:nvGraphicFramePr>
        <p:xfrm>
          <a:off x="685800" y="5270500"/>
          <a:ext cx="65405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" name="문서" r:id="rId20" imgW="748080" imgH="2752560" progId="Word.Document.8">
                  <p:embed/>
                </p:oleObj>
              </mc:Choice>
              <mc:Fallback>
                <p:oleObj name="문서" r:id="rId20" imgW="748080" imgH="2752560" progId="Word.Document.8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70500"/>
                        <a:ext cx="65405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7" name="Text Box 141"/>
          <p:cNvSpPr txBox="1">
            <a:spLocks noChangeArrowheads="1"/>
          </p:cNvSpPr>
          <p:nvPr/>
        </p:nvSpPr>
        <p:spPr bwMode="auto">
          <a:xfrm>
            <a:off x="4108450" y="6521450"/>
            <a:ext cx="1185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(c) Repeater</a:t>
            </a:r>
          </a:p>
        </p:txBody>
      </p:sp>
      <p:graphicFrame>
        <p:nvGraphicFramePr>
          <p:cNvPr id="2051" name="Object 142"/>
          <p:cNvGraphicFramePr>
            <a:graphicFrameLocks noChangeAspect="1"/>
          </p:cNvGraphicFramePr>
          <p:nvPr/>
        </p:nvGraphicFramePr>
        <p:xfrm>
          <a:off x="7878763" y="5268913"/>
          <a:ext cx="6540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" name="문서" r:id="rId21" imgW="748080" imgH="2752560" progId="Word.Document.8">
                  <p:embed/>
                </p:oleObj>
              </mc:Choice>
              <mc:Fallback>
                <p:oleObj name="문서" r:id="rId21" imgW="748080" imgH="2752560" progId="Word.Document.8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763" y="5268913"/>
                        <a:ext cx="65405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8" name="Rectangle 143"/>
          <p:cNvSpPr>
            <a:spLocks noChangeArrowheads="1"/>
          </p:cNvSpPr>
          <p:nvPr/>
        </p:nvSpPr>
        <p:spPr bwMode="auto">
          <a:xfrm>
            <a:off x="2674938" y="5978525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89" name="Rectangle 144"/>
          <p:cNvSpPr>
            <a:spLocks noChangeArrowheads="1"/>
          </p:cNvSpPr>
          <p:nvPr/>
        </p:nvSpPr>
        <p:spPr bwMode="auto">
          <a:xfrm>
            <a:off x="3170238" y="5978525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0" name="Rectangle 145"/>
          <p:cNvSpPr>
            <a:spLocks noChangeArrowheads="1"/>
          </p:cNvSpPr>
          <p:nvPr/>
        </p:nvSpPr>
        <p:spPr bwMode="auto">
          <a:xfrm>
            <a:off x="2674938" y="6224588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1" name="Rectangle 146"/>
          <p:cNvSpPr>
            <a:spLocks noChangeArrowheads="1"/>
          </p:cNvSpPr>
          <p:nvPr/>
        </p:nvSpPr>
        <p:spPr bwMode="auto">
          <a:xfrm>
            <a:off x="2679700" y="6224588"/>
            <a:ext cx="488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2" name="Rectangle 147"/>
          <p:cNvSpPr>
            <a:spLocks noChangeArrowheads="1"/>
          </p:cNvSpPr>
          <p:nvPr/>
        </p:nvSpPr>
        <p:spPr bwMode="auto">
          <a:xfrm>
            <a:off x="3168650" y="6224588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3" name="Rectangle 148"/>
          <p:cNvSpPr>
            <a:spLocks noChangeArrowheads="1"/>
          </p:cNvSpPr>
          <p:nvPr/>
        </p:nvSpPr>
        <p:spPr bwMode="auto">
          <a:xfrm>
            <a:off x="3175000" y="6224588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4" name="Rectangle 149"/>
          <p:cNvSpPr>
            <a:spLocks noChangeArrowheads="1"/>
          </p:cNvSpPr>
          <p:nvPr/>
        </p:nvSpPr>
        <p:spPr bwMode="auto">
          <a:xfrm>
            <a:off x="3181350" y="6224588"/>
            <a:ext cx="48101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5" name="Rectangle 150"/>
          <p:cNvSpPr>
            <a:spLocks noChangeArrowheads="1"/>
          </p:cNvSpPr>
          <p:nvPr/>
        </p:nvSpPr>
        <p:spPr bwMode="auto">
          <a:xfrm>
            <a:off x="3662363" y="6224588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6" name="Rectangle 151"/>
          <p:cNvSpPr>
            <a:spLocks noChangeArrowheads="1"/>
          </p:cNvSpPr>
          <p:nvPr/>
        </p:nvSpPr>
        <p:spPr bwMode="auto">
          <a:xfrm>
            <a:off x="2674938" y="6470650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7" name="Rectangle 152"/>
          <p:cNvSpPr>
            <a:spLocks noChangeArrowheads="1"/>
          </p:cNvSpPr>
          <p:nvPr/>
        </p:nvSpPr>
        <p:spPr bwMode="auto">
          <a:xfrm>
            <a:off x="2674938" y="6470650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8" name="Rectangle 153"/>
          <p:cNvSpPr>
            <a:spLocks noChangeArrowheads="1"/>
          </p:cNvSpPr>
          <p:nvPr/>
        </p:nvSpPr>
        <p:spPr bwMode="auto">
          <a:xfrm>
            <a:off x="2679700" y="6470650"/>
            <a:ext cx="488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99" name="Rectangle 154"/>
          <p:cNvSpPr>
            <a:spLocks noChangeArrowheads="1"/>
          </p:cNvSpPr>
          <p:nvPr/>
        </p:nvSpPr>
        <p:spPr bwMode="auto">
          <a:xfrm>
            <a:off x="3168650" y="6227763"/>
            <a:ext cx="6350" cy="2428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0" name="Rectangle 155"/>
          <p:cNvSpPr>
            <a:spLocks noChangeArrowheads="1"/>
          </p:cNvSpPr>
          <p:nvPr/>
        </p:nvSpPr>
        <p:spPr bwMode="auto">
          <a:xfrm>
            <a:off x="3168650" y="6470650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1" name="Rectangle 156"/>
          <p:cNvSpPr>
            <a:spLocks noChangeArrowheads="1"/>
          </p:cNvSpPr>
          <p:nvPr/>
        </p:nvSpPr>
        <p:spPr bwMode="auto">
          <a:xfrm>
            <a:off x="3175000" y="6470650"/>
            <a:ext cx="4873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2" name="Rectangle 157"/>
          <p:cNvSpPr>
            <a:spLocks noChangeArrowheads="1"/>
          </p:cNvSpPr>
          <p:nvPr/>
        </p:nvSpPr>
        <p:spPr bwMode="auto">
          <a:xfrm>
            <a:off x="3662363" y="6470650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3" name="Rectangle 158"/>
          <p:cNvSpPr>
            <a:spLocks noChangeArrowheads="1"/>
          </p:cNvSpPr>
          <p:nvPr/>
        </p:nvSpPr>
        <p:spPr bwMode="auto">
          <a:xfrm>
            <a:off x="3662363" y="6470650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4" name="Rectangle 159"/>
          <p:cNvSpPr>
            <a:spLocks noChangeArrowheads="1"/>
          </p:cNvSpPr>
          <p:nvPr/>
        </p:nvSpPr>
        <p:spPr bwMode="auto">
          <a:xfrm>
            <a:off x="5389563" y="5975350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5" name="Rectangle 160"/>
          <p:cNvSpPr>
            <a:spLocks noChangeArrowheads="1"/>
          </p:cNvSpPr>
          <p:nvPr/>
        </p:nvSpPr>
        <p:spPr bwMode="auto">
          <a:xfrm>
            <a:off x="5389563" y="5975350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6" name="Rectangle 161"/>
          <p:cNvSpPr>
            <a:spLocks noChangeArrowheads="1"/>
          </p:cNvSpPr>
          <p:nvPr/>
        </p:nvSpPr>
        <p:spPr bwMode="auto">
          <a:xfrm>
            <a:off x="5395913" y="5975350"/>
            <a:ext cx="490537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7" name="Rectangle 162"/>
          <p:cNvSpPr>
            <a:spLocks noChangeArrowheads="1"/>
          </p:cNvSpPr>
          <p:nvPr/>
        </p:nvSpPr>
        <p:spPr bwMode="auto">
          <a:xfrm>
            <a:off x="5886450" y="5975350"/>
            <a:ext cx="47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8" name="Rectangle 163"/>
          <p:cNvSpPr>
            <a:spLocks noChangeArrowheads="1"/>
          </p:cNvSpPr>
          <p:nvPr/>
        </p:nvSpPr>
        <p:spPr bwMode="auto">
          <a:xfrm>
            <a:off x="5891213" y="5975350"/>
            <a:ext cx="485775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09" name="Rectangle 164"/>
          <p:cNvSpPr>
            <a:spLocks noChangeArrowheads="1"/>
          </p:cNvSpPr>
          <p:nvPr/>
        </p:nvSpPr>
        <p:spPr bwMode="auto">
          <a:xfrm>
            <a:off x="6376988" y="5975350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0" name="Rectangle 165"/>
          <p:cNvSpPr>
            <a:spLocks noChangeArrowheads="1"/>
          </p:cNvSpPr>
          <p:nvPr/>
        </p:nvSpPr>
        <p:spPr bwMode="auto">
          <a:xfrm>
            <a:off x="6376988" y="5975350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1" name="Rectangle 166"/>
          <p:cNvSpPr>
            <a:spLocks noChangeArrowheads="1"/>
          </p:cNvSpPr>
          <p:nvPr/>
        </p:nvSpPr>
        <p:spPr bwMode="auto">
          <a:xfrm>
            <a:off x="5884863" y="6221413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2" name="Rectangle 167"/>
          <p:cNvSpPr>
            <a:spLocks noChangeArrowheads="1"/>
          </p:cNvSpPr>
          <p:nvPr/>
        </p:nvSpPr>
        <p:spPr bwMode="auto">
          <a:xfrm>
            <a:off x="5389563" y="6467475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3" name="Rectangle 168"/>
          <p:cNvSpPr>
            <a:spLocks noChangeArrowheads="1"/>
          </p:cNvSpPr>
          <p:nvPr/>
        </p:nvSpPr>
        <p:spPr bwMode="auto">
          <a:xfrm>
            <a:off x="5389563" y="6467475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4" name="Rectangle 169"/>
          <p:cNvSpPr>
            <a:spLocks noChangeArrowheads="1"/>
          </p:cNvSpPr>
          <p:nvPr/>
        </p:nvSpPr>
        <p:spPr bwMode="auto">
          <a:xfrm>
            <a:off x="5395913" y="6467475"/>
            <a:ext cx="4889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5" name="Rectangle 170"/>
          <p:cNvSpPr>
            <a:spLocks noChangeArrowheads="1"/>
          </p:cNvSpPr>
          <p:nvPr/>
        </p:nvSpPr>
        <p:spPr bwMode="auto">
          <a:xfrm>
            <a:off x="5884863" y="6224588"/>
            <a:ext cx="4762" cy="2428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6" name="Rectangle 171"/>
          <p:cNvSpPr>
            <a:spLocks noChangeArrowheads="1"/>
          </p:cNvSpPr>
          <p:nvPr/>
        </p:nvSpPr>
        <p:spPr bwMode="auto">
          <a:xfrm>
            <a:off x="5884863" y="6467475"/>
            <a:ext cx="4762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7" name="Rectangle 172"/>
          <p:cNvSpPr>
            <a:spLocks noChangeArrowheads="1"/>
          </p:cNvSpPr>
          <p:nvPr/>
        </p:nvSpPr>
        <p:spPr bwMode="auto">
          <a:xfrm>
            <a:off x="5889625" y="6467475"/>
            <a:ext cx="487363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8" name="Rectangle 173"/>
          <p:cNvSpPr>
            <a:spLocks noChangeArrowheads="1"/>
          </p:cNvSpPr>
          <p:nvPr/>
        </p:nvSpPr>
        <p:spPr bwMode="auto">
          <a:xfrm>
            <a:off x="6376988" y="6467475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19" name="Rectangle 174"/>
          <p:cNvSpPr>
            <a:spLocks noChangeArrowheads="1"/>
          </p:cNvSpPr>
          <p:nvPr/>
        </p:nvSpPr>
        <p:spPr bwMode="auto">
          <a:xfrm>
            <a:off x="6376988" y="6467475"/>
            <a:ext cx="6350" cy="3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2120" name="Group 175"/>
          <p:cNvGrpSpPr>
            <a:grpSpLocks/>
          </p:cNvGrpSpPr>
          <p:nvPr/>
        </p:nvGrpSpPr>
        <p:grpSpPr bwMode="auto">
          <a:xfrm>
            <a:off x="2674938" y="6172200"/>
            <a:ext cx="993775" cy="368300"/>
            <a:chOff x="1685" y="3888"/>
            <a:chExt cx="626" cy="232"/>
          </a:xfrm>
        </p:grpSpPr>
        <p:sp>
          <p:nvSpPr>
            <p:cNvPr id="2154" name="Rectangle 176"/>
            <p:cNvSpPr>
              <a:spLocks noChangeArrowheads="1"/>
            </p:cNvSpPr>
            <p:nvPr/>
          </p:nvSpPr>
          <p:spPr bwMode="auto">
            <a:xfrm>
              <a:off x="1770" y="3951"/>
              <a:ext cx="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P1</a:t>
              </a:r>
              <a:endParaRPr lang="en-US" altLang="ko-KR"/>
            </a:p>
          </p:txBody>
        </p:sp>
        <p:sp>
          <p:nvSpPr>
            <p:cNvPr id="2155" name="Rectangle 177"/>
            <p:cNvSpPr>
              <a:spLocks noChangeArrowheads="1"/>
            </p:cNvSpPr>
            <p:nvPr/>
          </p:nvSpPr>
          <p:spPr bwMode="auto">
            <a:xfrm>
              <a:off x="2160" y="3984"/>
              <a:ext cx="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P2</a:t>
              </a:r>
              <a:endParaRPr lang="en-US" altLang="ko-KR"/>
            </a:p>
          </p:txBody>
        </p:sp>
        <p:sp>
          <p:nvSpPr>
            <p:cNvPr id="2156" name="Line 178"/>
            <p:cNvSpPr>
              <a:spLocks noChangeShapeType="1"/>
            </p:cNvSpPr>
            <p:nvPr/>
          </p:nvSpPr>
          <p:spPr bwMode="auto">
            <a:xfrm>
              <a:off x="1685" y="392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" name="Line 179"/>
            <p:cNvSpPr>
              <a:spLocks noChangeShapeType="1"/>
            </p:cNvSpPr>
            <p:nvPr/>
          </p:nvSpPr>
          <p:spPr bwMode="auto">
            <a:xfrm>
              <a:off x="1685" y="3921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" name="Line 180"/>
            <p:cNvSpPr>
              <a:spLocks noChangeShapeType="1"/>
            </p:cNvSpPr>
            <p:nvPr/>
          </p:nvSpPr>
          <p:spPr bwMode="auto">
            <a:xfrm>
              <a:off x="1688" y="3921"/>
              <a:ext cx="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" name="Line 181"/>
            <p:cNvSpPr>
              <a:spLocks noChangeShapeType="1"/>
            </p:cNvSpPr>
            <p:nvPr/>
          </p:nvSpPr>
          <p:spPr bwMode="auto">
            <a:xfrm>
              <a:off x="1996" y="3921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" name="Line 182"/>
            <p:cNvSpPr>
              <a:spLocks noChangeShapeType="1"/>
            </p:cNvSpPr>
            <p:nvPr/>
          </p:nvSpPr>
          <p:spPr bwMode="auto">
            <a:xfrm>
              <a:off x="1996" y="3921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" name="Line 183"/>
            <p:cNvSpPr>
              <a:spLocks noChangeShapeType="1"/>
            </p:cNvSpPr>
            <p:nvPr/>
          </p:nvSpPr>
          <p:spPr bwMode="auto">
            <a:xfrm>
              <a:off x="2000" y="3921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" name="Line 184"/>
            <p:cNvSpPr>
              <a:spLocks noChangeShapeType="1"/>
            </p:cNvSpPr>
            <p:nvPr/>
          </p:nvSpPr>
          <p:spPr bwMode="auto">
            <a:xfrm>
              <a:off x="2000" y="3921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" name="Line 185"/>
            <p:cNvSpPr>
              <a:spLocks noChangeShapeType="1"/>
            </p:cNvSpPr>
            <p:nvPr/>
          </p:nvSpPr>
          <p:spPr bwMode="auto">
            <a:xfrm>
              <a:off x="2004" y="3921"/>
              <a:ext cx="3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" name="Line 186"/>
            <p:cNvSpPr>
              <a:spLocks noChangeShapeType="1"/>
            </p:cNvSpPr>
            <p:nvPr/>
          </p:nvSpPr>
          <p:spPr bwMode="auto">
            <a:xfrm>
              <a:off x="2307" y="3921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" name="Line 187"/>
            <p:cNvSpPr>
              <a:spLocks noChangeShapeType="1"/>
            </p:cNvSpPr>
            <p:nvPr/>
          </p:nvSpPr>
          <p:spPr bwMode="auto">
            <a:xfrm>
              <a:off x="2307" y="3921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" name="Rectangle 188"/>
            <p:cNvSpPr>
              <a:spLocks noChangeArrowheads="1"/>
            </p:cNvSpPr>
            <p:nvPr/>
          </p:nvSpPr>
          <p:spPr bwMode="auto">
            <a:xfrm>
              <a:off x="1685" y="3923"/>
              <a:ext cx="3" cy="1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" name="Line 189"/>
            <p:cNvSpPr>
              <a:spLocks noChangeShapeType="1"/>
            </p:cNvSpPr>
            <p:nvPr/>
          </p:nvSpPr>
          <p:spPr bwMode="auto">
            <a:xfrm>
              <a:off x="1685" y="3923"/>
              <a:ext cx="1" cy="1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8" name="Line 190"/>
            <p:cNvSpPr>
              <a:spLocks noChangeShapeType="1"/>
            </p:cNvSpPr>
            <p:nvPr/>
          </p:nvSpPr>
          <p:spPr bwMode="auto">
            <a:xfrm>
              <a:off x="1685" y="407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9" name="Line 191"/>
            <p:cNvSpPr>
              <a:spLocks noChangeShapeType="1"/>
            </p:cNvSpPr>
            <p:nvPr/>
          </p:nvSpPr>
          <p:spPr bwMode="auto">
            <a:xfrm>
              <a:off x="1685" y="4076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0" name="Line 192"/>
            <p:cNvSpPr>
              <a:spLocks noChangeShapeType="1"/>
            </p:cNvSpPr>
            <p:nvPr/>
          </p:nvSpPr>
          <p:spPr bwMode="auto">
            <a:xfrm>
              <a:off x="1685" y="407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1" name="Line 193"/>
            <p:cNvSpPr>
              <a:spLocks noChangeShapeType="1"/>
            </p:cNvSpPr>
            <p:nvPr/>
          </p:nvSpPr>
          <p:spPr bwMode="auto">
            <a:xfrm>
              <a:off x="1685" y="4076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2" name="Line 194"/>
            <p:cNvSpPr>
              <a:spLocks noChangeShapeType="1"/>
            </p:cNvSpPr>
            <p:nvPr/>
          </p:nvSpPr>
          <p:spPr bwMode="auto">
            <a:xfrm>
              <a:off x="1688" y="4076"/>
              <a:ext cx="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3" name="Line 195"/>
            <p:cNvSpPr>
              <a:spLocks noChangeShapeType="1"/>
            </p:cNvSpPr>
            <p:nvPr/>
          </p:nvSpPr>
          <p:spPr bwMode="auto">
            <a:xfrm>
              <a:off x="1920" y="3936"/>
              <a:ext cx="1" cy="1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4" name="Line 196"/>
            <p:cNvSpPr>
              <a:spLocks noChangeShapeType="1"/>
            </p:cNvSpPr>
            <p:nvPr/>
          </p:nvSpPr>
          <p:spPr bwMode="auto">
            <a:xfrm>
              <a:off x="1996" y="407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5" name="Line 197"/>
            <p:cNvSpPr>
              <a:spLocks noChangeShapeType="1"/>
            </p:cNvSpPr>
            <p:nvPr/>
          </p:nvSpPr>
          <p:spPr bwMode="auto">
            <a:xfrm>
              <a:off x="1996" y="4076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6" name="Line 198"/>
            <p:cNvSpPr>
              <a:spLocks noChangeShapeType="1"/>
            </p:cNvSpPr>
            <p:nvPr/>
          </p:nvSpPr>
          <p:spPr bwMode="auto">
            <a:xfrm>
              <a:off x="2000" y="4076"/>
              <a:ext cx="3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7" name="Rectangle 199"/>
            <p:cNvSpPr>
              <a:spLocks noChangeArrowheads="1"/>
            </p:cNvSpPr>
            <p:nvPr/>
          </p:nvSpPr>
          <p:spPr bwMode="auto">
            <a:xfrm>
              <a:off x="2307" y="3923"/>
              <a:ext cx="4" cy="1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8" name="Line 200"/>
            <p:cNvSpPr>
              <a:spLocks noChangeShapeType="1"/>
            </p:cNvSpPr>
            <p:nvPr/>
          </p:nvSpPr>
          <p:spPr bwMode="auto">
            <a:xfrm>
              <a:off x="2307" y="407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79" name="Line 201"/>
            <p:cNvSpPr>
              <a:spLocks noChangeShapeType="1"/>
            </p:cNvSpPr>
            <p:nvPr/>
          </p:nvSpPr>
          <p:spPr bwMode="auto">
            <a:xfrm>
              <a:off x="2307" y="4076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80" name="Line 202"/>
            <p:cNvSpPr>
              <a:spLocks noChangeShapeType="1"/>
            </p:cNvSpPr>
            <p:nvPr/>
          </p:nvSpPr>
          <p:spPr bwMode="auto">
            <a:xfrm>
              <a:off x="2307" y="407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81" name="Line 203"/>
            <p:cNvSpPr>
              <a:spLocks noChangeShapeType="1"/>
            </p:cNvSpPr>
            <p:nvPr/>
          </p:nvSpPr>
          <p:spPr bwMode="auto">
            <a:xfrm>
              <a:off x="2307" y="4076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82" name="Text Box 204"/>
            <p:cNvSpPr txBox="1">
              <a:spLocks noChangeArrowheads="1"/>
            </p:cNvSpPr>
            <p:nvPr/>
          </p:nvSpPr>
          <p:spPr bwMode="auto">
            <a:xfrm>
              <a:off x="1920" y="3888"/>
              <a:ext cx="21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R</a:t>
              </a:r>
            </a:p>
          </p:txBody>
        </p:sp>
        <p:sp>
          <p:nvSpPr>
            <p:cNvPr id="2183" name="Line 205"/>
            <p:cNvSpPr>
              <a:spLocks noChangeShapeType="1"/>
            </p:cNvSpPr>
            <p:nvPr/>
          </p:nvSpPr>
          <p:spPr bwMode="auto">
            <a:xfrm>
              <a:off x="2112" y="3936"/>
              <a:ext cx="1" cy="1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121" name="Group 206"/>
          <p:cNvGrpSpPr>
            <a:grpSpLocks/>
          </p:cNvGrpSpPr>
          <p:nvPr/>
        </p:nvGrpSpPr>
        <p:grpSpPr bwMode="auto">
          <a:xfrm>
            <a:off x="5486400" y="6172200"/>
            <a:ext cx="993775" cy="368300"/>
            <a:chOff x="1685" y="3888"/>
            <a:chExt cx="626" cy="232"/>
          </a:xfrm>
        </p:grpSpPr>
        <p:sp>
          <p:nvSpPr>
            <p:cNvPr id="2124" name="Rectangle 207"/>
            <p:cNvSpPr>
              <a:spLocks noChangeArrowheads="1"/>
            </p:cNvSpPr>
            <p:nvPr/>
          </p:nvSpPr>
          <p:spPr bwMode="auto">
            <a:xfrm>
              <a:off x="1770" y="3951"/>
              <a:ext cx="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P1</a:t>
              </a:r>
              <a:endParaRPr lang="en-US" altLang="ko-KR"/>
            </a:p>
          </p:txBody>
        </p:sp>
        <p:sp>
          <p:nvSpPr>
            <p:cNvPr id="2125" name="Rectangle 208"/>
            <p:cNvSpPr>
              <a:spLocks noChangeArrowheads="1"/>
            </p:cNvSpPr>
            <p:nvPr/>
          </p:nvSpPr>
          <p:spPr bwMode="auto">
            <a:xfrm>
              <a:off x="2160" y="3984"/>
              <a:ext cx="9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</a:rPr>
                <a:t>P2</a:t>
              </a:r>
              <a:endParaRPr lang="en-US" altLang="ko-KR"/>
            </a:p>
          </p:txBody>
        </p:sp>
        <p:sp>
          <p:nvSpPr>
            <p:cNvPr id="2126" name="Line 209"/>
            <p:cNvSpPr>
              <a:spLocks noChangeShapeType="1"/>
            </p:cNvSpPr>
            <p:nvPr/>
          </p:nvSpPr>
          <p:spPr bwMode="auto">
            <a:xfrm>
              <a:off x="1685" y="392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27" name="Line 210"/>
            <p:cNvSpPr>
              <a:spLocks noChangeShapeType="1"/>
            </p:cNvSpPr>
            <p:nvPr/>
          </p:nvSpPr>
          <p:spPr bwMode="auto">
            <a:xfrm>
              <a:off x="1685" y="3921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28" name="Line 211"/>
            <p:cNvSpPr>
              <a:spLocks noChangeShapeType="1"/>
            </p:cNvSpPr>
            <p:nvPr/>
          </p:nvSpPr>
          <p:spPr bwMode="auto">
            <a:xfrm>
              <a:off x="1688" y="3921"/>
              <a:ext cx="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29" name="Line 212"/>
            <p:cNvSpPr>
              <a:spLocks noChangeShapeType="1"/>
            </p:cNvSpPr>
            <p:nvPr/>
          </p:nvSpPr>
          <p:spPr bwMode="auto">
            <a:xfrm>
              <a:off x="1996" y="3921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0" name="Line 213"/>
            <p:cNvSpPr>
              <a:spLocks noChangeShapeType="1"/>
            </p:cNvSpPr>
            <p:nvPr/>
          </p:nvSpPr>
          <p:spPr bwMode="auto">
            <a:xfrm>
              <a:off x="1996" y="3921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1" name="Line 214"/>
            <p:cNvSpPr>
              <a:spLocks noChangeShapeType="1"/>
            </p:cNvSpPr>
            <p:nvPr/>
          </p:nvSpPr>
          <p:spPr bwMode="auto">
            <a:xfrm>
              <a:off x="2000" y="3921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2" name="Line 215"/>
            <p:cNvSpPr>
              <a:spLocks noChangeShapeType="1"/>
            </p:cNvSpPr>
            <p:nvPr/>
          </p:nvSpPr>
          <p:spPr bwMode="auto">
            <a:xfrm>
              <a:off x="2000" y="3921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3" name="Line 216"/>
            <p:cNvSpPr>
              <a:spLocks noChangeShapeType="1"/>
            </p:cNvSpPr>
            <p:nvPr/>
          </p:nvSpPr>
          <p:spPr bwMode="auto">
            <a:xfrm>
              <a:off x="2004" y="3921"/>
              <a:ext cx="3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4" name="Line 217"/>
            <p:cNvSpPr>
              <a:spLocks noChangeShapeType="1"/>
            </p:cNvSpPr>
            <p:nvPr/>
          </p:nvSpPr>
          <p:spPr bwMode="auto">
            <a:xfrm>
              <a:off x="2307" y="3921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5" name="Line 218"/>
            <p:cNvSpPr>
              <a:spLocks noChangeShapeType="1"/>
            </p:cNvSpPr>
            <p:nvPr/>
          </p:nvSpPr>
          <p:spPr bwMode="auto">
            <a:xfrm>
              <a:off x="2307" y="3921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6" name="Rectangle 219"/>
            <p:cNvSpPr>
              <a:spLocks noChangeArrowheads="1"/>
            </p:cNvSpPr>
            <p:nvPr/>
          </p:nvSpPr>
          <p:spPr bwMode="auto">
            <a:xfrm>
              <a:off x="1685" y="3923"/>
              <a:ext cx="3" cy="1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7" name="Line 220"/>
            <p:cNvSpPr>
              <a:spLocks noChangeShapeType="1"/>
            </p:cNvSpPr>
            <p:nvPr/>
          </p:nvSpPr>
          <p:spPr bwMode="auto">
            <a:xfrm>
              <a:off x="1685" y="3923"/>
              <a:ext cx="1" cy="1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8" name="Line 221"/>
            <p:cNvSpPr>
              <a:spLocks noChangeShapeType="1"/>
            </p:cNvSpPr>
            <p:nvPr/>
          </p:nvSpPr>
          <p:spPr bwMode="auto">
            <a:xfrm>
              <a:off x="1685" y="407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9" name="Line 222"/>
            <p:cNvSpPr>
              <a:spLocks noChangeShapeType="1"/>
            </p:cNvSpPr>
            <p:nvPr/>
          </p:nvSpPr>
          <p:spPr bwMode="auto">
            <a:xfrm>
              <a:off x="1685" y="4076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0" name="Line 223"/>
            <p:cNvSpPr>
              <a:spLocks noChangeShapeType="1"/>
            </p:cNvSpPr>
            <p:nvPr/>
          </p:nvSpPr>
          <p:spPr bwMode="auto">
            <a:xfrm>
              <a:off x="1685" y="4076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1" name="Line 224"/>
            <p:cNvSpPr>
              <a:spLocks noChangeShapeType="1"/>
            </p:cNvSpPr>
            <p:nvPr/>
          </p:nvSpPr>
          <p:spPr bwMode="auto">
            <a:xfrm>
              <a:off x="1685" y="4076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2" name="Line 225"/>
            <p:cNvSpPr>
              <a:spLocks noChangeShapeType="1"/>
            </p:cNvSpPr>
            <p:nvPr/>
          </p:nvSpPr>
          <p:spPr bwMode="auto">
            <a:xfrm>
              <a:off x="1688" y="4076"/>
              <a:ext cx="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3" name="Line 226"/>
            <p:cNvSpPr>
              <a:spLocks noChangeShapeType="1"/>
            </p:cNvSpPr>
            <p:nvPr/>
          </p:nvSpPr>
          <p:spPr bwMode="auto">
            <a:xfrm>
              <a:off x="1920" y="3936"/>
              <a:ext cx="1" cy="1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4" name="Line 227"/>
            <p:cNvSpPr>
              <a:spLocks noChangeShapeType="1"/>
            </p:cNvSpPr>
            <p:nvPr/>
          </p:nvSpPr>
          <p:spPr bwMode="auto">
            <a:xfrm>
              <a:off x="1996" y="407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5" name="Line 228"/>
            <p:cNvSpPr>
              <a:spLocks noChangeShapeType="1"/>
            </p:cNvSpPr>
            <p:nvPr/>
          </p:nvSpPr>
          <p:spPr bwMode="auto">
            <a:xfrm>
              <a:off x="1996" y="4076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6" name="Line 229"/>
            <p:cNvSpPr>
              <a:spLocks noChangeShapeType="1"/>
            </p:cNvSpPr>
            <p:nvPr/>
          </p:nvSpPr>
          <p:spPr bwMode="auto">
            <a:xfrm>
              <a:off x="2000" y="4076"/>
              <a:ext cx="3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7" name="Rectangle 230"/>
            <p:cNvSpPr>
              <a:spLocks noChangeArrowheads="1"/>
            </p:cNvSpPr>
            <p:nvPr/>
          </p:nvSpPr>
          <p:spPr bwMode="auto">
            <a:xfrm>
              <a:off x="2307" y="3923"/>
              <a:ext cx="4" cy="1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8" name="Line 231"/>
            <p:cNvSpPr>
              <a:spLocks noChangeShapeType="1"/>
            </p:cNvSpPr>
            <p:nvPr/>
          </p:nvSpPr>
          <p:spPr bwMode="auto">
            <a:xfrm>
              <a:off x="2307" y="407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9" name="Line 232"/>
            <p:cNvSpPr>
              <a:spLocks noChangeShapeType="1"/>
            </p:cNvSpPr>
            <p:nvPr/>
          </p:nvSpPr>
          <p:spPr bwMode="auto">
            <a:xfrm>
              <a:off x="2307" y="4076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0" name="Line 233"/>
            <p:cNvSpPr>
              <a:spLocks noChangeShapeType="1"/>
            </p:cNvSpPr>
            <p:nvPr/>
          </p:nvSpPr>
          <p:spPr bwMode="auto">
            <a:xfrm>
              <a:off x="2307" y="4076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" name="Line 234"/>
            <p:cNvSpPr>
              <a:spLocks noChangeShapeType="1"/>
            </p:cNvSpPr>
            <p:nvPr/>
          </p:nvSpPr>
          <p:spPr bwMode="auto">
            <a:xfrm>
              <a:off x="2307" y="4076"/>
              <a:ext cx="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" name="Text Box 235"/>
            <p:cNvSpPr txBox="1">
              <a:spLocks noChangeArrowheads="1"/>
            </p:cNvSpPr>
            <p:nvPr/>
          </p:nvSpPr>
          <p:spPr bwMode="auto">
            <a:xfrm>
              <a:off x="1920" y="3888"/>
              <a:ext cx="21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R</a:t>
              </a:r>
            </a:p>
          </p:txBody>
        </p:sp>
        <p:sp>
          <p:nvSpPr>
            <p:cNvPr id="2153" name="Line 236"/>
            <p:cNvSpPr>
              <a:spLocks noChangeShapeType="1"/>
            </p:cNvSpPr>
            <p:nvPr/>
          </p:nvSpPr>
          <p:spPr bwMode="auto">
            <a:xfrm>
              <a:off x="2112" y="3936"/>
              <a:ext cx="1" cy="1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22" name="Rectangle 23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ko-KR"/>
              <a:t>Router, Bridge, Repeater</a:t>
            </a:r>
          </a:p>
        </p:txBody>
      </p:sp>
      <p:sp>
        <p:nvSpPr>
          <p:cNvPr id="2123" name="Text Box 238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IP </a:t>
            </a:r>
            <a:r>
              <a:rPr lang="ko-KR" altLang="en-US"/>
              <a:t>패킷 헤더 형식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886200"/>
          </a:xfrm>
        </p:spPr>
        <p:txBody>
          <a:bodyPr/>
          <a:lstStyle/>
          <a:p>
            <a:pPr lvl="1" eaLnBrk="1" hangingPunct="1"/>
            <a:r>
              <a:rPr lang="ko-KR" altLang="en-US"/>
              <a:t>버전 </a:t>
            </a:r>
            <a:r>
              <a:rPr lang="en-US" altLang="ko-KR"/>
              <a:t>Version (4): </a:t>
            </a:r>
            <a:r>
              <a:rPr lang="ko-KR" altLang="en-US"/>
              <a:t>현재 값은 </a:t>
            </a:r>
            <a:r>
              <a:rPr lang="en-US" altLang="ko-KR"/>
              <a:t>4</a:t>
            </a:r>
          </a:p>
          <a:p>
            <a:pPr lvl="1" eaLnBrk="1" hangingPunct="1"/>
            <a:r>
              <a:rPr lang="en-US" altLang="ko-KR"/>
              <a:t>Hlen (4): </a:t>
            </a:r>
            <a:r>
              <a:rPr lang="ko-KR" altLang="en-US"/>
              <a:t>헤더의 </a:t>
            </a:r>
            <a:r>
              <a:rPr lang="en-US" altLang="ko-KR"/>
              <a:t>32-bit </a:t>
            </a:r>
            <a:r>
              <a:rPr lang="ko-KR" altLang="en-US"/>
              <a:t>워드 길이</a:t>
            </a:r>
          </a:p>
          <a:p>
            <a:pPr lvl="1" eaLnBrk="1" hangingPunct="1"/>
            <a:r>
              <a:rPr lang="en-US" altLang="ko-KR"/>
              <a:t>TOS (8): </a:t>
            </a:r>
            <a:r>
              <a:rPr lang="ko-KR" altLang="en-US"/>
              <a:t>서비스의 종류 </a:t>
            </a:r>
            <a:r>
              <a:rPr lang="en-US" altLang="ko-KR"/>
              <a:t>(</a:t>
            </a:r>
            <a:r>
              <a:rPr lang="ko-KR" altLang="en-US"/>
              <a:t>현재는 보편적으로 사용되지 않음</a:t>
            </a:r>
            <a:r>
              <a:rPr lang="en-US" altLang="ko-KR"/>
              <a:t>)</a:t>
            </a:r>
          </a:p>
          <a:p>
            <a:pPr lvl="1" eaLnBrk="1" hangingPunct="1"/>
            <a:r>
              <a:rPr lang="en-US" altLang="ko-KR"/>
              <a:t>Length (16): </a:t>
            </a:r>
            <a:r>
              <a:rPr lang="ko-KR" altLang="en-US"/>
              <a:t>데이터그램 전체의 바이트 단위 길이</a:t>
            </a:r>
          </a:p>
          <a:p>
            <a:pPr lvl="1" eaLnBrk="1" hangingPunct="1"/>
            <a:r>
              <a:rPr lang="en-US" altLang="ko-KR"/>
              <a:t>Ident (16): </a:t>
            </a:r>
            <a:r>
              <a:rPr lang="ko-KR" altLang="en-US"/>
              <a:t>단편화</a:t>
            </a:r>
            <a:r>
              <a:rPr lang="en-US" altLang="ko-KR"/>
              <a:t>(fragmentation)</a:t>
            </a:r>
            <a:r>
              <a:rPr lang="ko-KR" altLang="en-US"/>
              <a:t>에 사용됨</a:t>
            </a:r>
          </a:p>
          <a:p>
            <a:pPr lvl="1" eaLnBrk="1" hangingPunct="1"/>
            <a:r>
              <a:rPr lang="en-US" altLang="ko-KR"/>
              <a:t>Flags/Offset (16): </a:t>
            </a:r>
            <a:r>
              <a:rPr lang="ko-KR" altLang="en-US"/>
              <a:t>단편화</a:t>
            </a:r>
            <a:r>
              <a:rPr lang="en-US" altLang="ko-KR"/>
              <a:t>(fragmentation)</a:t>
            </a:r>
            <a:r>
              <a:rPr lang="ko-KR" altLang="en-US"/>
              <a:t>에 사용됨</a:t>
            </a:r>
          </a:p>
          <a:p>
            <a:pPr lvl="1" eaLnBrk="1" hangingPunct="1"/>
            <a:r>
              <a:rPr lang="en-US" altLang="ko-KR"/>
              <a:t>TTL (8): </a:t>
            </a:r>
            <a:r>
              <a:rPr lang="ko-KR" altLang="en-US"/>
              <a:t>데이터그램이 최대로 방문할 수 있는 홉</a:t>
            </a:r>
            <a:r>
              <a:rPr lang="en-US" altLang="ko-KR"/>
              <a:t>(hops)</a:t>
            </a:r>
            <a:r>
              <a:rPr lang="ko-KR" altLang="en-US"/>
              <a:t>의 수</a:t>
            </a:r>
          </a:p>
          <a:p>
            <a:pPr lvl="1" eaLnBrk="1" hangingPunct="1"/>
            <a:r>
              <a:rPr lang="en-US" altLang="ko-KR"/>
              <a:t>Protocol (8): </a:t>
            </a:r>
            <a:r>
              <a:rPr lang="ko-KR" altLang="en-US"/>
              <a:t>역다중화 키</a:t>
            </a:r>
            <a:r>
              <a:rPr lang="en-US" altLang="ko-KR"/>
              <a:t>(TCP=6, UDP=17)</a:t>
            </a:r>
          </a:p>
          <a:p>
            <a:pPr lvl="1" eaLnBrk="1" hangingPunct="1"/>
            <a:r>
              <a:rPr lang="en-US" altLang="ko-KR"/>
              <a:t>Checksum (16): </a:t>
            </a:r>
            <a:r>
              <a:rPr lang="ko-KR" altLang="en-US"/>
              <a:t>헤더에만 적용</a:t>
            </a:r>
          </a:p>
          <a:p>
            <a:pPr lvl="1" eaLnBrk="1" hangingPunct="1"/>
            <a:r>
              <a:rPr lang="en-US" altLang="ko-KR"/>
              <a:t>DestAddr &amp; SrcAddr (32): </a:t>
            </a:r>
            <a:r>
              <a:rPr lang="ko-KR" altLang="en-US"/>
              <a:t>발신지 및 목적지 주소</a:t>
            </a:r>
          </a:p>
          <a:p>
            <a:pPr eaLnBrk="1" hangingPunct="1"/>
            <a:endParaRPr lang="en-US" altLang="ko-KR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143000" y="4537075"/>
            <a:ext cx="6537325" cy="2244725"/>
            <a:chOff x="751" y="1081"/>
            <a:chExt cx="4118" cy="2142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809" y="1355"/>
              <a:ext cx="3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</a:rPr>
                <a:t>Version     IHL        Type of Service                         Total Length</a:t>
              </a:r>
              <a:endParaRPr kumimoji="0" lang="en-US" altLang="ko-KR" sz="1600"/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1406" y="1651"/>
              <a:ext cx="31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</a:rPr>
                <a:t>Identification                        Flags                 Fragment Offset</a:t>
              </a:r>
              <a:endParaRPr kumimoji="0" lang="en-US" altLang="ko-KR" sz="1600"/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754" y="1230"/>
              <a:ext cx="4110" cy="19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751" y="1552"/>
              <a:ext cx="41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>
              <a:off x="762" y="1852"/>
              <a:ext cx="410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>
              <a:off x="751" y="2181"/>
              <a:ext cx="41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>
              <a:off x="762" y="2510"/>
              <a:ext cx="410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>
              <a:off x="751" y="2861"/>
              <a:ext cx="41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 flipV="1">
              <a:off x="2803" y="1227"/>
              <a:ext cx="1" cy="9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1" name="Line 14"/>
            <p:cNvSpPr>
              <a:spLocks noChangeShapeType="1"/>
            </p:cNvSpPr>
            <p:nvPr/>
          </p:nvSpPr>
          <p:spPr bwMode="auto">
            <a:xfrm flipV="1">
              <a:off x="1777" y="1852"/>
              <a:ext cx="1" cy="3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 flipV="1">
              <a:off x="1777" y="1227"/>
              <a:ext cx="1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3" name="Line 16"/>
            <p:cNvSpPr>
              <a:spLocks noChangeShapeType="1"/>
            </p:cNvSpPr>
            <p:nvPr/>
          </p:nvSpPr>
          <p:spPr bwMode="auto">
            <a:xfrm flipV="1">
              <a:off x="1272" y="1227"/>
              <a:ext cx="1" cy="3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 flipV="1">
              <a:off x="3207" y="1545"/>
              <a:ext cx="1" cy="30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926" y="1960"/>
              <a:ext cx="37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</a:rPr>
                <a:t>Time to Live                   Protocol                                  Header Checksum</a:t>
              </a:r>
              <a:endParaRPr kumimoji="0" lang="en-US" altLang="ko-KR" sz="1600"/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2378" y="2299"/>
              <a:ext cx="9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</a:rPr>
                <a:t>Source IP Address</a:t>
              </a:r>
              <a:endParaRPr kumimoji="0" lang="en-US" altLang="ko-KR" sz="1600"/>
            </a:p>
          </p:txBody>
        </p:sp>
        <p:sp>
          <p:nvSpPr>
            <p:cNvPr id="9237" name="Rectangle 20"/>
            <p:cNvSpPr>
              <a:spLocks noChangeArrowheads="1"/>
            </p:cNvSpPr>
            <p:nvPr/>
          </p:nvSpPr>
          <p:spPr bwMode="auto">
            <a:xfrm>
              <a:off x="2290" y="2638"/>
              <a:ext cx="119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</a:rPr>
                <a:t>Destination IP Address</a:t>
              </a:r>
              <a:endParaRPr kumimoji="0" lang="en-US" altLang="ko-KR" sz="1600"/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 flipV="1">
              <a:off x="3840" y="2861"/>
              <a:ext cx="1" cy="33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39" name="Rectangle 22"/>
            <p:cNvSpPr>
              <a:spLocks noChangeArrowheads="1"/>
            </p:cNvSpPr>
            <p:nvPr/>
          </p:nvSpPr>
          <p:spPr bwMode="auto">
            <a:xfrm>
              <a:off x="2072" y="2990"/>
              <a:ext cx="24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</a:rPr>
                <a:t>Options                                                    Padding</a:t>
              </a:r>
              <a:endParaRPr kumimoji="0" lang="en-US" altLang="ko-KR" sz="1600"/>
            </a:p>
          </p:txBody>
        </p:sp>
        <p:sp>
          <p:nvSpPr>
            <p:cNvPr id="9240" name="Rectangle 23"/>
            <p:cNvSpPr>
              <a:spLocks noChangeArrowheads="1"/>
            </p:cNvSpPr>
            <p:nvPr/>
          </p:nvSpPr>
          <p:spPr bwMode="auto">
            <a:xfrm>
              <a:off x="773" y="1081"/>
              <a:ext cx="40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latinLnBrk="0" hangingPunct="0"/>
              <a:r>
                <a:rPr kumimoji="0" lang="en-US" altLang="ko-KR" sz="1600">
                  <a:solidFill>
                    <a:srgbClr val="000000"/>
                  </a:solidFill>
                </a:rPr>
                <a:t>0              4              8                             16       19                 24                         31</a:t>
              </a:r>
              <a:endParaRPr kumimoji="0" lang="en-US" altLang="ko-KR" sz="1600"/>
            </a:p>
          </p:txBody>
        </p:sp>
      </p:grpSp>
      <p:sp>
        <p:nvSpPr>
          <p:cNvPr id="9221" name="Text Box 2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/>
              <a:t>단편화와 </a:t>
            </a:r>
            <a:r>
              <a:rPr lang="ko-KR" altLang="en-US" dirty="0" err="1"/>
              <a:t>재조립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en-US" altLang="ko-KR" dirty="0"/>
              <a:t>(Fragmentation and Reassembly)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429000"/>
          </a:xfrm>
        </p:spPr>
        <p:txBody>
          <a:bodyPr/>
          <a:lstStyle/>
          <a:p>
            <a:pPr eaLnBrk="1" hangingPunct="1"/>
            <a:r>
              <a:rPr lang="ko-KR" altLang="en-US" dirty="0"/>
              <a:t>각 네트워크는 나름대로의 </a:t>
            </a:r>
            <a:r>
              <a:rPr lang="en-US" altLang="ko-KR" dirty="0"/>
              <a:t>MTU(Maximum Transmission Unit)</a:t>
            </a:r>
            <a:r>
              <a:rPr lang="ko-KR" altLang="en-US" dirty="0"/>
              <a:t>를 가짐</a:t>
            </a:r>
          </a:p>
          <a:p>
            <a:pPr eaLnBrk="1" hangingPunct="1"/>
            <a:r>
              <a:rPr lang="ko-KR" altLang="en-US" dirty="0"/>
              <a:t>방법</a:t>
            </a:r>
          </a:p>
          <a:p>
            <a:pPr lvl="1" eaLnBrk="1" hangingPunct="1"/>
            <a:r>
              <a:rPr lang="ko-KR" altLang="en-US" dirty="0"/>
              <a:t>필요할 때만 분할  </a:t>
            </a:r>
            <a:r>
              <a:rPr lang="en-US" altLang="ko-KR" dirty="0"/>
              <a:t>(MTU &lt; Datagram)</a:t>
            </a:r>
          </a:p>
          <a:p>
            <a:pPr lvl="1" eaLnBrk="1" hangingPunct="1"/>
            <a:r>
              <a:rPr lang="ko-KR" altLang="en-US" dirty="0"/>
              <a:t>발신지에서의 단편화는 지양 </a:t>
            </a:r>
            <a:r>
              <a:rPr lang="en-US" altLang="ko-KR" dirty="0">
                <a:sym typeface="Symbol"/>
              </a:rPr>
              <a:t> IPv6</a:t>
            </a:r>
            <a:r>
              <a:rPr lang="ko-KR" altLang="en-US" dirty="0">
                <a:sym typeface="Symbol"/>
              </a:rPr>
              <a:t>에서는 발신지에서 </a:t>
            </a:r>
            <a:r>
              <a:rPr lang="en-US" altLang="ko-KR" dirty="0">
                <a:sym typeface="Symbol"/>
              </a:rPr>
              <a:t>(</a:t>
            </a:r>
            <a:r>
              <a:rPr lang="en-US" altLang="ko-KR" dirty="0" err="1">
                <a:sym typeface="Symbol"/>
              </a:rPr>
              <a:t>PathMTU</a:t>
            </a:r>
            <a:r>
              <a:rPr lang="en-US" altLang="ko-KR" dirty="0">
                <a:sym typeface="Symbol"/>
              </a:rPr>
              <a:t>)</a:t>
            </a:r>
            <a:endParaRPr lang="ko-KR" altLang="en-US" dirty="0"/>
          </a:p>
          <a:p>
            <a:pPr lvl="1" eaLnBrk="1" hangingPunct="1"/>
            <a:r>
              <a:rPr lang="ko-KR" altLang="en-US" dirty="0" err="1"/>
              <a:t>재단편화</a:t>
            </a:r>
            <a:r>
              <a:rPr lang="en-US" altLang="ko-KR" dirty="0"/>
              <a:t>(</a:t>
            </a:r>
            <a:r>
              <a:rPr lang="en-US" altLang="ko-KR" dirty="0" err="1"/>
              <a:t>refragmentation</a:t>
            </a:r>
            <a:r>
              <a:rPr lang="en-US" altLang="ko-KR" dirty="0"/>
              <a:t>) </a:t>
            </a:r>
            <a:r>
              <a:rPr lang="ko-KR" altLang="en-US" dirty="0"/>
              <a:t>가능</a:t>
            </a:r>
          </a:p>
          <a:p>
            <a:pPr lvl="1" eaLnBrk="1" hangingPunct="1"/>
            <a:r>
              <a:rPr lang="ko-KR" altLang="en-US" dirty="0"/>
              <a:t>분할된 단편은 독립적인</a:t>
            </a:r>
            <a:r>
              <a:rPr lang="en-US" altLang="ko-KR" dirty="0"/>
              <a:t>(self-contained) </a:t>
            </a:r>
            <a:r>
              <a:rPr lang="ko-KR" altLang="en-US" dirty="0" err="1"/>
              <a:t>데이터그램임</a:t>
            </a:r>
            <a:endParaRPr lang="ko-KR" altLang="en-US" dirty="0"/>
          </a:p>
          <a:p>
            <a:pPr lvl="1" eaLnBrk="1" hangingPunct="1"/>
            <a:r>
              <a:rPr lang="ko-KR" altLang="en-US" dirty="0"/>
              <a:t>목적지까지 </a:t>
            </a:r>
            <a:r>
              <a:rPr lang="ko-KR" altLang="en-US" dirty="0" err="1"/>
              <a:t>재조립을</a:t>
            </a:r>
            <a:r>
              <a:rPr lang="ko-KR" altLang="en-US" dirty="0"/>
              <a:t> 미룸</a:t>
            </a:r>
          </a:p>
          <a:p>
            <a:pPr lvl="1" eaLnBrk="1" hangingPunct="1"/>
            <a:r>
              <a:rPr lang="ko-KR" altLang="en-US" dirty="0"/>
              <a:t>상실된 단편이 있으면 </a:t>
            </a:r>
            <a:r>
              <a:rPr lang="ko-KR" altLang="en-US" dirty="0" err="1"/>
              <a:t>재조립</a:t>
            </a:r>
            <a:r>
              <a:rPr lang="ko-KR" altLang="en-US" dirty="0"/>
              <a:t> 불가능</a:t>
            </a:r>
          </a:p>
          <a:p>
            <a:pPr eaLnBrk="1" hangingPunct="1"/>
            <a:r>
              <a:rPr lang="ko-KR" altLang="en-US" dirty="0"/>
              <a:t>예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447800" y="5105400"/>
            <a:ext cx="6477000" cy="1600200"/>
            <a:chOff x="912" y="3216"/>
            <a:chExt cx="4080" cy="1008"/>
          </a:xfrm>
        </p:grpSpPr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912" y="3216"/>
              <a:ext cx="4080" cy="1008"/>
              <a:chOff x="912" y="3216"/>
              <a:chExt cx="3429" cy="1008"/>
            </a:xfrm>
          </p:grpSpPr>
          <p:grpSp>
            <p:nvGrpSpPr>
              <p:cNvPr id="10251" name="Group 7"/>
              <p:cNvGrpSpPr>
                <a:grpSpLocks/>
              </p:cNvGrpSpPr>
              <p:nvPr/>
            </p:nvGrpSpPr>
            <p:grpSpPr bwMode="auto">
              <a:xfrm>
                <a:off x="1104" y="3696"/>
                <a:ext cx="635" cy="146"/>
                <a:chOff x="1104" y="3696"/>
                <a:chExt cx="579" cy="113"/>
              </a:xfrm>
            </p:grpSpPr>
            <p:sp>
              <p:nvSpPr>
                <p:cNvPr id="10339" name="Freeform 8"/>
                <p:cNvSpPr>
                  <a:spLocks/>
                </p:cNvSpPr>
                <p:nvPr/>
              </p:nvSpPr>
              <p:spPr bwMode="auto">
                <a:xfrm>
                  <a:off x="1104" y="3696"/>
                  <a:ext cx="210" cy="113"/>
                </a:xfrm>
                <a:custGeom>
                  <a:avLst/>
                  <a:gdLst>
                    <a:gd name="T0" fmla="*/ 215 w 205"/>
                    <a:gd name="T1" fmla="*/ 130 h 98"/>
                    <a:gd name="T2" fmla="*/ 215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5 w 205"/>
                    <a:gd name="T9" fmla="*/ 130 h 98"/>
                    <a:gd name="T10" fmla="*/ 215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40" name="Freeform 9"/>
                <p:cNvSpPr>
                  <a:spLocks/>
                </p:cNvSpPr>
                <p:nvPr/>
              </p:nvSpPr>
              <p:spPr bwMode="auto">
                <a:xfrm>
                  <a:off x="1104" y="3696"/>
                  <a:ext cx="210" cy="113"/>
                </a:xfrm>
                <a:custGeom>
                  <a:avLst/>
                  <a:gdLst>
                    <a:gd name="T0" fmla="*/ 215 w 205"/>
                    <a:gd name="T1" fmla="*/ 130 h 98"/>
                    <a:gd name="T2" fmla="*/ 215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5 w 205"/>
                    <a:gd name="T9" fmla="*/ 130 h 98"/>
                    <a:gd name="T10" fmla="*/ 215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41" name="Rectangle 10"/>
                <p:cNvSpPr>
                  <a:spLocks noChangeArrowheads="1"/>
                </p:cNvSpPr>
                <p:nvPr/>
              </p:nvSpPr>
              <p:spPr bwMode="auto">
                <a:xfrm>
                  <a:off x="1130" y="3709"/>
                  <a:ext cx="1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ETH</a:t>
                  </a:r>
                  <a:endParaRPr lang="en-US" altLang="ko-KR" sz="1200"/>
                </a:p>
              </p:txBody>
            </p:sp>
            <p:sp>
              <p:nvSpPr>
                <p:cNvPr id="10342" name="Freeform 11"/>
                <p:cNvSpPr>
                  <a:spLocks/>
                </p:cNvSpPr>
                <p:nvPr/>
              </p:nvSpPr>
              <p:spPr bwMode="auto">
                <a:xfrm>
                  <a:off x="1314" y="3696"/>
                  <a:ext cx="369" cy="113"/>
                </a:xfrm>
                <a:custGeom>
                  <a:avLst/>
                  <a:gdLst>
                    <a:gd name="T0" fmla="*/ 377 w 359"/>
                    <a:gd name="T1" fmla="*/ 130 h 98"/>
                    <a:gd name="T2" fmla="*/ 379 w 359"/>
                    <a:gd name="T3" fmla="*/ 0 h 98"/>
                    <a:gd name="T4" fmla="*/ 0 w 359"/>
                    <a:gd name="T5" fmla="*/ 0 h 98"/>
                    <a:gd name="T6" fmla="*/ 0 w 359"/>
                    <a:gd name="T7" fmla="*/ 130 h 98"/>
                    <a:gd name="T8" fmla="*/ 379 w 359"/>
                    <a:gd name="T9" fmla="*/ 130 h 98"/>
                    <a:gd name="T10" fmla="*/ 379 w 359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9"/>
                    <a:gd name="T19" fmla="*/ 0 h 98"/>
                    <a:gd name="T20" fmla="*/ 359 w 359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9" h="98">
                      <a:moveTo>
                        <a:pt x="357" y="98"/>
                      </a:moveTo>
                      <a:lnTo>
                        <a:pt x="359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359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43" name="Rectangle 12"/>
                <p:cNvSpPr>
                  <a:spLocks noChangeArrowheads="1"/>
                </p:cNvSpPr>
                <p:nvPr/>
              </p:nvSpPr>
              <p:spPr bwMode="auto">
                <a:xfrm>
                  <a:off x="1330" y="3709"/>
                  <a:ext cx="70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IP</a:t>
                  </a:r>
                  <a:endParaRPr lang="en-US" altLang="ko-KR" sz="1200"/>
                </a:p>
              </p:txBody>
            </p:sp>
            <p:sp>
              <p:nvSpPr>
                <p:cNvPr id="10344" name="Rectangle 13"/>
                <p:cNvSpPr>
                  <a:spLocks noChangeArrowheads="1"/>
                </p:cNvSpPr>
                <p:nvPr/>
              </p:nvSpPr>
              <p:spPr bwMode="auto">
                <a:xfrm>
                  <a:off x="1436" y="3709"/>
                  <a:ext cx="21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(1400)</a:t>
                  </a:r>
                  <a:endParaRPr lang="en-US" altLang="ko-KR" sz="1200"/>
                </a:p>
              </p:txBody>
            </p:sp>
            <p:sp>
              <p:nvSpPr>
                <p:cNvPr id="10345" name="Line 14"/>
                <p:cNvSpPr>
                  <a:spLocks noChangeShapeType="1"/>
                </p:cNvSpPr>
                <p:nvPr/>
              </p:nvSpPr>
              <p:spPr bwMode="auto">
                <a:xfrm>
                  <a:off x="1416" y="3696"/>
                  <a:ext cx="1" cy="11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52" name="Group 15"/>
              <p:cNvGrpSpPr>
                <a:grpSpLocks/>
              </p:cNvGrpSpPr>
              <p:nvPr/>
            </p:nvGrpSpPr>
            <p:grpSpPr bwMode="auto">
              <a:xfrm>
                <a:off x="1920" y="3696"/>
                <a:ext cx="636" cy="146"/>
                <a:chOff x="1943" y="3696"/>
                <a:chExt cx="580" cy="113"/>
              </a:xfrm>
            </p:grpSpPr>
            <p:sp>
              <p:nvSpPr>
                <p:cNvPr id="10330" name="Freeform 16"/>
                <p:cNvSpPr>
                  <a:spLocks/>
                </p:cNvSpPr>
                <p:nvPr/>
              </p:nvSpPr>
              <p:spPr bwMode="auto">
                <a:xfrm>
                  <a:off x="1943" y="3696"/>
                  <a:ext cx="210" cy="113"/>
                </a:xfrm>
                <a:custGeom>
                  <a:avLst/>
                  <a:gdLst>
                    <a:gd name="T0" fmla="*/ 215 w 205"/>
                    <a:gd name="T1" fmla="*/ 130 h 98"/>
                    <a:gd name="T2" fmla="*/ 215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5 w 205"/>
                    <a:gd name="T9" fmla="*/ 130 h 98"/>
                    <a:gd name="T10" fmla="*/ 215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31" name="Freeform 17"/>
                <p:cNvSpPr>
                  <a:spLocks/>
                </p:cNvSpPr>
                <p:nvPr/>
              </p:nvSpPr>
              <p:spPr bwMode="auto">
                <a:xfrm>
                  <a:off x="1943" y="3696"/>
                  <a:ext cx="210" cy="113"/>
                </a:xfrm>
                <a:custGeom>
                  <a:avLst/>
                  <a:gdLst>
                    <a:gd name="T0" fmla="*/ 215 w 205"/>
                    <a:gd name="T1" fmla="*/ 130 h 98"/>
                    <a:gd name="T2" fmla="*/ 215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5 w 205"/>
                    <a:gd name="T9" fmla="*/ 130 h 98"/>
                    <a:gd name="T10" fmla="*/ 215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32" name="Freeform 18"/>
                <p:cNvSpPr>
                  <a:spLocks/>
                </p:cNvSpPr>
                <p:nvPr/>
              </p:nvSpPr>
              <p:spPr bwMode="auto">
                <a:xfrm>
                  <a:off x="1943" y="3696"/>
                  <a:ext cx="210" cy="113"/>
                </a:xfrm>
                <a:custGeom>
                  <a:avLst/>
                  <a:gdLst>
                    <a:gd name="T0" fmla="*/ 215 w 205"/>
                    <a:gd name="T1" fmla="*/ 130 h 98"/>
                    <a:gd name="T2" fmla="*/ 215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5 w 205"/>
                    <a:gd name="T9" fmla="*/ 130 h 98"/>
                    <a:gd name="T10" fmla="*/ 215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33" name="Freeform 19"/>
                <p:cNvSpPr>
                  <a:spLocks/>
                </p:cNvSpPr>
                <p:nvPr/>
              </p:nvSpPr>
              <p:spPr bwMode="auto">
                <a:xfrm>
                  <a:off x="1943" y="3696"/>
                  <a:ext cx="210" cy="113"/>
                </a:xfrm>
                <a:custGeom>
                  <a:avLst/>
                  <a:gdLst>
                    <a:gd name="T0" fmla="*/ 215 w 205"/>
                    <a:gd name="T1" fmla="*/ 130 h 98"/>
                    <a:gd name="T2" fmla="*/ 215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5 w 205"/>
                    <a:gd name="T9" fmla="*/ 130 h 98"/>
                    <a:gd name="T10" fmla="*/ 215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34" name="Rectangle 20"/>
                <p:cNvSpPr>
                  <a:spLocks noChangeArrowheads="1"/>
                </p:cNvSpPr>
                <p:nvPr/>
              </p:nvSpPr>
              <p:spPr bwMode="auto">
                <a:xfrm>
                  <a:off x="1948" y="3709"/>
                  <a:ext cx="173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FDDI</a:t>
                  </a:r>
                  <a:endParaRPr lang="en-US" altLang="ko-KR" sz="1200"/>
                </a:p>
              </p:txBody>
            </p:sp>
            <p:sp>
              <p:nvSpPr>
                <p:cNvPr id="10335" name="Freeform 21"/>
                <p:cNvSpPr>
                  <a:spLocks/>
                </p:cNvSpPr>
                <p:nvPr/>
              </p:nvSpPr>
              <p:spPr bwMode="auto">
                <a:xfrm>
                  <a:off x="2153" y="3696"/>
                  <a:ext cx="370" cy="113"/>
                </a:xfrm>
                <a:custGeom>
                  <a:avLst/>
                  <a:gdLst>
                    <a:gd name="T0" fmla="*/ 377 w 360"/>
                    <a:gd name="T1" fmla="*/ 130 h 98"/>
                    <a:gd name="T2" fmla="*/ 380 w 360"/>
                    <a:gd name="T3" fmla="*/ 0 h 98"/>
                    <a:gd name="T4" fmla="*/ 0 w 360"/>
                    <a:gd name="T5" fmla="*/ 0 h 98"/>
                    <a:gd name="T6" fmla="*/ 0 w 360"/>
                    <a:gd name="T7" fmla="*/ 130 h 98"/>
                    <a:gd name="T8" fmla="*/ 380 w 360"/>
                    <a:gd name="T9" fmla="*/ 130 h 98"/>
                    <a:gd name="T10" fmla="*/ 380 w 360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0"/>
                    <a:gd name="T19" fmla="*/ 0 h 98"/>
                    <a:gd name="T20" fmla="*/ 360 w 360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0" h="98">
                      <a:moveTo>
                        <a:pt x="357" y="98"/>
                      </a:moveTo>
                      <a:lnTo>
                        <a:pt x="360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360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36" name="Rectangle 22"/>
                <p:cNvSpPr>
                  <a:spLocks noChangeArrowheads="1"/>
                </p:cNvSpPr>
                <p:nvPr/>
              </p:nvSpPr>
              <p:spPr bwMode="auto">
                <a:xfrm>
                  <a:off x="2168" y="3709"/>
                  <a:ext cx="70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IP</a:t>
                  </a:r>
                  <a:endParaRPr lang="en-US" altLang="ko-KR" sz="1200"/>
                </a:p>
              </p:txBody>
            </p:sp>
            <p:sp>
              <p:nvSpPr>
                <p:cNvPr id="10337" name="Rectangle 23"/>
                <p:cNvSpPr>
                  <a:spLocks noChangeArrowheads="1"/>
                </p:cNvSpPr>
                <p:nvPr/>
              </p:nvSpPr>
              <p:spPr bwMode="auto">
                <a:xfrm>
                  <a:off x="2274" y="3709"/>
                  <a:ext cx="21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(1400)</a:t>
                  </a:r>
                  <a:endParaRPr lang="en-US" altLang="ko-KR" sz="1200"/>
                </a:p>
              </p:txBody>
            </p:sp>
            <p:sp>
              <p:nvSpPr>
                <p:cNvPr id="10338" name="Line 24"/>
                <p:cNvSpPr>
                  <a:spLocks noChangeShapeType="1"/>
                </p:cNvSpPr>
                <p:nvPr/>
              </p:nvSpPr>
              <p:spPr bwMode="auto">
                <a:xfrm>
                  <a:off x="2255" y="3696"/>
                  <a:ext cx="1" cy="11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53" name="Group 25"/>
              <p:cNvGrpSpPr>
                <a:grpSpLocks/>
              </p:cNvGrpSpPr>
              <p:nvPr/>
            </p:nvGrpSpPr>
            <p:grpSpPr bwMode="auto">
              <a:xfrm>
                <a:off x="2688" y="3697"/>
                <a:ext cx="622" cy="527"/>
                <a:chOff x="2709" y="3696"/>
                <a:chExt cx="524" cy="409"/>
              </a:xfrm>
            </p:grpSpPr>
            <p:sp>
              <p:nvSpPr>
                <p:cNvPr id="10303" name="Freeform 26"/>
                <p:cNvSpPr>
                  <a:spLocks/>
                </p:cNvSpPr>
                <p:nvPr/>
              </p:nvSpPr>
              <p:spPr bwMode="auto">
                <a:xfrm>
                  <a:off x="2709" y="3696"/>
                  <a:ext cx="212" cy="113"/>
                </a:xfrm>
                <a:custGeom>
                  <a:avLst/>
                  <a:gdLst>
                    <a:gd name="T0" fmla="*/ 215 w 207"/>
                    <a:gd name="T1" fmla="*/ 130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215 w 207"/>
                    <a:gd name="T13" fmla="*/ 130 h 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7"/>
                    <a:gd name="T22" fmla="*/ 0 h 98"/>
                    <a:gd name="T23" fmla="*/ 207 w 207"/>
                    <a:gd name="T24" fmla="*/ 98 h 9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7" h="98">
                      <a:moveTo>
                        <a:pt x="205" y="98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4" name="Freeform 27"/>
                <p:cNvSpPr>
                  <a:spLocks/>
                </p:cNvSpPr>
                <p:nvPr/>
              </p:nvSpPr>
              <p:spPr bwMode="auto">
                <a:xfrm>
                  <a:off x="2709" y="3696"/>
                  <a:ext cx="212" cy="113"/>
                </a:xfrm>
                <a:custGeom>
                  <a:avLst/>
                  <a:gdLst>
                    <a:gd name="T0" fmla="*/ 215 w 207"/>
                    <a:gd name="T1" fmla="*/ 130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7"/>
                    <a:gd name="T19" fmla="*/ 0 h 98"/>
                    <a:gd name="T20" fmla="*/ 207 w 207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7" h="98">
                      <a:moveTo>
                        <a:pt x="205" y="98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5" name="Freeform 28"/>
                <p:cNvSpPr>
                  <a:spLocks/>
                </p:cNvSpPr>
                <p:nvPr/>
              </p:nvSpPr>
              <p:spPr bwMode="auto">
                <a:xfrm>
                  <a:off x="2709" y="3992"/>
                  <a:ext cx="212" cy="113"/>
                </a:xfrm>
                <a:custGeom>
                  <a:avLst/>
                  <a:gdLst>
                    <a:gd name="T0" fmla="*/ 215 w 207"/>
                    <a:gd name="T1" fmla="*/ 128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215 w 207"/>
                    <a:gd name="T13" fmla="*/ 128 h 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7"/>
                    <a:gd name="T22" fmla="*/ 0 h 98"/>
                    <a:gd name="T23" fmla="*/ 207 w 207"/>
                    <a:gd name="T24" fmla="*/ 98 h 9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7" h="98">
                      <a:moveTo>
                        <a:pt x="205" y="96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  <a:lnTo>
                        <a:pt x="205" y="96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6" name="Freeform 29"/>
                <p:cNvSpPr>
                  <a:spLocks/>
                </p:cNvSpPr>
                <p:nvPr/>
              </p:nvSpPr>
              <p:spPr bwMode="auto">
                <a:xfrm>
                  <a:off x="2709" y="3992"/>
                  <a:ext cx="212" cy="113"/>
                </a:xfrm>
                <a:custGeom>
                  <a:avLst/>
                  <a:gdLst>
                    <a:gd name="T0" fmla="*/ 215 w 207"/>
                    <a:gd name="T1" fmla="*/ 128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7"/>
                    <a:gd name="T19" fmla="*/ 0 h 98"/>
                    <a:gd name="T20" fmla="*/ 207 w 207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7" h="98">
                      <a:moveTo>
                        <a:pt x="205" y="96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7" name="Freeform 30"/>
                <p:cNvSpPr>
                  <a:spLocks/>
                </p:cNvSpPr>
                <p:nvPr/>
              </p:nvSpPr>
              <p:spPr bwMode="auto">
                <a:xfrm>
                  <a:off x="2709" y="3844"/>
                  <a:ext cx="212" cy="113"/>
                </a:xfrm>
                <a:custGeom>
                  <a:avLst/>
                  <a:gdLst>
                    <a:gd name="T0" fmla="*/ 215 w 207"/>
                    <a:gd name="T1" fmla="*/ 130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215 w 207"/>
                    <a:gd name="T13" fmla="*/ 130 h 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7"/>
                    <a:gd name="T22" fmla="*/ 0 h 98"/>
                    <a:gd name="T23" fmla="*/ 207 w 207"/>
                    <a:gd name="T24" fmla="*/ 98 h 9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7" h="98">
                      <a:moveTo>
                        <a:pt x="205" y="98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8" name="Freeform 31"/>
                <p:cNvSpPr>
                  <a:spLocks/>
                </p:cNvSpPr>
                <p:nvPr/>
              </p:nvSpPr>
              <p:spPr bwMode="auto">
                <a:xfrm>
                  <a:off x="2709" y="3844"/>
                  <a:ext cx="212" cy="113"/>
                </a:xfrm>
                <a:custGeom>
                  <a:avLst/>
                  <a:gdLst>
                    <a:gd name="T0" fmla="*/ 215 w 207"/>
                    <a:gd name="T1" fmla="*/ 130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7"/>
                    <a:gd name="T19" fmla="*/ 0 h 98"/>
                    <a:gd name="T20" fmla="*/ 207 w 207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7" h="98">
                      <a:moveTo>
                        <a:pt x="205" y="98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9" name="Freeform 32"/>
                <p:cNvSpPr>
                  <a:spLocks/>
                </p:cNvSpPr>
                <p:nvPr/>
              </p:nvSpPr>
              <p:spPr bwMode="auto">
                <a:xfrm>
                  <a:off x="2709" y="3696"/>
                  <a:ext cx="212" cy="113"/>
                </a:xfrm>
                <a:custGeom>
                  <a:avLst/>
                  <a:gdLst>
                    <a:gd name="T0" fmla="*/ 215 w 207"/>
                    <a:gd name="T1" fmla="*/ 130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215 w 207"/>
                    <a:gd name="T13" fmla="*/ 130 h 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7"/>
                    <a:gd name="T22" fmla="*/ 0 h 98"/>
                    <a:gd name="T23" fmla="*/ 207 w 207"/>
                    <a:gd name="T24" fmla="*/ 98 h 9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7" h="98">
                      <a:moveTo>
                        <a:pt x="205" y="98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0" name="Freeform 33"/>
                <p:cNvSpPr>
                  <a:spLocks/>
                </p:cNvSpPr>
                <p:nvPr/>
              </p:nvSpPr>
              <p:spPr bwMode="auto">
                <a:xfrm>
                  <a:off x="2709" y="3696"/>
                  <a:ext cx="212" cy="113"/>
                </a:xfrm>
                <a:custGeom>
                  <a:avLst/>
                  <a:gdLst>
                    <a:gd name="T0" fmla="*/ 215 w 207"/>
                    <a:gd name="T1" fmla="*/ 130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7"/>
                    <a:gd name="T19" fmla="*/ 0 h 98"/>
                    <a:gd name="T20" fmla="*/ 207 w 207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7" h="98">
                      <a:moveTo>
                        <a:pt x="205" y="98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1" name="Freeform 34"/>
                <p:cNvSpPr>
                  <a:spLocks/>
                </p:cNvSpPr>
                <p:nvPr/>
              </p:nvSpPr>
              <p:spPr bwMode="auto">
                <a:xfrm>
                  <a:off x="2709" y="3992"/>
                  <a:ext cx="212" cy="113"/>
                </a:xfrm>
                <a:custGeom>
                  <a:avLst/>
                  <a:gdLst>
                    <a:gd name="T0" fmla="*/ 215 w 207"/>
                    <a:gd name="T1" fmla="*/ 128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215 w 207"/>
                    <a:gd name="T13" fmla="*/ 128 h 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7"/>
                    <a:gd name="T22" fmla="*/ 0 h 98"/>
                    <a:gd name="T23" fmla="*/ 207 w 207"/>
                    <a:gd name="T24" fmla="*/ 98 h 9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7" h="98">
                      <a:moveTo>
                        <a:pt x="205" y="96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  <a:lnTo>
                        <a:pt x="205" y="96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2" name="Freeform 35"/>
                <p:cNvSpPr>
                  <a:spLocks/>
                </p:cNvSpPr>
                <p:nvPr/>
              </p:nvSpPr>
              <p:spPr bwMode="auto">
                <a:xfrm>
                  <a:off x="2709" y="3992"/>
                  <a:ext cx="212" cy="113"/>
                </a:xfrm>
                <a:custGeom>
                  <a:avLst/>
                  <a:gdLst>
                    <a:gd name="T0" fmla="*/ 215 w 207"/>
                    <a:gd name="T1" fmla="*/ 128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7"/>
                    <a:gd name="T19" fmla="*/ 0 h 98"/>
                    <a:gd name="T20" fmla="*/ 207 w 207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7" h="98">
                      <a:moveTo>
                        <a:pt x="205" y="96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3" name="Freeform 36"/>
                <p:cNvSpPr>
                  <a:spLocks/>
                </p:cNvSpPr>
                <p:nvPr/>
              </p:nvSpPr>
              <p:spPr bwMode="auto">
                <a:xfrm>
                  <a:off x="2709" y="3844"/>
                  <a:ext cx="212" cy="113"/>
                </a:xfrm>
                <a:custGeom>
                  <a:avLst/>
                  <a:gdLst>
                    <a:gd name="T0" fmla="*/ 215 w 207"/>
                    <a:gd name="T1" fmla="*/ 130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215 w 207"/>
                    <a:gd name="T13" fmla="*/ 130 h 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7"/>
                    <a:gd name="T22" fmla="*/ 0 h 98"/>
                    <a:gd name="T23" fmla="*/ 207 w 207"/>
                    <a:gd name="T24" fmla="*/ 98 h 9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7" h="98">
                      <a:moveTo>
                        <a:pt x="205" y="98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4" name="Freeform 37"/>
                <p:cNvSpPr>
                  <a:spLocks/>
                </p:cNvSpPr>
                <p:nvPr/>
              </p:nvSpPr>
              <p:spPr bwMode="auto">
                <a:xfrm>
                  <a:off x="2709" y="3844"/>
                  <a:ext cx="212" cy="113"/>
                </a:xfrm>
                <a:custGeom>
                  <a:avLst/>
                  <a:gdLst>
                    <a:gd name="T0" fmla="*/ 215 w 207"/>
                    <a:gd name="T1" fmla="*/ 130 h 98"/>
                    <a:gd name="T2" fmla="*/ 217 w 207"/>
                    <a:gd name="T3" fmla="*/ 0 h 98"/>
                    <a:gd name="T4" fmla="*/ 0 w 207"/>
                    <a:gd name="T5" fmla="*/ 0 h 98"/>
                    <a:gd name="T6" fmla="*/ 0 w 207"/>
                    <a:gd name="T7" fmla="*/ 130 h 98"/>
                    <a:gd name="T8" fmla="*/ 217 w 207"/>
                    <a:gd name="T9" fmla="*/ 130 h 98"/>
                    <a:gd name="T10" fmla="*/ 217 w 207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7"/>
                    <a:gd name="T19" fmla="*/ 0 h 98"/>
                    <a:gd name="T20" fmla="*/ 207 w 207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7" h="98">
                      <a:moveTo>
                        <a:pt x="205" y="98"/>
                      </a:moveTo>
                      <a:lnTo>
                        <a:pt x="20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7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5" name="Rectangle 38"/>
                <p:cNvSpPr>
                  <a:spLocks noChangeArrowheads="1"/>
                </p:cNvSpPr>
                <p:nvPr/>
              </p:nvSpPr>
              <p:spPr bwMode="auto">
                <a:xfrm>
                  <a:off x="2738" y="3709"/>
                  <a:ext cx="13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PPP</a:t>
                  </a:r>
                  <a:endParaRPr lang="en-US" altLang="ko-KR" sz="1200"/>
                </a:p>
              </p:txBody>
            </p:sp>
            <p:sp>
              <p:nvSpPr>
                <p:cNvPr id="10316" name="Freeform 39"/>
                <p:cNvSpPr>
                  <a:spLocks/>
                </p:cNvSpPr>
                <p:nvPr/>
              </p:nvSpPr>
              <p:spPr bwMode="auto">
                <a:xfrm>
                  <a:off x="2921" y="3696"/>
                  <a:ext cx="312" cy="113"/>
                </a:xfrm>
                <a:custGeom>
                  <a:avLst/>
                  <a:gdLst>
                    <a:gd name="T0" fmla="*/ 320 w 304"/>
                    <a:gd name="T1" fmla="*/ 130 h 98"/>
                    <a:gd name="T2" fmla="*/ 320 w 304"/>
                    <a:gd name="T3" fmla="*/ 0 h 98"/>
                    <a:gd name="T4" fmla="*/ 0 w 304"/>
                    <a:gd name="T5" fmla="*/ 0 h 98"/>
                    <a:gd name="T6" fmla="*/ 0 w 304"/>
                    <a:gd name="T7" fmla="*/ 130 h 98"/>
                    <a:gd name="T8" fmla="*/ 320 w 304"/>
                    <a:gd name="T9" fmla="*/ 130 h 98"/>
                    <a:gd name="T10" fmla="*/ 320 w 304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4"/>
                    <a:gd name="T19" fmla="*/ 0 h 98"/>
                    <a:gd name="T20" fmla="*/ 304 w 304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4" h="98">
                      <a:moveTo>
                        <a:pt x="304" y="98"/>
                      </a:moveTo>
                      <a:lnTo>
                        <a:pt x="304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304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17" name="Rectangle 40"/>
                <p:cNvSpPr>
                  <a:spLocks noChangeArrowheads="1"/>
                </p:cNvSpPr>
                <p:nvPr/>
              </p:nvSpPr>
              <p:spPr bwMode="auto">
                <a:xfrm>
                  <a:off x="2936" y="3709"/>
                  <a:ext cx="6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IP</a:t>
                  </a:r>
                  <a:endParaRPr lang="en-US" altLang="ko-KR" sz="1200"/>
                </a:p>
              </p:txBody>
            </p:sp>
            <p:sp>
              <p:nvSpPr>
                <p:cNvPr id="10318" name="Rectangle 41"/>
                <p:cNvSpPr>
                  <a:spLocks noChangeArrowheads="1"/>
                </p:cNvSpPr>
                <p:nvPr/>
              </p:nvSpPr>
              <p:spPr bwMode="auto">
                <a:xfrm>
                  <a:off x="3036" y="3709"/>
                  <a:ext cx="15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(512)</a:t>
                  </a:r>
                  <a:endParaRPr lang="en-US" altLang="ko-KR" sz="1200"/>
                </a:p>
              </p:txBody>
            </p:sp>
            <p:sp>
              <p:nvSpPr>
                <p:cNvPr id="10319" name="Line 42"/>
                <p:cNvSpPr>
                  <a:spLocks noChangeShapeType="1"/>
                </p:cNvSpPr>
                <p:nvPr/>
              </p:nvSpPr>
              <p:spPr bwMode="auto">
                <a:xfrm>
                  <a:off x="3021" y="3696"/>
                  <a:ext cx="2" cy="11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20" name="Rectangle 43"/>
                <p:cNvSpPr>
                  <a:spLocks noChangeArrowheads="1"/>
                </p:cNvSpPr>
                <p:nvPr/>
              </p:nvSpPr>
              <p:spPr bwMode="auto">
                <a:xfrm>
                  <a:off x="2738" y="4004"/>
                  <a:ext cx="13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PPP</a:t>
                  </a:r>
                  <a:endParaRPr lang="en-US" altLang="ko-KR" sz="1200"/>
                </a:p>
              </p:txBody>
            </p:sp>
            <p:sp>
              <p:nvSpPr>
                <p:cNvPr id="10321" name="Freeform 44"/>
                <p:cNvSpPr>
                  <a:spLocks/>
                </p:cNvSpPr>
                <p:nvPr/>
              </p:nvSpPr>
              <p:spPr bwMode="auto">
                <a:xfrm>
                  <a:off x="2921" y="3992"/>
                  <a:ext cx="312" cy="113"/>
                </a:xfrm>
                <a:custGeom>
                  <a:avLst/>
                  <a:gdLst>
                    <a:gd name="T0" fmla="*/ 320 w 304"/>
                    <a:gd name="T1" fmla="*/ 128 h 98"/>
                    <a:gd name="T2" fmla="*/ 320 w 304"/>
                    <a:gd name="T3" fmla="*/ 0 h 98"/>
                    <a:gd name="T4" fmla="*/ 0 w 304"/>
                    <a:gd name="T5" fmla="*/ 0 h 98"/>
                    <a:gd name="T6" fmla="*/ 0 w 304"/>
                    <a:gd name="T7" fmla="*/ 130 h 98"/>
                    <a:gd name="T8" fmla="*/ 320 w 304"/>
                    <a:gd name="T9" fmla="*/ 130 h 98"/>
                    <a:gd name="T10" fmla="*/ 320 w 304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4"/>
                    <a:gd name="T19" fmla="*/ 0 h 98"/>
                    <a:gd name="T20" fmla="*/ 304 w 304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4" h="98">
                      <a:moveTo>
                        <a:pt x="304" y="96"/>
                      </a:moveTo>
                      <a:lnTo>
                        <a:pt x="304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304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22" name="Rectangle 45"/>
                <p:cNvSpPr>
                  <a:spLocks noChangeArrowheads="1"/>
                </p:cNvSpPr>
                <p:nvPr/>
              </p:nvSpPr>
              <p:spPr bwMode="auto">
                <a:xfrm>
                  <a:off x="2936" y="4004"/>
                  <a:ext cx="6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IP</a:t>
                  </a:r>
                  <a:endParaRPr lang="en-US" altLang="ko-KR" sz="1200"/>
                </a:p>
              </p:txBody>
            </p:sp>
            <p:sp>
              <p:nvSpPr>
                <p:cNvPr id="10323" name="Rectangle 46"/>
                <p:cNvSpPr>
                  <a:spLocks noChangeArrowheads="1"/>
                </p:cNvSpPr>
                <p:nvPr/>
              </p:nvSpPr>
              <p:spPr bwMode="auto">
                <a:xfrm>
                  <a:off x="3036" y="4004"/>
                  <a:ext cx="15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(376)</a:t>
                  </a:r>
                  <a:endParaRPr lang="en-US" altLang="ko-KR" sz="1200"/>
                </a:p>
              </p:txBody>
            </p:sp>
            <p:sp>
              <p:nvSpPr>
                <p:cNvPr id="10324" name="Line 47"/>
                <p:cNvSpPr>
                  <a:spLocks noChangeShapeType="1"/>
                </p:cNvSpPr>
                <p:nvPr/>
              </p:nvSpPr>
              <p:spPr bwMode="auto">
                <a:xfrm>
                  <a:off x="3021" y="3992"/>
                  <a:ext cx="2" cy="11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25" name="Rectangle 48"/>
                <p:cNvSpPr>
                  <a:spLocks noChangeArrowheads="1"/>
                </p:cNvSpPr>
                <p:nvPr/>
              </p:nvSpPr>
              <p:spPr bwMode="auto">
                <a:xfrm>
                  <a:off x="2738" y="3857"/>
                  <a:ext cx="13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PPP</a:t>
                  </a:r>
                  <a:endParaRPr lang="en-US" altLang="ko-KR" sz="1200"/>
                </a:p>
              </p:txBody>
            </p:sp>
            <p:sp>
              <p:nvSpPr>
                <p:cNvPr id="10326" name="Freeform 49"/>
                <p:cNvSpPr>
                  <a:spLocks/>
                </p:cNvSpPr>
                <p:nvPr/>
              </p:nvSpPr>
              <p:spPr bwMode="auto">
                <a:xfrm>
                  <a:off x="2921" y="3844"/>
                  <a:ext cx="312" cy="113"/>
                </a:xfrm>
                <a:custGeom>
                  <a:avLst/>
                  <a:gdLst>
                    <a:gd name="T0" fmla="*/ 320 w 304"/>
                    <a:gd name="T1" fmla="*/ 130 h 98"/>
                    <a:gd name="T2" fmla="*/ 320 w 304"/>
                    <a:gd name="T3" fmla="*/ 0 h 98"/>
                    <a:gd name="T4" fmla="*/ 0 w 304"/>
                    <a:gd name="T5" fmla="*/ 0 h 98"/>
                    <a:gd name="T6" fmla="*/ 0 w 304"/>
                    <a:gd name="T7" fmla="*/ 130 h 98"/>
                    <a:gd name="T8" fmla="*/ 320 w 304"/>
                    <a:gd name="T9" fmla="*/ 130 h 98"/>
                    <a:gd name="T10" fmla="*/ 320 w 304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4"/>
                    <a:gd name="T19" fmla="*/ 0 h 98"/>
                    <a:gd name="T20" fmla="*/ 304 w 304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4" h="98">
                      <a:moveTo>
                        <a:pt x="304" y="98"/>
                      </a:moveTo>
                      <a:lnTo>
                        <a:pt x="304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304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27" name="Rectangle 50"/>
                <p:cNvSpPr>
                  <a:spLocks noChangeArrowheads="1"/>
                </p:cNvSpPr>
                <p:nvPr/>
              </p:nvSpPr>
              <p:spPr bwMode="auto">
                <a:xfrm>
                  <a:off x="2936" y="3857"/>
                  <a:ext cx="6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IP</a:t>
                  </a:r>
                  <a:endParaRPr lang="en-US" altLang="ko-KR" sz="1200"/>
                </a:p>
              </p:txBody>
            </p:sp>
            <p:sp>
              <p:nvSpPr>
                <p:cNvPr id="10328" name="Rectangle 51"/>
                <p:cNvSpPr>
                  <a:spLocks noChangeArrowheads="1"/>
                </p:cNvSpPr>
                <p:nvPr/>
              </p:nvSpPr>
              <p:spPr bwMode="auto">
                <a:xfrm>
                  <a:off x="3036" y="3857"/>
                  <a:ext cx="15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(512)</a:t>
                  </a:r>
                  <a:endParaRPr lang="en-US" altLang="ko-KR" sz="1200"/>
                </a:p>
              </p:txBody>
            </p:sp>
            <p:sp>
              <p:nvSpPr>
                <p:cNvPr id="10329" name="Line 52"/>
                <p:cNvSpPr>
                  <a:spLocks noChangeShapeType="1"/>
                </p:cNvSpPr>
                <p:nvPr/>
              </p:nvSpPr>
              <p:spPr bwMode="auto">
                <a:xfrm>
                  <a:off x="3021" y="3844"/>
                  <a:ext cx="2" cy="11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54" name="Group 53"/>
              <p:cNvGrpSpPr>
                <a:grpSpLocks/>
              </p:cNvGrpSpPr>
              <p:nvPr/>
            </p:nvGrpSpPr>
            <p:grpSpPr bwMode="auto">
              <a:xfrm>
                <a:off x="3456" y="3696"/>
                <a:ext cx="615" cy="527"/>
                <a:chOff x="3555" y="3696"/>
                <a:chExt cx="525" cy="409"/>
              </a:xfrm>
            </p:grpSpPr>
            <p:sp>
              <p:nvSpPr>
                <p:cNvPr id="10276" name="Freeform 54"/>
                <p:cNvSpPr>
                  <a:spLocks/>
                </p:cNvSpPr>
                <p:nvPr/>
              </p:nvSpPr>
              <p:spPr bwMode="auto">
                <a:xfrm>
                  <a:off x="3555" y="3696"/>
                  <a:ext cx="211" cy="113"/>
                </a:xfrm>
                <a:custGeom>
                  <a:avLst/>
                  <a:gdLst>
                    <a:gd name="T0" fmla="*/ 217 w 205"/>
                    <a:gd name="T1" fmla="*/ 130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77" name="Freeform 55"/>
                <p:cNvSpPr>
                  <a:spLocks/>
                </p:cNvSpPr>
                <p:nvPr/>
              </p:nvSpPr>
              <p:spPr bwMode="auto">
                <a:xfrm>
                  <a:off x="3555" y="3696"/>
                  <a:ext cx="211" cy="113"/>
                </a:xfrm>
                <a:custGeom>
                  <a:avLst/>
                  <a:gdLst>
                    <a:gd name="T0" fmla="*/ 217 w 205"/>
                    <a:gd name="T1" fmla="*/ 130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78" name="Freeform 56"/>
                <p:cNvSpPr>
                  <a:spLocks/>
                </p:cNvSpPr>
                <p:nvPr/>
              </p:nvSpPr>
              <p:spPr bwMode="auto">
                <a:xfrm>
                  <a:off x="3555" y="3992"/>
                  <a:ext cx="211" cy="113"/>
                </a:xfrm>
                <a:custGeom>
                  <a:avLst/>
                  <a:gdLst>
                    <a:gd name="T0" fmla="*/ 217 w 205"/>
                    <a:gd name="T1" fmla="*/ 128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217 w 205"/>
                    <a:gd name="T13" fmla="*/ 128 h 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5"/>
                    <a:gd name="T22" fmla="*/ 0 h 98"/>
                    <a:gd name="T23" fmla="*/ 205 w 205"/>
                    <a:gd name="T24" fmla="*/ 98 h 9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5" h="98">
                      <a:moveTo>
                        <a:pt x="205" y="96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  <a:lnTo>
                        <a:pt x="205" y="96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79" name="Freeform 57"/>
                <p:cNvSpPr>
                  <a:spLocks/>
                </p:cNvSpPr>
                <p:nvPr/>
              </p:nvSpPr>
              <p:spPr bwMode="auto">
                <a:xfrm>
                  <a:off x="3555" y="3992"/>
                  <a:ext cx="211" cy="113"/>
                </a:xfrm>
                <a:custGeom>
                  <a:avLst/>
                  <a:gdLst>
                    <a:gd name="T0" fmla="*/ 217 w 205"/>
                    <a:gd name="T1" fmla="*/ 128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6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80" name="Freeform 58"/>
                <p:cNvSpPr>
                  <a:spLocks/>
                </p:cNvSpPr>
                <p:nvPr/>
              </p:nvSpPr>
              <p:spPr bwMode="auto">
                <a:xfrm>
                  <a:off x="3555" y="3844"/>
                  <a:ext cx="211" cy="113"/>
                </a:xfrm>
                <a:custGeom>
                  <a:avLst/>
                  <a:gdLst>
                    <a:gd name="T0" fmla="*/ 217 w 205"/>
                    <a:gd name="T1" fmla="*/ 130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81" name="Freeform 59"/>
                <p:cNvSpPr>
                  <a:spLocks/>
                </p:cNvSpPr>
                <p:nvPr/>
              </p:nvSpPr>
              <p:spPr bwMode="auto">
                <a:xfrm>
                  <a:off x="3555" y="3844"/>
                  <a:ext cx="211" cy="113"/>
                </a:xfrm>
                <a:custGeom>
                  <a:avLst/>
                  <a:gdLst>
                    <a:gd name="T0" fmla="*/ 217 w 205"/>
                    <a:gd name="T1" fmla="*/ 130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82" name="Freeform 60"/>
                <p:cNvSpPr>
                  <a:spLocks/>
                </p:cNvSpPr>
                <p:nvPr/>
              </p:nvSpPr>
              <p:spPr bwMode="auto">
                <a:xfrm>
                  <a:off x="3555" y="3696"/>
                  <a:ext cx="211" cy="113"/>
                </a:xfrm>
                <a:custGeom>
                  <a:avLst/>
                  <a:gdLst>
                    <a:gd name="T0" fmla="*/ 217 w 205"/>
                    <a:gd name="T1" fmla="*/ 130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83" name="Freeform 61"/>
                <p:cNvSpPr>
                  <a:spLocks/>
                </p:cNvSpPr>
                <p:nvPr/>
              </p:nvSpPr>
              <p:spPr bwMode="auto">
                <a:xfrm>
                  <a:off x="3555" y="3696"/>
                  <a:ext cx="211" cy="113"/>
                </a:xfrm>
                <a:custGeom>
                  <a:avLst/>
                  <a:gdLst>
                    <a:gd name="T0" fmla="*/ 217 w 205"/>
                    <a:gd name="T1" fmla="*/ 130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84" name="Freeform 62"/>
                <p:cNvSpPr>
                  <a:spLocks/>
                </p:cNvSpPr>
                <p:nvPr/>
              </p:nvSpPr>
              <p:spPr bwMode="auto">
                <a:xfrm>
                  <a:off x="3555" y="3992"/>
                  <a:ext cx="211" cy="113"/>
                </a:xfrm>
                <a:custGeom>
                  <a:avLst/>
                  <a:gdLst>
                    <a:gd name="T0" fmla="*/ 217 w 205"/>
                    <a:gd name="T1" fmla="*/ 128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217 w 205"/>
                    <a:gd name="T13" fmla="*/ 128 h 9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05"/>
                    <a:gd name="T22" fmla="*/ 0 h 98"/>
                    <a:gd name="T23" fmla="*/ 205 w 205"/>
                    <a:gd name="T24" fmla="*/ 98 h 9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05" h="98">
                      <a:moveTo>
                        <a:pt x="205" y="96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  <a:lnTo>
                        <a:pt x="205" y="96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85" name="Freeform 63"/>
                <p:cNvSpPr>
                  <a:spLocks/>
                </p:cNvSpPr>
                <p:nvPr/>
              </p:nvSpPr>
              <p:spPr bwMode="auto">
                <a:xfrm>
                  <a:off x="3555" y="3992"/>
                  <a:ext cx="211" cy="113"/>
                </a:xfrm>
                <a:custGeom>
                  <a:avLst/>
                  <a:gdLst>
                    <a:gd name="T0" fmla="*/ 217 w 205"/>
                    <a:gd name="T1" fmla="*/ 128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6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86" name="Freeform 64"/>
                <p:cNvSpPr>
                  <a:spLocks/>
                </p:cNvSpPr>
                <p:nvPr/>
              </p:nvSpPr>
              <p:spPr bwMode="auto">
                <a:xfrm>
                  <a:off x="3555" y="3844"/>
                  <a:ext cx="211" cy="113"/>
                </a:xfrm>
                <a:custGeom>
                  <a:avLst/>
                  <a:gdLst>
                    <a:gd name="T0" fmla="*/ 217 w 205"/>
                    <a:gd name="T1" fmla="*/ 130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87" name="Freeform 65"/>
                <p:cNvSpPr>
                  <a:spLocks/>
                </p:cNvSpPr>
                <p:nvPr/>
              </p:nvSpPr>
              <p:spPr bwMode="auto">
                <a:xfrm>
                  <a:off x="3555" y="3844"/>
                  <a:ext cx="211" cy="113"/>
                </a:xfrm>
                <a:custGeom>
                  <a:avLst/>
                  <a:gdLst>
                    <a:gd name="T0" fmla="*/ 217 w 205"/>
                    <a:gd name="T1" fmla="*/ 130 h 98"/>
                    <a:gd name="T2" fmla="*/ 217 w 205"/>
                    <a:gd name="T3" fmla="*/ 0 h 98"/>
                    <a:gd name="T4" fmla="*/ 0 w 205"/>
                    <a:gd name="T5" fmla="*/ 0 h 98"/>
                    <a:gd name="T6" fmla="*/ 0 w 205"/>
                    <a:gd name="T7" fmla="*/ 130 h 98"/>
                    <a:gd name="T8" fmla="*/ 217 w 205"/>
                    <a:gd name="T9" fmla="*/ 130 h 98"/>
                    <a:gd name="T10" fmla="*/ 217 w 205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5"/>
                    <a:gd name="T19" fmla="*/ 0 h 98"/>
                    <a:gd name="T20" fmla="*/ 205 w 205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5" h="98">
                      <a:moveTo>
                        <a:pt x="205" y="98"/>
                      </a:moveTo>
                      <a:lnTo>
                        <a:pt x="205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205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88" name="Rectangle 66"/>
                <p:cNvSpPr>
                  <a:spLocks noChangeArrowheads="1"/>
                </p:cNvSpPr>
                <p:nvPr/>
              </p:nvSpPr>
              <p:spPr bwMode="auto">
                <a:xfrm>
                  <a:off x="3581" y="3709"/>
                  <a:ext cx="13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ETH</a:t>
                  </a:r>
                  <a:endParaRPr lang="en-US" altLang="ko-KR" sz="1200"/>
                </a:p>
              </p:txBody>
            </p:sp>
            <p:sp>
              <p:nvSpPr>
                <p:cNvPr id="10289" name="Freeform 67"/>
                <p:cNvSpPr>
                  <a:spLocks/>
                </p:cNvSpPr>
                <p:nvPr/>
              </p:nvSpPr>
              <p:spPr bwMode="auto">
                <a:xfrm>
                  <a:off x="3766" y="3696"/>
                  <a:ext cx="314" cy="113"/>
                </a:xfrm>
                <a:custGeom>
                  <a:avLst/>
                  <a:gdLst>
                    <a:gd name="T0" fmla="*/ 319 w 306"/>
                    <a:gd name="T1" fmla="*/ 130 h 98"/>
                    <a:gd name="T2" fmla="*/ 322 w 306"/>
                    <a:gd name="T3" fmla="*/ 0 h 98"/>
                    <a:gd name="T4" fmla="*/ 0 w 306"/>
                    <a:gd name="T5" fmla="*/ 0 h 98"/>
                    <a:gd name="T6" fmla="*/ 0 w 306"/>
                    <a:gd name="T7" fmla="*/ 130 h 98"/>
                    <a:gd name="T8" fmla="*/ 322 w 306"/>
                    <a:gd name="T9" fmla="*/ 130 h 98"/>
                    <a:gd name="T10" fmla="*/ 322 w 306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6"/>
                    <a:gd name="T19" fmla="*/ 0 h 98"/>
                    <a:gd name="T20" fmla="*/ 306 w 306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6" h="98">
                      <a:moveTo>
                        <a:pt x="303" y="98"/>
                      </a:moveTo>
                      <a:lnTo>
                        <a:pt x="306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306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90" name="Rectangle 68"/>
                <p:cNvSpPr>
                  <a:spLocks noChangeArrowheads="1"/>
                </p:cNvSpPr>
                <p:nvPr/>
              </p:nvSpPr>
              <p:spPr bwMode="auto">
                <a:xfrm>
                  <a:off x="3780" y="3709"/>
                  <a:ext cx="6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IP</a:t>
                  </a:r>
                  <a:endParaRPr lang="en-US" altLang="ko-KR" sz="1200"/>
                </a:p>
              </p:txBody>
            </p:sp>
            <p:sp>
              <p:nvSpPr>
                <p:cNvPr id="10291" name="Rectangle 69"/>
                <p:cNvSpPr>
                  <a:spLocks noChangeArrowheads="1"/>
                </p:cNvSpPr>
                <p:nvPr/>
              </p:nvSpPr>
              <p:spPr bwMode="auto">
                <a:xfrm>
                  <a:off x="3885" y="3709"/>
                  <a:ext cx="160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(512)</a:t>
                  </a:r>
                  <a:endParaRPr lang="en-US" altLang="ko-KR" sz="1200"/>
                </a:p>
              </p:txBody>
            </p:sp>
            <p:sp>
              <p:nvSpPr>
                <p:cNvPr id="10292" name="Line 70"/>
                <p:cNvSpPr>
                  <a:spLocks noChangeShapeType="1"/>
                </p:cNvSpPr>
                <p:nvPr/>
              </p:nvSpPr>
              <p:spPr bwMode="auto">
                <a:xfrm>
                  <a:off x="3866" y="3696"/>
                  <a:ext cx="2" cy="11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93" name="Rectangle 71"/>
                <p:cNvSpPr>
                  <a:spLocks noChangeArrowheads="1"/>
                </p:cNvSpPr>
                <p:nvPr/>
              </p:nvSpPr>
              <p:spPr bwMode="auto">
                <a:xfrm>
                  <a:off x="3581" y="4004"/>
                  <a:ext cx="13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ETH</a:t>
                  </a:r>
                  <a:endParaRPr lang="en-US" altLang="ko-KR" sz="1200"/>
                </a:p>
              </p:txBody>
            </p:sp>
            <p:sp>
              <p:nvSpPr>
                <p:cNvPr id="10294" name="Freeform 72"/>
                <p:cNvSpPr>
                  <a:spLocks/>
                </p:cNvSpPr>
                <p:nvPr/>
              </p:nvSpPr>
              <p:spPr bwMode="auto">
                <a:xfrm>
                  <a:off x="3766" y="3992"/>
                  <a:ext cx="314" cy="113"/>
                </a:xfrm>
                <a:custGeom>
                  <a:avLst/>
                  <a:gdLst>
                    <a:gd name="T0" fmla="*/ 319 w 306"/>
                    <a:gd name="T1" fmla="*/ 128 h 98"/>
                    <a:gd name="T2" fmla="*/ 322 w 306"/>
                    <a:gd name="T3" fmla="*/ 0 h 98"/>
                    <a:gd name="T4" fmla="*/ 0 w 306"/>
                    <a:gd name="T5" fmla="*/ 0 h 98"/>
                    <a:gd name="T6" fmla="*/ 0 w 306"/>
                    <a:gd name="T7" fmla="*/ 130 h 98"/>
                    <a:gd name="T8" fmla="*/ 322 w 306"/>
                    <a:gd name="T9" fmla="*/ 130 h 98"/>
                    <a:gd name="T10" fmla="*/ 322 w 306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6"/>
                    <a:gd name="T19" fmla="*/ 0 h 98"/>
                    <a:gd name="T20" fmla="*/ 306 w 306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6" h="98">
                      <a:moveTo>
                        <a:pt x="303" y="96"/>
                      </a:moveTo>
                      <a:lnTo>
                        <a:pt x="306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306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95" name="Rectangle 73"/>
                <p:cNvSpPr>
                  <a:spLocks noChangeArrowheads="1"/>
                </p:cNvSpPr>
                <p:nvPr/>
              </p:nvSpPr>
              <p:spPr bwMode="auto">
                <a:xfrm>
                  <a:off x="3782" y="4004"/>
                  <a:ext cx="6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IP</a:t>
                  </a:r>
                  <a:endParaRPr lang="en-US" altLang="ko-KR" sz="1200"/>
                </a:p>
              </p:txBody>
            </p:sp>
            <p:sp>
              <p:nvSpPr>
                <p:cNvPr id="10296" name="Rectangle 74"/>
                <p:cNvSpPr>
                  <a:spLocks noChangeArrowheads="1"/>
                </p:cNvSpPr>
                <p:nvPr/>
              </p:nvSpPr>
              <p:spPr bwMode="auto">
                <a:xfrm>
                  <a:off x="3885" y="4004"/>
                  <a:ext cx="160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(376)</a:t>
                  </a:r>
                  <a:endParaRPr lang="en-US" altLang="ko-KR" sz="1200"/>
                </a:p>
              </p:txBody>
            </p:sp>
            <p:sp>
              <p:nvSpPr>
                <p:cNvPr id="10297" name="Line 75"/>
                <p:cNvSpPr>
                  <a:spLocks noChangeShapeType="1"/>
                </p:cNvSpPr>
                <p:nvPr/>
              </p:nvSpPr>
              <p:spPr bwMode="auto">
                <a:xfrm>
                  <a:off x="3866" y="3992"/>
                  <a:ext cx="2" cy="11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98" name="Rectangle 76"/>
                <p:cNvSpPr>
                  <a:spLocks noChangeArrowheads="1"/>
                </p:cNvSpPr>
                <p:nvPr/>
              </p:nvSpPr>
              <p:spPr bwMode="auto">
                <a:xfrm>
                  <a:off x="3581" y="3857"/>
                  <a:ext cx="13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ETH</a:t>
                  </a:r>
                  <a:endParaRPr lang="en-US" altLang="ko-KR" sz="1200"/>
                </a:p>
              </p:txBody>
            </p:sp>
            <p:sp>
              <p:nvSpPr>
                <p:cNvPr id="10299" name="Freeform 77"/>
                <p:cNvSpPr>
                  <a:spLocks/>
                </p:cNvSpPr>
                <p:nvPr/>
              </p:nvSpPr>
              <p:spPr bwMode="auto">
                <a:xfrm>
                  <a:off x="3766" y="3844"/>
                  <a:ext cx="314" cy="113"/>
                </a:xfrm>
                <a:custGeom>
                  <a:avLst/>
                  <a:gdLst>
                    <a:gd name="T0" fmla="*/ 319 w 306"/>
                    <a:gd name="T1" fmla="*/ 130 h 98"/>
                    <a:gd name="T2" fmla="*/ 322 w 306"/>
                    <a:gd name="T3" fmla="*/ 0 h 98"/>
                    <a:gd name="T4" fmla="*/ 0 w 306"/>
                    <a:gd name="T5" fmla="*/ 0 h 98"/>
                    <a:gd name="T6" fmla="*/ 0 w 306"/>
                    <a:gd name="T7" fmla="*/ 130 h 98"/>
                    <a:gd name="T8" fmla="*/ 322 w 306"/>
                    <a:gd name="T9" fmla="*/ 130 h 98"/>
                    <a:gd name="T10" fmla="*/ 322 w 306"/>
                    <a:gd name="T11" fmla="*/ 130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6"/>
                    <a:gd name="T19" fmla="*/ 0 h 98"/>
                    <a:gd name="T20" fmla="*/ 306 w 306"/>
                    <a:gd name="T21" fmla="*/ 98 h 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6" h="98">
                      <a:moveTo>
                        <a:pt x="303" y="98"/>
                      </a:moveTo>
                      <a:lnTo>
                        <a:pt x="306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306" y="98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00" name="Rectangle 78"/>
                <p:cNvSpPr>
                  <a:spLocks noChangeArrowheads="1"/>
                </p:cNvSpPr>
                <p:nvPr/>
              </p:nvSpPr>
              <p:spPr bwMode="auto">
                <a:xfrm>
                  <a:off x="3782" y="3857"/>
                  <a:ext cx="6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IP</a:t>
                  </a:r>
                  <a:endParaRPr lang="en-US" altLang="ko-KR" sz="1200"/>
                </a:p>
              </p:txBody>
            </p:sp>
            <p:sp>
              <p:nvSpPr>
                <p:cNvPr id="10301" name="Rectangle 79"/>
                <p:cNvSpPr>
                  <a:spLocks noChangeArrowheads="1"/>
                </p:cNvSpPr>
                <p:nvPr/>
              </p:nvSpPr>
              <p:spPr bwMode="auto">
                <a:xfrm>
                  <a:off x="3885" y="3857"/>
                  <a:ext cx="160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ko-KR" sz="1200">
                      <a:solidFill>
                        <a:srgbClr val="000000"/>
                      </a:solidFill>
                      <a:latin typeface="Arial" charset="0"/>
                    </a:rPr>
                    <a:t>(512)</a:t>
                  </a:r>
                  <a:endParaRPr lang="en-US" altLang="ko-KR" sz="1200"/>
                </a:p>
              </p:txBody>
            </p:sp>
            <p:sp>
              <p:nvSpPr>
                <p:cNvPr id="10302" name="Line 80"/>
                <p:cNvSpPr>
                  <a:spLocks noChangeShapeType="1"/>
                </p:cNvSpPr>
                <p:nvPr/>
              </p:nvSpPr>
              <p:spPr bwMode="auto">
                <a:xfrm>
                  <a:off x="3866" y="3844"/>
                  <a:ext cx="2" cy="111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0255" name="Text Box 81"/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5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/>
                <a:r>
                  <a:rPr lang="en-US" altLang="ko-KR" sz="1600"/>
                  <a:t>H1</a:t>
                </a:r>
              </a:p>
            </p:txBody>
          </p:sp>
          <p:sp>
            <p:nvSpPr>
              <p:cNvPr id="10256" name="Text Box 82"/>
              <p:cNvSpPr txBox="1">
                <a:spLocks noChangeArrowheads="1"/>
              </p:cNvSpPr>
              <p:nvPr/>
            </p:nvSpPr>
            <p:spPr bwMode="auto">
              <a:xfrm>
                <a:off x="1680" y="3216"/>
                <a:ext cx="34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/>
                <a:r>
                  <a:rPr lang="en-US" altLang="ko-KR" sz="1600"/>
                  <a:t>R1</a:t>
                </a:r>
              </a:p>
            </p:txBody>
          </p:sp>
          <p:sp>
            <p:nvSpPr>
              <p:cNvPr id="10257" name="Text Box 83"/>
              <p:cNvSpPr txBox="1">
                <a:spLocks noChangeArrowheads="1"/>
              </p:cNvSpPr>
              <p:nvPr/>
            </p:nvSpPr>
            <p:spPr bwMode="auto">
              <a:xfrm>
                <a:off x="2448" y="3216"/>
                <a:ext cx="34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/>
                <a:r>
                  <a:rPr lang="en-US" altLang="ko-KR" sz="1600"/>
                  <a:t>R2</a:t>
                </a:r>
              </a:p>
            </p:txBody>
          </p:sp>
          <p:sp>
            <p:nvSpPr>
              <p:cNvPr id="10258" name="Text Box 84"/>
              <p:cNvSpPr txBox="1">
                <a:spLocks noChangeArrowheads="1"/>
              </p:cNvSpPr>
              <p:nvPr/>
            </p:nvSpPr>
            <p:spPr bwMode="auto">
              <a:xfrm>
                <a:off x="3216" y="3216"/>
                <a:ext cx="34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/>
                <a:r>
                  <a:rPr lang="en-US" altLang="ko-KR" sz="1600"/>
                  <a:t>R3</a:t>
                </a:r>
              </a:p>
            </p:txBody>
          </p:sp>
          <p:sp>
            <p:nvSpPr>
              <p:cNvPr id="10259" name="Text Box 85"/>
              <p:cNvSpPr txBox="1">
                <a:spLocks noChangeArrowheads="1"/>
              </p:cNvSpPr>
              <p:nvPr/>
            </p:nvSpPr>
            <p:spPr bwMode="auto">
              <a:xfrm>
                <a:off x="3984" y="3216"/>
                <a:ext cx="357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/>
                <a:r>
                  <a:rPr lang="en-US" altLang="ko-KR" sz="1600"/>
                  <a:t>H8</a:t>
                </a:r>
              </a:p>
            </p:txBody>
          </p:sp>
          <p:grpSp>
            <p:nvGrpSpPr>
              <p:cNvPr id="10260" name="Group 86"/>
              <p:cNvGrpSpPr>
                <a:grpSpLocks/>
              </p:cNvGrpSpPr>
              <p:nvPr/>
            </p:nvGrpSpPr>
            <p:grpSpPr bwMode="auto">
              <a:xfrm>
                <a:off x="1200" y="3504"/>
                <a:ext cx="528" cy="96"/>
                <a:chOff x="1200" y="3504"/>
                <a:chExt cx="528" cy="96"/>
              </a:xfrm>
            </p:grpSpPr>
            <p:sp>
              <p:nvSpPr>
                <p:cNvPr id="10273" name="Line 87"/>
                <p:cNvSpPr>
                  <a:spLocks noChangeShapeType="1"/>
                </p:cNvSpPr>
                <p:nvPr/>
              </p:nvSpPr>
              <p:spPr bwMode="auto">
                <a:xfrm>
                  <a:off x="1200" y="3600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7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200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7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1728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61" name="Group 90"/>
              <p:cNvGrpSpPr>
                <a:grpSpLocks/>
              </p:cNvGrpSpPr>
              <p:nvPr/>
            </p:nvGrpSpPr>
            <p:grpSpPr bwMode="auto">
              <a:xfrm>
                <a:off x="1968" y="3504"/>
                <a:ext cx="528" cy="96"/>
                <a:chOff x="1200" y="3504"/>
                <a:chExt cx="528" cy="96"/>
              </a:xfrm>
            </p:grpSpPr>
            <p:sp>
              <p:nvSpPr>
                <p:cNvPr id="10270" name="Line 91"/>
                <p:cNvSpPr>
                  <a:spLocks noChangeShapeType="1"/>
                </p:cNvSpPr>
                <p:nvPr/>
              </p:nvSpPr>
              <p:spPr bwMode="auto">
                <a:xfrm>
                  <a:off x="1200" y="3600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71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200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72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728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62" name="Group 94"/>
              <p:cNvGrpSpPr>
                <a:grpSpLocks/>
              </p:cNvGrpSpPr>
              <p:nvPr/>
            </p:nvGrpSpPr>
            <p:grpSpPr bwMode="auto">
              <a:xfrm>
                <a:off x="2736" y="3504"/>
                <a:ext cx="528" cy="96"/>
                <a:chOff x="1200" y="3504"/>
                <a:chExt cx="528" cy="96"/>
              </a:xfrm>
            </p:grpSpPr>
            <p:sp>
              <p:nvSpPr>
                <p:cNvPr id="10267" name="Line 95"/>
                <p:cNvSpPr>
                  <a:spLocks noChangeShapeType="1"/>
                </p:cNvSpPr>
                <p:nvPr/>
              </p:nvSpPr>
              <p:spPr bwMode="auto">
                <a:xfrm>
                  <a:off x="1200" y="3600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6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200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69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1728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263" name="Group 98"/>
              <p:cNvGrpSpPr>
                <a:grpSpLocks/>
              </p:cNvGrpSpPr>
              <p:nvPr/>
            </p:nvGrpSpPr>
            <p:grpSpPr bwMode="auto">
              <a:xfrm>
                <a:off x="3504" y="3504"/>
                <a:ext cx="528" cy="96"/>
                <a:chOff x="1200" y="3504"/>
                <a:chExt cx="528" cy="96"/>
              </a:xfrm>
            </p:grpSpPr>
            <p:sp>
              <p:nvSpPr>
                <p:cNvPr id="10264" name="Line 99"/>
                <p:cNvSpPr>
                  <a:spLocks noChangeShapeType="1"/>
                </p:cNvSpPr>
                <p:nvPr/>
              </p:nvSpPr>
              <p:spPr bwMode="auto">
                <a:xfrm>
                  <a:off x="1200" y="3600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6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200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  <p:sp>
              <p:nvSpPr>
                <p:cNvPr id="1026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728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0" bIns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0247" name="Text Box 102"/>
            <p:cNvSpPr txBox="1">
              <a:spLocks noChangeArrowheads="1"/>
            </p:cNvSpPr>
            <p:nvPr/>
          </p:nvSpPr>
          <p:spPr bwMode="auto">
            <a:xfrm>
              <a:off x="4032" y="3474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000"/>
                <a:t>MTU=1500</a:t>
              </a:r>
            </a:p>
          </p:txBody>
        </p:sp>
        <p:sp>
          <p:nvSpPr>
            <p:cNvPr id="10248" name="Text Box 103"/>
            <p:cNvSpPr txBox="1">
              <a:spLocks noChangeArrowheads="1"/>
            </p:cNvSpPr>
            <p:nvPr/>
          </p:nvSpPr>
          <p:spPr bwMode="auto">
            <a:xfrm>
              <a:off x="1296" y="3475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000"/>
                <a:t>MTU=1500</a:t>
              </a:r>
            </a:p>
          </p:txBody>
        </p:sp>
        <p:sp>
          <p:nvSpPr>
            <p:cNvPr id="10249" name="Text Box 104"/>
            <p:cNvSpPr txBox="1">
              <a:spLocks noChangeArrowheads="1"/>
            </p:cNvSpPr>
            <p:nvPr/>
          </p:nvSpPr>
          <p:spPr bwMode="auto">
            <a:xfrm>
              <a:off x="2208" y="3474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000"/>
                <a:t>MTU=1500</a:t>
              </a:r>
            </a:p>
          </p:txBody>
        </p:sp>
        <p:sp>
          <p:nvSpPr>
            <p:cNvPr id="10250" name="Text Box 105"/>
            <p:cNvSpPr txBox="1">
              <a:spLocks noChangeArrowheads="1"/>
            </p:cNvSpPr>
            <p:nvPr/>
          </p:nvSpPr>
          <p:spPr bwMode="auto">
            <a:xfrm>
              <a:off x="3168" y="3485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000"/>
                <a:t>MTU=512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28600" y="2743200"/>
            <a:ext cx="3657600" cy="1524000"/>
            <a:chOff x="1827" y="240"/>
            <a:chExt cx="2043" cy="741"/>
          </a:xfrm>
        </p:grpSpPr>
        <p:sp>
          <p:nvSpPr>
            <p:cNvPr id="11320" name="Rectangle 3"/>
            <p:cNvSpPr>
              <a:spLocks noChangeArrowheads="1"/>
            </p:cNvSpPr>
            <p:nvPr/>
          </p:nvSpPr>
          <p:spPr bwMode="auto">
            <a:xfrm>
              <a:off x="2292" y="437"/>
              <a:ext cx="173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Ident</a:t>
              </a:r>
              <a:endParaRPr lang="en-US" altLang="ko-KR"/>
            </a:p>
          </p:txBody>
        </p:sp>
        <p:sp>
          <p:nvSpPr>
            <p:cNvPr id="11321" name="Rectangle 4"/>
            <p:cNvSpPr>
              <a:spLocks noChangeArrowheads="1"/>
            </p:cNvSpPr>
            <p:nvPr/>
          </p:nvSpPr>
          <p:spPr bwMode="auto">
            <a:xfrm>
              <a:off x="2485" y="437"/>
              <a:ext cx="127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 = x</a:t>
              </a:r>
              <a:endParaRPr lang="en-US" altLang="ko-KR"/>
            </a:p>
          </p:txBody>
        </p:sp>
        <p:sp>
          <p:nvSpPr>
            <p:cNvPr id="11322" name="Rectangle 5"/>
            <p:cNvSpPr>
              <a:spLocks noChangeArrowheads="1"/>
            </p:cNvSpPr>
            <p:nvPr/>
          </p:nvSpPr>
          <p:spPr bwMode="auto">
            <a:xfrm>
              <a:off x="3359" y="437"/>
              <a:ext cx="207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Offset</a:t>
              </a:r>
              <a:endParaRPr lang="en-US" altLang="ko-KR"/>
            </a:p>
          </p:txBody>
        </p:sp>
        <p:sp>
          <p:nvSpPr>
            <p:cNvPr id="11323" name="Rectangle 6"/>
            <p:cNvSpPr>
              <a:spLocks noChangeArrowheads="1"/>
            </p:cNvSpPr>
            <p:nvPr/>
          </p:nvSpPr>
          <p:spPr bwMode="auto">
            <a:xfrm>
              <a:off x="3591" y="437"/>
              <a:ext cx="131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 = 0</a:t>
              </a:r>
              <a:endParaRPr lang="en-US" altLang="ko-KR"/>
            </a:p>
          </p:txBody>
        </p:sp>
        <p:sp>
          <p:nvSpPr>
            <p:cNvPr id="11324" name="Rectangle 7"/>
            <p:cNvSpPr>
              <a:spLocks noChangeArrowheads="1"/>
            </p:cNvSpPr>
            <p:nvPr/>
          </p:nvSpPr>
          <p:spPr bwMode="auto">
            <a:xfrm>
              <a:off x="2675" y="268"/>
              <a:ext cx="514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Start of header</a:t>
              </a:r>
              <a:endParaRPr lang="en-US" altLang="ko-KR"/>
            </a:p>
          </p:txBody>
        </p:sp>
        <p:sp>
          <p:nvSpPr>
            <p:cNvPr id="11325" name="Rectangle 8"/>
            <p:cNvSpPr>
              <a:spLocks noChangeArrowheads="1"/>
            </p:cNvSpPr>
            <p:nvPr/>
          </p:nvSpPr>
          <p:spPr bwMode="auto">
            <a:xfrm>
              <a:off x="3161" y="440"/>
              <a:ext cx="43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ko-KR"/>
            </a:p>
          </p:txBody>
        </p:sp>
        <p:sp>
          <p:nvSpPr>
            <p:cNvPr id="11326" name="Rectangle 9"/>
            <p:cNvSpPr>
              <a:spLocks noChangeArrowheads="1"/>
            </p:cNvSpPr>
            <p:nvPr/>
          </p:nvSpPr>
          <p:spPr bwMode="auto">
            <a:xfrm>
              <a:off x="2683" y="596"/>
              <a:ext cx="510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Rest of header</a:t>
              </a:r>
              <a:endParaRPr lang="en-US" altLang="ko-KR"/>
            </a:p>
          </p:txBody>
        </p:sp>
        <p:sp>
          <p:nvSpPr>
            <p:cNvPr id="11327" name="Rectangle 10"/>
            <p:cNvSpPr>
              <a:spLocks noChangeArrowheads="1"/>
            </p:cNvSpPr>
            <p:nvPr/>
          </p:nvSpPr>
          <p:spPr bwMode="auto">
            <a:xfrm>
              <a:off x="2654" y="799"/>
              <a:ext cx="555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1400 data bytes</a:t>
              </a:r>
              <a:endParaRPr lang="en-US" altLang="ko-KR"/>
            </a:p>
          </p:txBody>
        </p:sp>
        <p:sp>
          <p:nvSpPr>
            <p:cNvPr id="11328" name="Freeform 11"/>
            <p:cNvSpPr>
              <a:spLocks/>
            </p:cNvSpPr>
            <p:nvPr/>
          </p:nvSpPr>
          <p:spPr bwMode="auto">
            <a:xfrm>
              <a:off x="2048" y="240"/>
              <a:ext cx="1816" cy="741"/>
            </a:xfrm>
            <a:custGeom>
              <a:avLst/>
              <a:gdLst>
                <a:gd name="T0" fmla="*/ 1813 w 1816"/>
                <a:gd name="T1" fmla="*/ 741 h 741"/>
                <a:gd name="T2" fmla="*/ 1816 w 1816"/>
                <a:gd name="T3" fmla="*/ 0 h 741"/>
                <a:gd name="T4" fmla="*/ 0 w 1816"/>
                <a:gd name="T5" fmla="*/ 0 h 741"/>
                <a:gd name="T6" fmla="*/ 0 w 1816"/>
                <a:gd name="T7" fmla="*/ 741 h 741"/>
                <a:gd name="T8" fmla="*/ 1816 w 1816"/>
                <a:gd name="T9" fmla="*/ 741 h 741"/>
                <a:gd name="T10" fmla="*/ 1816 w 1816"/>
                <a:gd name="T11" fmla="*/ 741 h 7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6"/>
                <a:gd name="T19" fmla="*/ 0 h 741"/>
                <a:gd name="T20" fmla="*/ 1816 w 1816"/>
                <a:gd name="T21" fmla="*/ 741 h 7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6" h="741">
                  <a:moveTo>
                    <a:pt x="1813" y="741"/>
                  </a:moveTo>
                  <a:lnTo>
                    <a:pt x="1816" y="0"/>
                  </a:lnTo>
                  <a:lnTo>
                    <a:pt x="0" y="0"/>
                  </a:lnTo>
                  <a:lnTo>
                    <a:pt x="0" y="741"/>
                  </a:lnTo>
                  <a:lnTo>
                    <a:pt x="1816" y="74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29" name="Line 12"/>
            <p:cNvSpPr>
              <a:spLocks noChangeShapeType="1"/>
            </p:cNvSpPr>
            <p:nvPr/>
          </p:nvSpPr>
          <p:spPr bwMode="auto">
            <a:xfrm>
              <a:off x="2048" y="404"/>
              <a:ext cx="181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0" name="Line 13"/>
            <p:cNvSpPr>
              <a:spLocks noChangeShapeType="1"/>
            </p:cNvSpPr>
            <p:nvPr/>
          </p:nvSpPr>
          <p:spPr bwMode="auto">
            <a:xfrm>
              <a:off x="2048" y="567"/>
              <a:ext cx="181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1" name="Line 14"/>
            <p:cNvSpPr>
              <a:spLocks noChangeShapeType="1"/>
            </p:cNvSpPr>
            <p:nvPr/>
          </p:nvSpPr>
          <p:spPr bwMode="auto">
            <a:xfrm>
              <a:off x="2059" y="717"/>
              <a:ext cx="181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2" name="Line 15"/>
            <p:cNvSpPr>
              <a:spLocks noChangeShapeType="1"/>
            </p:cNvSpPr>
            <p:nvPr/>
          </p:nvSpPr>
          <p:spPr bwMode="auto">
            <a:xfrm>
              <a:off x="3259" y="429"/>
              <a:ext cx="0" cy="1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3" name="Line 16"/>
            <p:cNvSpPr>
              <a:spLocks noChangeShapeType="1"/>
            </p:cNvSpPr>
            <p:nvPr/>
          </p:nvSpPr>
          <p:spPr bwMode="auto">
            <a:xfrm>
              <a:off x="3125" y="406"/>
              <a:ext cx="1" cy="15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4" name="Line 17"/>
            <p:cNvSpPr>
              <a:spLocks noChangeShapeType="1"/>
            </p:cNvSpPr>
            <p:nvPr/>
          </p:nvSpPr>
          <p:spPr bwMode="auto">
            <a:xfrm>
              <a:off x="2997" y="406"/>
              <a:ext cx="3" cy="15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5" name="Line 18"/>
            <p:cNvSpPr>
              <a:spLocks noChangeShapeType="1"/>
            </p:cNvSpPr>
            <p:nvPr/>
          </p:nvSpPr>
          <p:spPr bwMode="auto">
            <a:xfrm>
              <a:off x="2873" y="406"/>
              <a:ext cx="1" cy="15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6" name="Rectangle 19"/>
            <p:cNvSpPr>
              <a:spLocks noChangeArrowheads="1"/>
            </p:cNvSpPr>
            <p:nvPr/>
          </p:nvSpPr>
          <p:spPr bwMode="auto">
            <a:xfrm>
              <a:off x="1827" y="539"/>
              <a:ext cx="95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(a)</a:t>
              </a:r>
              <a:endParaRPr lang="en-US" altLang="ko-KR"/>
            </a:p>
          </p:txBody>
        </p:sp>
      </p:grpSp>
      <p:grpSp>
        <p:nvGrpSpPr>
          <p:cNvPr id="11267" name="Group 20"/>
          <p:cNvGrpSpPr>
            <a:grpSpLocks/>
          </p:cNvGrpSpPr>
          <p:nvPr/>
        </p:nvGrpSpPr>
        <p:grpSpPr bwMode="auto">
          <a:xfrm>
            <a:off x="4724400" y="1905000"/>
            <a:ext cx="3705225" cy="4659313"/>
            <a:chOff x="1824" y="1244"/>
            <a:chExt cx="2046" cy="2743"/>
          </a:xfrm>
        </p:grpSpPr>
        <p:sp>
          <p:nvSpPr>
            <p:cNvPr id="11271" name="Rectangle 21"/>
            <p:cNvSpPr>
              <a:spLocks noChangeArrowheads="1"/>
            </p:cNvSpPr>
            <p:nvPr/>
          </p:nvSpPr>
          <p:spPr bwMode="auto">
            <a:xfrm>
              <a:off x="2292" y="1442"/>
              <a:ext cx="171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Ident</a:t>
              </a:r>
              <a:endParaRPr lang="en-US" altLang="ko-KR"/>
            </a:p>
          </p:txBody>
        </p:sp>
        <p:sp>
          <p:nvSpPr>
            <p:cNvPr id="11272" name="Rectangle 22"/>
            <p:cNvSpPr>
              <a:spLocks noChangeArrowheads="1"/>
            </p:cNvSpPr>
            <p:nvPr/>
          </p:nvSpPr>
          <p:spPr bwMode="auto">
            <a:xfrm>
              <a:off x="2485" y="1442"/>
              <a:ext cx="125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 = x</a:t>
              </a:r>
              <a:endParaRPr lang="en-US" altLang="ko-KR"/>
            </a:p>
          </p:txBody>
        </p:sp>
        <p:sp>
          <p:nvSpPr>
            <p:cNvPr id="11273" name="Rectangle 23"/>
            <p:cNvSpPr>
              <a:spLocks noChangeArrowheads="1"/>
            </p:cNvSpPr>
            <p:nvPr/>
          </p:nvSpPr>
          <p:spPr bwMode="auto">
            <a:xfrm>
              <a:off x="3359" y="1442"/>
              <a:ext cx="204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Offset</a:t>
              </a:r>
              <a:endParaRPr lang="en-US" altLang="ko-KR"/>
            </a:p>
          </p:txBody>
        </p:sp>
        <p:sp>
          <p:nvSpPr>
            <p:cNvPr id="11274" name="Rectangle 24"/>
            <p:cNvSpPr>
              <a:spLocks noChangeArrowheads="1"/>
            </p:cNvSpPr>
            <p:nvPr/>
          </p:nvSpPr>
          <p:spPr bwMode="auto">
            <a:xfrm>
              <a:off x="3591" y="1442"/>
              <a:ext cx="13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 = 0</a:t>
              </a:r>
              <a:endParaRPr lang="en-US" altLang="ko-KR"/>
            </a:p>
          </p:txBody>
        </p:sp>
        <p:sp>
          <p:nvSpPr>
            <p:cNvPr id="11275" name="Rectangle 25"/>
            <p:cNvSpPr>
              <a:spLocks noChangeArrowheads="1"/>
            </p:cNvSpPr>
            <p:nvPr/>
          </p:nvSpPr>
          <p:spPr bwMode="auto">
            <a:xfrm>
              <a:off x="2675" y="1270"/>
              <a:ext cx="50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Start of header</a:t>
              </a:r>
              <a:endParaRPr lang="en-US" altLang="ko-KR"/>
            </a:p>
          </p:txBody>
        </p:sp>
        <p:sp>
          <p:nvSpPr>
            <p:cNvPr id="11276" name="Rectangle 26"/>
            <p:cNvSpPr>
              <a:spLocks noChangeArrowheads="1"/>
            </p:cNvSpPr>
            <p:nvPr/>
          </p:nvSpPr>
          <p:spPr bwMode="auto">
            <a:xfrm>
              <a:off x="3161" y="1442"/>
              <a:ext cx="4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ko-KR"/>
            </a:p>
          </p:txBody>
        </p:sp>
        <p:sp>
          <p:nvSpPr>
            <p:cNvPr id="11277" name="Rectangle 27"/>
            <p:cNvSpPr>
              <a:spLocks noChangeArrowheads="1"/>
            </p:cNvSpPr>
            <p:nvPr/>
          </p:nvSpPr>
          <p:spPr bwMode="auto">
            <a:xfrm>
              <a:off x="2683" y="1598"/>
              <a:ext cx="505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Rest of header</a:t>
              </a:r>
              <a:endParaRPr lang="en-US" altLang="ko-KR"/>
            </a:p>
          </p:txBody>
        </p:sp>
        <p:sp>
          <p:nvSpPr>
            <p:cNvPr id="11278" name="Rectangle 28"/>
            <p:cNvSpPr>
              <a:spLocks noChangeArrowheads="1"/>
            </p:cNvSpPr>
            <p:nvPr/>
          </p:nvSpPr>
          <p:spPr bwMode="auto">
            <a:xfrm>
              <a:off x="2678" y="1801"/>
              <a:ext cx="505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512 data bytes</a:t>
              </a:r>
              <a:endParaRPr lang="en-US" altLang="ko-KR"/>
            </a:p>
          </p:txBody>
        </p:sp>
        <p:sp>
          <p:nvSpPr>
            <p:cNvPr id="11279" name="Freeform 29"/>
            <p:cNvSpPr>
              <a:spLocks/>
            </p:cNvSpPr>
            <p:nvPr/>
          </p:nvSpPr>
          <p:spPr bwMode="auto">
            <a:xfrm>
              <a:off x="2048" y="1244"/>
              <a:ext cx="1816" cy="742"/>
            </a:xfrm>
            <a:custGeom>
              <a:avLst/>
              <a:gdLst>
                <a:gd name="T0" fmla="*/ 1813 w 1816"/>
                <a:gd name="T1" fmla="*/ 739 h 742"/>
                <a:gd name="T2" fmla="*/ 1816 w 1816"/>
                <a:gd name="T3" fmla="*/ 0 h 742"/>
                <a:gd name="T4" fmla="*/ 0 w 1816"/>
                <a:gd name="T5" fmla="*/ 0 h 742"/>
                <a:gd name="T6" fmla="*/ 0 w 1816"/>
                <a:gd name="T7" fmla="*/ 742 h 742"/>
                <a:gd name="T8" fmla="*/ 1816 w 1816"/>
                <a:gd name="T9" fmla="*/ 742 h 742"/>
                <a:gd name="T10" fmla="*/ 1816 w 1816"/>
                <a:gd name="T11" fmla="*/ 742 h 7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6"/>
                <a:gd name="T19" fmla="*/ 0 h 742"/>
                <a:gd name="T20" fmla="*/ 1816 w 1816"/>
                <a:gd name="T21" fmla="*/ 742 h 7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6" h="742">
                  <a:moveTo>
                    <a:pt x="1813" y="739"/>
                  </a:moveTo>
                  <a:lnTo>
                    <a:pt x="1816" y="0"/>
                  </a:lnTo>
                  <a:lnTo>
                    <a:pt x="0" y="0"/>
                  </a:lnTo>
                  <a:lnTo>
                    <a:pt x="0" y="742"/>
                  </a:lnTo>
                  <a:lnTo>
                    <a:pt x="1816" y="74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0" name="Line 30"/>
            <p:cNvSpPr>
              <a:spLocks noChangeShapeType="1"/>
            </p:cNvSpPr>
            <p:nvPr/>
          </p:nvSpPr>
          <p:spPr bwMode="auto">
            <a:xfrm>
              <a:off x="2059" y="1389"/>
              <a:ext cx="1811" cy="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Line 31"/>
            <p:cNvSpPr>
              <a:spLocks noChangeShapeType="1"/>
            </p:cNvSpPr>
            <p:nvPr/>
          </p:nvSpPr>
          <p:spPr bwMode="auto">
            <a:xfrm>
              <a:off x="2048" y="1569"/>
              <a:ext cx="1811" cy="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Line 32"/>
            <p:cNvSpPr>
              <a:spLocks noChangeShapeType="1"/>
            </p:cNvSpPr>
            <p:nvPr/>
          </p:nvSpPr>
          <p:spPr bwMode="auto">
            <a:xfrm>
              <a:off x="2048" y="1733"/>
              <a:ext cx="1811" cy="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3" name="Line 33"/>
            <p:cNvSpPr>
              <a:spLocks noChangeShapeType="1"/>
            </p:cNvSpPr>
            <p:nvPr/>
          </p:nvSpPr>
          <p:spPr bwMode="auto">
            <a:xfrm>
              <a:off x="3259" y="1389"/>
              <a:ext cx="0" cy="19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4" name="Line 34"/>
            <p:cNvSpPr>
              <a:spLocks noChangeShapeType="1"/>
            </p:cNvSpPr>
            <p:nvPr/>
          </p:nvSpPr>
          <p:spPr bwMode="auto">
            <a:xfrm>
              <a:off x="3125" y="1408"/>
              <a:ext cx="1" cy="1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5" name="Line 35"/>
            <p:cNvSpPr>
              <a:spLocks noChangeShapeType="1"/>
            </p:cNvSpPr>
            <p:nvPr/>
          </p:nvSpPr>
          <p:spPr bwMode="auto">
            <a:xfrm>
              <a:off x="2997" y="1408"/>
              <a:ext cx="3" cy="1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6" name="Line 36"/>
            <p:cNvSpPr>
              <a:spLocks noChangeShapeType="1"/>
            </p:cNvSpPr>
            <p:nvPr/>
          </p:nvSpPr>
          <p:spPr bwMode="auto">
            <a:xfrm>
              <a:off x="2873" y="1408"/>
              <a:ext cx="1" cy="16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7" name="Rectangle 37"/>
            <p:cNvSpPr>
              <a:spLocks noChangeArrowheads="1"/>
            </p:cNvSpPr>
            <p:nvPr/>
          </p:nvSpPr>
          <p:spPr bwMode="auto">
            <a:xfrm>
              <a:off x="1824" y="1540"/>
              <a:ext cx="94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(b)</a:t>
              </a:r>
              <a:endParaRPr lang="en-US" altLang="ko-KR"/>
            </a:p>
          </p:txBody>
        </p:sp>
        <p:sp>
          <p:nvSpPr>
            <p:cNvPr id="11288" name="Rectangle 38"/>
            <p:cNvSpPr>
              <a:spLocks noChangeArrowheads="1"/>
            </p:cNvSpPr>
            <p:nvPr/>
          </p:nvSpPr>
          <p:spPr bwMode="auto">
            <a:xfrm>
              <a:off x="2292" y="2441"/>
              <a:ext cx="171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Ident</a:t>
              </a:r>
              <a:endParaRPr lang="en-US" altLang="ko-KR"/>
            </a:p>
          </p:txBody>
        </p:sp>
        <p:sp>
          <p:nvSpPr>
            <p:cNvPr id="11289" name="Rectangle 39"/>
            <p:cNvSpPr>
              <a:spLocks noChangeArrowheads="1"/>
            </p:cNvSpPr>
            <p:nvPr/>
          </p:nvSpPr>
          <p:spPr bwMode="auto">
            <a:xfrm>
              <a:off x="2485" y="2441"/>
              <a:ext cx="125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 = x</a:t>
              </a:r>
              <a:endParaRPr lang="en-US" altLang="ko-KR"/>
            </a:p>
          </p:txBody>
        </p:sp>
        <p:sp>
          <p:nvSpPr>
            <p:cNvPr id="11290" name="Rectangle 40"/>
            <p:cNvSpPr>
              <a:spLocks noChangeArrowheads="1"/>
            </p:cNvSpPr>
            <p:nvPr/>
          </p:nvSpPr>
          <p:spPr bwMode="auto">
            <a:xfrm>
              <a:off x="3312" y="2441"/>
              <a:ext cx="204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Offset</a:t>
              </a:r>
              <a:endParaRPr lang="en-US" altLang="ko-KR"/>
            </a:p>
          </p:txBody>
        </p:sp>
        <p:sp>
          <p:nvSpPr>
            <p:cNvPr id="11291" name="Rectangle 41"/>
            <p:cNvSpPr>
              <a:spLocks noChangeArrowheads="1"/>
            </p:cNvSpPr>
            <p:nvPr/>
          </p:nvSpPr>
          <p:spPr bwMode="auto">
            <a:xfrm>
              <a:off x="3541" y="2441"/>
              <a:ext cx="216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 = 512</a:t>
              </a:r>
              <a:endParaRPr lang="en-US" altLang="ko-KR"/>
            </a:p>
          </p:txBody>
        </p:sp>
        <p:sp>
          <p:nvSpPr>
            <p:cNvPr id="11292" name="Rectangle 42"/>
            <p:cNvSpPr>
              <a:spLocks noChangeArrowheads="1"/>
            </p:cNvSpPr>
            <p:nvPr/>
          </p:nvSpPr>
          <p:spPr bwMode="auto">
            <a:xfrm>
              <a:off x="2675" y="2269"/>
              <a:ext cx="50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Start of header</a:t>
              </a:r>
              <a:endParaRPr lang="en-US" altLang="ko-KR"/>
            </a:p>
          </p:txBody>
        </p:sp>
        <p:sp>
          <p:nvSpPr>
            <p:cNvPr id="11293" name="Rectangle 43"/>
            <p:cNvSpPr>
              <a:spLocks noChangeArrowheads="1"/>
            </p:cNvSpPr>
            <p:nvPr/>
          </p:nvSpPr>
          <p:spPr bwMode="auto">
            <a:xfrm>
              <a:off x="3161" y="2441"/>
              <a:ext cx="4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ko-KR"/>
            </a:p>
          </p:txBody>
        </p:sp>
        <p:sp>
          <p:nvSpPr>
            <p:cNvPr id="11294" name="Rectangle 44"/>
            <p:cNvSpPr>
              <a:spLocks noChangeArrowheads="1"/>
            </p:cNvSpPr>
            <p:nvPr/>
          </p:nvSpPr>
          <p:spPr bwMode="auto">
            <a:xfrm>
              <a:off x="2683" y="2600"/>
              <a:ext cx="505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Rest of header</a:t>
              </a:r>
              <a:endParaRPr lang="en-US" altLang="ko-KR"/>
            </a:p>
          </p:txBody>
        </p:sp>
        <p:sp>
          <p:nvSpPr>
            <p:cNvPr id="11295" name="Rectangle 45"/>
            <p:cNvSpPr>
              <a:spLocks noChangeArrowheads="1"/>
            </p:cNvSpPr>
            <p:nvPr/>
          </p:nvSpPr>
          <p:spPr bwMode="auto">
            <a:xfrm>
              <a:off x="2678" y="2800"/>
              <a:ext cx="505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512 data bytes</a:t>
              </a:r>
              <a:endParaRPr lang="en-US" altLang="ko-KR"/>
            </a:p>
          </p:txBody>
        </p:sp>
        <p:sp>
          <p:nvSpPr>
            <p:cNvPr id="11296" name="Freeform 46"/>
            <p:cNvSpPr>
              <a:spLocks/>
            </p:cNvSpPr>
            <p:nvPr/>
          </p:nvSpPr>
          <p:spPr bwMode="auto">
            <a:xfrm>
              <a:off x="2048" y="2243"/>
              <a:ext cx="1816" cy="742"/>
            </a:xfrm>
            <a:custGeom>
              <a:avLst/>
              <a:gdLst>
                <a:gd name="T0" fmla="*/ 1813 w 1816"/>
                <a:gd name="T1" fmla="*/ 739 h 742"/>
                <a:gd name="T2" fmla="*/ 1816 w 1816"/>
                <a:gd name="T3" fmla="*/ 0 h 742"/>
                <a:gd name="T4" fmla="*/ 0 w 1816"/>
                <a:gd name="T5" fmla="*/ 0 h 742"/>
                <a:gd name="T6" fmla="*/ 0 w 1816"/>
                <a:gd name="T7" fmla="*/ 742 h 742"/>
                <a:gd name="T8" fmla="*/ 1816 w 1816"/>
                <a:gd name="T9" fmla="*/ 742 h 742"/>
                <a:gd name="T10" fmla="*/ 1816 w 1816"/>
                <a:gd name="T11" fmla="*/ 742 h 7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6"/>
                <a:gd name="T19" fmla="*/ 0 h 742"/>
                <a:gd name="T20" fmla="*/ 1816 w 1816"/>
                <a:gd name="T21" fmla="*/ 742 h 7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6" h="742">
                  <a:moveTo>
                    <a:pt x="1813" y="739"/>
                  </a:moveTo>
                  <a:lnTo>
                    <a:pt x="1816" y="0"/>
                  </a:lnTo>
                  <a:lnTo>
                    <a:pt x="0" y="0"/>
                  </a:lnTo>
                  <a:lnTo>
                    <a:pt x="0" y="742"/>
                  </a:lnTo>
                  <a:lnTo>
                    <a:pt x="1816" y="74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7" name="Line 47"/>
            <p:cNvSpPr>
              <a:spLocks noChangeShapeType="1"/>
            </p:cNvSpPr>
            <p:nvPr/>
          </p:nvSpPr>
          <p:spPr bwMode="auto">
            <a:xfrm>
              <a:off x="2048" y="2405"/>
              <a:ext cx="1811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8" name="Line 48"/>
            <p:cNvSpPr>
              <a:spLocks noChangeShapeType="1"/>
            </p:cNvSpPr>
            <p:nvPr/>
          </p:nvSpPr>
          <p:spPr bwMode="auto">
            <a:xfrm>
              <a:off x="2048" y="2569"/>
              <a:ext cx="1811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9" name="Line 49"/>
            <p:cNvSpPr>
              <a:spLocks noChangeShapeType="1"/>
            </p:cNvSpPr>
            <p:nvPr/>
          </p:nvSpPr>
          <p:spPr bwMode="auto">
            <a:xfrm>
              <a:off x="2048" y="2733"/>
              <a:ext cx="1811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0" name="Line 50"/>
            <p:cNvSpPr>
              <a:spLocks noChangeShapeType="1"/>
            </p:cNvSpPr>
            <p:nvPr/>
          </p:nvSpPr>
          <p:spPr bwMode="auto">
            <a:xfrm>
              <a:off x="3259" y="2397"/>
              <a:ext cx="2" cy="16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1" name="Line 51"/>
            <p:cNvSpPr>
              <a:spLocks noChangeShapeType="1"/>
            </p:cNvSpPr>
            <p:nvPr/>
          </p:nvSpPr>
          <p:spPr bwMode="auto">
            <a:xfrm>
              <a:off x="3125" y="2407"/>
              <a:ext cx="1" cy="16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2" name="Line 52"/>
            <p:cNvSpPr>
              <a:spLocks noChangeShapeType="1"/>
            </p:cNvSpPr>
            <p:nvPr/>
          </p:nvSpPr>
          <p:spPr bwMode="auto">
            <a:xfrm>
              <a:off x="2997" y="2407"/>
              <a:ext cx="3" cy="16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3" name="Line 53"/>
            <p:cNvSpPr>
              <a:spLocks noChangeShapeType="1"/>
            </p:cNvSpPr>
            <p:nvPr/>
          </p:nvSpPr>
          <p:spPr bwMode="auto">
            <a:xfrm>
              <a:off x="2873" y="2407"/>
              <a:ext cx="1" cy="16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4" name="Rectangle 54"/>
            <p:cNvSpPr>
              <a:spLocks noChangeArrowheads="1"/>
            </p:cNvSpPr>
            <p:nvPr/>
          </p:nvSpPr>
          <p:spPr bwMode="auto">
            <a:xfrm>
              <a:off x="2292" y="3443"/>
              <a:ext cx="171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Ident</a:t>
              </a:r>
              <a:endParaRPr lang="en-US" altLang="ko-KR"/>
            </a:p>
          </p:txBody>
        </p:sp>
        <p:sp>
          <p:nvSpPr>
            <p:cNvPr id="11305" name="Rectangle 55"/>
            <p:cNvSpPr>
              <a:spLocks noChangeArrowheads="1"/>
            </p:cNvSpPr>
            <p:nvPr/>
          </p:nvSpPr>
          <p:spPr bwMode="auto">
            <a:xfrm>
              <a:off x="2485" y="3443"/>
              <a:ext cx="125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 = x</a:t>
              </a:r>
              <a:endParaRPr lang="en-US" altLang="ko-KR"/>
            </a:p>
          </p:txBody>
        </p:sp>
        <p:sp>
          <p:nvSpPr>
            <p:cNvPr id="11306" name="Rectangle 56"/>
            <p:cNvSpPr>
              <a:spLocks noChangeArrowheads="1"/>
            </p:cNvSpPr>
            <p:nvPr/>
          </p:nvSpPr>
          <p:spPr bwMode="auto">
            <a:xfrm>
              <a:off x="3286" y="3443"/>
              <a:ext cx="204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Offset</a:t>
              </a:r>
              <a:endParaRPr lang="en-US" altLang="ko-KR"/>
            </a:p>
          </p:txBody>
        </p:sp>
        <p:sp>
          <p:nvSpPr>
            <p:cNvPr id="11307" name="Rectangle 57"/>
            <p:cNvSpPr>
              <a:spLocks noChangeArrowheads="1"/>
            </p:cNvSpPr>
            <p:nvPr/>
          </p:nvSpPr>
          <p:spPr bwMode="auto">
            <a:xfrm>
              <a:off x="3518" y="3443"/>
              <a:ext cx="25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 = 1024</a:t>
              </a:r>
              <a:endParaRPr lang="en-US" altLang="ko-KR"/>
            </a:p>
          </p:txBody>
        </p:sp>
        <p:sp>
          <p:nvSpPr>
            <p:cNvPr id="11308" name="Rectangle 58"/>
            <p:cNvSpPr>
              <a:spLocks noChangeArrowheads="1"/>
            </p:cNvSpPr>
            <p:nvPr/>
          </p:nvSpPr>
          <p:spPr bwMode="auto">
            <a:xfrm>
              <a:off x="2675" y="3274"/>
              <a:ext cx="50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Start of header</a:t>
              </a:r>
              <a:endParaRPr lang="en-US" altLang="ko-KR"/>
            </a:p>
          </p:txBody>
        </p:sp>
        <p:sp>
          <p:nvSpPr>
            <p:cNvPr id="11309" name="Rectangle 59"/>
            <p:cNvSpPr>
              <a:spLocks noChangeArrowheads="1"/>
            </p:cNvSpPr>
            <p:nvPr/>
          </p:nvSpPr>
          <p:spPr bwMode="auto">
            <a:xfrm>
              <a:off x="3161" y="3443"/>
              <a:ext cx="4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ko-KR"/>
            </a:p>
          </p:txBody>
        </p:sp>
        <p:sp>
          <p:nvSpPr>
            <p:cNvPr id="11310" name="Rectangle 60"/>
            <p:cNvSpPr>
              <a:spLocks noChangeArrowheads="1"/>
            </p:cNvSpPr>
            <p:nvPr/>
          </p:nvSpPr>
          <p:spPr bwMode="auto">
            <a:xfrm>
              <a:off x="2683" y="3602"/>
              <a:ext cx="505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Rest of header</a:t>
              </a:r>
              <a:endParaRPr lang="en-US" altLang="ko-KR"/>
            </a:p>
          </p:txBody>
        </p:sp>
        <p:sp>
          <p:nvSpPr>
            <p:cNvPr id="11311" name="Rectangle 61"/>
            <p:cNvSpPr>
              <a:spLocks noChangeArrowheads="1"/>
            </p:cNvSpPr>
            <p:nvPr/>
          </p:nvSpPr>
          <p:spPr bwMode="auto">
            <a:xfrm>
              <a:off x="2678" y="3804"/>
              <a:ext cx="505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100">
                  <a:solidFill>
                    <a:srgbClr val="000000"/>
                  </a:solidFill>
                  <a:latin typeface="Arial" charset="0"/>
                </a:rPr>
                <a:t>376 data bytes</a:t>
              </a:r>
              <a:endParaRPr lang="en-US" altLang="ko-KR"/>
            </a:p>
          </p:txBody>
        </p:sp>
        <p:sp>
          <p:nvSpPr>
            <p:cNvPr id="11312" name="Freeform 62"/>
            <p:cNvSpPr>
              <a:spLocks/>
            </p:cNvSpPr>
            <p:nvPr/>
          </p:nvSpPr>
          <p:spPr bwMode="auto">
            <a:xfrm>
              <a:off x="2048" y="3245"/>
              <a:ext cx="1816" cy="742"/>
            </a:xfrm>
            <a:custGeom>
              <a:avLst/>
              <a:gdLst>
                <a:gd name="T0" fmla="*/ 1813 w 1816"/>
                <a:gd name="T1" fmla="*/ 742 h 742"/>
                <a:gd name="T2" fmla="*/ 1816 w 1816"/>
                <a:gd name="T3" fmla="*/ 0 h 742"/>
                <a:gd name="T4" fmla="*/ 0 w 1816"/>
                <a:gd name="T5" fmla="*/ 0 h 742"/>
                <a:gd name="T6" fmla="*/ 0 w 1816"/>
                <a:gd name="T7" fmla="*/ 742 h 742"/>
                <a:gd name="T8" fmla="*/ 1816 w 1816"/>
                <a:gd name="T9" fmla="*/ 742 h 742"/>
                <a:gd name="T10" fmla="*/ 1816 w 1816"/>
                <a:gd name="T11" fmla="*/ 742 h 7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6"/>
                <a:gd name="T19" fmla="*/ 0 h 742"/>
                <a:gd name="T20" fmla="*/ 1816 w 1816"/>
                <a:gd name="T21" fmla="*/ 742 h 7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6" h="742">
                  <a:moveTo>
                    <a:pt x="1813" y="742"/>
                  </a:moveTo>
                  <a:lnTo>
                    <a:pt x="1816" y="0"/>
                  </a:lnTo>
                  <a:lnTo>
                    <a:pt x="0" y="0"/>
                  </a:lnTo>
                  <a:lnTo>
                    <a:pt x="0" y="742"/>
                  </a:lnTo>
                  <a:lnTo>
                    <a:pt x="1816" y="74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3" name="Line 63"/>
            <p:cNvSpPr>
              <a:spLocks noChangeShapeType="1"/>
            </p:cNvSpPr>
            <p:nvPr/>
          </p:nvSpPr>
          <p:spPr bwMode="auto">
            <a:xfrm>
              <a:off x="2048" y="3409"/>
              <a:ext cx="181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4" name="Line 64"/>
            <p:cNvSpPr>
              <a:spLocks noChangeShapeType="1"/>
            </p:cNvSpPr>
            <p:nvPr/>
          </p:nvSpPr>
          <p:spPr bwMode="auto">
            <a:xfrm>
              <a:off x="2059" y="3549"/>
              <a:ext cx="181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5" name="Line 65"/>
            <p:cNvSpPr>
              <a:spLocks noChangeShapeType="1"/>
            </p:cNvSpPr>
            <p:nvPr/>
          </p:nvSpPr>
          <p:spPr bwMode="auto">
            <a:xfrm>
              <a:off x="2048" y="3737"/>
              <a:ext cx="181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6" name="Line 66"/>
            <p:cNvSpPr>
              <a:spLocks noChangeShapeType="1"/>
            </p:cNvSpPr>
            <p:nvPr/>
          </p:nvSpPr>
          <p:spPr bwMode="auto">
            <a:xfrm>
              <a:off x="3259" y="3405"/>
              <a:ext cx="2" cy="15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7" name="Line 67"/>
            <p:cNvSpPr>
              <a:spLocks noChangeShapeType="1"/>
            </p:cNvSpPr>
            <p:nvPr/>
          </p:nvSpPr>
          <p:spPr bwMode="auto">
            <a:xfrm>
              <a:off x="3125" y="3412"/>
              <a:ext cx="1" cy="15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8" name="Line 68"/>
            <p:cNvSpPr>
              <a:spLocks noChangeShapeType="1"/>
            </p:cNvSpPr>
            <p:nvPr/>
          </p:nvSpPr>
          <p:spPr bwMode="auto">
            <a:xfrm>
              <a:off x="2997" y="3412"/>
              <a:ext cx="3" cy="15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9" name="Line 69"/>
            <p:cNvSpPr>
              <a:spLocks noChangeShapeType="1"/>
            </p:cNvSpPr>
            <p:nvPr/>
          </p:nvSpPr>
          <p:spPr bwMode="auto">
            <a:xfrm>
              <a:off x="2873" y="3412"/>
              <a:ext cx="1" cy="15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68" name="Line 70"/>
          <p:cNvSpPr>
            <a:spLocks noChangeShapeType="1"/>
          </p:cNvSpPr>
          <p:nvPr/>
        </p:nvSpPr>
        <p:spPr bwMode="auto">
          <a:xfrm>
            <a:off x="4343400" y="3352800"/>
            <a:ext cx="457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69" name="Rectangle 7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/>
              <a:t>단편화와 재조립 </a:t>
            </a:r>
            <a:r>
              <a:rPr lang="en-US" altLang="ko-KR"/>
              <a:t>: </a:t>
            </a:r>
            <a:r>
              <a:rPr lang="ko-KR" altLang="en-US"/>
              <a:t>예</a:t>
            </a:r>
          </a:p>
        </p:txBody>
      </p:sp>
      <p:sp>
        <p:nvSpPr>
          <p:cNvPr id="11270" name="Text Box 72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85750"/>
            <a:ext cx="7772400" cy="809625"/>
          </a:xfrm>
        </p:spPr>
        <p:txBody>
          <a:bodyPr/>
          <a:lstStyle/>
          <a:p>
            <a:pPr eaLnBrk="1" hangingPunct="1"/>
            <a:r>
              <a:rPr lang="ko-KR" altLang="en-US"/>
              <a:t>전역 주소 </a:t>
            </a:r>
            <a:r>
              <a:rPr lang="en-US" altLang="ko-KR"/>
              <a:t>(Global Addresses)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38"/>
            <a:ext cx="8029604" cy="5262562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특성</a:t>
            </a:r>
            <a:r>
              <a:rPr lang="ko-KR" altLang="en-US" dirty="0"/>
              <a:t> </a:t>
            </a:r>
          </a:p>
          <a:p>
            <a:pPr lvl="1" eaLnBrk="1" hangingPunct="1"/>
            <a:r>
              <a:rPr lang="ko-KR" altLang="en-US" sz="2000" dirty="0"/>
              <a:t>전역적으로 유일함 </a:t>
            </a:r>
          </a:p>
          <a:p>
            <a:pPr lvl="1" eaLnBrk="1" hangingPunct="1"/>
            <a:r>
              <a:rPr lang="ko-KR" altLang="en-US" sz="2000" u="sng" dirty="0"/>
              <a:t>계층적 </a:t>
            </a:r>
            <a:r>
              <a:rPr lang="en-US" altLang="ko-KR" sz="2000" u="sng" dirty="0"/>
              <a:t>(hierarchical): </a:t>
            </a:r>
            <a:r>
              <a:rPr lang="ko-KR" altLang="en-US" sz="2000" u="sng" dirty="0"/>
              <a:t>네트워크 </a:t>
            </a:r>
            <a:r>
              <a:rPr lang="en-US" altLang="ko-KR" sz="2000" u="sng" dirty="0"/>
              <a:t>+ </a:t>
            </a:r>
            <a:r>
              <a:rPr lang="ko-KR" altLang="en-US" sz="2000" u="sng" dirty="0"/>
              <a:t>호스트</a:t>
            </a:r>
          </a:p>
          <a:p>
            <a:pPr lvl="2" eaLnBrk="1" hangingPunct="1"/>
            <a:r>
              <a:rPr lang="ko-KR" altLang="en-US" sz="1800" dirty="0"/>
              <a:t>주소 </a:t>
            </a:r>
            <a:r>
              <a:rPr lang="ko-KR" altLang="en-US" sz="1800" dirty="0">
                <a:sym typeface="Symbol" pitchFamily="18" charset="2"/>
              </a:rPr>
              <a:t> 위치</a:t>
            </a:r>
            <a:endParaRPr lang="en-US" altLang="ko-KR" sz="1800" dirty="0">
              <a:sym typeface="Symbol" pitchFamily="18" charset="2"/>
            </a:endParaRPr>
          </a:p>
          <a:p>
            <a:pPr lvl="2" eaLnBrk="1" hangingPunct="1"/>
            <a:r>
              <a:rPr lang="ko-KR" altLang="en-US" sz="1800" u="sng" dirty="0">
                <a:sym typeface="Symbol" pitchFamily="18" charset="2"/>
              </a:rPr>
              <a:t>같은 네트워크에 있는 </a:t>
            </a:r>
            <a:r>
              <a:rPr lang="ko-KR" altLang="en-US" sz="1800" u="sng" dirty="0" err="1">
                <a:sym typeface="Symbol" pitchFamily="18" charset="2"/>
              </a:rPr>
              <a:t>노드들의</a:t>
            </a:r>
            <a:r>
              <a:rPr lang="ko-KR" altLang="en-US" sz="1800" u="sng" dirty="0">
                <a:sym typeface="Symbol" pitchFamily="18" charset="2"/>
              </a:rPr>
              <a:t> 네트워크 주소 부분은  같아야 함</a:t>
            </a:r>
            <a:r>
              <a:rPr lang="en-US" altLang="ko-KR" sz="1800" u="sng" dirty="0">
                <a:sym typeface="Symbol" pitchFamily="18" charset="2"/>
              </a:rPr>
              <a:t>.</a:t>
            </a:r>
            <a:endParaRPr lang="ko-KR" altLang="en-US" u="sng" dirty="0">
              <a:sym typeface="Symbol" pitchFamily="18" charset="2"/>
            </a:endParaRPr>
          </a:p>
          <a:p>
            <a:pPr eaLnBrk="1" hangingPunct="1"/>
            <a:r>
              <a:rPr lang="ko-KR" altLang="en-US" sz="2400" dirty="0"/>
              <a:t>형식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en-US" altLang="ko-KR" sz="2400" dirty="0"/>
          </a:p>
          <a:p>
            <a:pPr eaLnBrk="1" hangingPunct="1"/>
            <a:r>
              <a:rPr lang="ko-KR" altLang="en-US" sz="2400" dirty="0"/>
              <a:t>점 표시법 </a:t>
            </a:r>
            <a:r>
              <a:rPr lang="en-US" altLang="ko-KR" sz="2400" dirty="0"/>
              <a:t>(Dot notation)</a:t>
            </a:r>
          </a:p>
          <a:p>
            <a:pPr lvl="1" eaLnBrk="1" hangingPunct="1"/>
            <a:r>
              <a:rPr lang="en-US" altLang="ko-KR" dirty="0"/>
              <a:t>10.3.2.4</a:t>
            </a:r>
          </a:p>
          <a:p>
            <a:pPr lvl="1" eaLnBrk="1" hangingPunct="1"/>
            <a:r>
              <a:rPr lang="en-US" altLang="ko-KR" dirty="0"/>
              <a:t>128.96.33.81</a:t>
            </a:r>
          </a:p>
          <a:p>
            <a:pPr lvl="1" eaLnBrk="1" hangingPunct="1"/>
            <a:r>
              <a:rPr lang="en-US" altLang="ko-KR" dirty="0"/>
              <a:t>192.12.69.77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301750" y="3286124"/>
            <a:ext cx="5791200" cy="1828800"/>
            <a:chOff x="1403" y="1204"/>
            <a:chExt cx="2964" cy="1865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2058" y="1486"/>
              <a:ext cx="333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US" altLang="ko-KR" sz="1400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373" y="1486"/>
              <a:ext cx="187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lang="en-US" altLang="ko-KR" sz="1400"/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2281" y="1204"/>
              <a:ext cx="5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altLang="ko-KR" sz="1400"/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3448" y="1204"/>
              <a:ext cx="10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24</a:t>
              </a:r>
              <a:endParaRPr lang="en-US" altLang="ko-KR" sz="1400"/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1798" y="1486"/>
              <a:ext cx="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ko-KR" sz="1400"/>
            </a:p>
          </p:txBody>
        </p:sp>
        <p:sp>
          <p:nvSpPr>
            <p:cNvPr id="12299" name="Freeform 10"/>
            <p:cNvSpPr>
              <a:spLocks/>
            </p:cNvSpPr>
            <p:nvPr/>
          </p:nvSpPr>
          <p:spPr bwMode="auto">
            <a:xfrm>
              <a:off x="1729" y="1404"/>
              <a:ext cx="2638" cy="330"/>
            </a:xfrm>
            <a:custGeom>
              <a:avLst/>
              <a:gdLst>
                <a:gd name="T0" fmla="*/ 2638 w 2638"/>
                <a:gd name="T1" fmla="*/ 326 h 330"/>
                <a:gd name="T2" fmla="*/ 2638 w 2638"/>
                <a:gd name="T3" fmla="*/ 0 h 330"/>
                <a:gd name="T4" fmla="*/ 0 w 2638"/>
                <a:gd name="T5" fmla="*/ 0 h 330"/>
                <a:gd name="T6" fmla="*/ 0 w 2638"/>
                <a:gd name="T7" fmla="*/ 330 h 330"/>
                <a:gd name="T8" fmla="*/ 2638 w 2638"/>
                <a:gd name="T9" fmla="*/ 330 h 330"/>
                <a:gd name="T10" fmla="*/ 2638 w 2638"/>
                <a:gd name="T11" fmla="*/ 330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38"/>
                <a:gd name="T19" fmla="*/ 0 h 330"/>
                <a:gd name="T20" fmla="*/ 2638 w 2638"/>
                <a:gd name="T21" fmla="*/ 330 h 3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38" h="330">
                  <a:moveTo>
                    <a:pt x="2638" y="326"/>
                  </a:moveTo>
                  <a:lnTo>
                    <a:pt x="2638" y="0"/>
                  </a:lnTo>
                  <a:lnTo>
                    <a:pt x="0" y="0"/>
                  </a:lnTo>
                  <a:lnTo>
                    <a:pt x="0" y="330"/>
                  </a:lnTo>
                  <a:lnTo>
                    <a:pt x="2638" y="33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1941" y="1404"/>
              <a:ext cx="4" cy="3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2640" y="1392"/>
              <a:ext cx="4" cy="3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1406" y="1465"/>
              <a:ext cx="11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(a)</a:t>
              </a:r>
              <a:endParaRPr lang="en-US" altLang="ko-KR" sz="1400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2521" y="2162"/>
              <a:ext cx="333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US" altLang="ko-KR" sz="1400"/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3709" y="2162"/>
              <a:ext cx="187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lang="en-US" altLang="ko-KR" sz="1400"/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2707" y="1881"/>
              <a:ext cx="10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14</a:t>
              </a:r>
              <a:endParaRPr lang="en-US" altLang="ko-KR" sz="1400"/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3781" y="1881"/>
              <a:ext cx="10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altLang="ko-KR" sz="1400"/>
            </a:p>
          </p:txBody>
        </p:sp>
        <p:sp>
          <p:nvSpPr>
            <p:cNvPr id="12307" name="Rectangle 18"/>
            <p:cNvSpPr>
              <a:spLocks noChangeArrowheads="1"/>
            </p:cNvSpPr>
            <p:nvPr/>
          </p:nvSpPr>
          <p:spPr bwMode="auto">
            <a:xfrm>
              <a:off x="1798" y="2162"/>
              <a:ext cx="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ko-KR" sz="1400"/>
            </a:p>
          </p:txBody>
        </p:sp>
        <p:sp>
          <p:nvSpPr>
            <p:cNvPr id="12308" name="Rectangle 19"/>
            <p:cNvSpPr>
              <a:spLocks noChangeArrowheads="1"/>
            </p:cNvSpPr>
            <p:nvPr/>
          </p:nvSpPr>
          <p:spPr bwMode="auto">
            <a:xfrm>
              <a:off x="2009" y="2162"/>
              <a:ext cx="5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ko-KR" sz="1400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1729" y="2082"/>
              <a:ext cx="2638" cy="325"/>
            </a:xfrm>
            <a:custGeom>
              <a:avLst/>
              <a:gdLst>
                <a:gd name="T0" fmla="*/ 2638 w 2638"/>
                <a:gd name="T1" fmla="*/ 321 h 325"/>
                <a:gd name="T2" fmla="*/ 2638 w 2638"/>
                <a:gd name="T3" fmla="*/ 0 h 325"/>
                <a:gd name="T4" fmla="*/ 0 w 2638"/>
                <a:gd name="T5" fmla="*/ 0 h 325"/>
                <a:gd name="T6" fmla="*/ 0 w 2638"/>
                <a:gd name="T7" fmla="*/ 325 h 325"/>
                <a:gd name="T8" fmla="*/ 2638 w 2638"/>
                <a:gd name="T9" fmla="*/ 325 h 325"/>
                <a:gd name="T10" fmla="*/ 2638 w 2638"/>
                <a:gd name="T11" fmla="*/ 325 h 3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38"/>
                <a:gd name="T19" fmla="*/ 0 h 325"/>
                <a:gd name="T20" fmla="*/ 2638 w 2638"/>
                <a:gd name="T21" fmla="*/ 325 h 3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38" h="325">
                  <a:moveTo>
                    <a:pt x="2638" y="321"/>
                  </a:moveTo>
                  <a:lnTo>
                    <a:pt x="2638" y="0"/>
                  </a:lnTo>
                  <a:lnTo>
                    <a:pt x="0" y="0"/>
                  </a:lnTo>
                  <a:lnTo>
                    <a:pt x="0" y="325"/>
                  </a:lnTo>
                  <a:lnTo>
                    <a:pt x="2638" y="3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1941" y="2082"/>
              <a:ext cx="4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1" name="Line 22"/>
            <p:cNvSpPr>
              <a:spLocks noChangeShapeType="1"/>
            </p:cNvSpPr>
            <p:nvPr/>
          </p:nvSpPr>
          <p:spPr bwMode="auto">
            <a:xfrm>
              <a:off x="2149" y="2082"/>
              <a:ext cx="1" cy="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2" name="Line 23"/>
            <p:cNvSpPr>
              <a:spLocks noChangeShapeType="1"/>
            </p:cNvSpPr>
            <p:nvPr/>
          </p:nvSpPr>
          <p:spPr bwMode="auto">
            <a:xfrm>
              <a:off x="3360" y="2064"/>
              <a:ext cx="4" cy="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3" name="Rectangle 24"/>
            <p:cNvSpPr>
              <a:spLocks noChangeArrowheads="1"/>
            </p:cNvSpPr>
            <p:nvPr/>
          </p:nvSpPr>
          <p:spPr bwMode="auto">
            <a:xfrm>
              <a:off x="1403" y="2143"/>
              <a:ext cx="11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(b)</a:t>
              </a:r>
              <a:endParaRPr lang="en-US" altLang="ko-KR" sz="1400"/>
            </a:p>
          </p:txBody>
        </p:sp>
        <p:sp>
          <p:nvSpPr>
            <p:cNvPr id="12314" name="Rectangle 25"/>
            <p:cNvSpPr>
              <a:spLocks noChangeArrowheads="1"/>
            </p:cNvSpPr>
            <p:nvPr/>
          </p:nvSpPr>
          <p:spPr bwMode="auto">
            <a:xfrm>
              <a:off x="2859" y="2820"/>
              <a:ext cx="333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Network</a:t>
              </a:r>
              <a:endParaRPr lang="en-US" altLang="ko-KR" sz="1400"/>
            </a:p>
          </p:txBody>
        </p:sp>
        <p:sp>
          <p:nvSpPr>
            <p:cNvPr id="12315" name="Rectangle 26"/>
            <p:cNvSpPr>
              <a:spLocks noChangeArrowheads="1"/>
            </p:cNvSpPr>
            <p:nvPr/>
          </p:nvSpPr>
          <p:spPr bwMode="auto">
            <a:xfrm>
              <a:off x="3959" y="2820"/>
              <a:ext cx="187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Host</a:t>
              </a:r>
              <a:endParaRPr lang="en-US" altLang="ko-KR" sz="1400"/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3033" y="2540"/>
              <a:ext cx="10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21</a:t>
              </a:r>
              <a:endParaRPr lang="en-US" altLang="ko-KR" sz="1400"/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4057" y="2540"/>
              <a:ext cx="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 altLang="ko-KR" sz="1400"/>
            </a:p>
          </p:txBody>
        </p:sp>
        <p:sp>
          <p:nvSpPr>
            <p:cNvPr id="12318" name="Rectangle 29"/>
            <p:cNvSpPr>
              <a:spLocks noChangeArrowheads="1"/>
            </p:cNvSpPr>
            <p:nvPr/>
          </p:nvSpPr>
          <p:spPr bwMode="auto">
            <a:xfrm>
              <a:off x="1793" y="2820"/>
              <a:ext cx="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ko-KR" sz="1400"/>
            </a:p>
          </p:txBody>
        </p:sp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2012" y="2820"/>
              <a:ext cx="5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altLang="ko-KR" sz="1400"/>
            </a:p>
          </p:txBody>
        </p:sp>
        <p:sp>
          <p:nvSpPr>
            <p:cNvPr id="12320" name="Rectangle 31"/>
            <p:cNvSpPr>
              <a:spLocks noChangeArrowheads="1"/>
            </p:cNvSpPr>
            <p:nvPr/>
          </p:nvSpPr>
          <p:spPr bwMode="auto">
            <a:xfrm>
              <a:off x="2233" y="2820"/>
              <a:ext cx="5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altLang="ko-KR" sz="1400"/>
            </a:p>
          </p:txBody>
        </p:sp>
        <p:sp>
          <p:nvSpPr>
            <p:cNvPr id="12321" name="Freeform 32"/>
            <p:cNvSpPr>
              <a:spLocks/>
            </p:cNvSpPr>
            <p:nvPr/>
          </p:nvSpPr>
          <p:spPr bwMode="auto">
            <a:xfrm>
              <a:off x="1729" y="2740"/>
              <a:ext cx="2638" cy="329"/>
            </a:xfrm>
            <a:custGeom>
              <a:avLst/>
              <a:gdLst>
                <a:gd name="T0" fmla="*/ 2638 w 2638"/>
                <a:gd name="T1" fmla="*/ 326 h 329"/>
                <a:gd name="T2" fmla="*/ 2638 w 2638"/>
                <a:gd name="T3" fmla="*/ 0 h 329"/>
                <a:gd name="T4" fmla="*/ 0 w 2638"/>
                <a:gd name="T5" fmla="*/ 0 h 329"/>
                <a:gd name="T6" fmla="*/ 0 w 2638"/>
                <a:gd name="T7" fmla="*/ 329 h 329"/>
                <a:gd name="T8" fmla="*/ 2638 w 2638"/>
                <a:gd name="T9" fmla="*/ 329 h 329"/>
                <a:gd name="T10" fmla="*/ 2638 w 2638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38"/>
                <a:gd name="T19" fmla="*/ 0 h 329"/>
                <a:gd name="T20" fmla="*/ 2638 w 2638"/>
                <a:gd name="T21" fmla="*/ 329 h 3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38" h="329">
                  <a:moveTo>
                    <a:pt x="2638" y="326"/>
                  </a:moveTo>
                  <a:lnTo>
                    <a:pt x="2638" y="0"/>
                  </a:lnTo>
                  <a:lnTo>
                    <a:pt x="0" y="0"/>
                  </a:lnTo>
                  <a:lnTo>
                    <a:pt x="0" y="329"/>
                  </a:lnTo>
                  <a:lnTo>
                    <a:pt x="2638" y="32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2" name="Line 33"/>
            <p:cNvSpPr>
              <a:spLocks noChangeShapeType="1"/>
            </p:cNvSpPr>
            <p:nvPr/>
          </p:nvSpPr>
          <p:spPr bwMode="auto">
            <a:xfrm>
              <a:off x="1941" y="2740"/>
              <a:ext cx="4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3" name="Line 34"/>
            <p:cNvSpPr>
              <a:spLocks noChangeShapeType="1"/>
            </p:cNvSpPr>
            <p:nvPr/>
          </p:nvSpPr>
          <p:spPr bwMode="auto">
            <a:xfrm>
              <a:off x="2400" y="2736"/>
              <a:ext cx="1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4" name="Line 35"/>
            <p:cNvSpPr>
              <a:spLocks noChangeShapeType="1"/>
            </p:cNvSpPr>
            <p:nvPr/>
          </p:nvSpPr>
          <p:spPr bwMode="auto">
            <a:xfrm>
              <a:off x="2153" y="2740"/>
              <a:ext cx="1" cy="3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5" name="Line 36"/>
            <p:cNvSpPr>
              <a:spLocks noChangeShapeType="1"/>
            </p:cNvSpPr>
            <p:nvPr/>
          </p:nvSpPr>
          <p:spPr bwMode="auto">
            <a:xfrm>
              <a:off x="3826" y="2740"/>
              <a:ext cx="1" cy="3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6" name="Rectangle 37"/>
            <p:cNvSpPr>
              <a:spLocks noChangeArrowheads="1"/>
            </p:cNvSpPr>
            <p:nvPr/>
          </p:nvSpPr>
          <p:spPr bwMode="auto">
            <a:xfrm>
              <a:off x="1411" y="2812"/>
              <a:ext cx="10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>
                  <a:solidFill>
                    <a:srgbClr val="000000"/>
                  </a:solidFill>
                  <a:latin typeface="Arial" charset="0"/>
                </a:rPr>
                <a:t>(c)</a:t>
              </a:r>
              <a:endParaRPr lang="en-US" altLang="ko-KR" sz="1400"/>
            </a:p>
          </p:txBody>
        </p:sp>
      </p:grpSp>
      <p:sp>
        <p:nvSpPr>
          <p:cNvPr id="12293" name="Text Box 38"/>
          <p:cNvSpPr txBox="1">
            <a:spLocks noChangeArrowheads="1"/>
          </p:cNvSpPr>
          <p:nvPr/>
        </p:nvSpPr>
        <p:spPr bwMode="auto">
          <a:xfrm>
            <a:off x="152400" y="152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 dirty="0" err="1">
                <a:solidFill>
                  <a:schemeClr val="tx2"/>
                </a:solidFill>
              </a:rPr>
              <a:t>인터네트워킹</a:t>
            </a:r>
            <a:r>
              <a:rPr lang="ko-KR" altLang="en-US" sz="1400" dirty="0">
                <a:solidFill>
                  <a:schemeClr val="tx2"/>
                </a:solidFill>
              </a:rPr>
              <a:t> 기본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8997</TotalTime>
  <Words>2960</Words>
  <Application>Microsoft Office PowerPoint</Application>
  <PresentationFormat>화면 슬라이드 쇼(4:3)</PresentationFormat>
  <Paragraphs>880</Paragraphs>
  <Slides>41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MS PGothic</vt:lpstr>
      <vt:lpstr>굴림</vt:lpstr>
      <vt:lpstr>Arial</vt:lpstr>
      <vt:lpstr>Comic Sans MS</vt:lpstr>
      <vt:lpstr>Courier New</vt:lpstr>
      <vt:lpstr>Symbol</vt:lpstr>
      <vt:lpstr>Times New Roman</vt:lpstr>
      <vt:lpstr>Wingdings</vt:lpstr>
      <vt:lpstr>기본 디자인</vt:lpstr>
      <vt:lpstr>문서</vt:lpstr>
      <vt:lpstr>Document</vt:lpstr>
      <vt:lpstr>4장. 인터네트워킹 (Internetworking)</vt:lpstr>
      <vt:lpstr>인터넷 서비스 모델</vt:lpstr>
      <vt:lpstr>패킷 전달 서비스  모델</vt:lpstr>
      <vt:lpstr>IP의 구조 및 동작 원리</vt:lpstr>
      <vt:lpstr>Router, Bridge, Repeater</vt:lpstr>
      <vt:lpstr>IP 패킷 헤더 형식</vt:lpstr>
      <vt:lpstr>단편화와 재조립  (Fragmentation and Reassembly)</vt:lpstr>
      <vt:lpstr>단편화와 재조립 : 예</vt:lpstr>
      <vt:lpstr>전역 주소 (Global Addresses)</vt:lpstr>
      <vt:lpstr>데이터그램 포워딩 : IP의 실제 동작</vt:lpstr>
      <vt:lpstr>주소 번역 (Address Translation)</vt:lpstr>
      <vt:lpstr>ARP 동작 과정</vt:lpstr>
      <vt:lpstr>ARP 프로토콜</vt:lpstr>
      <vt:lpstr>호스트 구성 (Configuration): DHCP</vt:lpstr>
      <vt:lpstr>DHCP 동작</vt:lpstr>
      <vt:lpstr>공유기란?</vt:lpstr>
      <vt:lpstr>ICMP (Internet Control Message Protocol)</vt:lpstr>
      <vt:lpstr>가상 네트워크 (Virtual Networks)</vt:lpstr>
      <vt:lpstr>IP 터널링 (Tunneling)</vt:lpstr>
      <vt:lpstr>터널링/가상네트워크 사용 이유</vt:lpstr>
      <vt:lpstr>4장. 인터네트워크</vt:lpstr>
      <vt:lpstr> (비례) 확장성 문제 (Scalability Issues)</vt:lpstr>
      <vt:lpstr>서브넷팅 (Subnetting)</vt:lpstr>
      <vt:lpstr>서브넷의 예 (Subnet Example)</vt:lpstr>
      <vt:lpstr>포워딩 알고리즘</vt:lpstr>
      <vt:lpstr>Forwarding Table 발전/구체화</vt:lpstr>
      <vt:lpstr>Classless 라우팅 (CIDR)</vt:lpstr>
      <vt:lpstr>PowerPoint 프레젠테이션</vt:lpstr>
      <vt:lpstr>Subnet/Classless 기법에 대한 평가</vt:lpstr>
      <vt:lpstr>차세대 IP (Next Generation IP (IPv6))</vt:lpstr>
      <vt:lpstr>IPv6 주소</vt:lpstr>
      <vt:lpstr>IPv6 주소 할당</vt:lpstr>
      <vt:lpstr>IPv6 헤더</vt:lpstr>
      <vt:lpstr>IP NextHeader</vt:lpstr>
      <vt:lpstr>4장. 인터네트워킹 (Internetworking)</vt:lpstr>
      <vt:lpstr>이동 호스트에 대한 라우팅</vt:lpstr>
      <vt:lpstr>PowerPoint 프레젠테이션</vt:lpstr>
      <vt:lpstr>Mobile IP</vt:lpstr>
      <vt:lpstr>Mobile IP의 패킷 전달</vt:lpstr>
      <vt:lpstr>세부 문제/기술</vt:lpstr>
      <vt:lpstr>경로 최적화</vt:lpstr>
    </vt:vector>
  </TitlesOfParts>
  <Company>네트워크연구실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</dc:title>
  <dc:creator>cypark</dc:creator>
  <cp:lastModifiedBy>박창윤 (Chang Yun Park)</cp:lastModifiedBy>
  <cp:revision>183</cp:revision>
  <dcterms:created xsi:type="dcterms:W3CDTF">2000-07-20T03:09:48Z</dcterms:created>
  <dcterms:modified xsi:type="dcterms:W3CDTF">2020-08-13T21:17:14Z</dcterms:modified>
</cp:coreProperties>
</file>