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3" r:id="rId2"/>
    <p:sldId id="331" r:id="rId3"/>
    <p:sldId id="295" r:id="rId4"/>
    <p:sldId id="256" r:id="rId5"/>
    <p:sldId id="293" r:id="rId6"/>
    <p:sldId id="333" r:id="rId7"/>
    <p:sldId id="258" r:id="rId8"/>
    <p:sldId id="259" r:id="rId9"/>
    <p:sldId id="260" r:id="rId10"/>
    <p:sldId id="285" r:id="rId11"/>
    <p:sldId id="294" r:id="rId12"/>
    <p:sldId id="290" r:id="rId13"/>
    <p:sldId id="332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63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A6D940-0D18-4C24-A2E7-89F2AC1F88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73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10AAD-1E44-479B-85AD-D46E5016EC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902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510AAD-1E44-479B-85AD-D46E5016ECC9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031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22047-0027-4252-831F-5794AECEAD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8A67-78EE-4B14-9716-5ED54380D4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76907-8D31-4E87-8431-0F70B0AC5B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7991A-2BBF-4459-9818-EC83070BF3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EE3-C25C-4490-805E-A0A6ABF2E1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CB042-3507-428C-AC99-D3B9F64BF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6B301-D0EC-451A-937A-4C83CB7A30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60E11-F903-480B-9FBF-0553E0A37E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FB5CA-CBB7-43DB-9538-92CDF83C94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1C012-E91E-4B28-AF6A-B422044263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76499-5C7A-4D1D-947A-CD798EA9A0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BF86D9-9906-4F1F-A749-20860F3DE9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4000" dirty="0">
                <a:latin typeface="+mj-ea"/>
              </a:rPr>
              <a:t>5</a:t>
            </a:r>
            <a:r>
              <a:rPr lang="ko-KR" altLang="en-US" sz="4000" dirty="0">
                <a:latin typeface="+mj-ea"/>
              </a:rPr>
              <a:t>장</a:t>
            </a:r>
            <a:r>
              <a:rPr lang="en-US" altLang="ko-KR" sz="4000" dirty="0">
                <a:latin typeface="+mj-ea"/>
              </a:rPr>
              <a:t>. </a:t>
            </a:r>
            <a:br>
              <a:rPr lang="en-US" altLang="ko-KR" sz="4000" dirty="0">
                <a:latin typeface="+mj-ea"/>
              </a:rPr>
            </a:br>
            <a:r>
              <a:rPr lang="ko-KR" altLang="en-US" sz="4000" dirty="0">
                <a:latin typeface="+mj-ea"/>
              </a:rPr>
              <a:t>종단 간 </a:t>
            </a:r>
            <a:r>
              <a:rPr lang="en-US" altLang="ko-KR" sz="4000" dirty="0">
                <a:latin typeface="+mj-ea"/>
              </a:rPr>
              <a:t>(</a:t>
            </a:r>
            <a:r>
              <a:rPr lang="ko-KR" altLang="en-US" sz="4000" dirty="0">
                <a:latin typeface="+mj-ea"/>
              </a:rPr>
              <a:t>트랜스포트</a:t>
            </a:r>
            <a:r>
              <a:rPr lang="en-US" altLang="ko-KR" sz="4000" dirty="0">
                <a:latin typeface="+mj-ea"/>
              </a:rPr>
              <a:t>) </a:t>
            </a:r>
            <a:r>
              <a:rPr lang="ko-KR" altLang="en-US" sz="4000" dirty="0">
                <a:latin typeface="+mj-ea"/>
              </a:rPr>
              <a:t>프로토콜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7772400" cy="3352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o"/>
            </a:pPr>
            <a:r>
              <a:rPr lang="ko-KR" altLang="en-US" smtClean="0"/>
              <a:t>개요</a:t>
            </a:r>
            <a:endParaRPr lang="en-US" altLang="ko-KR" dirty="0"/>
          </a:p>
          <a:p>
            <a:pPr eaLnBrk="1" hangingPunct="1">
              <a:buFont typeface="Wingdings" pitchFamily="2" charset="2"/>
              <a:buChar char="o"/>
            </a:pPr>
            <a:r>
              <a:rPr lang="ko-KR" altLang="en-US" dirty="0"/>
              <a:t>단순 </a:t>
            </a:r>
            <a:r>
              <a:rPr lang="ko-KR" altLang="en-US" dirty="0" err="1"/>
              <a:t>역다중화</a:t>
            </a:r>
            <a:r>
              <a:rPr lang="ko-KR" altLang="en-US" dirty="0"/>
              <a:t> </a:t>
            </a:r>
            <a:r>
              <a:rPr lang="en-US" altLang="ko-KR" dirty="0"/>
              <a:t>(UDP)</a:t>
            </a:r>
          </a:p>
          <a:p>
            <a:pPr eaLnBrk="1" hangingPunct="1">
              <a:buFont typeface="Wingdings" pitchFamily="2" charset="2"/>
              <a:buChar char="o"/>
            </a:pPr>
            <a:r>
              <a:rPr lang="ko-KR" altLang="en-US" dirty="0"/>
              <a:t>신뢰성 있는 바이트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en-US" altLang="ko-KR" dirty="0"/>
              <a:t>(TCP)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3600" dirty="0">
                <a:latin typeface="+mn-ea"/>
                <a:ea typeface="+mn-ea"/>
              </a:rPr>
              <a:t>세그먼트 형식 </a:t>
            </a:r>
            <a:r>
              <a:rPr lang="en-US" altLang="ko-KR" sz="3600" dirty="0">
                <a:latin typeface="+mn-ea"/>
                <a:ea typeface="+mn-ea"/>
              </a:rPr>
              <a:t>(Segment Format)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772400" cy="5029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>
                <a:latin typeface="+mn-ea"/>
              </a:rPr>
              <a:t>각 연결은 </a:t>
            </a:r>
            <a:r>
              <a:rPr lang="en-US" altLang="ko-KR" sz="2000" dirty="0">
                <a:latin typeface="+mn-ea"/>
              </a:rPr>
              <a:t>4-tuple</a:t>
            </a:r>
            <a:r>
              <a:rPr lang="ko-KR" altLang="en-US" sz="2000" dirty="0">
                <a:latin typeface="+mn-ea"/>
              </a:rPr>
              <a:t>에 의해 구별됨</a:t>
            </a:r>
          </a:p>
          <a:p>
            <a:pPr lvl="1" eaLnBrk="1" hangingPunct="1">
              <a:defRPr/>
            </a:pP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SrcPort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SrcIPAddr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DstPort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DstIPAddr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eaLnBrk="1" hangingPunct="1">
              <a:defRPr/>
            </a:pPr>
            <a:r>
              <a:rPr lang="ko-KR" altLang="en-US" sz="2000" dirty="0">
                <a:latin typeface="+mn-ea"/>
              </a:rPr>
              <a:t>슬라이딩 윈도우 </a:t>
            </a:r>
            <a:r>
              <a:rPr lang="en-US" altLang="ko-KR" sz="2000" dirty="0">
                <a:latin typeface="+mn-ea"/>
              </a:rPr>
              <a:t>+ </a:t>
            </a:r>
            <a:r>
              <a:rPr lang="ko-KR" altLang="en-US" sz="2000" dirty="0">
                <a:latin typeface="+mn-ea"/>
              </a:rPr>
              <a:t>흐름 제어</a:t>
            </a:r>
            <a:r>
              <a:rPr lang="en-US" altLang="ko-KR" sz="2000" dirty="0">
                <a:latin typeface="+mn-ea"/>
              </a:rPr>
              <a:t>(flow control)</a:t>
            </a:r>
          </a:p>
          <a:p>
            <a:pPr lvl="1" eaLnBrk="1" hangingPunct="1">
              <a:defRPr/>
            </a:pPr>
            <a:r>
              <a:rPr lang="en-US" altLang="ko-KR" sz="2000" dirty="0">
                <a:latin typeface="+mn-ea"/>
              </a:rPr>
              <a:t>Acknowledgment, </a:t>
            </a:r>
            <a:r>
              <a:rPr lang="en-US" altLang="ko-KR" sz="2000" dirty="0" err="1">
                <a:latin typeface="+mn-ea"/>
              </a:rPr>
              <a:t>SequenceNum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AdvertisedWindow</a:t>
            </a:r>
            <a:endParaRPr lang="en-US" altLang="ko-KR" sz="2000" dirty="0">
              <a:latin typeface="+mn-ea"/>
            </a:endParaRPr>
          </a:p>
          <a:p>
            <a:pPr lvl="1" eaLnBrk="1" hangingPunct="1">
              <a:defRPr/>
            </a:pPr>
            <a:endParaRPr lang="en-US" altLang="ko-KR" sz="2000" dirty="0">
              <a:latin typeface="+mn-ea"/>
            </a:endParaRPr>
          </a:p>
          <a:p>
            <a:pPr lvl="1" eaLnBrk="1" hangingPunct="1">
              <a:defRPr/>
            </a:pPr>
            <a:endParaRPr lang="en-US" altLang="ko-KR" sz="2000" dirty="0">
              <a:latin typeface="+mn-ea"/>
            </a:endParaRPr>
          </a:p>
          <a:p>
            <a:pPr lvl="1" eaLnBrk="1" hangingPunct="1">
              <a:defRPr/>
            </a:pPr>
            <a:endParaRPr lang="en-US" altLang="ko-KR" sz="2000" dirty="0">
              <a:latin typeface="+mn-ea"/>
            </a:endParaRPr>
          </a:p>
          <a:p>
            <a:pPr algn="just" eaLnBrk="1" hangingPunct="1">
              <a:lnSpc>
                <a:spcPct val="110000"/>
              </a:lnSpc>
              <a:defRPr/>
            </a:pPr>
            <a:endParaRPr lang="en-US" altLang="ko-KR" sz="2000" dirty="0">
              <a:latin typeface="+mn-ea"/>
            </a:endParaRPr>
          </a:p>
          <a:p>
            <a:pPr algn="just" eaLnBrk="1" hangingPunct="1">
              <a:lnSpc>
                <a:spcPct val="110000"/>
              </a:lnSpc>
              <a:defRPr/>
            </a:pPr>
            <a:r>
              <a:rPr lang="ko-KR" altLang="en-US" sz="2000" dirty="0" err="1">
                <a:latin typeface="+mn-ea"/>
              </a:rPr>
              <a:t>플레그</a:t>
            </a:r>
            <a:r>
              <a:rPr lang="en-US" altLang="ko-KR" sz="2000" dirty="0">
                <a:latin typeface="+mn-ea"/>
              </a:rPr>
              <a:t>(flags)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en-US" altLang="ko-KR" sz="2000" dirty="0">
                <a:latin typeface="+mn-ea"/>
              </a:rPr>
              <a:t>SYN, FIN, RESET, PUSH, URG, ACK</a:t>
            </a:r>
          </a:p>
          <a:p>
            <a:pPr algn="just" eaLnBrk="1" hangingPunct="1">
              <a:lnSpc>
                <a:spcPct val="110000"/>
              </a:lnSpc>
              <a:defRPr/>
            </a:pPr>
            <a:r>
              <a:rPr lang="ko-KR" altLang="en-US" sz="2000" dirty="0" err="1">
                <a:latin typeface="+mn-ea"/>
              </a:rPr>
              <a:t>체크섬</a:t>
            </a:r>
            <a:endParaRPr lang="ko-KR" altLang="en-US" sz="2000" dirty="0">
              <a:latin typeface="+mn-ea"/>
            </a:endParaRP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ko-KR" altLang="en-US" sz="2000" dirty="0">
                <a:latin typeface="+mn-ea"/>
              </a:rPr>
              <a:t>의사 헤더 </a:t>
            </a:r>
            <a:r>
              <a:rPr lang="en-US" altLang="ko-KR" sz="2000" dirty="0">
                <a:latin typeface="+mn-ea"/>
              </a:rPr>
              <a:t>+ </a:t>
            </a:r>
            <a:r>
              <a:rPr lang="en-US" altLang="ko-KR" sz="2000" dirty="0" err="1">
                <a:latin typeface="+mn-ea"/>
              </a:rPr>
              <a:t>tcp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헤더 </a:t>
            </a:r>
            <a:r>
              <a:rPr lang="en-US" altLang="ko-KR" sz="2000" dirty="0">
                <a:latin typeface="+mn-ea"/>
              </a:rPr>
              <a:t>+ </a:t>
            </a:r>
            <a:r>
              <a:rPr lang="ko-KR" altLang="en-US" sz="2000" dirty="0" err="1">
                <a:latin typeface="+mn-ea"/>
              </a:rPr>
              <a:t>데이타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172" name="Text Box 1028"/>
          <p:cNvSpPr txBox="1">
            <a:spLocks noChangeArrowheads="1"/>
          </p:cNvSpPr>
          <p:nvPr/>
        </p:nvSpPr>
        <p:spPr bwMode="auto">
          <a:xfrm>
            <a:off x="152400" y="1524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latin typeface="Times New Roman" pitchFamily="18" charset="0"/>
              </a:rPr>
              <a:t>신뢰성 있는 바이트 스트림</a:t>
            </a:r>
            <a:r>
              <a:rPr lang="en-US" altLang="ko-KR" sz="1400">
                <a:latin typeface="Times New Roman" pitchFamily="18" charset="0"/>
              </a:rPr>
              <a:t>: TCP</a:t>
            </a:r>
          </a:p>
        </p:txBody>
      </p:sp>
      <p:grpSp>
        <p:nvGrpSpPr>
          <p:cNvPr id="7173" name="Group 1029"/>
          <p:cNvGrpSpPr>
            <a:grpSpLocks/>
          </p:cNvGrpSpPr>
          <p:nvPr/>
        </p:nvGrpSpPr>
        <p:grpSpPr bwMode="auto">
          <a:xfrm>
            <a:off x="990600" y="3048000"/>
            <a:ext cx="4953000" cy="995363"/>
            <a:chOff x="925" y="1641"/>
            <a:chExt cx="3881" cy="1208"/>
          </a:xfrm>
        </p:grpSpPr>
        <p:sp>
          <p:nvSpPr>
            <p:cNvPr id="7175" name="Rectangle 1030"/>
            <p:cNvSpPr>
              <a:spLocks noChangeArrowheads="1"/>
            </p:cNvSpPr>
            <p:nvPr/>
          </p:nvSpPr>
          <p:spPr bwMode="auto">
            <a:xfrm>
              <a:off x="1079" y="2055"/>
              <a:ext cx="319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000">
                  <a:solidFill>
                    <a:srgbClr val="000000"/>
                  </a:solidFill>
                  <a:latin typeface="Arial" pitchFamily="34" charset="0"/>
                </a:rPr>
                <a:t>Sender</a:t>
              </a:r>
              <a:endParaRPr kumimoji="0" lang="en-US" altLang="ko-KR" sz="1000">
                <a:latin typeface="Times New Roman" pitchFamily="18" charset="0"/>
              </a:endParaRPr>
            </a:p>
          </p:txBody>
        </p:sp>
        <p:sp>
          <p:nvSpPr>
            <p:cNvPr id="7176" name="Rectangle 1031"/>
            <p:cNvSpPr>
              <a:spLocks noChangeArrowheads="1"/>
            </p:cNvSpPr>
            <p:nvPr/>
          </p:nvSpPr>
          <p:spPr bwMode="auto">
            <a:xfrm>
              <a:off x="2166" y="1641"/>
              <a:ext cx="237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000">
                  <a:solidFill>
                    <a:srgbClr val="000000"/>
                  </a:solidFill>
                  <a:latin typeface="Arial" pitchFamily="34" charset="0"/>
                </a:rPr>
                <a:t>Data </a:t>
              </a:r>
              <a:endParaRPr kumimoji="0" lang="en-US" altLang="ko-KR" sz="1000">
                <a:latin typeface="Times New Roman" pitchFamily="18" charset="0"/>
              </a:endParaRPr>
            </a:p>
          </p:txBody>
        </p:sp>
        <p:sp>
          <p:nvSpPr>
            <p:cNvPr id="7177" name="Rectangle 1032"/>
            <p:cNvSpPr>
              <a:spLocks noChangeArrowheads="1"/>
            </p:cNvSpPr>
            <p:nvPr/>
          </p:nvSpPr>
          <p:spPr bwMode="auto">
            <a:xfrm>
              <a:off x="2518" y="1641"/>
              <a:ext cx="722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000">
                  <a:solidFill>
                    <a:srgbClr val="000000"/>
                  </a:solidFill>
                  <a:latin typeface="Arial" pitchFamily="34" charset="0"/>
                </a:rPr>
                <a:t>(SequenceNum)</a:t>
              </a:r>
              <a:endParaRPr kumimoji="0" lang="en-US" altLang="ko-KR" sz="1000">
                <a:latin typeface="Times New Roman" pitchFamily="18" charset="0"/>
              </a:endParaRPr>
            </a:p>
          </p:txBody>
        </p:sp>
        <p:sp>
          <p:nvSpPr>
            <p:cNvPr id="7178" name="Rectangle 1033"/>
            <p:cNvSpPr>
              <a:spLocks noChangeArrowheads="1"/>
            </p:cNvSpPr>
            <p:nvPr/>
          </p:nvSpPr>
          <p:spPr bwMode="auto">
            <a:xfrm>
              <a:off x="2237" y="2483"/>
              <a:ext cx="84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000">
                  <a:solidFill>
                    <a:srgbClr val="000000"/>
                  </a:solidFill>
                  <a:latin typeface="Arial" pitchFamily="34" charset="0"/>
                </a:rPr>
                <a:t>Acknowledgment +</a:t>
              </a:r>
              <a:endParaRPr kumimoji="0" lang="en-US" altLang="ko-KR" sz="1000">
                <a:latin typeface="Times New Roman" pitchFamily="18" charset="0"/>
              </a:endParaRPr>
            </a:p>
          </p:txBody>
        </p:sp>
        <p:sp>
          <p:nvSpPr>
            <p:cNvPr id="7179" name="Rectangle 1034"/>
            <p:cNvSpPr>
              <a:spLocks noChangeArrowheads="1"/>
            </p:cNvSpPr>
            <p:nvPr/>
          </p:nvSpPr>
          <p:spPr bwMode="auto">
            <a:xfrm>
              <a:off x="2237" y="2664"/>
              <a:ext cx="821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000">
                  <a:solidFill>
                    <a:srgbClr val="000000"/>
                  </a:solidFill>
                  <a:latin typeface="Arial" pitchFamily="34" charset="0"/>
                </a:rPr>
                <a:t>AdvertisedWindow</a:t>
              </a:r>
              <a:endParaRPr kumimoji="0" lang="en-US" altLang="ko-KR" sz="1000">
                <a:latin typeface="Times New Roman" pitchFamily="18" charset="0"/>
              </a:endParaRPr>
            </a:p>
          </p:txBody>
        </p:sp>
        <p:sp>
          <p:nvSpPr>
            <p:cNvPr id="7180" name="Freeform 1035"/>
            <p:cNvSpPr>
              <a:spLocks/>
            </p:cNvSpPr>
            <p:nvPr/>
          </p:nvSpPr>
          <p:spPr bwMode="auto">
            <a:xfrm>
              <a:off x="925" y="1927"/>
              <a:ext cx="748" cy="465"/>
            </a:xfrm>
            <a:custGeom>
              <a:avLst/>
              <a:gdLst>
                <a:gd name="T0" fmla="*/ 743 w 748"/>
                <a:gd name="T1" fmla="*/ 465 h 465"/>
                <a:gd name="T2" fmla="*/ 748 w 748"/>
                <a:gd name="T3" fmla="*/ 0 h 465"/>
                <a:gd name="T4" fmla="*/ 0 w 748"/>
                <a:gd name="T5" fmla="*/ 0 h 465"/>
                <a:gd name="T6" fmla="*/ 0 w 748"/>
                <a:gd name="T7" fmla="*/ 465 h 465"/>
                <a:gd name="T8" fmla="*/ 748 w 748"/>
                <a:gd name="T9" fmla="*/ 465 h 465"/>
                <a:gd name="T10" fmla="*/ 748 w 748"/>
                <a:gd name="T11" fmla="*/ 465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8"/>
                <a:gd name="T19" fmla="*/ 0 h 465"/>
                <a:gd name="T20" fmla="*/ 748 w 748"/>
                <a:gd name="T21" fmla="*/ 465 h 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8" h="465">
                  <a:moveTo>
                    <a:pt x="743" y="465"/>
                  </a:moveTo>
                  <a:lnTo>
                    <a:pt x="748" y="0"/>
                  </a:lnTo>
                  <a:lnTo>
                    <a:pt x="0" y="0"/>
                  </a:lnTo>
                  <a:lnTo>
                    <a:pt x="0" y="465"/>
                  </a:lnTo>
                  <a:lnTo>
                    <a:pt x="748" y="46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1" name="Rectangle 1036"/>
            <p:cNvSpPr>
              <a:spLocks noChangeArrowheads="1"/>
            </p:cNvSpPr>
            <p:nvPr/>
          </p:nvSpPr>
          <p:spPr bwMode="auto">
            <a:xfrm>
              <a:off x="4165" y="2055"/>
              <a:ext cx="392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000">
                  <a:solidFill>
                    <a:srgbClr val="000000"/>
                  </a:solidFill>
                  <a:latin typeface="Arial" pitchFamily="34" charset="0"/>
                </a:rPr>
                <a:t>Receiver</a:t>
              </a:r>
              <a:endParaRPr kumimoji="0" lang="en-US" altLang="ko-KR" sz="1000">
                <a:latin typeface="Times New Roman" pitchFamily="18" charset="0"/>
              </a:endParaRPr>
            </a:p>
          </p:txBody>
        </p:sp>
        <p:sp>
          <p:nvSpPr>
            <p:cNvPr id="7182" name="Freeform 1037"/>
            <p:cNvSpPr>
              <a:spLocks/>
            </p:cNvSpPr>
            <p:nvPr/>
          </p:nvSpPr>
          <p:spPr bwMode="auto">
            <a:xfrm>
              <a:off x="4058" y="1927"/>
              <a:ext cx="748" cy="465"/>
            </a:xfrm>
            <a:custGeom>
              <a:avLst/>
              <a:gdLst>
                <a:gd name="T0" fmla="*/ 743 w 748"/>
                <a:gd name="T1" fmla="*/ 465 h 465"/>
                <a:gd name="T2" fmla="*/ 748 w 748"/>
                <a:gd name="T3" fmla="*/ 0 h 465"/>
                <a:gd name="T4" fmla="*/ 0 w 748"/>
                <a:gd name="T5" fmla="*/ 0 h 465"/>
                <a:gd name="T6" fmla="*/ 0 w 748"/>
                <a:gd name="T7" fmla="*/ 465 h 465"/>
                <a:gd name="T8" fmla="*/ 748 w 748"/>
                <a:gd name="T9" fmla="*/ 465 h 465"/>
                <a:gd name="T10" fmla="*/ 748 w 748"/>
                <a:gd name="T11" fmla="*/ 465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8"/>
                <a:gd name="T19" fmla="*/ 0 h 465"/>
                <a:gd name="T20" fmla="*/ 748 w 748"/>
                <a:gd name="T21" fmla="*/ 465 h 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8" h="465">
                  <a:moveTo>
                    <a:pt x="743" y="465"/>
                  </a:moveTo>
                  <a:lnTo>
                    <a:pt x="748" y="0"/>
                  </a:lnTo>
                  <a:lnTo>
                    <a:pt x="0" y="0"/>
                  </a:lnTo>
                  <a:lnTo>
                    <a:pt x="0" y="465"/>
                  </a:lnTo>
                  <a:lnTo>
                    <a:pt x="748" y="46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3" name="Freeform 1038"/>
            <p:cNvSpPr>
              <a:spLocks/>
            </p:cNvSpPr>
            <p:nvPr/>
          </p:nvSpPr>
          <p:spPr bwMode="auto">
            <a:xfrm>
              <a:off x="1673" y="1896"/>
              <a:ext cx="2296" cy="147"/>
            </a:xfrm>
            <a:custGeom>
              <a:avLst/>
              <a:gdLst>
                <a:gd name="T0" fmla="*/ 0 w 2296"/>
                <a:gd name="T1" fmla="*/ 147 h 147"/>
                <a:gd name="T2" fmla="*/ 18 w 2296"/>
                <a:gd name="T3" fmla="*/ 143 h 147"/>
                <a:gd name="T4" fmla="*/ 67 w 2296"/>
                <a:gd name="T5" fmla="*/ 134 h 147"/>
                <a:gd name="T6" fmla="*/ 143 w 2296"/>
                <a:gd name="T7" fmla="*/ 116 h 147"/>
                <a:gd name="T8" fmla="*/ 246 w 2296"/>
                <a:gd name="T9" fmla="*/ 94 h 147"/>
                <a:gd name="T10" fmla="*/ 367 w 2296"/>
                <a:gd name="T11" fmla="*/ 76 h 147"/>
                <a:gd name="T12" fmla="*/ 510 w 2296"/>
                <a:gd name="T13" fmla="*/ 54 h 147"/>
                <a:gd name="T14" fmla="*/ 671 w 2296"/>
                <a:gd name="T15" fmla="*/ 31 h 147"/>
                <a:gd name="T16" fmla="*/ 841 w 2296"/>
                <a:gd name="T17" fmla="*/ 13 h 147"/>
                <a:gd name="T18" fmla="*/ 1025 w 2296"/>
                <a:gd name="T19" fmla="*/ 4 h 147"/>
                <a:gd name="T20" fmla="*/ 1213 w 2296"/>
                <a:gd name="T21" fmla="*/ 0 h 147"/>
                <a:gd name="T22" fmla="*/ 1392 w 2296"/>
                <a:gd name="T23" fmla="*/ 4 h 147"/>
                <a:gd name="T24" fmla="*/ 1557 w 2296"/>
                <a:gd name="T25" fmla="*/ 9 h 147"/>
                <a:gd name="T26" fmla="*/ 1709 w 2296"/>
                <a:gd name="T27" fmla="*/ 22 h 147"/>
                <a:gd name="T28" fmla="*/ 1853 w 2296"/>
                <a:gd name="T29" fmla="*/ 40 h 147"/>
                <a:gd name="T30" fmla="*/ 1978 w 2296"/>
                <a:gd name="T31" fmla="*/ 54 h 147"/>
                <a:gd name="T32" fmla="*/ 2085 w 2296"/>
                <a:gd name="T33" fmla="*/ 71 h 147"/>
                <a:gd name="T34" fmla="*/ 2175 w 2296"/>
                <a:gd name="T35" fmla="*/ 85 h 147"/>
                <a:gd name="T36" fmla="*/ 2242 w 2296"/>
                <a:gd name="T37" fmla="*/ 98 h 147"/>
                <a:gd name="T38" fmla="*/ 2282 w 2296"/>
                <a:gd name="T39" fmla="*/ 107 h 147"/>
                <a:gd name="T40" fmla="*/ 2296 w 2296"/>
                <a:gd name="T41" fmla="*/ 112 h 1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96"/>
                <a:gd name="T64" fmla="*/ 0 h 147"/>
                <a:gd name="T65" fmla="*/ 2296 w 2296"/>
                <a:gd name="T66" fmla="*/ 147 h 14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96" h="147">
                  <a:moveTo>
                    <a:pt x="0" y="147"/>
                  </a:moveTo>
                  <a:lnTo>
                    <a:pt x="18" y="143"/>
                  </a:lnTo>
                  <a:lnTo>
                    <a:pt x="67" y="134"/>
                  </a:lnTo>
                  <a:lnTo>
                    <a:pt x="143" y="116"/>
                  </a:lnTo>
                  <a:lnTo>
                    <a:pt x="246" y="94"/>
                  </a:lnTo>
                  <a:lnTo>
                    <a:pt x="367" y="76"/>
                  </a:lnTo>
                  <a:lnTo>
                    <a:pt x="510" y="54"/>
                  </a:lnTo>
                  <a:lnTo>
                    <a:pt x="671" y="31"/>
                  </a:lnTo>
                  <a:lnTo>
                    <a:pt x="841" y="13"/>
                  </a:lnTo>
                  <a:lnTo>
                    <a:pt x="1025" y="4"/>
                  </a:lnTo>
                  <a:lnTo>
                    <a:pt x="1213" y="0"/>
                  </a:lnTo>
                  <a:lnTo>
                    <a:pt x="1392" y="4"/>
                  </a:lnTo>
                  <a:lnTo>
                    <a:pt x="1557" y="9"/>
                  </a:lnTo>
                  <a:lnTo>
                    <a:pt x="1709" y="22"/>
                  </a:lnTo>
                  <a:lnTo>
                    <a:pt x="1853" y="40"/>
                  </a:lnTo>
                  <a:lnTo>
                    <a:pt x="1978" y="54"/>
                  </a:lnTo>
                  <a:lnTo>
                    <a:pt x="2085" y="71"/>
                  </a:lnTo>
                  <a:lnTo>
                    <a:pt x="2175" y="85"/>
                  </a:lnTo>
                  <a:lnTo>
                    <a:pt x="2242" y="98"/>
                  </a:lnTo>
                  <a:lnTo>
                    <a:pt x="2282" y="107"/>
                  </a:lnTo>
                  <a:lnTo>
                    <a:pt x="2296" y="11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4" name="Freeform 1039"/>
            <p:cNvSpPr>
              <a:spLocks/>
            </p:cNvSpPr>
            <p:nvPr/>
          </p:nvSpPr>
          <p:spPr bwMode="auto">
            <a:xfrm>
              <a:off x="3942" y="1976"/>
              <a:ext cx="107" cy="54"/>
            </a:xfrm>
            <a:custGeom>
              <a:avLst/>
              <a:gdLst>
                <a:gd name="T0" fmla="*/ 0 w 107"/>
                <a:gd name="T1" fmla="*/ 50 h 54"/>
                <a:gd name="T2" fmla="*/ 107 w 107"/>
                <a:gd name="T3" fmla="*/ 50 h 54"/>
                <a:gd name="T4" fmla="*/ 13 w 107"/>
                <a:gd name="T5" fmla="*/ 0 h 54"/>
                <a:gd name="T6" fmla="*/ 4 w 107"/>
                <a:gd name="T7" fmla="*/ 54 h 54"/>
                <a:gd name="T8" fmla="*/ 4 w 107"/>
                <a:gd name="T9" fmla="*/ 54 h 54"/>
                <a:gd name="T10" fmla="*/ 0 w 107"/>
                <a:gd name="T11" fmla="*/ 5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54"/>
                <a:gd name="T20" fmla="*/ 107 w 107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54">
                  <a:moveTo>
                    <a:pt x="0" y="50"/>
                  </a:moveTo>
                  <a:lnTo>
                    <a:pt x="107" y="50"/>
                  </a:lnTo>
                  <a:lnTo>
                    <a:pt x="13" y="0"/>
                  </a:lnTo>
                  <a:lnTo>
                    <a:pt x="4" y="54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5" name="Freeform 1040"/>
            <p:cNvSpPr>
              <a:spLocks/>
            </p:cNvSpPr>
            <p:nvPr/>
          </p:nvSpPr>
          <p:spPr bwMode="auto">
            <a:xfrm>
              <a:off x="1753" y="2267"/>
              <a:ext cx="2292" cy="148"/>
            </a:xfrm>
            <a:custGeom>
              <a:avLst/>
              <a:gdLst>
                <a:gd name="T0" fmla="*/ 2292 w 2292"/>
                <a:gd name="T1" fmla="*/ 0 h 148"/>
                <a:gd name="T2" fmla="*/ 2278 w 2292"/>
                <a:gd name="T3" fmla="*/ 5 h 148"/>
                <a:gd name="T4" fmla="*/ 2229 w 2292"/>
                <a:gd name="T5" fmla="*/ 18 h 148"/>
                <a:gd name="T6" fmla="*/ 2153 w 2292"/>
                <a:gd name="T7" fmla="*/ 31 h 148"/>
                <a:gd name="T8" fmla="*/ 2055 w 2292"/>
                <a:gd name="T9" fmla="*/ 54 h 148"/>
                <a:gd name="T10" fmla="*/ 1929 w 2292"/>
                <a:gd name="T11" fmla="*/ 76 h 148"/>
                <a:gd name="T12" fmla="*/ 1786 w 2292"/>
                <a:gd name="T13" fmla="*/ 98 h 148"/>
                <a:gd name="T14" fmla="*/ 1629 w 2292"/>
                <a:gd name="T15" fmla="*/ 116 h 148"/>
                <a:gd name="T16" fmla="*/ 1455 w 2292"/>
                <a:gd name="T17" fmla="*/ 134 h 148"/>
                <a:gd name="T18" fmla="*/ 1271 w 2292"/>
                <a:gd name="T19" fmla="*/ 148 h 148"/>
                <a:gd name="T20" fmla="*/ 1083 w 2292"/>
                <a:gd name="T21" fmla="*/ 148 h 148"/>
                <a:gd name="T22" fmla="*/ 909 w 2292"/>
                <a:gd name="T23" fmla="*/ 148 h 148"/>
                <a:gd name="T24" fmla="*/ 743 w 2292"/>
                <a:gd name="T25" fmla="*/ 139 h 148"/>
                <a:gd name="T26" fmla="*/ 587 w 2292"/>
                <a:gd name="T27" fmla="*/ 125 h 148"/>
                <a:gd name="T28" fmla="*/ 443 w 2292"/>
                <a:gd name="T29" fmla="*/ 112 h 148"/>
                <a:gd name="T30" fmla="*/ 318 w 2292"/>
                <a:gd name="T31" fmla="*/ 94 h 148"/>
                <a:gd name="T32" fmla="*/ 211 w 2292"/>
                <a:gd name="T33" fmla="*/ 76 h 148"/>
                <a:gd name="T34" fmla="*/ 121 w 2292"/>
                <a:gd name="T35" fmla="*/ 63 h 148"/>
                <a:gd name="T36" fmla="*/ 59 w 2292"/>
                <a:gd name="T37" fmla="*/ 49 h 148"/>
                <a:gd name="T38" fmla="*/ 14 w 2292"/>
                <a:gd name="T39" fmla="*/ 40 h 148"/>
                <a:gd name="T40" fmla="*/ 0 w 2292"/>
                <a:gd name="T41" fmla="*/ 36 h 1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92"/>
                <a:gd name="T64" fmla="*/ 0 h 148"/>
                <a:gd name="T65" fmla="*/ 2292 w 2292"/>
                <a:gd name="T66" fmla="*/ 148 h 14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92" h="148">
                  <a:moveTo>
                    <a:pt x="2292" y="0"/>
                  </a:moveTo>
                  <a:lnTo>
                    <a:pt x="2278" y="5"/>
                  </a:lnTo>
                  <a:lnTo>
                    <a:pt x="2229" y="18"/>
                  </a:lnTo>
                  <a:lnTo>
                    <a:pt x="2153" y="31"/>
                  </a:lnTo>
                  <a:lnTo>
                    <a:pt x="2055" y="54"/>
                  </a:lnTo>
                  <a:lnTo>
                    <a:pt x="1929" y="76"/>
                  </a:lnTo>
                  <a:lnTo>
                    <a:pt x="1786" y="98"/>
                  </a:lnTo>
                  <a:lnTo>
                    <a:pt x="1629" y="116"/>
                  </a:lnTo>
                  <a:lnTo>
                    <a:pt x="1455" y="134"/>
                  </a:lnTo>
                  <a:lnTo>
                    <a:pt x="1271" y="148"/>
                  </a:lnTo>
                  <a:lnTo>
                    <a:pt x="1083" y="148"/>
                  </a:lnTo>
                  <a:lnTo>
                    <a:pt x="909" y="148"/>
                  </a:lnTo>
                  <a:lnTo>
                    <a:pt x="743" y="139"/>
                  </a:lnTo>
                  <a:lnTo>
                    <a:pt x="587" y="125"/>
                  </a:lnTo>
                  <a:lnTo>
                    <a:pt x="443" y="112"/>
                  </a:lnTo>
                  <a:lnTo>
                    <a:pt x="318" y="94"/>
                  </a:lnTo>
                  <a:lnTo>
                    <a:pt x="211" y="76"/>
                  </a:lnTo>
                  <a:lnTo>
                    <a:pt x="121" y="63"/>
                  </a:lnTo>
                  <a:lnTo>
                    <a:pt x="59" y="49"/>
                  </a:lnTo>
                  <a:lnTo>
                    <a:pt x="14" y="40"/>
                  </a:lnTo>
                  <a:lnTo>
                    <a:pt x="0" y="3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6" name="Freeform 1041"/>
            <p:cNvSpPr>
              <a:spLocks/>
            </p:cNvSpPr>
            <p:nvPr/>
          </p:nvSpPr>
          <p:spPr bwMode="auto">
            <a:xfrm>
              <a:off x="1673" y="2280"/>
              <a:ext cx="107" cy="54"/>
            </a:xfrm>
            <a:custGeom>
              <a:avLst/>
              <a:gdLst>
                <a:gd name="T0" fmla="*/ 103 w 107"/>
                <a:gd name="T1" fmla="*/ 0 h 54"/>
                <a:gd name="T2" fmla="*/ 0 w 107"/>
                <a:gd name="T3" fmla="*/ 5 h 54"/>
                <a:gd name="T4" fmla="*/ 94 w 107"/>
                <a:gd name="T5" fmla="*/ 54 h 54"/>
                <a:gd name="T6" fmla="*/ 107 w 107"/>
                <a:gd name="T7" fmla="*/ 5 h 54"/>
                <a:gd name="T8" fmla="*/ 107 w 107"/>
                <a:gd name="T9" fmla="*/ 5 h 54"/>
                <a:gd name="T10" fmla="*/ 103 w 107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54"/>
                <a:gd name="T20" fmla="*/ 107 w 107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54">
                  <a:moveTo>
                    <a:pt x="103" y="0"/>
                  </a:moveTo>
                  <a:lnTo>
                    <a:pt x="0" y="5"/>
                  </a:lnTo>
                  <a:lnTo>
                    <a:pt x="94" y="54"/>
                  </a:lnTo>
                  <a:lnTo>
                    <a:pt x="107" y="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174" name="Picture 1042" descr="PE05F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810000"/>
            <a:ext cx="3429000" cy="263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43800" cy="7620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3600" dirty="0">
                <a:latin typeface="+mj-ea"/>
              </a:rPr>
              <a:t>연결의 설정과 해제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ko-KR" sz="2400">
                <a:latin typeface="½Å¸íÁ¶" charset="0"/>
                <a:ea typeface="신명조" charset="-127"/>
              </a:rPr>
              <a:t>Three-Way Handshake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295400" y="2362200"/>
            <a:ext cx="5430838" cy="3733800"/>
            <a:chOff x="1117" y="1065"/>
            <a:chExt cx="3261" cy="2250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1117" y="1065"/>
              <a:ext cx="928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Active participant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1456" y="1232"/>
              <a:ext cx="366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(client)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3355" y="1065"/>
              <a:ext cx="1023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Passive participant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3703" y="1232"/>
              <a:ext cx="422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(server)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 rot="780000">
              <a:off x="1998" y="1599"/>
              <a:ext cx="126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SYN, SequenceNum = 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 rot="780000">
              <a:off x="3457" y="1798"/>
              <a:ext cx="61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 rot="-840000">
              <a:off x="1738" y="2241"/>
              <a:ext cx="165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SYN + ACK, SequenceNum = 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05" name="Rectangle 12"/>
            <p:cNvSpPr>
              <a:spLocks noChangeArrowheads="1"/>
            </p:cNvSpPr>
            <p:nvPr/>
          </p:nvSpPr>
          <p:spPr bwMode="auto">
            <a:xfrm rot="-840000">
              <a:off x="3526" y="1980"/>
              <a:ext cx="61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y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 rot="-840000">
              <a:off x="3597" y="1974"/>
              <a:ext cx="3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,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07" name="Line 14"/>
            <p:cNvSpPr>
              <a:spLocks noChangeShapeType="1"/>
            </p:cNvSpPr>
            <p:nvPr/>
          </p:nvSpPr>
          <p:spPr bwMode="auto">
            <a:xfrm>
              <a:off x="1671" y="1417"/>
              <a:ext cx="1" cy="188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>
              <a:off x="3927" y="1421"/>
              <a:ext cx="4" cy="189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9" name="Line 16"/>
            <p:cNvSpPr>
              <a:spLocks noChangeShapeType="1"/>
            </p:cNvSpPr>
            <p:nvPr/>
          </p:nvSpPr>
          <p:spPr bwMode="auto">
            <a:xfrm>
              <a:off x="1671" y="1584"/>
              <a:ext cx="2174" cy="48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0" name="Freeform 17"/>
            <p:cNvSpPr>
              <a:spLocks/>
            </p:cNvSpPr>
            <p:nvPr/>
          </p:nvSpPr>
          <p:spPr bwMode="auto">
            <a:xfrm>
              <a:off x="3819" y="2044"/>
              <a:ext cx="103" cy="51"/>
            </a:xfrm>
            <a:custGeom>
              <a:avLst/>
              <a:gdLst>
                <a:gd name="T0" fmla="*/ 0 w 103"/>
                <a:gd name="T1" fmla="*/ 47 h 51"/>
                <a:gd name="T2" fmla="*/ 103 w 103"/>
                <a:gd name="T3" fmla="*/ 51 h 51"/>
                <a:gd name="T4" fmla="*/ 18 w 103"/>
                <a:gd name="T5" fmla="*/ 0 h 51"/>
                <a:gd name="T6" fmla="*/ 5 w 103"/>
                <a:gd name="T7" fmla="*/ 51 h 51"/>
                <a:gd name="T8" fmla="*/ 5 w 103"/>
                <a:gd name="T9" fmla="*/ 51 h 51"/>
                <a:gd name="T10" fmla="*/ 0 w 103"/>
                <a:gd name="T11" fmla="*/ 47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51"/>
                <a:gd name="T20" fmla="*/ 103 w 103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51">
                  <a:moveTo>
                    <a:pt x="0" y="47"/>
                  </a:moveTo>
                  <a:lnTo>
                    <a:pt x="103" y="51"/>
                  </a:lnTo>
                  <a:lnTo>
                    <a:pt x="18" y="0"/>
                  </a:lnTo>
                  <a:lnTo>
                    <a:pt x="5" y="51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1" name="Rectangle 18"/>
            <p:cNvSpPr>
              <a:spLocks noChangeArrowheads="1"/>
            </p:cNvSpPr>
            <p:nvPr/>
          </p:nvSpPr>
          <p:spPr bwMode="auto">
            <a:xfrm rot="720000">
              <a:off x="1801" y="2859"/>
              <a:ext cx="138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ACK, Acknowledgment = 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12" name="Rectangle 19"/>
            <p:cNvSpPr>
              <a:spLocks noChangeArrowheads="1"/>
            </p:cNvSpPr>
            <p:nvPr/>
          </p:nvSpPr>
          <p:spPr bwMode="auto">
            <a:xfrm rot="720000">
              <a:off x="3406" y="3061"/>
              <a:ext cx="60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y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13" name="Rectangle 20"/>
            <p:cNvSpPr>
              <a:spLocks noChangeArrowheads="1"/>
            </p:cNvSpPr>
            <p:nvPr/>
          </p:nvSpPr>
          <p:spPr bwMode="auto">
            <a:xfrm rot="720000">
              <a:off x="3474" y="3082"/>
              <a:ext cx="140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 + 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14" name="Rectangle 21"/>
            <p:cNvSpPr>
              <a:spLocks noChangeArrowheads="1"/>
            </p:cNvSpPr>
            <p:nvPr/>
          </p:nvSpPr>
          <p:spPr bwMode="auto">
            <a:xfrm rot="720000">
              <a:off x="3633" y="3106"/>
              <a:ext cx="6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1675" y="2653"/>
              <a:ext cx="2170" cy="4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 flipH="1">
              <a:off x="1761" y="2095"/>
              <a:ext cx="2166" cy="53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7" name="Freeform 24"/>
            <p:cNvSpPr>
              <a:spLocks/>
            </p:cNvSpPr>
            <p:nvPr/>
          </p:nvSpPr>
          <p:spPr bwMode="auto">
            <a:xfrm>
              <a:off x="1671" y="2602"/>
              <a:ext cx="103" cy="51"/>
            </a:xfrm>
            <a:custGeom>
              <a:avLst/>
              <a:gdLst>
                <a:gd name="T0" fmla="*/ 86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90 w 103"/>
                <a:gd name="T7" fmla="*/ 4 h 51"/>
                <a:gd name="T8" fmla="*/ 90 w 103"/>
                <a:gd name="T9" fmla="*/ 4 h 51"/>
                <a:gd name="T10" fmla="*/ 86 w 103"/>
                <a:gd name="T11" fmla="*/ 0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51"/>
                <a:gd name="T20" fmla="*/ 103 w 103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51">
                  <a:moveTo>
                    <a:pt x="86" y="0"/>
                  </a:moveTo>
                  <a:lnTo>
                    <a:pt x="0" y="51"/>
                  </a:lnTo>
                  <a:lnTo>
                    <a:pt x="103" y="51"/>
                  </a:lnTo>
                  <a:lnTo>
                    <a:pt x="90" y="4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8" name="Rectangle 25"/>
            <p:cNvSpPr>
              <a:spLocks noChangeArrowheads="1"/>
            </p:cNvSpPr>
            <p:nvPr/>
          </p:nvSpPr>
          <p:spPr bwMode="auto">
            <a:xfrm rot="-840000">
              <a:off x="2224" y="2402"/>
              <a:ext cx="1068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Acknowledgment = 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19" name="Rectangle 26"/>
            <p:cNvSpPr>
              <a:spLocks noChangeArrowheads="1"/>
            </p:cNvSpPr>
            <p:nvPr/>
          </p:nvSpPr>
          <p:spPr bwMode="auto">
            <a:xfrm rot="-840000">
              <a:off x="3453" y="2224"/>
              <a:ext cx="60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20" name="Rectangle 27"/>
            <p:cNvSpPr>
              <a:spLocks noChangeArrowheads="1"/>
            </p:cNvSpPr>
            <p:nvPr/>
          </p:nvSpPr>
          <p:spPr bwMode="auto">
            <a:xfrm rot="-840000">
              <a:off x="3524" y="2197"/>
              <a:ext cx="13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 + 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21" name="Rectangle 28"/>
            <p:cNvSpPr>
              <a:spLocks noChangeArrowheads="1"/>
            </p:cNvSpPr>
            <p:nvPr/>
          </p:nvSpPr>
          <p:spPr bwMode="auto">
            <a:xfrm rot="-840000">
              <a:off x="3680" y="2165"/>
              <a:ext cx="67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8222" name="Freeform 29"/>
            <p:cNvSpPr>
              <a:spLocks/>
            </p:cNvSpPr>
            <p:nvPr/>
          </p:nvSpPr>
          <p:spPr bwMode="auto">
            <a:xfrm>
              <a:off x="3819" y="3113"/>
              <a:ext cx="103" cy="47"/>
            </a:xfrm>
            <a:custGeom>
              <a:avLst/>
              <a:gdLst>
                <a:gd name="T0" fmla="*/ 0 w 103"/>
                <a:gd name="T1" fmla="*/ 47 h 47"/>
                <a:gd name="T2" fmla="*/ 103 w 103"/>
                <a:gd name="T3" fmla="*/ 47 h 47"/>
                <a:gd name="T4" fmla="*/ 18 w 103"/>
                <a:gd name="T5" fmla="*/ 0 h 47"/>
                <a:gd name="T6" fmla="*/ 5 w 103"/>
                <a:gd name="T7" fmla="*/ 47 h 47"/>
                <a:gd name="T8" fmla="*/ 5 w 103"/>
                <a:gd name="T9" fmla="*/ 47 h 47"/>
                <a:gd name="T10" fmla="*/ 0 w 103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7"/>
                <a:gd name="T20" fmla="*/ 103 w 103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7">
                  <a:moveTo>
                    <a:pt x="0" y="47"/>
                  </a:moveTo>
                  <a:lnTo>
                    <a:pt x="103" y="47"/>
                  </a:lnTo>
                  <a:lnTo>
                    <a:pt x="18" y="0"/>
                  </a:lnTo>
                  <a:lnTo>
                    <a:pt x="5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197" name="Text Box 30"/>
          <p:cNvSpPr txBox="1">
            <a:spLocks noChangeArrowheads="1"/>
          </p:cNvSpPr>
          <p:nvPr/>
        </p:nvSpPr>
        <p:spPr bwMode="auto">
          <a:xfrm>
            <a:off x="152400" y="1524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latin typeface="Times New Roman" pitchFamily="18" charset="0"/>
              </a:rPr>
              <a:t>신뢰성 있는 바이트 스트림</a:t>
            </a:r>
            <a:r>
              <a:rPr lang="en-US" altLang="ko-KR" sz="1400">
                <a:latin typeface="Times New Roman" pitchFamily="18" charset="0"/>
              </a:rPr>
              <a:t>: TCP</a:t>
            </a:r>
          </a:p>
        </p:txBody>
      </p:sp>
    </p:spTree>
    <p:extLst>
      <p:ext uri="{BB962C8B-B14F-4D97-AF65-F5344CB8AC3E}">
        <p14:creationId xmlns:p14="http://schemas.microsoft.com/office/powerpoint/2010/main" val="115453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52128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혼잡제어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981200"/>
            <a:ext cx="8134672" cy="4616152"/>
          </a:xfrm>
        </p:spPr>
        <p:txBody>
          <a:bodyPr/>
          <a:lstStyle/>
          <a:p>
            <a:r>
              <a:rPr lang="en-US" altLang="ko-KR" dirty="0"/>
              <a:t>Congestion Control</a:t>
            </a:r>
          </a:p>
          <a:p>
            <a:r>
              <a:rPr lang="ko-KR" altLang="en-US" dirty="0"/>
              <a:t>통신망 상황을 고려한 속도 조절</a:t>
            </a:r>
            <a:endParaRPr lang="en-US" altLang="ko-KR" dirty="0"/>
          </a:p>
          <a:p>
            <a:pPr lvl="1"/>
            <a:r>
              <a:rPr lang="ko-KR" altLang="en-US" dirty="0"/>
              <a:t>흐름제어와의 차이</a:t>
            </a:r>
            <a:endParaRPr lang="en-US" altLang="ko-KR" dirty="0"/>
          </a:p>
          <a:p>
            <a:r>
              <a:rPr lang="ko-KR" altLang="en-US" dirty="0"/>
              <a:t>통신응용의 실제 속도 좌우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70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790F2-15A0-46E7-9C89-A3E0877B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792088"/>
          </a:xfrm>
        </p:spPr>
        <p:txBody>
          <a:bodyPr/>
          <a:lstStyle/>
          <a:p>
            <a:r>
              <a:rPr lang="en-US" altLang="ko-KR" dirty="0"/>
              <a:t>Socket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AD987-8F65-4197-B082-67F7B2D1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5544616"/>
          </a:xfrm>
        </p:spPr>
        <p:txBody>
          <a:bodyPr/>
          <a:lstStyle/>
          <a:p>
            <a:r>
              <a:rPr lang="ko-KR" altLang="en-US" sz="2800" dirty="0"/>
              <a:t>응용 프로그램이 </a:t>
            </a:r>
            <a:r>
              <a:rPr lang="en-US" altLang="ko-KR" sz="2800" dirty="0"/>
              <a:t>TCP/UDP </a:t>
            </a:r>
            <a:r>
              <a:rPr lang="ko-KR" altLang="en-US" sz="2800" dirty="0"/>
              <a:t>서비스를 사용할 수 있도록 하는 인터페이스</a:t>
            </a:r>
            <a:endParaRPr lang="en-US" altLang="ko-KR" sz="2800" dirty="0"/>
          </a:p>
          <a:p>
            <a:r>
              <a:rPr lang="ko-KR" altLang="en-US" sz="2800" dirty="0"/>
              <a:t>가장 낮은 수준이지만</a:t>
            </a:r>
            <a:r>
              <a:rPr lang="en-US" altLang="ko-KR" sz="2800" dirty="0"/>
              <a:t>, </a:t>
            </a:r>
            <a:r>
              <a:rPr lang="ko-KR" altLang="en-US" sz="2800" dirty="0"/>
              <a:t>가장 강력한 </a:t>
            </a:r>
            <a:r>
              <a:rPr lang="en-US" altLang="ko-KR" sz="2800" dirty="0"/>
              <a:t>API</a:t>
            </a:r>
          </a:p>
          <a:p>
            <a:r>
              <a:rPr lang="en-US" altLang="ko-KR" sz="2800" dirty="0"/>
              <a:t>UDP Socket</a:t>
            </a:r>
          </a:p>
          <a:p>
            <a:pPr lvl="1"/>
            <a:r>
              <a:rPr lang="ko-KR" altLang="en-US" dirty="0"/>
              <a:t>비연결성 응용</a:t>
            </a:r>
            <a:r>
              <a:rPr lang="en-US" altLang="ko-KR" dirty="0"/>
              <a:t>, </a:t>
            </a:r>
            <a:r>
              <a:rPr lang="ko-KR" altLang="en-US" dirty="0"/>
              <a:t>신뢰성이 필요하지 않은 응용</a:t>
            </a:r>
            <a:r>
              <a:rPr lang="en-US" altLang="ko-KR" dirty="0"/>
              <a:t>, </a:t>
            </a:r>
            <a:r>
              <a:rPr lang="ko-KR" altLang="en-US" dirty="0"/>
              <a:t>또는 응용이 스스로 처리하려고 할 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name service, </a:t>
            </a:r>
            <a:r>
              <a:rPr lang="ko-KR" altLang="en-US" dirty="0"/>
              <a:t>전화 등 </a:t>
            </a:r>
            <a:r>
              <a:rPr lang="en-US" altLang="ko-KR" dirty="0"/>
              <a:t>multimedia, …</a:t>
            </a:r>
          </a:p>
          <a:p>
            <a:r>
              <a:rPr lang="en-US" altLang="ko-KR" sz="2800" dirty="0"/>
              <a:t>TCP Socket</a:t>
            </a:r>
          </a:p>
          <a:p>
            <a:pPr lvl="1"/>
            <a:r>
              <a:rPr lang="ko-KR" altLang="en-US" dirty="0"/>
              <a:t>지속적</a:t>
            </a:r>
            <a:r>
              <a:rPr lang="en-US" altLang="ko-KR" dirty="0"/>
              <a:t> </a:t>
            </a:r>
            <a:r>
              <a:rPr lang="ko-KR" altLang="en-US" dirty="0"/>
              <a:t>응용</a:t>
            </a:r>
            <a:r>
              <a:rPr lang="en-US" altLang="ko-KR" dirty="0"/>
              <a:t>, </a:t>
            </a:r>
            <a:r>
              <a:rPr lang="ko-KR" altLang="en-US" dirty="0"/>
              <a:t>신뢰성이 필요한 응용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file transfer, Web, </a:t>
            </a:r>
            <a:r>
              <a:rPr lang="ko-KR" altLang="en-US" dirty="0"/>
              <a:t>전자상거래</a:t>
            </a:r>
            <a:endParaRPr lang="en-US" altLang="ko-KR" dirty="0"/>
          </a:p>
          <a:p>
            <a:pPr lvl="1"/>
            <a:r>
              <a:rPr lang="ko-KR" altLang="en-US" dirty="0"/>
              <a:t>방화벽 통과 위해서 많은 멀티미디어 응용도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3382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F512A4B-2950-4FE6-9C46-50A440921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077200" cy="7620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컴퓨터통신</a:t>
            </a:r>
            <a:r>
              <a:rPr lang="en-US" altLang="ko-KR" sz="3600" dirty="0"/>
              <a:t>,</a:t>
            </a:r>
            <a:r>
              <a:rPr lang="ko-KR" altLang="en-US" sz="3600" dirty="0"/>
              <a:t>  그 다음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A19D8E3-C4D3-43CF-A4D7-DEC626E85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23963"/>
            <a:ext cx="8278813" cy="3919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/>
              <a:t>지금까지 배운 내용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통신장비</a:t>
            </a:r>
            <a:r>
              <a:rPr lang="en-US" altLang="ko-KR" sz="2400" dirty="0"/>
              <a:t>(</a:t>
            </a:r>
            <a:r>
              <a:rPr lang="ko-KR" altLang="en-US" sz="2400" dirty="0"/>
              <a:t>호스트</a:t>
            </a:r>
            <a:r>
              <a:rPr lang="en-US" altLang="ko-KR" sz="2400" dirty="0"/>
              <a:t>/</a:t>
            </a:r>
            <a:r>
              <a:rPr lang="ko-KR" altLang="en-US" sz="2400" dirty="0"/>
              <a:t>단말</a:t>
            </a:r>
            <a:r>
              <a:rPr lang="en-US" altLang="ko-KR" sz="2400" dirty="0"/>
              <a:t>)</a:t>
            </a:r>
            <a:r>
              <a:rPr lang="ko-KR" altLang="en-US" sz="2400" dirty="0"/>
              <a:t>들이 네트워크를 통해 비트들을 주고 받는 것과 관련된 사항들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Internet </a:t>
            </a:r>
            <a:r>
              <a:rPr lang="ko-KR" altLang="en-US" sz="2400" dirty="0"/>
              <a:t>기본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/>
              <a:t>컴퓨터통신의 완성</a:t>
            </a:r>
            <a:endParaRPr lang="en-US" altLang="ko-KR" sz="2800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통신의 주체는 호스트</a:t>
            </a:r>
            <a:r>
              <a:rPr lang="en-US" altLang="ko-KR" sz="2400" dirty="0"/>
              <a:t>/</a:t>
            </a:r>
            <a:r>
              <a:rPr lang="ko-KR" altLang="en-US" sz="2400" dirty="0"/>
              <a:t>단말이 아니고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통신 응용</a:t>
            </a:r>
            <a:r>
              <a:rPr lang="en-US" altLang="ko-KR" sz="2400" dirty="0"/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호스트</a:t>
            </a:r>
            <a:r>
              <a:rPr lang="en-US" altLang="ko-KR" sz="2400" dirty="0"/>
              <a:t>/</a:t>
            </a:r>
            <a:r>
              <a:rPr lang="ko-KR" altLang="en-US" sz="2400" dirty="0"/>
              <a:t>단말 안에 </a:t>
            </a:r>
            <a:r>
              <a:rPr lang="ko-KR" altLang="en-US" sz="2400" dirty="0">
                <a:solidFill>
                  <a:srgbClr val="FF0000"/>
                </a:solidFill>
              </a:rPr>
              <a:t>여러 개의 통신 응용</a:t>
            </a:r>
            <a:r>
              <a:rPr lang="ko-KR" altLang="en-US" sz="2400" dirty="0"/>
              <a:t>이 개별 동작</a:t>
            </a:r>
            <a:r>
              <a:rPr lang="en-US" altLang="ko-KR" sz="2400" dirty="0"/>
              <a:t>.</a:t>
            </a:r>
          </a:p>
        </p:txBody>
      </p:sp>
      <p:sp>
        <p:nvSpPr>
          <p:cNvPr id="11268" name="Text Box 35">
            <a:extLst>
              <a:ext uri="{FF2B5EF4-FFF2-40B4-BE49-F238E27FC236}">
                <a16:creationId xmlns:a16="http://schemas.microsoft.com/office/drawing/2014/main" id="{EF1BE058-A66F-461D-B3E8-147A327D6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ko-KR" altLang="en-US" sz="1000" b="1"/>
              <a:t>0장. 강의 내용</a:t>
            </a:r>
          </a:p>
        </p:txBody>
      </p:sp>
      <p:grpSp>
        <p:nvGrpSpPr>
          <p:cNvPr id="11269" name="Group 47">
            <a:extLst>
              <a:ext uri="{FF2B5EF4-FFF2-40B4-BE49-F238E27FC236}">
                <a16:creationId xmlns:a16="http://schemas.microsoft.com/office/drawing/2014/main" id="{FBE7E595-4CA1-4223-B266-0642B1120CE5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5373688"/>
            <a:ext cx="7742238" cy="1541462"/>
            <a:chOff x="-14" y="3385"/>
            <a:chExt cx="4877" cy="971"/>
          </a:xfrm>
        </p:grpSpPr>
        <p:sp>
          <p:nvSpPr>
            <p:cNvPr id="11270" name="Text Box 42">
              <a:extLst>
                <a:ext uri="{FF2B5EF4-FFF2-40B4-BE49-F238E27FC236}">
                  <a16:creationId xmlns:a16="http://schemas.microsoft.com/office/drawing/2014/main" id="{75C0AEE5-6807-4F40-A764-10AFB798A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4104"/>
              <a:ext cx="10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ko-KR" altLang="en-US" sz="2000"/>
                <a:t>컴퓨터 통신</a:t>
              </a:r>
              <a:endParaRPr lang="en-US" altLang="ko-KR" sz="2000"/>
            </a:p>
          </p:txBody>
        </p:sp>
        <p:sp>
          <p:nvSpPr>
            <p:cNvPr id="11271" name="Freeform 5">
              <a:extLst>
                <a:ext uri="{FF2B5EF4-FFF2-40B4-BE49-F238E27FC236}">
                  <a16:creationId xmlns:a16="http://schemas.microsoft.com/office/drawing/2014/main" id="{157D2842-68AD-45E8-A100-8DB099434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" y="3396"/>
              <a:ext cx="1142" cy="320"/>
            </a:xfrm>
            <a:custGeom>
              <a:avLst/>
              <a:gdLst>
                <a:gd name="T0" fmla="*/ 0 w 637"/>
                <a:gd name="T1" fmla="*/ 1 h 533"/>
                <a:gd name="T2" fmla="*/ 31910 w 637"/>
                <a:gd name="T3" fmla="*/ 1 h 533"/>
                <a:gd name="T4" fmla="*/ 94653 w 637"/>
                <a:gd name="T5" fmla="*/ 1 h 533"/>
                <a:gd name="T6" fmla="*/ 201666 w 637"/>
                <a:gd name="T7" fmla="*/ 1 h 533"/>
                <a:gd name="T8" fmla="*/ 336505 w 637"/>
                <a:gd name="T9" fmla="*/ 1 h 533"/>
                <a:gd name="T10" fmla="*/ 513488 w 637"/>
                <a:gd name="T11" fmla="*/ 1 h 533"/>
                <a:gd name="T12" fmla="*/ 705177 w 637"/>
                <a:gd name="T13" fmla="*/ 1 h 533"/>
                <a:gd name="T14" fmla="*/ 920570 w 637"/>
                <a:gd name="T15" fmla="*/ 0 h 533"/>
                <a:gd name="T16" fmla="*/ 1136204 w 637"/>
                <a:gd name="T17" fmla="*/ 1 h 533"/>
                <a:gd name="T18" fmla="*/ 1363699 w 637"/>
                <a:gd name="T19" fmla="*/ 1 h 533"/>
                <a:gd name="T20" fmla="*/ 1594802 w 637"/>
                <a:gd name="T21" fmla="*/ 1 h 533"/>
                <a:gd name="T22" fmla="*/ 1796579 w 637"/>
                <a:gd name="T23" fmla="*/ 1 h 533"/>
                <a:gd name="T24" fmla="*/ 1949104 w 637"/>
                <a:gd name="T25" fmla="*/ 1 h 533"/>
                <a:gd name="T26" fmla="*/ 2069263 w 637"/>
                <a:gd name="T27" fmla="*/ 1 h 533"/>
                <a:gd name="T28" fmla="*/ 2140985 w 637"/>
                <a:gd name="T29" fmla="*/ 1 h 533"/>
                <a:gd name="T30" fmla="*/ 2194020 w 637"/>
                <a:gd name="T31" fmla="*/ 1 h 533"/>
                <a:gd name="T32" fmla="*/ 2216715 w 637"/>
                <a:gd name="T33" fmla="*/ 1 h 533"/>
                <a:gd name="T34" fmla="*/ 2229032 w 637"/>
                <a:gd name="T35" fmla="*/ 1 h 533"/>
                <a:gd name="T36" fmla="*/ 2229032 w 637"/>
                <a:gd name="T37" fmla="*/ 1 h 533"/>
                <a:gd name="T38" fmla="*/ 2216715 w 637"/>
                <a:gd name="T39" fmla="*/ 1 h 533"/>
                <a:gd name="T40" fmla="*/ 2216715 w 637"/>
                <a:gd name="T41" fmla="*/ 1 h 533"/>
                <a:gd name="T42" fmla="*/ 2229032 w 637"/>
                <a:gd name="T43" fmla="*/ 1 h 533"/>
                <a:gd name="T44" fmla="*/ 2274306 w 637"/>
                <a:gd name="T45" fmla="*/ 1 h 533"/>
                <a:gd name="T46" fmla="*/ 2345627 w 637"/>
                <a:gd name="T47" fmla="*/ 1 h 533"/>
                <a:gd name="T48" fmla="*/ 2434839 w 637"/>
                <a:gd name="T49" fmla="*/ 1 h 533"/>
                <a:gd name="T50" fmla="*/ 2540104 w 637"/>
                <a:gd name="T51" fmla="*/ 1 h 533"/>
                <a:gd name="T52" fmla="*/ 2668019 w 637"/>
                <a:gd name="T53" fmla="*/ 1 h 533"/>
                <a:gd name="T54" fmla="*/ 2789140 w 637"/>
                <a:gd name="T55" fmla="*/ 1 h 533"/>
                <a:gd name="T56" fmla="*/ 2932482 w 637"/>
                <a:gd name="T57" fmla="*/ 1 h 533"/>
                <a:gd name="T58" fmla="*/ 3069027 w 637"/>
                <a:gd name="T59" fmla="*/ 1 h 533"/>
                <a:gd name="T60" fmla="*/ 3205381 w 637"/>
                <a:gd name="T61" fmla="*/ 1 h 533"/>
                <a:gd name="T62" fmla="*/ 3325918 w 637"/>
                <a:gd name="T63" fmla="*/ 1 h 533"/>
                <a:gd name="T64" fmla="*/ 3422895 w 637"/>
                <a:gd name="T65" fmla="*/ 1 h 533"/>
                <a:gd name="T66" fmla="*/ 3462347 w 637"/>
                <a:gd name="T67" fmla="*/ 1 h 533"/>
                <a:gd name="T68" fmla="*/ 3485608 w 637"/>
                <a:gd name="T69" fmla="*/ 1 h 533"/>
                <a:gd name="T70" fmla="*/ 3485608 w 637"/>
                <a:gd name="T71" fmla="*/ 1 h 533"/>
                <a:gd name="T72" fmla="*/ 3476149 w 637"/>
                <a:gd name="T73" fmla="*/ 1 h 533"/>
                <a:gd name="T74" fmla="*/ 3446807 w 637"/>
                <a:gd name="T75" fmla="*/ 1 h 533"/>
                <a:gd name="T76" fmla="*/ 3422895 w 637"/>
                <a:gd name="T77" fmla="*/ 1 h 533"/>
                <a:gd name="T78" fmla="*/ 3410881 w 637"/>
                <a:gd name="T79" fmla="*/ 1 h 533"/>
                <a:gd name="T80" fmla="*/ 3397057 w 637"/>
                <a:gd name="T81" fmla="*/ 1 h 533"/>
                <a:gd name="T82" fmla="*/ 3422895 w 637"/>
                <a:gd name="T83" fmla="*/ 1 h 533"/>
                <a:gd name="T84" fmla="*/ 3462347 w 637"/>
                <a:gd name="T85" fmla="*/ 1 h 533"/>
                <a:gd name="T86" fmla="*/ 3542821 w 637"/>
                <a:gd name="T87" fmla="*/ 1 h 533"/>
                <a:gd name="T88" fmla="*/ 3628952 w 637"/>
                <a:gd name="T89" fmla="*/ 1 h 533"/>
                <a:gd name="T90" fmla="*/ 3723698 w 637"/>
                <a:gd name="T91" fmla="*/ 1 h 533"/>
                <a:gd name="T92" fmla="*/ 3816704 w 637"/>
                <a:gd name="T93" fmla="*/ 1 h 533"/>
                <a:gd name="T94" fmla="*/ 3893600 w 637"/>
                <a:gd name="T95" fmla="*/ 1 h 533"/>
                <a:gd name="T96" fmla="*/ 3974079 w 637"/>
                <a:gd name="T97" fmla="*/ 1 h 533"/>
                <a:gd name="T98" fmla="*/ 4013883 w 637"/>
                <a:gd name="T99" fmla="*/ 1 h 533"/>
                <a:gd name="T100" fmla="*/ 4045419 w 637"/>
                <a:gd name="T101" fmla="*/ 1 h 5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37"/>
                <a:gd name="T154" fmla="*/ 0 h 533"/>
                <a:gd name="T155" fmla="*/ 637 w 637"/>
                <a:gd name="T156" fmla="*/ 533 h 5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37" h="533">
                  <a:moveTo>
                    <a:pt x="0" y="56"/>
                  </a:moveTo>
                  <a:lnTo>
                    <a:pt x="5" y="54"/>
                  </a:lnTo>
                  <a:lnTo>
                    <a:pt x="15" y="45"/>
                  </a:lnTo>
                  <a:lnTo>
                    <a:pt x="32" y="34"/>
                  </a:lnTo>
                  <a:lnTo>
                    <a:pt x="53" y="24"/>
                  </a:lnTo>
                  <a:lnTo>
                    <a:pt x="81" y="13"/>
                  </a:lnTo>
                  <a:lnTo>
                    <a:pt x="111" y="5"/>
                  </a:lnTo>
                  <a:lnTo>
                    <a:pt x="145" y="0"/>
                  </a:lnTo>
                  <a:lnTo>
                    <a:pt x="179" y="3"/>
                  </a:lnTo>
                  <a:lnTo>
                    <a:pt x="215" y="11"/>
                  </a:lnTo>
                  <a:lnTo>
                    <a:pt x="251" y="30"/>
                  </a:lnTo>
                  <a:lnTo>
                    <a:pt x="283" y="54"/>
                  </a:lnTo>
                  <a:lnTo>
                    <a:pt x="307" y="77"/>
                  </a:lnTo>
                  <a:lnTo>
                    <a:pt x="326" y="101"/>
                  </a:lnTo>
                  <a:lnTo>
                    <a:pt x="337" y="122"/>
                  </a:lnTo>
                  <a:lnTo>
                    <a:pt x="345" y="141"/>
                  </a:lnTo>
                  <a:lnTo>
                    <a:pt x="349" y="156"/>
                  </a:lnTo>
                  <a:lnTo>
                    <a:pt x="351" y="171"/>
                  </a:lnTo>
                  <a:lnTo>
                    <a:pt x="351" y="181"/>
                  </a:lnTo>
                  <a:lnTo>
                    <a:pt x="349" y="188"/>
                  </a:lnTo>
                  <a:lnTo>
                    <a:pt x="349" y="190"/>
                  </a:lnTo>
                  <a:lnTo>
                    <a:pt x="351" y="188"/>
                  </a:lnTo>
                  <a:lnTo>
                    <a:pt x="358" y="184"/>
                  </a:lnTo>
                  <a:lnTo>
                    <a:pt x="369" y="177"/>
                  </a:lnTo>
                  <a:lnTo>
                    <a:pt x="383" y="171"/>
                  </a:lnTo>
                  <a:lnTo>
                    <a:pt x="400" y="167"/>
                  </a:lnTo>
                  <a:lnTo>
                    <a:pt x="420" y="162"/>
                  </a:lnTo>
                  <a:lnTo>
                    <a:pt x="439" y="162"/>
                  </a:lnTo>
                  <a:lnTo>
                    <a:pt x="462" y="167"/>
                  </a:lnTo>
                  <a:lnTo>
                    <a:pt x="483" y="175"/>
                  </a:lnTo>
                  <a:lnTo>
                    <a:pt x="505" y="190"/>
                  </a:lnTo>
                  <a:lnTo>
                    <a:pt x="524" y="209"/>
                  </a:lnTo>
                  <a:lnTo>
                    <a:pt x="539" y="230"/>
                  </a:lnTo>
                  <a:lnTo>
                    <a:pt x="545" y="250"/>
                  </a:lnTo>
                  <a:lnTo>
                    <a:pt x="549" y="271"/>
                  </a:lnTo>
                  <a:lnTo>
                    <a:pt x="549" y="288"/>
                  </a:lnTo>
                  <a:lnTo>
                    <a:pt x="547" y="305"/>
                  </a:lnTo>
                  <a:lnTo>
                    <a:pt x="543" y="320"/>
                  </a:lnTo>
                  <a:lnTo>
                    <a:pt x="539" y="331"/>
                  </a:lnTo>
                  <a:lnTo>
                    <a:pt x="537" y="337"/>
                  </a:lnTo>
                  <a:lnTo>
                    <a:pt x="535" y="341"/>
                  </a:lnTo>
                  <a:lnTo>
                    <a:pt x="539" y="341"/>
                  </a:lnTo>
                  <a:lnTo>
                    <a:pt x="545" y="348"/>
                  </a:lnTo>
                  <a:lnTo>
                    <a:pt x="558" y="354"/>
                  </a:lnTo>
                  <a:lnTo>
                    <a:pt x="571" y="367"/>
                  </a:lnTo>
                  <a:lnTo>
                    <a:pt x="586" y="382"/>
                  </a:lnTo>
                  <a:lnTo>
                    <a:pt x="601" y="403"/>
                  </a:lnTo>
                  <a:lnTo>
                    <a:pt x="613" y="426"/>
                  </a:lnTo>
                  <a:lnTo>
                    <a:pt x="626" y="456"/>
                  </a:lnTo>
                  <a:lnTo>
                    <a:pt x="632" y="492"/>
                  </a:lnTo>
                  <a:lnTo>
                    <a:pt x="637" y="533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2" name="Freeform 6">
              <a:extLst>
                <a:ext uri="{FF2B5EF4-FFF2-40B4-BE49-F238E27FC236}">
                  <a16:creationId xmlns:a16="http://schemas.microsoft.com/office/drawing/2014/main" id="{0B13769E-D965-40C7-9B93-3F0FB125C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3385"/>
              <a:ext cx="1488" cy="344"/>
            </a:xfrm>
            <a:custGeom>
              <a:avLst/>
              <a:gdLst>
                <a:gd name="T0" fmla="*/ 0 w 830"/>
                <a:gd name="T1" fmla="*/ 1 h 573"/>
                <a:gd name="T2" fmla="*/ 71904 w 830"/>
                <a:gd name="T3" fmla="*/ 1 h 573"/>
                <a:gd name="T4" fmla="*/ 214969 w 830"/>
                <a:gd name="T5" fmla="*/ 1 h 573"/>
                <a:gd name="T6" fmla="*/ 407076 w 830"/>
                <a:gd name="T7" fmla="*/ 1 h 573"/>
                <a:gd name="T8" fmla="*/ 567600 w 830"/>
                <a:gd name="T9" fmla="*/ 1 h 573"/>
                <a:gd name="T10" fmla="*/ 633736 w 830"/>
                <a:gd name="T11" fmla="*/ 1 h 573"/>
                <a:gd name="T12" fmla="*/ 608769 w 830"/>
                <a:gd name="T13" fmla="*/ 1 h 573"/>
                <a:gd name="T14" fmla="*/ 567600 w 830"/>
                <a:gd name="T15" fmla="*/ 1 h 573"/>
                <a:gd name="T16" fmla="*/ 553314 w 830"/>
                <a:gd name="T17" fmla="*/ 1 h 573"/>
                <a:gd name="T18" fmla="*/ 625213 w 830"/>
                <a:gd name="T19" fmla="*/ 1 h 573"/>
                <a:gd name="T20" fmla="*/ 825806 w 830"/>
                <a:gd name="T21" fmla="*/ 1 h 573"/>
                <a:gd name="T22" fmla="*/ 1112230 w 830"/>
                <a:gd name="T23" fmla="*/ 1 h 573"/>
                <a:gd name="T24" fmla="*/ 1377927 w 830"/>
                <a:gd name="T25" fmla="*/ 1 h 573"/>
                <a:gd name="T26" fmla="*/ 1608512 w 830"/>
                <a:gd name="T27" fmla="*/ 1 h 573"/>
                <a:gd name="T28" fmla="*/ 1760352 w 830"/>
                <a:gd name="T29" fmla="*/ 1 h 573"/>
                <a:gd name="T30" fmla="*/ 1810109 w 830"/>
                <a:gd name="T31" fmla="*/ 1 h 573"/>
                <a:gd name="T32" fmla="*/ 1810109 w 830"/>
                <a:gd name="T33" fmla="*/ 1 h 573"/>
                <a:gd name="T34" fmla="*/ 1810109 w 830"/>
                <a:gd name="T35" fmla="*/ 1 h 573"/>
                <a:gd name="T36" fmla="*/ 1891411 w 830"/>
                <a:gd name="T37" fmla="*/ 1 h 573"/>
                <a:gd name="T38" fmla="*/ 2083080 w 830"/>
                <a:gd name="T39" fmla="*/ 1 h 573"/>
                <a:gd name="T40" fmla="*/ 2434788 w 830"/>
                <a:gd name="T41" fmla="*/ 1 h 573"/>
                <a:gd name="T42" fmla="*/ 2896733 w 830"/>
                <a:gd name="T43" fmla="*/ 1 h 573"/>
                <a:gd name="T44" fmla="*/ 3325768 w 830"/>
                <a:gd name="T45" fmla="*/ 1 h 573"/>
                <a:gd name="T46" fmla="*/ 3691561 w 830"/>
                <a:gd name="T47" fmla="*/ 1 h 573"/>
                <a:gd name="T48" fmla="*/ 3940608 w 830"/>
                <a:gd name="T49" fmla="*/ 1 h 573"/>
                <a:gd name="T50" fmla="*/ 4027692 w 830"/>
                <a:gd name="T51" fmla="*/ 1 h 573"/>
                <a:gd name="T52" fmla="*/ 4045311 w 830"/>
                <a:gd name="T53" fmla="*/ 1 h 573"/>
                <a:gd name="T54" fmla="*/ 4085132 w 830"/>
                <a:gd name="T55" fmla="*/ 1 h 573"/>
                <a:gd name="T56" fmla="*/ 4179788 w 830"/>
                <a:gd name="T57" fmla="*/ 1 h 573"/>
                <a:gd name="T58" fmla="*/ 4351790 w 830"/>
                <a:gd name="T59" fmla="*/ 1 h 573"/>
                <a:gd name="T60" fmla="*/ 4648076 w 830"/>
                <a:gd name="T61" fmla="*/ 0 h 573"/>
                <a:gd name="T62" fmla="*/ 4950404 w 830"/>
                <a:gd name="T63" fmla="*/ 1 h 573"/>
                <a:gd name="T64" fmla="*/ 5125642 w 830"/>
                <a:gd name="T65" fmla="*/ 1 h 573"/>
                <a:gd name="T66" fmla="*/ 5232348 w 830"/>
                <a:gd name="T67" fmla="*/ 1 h 573"/>
                <a:gd name="T68" fmla="*/ 5257000 w 830"/>
                <a:gd name="T69" fmla="*/ 1 h 573"/>
                <a:gd name="T70" fmla="*/ 5272366 w 830"/>
                <a:gd name="T71" fmla="*/ 1 h 57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30"/>
                <a:gd name="T109" fmla="*/ 0 h 573"/>
                <a:gd name="T110" fmla="*/ 830 w 830"/>
                <a:gd name="T111" fmla="*/ 573 h 57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30" h="573">
                  <a:moveTo>
                    <a:pt x="2" y="573"/>
                  </a:moveTo>
                  <a:lnTo>
                    <a:pt x="0" y="550"/>
                  </a:lnTo>
                  <a:lnTo>
                    <a:pt x="2" y="509"/>
                  </a:lnTo>
                  <a:lnTo>
                    <a:pt x="11" y="475"/>
                  </a:lnTo>
                  <a:lnTo>
                    <a:pt x="21" y="445"/>
                  </a:lnTo>
                  <a:lnTo>
                    <a:pt x="34" y="420"/>
                  </a:lnTo>
                  <a:lnTo>
                    <a:pt x="49" y="399"/>
                  </a:lnTo>
                  <a:lnTo>
                    <a:pt x="64" y="384"/>
                  </a:lnTo>
                  <a:lnTo>
                    <a:pt x="79" y="371"/>
                  </a:lnTo>
                  <a:lnTo>
                    <a:pt x="89" y="364"/>
                  </a:lnTo>
                  <a:lnTo>
                    <a:pt x="98" y="358"/>
                  </a:lnTo>
                  <a:lnTo>
                    <a:pt x="100" y="358"/>
                  </a:lnTo>
                  <a:lnTo>
                    <a:pt x="98" y="356"/>
                  </a:lnTo>
                  <a:lnTo>
                    <a:pt x="96" y="347"/>
                  </a:lnTo>
                  <a:lnTo>
                    <a:pt x="92" y="337"/>
                  </a:lnTo>
                  <a:lnTo>
                    <a:pt x="89" y="322"/>
                  </a:lnTo>
                  <a:lnTo>
                    <a:pt x="87" y="307"/>
                  </a:lnTo>
                  <a:lnTo>
                    <a:pt x="87" y="288"/>
                  </a:lnTo>
                  <a:lnTo>
                    <a:pt x="89" y="266"/>
                  </a:lnTo>
                  <a:lnTo>
                    <a:pt x="98" y="247"/>
                  </a:lnTo>
                  <a:lnTo>
                    <a:pt x="111" y="226"/>
                  </a:lnTo>
                  <a:lnTo>
                    <a:pt x="130" y="207"/>
                  </a:lnTo>
                  <a:lnTo>
                    <a:pt x="151" y="192"/>
                  </a:lnTo>
                  <a:lnTo>
                    <a:pt x="175" y="183"/>
                  </a:lnTo>
                  <a:lnTo>
                    <a:pt x="196" y="179"/>
                  </a:lnTo>
                  <a:lnTo>
                    <a:pt x="217" y="179"/>
                  </a:lnTo>
                  <a:lnTo>
                    <a:pt x="236" y="183"/>
                  </a:lnTo>
                  <a:lnTo>
                    <a:pt x="253" y="190"/>
                  </a:lnTo>
                  <a:lnTo>
                    <a:pt x="266" y="194"/>
                  </a:lnTo>
                  <a:lnTo>
                    <a:pt x="277" y="200"/>
                  </a:lnTo>
                  <a:lnTo>
                    <a:pt x="283" y="205"/>
                  </a:lnTo>
                  <a:lnTo>
                    <a:pt x="285" y="207"/>
                  </a:lnTo>
                  <a:lnTo>
                    <a:pt x="285" y="205"/>
                  </a:lnTo>
                  <a:lnTo>
                    <a:pt x="285" y="198"/>
                  </a:lnTo>
                  <a:lnTo>
                    <a:pt x="285" y="188"/>
                  </a:lnTo>
                  <a:lnTo>
                    <a:pt x="285" y="173"/>
                  </a:lnTo>
                  <a:lnTo>
                    <a:pt x="290" y="158"/>
                  </a:lnTo>
                  <a:lnTo>
                    <a:pt x="298" y="139"/>
                  </a:lnTo>
                  <a:lnTo>
                    <a:pt x="311" y="117"/>
                  </a:lnTo>
                  <a:lnTo>
                    <a:pt x="328" y="94"/>
                  </a:lnTo>
                  <a:lnTo>
                    <a:pt x="351" y="71"/>
                  </a:lnTo>
                  <a:lnTo>
                    <a:pt x="383" y="47"/>
                  </a:lnTo>
                  <a:lnTo>
                    <a:pt x="419" y="28"/>
                  </a:lnTo>
                  <a:lnTo>
                    <a:pt x="456" y="19"/>
                  </a:lnTo>
                  <a:lnTo>
                    <a:pt x="492" y="17"/>
                  </a:lnTo>
                  <a:lnTo>
                    <a:pt x="524" y="22"/>
                  </a:lnTo>
                  <a:lnTo>
                    <a:pt x="556" y="30"/>
                  </a:lnTo>
                  <a:lnTo>
                    <a:pt x="581" y="41"/>
                  </a:lnTo>
                  <a:lnTo>
                    <a:pt x="605" y="53"/>
                  </a:lnTo>
                  <a:lnTo>
                    <a:pt x="620" y="64"/>
                  </a:lnTo>
                  <a:lnTo>
                    <a:pt x="632" y="71"/>
                  </a:lnTo>
                  <a:lnTo>
                    <a:pt x="634" y="73"/>
                  </a:lnTo>
                  <a:lnTo>
                    <a:pt x="634" y="71"/>
                  </a:lnTo>
                  <a:lnTo>
                    <a:pt x="637" y="66"/>
                  </a:lnTo>
                  <a:lnTo>
                    <a:pt x="639" y="58"/>
                  </a:lnTo>
                  <a:lnTo>
                    <a:pt x="643" y="47"/>
                  </a:lnTo>
                  <a:lnTo>
                    <a:pt x="649" y="36"/>
                  </a:lnTo>
                  <a:lnTo>
                    <a:pt x="658" y="26"/>
                  </a:lnTo>
                  <a:lnTo>
                    <a:pt x="671" y="15"/>
                  </a:lnTo>
                  <a:lnTo>
                    <a:pt x="685" y="7"/>
                  </a:lnTo>
                  <a:lnTo>
                    <a:pt x="707" y="2"/>
                  </a:lnTo>
                  <a:lnTo>
                    <a:pt x="732" y="0"/>
                  </a:lnTo>
                  <a:lnTo>
                    <a:pt x="758" y="2"/>
                  </a:lnTo>
                  <a:lnTo>
                    <a:pt x="779" y="7"/>
                  </a:lnTo>
                  <a:lnTo>
                    <a:pt x="796" y="15"/>
                  </a:lnTo>
                  <a:lnTo>
                    <a:pt x="807" y="26"/>
                  </a:lnTo>
                  <a:lnTo>
                    <a:pt x="817" y="36"/>
                  </a:lnTo>
                  <a:lnTo>
                    <a:pt x="824" y="47"/>
                  </a:lnTo>
                  <a:lnTo>
                    <a:pt x="826" y="58"/>
                  </a:lnTo>
                  <a:lnTo>
                    <a:pt x="828" y="66"/>
                  </a:lnTo>
                  <a:lnTo>
                    <a:pt x="830" y="71"/>
                  </a:lnTo>
                  <a:lnTo>
                    <a:pt x="830" y="73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3" name="Freeform 7">
              <a:extLst>
                <a:ext uri="{FF2B5EF4-FFF2-40B4-BE49-F238E27FC236}">
                  <a16:creationId xmlns:a16="http://schemas.microsoft.com/office/drawing/2014/main" id="{9AFA886F-9E11-4A92-B750-672A7C9DD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" y="3727"/>
              <a:ext cx="1145" cy="316"/>
            </a:xfrm>
            <a:custGeom>
              <a:avLst/>
              <a:gdLst>
                <a:gd name="T0" fmla="*/ 4028897 w 639"/>
                <a:gd name="T1" fmla="*/ 1 h 526"/>
                <a:gd name="T2" fmla="*/ 4014148 w 639"/>
                <a:gd name="T3" fmla="*/ 1 h 526"/>
                <a:gd name="T4" fmla="*/ 3946346 w 639"/>
                <a:gd name="T5" fmla="*/ 1 h 526"/>
                <a:gd name="T6" fmla="*/ 3838171 w 639"/>
                <a:gd name="T7" fmla="*/ 1 h 526"/>
                <a:gd name="T8" fmla="*/ 3708517 w 639"/>
                <a:gd name="T9" fmla="*/ 1 h 526"/>
                <a:gd name="T10" fmla="*/ 3527973 w 639"/>
                <a:gd name="T11" fmla="*/ 1 h 526"/>
                <a:gd name="T12" fmla="*/ 3341751 w 639"/>
                <a:gd name="T13" fmla="*/ 1 h 526"/>
                <a:gd name="T14" fmla="*/ 3127085 w 639"/>
                <a:gd name="T15" fmla="*/ 1 h 526"/>
                <a:gd name="T16" fmla="*/ 2913473 w 639"/>
                <a:gd name="T17" fmla="*/ 1 h 526"/>
                <a:gd name="T18" fmla="*/ 2683020 w 639"/>
                <a:gd name="T19" fmla="*/ 1 h 526"/>
                <a:gd name="T20" fmla="*/ 2459955 w 639"/>
                <a:gd name="T21" fmla="*/ 1 h 526"/>
                <a:gd name="T22" fmla="*/ 2255537 w 639"/>
                <a:gd name="T23" fmla="*/ 1 h 526"/>
                <a:gd name="T24" fmla="*/ 2092478 w 639"/>
                <a:gd name="T25" fmla="*/ 1 h 526"/>
                <a:gd name="T26" fmla="*/ 1985242 w 639"/>
                <a:gd name="T27" fmla="*/ 1 h 526"/>
                <a:gd name="T28" fmla="*/ 1902028 w 639"/>
                <a:gd name="T29" fmla="*/ 1 h 526"/>
                <a:gd name="T30" fmla="*/ 1864960 w 639"/>
                <a:gd name="T31" fmla="*/ 1 h 526"/>
                <a:gd name="T32" fmla="*/ 1840002 w 639"/>
                <a:gd name="T33" fmla="*/ 1 h 526"/>
                <a:gd name="T34" fmla="*/ 1829301 w 639"/>
                <a:gd name="T35" fmla="*/ 1 h 526"/>
                <a:gd name="T36" fmla="*/ 1829301 w 639"/>
                <a:gd name="T37" fmla="*/ 1 h 526"/>
                <a:gd name="T38" fmla="*/ 1840002 w 639"/>
                <a:gd name="T39" fmla="*/ 1 h 526"/>
                <a:gd name="T40" fmla="*/ 1840002 w 639"/>
                <a:gd name="T41" fmla="*/ 1 h 526"/>
                <a:gd name="T42" fmla="*/ 1829301 w 639"/>
                <a:gd name="T43" fmla="*/ 1 h 526"/>
                <a:gd name="T44" fmla="*/ 1782267 w 639"/>
                <a:gd name="T45" fmla="*/ 1 h 526"/>
                <a:gd name="T46" fmla="*/ 1720166 w 639"/>
                <a:gd name="T47" fmla="*/ 1 h 526"/>
                <a:gd name="T48" fmla="*/ 1625947 w 639"/>
                <a:gd name="T49" fmla="*/ 1 h 526"/>
                <a:gd name="T50" fmla="*/ 1519429 w 639"/>
                <a:gd name="T51" fmla="*/ 1 h 526"/>
                <a:gd name="T52" fmla="*/ 1400088 w 639"/>
                <a:gd name="T53" fmla="*/ 1 h 526"/>
                <a:gd name="T54" fmla="*/ 1274184 w 639"/>
                <a:gd name="T55" fmla="*/ 1 h 526"/>
                <a:gd name="T56" fmla="*/ 1128685 w 639"/>
                <a:gd name="T57" fmla="*/ 1 h 526"/>
                <a:gd name="T58" fmla="*/ 994645 w 639"/>
                <a:gd name="T59" fmla="*/ 1 h 526"/>
                <a:gd name="T60" fmla="*/ 844867 w 639"/>
                <a:gd name="T61" fmla="*/ 1 h 526"/>
                <a:gd name="T62" fmla="*/ 724065 w 639"/>
                <a:gd name="T63" fmla="*/ 1 h 526"/>
                <a:gd name="T64" fmla="*/ 644594 w 639"/>
                <a:gd name="T65" fmla="*/ 1 h 526"/>
                <a:gd name="T66" fmla="*/ 604605 w 639"/>
                <a:gd name="T67" fmla="*/ 1 h 526"/>
                <a:gd name="T68" fmla="*/ 580845 w 639"/>
                <a:gd name="T69" fmla="*/ 1 h 526"/>
                <a:gd name="T70" fmla="*/ 580845 w 639"/>
                <a:gd name="T71" fmla="*/ 1 h 526"/>
                <a:gd name="T72" fmla="*/ 590677 w 639"/>
                <a:gd name="T73" fmla="*/ 1 h 526"/>
                <a:gd name="T74" fmla="*/ 618307 w 639"/>
                <a:gd name="T75" fmla="*/ 1 h 526"/>
                <a:gd name="T76" fmla="*/ 629895 w 639"/>
                <a:gd name="T77" fmla="*/ 1 h 526"/>
                <a:gd name="T78" fmla="*/ 654126 w 639"/>
                <a:gd name="T79" fmla="*/ 1 h 526"/>
                <a:gd name="T80" fmla="*/ 654126 w 639"/>
                <a:gd name="T81" fmla="*/ 1 h 526"/>
                <a:gd name="T82" fmla="*/ 644594 w 639"/>
                <a:gd name="T83" fmla="*/ 1 h 526"/>
                <a:gd name="T84" fmla="*/ 590677 w 639"/>
                <a:gd name="T85" fmla="*/ 1 h 526"/>
                <a:gd name="T86" fmla="*/ 524082 w 639"/>
                <a:gd name="T87" fmla="*/ 1 h 526"/>
                <a:gd name="T88" fmla="*/ 429251 w 639"/>
                <a:gd name="T89" fmla="*/ 1 h 526"/>
                <a:gd name="T90" fmla="*/ 334449 w 639"/>
                <a:gd name="T91" fmla="*/ 1 h 526"/>
                <a:gd name="T92" fmla="*/ 227984 w 639"/>
                <a:gd name="T93" fmla="*/ 1 h 526"/>
                <a:gd name="T94" fmla="*/ 151237 w 639"/>
                <a:gd name="T95" fmla="*/ 1 h 526"/>
                <a:gd name="T96" fmla="*/ 71006 w 639"/>
                <a:gd name="T97" fmla="*/ 1 h 526"/>
                <a:gd name="T98" fmla="*/ 13928 w 639"/>
                <a:gd name="T99" fmla="*/ 1 h 526"/>
                <a:gd name="T100" fmla="*/ 0 w 639"/>
                <a:gd name="T101" fmla="*/ 0 h 5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39"/>
                <a:gd name="T154" fmla="*/ 0 h 526"/>
                <a:gd name="T155" fmla="*/ 639 w 639"/>
                <a:gd name="T156" fmla="*/ 526 h 5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39" h="526">
                  <a:moveTo>
                    <a:pt x="639" y="469"/>
                  </a:moveTo>
                  <a:lnTo>
                    <a:pt x="637" y="473"/>
                  </a:lnTo>
                  <a:lnTo>
                    <a:pt x="626" y="479"/>
                  </a:lnTo>
                  <a:lnTo>
                    <a:pt x="609" y="490"/>
                  </a:lnTo>
                  <a:lnTo>
                    <a:pt x="588" y="503"/>
                  </a:lnTo>
                  <a:lnTo>
                    <a:pt x="560" y="513"/>
                  </a:lnTo>
                  <a:lnTo>
                    <a:pt x="530" y="522"/>
                  </a:lnTo>
                  <a:lnTo>
                    <a:pt x="496" y="526"/>
                  </a:lnTo>
                  <a:lnTo>
                    <a:pt x="462" y="524"/>
                  </a:lnTo>
                  <a:lnTo>
                    <a:pt x="426" y="515"/>
                  </a:lnTo>
                  <a:lnTo>
                    <a:pt x="390" y="496"/>
                  </a:lnTo>
                  <a:lnTo>
                    <a:pt x="358" y="471"/>
                  </a:lnTo>
                  <a:lnTo>
                    <a:pt x="332" y="447"/>
                  </a:lnTo>
                  <a:lnTo>
                    <a:pt x="315" y="426"/>
                  </a:lnTo>
                  <a:lnTo>
                    <a:pt x="302" y="405"/>
                  </a:lnTo>
                  <a:lnTo>
                    <a:pt x="296" y="385"/>
                  </a:lnTo>
                  <a:lnTo>
                    <a:pt x="292" y="368"/>
                  </a:lnTo>
                  <a:lnTo>
                    <a:pt x="290" y="356"/>
                  </a:lnTo>
                  <a:lnTo>
                    <a:pt x="290" y="345"/>
                  </a:lnTo>
                  <a:lnTo>
                    <a:pt x="292" y="339"/>
                  </a:lnTo>
                  <a:lnTo>
                    <a:pt x="292" y="337"/>
                  </a:lnTo>
                  <a:lnTo>
                    <a:pt x="290" y="337"/>
                  </a:lnTo>
                  <a:lnTo>
                    <a:pt x="283" y="341"/>
                  </a:lnTo>
                  <a:lnTo>
                    <a:pt x="273" y="347"/>
                  </a:lnTo>
                  <a:lnTo>
                    <a:pt x="258" y="354"/>
                  </a:lnTo>
                  <a:lnTo>
                    <a:pt x="241" y="360"/>
                  </a:lnTo>
                  <a:lnTo>
                    <a:pt x="222" y="362"/>
                  </a:lnTo>
                  <a:lnTo>
                    <a:pt x="202" y="364"/>
                  </a:lnTo>
                  <a:lnTo>
                    <a:pt x="179" y="360"/>
                  </a:lnTo>
                  <a:lnTo>
                    <a:pt x="158" y="351"/>
                  </a:lnTo>
                  <a:lnTo>
                    <a:pt x="134" y="337"/>
                  </a:lnTo>
                  <a:lnTo>
                    <a:pt x="115" y="315"/>
                  </a:lnTo>
                  <a:lnTo>
                    <a:pt x="102" y="296"/>
                  </a:lnTo>
                  <a:lnTo>
                    <a:pt x="96" y="275"/>
                  </a:lnTo>
                  <a:lnTo>
                    <a:pt x="92" y="256"/>
                  </a:lnTo>
                  <a:lnTo>
                    <a:pt x="92" y="236"/>
                  </a:lnTo>
                  <a:lnTo>
                    <a:pt x="94" y="219"/>
                  </a:lnTo>
                  <a:lnTo>
                    <a:pt x="98" y="207"/>
                  </a:lnTo>
                  <a:lnTo>
                    <a:pt x="100" y="194"/>
                  </a:lnTo>
                  <a:lnTo>
                    <a:pt x="104" y="187"/>
                  </a:lnTo>
                  <a:lnTo>
                    <a:pt x="104" y="185"/>
                  </a:lnTo>
                  <a:lnTo>
                    <a:pt x="102" y="183"/>
                  </a:lnTo>
                  <a:lnTo>
                    <a:pt x="94" y="179"/>
                  </a:lnTo>
                  <a:lnTo>
                    <a:pt x="83" y="173"/>
                  </a:lnTo>
                  <a:lnTo>
                    <a:pt x="68" y="162"/>
                  </a:lnTo>
                  <a:lnTo>
                    <a:pt x="53" y="147"/>
                  </a:lnTo>
                  <a:lnTo>
                    <a:pt x="36" y="128"/>
                  </a:lnTo>
                  <a:lnTo>
                    <a:pt x="24" y="104"/>
                  </a:lnTo>
                  <a:lnTo>
                    <a:pt x="11" y="75"/>
                  </a:lnTo>
                  <a:lnTo>
                    <a:pt x="2" y="4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4" name="Freeform 8">
              <a:extLst>
                <a:ext uri="{FF2B5EF4-FFF2-40B4-BE49-F238E27FC236}">
                  <a16:creationId xmlns:a16="http://schemas.microsoft.com/office/drawing/2014/main" id="{43D82C85-3BE1-4FF3-B874-5566ABD3C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" y="3716"/>
              <a:ext cx="1477" cy="338"/>
            </a:xfrm>
            <a:custGeom>
              <a:avLst/>
              <a:gdLst>
                <a:gd name="T0" fmla="*/ 5205810 w 824"/>
                <a:gd name="T1" fmla="*/ 1 h 564"/>
                <a:gd name="T2" fmla="*/ 5083556 w 824"/>
                <a:gd name="T3" fmla="*/ 1 h 564"/>
                <a:gd name="T4" fmla="*/ 4924049 w 824"/>
                <a:gd name="T5" fmla="*/ 1 h 564"/>
                <a:gd name="T6" fmla="*/ 4746121 w 824"/>
                <a:gd name="T7" fmla="*/ 1 h 564"/>
                <a:gd name="T8" fmla="*/ 4638146 w 824"/>
                <a:gd name="T9" fmla="*/ 1 h 564"/>
                <a:gd name="T10" fmla="*/ 4625783 w 824"/>
                <a:gd name="T11" fmla="*/ 1 h 564"/>
                <a:gd name="T12" fmla="*/ 4683217 w 824"/>
                <a:gd name="T13" fmla="*/ 1 h 564"/>
                <a:gd name="T14" fmla="*/ 4708739 w 824"/>
                <a:gd name="T15" fmla="*/ 1 h 564"/>
                <a:gd name="T16" fmla="*/ 4693142 w 824"/>
                <a:gd name="T17" fmla="*/ 1 h 564"/>
                <a:gd name="T18" fmla="*/ 4556235 w 824"/>
                <a:gd name="T19" fmla="*/ 1 h 564"/>
                <a:gd name="T20" fmla="*/ 4290715 w 824"/>
                <a:gd name="T21" fmla="*/ 1 h 564"/>
                <a:gd name="T22" fmla="*/ 4014619 w 824"/>
                <a:gd name="T23" fmla="*/ 1 h 564"/>
                <a:gd name="T24" fmla="*/ 3764613 w 824"/>
                <a:gd name="T25" fmla="*/ 1 h 564"/>
                <a:gd name="T26" fmla="*/ 3573220 w 824"/>
                <a:gd name="T27" fmla="*/ 1 h 564"/>
                <a:gd name="T28" fmla="*/ 3453463 w 824"/>
                <a:gd name="T29" fmla="*/ 1 h 564"/>
                <a:gd name="T30" fmla="*/ 3453463 w 824"/>
                <a:gd name="T31" fmla="*/ 1 h 564"/>
                <a:gd name="T32" fmla="*/ 3453463 w 824"/>
                <a:gd name="T33" fmla="*/ 1 h 564"/>
                <a:gd name="T34" fmla="*/ 3429246 w 824"/>
                <a:gd name="T35" fmla="*/ 1 h 564"/>
                <a:gd name="T36" fmla="*/ 3287521 w 824"/>
                <a:gd name="T37" fmla="*/ 1 h 564"/>
                <a:gd name="T38" fmla="*/ 3023433 w 824"/>
                <a:gd name="T39" fmla="*/ 1 h 564"/>
                <a:gd name="T40" fmla="*/ 2590665 w 824"/>
                <a:gd name="T41" fmla="*/ 1 h 564"/>
                <a:gd name="T42" fmla="*/ 2142164 w 824"/>
                <a:gd name="T43" fmla="*/ 1 h 564"/>
                <a:gd name="T44" fmla="*/ 1743450 w 824"/>
                <a:gd name="T45" fmla="*/ 1 h 564"/>
                <a:gd name="T46" fmla="*/ 1431326 w 824"/>
                <a:gd name="T47" fmla="*/ 1 h 564"/>
                <a:gd name="T48" fmla="*/ 1253851 w 824"/>
                <a:gd name="T49" fmla="*/ 1 h 564"/>
                <a:gd name="T50" fmla="*/ 1231252 w 824"/>
                <a:gd name="T51" fmla="*/ 1 h 564"/>
                <a:gd name="T52" fmla="*/ 1216568 w 824"/>
                <a:gd name="T53" fmla="*/ 1 h 564"/>
                <a:gd name="T54" fmla="*/ 1145417 w 824"/>
                <a:gd name="T55" fmla="*/ 1 h 564"/>
                <a:gd name="T56" fmla="*/ 1013149 w 824"/>
                <a:gd name="T57" fmla="*/ 1 h 564"/>
                <a:gd name="T58" fmla="*/ 776337 w 824"/>
                <a:gd name="T59" fmla="*/ 1 h 564"/>
                <a:gd name="T60" fmla="*/ 455364 w 824"/>
                <a:gd name="T61" fmla="*/ 1 h 564"/>
                <a:gd name="T62" fmla="*/ 214719 w 824"/>
                <a:gd name="T63" fmla="*/ 1 h 564"/>
                <a:gd name="T64" fmla="*/ 80439 w 824"/>
                <a:gd name="T65" fmla="*/ 1 h 564"/>
                <a:gd name="T66" fmla="*/ 13967 w 824"/>
                <a:gd name="T67" fmla="*/ 1 h 564"/>
                <a:gd name="T68" fmla="*/ 0 w 824"/>
                <a:gd name="T69" fmla="*/ 1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4"/>
                <a:gd name="T106" fmla="*/ 0 h 564"/>
                <a:gd name="T107" fmla="*/ 824 w 824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4" h="564">
                  <a:moveTo>
                    <a:pt x="824" y="0"/>
                  </a:moveTo>
                  <a:lnTo>
                    <a:pt x="822" y="42"/>
                  </a:lnTo>
                  <a:lnTo>
                    <a:pt x="813" y="79"/>
                  </a:lnTo>
                  <a:lnTo>
                    <a:pt x="802" y="108"/>
                  </a:lnTo>
                  <a:lnTo>
                    <a:pt x="790" y="136"/>
                  </a:lnTo>
                  <a:lnTo>
                    <a:pt x="777" y="157"/>
                  </a:lnTo>
                  <a:lnTo>
                    <a:pt x="762" y="177"/>
                  </a:lnTo>
                  <a:lnTo>
                    <a:pt x="749" y="189"/>
                  </a:lnTo>
                  <a:lnTo>
                    <a:pt x="739" y="198"/>
                  </a:lnTo>
                  <a:lnTo>
                    <a:pt x="732" y="204"/>
                  </a:lnTo>
                  <a:lnTo>
                    <a:pt x="730" y="206"/>
                  </a:lnTo>
                  <a:lnTo>
                    <a:pt x="730" y="209"/>
                  </a:lnTo>
                  <a:lnTo>
                    <a:pt x="734" y="215"/>
                  </a:lnTo>
                  <a:lnTo>
                    <a:pt x="739" y="226"/>
                  </a:lnTo>
                  <a:lnTo>
                    <a:pt x="741" y="241"/>
                  </a:lnTo>
                  <a:lnTo>
                    <a:pt x="743" y="258"/>
                  </a:lnTo>
                  <a:lnTo>
                    <a:pt x="743" y="277"/>
                  </a:lnTo>
                  <a:lnTo>
                    <a:pt x="741" y="296"/>
                  </a:lnTo>
                  <a:lnTo>
                    <a:pt x="732" y="317"/>
                  </a:lnTo>
                  <a:lnTo>
                    <a:pt x="719" y="336"/>
                  </a:lnTo>
                  <a:lnTo>
                    <a:pt x="700" y="358"/>
                  </a:lnTo>
                  <a:lnTo>
                    <a:pt x="677" y="373"/>
                  </a:lnTo>
                  <a:lnTo>
                    <a:pt x="656" y="381"/>
                  </a:lnTo>
                  <a:lnTo>
                    <a:pt x="634" y="383"/>
                  </a:lnTo>
                  <a:lnTo>
                    <a:pt x="613" y="383"/>
                  </a:lnTo>
                  <a:lnTo>
                    <a:pt x="594" y="379"/>
                  </a:lnTo>
                  <a:lnTo>
                    <a:pt x="577" y="375"/>
                  </a:lnTo>
                  <a:lnTo>
                    <a:pt x="564" y="368"/>
                  </a:lnTo>
                  <a:lnTo>
                    <a:pt x="553" y="362"/>
                  </a:lnTo>
                  <a:lnTo>
                    <a:pt x="545" y="358"/>
                  </a:lnTo>
                  <a:lnTo>
                    <a:pt x="543" y="358"/>
                  </a:lnTo>
                  <a:lnTo>
                    <a:pt x="545" y="360"/>
                  </a:lnTo>
                  <a:lnTo>
                    <a:pt x="545" y="366"/>
                  </a:lnTo>
                  <a:lnTo>
                    <a:pt x="545" y="377"/>
                  </a:lnTo>
                  <a:lnTo>
                    <a:pt x="543" y="390"/>
                  </a:lnTo>
                  <a:lnTo>
                    <a:pt x="541" y="407"/>
                  </a:lnTo>
                  <a:lnTo>
                    <a:pt x="532" y="426"/>
                  </a:lnTo>
                  <a:lnTo>
                    <a:pt x="519" y="447"/>
                  </a:lnTo>
                  <a:lnTo>
                    <a:pt x="502" y="468"/>
                  </a:lnTo>
                  <a:lnTo>
                    <a:pt x="477" y="492"/>
                  </a:lnTo>
                  <a:lnTo>
                    <a:pt x="447" y="517"/>
                  </a:lnTo>
                  <a:lnTo>
                    <a:pt x="409" y="534"/>
                  </a:lnTo>
                  <a:lnTo>
                    <a:pt x="375" y="545"/>
                  </a:lnTo>
                  <a:lnTo>
                    <a:pt x="338" y="547"/>
                  </a:lnTo>
                  <a:lnTo>
                    <a:pt x="306" y="543"/>
                  </a:lnTo>
                  <a:lnTo>
                    <a:pt x="275" y="534"/>
                  </a:lnTo>
                  <a:lnTo>
                    <a:pt x="249" y="522"/>
                  </a:lnTo>
                  <a:lnTo>
                    <a:pt x="226" y="511"/>
                  </a:lnTo>
                  <a:lnTo>
                    <a:pt x="209" y="500"/>
                  </a:lnTo>
                  <a:lnTo>
                    <a:pt x="198" y="492"/>
                  </a:lnTo>
                  <a:lnTo>
                    <a:pt x="194" y="490"/>
                  </a:lnTo>
                  <a:lnTo>
                    <a:pt x="194" y="492"/>
                  </a:lnTo>
                  <a:lnTo>
                    <a:pt x="194" y="498"/>
                  </a:lnTo>
                  <a:lnTo>
                    <a:pt x="192" y="507"/>
                  </a:lnTo>
                  <a:lnTo>
                    <a:pt x="187" y="515"/>
                  </a:lnTo>
                  <a:lnTo>
                    <a:pt x="181" y="526"/>
                  </a:lnTo>
                  <a:lnTo>
                    <a:pt x="172" y="539"/>
                  </a:lnTo>
                  <a:lnTo>
                    <a:pt x="160" y="547"/>
                  </a:lnTo>
                  <a:lnTo>
                    <a:pt x="143" y="556"/>
                  </a:lnTo>
                  <a:lnTo>
                    <a:pt x="123" y="562"/>
                  </a:lnTo>
                  <a:lnTo>
                    <a:pt x="98" y="564"/>
                  </a:lnTo>
                  <a:lnTo>
                    <a:pt x="72" y="562"/>
                  </a:lnTo>
                  <a:lnTo>
                    <a:pt x="51" y="556"/>
                  </a:lnTo>
                  <a:lnTo>
                    <a:pt x="34" y="547"/>
                  </a:lnTo>
                  <a:lnTo>
                    <a:pt x="21" y="539"/>
                  </a:lnTo>
                  <a:lnTo>
                    <a:pt x="13" y="526"/>
                  </a:lnTo>
                  <a:lnTo>
                    <a:pt x="6" y="515"/>
                  </a:lnTo>
                  <a:lnTo>
                    <a:pt x="2" y="507"/>
                  </a:lnTo>
                  <a:lnTo>
                    <a:pt x="0" y="498"/>
                  </a:lnTo>
                  <a:lnTo>
                    <a:pt x="0" y="492"/>
                  </a:lnTo>
                  <a:lnTo>
                    <a:pt x="0" y="490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5" name="Freeform 18">
              <a:extLst>
                <a:ext uri="{FF2B5EF4-FFF2-40B4-BE49-F238E27FC236}">
                  <a16:creationId xmlns:a16="http://schemas.microsoft.com/office/drawing/2014/main" id="{EABAA7F2-7BBB-429D-87C2-59B3A152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" y="3471"/>
              <a:ext cx="303" cy="302"/>
            </a:xfrm>
            <a:custGeom>
              <a:avLst/>
              <a:gdLst>
                <a:gd name="T0" fmla="*/ 0 w 169"/>
                <a:gd name="T1" fmla="*/ 1111002 h 168"/>
                <a:gd name="T2" fmla="*/ 1074318 w 169"/>
                <a:gd name="T3" fmla="*/ 1111002 h 168"/>
                <a:gd name="T4" fmla="*/ 1074318 w 169"/>
                <a:gd name="T5" fmla="*/ 0 h 168"/>
                <a:gd name="T6" fmla="*/ 0 w 169"/>
                <a:gd name="T7" fmla="*/ 0 h 168"/>
                <a:gd name="T8" fmla="*/ 0 w 169"/>
                <a:gd name="T9" fmla="*/ 1111002 h 168"/>
                <a:gd name="T10" fmla="*/ 0 w 169"/>
                <a:gd name="T11" fmla="*/ 1111002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168"/>
                <a:gd name="T20" fmla="*/ 169 w 169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168">
                  <a:moveTo>
                    <a:pt x="0" y="168"/>
                  </a:moveTo>
                  <a:lnTo>
                    <a:pt x="169" y="16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6" name="Line 33">
              <a:extLst>
                <a:ext uri="{FF2B5EF4-FFF2-40B4-BE49-F238E27FC236}">
                  <a16:creationId xmlns:a16="http://schemas.microsoft.com/office/drawing/2014/main" id="{8A47699F-204D-4AE0-9A0C-7C55D6894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3717"/>
              <a:ext cx="57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7" name="Line 36">
              <a:extLst>
                <a:ext uri="{FF2B5EF4-FFF2-40B4-BE49-F238E27FC236}">
                  <a16:creationId xmlns:a16="http://schemas.microsoft.com/office/drawing/2014/main" id="{397A4F24-2598-4A01-A94C-384D1D16A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735"/>
              <a:ext cx="57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8" name="Freeform 38">
              <a:extLst>
                <a:ext uri="{FF2B5EF4-FFF2-40B4-BE49-F238E27FC236}">
                  <a16:creationId xmlns:a16="http://schemas.microsoft.com/office/drawing/2014/main" id="{CD89D607-3662-4B80-8FF6-E0F7C289D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3465"/>
              <a:ext cx="303" cy="302"/>
            </a:xfrm>
            <a:custGeom>
              <a:avLst/>
              <a:gdLst>
                <a:gd name="T0" fmla="*/ 0 w 169"/>
                <a:gd name="T1" fmla="*/ 1111002 h 168"/>
                <a:gd name="T2" fmla="*/ 1074318 w 169"/>
                <a:gd name="T3" fmla="*/ 1111002 h 168"/>
                <a:gd name="T4" fmla="*/ 1074318 w 169"/>
                <a:gd name="T5" fmla="*/ 0 h 168"/>
                <a:gd name="T6" fmla="*/ 0 w 169"/>
                <a:gd name="T7" fmla="*/ 0 h 168"/>
                <a:gd name="T8" fmla="*/ 0 w 169"/>
                <a:gd name="T9" fmla="*/ 1111002 h 168"/>
                <a:gd name="T10" fmla="*/ 0 w 169"/>
                <a:gd name="T11" fmla="*/ 1111002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168"/>
                <a:gd name="T20" fmla="*/ 169 w 169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168">
                  <a:moveTo>
                    <a:pt x="0" y="168"/>
                  </a:moveTo>
                  <a:lnTo>
                    <a:pt x="169" y="16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9" name="Line 39">
              <a:extLst>
                <a:ext uri="{FF2B5EF4-FFF2-40B4-BE49-F238E27FC236}">
                  <a16:creationId xmlns:a16="http://schemas.microsoft.com/office/drawing/2014/main" id="{9A3525A2-4A28-470F-8DA1-BA6AF2188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4112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0" name="Line 41">
              <a:extLst>
                <a:ext uri="{FF2B5EF4-FFF2-40B4-BE49-F238E27FC236}">
                  <a16:creationId xmlns:a16="http://schemas.microsoft.com/office/drawing/2014/main" id="{5BB3E43E-BC2F-49E4-A28D-0EE63960A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478"/>
              <a:ext cx="0" cy="2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1" name="Text Box 43">
              <a:extLst>
                <a:ext uri="{FF2B5EF4-FFF2-40B4-BE49-F238E27FC236}">
                  <a16:creationId xmlns:a16="http://schemas.microsoft.com/office/drawing/2014/main" id="{15F55F10-F813-4D75-AC4B-FFE04B59A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" y="3443"/>
              <a:ext cx="97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2000" dirty="0">
                  <a:solidFill>
                    <a:srgbClr val="FF0000"/>
                  </a:solidFill>
                </a:rPr>
                <a:t>호스트</a:t>
              </a:r>
              <a:r>
                <a:rPr lang="en-US" altLang="ko-KR" sz="2000" dirty="0">
                  <a:solidFill>
                    <a:srgbClr val="FF0000"/>
                  </a:solidFill>
                </a:rPr>
                <a:t>/</a:t>
              </a:r>
              <a:r>
                <a:rPr lang="ko-KR" altLang="en-US" sz="2000" dirty="0">
                  <a:solidFill>
                    <a:srgbClr val="FF0000"/>
                  </a:solidFill>
                </a:rPr>
                <a:t>단말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 latinLnBrk="0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2000" dirty="0">
                  <a:solidFill>
                    <a:srgbClr val="FF0000"/>
                  </a:solidFill>
                </a:rPr>
                <a:t>통신시스템</a:t>
              </a:r>
              <a:endParaRPr lang="en-US" altLang="ko-KR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73D645-D340-43B2-A19D-FD7C4CB572B4}"/>
              </a:ext>
            </a:extLst>
          </p:cNvPr>
          <p:cNvGrpSpPr/>
          <p:nvPr/>
        </p:nvGrpSpPr>
        <p:grpSpPr>
          <a:xfrm>
            <a:off x="2312863" y="5072454"/>
            <a:ext cx="602953" cy="393309"/>
            <a:chOff x="2362200" y="5072454"/>
            <a:chExt cx="602953" cy="39330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4BB9EBC-28FB-43E5-B16D-DDE0EF908709}"/>
                </a:ext>
              </a:extLst>
            </p:cNvPr>
            <p:cNvCxnSpPr/>
            <p:nvPr/>
          </p:nvCxnSpPr>
          <p:spPr>
            <a:xfrm flipH="1" flipV="1">
              <a:off x="2483768" y="5229200"/>
              <a:ext cx="109215" cy="2365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88A4F0D-BDFF-4E0F-8935-0500DDF5FB18}"/>
                </a:ext>
              </a:extLst>
            </p:cNvPr>
            <p:cNvCxnSpPr/>
            <p:nvPr/>
          </p:nvCxnSpPr>
          <p:spPr>
            <a:xfrm flipV="1">
              <a:off x="2730463" y="5214131"/>
              <a:ext cx="103027" cy="2516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E0793C7-B9B4-477E-BC7D-1777E593B42A}"/>
                </a:ext>
              </a:extLst>
            </p:cNvPr>
            <p:cNvSpPr/>
            <p:nvPr/>
          </p:nvSpPr>
          <p:spPr>
            <a:xfrm>
              <a:off x="2362200" y="5072454"/>
              <a:ext cx="193576" cy="11549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B63BABA-9D72-4067-81E7-856CCFC8C1E4}"/>
                </a:ext>
              </a:extLst>
            </p:cNvPr>
            <p:cNvSpPr/>
            <p:nvPr/>
          </p:nvSpPr>
          <p:spPr>
            <a:xfrm>
              <a:off x="2771577" y="5072454"/>
              <a:ext cx="193576" cy="1567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16E26-7572-4251-8618-DC7BC112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864096"/>
          </a:xfrm>
        </p:spPr>
        <p:txBody>
          <a:bodyPr/>
          <a:lstStyle/>
          <a:p>
            <a:r>
              <a:rPr lang="ko-KR" altLang="en-US" dirty="0"/>
              <a:t>호스트</a:t>
            </a:r>
            <a:r>
              <a:rPr lang="en-US" altLang="ko-KR" dirty="0"/>
              <a:t>/</a:t>
            </a:r>
            <a:r>
              <a:rPr lang="ko-KR" altLang="en-US" dirty="0"/>
              <a:t>단말 통신시스템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8C66A4-DD75-4E3B-A54C-91894C988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99857"/>
              </p:ext>
            </p:extLst>
          </p:nvPr>
        </p:nvGraphicFramePr>
        <p:xfrm>
          <a:off x="467544" y="1700808"/>
          <a:ext cx="5472607" cy="482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08">
                  <a:extLst>
                    <a:ext uri="{9D8B030D-6E8A-4147-A177-3AD203B41FA5}">
                      <a16:colId xmlns:a16="http://schemas.microsoft.com/office/drawing/2014/main" val="2303628445"/>
                    </a:ext>
                  </a:extLst>
                </a:gridCol>
                <a:gridCol w="2517400">
                  <a:extLst>
                    <a:ext uri="{9D8B030D-6E8A-4147-A177-3AD203B41FA5}">
                      <a16:colId xmlns:a16="http://schemas.microsoft.com/office/drawing/2014/main" val="225192418"/>
                    </a:ext>
                  </a:extLst>
                </a:gridCol>
                <a:gridCol w="717200">
                  <a:extLst>
                    <a:ext uri="{9D8B030D-6E8A-4147-A177-3AD203B41FA5}">
                      <a16:colId xmlns:a16="http://schemas.microsoft.com/office/drawing/2014/main" val="36983181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97073087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3621353349"/>
                    </a:ext>
                  </a:extLst>
                </a:gridCol>
              </a:tblGrid>
              <a:tr h="5860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계층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077800"/>
                  </a:ext>
                </a:extLst>
              </a:tr>
              <a:tr h="594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응용계층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통신 응용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95499"/>
                  </a:ext>
                </a:extLst>
              </a:tr>
              <a:tr h="594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프리젠테이션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계층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RPC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524359"/>
                  </a:ext>
                </a:extLst>
              </a:tr>
              <a:tr h="594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세션 계층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RPC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1132"/>
                  </a:ext>
                </a:extLst>
              </a:tr>
              <a:tr h="594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OS (TCP module)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52124"/>
                  </a:ext>
                </a:extLst>
              </a:tr>
              <a:tr h="594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OS (IP module)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75727"/>
                  </a:ext>
                </a:extLst>
              </a:tr>
              <a:tr h="3765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(device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driver)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56311"/>
                  </a:ext>
                </a:extLst>
              </a:tr>
              <a:tr h="297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NIC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530"/>
                  </a:ext>
                </a:extLst>
              </a:tr>
              <a:tr h="594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25365"/>
                  </a:ext>
                </a:extLst>
              </a:tr>
            </a:tbl>
          </a:graphicData>
        </a:graphic>
      </p:graphicFrame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A9AF10A9-E76B-4F5D-BE19-1659EFD2BB0A}"/>
              </a:ext>
            </a:extLst>
          </p:cNvPr>
          <p:cNvSpPr/>
          <p:nvPr/>
        </p:nvSpPr>
        <p:spPr>
          <a:xfrm>
            <a:off x="6516216" y="4941168"/>
            <a:ext cx="2448272" cy="1440160"/>
          </a:xfrm>
          <a:prstGeom prst="left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5B9CED-E3D7-4DEA-8C80-DDE7023F51EF}"/>
              </a:ext>
            </a:extLst>
          </p:cNvPr>
          <p:cNvGrpSpPr/>
          <p:nvPr/>
        </p:nvGrpSpPr>
        <p:grpSpPr>
          <a:xfrm>
            <a:off x="5940152" y="3784684"/>
            <a:ext cx="1909363" cy="584775"/>
            <a:chOff x="5940152" y="3784684"/>
            <a:chExt cx="1909363" cy="58477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5C33527-9BB8-4785-9486-0829147460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0152" y="4077072"/>
              <a:ext cx="360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E60E93-43AF-43EE-8834-3EEC00506F82}"/>
                </a:ext>
              </a:extLst>
            </p:cNvPr>
            <p:cNvSpPr txBox="1"/>
            <p:nvPr/>
          </p:nvSpPr>
          <p:spPr>
            <a:xfrm>
              <a:off x="6337347" y="3784684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Socket Interface (API)</a:t>
              </a:r>
              <a:endParaRPr lang="ko-KR" altLang="en-US" sz="1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CD6292-06C7-42A1-B5CA-ED2448267264}"/>
              </a:ext>
            </a:extLst>
          </p:cNvPr>
          <p:cNvSpPr txBox="1"/>
          <p:nvPr/>
        </p:nvSpPr>
        <p:spPr>
          <a:xfrm>
            <a:off x="6948264" y="546671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이번 학기 공부</a:t>
            </a:r>
          </a:p>
        </p:txBody>
      </p:sp>
    </p:spTree>
    <p:extLst>
      <p:ext uri="{BB962C8B-B14F-4D97-AF65-F5344CB8AC3E}">
        <p14:creationId xmlns:p14="http://schemas.microsoft.com/office/powerpoint/2010/main" val="381750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4727"/>
            <a:ext cx="7772400" cy="9620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3600" u="sng" dirty="0">
                <a:latin typeface="+mj-ea"/>
              </a:rPr>
              <a:t>종단 간 </a:t>
            </a:r>
            <a:r>
              <a:rPr lang="en-US" altLang="ko-KR" sz="3600" u="sng" dirty="0">
                <a:latin typeface="+mj-ea"/>
              </a:rPr>
              <a:t>(</a:t>
            </a:r>
            <a:r>
              <a:rPr lang="ko-KR" altLang="en-US" sz="3600" u="sng" dirty="0">
                <a:latin typeface="+mj-ea"/>
              </a:rPr>
              <a:t>트랜스포트</a:t>
            </a:r>
            <a:r>
              <a:rPr lang="en-US" altLang="ko-KR" sz="3600" u="sng" dirty="0">
                <a:latin typeface="+mj-ea"/>
              </a:rPr>
              <a:t>) </a:t>
            </a:r>
            <a:r>
              <a:rPr lang="ko-KR" altLang="en-US" sz="3600" u="sng" dirty="0">
                <a:latin typeface="+mj-ea"/>
              </a:rPr>
              <a:t>프로토콜 개요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6752"/>
            <a:ext cx="7918648" cy="554461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j-ea"/>
                <a:ea typeface="+mj-ea"/>
              </a:rPr>
              <a:t>종단 </a:t>
            </a:r>
            <a:r>
              <a:rPr lang="en-US" altLang="ko-KR" sz="2400" dirty="0">
                <a:latin typeface="+mj-ea"/>
                <a:ea typeface="+mj-ea"/>
              </a:rPr>
              <a:t>(end-point) : </a:t>
            </a:r>
            <a:r>
              <a:rPr lang="ko-KR" altLang="en-US" sz="2400" dirty="0">
                <a:latin typeface="+mj-ea"/>
                <a:ea typeface="+mj-ea"/>
              </a:rPr>
              <a:t>통신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응용이 연결되는 지점</a:t>
            </a:r>
            <a:endParaRPr lang="en-US" altLang="ko-KR" sz="2400" dirty="0">
              <a:latin typeface="+mj-ea"/>
              <a:ea typeface="+mj-ea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ko-KR" sz="2400" dirty="0">
                <a:latin typeface="+mj-ea"/>
                <a:ea typeface="+mj-ea"/>
              </a:rPr>
              <a:t>4</a:t>
            </a:r>
            <a:r>
              <a:rPr lang="ko-KR" altLang="en-US" sz="2400" dirty="0">
                <a:latin typeface="+mj-ea"/>
                <a:ea typeface="+mj-ea"/>
              </a:rPr>
              <a:t>계층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ko-KR" altLang="en-US" sz="2400" dirty="0">
                <a:latin typeface="+mj-ea"/>
                <a:ea typeface="+mj-ea"/>
              </a:rPr>
              <a:t>트랜스포트 계층 프로토콜</a:t>
            </a:r>
            <a:endParaRPr lang="en-US" altLang="ko-KR" sz="2400" dirty="0">
              <a:latin typeface="+mj-ea"/>
              <a:ea typeface="+mj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종단 간 프로토콜 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end-to-end protocol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참고</a:t>
            </a:r>
            <a:r>
              <a:rPr lang="en-US" altLang="ko-KR" sz="2000" dirty="0">
                <a:latin typeface="+mj-ea"/>
                <a:ea typeface="+mj-ea"/>
              </a:rPr>
              <a:t>. 3</a:t>
            </a:r>
            <a:r>
              <a:rPr lang="ko-KR" altLang="en-US" sz="2000" dirty="0">
                <a:latin typeface="+mj-ea"/>
                <a:ea typeface="+mj-ea"/>
              </a:rPr>
              <a:t>계층 네트워크 서비스는 </a:t>
            </a:r>
            <a:r>
              <a:rPr lang="en-US" altLang="ko-KR" sz="2000" dirty="0">
                <a:latin typeface="+mj-ea"/>
                <a:ea typeface="+mj-ea"/>
              </a:rPr>
              <a:t>host-to-host </a:t>
            </a:r>
            <a:r>
              <a:rPr lang="ko-KR" altLang="en-US" sz="2000" dirty="0">
                <a:latin typeface="+mj-ea"/>
                <a:ea typeface="+mj-ea"/>
              </a:rPr>
              <a:t>서비스</a:t>
            </a:r>
            <a:endParaRPr lang="en-US" altLang="ko-KR" sz="2000" dirty="0">
              <a:latin typeface="+mj-ea"/>
              <a:ea typeface="+mj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en-US" altLang="ko-KR" sz="2000" dirty="0">
              <a:latin typeface="+mj-ea"/>
              <a:ea typeface="+mj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en-US" altLang="ko-KR" sz="2000" dirty="0">
              <a:latin typeface="+mj-ea"/>
              <a:ea typeface="+mj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en-US" altLang="ko-KR" sz="2000" dirty="0">
              <a:latin typeface="+mj-ea"/>
              <a:ea typeface="+mj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en-US" altLang="ko-KR" sz="2000" dirty="0">
              <a:latin typeface="+mj-ea"/>
              <a:ea typeface="+mj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en-US" altLang="ko-KR" sz="2000" dirty="0">
              <a:latin typeface="+mj-ea"/>
              <a:ea typeface="+mj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ko-KR" altLang="en-US" sz="2000" dirty="0">
              <a:latin typeface="+mj-ea"/>
              <a:ea typeface="+mj-ea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j-ea"/>
                <a:ea typeface="+mj-ea"/>
              </a:rPr>
              <a:t>왜 트랜스포트 계층이 중요한가</a:t>
            </a:r>
            <a:r>
              <a:rPr lang="en-US" altLang="ko-KR" sz="2400" dirty="0">
                <a:latin typeface="+mj-ea"/>
                <a:ea typeface="+mj-ea"/>
              </a:rPr>
              <a:t>? </a:t>
            </a:r>
            <a:endParaRPr lang="ko-KR" altLang="en-US" sz="2400" dirty="0">
              <a:latin typeface="+mj-ea"/>
              <a:ea typeface="+mj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</a:rPr>
              <a:t>통신</a:t>
            </a:r>
            <a:r>
              <a:rPr lang="en-US" altLang="ko-KR" sz="2000" dirty="0">
                <a:latin typeface="+mj-ea"/>
              </a:rPr>
              <a:t> </a:t>
            </a:r>
            <a:r>
              <a:rPr lang="ko-KR" altLang="en-US" sz="2000" dirty="0">
                <a:latin typeface="+mj-ea"/>
              </a:rPr>
              <a:t>응용이 필요로 하는 논리적</a:t>
            </a:r>
            <a:r>
              <a:rPr lang="en-US" altLang="ko-KR" sz="2000" dirty="0">
                <a:latin typeface="+mj-ea"/>
              </a:rPr>
              <a:t>(logical) </a:t>
            </a:r>
            <a:r>
              <a:rPr lang="ko-KR" altLang="en-US" sz="2000" dirty="0">
                <a:latin typeface="+mj-ea"/>
              </a:rPr>
              <a:t>연결 서비스 제공</a:t>
            </a:r>
            <a:endParaRPr lang="en-US" altLang="ko-KR" sz="2000" dirty="0">
              <a:latin typeface="+mj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</a:rPr>
              <a:t>즉</a:t>
            </a:r>
            <a:r>
              <a:rPr lang="en-US" altLang="ko-KR" sz="2000" dirty="0">
                <a:latin typeface="+mj-ea"/>
              </a:rPr>
              <a:t>, (</a:t>
            </a:r>
            <a:r>
              <a:rPr lang="ko-KR" altLang="en-US" sz="2000" dirty="0">
                <a:latin typeface="+mj-ea"/>
              </a:rPr>
              <a:t>통신</a:t>
            </a:r>
            <a:r>
              <a:rPr lang="en-US" altLang="ko-KR" sz="2000" dirty="0">
                <a:latin typeface="+mj-ea"/>
              </a:rPr>
              <a:t>) </a:t>
            </a:r>
            <a:r>
              <a:rPr lang="ko-KR" altLang="en-US" sz="2000" dirty="0">
                <a:latin typeface="+mj-ea"/>
              </a:rPr>
              <a:t>응용이 직접 사용하는 계층</a:t>
            </a:r>
            <a:endParaRPr lang="en-US" altLang="ko-KR" sz="2000" dirty="0">
              <a:latin typeface="+mj-ea"/>
              <a:ea typeface="+mj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응용이 통신의 복잡성에서 해방되기 위해서는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 트랜스포트 계층이 모든 문제를 해결해서 서비스로 제공되어야 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latin typeface="Times New Roman" pitchFamily="18" charset="0"/>
              </a:rPr>
              <a:t>종단간 프로토콜 개요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57962" y="2905551"/>
            <a:ext cx="1281281" cy="592702"/>
            <a:chOff x="1666165" y="2050011"/>
            <a:chExt cx="1278436" cy="725207"/>
          </a:xfrm>
        </p:grpSpPr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1666165" y="2056976"/>
              <a:ext cx="318217" cy="335938"/>
            </a:xfrm>
            <a:custGeom>
              <a:avLst/>
              <a:gdLst>
                <a:gd name="T0" fmla="*/ 0 w 169"/>
                <a:gd name="T1" fmla="*/ 3153 h 168"/>
                <a:gd name="T2" fmla="*/ 3130 w 169"/>
                <a:gd name="T3" fmla="*/ 3153 h 168"/>
                <a:gd name="T4" fmla="*/ 3130 w 169"/>
                <a:gd name="T5" fmla="*/ 0 h 168"/>
                <a:gd name="T6" fmla="*/ 0 w 169"/>
                <a:gd name="T7" fmla="*/ 0 h 168"/>
                <a:gd name="T8" fmla="*/ 0 w 169"/>
                <a:gd name="T9" fmla="*/ 3153 h 168"/>
                <a:gd name="T10" fmla="*/ 0 w 169"/>
                <a:gd name="T11" fmla="*/ 3153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168"/>
                <a:gd name="T20" fmla="*/ 169 w 169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168">
                  <a:moveTo>
                    <a:pt x="0" y="168"/>
                  </a:moveTo>
                  <a:lnTo>
                    <a:pt x="169" y="16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2003444" y="2264342"/>
              <a:ext cx="603877" cy="11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auto">
            <a:xfrm>
              <a:off x="2626384" y="2050011"/>
              <a:ext cx="318217" cy="335938"/>
            </a:xfrm>
            <a:custGeom>
              <a:avLst/>
              <a:gdLst>
                <a:gd name="T0" fmla="*/ 0 w 169"/>
                <a:gd name="T1" fmla="*/ 3153 h 168"/>
                <a:gd name="T2" fmla="*/ 3130 w 169"/>
                <a:gd name="T3" fmla="*/ 3153 h 168"/>
                <a:gd name="T4" fmla="*/ 3130 w 169"/>
                <a:gd name="T5" fmla="*/ 0 h 168"/>
                <a:gd name="T6" fmla="*/ 0 w 169"/>
                <a:gd name="T7" fmla="*/ 0 h 168"/>
                <a:gd name="T8" fmla="*/ 0 w 169"/>
                <a:gd name="T9" fmla="*/ 3153 h 168"/>
                <a:gd name="T10" fmla="*/ 0 w 169"/>
                <a:gd name="T11" fmla="*/ 3153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168"/>
                <a:gd name="T20" fmla="*/ 169 w 169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168">
                  <a:moveTo>
                    <a:pt x="0" y="168"/>
                  </a:moveTo>
                  <a:lnTo>
                    <a:pt x="169" y="16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5448" y="2498219"/>
              <a:ext cx="882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링크연결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01824" y="3777422"/>
            <a:ext cx="2560108" cy="1019730"/>
            <a:chOff x="1873560" y="3284985"/>
            <a:chExt cx="2554424" cy="1247701"/>
          </a:xfrm>
        </p:grpSpPr>
        <p:grpSp>
          <p:nvGrpSpPr>
            <p:cNvPr id="21" name="그룹 20"/>
            <p:cNvGrpSpPr/>
            <p:nvPr/>
          </p:nvGrpSpPr>
          <p:grpSpPr>
            <a:xfrm>
              <a:off x="1873560" y="3284985"/>
              <a:ext cx="2554424" cy="739905"/>
              <a:chOff x="1873560" y="3284984"/>
              <a:chExt cx="3922576" cy="808700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3937245" y="3297220"/>
                <a:ext cx="1199352" cy="355961"/>
              </a:xfrm>
              <a:custGeom>
                <a:avLst/>
                <a:gdLst>
                  <a:gd name="T0" fmla="*/ 0 w 637"/>
                  <a:gd name="T1" fmla="*/ 4 h 533"/>
                  <a:gd name="T2" fmla="*/ 93 w 637"/>
                  <a:gd name="T3" fmla="*/ 4 h 533"/>
                  <a:gd name="T4" fmla="*/ 276 w 637"/>
                  <a:gd name="T5" fmla="*/ 4 h 533"/>
                  <a:gd name="T6" fmla="*/ 588 w 637"/>
                  <a:gd name="T7" fmla="*/ 2 h 533"/>
                  <a:gd name="T8" fmla="*/ 981 w 637"/>
                  <a:gd name="T9" fmla="*/ 2 h 533"/>
                  <a:gd name="T10" fmla="*/ 1497 w 637"/>
                  <a:gd name="T11" fmla="*/ 1 h 533"/>
                  <a:gd name="T12" fmla="*/ 2056 w 637"/>
                  <a:gd name="T13" fmla="*/ 1 h 533"/>
                  <a:gd name="T14" fmla="*/ 2684 w 637"/>
                  <a:gd name="T15" fmla="*/ 0 h 533"/>
                  <a:gd name="T16" fmla="*/ 3313 w 637"/>
                  <a:gd name="T17" fmla="*/ 1 h 533"/>
                  <a:gd name="T18" fmla="*/ 3976 w 637"/>
                  <a:gd name="T19" fmla="*/ 1 h 533"/>
                  <a:gd name="T20" fmla="*/ 4650 w 637"/>
                  <a:gd name="T21" fmla="*/ 2 h 533"/>
                  <a:gd name="T22" fmla="*/ 5238 w 637"/>
                  <a:gd name="T23" fmla="*/ 4 h 533"/>
                  <a:gd name="T24" fmla="*/ 5683 w 637"/>
                  <a:gd name="T25" fmla="*/ 6 h 533"/>
                  <a:gd name="T26" fmla="*/ 6033 w 637"/>
                  <a:gd name="T27" fmla="*/ 8 h 533"/>
                  <a:gd name="T28" fmla="*/ 6242 w 637"/>
                  <a:gd name="T29" fmla="*/ 10 h 533"/>
                  <a:gd name="T30" fmla="*/ 6397 w 637"/>
                  <a:gd name="T31" fmla="*/ 11 h 533"/>
                  <a:gd name="T32" fmla="*/ 6463 w 637"/>
                  <a:gd name="T33" fmla="*/ 12 h 533"/>
                  <a:gd name="T34" fmla="*/ 6499 w 637"/>
                  <a:gd name="T35" fmla="*/ 13 h 533"/>
                  <a:gd name="T36" fmla="*/ 6499 w 637"/>
                  <a:gd name="T37" fmla="*/ 14 h 533"/>
                  <a:gd name="T38" fmla="*/ 6463 w 637"/>
                  <a:gd name="T39" fmla="*/ 15 h 533"/>
                  <a:gd name="T40" fmla="*/ 6463 w 637"/>
                  <a:gd name="T41" fmla="*/ 15 h 533"/>
                  <a:gd name="T42" fmla="*/ 6499 w 637"/>
                  <a:gd name="T43" fmla="*/ 15 h 533"/>
                  <a:gd name="T44" fmla="*/ 6631 w 637"/>
                  <a:gd name="T45" fmla="*/ 14 h 533"/>
                  <a:gd name="T46" fmla="*/ 6839 w 637"/>
                  <a:gd name="T47" fmla="*/ 14 h 533"/>
                  <a:gd name="T48" fmla="*/ 7099 w 637"/>
                  <a:gd name="T49" fmla="*/ 13 h 533"/>
                  <a:gd name="T50" fmla="*/ 7406 w 637"/>
                  <a:gd name="T51" fmla="*/ 13 h 533"/>
                  <a:gd name="T52" fmla="*/ 7779 w 637"/>
                  <a:gd name="T53" fmla="*/ 13 h 533"/>
                  <a:gd name="T54" fmla="*/ 8132 w 637"/>
                  <a:gd name="T55" fmla="*/ 13 h 533"/>
                  <a:gd name="T56" fmla="*/ 8550 w 637"/>
                  <a:gd name="T57" fmla="*/ 13 h 533"/>
                  <a:gd name="T58" fmla="*/ 8948 w 637"/>
                  <a:gd name="T59" fmla="*/ 14 h 533"/>
                  <a:gd name="T60" fmla="*/ 9346 w 637"/>
                  <a:gd name="T61" fmla="*/ 15 h 533"/>
                  <a:gd name="T62" fmla="*/ 9697 w 637"/>
                  <a:gd name="T63" fmla="*/ 16 h 533"/>
                  <a:gd name="T64" fmla="*/ 9980 w 637"/>
                  <a:gd name="T65" fmla="*/ 18 h 533"/>
                  <a:gd name="T66" fmla="*/ 10095 w 637"/>
                  <a:gd name="T67" fmla="*/ 19 h 533"/>
                  <a:gd name="T68" fmla="*/ 10163 w 637"/>
                  <a:gd name="T69" fmla="*/ 21 h 533"/>
                  <a:gd name="T70" fmla="*/ 10163 w 637"/>
                  <a:gd name="T71" fmla="*/ 22 h 533"/>
                  <a:gd name="T72" fmla="*/ 10135 w 637"/>
                  <a:gd name="T73" fmla="*/ 24 h 533"/>
                  <a:gd name="T74" fmla="*/ 10050 w 637"/>
                  <a:gd name="T75" fmla="*/ 25 h 533"/>
                  <a:gd name="T76" fmla="*/ 9980 w 637"/>
                  <a:gd name="T77" fmla="*/ 26 h 533"/>
                  <a:gd name="T78" fmla="*/ 9945 w 637"/>
                  <a:gd name="T79" fmla="*/ 26 h 533"/>
                  <a:gd name="T80" fmla="*/ 9905 w 637"/>
                  <a:gd name="T81" fmla="*/ 26 h 533"/>
                  <a:gd name="T82" fmla="*/ 9980 w 637"/>
                  <a:gd name="T83" fmla="*/ 26 h 533"/>
                  <a:gd name="T84" fmla="*/ 10095 w 637"/>
                  <a:gd name="T85" fmla="*/ 27 h 533"/>
                  <a:gd name="T86" fmla="*/ 10330 w 637"/>
                  <a:gd name="T87" fmla="*/ 28 h 533"/>
                  <a:gd name="T88" fmla="*/ 10581 w 637"/>
                  <a:gd name="T89" fmla="*/ 28 h 533"/>
                  <a:gd name="T90" fmla="*/ 10857 w 637"/>
                  <a:gd name="T91" fmla="*/ 29 h 533"/>
                  <a:gd name="T92" fmla="*/ 11128 w 637"/>
                  <a:gd name="T93" fmla="*/ 31 h 533"/>
                  <a:gd name="T94" fmla="*/ 11352 w 637"/>
                  <a:gd name="T95" fmla="*/ 33 h 533"/>
                  <a:gd name="T96" fmla="*/ 11587 w 637"/>
                  <a:gd name="T97" fmla="*/ 35 h 533"/>
                  <a:gd name="T98" fmla="*/ 11703 w 637"/>
                  <a:gd name="T99" fmla="*/ 38 h 533"/>
                  <a:gd name="T100" fmla="*/ 11795 w 637"/>
                  <a:gd name="T101" fmla="*/ 41 h 53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37"/>
                  <a:gd name="T154" fmla="*/ 0 h 533"/>
                  <a:gd name="T155" fmla="*/ 637 w 637"/>
                  <a:gd name="T156" fmla="*/ 533 h 53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37" h="533">
                    <a:moveTo>
                      <a:pt x="0" y="56"/>
                    </a:moveTo>
                    <a:lnTo>
                      <a:pt x="5" y="54"/>
                    </a:lnTo>
                    <a:lnTo>
                      <a:pt x="15" y="45"/>
                    </a:lnTo>
                    <a:lnTo>
                      <a:pt x="32" y="34"/>
                    </a:lnTo>
                    <a:lnTo>
                      <a:pt x="53" y="24"/>
                    </a:lnTo>
                    <a:lnTo>
                      <a:pt x="81" y="13"/>
                    </a:lnTo>
                    <a:lnTo>
                      <a:pt x="111" y="5"/>
                    </a:lnTo>
                    <a:lnTo>
                      <a:pt x="145" y="0"/>
                    </a:lnTo>
                    <a:lnTo>
                      <a:pt x="179" y="3"/>
                    </a:lnTo>
                    <a:lnTo>
                      <a:pt x="215" y="11"/>
                    </a:lnTo>
                    <a:lnTo>
                      <a:pt x="251" y="30"/>
                    </a:lnTo>
                    <a:lnTo>
                      <a:pt x="283" y="54"/>
                    </a:lnTo>
                    <a:lnTo>
                      <a:pt x="307" y="77"/>
                    </a:lnTo>
                    <a:lnTo>
                      <a:pt x="326" y="101"/>
                    </a:lnTo>
                    <a:lnTo>
                      <a:pt x="337" y="122"/>
                    </a:lnTo>
                    <a:lnTo>
                      <a:pt x="345" y="141"/>
                    </a:lnTo>
                    <a:lnTo>
                      <a:pt x="349" y="156"/>
                    </a:lnTo>
                    <a:lnTo>
                      <a:pt x="351" y="171"/>
                    </a:lnTo>
                    <a:lnTo>
                      <a:pt x="351" y="181"/>
                    </a:lnTo>
                    <a:lnTo>
                      <a:pt x="349" y="188"/>
                    </a:lnTo>
                    <a:lnTo>
                      <a:pt x="349" y="190"/>
                    </a:lnTo>
                    <a:lnTo>
                      <a:pt x="351" y="188"/>
                    </a:lnTo>
                    <a:lnTo>
                      <a:pt x="358" y="184"/>
                    </a:lnTo>
                    <a:lnTo>
                      <a:pt x="369" y="177"/>
                    </a:lnTo>
                    <a:lnTo>
                      <a:pt x="383" y="171"/>
                    </a:lnTo>
                    <a:lnTo>
                      <a:pt x="400" y="167"/>
                    </a:lnTo>
                    <a:lnTo>
                      <a:pt x="420" y="162"/>
                    </a:lnTo>
                    <a:lnTo>
                      <a:pt x="439" y="162"/>
                    </a:lnTo>
                    <a:lnTo>
                      <a:pt x="462" y="167"/>
                    </a:lnTo>
                    <a:lnTo>
                      <a:pt x="483" y="175"/>
                    </a:lnTo>
                    <a:lnTo>
                      <a:pt x="505" y="190"/>
                    </a:lnTo>
                    <a:lnTo>
                      <a:pt x="524" y="209"/>
                    </a:lnTo>
                    <a:lnTo>
                      <a:pt x="539" y="230"/>
                    </a:lnTo>
                    <a:lnTo>
                      <a:pt x="545" y="250"/>
                    </a:lnTo>
                    <a:lnTo>
                      <a:pt x="549" y="271"/>
                    </a:lnTo>
                    <a:lnTo>
                      <a:pt x="549" y="288"/>
                    </a:lnTo>
                    <a:lnTo>
                      <a:pt x="547" y="305"/>
                    </a:lnTo>
                    <a:lnTo>
                      <a:pt x="543" y="320"/>
                    </a:lnTo>
                    <a:lnTo>
                      <a:pt x="539" y="331"/>
                    </a:lnTo>
                    <a:lnTo>
                      <a:pt x="537" y="337"/>
                    </a:lnTo>
                    <a:lnTo>
                      <a:pt x="535" y="341"/>
                    </a:lnTo>
                    <a:lnTo>
                      <a:pt x="539" y="341"/>
                    </a:lnTo>
                    <a:lnTo>
                      <a:pt x="545" y="348"/>
                    </a:lnTo>
                    <a:lnTo>
                      <a:pt x="558" y="354"/>
                    </a:lnTo>
                    <a:lnTo>
                      <a:pt x="571" y="367"/>
                    </a:lnTo>
                    <a:lnTo>
                      <a:pt x="586" y="382"/>
                    </a:lnTo>
                    <a:lnTo>
                      <a:pt x="601" y="403"/>
                    </a:lnTo>
                    <a:lnTo>
                      <a:pt x="613" y="426"/>
                    </a:lnTo>
                    <a:lnTo>
                      <a:pt x="626" y="456"/>
                    </a:lnTo>
                    <a:lnTo>
                      <a:pt x="632" y="492"/>
                    </a:lnTo>
                    <a:lnTo>
                      <a:pt x="637" y="533"/>
                    </a:lnTo>
                  </a:path>
                </a:pathLst>
              </a:cu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2374516" y="3284984"/>
                <a:ext cx="1562729" cy="382658"/>
              </a:xfrm>
              <a:custGeom>
                <a:avLst/>
                <a:gdLst>
                  <a:gd name="T0" fmla="*/ 0 w 830"/>
                  <a:gd name="T1" fmla="*/ 43 h 573"/>
                  <a:gd name="T2" fmla="*/ 210 w 830"/>
                  <a:gd name="T3" fmla="*/ 37 h 573"/>
                  <a:gd name="T4" fmla="*/ 627 w 830"/>
                  <a:gd name="T5" fmla="*/ 33 h 573"/>
                  <a:gd name="T6" fmla="*/ 1187 w 830"/>
                  <a:gd name="T7" fmla="*/ 30 h 573"/>
                  <a:gd name="T8" fmla="*/ 1655 w 830"/>
                  <a:gd name="T9" fmla="*/ 28 h 573"/>
                  <a:gd name="T10" fmla="*/ 1848 w 830"/>
                  <a:gd name="T11" fmla="*/ 28 h 573"/>
                  <a:gd name="T12" fmla="*/ 1775 w 830"/>
                  <a:gd name="T13" fmla="*/ 27 h 573"/>
                  <a:gd name="T14" fmla="*/ 1655 w 830"/>
                  <a:gd name="T15" fmla="*/ 25 h 573"/>
                  <a:gd name="T16" fmla="*/ 1613 w 830"/>
                  <a:gd name="T17" fmla="*/ 22 h 573"/>
                  <a:gd name="T18" fmla="*/ 1823 w 830"/>
                  <a:gd name="T19" fmla="*/ 19 h 573"/>
                  <a:gd name="T20" fmla="*/ 2408 w 830"/>
                  <a:gd name="T21" fmla="*/ 16 h 573"/>
                  <a:gd name="T22" fmla="*/ 3243 w 830"/>
                  <a:gd name="T23" fmla="*/ 14 h 573"/>
                  <a:gd name="T24" fmla="*/ 4018 w 830"/>
                  <a:gd name="T25" fmla="*/ 14 h 573"/>
                  <a:gd name="T26" fmla="*/ 4690 w 830"/>
                  <a:gd name="T27" fmla="*/ 15 h 573"/>
                  <a:gd name="T28" fmla="*/ 5133 w 830"/>
                  <a:gd name="T29" fmla="*/ 16 h 573"/>
                  <a:gd name="T30" fmla="*/ 5278 w 830"/>
                  <a:gd name="T31" fmla="*/ 16 h 573"/>
                  <a:gd name="T32" fmla="*/ 5278 w 830"/>
                  <a:gd name="T33" fmla="*/ 16 h 573"/>
                  <a:gd name="T34" fmla="*/ 5278 w 830"/>
                  <a:gd name="T35" fmla="*/ 13 h 573"/>
                  <a:gd name="T36" fmla="*/ 5515 w 830"/>
                  <a:gd name="T37" fmla="*/ 11 h 573"/>
                  <a:gd name="T38" fmla="*/ 6074 w 830"/>
                  <a:gd name="T39" fmla="*/ 7 h 573"/>
                  <a:gd name="T40" fmla="*/ 7099 w 830"/>
                  <a:gd name="T41" fmla="*/ 4 h 573"/>
                  <a:gd name="T42" fmla="*/ 8446 w 830"/>
                  <a:gd name="T43" fmla="*/ 1 h 573"/>
                  <a:gd name="T44" fmla="*/ 9697 w 830"/>
                  <a:gd name="T45" fmla="*/ 2 h 573"/>
                  <a:gd name="T46" fmla="*/ 10764 w 830"/>
                  <a:gd name="T47" fmla="*/ 3 h 573"/>
                  <a:gd name="T48" fmla="*/ 11490 w 830"/>
                  <a:gd name="T49" fmla="*/ 5 h 573"/>
                  <a:gd name="T50" fmla="*/ 11744 w 830"/>
                  <a:gd name="T51" fmla="*/ 6 h 573"/>
                  <a:gd name="T52" fmla="*/ 11795 w 830"/>
                  <a:gd name="T53" fmla="*/ 5 h 573"/>
                  <a:gd name="T54" fmla="*/ 11911 w 830"/>
                  <a:gd name="T55" fmla="*/ 4 h 573"/>
                  <a:gd name="T56" fmla="*/ 12187 w 830"/>
                  <a:gd name="T57" fmla="*/ 2 h 573"/>
                  <a:gd name="T58" fmla="*/ 12689 w 830"/>
                  <a:gd name="T59" fmla="*/ 1 h 573"/>
                  <a:gd name="T60" fmla="*/ 13553 w 830"/>
                  <a:gd name="T61" fmla="*/ 0 h 573"/>
                  <a:gd name="T62" fmla="*/ 14434 w 830"/>
                  <a:gd name="T63" fmla="*/ 1 h 573"/>
                  <a:gd name="T64" fmla="*/ 14945 w 830"/>
                  <a:gd name="T65" fmla="*/ 2 h 573"/>
                  <a:gd name="T66" fmla="*/ 15256 w 830"/>
                  <a:gd name="T67" fmla="*/ 4 h 573"/>
                  <a:gd name="T68" fmla="*/ 15328 w 830"/>
                  <a:gd name="T69" fmla="*/ 5 h 573"/>
                  <a:gd name="T70" fmla="*/ 15373 w 830"/>
                  <a:gd name="T71" fmla="*/ 6 h 57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30"/>
                  <a:gd name="T109" fmla="*/ 0 h 573"/>
                  <a:gd name="T110" fmla="*/ 830 w 830"/>
                  <a:gd name="T111" fmla="*/ 573 h 57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30" h="573">
                    <a:moveTo>
                      <a:pt x="2" y="573"/>
                    </a:moveTo>
                    <a:lnTo>
                      <a:pt x="0" y="550"/>
                    </a:lnTo>
                    <a:lnTo>
                      <a:pt x="2" y="509"/>
                    </a:lnTo>
                    <a:lnTo>
                      <a:pt x="11" y="475"/>
                    </a:lnTo>
                    <a:lnTo>
                      <a:pt x="21" y="445"/>
                    </a:lnTo>
                    <a:lnTo>
                      <a:pt x="34" y="420"/>
                    </a:lnTo>
                    <a:lnTo>
                      <a:pt x="49" y="399"/>
                    </a:lnTo>
                    <a:lnTo>
                      <a:pt x="64" y="384"/>
                    </a:lnTo>
                    <a:lnTo>
                      <a:pt x="79" y="371"/>
                    </a:lnTo>
                    <a:lnTo>
                      <a:pt x="89" y="364"/>
                    </a:lnTo>
                    <a:lnTo>
                      <a:pt x="98" y="358"/>
                    </a:lnTo>
                    <a:lnTo>
                      <a:pt x="100" y="358"/>
                    </a:lnTo>
                    <a:lnTo>
                      <a:pt x="98" y="356"/>
                    </a:lnTo>
                    <a:lnTo>
                      <a:pt x="96" y="347"/>
                    </a:lnTo>
                    <a:lnTo>
                      <a:pt x="92" y="337"/>
                    </a:lnTo>
                    <a:lnTo>
                      <a:pt x="89" y="322"/>
                    </a:lnTo>
                    <a:lnTo>
                      <a:pt x="87" y="307"/>
                    </a:lnTo>
                    <a:lnTo>
                      <a:pt x="87" y="288"/>
                    </a:lnTo>
                    <a:lnTo>
                      <a:pt x="89" y="266"/>
                    </a:lnTo>
                    <a:lnTo>
                      <a:pt x="98" y="247"/>
                    </a:lnTo>
                    <a:lnTo>
                      <a:pt x="111" y="226"/>
                    </a:lnTo>
                    <a:lnTo>
                      <a:pt x="130" y="207"/>
                    </a:lnTo>
                    <a:lnTo>
                      <a:pt x="151" y="192"/>
                    </a:lnTo>
                    <a:lnTo>
                      <a:pt x="175" y="183"/>
                    </a:lnTo>
                    <a:lnTo>
                      <a:pt x="196" y="179"/>
                    </a:lnTo>
                    <a:lnTo>
                      <a:pt x="217" y="179"/>
                    </a:lnTo>
                    <a:lnTo>
                      <a:pt x="236" y="183"/>
                    </a:lnTo>
                    <a:lnTo>
                      <a:pt x="253" y="190"/>
                    </a:lnTo>
                    <a:lnTo>
                      <a:pt x="266" y="194"/>
                    </a:lnTo>
                    <a:lnTo>
                      <a:pt x="277" y="200"/>
                    </a:lnTo>
                    <a:lnTo>
                      <a:pt x="283" y="205"/>
                    </a:lnTo>
                    <a:lnTo>
                      <a:pt x="285" y="207"/>
                    </a:lnTo>
                    <a:lnTo>
                      <a:pt x="285" y="205"/>
                    </a:lnTo>
                    <a:lnTo>
                      <a:pt x="285" y="198"/>
                    </a:lnTo>
                    <a:lnTo>
                      <a:pt x="285" y="188"/>
                    </a:lnTo>
                    <a:lnTo>
                      <a:pt x="285" y="173"/>
                    </a:lnTo>
                    <a:lnTo>
                      <a:pt x="290" y="158"/>
                    </a:lnTo>
                    <a:lnTo>
                      <a:pt x="298" y="139"/>
                    </a:lnTo>
                    <a:lnTo>
                      <a:pt x="311" y="117"/>
                    </a:lnTo>
                    <a:lnTo>
                      <a:pt x="328" y="94"/>
                    </a:lnTo>
                    <a:lnTo>
                      <a:pt x="351" y="71"/>
                    </a:lnTo>
                    <a:lnTo>
                      <a:pt x="383" y="47"/>
                    </a:lnTo>
                    <a:lnTo>
                      <a:pt x="419" y="28"/>
                    </a:lnTo>
                    <a:lnTo>
                      <a:pt x="456" y="19"/>
                    </a:lnTo>
                    <a:lnTo>
                      <a:pt x="492" y="17"/>
                    </a:lnTo>
                    <a:lnTo>
                      <a:pt x="524" y="22"/>
                    </a:lnTo>
                    <a:lnTo>
                      <a:pt x="556" y="30"/>
                    </a:lnTo>
                    <a:lnTo>
                      <a:pt x="581" y="41"/>
                    </a:lnTo>
                    <a:lnTo>
                      <a:pt x="605" y="53"/>
                    </a:lnTo>
                    <a:lnTo>
                      <a:pt x="620" y="64"/>
                    </a:lnTo>
                    <a:lnTo>
                      <a:pt x="632" y="71"/>
                    </a:lnTo>
                    <a:lnTo>
                      <a:pt x="634" y="73"/>
                    </a:lnTo>
                    <a:lnTo>
                      <a:pt x="634" y="71"/>
                    </a:lnTo>
                    <a:lnTo>
                      <a:pt x="637" y="66"/>
                    </a:lnTo>
                    <a:lnTo>
                      <a:pt x="639" y="58"/>
                    </a:lnTo>
                    <a:lnTo>
                      <a:pt x="643" y="47"/>
                    </a:lnTo>
                    <a:lnTo>
                      <a:pt x="649" y="36"/>
                    </a:lnTo>
                    <a:lnTo>
                      <a:pt x="658" y="26"/>
                    </a:lnTo>
                    <a:lnTo>
                      <a:pt x="671" y="15"/>
                    </a:lnTo>
                    <a:lnTo>
                      <a:pt x="685" y="7"/>
                    </a:lnTo>
                    <a:lnTo>
                      <a:pt x="707" y="2"/>
                    </a:lnTo>
                    <a:lnTo>
                      <a:pt x="732" y="0"/>
                    </a:lnTo>
                    <a:lnTo>
                      <a:pt x="758" y="2"/>
                    </a:lnTo>
                    <a:lnTo>
                      <a:pt x="779" y="7"/>
                    </a:lnTo>
                    <a:lnTo>
                      <a:pt x="796" y="15"/>
                    </a:lnTo>
                    <a:lnTo>
                      <a:pt x="807" y="26"/>
                    </a:lnTo>
                    <a:lnTo>
                      <a:pt x="817" y="36"/>
                    </a:lnTo>
                    <a:lnTo>
                      <a:pt x="824" y="47"/>
                    </a:lnTo>
                    <a:lnTo>
                      <a:pt x="826" y="58"/>
                    </a:lnTo>
                    <a:lnTo>
                      <a:pt x="828" y="66"/>
                    </a:lnTo>
                    <a:lnTo>
                      <a:pt x="830" y="71"/>
                    </a:lnTo>
                    <a:lnTo>
                      <a:pt x="830" y="73"/>
                    </a:lnTo>
                  </a:path>
                </a:pathLst>
              </a:cu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2378717" y="3665418"/>
                <a:ext cx="1202503" cy="351512"/>
              </a:xfrm>
              <a:custGeom>
                <a:avLst/>
                <a:gdLst>
                  <a:gd name="T0" fmla="*/ 11807 w 639"/>
                  <a:gd name="T1" fmla="*/ 37 h 526"/>
                  <a:gd name="T2" fmla="*/ 11764 w 639"/>
                  <a:gd name="T3" fmla="*/ 37 h 526"/>
                  <a:gd name="T4" fmla="*/ 11565 w 639"/>
                  <a:gd name="T5" fmla="*/ 37 h 526"/>
                  <a:gd name="T6" fmla="*/ 11248 w 639"/>
                  <a:gd name="T7" fmla="*/ 38 h 526"/>
                  <a:gd name="T8" fmla="*/ 10868 w 639"/>
                  <a:gd name="T9" fmla="*/ 39 h 526"/>
                  <a:gd name="T10" fmla="*/ 10339 w 639"/>
                  <a:gd name="T11" fmla="*/ 40 h 526"/>
                  <a:gd name="T12" fmla="*/ 9793 w 639"/>
                  <a:gd name="T13" fmla="*/ 41 h 526"/>
                  <a:gd name="T14" fmla="*/ 9164 w 639"/>
                  <a:gd name="T15" fmla="*/ 41 h 526"/>
                  <a:gd name="T16" fmla="*/ 8538 w 639"/>
                  <a:gd name="T17" fmla="*/ 41 h 526"/>
                  <a:gd name="T18" fmla="*/ 7863 w 639"/>
                  <a:gd name="T19" fmla="*/ 40 h 526"/>
                  <a:gd name="T20" fmla="*/ 7209 w 639"/>
                  <a:gd name="T21" fmla="*/ 39 h 526"/>
                  <a:gd name="T22" fmla="*/ 6610 w 639"/>
                  <a:gd name="T23" fmla="*/ 37 h 526"/>
                  <a:gd name="T24" fmla="*/ 6132 w 639"/>
                  <a:gd name="T25" fmla="*/ 35 h 526"/>
                  <a:gd name="T26" fmla="*/ 5818 w 639"/>
                  <a:gd name="T27" fmla="*/ 34 h 526"/>
                  <a:gd name="T28" fmla="*/ 5574 w 639"/>
                  <a:gd name="T29" fmla="*/ 32 h 526"/>
                  <a:gd name="T30" fmla="*/ 5465 w 639"/>
                  <a:gd name="T31" fmla="*/ 30 h 526"/>
                  <a:gd name="T32" fmla="*/ 5392 w 639"/>
                  <a:gd name="T33" fmla="*/ 29 h 526"/>
                  <a:gd name="T34" fmla="*/ 5361 w 639"/>
                  <a:gd name="T35" fmla="*/ 28 h 526"/>
                  <a:gd name="T36" fmla="*/ 5361 w 639"/>
                  <a:gd name="T37" fmla="*/ 26 h 526"/>
                  <a:gd name="T38" fmla="*/ 5392 w 639"/>
                  <a:gd name="T39" fmla="*/ 26 h 526"/>
                  <a:gd name="T40" fmla="*/ 5392 w 639"/>
                  <a:gd name="T41" fmla="*/ 26 h 526"/>
                  <a:gd name="T42" fmla="*/ 5361 w 639"/>
                  <a:gd name="T43" fmla="*/ 26 h 526"/>
                  <a:gd name="T44" fmla="*/ 5223 w 639"/>
                  <a:gd name="T45" fmla="*/ 26 h 526"/>
                  <a:gd name="T46" fmla="*/ 5041 w 639"/>
                  <a:gd name="T47" fmla="*/ 27 h 526"/>
                  <a:gd name="T48" fmla="*/ 4765 w 639"/>
                  <a:gd name="T49" fmla="*/ 28 h 526"/>
                  <a:gd name="T50" fmla="*/ 4453 w 639"/>
                  <a:gd name="T51" fmla="*/ 28 h 526"/>
                  <a:gd name="T52" fmla="*/ 4103 w 639"/>
                  <a:gd name="T53" fmla="*/ 28 h 526"/>
                  <a:gd name="T54" fmla="*/ 3734 w 639"/>
                  <a:gd name="T55" fmla="*/ 28 h 526"/>
                  <a:gd name="T56" fmla="*/ 3308 w 639"/>
                  <a:gd name="T57" fmla="*/ 28 h 526"/>
                  <a:gd name="T58" fmla="*/ 2915 w 639"/>
                  <a:gd name="T59" fmla="*/ 28 h 526"/>
                  <a:gd name="T60" fmla="*/ 2476 w 639"/>
                  <a:gd name="T61" fmla="*/ 26 h 526"/>
                  <a:gd name="T62" fmla="*/ 2122 w 639"/>
                  <a:gd name="T63" fmla="*/ 25 h 526"/>
                  <a:gd name="T64" fmla="*/ 1889 w 639"/>
                  <a:gd name="T65" fmla="*/ 23 h 526"/>
                  <a:gd name="T66" fmla="*/ 1772 w 639"/>
                  <a:gd name="T67" fmla="*/ 21 h 526"/>
                  <a:gd name="T68" fmla="*/ 1702 w 639"/>
                  <a:gd name="T69" fmla="*/ 20 h 526"/>
                  <a:gd name="T70" fmla="*/ 1702 w 639"/>
                  <a:gd name="T71" fmla="*/ 19 h 526"/>
                  <a:gd name="T72" fmla="*/ 1731 w 639"/>
                  <a:gd name="T73" fmla="*/ 17 h 526"/>
                  <a:gd name="T74" fmla="*/ 1812 w 639"/>
                  <a:gd name="T75" fmla="*/ 16 h 526"/>
                  <a:gd name="T76" fmla="*/ 1846 w 639"/>
                  <a:gd name="T77" fmla="*/ 15 h 526"/>
                  <a:gd name="T78" fmla="*/ 1917 w 639"/>
                  <a:gd name="T79" fmla="*/ 14 h 526"/>
                  <a:gd name="T80" fmla="*/ 1917 w 639"/>
                  <a:gd name="T81" fmla="*/ 14 h 526"/>
                  <a:gd name="T82" fmla="*/ 1889 w 639"/>
                  <a:gd name="T83" fmla="*/ 14 h 526"/>
                  <a:gd name="T84" fmla="*/ 1731 w 639"/>
                  <a:gd name="T85" fmla="*/ 14 h 526"/>
                  <a:gd name="T86" fmla="*/ 1536 w 639"/>
                  <a:gd name="T87" fmla="*/ 13 h 526"/>
                  <a:gd name="T88" fmla="*/ 1258 w 639"/>
                  <a:gd name="T89" fmla="*/ 13 h 526"/>
                  <a:gd name="T90" fmla="*/ 980 w 639"/>
                  <a:gd name="T91" fmla="*/ 11 h 526"/>
                  <a:gd name="T92" fmla="*/ 668 w 639"/>
                  <a:gd name="T93" fmla="*/ 10 h 526"/>
                  <a:gd name="T94" fmla="*/ 443 w 639"/>
                  <a:gd name="T95" fmla="*/ 8 h 526"/>
                  <a:gd name="T96" fmla="*/ 208 w 639"/>
                  <a:gd name="T97" fmla="*/ 6 h 526"/>
                  <a:gd name="T98" fmla="*/ 41 w 639"/>
                  <a:gd name="T99" fmla="*/ 3 h 526"/>
                  <a:gd name="T100" fmla="*/ 0 w 639"/>
                  <a:gd name="T101" fmla="*/ 0 h 52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39"/>
                  <a:gd name="T154" fmla="*/ 0 h 526"/>
                  <a:gd name="T155" fmla="*/ 639 w 639"/>
                  <a:gd name="T156" fmla="*/ 526 h 52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39" h="526">
                    <a:moveTo>
                      <a:pt x="639" y="469"/>
                    </a:moveTo>
                    <a:lnTo>
                      <a:pt x="637" y="473"/>
                    </a:lnTo>
                    <a:lnTo>
                      <a:pt x="626" y="479"/>
                    </a:lnTo>
                    <a:lnTo>
                      <a:pt x="609" y="490"/>
                    </a:lnTo>
                    <a:lnTo>
                      <a:pt x="588" y="503"/>
                    </a:lnTo>
                    <a:lnTo>
                      <a:pt x="560" y="513"/>
                    </a:lnTo>
                    <a:lnTo>
                      <a:pt x="530" y="522"/>
                    </a:lnTo>
                    <a:lnTo>
                      <a:pt x="496" y="526"/>
                    </a:lnTo>
                    <a:lnTo>
                      <a:pt x="462" y="524"/>
                    </a:lnTo>
                    <a:lnTo>
                      <a:pt x="426" y="515"/>
                    </a:lnTo>
                    <a:lnTo>
                      <a:pt x="390" y="496"/>
                    </a:lnTo>
                    <a:lnTo>
                      <a:pt x="358" y="471"/>
                    </a:lnTo>
                    <a:lnTo>
                      <a:pt x="332" y="447"/>
                    </a:lnTo>
                    <a:lnTo>
                      <a:pt x="315" y="426"/>
                    </a:lnTo>
                    <a:lnTo>
                      <a:pt x="302" y="405"/>
                    </a:lnTo>
                    <a:lnTo>
                      <a:pt x="296" y="385"/>
                    </a:lnTo>
                    <a:lnTo>
                      <a:pt x="292" y="368"/>
                    </a:lnTo>
                    <a:lnTo>
                      <a:pt x="290" y="356"/>
                    </a:lnTo>
                    <a:lnTo>
                      <a:pt x="290" y="345"/>
                    </a:lnTo>
                    <a:lnTo>
                      <a:pt x="292" y="339"/>
                    </a:lnTo>
                    <a:lnTo>
                      <a:pt x="292" y="337"/>
                    </a:lnTo>
                    <a:lnTo>
                      <a:pt x="290" y="337"/>
                    </a:lnTo>
                    <a:lnTo>
                      <a:pt x="283" y="341"/>
                    </a:lnTo>
                    <a:lnTo>
                      <a:pt x="273" y="347"/>
                    </a:lnTo>
                    <a:lnTo>
                      <a:pt x="258" y="354"/>
                    </a:lnTo>
                    <a:lnTo>
                      <a:pt x="241" y="360"/>
                    </a:lnTo>
                    <a:lnTo>
                      <a:pt x="222" y="362"/>
                    </a:lnTo>
                    <a:lnTo>
                      <a:pt x="202" y="364"/>
                    </a:lnTo>
                    <a:lnTo>
                      <a:pt x="179" y="360"/>
                    </a:lnTo>
                    <a:lnTo>
                      <a:pt x="158" y="351"/>
                    </a:lnTo>
                    <a:lnTo>
                      <a:pt x="134" y="337"/>
                    </a:lnTo>
                    <a:lnTo>
                      <a:pt x="115" y="315"/>
                    </a:lnTo>
                    <a:lnTo>
                      <a:pt x="102" y="296"/>
                    </a:lnTo>
                    <a:lnTo>
                      <a:pt x="96" y="275"/>
                    </a:lnTo>
                    <a:lnTo>
                      <a:pt x="92" y="256"/>
                    </a:lnTo>
                    <a:lnTo>
                      <a:pt x="92" y="236"/>
                    </a:lnTo>
                    <a:lnTo>
                      <a:pt x="94" y="219"/>
                    </a:lnTo>
                    <a:lnTo>
                      <a:pt x="98" y="207"/>
                    </a:lnTo>
                    <a:lnTo>
                      <a:pt x="100" y="194"/>
                    </a:lnTo>
                    <a:lnTo>
                      <a:pt x="104" y="187"/>
                    </a:lnTo>
                    <a:lnTo>
                      <a:pt x="104" y="185"/>
                    </a:lnTo>
                    <a:lnTo>
                      <a:pt x="102" y="183"/>
                    </a:lnTo>
                    <a:lnTo>
                      <a:pt x="94" y="179"/>
                    </a:lnTo>
                    <a:lnTo>
                      <a:pt x="83" y="173"/>
                    </a:lnTo>
                    <a:lnTo>
                      <a:pt x="68" y="162"/>
                    </a:lnTo>
                    <a:lnTo>
                      <a:pt x="53" y="147"/>
                    </a:lnTo>
                    <a:lnTo>
                      <a:pt x="36" y="128"/>
                    </a:lnTo>
                    <a:lnTo>
                      <a:pt x="24" y="104"/>
                    </a:lnTo>
                    <a:lnTo>
                      <a:pt x="11" y="75"/>
                    </a:lnTo>
                    <a:lnTo>
                      <a:pt x="2" y="4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>
                <a:off x="3585421" y="3653181"/>
                <a:ext cx="1551176" cy="375984"/>
              </a:xfrm>
              <a:custGeom>
                <a:avLst/>
                <a:gdLst>
                  <a:gd name="T0" fmla="*/ 15204 w 824"/>
                  <a:gd name="T1" fmla="*/ 3 h 564"/>
                  <a:gd name="T2" fmla="*/ 14847 w 824"/>
                  <a:gd name="T3" fmla="*/ 8 h 564"/>
                  <a:gd name="T4" fmla="*/ 14381 w 824"/>
                  <a:gd name="T5" fmla="*/ 12 h 564"/>
                  <a:gd name="T6" fmla="*/ 13861 w 824"/>
                  <a:gd name="T7" fmla="*/ 15 h 564"/>
                  <a:gd name="T8" fmla="*/ 13546 w 824"/>
                  <a:gd name="T9" fmla="*/ 16 h 564"/>
                  <a:gd name="T10" fmla="*/ 13510 w 824"/>
                  <a:gd name="T11" fmla="*/ 16 h 564"/>
                  <a:gd name="T12" fmla="*/ 13678 w 824"/>
                  <a:gd name="T13" fmla="*/ 17 h 564"/>
                  <a:gd name="T14" fmla="*/ 13752 w 824"/>
                  <a:gd name="T15" fmla="*/ 20 h 564"/>
                  <a:gd name="T16" fmla="*/ 13707 w 824"/>
                  <a:gd name="T17" fmla="*/ 23 h 564"/>
                  <a:gd name="T18" fmla="*/ 13307 w 824"/>
                  <a:gd name="T19" fmla="*/ 26 h 564"/>
                  <a:gd name="T20" fmla="*/ 12531 w 824"/>
                  <a:gd name="T21" fmla="*/ 29 h 564"/>
                  <a:gd name="T22" fmla="*/ 11725 w 824"/>
                  <a:gd name="T23" fmla="*/ 30 h 564"/>
                  <a:gd name="T24" fmla="*/ 10995 w 824"/>
                  <a:gd name="T25" fmla="*/ 29 h 564"/>
                  <a:gd name="T26" fmla="*/ 10436 w 824"/>
                  <a:gd name="T27" fmla="*/ 28 h 564"/>
                  <a:gd name="T28" fmla="*/ 10086 w 824"/>
                  <a:gd name="T29" fmla="*/ 28 h 564"/>
                  <a:gd name="T30" fmla="*/ 10086 w 824"/>
                  <a:gd name="T31" fmla="*/ 28 h 564"/>
                  <a:gd name="T32" fmla="*/ 10086 w 824"/>
                  <a:gd name="T33" fmla="*/ 29 h 564"/>
                  <a:gd name="T34" fmla="*/ 10015 w 824"/>
                  <a:gd name="T35" fmla="*/ 31 h 564"/>
                  <a:gd name="T36" fmla="*/ 9601 w 824"/>
                  <a:gd name="T37" fmla="*/ 35 h 564"/>
                  <a:gd name="T38" fmla="*/ 8830 w 824"/>
                  <a:gd name="T39" fmla="*/ 38 h 564"/>
                  <a:gd name="T40" fmla="*/ 7566 w 824"/>
                  <a:gd name="T41" fmla="*/ 41 h 564"/>
                  <a:gd name="T42" fmla="*/ 6256 w 824"/>
                  <a:gd name="T43" fmla="*/ 43 h 564"/>
                  <a:gd name="T44" fmla="*/ 5092 w 824"/>
                  <a:gd name="T45" fmla="*/ 41 h 564"/>
                  <a:gd name="T46" fmla="*/ 4180 w 824"/>
                  <a:gd name="T47" fmla="*/ 40 h 564"/>
                  <a:gd name="T48" fmla="*/ 3662 w 824"/>
                  <a:gd name="T49" fmla="*/ 38 h 564"/>
                  <a:gd name="T50" fmla="*/ 3596 w 824"/>
                  <a:gd name="T51" fmla="*/ 38 h 564"/>
                  <a:gd name="T52" fmla="*/ 3553 w 824"/>
                  <a:gd name="T53" fmla="*/ 39 h 564"/>
                  <a:gd name="T54" fmla="*/ 3345 w 824"/>
                  <a:gd name="T55" fmla="*/ 41 h 564"/>
                  <a:gd name="T56" fmla="*/ 2959 w 824"/>
                  <a:gd name="T57" fmla="*/ 43 h 564"/>
                  <a:gd name="T58" fmla="*/ 2267 w 824"/>
                  <a:gd name="T59" fmla="*/ 44 h 564"/>
                  <a:gd name="T60" fmla="*/ 1330 w 824"/>
                  <a:gd name="T61" fmla="*/ 44 h 564"/>
                  <a:gd name="T62" fmla="*/ 627 w 824"/>
                  <a:gd name="T63" fmla="*/ 43 h 564"/>
                  <a:gd name="T64" fmla="*/ 235 w 824"/>
                  <a:gd name="T65" fmla="*/ 41 h 564"/>
                  <a:gd name="T66" fmla="*/ 41 w 824"/>
                  <a:gd name="T67" fmla="*/ 39 h 564"/>
                  <a:gd name="T68" fmla="*/ 0 w 824"/>
                  <a:gd name="T69" fmla="*/ 38 h 5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4"/>
                  <a:gd name="T106" fmla="*/ 0 h 564"/>
                  <a:gd name="T107" fmla="*/ 824 w 824"/>
                  <a:gd name="T108" fmla="*/ 564 h 5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4" h="564">
                    <a:moveTo>
                      <a:pt x="824" y="0"/>
                    </a:moveTo>
                    <a:lnTo>
                      <a:pt x="822" y="42"/>
                    </a:lnTo>
                    <a:lnTo>
                      <a:pt x="813" y="79"/>
                    </a:lnTo>
                    <a:lnTo>
                      <a:pt x="802" y="108"/>
                    </a:lnTo>
                    <a:lnTo>
                      <a:pt x="790" y="136"/>
                    </a:lnTo>
                    <a:lnTo>
                      <a:pt x="777" y="157"/>
                    </a:lnTo>
                    <a:lnTo>
                      <a:pt x="762" y="177"/>
                    </a:lnTo>
                    <a:lnTo>
                      <a:pt x="749" y="189"/>
                    </a:lnTo>
                    <a:lnTo>
                      <a:pt x="739" y="198"/>
                    </a:lnTo>
                    <a:lnTo>
                      <a:pt x="732" y="204"/>
                    </a:lnTo>
                    <a:lnTo>
                      <a:pt x="730" y="206"/>
                    </a:lnTo>
                    <a:lnTo>
                      <a:pt x="730" y="209"/>
                    </a:lnTo>
                    <a:lnTo>
                      <a:pt x="734" y="215"/>
                    </a:lnTo>
                    <a:lnTo>
                      <a:pt x="739" y="226"/>
                    </a:lnTo>
                    <a:lnTo>
                      <a:pt x="741" y="241"/>
                    </a:lnTo>
                    <a:lnTo>
                      <a:pt x="743" y="258"/>
                    </a:lnTo>
                    <a:lnTo>
                      <a:pt x="743" y="277"/>
                    </a:lnTo>
                    <a:lnTo>
                      <a:pt x="741" y="296"/>
                    </a:lnTo>
                    <a:lnTo>
                      <a:pt x="732" y="317"/>
                    </a:lnTo>
                    <a:lnTo>
                      <a:pt x="719" y="336"/>
                    </a:lnTo>
                    <a:lnTo>
                      <a:pt x="700" y="358"/>
                    </a:lnTo>
                    <a:lnTo>
                      <a:pt x="677" y="373"/>
                    </a:lnTo>
                    <a:lnTo>
                      <a:pt x="656" y="381"/>
                    </a:lnTo>
                    <a:lnTo>
                      <a:pt x="634" y="383"/>
                    </a:lnTo>
                    <a:lnTo>
                      <a:pt x="613" y="383"/>
                    </a:lnTo>
                    <a:lnTo>
                      <a:pt x="594" y="379"/>
                    </a:lnTo>
                    <a:lnTo>
                      <a:pt x="577" y="375"/>
                    </a:lnTo>
                    <a:lnTo>
                      <a:pt x="564" y="368"/>
                    </a:lnTo>
                    <a:lnTo>
                      <a:pt x="553" y="362"/>
                    </a:lnTo>
                    <a:lnTo>
                      <a:pt x="545" y="358"/>
                    </a:lnTo>
                    <a:lnTo>
                      <a:pt x="543" y="358"/>
                    </a:lnTo>
                    <a:lnTo>
                      <a:pt x="545" y="360"/>
                    </a:lnTo>
                    <a:lnTo>
                      <a:pt x="545" y="366"/>
                    </a:lnTo>
                    <a:lnTo>
                      <a:pt x="545" y="377"/>
                    </a:lnTo>
                    <a:lnTo>
                      <a:pt x="543" y="390"/>
                    </a:lnTo>
                    <a:lnTo>
                      <a:pt x="541" y="407"/>
                    </a:lnTo>
                    <a:lnTo>
                      <a:pt x="532" y="426"/>
                    </a:lnTo>
                    <a:lnTo>
                      <a:pt x="519" y="447"/>
                    </a:lnTo>
                    <a:lnTo>
                      <a:pt x="502" y="468"/>
                    </a:lnTo>
                    <a:lnTo>
                      <a:pt x="477" y="492"/>
                    </a:lnTo>
                    <a:lnTo>
                      <a:pt x="447" y="517"/>
                    </a:lnTo>
                    <a:lnTo>
                      <a:pt x="409" y="534"/>
                    </a:lnTo>
                    <a:lnTo>
                      <a:pt x="375" y="545"/>
                    </a:lnTo>
                    <a:lnTo>
                      <a:pt x="338" y="547"/>
                    </a:lnTo>
                    <a:lnTo>
                      <a:pt x="306" y="543"/>
                    </a:lnTo>
                    <a:lnTo>
                      <a:pt x="275" y="534"/>
                    </a:lnTo>
                    <a:lnTo>
                      <a:pt x="249" y="522"/>
                    </a:lnTo>
                    <a:lnTo>
                      <a:pt x="226" y="511"/>
                    </a:lnTo>
                    <a:lnTo>
                      <a:pt x="209" y="500"/>
                    </a:lnTo>
                    <a:lnTo>
                      <a:pt x="198" y="492"/>
                    </a:lnTo>
                    <a:lnTo>
                      <a:pt x="194" y="490"/>
                    </a:lnTo>
                    <a:lnTo>
                      <a:pt x="194" y="492"/>
                    </a:lnTo>
                    <a:lnTo>
                      <a:pt x="194" y="498"/>
                    </a:lnTo>
                    <a:lnTo>
                      <a:pt x="192" y="507"/>
                    </a:lnTo>
                    <a:lnTo>
                      <a:pt x="187" y="515"/>
                    </a:lnTo>
                    <a:lnTo>
                      <a:pt x="181" y="526"/>
                    </a:lnTo>
                    <a:lnTo>
                      <a:pt x="172" y="539"/>
                    </a:lnTo>
                    <a:lnTo>
                      <a:pt x="160" y="547"/>
                    </a:lnTo>
                    <a:lnTo>
                      <a:pt x="143" y="556"/>
                    </a:lnTo>
                    <a:lnTo>
                      <a:pt x="123" y="562"/>
                    </a:lnTo>
                    <a:lnTo>
                      <a:pt x="98" y="564"/>
                    </a:lnTo>
                    <a:lnTo>
                      <a:pt x="72" y="562"/>
                    </a:lnTo>
                    <a:lnTo>
                      <a:pt x="51" y="556"/>
                    </a:lnTo>
                    <a:lnTo>
                      <a:pt x="34" y="547"/>
                    </a:lnTo>
                    <a:lnTo>
                      <a:pt x="21" y="539"/>
                    </a:lnTo>
                    <a:lnTo>
                      <a:pt x="13" y="526"/>
                    </a:lnTo>
                    <a:lnTo>
                      <a:pt x="6" y="515"/>
                    </a:lnTo>
                    <a:lnTo>
                      <a:pt x="2" y="507"/>
                    </a:lnTo>
                    <a:lnTo>
                      <a:pt x="0" y="498"/>
                    </a:lnTo>
                    <a:lnTo>
                      <a:pt x="0" y="492"/>
                    </a:lnTo>
                    <a:lnTo>
                      <a:pt x="0" y="490"/>
                    </a:lnTo>
                  </a:path>
                </a:pathLst>
              </a:cu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1873560" y="3380649"/>
                <a:ext cx="318217" cy="335938"/>
              </a:xfrm>
              <a:custGeom>
                <a:avLst/>
                <a:gdLst>
                  <a:gd name="T0" fmla="*/ 0 w 169"/>
                  <a:gd name="T1" fmla="*/ 3153 h 168"/>
                  <a:gd name="T2" fmla="*/ 3130 w 169"/>
                  <a:gd name="T3" fmla="*/ 3153 h 168"/>
                  <a:gd name="T4" fmla="*/ 3130 w 169"/>
                  <a:gd name="T5" fmla="*/ 0 h 168"/>
                  <a:gd name="T6" fmla="*/ 0 w 169"/>
                  <a:gd name="T7" fmla="*/ 0 h 168"/>
                  <a:gd name="T8" fmla="*/ 0 w 169"/>
                  <a:gd name="T9" fmla="*/ 3153 h 168"/>
                  <a:gd name="T10" fmla="*/ 0 w 169"/>
                  <a:gd name="T11" fmla="*/ 3153 h 1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"/>
                  <a:gd name="T19" fmla="*/ 0 h 168"/>
                  <a:gd name="T20" fmla="*/ 169 w 169"/>
                  <a:gd name="T21" fmla="*/ 168 h 1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" h="168">
                    <a:moveTo>
                      <a:pt x="0" y="168"/>
                    </a:moveTo>
                    <a:lnTo>
                      <a:pt x="169" y="168"/>
                    </a:lnTo>
                    <a:lnTo>
                      <a:pt x="169" y="0"/>
                    </a:lnTo>
                    <a:lnTo>
                      <a:pt x="0" y="0"/>
                    </a:lnTo>
                    <a:lnTo>
                      <a:pt x="0" y="168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Line 33"/>
              <p:cNvSpPr>
                <a:spLocks noChangeShapeType="1"/>
              </p:cNvSpPr>
              <p:nvPr/>
            </p:nvSpPr>
            <p:spPr bwMode="auto">
              <a:xfrm>
                <a:off x="4856188" y="3654294"/>
                <a:ext cx="603877" cy="222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" name="Line 36"/>
              <p:cNvSpPr>
                <a:spLocks noChangeShapeType="1"/>
              </p:cNvSpPr>
              <p:nvPr/>
            </p:nvSpPr>
            <p:spPr bwMode="auto">
              <a:xfrm>
                <a:off x="2201229" y="3674317"/>
                <a:ext cx="603877" cy="111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Freeform 38"/>
              <p:cNvSpPr>
                <a:spLocks/>
              </p:cNvSpPr>
              <p:nvPr/>
            </p:nvSpPr>
            <p:spPr bwMode="auto">
              <a:xfrm>
                <a:off x="5477919" y="3373974"/>
                <a:ext cx="318217" cy="335938"/>
              </a:xfrm>
              <a:custGeom>
                <a:avLst/>
                <a:gdLst>
                  <a:gd name="T0" fmla="*/ 0 w 169"/>
                  <a:gd name="T1" fmla="*/ 3153 h 168"/>
                  <a:gd name="T2" fmla="*/ 3130 w 169"/>
                  <a:gd name="T3" fmla="*/ 3153 h 168"/>
                  <a:gd name="T4" fmla="*/ 3130 w 169"/>
                  <a:gd name="T5" fmla="*/ 0 h 168"/>
                  <a:gd name="T6" fmla="*/ 0 w 169"/>
                  <a:gd name="T7" fmla="*/ 0 h 168"/>
                  <a:gd name="T8" fmla="*/ 0 w 169"/>
                  <a:gd name="T9" fmla="*/ 3153 h 168"/>
                  <a:gd name="T10" fmla="*/ 0 w 169"/>
                  <a:gd name="T11" fmla="*/ 3153 h 1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"/>
                  <a:gd name="T19" fmla="*/ 0 h 168"/>
                  <a:gd name="T20" fmla="*/ 169 w 169"/>
                  <a:gd name="T21" fmla="*/ 168 h 1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" h="168">
                    <a:moveTo>
                      <a:pt x="0" y="168"/>
                    </a:moveTo>
                    <a:lnTo>
                      <a:pt x="169" y="168"/>
                    </a:lnTo>
                    <a:lnTo>
                      <a:pt x="169" y="0"/>
                    </a:lnTo>
                    <a:lnTo>
                      <a:pt x="0" y="0"/>
                    </a:lnTo>
                    <a:lnTo>
                      <a:pt x="0" y="168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" name="Line 39"/>
              <p:cNvSpPr>
                <a:spLocks noChangeShapeType="1"/>
              </p:cNvSpPr>
              <p:nvPr/>
            </p:nvSpPr>
            <p:spPr bwMode="auto">
              <a:xfrm>
                <a:off x="2150819" y="4093684"/>
                <a:ext cx="342792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199788" y="4255687"/>
              <a:ext cx="2086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host-to-host </a:t>
              </a:r>
              <a:r>
                <a:rPr lang="ko-KR" altLang="en-US" sz="1200" dirty="0"/>
                <a:t>연결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794860" y="3855776"/>
            <a:ext cx="2359069" cy="791578"/>
            <a:chOff x="6050356" y="3170009"/>
            <a:chExt cx="1798697" cy="680875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7068022" y="3181204"/>
              <a:ext cx="781031" cy="325680"/>
            </a:xfrm>
            <a:custGeom>
              <a:avLst/>
              <a:gdLst>
                <a:gd name="T0" fmla="*/ 0 w 637"/>
                <a:gd name="T1" fmla="*/ 4 h 533"/>
                <a:gd name="T2" fmla="*/ 93 w 637"/>
                <a:gd name="T3" fmla="*/ 4 h 533"/>
                <a:gd name="T4" fmla="*/ 276 w 637"/>
                <a:gd name="T5" fmla="*/ 4 h 533"/>
                <a:gd name="T6" fmla="*/ 588 w 637"/>
                <a:gd name="T7" fmla="*/ 2 h 533"/>
                <a:gd name="T8" fmla="*/ 981 w 637"/>
                <a:gd name="T9" fmla="*/ 2 h 533"/>
                <a:gd name="T10" fmla="*/ 1497 w 637"/>
                <a:gd name="T11" fmla="*/ 1 h 533"/>
                <a:gd name="T12" fmla="*/ 2056 w 637"/>
                <a:gd name="T13" fmla="*/ 1 h 533"/>
                <a:gd name="T14" fmla="*/ 2684 w 637"/>
                <a:gd name="T15" fmla="*/ 0 h 533"/>
                <a:gd name="T16" fmla="*/ 3313 w 637"/>
                <a:gd name="T17" fmla="*/ 1 h 533"/>
                <a:gd name="T18" fmla="*/ 3976 w 637"/>
                <a:gd name="T19" fmla="*/ 1 h 533"/>
                <a:gd name="T20" fmla="*/ 4650 w 637"/>
                <a:gd name="T21" fmla="*/ 2 h 533"/>
                <a:gd name="T22" fmla="*/ 5238 w 637"/>
                <a:gd name="T23" fmla="*/ 4 h 533"/>
                <a:gd name="T24" fmla="*/ 5683 w 637"/>
                <a:gd name="T25" fmla="*/ 6 h 533"/>
                <a:gd name="T26" fmla="*/ 6033 w 637"/>
                <a:gd name="T27" fmla="*/ 8 h 533"/>
                <a:gd name="T28" fmla="*/ 6242 w 637"/>
                <a:gd name="T29" fmla="*/ 10 h 533"/>
                <a:gd name="T30" fmla="*/ 6397 w 637"/>
                <a:gd name="T31" fmla="*/ 11 h 533"/>
                <a:gd name="T32" fmla="*/ 6463 w 637"/>
                <a:gd name="T33" fmla="*/ 12 h 533"/>
                <a:gd name="T34" fmla="*/ 6499 w 637"/>
                <a:gd name="T35" fmla="*/ 13 h 533"/>
                <a:gd name="T36" fmla="*/ 6499 w 637"/>
                <a:gd name="T37" fmla="*/ 14 h 533"/>
                <a:gd name="T38" fmla="*/ 6463 w 637"/>
                <a:gd name="T39" fmla="*/ 15 h 533"/>
                <a:gd name="T40" fmla="*/ 6463 w 637"/>
                <a:gd name="T41" fmla="*/ 15 h 533"/>
                <a:gd name="T42" fmla="*/ 6499 w 637"/>
                <a:gd name="T43" fmla="*/ 15 h 533"/>
                <a:gd name="T44" fmla="*/ 6631 w 637"/>
                <a:gd name="T45" fmla="*/ 14 h 533"/>
                <a:gd name="T46" fmla="*/ 6839 w 637"/>
                <a:gd name="T47" fmla="*/ 14 h 533"/>
                <a:gd name="T48" fmla="*/ 7099 w 637"/>
                <a:gd name="T49" fmla="*/ 13 h 533"/>
                <a:gd name="T50" fmla="*/ 7406 w 637"/>
                <a:gd name="T51" fmla="*/ 13 h 533"/>
                <a:gd name="T52" fmla="*/ 7779 w 637"/>
                <a:gd name="T53" fmla="*/ 13 h 533"/>
                <a:gd name="T54" fmla="*/ 8132 w 637"/>
                <a:gd name="T55" fmla="*/ 13 h 533"/>
                <a:gd name="T56" fmla="*/ 8550 w 637"/>
                <a:gd name="T57" fmla="*/ 13 h 533"/>
                <a:gd name="T58" fmla="*/ 8948 w 637"/>
                <a:gd name="T59" fmla="*/ 14 h 533"/>
                <a:gd name="T60" fmla="*/ 9346 w 637"/>
                <a:gd name="T61" fmla="*/ 15 h 533"/>
                <a:gd name="T62" fmla="*/ 9697 w 637"/>
                <a:gd name="T63" fmla="*/ 16 h 533"/>
                <a:gd name="T64" fmla="*/ 9980 w 637"/>
                <a:gd name="T65" fmla="*/ 18 h 533"/>
                <a:gd name="T66" fmla="*/ 10095 w 637"/>
                <a:gd name="T67" fmla="*/ 19 h 533"/>
                <a:gd name="T68" fmla="*/ 10163 w 637"/>
                <a:gd name="T69" fmla="*/ 21 h 533"/>
                <a:gd name="T70" fmla="*/ 10163 w 637"/>
                <a:gd name="T71" fmla="*/ 22 h 533"/>
                <a:gd name="T72" fmla="*/ 10135 w 637"/>
                <a:gd name="T73" fmla="*/ 24 h 533"/>
                <a:gd name="T74" fmla="*/ 10050 w 637"/>
                <a:gd name="T75" fmla="*/ 25 h 533"/>
                <a:gd name="T76" fmla="*/ 9980 w 637"/>
                <a:gd name="T77" fmla="*/ 26 h 533"/>
                <a:gd name="T78" fmla="*/ 9945 w 637"/>
                <a:gd name="T79" fmla="*/ 26 h 533"/>
                <a:gd name="T80" fmla="*/ 9905 w 637"/>
                <a:gd name="T81" fmla="*/ 26 h 533"/>
                <a:gd name="T82" fmla="*/ 9980 w 637"/>
                <a:gd name="T83" fmla="*/ 26 h 533"/>
                <a:gd name="T84" fmla="*/ 10095 w 637"/>
                <a:gd name="T85" fmla="*/ 27 h 533"/>
                <a:gd name="T86" fmla="*/ 10330 w 637"/>
                <a:gd name="T87" fmla="*/ 28 h 533"/>
                <a:gd name="T88" fmla="*/ 10581 w 637"/>
                <a:gd name="T89" fmla="*/ 28 h 533"/>
                <a:gd name="T90" fmla="*/ 10857 w 637"/>
                <a:gd name="T91" fmla="*/ 29 h 533"/>
                <a:gd name="T92" fmla="*/ 11128 w 637"/>
                <a:gd name="T93" fmla="*/ 31 h 533"/>
                <a:gd name="T94" fmla="*/ 11352 w 637"/>
                <a:gd name="T95" fmla="*/ 33 h 533"/>
                <a:gd name="T96" fmla="*/ 11587 w 637"/>
                <a:gd name="T97" fmla="*/ 35 h 533"/>
                <a:gd name="T98" fmla="*/ 11703 w 637"/>
                <a:gd name="T99" fmla="*/ 38 h 533"/>
                <a:gd name="T100" fmla="*/ 11795 w 637"/>
                <a:gd name="T101" fmla="*/ 41 h 5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37"/>
                <a:gd name="T154" fmla="*/ 0 h 533"/>
                <a:gd name="T155" fmla="*/ 637 w 637"/>
                <a:gd name="T156" fmla="*/ 533 h 5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37" h="533">
                  <a:moveTo>
                    <a:pt x="0" y="56"/>
                  </a:moveTo>
                  <a:lnTo>
                    <a:pt x="5" y="54"/>
                  </a:lnTo>
                  <a:lnTo>
                    <a:pt x="15" y="45"/>
                  </a:lnTo>
                  <a:lnTo>
                    <a:pt x="32" y="34"/>
                  </a:lnTo>
                  <a:lnTo>
                    <a:pt x="53" y="24"/>
                  </a:lnTo>
                  <a:lnTo>
                    <a:pt x="81" y="13"/>
                  </a:lnTo>
                  <a:lnTo>
                    <a:pt x="111" y="5"/>
                  </a:lnTo>
                  <a:lnTo>
                    <a:pt x="145" y="0"/>
                  </a:lnTo>
                  <a:lnTo>
                    <a:pt x="179" y="3"/>
                  </a:lnTo>
                  <a:lnTo>
                    <a:pt x="215" y="11"/>
                  </a:lnTo>
                  <a:lnTo>
                    <a:pt x="251" y="30"/>
                  </a:lnTo>
                  <a:lnTo>
                    <a:pt x="283" y="54"/>
                  </a:lnTo>
                  <a:lnTo>
                    <a:pt x="307" y="77"/>
                  </a:lnTo>
                  <a:lnTo>
                    <a:pt x="326" y="101"/>
                  </a:lnTo>
                  <a:lnTo>
                    <a:pt x="337" y="122"/>
                  </a:lnTo>
                  <a:lnTo>
                    <a:pt x="345" y="141"/>
                  </a:lnTo>
                  <a:lnTo>
                    <a:pt x="349" y="156"/>
                  </a:lnTo>
                  <a:lnTo>
                    <a:pt x="351" y="171"/>
                  </a:lnTo>
                  <a:lnTo>
                    <a:pt x="351" y="181"/>
                  </a:lnTo>
                  <a:lnTo>
                    <a:pt x="349" y="188"/>
                  </a:lnTo>
                  <a:lnTo>
                    <a:pt x="349" y="190"/>
                  </a:lnTo>
                  <a:lnTo>
                    <a:pt x="351" y="188"/>
                  </a:lnTo>
                  <a:lnTo>
                    <a:pt x="358" y="184"/>
                  </a:lnTo>
                  <a:lnTo>
                    <a:pt x="369" y="177"/>
                  </a:lnTo>
                  <a:lnTo>
                    <a:pt x="383" y="171"/>
                  </a:lnTo>
                  <a:lnTo>
                    <a:pt x="400" y="167"/>
                  </a:lnTo>
                  <a:lnTo>
                    <a:pt x="420" y="162"/>
                  </a:lnTo>
                  <a:lnTo>
                    <a:pt x="439" y="162"/>
                  </a:lnTo>
                  <a:lnTo>
                    <a:pt x="462" y="167"/>
                  </a:lnTo>
                  <a:lnTo>
                    <a:pt x="483" y="175"/>
                  </a:lnTo>
                  <a:lnTo>
                    <a:pt x="505" y="190"/>
                  </a:lnTo>
                  <a:lnTo>
                    <a:pt x="524" y="209"/>
                  </a:lnTo>
                  <a:lnTo>
                    <a:pt x="539" y="230"/>
                  </a:lnTo>
                  <a:lnTo>
                    <a:pt x="545" y="250"/>
                  </a:lnTo>
                  <a:lnTo>
                    <a:pt x="549" y="271"/>
                  </a:lnTo>
                  <a:lnTo>
                    <a:pt x="549" y="288"/>
                  </a:lnTo>
                  <a:lnTo>
                    <a:pt x="547" y="305"/>
                  </a:lnTo>
                  <a:lnTo>
                    <a:pt x="543" y="320"/>
                  </a:lnTo>
                  <a:lnTo>
                    <a:pt x="539" y="331"/>
                  </a:lnTo>
                  <a:lnTo>
                    <a:pt x="537" y="337"/>
                  </a:lnTo>
                  <a:lnTo>
                    <a:pt x="535" y="341"/>
                  </a:lnTo>
                  <a:lnTo>
                    <a:pt x="539" y="341"/>
                  </a:lnTo>
                  <a:lnTo>
                    <a:pt x="545" y="348"/>
                  </a:lnTo>
                  <a:lnTo>
                    <a:pt x="558" y="354"/>
                  </a:lnTo>
                  <a:lnTo>
                    <a:pt x="571" y="367"/>
                  </a:lnTo>
                  <a:lnTo>
                    <a:pt x="586" y="382"/>
                  </a:lnTo>
                  <a:lnTo>
                    <a:pt x="601" y="403"/>
                  </a:lnTo>
                  <a:lnTo>
                    <a:pt x="613" y="426"/>
                  </a:lnTo>
                  <a:lnTo>
                    <a:pt x="626" y="456"/>
                  </a:lnTo>
                  <a:lnTo>
                    <a:pt x="632" y="492"/>
                  </a:lnTo>
                  <a:lnTo>
                    <a:pt x="637" y="533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6050356" y="3170009"/>
              <a:ext cx="1017666" cy="350106"/>
            </a:xfrm>
            <a:custGeom>
              <a:avLst/>
              <a:gdLst>
                <a:gd name="T0" fmla="*/ 0 w 830"/>
                <a:gd name="T1" fmla="*/ 43 h 573"/>
                <a:gd name="T2" fmla="*/ 210 w 830"/>
                <a:gd name="T3" fmla="*/ 37 h 573"/>
                <a:gd name="T4" fmla="*/ 627 w 830"/>
                <a:gd name="T5" fmla="*/ 33 h 573"/>
                <a:gd name="T6" fmla="*/ 1187 w 830"/>
                <a:gd name="T7" fmla="*/ 30 h 573"/>
                <a:gd name="T8" fmla="*/ 1655 w 830"/>
                <a:gd name="T9" fmla="*/ 28 h 573"/>
                <a:gd name="T10" fmla="*/ 1848 w 830"/>
                <a:gd name="T11" fmla="*/ 28 h 573"/>
                <a:gd name="T12" fmla="*/ 1775 w 830"/>
                <a:gd name="T13" fmla="*/ 27 h 573"/>
                <a:gd name="T14" fmla="*/ 1655 w 830"/>
                <a:gd name="T15" fmla="*/ 25 h 573"/>
                <a:gd name="T16" fmla="*/ 1613 w 830"/>
                <a:gd name="T17" fmla="*/ 22 h 573"/>
                <a:gd name="T18" fmla="*/ 1823 w 830"/>
                <a:gd name="T19" fmla="*/ 19 h 573"/>
                <a:gd name="T20" fmla="*/ 2408 w 830"/>
                <a:gd name="T21" fmla="*/ 16 h 573"/>
                <a:gd name="T22" fmla="*/ 3243 w 830"/>
                <a:gd name="T23" fmla="*/ 14 h 573"/>
                <a:gd name="T24" fmla="*/ 4018 w 830"/>
                <a:gd name="T25" fmla="*/ 14 h 573"/>
                <a:gd name="T26" fmla="*/ 4690 w 830"/>
                <a:gd name="T27" fmla="*/ 15 h 573"/>
                <a:gd name="T28" fmla="*/ 5133 w 830"/>
                <a:gd name="T29" fmla="*/ 16 h 573"/>
                <a:gd name="T30" fmla="*/ 5278 w 830"/>
                <a:gd name="T31" fmla="*/ 16 h 573"/>
                <a:gd name="T32" fmla="*/ 5278 w 830"/>
                <a:gd name="T33" fmla="*/ 16 h 573"/>
                <a:gd name="T34" fmla="*/ 5278 w 830"/>
                <a:gd name="T35" fmla="*/ 13 h 573"/>
                <a:gd name="T36" fmla="*/ 5515 w 830"/>
                <a:gd name="T37" fmla="*/ 11 h 573"/>
                <a:gd name="T38" fmla="*/ 6074 w 830"/>
                <a:gd name="T39" fmla="*/ 7 h 573"/>
                <a:gd name="T40" fmla="*/ 7099 w 830"/>
                <a:gd name="T41" fmla="*/ 4 h 573"/>
                <a:gd name="T42" fmla="*/ 8446 w 830"/>
                <a:gd name="T43" fmla="*/ 1 h 573"/>
                <a:gd name="T44" fmla="*/ 9697 w 830"/>
                <a:gd name="T45" fmla="*/ 2 h 573"/>
                <a:gd name="T46" fmla="*/ 10764 w 830"/>
                <a:gd name="T47" fmla="*/ 3 h 573"/>
                <a:gd name="T48" fmla="*/ 11490 w 830"/>
                <a:gd name="T49" fmla="*/ 5 h 573"/>
                <a:gd name="T50" fmla="*/ 11744 w 830"/>
                <a:gd name="T51" fmla="*/ 6 h 573"/>
                <a:gd name="T52" fmla="*/ 11795 w 830"/>
                <a:gd name="T53" fmla="*/ 5 h 573"/>
                <a:gd name="T54" fmla="*/ 11911 w 830"/>
                <a:gd name="T55" fmla="*/ 4 h 573"/>
                <a:gd name="T56" fmla="*/ 12187 w 830"/>
                <a:gd name="T57" fmla="*/ 2 h 573"/>
                <a:gd name="T58" fmla="*/ 12689 w 830"/>
                <a:gd name="T59" fmla="*/ 1 h 573"/>
                <a:gd name="T60" fmla="*/ 13553 w 830"/>
                <a:gd name="T61" fmla="*/ 0 h 573"/>
                <a:gd name="T62" fmla="*/ 14434 w 830"/>
                <a:gd name="T63" fmla="*/ 1 h 573"/>
                <a:gd name="T64" fmla="*/ 14945 w 830"/>
                <a:gd name="T65" fmla="*/ 2 h 573"/>
                <a:gd name="T66" fmla="*/ 15256 w 830"/>
                <a:gd name="T67" fmla="*/ 4 h 573"/>
                <a:gd name="T68" fmla="*/ 15328 w 830"/>
                <a:gd name="T69" fmla="*/ 5 h 573"/>
                <a:gd name="T70" fmla="*/ 15373 w 830"/>
                <a:gd name="T71" fmla="*/ 6 h 57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30"/>
                <a:gd name="T109" fmla="*/ 0 h 573"/>
                <a:gd name="T110" fmla="*/ 830 w 830"/>
                <a:gd name="T111" fmla="*/ 573 h 57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30" h="573">
                  <a:moveTo>
                    <a:pt x="2" y="573"/>
                  </a:moveTo>
                  <a:lnTo>
                    <a:pt x="0" y="550"/>
                  </a:lnTo>
                  <a:lnTo>
                    <a:pt x="2" y="509"/>
                  </a:lnTo>
                  <a:lnTo>
                    <a:pt x="11" y="475"/>
                  </a:lnTo>
                  <a:lnTo>
                    <a:pt x="21" y="445"/>
                  </a:lnTo>
                  <a:lnTo>
                    <a:pt x="34" y="420"/>
                  </a:lnTo>
                  <a:lnTo>
                    <a:pt x="49" y="399"/>
                  </a:lnTo>
                  <a:lnTo>
                    <a:pt x="64" y="384"/>
                  </a:lnTo>
                  <a:lnTo>
                    <a:pt x="79" y="371"/>
                  </a:lnTo>
                  <a:lnTo>
                    <a:pt x="89" y="364"/>
                  </a:lnTo>
                  <a:lnTo>
                    <a:pt x="98" y="358"/>
                  </a:lnTo>
                  <a:lnTo>
                    <a:pt x="100" y="358"/>
                  </a:lnTo>
                  <a:lnTo>
                    <a:pt x="98" y="356"/>
                  </a:lnTo>
                  <a:lnTo>
                    <a:pt x="96" y="347"/>
                  </a:lnTo>
                  <a:lnTo>
                    <a:pt x="92" y="337"/>
                  </a:lnTo>
                  <a:lnTo>
                    <a:pt x="89" y="322"/>
                  </a:lnTo>
                  <a:lnTo>
                    <a:pt x="87" y="307"/>
                  </a:lnTo>
                  <a:lnTo>
                    <a:pt x="87" y="288"/>
                  </a:lnTo>
                  <a:lnTo>
                    <a:pt x="89" y="266"/>
                  </a:lnTo>
                  <a:lnTo>
                    <a:pt x="98" y="247"/>
                  </a:lnTo>
                  <a:lnTo>
                    <a:pt x="111" y="226"/>
                  </a:lnTo>
                  <a:lnTo>
                    <a:pt x="130" y="207"/>
                  </a:lnTo>
                  <a:lnTo>
                    <a:pt x="151" y="192"/>
                  </a:lnTo>
                  <a:lnTo>
                    <a:pt x="175" y="183"/>
                  </a:lnTo>
                  <a:lnTo>
                    <a:pt x="196" y="179"/>
                  </a:lnTo>
                  <a:lnTo>
                    <a:pt x="217" y="179"/>
                  </a:lnTo>
                  <a:lnTo>
                    <a:pt x="236" y="183"/>
                  </a:lnTo>
                  <a:lnTo>
                    <a:pt x="253" y="190"/>
                  </a:lnTo>
                  <a:lnTo>
                    <a:pt x="266" y="194"/>
                  </a:lnTo>
                  <a:lnTo>
                    <a:pt x="277" y="200"/>
                  </a:lnTo>
                  <a:lnTo>
                    <a:pt x="283" y="205"/>
                  </a:lnTo>
                  <a:lnTo>
                    <a:pt x="285" y="207"/>
                  </a:lnTo>
                  <a:lnTo>
                    <a:pt x="285" y="205"/>
                  </a:lnTo>
                  <a:lnTo>
                    <a:pt x="285" y="198"/>
                  </a:lnTo>
                  <a:lnTo>
                    <a:pt x="285" y="188"/>
                  </a:lnTo>
                  <a:lnTo>
                    <a:pt x="285" y="173"/>
                  </a:lnTo>
                  <a:lnTo>
                    <a:pt x="290" y="158"/>
                  </a:lnTo>
                  <a:lnTo>
                    <a:pt x="298" y="139"/>
                  </a:lnTo>
                  <a:lnTo>
                    <a:pt x="311" y="117"/>
                  </a:lnTo>
                  <a:lnTo>
                    <a:pt x="328" y="94"/>
                  </a:lnTo>
                  <a:lnTo>
                    <a:pt x="351" y="71"/>
                  </a:lnTo>
                  <a:lnTo>
                    <a:pt x="383" y="47"/>
                  </a:lnTo>
                  <a:lnTo>
                    <a:pt x="419" y="28"/>
                  </a:lnTo>
                  <a:lnTo>
                    <a:pt x="456" y="19"/>
                  </a:lnTo>
                  <a:lnTo>
                    <a:pt x="492" y="17"/>
                  </a:lnTo>
                  <a:lnTo>
                    <a:pt x="524" y="22"/>
                  </a:lnTo>
                  <a:lnTo>
                    <a:pt x="556" y="30"/>
                  </a:lnTo>
                  <a:lnTo>
                    <a:pt x="581" y="41"/>
                  </a:lnTo>
                  <a:lnTo>
                    <a:pt x="605" y="53"/>
                  </a:lnTo>
                  <a:lnTo>
                    <a:pt x="620" y="64"/>
                  </a:lnTo>
                  <a:lnTo>
                    <a:pt x="632" y="71"/>
                  </a:lnTo>
                  <a:lnTo>
                    <a:pt x="634" y="73"/>
                  </a:lnTo>
                  <a:lnTo>
                    <a:pt x="634" y="71"/>
                  </a:lnTo>
                  <a:lnTo>
                    <a:pt x="637" y="66"/>
                  </a:lnTo>
                  <a:lnTo>
                    <a:pt x="639" y="58"/>
                  </a:lnTo>
                  <a:lnTo>
                    <a:pt x="643" y="47"/>
                  </a:lnTo>
                  <a:lnTo>
                    <a:pt x="649" y="36"/>
                  </a:lnTo>
                  <a:lnTo>
                    <a:pt x="658" y="26"/>
                  </a:lnTo>
                  <a:lnTo>
                    <a:pt x="671" y="15"/>
                  </a:lnTo>
                  <a:lnTo>
                    <a:pt x="685" y="7"/>
                  </a:lnTo>
                  <a:lnTo>
                    <a:pt x="707" y="2"/>
                  </a:lnTo>
                  <a:lnTo>
                    <a:pt x="732" y="0"/>
                  </a:lnTo>
                  <a:lnTo>
                    <a:pt x="758" y="2"/>
                  </a:lnTo>
                  <a:lnTo>
                    <a:pt x="779" y="7"/>
                  </a:lnTo>
                  <a:lnTo>
                    <a:pt x="796" y="15"/>
                  </a:lnTo>
                  <a:lnTo>
                    <a:pt x="807" y="26"/>
                  </a:lnTo>
                  <a:lnTo>
                    <a:pt x="817" y="36"/>
                  </a:lnTo>
                  <a:lnTo>
                    <a:pt x="824" y="47"/>
                  </a:lnTo>
                  <a:lnTo>
                    <a:pt x="826" y="58"/>
                  </a:lnTo>
                  <a:lnTo>
                    <a:pt x="828" y="66"/>
                  </a:lnTo>
                  <a:lnTo>
                    <a:pt x="830" y="71"/>
                  </a:lnTo>
                  <a:lnTo>
                    <a:pt x="830" y="73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6053092" y="3518080"/>
              <a:ext cx="783083" cy="321609"/>
            </a:xfrm>
            <a:custGeom>
              <a:avLst/>
              <a:gdLst>
                <a:gd name="T0" fmla="*/ 11807 w 639"/>
                <a:gd name="T1" fmla="*/ 37 h 526"/>
                <a:gd name="T2" fmla="*/ 11764 w 639"/>
                <a:gd name="T3" fmla="*/ 37 h 526"/>
                <a:gd name="T4" fmla="*/ 11565 w 639"/>
                <a:gd name="T5" fmla="*/ 37 h 526"/>
                <a:gd name="T6" fmla="*/ 11248 w 639"/>
                <a:gd name="T7" fmla="*/ 38 h 526"/>
                <a:gd name="T8" fmla="*/ 10868 w 639"/>
                <a:gd name="T9" fmla="*/ 39 h 526"/>
                <a:gd name="T10" fmla="*/ 10339 w 639"/>
                <a:gd name="T11" fmla="*/ 40 h 526"/>
                <a:gd name="T12" fmla="*/ 9793 w 639"/>
                <a:gd name="T13" fmla="*/ 41 h 526"/>
                <a:gd name="T14" fmla="*/ 9164 w 639"/>
                <a:gd name="T15" fmla="*/ 41 h 526"/>
                <a:gd name="T16" fmla="*/ 8538 w 639"/>
                <a:gd name="T17" fmla="*/ 41 h 526"/>
                <a:gd name="T18" fmla="*/ 7863 w 639"/>
                <a:gd name="T19" fmla="*/ 40 h 526"/>
                <a:gd name="T20" fmla="*/ 7209 w 639"/>
                <a:gd name="T21" fmla="*/ 39 h 526"/>
                <a:gd name="T22" fmla="*/ 6610 w 639"/>
                <a:gd name="T23" fmla="*/ 37 h 526"/>
                <a:gd name="T24" fmla="*/ 6132 w 639"/>
                <a:gd name="T25" fmla="*/ 35 h 526"/>
                <a:gd name="T26" fmla="*/ 5818 w 639"/>
                <a:gd name="T27" fmla="*/ 34 h 526"/>
                <a:gd name="T28" fmla="*/ 5574 w 639"/>
                <a:gd name="T29" fmla="*/ 32 h 526"/>
                <a:gd name="T30" fmla="*/ 5465 w 639"/>
                <a:gd name="T31" fmla="*/ 30 h 526"/>
                <a:gd name="T32" fmla="*/ 5392 w 639"/>
                <a:gd name="T33" fmla="*/ 29 h 526"/>
                <a:gd name="T34" fmla="*/ 5361 w 639"/>
                <a:gd name="T35" fmla="*/ 28 h 526"/>
                <a:gd name="T36" fmla="*/ 5361 w 639"/>
                <a:gd name="T37" fmla="*/ 26 h 526"/>
                <a:gd name="T38" fmla="*/ 5392 w 639"/>
                <a:gd name="T39" fmla="*/ 26 h 526"/>
                <a:gd name="T40" fmla="*/ 5392 w 639"/>
                <a:gd name="T41" fmla="*/ 26 h 526"/>
                <a:gd name="T42" fmla="*/ 5361 w 639"/>
                <a:gd name="T43" fmla="*/ 26 h 526"/>
                <a:gd name="T44" fmla="*/ 5223 w 639"/>
                <a:gd name="T45" fmla="*/ 26 h 526"/>
                <a:gd name="T46" fmla="*/ 5041 w 639"/>
                <a:gd name="T47" fmla="*/ 27 h 526"/>
                <a:gd name="T48" fmla="*/ 4765 w 639"/>
                <a:gd name="T49" fmla="*/ 28 h 526"/>
                <a:gd name="T50" fmla="*/ 4453 w 639"/>
                <a:gd name="T51" fmla="*/ 28 h 526"/>
                <a:gd name="T52" fmla="*/ 4103 w 639"/>
                <a:gd name="T53" fmla="*/ 28 h 526"/>
                <a:gd name="T54" fmla="*/ 3734 w 639"/>
                <a:gd name="T55" fmla="*/ 28 h 526"/>
                <a:gd name="T56" fmla="*/ 3308 w 639"/>
                <a:gd name="T57" fmla="*/ 28 h 526"/>
                <a:gd name="T58" fmla="*/ 2915 w 639"/>
                <a:gd name="T59" fmla="*/ 28 h 526"/>
                <a:gd name="T60" fmla="*/ 2476 w 639"/>
                <a:gd name="T61" fmla="*/ 26 h 526"/>
                <a:gd name="T62" fmla="*/ 2122 w 639"/>
                <a:gd name="T63" fmla="*/ 25 h 526"/>
                <a:gd name="T64" fmla="*/ 1889 w 639"/>
                <a:gd name="T65" fmla="*/ 23 h 526"/>
                <a:gd name="T66" fmla="*/ 1772 w 639"/>
                <a:gd name="T67" fmla="*/ 21 h 526"/>
                <a:gd name="T68" fmla="*/ 1702 w 639"/>
                <a:gd name="T69" fmla="*/ 20 h 526"/>
                <a:gd name="T70" fmla="*/ 1702 w 639"/>
                <a:gd name="T71" fmla="*/ 19 h 526"/>
                <a:gd name="T72" fmla="*/ 1731 w 639"/>
                <a:gd name="T73" fmla="*/ 17 h 526"/>
                <a:gd name="T74" fmla="*/ 1812 w 639"/>
                <a:gd name="T75" fmla="*/ 16 h 526"/>
                <a:gd name="T76" fmla="*/ 1846 w 639"/>
                <a:gd name="T77" fmla="*/ 15 h 526"/>
                <a:gd name="T78" fmla="*/ 1917 w 639"/>
                <a:gd name="T79" fmla="*/ 14 h 526"/>
                <a:gd name="T80" fmla="*/ 1917 w 639"/>
                <a:gd name="T81" fmla="*/ 14 h 526"/>
                <a:gd name="T82" fmla="*/ 1889 w 639"/>
                <a:gd name="T83" fmla="*/ 14 h 526"/>
                <a:gd name="T84" fmla="*/ 1731 w 639"/>
                <a:gd name="T85" fmla="*/ 14 h 526"/>
                <a:gd name="T86" fmla="*/ 1536 w 639"/>
                <a:gd name="T87" fmla="*/ 13 h 526"/>
                <a:gd name="T88" fmla="*/ 1258 w 639"/>
                <a:gd name="T89" fmla="*/ 13 h 526"/>
                <a:gd name="T90" fmla="*/ 980 w 639"/>
                <a:gd name="T91" fmla="*/ 11 h 526"/>
                <a:gd name="T92" fmla="*/ 668 w 639"/>
                <a:gd name="T93" fmla="*/ 10 h 526"/>
                <a:gd name="T94" fmla="*/ 443 w 639"/>
                <a:gd name="T95" fmla="*/ 8 h 526"/>
                <a:gd name="T96" fmla="*/ 208 w 639"/>
                <a:gd name="T97" fmla="*/ 6 h 526"/>
                <a:gd name="T98" fmla="*/ 41 w 639"/>
                <a:gd name="T99" fmla="*/ 3 h 526"/>
                <a:gd name="T100" fmla="*/ 0 w 639"/>
                <a:gd name="T101" fmla="*/ 0 h 5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39"/>
                <a:gd name="T154" fmla="*/ 0 h 526"/>
                <a:gd name="T155" fmla="*/ 639 w 639"/>
                <a:gd name="T156" fmla="*/ 526 h 5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39" h="526">
                  <a:moveTo>
                    <a:pt x="639" y="469"/>
                  </a:moveTo>
                  <a:lnTo>
                    <a:pt x="637" y="473"/>
                  </a:lnTo>
                  <a:lnTo>
                    <a:pt x="626" y="479"/>
                  </a:lnTo>
                  <a:lnTo>
                    <a:pt x="609" y="490"/>
                  </a:lnTo>
                  <a:lnTo>
                    <a:pt x="588" y="503"/>
                  </a:lnTo>
                  <a:lnTo>
                    <a:pt x="560" y="513"/>
                  </a:lnTo>
                  <a:lnTo>
                    <a:pt x="530" y="522"/>
                  </a:lnTo>
                  <a:lnTo>
                    <a:pt x="496" y="526"/>
                  </a:lnTo>
                  <a:lnTo>
                    <a:pt x="462" y="524"/>
                  </a:lnTo>
                  <a:lnTo>
                    <a:pt x="426" y="515"/>
                  </a:lnTo>
                  <a:lnTo>
                    <a:pt x="390" y="496"/>
                  </a:lnTo>
                  <a:lnTo>
                    <a:pt x="358" y="471"/>
                  </a:lnTo>
                  <a:lnTo>
                    <a:pt x="332" y="447"/>
                  </a:lnTo>
                  <a:lnTo>
                    <a:pt x="315" y="426"/>
                  </a:lnTo>
                  <a:lnTo>
                    <a:pt x="302" y="405"/>
                  </a:lnTo>
                  <a:lnTo>
                    <a:pt x="296" y="385"/>
                  </a:lnTo>
                  <a:lnTo>
                    <a:pt x="292" y="368"/>
                  </a:lnTo>
                  <a:lnTo>
                    <a:pt x="290" y="356"/>
                  </a:lnTo>
                  <a:lnTo>
                    <a:pt x="290" y="345"/>
                  </a:lnTo>
                  <a:lnTo>
                    <a:pt x="292" y="339"/>
                  </a:lnTo>
                  <a:lnTo>
                    <a:pt x="292" y="337"/>
                  </a:lnTo>
                  <a:lnTo>
                    <a:pt x="290" y="337"/>
                  </a:lnTo>
                  <a:lnTo>
                    <a:pt x="283" y="341"/>
                  </a:lnTo>
                  <a:lnTo>
                    <a:pt x="273" y="347"/>
                  </a:lnTo>
                  <a:lnTo>
                    <a:pt x="258" y="354"/>
                  </a:lnTo>
                  <a:lnTo>
                    <a:pt x="241" y="360"/>
                  </a:lnTo>
                  <a:lnTo>
                    <a:pt x="222" y="362"/>
                  </a:lnTo>
                  <a:lnTo>
                    <a:pt x="202" y="364"/>
                  </a:lnTo>
                  <a:lnTo>
                    <a:pt x="179" y="360"/>
                  </a:lnTo>
                  <a:lnTo>
                    <a:pt x="158" y="351"/>
                  </a:lnTo>
                  <a:lnTo>
                    <a:pt x="134" y="337"/>
                  </a:lnTo>
                  <a:lnTo>
                    <a:pt x="115" y="315"/>
                  </a:lnTo>
                  <a:lnTo>
                    <a:pt x="102" y="296"/>
                  </a:lnTo>
                  <a:lnTo>
                    <a:pt x="96" y="275"/>
                  </a:lnTo>
                  <a:lnTo>
                    <a:pt x="92" y="256"/>
                  </a:lnTo>
                  <a:lnTo>
                    <a:pt x="92" y="236"/>
                  </a:lnTo>
                  <a:lnTo>
                    <a:pt x="94" y="219"/>
                  </a:lnTo>
                  <a:lnTo>
                    <a:pt x="98" y="207"/>
                  </a:lnTo>
                  <a:lnTo>
                    <a:pt x="100" y="194"/>
                  </a:lnTo>
                  <a:lnTo>
                    <a:pt x="104" y="187"/>
                  </a:lnTo>
                  <a:lnTo>
                    <a:pt x="104" y="185"/>
                  </a:lnTo>
                  <a:lnTo>
                    <a:pt x="102" y="183"/>
                  </a:lnTo>
                  <a:lnTo>
                    <a:pt x="94" y="179"/>
                  </a:lnTo>
                  <a:lnTo>
                    <a:pt x="83" y="173"/>
                  </a:lnTo>
                  <a:lnTo>
                    <a:pt x="68" y="162"/>
                  </a:lnTo>
                  <a:lnTo>
                    <a:pt x="53" y="147"/>
                  </a:lnTo>
                  <a:lnTo>
                    <a:pt x="36" y="128"/>
                  </a:lnTo>
                  <a:lnTo>
                    <a:pt x="24" y="104"/>
                  </a:lnTo>
                  <a:lnTo>
                    <a:pt x="11" y="75"/>
                  </a:lnTo>
                  <a:lnTo>
                    <a:pt x="2" y="4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6838910" y="3506884"/>
              <a:ext cx="1010143" cy="344000"/>
            </a:xfrm>
            <a:custGeom>
              <a:avLst/>
              <a:gdLst>
                <a:gd name="T0" fmla="*/ 15204 w 824"/>
                <a:gd name="T1" fmla="*/ 3 h 564"/>
                <a:gd name="T2" fmla="*/ 14847 w 824"/>
                <a:gd name="T3" fmla="*/ 8 h 564"/>
                <a:gd name="T4" fmla="*/ 14381 w 824"/>
                <a:gd name="T5" fmla="*/ 12 h 564"/>
                <a:gd name="T6" fmla="*/ 13861 w 824"/>
                <a:gd name="T7" fmla="*/ 15 h 564"/>
                <a:gd name="T8" fmla="*/ 13546 w 824"/>
                <a:gd name="T9" fmla="*/ 16 h 564"/>
                <a:gd name="T10" fmla="*/ 13510 w 824"/>
                <a:gd name="T11" fmla="*/ 16 h 564"/>
                <a:gd name="T12" fmla="*/ 13678 w 824"/>
                <a:gd name="T13" fmla="*/ 17 h 564"/>
                <a:gd name="T14" fmla="*/ 13752 w 824"/>
                <a:gd name="T15" fmla="*/ 20 h 564"/>
                <a:gd name="T16" fmla="*/ 13707 w 824"/>
                <a:gd name="T17" fmla="*/ 23 h 564"/>
                <a:gd name="T18" fmla="*/ 13307 w 824"/>
                <a:gd name="T19" fmla="*/ 26 h 564"/>
                <a:gd name="T20" fmla="*/ 12531 w 824"/>
                <a:gd name="T21" fmla="*/ 29 h 564"/>
                <a:gd name="T22" fmla="*/ 11725 w 824"/>
                <a:gd name="T23" fmla="*/ 30 h 564"/>
                <a:gd name="T24" fmla="*/ 10995 w 824"/>
                <a:gd name="T25" fmla="*/ 29 h 564"/>
                <a:gd name="T26" fmla="*/ 10436 w 824"/>
                <a:gd name="T27" fmla="*/ 28 h 564"/>
                <a:gd name="T28" fmla="*/ 10086 w 824"/>
                <a:gd name="T29" fmla="*/ 28 h 564"/>
                <a:gd name="T30" fmla="*/ 10086 w 824"/>
                <a:gd name="T31" fmla="*/ 28 h 564"/>
                <a:gd name="T32" fmla="*/ 10086 w 824"/>
                <a:gd name="T33" fmla="*/ 29 h 564"/>
                <a:gd name="T34" fmla="*/ 10015 w 824"/>
                <a:gd name="T35" fmla="*/ 31 h 564"/>
                <a:gd name="T36" fmla="*/ 9601 w 824"/>
                <a:gd name="T37" fmla="*/ 35 h 564"/>
                <a:gd name="T38" fmla="*/ 8830 w 824"/>
                <a:gd name="T39" fmla="*/ 38 h 564"/>
                <a:gd name="T40" fmla="*/ 7566 w 824"/>
                <a:gd name="T41" fmla="*/ 41 h 564"/>
                <a:gd name="T42" fmla="*/ 6256 w 824"/>
                <a:gd name="T43" fmla="*/ 43 h 564"/>
                <a:gd name="T44" fmla="*/ 5092 w 824"/>
                <a:gd name="T45" fmla="*/ 41 h 564"/>
                <a:gd name="T46" fmla="*/ 4180 w 824"/>
                <a:gd name="T47" fmla="*/ 40 h 564"/>
                <a:gd name="T48" fmla="*/ 3662 w 824"/>
                <a:gd name="T49" fmla="*/ 38 h 564"/>
                <a:gd name="T50" fmla="*/ 3596 w 824"/>
                <a:gd name="T51" fmla="*/ 38 h 564"/>
                <a:gd name="T52" fmla="*/ 3553 w 824"/>
                <a:gd name="T53" fmla="*/ 39 h 564"/>
                <a:gd name="T54" fmla="*/ 3345 w 824"/>
                <a:gd name="T55" fmla="*/ 41 h 564"/>
                <a:gd name="T56" fmla="*/ 2959 w 824"/>
                <a:gd name="T57" fmla="*/ 43 h 564"/>
                <a:gd name="T58" fmla="*/ 2267 w 824"/>
                <a:gd name="T59" fmla="*/ 44 h 564"/>
                <a:gd name="T60" fmla="*/ 1330 w 824"/>
                <a:gd name="T61" fmla="*/ 44 h 564"/>
                <a:gd name="T62" fmla="*/ 627 w 824"/>
                <a:gd name="T63" fmla="*/ 43 h 564"/>
                <a:gd name="T64" fmla="*/ 235 w 824"/>
                <a:gd name="T65" fmla="*/ 41 h 564"/>
                <a:gd name="T66" fmla="*/ 41 w 824"/>
                <a:gd name="T67" fmla="*/ 39 h 564"/>
                <a:gd name="T68" fmla="*/ 0 w 824"/>
                <a:gd name="T69" fmla="*/ 38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4"/>
                <a:gd name="T106" fmla="*/ 0 h 564"/>
                <a:gd name="T107" fmla="*/ 824 w 824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4" h="564">
                  <a:moveTo>
                    <a:pt x="824" y="0"/>
                  </a:moveTo>
                  <a:lnTo>
                    <a:pt x="822" y="42"/>
                  </a:lnTo>
                  <a:lnTo>
                    <a:pt x="813" y="79"/>
                  </a:lnTo>
                  <a:lnTo>
                    <a:pt x="802" y="108"/>
                  </a:lnTo>
                  <a:lnTo>
                    <a:pt x="790" y="136"/>
                  </a:lnTo>
                  <a:lnTo>
                    <a:pt x="777" y="157"/>
                  </a:lnTo>
                  <a:lnTo>
                    <a:pt x="762" y="177"/>
                  </a:lnTo>
                  <a:lnTo>
                    <a:pt x="749" y="189"/>
                  </a:lnTo>
                  <a:lnTo>
                    <a:pt x="739" y="198"/>
                  </a:lnTo>
                  <a:lnTo>
                    <a:pt x="732" y="204"/>
                  </a:lnTo>
                  <a:lnTo>
                    <a:pt x="730" y="206"/>
                  </a:lnTo>
                  <a:lnTo>
                    <a:pt x="730" y="209"/>
                  </a:lnTo>
                  <a:lnTo>
                    <a:pt x="734" y="215"/>
                  </a:lnTo>
                  <a:lnTo>
                    <a:pt x="739" y="226"/>
                  </a:lnTo>
                  <a:lnTo>
                    <a:pt x="741" y="241"/>
                  </a:lnTo>
                  <a:lnTo>
                    <a:pt x="743" y="258"/>
                  </a:lnTo>
                  <a:lnTo>
                    <a:pt x="743" y="277"/>
                  </a:lnTo>
                  <a:lnTo>
                    <a:pt x="741" y="296"/>
                  </a:lnTo>
                  <a:lnTo>
                    <a:pt x="732" y="317"/>
                  </a:lnTo>
                  <a:lnTo>
                    <a:pt x="719" y="336"/>
                  </a:lnTo>
                  <a:lnTo>
                    <a:pt x="700" y="358"/>
                  </a:lnTo>
                  <a:lnTo>
                    <a:pt x="677" y="373"/>
                  </a:lnTo>
                  <a:lnTo>
                    <a:pt x="656" y="381"/>
                  </a:lnTo>
                  <a:lnTo>
                    <a:pt x="634" y="383"/>
                  </a:lnTo>
                  <a:lnTo>
                    <a:pt x="613" y="383"/>
                  </a:lnTo>
                  <a:lnTo>
                    <a:pt x="594" y="379"/>
                  </a:lnTo>
                  <a:lnTo>
                    <a:pt x="577" y="375"/>
                  </a:lnTo>
                  <a:lnTo>
                    <a:pt x="564" y="368"/>
                  </a:lnTo>
                  <a:lnTo>
                    <a:pt x="553" y="362"/>
                  </a:lnTo>
                  <a:lnTo>
                    <a:pt x="545" y="358"/>
                  </a:lnTo>
                  <a:lnTo>
                    <a:pt x="543" y="358"/>
                  </a:lnTo>
                  <a:lnTo>
                    <a:pt x="545" y="360"/>
                  </a:lnTo>
                  <a:lnTo>
                    <a:pt x="545" y="366"/>
                  </a:lnTo>
                  <a:lnTo>
                    <a:pt x="545" y="377"/>
                  </a:lnTo>
                  <a:lnTo>
                    <a:pt x="543" y="390"/>
                  </a:lnTo>
                  <a:lnTo>
                    <a:pt x="541" y="407"/>
                  </a:lnTo>
                  <a:lnTo>
                    <a:pt x="532" y="426"/>
                  </a:lnTo>
                  <a:lnTo>
                    <a:pt x="519" y="447"/>
                  </a:lnTo>
                  <a:lnTo>
                    <a:pt x="502" y="468"/>
                  </a:lnTo>
                  <a:lnTo>
                    <a:pt x="477" y="492"/>
                  </a:lnTo>
                  <a:lnTo>
                    <a:pt x="447" y="517"/>
                  </a:lnTo>
                  <a:lnTo>
                    <a:pt x="409" y="534"/>
                  </a:lnTo>
                  <a:lnTo>
                    <a:pt x="375" y="545"/>
                  </a:lnTo>
                  <a:lnTo>
                    <a:pt x="338" y="547"/>
                  </a:lnTo>
                  <a:lnTo>
                    <a:pt x="306" y="543"/>
                  </a:lnTo>
                  <a:lnTo>
                    <a:pt x="275" y="534"/>
                  </a:lnTo>
                  <a:lnTo>
                    <a:pt x="249" y="522"/>
                  </a:lnTo>
                  <a:lnTo>
                    <a:pt x="226" y="511"/>
                  </a:lnTo>
                  <a:lnTo>
                    <a:pt x="209" y="500"/>
                  </a:lnTo>
                  <a:lnTo>
                    <a:pt x="198" y="492"/>
                  </a:lnTo>
                  <a:lnTo>
                    <a:pt x="194" y="490"/>
                  </a:lnTo>
                  <a:lnTo>
                    <a:pt x="194" y="492"/>
                  </a:lnTo>
                  <a:lnTo>
                    <a:pt x="194" y="498"/>
                  </a:lnTo>
                  <a:lnTo>
                    <a:pt x="192" y="507"/>
                  </a:lnTo>
                  <a:lnTo>
                    <a:pt x="187" y="515"/>
                  </a:lnTo>
                  <a:lnTo>
                    <a:pt x="181" y="526"/>
                  </a:lnTo>
                  <a:lnTo>
                    <a:pt x="172" y="539"/>
                  </a:lnTo>
                  <a:lnTo>
                    <a:pt x="160" y="547"/>
                  </a:lnTo>
                  <a:lnTo>
                    <a:pt x="143" y="556"/>
                  </a:lnTo>
                  <a:lnTo>
                    <a:pt x="123" y="562"/>
                  </a:lnTo>
                  <a:lnTo>
                    <a:pt x="98" y="564"/>
                  </a:lnTo>
                  <a:lnTo>
                    <a:pt x="72" y="562"/>
                  </a:lnTo>
                  <a:lnTo>
                    <a:pt x="51" y="556"/>
                  </a:lnTo>
                  <a:lnTo>
                    <a:pt x="34" y="547"/>
                  </a:lnTo>
                  <a:lnTo>
                    <a:pt x="21" y="539"/>
                  </a:lnTo>
                  <a:lnTo>
                    <a:pt x="13" y="526"/>
                  </a:lnTo>
                  <a:lnTo>
                    <a:pt x="6" y="515"/>
                  </a:lnTo>
                  <a:lnTo>
                    <a:pt x="2" y="507"/>
                  </a:lnTo>
                  <a:lnTo>
                    <a:pt x="0" y="498"/>
                  </a:lnTo>
                  <a:lnTo>
                    <a:pt x="0" y="492"/>
                  </a:lnTo>
                  <a:lnTo>
                    <a:pt x="0" y="490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Freeform 18"/>
          <p:cNvSpPr>
            <a:spLocks/>
          </p:cNvSpPr>
          <p:nvPr/>
        </p:nvSpPr>
        <p:spPr bwMode="auto">
          <a:xfrm>
            <a:off x="4297421" y="3957534"/>
            <a:ext cx="276612" cy="357333"/>
          </a:xfrm>
          <a:custGeom>
            <a:avLst/>
            <a:gdLst>
              <a:gd name="T0" fmla="*/ 0 w 169"/>
              <a:gd name="T1" fmla="*/ 3153 h 168"/>
              <a:gd name="T2" fmla="*/ 3130 w 169"/>
              <a:gd name="T3" fmla="*/ 3153 h 168"/>
              <a:gd name="T4" fmla="*/ 3130 w 169"/>
              <a:gd name="T5" fmla="*/ 0 h 168"/>
              <a:gd name="T6" fmla="*/ 0 w 169"/>
              <a:gd name="T7" fmla="*/ 0 h 168"/>
              <a:gd name="T8" fmla="*/ 0 w 169"/>
              <a:gd name="T9" fmla="*/ 3153 h 168"/>
              <a:gd name="T10" fmla="*/ 0 w 169"/>
              <a:gd name="T11" fmla="*/ 3153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68"/>
              <a:gd name="T20" fmla="*/ 169 w 169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68">
                <a:moveTo>
                  <a:pt x="0" y="168"/>
                </a:moveTo>
                <a:lnTo>
                  <a:pt x="169" y="168"/>
                </a:lnTo>
                <a:lnTo>
                  <a:pt x="169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890097" y="4248608"/>
            <a:ext cx="524926" cy="236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4582250" y="4269906"/>
            <a:ext cx="524926" cy="118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7430543" y="3950434"/>
            <a:ext cx="276612" cy="357333"/>
          </a:xfrm>
          <a:custGeom>
            <a:avLst/>
            <a:gdLst>
              <a:gd name="T0" fmla="*/ 0 w 169"/>
              <a:gd name="T1" fmla="*/ 3153 h 168"/>
              <a:gd name="T2" fmla="*/ 3130 w 169"/>
              <a:gd name="T3" fmla="*/ 3153 h 168"/>
              <a:gd name="T4" fmla="*/ 3130 w 169"/>
              <a:gd name="T5" fmla="*/ 0 h 168"/>
              <a:gd name="T6" fmla="*/ 0 w 169"/>
              <a:gd name="T7" fmla="*/ 0 h 168"/>
              <a:gd name="T8" fmla="*/ 0 w 169"/>
              <a:gd name="T9" fmla="*/ 3153 h 168"/>
              <a:gd name="T10" fmla="*/ 0 w 169"/>
              <a:gd name="T11" fmla="*/ 3153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68"/>
              <a:gd name="T20" fmla="*/ 169 w 169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68">
                <a:moveTo>
                  <a:pt x="0" y="168"/>
                </a:moveTo>
                <a:lnTo>
                  <a:pt x="169" y="168"/>
                </a:lnTo>
                <a:lnTo>
                  <a:pt x="169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4538431" y="4715983"/>
            <a:ext cx="297975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44950" y="3440336"/>
            <a:ext cx="2785300" cy="2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end-to-end </a:t>
            </a:r>
            <a:r>
              <a:rPr lang="ko-KR" altLang="en-US" sz="1600" dirty="0"/>
              <a:t>연결</a:t>
            </a:r>
          </a:p>
        </p:txBody>
      </p:sp>
      <p:sp>
        <p:nvSpPr>
          <p:cNvPr id="44" name="타원 43"/>
          <p:cNvSpPr/>
          <p:nvPr/>
        </p:nvSpPr>
        <p:spPr>
          <a:xfrm>
            <a:off x="3894450" y="3319492"/>
            <a:ext cx="402971" cy="33509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437670" y="3311782"/>
            <a:ext cx="402971" cy="33509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384764" y="3305400"/>
            <a:ext cx="402971" cy="33509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129469" y="3319492"/>
            <a:ext cx="402971" cy="33509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892734" y="3319492"/>
            <a:ext cx="402971" cy="33509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4" idx="4"/>
            <a:endCxn id="38" idx="3"/>
          </p:cNvCxnSpPr>
          <p:nvPr/>
        </p:nvCxnSpPr>
        <p:spPr>
          <a:xfrm>
            <a:off x="4095935" y="3654583"/>
            <a:ext cx="201485" cy="3029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5" idx="4"/>
          </p:cNvCxnSpPr>
          <p:nvPr/>
        </p:nvCxnSpPr>
        <p:spPr>
          <a:xfrm flipH="1">
            <a:off x="4461272" y="3646873"/>
            <a:ext cx="177884" cy="3035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4"/>
            <a:endCxn id="41" idx="3"/>
          </p:cNvCxnSpPr>
          <p:nvPr/>
        </p:nvCxnSpPr>
        <p:spPr>
          <a:xfrm>
            <a:off x="7094220" y="3654583"/>
            <a:ext cx="336324" cy="2958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6" idx="4"/>
          </p:cNvCxnSpPr>
          <p:nvPr/>
        </p:nvCxnSpPr>
        <p:spPr>
          <a:xfrm>
            <a:off x="7586249" y="3640491"/>
            <a:ext cx="0" cy="309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7" idx="3"/>
          </p:cNvCxnSpPr>
          <p:nvPr/>
        </p:nvCxnSpPr>
        <p:spPr>
          <a:xfrm flipH="1">
            <a:off x="7787734" y="3605511"/>
            <a:ext cx="400748" cy="3449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4574033" y="3777422"/>
            <a:ext cx="2579896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5750"/>
            <a:ext cx="8208912" cy="9620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3600" u="sng" dirty="0">
                <a:latin typeface="+mj-ea"/>
              </a:rPr>
              <a:t>종단 간 </a:t>
            </a:r>
            <a:r>
              <a:rPr lang="en-US" altLang="ko-KR" sz="3600" u="sng" dirty="0">
                <a:latin typeface="+mj-ea"/>
              </a:rPr>
              <a:t>(</a:t>
            </a:r>
            <a:r>
              <a:rPr lang="ko-KR" altLang="en-US" sz="3600" u="sng" dirty="0">
                <a:latin typeface="+mj-ea"/>
              </a:rPr>
              <a:t>트랜스포트</a:t>
            </a:r>
            <a:r>
              <a:rPr lang="en-US" altLang="ko-KR" sz="3600" u="sng" dirty="0">
                <a:latin typeface="+mj-ea"/>
              </a:rPr>
              <a:t>) </a:t>
            </a:r>
            <a:r>
              <a:rPr lang="ko-KR" altLang="en-US" sz="3600" u="sng" dirty="0">
                <a:latin typeface="+mj-ea"/>
              </a:rPr>
              <a:t>프로토콜 개요 </a:t>
            </a:r>
            <a:r>
              <a:rPr lang="en-US" altLang="ko-KR" sz="3600" u="sng" dirty="0">
                <a:latin typeface="+mj-ea"/>
              </a:rPr>
              <a:t>2</a:t>
            </a:r>
            <a:endParaRPr lang="ko-KR" altLang="en-US" sz="3600" u="sng" dirty="0">
              <a:latin typeface="+mj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85875"/>
            <a:ext cx="7918648" cy="4452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j-ea"/>
                <a:ea typeface="+mj-ea"/>
              </a:rPr>
              <a:t>최선 노력 네트워크</a:t>
            </a:r>
            <a:r>
              <a:rPr lang="en-US" altLang="ko-KR" sz="2400" dirty="0">
                <a:latin typeface="+mj-ea"/>
                <a:ea typeface="+mj-ea"/>
              </a:rPr>
              <a:t>(best-effort network) </a:t>
            </a:r>
            <a:r>
              <a:rPr lang="ko-KR" altLang="en-US" sz="2400" dirty="0">
                <a:latin typeface="+mj-ea"/>
                <a:ea typeface="+mj-ea"/>
              </a:rPr>
              <a:t>위에서 동작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메시지의 상실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메시지의 순서 바뀜</a:t>
            </a:r>
            <a:r>
              <a:rPr lang="en-US" altLang="ko-KR" sz="2000" dirty="0">
                <a:latin typeface="+mj-ea"/>
                <a:ea typeface="+mj-ea"/>
              </a:rPr>
              <a:t>(re-order)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주어진 메시지의 중복 전달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한정된 크기로 메시지가 제한됨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임의의 긴 지연시간 후 메시지가 전달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ko-KR" altLang="en-US" sz="2000" dirty="0">
              <a:latin typeface="+mj-ea"/>
              <a:ea typeface="+mj-ea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일반적인</a:t>
            </a:r>
            <a:r>
              <a:rPr lang="ko-KR" altLang="en-US" sz="2400" dirty="0">
                <a:latin typeface="+mj-ea"/>
                <a:ea typeface="+mj-ea"/>
              </a:rPr>
              <a:t> 종단 간 서비스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메시지의 전달을 보장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보낸 것과 같은 순서로 메시지를 전달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각 메시지 당 하나만 전달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임의의 길이의 메시지를 지원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동기화</a:t>
            </a:r>
            <a:r>
              <a:rPr lang="en-US" altLang="ko-KR" sz="2000" dirty="0">
                <a:latin typeface="+mj-ea"/>
                <a:ea typeface="+mj-ea"/>
              </a:rPr>
              <a:t>(synchronization)</a:t>
            </a:r>
            <a:r>
              <a:rPr lang="ko-KR" altLang="en-US" sz="2000" dirty="0">
                <a:latin typeface="+mj-ea"/>
                <a:ea typeface="+mj-ea"/>
              </a:rPr>
              <a:t>를 지원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수신자가 송신자에게 흐름 제어</a:t>
            </a:r>
            <a:r>
              <a:rPr lang="en-US" altLang="ko-KR" sz="2000" dirty="0">
                <a:latin typeface="+mj-ea"/>
                <a:ea typeface="+mj-ea"/>
              </a:rPr>
              <a:t>(flow control) </a:t>
            </a:r>
            <a:r>
              <a:rPr lang="ko-KR" altLang="en-US" sz="2000" dirty="0">
                <a:latin typeface="+mj-ea"/>
                <a:ea typeface="+mj-ea"/>
              </a:rPr>
              <a:t>적용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j-ea"/>
                <a:ea typeface="+mj-ea"/>
              </a:rPr>
              <a:t>각 호스트에 다중 응용 프로세스 지원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latin typeface="Times New Roman" pitchFamily="18" charset="0"/>
              </a:rPr>
              <a:t>종단간 프로토콜 개요</a:t>
            </a:r>
          </a:p>
        </p:txBody>
      </p:sp>
    </p:spTree>
    <p:extLst>
      <p:ext uri="{BB962C8B-B14F-4D97-AF65-F5344CB8AC3E}">
        <p14:creationId xmlns:p14="http://schemas.microsoft.com/office/powerpoint/2010/main" val="203345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86927-ABC5-44F8-9B93-F4C08B50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71" y="188640"/>
            <a:ext cx="7772400" cy="792088"/>
          </a:xfrm>
        </p:spPr>
        <p:txBody>
          <a:bodyPr/>
          <a:lstStyle/>
          <a:p>
            <a:r>
              <a:rPr lang="ko-KR" altLang="en-US" dirty="0"/>
              <a:t>트랜스포트 계층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72B85-AFE7-4D30-8D7C-5BF00300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8208912" cy="5400600"/>
          </a:xfrm>
        </p:spPr>
        <p:txBody>
          <a:bodyPr/>
          <a:lstStyle/>
          <a:p>
            <a:r>
              <a:rPr lang="ko-KR" altLang="en-US" dirty="0" err="1"/>
              <a:t>응용에게</a:t>
            </a:r>
            <a:r>
              <a:rPr lang="ko-KR" altLang="en-US" dirty="0"/>
              <a:t> 통신서비스를 지원하는 계층</a:t>
            </a:r>
            <a:endParaRPr lang="en-US" altLang="ko-KR" dirty="0"/>
          </a:p>
          <a:p>
            <a:pPr lvl="1"/>
            <a:r>
              <a:rPr lang="ko-KR" altLang="en-US" dirty="0"/>
              <a:t>통신 응용이 사용하는 계층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interface: 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소켓 서비스</a:t>
            </a:r>
            <a:endParaRPr lang="en-US" altLang="ko-KR" dirty="0"/>
          </a:p>
          <a:p>
            <a:r>
              <a:rPr lang="ko-KR" altLang="en-US" dirty="0"/>
              <a:t>응용들이 요구하는 통신 서비스가 다를 수 있음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전자상거래</a:t>
            </a:r>
            <a:r>
              <a:rPr lang="en-US" altLang="ko-KR" dirty="0"/>
              <a:t>, </a:t>
            </a:r>
            <a:r>
              <a:rPr lang="ko-KR" altLang="en-US" dirty="0"/>
              <a:t>음성통신</a:t>
            </a:r>
            <a:endParaRPr lang="en-US" altLang="ko-KR" dirty="0"/>
          </a:p>
          <a:p>
            <a:r>
              <a:rPr lang="ko-KR" altLang="en-US" dirty="0"/>
              <a:t>세부 통신 작업은 응용 자신이 </a:t>
            </a:r>
            <a:r>
              <a:rPr lang="ko-KR" altLang="en-US" dirty="0" err="1"/>
              <a:t>직접하는</a:t>
            </a:r>
            <a:r>
              <a:rPr lang="ko-KR" altLang="en-US" dirty="0"/>
              <a:t> 것이 효율적일 수도 있음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 종류의 트랜스포트 계층으로 정리됨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최소 서비스</a:t>
            </a:r>
            <a:r>
              <a:rPr lang="en-US" altLang="ko-KR" dirty="0"/>
              <a:t>: UDP, </a:t>
            </a:r>
            <a:r>
              <a:rPr lang="ko-KR" altLang="en-US" dirty="0"/>
              <a:t>최대</a:t>
            </a:r>
            <a:r>
              <a:rPr lang="en-US" altLang="ko-KR" dirty="0"/>
              <a:t>(?)</a:t>
            </a:r>
            <a:r>
              <a:rPr lang="ko-KR" altLang="en-US" dirty="0"/>
              <a:t> 서비스</a:t>
            </a:r>
            <a:r>
              <a:rPr lang="en-US" altLang="ko-KR" dirty="0"/>
              <a:t>: TCP)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24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2744"/>
            <a:ext cx="7543800" cy="7620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3600" u="sng" dirty="0">
                <a:latin typeface="+mj-ea"/>
              </a:rPr>
              <a:t>단순 </a:t>
            </a:r>
            <a:r>
              <a:rPr lang="ko-KR" altLang="en-US" sz="3600" u="sng" dirty="0" err="1">
                <a:latin typeface="+mj-ea"/>
              </a:rPr>
              <a:t>역다중화</a:t>
            </a:r>
            <a:r>
              <a:rPr lang="ko-KR" altLang="en-US" sz="3600" u="sng" dirty="0">
                <a:latin typeface="+mj-ea"/>
              </a:rPr>
              <a:t> </a:t>
            </a:r>
            <a:r>
              <a:rPr lang="en-US" altLang="ko-KR" sz="3600" u="sng" dirty="0">
                <a:latin typeface="+mj-ea"/>
              </a:rPr>
              <a:t>(UDP)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34616"/>
            <a:ext cx="7772400" cy="4038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Datagram</a:t>
            </a:r>
            <a:r>
              <a:rPr lang="en-US" altLang="ko-KR" sz="2400" dirty="0">
                <a:latin typeface="+mn-ea"/>
              </a:rPr>
              <a:t> Protocol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ko-KR" sz="2000" dirty="0">
                <a:latin typeface="+mn-ea"/>
              </a:rPr>
              <a:t>IP Datagram </a:t>
            </a:r>
            <a:r>
              <a:rPr lang="ko-KR" altLang="en-US" sz="2000" dirty="0">
                <a:latin typeface="+mn-ea"/>
              </a:rPr>
              <a:t>서비스를 </a:t>
            </a:r>
            <a:r>
              <a:rPr lang="en-US" altLang="ko-KR" sz="2000" dirty="0">
                <a:latin typeface="+mn-ea"/>
              </a:rPr>
              <a:t>User</a:t>
            </a:r>
            <a:r>
              <a:rPr lang="ko-KR" altLang="en-US" sz="2000" dirty="0">
                <a:latin typeface="+mn-ea"/>
              </a:rPr>
              <a:t>에게 제공</a:t>
            </a:r>
            <a:endParaRPr lang="en-US" altLang="ko-KR" sz="2000" dirty="0">
              <a:latin typeface="+mn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비신뢰적이고 </a:t>
            </a:r>
            <a:r>
              <a:rPr lang="ko-KR" altLang="en-US" sz="2000" dirty="0" err="1">
                <a:latin typeface="+mn-ea"/>
              </a:rPr>
              <a:t>비순서적인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데이터그램</a:t>
            </a:r>
            <a:r>
              <a:rPr lang="ko-KR" altLang="en-US" sz="2000" dirty="0">
                <a:latin typeface="+mn-ea"/>
              </a:rPr>
              <a:t> 서비스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다중화 첨가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n-ea"/>
              </a:rPr>
              <a:t>흐름 제어</a:t>
            </a:r>
            <a:r>
              <a:rPr lang="en-US" altLang="ko-KR" sz="2400" dirty="0">
                <a:latin typeface="+mn-ea"/>
              </a:rPr>
              <a:t>(flow control)</a:t>
            </a:r>
            <a:r>
              <a:rPr lang="ko-KR" altLang="en-US" sz="2400" dirty="0">
                <a:latin typeface="+mn-ea"/>
              </a:rPr>
              <a:t>가 없음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 err="1">
                <a:solidFill>
                  <a:srgbClr val="FF0000"/>
                </a:solidFill>
                <a:latin typeface="+mn-ea"/>
              </a:rPr>
              <a:t>종단점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(endpoint)</a:t>
            </a:r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은 포트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(port)</a:t>
            </a:r>
            <a:r>
              <a:rPr lang="ko-KR" altLang="en-US" sz="2400" dirty="0">
                <a:latin typeface="+mn-ea"/>
              </a:rPr>
              <a:t>에 의해 구별     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서버는 잘 알려진  </a:t>
            </a:r>
            <a:r>
              <a:rPr lang="en-US" altLang="ko-KR" sz="2000" dirty="0">
                <a:latin typeface="+mn-ea"/>
              </a:rPr>
              <a:t>well-known  </a:t>
            </a:r>
            <a:r>
              <a:rPr lang="ko-KR" altLang="en-US" sz="2000" dirty="0">
                <a:latin typeface="+mn-ea"/>
              </a:rPr>
              <a:t>포트를 가진다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유닉스의  </a:t>
            </a:r>
            <a:r>
              <a:rPr lang="en-US" altLang="ko-KR" sz="2000" dirty="0">
                <a:latin typeface="+mn-ea"/>
              </a:rPr>
              <a:t>/etc/services </a:t>
            </a:r>
            <a:r>
              <a:rPr lang="ko-KR" altLang="en-US" sz="2000" dirty="0">
                <a:latin typeface="+mn-ea"/>
              </a:rPr>
              <a:t>에서 볼 수 있다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n-ea"/>
              </a:rPr>
              <a:t>선택적인 </a:t>
            </a:r>
            <a:r>
              <a:rPr lang="ko-KR" altLang="en-US" sz="2400" dirty="0" err="1">
                <a:latin typeface="+mn-ea"/>
              </a:rPr>
              <a:t>체크섬</a:t>
            </a:r>
            <a:r>
              <a:rPr lang="en-US" altLang="ko-KR" sz="2400" dirty="0">
                <a:latin typeface="+mn-ea"/>
              </a:rPr>
              <a:t>(optional checksum)    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ko-KR" sz="2000" dirty="0">
                <a:latin typeface="+mn-ea"/>
              </a:rPr>
              <a:t>pseudo header + </a:t>
            </a:r>
            <a:r>
              <a:rPr lang="en-US" altLang="ko-KR" sz="2000" dirty="0" err="1">
                <a:latin typeface="+mn-ea"/>
              </a:rPr>
              <a:t>udp</a:t>
            </a:r>
            <a:r>
              <a:rPr lang="en-US" altLang="ko-KR" sz="2000" dirty="0">
                <a:latin typeface="+mn-ea"/>
              </a:rPr>
              <a:t> header + </a:t>
            </a:r>
            <a:r>
              <a:rPr lang="ko-KR" altLang="en-US" sz="2000" dirty="0" err="1">
                <a:latin typeface="+mn-ea"/>
              </a:rPr>
              <a:t>데이타</a:t>
            </a:r>
            <a:endParaRPr lang="ko-KR" altLang="en-US" sz="2000" dirty="0">
              <a:latin typeface="+mn-ea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n-ea"/>
              </a:rPr>
              <a:t>헤더 형식</a:t>
            </a:r>
            <a:r>
              <a:rPr lang="en-US" altLang="ko-KR" sz="2400" dirty="0">
                <a:latin typeface="+mn-ea"/>
              </a:rPr>
              <a:t>(header format</a:t>
            </a:r>
            <a:r>
              <a:rPr lang="en-US" altLang="ko-KR" sz="1800" dirty="0">
                <a:latin typeface="+mn-ea"/>
              </a:rPr>
              <a:t>)</a:t>
            </a:r>
          </a:p>
        </p:txBody>
      </p:sp>
      <p:pic>
        <p:nvPicPr>
          <p:cNvPr id="4100" name="Picture 5" descr="PE05F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5229199"/>
            <a:ext cx="4213100" cy="155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latin typeface="Times New Roman" pitchFamily="18" charset="0"/>
              </a:rPr>
              <a:t>단순 역다중화</a:t>
            </a:r>
            <a:r>
              <a:rPr lang="en-US" altLang="ko-KR" sz="1400">
                <a:latin typeface="Times New Roman" pitchFamily="18" charset="0"/>
              </a:rPr>
              <a:t>(UDP)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43800" cy="106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3600" u="sng" dirty="0">
                <a:latin typeface="+mj-ea"/>
              </a:rPr>
              <a:t>신뢰성 있는 바이트 </a:t>
            </a:r>
            <a:r>
              <a:rPr lang="ko-KR" altLang="en-US" sz="3600" u="sng" dirty="0" err="1">
                <a:latin typeface="+mj-ea"/>
              </a:rPr>
              <a:t>스트림</a:t>
            </a:r>
            <a:r>
              <a:rPr lang="ko-KR" altLang="en-US" sz="3600" u="sng" dirty="0">
                <a:latin typeface="+mj-ea"/>
              </a:rPr>
              <a:t> </a:t>
            </a:r>
            <a:r>
              <a:rPr lang="en-US" altLang="ko-KR" sz="3600" u="sng" dirty="0">
                <a:latin typeface="+mj-ea"/>
              </a:rPr>
              <a:t>(TCP)</a:t>
            </a:r>
            <a:br>
              <a:rPr lang="en-US" altLang="ko-KR" sz="3600" u="sng" dirty="0">
                <a:latin typeface="+mj-ea"/>
              </a:rPr>
            </a:br>
            <a:r>
              <a:rPr lang="ko-KR" altLang="en-US" sz="3600" dirty="0">
                <a:latin typeface="+mj-ea"/>
              </a:rPr>
              <a:t>개 요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연결 기반 </a:t>
            </a:r>
            <a:r>
              <a:rPr lang="en-US" altLang="ko-KR" sz="2000" dirty="0">
                <a:latin typeface="+mn-ea"/>
              </a:rPr>
              <a:t>(connection-oriented)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바이트 </a:t>
            </a:r>
            <a:r>
              <a:rPr lang="ko-KR" altLang="en-US" sz="2000" dirty="0" err="1">
                <a:latin typeface="+mn-ea"/>
              </a:rPr>
              <a:t>스트림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(Byte-stream)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1800" dirty="0">
                <a:latin typeface="+mn-ea"/>
              </a:rPr>
              <a:t>송신 프로세스는 임의 개수의 바이트를 씀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ko-KR" sz="1800" dirty="0">
                <a:latin typeface="+mn-ea"/>
              </a:rPr>
              <a:t>TCP</a:t>
            </a:r>
            <a:r>
              <a:rPr lang="ko-KR" altLang="en-US" sz="1800" dirty="0">
                <a:latin typeface="+mn-ea"/>
              </a:rPr>
              <a:t>는 이를 세그먼트</a:t>
            </a:r>
            <a:r>
              <a:rPr lang="en-US" altLang="ko-KR" sz="1800" dirty="0">
                <a:latin typeface="+mn-ea"/>
              </a:rPr>
              <a:t>( segments ) </a:t>
            </a:r>
            <a:r>
              <a:rPr lang="ko-KR" altLang="en-US" sz="1800" dirty="0">
                <a:latin typeface="+mn-ea"/>
              </a:rPr>
              <a:t>단위로 자르고 </a:t>
            </a:r>
            <a:r>
              <a:rPr lang="en-US" altLang="ko-KR" sz="1800" dirty="0">
                <a:latin typeface="+mn-ea"/>
              </a:rPr>
              <a:t>IP</a:t>
            </a:r>
            <a:r>
              <a:rPr lang="ko-KR" altLang="en-US" sz="1800" dirty="0">
                <a:latin typeface="+mn-ea"/>
              </a:rPr>
              <a:t>를 거쳐 보냄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1800" dirty="0">
                <a:latin typeface="+mn-ea"/>
              </a:rPr>
              <a:t>수신 프로세스는 임의 개수의 바이트를 읽음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ko-KR" altLang="en-US" sz="1800" dirty="0">
              <a:latin typeface="+mn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ko-KR" altLang="en-US" sz="1800" dirty="0">
              <a:latin typeface="+mn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ko-KR" altLang="en-US" sz="1800" dirty="0">
              <a:latin typeface="+mn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ko-KR" altLang="en-US" sz="1800" dirty="0">
              <a:latin typeface="+mn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ko-KR" altLang="en-US" sz="1800" dirty="0">
              <a:latin typeface="+mn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ko-KR" altLang="en-US" sz="1800" dirty="0">
              <a:latin typeface="+mn-ea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ko-KR" altLang="en-US" sz="2000" dirty="0">
              <a:latin typeface="+mn-ea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000" dirty="0" err="1">
                <a:latin typeface="+mn-ea"/>
              </a:rPr>
              <a:t>전이중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(full duplex)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흐름 제어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송신자가 수신자의 속도를 넘지 않도록 유지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혼잡</a:t>
            </a:r>
            <a:r>
              <a:rPr lang="en-US" altLang="ko-KR" sz="2000" dirty="0">
                <a:latin typeface="+mn-ea"/>
              </a:rPr>
              <a:t>(Congestion) </a:t>
            </a:r>
            <a:r>
              <a:rPr lang="ko-KR" altLang="en-US" sz="2000" dirty="0">
                <a:latin typeface="+mn-ea"/>
              </a:rPr>
              <a:t>제어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송신자가 네트워크를 넘치지 않게 유지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876425" y="3429000"/>
            <a:ext cx="4524375" cy="2174875"/>
            <a:chOff x="920" y="1116"/>
            <a:chExt cx="3800" cy="2259"/>
          </a:xfrm>
        </p:grpSpPr>
        <p:sp>
          <p:nvSpPr>
            <p:cNvPr id="5126" name="Freeform 5"/>
            <p:cNvSpPr>
              <a:spLocks/>
            </p:cNvSpPr>
            <p:nvPr/>
          </p:nvSpPr>
          <p:spPr bwMode="auto">
            <a:xfrm>
              <a:off x="1768" y="2996"/>
              <a:ext cx="591" cy="150"/>
            </a:xfrm>
            <a:custGeom>
              <a:avLst/>
              <a:gdLst>
                <a:gd name="T0" fmla="*/ 591 w 591"/>
                <a:gd name="T1" fmla="*/ 150 h 150"/>
                <a:gd name="T2" fmla="*/ 591 w 591"/>
                <a:gd name="T3" fmla="*/ 0 h 150"/>
                <a:gd name="T4" fmla="*/ 0 w 591"/>
                <a:gd name="T5" fmla="*/ 0 h 150"/>
                <a:gd name="T6" fmla="*/ 0 w 591"/>
                <a:gd name="T7" fmla="*/ 150 h 150"/>
                <a:gd name="T8" fmla="*/ 591 w 591"/>
                <a:gd name="T9" fmla="*/ 150 h 150"/>
                <a:gd name="T10" fmla="*/ 591 w 591"/>
                <a:gd name="T11" fmla="*/ 150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1"/>
                <a:gd name="T19" fmla="*/ 0 h 150"/>
                <a:gd name="T20" fmla="*/ 591 w 59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1" h="150">
                  <a:moveTo>
                    <a:pt x="591" y="150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150"/>
                  </a:lnTo>
                  <a:lnTo>
                    <a:pt x="591" y="15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7" name="Freeform 6"/>
            <p:cNvSpPr>
              <a:spLocks/>
            </p:cNvSpPr>
            <p:nvPr/>
          </p:nvSpPr>
          <p:spPr bwMode="auto">
            <a:xfrm>
              <a:off x="1768" y="2996"/>
              <a:ext cx="591" cy="150"/>
            </a:xfrm>
            <a:custGeom>
              <a:avLst/>
              <a:gdLst>
                <a:gd name="T0" fmla="*/ 591 w 591"/>
                <a:gd name="T1" fmla="*/ 150 h 150"/>
                <a:gd name="T2" fmla="*/ 591 w 591"/>
                <a:gd name="T3" fmla="*/ 0 h 150"/>
                <a:gd name="T4" fmla="*/ 0 w 591"/>
                <a:gd name="T5" fmla="*/ 0 h 150"/>
                <a:gd name="T6" fmla="*/ 0 w 591"/>
                <a:gd name="T7" fmla="*/ 150 h 150"/>
                <a:gd name="T8" fmla="*/ 591 w 591"/>
                <a:gd name="T9" fmla="*/ 150 h 150"/>
                <a:gd name="T10" fmla="*/ 591 w 591"/>
                <a:gd name="T11" fmla="*/ 150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1"/>
                <a:gd name="T19" fmla="*/ 0 h 150"/>
                <a:gd name="T20" fmla="*/ 591 w 59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1" h="150">
                  <a:moveTo>
                    <a:pt x="591" y="150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150"/>
                  </a:lnTo>
                  <a:lnTo>
                    <a:pt x="591" y="1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8" name="Freeform 7"/>
            <p:cNvSpPr>
              <a:spLocks/>
            </p:cNvSpPr>
            <p:nvPr/>
          </p:nvSpPr>
          <p:spPr bwMode="auto">
            <a:xfrm>
              <a:off x="2482" y="2996"/>
              <a:ext cx="591" cy="150"/>
            </a:xfrm>
            <a:custGeom>
              <a:avLst/>
              <a:gdLst>
                <a:gd name="T0" fmla="*/ 591 w 591"/>
                <a:gd name="T1" fmla="*/ 150 h 150"/>
                <a:gd name="T2" fmla="*/ 591 w 591"/>
                <a:gd name="T3" fmla="*/ 0 h 150"/>
                <a:gd name="T4" fmla="*/ 0 w 591"/>
                <a:gd name="T5" fmla="*/ 0 h 150"/>
                <a:gd name="T6" fmla="*/ 0 w 591"/>
                <a:gd name="T7" fmla="*/ 150 h 150"/>
                <a:gd name="T8" fmla="*/ 591 w 591"/>
                <a:gd name="T9" fmla="*/ 150 h 150"/>
                <a:gd name="T10" fmla="*/ 591 w 591"/>
                <a:gd name="T11" fmla="*/ 150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1"/>
                <a:gd name="T19" fmla="*/ 0 h 150"/>
                <a:gd name="T20" fmla="*/ 591 w 59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1" h="150">
                  <a:moveTo>
                    <a:pt x="591" y="150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150"/>
                  </a:lnTo>
                  <a:lnTo>
                    <a:pt x="591" y="15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9" name="Freeform 8"/>
            <p:cNvSpPr>
              <a:spLocks/>
            </p:cNvSpPr>
            <p:nvPr/>
          </p:nvSpPr>
          <p:spPr bwMode="auto">
            <a:xfrm>
              <a:off x="2482" y="2996"/>
              <a:ext cx="591" cy="150"/>
            </a:xfrm>
            <a:custGeom>
              <a:avLst/>
              <a:gdLst>
                <a:gd name="T0" fmla="*/ 591 w 591"/>
                <a:gd name="T1" fmla="*/ 150 h 150"/>
                <a:gd name="T2" fmla="*/ 591 w 591"/>
                <a:gd name="T3" fmla="*/ 0 h 150"/>
                <a:gd name="T4" fmla="*/ 0 w 591"/>
                <a:gd name="T5" fmla="*/ 0 h 150"/>
                <a:gd name="T6" fmla="*/ 0 w 591"/>
                <a:gd name="T7" fmla="*/ 150 h 150"/>
                <a:gd name="T8" fmla="*/ 591 w 591"/>
                <a:gd name="T9" fmla="*/ 150 h 150"/>
                <a:gd name="T10" fmla="*/ 591 w 591"/>
                <a:gd name="T11" fmla="*/ 150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1"/>
                <a:gd name="T19" fmla="*/ 0 h 150"/>
                <a:gd name="T20" fmla="*/ 591 w 59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1" h="150">
                  <a:moveTo>
                    <a:pt x="591" y="150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150"/>
                  </a:lnTo>
                  <a:lnTo>
                    <a:pt x="591" y="1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0" name="Freeform 9"/>
            <p:cNvSpPr>
              <a:spLocks/>
            </p:cNvSpPr>
            <p:nvPr/>
          </p:nvSpPr>
          <p:spPr bwMode="auto">
            <a:xfrm>
              <a:off x="3288" y="2996"/>
              <a:ext cx="591" cy="150"/>
            </a:xfrm>
            <a:custGeom>
              <a:avLst/>
              <a:gdLst>
                <a:gd name="T0" fmla="*/ 588 w 591"/>
                <a:gd name="T1" fmla="*/ 150 h 150"/>
                <a:gd name="T2" fmla="*/ 591 w 591"/>
                <a:gd name="T3" fmla="*/ 0 h 150"/>
                <a:gd name="T4" fmla="*/ 0 w 591"/>
                <a:gd name="T5" fmla="*/ 0 h 150"/>
                <a:gd name="T6" fmla="*/ 0 w 591"/>
                <a:gd name="T7" fmla="*/ 150 h 150"/>
                <a:gd name="T8" fmla="*/ 591 w 591"/>
                <a:gd name="T9" fmla="*/ 150 h 150"/>
                <a:gd name="T10" fmla="*/ 591 w 591"/>
                <a:gd name="T11" fmla="*/ 150 h 150"/>
                <a:gd name="T12" fmla="*/ 588 w 591"/>
                <a:gd name="T13" fmla="*/ 150 h 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1"/>
                <a:gd name="T22" fmla="*/ 0 h 150"/>
                <a:gd name="T23" fmla="*/ 591 w 591"/>
                <a:gd name="T24" fmla="*/ 150 h 1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1" h="150">
                  <a:moveTo>
                    <a:pt x="588" y="150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150"/>
                  </a:lnTo>
                  <a:lnTo>
                    <a:pt x="591" y="150"/>
                  </a:lnTo>
                  <a:lnTo>
                    <a:pt x="588" y="15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1" name="Freeform 10"/>
            <p:cNvSpPr>
              <a:spLocks/>
            </p:cNvSpPr>
            <p:nvPr/>
          </p:nvSpPr>
          <p:spPr bwMode="auto">
            <a:xfrm>
              <a:off x="3288" y="2996"/>
              <a:ext cx="591" cy="150"/>
            </a:xfrm>
            <a:custGeom>
              <a:avLst/>
              <a:gdLst>
                <a:gd name="T0" fmla="*/ 588 w 591"/>
                <a:gd name="T1" fmla="*/ 150 h 150"/>
                <a:gd name="T2" fmla="*/ 591 w 591"/>
                <a:gd name="T3" fmla="*/ 0 h 150"/>
                <a:gd name="T4" fmla="*/ 0 w 591"/>
                <a:gd name="T5" fmla="*/ 0 h 150"/>
                <a:gd name="T6" fmla="*/ 0 w 591"/>
                <a:gd name="T7" fmla="*/ 150 h 150"/>
                <a:gd name="T8" fmla="*/ 591 w 591"/>
                <a:gd name="T9" fmla="*/ 150 h 150"/>
                <a:gd name="T10" fmla="*/ 591 w 591"/>
                <a:gd name="T11" fmla="*/ 150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1"/>
                <a:gd name="T19" fmla="*/ 0 h 150"/>
                <a:gd name="T20" fmla="*/ 591 w 59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1" h="150">
                  <a:moveTo>
                    <a:pt x="588" y="150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150"/>
                  </a:lnTo>
                  <a:lnTo>
                    <a:pt x="591" y="1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2" name="Rectangle 11"/>
            <p:cNvSpPr>
              <a:spLocks noChangeArrowheads="1"/>
            </p:cNvSpPr>
            <p:nvPr/>
          </p:nvSpPr>
          <p:spPr bwMode="auto">
            <a:xfrm>
              <a:off x="988" y="1226"/>
              <a:ext cx="74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Application process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33" name="Rectangle 12"/>
            <p:cNvSpPr>
              <a:spLocks noChangeArrowheads="1"/>
            </p:cNvSpPr>
            <p:nvPr/>
          </p:nvSpPr>
          <p:spPr bwMode="auto">
            <a:xfrm>
              <a:off x="2091" y="1670"/>
              <a:ext cx="80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W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2207" y="1670"/>
              <a:ext cx="118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rite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35" name="Rectangle 14"/>
            <p:cNvSpPr>
              <a:spLocks noChangeArrowheads="1"/>
            </p:cNvSpPr>
            <p:nvPr/>
          </p:nvSpPr>
          <p:spPr bwMode="auto">
            <a:xfrm>
              <a:off x="2091" y="1827"/>
              <a:ext cx="205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bytes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36" name="Rectangle 15"/>
            <p:cNvSpPr>
              <a:spLocks noChangeArrowheads="1"/>
            </p:cNvSpPr>
            <p:nvPr/>
          </p:nvSpPr>
          <p:spPr bwMode="auto">
            <a:xfrm>
              <a:off x="1423" y="2236"/>
              <a:ext cx="170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TCP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37" name="Rectangle 16"/>
            <p:cNvSpPr>
              <a:spLocks noChangeArrowheads="1"/>
            </p:cNvSpPr>
            <p:nvPr/>
          </p:nvSpPr>
          <p:spPr bwMode="auto">
            <a:xfrm>
              <a:off x="1243" y="2440"/>
              <a:ext cx="445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Send buffer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38" name="Rectangle 17"/>
            <p:cNvSpPr>
              <a:spLocks noChangeArrowheads="1"/>
            </p:cNvSpPr>
            <p:nvPr/>
          </p:nvSpPr>
          <p:spPr bwMode="auto">
            <a:xfrm>
              <a:off x="1827" y="2983"/>
              <a:ext cx="34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Segment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39" name="Freeform 18"/>
            <p:cNvSpPr>
              <a:spLocks/>
            </p:cNvSpPr>
            <p:nvPr/>
          </p:nvSpPr>
          <p:spPr bwMode="auto">
            <a:xfrm>
              <a:off x="920" y="1116"/>
              <a:ext cx="1217" cy="391"/>
            </a:xfrm>
            <a:custGeom>
              <a:avLst/>
              <a:gdLst>
                <a:gd name="T0" fmla="*/ 606 w 1217"/>
                <a:gd name="T1" fmla="*/ 391 h 391"/>
                <a:gd name="T2" fmla="*/ 687 w 1217"/>
                <a:gd name="T3" fmla="*/ 391 h 391"/>
                <a:gd name="T4" fmla="*/ 771 w 1217"/>
                <a:gd name="T5" fmla="*/ 383 h 391"/>
                <a:gd name="T6" fmla="*/ 852 w 1217"/>
                <a:gd name="T7" fmla="*/ 372 h 391"/>
                <a:gd name="T8" fmla="*/ 933 w 1217"/>
                <a:gd name="T9" fmla="*/ 360 h 391"/>
                <a:gd name="T10" fmla="*/ 1009 w 1217"/>
                <a:gd name="T11" fmla="*/ 341 h 391"/>
                <a:gd name="T12" fmla="*/ 1075 w 1217"/>
                <a:gd name="T13" fmla="*/ 318 h 391"/>
                <a:gd name="T14" fmla="*/ 1132 w 1217"/>
                <a:gd name="T15" fmla="*/ 295 h 391"/>
                <a:gd name="T16" fmla="*/ 1178 w 1217"/>
                <a:gd name="T17" fmla="*/ 264 h 391"/>
                <a:gd name="T18" fmla="*/ 1205 w 1217"/>
                <a:gd name="T19" fmla="*/ 234 h 391"/>
                <a:gd name="T20" fmla="*/ 1217 w 1217"/>
                <a:gd name="T21" fmla="*/ 199 h 391"/>
                <a:gd name="T22" fmla="*/ 1205 w 1217"/>
                <a:gd name="T23" fmla="*/ 165 h 391"/>
                <a:gd name="T24" fmla="*/ 1178 w 1217"/>
                <a:gd name="T25" fmla="*/ 134 h 391"/>
                <a:gd name="T26" fmla="*/ 1132 w 1217"/>
                <a:gd name="T27" fmla="*/ 103 h 391"/>
                <a:gd name="T28" fmla="*/ 1075 w 1217"/>
                <a:gd name="T29" fmla="*/ 76 h 391"/>
                <a:gd name="T30" fmla="*/ 1009 w 1217"/>
                <a:gd name="T31" fmla="*/ 57 h 391"/>
                <a:gd name="T32" fmla="*/ 933 w 1217"/>
                <a:gd name="T33" fmla="*/ 38 h 391"/>
                <a:gd name="T34" fmla="*/ 852 w 1217"/>
                <a:gd name="T35" fmla="*/ 23 h 391"/>
                <a:gd name="T36" fmla="*/ 771 w 1217"/>
                <a:gd name="T37" fmla="*/ 11 h 391"/>
                <a:gd name="T38" fmla="*/ 687 w 1217"/>
                <a:gd name="T39" fmla="*/ 3 h 391"/>
                <a:gd name="T40" fmla="*/ 606 w 1217"/>
                <a:gd name="T41" fmla="*/ 0 h 391"/>
                <a:gd name="T42" fmla="*/ 526 w 1217"/>
                <a:gd name="T43" fmla="*/ 3 h 391"/>
                <a:gd name="T44" fmla="*/ 445 w 1217"/>
                <a:gd name="T45" fmla="*/ 11 h 391"/>
                <a:gd name="T46" fmla="*/ 361 w 1217"/>
                <a:gd name="T47" fmla="*/ 23 h 391"/>
                <a:gd name="T48" fmla="*/ 280 w 1217"/>
                <a:gd name="T49" fmla="*/ 38 h 391"/>
                <a:gd name="T50" fmla="*/ 207 w 1217"/>
                <a:gd name="T51" fmla="*/ 57 h 391"/>
                <a:gd name="T52" fmla="*/ 138 w 1217"/>
                <a:gd name="T53" fmla="*/ 76 h 391"/>
                <a:gd name="T54" fmla="*/ 80 w 1217"/>
                <a:gd name="T55" fmla="*/ 103 h 391"/>
                <a:gd name="T56" fmla="*/ 38 w 1217"/>
                <a:gd name="T57" fmla="*/ 134 h 391"/>
                <a:gd name="T58" fmla="*/ 11 w 1217"/>
                <a:gd name="T59" fmla="*/ 165 h 391"/>
                <a:gd name="T60" fmla="*/ 0 w 1217"/>
                <a:gd name="T61" fmla="*/ 199 h 391"/>
                <a:gd name="T62" fmla="*/ 11 w 1217"/>
                <a:gd name="T63" fmla="*/ 234 h 391"/>
                <a:gd name="T64" fmla="*/ 38 w 1217"/>
                <a:gd name="T65" fmla="*/ 264 h 391"/>
                <a:gd name="T66" fmla="*/ 80 w 1217"/>
                <a:gd name="T67" fmla="*/ 295 h 391"/>
                <a:gd name="T68" fmla="*/ 138 w 1217"/>
                <a:gd name="T69" fmla="*/ 318 h 391"/>
                <a:gd name="T70" fmla="*/ 207 w 1217"/>
                <a:gd name="T71" fmla="*/ 341 h 391"/>
                <a:gd name="T72" fmla="*/ 280 w 1217"/>
                <a:gd name="T73" fmla="*/ 360 h 391"/>
                <a:gd name="T74" fmla="*/ 361 w 1217"/>
                <a:gd name="T75" fmla="*/ 372 h 391"/>
                <a:gd name="T76" fmla="*/ 445 w 1217"/>
                <a:gd name="T77" fmla="*/ 383 h 391"/>
                <a:gd name="T78" fmla="*/ 526 w 1217"/>
                <a:gd name="T79" fmla="*/ 391 h 391"/>
                <a:gd name="T80" fmla="*/ 606 w 1217"/>
                <a:gd name="T81" fmla="*/ 391 h 391"/>
                <a:gd name="T82" fmla="*/ 606 w 1217"/>
                <a:gd name="T83" fmla="*/ 391 h 39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17"/>
                <a:gd name="T127" fmla="*/ 0 h 391"/>
                <a:gd name="T128" fmla="*/ 1217 w 1217"/>
                <a:gd name="T129" fmla="*/ 391 h 39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17" h="391">
                  <a:moveTo>
                    <a:pt x="606" y="391"/>
                  </a:moveTo>
                  <a:lnTo>
                    <a:pt x="687" y="391"/>
                  </a:lnTo>
                  <a:lnTo>
                    <a:pt x="771" y="383"/>
                  </a:lnTo>
                  <a:lnTo>
                    <a:pt x="852" y="372"/>
                  </a:lnTo>
                  <a:lnTo>
                    <a:pt x="933" y="360"/>
                  </a:lnTo>
                  <a:lnTo>
                    <a:pt x="1009" y="341"/>
                  </a:lnTo>
                  <a:lnTo>
                    <a:pt x="1075" y="318"/>
                  </a:lnTo>
                  <a:lnTo>
                    <a:pt x="1132" y="295"/>
                  </a:lnTo>
                  <a:lnTo>
                    <a:pt x="1178" y="264"/>
                  </a:lnTo>
                  <a:lnTo>
                    <a:pt x="1205" y="234"/>
                  </a:lnTo>
                  <a:lnTo>
                    <a:pt x="1217" y="199"/>
                  </a:lnTo>
                  <a:lnTo>
                    <a:pt x="1205" y="165"/>
                  </a:lnTo>
                  <a:lnTo>
                    <a:pt x="1178" y="134"/>
                  </a:lnTo>
                  <a:lnTo>
                    <a:pt x="1132" y="103"/>
                  </a:lnTo>
                  <a:lnTo>
                    <a:pt x="1075" y="76"/>
                  </a:lnTo>
                  <a:lnTo>
                    <a:pt x="1009" y="57"/>
                  </a:lnTo>
                  <a:lnTo>
                    <a:pt x="933" y="38"/>
                  </a:lnTo>
                  <a:lnTo>
                    <a:pt x="852" y="23"/>
                  </a:lnTo>
                  <a:lnTo>
                    <a:pt x="771" y="11"/>
                  </a:lnTo>
                  <a:lnTo>
                    <a:pt x="687" y="3"/>
                  </a:lnTo>
                  <a:lnTo>
                    <a:pt x="606" y="0"/>
                  </a:lnTo>
                  <a:lnTo>
                    <a:pt x="526" y="3"/>
                  </a:lnTo>
                  <a:lnTo>
                    <a:pt x="445" y="11"/>
                  </a:lnTo>
                  <a:lnTo>
                    <a:pt x="361" y="23"/>
                  </a:lnTo>
                  <a:lnTo>
                    <a:pt x="280" y="38"/>
                  </a:lnTo>
                  <a:lnTo>
                    <a:pt x="207" y="57"/>
                  </a:lnTo>
                  <a:lnTo>
                    <a:pt x="138" y="76"/>
                  </a:lnTo>
                  <a:lnTo>
                    <a:pt x="80" y="103"/>
                  </a:lnTo>
                  <a:lnTo>
                    <a:pt x="38" y="134"/>
                  </a:lnTo>
                  <a:lnTo>
                    <a:pt x="11" y="165"/>
                  </a:lnTo>
                  <a:lnTo>
                    <a:pt x="0" y="199"/>
                  </a:lnTo>
                  <a:lnTo>
                    <a:pt x="11" y="234"/>
                  </a:lnTo>
                  <a:lnTo>
                    <a:pt x="38" y="264"/>
                  </a:lnTo>
                  <a:lnTo>
                    <a:pt x="80" y="295"/>
                  </a:lnTo>
                  <a:lnTo>
                    <a:pt x="138" y="318"/>
                  </a:lnTo>
                  <a:lnTo>
                    <a:pt x="207" y="341"/>
                  </a:lnTo>
                  <a:lnTo>
                    <a:pt x="280" y="360"/>
                  </a:lnTo>
                  <a:lnTo>
                    <a:pt x="361" y="372"/>
                  </a:lnTo>
                  <a:lnTo>
                    <a:pt x="445" y="383"/>
                  </a:lnTo>
                  <a:lnTo>
                    <a:pt x="526" y="391"/>
                  </a:lnTo>
                  <a:lnTo>
                    <a:pt x="606" y="39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0" name="Freeform 19"/>
            <p:cNvSpPr>
              <a:spLocks/>
            </p:cNvSpPr>
            <p:nvPr/>
          </p:nvSpPr>
          <p:spPr bwMode="auto">
            <a:xfrm>
              <a:off x="1607" y="1565"/>
              <a:ext cx="261" cy="96"/>
            </a:xfrm>
            <a:custGeom>
              <a:avLst/>
              <a:gdLst>
                <a:gd name="T0" fmla="*/ 261 w 261"/>
                <a:gd name="T1" fmla="*/ 92 h 96"/>
                <a:gd name="T2" fmla="*/ 261 w 261"/>
                <a:gd name="T3" fmla="*/ 0 h 96"/>
                <a:gd name="T4" fmla="*/ 0 w 261"/>
                <a:gd name="T5" fmla="*/ 0 h 96"/>
                <a:gd name="T6" fmla="*/ 0 w 261"/>
                <a:gd name="T7" fmla="*/ 96 h 96"/>
                <a:gd name="T8" fmla="*/ 261 w 261"/>
                <a:gd name="T9" fmla="*/ 96 h 96"/>
                <a:gd name="T10" fmla="*/ 261 w 261"/>
                <a:gd name="T11" fmla="*/ 96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1"/>
                <a:gd name="T19" fmla="*/ 0 h 96"/>
                <a:gd name="T20" fmla="*/ 261 w 261"/>
                <a:gd name="T21" fmla="*/ 96 h 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1" h="96">
                  <a:moveTo>
                    <a:pt x="261" y="92"/>
                  </a:moveTo>
                  <a:lnTo>
                    <a:pt x="26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26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1" name="Freeform 20"/>
            <p:cNvSpPr>
              <a:spLocks/>
            </p:cNvSpPr>
            <p:nvPr/>
          </p:nvSpPr>
          <p:spPr bwMode="auto">
            <a:xfrm>
              <a:off x="1607" y="2037"/>
              <a:ext cx="180" cy="96"/>
            </a:xfrm>
            <a:custGeom>
              <a:avLst/>
              <a:gdLst>
                <a:gd name="T0" fmla="*/ 180 w 180"/>
                <a:gd name="T1" fmla="*/ 96 h 96"/>
                <a:gd name="T2" fmla="*/ 180 w 180"/>
                <a:gd name="T3" fmla="*/ 0 h 96"/>
                <a:gd name="T4" fmla="*/ 0 w 180"/>
                <a:gd name="T5" fmla="*/ 0 h 96"/>
                <a:gd name="T6" fmla="*/ 0 w 180"/>
                <a:gd name="T7" fmla="*/ 96 h 96"/>
                <a:gd name="T8" fmla="*/ 180 w 180"/>
                <a:gd name="T9" fmla="*/ 96 h 96"/>
                <a:gd name="T10" fmla="*/ 180 w 180"/>
                <a:gd name="T11" fmla="*/ 96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0"/>
                <a:gd name="T19" fmla="*/ 0 h 96"/>
                <a:gd name="T20" fmla="*/ 180 w 180"/>
                <a:gd name="T21" fmla="*/ 96 h 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0" h="96">
                  <a:moveTo>
                    <a:pt x="180" y="96"/>
                  </a:moveTo>
                  <a:lnTo>
                    <a:pt x="1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2" name="Freeform 21"/>
            <p:cNvSpPr>
              <a:spLocks/>
            </p:cNvSpPr>
            <p:nvPr/>
          </p:nvSpPr>
          <p:spPr bwMode="auto">
            <a:xfrm>
              <a:off x="4190" y="2037"/>
              <a:ext cx="181" cy="96"/>
            </a:xfrm>
            <a:custGeom>
              <a:avLst/>
              <a:gdLst>
                <a:gd name="T0" fmla="*/ 181 w 181"/>
                <a:gd name="T1" fmla="*/ 96 h 96"/>
                <a:gd name="T2" fmla="*/ 181 w 181"/>
                <a:gd name="T3" fmla="*/ 0 h 96"/>
                <a:gd name="T4" fmla="*/ 0 w 181"/>
                <a:gd name="T5" fmla="*/ 0 h 96"/>
                <a:gd name="T6" fmla="*/ 0 w 181"/>
                <a:gd name="T7" fmla="*/ 96 h 96"/>
                <a:gd name="T8" fmla="*/ 181 w 181"/>
                <a:gd name="T9" fmla="*/ 96 h 96"/>
                <a:gd name="T10" fmla="*/ 181 w 181"/>
                <a:gd name="T11" fmla="*/ 96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96"/>
                <a:gd name="T20" fmla="*/ 181 w 181"/>
                <a:gd name="T21" fmla="*/ 96 h 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96">
                  <a:moveTo>
                    <a:pt x="181" y="96"/>
                  </a:moveTo>
                  <a:lnTo>
                    <a:pt x="18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8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3" name="Freeform 22"/>
            <p:cNvSpPr>
              <a:spLocks/>
            </p:cNvSpPr>
            <p:nvPr/>
          </p:nvSpPr>
          <p:spPr bwMode="auto">
            <a:xfrm>
              <a:off x="4190" y="1565"/>
              <a:ext cx="181" cy="96"/>
            </a:xfrm>
            <a:custGeom>
              <a:avLst/>
              <a:gdLst>
                <a:gd name="T0" fmla="*/ 181 w 181"/>
                <a:gd name="T1" fmla="*/ 96 h 96"/>
                <a:gd name="T2" fmla="*/ 181 w 181"/>
                <a:gd name="T3" fmla="*/ 0 h 96"/>
                <a:gd name="T4" fmla="*/ 0 w 181"/>
                <a:gd name="T5" fmla="*/ 0 h 96"/>
                <a:gd name="T6" fmla="*/ 0 w 181"/>
                <a:gd name="T7" fmla="*/ 96 h 96"/>
                <a:gd name="T8" fmla="*/ 181 w 181"/>
                <a:gd name="T9" fmla="*/ 96 h 96"/>
                <a:gd name="T10" fmla="*/ 181 w 181"/>
                <a:gd name="T11" fmla="*/ 96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96"/>
                <a:gd name="T20" fmla="*/ 181 w 181"/>
                <a:gd name="T21" fmla="*/ 96 h 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96">
                  <a:moveTo>
                    <a:pt x="181" y="96"/>
                  </a:moveTo>
                  <a:lnTo>
                    <a:pt x="18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8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4" name="Freeform 23"/>
            <p:cNvSpPr>
              <a:spLocks/>
            </p:cNvSpPr>
            <p:nvPr/>
          </p:nvSpPr>
          <p:spPr bwMode="auto">
            <a:xfrm>
              <a:off x="4190" y="1695"/>
              <a:ext cx="181" cy="96"/>
            </a:xfrm>
            <a:custGeom>
              <a:avLst/>
              <a:gdLst>
                <a:gd name="T0" fmla="*/ 181 w 181"/>
                <a:gd name="T1" fmla="*/ 92 h 96"/>
                <a:gd name="T2" fmla="*/ 181 w 181"/>
                <a:gd name="T3" fmla="*/ 0 h 96"/>
                <a:gd name="T4" fmla="*/ 0 w 181"/>
                <a:gd name="T5" fmla="*/ 0 h 96"/>
                <a:gd name="T6" fmla="*/ 0 w 181"/>
                <a:gd name="T7" fmla="*/ 96 h 96"/>
                <a:gd name="T8" fmla="*/ 181 w 181"/>
                <a:gd name="T9" fmla="*/ 96 h 96"/>
                <a:gd name="T10" fmla="*/ 181 w 181"/>
                <a:gd name="T11" fmla="*/ 96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96"/>
                <a:gd name="T20" fmla="*/ 181 w 181"/>
                <a:gd name="T21" fmla="*/ 96 h 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96">
                  <a:moveTo>
                    <a:pt x="181" y="92"/>
                  </a:moveTo>
                  <a:lnTo>
                    <a:pt x="18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8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5" name="Freeform 24"/>
            <p:cNvSpPr>
              <a:spLocks/>
            </p:cNvSpPr>
            <p:nvPr/>
          </p:nvSpPr>
          <p:spPr bwMode="auto">
            <a:xfrm>
              <a:off x="1607" y="1691"/>
              <a:ext cx="399" cy="96"/>
            </a:xfrm>
            <a:custGeom>
              <a:avLst/>
              <a:gdLst>
                <a:gd name="T0" fmla="*/ 399 w 399"/>
                <a:gd name="T1" fmla="*/ 96 h 96"/>
                <a:gd name="T2" fmla="*/ 399 w 399"/>
                <a:gd name="T3" fmla="*/ 0 h 96"/>
                <a:gd name="T4" fmla="*/ 0 w 399"/>
                <a:gd name="T5" fmla="*/ 0 h 96"/>
                <a:gd name="T6" fmla="*/ 0 w 399"/>
                <a:gd name="T7" fmla="*/ 96 h 96"/>
                <a:gd name="T8" fmla="*/ 399 w 399"/>
                <a:gd name="T9" fmla="*/ 96 h 96"/>
                <a:gd name="T10" fmla="*/ 399 w 399"/>
                <a:gd name="T11" fmla="*/ 96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9"/>
                <a:gd name="T19" fmla="*/ 0 h 96"/>
                <a:gd name="T20" fmla="*/ 399 w 399"/>
                <a:gd name="T21" fmla="*/ 96 h 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9" h="96">
                  <a:moveTo>
                    <a:pt x="399" y="96"/>
                  </a:moveTo>
                  <a:lnTo>
                    <a:pt x="39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399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6" name="Freeform 25"/>
            <p:cNvSpPr>
              <a:spLocks/>
            </p:cNvSpPr>
            <p:nvPr/>
          </p:nvSpPr>
          <p:spPr bwMode="auto">
            <a:xfrm>
              <a:off x="1089" y="2186"/>
              <a:ext cx="913" cy="461"/>
            </a:xfrm>
            <a:custGeom>
              <a:avLst/>
              <a:gdLst>
                <a:gd name="T0" fmla="*/ 909 w 913"/>
                <a:gd name="T1" fmla="*/ 457 h 461"/>
                <a:gd name="T2" fmla="*/ 913 w 913"/>
                <a:gd name="T3" fmla="*/ 0 h 461"/>
                <a:gd name="T4" fmla="*/ 0 w 913"/>
                <a:gd name="T5" fmla="*/ 0 h 461"/>
                <a:gd name="T6" fmla="*/ 0 w 913"/>
                <a:gd name="T7" fmla="*/ 461 h 461"/>
                <a:gd name="T8" fmla="*/ 913 w 913"/>
                <a:gd name="T9" fmla="*/ 461 h 461"/>
                <a:gd name="T10" fmla="*/ 913 w 913"/>
                <a:gd name="T11" fmla="*/ 461 h 4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3"/>
                <a:gd name="T19" fmla="*/ 0 h 461"/>
                <a:gd name="T20" fmla="*/ 913 w 913"/>
                <a:gd name="T21" fmla="*/ 461 h 4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3" h="461">
                  <a:moveTo>
                    <a:pt x="909" y="457"/>
                  </a:moveTo>
                  <a:lnTo>
                    <a:pt x="913" y="0"/>
                  </a:lnTo>
                  <a:lnTo>
                    <a:pt x="0" y="0"/>
                  </a:lnTo>
                  <a:lnTo>
                    <a:pt x="0" y="461"/>
                  </a:lnTo>
                  <a:lnTo>
                    <a:pt x="913" y="46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7" name="Rectangle 26"/>
            <p:cNvSpPr>
              <a:spLocks noChangeArrowheads="1"/>
            </p:cNvSpPr>
            <p:nvPr/>
          </p:nvSpPr>
          <p:spPr bwMode="auto">
            <a:xfrm>
              <a:off x="2540" y="2983"/>
              <a:ext cx="34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Segment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48" name="Rectangle 27"/>
            <p:cNvSpPr>
              <a:spLocks noChangeArrowheads="1"/>
            </p:cNvSpPr>
            <p:nvPr/>
          </p:nvSpPr>
          <p:spPr bwMode="auto">
            <a:xfrm>
              <a:off x="3343" y="2983"/>
              <a:ext cx="34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Segment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49" name="Rectangle 28"/>
            <p:cNvSpPr>
              <a:spLocks noChangeArrowheads="1"/>
            </p:cNvSpPr>
            <p:nvPr/>
          </p:nvSpPr>
          <p:spPr bwMode="auto">
            <a:xfrm>
              <a:off x="2335" y="3248"/>
              <a:ext cx="52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50" name="Rectangle 29"/>
            <p:cNvSpPr>
              <a:spLocks noChangeArrowheads="1"/>
            </p:cNvSpPr>
            <p:nvPr/>
          </p:nvSpPr>
          <p:spPr bwMode="auto">
            <a:xfrm>
              <a:off x="2405" y="3248"/>
              <a:ext cx="676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ransmit segments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51" name="Freeform 30"/>
            <p:cNvSpPr>
              <a:spLocks/>
            </p:cNvSpPr>
            <p:nvPr/>
          </p:nvSpPr>
          <p:spPr bwMode="auto">
            <a:xfrm>
              <a:off x="1542" y="2643"/>
              <a:ext cx="2579" cy="572"/>
            </a:xfrm>
            <a:custGeom>
              <a:avLst/>
              <a:gdLst>
                <a:gd name="T0" fmla="*/ 0 w 2579"/>
                <a:gd name="T1" fmla="*/ 0 h 572"/>
                <a:gd name="T2" fmla="*/ 0 w 2579"/>
                <a:gd name="T3" fmla="*/ 572 h 572"/>
                <a:gd name="T4" fmla="*/ 2579 w 2579"/>
                <a:gd name="T5" fmla="*/ 572 h 572"/>
                <a:gd name="T6" fmla="*/ 2579 w 2579"/>
                <a:gd name="T7" fmla="*/ 92 h 5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79"/>
                <a:gd name="T13" fmla="*/ 0 h 572"/>
                <a:gd name="T14" fmla="*/ 2579 w 2579"/>
                <a:gd name="T15" fmla="*/ 572 h 5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79" h="572">
                  <a:moveTo>
                    <a:pt x="0" y="0"/>
                  </a:moveTo>
                  <a:lnTo>
                    <a:pt x="0" y="572"/>
                  </a:lnTo>
                  <a:lnTo>
                    <a:pt x="2579" y="572"/>
                  </a:lnTo>
                  <a:lnTo>
                    <a:pt x="2579" y="9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2" name="Freeform 31"/>
            <p:cNvSpPr>
              <a:spLocks/>
            </p:cNvSpPr>
            <p:nvPr/>
          </p:nvSpPr>
          <p:spPr bwMode="auto">
            <a:xfrm>
              <a:off x="4098" y="2651"/>
              <a:ext cx="46" cy="84"/>
            </a:xfrm>
            <a:custGeom>
              <a:avLst/>
              <a:gdLst>
                <a:gd name="T0" fmla="*/ 46 w 46"/>
                <a:gd name="T1" fmla="*/ 84 h 84"/>
                <a:gd name="T2" fmla="*/ 23 w 46"/>
                <a:gd name="T3" fmla="*/ 0 h 84"/>
                <a:gd name="T4" fmla="*/ 0 w 46"/>
                <a:gd name="T5" fmla="*/ 84 h 84"/>
                <a:gd name="T6" fmla="*/ 46 w 46"/>
                <a:gd name="T7" fmla="*/ 84 h 84"/>
                <a:gd name="T8" fmla="*/ 46 w 46"/>
                <a:gd name="T9" fmla="*/ 84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84"/>
                <a:gd name="T17" fmla="*/ 46 w 46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84">
                  <a:moveTo>
                    <a:pt x="46" y="84"/>
                  </a:moveTo>
                  <a:lnTo>
                    <a:pt x="23" y="0"/>
                  </a:lnTo>
                  <a:lnTo>
                    <a:pt x="0" y="84"/>
                  </a:lnTo>
                  <a:lnTo>
                    <a:pt x="46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3" name="Line 32"/>
            <p:cNvSpPr>
              <a:spLocks noChangeShapeType="1"/>
            </p:cNvSpPr>
            <p:nvPr/>
          </p:nvSpPr>
          <p:spPr bwMode="auto">
            <a:xfrm>
              <a:off x="1542" y="1507"/>
              <a:ext cx="1" cy="5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4" name="Freeform 33"/>
            <p:cNvSpPr>
              <a:spLocks/>
            </p:cNvSpPr>
            <p:nvPr/>
          </p:nvSpPr>
          <p:spPr bwMode="auto">
            <a:xfrm>
              <a:off x="1519" y="2090"/>
              <a:ext cx="49" cy="89"/>
            </a:xfrm>
            <a:custGeom>
              <a:avLst/>
              <a:gdLst>
                <a:gd name="T0" fmla="*/ 0 w 49"/>
                <a:gd name="T1" fmla="*/ 0 h 89"/>
                <a:gd name="T2" fmla="*/ 26 w 49"/>
                <a:gd name="T3" fmla="*/ 89 h 89"/>
                <a:gd name="T4" fmla="*/ 49 w 49"/>
                <a:gd name="T5" fmla="*/ 0 h 89"/>
                <a:gd name="T6" fmla="*/ 0 w 49"/>
                <a:gd name="T7" fmla="*/ 0 h 89"/>
                <a:gd name="T8" fmla="*/ 0 w 4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89"/>
                <a:gd name="T17" fmla="*/ 49 w 49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89">
                  <a:moveTo>
                    <a:pt x="0" y="0"/>
                  </a:moveTo>
                  <a:lnTo>
                    <a:pt x="26" y="89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5" name="Rectangle 34"/>
            <p:cNvSpPr>
              <a:spLocks noChangeArrowheads="1"/>
            </p:cNvSpPr>
            <p:nvPr/>
          </p:nvSpPr>
          <p:spPr bwMode="auto">
            <a:xfrm>
              <a:off x="3573" y="1226"/>
              <a:ext cx="74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Application process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56" name="Rectangle 35"/>
            <p:cNvSpPr>
              <a:spLocks noChangeArrowheads="1"/>
            </p:cNvSpPr>
            <p:nvPr/>
          </p:nvSpPr>
          <p:spPr bwMode="auto">
            <a:xfrm>
              <a:off x="4473" y="1670"/>
              <a:ext cx="206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Read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57" name="Rectangle 36"/>
            <p:cNvSpPr>
              <a:spLocks noChangeArrowheads="1"/>
            </p:cNvSpPr>
            <p:nvPr/>
          </p:nvSpPr>
          <p:spPr bwMode="auto">
            <a:xfrm>
              <a:off x="4473" y="1827"/>
              <a:ext cx="206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bytes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58" name="Rectangle 37"/>
            <p:cNvSpPr>
              <a:spLocks noChangeArrowheads="1"/>
            </p:cNvSpPr>
            <p:nvPr/>
          </p:nvSpPr>
          <p:spPr bwMode="auto">
            <a:xfrm>
              <a:off x="4007" y="2236"/>
              <a:ext cx="170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TCP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59" name="Rectangle 38"/>
            <p:cNvSpPr>
              <a:spLocks noChangeArrowheads="1"/>
            </p:cNvSpPr>
            <p:nvPr/>
          </p:nvSpPr>
          <p:spPr bwMode="auto">
            <a:xfrm>
              <a:off x="3755" y="2440"/>
              <a:ext cx="553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Receive buffer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60" name="Freeform 39"/>
            <p:cNvSpPr>
              <a:spLocks/>
            </p:cNvSpPr>
            <p:nvPr/>
          </p:nvSpPr>
          <p:spPr bwMode="auto">
            <a:xfrm>
              <a:off x="3503" y="1116"/>
              <a:ext cx="1217" cy="391"/>
            </a:xfrm>
            <a:custGeom>
              <a:avLst/>
              <a:gdLst>
                <a:gd name="T0" fmla="*/ 607 w 1217"/>
                <a:gd name="T1" fmla="*/ 391 h 391"/>
                <a:gd name="T2" fmla="*/ 687 w 1217"/>
                <a:gd name="T3" fmla="*/ 391 h 391"/>
                <a:gd name="T4" fmla="*/ 772 w 1217"/>
                <a:gd name="T5" fmla="*/ 383 h 391"/>
                <a:gd name="T6" fmla="*/ 852 w 1217"/>
                <a:gd name="T7" fmla="*/ 372 h 391"/>
                <a:gd name="T8" fmla="*/ 933 w 1217"/>
                <a:gd name="T9" fmla="*/ 360 h 391"/>
                <a:gd name="T10" fmla="*/ 1010 w 1217"/>
                <a:gd name="T11" fmla="*/ 341 h 391"/>
                <a:gd name="T12" fmla="*/ 1075 w 1217"/>
                <a:gd name="T13" fmla="*/ 318 h 391"/>
                <a:gd name="T14" fmla="*/ 1133 w 1217"/>
                <a:gd name="T15" fmla="*/ 295 h 391"/>
                <a:gd name="T16" fmla="*/ 1179 w 1217"/>
                <a:gd name="T17" fmla="*/ 264 h 391"/>
                <a:gd name="T18" fmla="*/ 1206 w 1217"/>
                <a:gd name="T19" fmla="*/ 234 h 391"/>
                <a:gd name="T20" fmla="*/ 1217 w 1217"/>
                <a:gd name="T21" fmla="*/ 199 h 391"/>
                <a:gd name="T22" fmla="*/ 1206 w 1217"/>
                <a:gd name="T23" fmla="*/ 165 h 391"/>
                <a:gd name="T24" fmla="*/ 1179 w 1217"/>
                <a:gd name="T25" fmla="*/ 134 h 391"/>
                <a:gd name="T26" fmla="*/ 1133 w 1217"/>
                <a:gd name="T27" fmla="*/ 103 h 391"/>
                <a:gd name="T28" fmla="*/ 1075 w 1217"/>
                <a:gd name="T29" fmla="*/ 76 h 391"/>
                <a:gd name="T30" fmla="*/ 1010 w 1217"/>
                <a:gd name="T31" fmla="*/ 57 h 391"/>
                <a:gd name="T32" fmla="*/ 933 w 1217"/>
                <a:gd name="T33" fmla="*/ 38 h 391"/>
                <a:gd name="T34" fmla="*/ 852 w 1217"/>
                <a:gd name="T35" fmla="*/ 23 h 391"/>
                <a:gd name="T36" fmla="*/ 772 w 1217"/>
                <a:gd name="T37" fmla="*/ 11 h 391"/>
                <a:gd name="T38" fmla="*/ 687 w 1217"/>
                <a:gd name="T39" fmla="*/ 3 h 391"/>
                <a:gd name="T40" fmla="*/ 607 w 1217"/>
                <a:gd name="T41" fmla="*/ 0 h 391"/>
                <a:gd name="T42" fmla="*/ 526 w 1217"/>
                <a:gd name="T43" fmla="*/ 3 h 391"/>
                <a:gd name="T44" fmla="*/ 445 w 1217"/>
                <a:gd name="T45" fmla="*/ 11 h 391"/>
                <a:gd name="T46" fmla="*/ 361 w 1217"/>
                <a:gd name="T47" fmla="*/ 23 h 391"/>
                <a:gd name="T48" fmla="*/ 280 w 1217"/>
                <a:gd name="T49" fmla="*/ 38 h 391"/>
                <a:gd name="T50" fmla="*/ 207 w 1217"/>
                <a:gd name="T51" fmla="*/ 57 h 391"/>
                <a:gd name="T52" fmla="*/ 138 w 1217"/>
                <a:gd name="T53" fmla="*/ 76 h 391"/>
                <a:gd name="T54" fmla="*/ 81 w 1217"/>
                <a:gd name="T55" fmla="*/ 103 h 391"/>
                <a:gd name="T56" fmla="*/ 39 w 1217"/>
                <a:gd name="T57" fmla="*/ 134 h 391"/>
                <a:gd name="T58" fmla="*/ 8 w 1217"/>
                <a:gd name="T59" fmla="*/ 165 h 391"/>
                <a:gd name="T60" fmla="*/ 0 w 1217"/>
                <a:gd name="T61" fmla="*/ 199 h 391"/>
                <a:gd name="T62" fmla="*/ 8 w 1217"/>
                <a:gd name="T63" fmla="*/ 234 h 391"/>
                <a:gd name="T64" fmla="*/ 39 w 1217"/>
                <a:gd name="T65" fmla="*/ 264 h 391"/>
                <a:gd name="T66" fmla="*/ 81 w 1217"/>
                <a:gd name="T67" fmla="*/ 295 h 391"/>
                <a:gd name="T68" fmla="*/ 138 w 1217"/>
                <a:gd name="T69" fmla="*/ 318 h 391"/>
                <a:gd name="T70" fmla="*/ 207 w 1217"/>
                <a:gd name="T71" fmla="*/ 341 h 391"/>
                <a:gd name="T72" fmla="*/ 280 w 1217"/>
                <a:gd name="T73" fmla="*/ 360 h 391"/>
                <a:gd name="T74" fmla="*/ 361 w 1217"/>
                <a:gd name="T75" fmla="*/ 372 h 391"/>
                <a:gd name="T76" fmla="*/ 445 w 1217"/>
                <a:gd name="T77" fmla="*/ 383 h 391"/>
                <a:gd name="T78" fmla="*/ 526 w 1217"/>
                <a:gd name="T79" fmla="*/ 391 h 391"/>
                <a:gd name="T80" fmla="*/ 607 w 1217"/>
                <a:gd name="T81" fmla="*/ 391 h 391"/>
                <a:gd name="T82" fmla="*/ 607 w 1217"/>
                <a:gd name="T83" fmla="*/ 391 h 39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17"/>
                <a:gd name="T127" fmla="*/ 0 h 391"/>
                <a:gd name="T128" fmla="*/ 1217 w 1217"/>
                <a:gd name="T129" fmla="*/ 391 h 39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17" h="391">
                  <a:moveTo>
                    <a:pt x="607" y="391"/>
                  </a:moveTo>
                  <a:lnTo>
                    <a:pt x="687" y="391"/>
                  </a:lnTo>
                  <a:lnTo>
                    <a:pt x="772" y="383"/>
                  </a:lnTo>
                  <a:lnTo>
                    <a:pt x="852" y="372"/>
                  </a:lnTo>
                  <a:lnTo>
                    <a:pt x="933" y="360"/>
                  </a:lnTo>
                  <a:lnTo>
                    <a:pt x="1010" y="341"/>
                  </a:lnTo>
                  <a:lnTo>
                    <a:pt x="1075" y="318"/>
                  </a:lnTo>
                  <a:lnTo>
                    <a:pt x="1133" y="295"/>
                  </a:lnTo>
                  <a:lnTo>
                    <a:pt x="1179" y="264"/>
                  </a:lnTo>
                  <a:lnTo>
                    <a:pt x="1206" y="234"/>
                  </a:lnTo>
                  <a:lnTo>
                    <a:pt x="1217" y="199"/>
                  </a:lnTo>
                  <a:lnTo>
                    <a:pt x="1206" y="165"/>
                  </a:lnTo>
                  <a:lnTo>
                    <a:pt x="1179" y="134"/>
                  </a:lnTo>
                  <a:lnTo>
                    <a:pt x="1133" y="103"/>
                  </a:lnTo>
                  <a:lnTo>
                    <a:pt x="1075" y="76"/>
                  </a:lnTo>
                  <a:lnTo>
                    <a:pt x="1010" y="57"/>
                  </a:lnTo>
                  <a:lnTo>
                    <a:pt x="933" y="38"/>
                  </a:lnTo>
                  <a:lnTo>
                    <a:pt x="852" y="23"/>
                  </a:lnTo>
                  <a:lnTo>
                    <a:pt x="772" y="11"/>
                  </a:lnTo>
                  <a:lnTo>
                    <a:pt x="687" y="3"/>
                  </a:lnTo>
                  <a:lnTo>
                    <a:pt x="607" y="0"/>
                  </a:lnTo>
                  <a:lnTo>
                    <a:pt x="526" y="3"/>
                  </a:lnTo>
                  <a:lnTo>
                    <a:pt x="445" y="11"/>
                  </a:lnTo>
                  <a:lnTo>
                    <a:pt x="361" y="23"/>
                  </a:lnTo>
                  <a:lnTo>
                    <a:pt x="280" y="38"/>
                  </a:lnTo>
                  <a:lnTo>
                    <a:pt x="207" y="57"/>
                  </a:lnTo>
                  <a:lnTo>
                    <a:pt x="138" y="76"/>
                  </a:lnTo>
                  <a:lnTo>
                    <a:pt x="81" y="103"/>
                  </a:lnTo>
                  <a:lnTo>
                    <a:pt x="39" y="134"/>
                  </a:lnTo>
                  <a:lnTo>
                    <a:pt x="8" y="165"/>
                  </a:lnTo>
                  <a:lnTo>
                    <a:pt x="0" y="199"/>
                  </a:lnTo>
                  <a:lnTo>
                    <a:pt x="8" y="234"/>
                  </a:lnTo>
                  <a:lnTo>
                    <a:pt x="39" y="264"/>
                  </a:lnTo>
                  <a:lnTo>
                    <a:pt x="81" y="295"/>
                  </a:lnTo>
                  <a:lnTo>
                    <a:pt x="138" y="318"/>
                  </a:lnTo>
                  <a:lnTo>
                    <a:pt x="207" y="341"/>
                  </a:lnTo>
                  <a:lnTo>
                    <a:pt x="280" y="360"/>
                  </a:lnTo>
                  <a:lnTo>
                    <a:pt x="361" y="372"/>
                  </a:lnTo>
                  <a:lnTo>
                    <a:pt x="445" y="383"/>
                  </a:lnTo>
                  <a:lnTo>
                    <a:pt x="526" y="391"/>
                  </a:lnTo>
                  <a:lnTo>
                    <a:pt x="607" y="39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1" name="Freeform 40"/>
            <p:cNvSpPr>
              <a:spLocks/>
            </p:cNvSpPr>
            <p:nvPr/>
          </p:nvSpPr>
          <p:spPr bwMode="auto">
            <a:xfrm>
              <a:off x="3626" y="2186"/>
              <a:ext cx="1006" cy="461"/>
            </a:xfrm>
            <a:custGeom>
              <a:avLst/>
              <a:gdLst>
                <a:gd name="T0" fmla="*/ 1006 w 1006"/>
                <a:gd name="T1" fmla="*/ 457 h 461"/>
                <a:gd name="T2" fmla="*/ 1006 w 1006"/>
                <a:gd name="T3" fmla="*/ 0 h 461"/>
                <a:gd name="T4" fmla="*/ 0 w 1006"/>
                <a:gd name="T5" fmla="*/ 0 h 461"/>
                <a:gd name="T6" fmla="*/ 0 w 1006"/>
                <a:gd name="T7" fmla="*/ 461 h 461"/>
                <a:gd name="T8" fmla="*/ 1006 w 1006"/>
                <a:gd name="T9" fmla="*/ 461 h 461"/>
                <a:gd name="T10" fmla="*/ 1006 w 1006"/>
                <a:gd name="T11" fmla="*/ 461 h 4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6"/>
                <a:gd name="T19" fmla="*/ 0 h 461"/>
                <a:gd name="T20" fmla="*/ 1006 w 1006"/>
                <a:gd name="T21" fmla="*/ 461 h 4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6" h="461">
                  <a:moveTo>
                    <a:pt x="1006" y="457"/>
                  </a:moveTo>
                  <a:lnTo>
                    <a:pt x="1006" y="0"/>
                  </a:lnTo>
                  <a:lnTo>
                    <a:pt x="0" y="0"/>
                  </a:lnTo>
                  <a:lnTo>
                    <a:pt x="0" y="461"/>
                  </a:lnTo>
                  <a:lnTo>
                    <a:pt x="1006" y="46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2" name="Freeform 41"/>
            <p:cNvSpPr>
              <a:spLocks/>
            </p:cNvSpPr>
            <p:nvPr/>
          </p:nvSpPr>
          <p:spPr bwMode="auto">
            <a:xfrm>
              <a:off x="3687" y="2436"/>
              <a:ext cx="887" cy="150"/>
            </a:xfrm>
            <a:custGeom>
              <a:avLst/>
              <a:gdLst>
                <a:gd name="T0" fmla="*/ 887 w 887"/>
                <a:gd name="T1" fmla="*/ 150 h 150"/>
                <a:gd name="T2" fmla="*/ 887 w 887"/>
                <a:gd name="T3" fmla="*/ 0 h 150"/>
                <a:gd name="T4" fmla="*/ 0 w 887"/>
                <a:gd name="T5" fmla="*/ 0 h 150"/>
                <a:gd name="T6" fmla="*/ 0 w 887"/>
                <a:gd name="T7" fmla="*/ 150 h 150"/>
                <a:gd name="T8" fmla="*/ 887 w 887"/>
                <a:gd name="T9" fmla="*/ 150 h 150"/>
                <a:gd name="T10" fmla="*/ 887 w 887"/>
                <a:gd name="T11" fmla="*/ 150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7"/>
                <a:gd name="T19" fmla="*/ 0 h 150"/>
                <a:gd name="T20" fmla="*/ 887 w 887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7" h="150">
                  <a:moveTo>
                    <a:pt x="887" y="150"/>
                  </a:moveTo>
                  <a:lnTo>
                    <a:pt x="887" y="0"/>
                  </a:lnTo>
                  <a:lnTo>
                    <a:pt x="0" y="0"/>
                  </a:lnTo>
                  <a:lnTo>
                    <a:pt x="0" y="150"/>
                  </a:lnTo>
                  <a:lnTo>
                    <a:pt x="887" y="1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3" name="Freeform 42"/>
            <p:cNvSpPr>
              <a:spLocks/>
            </p:cNvSpPr>
            <p:nvPr/>
          </p:nvSpPr>
          <p:spPr bwMode="auto">
            <a:xfrm>
              <a:off x="1150" y="2436"/>
              <a:ext cx="791" cy="150"/>
            </a:xfrm>
            <a:custGeom>
              <a:avLst/>
              <a:gdLst>
                <a:gd name="T0" fmla="*/ 787 w 791"/>
                <a:gd name="T1" fmla="*/ 150 h 150"/>
                <a:gd name="T2" fmla="*/ 791 w 791"/>
                <a:gd name="T3" fmla="*/ 0 h 150"/>
                <a:gd name="T4" fmla="*/ 0 w 791"/>
                <a:gd name="T5" fmla="*/ 0 h 150"/>
                <a:gd name="T6" fmla="*/ 0 w 791"/>
                <a:gd name="T7" fmla="*/ 150 h 150"/>
                <a:gd name="T8" fmla="*/ 791 w 791"/>
                <a:gd name="T9" fmla="*/ 150 h 150"/>
                <a:gd name="T10" fmla="*/ 791 w 791"/>
                <a:gd name="T11" fmla="*/ 150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1"/>
                <a:gd name="T19" fmla="*/ 0 h 150"/>
                <a:gd name="T20" fmla="*/ 791 w 79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1" h="150">
                  <a:moveTo>
                    <a:pt x="787" y="150"/>
                  </a:moveTo>
                  <a:lnTo>
                    <a:pt x="791" y="0"/>
                  </a:lnTo>
                  <a:lnTo>
                    <a:pt x="0" y="0"/>
                  </a:lnTo>
                  <a:lnTo>
                    <a:pt x="0" y="150"/>
                  </a:lnTo>
                  <a:lnTo>
                    <a:pt x="791" y="1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4" name="Line 43"/>
            <p:cNvSpPr>
              <a:spLocks noChangeShapeType="1"/>
            </p:cNvSpPr>
            <p:nvPr/>
          </p:nvSpPr>
          <p:spPr bwMode="auto">
            <a:xfrm flipV="1">
              <a:off x="4121" y="1580"/>
              <a:ext cx="1" cy="6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5" name="Freeform 44"/>
            <p:cNvSpPr>
              <a:spLocks/>
            </p:cNvSpPr>
            <p:nvPr/>
          </p:nvSpPr>
          <p:spPr bwMode="auto">
            <a:xfrm>
              <a:off x="4098" y="1507"/>
              <a:ext cx="46" cy="88"/>
            </a:xfrm>
            <a:custGeom>
              <a:avLst/>
              <a:gdLst>
                <a:gd name="T0" fmla="*/ 46 w 46"/>
                <a:gd name="T1" fmla="*/ 88 h 88"/>
                <a:gd name="T2" fmla="*/ 23 w 46"/>
                <a:gd name="T3" fmla="*/ 0 h 88"/>
                <a:gd name="T4" fmla="*/ 0 w 46"/>
                <a:gd name="T5" fmla="*/ 88 h 88"/>
                <a:gd name="T6" fmla="*/ 46 w 46"/>
                <a:gd name="T7" fmla="*/ 88 h 88"/>
                <a:gd name="T8" fmla="*/ 46 w 46"/>
                <a:gd name="T9" fmla="*/ 88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88"/>
                <a:gd name="T17" fmla="*/ 46 w 46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88">
                  <a:moveTo>
                    <a:pt x="46" y="88"/>
                  </a:moveTo>
                  <a:lnTo>
                    <a:pt x="23" y="0"/>
                  </a:lnTo>
                  <a:lnTo>
                    <a:pt x="0" y="88"/>
                  </a:lnTo>
                  <a:lnTo>
                    <a:pt x="46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6" name="Rectangle 45"/>
            <p:cNvSpPr>
              <a:spLocks noChangeArrowheads="1"/>
            </p:cNvSpPr>
            <p:nvPr/>
          </p:nvSpPr>
          <p:spPr bwMode="auto">
            <a:xfrm>
              <a:off x="3091" y="2908"/>
              <a:ext cx="85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…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67" name="Rectangle 46"/>
            <p:cNvSpPr>
              <a:spLocks noChangeArrowheads="1"/>
            </p:cNvSpPr>
            <p:nvPr/>
          </p:nvSpPr>
          <p:spPr bwMode="auto">
            <a:xfrm>
              <a:off x="3224" y="2908"/>
              <a:ext cx="0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endParaRPr kumimoji="0" lang="ko-KR" altLang="ko-KR" sz="800">
                <a:latin typeface="Times New Roman" pitchFamily="18" charset="0"/>
              </a:endParaRPr>
            </a:p>
          </p:txBody>
        </p:sp>
        <p:sp>
          <p:nvSpPr>
            <p:cNvPr id="5168" name="Rectangle 47"/>
            <p:cNvSpPr>
              <a:spLocks noChangeArrowheads="1"/>
            </p:cNvSpPr>
            <p:nvPr/>
          </p:nvSpPr>
          <p:spPr bwMode="auto">
            <a:xfrm rot="-5400000">
              <a:off x="1540" y="1885"/>
              <a:ext cx="106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…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69" name="Rectangle 48"/>
            <p:cNvSpPr>
              <a:spLocks noChangeArrowheads="1"/>
            </p:cNvSpPr>
            <p:nvPr/>
          </p:nvSpPr>
          <p:spPr bwMode="auto">
            <a:xfrm rot="-5400000">
              <a:off x="1475" y="1694"/>
              <a:ext cx="127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0" tIns="0" rIns="0" bIns="0">
              <a:spAutoFit/>
            </a:bodyPr>
            <a:lstStyle/>
            <a:p>
              <a:pPr eaLnBrk="0" latinLnBrk="0" hangingPunct="0"/>
              <a:endParaRPr kumimoji="0" lang="ko-KR" altLang="ko-KR" sz="800">
                <a:latin typeface="Times New Roman" pitchFamily="18" charset="0"/>
              </a:endParaRPr>
            </a:p>
          </p:txBody>
        </p:sp>
        <p:sp>
          <p:nvSpPr>
            <p:cNvPr id="5170" name="Rectangle 49"/>
            <p:cNvSpPr>
              <a:spLocks noChangeArrowheads="1"/>
            </p:cNvSpPr>
            <p:nvPr/>
          </p:nvSpPr>
          <p:spPr bwMode="auto">
            <a:xfrm rot="-5400000">
              <a:off x="4123" y="1885"/>
              <a:ext cx="106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800">
                  <a:solidFill>
                    <a:srgbClr val="000000"/>
                  </a:solidFill>
                  <a:latin typeface="Arial" pitchFamily="34" charset="0"/>
                </a:rPr>
                <a:t>…</a:t>
              </a:r>
              <a:endParaRPr kumimoji="0" lang="en-US" altLang="ko-KR" sz="800">
                <a:latin typeface="Times New Roman" pitchFamily="18" charset="0"/>
              </a:endParaRPr>
            </a:p>
          </p:txBody>
        </p:sp>
        <p:sp>
          <p:nvSpPr>
            <p:cNvPr id="5171" name="Rectangle 50"/>
            <p:cNvSpPr>
              <a:spLocks noChangeArrowheads="1"/>
            </p:cNvSpPr>
            <p:nvPr/>
          </p:nvSpPr>
          <p:spPr bwMode="auto">
            <a:xfrm rot="-5400000">
              <a:off x="4059" y="1694"/>
              <a:ext cx="127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0" tIns="0" rIns="0" bIns="0">
              <a:spAutoFit/>
            </a:bodyPr>
            <a:lstStyle/>
            <a:p>
              <a:pPr eaLnBrk="0" latinLnBrk="0" hangingPunct="0"/>
              <a:endParaRPr kumimoji="0" lang="ko-KR" altLang="ko-KR" sz="800">
                <a:latin typeface="Times New Roman" pitchFamily="18" charset="0"/>
              </a:endParaRPr>
            </a:p>
          </p:txBody>
        </p:sp>
      </p:grpSp>
      <p:sp>
        <p:nvSpPr>
          <p:cNvPr id="5125" name="Text Box 51"/>
          <p:cNvSpPr txBox="1">
            <a:spLocks noChangeArrowheads="1"/>
          </p:cNvSpPr>
          <p:nvPr/>
        </p:nvSpPr>
        <p:spPr bwMode="auto">
          <a:xfrm>
            <a:off x="152400" y="1524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latin typeface="Times New Roman" pitchFamily="18" charset="0"/>
              </a:rPr>
              <a:t>신뢰성 있는 바이트 스트림</a:t>
            </a:r>
            <a:r>
              <a:rPr lang="en-US" altLang="ko-KR" sz="1400">
                <a:latin typeface="Times New Roman" pitchFamily="18" charset="0"/>
              </a:rPr>
              <a:t>: TCP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64096"/>
            <a:ext cx="6937915" cy="7620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3600" dirty="0">
                <a:latin typeface="+mj-ea"/>
              </a:rPr>
              <a:t>종단 간 해결해야 할 문제점</a:t>
            </a:r>
            <a:br>
              <a:rPr lang="ko-KR" altLang="en-US" sz="3600" dirty="0">
                <a:latin typeface="+mj-ea"/>
              </a:rPr>
            </a:br>
            <a:r>
              <a:rPr lang="ko-KR" altLang="en-US" sz="3600" dirty="0">
                <a:latin typeface="+mj-ea"/>
              </a:rPr>
              <a:t> </a:t>
            </a:r>
            <a:r>
              <a:rPr lang="en-US" altLang="ko-KR" sz="3600" dirty="0">
                <a:latin typeface="+mj-ea"/>
              </a:rPr>
              <a:t>(End-to-End Issues)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772400" cy="4772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 err="1">
                <a:solidFill>
                  <a:srgbClr val="FF0000"/>
                </a:solidFill>
                <a:latin typeface="+mn-ea"/>
              </a:rPr>
              <a:t>점대점</a:t>
            </a:r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 연결과 종단 간 연결은 논리적으로 유사</a:t>
            </a:r>
            <a:endParaRPr lang="en-US" altLang="ko-KR" sz="2400" dirty="0">
              <a:solidFill>
                <a:srgbClr val="FF0000"/>
              </a:solidFill>
              <a:latin typeface="+mn-ea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노드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⇒ </a:t>
            </a:r>
            <a:r>
              <a:rPr lang="ko-KR" altLang="en-US" sz="2000" dirty="0">
                <a:latin typeface="+mn-ea"/>
              </a:rPr>
              <a:t>응용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링크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⇒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TCP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연결</a:t>
            </a:r>
            <a:endParaRPr lang="en-US" altLang="ko-KR" sz="2000" dirty="0">
              <a:latin typeface="+mn-ea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n-ea"/>
              </a:rPr>
              <a:t>링크 레벨에서 사용하는 슬라이딩 윈도우 프로토콜에 기초하지만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환경은 매우 다르다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n-ea"/>
              </a:rPr>
              <a:t>많은 다른 호스트들의 연결이 가능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연결의 설정과 해제가 분명해야 함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n-ea"/>
              </a:rPr>
              <a:t>왕복지연시간</a:t>
            </a:r>
            <a:r>
              <a:rPr lang="en-US" altLang="ko-KR" sz="2400" dirty="0">
                <a:latin typeface="+mn-ea"/>
              </a:rPr>
              <a:t>(RTT)</a:t>
            </a:r>
            <a:r>
              <a:rPr lang="ko-KR" altLang="en-US" sz="2400" dirty="0">
                <a:latin typeface="+mn-ea"/>
              </a:rPr>
              <a:t>이 다를 수 있음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적절한 타임아웃 기법</a:t>
            </a:r>
            <a:r>
              <a:rPr lang="en-US" altLang="ko-KR" sz="2000" dirty="0">
                <a:latin typeface="+mn-ea"/>
              </a:rPr>
              <a:t>(timeout mechanism)</a:t>
            </a:r>
            <a:r>
              <a:rPr lang="ko-KR" altLang="en-US" sz="2000" dirty="0">
                <a:latin typeface="+mn-ea"/>
              </a:rPr>
              <a:t>이 필요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n-ea"/>
              </a:rPr>
              <a:t>네트워크에서 긴 지연</a:t>
            </a:r>
            <a:r>
              <a:rPr lang="en-US" altLang="ko-KR" sz="2400" dirty="0">
                <a:latin typeface="+mn-ea"/>
              </a:rPr>
              <a:t>(delay)</a:t>
            </a:r>
            <a:r>
              <a:rPr lang="ko-KR" altLang="en-US" sz="2400" dirty="0">
                <a:latin typeface="+mn-ea"/>
              </a:rPr>
              <a:t>이 생길 수 있음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오래된 </a:t>
            </a:r>
            <a:r>
              <a:rPr lang="ko-KR" altLang="en-US" sz="2000" dirty="0" err="1">
                <a:latin typeface="+mn-ea"/>
              </a:rPr>
              <a:t>패킷의</a:t>
            </a:r>
            <a:r>
              <a:rPr lang="ko-KR" altLang="en-US" sz="2000" dirty="0">
                <a:latin typeface="+mn-ea"/>
              </a:rPr>
              <a:t> 도착에 대한 준비가 필요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n-ea"/>
              </a:rPr>
              <a:t>목적지마다 다른 용량을 가질 수 있음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다른 양의 </a:t>
            </a:r>
            <a:r>
              <a:rPr lang="ko-KR" altLang="en-US" sz="2000" dirty="0" err="1">
                <a:latin typeface="+mn-ea"/>
              </a:rPr>
              <a:t>버퍼링</a:t>
            </a:r>
            <a:r>
              <a:rPr lang="en-US" altLang="ko-KR" sz="2000" dirty="0">
                <a:latin typeface="+mn-ea"/>
              </a:rPr>
              <a:t>(buffering)</a:t>
            </a:r>
            <a:r>
              <a:rPr lang="ko-KR" altLang="en-US" sz="2000" dirty="0">
                <a:latin typeface="+mn-ea"/>
              </a:rPr>
              <a:t>에 대비할 필요가 있음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n-ea"/>
              </a:rPr>
              <a:t>네트워크마다 용량이 다를 수 있음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네트워크 혼잡에 대한 준비가 필요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5496" y="44624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>
                <a:latin typeface="Times New Roman" pitchFamily="18" charset="0"/>
              </a:rPr>
              <a:t>신뢰성 있는 바이트 스트림</a:t>
            </a:r>
            <a:r>
              <a:rPr lang="en-US" altLang="ko-KR" sz="1400" dirty="0">
                <a:latin typeface="Times New Roman" pitchFamily="18" charset="0"/>
              </a:rPr>
              <a:t>: TCP</a:t>
            </a:r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147837D5-12F3-4B76-966C-3A9EB0C296A1}"/>
              </a:ext>
            </a:extLst>
          </p:cNvPr>
          <p:cNvSpPr>
            <a:spLocks/>
          </p:cNvSpPr>
          <p:nvPr/>
        </p:nvSpPr>
        <p:spPr bwMode="auto">
          <a:xfrm>
            <a:off x="7373268" y="474382"/>
            <a:ext cx="318925" cy="274558"/>
          </a:xfrm>
          <a:custGeom>
            <a:avLst/>
            <a:gdLst>
              <a:gd name="T0" fmla="*/ 0 w 169"/>
              <a:gd name="T1" fmla="*/ 3153 h 168"/>
              <a:gd name="T2" fmla="*/ 3130 w 169"/>
              <a:gd name="T3" fmla="*/ 3153 h 168"/>
              <a:gd name="T4" fmla="*/ 3130 w 169"/>
              <a:gd name="T5" fmla="*/ 0 h 168"/>
              <a:gd name="T6" fmla="*/ 0 w 169"/>
              <a:gd name="T7" fmla="*/ 0 h 168"/>
              <a:gd name="T8" fmla="*/ 0 w 169"/>
              <a:gd name="T9" fmla="*/ 3153 h 168"/>
              <a:gd name="T10" fmla="*/ 0 w 169"/>
              <a:gd name="T11" fmla="*/ 3153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68"/>
              <a:gd name="T20" fmla="*/ 169 w 169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68">
                <a:moveTo>
                  <a:pt x="0" y="168"/>
                </a:moveTo>
                <a:lnTo>
                  <a:pt x="169" y="168"/>
                </a:lnTo>
                <a:lnTo>
                  <a:pt x="169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Line 36">
            <a:extLst>
              <a:ext uri="{FF2B5EF4-FFF2-40B4-BE49-F238E27FC236}">
                <a16:creationId xmlns:a16="http://schemas.microsoft.com/office/drawing/2014/main" id="{14D1E0E8-F732-4BDA-9843-C6597578F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1298" y="643860"/>
            <a:ext cx="605221" cy="90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B1EA9062-3D11-4BC5-A447-8EEF2F9E55D1}"/>
              </a:ext>
            </a:extLst>
          </p:cNvPr>
          <p:cNvSpPr>
            <a:spLocks/>
          </p:cNvSpPr>
          <p:nvPr/>
        </p:nvSpPr>
        <p:spPr bwMode="auto">
          <a:xfrm>
            <a:off x="8335624" y="468690"/>
            <a:ext cx="318925" cy="274558"/>
          </a:xfrm>
          <a:custGeom>
            <a:avLst/>
            <a:gdLst>
              <a:gd name="T0" fmla="*/ 0 w 169"/>
              <a:gd name="T1" fmla="*/ 3153 h 168"/>
              <a:gd name="T2" fmla="*/ 3130 w 169"/>
              <a:gd name="T3" fmla="*/ 3153 h 168"/>
              <a:gd name="T4" fmla="*/ 3130 w 169"/>
              <a:gd name="T5" fmla="*/ 0 h 168"/>
              <a:gd name="T6" fmla="*/ 0 w 169"/>
              <a:gd name="T7" fmla="*/ 0 h 168"/>
              <a:gd name="T8" fmla="*/ 0 w 169"/>
              <a:gd name="T9" fmla="*/ 3153 h 168"/>
              <a:gd name="T10" fmla="*/ 0 w 169"/>
              <a:gd name="T11" fmla="*/ 3153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68"/>
              <a:gd name="T20" fmla="*/ 169 w 169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68">
                <a:moveTo>
                  <a:pt x="0" y="168"/>
                </a:moveTo>
                <a:lnTo>
                  <a:pt x="169" y="168"/>
                </a:lnTo>
                <a:lnTo>
                  <a:pt x="169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0208B-0E6A-46CC-9E94-021FDFE62F83}"/>
              </a:ext>
            </a:extLst>
          </p:cNvPr>
          <p:cNvSpPr txBox="1"/>
          <p:nvPr/>
        </p:nvSpPr>
        <p:spPr>
          <a:xfrm>
            <a:off x="7611121" y="638752"/>
            <a:ext cx="883965" cy="22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링크연결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CE4E89-2439-4CE6-A157-3F01D7F83028}"/>
              </a:ext>
            </a:extLst>
          </p:cNvPr>
          <p:cNvGrpSpPr/>
          <p:nvPr/>
        </p:nvGrpSpPr>
        <p:grpSpPr>
          <a:xfrm>
            <a:off x="7164288" y="1132385"/>
            <a:ext cx="1907704" cy="379408"/>
            <a:chOff x="4437670" y="3311782"/>
            <a:chExt cx="2892580" cy="47627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B64B0A-3F43-4CB7-8401-4E6BBC13BDB4}"/>
                </a:ext>
              </a:extLst>
            </p:cNvPr>
            <p:cNvSpPr txBox="1"/>
            <p:nvPr/>
          </p:nvSpPr>
          <p:spPr>
            <a:xfrm>
              <a:off x="4544950" y="3440336"/>
              <a:ext cx="2785300" cy="347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end-to-end </a:t>
              </a:r>
              <a:r>
                <a:rPr lang="ko-KR" altLang="en-US" sz="1200" dirty="0"/>
                <a:t>연결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B044E4C-3948-4F3C-BF49-FE465E639477}"/>
                </a:ext>
              </a:extLst>
            </p:cNvPr>
            <p:cNvSpPr/>
            <p:nvPr/>
          </p:nvSpPr>
          <p:spPr>
            <a:xfrm>
              <a:off x="4437670" y="3311782"/>
              <a:ext cx="402971" cy="33509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F5A4186-758E-4B08-B891-C196B9C24FD1}"/>
                </a:ext>
              </a:extLst>
            </p:cNvPr>
            <p:cNvSpPr/>
            <p:nvPr/>
          </p:nvSpPr>
          <p:spPr>
            <a:xfrm>
              <a:off x="6892734" y="3319492"/>
              <a:ext cx="402971" cy="33509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A8DA792-C9CA-4DCC-9EC5-DA3D81A1A579}"/>
                </a:ext>
              </a:extLst>
            </p:cNvPr>
            <p:cNvCxnSpPr/>
            <p:nvPr/>
          </p:nvCxnSpPr>
          <p:spPr>
            <a:xfrm flipH="1">
              <a:off x="4574033" y="3777422"/>
              <a:ext cx="257989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850</Words>
  <Application>Microsoft Office PowerPoint</Application>
  <PresentationFormat>화면 슬라이드 쇼(4:3)</PresentationFormat>
  <Paragraphs>209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½Å¸íÁ¶</vt:lpstr>
      <vt:lpstr>굴림</vt:lpstr>
      <vt:lpstr>신명조</vt:lpstr>
      <vt:lpstr>Arial</vt:lpstr>
      <vt:lpstr>Times New Roman</vt:lpstr>
      <vt:lpstr>Wingdings</vt:lpstr>
      <vt:lpstr>기본 디자인</vt:lpstr>
      <vt:lpstr>5장.  종단 간 (트랜스포트) 프로토콜 </vt:lpstr>
      <vt:lpstr>컴퓨터통신,  그 다음</vt:lpstr>
      <vt:lpstr>호스트/단말 통신시스템</vt:lpstr>
      <vt:lpstr>종단 간 (트랜스포트) 프로토콜 개요</vt:lpstr>
      <vt:lpstr>종단 간 (트랜스포트) 프로토콜 개요 2</vt:lpstr>
      <vt:lpstr>트랜스포트 계층 정리</vt:lpstr>
      <vt:lpstr>단순 역다중화 (UDP)</vt:lpstr>
      <vt:lpstr>신뢰성 있는 바이트 스트림 (TCP) 개 요</vt:lpstr>
      <vt:lpstr>종단 간 해결해야 할 문제점  (End-to-End Issues)</vt:lpstr>
      <vt:lpstr>세그먼트 형식 (Segment Format)</vt:lpstr>
      <vt:lpstr>연결의 설정과 해제</vt:lpstr>
      <vt:lpstr>TCP 혼잡제어</vt:lpstr>
      <vt:lpstr>Socket API</vt:lpstr>
    </vt:vector>
  </TitlesOfParts>
  <Company>네트워크연구실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종단 간 (트랜스포트) 프로토콜</dc:title>
  <dc:creator>cypark</dc:creator>
  <cp:lastModifiedBy>박창윤 (Chang Yun Park)</cp:lastModifiedBy>
  <cp:revision>106</cp:revision>
  <dcterms:created xsi:type="dcterms:W3CDTF">2000-08-02T07:31:18Z</dcterms:created>
  <dcterms:modified xsi:type="dcterms:W3CDTF">2020-08-13T21:17:27Z</dcterms:modified>
</cp:coreProperties>
</file>