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314" r:id="rId6"/>
    <p:sldId id="315" r:id="rId7"/>
    <p:sldId id="316" r:id="rId8"/>
    <p:sldId id="313" r:id="rId9"/>
    <p:sldId id="317" r:id="rId10"/>
    <p:sldId id="318" r:id="rId11"/>
    <p:sldId id="296" r:id="rId12"/>
    <p:sldId id="302" r:id="rId13"/>
    <p:sldId id="301" r:id="rId14"/>
    <p:sldId id="298" r:id="rId15"/>
    <p:sldId id="297" r:id="rId16"/>
    <p:sldId id="284" r:id="rId17"/>
    <p:sldId id="288" r:id="rId18"/>
    <p:sldId id="319" r:id="rId19"/>
    <p:sldId id="305" r:id="rId20"/>
    <p:sldId id="289" r:id="rId21"/>
    <p:sldId id="306" r:id="rId22"/>
    <p:sldId id="292" r:id="rId23"/>
    <p:sldId id="308" r:id="rId24"/>
    <p:sldId id="309" r:id="rId25"/>
    <p:sldId id="293" r:id="rId26"/>
    <p:sldId id="310" r:id="rId27"/>
    <p:sldId id="287" r:id="rId28"/>
    <p:sldId id="277" r:id="rId29"/>
    <p:sldId id="307" r:id="rId30"/>
    <p:sldId id="285" r:id="rId31"/>
    <p:sldId id="286" r:id="rId32"/>
    <p:sldId id="311" r:id="rId3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78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9F78-36A6-4041-98F3-1EF1A6E2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02862-6F50-4708-9F8C-596618EFF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1B0B-A6C9-4CDF-AE03-31F73322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2F2DA-9841-4EC7-B694-CF0712A1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C9AC-898B-412F-979A-ECCA5443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A1C6-9ED8-4ED8-AE8E-A6ACD075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7E7B0-278E-4BDB-93D1-C4B8269B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D42FF-2A4A-4A02-9D95-A47F8F04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6179-F1AD-4A85-BF02-F57ADB98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95C60-D375-4B5C-8D58-B55FA61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5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13424-9622-4BA0-BC2F-42376BB05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25404-AF0B-49D3-ADDB-94C1CE0D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608E8-BCD6-4112-B19A-2FAF70BE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EEEC1-2A2D-405A-B806-29D3AA13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260FA-A43F-43EA-A968-4BD7D8BC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1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5C27-D1BD-4CAF-BF26-32FB5152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3C0E3-BBF4-494A-A099-16E13C66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1B88-609E-4B9C-8704-58B7090D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3E644-2933-434F-B05C-2A902D8E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B7050-9C3F-46F2-B93D-9A72E1CC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C03AC-4C5B-46B2-8B81-11CE1D9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D5A8-EFBA-4CE3-9FB1-E27C2D36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439D-92D2-4127-AA6A-EA07AA1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AACB7-E93C-437F-9B5B-B27B817D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F8D6-8791-407E-B862-915F267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4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F0B5-4845-4996-8A2A-B9D57A69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C30B4-7951-48C1-99EA-DD6DCA1D6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2864C-E12D-4651-B07F-5BCA9DD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8699A-537E-4C77-B05A-FCC969B4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829E8-DF29-4358-8FC6-22D2486A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40456-C09D-4A15-B1EC-1C058299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B712-C3E1-4410-9D53-7B713608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DAFB7-4734-414F-9094-81AAE6C8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3D190-9BDC-4821-8F8B-B52BCD3D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869DFB-11B7-421D-AC6A-2D5953DA6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92A928-B83F-4233-98FD-D61906B6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074A8-3B1A-4FC5-9691-E1B84334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C4FD7-8982-418E-BB0D-D647C4AB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E0BF5-AE15-47B4-8609-C6698FA8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2FFD4-5870-4608-8A15-A743C4D8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E27C68-28CE-42A7-B7C5-73A5CADF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CF5E0-C657-4F0E-95B6-BA026F60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AED83-8890-4669-B087-594EF0D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C6D49-86E2-4ACC-9445-F9535CA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64313-4DEE-4F8A-BD16-66E31800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A3595-4D40-4D21-9B0F-B00AB446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4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EEDFC-CB6E-4840-8833-EA40B7B5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184E-816B-4E38-AB33-FA6771CC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082BB-F4C5-49BB-BFF0-2F2F783E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ABD62-B6C9-4126-903A-E3A6C108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CB5E6-485A-4992-9166-879B8274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097A1-EAF0-4688-99A4-DB0E733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BB326-0F0C-4291-AD39-9F36E10B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4D8B9-C5C9-4273-8380-2C2BD2E0A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4238E-A9CB-46CB-B270-C03ABDB6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5F631-4703-4480-A9BE-9C01CB1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5001-716D-41E8-99A3-8B257E8C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8BC9E-BECF-4103-89BA-2E6A6C43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DBD35-C48E-41EE-BA9C-6D78C52E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501D7-BF34-4C31-B9B3-A680548B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3C7CD-31F8-4150-A1E9-628AB55E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FDB9-660F-4F3C-8C60-451BF80737BF}" type="datetimeFigureOut">
              <a:rPr lang="ko-KR" altLang="en-US" smtClean="0"/>
              <a:t>2020-09-13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94A18-8761-44A5-AE43-5FA76E4B4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5FD7-054A-49AC-8CDF-C59B6C746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4AAA-0262-43BB-B0FD-21B4DB7A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kswcau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코딩부트캠프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14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 </a:t>
            </a:r>
            <a:r>
              <a:rPr lang="ko-KR" altLang="en-US" dirty="0"/>
              <a:t>이동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배열이 주어지면 </a:t>
            </a:r>
            <a:r>
              <a:rPr lang="en-US" altLang="ko-KR" dirty="0"/>
              <a:t>0</a:t>
            </a:r>
            <a:r>
              <a:rPr lang="ko-KR" altLang="en-US" dirty="0"/>
              <a:t>을 맨 뒤로 정렬하고 다른 수는 순서를 유지해야합니다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 복사본을 만들지 않고 수행 하십시오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[0, 1, 0, 4, 3, 12]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[1, 4, 3, 12, 0, 0]</a:t>
            </a:r>
          </a:p>
        </p:txBody>
      </p:sp>
    </p:spTree>
    <p:extLst>
      <p:ext uri="{BB962C8B-B14F-4D97-AF65-F5344CB8AC3E}">
        <p14:creationId xmlns:p14="http://schemas.microsoft.com/office/powerpoint/2010/main" val="27352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 오르기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298B32D9-5C6A-4579-B56D-5AEEDE490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8627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계단을 오르려 합니다 계단의 개수는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개이며 한번 </a:t>
                </a:r>
                <a:r>
                  <a:rPr lang="ko-KR" altLang="en-US" dirty="0" err="1"/>
                  <a:t>오를때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혹은 </a:t>
                </a:r>
                <a:r>
                  <a:rPr lang="en-US" altLang="ko-KR" dirty="0"/>
                  <a:t>2</a:t>
                </a:r>
                <a:r>
                  <a:rPr lang="ko-KR" altLang="en-US" dirty="0" err="1"/>
                  <a:t>칸씩</a:t>
                </a:r>
                <a:r>
                  <a:rPr lang="ko-KR" altLang="en-US" dirty="0"/>
                  <a:t> 오를 수 있습니다</a:t>
                </a:r>
                <a:r>
                  <a:rPr lang="en-US" altLang="ko-KR" dirty="0"/>
                  <a:t>. N</a:t>
                </a:r>
                <a:r>
                  <a:rPr lang="ko-KR" altLang="en-US" dirty="0"/>
                  <a:t>개의 계단을 </a:t>
                </a:r>
                <a:r>
                  <a:rPr lang="ko-KR" altLang="en-US" dirty="0" err="1"/>
                  <a:t>오를때</a:t>
                </a:r>
                <a:r>
                  <a:rPr lang="ko-KR" altLang="en-US" dirty="0"/>
                  <a:t> 몇 가지 방법으로 다 오를 수 있습니까</a:t>
                </a:r>
                <a:r>
                  <a:rPr lang="en-US" altLang="ko-KR" dirty="0"/>
                  <a:t>? </a:t>
                </a:r>
              </a:p>
              <a:p>
                <a:r>
                  <a:rPr lang="ko-KR" altLang="en-US" dirty="0"/>
                  <a:t>계단은 </a:t>
                </a:r>
                <a:r>
                  <a:rPr lang="en-US" altLang="ko-KR" dirty="0"/>
                  <a:t>1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dirty="0"/>
                  <a:t>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dirty="0"/>
                  <a:t> 45 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입력 </a:t>
                </a:r>
                <a:r>
                  <a:rPr lang="en-US" altLang="ko-KR" dirty="0"/>
                  <a:t>: 2 </a:t>
                </a:r>
                <a:r>
                  <a:rPr lang="ko-KR" altLang="en-US" dirty="0"/>
                  <a:t>출력 </a:t>
                </a:r>
                <a:r>
                  <a:rPr lang="en-US" altLang="ko-KR" dirty="0"/>
                  <a:t>2 (1</a:t>
                </a:r>
                <a:r>
                  <a:rPr lang="ko-KR" altLang="en-US" dirty="0"/>
                  <a:t>계단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계단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계단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입력 </a:t>
                </a:r>
                <a:r>
                  <a:rPr lang="en-US" altLang="ko-KR" dirty="0"/>
                  <a:t>: 3 </a:t>
                </a:r>
                <a:r>
                  <a:rPr lang="ko-KR" altLang="en-US" dirty="0"/>
                  <a:t>출력 </a:t>
                </a:r>
                <a:r>
                  <a:rPr lang="en-US" altLang="ko-KR" dirty="0"/>
                  <a:t>3 (1+1+1, 1+2, 2+1 </a:t>
                </a:r>
                <a:r>
                  <a:rPr lang="ko-KR" altLang="en-US" dirty="0"/>
                  <a:t>씩 오름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298B32D9-5C6A-4579-B56D-5AEEDE49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862733" cy="4351338"/>
              </a:xfrm>
              <a:prstGeom prst="rect">
                <a:avLst/>
              </a:prstGeom>
              <a:blipFill>
                <a:blip r:embed="rId2"/>
                <a:stretch>
                  <a:fillRect l="-1011" t="-2381" r="-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반전 이진 트리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F1C4C-97EC-4FF5-9CAA-69E55BC2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91" y="1732194"/>
            <a:ext cx="2801471" cy="3039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E56AD-01AE-4D3C-906C-E3227BDB9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80" y="1732193"/>
            <a:ext cx="2943900" cy="303989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D3B8F9-BA3B-4890-A94D-25EF0189E30D}"/>
              </a:ext>
            </a:extLst>
          </p:cNvPr>
          <p:cNvSpPr/>
          <p:nvPr/>
        </p:nvSpPr>
        <p:spPr>
          <a:xfrm>
            <a:off x="4075155" y="2391032"/>
            <a:ext cx="1705232" cy="103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7ACE6-A787-4E5F-B16B-8E6A209C78C5}"/>
              </a:ext>
            </a:extLst>
          </p:cNvPr>
          <p:cNvSpPr txBox="1"/>
          <p:nvPr/>
        </p:nvSpPr>
        <p:spPr>
          <a:xfrm>
            <a:off x="1030191" y="5079616"/>
            <a:ext cx="7349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 dirty="0"/>
              <a:t>왼쪽의 트리를 오른쪽처럼 반전 </a:t>
            </a:r>
            <a:r>
              <a:rPr lang="ko-KR" altLang="en-US" sz="2800" dirty="0" err="1"/>
              <a:t>시키시오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입력 </a:t>
            </a:r>
            <a:r>
              <a:rPr lang="en-US" altLang="ko-KR" sz="2800" dirty="0"/>
              <a:t>: [4, 2, 7, 1, 3, 6, 9]</a:t>
            </a:r>
          </a:p>
          <a:p>
            <a:pPr marL="0" indent="0">
              <a:buNone/>
            </a:pPr>
            <a:r>
              <a:rPr lang="ko-KR" altLang="en-US" sz="2800" dirty="0"/>
              <a:t>출력 </a:t>
            </a:r>
            <a:r>
              <a:rPr lang="en-US" altLang="ko-KR" sz="2800" dirty="0"/>
              <a:t>: [4, 7, 2, 9, 6, 3, 1]</a:t>
            </a:r>
          </a:p>
        </p:txBody>
      </p:sp>
    </p:spTree>
    <p:extLst>
      <p:ext uri="{BB962C8B-B14F-4D97-AF65-F5344CB8AC3E}">
        <p14:creationId xmlns:p14="http://schemas.microsoft.com/office/powerpoint/2010/main" val="313931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D0534-8610-47D5-B5FB-6E3B98E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F98-3359-4895-9F58-B097E064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섬의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r>
              <a:rPr lang="ko-KR" altLang="en-US" dirty="0"/>
              <a:t>간격 병합</a:t>
            </a:r>
            <a:r>
              <a:rPr lang="en-US" altLang="ko-KR" dirty="0"/>
              <a:t>(</a:t>
            </a:r>
            <a:r>
              <a:rPr lang="ko-KR" altLang="en-US" dirty="0"/>
              <a:t>일정간격의 병합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단어 나누기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디코딩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62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섬의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[“1”, “1”, “1”, “1”, “0”],</a:t>
            </a:r>
          </a:p>
          <a:p>
            <a:pPr marL="0" indent="0">
              <a:buNone/>
            </a:pPr>
            <a:r>
              <a:rPr lang="en-US" altLang="ko-KR" dirty="0"/>
              <a:t>[“1”, “1”, “0”, “1”, “0”],</a:t>
            </a:r>
          </a:p>
          <a:p>
            <a:pPr marL="0" indent="0">
              <a:buNone/>
            </a:pPr>
            <a:r>
              <a:rPr lang="en-US" altLang="ko-KR" dirty="0"/>
              <a:t>[“1”, “1”, “0”, “0”, “0”],</a:t>
            </a:r>
          </a:p>
          <a:p>
            <a:pPr marL="0" indent="0">
              <a:buNone/>
            </a:pPr>
            <a:r>
              <a:rPr lang="en-US" altLang="ko-KR" dirty="0"/>
              <a:t>[“0”, “0”, “0”, “0”, “0”]</a:t>
            </a:r>
          </a:p>
          <a:p>
            <a:pPr marL="0" indent="0">
              <a:buNone/>
            </a:pPr>
            <a:r>
              <a:rPr lang="ko-KR" altLang="en-US" sz="2500" dirty="0"/>
              <a:t>이러한 배열이 </a:t>
            </a:r>
            <a:r>
              <a:rPr lang="ko-KR" altLang="en-US" sz="2500" dirty="0" err="1"/>
              <a:t>있을때</a:t>
            </a:r>
            <a:r>
              <a:rPr lang="ko-KR" altLang="en-US" sz="2500" dirty="0"/>
              <a:t> </a:t>
            </a:r>
            <a:r>
              <a:rPr lang="en-US" altLang="ko-KR" sz="2500" dirty="0"/>
              <a:t>1</a:t>
            </a:r>
            <a:r>
              <a:rPr lang="ko-KR" altLang="en-US" sz="2500" dirty="0"/>
              <a:t>을 제외 하고는 모두 바다입니다</a:t>
            </a:r>
            <a:r>
              <a:rPr lang="en-US" altLang="ko-KR" sz="2500" dirty="0"/>
              <a:t>. </a:t>
            </a:r>
          </a:p>
          <a:p>
            <a:pPr marL="0" indent="0">
              <a:buNone/>
            </a:pPr>
            <a:r>
              <a:rPr lang="ko-KR" altLang="en-US" sz="2500" dirty="0"/>
              <a:t>이때 섬의 개수를 찾으십시오</a:t>
            </a:r>
            <a:r>
              <a:rPr lang="en-US" altLang="ko-KR" sz="2500" dirty="0"/>
              <a:t>.(</a:t>
            </a:r>
            <a:r>
              <a:rPr lang="ko-KR" altLang="en-US" sz="2500" dirty="0"/>
              <a:t>단 괄호는 모두 바다로 생각해도 좋습니다</a:t>
            </a:r>
            <a:r>
              <a:rPr lang="en-US" altLang="ko-KR" sz="2500" dirty="0"/>
              <a:t>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위 예제는 섬이 하나입니다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39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섬의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06E7D-77B5-4744-BBC4-2CC4FB399478}"/>
              </a:ext>
            </a:extLst>
          </p:cNvPr>
          <p:cNvSpPr txBox="1"/>
          <p:nvPr/>
        </p:nvSpPr>
        <p:spPr>
          <a:xfrm>
            <a:off x="838200" y="2437589"/>
            <a:ext cx="73490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[“1”, “1”, “0”, “0”, “0”],</a:t>
            </a:r>
          </a:p>
          <a:p>
            <a:pPr marL="0" indent="0">
              <a:buNone/>
            </a:pPr>
            <a:r>
              <a:rPr lang="en-US" altLang="ko-KR" sz="2800" dirty="0"/>
              <a:t>[“1”, “1”, “0”, “0”, “0”],</a:t>
            </a:r>
          </a:p>
          <a:p>
            <a:pPr marL="0" indent="0">
              <a:buNone/>
            </a:pPr>
            <a:r>
              <a:rPr lang="en-US" altLang="ko-KR" sz="2800" dirty="0"/>
              <a:t>[“0”, “0”, “1”, “0”, “0”],</a:t>
            </a:r>
          </a:p>
          <a:p>
            <a:pPr marL="0" indent="0">
              <a:buNone/>
            </a:pPr>
            <a:r>
              <a:rPr lang="en-US" altLang="ko-KR" sz="2800" dirty="0"/>
              <a:t>[“0”, “0”, “0”, “1”, “1”]</a:t>
            </a:r>
          </a:p>
          <a:p>
            <a:pPr marL="0" indent="0">
              <a:buNone/>
            </a:pPr>
            <a:r>
              <a:rPr lang="ko-KR" altLang="en-US" sz="2800" dirty="0"/>
              <a:t>이 경우에는 섬이 </a:t>
            </a:r>
            <a:r>
              <a:rPr lang="en-US" altLang="ko-KR" sz="2800" dirty="0"/>
              <a:t>3</a:t>
            </a:r>
            <a:r>
              <a:rPr lang="ko-KR" altLang="en-US" sz="2800" dirty="0"/>
              <a:t>개입니다</a:t>
            </a:r>
            <a:r>
              <a:rPr lang="en-US" altLang="ko-KR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674A6-877E-4F03-AD2B-E9B74B2FE1D5}"/>
              </a:ext>
            </a:extLst>
          </p:cNvPr>
          <p:cNvSpPr txBox="1"/>
          <p:nvPr/>
        </p:nvSpPr>
        <p:spPr>
          <a:xfrm>
            <a:off x="6195077" y="2437589"/>
            <a:ext cx="7349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[“1”, “1”, “0”, “1”, “0”],</a:t>
            </a:r>
          </a:p>
          <a:p>
            <a:pPr marL="0" indent="0">
              <a:buNone/>
            </a:pPr>
            <a:r>
              <a:rPr lang="en-US" altLang="ko-KR" sz="2800" dirty="0"/>
              <a:t>[“1”, “1”, “0”, “0”, “1”],</a:t>
            </a:r>
          </a:p>
          <a:p>
            <a:pPr marL="0" indent="0">
              <a:buNone/>
            </a:pPr>
            <a:r>
              <a:rPr lang="en-US" altLang="ko-KR" sz="2800" dirty="0"/>
              <a:t>[“0”, “0”, “1”, “0”, “0”],</a:t>
            </a:r>
          </a:p>
          <a:p>
            <a:pPr marL="0" indent="0">
              <a:buNone/>
            </a:pPr>
            <a:r>
              <a:rPr lang="en-US" altLang="ko-KR" sz="2800" dirty="0"/>
              <a:t>[“1”, “1”, “0”, “1”, “1”]   </a:t>
            </a:r>
          </a:p>
          <a:p>
            <a:pPr marL="0" indent="0">
              <a:buNone/>
            </a:pPr>
            <a:r>
              <a:rPr lang="ko-KR" altLang="en-US" sz="2800" dirty="0"/>
              <a:t>이 경우는 섬이 </a:t>
            </a:r>
            <a:r>
              <a:rPr lang="en-US" altLang="ko-KR" sz="2800" dirty="0"/>
              <a:t>6</a:t>
            </a:r>
            <a:r>
              <a:rPr lang="ko-KR" altLang="en-US" sz="2800" dirty="0"/>
              <a:t>개입니다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9165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0DE8E11-337D-4A1B-BD90-D9BED4D3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325"/>
              </p:ext>
            </p:extLst>
          </p:nvPr>
        </p:nvGraphicFramePr>
        <p:xfrm>
          <a:off x="763440" y="1989665"/>
          <a:ext cx="4809066" cy="306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2">
                  <a:extLst>
                    <a:ext uri="{9D8B030D-6E8A-4147-A177-3AD203B41FA5}">
                      <a16:colId xmlns:a16="http://schemas.microsoft.com/office/drawing/2014/main" val="19608587"/>
                    </a:ext>
                  </a:extLst>
                </a:gridCol>
                <a:gridCol w="1603022">
                  <a:extLst>
                    <a:ext uri="{9D8B030D-6E8A-4147-A177-3AD203B41FA5}">
                      <a16:colId xmlns:a16="http://schemas.microsoft.com/office/drawing/2014/main" val="917355551"/>
                    </a:ext>
                  </a:extLst>
                </a:gridCol>
                <a:gridCol w="1603022">
                  <a:extLst>
                    <a:ext uri="{9D8B030D-6E8A-4147-A177-3AD203B41FA5}">
                      <a16:colId xmlns:a16="http://schemas.microsoft.com/office/drawing/2014/main" val="507110460"/>
                    </a:ext>
                  </a:extLst>
                </a:gridCol>
              </a:tblGrid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076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97955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483971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9289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B13AE3-DFB1-4E1E-8380-86DE699B0B58}"/>
              </a:ext>
            </a:extLst>
          </p:cNvPr>
          <p:cNvCxnSpPr>
            <a:cxnSpLocks/>
          </p:cNvCxnSpPr>
          <p:nvPr/>
        </p:nvCxnSpPr>
        <p:spPr>
          <a:xfrm>
            <a:off x="1881041" y="2285998"/>
            <a:ext cx="78716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656764-CC33-4941-8739-F146BAA4928D}"/>
              </a:ext>
            </a:extLst>
          </p:cNvPr>
          <p:cNvCxnSpPr>
            <a:cxnSpLocks/>
          </p:cNvCxnSpPr>
          <p:nvPr/>
        </p:nvCxnSpPr>
        <p:spPr>
          <a:xfrm>
            <a:off x="3608241" y="2285998"/>
            <a:ext cx="78716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BF5C0F-FCD1-42FE-BD4E-05D29798CA1F}"/>
              </a:ext>
            </a:extLst>
          </p:cNvPr>
          <p:cNvCxnSpPr>
            <a:cxnSpLocks/>
          </p:cNvCxnSpPr>
          <p:nvPr/>
        </p:nvCxnSpPr>
        <p:spPr>
          <a:xfrm>
            <a:off x="2913974" y="2455333"/>
            <a:ext cx="0" cy="5306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DEA07FB0-96BB-4764-9C64-1C4C8B7A1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8289"/>
              </p:ext>
            </p:extLst>
          </p:nvPr>
        </p:nvGraphicFramePr>
        <p:xfrm>
          <a:off x="6512544" y="1989665"/>
          <a:ext cx="4809066" cy="306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2">
                  <a:extLst>
                    <a:ext uri="{9D8B030D-6E8A-4147-A177-3AD203B41FA5}">
                      <a16:colId xmlns:a16="http://schemas.microsoft.com/office/drawing/2014/main" val="19608587"/>
                    </a:ext>
                  </a:extLst>
                </a:gridCol>
                <a:gridCol w="1603022">
                  <a:extLst>
                    <a:ext uri="{9D8B030D-6E8A-4147-A177-3AD203B41FA5}">
                      <a16:colId xmlns:a16="http://schemas.microsoft.com/office/drawing/2014/main" val="917355551"/>
                    </a:ext>
                  </a:extLst>
                </a:gridCol>
                <a:gridCol w="1603022">
                  <a:extLst>
                    <a:ext uri="{9D8B030D-6E8A-4147-A177-3AD203B41FA5}">
                      <a16:colId xmlns:a16="http://schemas.microsoft.com/office/drawing/2014/main" val="507110460"/>
                    </a:ext>
                  </a:extLst>
                </a:gridCol>
              </a:tblGrid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076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97955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483971"/>
                  </a:ext>
                </a:extLst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0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9289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24556-E602-4ECD-8EE8-55F9A54E7F01}"/>
              </a:ext>
            </a:extLst>
          </p:cNvPr>
          <p:cNvCxnSpPr/>
          <p:nvPr/>
        </p:nvCxnSpPr>
        <p:spPr>
          <a:xfrm>
            <a:off x="6944107" y="3826932"/>
            <a:ext cx="0" cy="84666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16E0D45-64ED-4D3B-BE97-077A82C62B14}"/>
              </a:ext>
            </a:extLst>
          </p:cNvPr>
          <p:cNvSpPr/>
          <p:nvPr/>
        </p:nvSpPr>
        <p:spPr>
          <a:xfrm>
            <a:off x="10126493" y="4339616"/>
            <a:ext cx="826847" cy="554477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EAFD5-367A-488A-8D8C-5E478413A018}"/>
              </a:ext>
            </a:extLst>
          </p:cNvPr>
          <p:cNvSpPr txBox="1"/>
          <p:nvPr/>
        </p:nvSpPr>
        <p:spPr>
          <a:xfrm>
            <a:off x="2245647" y="1018795"/>
            <a:ext cx="753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시작 지점을 정하고 </a:t>
            </a:r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r>
              <a:rPr lang="ko-KR" altLang="en-US" dirty="0"/>
              <a:t> 탐색 알고리즘을 선택</a:t>
            </a:r>
          </a:p>
        </p:txBody>
      </p:sp>
    </p:spTree>
    <p:extLst>
      <p:ext uri="{BB962C8B-B14F-4D97-AF65-F5344CB8AC3E}">
        <p14:creationId xmlns:p14="http://schemas.microsoft.com/office/powerpoint/2010/main" val="351556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일정간격의 병합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89335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입력 </a:t>
            </a:r>
            <a:r>
              <a:rPr lang="en-US" altLang="ko-KR" dirty="0"/>
              <a:t>: [[1, 3], [2, 6], [8, 10], [15, 18]]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[[1, 6], [8, 10], [15, 18]]</a:t>
            </a:r>
          </a:p>
          <a:p>
            <a:endParaRPr lang="en-US" altLang="ko-KR" dirty="0"/>
          </a:p>
          <a:p>
            <a:r>
              <a:rPr lang="ko-KR" altLang="en-US" dirty="0"/>
              <a:t>위와 같이 아무 규칙도 없는 간격의 모음 들이 입력 되면 겹치는 간격을 병합합니다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[[1, 4], [4, 5]]          </a:t>
            </a:r>
            <a:r>
              <a:rPr lang="ko-KR" altLang="en-US" dirty="0"/>
              <a:t>출력 </a:t>
            </a:r>
            <a:r>
              <a:rPr lang="en-US" altLang="ko-KR" dirty="0"/>
              <a:t>: [[1, 5]]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[[1, 9], [2, 6], [16,25]]    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[[1, 9], [16, 25]]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44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8B49070-75AF-442F-A46D-FE2E0B113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633" y="558827"/>
                <a:ext cx="10862733" cy="6299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1. </a:t>
                </a:r>
                <a:r>
                  <a:rPr lang="ko-KR" altLang="en-US" dirty="0"/>
                  <a:t>모든 간격을 앞에서부터 탐색한다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특정 방법을 생각하지않고 탐색을 먼저 중요시 할 경우 정답을 찾기는 하지만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되어버려 시간이 짧은 문제의 경우 풀 수 없을 것입니다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2. </a:t>
                </a:r>
                <a:r>
                  <a:rPr lang="ko-KR" altLang="en-US" dirty="0"/>
                  <a:t>정렬을 통해 해결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시작 값을 기준으로 간격을 정렬하면 병합 할 </a:t>
                </a:r>
                <a:r>
                  <a:rPr lang="ko-KR" altLang="en-US" dirty="0" err="1"/>
                  <a:t>수있는</a:t>
                </a:r>
                <a:r>
                  <a:rPr lang="ko-KR" altLang="en-US" dirty="0"/>
                  <a:t> 각 간격 집합이 정렬 된 목록에서 </a:t>
                </a:r>
                <a:r>
                  <a:rPr lang="ko-KR" altLang="en-US" dirty="0" err="1"/>
                  <a:t>연속실행합니다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𝑠𝑡𝑎𝑟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ko-KR" altLang="en-US" dirty="0"/>
                  <a:t>위 식은 간격안에 들지 못하는 조건을 식으로 나타낸 것입니다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예시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[(1, 9), (2, 5), (19, 20), (10, 11), (12, 20), (0, 3), (0, 1), (0, 2)]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[(0, 3), (0, 1), (0, 2), (1, 9), (2, 5), (10, 11), (12, 20), (19, 20)]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정렬을 하면 비교하지 않아도 되는 값들을 뒤로 미루며 어느 순간 </a:t>
                </a:r>
                <a:r>
                  <a:rPr lang="ko-KR" altLang="en-US" dirty="0" err="1"/>
                  <a:t>부터</a:t>
                </a:r>
                <a:r>
                  <a:rPr lang="ko-KR" altLang="en-US" dirty="0"/>
                  <a:t> 비교를 할 필요가 없어집니다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시간 복잡도 </a:t>
                </a:r>
                <a:r>
                  <a:rPr lang="en-US" altLang="ko-KR" dirty="0"/>
                  <a:t>O(n long n)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8B49070-75AF-442F-A46D-FE2E0B11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3" y="558827"/>
                <a:ext cx="10862733" cy="6299173"/>
              </a:xfrm>
              <a:prstGeom prst="rect">
                <a:avLst/>
              </a:prstGeom>
              <a:blipFill>
                <a:blip r:embed="rId2"/>
                <a:stretch>
                  <a:fillRect l="-1010" t="-2227" r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2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나누기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89335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띄어쓰기가 없는 문자열에 단어의 기준을 정해주고 띄어쓰기를 </a:t>
            </a:r>
            <a:r>
              <a:rPr lang="ko-KR" altLang="en-US" dirty="0" err="1"/>
              <a:t>만들어주시오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“</a:t>
            </a:r>
            <a:r>
              <a:rPr lang="en-US" altLang="ko-KR" dirty="0" err="1"/>
              <a:t>applepenapple</a:t>
            </a:r>
            <a:r>
              <a:rPr lang="en-US" altLang="ko-KR" dirty="0"/>
              <a:t>”, [“apple”, “pen”]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true   (</a:t>
            </a:r>
            <a:r>
              <a:rPr lang="ko-KR" altLang="en-US" dirty="0"/>
              <a:t>위 입력은 </a:t>
            </a:r>
            <a:r>
              <a:rPr lang="en-US" altLang="ko-KR" dirty="0"/>
              <a:t>apple, pen apple</a:t>
            </a:r>
            <a:r>
              <a:rPr lang="ko-KR" altLang="en-US" dirty="0"/>
              <a:t>로 나뉩니다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“</a:t>
            </a:r>
            <a:r>
              <a:rPr lang="en-US" altLang="ko-KR" dirty="0" err="1"/>
              <a:t>caukkcaukcau</a:t>
            </a:r>
            <a:r>
              <a:rPr lang="en-US" altLang="ko-KR" dirty="0"/>
              <a:t>”, [“</a:t>
            </a:r>
            <a:r>
              <a:rPr lang="en-US" altLang="ko-KR" dirty="0" err="1"/>
              <a:t>cau</a:t>
            </a:r>
            <a:r>
              <a:rPr lang="en-US" altLang="ko-KR" dirty="0"/>
              <a:t>”, “k”]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true </a:t>
            </a:r>
          </a:p>
        </p:txBody>
      </p:sp>
    </p:spTree>
    <p:extLst>
      <p:ext uri="{BB962C8B-B14F-4D97-AF65-F5344CB8AC3E}">
        <p14:creationId xmlns:p14="http://schemas.microsoft.com/office/powerpoint/2010/main" val="18776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코딩경진대회 신청 안내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66849" y="1506022"/>
            <a:ext cx="586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다음주 초 안내 예정 </a:t>
            </a:r>
            <a:r>
              <a:rPr lang="en-US" altLang="ko-KR" b="1" dirty="0"/>
              <a:t>: </a:t>
            </a:r>
            <a:r>
              <a:rPr lang="ko-KR" altLang="en-US" b="1" dirty="0"/>
              <a:t>http://www.causw.com/coding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50" y="1996537"/>
            <a:ext cx="5922100" cy="47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8B49070-75AF-442F-A46D-FE2E0B113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633" y="558827"/>
                <a:ext cx="10862733" cy="6299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1. </a:t>
                </a:r>
                <a:r>
                  <a:rPr lang="ko-KR" altLang="en-US" dirty="0"/>
                  <a:t>재귀 및 역추적을 통한 문제 해결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 </a:t>
                </a:r>
                <a:r>
                  <a:rPr lang="en-US" altLang="ko-KR" dirty="0"/>
                  <a:t>s = “</a:t>
                </a:r>
                <a:r>
                  <a:rPr lang="en-US" altLang="ko-KR" dirty="0" err="1"/>
                  <a:t>caucse</a:t>
                </a:r>
                <a:r>
                  <a:rPr lang="en-US" altLang="ko-KR" dirty="0"/>
                  <a:t>”, </a:t>
                </a:r>
                <a:r>
                  <a:rPr lang="ko-KR" altLang="en-US" dirty="0"/>
                  <a:t>나눌 문자 </a:t>
                </a:r>
                <a:r>
                  <a:rPr lang="en-US" altLang="ko-KR" dirty="0" err="1"/>
                  <a:t>Dict</a:t>
                </a:r>
                <a:r>
                  <a:rPr lang="en-US" altLang="ko-KR" dirty="0"/>
                  <a:t> = “</a:t>
                </a:r>
                <a:r>
                  <a:rPr lang="en-US" altLang="ko-KR" dirty="0" err="1"/>
                  <a:t>cau</a:t>
                </a:r>
                <a:r>
                  <a:rPr lang="en-US" altLang="ko-KR" dirty="0"/>
                  <a:t>”, “</a:t>
                </a:r>
                <a:r>
                  <a:rPr lang="en-US" altLang="ko-KR" dirty="0" err="1"/>
                  <a:t>cse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 err="1"/>
                  <a:t>Dict</a:t>
                </a:r>
                <a:r>
                  <a:rPr lang="ko-KR" altLang="en-US" dirty="0"/>
                  <a:t>에 입력한 문자들의 첫 글자로 입력된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를 확인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시간 복잡도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최악의 경우 입력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“</a:t>
                </a:r>
                <a:r>
                  <a:rPr lang="en-US" altLang="ko-KR" dirty="0" err="1"/>
                  <a:t>aaaaaaaa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일 경우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8B49070-75AF-442F-A46D-FE2E0B11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3" y="558827"/>
                <a:ext cx="10862733" cy="6299173"/>
              </a:xfrm>
              <a:prstGeom prst="rect">
                <a:avLst/>
              </a:prstGeom>
              <a:blipFill>
                <a:blip r:embed="rId2"/>
                <a:stretch>
                  <a:fillRect l="-1122" t="-1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89EDDD9-F581-4A2C-8D98-29AB8656D67E}"/>
              </a:ext>
            </a:extLst>
          </p:cNvPr>
          <p:cNvSpPr/>
          <p:nvPr/>
        </p:nvSpPr>
        <p:spPr>
          <a:xfrm>
            <a:off x="1614488" y="2000253"/>
            <a:ext cx="10284353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word_Break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, </a:t>
            </a:r>
            <a:r>
              <a:rPr lang="ko-KR" altLang="en-US" dirty="0" err="1"/>
              <a:t>Set</a:t>
            </a:r>
            <a:r>
              <a:rPr lang="ko-KR" altLang="en-US" dirty="0"/>
              <a:t>&lt;</a:t>
            </a:r>
            <a:r>
              <a:rPr lang="ko-KR" altLang="en-US" dirty="0" err="1"/>
              <a:t>String</a:t>
            </a:r>
            <a:r>
              <a:rPr lang="ko-KR" altLang="en-US" dirty="0"/>
              <a:t>&gt; </a:t>
            </a:r>
            <a:r>
              <a:rPr lang="en-US" altLang="ko-KR" dirty="0" err="1"/>
              <a:t>Dict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start</a:t>
            </a:r>
            <a:r>
              <a:rPr lang="ko-KR" altLang="en-US" dirty="0"/>
              <a:t> == </a:t>
            </a:r>
            <a:r>
              <a:rPr lang="ko-KR" altLang="en-US" dirty="0" err="1"/>
              <a:t>s.length</a:t>
            </a:r>
            <a:r>
              <a:rPr lang="ko-KR" altLang="en-US" dirty="0"/>
              <a:t>()) { 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en-US" altLang="ko-KR" dirty="0" err="1">
                <a:solidFill>
                  <a:srgbClr val="FF0000"/>
                </a:solidFill>
              </a:rPr>
              <a:t>Dict</a:t>
            </a:r>
            <a:r>
              <a:rPr lang="ko-KR" altLang="en-US" dirty="0">
                <a:solidFill>
                  <a:srgbClr val="FF0000"/>
                </a:solidFill>
              </a:rPr>
              <a:t>의 첫 단어와 일치하는 시작부를 찾을 경우 </a:t>
            </a:r>
            <a:r>
              <a:rPr lang="en-US" altLang="ko-KR" dirty="0">
                <a:solidFill>
                  <a:srgbClr val="FF0000"/>
                </a:solidFill>
              </a:rPr>
              <a:t>true </a:t>
            </a:r>
            <a:r>
              <a:rPr lang="ko-KR" altLang="en-US" dirty="0">
                <a:solidFill>
                  <a:srgbClr val="FF0000"/>
                </a:solidFill>
              </a:rPr>
              <a:t>리턴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true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start</a:t>
            </a:r>
            <a:r>
              <a:rPr lang="ko-KR" altLang="en-US" dirty="0"/>
              <a:t> + 1; </a:t>
            </a:r>
            <a:r>
              <a:rPr lang="ko-KR" altLang="en-US" dirty="0" err="1"/>
              <a:t>end</a:t>
            </a:r>
            <a:r>
              <a:rPr lang="ko-KR" altLang="en-US" dirty="0"/>
              <a:t> &lt;= </a:t>
            </a:r>
            <a:r>
              <a:rPr lang="ko-KR" altLang="en-US" dirty="0" err="1"/>
              <a:t>s.length</a:t>
            </a:r>
            <a:r>
              <a:rPr lang="ko-KR" altLang="en-US" dirty="0"/>
              <a:t>(); </a:t>
            </a:r>
            <a:r>
              <a:rPr lang="ko-KR" altLang="en-US" dirty="0" err="1"/>
              <a:t>end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en-US" altLang="ko-KR" dirty="0" err="1"/>
              <a:t>Dict</a:t>
            </a:r>
            <a:r>
              <a:rPr lang="ko-KR" altLang="en-US" dirty="0"/>
              <a:t>.</a:t>
            </a:r>
            <a:r>
              <a:rPr lang="ko-KR" altLang="en-US" dirty="0" err="1"/>
              <a:t>contains</a:t>
            </a:r>
            <a:r>
              <a:rPr lang="ko-KR" altLang="en-US" dirty="0"/>
              <a:t>(</a:t>
            </a:r>
            <a:r>
              <a:rPr lang="ko-KR" altLang="en-US" dirty="0" err="1"/>
              <a:t>s.substring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end</a:t>
            </a:r>
            <a:r>
              <a:rPr lang="ko-KR" altLang="en-US" dirty="0"/>
              <a:t>)) &amp;&amp; </a:t>
            </a:r>
            <a:r>
              <a:rPr lang="ko-KR" altLang="en-US" dirty="0" err="1"/>
              <a:t>word_Break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, </a:t>
            </a:r>
            <a:r>
              <a:rPr lang="en-US" altLang="ko-KR" dirty="0" err="1"/>
              <a:t>Dict</a:t>
            </a:r>
            <a:r>
              <a:rPr lang="ko-KR" altLang="en-US" dirty="0"/>
              <a:t>, </a:t>
            </a:r>
            <a:r>
              <a:rPr lang="ko-KR" altLang="en-US" dirty="0" err="1"/>
              <a:t>end</a:t>
            </a:r>
            <a:r>
              <a:rPr lang="ko-KR" altLang="en-US" dirty="0"/>
              <a:t>)) 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true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}</a:t>
            </a:r>
            <a:r>
              <a:rPr lang="en-US" altLang="ko-KR" dirty="0">
                <a:solidFill>
                  <a:srgbClr val="FF0000"/>
                </a:solidFill>
              </a:rPr>
              <a:t> //</a:t>
            </a:r>
            <a:r>
              <a:rPr lang="en-US" altLang="ko-KR" dirty="0" err="1">
                <a:solidFill>
                  <a:srgbClr val="FF0000"/>
                </a:solidFill>
              </a:rPr>
              <a:t>Dict</a:t>
            </a:r>
            <a:r>
              <a:rPr lang="ko-KR" altLang="en-US" dirty="0">
                <a:solidFill>
                  <a:srgbClr val="FF0000"/>
                </a:solidFill>
              </a:rPr>
              <a:t>의 나머지 단어에 대한 재귀함수 호출로 전체 문자열 확인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참이면 </a:t>
            </a:r>
            <a:r>
              <a:rPr lang="en-US" altLang="ko-KR" dirty="0">
                <a:solidFill>
                  <a:srgbClr val="FF0000"/>
                </a:solidFill>
              </a:rPr>
              <a:t>true </a:t>
            </a:r>
            <a:endParaRPr lang="ko-KR" altLang="en-US" dirty="0"/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false</a:t>
            </a:r>
            <a:r>
              <a:rPr lang="ko-KR" altLang="en-US" dirty="0"/>
              <a:t>; 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거짓일 때 </a:t>
            </a:r>
            <a:r>
              <a:rPr lang="en-US" altLang="ko-KR" dirty="0">
                <a:solidFill>
                  <a:srgbClr val="FF0000"/>
                </a:solidFill>
              </a:rPr>
              <a:t>false </a:t>
            </a:r>
            <a:r>
              <a:rPr lang="ko-KR" altLang="en-US" dirty="0">
                <a:solidFill>
                  <a:srgbClr val="FF0000"/>
                </a:solidFill>
              </a:rPr>
              <a:t>반환</a:t>
            </a:r>
            <a:endParaRPr lang="ko-KR" altLang="en-US" dirty="0"/>
          </a:p>
          <a:p>
            <a:r>
              <a:rPr lang="ko-KR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773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B49070-75AF-442F-A46D-FE2E0B113883}"/>
              </a:ext>
            </a:extLst>
          </p:cNvPr>
          <p:cNvSpPr txBox="1">
            <a:spLocks/>
          </p:cNvSpPr>
          <p:nvPr/>
        </p:nvSpPr>
        <p:spPr>
          <a:xfrm>
            <a:off x="664633" y="558827"/>
            <a:ext cx="10862733" cy="629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배열을 통한 해결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해법의 문제점인 시간 복잡도 해결을 위한 배열 사용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s = “</a:t>
            </a:r>
            <a:r>
              <a:rPr lang="en-US" altLang="ko-KR" dirty="0" err="1"/>
              <a:t>caucse</a:t>
            </a:r>
            <a:r>
              <a:rPr lang="en-US" altLang="ko-KR" dirty="0"/>
              <a:t>”, </a:t>
            </a:r>
            <a:r>
              <a:rPr lang="ko-KR" altLang="en-US" dirty="0"/>
              <a:t>나눌 문자 </a:t>
            </a:r>
            <a:r>
              <a:rPr lang="en-US" altLang="ko-KR" dirty="0" err="1"/>
              <a:t>Dict</a:t>
            </a:r>
            <a:r>
              <a:rPr lang="en-US" altLang="ko-KR" dirty="0"/>
              <a:t> = “</a:t>
            </a:r>
            <a:r>
              <a:rPr lang="en-US" altLang="ko-KR" dirty="0" err="1"/>
              <a:t>cau</a:t>
            </a:r>
            <a:r>
              <a:rPr lang="en-US" altLang="ko-KR" dirty="0"/>
              <a:t>”, “</a:t>
            </a:r>
            <a:r>
              <a:rPr lang="en-US" altLang="ko-KR" dirty="0" err="1"/>
              <a:t>cse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 err="1"/>
              <a:t>Dict</a:t>
            </a:r>
            <a:r>
              <a:rPr lang="ko-KR" altLang="en-US" dirty="0"/>
              <a:t>에 입력한 문자들의 첫 글자로 입력된 </a:t>
            </a:r>
            <a:r>
              <a:rPr lang="en-US" altLang="ko-KR" dirty="0"/>
              <a:t>s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2"/>
            <a:r>
              <a:rPr lang="en-US" altLang="ko-KR" dirty="0" err="1"/>
              <a:t>Dict</a:t>
            </a:r>
            <a:r>
              <a:rPr lang="ko-KR" altLang="en-US" dirty="0"/>
              <a:t>에 있는 문자를 문자열에서 발견 시</a:t>
            </a:r>
            <a:r>
              <a:rPr lang="en-US" altLang="ko-KR" dirty="0"/>
              <a:t>(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 err="1"/>
              <a:t>ture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memo[]</a:t>
            </a:r>
            <a:r>
              <a:rPr lang="ko-KR" altLang="en-US" dirty="0"/>
              <a:t> 배열에 저장</a:t>
            </a:r>
            <a:endParaRPr lang="en-US" altLang="ko-KR" dirty="0"/>
          </a:p>
          <a:p>
            <a:pPr lvl="2"/>
            <a:r>
              <a:rPr lang="ko-KR" altLang="en-US" dirty="0"/>
              <a:t>호출 시 반환하여 시간 복잡도 감소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3A0D-9E91-4FB5-831F-7B5C3F997364}"/>
              </a:ext>
            </a:extLst>
          </p:cNvPr>
          <p:cNvSpPr/>
          <p:nvPr/>
        </p:nvSpPr>
        <p:spPr>
          <a:xfrm>
            <a:off x="1628775" y="3171828"/>
            <a:ext cx="10284353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for (int end = start + 1; end &lt;= </a:t>
            </a:r>
            <a:r>
              <a:rPr lang="en-US" altLang="ko-KR" dirty="0" err="1"/>
              <a:t>s.length</a:t>
            </a:r>
            <a:r>
              <a:rPr lang="en-US" altLang="ko-KR" dirty="0"/>
              <a:t>(); end++)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Dict.contains</a:t>
            </a:r>
            <a:r>
              <a:rPr lang="en-US" altLang="ko-KR" dirty="0"/>
              <a:t>(</a:t>
            </a:r>
            <a:r>
              <a:rPr lang="en-US" altLang="ko-KR" dirty="0" err="1"/>
              <a:t>s.substring</a:t>
            </a:r>
            <a:r>
              <a:rPr lang="en-US" altLang="ko-KR" dirty="0"/>
              <a:t>(start, end)) &amp;&amp; </a:t>
            </a:r>
            <a:r>
              <a:rPr lang="en-US" altLang="ko-KR" dirty="0" err="1"/>
              <a:t>word_Break</a:t>
            </a:r>
            <a:r>
              <a:rPr lang="en-US" altLang="ko-KR" dirty="0"/>
              <a:t>(s, </a:t>
            </a:r>
            <a:r>
              <a:rPr lang="en-US" altLang="ko-KR" dirty="0" err="1"/>
              <a:t>Dict</a:t>
            </a:r>
            <a:r>
              <a:rPr lang="en-US" altLang="ko-KR" dirty="0"/>
              <a:t>, end, memo)) {</a:t>
            </a:r>
          </a:p>
          <a:p>
            <a:r>
              <a:rPr lang="en-US" altLang="ko-KR" dirty="0"/>
              <a:t>                return memo[start] = 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디코딩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89335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입력하는 문자열을 </a:t>
            </a:r>
            <a:r>
              <a:rPr lang="ko-KR" altLang="en-US" dirty="0" err="1"/>
              <a:t>주어주고</a:t>
            </a:r>
            <a:r>
              <a:rPr lang="ko-KR" altLang="en-US" dirty="0"/>
              <a:t> 그를 통해 디코딩 된 문자열을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3 [a] 2 [</a:t>
            </a:r>
            <a:r>
              <a:rPr lang="en-US" altLang="ko-KR" dirty="0" err="1"/>
              <a:t>bc</a:t>
            </a:r>
            <a:r>
              <a:rPr lang="en-US" altLang="ko-KR" dirty="0"/>
              <a:t>]           </a:t>
            </a:r>
            <a:r>
              <a:rPr lang="ko-KR" altLang="en-US" dirty="0"/>
              <a:t>출력 </a:t>
            </a:r>
            <a:r>
              <a:rPr lang="en-US" altLang="ko-KR" dirty="0"/>
              <a:t>: “</a:t>
            </a:r>
            <a:r>
              <a:rPr lang="en-US" altLang="ko-KR" dirty="0" err="1"/>
              <a:t>aaabcbc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3 [a2 [c]]              </a:t>
            </a:r>
            <a:r>
              <a:rPr lang="ko-KR" altLang="en-US" dirty="0"/>
              <a:t>출력 </a:t>
            </a:r>
            <a:r>
              <a:rPr lang="en-US" altLang="ko-KR" dirty="0"/>
              <a:t>: “</a:t>
            </a:r>
            <a:r>
              <a:rPr lang="en-US" altLang="ko-KR" dirty="0" err="1"/>
              <a:t>accaccacc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2 [</a:t>
            </a:r>
            <a:r>
              <a:rPr lang="en-US" altLang="ko-KR" dirty="0" err="1"/>
              <a:t>abc</a:t>
            </a:r>
            <a:r>
              <a:rPr lang="en-US" altLang="ko-KR" dirty="0"/>
              <a:t>] 3 [cd] </a:t>
            </a:r>
            <a:r>
              <a:rPr lang="en-US" altLang="ko-KR" dirty="0" err="1"/>
              <a:t>ef</a:t>
            </a:r>
            <a:r>
              <a:rPr lang="en-US" altLang="ko-KR" dirty="0"/>
              <a:t>    </a:t>
            </a:r>
            <a:r>
              <a:rPr lang="ko-KR" altLang="en-US" dirty="0"/>
              <a:t>출력 </a:t>
            </a:r>
            <a:r>
              <a:rPr lang="en-US" altLang="ko-KR" dirty="0"/>
              <a:t>: “</a:t>
            </a:r>
            <a:r>
              <a:rPr lang="en-US" altLang="ko-KR" dirty="0" err="1"/>
              <a:t>abcabccdcdcdef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abc3 [cd] </a:t>
            </a:r>
            <a:r>
              <a:rPr lang="en-US" altLang="ko-KR" dirty="0" err="1"/>
              <a:t>xyz</a:t>
            </a:r>
            <a:r>
              <a:rPr lang="en-US" altLang="ko-KR" dirty="0"/>
              <a:t>        </a:t>
            </a:r>
            <a:r>
              <a:rPr lang="ko-KR" altLang="en-US" dirty="0"/>
              <a:t>출력 </a:t>
            </a:r>
            <a:r>
              <a:rPr lang="en-US" altLang="ko-KR" dirty="0"/>
              <a:t>: “</a:t>
            </a:r>
            <a:r>
              <a:rPr lang="en-US" altLang="ko-KR" dirty="0" err="1"/>
              <a:t>abccdcdcdxyz</a:t>
            </a:r>
            <a:r>
              <a:rPr lang="en-US" altLang="ko-KR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92218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B49070-75AF-442F-A46D-FE2E0B113883}"/>
              </a:ext>
            </a:extLst>
          </p:cNvPr>
          <p:cNvSpPr txBox="1">
            <a:spLocks/>
          </p:cNvSpPr>
          <p:nvPr/>
        </p:nvSpPr>
        <p:spPr>
          <a:xfrm>
            <a:off x="664633" y="558827"/>
            <a:ext cx="10862733" cy="629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스택을 통한 해결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str: "3[a]2[</a:t>
            </a:r>
            <a:r>
              <a:rPr lang="en-US" altLang="ko-KR" dirty="0" err="1"/>
              <a:t>bc</a:t>
            </a:r>
            <a:r>
              <a:rPr lang="en-US" altLang="ko-KR" dirty="0"/>
              <a:t>]“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대괄호 </a:t>
            </a:r>
            <a:r>
              <a:rPr lang="en-US" altLang="ko-KR" dirty="0"/>
              <a:t>“]”</a:t>
            </a:r>
            <a:r>
              <a:rPr lang="ko-KR" altLang="en-US" dirty="0"/>
              <a:t>를 기준으로 문자열을 판별하여 </a:t>
            </a:r>
            <a:r>
              <a:rPr lang="en-US" altLang="ko-KR" dirty="0"/>
              <a:t>“]” </a:t>
            </a:r>
            <a:r>
              <a:rPr lang="ko-KR" altLang="en-US" dirty="0"/>
              <a:t>전까지의 모든 문자열을 스택에 저장</a:t>
            </a:r>
            <a:endParaRPr lang="en-US" altLang="ko-KR" dirty="0"/>
          </a:p>
          <a:p>
            <a:pPr lvl="2"/>
            <a:r>
              <a:rPr lang="ko-KR" altLang="en-US" dirty="0"/>
              <a:t>대괄호 </a:t>
            </a:r>
            <a:r>
              <a:rPr lang="en-US" altLang="ko-KR" dirty="0"/>
              <a:t>“]”</a:t>
            </a:r>
            <a:r>
              <a:rPr lang="ko-KR" altLang="en-US" dirty="0"/>
              <a:t>가 스택에 쌓이면 대괄호 </a:t>
            </a:r>
            <a:r>
              <a:rPr lang="en-US" altLang="ko-KR" dirty="0"/>
              <a:t>“[“</a:t>
            </a:r>
            <a:r>
              <a:rPr lang="ko-KR" altLang="en-US" dirty="0"/>
              <a:t>까지 문자열을 판별</a:t>
            </a:r>
            <a:endParaRPr lang="en-US" altLang="ko-KR" dirty="0"/>
          </a:p>
          <a:p>
            <a:pPr lvl="2"/>
            <a:r>
              <a:rPr lang="ko-KR" altLang="en-US" dirty="0"/>
              <a:t>대괄호 </a:t>
            </a:r>
            <a:r>
              <a:rPr lang="en-US" altLang="ko-KR" dirty="0"/>
              <a:t>“[“ </a:t>
            </a:r>
            <a:r>
              <a:rPr lang="ko-KR" altLang="en-US" dirty="0"/>
              <a:t>앞의 숫자를 사용하여 저장된 문자열 반복 입력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3A0D-9E91-4FB5-831F-7B5C3F997364}"/>
              </a:ext>
            </a:extLst>
          </p:cNvPr>
          <p:cNvSpPr/>
          <p:nvPr/>
        </p:nvSpPr>
        <p:spPr>
          <a:xfrm>
            <a:off x="1628775" y="3171828"/>
            <a:ext cx="10284353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짧은 예시</a:t>
            </a:r>
            <a:r>
              <a:rPr lang="en-US" altLang="ko-KR" dirty="0"/>
              <a:t>&gt; // </a:t>
            </a:r>
            <a:r>
              <a:rPr lang="ko-KR" altLang="en-US" dirty="0"/>
              <a:t>위 예시의 첫번째 두번째에 해당</a:t>
            </a:r>
            <a:endParaRPr lang="en-US" altLang="ko-KR" dirty="0"/>
          </a:p>
          <a:p>
            <a:r>
              <a:rPr lang="en-US" altLang="ko-KR" dirty="0"/>
              <a:t>if(check == ']'){</a:t>
            </a:r>
          </a:p>
          <a:p>
            <a:r>
              <a:rPr lang="en-US" altLang="ko-KR" dirty="0"/>
              <a:t>                string temp = "";</a:t>
            </a:r>
          </a:p>
          <a:p>
            <a:r>
              <a:rPr lang="en-US" altLang="ko-KR" dirty="0"/>
              <a:t>                while(</a:t>
            </a:r>
            <a:r>
              <a:rPr lang="en-US" altLang="ko-KR" dirty="0" err="1"/>
              <a:t>s.top</a:t>
            </a:r>
            <a:r>
              <a:rPr lang="en-US" altLang="ko-KR" dirty="0"/>
              <a:t>() != '[')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temp += </a:t>
            </a:r>
            <a:r>
              <a:rPr lang="en-US" altLang="ko-KR" dirty="0" err="1"/>
              <a:t>s.top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s.pop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s.pop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50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D0534-8610-47D5-B5FB-6E3B98E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F98-3359-4895-9F58-B097E064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빗물잡기</a:t>
            </a:r>
            <a:endParaRPr lang="en-US" altLang="ko-KR" dirty="0"/>
          </a:p>
          <a:p>
            <a:r>
              <a:rPr lang="ko-KR" altLang="en-US" dirty="0"/>
              <a:t>정렬 된 두 배열의 중앙값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21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고인 </a:t>
            </a:r>
            <a:r>
              <a:rPr lang="ko-KR" altLang="en-US" dirty="0" err="1"/>
              <a:t>물의양</a:t>
            </a:r>
            <a:r>
              <a:rPr lang="ko-KR" altLang="en-US" dirty="0"/>
              <a:t> 계산하기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759822" y="4063244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위와 같은 지형을 배열로 나타내면</a:t>
            </a:r>
            <a:endParaRPr lang="en-US" altLang="ko-KR" dirty="0"/>
          </a:p>
          <a:p>
            <a:r>
              <a:rPr lang="en-US" altLang="ko-KR" dirty="0"/>
              <a:t>[0, 1, 0, 2, 1, 0, 1, 3, 2, 1, 2, 1]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비가 </a:t>
            </a:r>
            <a:r>
              <a:rPr lang="ko-KR" altLang="en-US" dirty="0" err="1"/>
              <a:t>왔을때</a:t>
            </a:r>
            <a:r>
              <a:rPr lang="ko-KR" altLang="en-US" dirty="0"/>
              <a:t> 저 검은색 지형에 담 길 수 있는 물의 양을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[0, 2, 0, 2, 0, 1, 1, 3, 1, 1, 2, 0]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0E256-1A87-4E63-992E-E8373C26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955"/>
            <a:ext cx="6056341" cy="21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2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D2F71A9-78E8-4E19-ACA9-2135A95D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8" y="371687"/>
            <a:ext cx="4738370" cy="2042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38F41-1BCB-4E35-8FC0-F0FB34F2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371687"/>
            <a:ext cx="4738370" cy="2070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1E28F1-1804-40FF-BE4D-1682D3538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8" y="4271214"/>
            <a:ext cx="5563376" cy="243874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861F8ED-D858-47D8-B774-761348CDA286}"/>
              </a:ext>
            </a:extLst>
          </p:cNvPr>
          <p:cNvSpPr txBox="1">
            <a:spLocks/>
          </p:cNvSpPr>
          <p:nvPr/>
        </p:nvSpPr>
        <p:spPr>
          <a:xfrm>
            <a:off x="158930" y="2509431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왼쪽 끝에서 배열 마지막 인덱스 까지 막대의 최대 높이를 찾습니다</a:t>
            </a:r>
            <a:r>
              <a:rPr lang="en-US" altLang="ko-KR" dirty="0"/>
              <a:t>. (</a:t>
            </a:r>
            <a:r>
              <a:rPr lang="ko-KR" altLang="en-US" dirty="0"/>
              <a:t>오른쪽에서 부터 위와 같은 과정을 반복합니다</a:t>
            </a:r>
            <a:r>
              <a:rPr lang="en-US" altLang="ko-KR" dirty="0"/>
              <a:t>.) </a:t>
            </a:r>
          </a:p>
          <a:p>
            <a:r>
              <a:rPr lang="ko-KR" altLang="en-US" dirty="0"/>
              <a:t>겹치는 부분  이  답입니다</a:t>
            </a:r>
            <a:r>
              <a:rPr lang="en-US" altLang="ko-KR" dirty="0"/>
              <a:t>.  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F00704-42D0-4EA8-AC80-DA5B655D0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703" y="3429000"/>
            <a:ext cx="634453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6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된 두 배열의 중앙값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298B32D9-5C6A-4579-B56D-5AEEDE490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8024"/>
                <a:ext cx="108627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두 개의 정렬 된 배열을 </a:t>
                </a:r>
                <a:r>
                  <a:rPr lang="en-US" altLang="ko-KR" dirty="0"/>
                  <a:t>(ex: num1,num2) </a:t>
                </a:r>
                <a:r>
                  <a:rPr lang="ko-KR" altLang="en-US" dirty="0"/>
                  <a:t>모두 살펴보고 중간 값을 </a:t>
                </a:r>
                <a:r>
                  <a:rPr lang="ko-KR" altLang="en-US" dirty="0" err="1"/>
                  <a:t>반환하시오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단 런타임은 </a:t>
                </a:r>
                <a:r>
                  <a:rPr lang="en-US" altLang="ko-KR" dirty="0"/>
                  <a:t>O(log (</a:t>
                </a:r>
                <a:r>
                  <a:rPr lang="en-US" altLang="ko-KR" dirty="0" err="1"/>
                  <a:t>m+n</a:t>
                </a:r>
                <a:r>
                  <a:rPr lang="en-US" altLang="ko-KR" dirty="0"/>
                  <a:t>))</a:t>
                </a:r>
                <a:r>
                  <a:rPr lang="ko-KR" altLang="en-US" dirty="0"/>
                  <a:t>을 초과하면 안됩니다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Num1.length=m</a:t>
                </a:r>
              </a:p>
              <a:p>
                <a:r>
                  <a:rPr lang="en-US" altLang="ko-KR" dirty="0"/>
                  <a:t>Num2.length=n</a:t>
                </a:r>
              </a:p>
              <a:p>
                <a:r>
                  <a:rPr lang="en-US" altLang="ko-KR" dirty="0"/>
                  <a:t>0 &lt;= m, n &lt;= 1000</a:t>
                </a:r>
              </a:p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dirty="0"/>
                  <a:t>        </a:t>
                </a:r>
                <a:r>
                  <a:rPr lang="ko-KR" altLang="en-US" dirty="0" err="1"/>
                  <a:t>뒷</a:t>
                </a:r>
                <a:r>
                  <a:rPr lang="ko-KR" altLang="en-US" dirty="0"/>
                  <a:t> 페이지에 입력 예시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298B32D9-5C6A-4579-B56D-5AEEDE49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8024"/>
                <a:ext cx="10862733" cy="4351338"/>
              </a:xfrm>
              <a:prstGeom prst="rect">
                <a:avLst/>
              </a:prstGeom>
              <a:blipFill>
                <a:blip r:embed="rId2"/>
                <a:stretch>
                  <a:fillRect l="-1011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21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48E8A3-9F06-42D3-BE1D-28CA2BD40586}"/>
              </a:ext>
            </a:extLst>
          </p:cNvPr>
          <p:cNvSpPr txBox="1">
            <a:spLocks/>
          </p:cNvSpPr>
          <p:nvPr/>
        </p:nvSpPr>
        <p:spPr>
          <a:xfrm>
            <a:off x="821267" y="538689"/>
            <a:ext cx="10862733" cy="579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 : num1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[1, 2],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[3, 4]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2.5000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num1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[1, 3],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[2]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2.00000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num1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[0, 0],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[0, 0]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0.00000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num1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[],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[1]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1.00000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num1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[1],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[]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1.00000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99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B49070-75AF-442F-A46D-FE2E0B113883}"/>
              </a:ext>
            </a:extLst>
          </p:cNvPr>
          <p:cNvSpPr txBox="1">
            <a:spLocks/>
          </p:cNvSpPr>
          <p:nvPr/>
        </p:nvSpPr>
        <p:spPr>
          <a:xfrm>
            <a:off x="664633" y="558827"/>
            <a:ext cx="10862733" cy="629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배열을 통한 해결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left_A</a:t>
            </a:r>
            <a:r>
              <a:rPr lang="en-US" altLang="ko-KR" dirty="0"/>
              <a:t>             |        </a:t>
            </a:r>
            <a:r>
              <a:rPr lang="en-US" altLang="ko-KR" dirty="0" err="1"/>
              <a:t>right_A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A[0], A[1], ..., A[i-1]  |  A[</a:t>
            </a:r>
            <a:r>
              <a:rPr lang="en-US" altLang="ko-KR" dirty="0" err="1"/>
              <a:t>i</a:t>
            </a:r>
            <a:r>
              <a:rPr lang="en-US" altLang="ko-KR" dirty="0"/>
              <a:t>], A[i+1], ..., A[m-1]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두 배열을 결합한 후 정렬하고</a:t>
            </a:r>
            <a:r>
              <a:rPr lang="en-US" altLang="ko-KR" dirty="0"/>
              <a:t>, M + N</a:t>
            </a:r>
            <a:r>
              <a:rPr lang="ko-KR" altLang="en-US" dirty="0"/>
              <a:t>이 홀수이면 중간 값 리턴</a:t>
            </a:r>
            <a:endParaRPr lang="en-US" altLang="ko-KR" dirty="0"/>
          </a:p>
          <a:p>
            <a:pPr lvl="2"/>
            <a:r>
              <a:rPr lang="en-US" altLang="ko-KR" dirty="0"/>
              <a:t>M + N </a:t>
            </a:r>
            <a:r>
              <a:rPr lang="ko-KR" altLang="en-US" dirty="0"/>
              <a:t>이 짝수이면 </a:t>
            </a:r>
            <a:r>
              <a:rPr lang="pt-BR" altLang="ko-KR" dirty="0"/>
              <a:t>(M+N)/2 -1, (M+N)/2 </a:t>
            </a:r>
            <a:r>
              <a:rPr lang="ko-KR" altLang="en-US" dirty="0"/>
              <a:t>두 수의 평균 값을 리턴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3A0D-9E91-4FB5-831F-7B5C3F997364}"/>
              </a:ext>
            </a:extLst>
          </p:cNvPr>
          <p:cNvSpPr/>
          <p:nvPr/>
        </p:nvSpPr>
        <p:spPr>
          <a:xfrm>
            <a:off x="3276600" y="3708413"/>
            <a:ext cx="8915400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짧은 예시</a:t>
            </a:r>
            <a:r>
              <a:rPr lang="en-US" altLang="ko-KR" dirty="0"/>
              <a:t>&gt;</a:t>
            </a:r>
          </a:p>
          <a:p>
            <a:r>
              <a:rPr lang="en-US" altLang="ko-KR" b="1" dirty="0"/>
              <a:t>median</a:t>
            </a:r>
            <a:r>
              <a:rPr lang="en-US" altLang="ko-KR" dirty="0"/>
              <a:t>(vector&lt;&gt; &amp;</a:t>
            </a:r>
            <a:r>
              <a:rPr lang="en-US" altLang="ko-KR" dirty="0" err="1"/>
              <a:t>arr</a:t>
            </a:r>
            <a:r>
              <a:rPr lang="en-US" altLang="ko-KR" dirty="0"/>
              <a:t>){ </a:t>
            </a:r>
          </a:p>
          <a:p>
            <a:r>
              <a:rPr lang="en-US" altLang="ko-KR" dirty="0"/>
              <a:t>	sort(</a:t>
            </a:r>
            <a:r>
              <a:rPr lang="en-US" altLang="ko-KR" dirty="0" err="1"/>
              <a:t>arr.begin</a:t>
            </a:r>
            <a:r>
              <a:rPr lang="en-US" altLang="ko-KR" dirty="0"/>
              <a:t>(), </a:t>
            </a:r>
            <a:r>
              <a:rPr lang="en-US" altLang="ko-KR" dirty="0" err="1"/>
              <a:t>arr.end</a:t>
            </a:r>
            <a:r>
              <a:rPr lang="en-US" altLang="ko-KR" dirty="0"/>
              <a:t>());</a:t>
            </a:r>
          </a:p>
          <a:p>
            <a:endParaRPr lang="en-US" altLang="ko-KR" dirty="0"/>
          </a:p>
          <a:p>
            <a:r>
              <a:rPr lang="en-US" altLang="ko-KR" b="1" dirty="0"/>
              <a:t>	if</a:t>
            </a:r>
            <a:r>
              <a:rPr lang="en-US" altLang="ko-KR" dirty="0"/>
              <a:t>(</a:t>
            </a:r>
            <a:r>
              <a:rPr lang="en-US" altLang="ko-KR" dirty="0" err="1"/>
              <a:t>arr.size</a:t>
            </a:r>
            <a:r>
              <a:rPr lang="en-US" altLang="ko-KR" dirty="0"/>
              <a:t>() % 2 == 1){ </a:t>
            </a:r>
          </a:p>
          <a:p>
            <a:r>
              <a:rPr lang="en-US" altLang="ko-KR" b="1" dirty="0"/>
              <a:t>		return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arr.size</a:t>
            </a:r>
            <a:r>
              <a:rPr lang="en-US" altLang="ko-KR" dirty="0"/>
              <a:t>() / 2];</a:t>
            </a:r>
          </a:p>
          <a:p>
            <a:r>
              <a:rPr lang="en-US" altLang="ko-KR" dirty="0"/>
              <a:t>	} </a:t>
            </a:r>
          </a:p>
          <a:p>
            <a:r>
              <a:rPr lang="en-US" altLang="ko-KR" b="1" dirty="0"/>
              <a:t>	else</a:t>
            </a:r>
            <a:r>
              <a:rPr lang="en-US" altLang="ko-KR" dirty="0"/>
              <a:t>{ </a:t>
            </a:r>
          </a:p>
          <a:p>
            <a:r>
              <a:rPr lang="en-US" altLang="ko-KR" b="1" dirty="0"/>
              <a:t>		return</a:t>
            </a:r>
            <a:r>
              <a:rPr lang="en-US" altLang="ko-KR" dirty="0"/>
              <a:t> 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arr.size</a:t>
            </a:r>
            <a:r>
              <a:rPr lang="en-US" altLang="ko-KR" dirty="0"/>
              <a:t>() / 2] +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arr.size</a:t>
            </a:r>
            <a:r>
              <a:rPr lang="en-US" altLang="ko-KR" dirty="0"/>
              <a:t>() / 2 + 1]) / 2.0f; 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54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코딩경진대회 신청</a:t>
            </a:r>
            <a:r>
              <a:rPr lang="en-US" altLang="ko-KR" dirty="0"/>
              <a:t> </a:t>
            </a:r>
            <a:r>
              <a:rPr lang="ko-KR" altLang="en-US" dirty="0"/>
              <a:t>안내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82" y="1902204"/>
            <a:ext cx="3651835" cy="48813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8234" y="1506022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2019</a:t>
            </a:r>
            <a:r>
              <a:rPr lang="ko-KR" altLang="en-US" b="1" dirty="0"/>
              <a:t>년 코딩경진대회 신청 페이지 예시</a:t>
            </a:r>
          </a:p>
        </p:txBody>
      </p:sp>
    </p:spTree>
    <p:extLst>
      <p:ext uri="{BB962C8B-B14F-4D97-AF65-F5344CB8AC3E}">
        <p14:creationId xmlns:p14="http://schemas.microsoft.com/office/powerpoint/2010/main" val="32543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코딩경진대회 신청 안내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신청 기간 </a:t>
            </a:r>
            <a:r>
              <a:rPr lang="en-US" altLang="ko-KR" dirty="0"/>
              <a:t>: 2020. 9. 21 (</a:t>
            </a:r>
            <a:r>
              <a:rPr lang="ko-KR" altLang="en-US" dirty="0"/>
              <a:t>수업 듣는 모든 학생 필수 신청</a:t>
            </a:r>
            <a:r>
              <a:rPr lang="en-US" altLang="ko-KR" dirty="0"/>
              <a:t>)</a:t>
            </a:r>
          </a:p>
          <a:p>
            <a:pPr lvl="0"/>
            <a:r>
              <a:rPr lang="ko-KR" altLang="ko-KR" dirty="0"/>
              <a:t>대회 일정 –</a:t>
            </a:r>
            <a:r>
              <a:rPr lang="en-US" altLang="ko-KR" dirty="0"/>
              <a:t> 2020.9.25 17:00~ (Online </a:t>
            </a:r>
            <a:r>
              <a:rPr lang="ko-KR" altLang="ko-KR" dirty="0"/>
              <a:t>실시</a:t>
            </a:r>
            <a:r>
              <a:rPr lang="en-US" altLang="ko-KR" dirty="0"/>
              <a:t>)</a:t>
            </a:r>
          </a:p>
          <a:p>
            <a:pPr lvl="0"/>
            <a:r>
              <a:rPr lang="ko-KR" altLang="en-US" dirty="0"/>
              <a:t>대회 개요 </a:t>
            </a:r>
            <a:r>
              <a:rPr lang="en-US" altLang="ko-KR" dirty="0"/>
              <a:t>: SW</a:t>
            </a:r>
            <a:r>
              <a:rPr lang="ko-KR" altLang="en-US" dirty="0"/>
              <a:t>학부 학생들 전체 대상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창의적 코딩 역량 강화를 위해서</a:t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제한 시간 내에 알고리즘 문제 해결</a:t>
            </a:r>
            <a:endParaRPr lang="en-US" altLang="ko-KR" dirty="0"/>
          </a:p>
          <a:p>
            <a:pPr lvl="0"/>
            <a:r>
              <a:rPr lang="ko-KR" altLang="en-US" dirty="0"/>
              <a:t>진행 방법 </a:t>
            </a:r>
            <a:r>
              <a:rPr lang="en-US" altLang="ko-KR" dirty="0"/>
              <a:t>: C/C++/Java/Python </a:t>
            </a:r>
            <a:r>
              <a:rPr lang="ko-KR" altLang="en-US" dirty="0"/>
              <a:t>중 자유롭게 선택하여 풀이</a:t>
            </a:r>
            <a:endParaRPr lang="en-US" altLang="ko-KR" dirty="0"/>
          </a:p>
          <a:p>
            <a:pPr lvl="0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3615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난이도 별 문제 제시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문제 이해 및 해설</a:t>
            </a:r>
            <a:r>
              <a:rPr lang="en-US" altLang="ko-KR" dirty="0"/>
              <a:t>(level 1, 2, 3, (4))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질의 응답</a:t>
            </a:r>
            <a:r>
              <a:rPr lang="en-US" altLang="ko-KR" dirty="0"/>
              <a:t>(</a:t>
            </a:r>
            <a:r>
              <a:rPr lang="ko-KR" altLang="en-US" dirty="0"/>
              <a:t>수업 중</a:t>
            </a:r>
            <a:r>
              <a:rPr lang="en-US" altLang="ko-KR" dirty="0"/>
              <a:t>live)&amp;(~</a:t>
            </a:r>
            <a:r>
              <a:rPr lang="ko-KR" altLang="en-US" dirty="0"/>
              <a:t>월요일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개별 코딩 후 제출</a:t>
            </a:r>
            <a:r>
              <a:rPr lang="en-US" altLang="ko-KR" dirty="0"/>
              <a:t>(</a:t>
            </a:r>
            <a:r>
              <a:rPr lang="ko-KR" altLang="en-US" dirty="0"/>
              <a:t>월요일까지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차주</a:t>
            </a:r>
            <a:r>
              <a:rPr lang="en-US" altLang="ko-KR" dirty="0"/>
              <a:t>(</a:t>
            </a:r>
            <a:r>
              <a:rPr lang="ko-KR" altLang="en-US" dirty="0" err="1"/>
              <a:t>문제별</a:t>
            </a:r>
            <a:r>
              <a:rPr lang="ko-KR" altLang="en-US" dirty="0"/>
              <a:t> 해설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5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진행</a:t>
            </a:r>
            <a:r>
              <a:rPr lang="en-US" altLang="ko-KR" dirty="0"/>
              <a:t>(Level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 1 </a:t>
            </a:r>
            <a:r>
              <a:rPr lang="ko-KR" altLang="en-US" dirty="0"/>
              <a:t>관련 질의 대상자</a:t>
            </a:r>
            <a:endParaRPr lang="en-US" altLang="ko-KR" dirty="0"/>
          </a:p>
          <a:p>
            <a:pPr lvl="1"/>
            <a:r>
              <a:rPr lang="ko-KR" altLang="en-US" dirty="0"/>
              <a:t>신청 기간 </a:t>
            </a:r>
            <a:r>
              <a:rPr lang="en-US" altLang="ko-KR" dirty="0"/>
              <a:t>: 2020.9.14(</a:t>
            </a:r>
            <a:r>
              <a:rPr lang="ko-KR" altLang="en-US" dirty="0"/>
              <a:t>월</a:t>
            </a:r>
            <a:r>
              <a:rPr lang="en-US" altLang="ko-KR" dirty="0"/>
              <a:t>) 12:00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r>
              <a:rPr lang="ko-KR" altLang="en-US" dirty="0"/>
              <a:t>신청 방법 </a:t>
            </a:r>
            <a:r>
              <a:rPr lang="en-US" altLang="ko-KR" dirty="0"/>
              <a:t>: </a:t>
            </a:r>
            <a:r>
              <a:rPr lang="ko-KR" altLang="en-US" dirty="0"/>
              <a:t>조교 이메일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kswcau@gmail.com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질의응답 진행 시간 </a:t>
            </a:r>
            <a:r>
              <a:rPr lang="en-US" altLang="ko-KR" dirty="0"/>
              <a:t>: 2020.9.15(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18:00</a:t>
            </a:r>
          </a:p>
          <a:p>
            <a:pPr lvl="1"/>
            <a:r>
              <a:rPr lang="ko-KR" altLang="en-US" dirty="0"/>
              <a:t>접속 주소 </a:t>
            </a:r>
            <a:r>
              <a:rPr lang="en-US" altLang="ko-KR" dirty="0"/>
              <a:t>: </a:t>
            </a:r>
            <a:r>
              <a:rPr lang="ko-KR" altLang="en-US" dirty="0"/>
              <a:t>추후 공지사항 확인</a:t>
            </a:r>
            <a:endParaRPr lang="en-US" altLang="ko-KR" dirty="0"/>
          </a:p>
          <a:p>
            <a:pPr lvl="1"/>
            <a:r>
              <a:rPr lang="ko-KR" altLang="en-US" dirty="0"/>
              <a:t>진행 방법 </a:t>
            </a:r>
            <a:r>
              <a:rPr lang="en-US" altLang="ko-KR" dirty="0"/>
              <a:t>: </a:t>
            </a:r>
            <a:r>
              <a:rPr lang="ko-KR" altLang="en-US" dirty="0"/>
              <a:t>알고리즘 접근 방법 제시</a:t>
            </a:r>
          </a:p>
        </p:txBody>
      </p:sp>
    </p:spTree>
    <p:extLst>
      <p:ext uri="{BB962C8B-B14F-4D97-AF65-F5344CB8AC3E}">
        <p14:creationId xmlns:p14="http://schemas.microsoft.com/office/powerpoint/2010/main" val="80897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진행</a:t>
            </a:r>
            <a:r>
              <a:rPr lang="en-US" altLang="ko-KR" dirty="0"/>
              <a:t>(Level 2 &amp; 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수업 </a:t>
            </a:r>
            <a:endParaRPr lang="en-US" altLang="ko-KR" dirty="0"/>
          </a:p>
          <a:p>
            <a:pPr lvl="1"/>
            <a:r>
              <a:rPr lang="en-US" altLang="ko-KR" dirty="0"/>
              <a:t>Level 2 &amp; 3 </a:t>
            </a:r>
            <a:r>
              <a:rPr lang="ko-KR" altLang="en-US" dirty="0"/>
              <a:t>문제에 대한 알고리즘 접근방법 제시</a:t>
            </a:r>
            <a:endParaRPr lang="en-US" altLang="ko-KR" dirty="0"/>
          </a:p>
          <a:p>
            <a:pPr lvl="1"/>
            <a:r>
              <a:rPr lang="ko-KR" altLang="en-US" dirty="0"/>
              <a:t>별도 신청 없음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71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CA1B-88B6-4D15-8168-8523D45F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1561C-23FB-48F8-8EC0-4F51F89C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유효한 회문</a:t>
            </a:r>
            <a:r>
              <a:rPr lang="en-US" altLang="ko-KR" dirty="0"/>
              <a:t>(</a:t>
            </a:r>
            <a:r>
              <a:rPr lang="ko-KR" altLang="en-US" dirty="0" err="1"/>
              <a:t>회문은</a:t>
            </a:r>
            <a:r>
              <a:rPr lang="ko-KR" altLang="en-US" dirty="0"/>
              <a:t> 앞으로나 뒤로나 읽으면 </a:t>
            </a:r>
            <a:r>
              <a:rPr lang="ko-KR" altLang="en-US" dirty="0" err="1"/>
              <a:t>같은글자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이동 </a:t>
            </a:r>
            <a:endParaRPr lang="en-US" altLang="ko-KR" dirty="0"/>
          </a:p>
          <a:p>
            <a:r>
              <a:rPr lang="ko-KR" altLang="en-US" dirty="0" err="1"/>
              <a:t>계단오르기</a:t>
            </a:r>
            <a:endParaRPr lang="en-US" altLang="ko-KR" dirty="0"/>
          </a:p>
          <a:p>
            <a:r>
              <a:rPr lang="ko-KR" altLang="en-US" dirty="0"/>
              <a:t>반전 이진 트리</a:t>
            </a:r>
          </a:p>
        </p:txBody>
      </p:sp>
    </p:spTree>
    <p:extLst>
      <p:ext uri="{BB962C8B-B14F-4D97-AF65-F5344CB8AC3E}">
        <p14:creationId xmlns:p14="http://schemas.microsoft.com/office/powerpoint/2010/main" val="20556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AC2B-7FDE-424F-9458-8A2425F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유효한 회문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98B32D9-5C6A-4579-B56D-5AEEDE49079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6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회문은</a:t>
            </a:r>
            <a:r>
              <a:rPr lang="ko-KR" altLang="en-US" dirty="0"/>
              <a:t> 앞으로</a:t>
            </a:r>
            <a:r>
              <a:rPr lang="en-US" altLang="ko-KR" dirty="0"/>
              <a:t>, </a:t>
            </a:r>
            <a:r>
              <a:rPr lang="ko-KR" altLang="en-US" dirty="0"/>
              <a:t>뒤로 읽어도 같은 글자를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문자열을 입력하여 최대 한 문자를 삭제 할 수 있을 때 회문으로 만들 수 있는지 판단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문자열의 최대 길이는 </a:t>
            </a:r>
            <a:r>
              <a:rPr lang="en-US" altLang="ko-KR" dirty="0"/>
              <a:t>50000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“aba”                   </a:t>
            </a:r>
            <a:r>
              <a:rPr lang="ko-KR" altLang="en-US" dirty="0"/>
              <a:t>출력 </a:t>
            </a:r>
            <a:r>
              <a:rPr lang="en-US" altLang="ko-KR" dirty="0"/>
              <a:t>: True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“</a:t>
            </a:r>
            <a:r>
              <a:rPr lang="en-US" altLang="ko-KR" dirty="0" err="1"/>
              <a:t>abca</a:t>
            </a:r>
            <a:r>
              <a:rPr lang="en-US" altLang="ko-KR" dirty="0"/>
              <a:t>”                  </a:t>
            </a:r>
            <a:r>
              <a:rPr lang="ko-KR" altLang="en-US" dirty="0"/>
              <a:t>출력 </a:t>
            </a:r>
            <a:r>
              <a:rPr lang="en-US" altLang="ko-KR" dirty="0"/>
              <a:t>: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설명 </a:t>
            </a:r>
            <a:r>
              <a:rPr lang="en-US" altLang="ko-KR" dirty="0"/>
              <a:t>: c</a:t>
            </a:r>
            <a:r>
              <a:rPr lang="ko-KR" altLang="en-US" dirty="0"/>
              <a:t>를 삭제하면 </a:t>
            </a:r>
            <a:r>
              <a:rPr lang="ko-KR" altLang="en-US" dirty="0" err="1"/>
              <a:t>회문이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5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33F35A1ED35648855682244F020708" ma:contentTypeVersion="10" ma:contentTypeDescription="새 문서를 만듭니다." ma:contentTypeScope="" ma:versionID="b9500ca4908d61888d0bd6bccb417813">
  <xsd:schema xmlns:xsd="http://www.w3.org/2001/XMLSchema" xmlns:xs="http://www.w3.org/2001/XMLSchema" xmlns:p="http://schemas.microsoft.com/office/2006/metadata/properties" xmlns:ns3="60436517-a823-40af-902f-f206540e226f" xmlns:ns4="92d18196-2e79-483b-b194-91fabbd2316c" targetNamespace="http://schemas.microsoft.com/office/2006/metadata/properties" ma:root="true" ma:fieldsID="ede9b6c608a1a4eeefc4eb80e7c4027c" ns3:_="" ns4:_="">
    <xsd:import namespace="60436517-a823-40af-902f-f206540e226f"/>
    <xsd:import namespace="92d18196-2e79-483b-b194-91fabbd231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36517-a823-40af-902f-f206540e2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196-2e79-483b-b194-91fabbd231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8F32C9-3BB2-4E3B-B04A-210C7D52E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9D8A0C-6232-4E95-B6C7-491366B45EDD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92d18196-2e79-483b-b194-91fabbd2316c"/>
    <ds:schemaRef ds:uri="http://purl.org/dc/elements/1.1/"/>
    <ds:schemaRef ds:uri="60436517-a823-40af-902f-f206540e226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44A865-5458-42C9-AD3F-E8C080023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36517-a823-40af-902f-f206540e226f"/>
    <ds:schemaRef ds:uri="92d18196-2e79-483b-b194-91fabbd23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1978</Words>
  <Application>Microsoft Office PowerPoint</Application>
  <PresentationFormat>와이드스크린</PresentationFormat>
  <Paragraphs>254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코딩부트캠프</vt:lpstr>
      <vt:lpstr>코딩경진대회 신청 안내</vt:lpstr>
      <vt:lpstr>코딩경진대회 신청 안내</vt:lpstr>
      <vt:lpstr>코딩경진대회 신청 안내</vt:lpstr>
      <vt:lpstr>수업 진행</vt:lpstr>
      <vt:lpstr>수업 진행(Level 1)</vt:lpstr>
      <vt:lpstr>수업 진행(Level 2 &amp; 3)</vt:lpstr>
      <vt:lpstr>Level 1</vt:lpstr>
      <vt:lpstr>유효한 회문</vt:lpstr>
      <vt:lpstr>0 이동</vt:lpstr>
      <vt:lpstr>계단 오르기</vt:lpstr>
      <vt:lpstr>반전 이진 트리</vt:lpstr>
      <vt:lpstr>Level 2</vt:lpstr>
      <vt:lpstr>섬의 갯수</vt:lpstr>
      <vt:lpstr>섬의 갯수</vt:lpstr>
      <vt:lpstr>PowerPoint 프레젠테이션</vt:lpstr>
      <vt:lpstr>일정간격의 병합</vt:lpstr>
      <vt:lpstr>PowerPoint 프레젠테이션</vt:lpstr>
      <vt:lpstr>단어 나누기</vt:lpstr>
      <vt:lpstr>PowerPoint 프레젠테이션</vt:lpstr>
      <vt:lpstr>PowerPoint 프레젠테이션</vt:lpstr>
      <vt:lpstr>문자열 디코딩</vt:lpstr>
      <vt:lpstr>PowerPoint 프레젠테이션</vt:lpstr>
      <vt:lpstr>Level 3</vt:lpstr>
      <vt:lpstr>고인 물의양 계산하기</vt:lpstr>
      <vt:lpstr>PowerPoint 프레젠테이션</vt:lpstr>
      <vt:lpstr>정렬 된 두 배열의 중앙값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김무철</dc:creator>
  <cp:lastModifiedBy>이 준협</cp:lastModifiedBy>
  <cp:revision>91</cp:revision>
  <cp:lastPrinted>2020-09-11T04:30:36Z</cp:lastPrinted>
  <dcterms:created xsi:type="dcterms:W3CDTF">2020-03-14T15:25:36Z</dcterms:created>
  <dcterms:modified xsi:type="dcterms:W3CDTF">2020-09-13T10:51:03Z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0x0101002D33F35A1ED35648855682244F020708</vt:lpwstr>
  </property>
</Properties>
</file>