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0" r:id="rId3"/>
    <p:sldId id="263" r:id="rId4"/>
    <p:sldId id="264" r:id="rId5"/>
    <p:sldId id="265" r:id="rId6"/>
    <p:sldId id="266" r:id="rId7"/>
    <p:sldId id="261" r:id="rId8"/>
    <p:sldId id="256" r:id="rId9"/>
    <p:sldId id="257" r:id="rId10"/>
    <p:sldId id="258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04A41-F269-4092-B2C0-B975592E19AD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92BE1-A9D7-4734-A294-1F00EC6E9C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176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04A41-F269-4092-B2C0-B975592E19AD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92BE1-A9D7-4734-A294-1F00EC6E9C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1007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04A41-F269-4092-B2C0-B975592E19AD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92BE1-A9D7-4734-A294-1F00EC6E9C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6829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04A41-F269-4092-B2C0-B975592E19AD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92BE1-A9D7-4734-A294-1F00EC6E9C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483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04A41-F269-4092-B2C0-B975592E19AD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92BE1-A9D7-4734-A294-1F00EC6E9C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0391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04A41-F269-4092-B2C0-B975592E19AD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92BE1-A9D7-4734-A294-1F00EC6E9C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248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04A41-F269-4092-B2C0-B975592E19AD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92BE1-A9D7-4734-A294-1F00EC6E9C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675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04A41-F269-4092-B2C0-B975592E19AD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92BE1-A9D7-4734-A294-1F00EC6E9C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617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04A41-F269-4092-B2C0-B975592E19AD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92BE1-A9D7-4734-A294-1F00EC6E9C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714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04A41-F269-4092-B2C0-B975592E19AD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92BE1-A9D7-4734-A294-1F00EC6E9C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680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04A41-F269-4092-B2C0-B975592E19AD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92BE1-A9D7-4734-A294-1F00EC6E9C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254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04A41-F269-4092-B2C0-B975592E19AD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92BE1-A9D7-4734-A294-1F00EC6E9C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6584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C2611-0E46-4A04-A67E-099B22DB16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84" y="1779530"/>
            <a:ext cx="8282031" cy="1655762"/>
          </a:xfrm>
        </p:spPr>
        <p:txBody>
          <a:bodyPr>
            <a:noAutofit/>
          </a:bodyPr>
          <a:lstStyle/>
          <a:p>
            <a:br>
              <a:rPr lang="en-US" altLang="ko-KR" sz="2800" dirty="0">
                <a:latin typeface="+mj-ea"/>
              </a:rPr>
            </a:br>
            <a:br>
              <a:rPr lang="en-US" altLang="ko-KR" sz="4400" dirty="0">
                <a:latin typeface="+mj-ea"/>
              </a:rPr>
            </a:br>
            <a:r>
              <a:rPr lang="en-US" altLang="ko-KR" sz="4000" b="1" dirty="0">
                <a:latin typeface="+mj-ea"/>
              </a:rPr>
              <a:t>Hybrid Camera Pose Estimation</a:t>
            </a:r>
            <a:endParaRPr lang="ko-KR" altLang="en-US" sz="4400" b="1" dirty="0">
              <a:latin typeface="+mj-ea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F3A2DC7-391F-4F8E-90A7-AD349851FB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114058"/>
            <a:ext cx="6858000" cy="2312868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r>
              <a:rPr lang="en-US" altLang="ko-KR" dirty="0"/>
              <a:t>2021. 4. 29 </a:t>
            </a:r>
          </a:p>
          <a:p>
            <a:endParaRPr lang="en-US" altLang="ko-KR" dirty="0"/>
          </a:p>
          <a:p>
            <a:r>
              <a:rPr lang="ko-KR" altLang="en-US" dirty="0"/>
              <a:t>조 편성 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소프트웨어학과      </a:t>
            </a:r>
            <a:r>
              <a:rPr lang="en-US" altLang="ko-KR" dirty="0"/>
              <a:t>20162874</a:t>
            </a:r>
            <a:r>
              <a:rPr lang="ko-KR" altLang="en-US" dirty="0"/>
              <a:t>     이준협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B1EFD62-93F7-4FC2-ABBB-D512B1E466E1}"/>
              </a:ext>
            </a:extLst>
          </p:cNvPr>
          <p:cNvSpPr/>
          <p:nvPr/>
        </p:nvSpPr>
        <p:spPr>
          <a:xfrm>
            <a:off x="685800" y="980106"/>
            <a:ext cx="236795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컴퓨터비전 프로젝트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proposal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036118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989DDA-E3E1-4987-A237-ADAC0B2DD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17714"/>
            <a:ext cx="7886700" cy="6574972"/>
          </a:xfrm>
        </p:spPr>
        <p:txBody>
          <a:bodyPr>
            <a:normAutofit/>
          </a:bodyPr>
          <a:lstStyle/>
          <a:p>
            <a:pPr marL="0" indent="0" eaLnBrk="0" latinLnBrk="0" hangingPunct="0">
              <a:lnSpc>
                <a:spcPts val="3300"/>
              </a:lnSpc>
              <a:spcBef>
                <a:spcPts val="400"/>
              </a:spcBef>
              <a:buNone/>
            </a:pPr>
            <a:r>
              <a:rPr lang="en-US" altLang="ko-KR" dirty="0"/>
              <a:t>4.  </a:t>
            </a:r>
            <a:r>
              <a:rPr lang="ko-KR" altLang="en-US" dirty="0"/>
              <a:t>개선 내용 </a:t>
            </a:r>
            <a:endParaRPr lang="en-US" altLang="ko-KR" dirty="0"/>
          </a:p>
          <a:p>
            <a:pPr marL="0" indent="0" eaLnBrk="0" latinLnBrk="0" hangingPunct="0">
              <a:lnSpc>
                <a:spcPts val="3300"/>
              </a:lnSpc>
              <a:spcBef>
                <a:spcPts val="400"/>
              </a:spcBef>
              <a:buNone/>
            </a:pPr>
            <a:r>
              <a:rPr lang="en-US" altLang="ko-KR" sz="2000" dirty="0">
                <a:solidFill>
                  <a:srgbClr val="FF0000"/>
                </a:solidFill>
              </a:rPr>
              <a:t>       -  </a:t>
            </a:r>
            <a:r>
              <a:rPr lang="ko-KR" altLang="en-US" sz="2000" dirty="0">
                <a:solidFill>
                  <a:srgbClr val="FF0000"/>
                </a:solidFill>
              </a:rPr>
              <a:t>기존 방법에 비해 참고자료</a:t>
            </a:r>
            <a:r>
              <a:rPr lang="en-US" altLang="ko-KR" sz="2000" dirty="0">
                <a:solidFill>
                  <a:srgbClr val="FF0000"/>
                </a:solidFill>
              </a:rPr>
              <a:t>(</a:t>
            </a:r>
            <a:r>
              <a:rPr lang="ko-KR" altLang="en-US" sz="2000" dirty="0">
                <a:solidFill>
                  <a:srgbClr val="FF0000"/>
                </a:solidFill>
              </a:rPr>
              <a:t>문헌</a:t>
            </a:r>
            <a:r>
              <a:rPr lang="en-US" altLang="ko-KR" sz="2000" dirty="0">
                <a:solidFill>
                  <a:srgbClr val="FF0000"/>
                </a:solidFill>
              </a:rPr>
              <a:t>)</a:t>
            </a:r>
            <a:r>
              <a:rPr lang="ko-KR" altLang="en-US" sz="2000" dirty="0">
                <a:solidFill>
                  <a:srgbClr val="FF0000"/>
                </a:solidFill>
              </a:rPr>
              <a:t>의 개선점</a:t>
            </a:r>
            <a:r>
              <a:rPr lang="en-US" altLang="ko-KR" sz="2000" dirty="0">
                <a:solidFill>
                  <a:srgbClr val="FF0000"/>
                </a:solidFill>
              </a:rPr>
              <a:t>(</a:t>
            </a:r>
            <a:r>
              <a:rPr lang="ko-KR" altLang="en-US" sz="2000" dirty="0">
                <a:solidFill>
                  <a:srgbClr val="FF0000"/>
                </a:solidFill>
              </a:rPr>
              <a:t>장점</a:t>
            </a:r>
            <a:r>
              <a:rPr lang="en-US" altLang="ko-KR" sz="2000" dirty="0">
                <a:solidFill>
                  <a:srgbClr val="FF0000"/>
                </a:solidFill>
              </a:rPr>
              <a:t>) </a:t>
            </a:r>
            <a:r>
              <a:rPr lang="ko-KR" altLang="en-US" sz="2000" dirty="0">
                <a:solidFill>
                  <a:srgbClr val="FF0000"/>
                </a:solidFill>
              </a:rPr>
              <a:t>정리</a:t>
            </a:r>
            <a:endParaRPr lang="en-US" altLang="ko-KR" sz="2000" dirty="0">
              <a:solidFill>
                <a:srgbClr val="FF0000"/>
              </a:solidFill>
            </a:endParaRPr>
          </a:p>
          <a:p>
            <a:pPr marL="627063" indent="-627063" eaLnBrk="0" latinLnBrk="0" hangingPunct="0">
              <a:lnSpc>
                <a:spcPts val="3300"/>
              </a:lnSpc>
              <a:spcBef>
                <a:spcPts val="400"/>
              </a:spcBef>
              <a:buNone/>
            </a:pPr>
            <a:r>
              <a:rPr lang="en-US" altLang="ko-KR" sz="2000" dirty="0">
                <a:solidFill>
                  <a:srgbClr val="FF0000"/>
                </a:solidFill>
              </a:rPr>
              <a:t>       - </a:t>
            </a:r>
            <a:r>
              <a:rPr lang="ko-KR" altLang="en-US" sz="2000" dirty="0">
                <a:solidFill>
                  <a:srgbClr val="FF0000"/>
                </a:solidFill>
              </a:rPr>
              <a:t> 참고자료의 내용 외에 본인이 새롭게 추가한 아이디어가 있으면 기술 </a:t>
            </a:r>
            <a:r>
              <a:rPr lang="en-US" altLang="ko-KR" sz="2000" dirty="0">
                <a:solidFill>
                  <a:srgbClr val="FF0000"/>
                </a:solidFill>
              </a:rPr>
              <a:t>(</a:t>
            </a:r>
            <a:r>
              <a:rPr lang="ko-KR" altLang="en-US" sz="2000" dirty="0">
                <a:solidFill>
                  <a:srgbClr val="FF0000"/>
                </a:solidFill>
              </a:rPr>
              <a:t>구현 내용 추가 시</a:t>
            </a:r>
            <a:r>
              <a:rPr lang="en-US" altLang="ko-KR" sz="2000" dirty="0">
                <a:solidFill>
                  <a:srgbClr val="FF0000"/>
                </a:solidFill>
              </a:rPr>
              <a:t>,</a:t>
            </a:r>
            <a:r>
              <a:rPr lang="ko-KR" altLang="en-US" sz="2000" dirty="0">
                <a:solidFill>
                  <a:srgbClr val="FF0000"/>
                </a:solidFill>
              </a:rPr>
              <a:t> 가산점 부여</a:t>
            </a:r>
            <a:r>
              <a:rPr lang="en-US" altLang="ko-KR" sz="2000" dirty="0">
                <a:solidFill>
                  <a:srgbClr val="FF0000"/>
                </a:solidFill>
              </a:rPr>
              <a:t>) </a:t>
            </a:r>
            <a:r>
              <a:rPr lang="ko-KR" altLang="en-US" sz="2000" dirty="0">
                <a:solidFill>
                  <a:srgbClr val="FF0000"/>
                </a:solidFill>
              </a:rPr>
              <a:t> </a:t>
            </a:r>
            <a:endParaRPr lang="en-US" altLang="ko-KR" sz="2000" dirty="0"/>
          </a:p>
          <a:p>
            <a:pPr marL="0" indent="0" eaLnBrk="0" latinLnBrk="0" hangingPunct="0">
              <a:lnSpc>
                <a:spcPts val="3300"/>
              </a:lnSpc>
              <a:spcBef>
                <a:spcPts val="400"/>
              </a:spcBef>
              <a:buNone/>
            </a:pPr>
            <a:r>
              <a:rPr lang="en-US" altLang="ko-KR" dirty="0"/>
              <a:t>5.  </a:t>
            </a:r>
            <a:r>
              <a:rPr lang="ko-KR" altLang="en-US" dirty="0"/>
              <a:t>결론 </a:t>
            </a:r>
            <a:endParaRPr lang="en-US" altLang="ko-KR" dirty="0"/>
          </a:p>
          <a:p>
            <a:pPr marL="0" indent="0" eaLnBrk="0" latinLnBrk="0" hangingPunct="0">
              <a:lnSpc>
                <a:spcPts val="3300"/>
              </a:lnSpc>
              <a:spcBef>
                <a:spcPts val="400"/>
              </a:spcBef>
              <a:buNone/>
            </a:pPr>
            <a:r>
              <a:rPr lang="en-US" altLang="ko-KR" sz="2000" dirty="0">
                <a:solidFill>
                  <a:srgbClr val="FF0000"/>
                </a:solidFill>
              </a:rPr>
              <a:t>       -  </a:t>
            </a:r>
            <a:r>
              <a:rPr lang="ko-KR" altLang="en-US" sz="2000" dirty="0">
                <a:solidFill>
                  <a:srgbClr val="FF0000"/>
                </a:solidFill>
              </a:rPr>
              <a:t>연구 내용 및 실험 결과 등에 대한 요약</a:t>
            </a:r>
            <a:endParaRPr lang="en-US" altLang="ko-KR" sz="2000" dirty="0">
              <a:solidFill>
                <a:srgbClr val="FF0000"/>
              </a:solidFill>
            </a:endParaRPr>
          </a:p>
          <a:p>
            <a:pPr marL="0" indent="0" eaLnBrk="0" latinLnBrk="0" hangingPunct="0">
              <a:lnSpc>
                <a:spcPts val="3300"/>
              </a:lnSpc>
              <a:spcBef>
                <a:spcPts val="400"/>
              </a:spcBef>
              <a:buNone/>
            </a:pPr>
            <a:r>
              <a:rPr lang="en-US" altLang="ko-KR" sz="2000" dirty="0">
                <a:solidFill>
                  <a:srgbClr val="FF0000"/>
                </a:solidFill>
              </a:rPr>
              <a:t>       -  </a:t>
            </a:r>
            <a:r>
              <a:rPr lang="ko-KR" altLang="en-US" sz="2000" dirty="0">
                <a:solidFill>
                  <a:srgbClr val="FF0000"/>
                </a:solidFill>
              </a:rPr>
              <a:t>프로젝트 수행하면서 새롭게 알게 되거나 느낀 점 </a:t>
            </a:r>
            <a:r>
              <a:rPr lang="en-US" altLang="ko-KR" sz="2000" dirty="0"/>
              <a:t>  </a:t>
            </a:r>
            <a:endParaRPr lang="en-US" altLang="ko-KR" dirty="0"/>
          </a:p>
          <a:p>
            <a:pPr marL="0" indent="0" eaLnBrk="0" latinLnBrk="0" hangingPunct="0">
              <a:lnSpc>
                <a:spcPts val="3300"/>
              </a:lnSpc>
              <a:spcBef>
                <a:spcPts val="400"/>
              </a:spcBef>
              <a:buNone/>
            </a:pPr>
            <a:r>
              <a:rPr lang="en-US" altLang="ko-KR" dirty="0"/>
              <a:t>6.  </a:t>
            </a:r>
            <a:r>
              <a:rPr lang="ko-KR" altLang="en-US" dirty="0"/>
              <a:t>참고문헌 </a:t>
            </a:r>
            <a:endParaRPr lang="en-US" altLang="ko-KR" dirty="0"/>
          </a:p>
          <a:p>
            <a:pPr marL="0" indent="0" eaLnBrk="0" latinLnBrk="0" hangingPunct="0">
              <a:lnSpc>
                <a:spcPts val="3300"/>
              </a:lnSpc>
              <a:spcBef>
                <a:spcPts val="400"/>
              </a:spcBef>
              <a:buNone/>
            </a:pPr>
            <a:r>
              <a:rPr lang="ko-KR" altLang="en-US" sz="2000" dirty="0">
                <a:solidFill>
                  <a:srgbClr val="FF0000"/>
                </a:solidFill>
              </a:rPr>
              <a:t>      </a:t>
            </a:r>
            <a:r>
              <a:rPr lang="en-US" altLang="ko-KR" sz="2000" dirty="0">
                <a:solidFill>
                  <a:srgbClr val="FF0000"/>
                </a:solidFill>
              </a:rPr>
              <a:t>-  </a:t>
            </a:r>
            <a:r>
              <a:rPr lang="ko-KR" altLang="en-US" sz="2000" dirty="0">
                <a:solidFill>
                  <a:srgbClr val="FF0000"/>
                </a:solidFill>
              </a:rPr>
              <a:t>논문인 경우 </a:t>
            </a:r>
            <a:r>
              <a:rPr lang="en-US" altLang="ko-KR" sz="2000" dirty="0">
                <a:solidFill>
                  <a:srgbClr val="FF0000"/>
                </a:solidFill>
              </a:rPr>
              <a:t>: </a:t>
            </a:r>
            <a:r>
              <a:rPr lang="ko-KR" altLang="en-US" sz="2000" dirty="0">
                <a:solidFill>
                  <a:srgbClr val="FF0000"/>
                </a:solidFill>
              </a:rPr>
              <a:t>저자</a:t>
            </a:r>
            <a:r>
              <a:rPr lang="en-US" altLang="ko-KR" sz="2000" dirty="0">
                <a:solidFill>
                  <a:srgbClr val="FF0000"/>
                </a:solidFill>
              </a:rPr>
              <a:t>, </a:t>
            </a:r>
            <a:r>
              <a:rPr lang="ko-KR" altLang="en-US" sz="2000" dirty="0" err="1">
                <a:solidFill>
                  <a:srgbClr val="FF0000"/>
                </a:solidFill>
              </a:rPr>
              <a:t>논문명</a:t>
            </a:r>
            <a:r>
              <a:rPr lang="en-US" altLang="ko-KR" sz="2000" dirty="0">
                <a:solidFill>
                  <a:srgbClr val="FF0000"/>
                </a:solidFill>
              </a:rPr>
              <a:t>, </a:t>
            </a:r>
            <a:r>
              <a:rPr lang="ko-KR" altLang="en-US" sz="2000" dirty="0">
                <a:solidFill>
                  <a:srgbClr val="FF0000"/>
                </a:solidFill>
              </a:rPr>
              <a:t>출판저널</a:t>
            </a:r>
            <a:r>
              <a:rPr lang="en-US" altLang="ko-KR" sz="2000" dirty="0">
                <a:solidFill>
                  <a:srgbClr val="FF0000"/>
                </a:solidFill>
              </a:rPr>
              <a:t>(</a:t>
            </a:r>
            <a:r>
              <a:rPr lang="ko-KR" altLang="en-US" sz="2000" dirty="0">
                <a:solidFill>
                  <a:srgbClr val="FF0000"/>
                </a:solidFill>
              </a:rPr>
              <a:t>학술대회</a:t>
            </a:r>
            <a:r>
              <a:rPr lang="en-US" altLang="ko-KR" sz="2000" dirty="0">
                <a:solidFill>
                  <a:srgbClr val="FF0000"/>
                </a:solidFill>
              </a:rPr>
              <a:t>), </a:t>
            </a:r>
            <a:r>
              <a:rPr lang="ko-KR" altLang="en-US" sz="2000" dirty="0">
                <a:solidFill>
                  <a:srgbClr val="FF0000"/>
                </a:solidFill>
              </a:rPr>
              <a:t>연도</a:t>
            </a:r>
            <a:endParaRPr lang="en-US" altLang="ko-KR" sz="2000" dirty="0">
              <a:solidFill>
                <a:srgbClr val="FF0000"/>
              </a:solidFill>
            </a:endParaRPr>
          </a:p>
          <a:p>
            <a:pPr marL="0" indent="0" eaLnBrk="0" latinLnBrk="0" hangingPunct="0">
              <a:lnSpc>
                <a:spcPts val="3300"/>
              </a:lnSpc>
              <a:spcBef>
                <a:spcPts val="400"/>
              </a:spcBef>
              <a:buNone/>
            </a:pPr>
            <a:r>
              <a:rPr lang="ko-KR" altLang="en-US" sz="2000" dirty="0">
                <a:solidFill>
                  <a:srgbClr val="FF0000"/>
                </a:solidFill>
              </a:rPr>
              <a:t>      </a:t>
            </a:r>
            <a:r>
              <a:rPr lang="en-US" altLang="ko-KR" sz="2000" dirty="0">
                <a:solidFill>
                  <a:srgbClr val="FF0000"/>
                </a:solidFill>
              </a:rPr>
              <a:t>-  </a:t>
            </a:r>
            <a:r>
              <a:rPr lang="ko-KR" altLang="en-US" sz="2000" dirty="0">
                <a:solidFill>
                  <a:srgbClr val="FF0000"/>
                </a:solidFill>
              </a:rPr>
              <a:t>책인 경우</a:t>
            </a:r>
            <a:r>
              <a:rPr lang="en-US" altLang="ko-KR" sz="2000" dirty="0">
                <a:solidFill>
                  <a:srgbClr val="FF0000"/>
                </a:solidFill>
              </a:rPr>
              <a:t>: </a:t>
            </a:r>
            <a:r>
              <a:rPr lang="ko-KR" altLang="en-US" sz="2000" dirty="0">
                <a:solidFill>
                  <a:srgbClr val="FF0000"/>
                </a:solidFill>
              </a:rPr>
              <a:t>저자</a:t>
            </a:r>
            <a:r>
              <a:rPr lang="en-US" altLang="ko-KR" sz="2000" dirty="0">
                <a:solidFill>
                  <a:srgbClr val="FF0000"/>
                </a:solidFill>
              </a:rPr>
              <a:t>, </a:t>
            </a:r>
            <a:r>
              <a:rPr lang="ko-KR" altLang="en-US" sz="2000" dirty="0">
                <a:solidFill>
                  <a:srgbClr val="FF0000"/>
                </a:solidFill>
              </a:rPr>
              <a:t>책제목</a:t>
            </a:r>
            <a:r>
              <a:rPr lang="en-US" altLang="ko-KR" sz="2000" dirty="0">
                <a:solidFill>
                  <a:srgbClr val="FF0000"/>
                </a:solidFill>
              </a:rPr>
              <a:t>, </a:t>
            </a:r>
            <a:r>
              <a:rPr lang="ko-KR" altLang="en-US" sz="2000" dirty="0">
                <a:solidFill>
                  <a:srgbClr val="FF0000"/>
                </a:solidFill>
              </a:rPr>
              <a:t>출판사</a:t>
            </a:r>
            <a:r>
              <a:rPr lang="en-US" altLang="ko-KR" sz="2000" dirty="0">
                <a:solidFill>
                  <a:srgbClr val="FF0000"/>
                </a:solidFill>
              </a:rPr>
              <a:t>, </a:t>
            </a:r>
            <a:r>
              <a:rPr lang="ko-KR" altLang="en-US" sz="2000" dirty="0">
                <a:solidFill>
                  <a:srgbClr val="FF0000"/>
                </a:solidFill>
              </a:rPr>
              <a:t>연도</a:t>
            </a:r>
            <a:endParaRPr lang="en-US" altLang="ko-KR" sz="2000" dirty="0">
              <a:solidFill>
                <a:srgbClr val="FF0000"/>
              </a:solidFill>
            </a:endParaRPr>
          </a:p>
          <a:p>
            <a:pPr marL="0" indent="0" eaLnBrk="0" latinLnBrk="0" hangingPunct="0">
              <a:lnSpc>
                <a:spcPts val="3300"/>
              </a:lnSpc>
              <a:spcBef>
                <a:spcPts val="400"/>
              </a:spcBef>
              <a:buNone/>
            </a:pPr>
            <a:r>
              <a:rPr lang="en-US" altLang="ko-KR" sz="2000" dirty="0">
                <a:solidFill>
                  <a:srgbClr val="FF0000"/>
                </a:solidFill>
              </a:rPr>
              <a:t>      -  GitHub </a:t>
            </a:r>
            <a:r>
              <a:rPr lang="ko-KR" altLang="en-US" sz="2000" dirty="0">
                <a:solidFill>
                  <a:srgbClr val="FF0000"/>
                </a:solidFill>
              </a:rPr>
              <a:t>주소</a:t>
            </a:r>
            <a:r>
              <a:rPr lang="en-US" altLang="ko-KR" sz="2000" dirty="0">
                <a:solidFill>
                  <a:srgbClr val="FF0000"/>
                </a:solidFill>
              </a:rPr>
              <a:t>, </a:t>
            </a:r>
            <a:r>
              <a:rPr lang="ko-KR" altLang="en-US" sz="2000" dirty="0">
                <a:solidFill>
                  <a:srgbClr val="FF0000"/>
                </a:solidFill>
              </a:rPr>
              <a:t>블로그 등의 웹 주소</a:t>
            </a:r>
            <a:r>
              <a:rPr lang="en-US" altLang="ko-KR" sz="2000" dirty="0">
                <a:solidFill>
                  <a:srgbClr val="FF0000"/>
                </a:solidFill>
              </a:rPr>
              <a:t> </a:t>
            </a:r>
          </a:p>
          <a:p>
            <a:pPr marL="357188" indent="-357188" eaLnBrk="0" latinLnBrk="0" hangingPunct="0">
              <a:lnSpc>
                <a:spcPts val="3300"/>
              </a:lnSpc>
              <a:spcBef>
                <a:spcPts val="400"/>
              </a:spcBef>
              <a:buNone/>
              <a:tabLst>
                <a:tab pos="444500" algn="l"/>
              </a:tabLst>
            </a:pPr>
            <a:r>
              <a:rPr lang="en-US" altLang="ko-KR" dirty="0">
                <a:solidFill>
                  <a:srgbClr val="00B050"/>
                </a:solidFill>
              </a:rPr>
              <a:t>7. </a:t>
            </a:r>
            <a:r>
              <a:rPr lang="ko-KR" altLang="en-US" dirty="0">
                <a:solidFill>
                  <a:srgbClr val="00B050"/>
                </a:solidFill>
              </a:rPr>
              <a:t>주의 </a:t>
            </a:r>
            <a:r>
              <a:rPr lang="en-US" altLang="ko-KR" dirty="0">
                <a:solidFill>
                  <a:srgbClr val="00B050"/>
                </a:solidFill>
              </a:rPr>
              <a:t>: </a:t>
            </a:r>
            <a:r>
              <a:rPr lang="ko-KR" altLang="en-US" dirty="0">
                <a:solidFill>
                  <a:srgbClr val="00B050"/>
                </a:solidFill>
              </a:rPr>
              <a:t>기존 연구의 참고문헌을 분명히 밝히기 바랍니다</a:t>
            </a:r>
            <a:r>
              <a:rPr lang="en-US" altLang="ko-KR" dirty="0">
                <a:solidFill>
                  <a:srgbClr val="00B050"/>
                </a:solidFill>
              </a:rPr>
              <a:t>. </a:t>
            </a:r>
            <a:r>
              <a:rPr lang="ko-KR" altLang="en-US" dirty="0">
                <a:solidFill>
                  <a:srgbClr val="00B050"/>
                </a:solidFill>
              </a:rPr>
              <a:t>다른 사람의 연구</a:t>
            </a:r>
            <a:r>
              <a:rPr lang="en-US" altLang="ko-KR" dirty="0">
                <a:solidFill>
                  <a:srgbClr val="00B050"/>
                </a:solidFill>
              </a:rPr>
              <a:t>(</a:t>
            </a:r>
            <a:r>
              <a:rPr lang="ko-KR" altLang="en-US" dirty="0">
                <a:solidFill>
                  <a:srgbClr val="00B050"/>
                </a:solidFill>
              </a:rPr>
              <a:t>자료</a:t>
            </a:r>
            <a:r>
              <a:rPr lang="en-US" altLang="ko-KR" dirty="0">
                <a:solidFill>
                  <a:srgbClr val="00B050"/>
                </a:solidFill>
              </a:rPr>
              <a:t>)</a:t>
            </a:r>
            <a:r>
              <a:rPr lang="ko-KR" altLang="en-US" dirty="0">
                <a:solidFill>
                  <a:srgbClr val="00B050"/>
                </a:solidFill>
              </a:rPr>
              <a:t>를 인용하지 않으면</a:t>
            </a:r>
            <a:r>
              <a:rPr lang="en-US" altLang="ko-KR" dirty="0">
                <a:solidFill>
                  <a:srgbClr val="00B050"/>
                </a:solidFill>
              </a:rPr>
              <a:t>, </a:t>
            </a:r>
            <a:r>
              <a:rPr lang="ko-KR" altLang="en-US" dirty="0">
                <a:solidFill>
                  <a:srgbClr val="00B050"/>
                </a:solidFill>
              </a:rPr>
              <a:t>부정행위로 간주합니다</a:t>
            </a:r>
            <a:r>
              <a:rPr lang="en-US" altLang="ko-KR" dirty="0">
                <a:solidFill>
                  <a:srgbClr val="00B050"/>
                </a:solidFill>
              </a:rPr>
              <a:t>.    </a:t>
            </a:r>
            <a:r>
              <a:rPr lang="ko-KR" altLang="en-US" dirty="0">
                <a:solidFill>
                  <a:srgbClr val="00B050"/>
                </a:solidFill>
              </a:rPr>
              <a:t>  </a:t>
            </a:r>
            <a:r>
              <a:rPr lang="en-US" altLang="ko-KR" dirty="0">
                <a:solidFill>
                  <a:srgbClr val="00B050"/>
                </a:solidFill>
              </a:rPr>
              <a:t> </a:t>
            </a:r>
            <a:endParaRPr lang="ko-KR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8040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989DDA-E3E1-4987-A237-ADAC0B2DD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22366"/>
            <a:ext cx="8027670" cy="6435634"/>
          </a:xfrm>
        </p:spPr>
        <p:txBody>
          <a:bodyPr>
            <a:normAutofit/>
          </a:bodyPr>
          <a:lstStyle/>
          <a:p>
            <a:pPr marL="0" indent="0" eaLnBrk="0" latinLnBrk="0" hangingPunct="0">
              <a:lnSpc>
                <a:spcPts val="3300"/>
              </a:lnSpc>
              <a:spcBef>
                <a:spcPts val="400"/>
              </a:spcBef>
              <a:buNone/>
            </a:pPr>
            <a:r>
              <a:rPr lang="en-US" altLang="ko-KR" dirty="0"/>
              <a:t>1.  </a:t>
            </a:r>
            <a:r>
              <a:rPr lang="ko-KR" altLang="en-US" dirty="0"/>
              <a:t>문제 제기</a:t>
            </a:r>
            <a:r>
              <a:rPr lang="en-US" altLang="ko-KR" dirty="0"/>
              <a:t>/</a:t>
            </a:r>
            <a:r>
              <a:rPr lang="ko-KR" altLang="en-US" dirty="0"/>
              <a:t>필요성 → 목적  </a:t>
            </a:r>
            <a:endParaRPr lang="en-US" altLang="ko-KR" dirty="0"/>
          </a:p>
          <a:p>
            <a:pPr marL="0" indent="0" eaLnBrk="0" latinLnBrk="0" hangingPunct="0">
              <a:lnSpc>
                <a:spcPts val="3300"/>
              </a:lnSpc>
              <a:spcBef>
                <a:spcPts val="400"/>
              </a:spcBef>
              <a:buNone/>
            </a:pPr>
            <a:r>
              <a:rPr lang="en-US" altLang="ko-KR" sz="2000" dirty="0">
                <a:solidFill>
                  <a:srgbClr val="FF0000"/>
                </a:solidFill>
              </a:rPr>
              <a:t>        -  </a:t>
            </a:r>
            <a:r>
              <a:rPr lang="ko-KR" altLang="en-US" sz="2000" dirty="0">
                <a:solidFill>
                  <a:srgbClr val="FF0000"/>
                </a:solidFill>
              </a:rPr>
              <a:t>어떤 공학적 문제를 다루는지 간단히 설명</a:t>
            </a:r>
            <a:endParaRPr lang="en-US" altLang="ko-KR" sz="2000" dirty="0">
              <a:solidFill>
                <a:srgbClr val="FF0000"/>
              </a:solidFill>
            </a:endParaRPr>
          </a:p>
          <a:p>
            <a:pPr marL="0" indent="0" eaLnBrk="0" latinLnBrk="0" hangingPunct="0">
              <a:lnSpc>
                <a:spcPts val="3300"/>
              </a:lnSpc>
              <a:spcBef>
                <a:spcPts val="400"/>
              </a:spcBef>
              <a:buNone/>
            </a:pPr>
            <a:r>
              <a:rPr lang="en-US" altLang="ko-KR" sz="2000" dirty="0">
                <a:solidFill>
                  <a:srgbClr val="FF0000"/>
                </a:solidFill>
              </a:rPr>
              <a:t>        -  </a:t>
            </a:r>
            <a:r>
              <a:rPr lang="ko-KR" altLang="en-US" sz="2000" dirty="0">
                <a:solidFill>
                  <a:srgbClr val="FF0000"/>
                </a:solidFill>
              </a:rPr>
              <a:t>문제를 제기하거나 필요성을 서술</a:t>
            </a:r>
            <a:r>
              <a:rPr lang="en-US" altLang="ko-KR" sz="2000" dirty="0">
                <a:solidFill>
                  <a:srgbClr val="FF0000"/>
                </a:solidFill>
              </a:rPr>
              <a:t>, </a:t>
            </a:r>
            <a:r>
              <a:rPr lang="ko-KR" altLang="en-US" sz="2000" dirty="0">
                <a:solidFill>
                  <a:srgbClr val="FF0000"/>
                </a:solidFill>
              </a:rPr>
              <a:t>산업</a:t>
            </a:r>
            <a:r>
              <a:rPr lang="en-US" altLang="ko-KR" sz="2000" dirty="0">
                <a:solidFill>
                  <a:srgbClr val="FF0000"/>
                </a:solidFill>
              </a:rPr>
              <a:t>/</a:t>
            </a:r>
            <a:r>
              <a:rPr lang="ko-KR" altLang="en-US" sz="2000" dirty="0">
                <a:solidFill>
                  <a:srgbClr val="FF0000"/>
                </a:solidFill>
              </a:rPr>
              <a:t>학문적 측면을 고려</a:t>
            </a:r>
            <a:endParaRPr lang="en-US" altLang="ko-KR" sz="2000" dirty="0">
              <a:solidFill>
                <a:srgbClr val="FF0000"/>
              </a:solidFill>
            </a:endParaRPr>
          </a:p>
          <a:p>
            <a:pPr marL="0" indent="0" eaLnBrk="0" latinLnBrk="0" hangingPunct="0">
              <a:lnSpc>
                <a:spcPts val="3300"/>
              </a:lnSpc>
              <a:spcBef>
                <a:spcPts val="400"/>
              </a:spcBef>
              <a:buNone/>
            </a:pPr>
            <a:r>
              <a:rPr lang="en-US" altLang="ko-KR" dirty="0"/>
              <a:t>2.  </a:t>
            </a:r>
            <a:r>
              <a:rPr lang="ko-KR" altLang="en-US" dirty="0"/>
              <a:t>내용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pPr marL="0" indent="0" eaLnBrk="0" latinLnBrk="0" hangingPunct="0">
              <a:lnSpc>
                <a:spcPts val="3300"/>
              </a:lnSpc>
              <a:spcBef>
                <a:spcPts val="400"/>
              </a:spcBef>
              <a:buNone/>
            </a:pPr>
            <a:r>
              <a:rPr lang="en-US" altLang="ko-KR" sz="2000" dirty="0">
                <a:solidFill>
                  <a:srgbClr val="FF0000"/>
                </a:solidFill>
              </a:rPr>
              <a:t>        -  </a:t>
            </a:r>
            <a:r>
              <a:rPr lang="ko-KR" altLang="en-US" sz="2000" dirty="0">
                <a:solidFill>
                  <a:srgbClr val="FF0000"/>
                </a:solidFill>
              </a:rPr>
              <a:t>해당 문제를 해결하기 위한 기존 연구는 무엇이 있는지를 조사</a:t>
            </a:r>
            <a:r>
              <a:rPr lang="en-US" altLang="ko-KR" sz="2000" dirty="0">
                <a:solidFill>
                  <a:srgbClr val="FF0000"/>
                </a:solidFill>
              </a:rPr>
              <a:t> </a:t>
            </a:r>
          </a:p>
          <a:p>
            <a:pPr marL="0" indent="0" eaLnBrk="0" latinLnBrk="0" hangingPunct="0">
              <a:lnSpc>
                <a:spcPts val="3300"/>
              </a:lnSpc>
              <a:spcBef>
                <a:spcPts val="400"/>
              </a:spcBef>
              <a:buNone/>
            </a:pPr>
            <a:r>
              <a:rPr lang="en-US" altLang="ko-KR" sz="2000" dirty="0">
                <a:solidFill>
                  <a:srgbClr val="FF0000"/>
                </a:solidFill>
              </a:rPr>
              <a:t>        -  </a:t>
            </a:r>
            <a:r>
              <a:rPr lang="ko-KR" altLang="en-US" sz="2000" dirty="0">
                <a:solidFill>
                  <a:srgbClr val="FF0000"/>
                </a:solidFill>
              </a:rPr>
              <a:t>해당 문제를 어떻게 해결 </a:t>
            </a:r>
            <a:r>
              <a:rPr lang="en-US" altLang="ko-KR" sz="2000" dirty="0">
                <a:solidFill>
                  <a:srgbClr val="FF0000"/>
                </a:solidFill>
              </a:rPr>
              <a:t>(</a:t>
            </a:r>
            <a:r>
              <a:rPr lang="ko-KR" altLang="en-US" sz="2000" dirty="0">
                <a:solidFill>
                  <a:srgbClr val="FF0000"/>
                </a:solidFill>
              </a:rPr>
              <a:t>방법</a:t>
            </a:r>
            <a:r>
              <a:rPr lang="en-US" altLang="ko-KR" sz="2000" dirty="0">
                <a:solidFill>
                  <a:srgbClr val="FF0000"/>
                </a:solidFill>
              </a:rPr>
              <a:t>)</a:t>
            </a:r>
            <a:r>
              <a:rPr lang="ko-KR" altLang="en-US" sz="2000" dirty="0">
                <a:solidFill>
                  <a:srgbClr val="FF0000"/>
                </a:solidFill>
              </a:rPr>
              <a:t>하는지 구체적으로 기술</a:t>
            </a:r>
            <a:r>
              <a:rPr lang="en-US" altLang="ko-KR" sz="2000" dirty="0">
                <a:solidFill>
                  <a:srgbClr val="FF0000"/>
                </a:solidFill>
              </a:rPr>
              <a:t> </a:t>
            </a:r>
          </a:p>
          <a:p>
            <a:pPr marL="0" indent="0" eaLnBrk="0" latinLnBrk="0" hangingPunct="0">
              <a:lnSpc>
                <a:spcPts val="3300"/>
              </a:lnSpc>
              <a:spcBef>
                <a:spcPts val="400"/>
              </a:spcBef>
              <a:buNone/>
            </a:pPr>
            <a:r>
              <a:rPr lang="en-US" altLang="ko-KR" sz="2000" dirty="0">
                <a:solidFill>
                  <a:srgbClr val="FF0000"/>
                </a:solidFill>
              </a:rPr>
              <a:t>        -  </a:t>
            </a:r>
            <a:r>
              <a:rPr lang="ko-KR" altLang="en-US" sz="2000" dirty="0">
                <a:solidFill>
                  <a:srgbClr val="FF0000"/>
                </a:solidFill>
              </a:rPr>
              <a:t>기존 방법과는 어떤 차이점과 개선점이 있는지를 정리 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pPr marL="0" indent="0" eaLnBrk="0" latinLnBrk="0" hangingPunct="0">
              <a:lnSpc>
                <a:spcPts val="3300"/>
              </a:lnSpc>
              <a:spcBef>
                <a:spcPts val="400"/>
              </a:spcBef>
              <a:buNone/>
            </a:pPr>
            <a:r>
              <a:rPr lang="en-US" altLang="ko-KR" sz="2000" dirty="0">
                <a:solidFill>
                  <a:srgbClr val="FF0000"/>
                </a:solidFill>
              </a:rPr>
              <a:t>        -  </a:t>
            </a:r>
            <a:r>
              <a:rPr lang="ko-KR" altLang="en-US" sz="2000" dirty="0">
                <a:solidFill>
                  <a:srgbClr val="FF0000"/>
                </a:solidFill>
              </a:rPr>
              <a:t>이해를 돕기 위해 </a:t>
            </a:r>
            <a:r>
              <a:rPr lang="ko-KR" altLang="en-US" sz="2000" dirty="0" err="1">
                <a:solidFill>
                  <a:srgbClr val="FF0000"/>
                </a:solidFill>
              </a:rPr>
              <a:t>플로우차트</a:t>
            </a:r>
            <a:r>
              <a:rPr lang="ko-KR" altLang="en-US" sz="2000" dirty="0">
                <a:solidFill>
                  <a:srgbClr val="FF0000"/>
                </a:solidFill>
              </a:rPr>
              <a:t> </a:t>
            </a:r>
            <a:r>
              <a:rPr lang="en-US" altLang="ko-KR" sz="2000" dirty="0">
                <a:solidFill>
                  <a:srgbClr val="FF0000"/>
                </a:solidFill>
              </a:rPr>
              <a:t>(</a:t>
            </a:r>
            <a:r>
              <a:rPr lang="ko-KR" altLang="en-US" sz="2000" dirty="0">
                <a:solidFill>
                  <a:srgbClr val="FF0000"/>
                </a:solidFill>
              </a:rPr>
              <a:t>블록도</a:t>
            </a:r>
            <a:r>
              <a:rPr lang="en-US" altLang="ko-KR" sz="2000" dirty="0">
                <a:solidFill>
                  <a:srgbClr val="FF0000"/>
                </a:solidFill>
              </a:rPr>
              <a:t>)</a:t>
            </a:r>
            <a:r>
              <a:rPr lang="ko-KR" altLang="en-US" sz="2000" dirty="0">
                <a:solidFill>
                  <a:srgbClr val="FF0000"/>
                </a:solidFill>
              </a:rPr>
              <a:t> 추가  </a:t>
            </a:r>
            <a:r>
              <a:rPr lang="en-US" altLang="ko-KR" sz="2000" dirty="0"/>
              <a:t> </a:t>
            </a:r>
          </a:p>
          <a:p>
            <a:pPr marL="0" indent="0" eaLnBrk="0" latinLnBrk="0" hangingPunct="0">
              <a:lnSpc>
                <a:spcPts val="3300"/>
              </a:lnSpc>
              <a:spcBef>
                <a:spcPts val="400"/>
              </a:spcBef>
              <a:buNone/>
            </a:pPr>
            <a:r>
              <a:rPr lang="en-US" altLang="ko-KR" dirty="0"/>
              <a:t>3.  </a:t>
            </a:r>
            <a:r>
              <a:rPr lang="ko-KR" altLang="en-US" dirty="0"/>
              <a:t>결과 정리  </a:t>
            </a:r>
            <a:endParaRPr lang="en-US" altLang="ko-KR" dirty="0"/>
          </a:p>
          <a:p>
            <a:pPr marL="0" indent="0" eaLnBrk="0" latinLnBrk="0" hangingPunct="0">
              <a:lnSpc>
                <a:spcPts val="3300"/>
              </a:lnSpc>
              <a:spcBef>
                <a:spcPts val="400"/>
              </a:spcBef>
              <a:buNone/>
            </a:pPr>
            <a:r>
              <a:rPr lang="en-US" altLang="ko-KR" sz="2000" dirty="0">
                <a:solidFill>
                  <a:srgbClr val="FF0000"/>
                </a:solidFill>
              </a:rPr>
              <a:t>         -  </a:t>
            </a:r>
            <a:r>
              <a:rPr lang="ko-KR" altLang="en-US" sz="2000" dirty="0">
                <a:solidFill>
                  <a:srgbClr val="FF0000"/>
                </a:solidFill>
              </a:rPr>
              <a:t>참고자료 </a:t>
            </a:r>
            <a:r>
              <a:rPr lang="en-US" altLang="ko-KR" sz="2000" dirty="0">
                <a:solidFill>
                  <a:srgbClr val="FF0000"/>
                </a:solidFill>
              </a:rPr>
              <a:t>(</a:t>
            </a:r>
            <a:r>
              <a:rPr lang="ko-KR" altLang="en-US" sz="2000" dirty="0">
                <a:solidFill>
                  <a:srgbClr val="FF0000"/>
                </a:solidFill>
              </a:rPr>
              <a:t>문헌</a:t>
            </a:r>
            <a:r>
              <a:rPr lang="en-US" altLang="ko-KR" sz="2000" dirty="0">
                <a:solidFill>
                  <a:srgbClr val="FF0000"/>
                </a:solidFill>
              </a:rPr>
              <a:t>)</a:t>
            </a:r>
            <a:r>
              <a:rPr lang="ko-KR" altLang="en-US" sz="2000" dirty="0">
                <a:solidFill>
                  <a:srgbClr val="FF0000"/>
                </a:solidFill>
              </a:rPr>
              <a:t>에서 제시하는 결과를 정리</a:t>
            </a:r>
            <a:endParaRPr lang="en-US" altLang="ko-KR" sz="2000" dirty="0">
              <a:solidFill>
                <a:srgbClr val="FF0000"/>
              </a:solidFill>
            </a:endParaRPr>
          </a:p>
          <a:p>
            <a:pPr marL="0" indent="0" eaLnBrk="0" latinLnBrk="0" hangingPunct="0">
              <a:lnSpc>
                <a:spcPts val="3300"/>
              </a:lnSpc>
              <a:spcBef>
                <a:spcPts val="400"/>
              </a:spcBef>
              <a:buNone/>
            </a:pPr>
            <a:r>
              <a:rPr lang="en-US" altLang="ko-KR" sz="2000" dirty="0">
                <a:solidFill>
                  <a:srgbClr val="FF0000"/>
                </a:solidFill>
              </a:rPr>
              <a:t>         -  </a:t>
            </a:r>
            <a:r>
              <a:rPr lang="ko-KR" altLang="en-US" sz="2000" dirty="0">
                <a:solidFill>
                  <a:srgbClr val="FF0000"/>
                </a:solidFill>
              </a:rPr>
              <a:t>기존 방법에 비해 참고자료</a:t>
            </a:r>
            <a:r>
              <a:rPr lang="en-US" altLang="ko-KR" sz="2000" dirty="0">
                <a:solidFill>
                  <a:srgbClr val="FF0000"/>
                </a:solidFill>
              </a:rPr>
              <a:t>(</a:t>
            </a:r>
            <a:r>
              <a:rPr lang="ko-KR" altLang="en-US" sz="2000" dirty="0">
                <a:solidFill>
                  <a:srgbClr val="FF0000"/>
                </a:solidFill>
              </a:rPr>
              <a:t>문헌</a:t>
            </a:r>
            <a:r>
              <a:rPr lang="en-US" altLang="ko-KR" sz="2000" dirty="0">
                <a:solidFill>
                  <a:srgbClr val="FF0000"/>
                </a:solidFill>
              </a:rPr>
              <a:t>)</a:t>
            </a:r>
            <a:r>
              <a:rPr lang="ko-KR" altLang="en-US" sz="2000" dirty="0">
                <a:solidFill>
                  <a:srgbClr val="FF0000"/>
                </a:solidFill>
              </a:rPr>
              <a:t>의 개선점</a:t>
            </a:r>
            <a:r>
              <a:rPr lang="en-US" altLang="ko-KR" sz="2000" dirty="0">
                <a:solidFill>
                  <a:srgbClr val="FF0000"/>
                </a:solidFill>
              </a:rPr>
              <a:t>(</a:t>
            </a:r>
            <a:r>
              <a:rPr lang="ko-KR" altLang="en-US" sz="2000" dirty="0">
                <a:solidFill>
                  <a:srgbClr val="FF0000"/>
                </a:solidFill>
              </a:rPr>
              <a:t>장점</a:t>
            </a:r>
            <a:r>
              <a:rPr lang="en-US" altLang="ko-KR" sz="2000" dirty="0">
                <a:solidFill>
                  <a:srgbClr val="FF0000"/>
                </a:solidFill>
              </a:rPr>
              <a:t>) </a:t>
            </a:r>
            <a:r>
              <a:rPr lang="ko-KR" altLang="en-US" sz="2000" dirty="0">
                <a:solidFill>
                  <a:srgbClr val="FF0000"/>
                </a:solidFill>
              </a:rPr>
              <a:t>정리</a:t>
            </a:r>
            <a:endParaRPr lang="en-US" altLang="ko-KR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8126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EE3813-F092-4CDA-BEB3-46360A7859AA}"/>
              </a:ext>
            </a:extLst>
          </p:cNvPr>
          <p:cNvSpPr txBox="1"/>
          <p:nvPr/>
        </p:nvSpPr>
        <p:spPr>
          <a:xfrm>
            <a:off x="360727" y="503340"/>
            <a:ext cx="6543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1. </a:t>
            </a:r>
            <a:r>
              <a:rPr lang="ko-KR" altLang="en-US" sz="2000" b="1" dirty="0"/>
              <a:t>문제 제기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필요성 선택이유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F6CED4-18E2-4D44-A834-B81226857BF0}"/>
              </a:ext>
            </a:extLst>
          </p:cNvPr>
          <p:cNvSpPr txBox="1"/>
          <p:nvPr/>
        </p:nvSpPr>
        <p:spPr>
          <a:xfrm>
            <a:off x="755009" y="1501630"/>
            <a:ext cx="7633982" cy="3317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eaLnBrk="0" latinLnBrk="0" hangingPunct="0">
              <a:lnSpc>
                <a:spcPts val="3300"/>
              </a:lnSpc>
              <a:spcBef>
                <a:spcPts val="400"/>
              </a:spcBef>
              <a:buNone/>
            </a:pPr>
            <a:r>
              <a:rPr lang="en-US" altLang="ko-KR" sz="1800" dirty="0"/>
              <a:t>Camera Pose Estimation</a:t>
            </a:r>
          </a:p>
          <a:p>
            <a:pPr marL="0" indent="0" eaLnBrk="0" latinLnBrk="0" hangingPunct="0">
              <a:lnSpc>
                <a:spcPts val="3300"/>
              </a:lnSpc>
              <a:spcBef>
                <a:spcPts val="400"/>
              </a:spcBef>
              <a:buNone/>
            </a:pPr>
            <a:r>
              <a:rPr lang="en-US" altLang="ko-KR" sz="1800" dirty="0"/>
              <a:t>	- estimating the position and orientation of a given image</a:t>
            </a:r>
          </a:p>
          <a:p>
            <a:pPr marL="0" indent="0" eaLnBrk="0" latinLnBrk="0" hangingPunct="0">
              <a:lnSpc>
                <a:spcPts val="3300"/>
              </a:lnSpc>
              <a:spcBef>
                <a:spcPts val="400"/>
              </a:spcBef>
              <a:buNone/>
            </a:pPr>
            <a:r>
              <a:rPr lang="en-US" altLang="ko-KR" sz="1800" dirty="0"/>
              <a:t>	- 3D computer vision</a:t>
            </a:r>
            <a:r>
              <a:rPr lang="ko-KR" altLang="en-US" sz="1800" dirty="0"/>
              <a:t>분야에 있어 가장 기본이 되며 선행되는 영역</a:t>
            </a:r>
            <a:endParaRPr lang="en-US" altLang="ko-KR" sz="1800" dirty="0"/>
          </a:p>
          <a:p>
            <a:pPr marL="0" indent="0" eaLnBrk="0" latinLnBrk="0" hangingPunct="0">
              <a:lnSpc>
                <a:spcPts val="3300"/>
              </a:lnSpc>
              <a:spcBef>
                <a:spcPts val="400"/>
              </a:spcBef>
              <a:buNone/>
            </a:pPr>
            <a:r>
              <a:rPr lang="en-US" altLang="ko-KR" dirty="0"/>
              <a:t>	- </a:t>
            </a:r>
            <a:r>
              <a:rPr lang="ko-KR" altLang="en-US" dirty="0"/>
              <a:t>다양한 분야에 사용이 가능하기 때문에 성능이 뛰어날수록 좋다</a:t>
            </a:r>
            <a:r>
              <a:rPr lang="en-US" altLang="ko-KR" dirty="0"/>
              <a:t>.</a:t>
            </a:r>
          </a:p>
          <a:p>
            <a:pPr marL="0" indent="0" eaLnBrk="0" latinLnBrk="0" hangingPunct="0">
              <a:lnSpc>
                <a:spcPts val="3300"/>
              </a:lnSpc>
              <a:spcBef>
                <a:spcPts val="400"/>
              </a:spcBef>
              <a:buNone/>
            </a:pPr>
            <a:r>
              <a:rPr lang="en-US" altLang="ko-KR" sz="1800" dirty="0"/>
              <a:t>	(</a:t>
            </a:r>
            <a:r>
              <a:rPr lang="ko-KR" altLang="en-US" sz="1800" dirty="0"/>
              <a:t>자율 주행</a:t>
            </a:r>
            <a:r>
              <a:rPr lang="en-US" altLang="ko-KR" sz="1800" dirty="0"/>
              <a:t>, </a:t>
            </a:r>
            <a:r>
              <a:rPr lang="ko-KR" altLang="en-US" sz="1800" dirty="0"/>
              <a:t>증강현실 등등</a:t>
            </a:r>
            <a:r>
              <a:rPr lang="en-US" altLang="ko-KR" sz="1800" dirty="0"/>
              <a:t>)</a:t>
            </a:r>
          </a:p>
          <a:p>
            <a:pPr marL="0" indent="0" eaLnBrk="0" latinLnBrk="0" hangingPunct="0">
              <a:lnSpc>
                <a:spcPts val="3300"/>
              </a:lnSpc>
              <a:spcBef>
                <a:spcPts val="400"/>
              </a:spcBef>
              <a:buNone/>
            </a:pPr>
            <a:r>
              <a:rPr lang="en-US" altLang="ko-KR" dirty="0"/>
              <a:t>	- </a:t>
            </a:r>
            <a:r>
              <a:rPr lang="ko-KR" altLang="en-US" dirty="0"/>
              <a:t>수업 시간에 배운 내용과 어느정도 겹치는 부분이 있어 선정</a:t>
            </a:r>
            <a:endParaRPr lang="en-US" altLang="ko-KR" dirty="0"/>
          </a:p>
          <a:p>
            <a:pPr marL="0" indent="0" eaLnBrk="0" latinLnBrk="0" hangingPunct="0">
              <a:lnSpc>
                <a:spcPts val="3300"/>
              </a:lnSpc>
              <a:spcBef>
                <a:spcPts val="400"/>
              </a:spcBef>
              <a:buNone/>
            </a:pPr>
            <a:r>
              <a:rPr lang="en-US" altLang="ko-KR" sz="1800" dirty="0"/>
              <a:t>	(</a:t>
            </a:r>
            <a:r>
              <a:rPr lang="en-US" altLang="ko-KR" dirty="0"/>
              <a:t>RANSAC </a:t>
            </a:r>
            <a:r>
              <a:rPr lang="ko-KR" altLang="en-US" dirty="0"/>
              <a:t>사용</a:t>
            </a:r>
            <a:r>
              <a:rPr lang="en-US" altLang="ko-KR" sz="1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05444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1F6CED4-18E2-4D44-A834-B81226857BF0}"/>
              </a:ext>
            </a:extLst>
          </p:cNvPr>
          <p:cNvSpPr txBox="1"/>
          <p:nvPr/>
        </p:nvSpPr>
        <p:spPr>
          <a:xfrm>
            <a:off x="847288" y="1392572"/>
            <a:ext cx="7633982" cy="3317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eaLnBrk="0" latinLnBrk="0" hangingPunct="0">
              <a:lnSpc>
                <a:spcPts val="3300"/>
              </a:lnSpc>
              <a:spcBef>
                <a:spcPts val="400"/>
              </a:spcBef>
              <a:buNone/>
            </a:pPr>
            <a:r>
              <a:rPr lang="en-US" altLang="ko-KR" dirty="0"/>
              <a:t>Posture</a:t>
            </a:r>
            <a:r>
              <a:rPr lang="ko-KR" altLang="en-US" dirty="0"/>
              <a:t> </a:t>
            </a:r>
            <a:r>
              <a:rPr lang="en-US" altLang="ko-KR" dirty="0"/>
              <a:t>estimation</a:t>
            </a:r>
          </a:p>
          <a:p>
            <a:pPr marL="285750" indent="-285750" eaLnBrk="0" latinLnBrk="0" hangingPunct="0">
              <a:lnSpc>
                <a:spcPts val="3300"/>
              </a:lnSpc>
              <a:spcBef>
                <a:spcPts val="400"/>
              </a:spcBef>
              <a:buFontTx/>
              <a:buChar char="-"/>
            </a:pPr>
            <a:r>
              <a:rPr lang="en-US" altLang="ko-KR" dirty="0"/>
              <a:t>2D-3D match (structure-based posture estimation)</a:t>
            </a:r>
          </a:p>
          <a:p>
            <a:pPr marL="285750" indent="-285750" eaLnBrk="0" latinLnBrk="0" hangingPunct="0">
              <a:lnSpc>
                <a:spcPts val="3300"/>
              </a:lnSpc>
              <a:spcBef>
                <a:spcPts val="400"/>
              </a:spcBef>
              <a:buFontTx/>
              <a:buChar char="-"/>
            </a:pPr>
            <a:r>
              <a:rPr lang="en-US" altLang="ko-KR" sz="1800" dirty="0"/>
              <a:t>2D-2D </a:t>
            </a:r>
            <a:r>
              <a:rPr lang="en-US" altLang="ko-KR" dirty="0"/>
              <a:t>match (structure-less posture estimation)</a:t>
            </a:r>
          </a:p>
          <a:p>
            <a:pPr marL="285750" indent="-285750" eaLnBrk="0" latinLnBrk="0" hangingPunct="0">
              <a:lnSpc>
                <a:spcPts val="3300"/>
              </a:lnSpc>
              <a:spcBef>
                <a:spcPts val="400"/>
              </a:spcBef>
              <a:buFontTx/>
              <a:buChar char="-"/>
            </a:pPr>
            <a:endParaRPr lang="en-US" altLang="ko-KR" sz="1800" dirty="0"/>
          </a:p>
          <a:p>
            <a:pPr eaLnBrk="0" latinLnBrk="0" hangingPunct="0">
              <a:lnSpc>
                <a:spcPts val="3300"/>
              </a:lnSpc>
              <a:spcBef>
                <a:spcPts val="400"/>
              </a:spcBef>
            </a:pPr>
            <a:r>
              <a:rPr lang="en-US" altLang="ko-KR" sz="1800" dirty="0"/>
              <a:t>NEW</a:t>
            </a:r>
            <a:r>
              <a:rPr lang="ko-KR" altLang="en-US" sz="1800" dirty="0"/>
              <a:t> </a:t>
            </a:r>
            <a:r>
              <a:rPr lang="en-US" altLang="ko-KR" sz="1800" dirty="0"/>
              <a:t>APPROACH</a:t>
            </a:r>
          </a:p>
          <a:p>
            <a:pPr eaLnBrk="0" latinLnBrk="0" hangingPunct="0">
              <a:lnSpc>
                <a:spcPts val="3300"/>
              </a:lnSpc>
              <a:spcBef>
                <a:spcPts val="400"/>
              </a:spcBef>
            </a:pPr>
            <a:r>
              <a:rPr lang="en-US" altLang="ko-KR" dirty="0"/>
              <a:t>-&gt; Use both 2D-3D match as well as 2D-2D match</a:t>
            </a:r>
          </a:p>
          <a:p>
            <a:pPr eaLnBrk="0" latinLnBrk="0" hangingPunct="0">
              <a:lnSpc>
                <a:spcPts val="3300"/>
              </a:lnSpc>
              <a:spcBef>
                <a:spcPts val="400"/>
              </a:spcBef>
            </a:pPr>
            <a:r>
              <a:rPr lang="ko-KR" altLang="en-US" sz="1800" dirty="0"/>
              <a:t>주어진 데이터에 따라 </a:t>
            </a:r>
            <a:r>
              <a:rPr lang="en-US" altLang="ko-KR" sz="1800" dirty="0"/>
              <a:t>solver</a:t>
            </a:r>
            <a:r>
              <a:rPr lang="ko-KR" altLang="en-US" sz="1800" dirty="0"/>
              <a:t>를 선택해서 </a:t>
            </a:r>
            <a:r>
              <a:rPr lang="en-US" altLang="ko-KR" sz="1800" dirty="0"/>
              <a:t>RANSAC</a:t>
            </a:r>
            <a:r>
              <a:rPr lang="ko-KR" altLang="en-US" sz="1800" dirty="0"/>
              <a:t>을 진행</a:t>
            </a:r>
            <a:endParaRPr lang="en-US" altLang="ko-KR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053587-4FA6-4704-8D69-CD6788A7F1F7}"/>
              </a:ext>
            </a:extLst>
          </p:cNvPr>
          <p:cNvSpPr txBox="1"/>
          <p:nvPr/>
        </p:nvSpPr>
        <p:spPr>
          <a:xfrm>
            <a:off x="360727" y="503340"/>
            <a:ext cx="6543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2. </a:t>
            </a:r>
            <a:r>
              <a:rPr lang="ko-KR" altLang="en-US" sz="2000" b="1" dirty="0"/>
              <a:t>내용</a:t>
            </a:r>
          </a:p>
        </p:txBody>
      </p:sp>
    </p:spTree>
    <p:extLst>
      <p:ext uri="{BB962C8B-B14F-4D97-AF65-F5344CB8AC3E}">
        <p14:creationId xmlns:p14="http://schemas.microsoft.com/office/powerpoint/2010/main" val="1680894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1F6CED4-18E2-4D44-A834-B81226857BF0}"/>
              </a:ext>
            </a:extLst>
          </p:cNvPr>
          <p:cNvSpPr txBox="1"/>
          <p:nvPr/>
        </p:nvSpPr>
        <p:spPr>
          <a:xfrm>
            <a:off x="847288" y="1392572"/>
            <a:ext cx="7633982" cy="891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eaLnBrk="0" latinLnBrk="0" hangingPunct="0">
              <a:lnSpc>
                <a:spcPts val="3300"/>
              </a:lnSpc>
              <a:spcBef>
                <a:spcPts val="400"/>
              </a:spcBef>
              <a:buNone/>
            </a:pPr>
            <a:r>
              <a:rPr lang="en-US" altLang="ko-KR" sz="1800" dirty="0"/>
              <a:t>2D-3D match </a:t>
            </a:r>
            <a:r>
              <a:rPr lang="ko-KR" altLang="en-US" sz="1800" dirty="0"/>
              <a:t>와 </a:t>
            </a:r>
            <a:r>
              <a:rPr lang="en-US" altLang="ko-KR" sz="1800" dirty="0"/>
              <a:t>2D-2D match </a:t>
            </a:r>
            <a:r>
              <a:rPr lang="ko-KR" altLang="en-US" sz="1800" dirty="0"/>
              <a:t>개수에 따라 서로 다른 </a:t>
            </a:r>
            <a:r>
              <a:rPr lang="en-US" altLang="ko-KR" sz="1800" dirty="0"/>
              <a:t>9</a:t>
            </a:r>
            <a:r>
              <a:rPr lang="ko-KR" altLang="en-US" sz="1800" dirty="0"/>
              <a:t>개의 </a:t>
            </a:r>
            <a:r>
              <a:rPr lang="en-US" altLang="ko-KR" sz="1800" dirty="0"/>
              <a:t>hybrid camera pose solver</a:t>
            </a:r>
            <a:r>
              <a:rPr lang="ko-KR" altLang="en-US" sz="1800" dirty="0"/>
              <a:t>를 제시한다</a:t>
            </a:r>
            <a:r>
              <a:rPr lang="en-US" altLang="ko-KR" sz="1800"/>
              <a:t>.</a:t>
            </a:r>
            <a:endParaRPr lang="en-US" altLang="ko-KR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053587-4FA6-4704-8D69-CD6788A7F1F7}"/>
              </a:ext>
            </a:extLst>
          </p:cNvPr>
          <p:cNvSpPr txBox="1"/>
          <p:nvPr/>
        </p:nvSpPr>
        <p:spPr>
          <a:xfrm>
            <a:off x="360727" y="503340"/>
            <a:ext cx="6543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4. </a:t>
            </a:r>
            <a:r>
              <a:rPr lang="ko-KR" altLang="en-US" sz="2000" b="1" dirty="0"/>
              <a:t>결론</a:t>
            </a:r>
            <a:r>
              <a:rPr lang="en-US" altLang="ko-KR" sz="2000" b="1" dirty="0"/>
              <a:t> 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074704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1F6CED4-18E2-4D44-A834-B81226857BF0}"/>
              </a:ext>
            </a:extLst>
          </p:cNvPr>
          <p:cNvSpPr txBox="1"/>
          <p:nvPr/>
        </p:nvSpPr>
        <p:spPr>
          <a:xfrm>
            <a:off x="847288" y="1392572"/>
            <a:ext cx="7633982" cy="470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eaLnBrk="0" latinLnBrk="0" hangingPunct="0">
              <a:lnSpc>
                <a:spcPts val="3300"/>
              </a:lnSpc>
              <a:spcBef>
                <a:spcPts val="400"/>
              </a:spcBef>
              <a:buNone/>
            </a:pPr>
            <a:r>
              <a:rPr lang="en-US" altLang="ko-KR" dirty="0"/>
              <a:t>Federico </a:t>
            </a:r>
            <a:r>
              <a:rPr lang="en-US" altLang="ko-KR" dirty="0" err="1"/>
              <a:t>Camposeco</a:t>
            </a:r>
            <a:r>
              <a:rPr lang="en-US" altLang="ko-KR" dirty="0"/>
              <a:t> - Hybrid Camera Pose Estimation – CVPR</a:t>
            </a:r>
            <a:r>
              <a:rPr lang="ko-KR" altLang="en-US" dirty="0"/>
              <a:t> </a:t>
            </a:r>
            <a:r>
              <a:rPr lang="en-US" altLang="ko-KR" dirty="0"/>
              <a:t>2018 </a:t>
            </a:r>
            <a:endParaRPr lang="en-US" altLang="ko-KR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053587-4FA6-4704-8D69-CD6788A7F1F7}"/>
              </a:ext>
            </a:extLst>
          </p:cNvPr>
          <p:cNvSpPr txBox="1"/>
          <p:nvPr/>
        </p:nvSpPr>
        <p:spPr>
          <a:xfrm>
            <a:off x="360727" y="503340"/>
            <a:ext cx="6543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5. </a:t>
            </a:r>
            <a:r>
              <a:rPr lang="ko-KR" altLang="en-US" sz="2000" b="1" dirty="0"/>
              <a:t>참고문헌</a:t>
            </a:r>
          </a:p>
        </p:txBody>
      </p:sp>
    </p:spTree>
    <p:extLst>
      <p:ext uri="{BB962C8B-B14F-4D97-AF65-F5344CB8AC3E}">
        <p14:creationId xmlns:p14="http://schemas.microsoft.com/office/powerpoint/2010/main" val="4264607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989DDA-E3E1-4987-A237-ADAC0B2DD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18903"/>
            <a:ext cx="8123464" cy="6574972"/>
          </a:xfrm>
        </p:spPr>
        <p:txBody>
          <a:bodyPr>
            <a:normAutofit/>
          </a:bodyPr>
          <a:lstStyle/>
          <a:p>
            <a:pPr marL="0" indent="0" eaLnBrk="0" latinLnBrk="0" hangingPunct="0">
              <a:lnSpc>
                <a:spcPts val="3300"/>
              </a:lnSpc>
              <a:spcBef>
                <a:spcPts val="400"/>
              </a:spcBef>
              <a:buNone/>
            </a:pPr>
            <a:r>
              <a:rPr lang="en-US" altLang="ko-KR" dirty="0"/>
              <a:t>4.  </a:t>
            </a:r>
            <a:r>
              <a:rPr lang="ko-KR" altLang="en-US" dirty="0"/>
              <a:t>결론 </a:t>
            </a:r>
            <a:endParaRPr lang="en-US" altLang="ko-KR" dirty="0"/>
          </a:p>
          <a:p>
            <a:pPr marL="0" indent="0" eaLnBrk="0" latinLnBrk="0" hangingPunct="0">
              <a:lnSpc>
                <a:spcPts val="3300"/>
              </a:lnSpc>
              <a:spcBef>
                <a:spcPts val="400"/>
              </a:spcBef>
              <a:buNone/>
            </a:pPr>
            <a:r>
              <a:rPr lang="en-US" altLang="ko-KR" sz="2000" dirty="0">
                <a:solidFill>
                  <a:srgbClr val="FF0000"/>
                </a:solidFill>
              </a:rPr>
              <a:t>       -  </a:t>
            </a:r>
            <a:r>
              <a:rPr lang="ko-KR" altLang="en-US" sz="2000" dirty="0">
                <a:solidFill>
                  <a:srgbClr val="FF0000"/>
                </a:solidFill>
              </a:rPr>
              <a:t>연구 내용 및 실험 결과 등에 대한 요약</a:t>
            </a:r>
            <a:endParaRPr lang="en-US" altLang="ko-KR" sz="2000" dirty="0">
              <a:solidFill>
                <a:srgbClr val="FF0000"/>
              </a:solidFill>
            </a:endParaRPr>
          </a:p>
          <a:p>
            <a:pPr marL="0" indent="0" eaLnBrk="0" latinLnBrk="0" hangingPunct="0">
              <a:lnSpc>
                <a:spcPts val="3300"/>
              </a:lnSpc>
              <a:spcBef>
                <a:spcPts val="400"/>
              </a:spcBef>
              <a:buNone/>
            </a:pPr>
            <a:r>
              <a:rPr lang="en-US" altLang="ko-KR" sz="2000" dirty="0">
                <a:solidFill>
                  <a:srgbClr val="FF0000"/>
                </a:solidFill>
              </a:rPr>
              <a:t>       -  </a:t>
            </a:r>
            <a:r>
              <a:rPr lang="ko-KR" altLang="en-US" sz="2000" dirty="0">
                <a:solidFill>
                  <a:srgbClr val="FF0000"/>
                </a:solidFill>
              </a:rPr>
              <a:t>프로젝트 수행하며 기대하는 내용</a:t>
            </a:r>
            <a:r>
              <a:rPr lang="en-US" altLang="ko-KR" sz="2000" dirty="0">
                <a:solidFill>
                  <a:srgbClr val="FF0000"/>
                </a:solidFill>
              </a:rPr>
              <a:t>(</a:t>
            </a:r>
            <a:r>
              <a:rPr lang="ko-KR" altLang="en-US" sz="2000" dirty="0">
                <a:solidFill>
                  <a:srgbClr val="FF0000"/>
                </a:solidFill>
              </a:rPr>
              <a:t>새로운 지식</a:t>
            </a:r>
            <a:r>
              <a:rPr lang="en-US" altLang="ko-KR" sz="2000" dirty="0">
                <a:solidFill>
                  <a:srgbClr val="FF0000"/>
                </a:solidFill>
              </a:rPr>
              <a:t>, </a:t>
            </a:r>
            <a:r>
              <a:rPr lang="ko-KR" altLang="en-US" sz="2000" dirty="0">
                <a:solidFill>
                  <a:srgbClr val="FF0000"/>
                </a:solidFill>
              </a:rPr>
              <a:t>프로젝트 경험 등</a:t>
            </a:r>
            <a:r>
              <a:rPr lang="en-US" altLang="ko-KR" sz="2000" dirty="0">
                <a:solidFill>
                  <a:srgbClr val="FF0000"/>
                </a:solidFill>
              </a:rPr>
              <a:t>)</a:t>
            </a:r>
            <a:r>
              <a:rPr lang="ko-KR" altLang="en-US" sz="2000" dirty="0">
                <a:solidFill>
                  <a:srgbClr val="FF0000"/>
                </a:solidFill>
              </a:rPr>
              <a:t> </a:t>
            </a:r>
            <a:r>
              <a:rPr lang="en-US" altLang="ko-KR" sz="2000" dirty="0"/>
              <a:t>  </a:t>
            </a:r>
            <a:endParaRPr lang="en-US" altLang="ko-KR" dirty="0"/>
          </a:p>
          <a:p>
            <a:pPr marL="0" indent="0" eaLnBrk="0" latinLnBrk="0" hangingPunct="0">
              <a:lnSpc>
                <a:spcPts val="3300"/>
              </a:lnSpc>
              <a:spcBef>
                <a:spcPts val="400"/>
              </a:spcBef>
              <a:buNone/>
            </a:pPr>
            <a:r>
              <a:rPr lang="en-US" altLang="ko-KR" dirty="0"/>
              <a:t>6.  </a:t>
            </a:r>
            <a:r>
              <a:rPr lang="ko-KR" altLang="en-US" dirty="0"/>
              <a:t>참고문헌 </a:t>
            </a:r>
            <a:endParaRPr lang="en-US" altLang="ko-KR" dirty="0"/>
          </a:p>
          <a:p>
            <a:pPr marL="0" indent="0" eaLnBrk="0" latinLnBrk="0" hangingPunct="0">
              <a:lnSpc>
                <a:spcPts val="3300"/>
              </a:lnSpc>
              <a:spcBef>
                <a:spcPts val="400"/>
              </a:spcBef>
              <a:buNone/>
            </a:pPr>
            <a:r>
              <a:rPr lang="ko-KR" altLang="en-US" sz="2000" dirty="0">
                <a:solidFill>
                  <a:srgbClr val="FF0000"/>
                </a:solidFill>
              </a:rPr>
              <a:t>      </a:t>
            </a:r>
            <a:r>
              <a:rPr lang="en-US" altLang="ko-KR" sz="2000" dirty="0">
                <a:solidFill>
                  <a:srgbClr val="FF0000"/>
                </a:solidFill>
              </a:rPr>
              <a:t>-  </a:t>
            </a:r>
            <a:r>
              <a:rPr lang="ko-KR" altLang="en-US" sz="2000" dirty="0">
                <a:solidFill>
                  <a:srgbClr val="FF0000"/>
                </a:solidFill>
              </a:rPr>
              <a:t>논문인 경우 </a:t>
            </a:r>
            <a:r>
              <a:rPr lang="en-US" altLang="ko-KR" sz="2000" dirty="0">
                <a:solidFill>
                  <a:srgbClr val="FF0000"/>
                </a:solidFill>
              </a:rPr>
              <a:t>: </a:t>
            </a:r>
            <a:r>
              <a:rPr lang="ko-KR" altLang="en-US" sz="2000" dirty="0">
                <a:solidFill>
                  <a:srgbClr val="FF0000"/>
                </a:solidFill>
              </a:rPr>
              <a:t>저자</a:t>
            </a:r>
            <a:r>
              <a:rPr lang="en-US" altLang="ko-KR" sz="2000" dirty="0">
                <a:solidFill>
                  <a:srgbClr val="FF0000"/>
                </a:solidFill>
              </a:rPr>
              <a:t>, </a:t>
            </a:r>
            <a:r>
              <a:rPr lang="ko-KR" altLang="en-US" sz="2000" dirty="0" err="1">
                <a:solidFill>
                  <a:srgbClr val="FF0000"/>
                </a:solidFill>
              </a:rPr>
              <a:t>논문명</a:t>
            </a:r>
            <a:r>
              <a:rPr lang="en-US" altLang="ko-KR" sz="2000" dirty="0">
                <a:solidFill>
                  <a:srgbClr val="FF0000"/>
                </a:solidFill>
              </a:rPr>
              <a:t>, </a:t>
            </a:r>
            <a:r>
              <a:rPr lang="ko-KR" altLang="en-US" sz="2000" dirty="0">
                <a:solidFill>
                  <a:srgbClr val="FF0000"/>
                </a:solidFill>
              </a:rPr>
              <a:t>출판저널</a:t>
            </a:r>
            <a:r>
              <a:rPr lang="en-US" altLang="ko-KR" sz="2000" dirty="0">
                <a:solidFill>
                  <a:srgbClr val="FF0000"/>
                </a:solidFill>
              </a:rPr>
              <a:t>(</a:t>
            </a:r>
            <a:r>
              <a:rPr lang="ko-KR" altLang="en-US" sz="2000" dirty="0">
                <a:solidFill>
                  <a:srgbClr val="FF0000"/>
                </a:solidFill>
              </a:rPr>
              <a:t>학술대회</a:t>
            </a:r>
            <a:r>
              <a:rPr lang="en-US" altLang="ko-KR" sz="2000" dirty="0">
                <a:solidFill>
                  <a:srgbClr val="FF0000"/>
                </a:solidFill>
              </a:rPr>
              <a:t>), </a:t>
            </a:r>
            <a:r>
              <a:rPr lang="ko-KR" altLang="en-US" sz="2000" dirty="0">
                <a:solidFill>
                  <a:srgbClr val="FF0000"/>
                </a:solidFill>
              </a:rPr>
              <a:t>연도</a:t>
            </a:r>
            <a:endParaRPr lang="en-US" altLang="ko-KR" sz="2000" dirty="0">
              <a:solidFill>
                <a:srgbClr val="FF0000"/>
              </a:solidFill>
            </a:endParaRPr>
          </a:p>
          <a:p>
            <a:pPr marL="0" indent="0" eaLnBrk="0" latinLnBrk="0" hangingPunct="0">
              <a:lnSpc>
                <a:spcPts val="3300"/>
              </a:lnSpc>
              <a:spcBef>
                <a:spcPts val="400"/>
              </a:spcBef>
              <a:buNone/>
            </a:pPr>
            <a:r>
              <a:rPr lang="ko-KR" altLang="en-US" sz="2000" dirty="0">
                <a:solidFill>
                  <a:srgbClr val="FF0000"/>
                </a:solidFill>
              </a:rPr>
              <a:t>      </a:t>
            </a:r>
            <a:r>
              <a:rPr lang="en-US" altLang="ko-KR" sz="2000" dirty="0">
                <a:solidFill>
                  <a:srgbClr val="FF0000"/>
                </a:solidFill>
              </a:rPr>
              <a:t>-  </a:t>
            </a:r>
            <a:r>
              <a:rPr lang="ko-KR" altLang="en-US" sz="2000" dirty="0">
                <a:solidFill>
                  <a:srgbClr val="FF0000"/>
                </a:solidFill>
              </a:rPr>
              <a:t>책인 경우</a:t>
            </a:r>
            <a:r>
              <a:rPr lang="en-US" altLang="ko-KR" sz="2000" dirty="0">
                <a:solidFill>
                  <a:srgbClr val="FF0000"/>
                </a:solidFill>
              </a:rPr>
              <a:t>: </a:t>
            </a:r>
            <a:r>
              <a:rPr lang="ko-KR" altLang="en-US" sz="2000" dirty="0">
                <a:solidFill>
                  <a:srgbClr val="FF0000"/>
                </a:solidFill>
              </a:rPr>
              <a:t>저자</a:t>
            </a:r>
            <a:r>
              <a:rPr lang="en-US" altLang="ko-KR" sz="2000" dirty="0">
                <a:solidFill>
                  <a:srgbClr val="FF0000"/>
                </a:solidFill>
              </a:rPr>
              <a:t>, </a:t>
            </a:r>
            <a:r>
              <a:rPr lang="ko-KR" altLang="en-US" sz="2000" dirty="0">
                <a:solidFill>
                  <a:srgbClr val="FF0000"/>
                </a:solidFill>
              </a:rPr>
              <a:t>책제목</a:t>
            </a:r>
            <a:r>
              <a:rPr lang="en-US" altLang="ko-KR" sz="2000" dirty="0">
                <a:solidFill>
                  <a:srgbClr val="FF0000"/>
                </a:solidFill>
              </a:rPr>
              <a:t>, </a:t>
            </a:r>
            <a:r>
              <a:rPr lang="ko-KR" altLang="en-US" sz="2000" dirty="0">
                <a:solidFill>
                  <a:srgbClr val="FF0000"/>
                </a:solidFill>
              </a:rPr>
              <a:t>출판사</a:t>
            </a:r>
            <a:r>
              <a:rPr lang="en-US" altLang="ko-KR" sz="2000" dirty="0">
                <a:solidFill>
                  <a:srgbClr val="FF0000"/>
                </a:solidFill>
              </a:rPr>
              <a:t>, </a:t>
            </a:r>
            <a:r>
              <a:rPr lang="ko-KR" altLang="en-US" sz="2000" dirty="0">
                <a:solidFill>
                  <a:srgbClr val="FF0000"/>
                </a:solidFill>
              </a:rPr>
              <a:t>연도</a:t>
            </a:r>
            <a:endParaRPr lang="en-US" altLang="ko-KR" sz="2000" dirty="0">
              <a:solidFill>
                <a:srgbClr val="FF0000"/>
              </a:solidFill>
            </a:endParaRPr>
          </a:p>
          <a:p>
            <a:pPr marL="0" indent="0" eaLnBrk="0" latinLnBrk="0" hangingPunct="0">
              <a:lnSpc>
                <a:spcPts val="3300"/>
              </a:lnSpc>
              <a:spcBef>
                <a:spcPts val="400"/>
              </a:spcBef>
              <a:buNone/>
            </a:pPr>
            <a:r>
              <a:rPr lang="en-US" altLang="ko-KR" sz="2000" dirty="0">
                <a:solidFill>
                  <a:srgbClr val="FF0000"/>
                </a:solidFill>
              </a:rPr>
              <a:t>      -  GitHub </a:t>
            </a:r>
            <a:r>
              <a:rPr lang="ko-KR" altLang="en-US" sz="2000" dirty="0">
                <a:solidFill>
                  <a:srgbClr val="FF0000"/>
                </a:solidFill>
              </a:rPr>
              <a:t>주소</a:t>
            </a:r>
            <a:r>
              <a:rPr lang="en-US" altLang="ko-KR" sz="2000" dirty="0">
                <a:solidFill>
                  <a:srgbClr val="FF0000"/>
                </a:solidFill>
              </a:rPr>
              <a:t>, </a:t>
            </a:r>
            <a:r>
              <a:rPr lang="ko-KR" altLang="en-US" sz="2000" dirty="0">
                <a:solidFill>
                  <a:srgbClr val="FF0000"/>
                </a:solidFill>
              </a:rPr>
              <a:t>블로그 등의 웹 주소</a:t>
            </a:r>
            <a:r>
              <a:rPr lang="en-US" altLang="ko-KR" sz="2000" dirty="0">
                <a:solidFill>
                  <a:srgbClr val="FF0000"/>
                </a:solidFill>
              </a:rPr>
              <a:t> </a:t>
            </a:r>
          </a:p>
          <a:p>
            <a:pPr marL="357188" indent="-357188" eaLnBrk="0" latinLnBrk="0" hangingPunct="0">
              <a:lnSpc>
                <a:spcPts val="3300"/>
              </a:lnSpc>
              <a:spcBef>
                <a:spcPts val="400"/>
              </a:spcBef>
              <a:buNone/>
              <a:tabLst>
                <a:tab pos="444500" algn="l"/>
              </a:tabLst>
            </a:pPr>
            <a:r>
              <a:rPr lang="en-US" altLang="ko-KR" dirty="0">
                <a:solidFill>
                  <a:srgbClr val="00B050"/>
                </a:solidFill>
              </a:rPr>
              <a:t>7. </a:t>
            </a:r>
            <a:r>
              <a:rPr lang="ko-KR" altLang="en-US" dirty="0">
                <a:solidFill>
                  <a:srgbClr val="00B050"/>
                </a:solidFill>
              </a:rPr>
              <a:t>주의 </a:t>
            </a:r>
            <a:r>
              <a:rPr lang="en-US" altLang="ko-KR" dirty="0">
                <a:solidFill>
                  <a:srgbClr val="00B050"/>
                </a:solidFill>
              </a:rPr>
              <a:t>: </a:t>
            </a:r>
            <a:r>
              <a:rPr lang="ko-KR" altLang="en-US" dirty="0">
                <a:solidFill>
                  <a:srgbClr val="00B050"/>
                </a:solidFill>
              </a:rPr>
              <a:t>기존 연구의 참고문헌을 분명히 밝히기 바랍니다</a:t>
            </a:r>
            <a:r>
              <a:rPr lang="en-US" altLang="ko-KR" dirty="0">
                <a:solidFill>
                  <a:srgbClr val="00B050"/>
                </a:solidFill>
              </a:rPr>
              <a:t>. </a:t>
            </a:r>
            <a:r>
              <a:rPr lang="ko-KR" altLang="en-US" dirty="0">
                <a:solidFill>
                  <a:srgbClr val="00B050"/>
                </a:solidFill>
              </a:rPr>
              <a:t>다른 사람의 연구</a:t>
            </a:r>
            <a:r>
              <a:rPr lang="en-US" altLang="ko-KR" dirty="0">
                <a:solidFill>
                  <a:srgbClr val="00B050"/>
                </a:solidFill>
              </a:rPr>
              <a:t>(</a:t>
            </a:r>
            <a:r>
              <a:rPr lang="ko-KR" altLang="en-US" dirty="0">
                <a:solidFill>
                  <a:srgbClr val="00B050"/>
                </a:solidFill>
              </a:rPr>
              <a:t>자료</a:t>
            </a:r>
            <a:r>
              <a:rPr lang="en-US" altLang="ko-KR" dirty="0">
                <a:solidFill>
                  <a:srgbClr val="00B050"/>
                </a:solidFill>
              </a:rPr>
              <a:t>)</a:t>
            </a:r>
            <a:r>
              <a:rPr lang="ko-KR" altLang="en-US" dirty="0">
                <a:solidFill>
                  <a:srgbClr val="00B050"/>
                </a:solidFill>
              </a:rPr>
              <a:t>를 인용하지 않으면</a:t>
            </a:r>
            <a:r>
              <a:rPr lang="en-US" altLang="ko-KR" dirty="0">
                <a:solidFill>
                  <a:srgbClr val="00B050"/>
                </a:solidFill>
              </a:rPr>
              <a:t>, </a:t>
            </a:r>
            <a:r>
              <a:rPr lang="ko-KR" altLang="en-US" dirty="0">
                <a:solidFill>
                  <a:srgbClr val="00B050"/>
                </a:solidFill>
              </a:rPr>
              <a:t>부정행위로 간주합니다</a:t>
            </a:r>
            <a:r>
              <a:rPr lang="en-US" altLang="ko-KR" dirty="0">
                <a:solidFill>
                  <a:srgbClr val="00B050"/>
                </a:solidFill>
              </a:rPr>
              <a:t>.    </a:t>
            </a:r>
            <a:r>
              <a:rPr lang="ko-KR" altLang="en-US" dirty="0">
                <a:solidFill>
                  <a:srgbClr val="00B050"/>
                </a:solidFill>
              </a:rPr>
              <a:t>  </a:t>
            </a:r>
            <a:r>
              <a:rPr lang="en-US" altLang="ko-KR" dirty="0">
                <a:solidFill>
                  <a:srgbClr val="00B050"/>
                </a:solidFill>
              </a:rPr>
              <a:t> </a:t>
            </a:r>
            <a:endParaRPr lang="ko-KR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598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C2611-0E46-4A04-A67E-099B22DB16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773238"/>
            <a:ext cx="7772400" cy="1655762"/>
          </a:xfrm>
        </p:spPr>
        <p:txBody>
          <a:bodyPr>
            <a:normAutofit fontScale="90000"/>
          </a:bodyPr>
          <a:lstStyle/>
          <a:p>
            <a:br>
              <a:rPr lang="en-US" altLang="ko-KR" sz="4000" dirty="0"/>
            </a:br>
            <a:br>
              <a:rPr lang="en-US" altLang="ko-KR" dirty="0"/>
            </a:br>
            <a:r>
              <a:rPr lang="ko-KR" altLang="en-US" dirty="0"/>
              <a:t>주제</a:t>
            </a:r>
            <a:r>
              <a:rPr lang="en-US" altLang="ko-KR" dirty="0"/>
              <a:t>(</a:t>
            </a:r>
            <a:r>
              <a:rPr lang="ko-KR" altLang="en-US" dirty="0"/>
              <a:t>또는 제목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B1EFD62-93F7-4FC2-ABBB-D512B1E466E1}"/>
              </a:ext>
            </a:extLst>
          </p:cNvPr>
          <p:cNvSpPr/>
          <p:nvPr/>
        </p:nvSpPr>
        <p:spPr>
          <a:xfrm>
            <a:off x="685800" y="980106"/>
            <a:ext cx="242085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컴퓨터비전 프로젝트 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최종발표 </a:t>
            </a: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716045C2-13F7-4D7D-952F-45D7C159D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114058"/>
            <a:ext cx="6858000" cy="2312868"/>
          </a:xfrm>
        </p:spPr>
        <p:txBody>
          <a:bodyPr>
            <a:normAutofit fontScale="92500" lnSpcReduction="20000"/>
          </a:bodyPr>
          <a:lstStyle/>
          <a:p>
            <a:endParaRPr lang="en-US" altLang="ko-KR" dirty="0"/>
          </a:p>
          <a:p>
            <a:r>
              <a:rPr lang="en-US" altLang="ko-KR" dirty="0"/>
              <a:t>2021. 6. 10 </a:t>
            </a:r>
          </a:p>
          <a:p>
            <a:endParaRPr lang="en-US" altLang="ko-KR" dirty="0"/>
          </a:p>
          <a:p>
            <a:r>
              <a:rPr lang="ko-KR" altLang="en-US" dirty="0"/>
              <a:t>조 편성 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학과      학번     성명 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학과      학번     성명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7861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989DDA-E3E1-4987-A237-ADAC0B2DD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22366"/>
            <a:ext cx="8027670" cy="6435634"/>
          </a:xfrm>
        </p:spPr>
        <p:txBody>
          <a:bodyPr>
            <a:normAutofit/>
          </a:bodyPr>
          <a:lstStyle/>
          <a:p>
            <a:pPr marL="0" indent="0" eaLnBrk="0" latinLnBrk="0" hangingPunct="0">
              <a:lnSpc>
                <a:spcPts val="3300"/>
              </a:lnSpc>
              <a:spcBef>
                <a:spcPts val="400"/>
              </a:spcBef>
              <a:buNone/>
            </a:pPr>
            <a:r>
              <a:rPr lang="en-US" altLang="ko-KR" dirty="0"/>
              <a:t>1.  </a:t>
            </a:r>
            <a:r>
              <a:rPr lang="ko-KR" altLang="en-US" dirty="0"/>
              <a:t>문제 제기</a:t>
            </a:r>
            <a:r>
              <a:rPr lang="en-US" altLang="ko-KR" dirty="0"/>
              <a:t>/</a:t>
            </a:r>
            <a:r>
              <a:rPr lang="ko-KR" altLang="en-US" dirty="0"/>
              <a:t>필요성 → 목적  </a:t>
            </a:r>
            <a:endParaRPr lang="en-US" altLang="ko-KR" dirty="0"/>
          </a:p>
          <a:p>
            <a:pPr marL="0" indent="0" eaLnBrk="0" latinLnBrk="0" hangingPunct="0">
              <a:lnSpc>
                <a:spcPts val="3300"/>
              </a:lnSpc>
              <a:spcBef>
                <a:spcPts val="400"/>
              </a:spcBef>
              <a:buNone/>
            </a:pPr>
            <a:r>
              <a:rPr lang="en-US" altLang="ko-KR" sz="2000" dirty="0">
                <a:solidFill>
                  <a:srgbClr val="FF0000"/>
                </a:solidFill>
              </a:rPr>
              <a:t>        -  </a:t>
            </a:r>
            <a:r>
              <a:rPr lang="ko-KR" altLang="en-US" sz="2000" dirty="0">
                <a:solidFill>
                  <a:srgbClr val="FF0000"/>
                </a:solidFill>
              </a:rPr>
              <a:t>어떤 공학적 문제를 다루는지 간단히 설명</a:t>
            </a:r>
            <a:endParaRPr lang="en-US" altLang="ko-KR" sz="2000" dirty="0">
              <a:solidFill>
                <a:srgbClr val="FF0000"/>
              </a:solidFill>
            </a:endParaRPr>
          </a:p>
          <a:p>
            <a:pPr marL="0" indent="0" eaLnBrk="0" latinLnBrk="0" hangingPunct="0">
              <a:lnSpc>
                <a:spcPts val="3300"/>
              </a:lnSpc>
              <a:spcBef>
                <a:spcPts val="400"/>
              </a:spcBef>
              <a:buNone/>
            </a:pPr>
            <a:r>
              <a:rPr lang="en-US" altLang="ko-KR" sz="2000" dirty="0">
                <a:solidFill>
                  <a:srgbClr val="FF0000"/>
                </a:solidFill>
              </a:rPr>
              <a:t>        -  </a:t>
            </a:r>
            <a:r>
              <a:rPr lang="ko-KR" altLang="en-US" sz="2000" dirty="0">
                <a:solidFill>
                  <a:srgbClr val="FF0000"/>
                </a:solidFill>
              </a:rPr>
              <a:t>문제를 제기하거나 필요성을 서술</a:t>
            </a:r>
            <a:r>
              <a:rPr lang="en-US" altLang="ko-KR" sz="2000" dirty="0">
                <a:solidFill>
                  <a:srgbClr val="FF0000"/>
                </a:solidFill>
              </a:rPr>
              <a:t>, </a:t>
            </a:r>
            <a:r>
              <a:rPr lang="ko-KR" altLang="en-US" sz="2000" dirty="0">
                <a:solidFill>
                  <a:srgbClr val="FF0000"/>
                </a:solidFill>
              </a:rPr>
              <a:t>산업</a:t>
            </a:r>
            <a:r>
              <a:rPr lang="en-US" altLang="ko-KR" sz="2000" dirty="0">
                <a:solidFill>
                  <a:srgbClr val="FF0000"/>
                </a:solidFill>
              </a:rPr>
              <a:t>/</a:t>
            </a:r>
            <a:r>
              <a:rPr lang="ko-KR" altLang="en-US" sz="2000" dirty="0">
                <a:solidFill>
                  <a:srgbClr val="FF0000"/>
                </a:solidFill>
              </a:rPr>
              <a:t>학문적 측면을 고려</a:t>
            </a:r>
            <a:endParaRPr lang="en-US" altLang="ko-KR" sz="2000" dirty="0">
              <a:solidFill>
                <a:srgbClr val="FF0000"/>
              </a:solidFill>
            </a:endParaRPr>
          </a:p>
          <a:p>
            <a:pPr marL="0" indent="0" eaLnBrk="0" latinLnBrk="0" hangingPunct="0">
              <a:lnSpc>
                <a:spcPts val="3300"/>
              </a:lnSpc>
              <a:spcBef>
                <a:spcPts val="400"/>
              </a:spcBef>
              <a:buNone/>
            </a:pPr>
            <a:r>
              <a:rPr lang="en-US" altLang="ko-KR" dirty="0"/>
              <a:t>2.  </a:t>
            </a:r>
            <a:r>
              <a:rPr lang="ko-KR" altLang="en-US" dirty="0"/>
              <a:t>내용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pPr marL="0" indent="0" eaLnBrk="0" latinLnBrk="0" hangingPunct="0">
              <a:lnSpc>
                <a:spcPts val="3300"/>
              </a:lnSpc>
              <a:spcBef>
                <a:spcPts val="400"/>
              </a:spcBef>
              <a:buNone/>
            </a:pPr>
            <a:r>
              <a:rPr lang="en-US" altLang="ko-KR" sz="2000" dirty="0">
                <a:solidFill>
                  <a:srgbClr val="FF0000"/>
                </a:solidFill>
              </a:rPr>
              <a:t>        -  </a:t>
            </a:r>
            <a:r>
              <a:rPr lang="ko-KR" altLang="en-US" sz="2000" dirty="0">
                <a:solidFill>
                  <a:srgbClr val="FF0000"/>
                </a:solidFill>
              </a:rPr>
              <a:t>해당 문제를 해결하기 위한 기존 연구는 무엇이 있는지를 조사</a:t>
            </a:r>
            <a:r>
              <a:rPr lang="en-US" altLang="ko-KR" sz="2000" dirty="0">
                <a:solidFill>
                  <a:srgbClr val="FF0000"/>
                </a:solidFill>
              </a:rPr>
              <a:t> </a:t>
            </a:r>
          </a:p>
          <a:p>
            <a:pPr marL="0" indent="0" eaLnBrk="0" latinLnBrk="0" hangingPunct="0">
              <a:lnSpc>
                <a:spcPts val="3300"/>
              </a:lnSpc>
              <a:spcBef>
                <a:spcPts val="400"/>
              </a:spcBef>
              <a:buNone/>
            </a:pPr>
            <a:r>
              <a:rPr lang="en-US" altLang="ko-KR" sz="2000" dirty="0">
                <a:solidFill>
                  <a:srgbClr val="FF0000"/>
                </a:solidFill>
              </a:rPr>
              <a:t>        -  </a:t>
            </a:r>
            <a:r>
              <a:rPr lang="ko-KR" altLang="en-US" sz="2000" dirty="0">
                <a:solidFill>
                  <a:srgbClr val="FF0000"/>
                </a:solidFill>
              </a:rPr>
              <a:t>해당 문제를 어떻게 해결 </a:t>
            </a:r>
            <a:r>
              <a:rPr lang="en-US" altLang="ko-KR" sz="2000" dirty="0">
                <a:solidFill>
                  <a:srgbClr val="FF0000"/>
                </a:solidFill>
              </a:rPr>
              <a:t>(</a:t>
            </a:r>
            <a:r>
              <a:rPr lang="ko-KR" altLang="en-US" sz="2000" dirty="0">
                <a:solidFill>
                  <a:srgbClr val="FF0000"/>
                </a:solidFill>
              </a:rPr>
              <a:t>방법</a:t>
            </a:r>
            <a:r>
              <a:rPr lang="en-US" altLang="ko-KR" sz="2000" dirty="0">
                <a:solidFill>
                  <a:srgbClr val="FF0000"/>
                </a:solidFill>
              </a:rPr>
              <a:t>)</a:t>
            </a:r>
            <a:r>
              <a:rPr lang="ko-KR" altLang="en-US" sz="2000" dirty="0">
                <a:solidFill>
                  <a:srgbClr val="FF0000"/>
                </a:solidFill>
              </a:rPr>
              <a:t>하는지 구체적으로 기술</a:t>
            </a:r>
            <a:r>
              <a:rPr lang="en-US" altLang="ko-KR" sz="2000" dirty="0">
                <a:solidFill>
                  <a:srgbClr val="FF0000"/>
                </a:solidFill>
              </a:rPr>
              <a:t> </a:t>
            </a:r>
          </a:p>
          <a:p>
            <a:pPr marL="0" indent="0" eaLnBrk="0" latinLnBrk="0" hangingPunct="0">
              <a:lnSpc>
                <a:spcPts val="3300"/>
              </a:lnSpc>
              <a:spcBef>
                <a:spcPts val="400"/>
              </a:spcBef>
              <a:buNone/>
            </a:pPr>
            <a:r>
              <a:rPr lang="en-US" altLang="ko-KR" sz="2000" dirty="0">
                <a:solidFill>
                  <a:srgbClr val="FF0000"/>
                </a:solidFill>
              </a:rPr>
              <a:t>        -  </a:t>
            </a:r>
            <a:r>
              <a:rPr lang="ko-KR" altLang="en-US" sz="2000" dirty="0">
                <a:solidFill>
                  <a:srgbClr val="FF0000"/>
                </a:solidFill>
              </a:rPr>
              <a:t>기존 방법과는 어떤 차이점과 개선점이 있는지를 정리 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pPr marL="0" indent="0" eaLnBrk="0" latinLnBrk="0" hangingPunct="0">
              <a:lnSpc>
                <a:spcPts val="3300"/>
              </a:lnSpc>
              <a:spcBef>
                <a:spcPts val="400"/>
              </a:spcBef>
              <a:buNone/>
            </a:pPr>
            <a:r>
              <a:rPr lang="en-US" altLang="ko-KR" sz="2000" dirty="0">
                <a:solidFill>
                  <a:srgbClr val="FF0000"/>
                </a:solidFill>
              </a:rPr>
              <a:t>        -  </a:t>
            </a:r>
            <a:r>
              <a:rPr lang="ko-KR" altLang="en-US" sz="2000" dirty="0">
                <a:solidFill>
                  <a:srgbClr val="FF0000"/>
                </a:solidFill>
              </a:rPr>
              <a:t>이해를 돕기 위해 </a:t>
            </a:r>
            <a:r>
              <a:rPr lang="ko-KR" altLang="en-US" sz="2000" dirty="0" err="1">
                <a:solidFill>
                  <a:srgbClr val="FF0000"/>
                </a:solidFill>
              </a:rPr>
              <a:t>플로우차트</a:t>
            </a:r>
            <a:r>
              <a:rPr lang="ko-KR" altLang="en-US" sz="2000" dirty="0">
                <a:solidFill>
                  <a:srgbClr val="FF0000"/>
                </a:solidFill>
              </a:rPr>
              <a:t> </a:t>
            </a:r>
            <a:r>
              <a:rPr lang="en-US" altLang="ko-KR" sz="2000" dirty="0">
                <a:solidFill>
                  <a:srgbClr val="FF0000"/>
                </a:solidFill>
              </a:rPr>
              <a:t>(</a:t>
            </a:r>
            <a:r>
              <a:rPr lang="ko-KR" altLang="en-US" sz="2000" dirty="0">
                <a:solidFill>
                  <a:srgbClr val="FF0000"/>
                </a:solidFill>
              </a:rPr>
              <a:t>블록도</a:t>
            </a:r>
            <a:r>
              <a:rPr lang="en-US" altLang="ko-KR" sz="2000" dirty="0">
                <a:solidFill>
                  <a:srgbClr val="FF0000"/>
                </a:solidFill>
              </a:rPr>
              <a:t>)</a:t>
            </a:r>
            <a:r>
              <a:rPr lang="ko-KR" altLang="en-US" sz="2000" dirty="0">
                <a:solidFill>
                  <a:srgbClr val="FF0000"/>
                </a:solidFill>
              </a:rPr>
              <a:t> 추가  </a:t>
            </a:r>
            <a:r>
              <a:rPr lang="en-US" altLang="ko-KR" sz="2000" dirty="0"/>
              <a:t> </a:t>
            </a:r>
          </a:p>
          <a:p>
            <a:pPr marL="0" indent="0" eaLnBrk="0" latinLnBrk="0" hangingPunct="0">
              <a:lnSpc>
                <a:spcPts val="3300"/>
              </a:lnSpc>
              <a:spcBef>
                <a:spcPts val="400"/>
              </a:spcBef>
              <a:buNone/>
            </a:pPr>
            <a:r>
              <a:rPr lang="en-US" altLang="ko-KR" dirty="0"/>
              <a:t>3.  </a:t>
            </a:r>
            <a:r>
              <a:rPr lang="ko-KR" altLang="en-US" dirty="0"/>
              <a:t>구현 내용 및 결과 분석  </a:t>
            </a:r>
            <a:endParaRPr lang="en-US" altLang="ko-KR" dirty="0"/>
          </a:p>
          <a:p>
            <a:pPr marL="0" indent="0" eaLnBrk="0" latinLnBrk="0" hangingPunct="0">
              <a:lnSpc>
                <a:spcPts val="3300"/>
              </a:lnSpc>
              <a:spcBef>
                <a:spcPts val="400"/>
              </a:spcBef>
              <a:buNone/>
            </a:pPr>
            <a:r>
              <a:rPr lang="en-US" altLang="ko-KR" sz="2000" dirty="0">
                <a:solidFill>
                  <a:srgbClr val="FF0000"/>
                </a:solidFill>
              </a:rPr>
              <a:t>         -  </a:t>
            </a:r>
            <a:r>
              <a:rPr lang="ko-KR" altLang="en-US" sz="2000" dirty="0">
                <a:solidFill>
                  <a:srgbClr val="FF0000"/>
                </a:solidFill>
              </a:rPr>
              <a:t>참고자료 </a:t>
            </a:r>
            <a:r>
              <a:rPr lang="en-US" altLang="ko-KR" sz="2000" dirty="0">
                <a:solidFill>
                  <a:srgbClr val="FF0000"/>
                </a:solidFill>
              </a:rPr>
              <a:t>(</a:t>
            </a:r>
            <a:r>
              <a:rPr lang="ko-KR" altLang="en-US" sz="2000" dirty="0">
                <a:solidFill>
                  <a:srgbClr val="FF0000"/>
                </a:solidFill>
              </a:rPr>
              <a:t>문헌</a:t>
            </a:r>
            <a:r>
              <a:rPr lang="en-US" altLang="ko-KR" sz="2000" dirty="0">
                <a:solidFill>
                  <a:srgbClr val="FF0000"/>
                </a:solidFill>
              </a:rPr>
              <a:t>)</a:t>
            </a:r>
            <a:r>
              <a:rPr lang="ko-KR" altLang="en-US" sz="2000" dirty="0">
                <a:solidFill>
                  <a:srgbClr val="FF0000"/>
                </a:solidFill>
              </a:rPr>
              <a:t> 바탕으로 구현</a:t>
            </a:r>
            <a:r>
              <a:rPr lang="en-US" altLang="ko-KR" sz="2000" dirty="0">
                <a:solidFill>
                  <a:srgbClr val="FF0000"/>
                </a:solidFill>
              </a:rPr>
              <a:t>(</a:t>
            </a:r>
            <a:r>
              <a:rPr lang="ko-KR" altLang="en-US" sz="2000" dirty="0">
                <a:solidFill>
                  <a:srgbClr val="FF0000"/>
                </a:solidFill>
              </a:rPr>
              <a:t>실험</a:t>
            </a:r>
            <a:r>
              <a:rPr lang="en-US" altLang="ko-KR" sz="2000" dirty="0">
                <a:solidFill>
                  <a:srgbClr val="FF0000"/>
                </a:solidFill>
              </a:rPr>
              <a:t>)</a:t>
            </a:r>
            <a:r>
              <a:rPr lang="ko-KR" altLang="en-US" sz="2000" dirty="0">
                <a:solidFill>
                  <a:srgbClr val="FF0000"/>
                </a:solidFill>
              </a:rPr>
              <a:t>한 내용을 자세히 정리</a:t>
            </a:r>
            <a:endParaRPr lang="en-US" altLang="ko-KR" sz="2000" dirty="0">
              <a:solidFill>
                <a:srgbClr val="FF0000"/>
              </a:solidFill>
            </a:endParaRPr>
          </a:p>
          <a:p>
            <a:pPr marL="0" indent="0" eaLnBrk="0" latinLnBrk="0" hangingPunct="0">
              <a:lnSpc>
                <a:spcPts val="3300"/>
              </a:lnSpc>
              <a:spcBef>
                <a:spcPts val="400"/>
              </a:spcBef>
              <a:buNone/>
            </a:pPr>
            <a:r>
              <a:rPr lang="en-US" altLang="ko-KR" sz="2000" dirty="0">
                <a:solidFill>
                  <a:srgbClr val="FF0000"/>
                </a:solidFill>
              </a:rPr>
              <a:t>         -  </a:t>
            </a:r>
            <a:r>
              <a:rPr lang="ko-KR" altLang="en-US" sz="2000" dirty="0">
                <a:solidFill>
                  <a:srgbClr val="FF0000"/>
                </a:solidFill>
              </a:rPr>
              <a:t>실험환경 </a:t>
            </a:r>
            <a:r>
              <a:rPr lang="en-US" altLang="ko-KR" sz="2000" dirty="0">
                <a:solidFill>
                  <a:srgbClr val="FF0000"/>
                </a:solidFill>
              </a:rPr>
              <a:t>(</a:t>
            </a:r>
            <a:r>
              <a:rPr lang="ko-KR" altLang="en-US" sz="2000" dirty="0">
                <a:solidFill>
                  <a:srgbClr val="FF0000"/>
                </a:solidFill>
              </a:rPr>
              <a:t>컴퓨터 사양</a:t>
            </a:r>
            <a:r>
              <a:rPr lang="en-US" altLang="ko-KR" sz="2000" dirty="0">
                <a:solidFill>
                  <a:srgbClr val="FF0000"/>
                </a:solidFill>
              </a:rPr>
              <a:t>),</a:t>
            </a:r>
            <a:r>
              <a:rPr lang="ko-KR" altLang="en-US" sz="2000" dirty="0">
                <a:solidFill>
                  <a:srgbClr val="FF0000"/>
                </a:solidFill>
              </a:rPr>
              <a:t> 결과 </a:t>
            </a:r>
            <a:r>
              <a:rPr lang="en-US" altLang="ko-KR" sz="2000" dirty="0">
                <a:solidFill>
                  <a:srgbClr val="FF0000"/>
                </a:solidFill>
              </a:rPr>
              <a:t>(</a:t>
            </a:r>
            <a:r>
              <a:rPr lang="ko-KR" altLang="en-US" sz="2000" dirty="0">
                <a:solidFill>
                  <a:srgbClr val="FF0000"/>
                </a:solidFill>
              </a:rPr>
              <a:t>정확도</a:t>
            </a:r>
            <a:r>
              <a:rPr lang="en-US" altLang="ko-KR" sz="2000" dirty="0">
                <a:solidFill>
                  <a:srgbClr val="FF0000"/>
                </a:solidFill>
              </a:rPr>
              <a:t>/</a:t>
            </a:r>
            <a:r>
              <a:rPr lang="ko-KR" altLang="en-US" sz="2000" dirty="0">
                <a:solidFill>
                  <a:srgbClr val="FF0000"/>
                </a:solidFill>
              </a:rPr>
              <a:t>오차율</a:t>
            </a:r>
            <a:r>
              <a:rPr lang="en-US" altLang="ko-KR" sz="2000" dirty="0">
                <a:solidFill>
                  <a:srgbClr val="FF0000"/>
                </a:solidFill>
              </a:rPr>
              <a:t>,  </a:t>
            </a:r>
            <a:r>
              <a:rPr lang="ko-KR" altLang="en-US" sz="2000" dirty="0">
                <a:solidFill>
                  <a:srgbClr val="FF0000"/>
                </a:solidFill>
              </a:rPr>
              <a:t>계산시간 등</a:t>
            </a:r>
            <a:r>
              <a:rPr lang="en-US" altLang="ko-KR" sz="2000" dirty="0">
                <a:solidFill>
                  <a:srgbClr val="FF0000"/>
                </a:solidFill>
              </a:rPr>
              <a:t>) </a:t>
            </a:r>
            <a:r>
              <a:rPr lang="ko-KR" altLang="en-US" sz="2000" dirty="0">
                <a:solidFill>
                  <a:srgbClr val="FF0000"/>
                </a:solidFill>
              </a:rPr>
              <a:t>제시</a:t>
            </a:r>
            <a:endParaRPr lang="en-US" altLang="ko-KR" sz="2000" dirty="0">
              <a:solidFill>
                <a:srgbClr val="FF0000"/>
              </a:solidFill>
            </a:endParaRPr>
          </a:p>
          <a:p>
            <a:pPr marL="0" indent="0" eaLnBrk="0" latinLnBrk="0" hangingPunct="0">
              <a:lnSpc>
                <a:spcPts val="3300"/>
              </a:lnSpc>
              <a:spcBef>
                <a:spcPts val="400"/>
              </a:spcBef>
              <a:buNone/>
            </a:pPr>
            <a:r>
              <a:rPr lang="ko-KR" altLang="en-US" sz="2000" dirty="0">
                <a:solidFill>
                  <a:srgbClr val="FF0000"/>
                </a:solidFill>
              </a:rPr>
              <a:t>         </a:t>
            </a:r>
            <a:r>
              <a:rPr lang="en-US" altLang="ko-KR" sz="2000" dirty="0">
                <a:solidFill>
                  <a:srgbClr val="FF0000"/>
                </a:solidFill>
              </a:rPr>
              <a:t>-  </a:t>
            </a:r>
            <a:r>
              <a:rPr lang="ko-KR" altLang="en-US" sz="2000" dirty="0">
                <a:solidFill>
                  <a:srgbClr val="FF0000"/>
                </a:solidFill>
              </a:rPr>
              <a:t>실험으로 확인된 결과 분석 </a:t>
            </a:r>
            <a:r>
              <a:rPr lang="en-US" altLang="ko-KR" sz="2000" dirty="0">
                <a:solidFill>
                  <a:srgbClr val="FF0000"/>
                </a:solidFill>
              </a:rPr>
              <a:t>(</a:t>
            </a:r>
            <a:r>
              <a:rPr lang="ko-KR" altLang="en-US" sz="2000" dirty="0">
                <a:solidFill>
                  <a:srgbClr val="FF0000"/>
                </a:solidFill>
              </a:rPr>
              <a:t>참고자료 결과와 일치 여부 확인</a:t>
            </a:r>
            <a:r>
              <a:rPr lang="en-US" altLang="ko-KR" sz="2000" dirty="0">
                <a:solidFill>
                  <a:srgbClr val="FF0000"/>
                </a:solidFill>
              </a:rPr>
              <a:t>)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995492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1107</TotalTime>
  <Words>626</Words>
  <Application>Microsoft Office PowerPoint</Application>
  <PresentationFormat>화면 슬라이드 쇼(4:3)</PresentationFormat>
  <Paragraphs>81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맑은 고딕</vt:lpstr>
      <vt:lpstr>Arial</vt:lpstr>
      <vt:lpstr>Calibri</vt:lpstr>
      <vt:lpstr>Calibri Light</vt:lpstr>
      <vt:lpstr>Office 테마</vt:lpstr>
      <vt:lpstr>  Hybrid Camera Pose Estimation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  주제(또는 제목) 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주제(또는 제목)</dc:title>
  <dc:creator>홍현기</dc:creator>
  <cp:lastModifiedBy>이준협</cp:lastModifiedBy>
  <cp:revision>75</cp:revision>
  <dcterms:created xsi:type="dcterms:W3CDTF">2021-04-14T07:58:12Z</dcterms:created>
  <dcterms:modified xsi:type="dcterms:W3CDTF">2021-04-29T05:58:50Z</dcterms:modified>
</cp:coreProperties>
</file>