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73" r:id="rId4"/>
    <p:sldId id="264" r:id="rId5"/>
    <p:sldId id="268" r:id="rId6"/>
    <p:sldId id="272" r:id="rId7"/>
    <p:sldId id="275" r:id="rId8"/>
    <p:sldId id="274" r:id="rId9"/>
    <p:sldId id="276" r:id="rId10"/>
    <p:sldId id="267" r:id="rId11"/>
    <p:sldId id="269" r:id="rId12"/>
    <p:sldId id="270" r:id="rId13"/>
    <p:sldId id="271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4A41-F269-4092-B2C0-B975592E19AD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E3813-F092-4CDA-BEB3-46360A7859AA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0.   Before Presentation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0374C-446F-4250-85E9-C5EB9FE38617}"/>
              </a:ext>
            </a:extLst>
          </p:cNvPr>
          <p:cNvSpPr txBox="1"/>
          <p:nvPr/>
        </p:nvSpPr>
        <p:spPr>
          <a:xfrm>
            <a:off x="755008" y="1845577"/>
            <a:ext cx="7633982" cy="331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600" dirty="0"/>
              <a:t>Posture</a:t>
            </a:r>
            <a:r>
              <a:rPr lang="ko-KR" altLang="en-US" sz="1600" dirty="0"/>
              <a:t> </a:t>
            </a:r>
            <a:r>
              <a:rPr lang="en-US" altLang="ko-KR" sz="1600" dirty="0"/>
              <a:t>estimation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sz="1600" dirty="0"/>
              <a:t>2D-3D match (structure-based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r>
              <a:rPr lang="en-US" altLang="ko-KR" sz="1600" dirty="0"/>
              <a:t>2D-2D match (structure-less posture estimation)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Tx/>
              <a:buChar char="-"/>
            </a:pPr>
            <a:endParaRPr lang="en-US" altLang="ko-KR" sz="1600" dirty="0"/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sz="1600" dirty="0"/>
              <a:t>NEW</a:t>
            </a:r>
            <a:r>
              <a:rPr lang="ko-KR" altLang="en-US" sz="1600" dirty="0"/>
              <a:t> </a:t>
            </a:r>
            <a:r>
              <a:rPr lang="en-US" altLang="ko-KR" sz="1600" dirty="0"/>
              <a:t>APPROACH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en-US" altLang="ko-KR" sz="1600" dirty="0"/>
              <a:t>-&gt; Use both 2D-3D match as well as 2D-2D match</a:t>
            </a:r>
          </a:p>
          <a:p>
            <a:pPr eaLnBrk="0" latinLnBrk="0" hangingPunct="0">
              <a:lnSpc>
                <a:spcPts val="3300"/>
              </a:lnSpc>
              <a:spcBef>
                <a:spcPts val="400"/>
              </a:spcBef>
            </a:pPr>
            <a:r>
              <a:rPr lang="ko-KR" altLang="en-US" sz="1600" dirty="0"/>
              <a:t>주어진 데이터에 따라 </a:t>
            </a:r>
            <a:r>
              <a:rPr lang="en-US" altLang="ko-KR" sz="1600" dirty="0"/>
              <a:t>solver</a:t>
            </a:r>
            <a:r>
              <a:rPr lang="ko-KR" altLang="en-US" sz="1600" dirty="0"/>
              <a:t>를 선택해서 </a:t>
            </a:r>
            <a:r>
              <a:rPr lang="en-US" altLang="ko-KR" sz="1600" dirty="0"/>
              <a:t>RANSAC</a:t>
            </a:r>
            <a:r>
              <a:rPr lang="ko-KR" altLang="en-US" sz="1600" dirty="0"/>
              <a:t>을 진행</a:t>
            </a:r>
            <a:endParaRPr lang="en-US" altLang="ko-KR" sz="16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DCC8267-C8EB-4528-8901-C8B98C5B8A84}"/>
              </a:ext>
            </a:extLst>
          </p:cNvPr>
          <p:cNvSpPr txBox="1">
            <a:spLocks/>
          </p:cNvSpPr>
          <p:nvPr/>
        </p:nvSpPr>
        <p:spPr>
          <a:xfrm>
            <a:off x="755008" y="546633"/>
            <a:ext cx="633368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u="sng" dirty="0">
                <a:latin typeface="+mj-ea"/>
              </a:rPr>
              <a:t>Hybrid Camera Pose Estimation</a:t>
            </a:r>
            <a:endParaRPr lang="ko-KR" altLang="en-US" sz="3600" b="1" u="sng" dirty="0"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6185D-A7EA-4DB6-A62C-1D7D5A0F4D09}"/>
              </a:ext>
            </a:extLst>
          </p:cNvPr>
          <p:cNvSpPr txBox="1"/>
          <p:nvPr/>
        </p:nvSpPr>
        <p:spPr>
          <a:xfrm>
            <a:off x="755008" y="5286461"/>
            <a:ext cx="7633982" cy="1412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b="1" dirty="0"/>
              <a:t>Problem</a:t>
            </a:r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2D-3D , 2D-2D match </a:t>
            </a:r>
            <a:r>
              <a:rPr lang="ko-KR" altLang="en-US" sz="1600" dirty="0"/>
              <a:t>쌍 데이터 수집에 어려움</a:t>
            </a:r>
            <a:endParaRPr lang="en-US" altLang="ko-KR" sz="1600" dirty="0"/>
          </a:p>
          <a:p>
            <a:pPr marL="285750" indent="-285750" eaLnBrk="0" latinLnBrk="0" hangingPunct="0">
              <a:lnSpc>
                <a:spcPts val="33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논문에 대한 전반적인 이해 부족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E42CFB-80A6-4364-9C11-16EF36327524}"/>
              </a:ext>
            </a:extLst>
          </p:cNvPr>
          <p:cNvSpPr/>
          <p:nvPr/>
        </p:nvSpPr>
        <p:spPr>
          <a:xfrm>
            <a:off x="679508" y="5402510"/>
            <a:ext cx="6543412" cy="129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4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B10554-4BAD-4FDD-A597-F071992F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2" y="1479502"/>
            <a:ext cx="4722215" cy="242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629174" y="1098958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Paper result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F6F38-1B64-4B5F-94B5-7D526CB67B33}"/>
              </a:ext>
            </a:extLst>
          </p:cNvPr>
          <p:cNvSpPr txBox="1"/>
          <p:nvPr/>
        </p:nvSpPr>
        <p:spPr>
          <a:xfrm>
            <a:off x="629174" y="3931639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15A76E-83DB-430F-9D54-CCE99DAB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15" y="3931639"/>
            <a:ext cx="2410161" cy="2705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0D6DD9-5EB1-4411-9EBD-881AC62DC91D}"/>
              </a:ext>
            </a:extLst>
          </p:cNvPr>
          <p:cNvCxnSpPr/>
          <p:nvPr/>
        </p:nvCxnSpPr>
        <p:spPr>
          <a:xfrm flipH="1">
            <a:off x="4345497" y="4899171"/>
            <a:ext cx="1258349" cy="226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54EF2-FB98-4033-9D4F-53F0417125F4}"/>
              </a:ext>
            </a:extLst>
          </p:cNvPr>
          <p:cNvSpPr txBox="1"/>
          <p:nvPr/>
        </p:nvSpPr>
        <p:spPr>
          <a:xfrm>
            <a:off x="5452844" y="3892055"/>
            <a:ext cx="337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Beam Curve </a:t>
            </a:r>
            <a:r>
              <a:rPr lang="ko-KR" altLang="en-US" dirty="0"/>
              <a:t> </a:t>
            </a:r>
            <a:r>
              <a:rPr lang="en-US" altLang="ko-KR" dirty="0"/>
              <a:t>– 25 sec</a:t>
            </a:r>
          </a:p>
          <a:p>
            <a:r>
              <a:rPr lang="en-US" altLang="ko-KR" dirty="0"/>
              <a:t>Create Edge Image   – 4 sec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6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3699545" y="240267"/>
            <a:ext cx="24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Paper result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0D6DD9-5EB1-4411-9EBD-881AC62DC91D}"/>
              </a:ext>
            </a:extLst>
          </p:cNvPr>
          <p:cNvCxnSpPr/>
          <p:nvPr/>
        </p:nvCxnSpPr>
        <p:spPr>
          <a:xfrm flipH="1">
            <a:off x="4345497" y="4899171"/>
            <a:ext cx="1258349" cy="226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E6FE812-4680-44AF-AE69-05A43404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780" y="703395"/>
            <a:ext cx="3783741" cy="59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3947020" y="1372781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result</a:t>
            </a:r>
            <a:endParaRPr lang="ko-KR" altLang="en-US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E08FBC7-0A71-49A5-AA80-68C6BC37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7" y="1973678"/>
            <a:ext cx="4138156" cy="2925168"/>
          </a:xfrm>
          <a:prstGeom prst="rect">
            <a:avLst/>
          </a:prstGeom>
        </p:spPr>
      </p:pic>
      <p:pic>
        <p:nvPicPr>
          <p:cNvPr id="8" name="그림 7" descr="그물, 심벌즈, 돌이(가) 표시된 사진&#10;&#10;자동 생성된 설명">
            <a:extLst>
              <a:ext uri="{FF2B5EF4-FFF2-40B4-BE49-F238E27FC236}">
                <a16:creationId xmlns:a16="http://schemas.microsoft.com/office/drawing/2014/main" id="{E0053C18-55FD-48D9-9C8C-BC473083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90" y="1973678"/>
            <a:ext cx="3794913" cy="29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1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1604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 </a:t>
            </a:r>
            <a:r>
              <a:rPr lang="ko-KR" altLang="en-US" sz="2000" b="1" dirty="0"/>
              <a:t>결과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B0E9B-AB0F-453B-96C3-C5D7764F9223}"/>
              </a:ext>
            </a:extLst>
          </p:cNvPr>
          <p:cNvSpPr txBox="1"/>
          <p:nvPr/>
        </p:nvSpPr>
        <p:spPr>
          <a:xfrm>
            <a:off x="2239861" y="145349"/>
            <a:ext cx="25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Additional data</a:t>
            </a:r>
            <a:endParaRPr lang="ko-KR" altLang="en-US" dirty="0"/>
          </a:p>
        </p:txBody>
      </p:sp>
      <p:pic>
        <p:nvPicPr>
          <p:cNvPr id="17" name="그림 16" descr="텍스트, 선화이(가) 표시된 사진&#10;&#10;자동 생성된 설명">
            <a:extLst>
              <a:ext uri="{FF2B5EF4-FFF2-40B4-BE49-F238E27FC236}">
                <a16:creationId xmlns:a16="http://schemas.microsoft.com/office/drawing/2014/main" id="{F1F789B6-1DF2-4258-B2D8-D8852B665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6" y="1028916"/>
            <a:ext cx="2017115" cy="2017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A267D8-A866-422A-8812-AA261AFB3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2" y="1028916"/>
            <a:ext cx="2017115" cy="2017115"/>
          </a:xfrm>
          <a:prstGeom prst="rect">
            <a:avLst/>
          </a:prstGeom>
        </p:spPr>
      </p:pic>
      <p:pic>
        <p:nvPicPr>
          <p:cNvPr id="23" name="그림 22" descr="오래된이(가) 표시된 사진&#10;&#10;자동 생성된 설명">
            <a:extLst>
              <a:ext uri="{FF2B5EF4-FFF2-40B4-BE49-F238E27FC236}">
                <a16:creationId xmlns:a16="http://schemas.microsoft.com/office/drawing/2014/main" id="{52E98FA9-9E5D-472C-9ACF-2B4AB4B00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1028916"/>
            <a:ext cx="2017115" cy="20171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655ED5-4C64-4923-9ED1-03BD28DDCA34}"/>
              </a:ext>
            </a:extLst>
          </p:cNvPr>
          <p:cNvSpPr txBox="1"/>
          <p:nvPr/>
        </p:nvSpPr>
        <p:spPr>
          <a:xfrm>
            <a:off x="1541695" y="569401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65FD54-EE0B-4196-A38E-396730BD70B9}"/>
              </a:ext>
            </a:extLst>
          </p:cNvPr>
          <p:cNvSpPr txBox="1"/>
          <p:nvPr/>
        </p:nvSpPr>
        <p:spPr>
          <a:xfrm>
            <a:off x="3822055" y="546923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Noise_1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ECF9AF-F166-47DA-B9B2-C96F58F6EABE}"/>
              </a:ext>
            </a:extLst>
          </p:cNvPr>
          <p:cNvSpPr txBox="1"/>
          <p:nvPr/>
        </p:nvSpPr>
        <p:spPr>
          <a:xfrm>
            <a:off x="6037102" y="546923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Noise_2</a:t>
            </a:r>
            <a:endParaRPr lang="ko-KR" altLang="en-US" dirty="0"/>
          </a:p>
        </p:txBody>
      </p:sp>
      <p:pic>
        <p:nvPicPr>
          <p:cNvPr id="29" name="그림 2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F54DB51-03BA-4BF4-A0AE-1C5128B3A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9" y="3320510"/>
            <a:ext cx="2063932" cy="2159790"/>
          </a:xfrm>
          <a:prstGeom prst="rect">
            <a:avLst/>
          </a:prstGeom>
        </p:spPr>
      </p:pic>
      <p:pic>
        <p:nvPicPr>
          <p:cNvPr id="31" name="그림 3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47E4A80-0587-4FD9-AD55-9DA210F5A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3320510"/>
            <a:ext cx="2087896" cy="2159788"/>
          </a:xfrm>
          <a:prstGeom prst="rect">
            <a:avLst/>
          </a:prstGeom>
        </p:spPr>
      </p:pic>
      <p:pic>
        <p:nvPicPr>
          <p:cNvPr id="33" name="그림 32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0AC8F27E-F491-4A5A-949D-129E1D779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45" y="3320510"/>
            <a:ext cx="2073086" cy="21570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21C14-46ED-41D7-9208-2977F4B91567}"/>
              </a:ext>
            </a:extLst>
          </p:cNvPr>
          <p:cNvSpPr txBox="1"/>
          <p:nvPr/>
        </p:nvSpPr>
        <p:spPr>
          <a:xfrm>
            <a:off x="193087" y="5621325"/>
            <a:ext cx="88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한계점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207183-9930-4BFC-BDA2-AD90008D6F6B}"/>
              </a:ext>
            </a:extLst>
          </p:cNvPr>
          <p:cNvSpPr txBox="1"/>
          <p:nvPr/>
        </p:nvSpPr>
        <p:spPr>
          <a:xfrm>
            <a:off x="1074420" y="5621325"/>
            <a:ext cx="774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curved edge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-&gt; no problem in straight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Low SNR detection -&gt; bad</a:t>
            </a:r>
            <a:r>
              <a:rPr lang="ko-KR" altLang="en-US" dirty="0"/>
              <a:t> </a:t>
            </a:r>
            <a:r>
              <a:rPr lang="en-US" altLang="ko-KR" dirty="0"/>
              <a:t>performance</a:t>
            </a:r>
            <a:r>
              <a:rPr lang="ko-KR" altLang="en-US" dirty="0"/>
              <a:t> </a:t>
            </a:r>
            <a:r>
              <a:rPr lang="en-US" altLang="ko-KR" dirty="0"/>
              <a:t>in clear image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6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536895" y="1317072"/>
            <a:ext cx="8498047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>
              <a:spcBef>
                <a:spcPts val="400"/>
              </a:spcBef>
            </a:pPr>
            <a:r>
              <a:rPr lang="en-US" altLang="ko-KR" b="1" dirty="0"/>
              <a:t>Idea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머신러닝에</a:t>
            </a:r>
            <a:r>
              <a:rPr lang="ko-KR" altLang="en-US" sz="1600" dirty="0"/>
              <a:t> 의존하지 않고 알고리즘적 해결방법을 제시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Divide &amp; Conquer </a:t>
            </a:r>
            <a:r>
              <a:rPr lang="ko-KR" altLang="en-US" sz="1600" dirty="0"/>
              <a:t>방식을 사용 </a:t>
            </a:r>
            <a:r>
              <a:rPr lang="en-US" altLang="ko-KR" sz="1600" dirty="0"/>
              <a:t>– </a:t>
            </a:r>
            <a:r>
              <a:rPr lang="ko-KR" altLang="en-US" sz="1600" dirty="0"/>
              <a:t>아이디어의 기본 틀은 학부생 수준에서 가능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eaLnBrk="0" latinLnBrk="0" hangingPunct="0">
              <a:spcBef>
                <a:spcPts val="400"/>
              </a:spcBef>
            </a:pPr>
            <a:r>
              <a:rPr lang="en-US" altLang="ko-KR" b="1" dirty="0"/>
              <a:t>Result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Multi Thread </a:t>
            </a:r>
            <a:r>
              <a:rPr lang="ko-KR" altLang="en-US" sz="1600" dirty="0"/>
              <a:t>환경이 아닌 </a:t>
            </a:r>
            <a:r>
              <a:rPr lang="en-US" altLang="ko-KR" sz="1600" dirty="0"/>
              <a:t>Single Thread </a:t>
            </a:r>
            <a:r>
              <a:rPr lang="ko-KR" altLang="en-US" sz="1600" dirty="0"/>
              <a:t>환경에서  돌렸을 경우 </a:t>
            </a:r>
            <a:r>
              <a:rPr lang="en-US" altLang="ko-KR" sz="1600" dirty="0"/>
              <a:t>(129 X 129</a:t>
            </a:r>
            <a:r>
              <a:rPr lang="ko-KR" altLang="en-US" sz="1600" dirty="0"/>
              <a:t>기준</a:t>
            </a:r>
            <a:r>
              <a:rPr lang="en-US" altLang="ko-KR" sz="1600" dirty="0"/>
              <a:t>) </a:t>
            </a:r>
          </a:p>
          <a:p>
            <a:pPr lvl="1" eaLnBrk="0" hangingPunct="0">
              <a:spcBef>
                <a:spcPts val="400"/>
              </a:spcBef>
            </a:pPr>
            <a:r>
              <a:rPr lang="ko-KR" altLang="en-US" sz="1600" dirty="0"/>
              <a:t>       가 걸렸으며 논문에서 제시한 </a:t>
            </a:r>
            <a:r>
              <a:rPr lang="en-US" altLang="ko-KR" sz="1600" dirty="0"/>
              <a:t>1</a:t>
            </a:r>
            <a:r>
              <a:rPr lang="ko-KR" altLang="en-US" sz="1600" dirty="0"/>
              <a:t>초와는 큰 차이가 있었다</a:t>
            </a:r>
            <a:r>
              <a:rPr lang="en-US" altLang="ko-KR" sz="1600" dirty="0"/>
              <a:t>.</a:t>
            </a:r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O(</a:t>
            </a:r>
            <a:r>
              <a:rPr lang="en-US" altLang="ko-KR" sz="1600" dirty="0" err="1"/>
              <a:t>NlogN</a:t>
            </a:r>
            <a:r>
              <a:rPr lang="en-US" altLang="ko-KR" sz="1600" dirty="0"/>
              <a:t>)</a:t>
            </a:r>
            <a:r>
              <a:rPr lang="ko-KR" altLang="en-US" sz="1600" dirty="0"/>
              <a:t>라는 고성능의 </a:t>
            </a:r>
            <a:r>
              <a:rPr lang="ko-KR" altLang="en-US" sz="1600" dirty="0" err="1"/>
              <a:t>시간복잡도를</a:t>
            </a:r>
            <a:r>
              <a:rPr lang="ko-KR" altLang="en-US" sz="1600" dirty="0"/>
              <a:t> 가진 알고리즘을 개발했지만 </a:t>
            </a:r>
            <a:r>
              <a:rPr lang="ko-KR" altLang="en-US" sz="1600" dirty="0" err="1"/>
              <a:t>멀티쓰레드로</a:t>
            </a:r>
            <a:r>
              <a:rPr lang="ko-KR" altLang="en-US" sz="1600" dirty="0"/>
              <a:t> 진행하지 않을 경우 작은 이미지 하나에도 </a:t>
            </a:r>
            <a:r>
              <a:rPr lang="ko-KR" altLang="en-US" sz="1600" dirty="0" err="1"/>
              <a:t>오래걸린다</a:t>
            </a:r>
            <a:endParaRPr lang="en-US" altLang="ko-KR" sz="1600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eaLnBrk="0" latinLnBrk="0" hangingPunct="0">
              <a:spcBef>
                <a:spcPts val="400"/>
              </a:spcBef>
            </a:pPr>
            <a:r>
              <a:rPr lang="ko-KR" altLang="en-US" b="1" dirty="0"/>
              <a:t>느낀 점 </a:t>
            </a:r>
            <a:endParaRPr lang="en-US" altLang="ko-KR" b="1" dirty="0"/>
          </a:p>
          <a:p>
            <a:pPr marL="742950" lvl="1" indent="-285750" ea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아이디어 자체는 쉽게 나올 수도 있겠지만 이를  구현하고 다양한 이미지에 대해 성능이 좋게 </a:t>
            </a:r>
            <a:r>
              <a:rPr lang="ko-KR" altLang="en-US" sz="1600" dirty="0" err="1"/>
              <a:t>나오는데까지</a:t>
            </a:r>
            <a:r>
              <a:rPr lang="ko-KR" altLang="en-US" sz="1600" dirty="0"/>
              <a:t> 발전시키는 것은  어려운 일이라고 생각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 </a:t>
            </a:r>
            <a:r>
              <a:rPr lang="ko-KR" altLang="en-US" sz="2000" b="1" dirty="0"/>
              <a:t>결론</a:t>
            </a:r>
            <a:r>
              <a:rPr lang="en-US" altLang="ko-KR" sz="2000" b="1" dirty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470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847288" y="1392572"/>
            <a:ext cx="7633982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 err="1"/>
              <a:t>Nati</a:t>
            </a:r>
            <a:r>
              <a:rPr lang="ko-KR" altLang="en-US" dirty="0"/>
              <a:t> </a:t>
            </a:r>
            <a:r>
              <a:rPr lang="en-US" altLang="ko-KR" dirty="0" err="1"/>
              <a:t>Ofir</a:t>
            </a:r>
            <a:r>
              <a:rPr lang="en-US" altLang="ko-KR" dirty="0"/>
              <a:t>- Fast Detection of Curved Edges at Low SNR – CVPR</a:t>
            </a:r>
            <a:r>
              <a:rPr lang="ko-KR" altLang="en-US" dirty="0"/>
              <a:t> </a:t>
            </a:r>
            <a:r>
              <a:rPr lang="en-US" altLang="ko-KR" dirty="0"/>
              <a:t>2016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 err="1"/>
              <a:t>Github</a:t>
            </a:r>
            <a:r>
              <a:rPr lang="en-US" altLang="ko-KR" dirty="0"/>
              <a:t> &amp; Code : https://natiofir.github.io/projectPage.html 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5. </a:t>
            </a:r>
            <a:r>
              <a:rPr lang="ko-KR" altLang="en-US" sz="2000" b="1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42646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84" y="1779530"/>
            <a:ext cx="8282031" cy="1655762"/>
          </a:xfrm>
        </p:spPr>
        <p:txBody>
          <a:bodyPr>
            <a:noAutofit/>
          </a:bodyPr>
          <a:lstStyle/>
          <a:p>
            <a:r>
              <a:rPr lang="en-US" altLang="ko-K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Fast Detection of Curved Edges at Low SNR</a:t>
            </a:r>
            <a:endParaRPr lang="ko-KR" altLang="en-US" sz="80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A2DC7-391F-4F8E-90A7-AD349851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2021. 6. 10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소프트웨어학과      </a:t>
            </a:r>
            <a:r>
              <a:rPr lang="en-US" altLang="ko-KR" dirty="0"/>
              <a:t>20162874</a:t>
            </a:r>
            <a:r>
              <a:rPr lang="ko-KR" altLang="en-US" dirty="0"/>
              <a:t>     이준협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367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최종발표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4DACD-96AE-45DA-8556-9646DB2D0097}"/>
              </a:ext>
            </a:extLst>
          </p:cNvPr>
          <p:cNvSpPr/>
          <p:nvPr/>
        </p:nvSpPr>
        <p:spPr>
          <a:xfrm>
            <a:off x="1143000" y="6367236"/>
            <a:ext cx="7550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 </a:t>
            </a:r>
            <a:r>
              <a:rPr lang="en-US" altLang="ko-KR" dirty="0"/>
              <a:t>: https://github.com/jjunhyub/computer_vision_project_final</a:t>
            </a:r>
          </a:p>
        </p:txBody>
      </p:sp>
    </p:spTree>
    <p:extLst>
      <p:ext uri="{BB962C8B-B14F-4D97-AF65-F5344CB8AC3E}">
        <p14:creationId xmlns:p14="http://schemas.microsoft.com/office/powerpoint/2010/main" val="300361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EE3813-F092-4CDA-BEB3-46360A7859AA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 </a:t>
            </a:r>
            <a:r>
              <a:rPr lang="ko-KR" altLang="en-US" sz="2000" b="1" dirty="0"/>
              <a:t>목적 및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CED4-18E2-4D44-A834-B81226857BF0}"/>
              </a:ext>
            </a:extLst>
          </p:cNvPr>
          <p:cNvSpPr txBox="1"/>
          <p:nvPr/>
        </p:nvSpPr>
        <p:spPr>
          <a:xfrm>
            <a:off x="755009" y="1367406"/>
            <a:ext cx="7633982" cy="9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1800" b="1" dirty="0"/>
              <a:t>Edge Detection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1600" dirty="0"/>
              <a:t>영상 내부 객체의 경계면에 해당하는 </a:t>
            </a:r>
            <a:r>
              <a:rPr lang="en-US" altLang="ko-KR" sz="1600" dirty="0"/>
              <a:t>pixel</a:t>
            </a:r>
            <a:r>
              <a:rPr lang="ko-KR" altLang="en-US" sz="1600" dirty="0"/>
              <a:t>을 찾아내는 과정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sobel</a:t>
            </a:r>
            <a:r>
              <a:rPr lang="en-US" altLang="ko-KR" sz="1600" dirty="0"/>
              <a:t>, canny,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99B3-EDF8-4797-ACB3-7C52BDE602E3}"/>
              </a:ext>
            </a:extLst>
          </p:cNvPr>
          <p:cNvSpPr txBox="1"/>
          <p:nvPr/>
        </p:nvSpPr>
        <p:spPr>
          <a:xfrm>
            <a:off x="755009" y="2420243"/>
            <a:ext cx="7633982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b="1" dirty="0"/>
              <a:t>Existing Detection Problems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Slow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Specific type of edge detection</a:t>
            </a:r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Only for high SNR (</a:t>
            </a:r>
            <a:r>
              <a:rPr lang="ko-KR" altLang="en-US" sz="1600" dirty="0"/>
              <a:t>선명한 이미지</a:t>
            </a:r>
            <a:r>
              <a:rPr lang="en-US" altLang="ko-KR" sz="1600" dirty="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269221-3A43-45BA-81EA-C1F164F75579}"/>
              </a:ext>
            </a:extLst>
          </p:cNvPr>
          <p:cNvCxnSpPr/>
          <p:nvPr/>
        </p:nvCxnSpPr>
        <p:spPr>
          <a:xfrm>
            <a:off x="855677" y="4160268"/>
            <a:ext cx="570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8136E-5BC7-43E2-B876-871A5D76221A}"/>
              </a:ext>
            </a:extLst>
          </p:cNvPr>
          <p:cNvSpPr txBox="1"/>
          <p:nvPr/>
        </p:nvSpPr>
        <p:spPr>
          <a:xfrm>
            <a:off x="1595307" y="3863844"/>
            <a:ext cx="5770227" cy="94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High Performance Edge Detection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-  Curved edge, Low SNR, Fast Algorithm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2ED4B-E59C-47BE-835A-1E06A487E187}"/>
              </a:ext>
            </a:extLst>
          </p:cNvPr>
          <p:cNvSpPr txBox="1"/>
          <p:nvPr/>
        </p:nvSpPr>
        <p:spPr>
          <a:xfrm>
            <a:off x="755009" y="5620624"/>
            <a:ext cx="5629013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b="1" dirty="0"/>
              <a:t>C</a:t>
            </a:r>
            <a:r>
              <a:rPr lang="en-US" altLang="ko-KR" sz="1600" dirty="0"/>
              <a:t>omputer Vision</a:t>
            </a:r>
            <a:r>
              <a:rPr lang="ko-KR" altLang="en-US" sz="1600" dirty="0"/>
              <a:t>에서 다양하게 활용 가능한 분야</a:t>
            </a:r>
            <a:endParaRPr lang="en-US" altLang="ko-KR" sz="1600" dirty="0"/>
          </a:p>
          <a:p>
            <a:pPr marL="285750" indent="-285750" eaLnBrk="0" latinLnBrk="0" hangingPunct="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Edge Detection</a:t>
            </a:r>
            <a:r>
              <a:rPr lang="ko-KR" altLang="en-US" sz="1600" dirty="0"/>
              <a:t>을 토대로 더 상위 개념의 </a:t>
            </a:r>
            <a:r>
              <a:rPr lang="en-US" altLang="ko-KR" sz="1600" dirty="0"/>
              <a:t>Detection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048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360D2-416F-4675-88FC-830C566BC823}"/>
              </a:ext>
            </a:extLst>
          </p:cNvPr>
          <p:cNvSpPr txBox="1"/>
          <p:nvPr/>
        </p:nvSpPr>
        <p:spPr>
          <a:xfrm>
            <a:off x="461394" y="1107347"/>
            <a:ext cx="81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Idea :  </a:t>
            </a:r>
            <a:r>
              <a:rPr lang="ko-KR" altLang="en-US" dirty="0"/>
              <a:t>영상을</a:t>
            </a:r>
            <a:r>
              <a:rPr lang="en-US" altLang="ko-KR" dirty="0"/>
              <a:t> </a:t>
            </a:r>
            <a:r>
              <a:rPr lang="ko-KR" altLang="en-US" dirty="0"/>
              <a:t>최소크기까지 쪼갠 후 </a:t>
            </a:r>
            <a:r>
              <a:rPr lang="en-US" altLang="ko-KR" dirty="0"/>
              <a:t>curve edge</a:t>
            </a:r>
            <a:r>
              <a:rPr lang="ko-KR" altLang="en-US" dirty="0"/>
              <a:t>들을 합쳐서 올라오자</a:t>
            </a:r>
            <a:endParaRPr lang="en-US" altLang="ko-KR" dirty="0"/>
          </a:p>
          <a:p>
            <a:r>
              <a:rPr lang="en-US" altLang="ko-KR" dirty="0"/>
              <a:t>		(Divide &amp; Conquer)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42883-5C42-43A8-9665-F890E6142D4D}"/>
              </a:ext>
            </a:extLst>
          </p:cNvPr>
          <p:cNvSpPr txBox="1"/>
          <p:nvPr/>
        </p:nvSpPr>
        <p:spPr>
          <a:xfrm>
            <a:off x="520117" y="1795244"/>
            <a:ext cx="7818540" cy="254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&lt;Beam Curve Binary</a:t>
            </a:r>
            <a:r>
              <a:rPr lang="ko-KR" altLang="en-US" b="1" dirty="0"/>
              <a:t> </a:t>
            </a:r>
            <a:r>
              <a:rPr lang="en-US" altLang="ko-KR" b="1" dirty="0"/>
              <a:t>Tree&gt;</a:t>
            </a:r>
            <a:r>
              <a:rPr lang="ko-KR" altLang="en-US" b="1" dirty="0"/>
              <a:t>  </a:t>
            </a:r>
            <a:r>
              <a:rPr lang="en-US" altLang="ko-KR" dirty="0"/>
              <a:t>-&gt; </a:t>
            </a:r>
            <a:r>
              <a:rPr lang="ko-KR" altLang="en-US" dirty="0"/>
              <a:t>새로운 자료구조 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노드는 특정 이미지의 영역을 의미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노드는  </a:t>
            </a:r>
            <a:r>
              <a:rPr lang="en-US" altLang="ko-KR" sz="1600" dirty="0"/>
              <a:t>[R, L, C, P]</a:t>
            </a:r>
            <a:r>
              <a:rPr lang="ko-KR" altLang="en-US" sz="1600" dirty="0"/>
              <a:t>를 가진다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 – intensity difference  between two side of candidate curve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 – candidate curve’s total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 – average contrast (R/L) – </a:t>
            </a:r>
            <a:r>
              <a:rPr lang="ko-KR" altLang="en-US" sz="1600" dirty="0"/>
              <a:t>이후 </a:t>
            </a:r>
            <a:r>
              <a:rPr lang="en-US" altLang="ko-KR" sz="1600" dirty="0"/>
              <a:t>edge reduction </a:t>
            </a:r>
            <a:r>
              <a:rPr lang="ko-KR" altLang="en-US" sz="1600" dirty="0"/>
              <a:t>과정에서 사용한다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 – candidate curve’s pixels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5BE824-216D-4A27-A782-6CCC2130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4508559"/>
            <a:ext cx="4526945" cy="4582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2262B1-4CB5-4E91-A021-AB5A0851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50" y="4274249"/>
            <a:ext cx="3541377" cy="2281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EC5695-88EB-4868-9CA3-5DD2354C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589" y="1782613"/>
            <a:ext cx="1656242" cy="1846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B6E29-251B-4468-BBF6-F896E6448A66}"/>
              </a:ext>
            </a:extLst>
          </p:cNvPr>
          <p:cNvSpPr txBox="1"/>
          <p:nvPr/>
        </p:nvSpPr>
        <p:spPr>
          <a:xfrm>
            <a:off x="520117" y="5105400"/>
            <a:ext cx="46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후보군을 합쳐가는 과정이 반복되면</a:t>
            </a:r>
            <a:endParaRPr lang="en-US" altLang="ko-KR" sz="1600" dirty="0"/>
          </a:p>
          <a:p>
            <a:r>
              <a:rPr lang="en-US" altLang="ko-KR" sz="1600" dirty="0"/>
              <a:t>candidate curve</a:t>
            </a:r>
            <a:r>
              <a:rPr lang="ko-KR" altLang="en-US" sz="1600" dirty="0"/>
              <a:t>가 기하급수적으로 커진다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08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360D2-416F-4675-88FC-830C566BC823}"/>
              </a:ext>
            </a:extLst>
          </p:cNvPr>
          <p:cNvSpPr txBox="1"/>
          <p:nvPr/>
        </p:nvSpPr>
        <p:spPr>
          <a:xfrm>
            <a:off x="3992233" y="1219779"/>
            <a:ext cx="4791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Bottom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Level</a:t>
            </a:r>
          </a:p>
          <a:p>
            <a:endParaRPr lang="en-US" altLang="ko-KR" sz="1600" b="1" dirty="0"/>
          </a:p>
          <a:p>
            <a:r>
              <a:rPr lang="ko-KR" altLang="en-US" sz="1600" dirty="0"/>
              <a:t>최하위 영역까지 내려올 경우 경계면에서 달라지는 두 점을 찾아 선분으로 연결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모든 후보군을 </a:t>
            </a:r>
            <a:r>
              <a:rPr lang="en-US" altLang="ko-KR" sz="1600" dirty="0" err="1"/>
              <a:t>BeamCurve</a:t>
            </a:r>
            <a:r>
              <a:rPr lang="en-US" altLang="ko-KR" sz="1600" dirty="0"/>
              <a:t> </a:t>
            </a:r>
            <a:r>
              <a:rPr lang="ko-KR" altLang="en-US" sz="1600" dirty="0"/>
              <a:t>자료구조에 넣어준다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70DEC-1A50-4C2A-9D25-B779E06B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197065"/>
            <a:ext cx="3181350" cy="1485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A70E1F-3019-4BC6-8AB2-A8CE26C4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27" y="2976580"/>
            <a:ext cx="3267075" cy="3457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A69D59-4F5B-4EF8-B67B-F490ECC541EC}"/>
              </a:ext>
            </a:extLst>
          </p:cNvPr>
          <p:cNvSpPr txBox="1"/>
          <p:nvPr/>
        </p:nvSpPr>
        <p:spPr>
          <a:xfrm>
            <a:off x="3992233" y="3105769"/>
            <a:ext cx="479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Coarser Level</a:t>
            </a:r>
          </a:p>
          <a:p>
            <a:endParaRPr lang="en-US" altLang="ko-KR" sz="1600" b="1" dirty="0"/>
          </a:p>
          <a:p>
            <a:r>
              <a:rPr lang="ko-KR" altLang="en-US" sz="1600" dirty="0"/>
              <a:t>붙어있는 두 영역을 합쳐주는 과정 </a:t>
            </a:r>
            <a:r>
              <a:rPr lang="en-US" altLang="ko-KR" sz="1600" dirty="0"/>
              <a:t>(conquer)</a:t>
            </a:r>
          </a:p>
          <a:p>
            <a:r>
              <a:rPr lang="en-US" altLang="ko-KR" sz="1600" dirty="0"/>
              <a:t> 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6EBBB-5D7E-4151-A696-80FBDC11D08A}"/>
              </a:ext>
            </a:extLst>
          </p:cNvPr>
          <p:cNvSpPr/>
          <p:nvPr/>
        </p:nvSpPr>
        <p:spPr>
          <a:xfrm>
            <a:off x="4211273" y="4429208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4F55AC-3AAF-44EC-A2FC-22689A71ED55}"/>
              </a:ext>
            </a:extLst>
          </p:cNvPr>
          <p:cNvSpPr/>
          <p:nvPr/>
        </p:nvSpPr>
        <p:spPr>
          <a:xfrm>
            <a:off x="5532978" y="4429208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764045-E86D-449E-AB41-8C24CA87BB25}"/>
              </a:ext>
            </a:extLst>
          </p:cNvPr>
          <p:cNvSpPr/>
          <p:nvPr/>
        </p:nvSpPr>
        <p:spPr>
          <a:xfrm>
            <a:off x="6370975" y="4368156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96E9C0B-A893-4E31-AA37-80968C2B4765}"/>
              </a:ext>
            </a:extLst>
          </p:cNvPr>
          <p:cNvSpPr/>
          <p:nvPr/>
        </p:nvSpPr>
        <p:spPr>
          <a:xfrm>
            <a:off x="4150221" y="4878108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016B6BB-7168-4307-8CC4-0D7065E053F1}"/>
              </a:ext>
            </a:extLst>
          </p:cNvPr>
          <p:cNvSpPr/>
          <p:nvPr/>
        </p:nvSpPr>
        <p:spPr>
          <a:xfrm>
            <a:off x="5471926" y="500021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C80CCA57-A6B7-4814-AE73-3ECD8AFCAC6B}"/>
              </a:ext>
            </a:extLst>
          </p:cNvPr>
          <p:cNvSpPr/>
          <p:nvPr/>
        </p:nvSpPr>
        <p:spPr>
          <a:xfrm>
            <a:off x="4219662" y="4790114"/>
            <a:ext cx="1283516" cy="352337"/>
          </a:xfrm>
          <a:custGeom>
            <a:avLst/>
            <a:gdLst>
              <a:gd name="connsiteX0" fmla="*/ 0 w 1283516"/>
              <a:gd name="connsiteY0" fmla="*/ 151002 h 352337"/>
              <a:gd name="connsiteX1" fmla="*/ 41945 w 1283516"/>
              <a:gd name="connsiteY1" fmla="*/ 125835 h 352337"/>
              <a:gd name="connsiteX2" fmla="*/ 92279 w 1283516"/>
              <a:gd name="connsiteY2" fmla="*/ 100668 h 352337"/>
              <a:gd name="connsiteX3" fmla="*/ 125835 w 1283516"/>
              <a:gd name="connsiteY3" fmla="*/ 75501 h 352337"/>
              <a:gd name="connsiteX4" fmla="*/ 176169 w 1283516"/>
              <a:gd name="connsiteY4" fmla="*/ 58723 h 352337"/>
              <a:gd name="connsiteX5" fmla="*/ 427839 w 1283516"/>
              <a:gd name="connsiteY5" fmla="*/ 0 h 352337"/>
              <a:gd name="connsiteX6" fmla="*/ 469784 w 1283516"/>
              <a:gd name="connsiteY6" fmla="*/ 8389 h 352337"/>
              <a:gd name="connsiteX7" fmla="*/ 520118 w 1283516"/>
              <a:gd name="connsiteY7" fmla="*/ 75501 h 352337"/>
              <a:gd name="connsiteX8" fmla="*/ 528507 w 1283516"/>
              <a:gd name="connsiteY8" fmla="*/ 117446 h 352337"/>
              <a:gd name="connsiteX9" fmla="*/ 536896 w 1283516"/>
              <a:gd name="connsiteY9" fmla="*/ 142613 h 352337"/>
              <a:gd name="connsiteX10" fmla="*/ 469784 w 1283516"/>
              <a:gd name="connsiteY10" fmla="*/ 167780 h 352337"/>
              <a:gd name="connsiteX11" fmla="*/ 394283 w 1283516"/>
              <a:gd name="connsiteY11" fmla="*/ 192947 h 352337"/>
              <a:gd name="connsiteX12" fmla="*/ 385894 w 1283516"/>
              <a:gd name="connsiteY12" fmla="*/ 335559 h 352337"/>
              <a:gd name="connsiteX13" fmla="*/ 436228 w 1283516"/>
              <a:gd name="connsiteY13" fmla="*/ 352337 h 352337"/>
              <a:gd name="connsiteX14" fmla="*/ 813732 w 1283516"/>
              <a:gd name="connsiteY14" fmla="*/ 335559 h 352337"/>
              <a:gd name="connsiteX15" fmla="*/ 872455 w 1283516"/>
              <a:gd name="connsiteY15" fmla="*/ 327170 h 352337"/>
              <a:gd name="connsiteX16" fmla="*/ 1140903 w 1283516"/>
              <a:gd name="connsiteY16" fmla="*/ 318781 h 352337"/>
              <a:gd name="connsiteX17" fmla="*/ 1182848 w 1283516"/>
              <a:gd name="connsiteY17" fmla="*/ 310392 h 352337"/>
              <a:gd name="connsiteX18" fmla="*/ 1249960 w 1283516"/>
              <a:gd name="connsiteY18" fmla="*/ 302003 h 352337"/>
              <a:gd name="connsiteX19" fmla="*/ 1283516 w 1283516"/>
              <a:gd name="connsiteY19" fmla="*/ 293614 h 35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516" h="352337">
                <a:moveTo>
                  <a:pt x="0" y="151002"/>
                </a:moveTo>
                <a:cubicBezTo>
                  <a:pt x="13982" y="142613"/>
                  <a:pt x="27631" y="133643"/>
                  <a:pt x="41945" y="125835"/>
                </a:cubicBezTo>
                <a:cubicBezTo>
                  <a:pt x="58413" y="116853"/>
                  <a:pt x="76194" y="110319"/>
                  <a:pt x="92279" y="100668"/>
                </a:cubicBezTo>
                <a:cubicBezTo>
                  <a:pt x="104268" y="93474"/>
                  <a:pt x="113329" y="81754"/>
                  <a:pt x="125835" y="75501"/>
                </a:cubicBezTo>
                <a:cubicBezTo>
                  <a:pt x="141653" y="67592"/>
                  <a:pt x="159081" y="63280"/>
                  <a:pt x="176169" y="58723"/>
                </a:cubicBezTo>
                <a:cubicBezTo>
                  <a:pt x="357700" y="10315"/>
                  <a:pt x="318196" y="18274"/>
                  <a:pt x="427839" y="0"/>
                </a:cubicBezTo>
                <a:cubicBezTo>
                  <a:pt x="441821" y="2796"/>
                  <a:pt x="457320" y="1464"/>
                  <a:pt x="469784" y="8389"/>
                </a:cubicBezTo>
                <a:cubicBezTo>
                  <a:pt x="499137" y="24696"/>
                  <a:pt x="506579" y="48424"/>
                  <a:pt x="520118" y="75501"/>
                </a:cubicBezTo>
                <a:cubicBezTo>
                  <a:pt x="522914" y="89483"/>
                  <a:pt x="525049" y="103613"/>
                  <a:pt x="528507" y="117446"/>
                </a:cubicBezTo>
                <a:cubicBezTo>
                  <a:pt x="530652" y="126025"/>
                  <a:pt x="543610" y="136858"/>
                  <a:pt x="536896" y="142613"/>
                </a:cubicBezTo>
                <a:cubicBezTo>
                  <a:pt x="518756" y="158162"/>
                  <a:pt x="491838" y="158591"/>
                  <a:pt x="469784" y="167780"/>
                </a:cubicBezTo>
                <a:cubicBezTo>
                  <a:pt x="405664" y="194497"/>
                  <a:pt x="468799" y="178044"/>
                  <a:pt x="394283" y="192947"/>
                </a:cubicBezTo>
                <a:cubicBezTo>
                  <a:pt x="374579" y="242206"/>
                  <a:pt x="354833" y="273438"/>
                  <a:pt x="385894" y="335559"/>
                </a:cubicBezTo>
                <a:cubicBezTo>
                  <a:pt x="393803" y="351377"/>
                  <a:pt x="436228" y="352337"/>
                  <a:pt x="436228" y="352337"/>
                </a:cubicBezTo>
                <a:lnTo>
                  <a:pt x="813732" y="335559"/>
                </a:lnTo>
                <a:cubicBezTo>
                  <a:pt x="833472" y="334420"/>
                  <a:pt x="852708" y="328183"/>
                  <a:pt x="872455" y="327170"/>
                </a:cubicBezTo>
                <a:cubicBezTo>
                  <a:pt x="961864" y="322585"/>
                  <a:pt x="1051420" y="321577"/>
                  <a:pt x="1140903" y="318781"/>
                </a:cubicBezTo>
                <a:cubicBezTo>
                  <a:pt x="1154885" y="315985"/>
                  <a:pt x="1168755" y="312560"/>
                  <a:pt x="1182848" y="310392"/>
                </a:cubicBezTo>
                <a:cubicBezTo>
                  <a:pt x="1205131" y="306964"/>
                  <a:pt x="1227722" y="305709"/>
                  <a:pt x="1249960" y="302003"/>
                </a:cubicBezTo>
                <a:cubicBezTo>
                  <a:pt x="1261333" y="300108"/>
                  <a:pt x="1283516" y="293614"/>
                  <a:pt x="1283516" y="29361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28C7A71-6240-4420-A38C-CA0019871011}"/>
              </a:ext>
            </a:extLst>
          </p:cNvPr>
          <p:cNvSpPr/>
          <p:nvPr/>
        </p:nvSpPr>
        <p:spPr>
          <a:xfrm>
            <a:off x="5553512" y="4437776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1DC763-BAD3-444F-BEFA-CB858E483B9D}"/>
              </a:ext>
            </a:extLst>
          </p:cNvPr>
          <p:cNvSpPr txBox="1"/>
          <p:nvPr/>
        </p:nvSpPr>
        <p:spPr>
          <a:xfrm>
            <a:off x="3713094" y="475449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320ACC-F5F2-4F0D-8017-56D63ACCEDB3}"/>
              </a:ext>
            </a:extLst>
          </p:cNvPr>
          <p:cNvSpPr txBox="1"/>
          <p:nvPr/>
        </p:nvSpPr>
        <p:spPr>
          <a:xfrm>
            <a:off x="5096050" y="4622312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ED20C3-5A3D-4058-A012-19D5341D71C7}"/>
              </a:ext>
            </a:extLst>
          </p:cNvPr>
          <p:cNvSpPr txBox="1"/>
          <p:nvPr/>
        </p:nvSpPr>
        <p:spPr>
          <a:xfrm>
            <a:off x="6444873" y="4029350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A78FD43-D38B-4B6C-91D5-F024F27E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35" y="5629832"/>
            <a:ext cx="4526945" cy="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44BD0-CA65-4CEA-84F8-188A6502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7" y="1895913"/>
            <a:ext cx="3623970" cy="1556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97CD52-6437-4947-90BE-8A2F7615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4171203"/>
            <a:ext cx="3900807" cy="1458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5DE3CD-32F2-4256-B1C2-AB85693E3502}"/>
              </a:ext>
            </a:extLst>
          </p:cNvPr>
          <p:cNvSpPr txBox="1"/>
          <p:nvPr/>
        </p:nvSpPr>
        <p:spPr>
          <a:xfrm>
            <a:off x="645952" y="1518408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Rectangular</a:t>
            </a:r>
            <a:r>
              <a:rPr lang="ko-KR" altLang="en-US" dirty="0"/>
              <a:t> </a:t>
            </a:r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7D3511-235C-4824-9225-4AFD76A69BC5}"/>
              </a:ext>
            </a:extLst>
          </p:cNvPr>
          <p:cNvSpPr txBox="1"/>
          <p:nvPr/>
        </p:nvSpPr>
        <p:spPr>
          <a:xfrm>
            <a:off x="637563" y="3756854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Triangular</a:t>
            </a:r>
            <a:r>
              <a:rPr lang="ko-KR" altLang="en-US" dirty="0"/>
              <a:t> </a:t>
            </a:r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107347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논문에서는 </a:t>
            </a:r>
            <a:r>
              <a:rPr lang="en-US" altLang="ko-KR" dirty="0"/>
              <a:t>5x5 </a:t>
            </a:r>
            <a:r>
              <a:rPr lang="ko-KR" altLang="en-US" dirty="0"/>
              <a:t>를 최소 영역으로 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F4FBC-230E-4C83-9DAF-26241BF8DD49}"/>
              </a:ext>
            </a:extLst>
          </p:cNvPr>
          <p:cNvSpPr txBox="1"/>
          <p:nvPr/>
        </p:nvSpPr>
        <p:spPr>
          <a:xfrm>
            <a:off x="704675" y="5863905"/>
            <a:ext cx="692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논문에서는 </a:t>
            </a:r>
            <a:r>
              <a:rPr lang="en-US" altLang="ko-KR" dirty="0"/>
              <a:t>Rectangular Partition</a:t>
            </a:r>
            <a:r>
              <a:rPr lang="ko-KR" altLang="en-US" dirty="0"/>
              <a:t>으로만 진행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F643764-1C3B-4DFF-AADA-55E4EBFB19E2}"/>
              </a:ext>
            </a:extLst>
          </p:cNvPr>
          <p:cNvCxnSpPr/>
          <p:nvPr/>
        </p:nvCxnSpPr>
        <p:spPr>
          <a:xfrm>
            <a:off x="3053593" y="1887740"/>
            <a:ext cx="0" cy="156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6C59FB-EF12-4101-8425-A8F3A6C314BE}"/>
              </a:ext>
            </a:extLst>
          </p:cNvPr>
          <p:cNvCxnSpPr/>
          <p:nvPr/>
        </p:nvCxnSpPr>
        <p:spPr>
          <a:xfrm flipH="1">
            <a:off x="6778305" y="2632495"/>
            <a:ext cx="411060" cy="956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3A2E9E0-D5C5-40B8-A9B0-B98F44B9B724}"/>
              </a:ext>
            </a:extLst>
          </p:cNvPr>
          <p:cNvCxnSpPr>
            <a:cxnSpLocks/>
          </p:cNvCxnSpPr>
          <p:nvPr/>
        </p:nvCxnSpPr>
        <p:spPr>
          <a:xfrm flipH="1">
            <a:off x="5817618" y="3642087"/>
            <a:ext cx="910352" cy="1036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CA475-5355-4511-9CE7-49F3551768B5}"/>
              </a:ext>
            </a:extLst>
          </p:cNvPr>
          <p:cNvCxnSpPr>
            <a:cxnSpLocks/>
          </p:cNvCxnSpPr>
          <p:nvPr/>
        </p:nvCxnSpPr>
        <p:spPr>
          <a:xfrm>
            <a:off x="6769915" y="3650477"/>
            <a:ext cx="0" cy="1001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9698A6D-C256-4208-8287-4DE4A10C5C4B}"/>
              </a:ext>
            </a:extLst>
          </p:cNvPr>
          <p:cNvCxnSpPr>
            <a:cxnSpLocks/>
          </p:cNvCxnSpPr>
          <p:nvPr/>
        </p:nvCxnSpPr>
        <p:spPr>
          <a:xfrm>
            <a:off x="7168393" y="2782896"/>
            <a:ext cx="545285" cy="820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DC5FDF4-4367-4382-96D7-F8D7BB4F6303}"/>
              </a:ext>
            </a:extLst>
          </p:cNvPr>
          <p:cNvCxnSpPr>
            <a:cxnSpLocks/>
          </p:cNvCxnSpPr>
          <p:nvPr/>
        </p:nvCxnSpPr>
        <p:spPr>
          <a:xfrm>
            <a:off x="7768058" y="3652357"/>
            <a:ext cx="889382" cy="99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F2F9708-7A2E-4956-BD45-CB031E4BECC3}"/>
              </a:ext>
            </a:extLst>
          </p:cNvPr>
          <p:cNvCxnSpPr>
            <a:cxnSpLocks/>
          </p:cNvCxnSpPr>
          <p:nvPr/>
        </p:nvCxnSpPr>
        <p:spPr>
          <a:xfrm>
            <a:off x="7713678" y="3603737"/>
            <a:ext cx="12434" cy="104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62EF0B79-66F0-45A6-AB01-6E5D532D6E57}"/>
              </a:ext>
            </a:extLst>
          </p:cNvPr>
          <p:cNvSpPr/>
          <p:nvPr/>
        </p:nvSpPr>
        <p:spPr>
          <a:xfrm>
            <a:off x="6971252" y="2473103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5D0AE6-A593-4843-BC10-FF3EAD4F37E0}"/>
              </a:ext>
            </a:extLst>
          </p:cNvPr>
          <p:cNvSpPr/>
          <p:nvPr/>
        </p:nvSpPr>
        <p:spPr>
          <a:xfrm>
            <a:off x="6568507" y="3406596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9EB27F-57C8-4712-B882-37210572235A}"/>
              </a:ext>
            </a:extLst>
          </p:cNvPr>
          <p:cNvSpPr/>
          <p:nvPr/>
        </p:nvSpPr>
        <p:spPr>
          <a:xfrm>
            <a:off x="7516537" y="3389817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A591CED-9995-4F50-9E77-28F7C6295BE5}"/>
              </a:ext>
            </a:extLst>
          </p:cNvPr>
          <p:cNvSpPr/>
          <p:nvPr/>
        </p:nvSpPr>
        <p:spPr>
          <a:xfrm>
            <a:off x="5620477" y="4473198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0D9905-CC5E-4F6E-B1D5-E5A669C0D9ED}"/>
              </a:ext>
            </a:extLst>
          </p:cNvPr>
          <p:cNvSpPr/>
          <p:nvPr/>
        </p:nvSpPr>
        <p:spPr>
          <a:xfrm>
            <a:off x="6568507" y="4456419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79A127-FCDC-4349-923C-B37934F46398}"/>
              </a:ext>
            </a:extLst>
          </p:cNvPr>
          <p:cNvSpPr/>
          <p:nvPr/>
        </p:nvSpPr>
        <p:spPr>
          <a:xfrm>
            <a:off x="7516537" y="4456419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33A24D-8EDF-40B1-8403-83A5EB578A24}"/>
              </a:ext>
            </a:extLst>
          </p:cNvPr>
          <p:cNvSpPr/>
          <p:nvPr/>
        </p:nvSpPr>
        <p:spPr>
          <a:xfrm>
            <a:off x="8464567" y="4439640"/>
            <a:ext cx="394282" cy="3942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116A61-ACB6-406F-BEDA-63182ABF920F}"/>
              </a:ext>
            </a:extLst>
          </p:cNvPr>
          <p:cNvSpPr txBox="1"/>
          <p:nvPr/>
        </p:nvSpPr>
        <p:spPr>
          <a:xfrm>
            <a:off x="4924338" y="2506659"/>
            <a:ext cx="339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52D8E1-475C-47E4-874A-24E7084C73F8}"/>
              </a:ext>
            </a:extLst>
          </p:cNvPr>
          <p:cNvSpPr txBox="1"/>
          <p:nvPr/>
        </p:nvSpPr>
        <p:spPr>
          <a:xfrm>
            <a:off x="4278386" y="4439640"/>
            <a:ext cx="5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5x5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50C78-653D-42E2-8488-0093E4E984B2}"/>
              </a:ext>
            </a:extLst>
          </p:cNvPr>
          <p:cNvSpPr txBox="1"/>
          <p:nvPr/>
        </p:nvSpPr>
        <p:spPr>
          <a:xfrm>
            <a:off x="4223821" y="3379040"/>
            <a:ext cx="62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5x10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038FF5-6C0D-4D91-9A45-C839CEDEDA23}"/>
              </a:ext>
            </a:extLst>
          </p:cNvPr>
          <p:cNvSpPr txBox="1"/>
          <p:nvPr/>
        </p:nvSpPr>
        <p:spPr>
          <a:xfrm>
            <a:off x="4140738" y="2498053"/>
            <a:ext cx="8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10x10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59B0398-E65B-480F-BAC2-B66C40B2FC19}"/>
              </a:ext>
            </a:extLst>
          </p:cNvPr>
          <p:cNvCxnSpPr>
            <a:cxnSpLocks/>
          </p:cNvCxnSpPr>
          <p:nvPr/>
        </p:nvCxnSpPr>
        <p:spPr>
          <a:xfrm>
            <a:off x="4903402" y="2325016"/>
            <a:ext cx="0" cy="265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</a:t>
            </a:r>
            <a:r>
              <a:rPr lang="ko-KR" altLang="en-US" sz="2000" b="1" dirty="0"/>
              <a:t>내용 이해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1" y="1952245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Original</a:t>
            </a:r>
            <a:r>
              <a:rPr lang="ko-KR" altLang="en-US" b="1" dirty="0"/>
              <a:t> </a:t>
            </a:r>
            <a:r>
              <a:rPr lang="en-US" altLang="ko-KR" b="1" dirty="0"/>
              <a:t>Version    O(N^1.5)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C7FC1-5F97-47E9-B7C1-2FEFEC4D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2" y="549063"/>
            <a:ext cx="2590800" cy="1485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7155E8F-C414-48C7-9661-46445F22191D}"/>
              </a:ext>
            </a:extLst>
          </p:cNvPr>
          <p:cNvSpPr txBox="1"/>
          <p:nvPr/>
        </p:nvSpPr>
        <p:spPr>
          <a:xfrm>
            <a:off x="645951" y="2510475"/>
            <a:ext cx="8185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가능한 모든 </a:t>
            </a:r>
            <a:r>
              <a:rPr lang="en-US" altLang="ko-KR" sz="1600" dirty="0"/>
              <a:t> </a:t>
            </a:r>
            <a:r>
              <a:rPr lang="ko-KR" altLang="en-US" sz="1600" dirty="0"/>
              <a:t>곡선의 조합을 구해보고 </a:t>
            </a:r>
            <a:r>
              <a:rPr lang="en-US" altLang="ko-KR" sz="1600" dirty="0"/>
              <a:t>threshold</a:t>
            </a:r>
            <a:r>
              <a:rPr lang="ko-KR" altLang="en-US" sz="1600" dirty="0"/>
              <a:t>로 걸러낸 후  합쳐서 상위 노드로 보낸다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92197-CC00-45D8-904A-F55383B19A73}"/>
              </a:ext>
            </a:extLst>
          </p:cNvPr>
          <p:cNvSpPr txBox="1"/>
          <p:nvPr/>
        </p:nvSpPr>
        <p:spPr>
          <a:xfrm>
            <a:off x="645951" y="3324541"/>
            <a:ext cx="4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Optimized</a:t>
            </a:r>
            <a:r>
              <a:rPr lang="ko-KR" altLang="en-US" b="1" dirty="0"/>
              <a:t> </a:t>
            </a:r>
            <a:r>
              <a:rPr lang="en-US" altLang="ko-KR" b="1" dirty="0"/>
              <a:t>Version      O(</a:t>
            </a:r>
            <a:r>
              <a:rPr lang="en-US" altLang="ko-KR" b="1" dirty="0" err="1"/>
              <a:t>NlogN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592F03-0964-4D64-8518-623360C4CE81}"/>
              </a:ext>
            </a:extLst>
          </p:cNvPr>
          <p:cNvSpPr txBox="1"/>
          <p:nvPr/>
        </p:nvSpPr>
        <p:spPr>
          <a:xfrm>
            <a:off x="645951" y="3920175"/>
            <a:ext cx="415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양쪽 영역에서 각각  </a:t>
            </a:r>
            <a:r>
              <a:rPr lang="en-US" altLang="ko-KR" sz="1600" dirty="0"/>
              <a:t>v12</a:t>
            </a:r>
            <a:r>
              <a:rPr lang="ko-KR" altLang="en-US" sz="1600" dirty="0"/>
              <a:t>로 끝나는 곡선들 중</a:t>
            </a:r>
            <a:endParaRPr lang="en-US" altLang="ko-KR" sz="1600" dirty="0"/>
          </a:p>
          <a:p>
            <a:r>
              <a:rPr lang="ko-KR" altLang="en-US" sz="1600" dirty="0"/>
              <a:t>  점수가 높았던 곡선을 뽑아 해당 </a:t>
            </a:r>
            <a:r>
              <a:rPr lang="en-US" altLang="ko-KR" sz="1600" dirty="0"/>
              <a:t>point</a:t>
            </a:r>
            <a:r>
              <a:rPr lang="ko-KR" altLang="en-US" sz="1600" dirty="0"/>
              <a:t>로 끝나는 모든</a:t>
            </a:r>
            <a:r>
              <a:rPr lang="en-US" altLang="ko-KR" sz="1600" dirty="0"/>
              <a:t> </a:t>
            </a:r>
            <a:r>
              <a:rPr lang="ko-KR" altLang="en-US" sz="1600" dirty="0"/>
              <a:t>곡선들만 확인해준다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8293686-8C66-41C0-853B-B1533B2C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2" y="3177225"/>
            <a:ext cx="2590800" cy="14859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97FCD-70B4-490F-B0C8-513EE9FEADC1}"/>
              </a:ext>
            </a:extLst>
          </p:cNvPr>
          <p:cNvCxnSpPr>
            <a:cxnSpLocks/>
          </p:cNvCxnSpPr>
          <p:nvPr/>
        </p:nvCxnSpPr>
        <p:spPr>
          <a:xfrm>
            <a:off x="5433060" y="3973515"/>
            <a:ext cx="998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685E32-ACBD-4E00-BF2C-E8AB9FAEEC13}"/>
              </a:ext>
            </a:extLst>
          </p:cNvPr>
          <p:cNvSpPr txBox="1"/>
          <p:nvPr/>
        </p:nvSpPr>
        <p:spPr>
          <a:xfrm>
            <a:off x="4988932" y="3819626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v12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9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구현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015068"/>
            <a:ext cx="8254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Base code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저자가 </a:t>
            </a:r>
            <a:r>
              <a:rPr lang="en-US" altLang="ko-KR" sz="1600" dirty="0" err="1"/>
              <a:t>opencv</a:t>
            </a:r>
            <a:r>
              <a:rPr lang="ko-KR" altLang="en-US" sz="1600" dirty="0"/>
              <a:t>를 활용한 </a:t>
            </a:r>
            <a:r>
              <a:rPr lang="en-US" altLang="ko-KR" sz="1600" dirty="0"/>
              <a:t>c</a:t>
            </a:r>
            <a:r>
              <a:rPr lang="ko-KR" altLang="en-US" sz="1600" dirty="0"/>
              <a:t>코드 제공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Changes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Image</a:t>
            </a:r>
            <a:r>
              <a:rPr lang="ko-KR" altLang="en-US" sz="1600" dirty="0"/>
              <a:t>가 클 경우 이미지를 쪼개 </a:t>
            </a:r>
            <a:r>
              <a:rPr lang="en-US" altLang="ko-KR" sz="1600" dirty="0"/>
              <a:t>multi thread</a:t>
            </a:r>
            <a:r>
              <a:rPr lang="ko-KR" altLang="en-US" sz="1600" dirty="0"/>
              <a:t>로 돌아가도록 구현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실행 문제 발생 </a:t>
            </a:r>
            <a:r>
              <a:rPr lang="en-US" altLang="ko-KR" sz="1600" dirty="0"/>
              <a:t>-&gt; single thread </a:t>
            </a:r>
            <a:r>
              <a:rPr lang="ko-KR" altLang="en-US" sz="1600" dirty="0"/>
              <a:t>로 코드 수정 </a:t>
            </a:r>
            <a:r>
              <a:rPr lang="en-US" altLang="ko-KR" sz="1600" dirty="0"/>
              <a:t>-&gt;  runtime </a:t>
            </a:r>
            <a:r>
              <a:rPr lang="ko-KR" altLang="en-US" sz="1600" dirty="0"/>
              <a:t>시간 증가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논문에서는 </a:t>
            </a:r>
            <a:r>
              <a:rPr lang="en-US" altLang="ko-KR" sz="1600" dirty="0"/>
              <a:t>1</a:t>
            </a:r>
            <a:r>
              <a:rPr lang="ko-KR" altLang="en-US" sz="1600" dirty="0"/>
              <a:t>초가 걸린다고 하였지만 실제로는 약 </a:t>
            </a:r>
            <a:r>
              <a:rPr lang="en-US" altLang="ko-KR" sz="1600" dirty="0"/>
              <a:t>4</a:t>
            </a:r>
            <a:r>
              <a:rPr lang="ko-KR" altLang="en-US" sz="1600" dirty="0"/>
              <a:t>초 소요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50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053587-4FA6-4704-8D69-CD6788A7F1F7}"/>
              </a:ext>
            </a:extLst>
          </p:cNvPr>
          <p:cNvSpPr txBox="1"/>
          <p:nvPr/>
        </p:nvSpPr>
        <p:spPr>
          <a:xfrm>
            <a:off x="360727" y="503340"/>
            <a:ext cx="654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구현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F1E3-5FB4-4C78-AEE1-EDD2B4EAAF53}"/>
              </a:ext>
            </a:extLst>
          </p:cNvPr>
          <p:cNvSpPr txBox="1"/>
          <p:nvPr/>
        </p:nvSpPr>
        <p:spPr>
          <a:xfrm>
            <a:off x="645952" y="1015068"/>
            <a:ext cx="8254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Changes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기존 </a:t>
            </a:r>
            <a:r>
              <a:rPr lang="en-US" altLang="ko-KR" sz="1600" dirty="0"/>
              <a:t>: Optimized version</a:t>
            </a:r>
            <a:r>
              <a:rPr lang="ko-KR" altLang="en-US" sz="1600" dirty="0"/>
              <a:t>에서 곡선탐지를 위해 점수가 높은 순으로 정렬을 하여 올려준다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변경 </a:t>
            </a:r>
            <a:r>
              <a:rPr lang="en-US" altLang="ko-KR" sz="1600" dirty="0"/>
              <a:t>: </a:t>
            </a:r>
            <a:r>
              <a:rPr lang="ko-KR" altLang="en-US" sz="1600" dirty="0"/>
              <a:t>겹치는 선분은</a:t>
            </a:r>
            <a:r>
              <a:rPr lang="en-US" altLang="ko-KR" sz="1600" dirty="0"/>
              <a:t> </a:t>
            </a:r>
            <a:r>
              <a:rPr lang="ko-KR" altLang="en-US" sz="1600" dirty="0"/>
              <a:t>나누어진 방향에 따라 </a:t>
            </a:r>
            <a:r>
              <a:rPr lang="ko-KR" altLang="en-US" sz="1600" dirty="0" err="1"/>
              <a:t>정해져있다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따라서 정렬할 때 곡선 우선으로 정렬하고 나서 </a:t>
            </a:r>
            <a:endParaRPr lang="en-US" altLang="ko-KR" sz="1600" dirty="0"/>
          </a:p>
          <a:p>
            <a:r>
              <a:rPr lang="en-US" altLang="ko-KR" sz="1600" dirty="0"/>
              <a:t>	   </a:t>
            </a:r>
            <a:r>
              <a:rPr lang="ko-KR" altLang="en-US" sz="1600" dirty="0"/>
              <a:t>점수가 높은 순으로 정렬해  잘못 선택하는 경우를 없애려고 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아이디어 도출 후 시도했지만 아직 미완</a:t>
            </a:r>
            <a:endParaRPr lang="en-US" altLang="ko-KR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A576435-69B0-4860-838A-DAFA40746EAF}"/>
              </a:ext>
            </a:extLst>
          </p:cNvPr>
          <p:cNvSpPr/>
          <p:nvPr/>
        </p:nvSpPr>
        <p:spPr>
          <a:xfrm>
            <a:off x="4637449" y="4158290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B2C0B9-07EE-43DE-9AAB-A1E7B06E1C76}"/>
              </a:ext>
            </a:extLst>
          </p:cNvPr>
          <p:cNvSpPr/>
          <p:nvPr/>
        </p:nvSpPr>
        <p:spPr>
          <a:xfrm>
            <a:off x="5959154" y="4158290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AC107A8-F1D0-4846-847E-B56D7BF53FEE}"/>
              </a:ext>
            </a:extLst>
          </p:cNvPr>
          <p:cNvSpPr/>
          <p:nvPr/>
        </p:nvSpPr>
        <p:spPr>
          <a:xfrm>
            <a:off x="6797151" y="4097238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D58A1F6-9834-433F-9C2E-951CCAD8573D}"/>
              </a:ext>
            </a:extLst>
          </p:cNvPr>
          <p:cNvSpPr/>
          <p:nvPr/>
        </p:nvSpPr>
        <p:spPr>
          <a:xfrm>
            <a:off x="4576397" y="460719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7C32BA8-7566-4575-83E9-F777D0191A5E}"/>
              </a:ext>
            </a:extLst>
          </p:cNvPr>
          <p:cNvSpPr/>
          <p:nvPr/>
        </p:nvSpPr>
        <p:spPr>
          <a:xfrm>
            <a:off x="5898102" y="4729294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0DE8AD71-DDB8-419E-9020-BB7D08501A74}"/>
              </a:ext>
            </a:extLst>
          </p:cNvPr>
          <p:cNvSpPr/>
          <p:nvPr/>
        </p:nvSpPr>
        <p:spPr>
          <a:xfrm>
            <a:off x="4645838" y="4519196"/>
            <a:ext cx="1283516" cy="352337"/>
          </a:xfrm>
          <a:custGeom>
            <a:avLst/>
            <a:gdLst>
              <a:gd name="connsiteX0" fmla="*/ 0 w 1283516"/>
              <a:gd name="connsiteY0" fmla="*/ 151002 h 352337"/>
              <a:gd name="connsiteX1" fmla="*/ 41945 w 1283516"/>
              <a:gd name="connsiteY1" fmla="*/ 125835 h 352337"/>
              <a:gd name="connsiteX2" fmla="*/ 92279 w 1283516"/>
              <a:gd name="connsiteY2" fmla="*/ 100668 h 352337"/>
              <a:gd name="connsiteX3" fmla="*/ 125835 w 1283516"/>
              <a:gd name="connsiteY3" fmla="*/ 75501 h 352337"/>
              <a:gd name="connsiteX4" fmla="*/ 176169 w 1283516"/>
              <a:gd name="connsiteY4" fmla="*/ 58723 h 352337"/>
              <a:gd name="connsiteX5" fmla="*/ 427839 w 1283516"/>
              <a:gd name="connsiteY5" fmla="*/ 0 h 352337"/>
              <a:gd name="connsiteX6" fmla="*/ 469784 w 1283516"/>
              <a:gd name="connsiteY6" fmla="*/ 8389 h 352337"/>
              <a:gd name="connsiteX7" fmla="*/ 520118 w 1283516"/>
              <a:gd name="connsiteY7" fmla="*/ 75501 h 352337"/>
              <a:gd name="connsiteX8" fmla="*/ 528507 w 1283516"/>
              <a:gd name="connsiteY8" fmla="*/ 117446 h 352337"/>
              <a:gd name="connsiteX9" fmla="*/ 536896 w 1283516"/>
              <a:gd name="connsiteY9" fmla="*/ 142613 h 352337"/>
              <a:gd name="connsiteX10" fmla="*/ 469784 w 1283516"/>
              <a:gd name="connsiteY10" fmla="*/ 167780 h 352337"/>
              <a:gd name="connsiteX11" fmla="*/ 394283 w 1283516"/>
              <a:gd name="connsiteY11" fmla="*/ 192947 h 352337"/>
              <a:gd name="connsiteX12" fmla="*/ 385894 w 1283516"/>
              <a:gd name="connsiteY12" fmla="*/ 335559 h 352337"/>
              <a:gd name="connsiteX13" fmla="*/ 436228 w 1283516"/>
              <a:gd name="connsiteY13" fmla="*/ 352337 h 352337"/>
              <a:gd name="connsiteX14" fmla="*/ 813732 w 1283516"/>
              <a:gd name="connsiteY14" fmla="*/ 335559 h 352337"/>
              <a:gd name="connsiteX15" fmla="*/ 872455 w 1283516"/>
              <a:gd name="connsiteY15" fmla="*/ 327170 h 352337"/>
              <a:gd name="connsiteX16" fmla="*/ 1140903 w 1283516"/>
              <a:gd name="connsiteY16" fmla="*/ 318781 h 352337"/>
              <a:gd name="connsiteX17" fmla="*/ 1182848 w 1283516"/>
              <a:gd name="connsiteY17" fmla="*/ 310392 h 352337"/>
              <a:gd name="connsiteX18" fmla="*/ 1249960 w 1283516"/>
              <a:gd name="connsiteY18" fmla="*/ 302003 h 352337"/>
              <a:gd name="connsiteX19" fmla="*/ 1283516 w 1283516"/>
              <a:gd name="connsiteY19" fmla="*/ 293614 h 35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516" h="352337">
                <a:moveTo>
                  <a:pt x="0" y="151002"/>
                </a:moveTo>
                <a:cubicBezTo>
                  <a:pt x="13982" y="142613"/>
                  <a:pt x="27631" y="133643"/>
                  <a:pt x="41945" y="125835"/>
                </a:cubicBezTo>
                <a:cubicBezTo>
                  <a:pt x="58413" y="116853"/>
                  <a:pt x="76194" y="110319"/>
                  <a:pt x="92279" y="100668"/>
                </a:cubicBezTo>
                <a:cubicBezTo>
                  <a:pt x="104268" y="93474"/>
                  <a:pt x="113329" y="81754"/>
                  <a:pt x="125835" y="75501"/>
                </a:cubicBezTo>
                <a:cubicBezTo>
                  <a:pt x="141653" y="67592"/>
                  <a:pt x="159081" y="63280"/>
                  <a:pt x="176169" y="58723"/>
                </a:cubicBezTo>
                <a:cubicBezTo>
                  <a:pt x="357700" y="10315"/>
                  <a:pt x="318196" y="18274"/>
                  <a:pt x="427839" y="0"/>
                </a:cubicBezTo>
                <a:cubicBezTo>
                  <a:pt x="441821" y="2796"/>
                  <a:pt x="457320" y="1464"/>
                  <a:pt x="469784" y="8389"/>
                </a:cubicBezTo>
                <a:cubicBezTo>
                  <a:pt x="499137" y="24696"/>
                  <a:pt x="506579" y="48424"/>
                  <a:pt x="520118" y="75501"/>
                </a:cubicBezTo>
                <a:cubicBezTo>
                  <a:pt x="522914" y="89483"/>
                  <a:pt x="525049" y="103613"/>
                  <a:pt x="528507" y="117446"/>
                </a:cubicBezTo>
                <a:cubicBezTo>
                  <a:pt x="530652" y="126025"/>
                  <a:pt x="543610" y="136858"/>
                  <a:pt x="536896" y="142613"/>
                </a:cubicBezTo>
                <a:cubicBezTo>
                  <a:pt x="518756" y="158162"/>
                  <a:pt x="491838" y="158591"/>
                  <a:pt x="469784" y="167780"/>
                </a:cubicBezTo>
                <a:cubicBezTo>
                  <a:pt x="405664" y="194497"/>
                  <a:pt x="468799" y="178044"/>
                  <a:pt x="394283" y="192947"/>
                </a:cubicBezTo>
                <a:cubicBezTo>
                  <a:pt x="374579" y="242206"/>
                  <a:pt x="354833" y="273438"/>
                  <a:pt x="385894" y="335559"/>
                </a:cubicBezTo>
                <a:cubicBezTo>
                  <a:pt x="393803" y="351377"/>
                  <a:pt x="436228" y="352337"/>
                  <a:pt x="436228" y="352337"/>
                </a:cubicBezTo>
                <a:lnTo>
                  <a:pt x="813732" y="335559"/>
                </a:lnTo>
                <a:cubicBezTo>
                  <a:pt x="833472" y="334420"/>
                  <a:pt x="852708" y="328183"/>
                  <a:pt x="872455" y="327170"/>
                </a:cubicBezTo>
                <a:cubicBezTo>
                  <a:pt x="961864" y="322585"/>
                  <a:pt x="1051420" y="321577"/>
                  <a:pt x="1140903" y="318781"/>
                </a:cubicBezTo>
                <a:cubicBezTo>
                  <a:pt x="1154885" y="315985"/>
                  <a:pt x="1168755" y="312560"/>
                  <a:pt x="1182848" y="310392"/>
                </a:cubicBezTo>
                <a:cubicBezTo>
                  <a:pt x="1205131" y="306964"/>
                  <a:pt x="1227722" y="305709"/>
                  <a:pt x="1249960" y="302003"/>
                </a:cubicBezTo>
                <a:cubicBezTo>
                  <a:pt x="1261333" y="300108"/>
                  <a:pt x="1283516" y="293614"/>
                  <a:pt x="1283516" y="29361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C8451C7B-AC7C-4CBD-ABD4-9DE56256A497}"/>
              </a:ext>
            </a:extLst>
          </p:cNvPr>
          <p:cNvSpPr/>
          <p:nvPr/>
        </p:nvSpPr>
        <p:spPr>
          <a:xfrm>
            <a:off x="5979688" y="4166858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BC5A8-C06F-46F3-957A-1E9B57008B14}"/>
              </a:ext>
            </a:extLst>
          </p:cNvPr>
          <p:cNvSpPr txBox="1"/>
          <p:nvPr/>
        </p:nvSpPr>
        <p:spPr>
          <a:xfrm>
            <a:off x="4139270" y="4483576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F2FA60-639E-4364-BF54-3EECB6623AC6}"/>
              </a:ext>
            </a:extLst>
          </p:cNvPr>
          <p:cNvSpPr txBox="1"/>
          <p:nvPr/>
        </p:nvSpPr>
        <p:spPr>
          <a:xfrm>
            <a:off x="5522226" y="435139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1B55EB-6A38-41EA-B323-8483AF509395}"/>
              </a:ext>
            </a:extLst>
          </p:cNvPr>
          <p:cNvSpPr/>
          <p:nvPr/>
        </p:nvSpPr>
        <p:spPr>
          <a:xfrm>
            <a:off x="7434893" y="4675738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59B5224-E9CF-4627-90C8-BB6A13D3E655}"/>
              </a:ext>
            </a:extLst>
          </p:cNvPr>
          <p:cNvSpPr/>
          <p:nvPr/>
        </p:nvSpPr>
        <p:spPr>
          <a:xfrm>
            <a:off x="7373841" y="524674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6D01DCD4-5A85-4BFD-A6B5-0EEEF998955F}"/>
              </a:ext>
            </a:extLst>
          </p:cNvPr>
          <p:cNvSpPr/>
          <p:nvPr/>
        </p:nvSpPr>
        <p:spPr>
          <a:xfrm>
            <a:off x="7455427" y="4684306"/>
            <a:ext cx="956583" cy="604007"/>
          </a:xfrm>
          <a:custGeom>
            <a:avLst/>
            <a:gdLst>
              <a:gd name="connsiteX0" fmla="*/ 880844 w 956583"/>
              <a:gd name="connsiteY0" fmla="*/ 0 h 604007"/>
              <a:gd name="connsiteX1" fmla="*/ 838899 w 956583"/>
              <a:gd name="connsiteY1" fmla="*/ 25167 h 604007"/>
              <a:gd name="connsiteX2" fmla="*/ 813732 w 956583"/>
              <a:gd name="connsiteY2" fmla="*/ 92279 h 604007"/>
              <a:gd name="connsiteX3" fmla="*/ 830510 w 956583"/>
              <a:gd name="connsiteY3" fmla="*/ 201336 h 604007"/>
              <a:gd name="connsiteX4" fmla="*/ 838899 w 956583"/>
              <a:gd name="connsiteY4" fmla="*/ 234892 h 604007"/>
              <a:gd name="connsiteX5" fmla="*/ 872455 w 956583"/>
              <a:gd name="connsiteY5" fmla="*/ 293615 h 604007"/>
              <a:gd name="connsiteX6" fmla="*/ 906011 w 956583"/>
              <a:gd name="connsiteY6" fmla="*/ 318782 h 604007"/>
              <a:gd name="connsiteX7" fmla="*/ 931178 w 956583"/>
              <a:gd name="connsiteY7" fmla="*/ 343949 h 604007"/>
              <a:gd name="connsiteX8" fmla="*/ 956345 w 956583"/>
              <a:gd name="connsiteY8" fmla="*/ 402672 h 604007"/>
              <a:gd name="connsiteX9" fmla="*/ 939567 w 956583"/>
              <a:gd name="connsiteY9" fmla="*/ 520118 h 604007"/>
              <a:gd name="connsiteX10" fmla="*/ 922789 w 956583"/>
              <a:gd name="connsiteY10" fmla="*/ 545285 h 604007"/>
              <a:gd name="connsiteX11" fmla="*/ 889233 w 956583"/>
              <a:gd name="connsiteY11" fmla="*/ 553674 h 604007"/>
              <a:gd name="connsiteX12" fmla="*/ 788565 w 956583"/>
              <a:gd name="connsiteY12" fmla="*/ 587230 h 604007"/>
              <a:gd name="connsiteX13" fmla="*/ 671119 w 956583"/>
              <a:gd name="connsiteY13" fmla="*/ 570452 h 604007"/>
              <a:gd name="connsiteX14" fmla="*/ 620785 w 956583"/>
              <a:gd name="connsiteY14" fmla="*/ 520118 h 604007"/>
              <a:gd name="connsiteX15" fmla="*/ 570451 w 956583"/>
              <a:gd name="connsiteY15" fmla="*/ 478173 h 604007"/>
              <a:gd name="connsiteX16" fmla="*/ 520117 w 956583"/>
              <a:gd name="connsiteY16" fmla="*/ 419450 h 604007"/>
              <a:gd name="connsiteX17" fmla="*/ 411060 w 956583"/>
              <a:gd name="connsiteY17" fmla="*/ 335560 h 604007"/>
              <a:gd name="connsiteX18" fmla="*/ 192947 w 956583"/>
              <a:gd name="connsiteY18" fmla="*/ 369116 h 604007"/>
              <a:gd name="connsiteX19" fmla="*/ 159391 w 956583"/>
              <a:gd name="connsiteY19" fmla="*/ 394283 h 604007"/>
              <a:gd name="connsiteX20" fmla="*/ 109057 w 956583"/>
              <a:gd name="connsiteY20" fmla="*/ 478173 h 604007"/>
              <a:gd name="connsiteX21" fmla="*/ 83890 w 956583"/>
              <a:gd name="connsiteY21" fmla="*/ 503340 h 604007"/>
              <a:gd name="connsiteX22" fmla="*/ 50334 w 956583"/>
              <a:gd name="connsiteY22" fmla="*/ 562063 h 604007"/>
              <a:gd name="connsiteX23" fmla="*/ 0 w 956583"/>
              <a:gd name="connsiteY23" fmla="*/ 604007 h 60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56583" h="604007">
                <a:moveTo>
                  <a:pt x="880844" y="0"/>
                </a:moveTo>
                <a:cubicBezTo>
                  <a:pt x="866862" y="8389"/>
                  <a:pt x="850429" y="13637"/>
                  <a:pt x="838899" y="25167"/>
                </a:cubicBezTo>
                <a:cubicBezTo>
                  <a:pt x="824276" y="39790"/>
                  <a:pt x="818413" y="73554"/>
                  <a:pt x="813732" y="92279"/>
                </a:cubicBezTo>
                <a:cubicBezTo>
                  <a:pt x="819325" y="128631"/>
                  <a:pt x="824118" y="165116"/>
                  <a:pt x="830510" y="201336"/>
                </a:cubicBezTo>
                <a:cubicBezTo>
                  <a:pt x="832514" y="212690"/>
                  <a:pt x="834128" y="224396"/>
                  <a:pt x="838899" y="234892"/>
                </a:cubicBezTo>
                <a:cubicBezTo>
                  <a:pt x="848228" y="255416"/>
                  <a:pt x="858371" y="276011"/>
                  <a:pt x="872455" y="293615"/>
                </a:cubicBezTo>
                <a:cubicBezTo>
                  <a:pt x="881189" y="304533"/>
                  <a:pt x="895395" y="309683"/>
                  <a:pt x="906011" y="318782"/>
                </a:cubicBezTo>
                <a:cubicBezTo>
                  <a:pt x="915019" y="326503"/>
                  <a:pt x="922789" y="335560"/>
                  <a:pt x="931178" y="343949"/>
                </a:cubicBezTo>
                <a:cubicBezTo>
                  <a:pt x="939567" y="363523"/>
                  <a:pt x="955332" y="381400"/>
                  <a:pt x="956345" y="402672"/>
                </a:cubicBezTo>
                <a:cubicBezTo>
                  <a:pt x="958226" y="442173"/>
                  <a:pt x="948625" y="481623"/>
                  <a:pt x="939567" y="520118"/>
                </a:cubicBezTo>
                <a:cubicBezTo>
                  <a:pt x="937258" y="529932"/>
                  <a:pt x="931178" y="539692"/>
                  <a:pt x="922789" y="545285"/>
                </a:cubicBezTo>
                <a:cubicBezTo>
                  <a:pt x="913196" y="551680"/>
                  <a:pt x="900068" y="549734"/>
                  <a:pt x="889233" y="553674"/>
                </a:cubicBezTo>
                <a:cubicBezTo>
                  <a:pt x="788901" y="590158"/>
                  <a:pt x="870477" y="570848"/>
                  <a:pt x="788565" y="587230"/>
                </a:cubicBezTo>
                <a:cubicBezTo>
                  <a:pt x="749416" y="581637"/>
                  <a:pt x="707837" y="585139"/>
                  <a:pt x="671119" y="570452"/>
                </a:cubicBezTo>
                <a:cubicBezTo>
                  <a:pt x="649088" y="561640"/>
                  <a:pt x="638276" y="536151"/>
                  <a:pt x="620785" y="520118"/>
                </a:cubicBezTo>
                <a:cubicBezTo>
                  <a:pt x="604686" y="505360"/>
                  <a:pt x="585894" y="493616"/>
                  <a:pt x="570451" y="478173"/>
                </a:cubicBezTo>
                <a:cubicBezTo>
                  <a:pt x="552221" y="459943"/>
                  <a:pt x="539330" y="436641"/>
                  <a:pt x="520117" y="419450"/>
                </a:cubicBezTo>
                <a:cubicBezTo>
                  <a:pt x="485938" y="388869"/>
                  <a:pt x="411060" y="335560"/>
                  <a:pt x="411060" y="335560"/>
                </a:cubicBezTo>
                <a:cubicBezTo>
                  <a:pt x="246410" y="349877"/>
                  <a:pt x="265842" y="317048"/>
                  <a:pt x="192947" y="369116"/>
                </a:cubicBezTo>
                <a:cubicBezTo>
                  <a:pt x="181570" y="377243"/>
                  <a:pt x="170576" y="385894"/>
                  <a:pt x="159391" y="394283"/>
                </a:cubicBezTo>
                <a:cubicBezTo>
                  <a:pt x="156549" y="399256"/>
                  <a:pt x="122368" y="462200"/>
                  <a:pt x="109057" y="478173"/>
                </a:cubicBezTo>
                <a:cubicBezTo>
                  <a:pt x="101462" y="487287"/>
                  <a:pt x="91485" y="494226"/>
                  <a:pt x="83890" y="503340"/>
                </a:cubicBezTo>
                <a:cubicBezTo>
                  <a:pt x="27716" y="570749"/>
                  <a:pt x="111882" y="480000"/>
                  <a:pt x="50334" y="562063"/>
                </a:cubicBezTo>
                <a:cubicBezTo>
                  <a:pt x="27548" y="592443"/>
                  <a:pt x="24921" y="591546"/>
                  <a:pt x="0" y="60400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E3260C-C7D1-450A-B9F1-13071EF54836}"/>
              </a:ext>
            </a:extLst>
          </p:cNvPr>
          <p:cNvSpPr/>
          <p:nvPr/>
        </p:nvSpPr>
        <p:spPr>
          <a:xfrm>
            <a:off x="7429657" y="3758413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7815CC2-3D17-430D-8099-F563839C3D74}"/>
              </a:ext>
            </a:extLst>
          </p:cNvPr>
          <p:cNvSpPr/>
          <p:nvPr/>
        </p:nvSpPr>
        <p:spPr>
          <a:xfrm>
            <a:off x="7794906" y="3697361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653C13-FEC5-4BF0-A264-8C2CF5CA23AC}"/>
              </a:ext>
            </a:extLst>
          </p:cNvPr>
          <p:cNvSpPr txBox="1"/>
          <p:nvPr/>
        </p:nvSpPr>
        <p:spPr>
          <a:xfrm>
            <a:off x="6924912" y="5103647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C2A370-4035-42E5-A62A-610A552365D5}"/>
              </a:ext>
            </a:extLst>
          </p:cNvPr>
          <p:cNvSpPr txBox="1"/>
          <p:nvPr/>
        </p:nvSpPr>
        <p:spPr>
          <a:xfrm>
            <a:off x="8329127" y="4357474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4589AC4-0911-426D-B323-AA9C1676B0EF}"/>
              </a:ext>
            </a:extLst>
          </p:cNvPr>
          <p:cNvSpPr/>
          <p:nvPr/>
        </p:nvSpPr>
        <p:spPr>
          <a:xfrm>
            <a:off x="8272890" y="4614686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FB96BF9-7338-45FA-81B9-814539A3D00E}"/>
              </a:ext>
            </a:extLst>
          </p:cNvPr>
          <p:cNvSpPr/>
          <p:nvPr/>
        </p:nvSpPr>
        <p:spPr>
          <a:xfrm>
            <a:off x="7670158" y="3788841"/>
            <a:ext cx="732116" cy="853440"/>
          </a:xfrm>
          <a:custGeom>
            <a:avLst/>
            <a:gdLst>
              <a:gd name="connsiteX0" fmla="*/ 190597 w 732116"/>
              <a:gd name="connsiteY0" fmla="*/ 0 h 853440"/>
              <a:gd name="connsiteX1" fmla="*/ 152497 w 732116"/>
              <a:gd name="connsiteY1" fmla="*/ 30480 h 853440"/>
              <a:gd name="connsiteX2" fmla="*/ 15337 w 732116"/>
              <a:gd name="connsiteY2" fmla="*/ 259080 h 853440"/>
              <a:gd name="connsiteX3" fmla="*/ 7717 w 732116"/>
              <a:gd name="connsiteY3" fmla="*/ 335280 h 853440"/>
              <a:gd name="connsiteX4" fmla="*/ 15337 w 732116"/>
              <a:gd name="connsiteY4" fmla="*/ 457200 h 853440"/>
              <a:gd name="connsiteX5" fmla="*/ 137257 w 732116"/>
              <a:gd name="connsiteY5" fmla="*/ 533400 h 853440"/>
              <a:gd name="connsiteX6" fmla="*/ 274417 w 732116"/>
              <a:gd name="connsiteY6" fmla="*/ 556260 h 853440"/>
              <a:gd name="connsiteX7" fmla="*/ 480157 w 732116"/>
              <a:gd name="connsiteY7" fmla="*/ 579120 h 853440"/>
              <a:gd name="connsiteX8" fmla="*/ 685897 w 732116"/>
              <a:gd name="connsiteY8" fmla="*/ 586740 h 853440"/>
              <a:gd name="connsiteX9" fmla="*/ 716377 w 732116"/>
              <a:gd name="connsiteY9" fmla="*/ 609600 h 853440"/>
              <a:gd name="connsiteX10" fmla="*/ 716377 w 732116"/>
              <a:gd name="connsiteY10" fmla="*/ 731520 h 853440"/>
              <a:gd name="connsiteX11" fmla="*/ 701137 w 732116"/>
              <a:gd name="connsiteY11" fmla="*/ 762000 h 853440"/>
              <a:gd name="connsiteX12" fmla="*/ 678277 w 732116"/>
              <a:gd name="connsiteY12" fmla="*/ 815340 h 853440"/>
              <a:gd name="connsiteX13" fmla="*/ 647797 w 732116"/>
              <a:gd name="connsiteY1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116" h="853440">
                <a:moveTo>
                  <a:pt x="190597" y="0"/>
                </a:moveTo>
                <a:cubicBezTo>
                  <a:pt x="177897" y="10160"/>
                  <a:pt x="162255" y="17469"/>
                  <a:pt x="152497" y="30480"/>
                </a:cubicBezTo>
                <a:cubicBezTo>
                  <a:pt x="73202" y="136206"/>
                  <a:pt x="64015" y="161724"/>
                  <a:pt x="15337" y="259080"/>
                </a:cubicBezTo>
                <a:cubicBezTo>
                  <a:pt x="12797" y="284480"/>
                  <a:pt x="10536" y="309909"/>
                  <a:pt x="7717" y="335280"/>
                </a:cubicBezTo>
                <a:cubicBezTo>
                  <a:pt x="2585" y="381472"/>
                  <a:pt x="-10071" y="412736"/>
                  <a:pt x="15337" y="457200"/>
                </a:cubicBezTo>
                <a:cubicBezTo>
                  <a:pt x="40289" y="500866"/>
                  <a:pt x="91960" y="522076"/>
                  <a:pt x="137257" y="533400"/>
                </a:cubicBezTo>
                <a:cubicBezTo>
                  <a:pt x="182224" y="544642"/>
                  <a:pt x="228589" y="549316"/>
                  <a:pt x="274417" y="556260"/>
                </a:cubicBezTo>
                <a:cubicBezTo>
                  <a:pt x="340663" y="566297"/>
                  <a:pt x="412775" y="575665"/>
                  <a:pt x="480157" y="579120"/>
                </a:cubicBezTo>
                <a:cubicBezTo>
                  <a:pt x="548694" y="582635"/>
                  <a:pt x="617317" y="584200"/>
                  <a:pt x="685897" y="586740"/>
                </a:cubicBezTo>
                <a:cubicBezTo>
                  <a:pt x="696057" y="594360"/>
                  <a:pt x="708757" y="599440"/>
                  <a:pt x="716377" y="609600"/>
                </a:cubicBezTo>
                <a:cubicBezTo>
                  <a:pt x="745149" y="647963"/>
                  <a:pt x="727866" y="688438"/>
                  <a:pt x="716377" y="731520"/>
                </a:cubicBezTo>
                <a:cubicBezTo>
                  <a:pt x="713450" y="742496"/>
                  <a:pt x="705612" y="751559"/>
                  <a:pt x="701137" y="762000"/>
                </a:cubicBezTo>
                <a:cubicBezTo>
                  <a:pt x="688945" y="790448"/>
                  <a:pt x="698495" y="785013"/>
                  <a:pt x="678277" y="815340"/>
                </a:cubicBezTo>
                <a:cubicBezTo>
                  <a:pt x="669255" y="828872"/>
                  <a:pt x="657957" y="840740"/>
                  <a:pt x="647797" y="85344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F5430C-42FD-411F-B298-0ED2EE29566E}"/>
              </a:ext>
            </a:extLst>
          </p:cNvPr>
          <p:cNvSpPr txBox="1"/>
          <p:nvPr/>
        </p:nvSpPr>
        <p:spPr>
          <a:xfrm>
            <a:off x="7932563" y="3524475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797514-AF71-43BF-9958-D93772D09D02}"/>
              </a:ext>
            </a:extLst>
          </p:cNvPr>
          <p:cNvSpPr txBox="1"/>
          <p:nvPr/>
        </p:nvSpPr>
        <p:spPr>
          <a:xfrm>
            <a:off x="6693048" y="3740261"/>
            <a:ext cx="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2C9A99-58F3-41B9-ADA6-E5EC0BFF3A5D}"/>
              </a:ext>
            </a:extLst>
          </p:cNvPr>
          <p:cNvSpPr/>
          <p:nvPr/>
        </p:nvSpPr>
        <p:spPr>
          <a:xfrm>
            <a:off x="784117" y="4146262"/>
            <a:ext cx="1304927" cy="897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42C250C-C9EE-4CE3-A522-11758E25FB4B}"/>
              </a:ext>
            </a:extLst>
          </p:cNvPr>
          <p:cNvSpPr/>
          <p:nvPr/>
        </p:nvSpPr>
        <p:spPr>
          <a:xfrm>
            <a:off x="2105822" y="4146262"/>
            <a:ext cx="1304927" cy="8978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4F356FF-2B0D-4E8B-962F-AFE2E32ACB68}"/>
              </a:ext>
            </a:extLst>
          </p:cNvPr>
          <p:cNvSpPr/>
          <p:nvPr/>
        </p:nvSpPr>
        <p:spPr>
          <a:xfrm>
            <a:off x="2943819" y="408521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CCAB02-5A1F-4FB5-9CFF-EE18A50599DB}"/>
              </a:ext>
            </a:extLst>
          </p:cNvPr>
          <p:cNvSpPr/>
          <p:nvPr/>
        </p:nvSpPr>
        <p:spPr>
          <a:xfrm>
            <a:off x="723065" y="4595162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08EC2EA-FE0A-4976-9AFD-2C6CCB0B99E1}"/>
              </a:ext>
            </a:extLst>
          </p:cNvPr>
          <p:cNvSpPr/>
          <p:nvPr/>
        </p:nvSpPr>
        <p:spPr>
          <a:xfrm>
            <a:off x="1546790" y="4983011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31E4319-4132-40E9-8B4F-5268067C831F}"/>
              </a:ext>
            </a:extLst>
          </p:cNvPr>
          <p:cNvSpPr/>
          <p:nvPr/>
        </p:nvSpPr>
        <p:spPr>
          <a:xfrm>
            <a:off x="2636181" y="4957060"/>
            <a:ext cx="122104" cy="12210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A8D9829D-26A8-4C5B-BE99-339C953F6AB4}"/>
              </a:ext>
            </a:extLst>
          </p:cNvPr>
          <p:cNvSpPr/>
          <p:nvPr/>
        </p:nvSpPr>
        <p:spPr>
          <a:xfrm>
            <a:off x="805999" y="4480560"/>
            <a:ext cx="861060" cy="549649"/>
          </a:xfrm>
          <a:custGeom>
            <a:avLst/>
            <a:gdLst>
              <a:gd name="connsiteX0" fmla="*/ 0 w 861060"/>
              <a:gd name="connsiteY0" fmla="*/ 167640 h 549649"/>
              <a:gd name="connsiteX1" fmla="*/ 304800 w 861060"/>
              <a:gd name="connsiteY1" fmla="*/ 15240 h 549649"/>
              <a:gd name="connsiteX2" fmla="*/ 449580 w 861060"/>
              <a:gd name="connsiteY2" fmla="*/ 0 h 549649"/>
              <a:gd name="connsiteX3" fmla="*/ 624840 w 861060"/>
              <a:gd name="connsiteY3" fmla="*/ 15240 h 549649"/>
              <a:gd name="connsiteX4" fmla="*/ 701040 w 861060"/>
              <a:gd name="connsiteY4" fmla="*/ 53340 h 549649"/>
              <a:gd name="connsiteX5" fmla="*/ 830580 w 861060"/>
              <a:gd name="connsiteY5" fmla="*/ 190500 h 549649"/>
              <a:gd name="connsiteX6" fmla="*/ 861060 w 861060"/>
              <a:gd name="connsiteY6" fmla="*/ 243840 h 549649"/>
              <a:gd name="connsiteX7" fmla="*/ 838200 w 861060"/>
              <a:gd name="connsiteY7" fmla="*/ 342900 h 549649"/>
              <a:gd name="connsiteX8" fmla="*/ 830580 w 861060"/>
              <a:gd name="connsiteY8" fmla="*/ 381000 h 549649"/>
              <a:gd name="connsiteX9" fmla="*/ 815340 w 861060"/>
              <a:gd name="connsiteY9" fmla="*/ 419100 h 549649"/>
              <a:gd name="connsiteX10" fmla="*/ 807720 w 861060"/>
              <a:gd name="connsiteY10" fmla="*/ 487680 h 549649"/>
              <a:gd name="connsiteX11" fmla="*/ 800100 w 861060"/>
              <a:gd name="connsiteY11" fmla="*/ 548640 h 549649"/>
              <a:gd name="connsiteX12" fmla="*/ 815340 w 861060"/>
              <a:gd name="connsiteY12" fmla="*/ 541020 h 54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1060" h="549649">
                <a:moveTo>
                  <a:pt x="0" y="167640"/>
                </a:moveTo>
                <a:cubicBezTo>
                  <a:pt x="118236" y="94446"/>
                  <a:pt x="171262" y="46867"/>
                  <a:pt x="304800" y="15240"/>
                </a:cubicBezTo>
                <a:cubicBezTo>
                  <a:pt x="352020" y="4056"/>
                  <a:pt x="401320" y="5080"/>
                  <a:pt x="449580" y="0"/>
                </a:cubicBezTo>
                <a:cubicBezTo>
                  <a:pt x="508000" y="5080"/>
                  <a:pt x="567476" y="3072"/>
                  <a:pt x="624840" y="15240"/>
                </a:cubicBezTo>
                <a:cubicBezTo>
                  <a:pt x="652620" y="21133"/>
                  <a:pt x="677932" y="36834"/>
                  <a:pt x="701040" y="53340"/>
                </a:cubicBezTo>
                <a:cubicBezTo>
                  <a:pt x="756651" y="93062"/>
                  <a:pt x="793822" y="135363"/>
                  <a:pt x="830580" y="190500"/>
                </a:cubicBezTo>
                <a:cubicBezTo>
                  <a:pt x="841939" y="207539"/>
                  <a:pt x="850900" y="226060"/>
                  <a:pt x="861060" y="243840"/>
                </a:cubicBezTo>
                <a:cubicBezTo>
                  <a:pt x="853440" y="276860"/>
                  <a:pt x="845551" y="309819"/>
                  <a:pt x="838200" y="342900"/>
                </a:cubicBezTo>
                <a:cubicBezTo>
                  <a:pt x="835390" y="355543"/>
                  <a:pt x="834302" y="368595"/>
                  <a:pt x="830580" y="381000"/>
                </a:cubicBezTo>
                <a:cubicBezTo>
                  <a:pt x="826650" y="394101"/>
                  <a:pt x="820420" y="406400"/>
                  <a:pt x="815340" y="419100"/>
                </a:cubicBezTo>
                <a:cubicBezTo>
                  <a:pt x="812800" y="441960"/>
                  <a:pt x="812892" y="465268"/>
                  <a:pt x="807720" y="487680"/>
                </a:cubicBezTo>
                <a:cubicBezTo>
                  <a:pt x="802843" y="508814"/>
                  <a:pt x="775853" y="524393"/>
                  <a:pt x="800100" y="548640"/>
                </a:cubicBezTo>
                <a:cubicBezTo>
                  <a:pt x="804116" y="552656"/>
                  <a:pt x="810260" y="543560"/>
                  <a:pt x="815340" y="54102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4AC0B7E-B2AB-42C7-8AD3-CED99E85E032}"/>
              </a:ext>
            </a:extLst>
          </p:cNvPr>
          <p:cNvSpPr/>
          <p:nvPr/>
        </p:nvSpPr>
        <p:spPr>
          <a:xfrm>
            <a:off x="2360311" y="4174821"/>
            <a:ext cx="673149" cy="854379"/>
          </a:xfrm>
          <a:custGeom>
            <a:avLst/>
            <a:gdLst>
              <a:gd name="connsiteX0" fmla="*/ 327828 w 673149"/>
              <a:gd name="connsiteY0" fmla="*/ 854379 h 854379"/>
              <a:gd name="connsiteX1" fmla="*/ 556428 w 673149"/>
              <a:gd name="connsiteY1" fmla="*/ 808659 h 854379"/>
              <a:gd name="connsiteX2" fmla="*/ 617388 w 673149"/>
              <a:gd name="connsiteY2" fmla="*/ 770559 h 854379"/>
              <a:gd name="connsiteX3" fmla="*/ 663108 w 673149"/>
              <a:gd name="connsiteY3" fmla="*/ 709599 h 854379"/>
              <a:gd name="connsiteX4" fmla="*/ 647868 w 673149"/>
              <a:gd name="connsiteY4" fmla="*/ 587679 h 854379"/>
              <a:gd name="connsiteX5" fmla="*/ 617388 w 673149"/>
              <a:gd name="connsiteY5" fmla="*/ 549579 h 854379"/>
              <a:gd name="connsiteX6" fmla="*/ 518328 w 673149"/>
              <a:gd name="connsiteY6" fmla="*/ 488619 h 854379"/>
              <a:gd name="connsiteX7" fmla="*/ 167808 w 673149"/>
              <a:gd name="connsiteY7" fmla="*/ 343839 h 854379"/>
              <a:gd name="connsiteX8" fmla="*/ 7788 w 673149"/>
              <a:gd name="connsiteY8" fmla="*/ 260019 h 854379"/>
              <a:gd name="connsiteX9" fmla="*/ 168 w 673149"/>
              <a:gd name="connsiteY9" fmla="*/ 206679 h 854379"/>
              <a:gd name="connsiteX10" fmla="*/ 83988 w 673149"/>
              <a:gd name="connsiteY10" fmla="*/ 92379 h 854379"/>
              <a:gd name="connsiteX11" fmla="*/ 289728 w 673149"/>
              <a:gd name="connsiteY11" fmla="*/ 31419 h 854379"/>
              <a:gd name="connsiteX12" fmla="*/ 548808 w 673149"/>
              <a:gd name="connsiteY12" fmla="*/ 61899 h 854379"/>
              <a:gd name="connsiteX13" fmla="*/ 602148 w 673149"/>
              <a:gd name="connsiteY13" fmla="*/ 84759 h 854379"/>
              <a:gd name="connsiteX14" fmla="*/ 625008 w 673149"/>
              <a:gd name="connsiteY14" fmla="*/ 92379 h 854379"/>
              <a:gd name="connsiteX15" fmla="*/ 663108 w 673149"/>
              <a:gd name="connsiteY15" fmla="*/ 69519 h 854379"/>
              <a:gd name="connsiteX16" fmla="*/ 663108 w 673149"/>
              <a:gd name="connsiteY16" fmla="*/ 939 h 854379"/>
              <a:gd name="connsiteX17" fmla="*/ 655488 w 673149"/>
              <a:gd name="connsiteY17" fmla="*/ 939 h 8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3149" h="854379">
                <a:moveTo>
                  <a:pt x="327828" y="854379"/>
                </a:moveTo>
                <a:cubicBezTo>
                  <a:pt x="422881" y="843196"/>
                  <a:pt x="470480" y="845494"/>
                  <a:pt x="556428" y="808659"/>
                </a:cubicBezTo>
                <a:cubicBezTo>
                  <a:pt x="578453" y="799220"/>
                  <a:pt x="597068" y="783259"/>
                  <a:pt x="617388" y="770559"/>
                </a:cubicBezTo>
                <a:cubicBezTo>
                  <a:pt x="632628" y="750239"/>
                  <a:pt x="653437" y="733086"/>
                  <a:pt x="663108" y="709599"/>
                </a:cubicBezTo>
                <a:cubicBezTo>
                  <a:pt x="682668" y="662096"/>
                  <a:pt x="671543" y="628265"/>
                  <a:pt x="647868" y="587679"/>
                </a:cubicBezTo>
                <a:cubicBezTo>
                  <a:pt x="639673" y="573631"/>
                  <a:pt x="630307" y="559459"/>
                  <a:pt x="617388" y="549579"/>
                </a:cubicBezTo>
                <a:cubicBezTo>
                  <a:pt x="586590" y="526027"/>
                  <a:pt x="553183" y="505600"/>
                  <a:pt x="518328" y="488619"/>
                </a:cubicBezTo>
                <a:cubicBezTo>
                  <a:pt x="427902" y="444565"/>
                  <a:pt x="266168" y="384822"/>
                  <a:pt x="167808" y="343839"/>
                </a:cubicBezTo>
                <a:cubicBezTo>
                  <a:pt x="38424" y="289929"/>
                  <a:pt x="77800" y="316029"/>
                  <a:pt x="7788" y="260019"/>
                </a:cubicBezTo>
                <a:cubicBezTo>
                  <a:pt x="5248" y="242239"/>
                  <a:pt x="-1112" y="224594"/>
                  <a:pt x="168" y="206679"/>
                </a:cubicBezTo>
                <a:cubicBezTo>
                  <a:pt x="4132" y="151177"/>
                  <a:pt x="34136" y="120556"/>
                  <a:pt x="83988" y="92379"/>
                </a:cubicBezTo>
                <a:cubicBezTo>
                  <a:pt x="136357" y="62779"/>
                  <a:pt x="231258" y="44912"/>
                  <a:pt x="289728" y="31419"/>
                </a:cubicBezTo>
                <a:cubicBezTo>
                  <a:pt x="376088" y="41579"/>
                  <a:pt x="463093" y="47265"/>
                  <a:pt x="548808" y="61899"/>
                </a:cubicBezTo>
                <a:cubicBezTo>
                  <a:pt x="567876" y="65155"/>
                  <a:pt x="584187" y="77575"/>
                  <a:pt x="602148" y="84759"/>
                </a:cubicBezTo>
                <a:cubicBezTo>
                  <a:pt x="609606" y="87742"/>
                  <a:pt x="617388" y="89839"/>
                  <a:pt x="625008" y="92379"/>
                </a:cubicBezTo>
                <a:cubicBezTo>
                  <a:pt x="637708" y="84759"/>
                  <a:pt x="654893" y="81842"/>
                  <a:pt x="663108" y="69519"/>
                </a:cubicBezTo>
                <a:cubicBezTo>
                  <a:pt x="673432" y="54034"/>
                  <a:pt x="674895" y="18619"/>
                  <a:pt x="663108" y="939"/>
                </a:cubicBezTo>
                <a:cubicBezTo>
                  <a:pt x="661699" y="-1174"/>
                  <a:pt x="658028" y="939"/>
                  <a:pt x="655488" y="93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032A3-1896-4D0D-83FD-053283E9685C}"/>
              </a:ext>
            </a:extLst>
          </p:cNvPr>
          <p:cNvSpPr txBox="1"/>
          <p:nvPr/>
        </p:nvSpPr>
        <p:spPr>
          <a:xfrm>
            <a:off x="723065" y="5786860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올바른 선택을 </a:t>
            </a:r>
            <a:r>
              <a:rPr lang="ko-KR" altLang="en-US" dirty="0" err="1"/>
              <a:t>못하는경우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F6567E-9F29-42FA-82EE-2B851C48EB2E}"/>
              </a:ext>
            </a:extLst>
          </p:cNvPr>
          <p:cNvSpPr txBox="1"/>
          <p:nvPr/>
        </p:nvSpPr>
        <p:spPr>
          <a:xfrm>
            <a:off x="4566879" y="5768103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  <a:r>
              <a:rPr lang="ko-KR" altLang="en-US" dirty="0"/>
              <a:t>를 나눠서 정렬해야 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3B2CC-747A-490D-9BBC-9C0065678E79}"/>
              </a:ext>
            </a:extLst>
          </p:cNvPr>
          <p:cNvSpPr/>
          <p:nvPr/>
        </p:nvSpPr>
        <p:spPr>
          <a:xfrm>
            <a:off x="2064851" y="3985260"/>
            <a:ext cx="60189" cy="12614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6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688</Words>
  <Application>Microsoft Office PowerPoint</Application>
  <PresentationFormat>화면 슬라이드 쇼(4:3)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Fast Detection of Curved Edges at Low SNR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주제(또는 제목)</dc:title>
  <dc:creator>홍현기</dc:creator>
  <cp:lastModifiedBy>이준협</cp:lastModifiedBy>
  <cp:revision>482</cp:revision>
  <dcterms:created xsi:type="dcterms:W3CDTF">2021-04-14T07:58:12Z</dcterms:created>
  <dcterms:modified xsi:type="dcterms:W3CDTF">2021-06-21T16:18:54Z</dcterms:modified>
</cp:coreProperties>
</file>