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84" r:id="rId3"/>
    <p:sldId id="267" r:id="rId4"/>
    <p:sldId id="264" r:id="rId5"/>
    <p:sldId id="271" r:id="rId6"/>
    <p:sldId id="286" r:id="rId7"/>
    <p:sldId id="276" r:id="rId8"/>
    <p:sldId id="273" r:id="rId9"/>
    <p:sldId id="282" r:id="rId10"/>
    <p:sldId id="302" r:id="rId11"/>
    <p:sldId id="298" r:id="rId12"/>
    <p:sldId id="305" r:id="rId13"/>
    <p:sldId id="301" r:id="rId14"/>
    <p:sldId id="280" r:id="rId15"/>
    <p:sldId id="285" r:id="rId16"/>
    <p:sldId id="287" r:id="rId17"/>
    <p:sldId id="299" r:id="rId18"/>
    <p:sldId id="30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Byoung Gyu" initials="LBG" lastIdx="1" clrIdx="0">
    <p:extLst>
      <p:ext uri="{19B8F6BF-5375-455C-9EA6-DF929625EA0E}">
        <p15:presenceInfo xmlns:p15="http://schemas.microsoft.com/office/powerpoint/2012/main" userId="5723232cca0034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3300"/>
    <a:srgbClr val="00216C"/>
    <a:srgbClr val="001545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86466" autoAdjust="0"/>
  </p:normalViewPr>
  <p:slideViewPr>
    <p:cSldViewPr snapToGrid="0">
      <p:cViewPr varScale="1">
        <p:scale>
          <a:sx n="46" d="100"/>
          <a:sy n="46" d="100"/>
        </p:scale>
        <p:origin x="72" y="6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2D3FC-9736-4663-B9BF-56AC071FF377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ED793-781E-4728-B326-9BC3ACA20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7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ED793-781E-4728-B326-9BC3ACA207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3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ED793-781E-4728-B326-9BC3ACA207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18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ED793-781E-4728-B326-9BC3ACA207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951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ED793-781E-4728-B326-9BC3ACA207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7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리뷰 내용 기반</a:t>
            </a:r>
            <a:r>
              <a:rPr lang="en-US" altLang="ko-KR" dirty="0"/>
              <a:t>,</a:t>
            </a:r>
            <a:r>
              <a:rPr lang="ko-KR" altLang="en-US" dirty="0"/>
              <a:t> 인공지능 분석을 통한</a:t>
            </a:r>
            <a:endParaRPr lang="en-US" altLang="ko-KR" dirty="0"/>
          </a:p>
          <a:p>
            <a:pPr algn="ctr"/>
            <a:r>
              <a:rPr lang="ko-KR" altLang="en-US" dirty="0"/>
              <a:t>영화 추천 서비스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C47D5C-B388-4825-A341-9FF06118A9A5}"/>
              </a:ext>
            </a:extLst>
          </p:cNvPr>
          <p:cNvSpPr/>
          <p:nvPr/>
        </p:nvSpPr>
        <p:spPr>
          <a:xfrm>
            <a:off x="3339514" y="4695921"/>
            <a:ext cx="5512972" cy="1285282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떼껄룩</a:t>
            </a:r>
            <a:r>
              <a:rPr lang="en-US" altLang="ko-KR" dirty="0"/>
              <a:t> [Take a Look!]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9521E0-027E-4A15-9E9B-358BABD28527}"/>
              </a:ext>
            </a:extLst>
          </p:cNvPr>
          <p:cNvCxnSpPr>
            <a:cxnSpLocks/>
          </p:cNvCxnSpPr>
          <p:nvPr/>
        </p:nvCxnSpPr>
        <p:spPr>
          <a:xfrm flipH="1">
            <a:off x="1773382" y="3676018"/>
            <a:ext cx="86452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6730A2-E899-4890-A580-ED6393294A03}"/>
              </a:ext>
            </a:extLst>
          </p:cNvPr>
          <p:cNvSpPr txBox="1"/>
          <p:nvPr/>
        </p:nvSpPr>
        <p:spPr>
          <a:xfrm>
            <a:off x="4005861" y="2613392"/>
            <a:ext cx="3753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3. </a:t>
            </a:r>
            <a:r>
              <a:rPr lang="ko-KR" altLang="en-US" sz="5000" b="1" dirty="0"/>
              <a:t>시장 분석</a:t>
            </a:r>
          </a:p>
          <a:p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90558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8" y="1031679"/>
            <a:ext cx="8413132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591809" y="491429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6BD586-0F66-490C-B2B9-F423F46BE365}"/>
              </a:ext>
            </a:extLst>
          </p:cNvPr>
          <p:cNvSpPr txBox="1"/>
          <p:nvPr/>
        </p:nvSpPr>
        <p:spPr>
          <a:xfrm>
            <a:off x="1093250" y="491429"/>
            <a:ext cx="102560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스트리밍 시장 규모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4A62B3-9B0E-4F0C-AC72-E1AECF67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54" y="1186920"/>
            <a:ext cx="8411091" cy="546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0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8" y="1031679"/>
            <a:ext cx="8413132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591809" y="491429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6BD586-0F66-490C-B2B9-F423F46BE365}"/>
              </a:ext>
            </a:extLst>
          </p:cNvPr>
          <p:cNvSpPr txBox="1"/>
          <p:nvPr/>
        </p:nvSpPr>
        <p:spPr>
          <a:xfrm>
            <a:off x="1093250" y="491429"/>
            <a:ext cx="102560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스트리밍 시장의 방향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128AAF-46DE-4B83-BC74-7DCA00F0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69" y="1287842"/>
            <a:ext cx="8380731" cy="53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1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2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age result for 넷플릭스 OTT 시장 점유율">
            <a:extLst>
              <a:ext uri="{FF2B5EF4-FFF2-40B4-BE49-F238E27FC236}">
                <a16:creationId xmlns:a16="http://schemas.microsoft.com/office/drawing/2014/main" id="{C3326516-5E77-4668-9305-3E41C1E4D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045" y="801152"/>
            <a:ext cx="5735782" cy="543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79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9521E0-027E-4A15-9E9B-358BABD28527}"/>
              </a:ext>
            </a:extLst>
          </p:cNvPr>
          <p:cNvCxnSpPr>
            <a:cxnSpLocks/>
          </p:cNvCxnSpPr>
          <p:nvPr/>
        </p:nvCxnSpPr>
        <p:spPr>
          <a:xfrm flipH="1">
            <a:off x="1773382" y="3676018"/>
            <a:ext cx="86452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6730A2-E899-4890-A580-ED6393294A03}"/>
              </a:ext>
            </a:extLst>
          </p:cNvPr>
          <p:cNvSpPr txBox="1"/>
          <p:nvPr/>
        </p:nvSpPr>
        <p:spPr>
          <a:xfrm>
            <a:off x="4005861" y="2613392"/>
            <a:ext cx="3753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4. </a:t>
            </a:r>
            <a:r>
              <a:rPr lang="ko-KR" altLang="en-US" sz="5000" b="1" dirty="0"/>
              <a:t>수익 모델</a:t>
            </a:r>
          </a:p>
          <a:p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51588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2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0011B7-6724-4C96-BB97-70654028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61" y="498856"/>
            <a:ext cx="1461008" cy="1461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0F6A0-A049-4CC7-97EF-325CCDDFEA61}"/>
              </a:ext>
            </a:extLst>
          </p:cNvPr>
          <p:cNvSpPr txBox="1"/>
          <p:nvPr/>
        </p:nvSpPr>
        <p:spPr>
          <a:xfrm>
            <a:off x="4762961" y="958370"/>
            <a:ext cx="5817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소비자가 </a:t>
            </a:r>
            <a:r>
              <a:rPr lang="ko-KR" altLang="en-US" sz="2000" dirty="0" err="1"/>
              <a:t>떼껄룩</a:t>
            </a:r>
            <a:r>
              <a:rPr lang="ko-KR" altLang="en-US" sz="2000" dirty="0"/>
              <a:t> 앱을 통하여 </a:t>
            </a:r>
            <a:r>
              <a:rPr lang="ko-KR" altLang="en-US" sz="2000" dirty="0" err="1"/>
              <a:t>추천받은</a:t>
            </a:r>
            <a:r>
              <a:rPr lang="ko-KR" altLang="en-US" sz="2000" dirty="0"/>
              <a:t> 작품을</a:t>
            </a:r>
            <a:endParaRPr lang="en-US" altLang="ko-KR" sz="2000" dirty="0"/>
          </a:p>
          <a:p>
            <a:r>
              <a:rPr lang="ko-KR" altLang="en-US" sz="2000" dirty="0"/>
              <a:t>연계하여 스트리밍 업체에서 </a:t>
            </a:r>
            <a:r>
              <a:rPr lang="ko-KR" altLang="en-US" sz="2000" dirty="0" err="1"/>
              <a:t>소비하였을때</a:t>
            </a:r>
            <a:endParaRPr lang="en-US" altLang="ko-KR" sz="2000" dirty="0"/>
          </a:p>
          <a:p>
            <a:r>
              <a:rPr lang="ko-KR" altLang="en-US" sz="2000" dirty="0"/>
              <a:t>해당 업체에게</a:t>
            </a:r>
            <a:r>
              <a:rPr lang="en-US" altLang="ko-KR" sz="2000" dirty="0"/>
              <a:t> </a:t>
            </a:r>
            <a:r>
              <a:rPr lang="ko-KR" altLang="en-US" sz="2000" dirty="0"/>
              <a:t>영업이익</a:t>
            </a:r>
            <a:r>
              <a:rPr lang="en-US" altLang="ko-KR" sz="2000" dirty="0"/>
              <a:t> </a:t>
            </a:r>
            <a:r>
              <a:rPr lang="ko-KR" altLang="en-US" sz="2000" dirty="0"/>
              <a:t>수수료</a:t>
            </a:r>
            <a:r>
              <a:rPr lang="en-US" altLang="ko-KR" sz="2000" dirty="0"/>
              <a:t>, 5%</a:t>
            </a:r>
            <a:r>
              <a:rPr lang="ko-KR" altLang="en-US" sz="2000" dirty="0"/>
              <a:t>를 받음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495840-6E93-4A74-8BB8-EA1564D51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6" y="2628889"/>
            <a:ext cx="1231029" cy="1231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C25EE9-8576-4660-83EC-4A3883EDF7CF}"/>
              </a:ext>
            </a:extLst>
          </p:cNvPr>
          <p:cNvSpPr txBox="1"/>
          <p:nvPr/>
        </p:nvSpPr>
        <p:spPr>
          <a:xfrm>
            <a:off x="4762961" y="3096614"/>
            <a:ext cx="5585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앱을 찾는 유저들에게 광고를 노출 </a:t>
            </a:r>
            <a:r>
              <a:rPr lang="ko-KR" altLang="en-US" sz="2000" dirty="0" err="1"/>
              <a:t>시킴으로서</a:t>
            </a:r>
            <a:endParaRPr lang="en-US" altLang="ko-KR" sz="2000" dirty="0"/>
          </a:p>
          <a:p>
            <a:r>
              <a:rPr lang="ko-KR" altLang="en-US" sz="2000" dirty="0"/>
              <a:t>부가적인 수익 창출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57C10E-F8C1-4ADC-AB80-07644140B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38" y="4461200"/>
            <a:ext cx="1469690" cy="14696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CA0E07-299A-488D-9CAE-50A108C839BE}"/>
              </a:ext>
            </a:extLst>
          </p:cNvPr>
          <p:cNvSpPr txBox="1"/>
          <p:nvPr/>
        </p:nvSpPr>
        <p:spPr>
          <a:xfrm>
            <a:off x="4762961" y="4688213"/>
            <a:ext cx="6659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광고 제거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챗봇</a:t>
            </a:r>
            <a:r>
              <a:rPr lang="en-US" altLang="ko-KR" sz="2000" dirty="0"/>
              <a:t> </a:t>
            </a:r>
            <a:r>
              <a:rPr lang="ko-KR" altLang="en-US" sz="2000" dirty="0"/>
              <a:t>기능 </a:t>
            </a:r>
            <a:endParaRPr lang="en-US" altLang="ko-KR" sz="2000" dirty="0"/>
          </a:p>
          <a:p>
            <a:r>
              <a:rPr lang="ko-KR" altLang="en-US" sz="2000" dirty="0"/>
              <a:t>각 스트리밍 업체 비교 후</a:t>
            </a:r>
            <a:r>
              <a:rPr lang="en-US" altLang="ko-KR" sz="2000" dirty="0"/>
              <a:t>, '</a:t>
            </a:r>
            <a:r>
              <a:rPr lang="ko-KR" altLang="en-US" sz="2000" dirty="0"/>
              <a:t>저렴한</a:t>
            </a:r>
            <a:r>
              <a:rPr lang="en-US" altLang="ko-KR" sz="2000" dirty="0"/>
              <a:t>’ </a:t>
            </a:r>
            <a:r>
              <a:rPr lang="ko-KR" altLang="en-US" sz="2000" dirty="0"/>
              <a:t>업체를 추천</a:t>
            </a:r>
            <a:endParaRPr lang="en-US" altLang="ko-KR" sz="2000" dirty="0"/>
          </a:p>
          <a:p>
            <a:r>
              <a:rPr lang="ko-KR" altLang="en-US" sz="2000" dirty="0"/>
              <a:t>정액제 방식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00BE3-9AC2-4E92-9CB3-47CAEC15A055}"/>
              </a:ext>
            </a:extLst>
          </p:cNvPr>
          <p:cNvSpPr txBox="1"/>
          <p:nvPr/>
        </p:nvSpPr>
        <p:spPr>
          <a:xfrm>
            <a:off x="2098769" y="2009502"/>
            <a:ext cx="233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연계 추천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로얄티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9950B-0A2E-4D5A-A265-4B8ECCC17949}"/>
              </a:ext>
            </a:extLst>
          </p:cNvPr>
          <p:cNvSpPr txBox="1"/>
          <p:nvPr/>
        </p:nvSpPr>
        <p:spPr>
          <a:xfrm>
            <a:off x="2588381" y="3996882"/>
            <a:ext cx="141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앱 내 광고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63C66-1677-4E37-8BAC-C92695BD479E}"/>
              </a:ext>
            </a:extLst>
          </p:cNvPr>
          <p:cNvSpPr txBox="1"/>
          <p:nvPr/>
        </p:nvSpPr>
        <p:spPr>
          <a:xfrm>
            <a:off x="2405208" y="5879371"/>
            <a:ext cx="165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유료 서비스</a:t>
            </a:r>
          </a:p>
        </p:txBody>
      </p:sp>
    </p:spTree>
    <p:extLst>
      <p:ext uri="{BB962C8B-B14F-4D97-AF65-F5344CB8AC3E}">
        <p14:creationId xmlns:p14="http://schemas.microsoft.com/office/powerpoint/2010/main" val="310186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2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B5325-804F-48D5-AE0C-F0D3D18C3A73}"/>
              </a:ext>
            </a:extLst>
          </p:cNvPr>
          <p:cNvSpPr txBox="1"/>
          <p:nvPr/>
        </p:nvSpPr>
        <p:spPr>
          <a:xfrm>
            <a:off x="1455187" y="2723512"/>
            <a:ext cx="92816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마케팅비용</a:t>
            </a:r>
            <a:r>
              <a:rPr lang="en-US" altLang="ko-KR" dirty="0"/>
              <a:t>, </a:t>
            </a:r>
            <a:r>
              <a:rPr lang="ko-KR" altLang="en-US" dirty="0"/>
              <a:t>연구 개발비 등을 제외한 순수 서비스 운용금액</a:t>
            </a:r>
            <a:endParaRPr lang="en-US" altLang="ko-KR" dirty="0"/>
          </a:p>
          <a:p>
            <a:pPr algn="ctr"/>
            <a:r>
              <a:rPr lang="en-US" altLang="ko-KR" sz="4400" b="1" dirty="0"/>
              <a:t>25</a:t>
            </a:r>
            <a:r>
              <a:rPr lang="ko-KR" altLang="en-US" sz="4400" b="1" dirty="0"/>
              <a:t>조 </a:t>
            </a:r>
            <a:r>
              <a:rPr lang="en-US" altLang="ko-KR" sz="4400" b="1" dirty="0"/>
              <a:t>\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1000</a:t>
            </a:r>
            <a:r>
              <a:rPr lang="ko-KR" altLang="en-US" dirty="0"/>
              <a:t>명당 </a:t>
            </a:r>
            <a:r>
              <a:rPr lang="en-US" altLang="ko-KR" dirty="0"/>
              <a:t>1</a:t>
            </a:r>
            <a:r>
              <a:rPr lang="ko-KR" altLang="en-US" dirty="0"/>
              <a:t>명이 </a:t>
            </a:r>
            <a:r>
              <a:rPr lang="ko-KR" altLang="en-US" dirty="0" err="1"/>
              <a:t>떼껄룩</a:t>
            </a:r>
            <a:r>
              <a:rPr lang="ko-KR" altLang="en-US" dirty="0"/>
              <a:t> 앱을 거쳐 시청한다 </a:t>
            </a:r>
            <a:r>
              <a:rPr lang="ko-KR" altLang="en-US" dirty="0" err="1"/>
              <a:t>가정하였을때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로열티 </a:t>
            </a:r>
            <a:r>
              <a:rPr lang="en-US" altLang="ko-KR" dirty="0"/>
              <a:t>5% </a:t>
            </a:r>
            <a:r>
              <a:rPr lang="ko-KR" altLang="en-US" dirty="0"/>
              <a:t>기준</a:t>
            </a:r>
            <a:r>
              <a:rPr lang="en-US" altLang="ko-KR" dirty="0"/>
              <a:t>,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떼껄룩</a:t>
            </a:r>
            <a:r>
              <a:rPr lang="ko-KR" altLang="en-US" dirty="0"/>
              <a:t> 앱이 받는 순수 로열티 금액은 연간 </a:t>
            </a:r>
            <a:endParaRPr lang="en-US" altLang="ko-KR" dirty="0"/>
          </a:p>
          <a:p>
            <a:pPr algn="ctr"/>
            <a:r>
              <a:rPr lang="en-US" altLang="ko-KR" sz="4400" b="1" dirty="0"/>
              <a:t>13</a:t>
            </a:r>
            <a:r>
              <a:rPr lang="ko-KR" altLang="en-US" sz="4400" b="1" dirty="0"/>
              <a:t>억 </a:t>
            </a:r>
            <a:r>
              <a:rPr lang="en-US" altLang="ko-KR" sz="4400" b="1" dirty="0"/>
              <a:t>\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3B66B8-55D5-46FC-9A62-A910AE6E7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861415"/>
            <a:ext cx="4762500" cy="1476375"/>
          </a:xfrm>
          <a:prstGeom prst="rect">
            <a:avLst/>
          </a:prstGeom>
        </p:spPr>
      </p:pic>
      <p:pic>
        <p:nvPicPr>
          <p:cNvPr id="7" name="Picture 2" descr="Image result for 넷플릭스 OTT 시장 점유율">
            <a:extLst>
              <a:ext uri="{FF2B5EF4-FFF2-40B4-BE49-F238E27FC236}">
                <a16:creationId xmlns:a16="http://schemas.microsoft.com/office/drawing/2014/main" id="{A68832B1-57BB-46C6-8340-B55B7455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03" y="861415"/>
            <a:ext cx="2349913" cy="222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50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36417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8" y="1031679"/>
            <a:ext cx="8413132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591809" y="491429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FDF024D-24B6-4DEB-B19B-ECEDCDA53FE8}"/>
              </a:ext>
            </a:extLst>
          </p:cNvPr>
          <p:cNvSpPr txBox="1"/>
          <p:nvPr/>
        </p:nvSpPr>
        <p:spPr>
          <a:xfrm>
            <a:off x="1093250" y="491429"/>
            <a:ext cx="7926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향후 </a:t>
            </a:r>
            <a:r>
              <a:rPr lang="ko-KR" altLang="en-US" sz="3000" b="1" dirty="0" err="1"/>
              <a:t>로드맵</a:t>
            </a:r>
            <a:endParaRPr lang="ko-KR" altLang="en-US" sz="3000" b="1" dirty="0"/>
          </a:p>
        </p:txBody>
      </p:sp>
      <p:sp>
        <p:nvSpPr>
          <p:cNvPr id="42" name="모서리가 둥근 직사각형 12">
            <a:extLst>
              <a:ext uri="{FF2B5EF4-FFF2-40B4-BE49-F238E27FC236}">
                <a16:creationId xmlns:a16="http://schemas.microsoft.com/office/drawing/2014/main" id="{7F43F4D7-0273-4C2C-86C2-A1511EAA211F}"/>
              </a:ext>
            </a:extLst>
          </p:cNvPr>
          <p:cNvSpPr/>
          <p:nvPr/>
        </p:nvSpPr>
        <p:spPr>
          <a:xfrm>
            <a:off x="898902" y="4897464"/>
            <a:ext cx="2804630" cy="495945"/>
          </a:xfrm>
          <a:prstGeom prst="roundRect">
            <a:avLst>
              <a:gd name="adj" fmla="val 291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13">
            <a:extLst>
              <a:ext uri="{FF2B5EF4-FFF2-40B4-BE49-F238E27FC236}">
                <a16:creationId xmlns:a16="http://schemas.microsoft.com/office/drawing/2014/main" id="{31CAB524-92B7-41E3-B707-589893925851}"/>
              </a:ext>
            </a:extLst>
          </p:cNvPr>
          <p:cNvSpPr/>
          <p:nvPr/>
        </p:nvSpPr>
        <p:spPr>
          <a:xfrm>
            <a:off x="3452996" y="4897464"/>
            <a:ext cx="2804630" cy="495945"/>
          </a:xfrm>
          <a:prstGeom prst="roundRect">
            <a:avLst>
              <a:gd name="adj" fmla="val 291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AAFD54D1-F768-407D-A36D-6423DE5F5910}"/>
              </a:ext>
            </a:extLst>
          </p:cNvPr>
          <p:cNvSpPr/>
          <p:nvPr/>
        </p:nvSpPr>
        <p:spPr>
          <a:xfrm>
            <a:off x="6020330" y="4897464"/>
            <a:ext cx="2804630" cy="495945"/>
          </a:xfrm>
          <a:prstGeom prst="roundRect">
            <a:avLst>
              <a:gd name="adj" fmla="val 291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2EC02BF-2876-462B-AB48-3AF9D2CE5C94}"/>
              </a:ext>
            </a:extLst>
          </p:cNvPr>
          <p:cNvSpPr/>
          <p:nvPr/>
        </p:nvSpPr>
        <p:spPr>
          <a:xfrm>
            <a:off x="1746051" y="4726981"/>
            <a:ext cx="682779" cy="83691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2CFEA13-B06F-4E11-B998-9D43AE9693C6}"/>
              </a:ext>
            </a:extLst>
          </p:cNvPr>
          <p:cNvSpPr/>
          <p:nvPr/>
        </p:nvSpPr>
        <p:spPr>
          <a:xfrm>
            <a:off x="1896609" y="4925589"/>
            <a:ext cx="381663" cy="467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9AF632A-AD3E-44FA-BCD4-29E726019C2B}"/>
              </a:ext>
            </a:extLst>
          </p:cNvPr>
          <p:cNvSpPr/>
          <p:nvPr/>
        </p:nvSpPr>
        <p:spPr>
          <a:xfrm>
            <a:off x="4363364" y="4712918"/>
            <a:ext cx="682779" cy="83691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D6F0ACB-0D2E-4C3C-9C24-10E7ABE98CA1}"/>
              </a:ext>
            </a:extLst>
          </p:cNvPr>
          <p:cNvSpPr/>
          <p:nvPr/>
        </p:nvSpPr>
        <p:spPr>
          <a:xfrm>
            <a:off x="4513921" y="4911526"/>
            <a:ext cx="381663" cy="46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47CD40-D80E-474B-B8DE-ADC7D40CB0C0}"/>
              </a:ext>
            </a:extLst>
          </p:cNvPr>
          <p:cNvSpPr/>
          <p:nvPr/>
        </p:nvSpPr>
        <p:spPr>
          <a:xfrm>
            <a:off x="7143414" y="4726981"/>
            <a:ext cx="682779" cy="83691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BAE7970-A655-4CD9-A223-0AC592F34CB5}"/>
              </a:ext>
            </a:extLst>
          </p:cNvPr>
          <p:cNvSpPr/>
          <p:nvPr/>
        </p:nvSpPr>
        <p:spPr>
          <a:xfrm>
            <a:off x="7293971" y="4925589"/>
            <a:ext cx="381663" cy="4678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사각형 설명선 22">
            <a:extLst>
              <a:ext uri="{FF2B5EF4-FFF2-40B4-BE49-F238E27FC236}">
                <a16:creationId xmlns:a16="http://schemas.microsoft.com/office/drawing/2014/main" id="{98F2F9F3-37C3-4033-9FD5-004E8104B5DB}"/>
              </a:ext>
            </a:extLst>
          </p:cNvPr>
          <p:cNvSpPr/>
          <p:nvPr/>
        </p:nvSpPr>
        <p:spPr>
          <a:xfrm>
            <a:off x="4121779" y="2435969"/>
            <a:ext cx="2070957" cy="1794827"/>
          </a:xfrm>
          <a:prstGeom prst="wedgeRoundRectCallout">
            <a:avLst>
              <a:gd name="adj1" fmla="val -33426"/>
              <a:gd name="adj2" fmla="val 7190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47C493-EC1F-4D62-8AE2-CA7D473CFAE7}"/>
              </a:ext>
            </a:extLst>
          </p:cNvPr>
          <p:cNvSpPr txBox="1"/>
          <p:nvPr/>
        </p:nvSpPr>
        <p:spPr>
          <a:xfrm>
            <a:off x="4254759" y="2482422"/>
            <a:ext cx="17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2020</a:t>
            </a:r>
            <a:r>
              <a:rPr lang="ko-KR" altLang="en-US" b="1" dirty="0">
                <a:solidFill>
                  <a:schemeClr val="bg1"/>
                </a:solidFill>
              </a:rPr>
              <a:t>년 상반기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4A9F51-B675-43E4-9760-4765BF7F8BA7}"/>
              </a:ext>
            </a:extLst>
          </p:cNvPr>
          <p:cNvSpPr txBox="1"/>
          <p:nvPr/>
        </p:nvSpPr>
        <p:spPr>
          <a:xfrm>
            <a:off x="4121779" y="3035102"/>
            <a:ext cx="205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어플</a:t>
            </a:r>
            <a:r>
              <a:rPr lang="ko-KR" altLang="en-US" dirty="0">
                <a:solidFill>
                  <a:schemeClr val="bg1"/>
                </a:solidFill>
              </a:rPr>
              <a:t> 상용화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초기 피드백수용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모서리가 둥근 직사각형 14">
            <a:extLst>
              <a:ext uri="{FF2B5EF4-FFF2-40B4-BE49-F238E27FC236}">
                <a16:creationId xmlns:a16="http://schemas.microsoft.com/office/drawing/2014/main" id="{12637D74-36C5-4B1E-9057-4D8BE44761F8}"/>
              </a:ext>
            </a:extLst>
          </p:cNvPr>
          <p:cNvSpPr/>
          <p:nvPr/>
        </p:nvSpPr>
        <p:spPr>
          <a:xfrm>
            <a:off x="8483571" y="4897465"/>
            <a:ext cx="2804630" cy="506336"/>
          </a:xfrm>
          <a:prstGeom prst="roundRect">
            <a:avLst>
              <a:gd name="adj" fmla="val 29167"/>
            </a:avLst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36DA352-BF27-4FBD-BB21-C5FD0343D1A0}"/>
              </a:ext>
            </a:extLst>
          </p:cNvPr>
          <p:cNvSpPr/>
          <p:nvPr/>
        </p:nvSpPr>
        <p:spPr>
          <a:xfrm>
            <a:off x="9606655" y="4726981"/>
            <a:ext cx="682779" cy="83691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92194CB-B8F4-4963-8C46-0D5B758E9156}"/>
              </a:ext>
            </a:extLst>
          </p:cNvPr>
          <p:cNvSpPr/>
          <p:nvPr/>
        </p:nvSpPr>
        <p:spPr>
          <a:xfrm>
            <a:off x="9757212" y="4925589"/>
            <a:ext cx="381663" cy="467820"/>
          </a:xfrm>
          <a:prstGeom prst="ellipse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사각형 설명선 22">
            <a:extLst>
              <a:ext uri="{FF2B5EF4-FFF2-40B4-BE49-F238E27FC236}">
                <a16:creationId xmlns:a16="http://schemas.microsoft.com/office/drawing/2014/main" id="{D5D7103A-DA33-4ECB-BAE1-2D9F71C697E5}"/>
              </a:ext>
            </a:extLst>
          </p:cNvPr>
          <p:cNvSpPr/>
          <p:nvPr/>
        </p:nvSpPr>
        <p:spPr>
          <a:xfrm>
            <a:off x="1489751" y="2417787"/>
            <a:ext cx="2070957" cy="1794827"/>
          </a:xfrm>
          <a:prstGeom prst="wedgeRoundRectCallout">
            <a:avLst>
              <a:gd name="adj1" fmla="val -33426"/>
              <a:gd name="adj2" fmla="val 7190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F3F127-AF46-42A2-9B7F-597CF4BFE9BB}"/>
              </a:ext>
            </a:extLst>
          </p:cNvPr>
          <p:cNvSpPr txBox="1"/>
          <p:nvPr/>
        </p:nvSpPr>
        <p:spPr>
          <a:xfrm>
            <a:off x="1613896" y="2435970"/>
            <a:ext cx="18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2019</a:t>
            </a:r>
            <a:r>
              <a:rPr lang="ko-KR" altLang="en-US" b="1" dirty="0">
                <a:solidFill>
                  <a:schemeClr val="bg1"/>
                </a:solidFill>
              </a:rPr>
              <a:t>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1FD899-5487-4DEF-88C5-888154E50FBA}"/>
              </a:ext>
            </a:extLst>
          </p:cNvPr>
          <p:cNvSpPr txBox="1"/>
          <p:nvPr/>
        </p:nvSpPr>
        <p:spPr>
          <a:xfrm>
            <a:off x="1483602" y="2907358"/>
            <a:ext cx="208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어플개발</a:t>
            </a:r>
            <a:r>
              <a:rPr lang="ko-KR" altLang="en-US" dirty="0">
                <a:solidFill>
                  <a:schemeClr val="bg1"/>
                </a:solidFill>
              </a:rPr>
              <a:t> 및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특허출원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4" name="모서리가 둥근 사각형 설명선 22">
            <a:extLst>
              <a:ext uri="{FF2B5EF4-FFF2-40B4-BE49-F238E27FC236}">
                <a16:creationId xmlns:a16="http://schemas.microsoft.com/office/drawing/2014/main" id="{931A3244-64A5-4CD4-A316-9E375F888983}"/>
              </a:ext>
            </a:extLst>
          </p:cNvPr>
          <p:cNvSpPr/>
          <p:nvPr/>
        </p:nvSpPr>
        <p:spPr>
          <a:xfrm>
            <a:off x="6754003" y="2417787"/>
            <a:ext cx="2070957" cy="1794827"/>
          </a:xfrm>
          <a:prstGeom prst="wedgeRoundRectCallout">
            <a:avLst>
              <a:gd name="adj1" fmla="val -33426"/>
              <a:gd name="adj2" fmla="val 71902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BD7C5A-FFAD-4B14-B273-DB3FEEE92B2C}"/>
              </a:ext>
            </a:extLst>
          </p:cNvPr>
          <p:cNvSpPr txBox="1"/>
          <p:nvPr/>
        </p:nvSpPr>
        <p:spPr>
          <a:xfrm>
            <a:off x="6904774" y="2435970"/>
            <a:ext cx="18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2020</a:t>
            </a:r>
            <a:r>
              <a:rPr lang="ko-KR" altLang="en-US" b="1" dirty="0">
                <a:solidFill>
                  <a:schemeClr val="bg1"/>
                </a:solidFill>
              </a:rPr>
              <a:t>년 하반기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1F45B3-DF8B-4FF5-A3FF-F75C531AE3BF}"/>
              </a:ext>
            </a:extLst>
          </p:cNvPr>
          <p:cNvSpPr txBox="1"/>
          <p:nvPr/>
        </p:nvSpPr>
        <p:spPr>
          <a:xfrm>
            <a:off x="6753807" y="2931840"/>
            <a:ext cx="2071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드라마</a:t>
            </a:r>
            <a:r>
              <a:rPr lang="en-US" altLang="ko-KR" dirty="0">
                <a:solidFill>
                  <a:schemeClr val="bg1"/>
                </a:solidFill>
              </a:rPr>
              <a:t>, TV</a:t>
            </a:r>
            <a:r>
              <a:rPr lang="ko-KR" altLang="en-US" dirty="0">
                <a:solidFill>
                  <a:schemeClr val="bg1"/>
                </a:solidFill>
              </a:rPr>
              <a:t>시리즈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및 기타  미디어 시장까지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확대예정</a:t>
            </a:r>
          </a:p>
        </p:txBody>
      </p:sp>
      <p:sp>
        <p:nvSpPr>
          <p:cNvPr id="65" name="모서리가 둥근 사각형 설명선 22">
            <a:extLst>
              <a:ext uri="{FF2B5EF4-FFF2-40B4-BE49-F238E27FC236}">
                <a16:creationId xmlns:a16="http://schemas.microsoft.com/office/drawing/2014/main" id="{7850C9D5-0B58-46FD-8A23-4D7381E94509}"/>
              </a:ext>
            </a:extLst>
          </p:cNvPr>
          <p:cNvSpPr/>
          <p:nvPr/>
        </p:nvSpPr>
        <p:spPr>
          <a:xfrm>
            <a:off x="9380890" y="2417787"/>
            <a:ext cx="2070957" cy="1794827"/>
          </a:xfrm>
          <a:prstGeom prst="wedgeRoundRectCallout">
            <a:avLst>
              <a:gd name="adj1" fmla="val -33426"/>
              <a:gd name="adj2" fmla="val 71902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D46B17-89F8-49DC-BAB6-3C6BCDC9CB92}"/>
              </a:ext>
            </a:extLst>
          </p:cNvPr>
          <p:cNvSpPr txBox="1"/>
          <p:nvPr/>
        </p:nvSpPr>
        <p:spPr>
          <a:xfrm>
            <a:off x="9531661" y="2435970"/>
            <a:ext cx="18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2021</a:t>
            </a:r>
            <a:r>
              <a:rPr lang="ko-KR" altLang="en-US" b="1" dirty="0">
                <a:solidFill>
                  <a:schemeClr val="bg1"/>
                </a:solidFill>
              </a:rPr>
              <a:t>년 하반기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F62737-3F71-4296-B2BF-A6B63D39CFD1}"/>
              </a:ext>
            </a:extLst>
          </p:cNvPr>
          <p:cNvSpPr txBox="1"/>
          <p:nvPr/>
        </p:nvSpPr>
        <p:spPr>
          <a:xfrm>
            <a:off x="9380694" y="2931840"/>
            <a:ext cx="207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글로벌 진출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유럽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미국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24910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36417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https://image.flaticon.com/icons/svg/1202/1202009.svg</a:t>
            </a:r>
            <a:endParaRPr lang="ko-KR" altLang="en-US" dirty="0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6839D65E-41AA-424A-BF94-3A2F75689090}"/>
              </a:ext>
            </a:extLst>
          </p:cNvPr>
          <p:cNvSpPr/>
          <p:nvPr/>
        </p:nvSpPr>
        <p:spPr>
          <a:xfrm>
            <a:off x="7793183" y="206833"/>
            <a:ext cx="4057952" cy="6444334"/>
          </a:xfrm>
          <a:prstGeom prst="parallelogram">
            <a:avLst>
              <a:gd name="adj" fmla="val 24215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시간을 만드는 기술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/>
              <a:t>Take a Look</a:t>
            </a:r>
          </a:p>
        </p:txBody>
      </p:sp>
      <p:sp>
        <p:nvSpPr>
          <p:cNvPr id="5" name="AutoShape 2" descr="Image result for Thank you icon">
            <a:extLst>
              <a:ext uri="{FF2B5EF4-FFF2-40B4-BE49-F238E27FC236}">
                <a16:creationId xmlns:a16="http://schemas.microsoft.com/office/drawing/2014/main" id="{F18F162F-6A95-4B0E-895F-FB50AD050F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Image result for Thank you icon">
            <a:extLst>
              <a:ext uri="{FF2B5EF4-FFF2-40B4-BE49-F238E27FC236}">
                <a16:creationId xmlns:a16="http://schemas.microsoft.com/office/drawing/2014/main" id="{5C4F9907-C262-4C06-8D02-4C6A693CDA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1C1018-B287-408C-B828-1BC11B13B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15307" r="3099"/>
          <a:stretch/>
        </p:blipFill>
        <p:spPr>
          <a:xfrm>
            <a:off x="568036" y="1485899"/>
            <a:ext cx="6452755" cy="47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2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9521E0-027E-4A15-9E9B-358BABD28527}"/>
              </a:ext>
            </a:extLst>
          </p:cNvPr>
          <p:cNvCxnSpPr>
            <a:cxnSpLocks/>
          </p:cNvCxnSpPr>
          <p:nvPr/>
        </p:nvCxnSpPr>
        <p:spPr>
          <a:xfrm flipH="1">
            <a:off x="1773382" y="3676018"/>
            <a:ext cx="86452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6730A2-E899-4890-A580-ED6393294A03}"/>
              </a:ext>
            </a:extLst>
          </p:cNvPr>
          <p:cNvSpPr txBox="1"/>
          <p:nvPr/>
        </p:nvSpPr>
        <p:spPr>
          <a:xfrm>
            <a:off x="3728773" y="2567225"/>
            <a:ext cx="47344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1. </a:t>
            </a:r>
            <a:r>
              <a:rPr lang="ko-KR" altLang="en-US" sz="5000" b="1" dirty="0"/>
              <a:t>왜 필요한가</a:t>
            </a:r>
            <a:r>
              <a:rPr lang="en-US" altLang="ko-KR" sz="5000" b="1" dirty="0"/>
              <a:t>?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2691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ㄷ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8" y="1031679"/>
            <a:ext cx="8413132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591809" y="491429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3193F2-A471-425F-A5B8-39B045578F53}"/>
              </a:ext>
            </a:extLst>
          </p:cNvPr>
          <p:cNvSpPr txBox="1"/>
          <p:nvPr/>
        </p:nvSpPr>
        <p:spPr>
          <a:xfrm>
            <a:off x="5637320" y="282753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D11B6-DE09-4A48-A0FF-F8E4607AE367}"/>
              </a:ext>
            </a:extLst>
          </p:cNvPr>
          <p:cNvSpPr txBox="1"/>
          <p:nvPr/>
        </p:nvSpPr>
        <p:spPr>
          <a:xfrm>
            <a:off x="1093250" y="491429"/>
            <a:ext cx="7205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영화 추천</a:t>
            </a:r>
            <a:r>
              <a:rPr lang="en-US" altLang="ko-KR" sz="3000" b="1" dirty="0"/>
              <a:t>/</a:t>
            </a:r>
            <a:r>
              <a:rPr lang="ko-KR" altLang="en-US" sz="3000" b="1" dirty="0"/>
              <a:t>스트리밍을 겸하는 </a:t>
            </a:r>
            <a:r>
              <a:rPr lang="ko-KR" altLang="en-US" sz="3000" b="1" dirty="0" err="1"/>
              <a:t>플렛폼들</a:t>
            </a:r>
            <a:endParaRPr lang="ko-KR" altLang="en-US" sz="3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393892-ABCA-490B-9A8C-0B3A5D35E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93" y="1114041"/>
            <a:ext cx="6439799" cy="52204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CAEE5C-457C-44F5-8909-56F18BCE6B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00" b="37573"/>
          <a:stretch/>
        </p:blipFill>
        <p:spPr>
          <a:xfrm>
            <a:off x="591809" y="5398261"/>
            <a:ext cx="3329162" cy="8398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A4A231-CB51-46A9-8B82-1DA9D83B7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365" r="96959">
                        <a14:foregroundMark x1="13851" y1="32353" x2="15203" y2="57647"/>
                        <a14:foregroundMark x1="31081" y1="45882" x2="34459" y2="58824"/>
                        <a14:foregroundMark x1="50000" y1="47647" x2="50000" y2="56471"/>
                        <a14:foregroundMark x1="59459" y1="41765" x2="64527" y2="39412"/>
                        <a14:foregroundMark x1="42905" y1="24118" x2="45608" y2="24118"/>
                        <a14:foregroundMark x1="24324" y1="20000" x2="26689" y2="2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2" y="3061878"/>
            <a:ext cx="2819400" cy="1619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759AD0-B814-4B5F-9989-FDEC431F7D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61" y="1287667"/>
            <a:ext cx="1729118" cy="14153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241163-0A5C-48D3-8335-79E733C104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707" y="4983119"/>
            <a:ext cx="1254996" cy="12549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5AE0914-0E3A-4F88-913A-FD79C3106A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99" y="1189365"/>
            <a:ext cx="1311012" cy="13110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8F11DD2-386E-466E-802D-61DA9B9B02C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1" b="35149"/>
          <a:stretch/>
        </p:blipFill>
        <p:spPr>
          <a:xfrm>
            <a:off x="9163980" y="3498980"/>
            <a:ext cx="2543238" cy="8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9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ㄷ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8" y="1031679"/>
            <a:ext cx="8413132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591809" y="491429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3193F2-A471-425F-A5B8-39B045578F53}"/>
              </a:ext>
            </a:extLst>
          </p:cNvPr>
          <p:cNvSpPr txBox="1"/>
          <p:nvPr/>
        </p:nvSpPr>
        <p:spPr>
          <a:xfrm>
            <a:off x="5637320" y="282753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D11B6-DE09-4A48-A0FF-F8E4607AE367}"/>
              </a:ext>
            </a:extLst>
          </p:cNvPr>
          <p:cNvSpPr txBox="1"/>
          <p:nvPr/>
        </p:nvSpPr>
        <p:spPr>
          <a:xfrm>
            <a:off x="1093250" y="491429"/>
            <a:ext cx="7926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기존 </a:t>
            </a:r>
            <a:r>
              <a:rPr lang="ko-KR" altLang="en-US" sz="3000" b="1" dirty="0" err="1"/>
              <a:t>플렛폼의</a:t>
            </a:r>
            <a:r>
              <a:rPr lang="ko-KR" altLang="en-US" sz="3000" b="1" dirty="0"/>
              <a:t> 영화 추천 </a:t>
            </a:r>
            <a:r>
              <a:rPr lang="ko-KR" altLang="en-US" sz="3000" b="1" dirty="0">
                <a:solidFill>
                  <a:srgbClr val="FF3300"/>
                </a:solidFill>
              </a:rPr>
              <a:t>문제점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961D03-5D6F-4EDA-9742-2311821B5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64"/>
          <a:stretch/>
        </p:blipFill>
        <p:spPr>
          <a:xfrm>
            <a:off x="451275" y="4160230"/>
            <a:ext cx="4079759" cy="22998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880E04-BF93-48E5-8A10-B18C25B2A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28" b="33737"/>
          <a:stretch/>
        </p:blipFill>
        <p:spPr>
          <a:xfrm>
            <a:off x="3850544" y="2602829"/>
            <a:ext cx="4079759" cy="22998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1FD57C-E07A-4E64-8F6E-1CDDECD6D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50"/>
          <a:stretch/>
        </p:blipFill>
        <p:spPr>
          <a:xfrm>
            <a:off x="7677199" y="1177699"/>
            <a:ext cx="4079759" cy="219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7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4604" y="206833"/>
            <a:ext cx="11767174" cy="647388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126C5B-A9AA-46AA-AA15-9C397D3F77E3}"/>
              </a:ext>
            </a:extLst>
          </p:cNvPr>
          <p:cNvCxnSpPr>
            <a:cxnSpLocks/>
          </p:cNvCxnSpPr>
          <p:nvPr/>
        </p:nvCxnSpPr>
        <p:spPr>
          <a:xfrm flipH="1">
            <a:off x="324468" y="1031679"/>
            <a:ext cx="8413132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827CA33-9357-48A7-A1F6-15DEADFA8494}"/>
              </a:ext>
            </a:extLst>
          </p:cNvPr>
          <p:cNvCxnSpPr>
            <a:cxnSpLocks/>
          </p:cNvCxnSpPr>
          <p:nvPr/>
        </p:nvCxnSpPr>
        <p:spPr>
          <a:xfrm flipV="1">
            <a:off x="591809" y="491429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961410-9605-40BC-B163-CFC19BA55B2D}"/>
              </a:ext>
            </a:extLst>
          </p:cNvPr>
          <p:cNvSpPr txBox="1"/>
          <p:nvPr/>
        </p:nvSpPr>
        <p:spPr>
          <a:xfrm>
            <a:off x="1093250" y="491429"/>
            <a:ext cx="102560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같은 장르가</a:t>
            </a:r>
            <a:r>
              <a:rPr lang="en-US" altLang="ko-KR" sz="3000" b="1" dirty="0"/>
              <a:t>, </a:t>
            </a:r>
            <a:r>
              <a:rPr lang="ko-KR" altLang="en-US" sz="3000" b="1" dirty="0"/>
              <a:t>같은 내용을 의미 </a:t>
            </a:r>
            <a:r>
              <a:rPr lang="ko-KR" altLang="en-US" sz="3000" b="1" dirty="0" err="1"/>
              <a:t>하는것은</a:t>
            </a:r>
            <a:r>
              <a:rPr lang="ko-KR" altLang="en-US" sz="3000" b="1" dirty="0"/>
              <a:t> 아니다</a:t>
            </a:r>
            <a:r>
              <a:rPr lang="en-US" altLang="ko-KR" sz="3000" b="1" dirty="0"/>
              <a:t>.</a:t>
            </a:r>
            <a:endParaRPr lang="ko-KR" altLang="en-US" sz="3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CA5DE1-5BD7-4F72-A341-4DE6B77E5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8" y="2227900"/>
            <a:ext cx="5655875" cy="24837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FBD044-BB0C-42FE-8E01-5FF0CA5B6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833" y="2246673"/>
            <a:ext cx="5655875" cy="25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4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9521E0-027E-4A15-9E9B-358BABD28527}"/>
              </a:ext>
            </a:extLst>
          </p:cNvPr>
          <p:cNvCxnSpPr>
            <a:cxnSpLocks/>
          </p:cNvCxnSpPr>
          <p:nvPr/>
        </p:nvCxnSpPr>
        <p:spPr>
          <a:xfrm flipH="1">
            <a:off x="1773382" y="3676018"/>
            <a:ext cx="86452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6730A2-E899-4890-A580-ED6393294A03}"/>
              </a:ext>
            </a:extLst>
          </p:cNvPr>
          <p:cNvSpPr txBox="1"/>
          <p:nvPr/>
        </p:nvSpPr>
        <p:spPr>
          <a:xfrm>
            <a:off x="2459449" y="2613392"/>
            <a:ext cx="7273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2. </a:t>
            </a:r>
            <a:r>
              <a:rPr lang="ko-KR" altLang="en-US" sz="5000" b="1" dirty="0"/>
              <a:t>어떻게 해결할 것인가</a:t>
            </a:r>
            <a:r>
              <a:rPr lang="en-US" altLang="ko-KR" sz="5000" b="1" dirty="0"/>
              <a:t>?</a:t>
            </a:r>
            <a:endParaRPr lang="ko-KR" altLang="en-US" sz="5000" b="1" dirty="0"/>
          </a:p>
          <a:p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4790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ㄷ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8" y="1031679"/>
            <a:ext cx="8413132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591809" y="491429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5D11B6-DE09-4A48-A0FF-F8E4607AE367}"/>
              </a:ext>
            </a:extLst>
          </p:cNvPr>
          <p:cNvSpPr txBox="1"/>
          <p:nvPr/>
        </p:nvSpPr>
        <p:spPr>
          <a:xfrm>
            <a:off x="1093250" y="491429"/>
            <a:ext cx="7926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002060"/>
                </a:solidFill>
              </a:rPr>
              <a:t>도둑들</a:t>
            </a:r>
            <a:r>
              <a:rPr lang="ko-KR" altLang="en-US" sz="3000" b="1" dirty="0">
                <a:solidFill>
                  <a:srgbClr val="FF0000"/>
                </a:solidFill>
              </a:rPr>
              <a:t> </a:t>
            </a:r>
            <a:r>
              <a:rPr lang="en-US" altLang="ko-KR" sz="3000" b="1" dirty="0"/>
              <a:t>&amp;</a:t>
            </a:r>
            <a:r>
              <a:rPr lang="ko-KR" altLang="en-US" sz="3000" b="1" dirty="0">
                <a:solidFill>
                  <a:srgbClr val="002060"/>
                </a:solidFill>
              </a:rPr>
              <a:t> </a:t>
            </a:r>
            <a:r>
              <a:rPr lang="ko-KR" altLang="en-US" sz="3000" b="1" dirty="0">
                <a:solidFill>
                  <a:srgbClr val="FF0000"/>
                </a:solidFill>
              </a:rPr>
              <a:t>아저씨</a:t>
            </a:r>
            <a:r>
              <a:rPr lang="ko-KR" altLang="en-US" sz="3000" b="1" dirty="0"/>
              <a:t>의 리뷰 내용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E46DC9-D79E-4EF5-819E-F8A6CA463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9" y="1382406"/>
            <a:ext cx="6546147" cy="17832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77E4E7-5C9C-4954-8D7A-8501EE184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34" y="3429000"/>
            <a:ext cx="6546147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43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E9E5B8-BAFD-4713-85B6-219EE0FD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03" y="2825554"/>
            <a:ext cx="2192954" cy="11481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F6DB6-8607-43A4-B29D-E6ED6CE9F58D}"/>
              </a:ext>
            </a:extLst>
          </p:cNvPr>
          <p:cNvSpPr txBox="1"/>
          <p:nvPr/>
        </p:nvSpPr>
        <p:spPr>
          <a:xfrm>
            <a:off x="5441479" y="2092630"/>
            <a:ext cx="177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인공지능 분석</a:t>
            </a:r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D76A5AA-790B-4BCA-8D39-07ACC9D7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4" y="4207476"/>
            <a:ext cx="2192953" cy="110668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D595FB5-64A9-44D1-86EE-EEA7A1254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10" y="1443631"/>
            <a:ext cx="1260386" cy="1148125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2D94EA7-F9BA-40E7-B730-D6D05D40B6B9}"/>
              </a:ext>
            </a:extLst>
          </p:cNvPr>
          <p:cNvSpPr/>
          <p:nvPr/>
        </p:nvSpPr>
        <p:spPr>
          <a:xfrm rot="16200000">
            <a:off x="4299637" y="3156320"/>
            <a:ext cx="868898" cy="765817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0B715931-21FD-46A3-9D23-CAF7D2426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48" y="2743818"/>
            <a:ext cx="1549052" cy="154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269A85-2542-4049-96BA-EC3367DCE3A1}"/>
              </a:ext>
            </a:extLst>
          </p:cNvPr>
          <p:cNvSpPr txBox="1"/>
          <p:nvPr/>
        </p:nvSpPr>
        <p:spPr>
          <a:xfrm>
            <a:off x="3758811" y="4122213"/>
            <a:ext cx="172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영화별</a:t>
            </a:r>
            <a:endParaRPr lang="en-US" altLang="ko-KR" dirty="0"/>
          </a:p>
          <a:p>
            <a:pPr algn="ctr"/>
            <a:r>
              <a:rPr lang="ko-KR" altLang="en-US" dirty="0"/>
              <a:t>리뷰내용 추출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3FE6B7-0199-4761-8971-3DAD03E03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54" y="1906868"/>
            <a:ext cx="2079895" cy="2985495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3F922699-D14B-44E6-8228-028BE1CC07C6}"/>
              </a:ext>
            </a:extLst>
          </p:cNvPr>
          <p:cNvSpPr/>
          <p:nvPr/>
        </p:nvSpPr>
        <p:spPr>
          <a:xfrm rot="16200000">
            <a:off x="7630976" y="3156320"/>
            <a:ext cx="868898" cy="765817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A77249-8189-4E6E-B119-2539DDD008B5}"/>
              </a:ext>
            </a:extLst>
          </p:cNvPr>
          <p:cNvSpPr txBox="1"/>
          <p:nvPr/>
        </p:nvSpPr>
        <p:spPr>
          <a:xfrm>
            <a:off x="7067299" y="4159131"/>
            <a:ext cx="172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분석 결과 저장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C2A1B-6584-49BF-BA0F-1B1AEE86310D}"/>
              </a:ext>
            </a:extLst>
          </p:cNvPr>
          <p:cNvSpPr txBox="1"/>
          <p:nvPr/>
        </p:nvSpPr>
        <p:spPr>
          <a:xfrm>
            <a:off x="8486947" y="5030074"/>
            <a:ext cx="310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Tag</a:t>
            </a:r>
            <a:r>
              <a:rPr lang="en-US" altLang="ko-KR" dirty="0"/>
              <a:t> : </a:t>
            </a:r>
            <a:r>
              <a:rPr lang="ko-KR" altLang="en-US" dirty="0"/>
              <a:t>어두움</a:t>
            </a:r>
            <a:r>
              <a:rPr lang="en-US" altLang="ko-KR" dirty="0"/>
              <a:t>, </a:t>
            </a:r>
            <a:r>
              <a:rPr lang="ko-KR" altLang="en-US" dirty="0"/>
              <a:t>잔인함</a:t>
            </a:r>
            <a:r>
              <a:rPr lang="en-US" altLang="ko-KR" dirty="0"/>
              <a:t>[</a:t>
            </a:r>
            <a:r>
              <a:rPr lang="ko-KR" altLang="en-US" dirty="0"/>
              <a:t>고어</a:t>
            </a:r>
            <a:r>
              <a:rPr lang="en-US" altLang="ko-KR" dirty="0"/>
              <a:t>],</a:t>
            </a:r>
            <a:r>
              <a:rPr lang="ko-KR" altLang="en-US" b="1" dirty="0"/>
              <a:t>언급된 영화 </a:t>
            </a:r>
            <a:r>
              <a:rPr lang="en-US" altLang="ko-KR" dirty="0"/>
              <a:t>: </a:t>
            </a:r>
            <a:r>
              <a:rPr lang="ko-KR" altLang="en-US" dirty="0" err="1"/>
              <a:t>레옹</a:t>
            </a:r>
            <a:r>
              <a:rPr lang="en-US" altLang="ko-KR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2CCC28-61CB-4770-A31F-CEA8A5920FE6}"/>
              </a:ext>
            </a:extLst>
          </p:cNvPr>
          <p:cNvSpPr txBox="1"/>
          <p:nvPr/>
        </p:nvSpPr>
        <p:spPr>
          <a:xfrm>
            <a:off x="8920967" y="1432491"/>
            <a:ext cx="207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2</a:t>
            </a:r>
            <a:r>
              <a:rPr lang="ko-KR" altLang="en-US" sz="2000" b="1" dirty="0"/>
              <a:t>차적 태그 분류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90675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216179-4A01-4D0E-BC37-79F5970FC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7" y="921536"/>
            <a:ext cx="2814460" cy="4973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3D4DEF-1B3A-43CF-88C5-8637EBAB4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09" y="914398"/>
            <a:ext cx="2834764" cy="50088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A515AE-16EF-4076-9502-FE81D71F1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099" y="924556"/>
            <a:ext cx="2914706" cy="50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6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250</Words>
  <Application>Microsoft Office PowerPoint</Application>
  <PresentationFormat>와이드스크린</PresentationFormat>
  <Paragraphs>67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Lee Byoung Gyu</cp:lastModifiedBy>
  <cp:revision>98</cp:revision>
  <dcterms:created xsi:type="dcterms:W3CDTF">2018-06-13T11:24:55Z</dcterms:created>
  <dcterms:modified xsi:type="dcterms:W3CDTF">2019-07-04T23:28:22Z</dcterms:modified>
</cp:coreProperties>
</file>