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589" r:id="rId17"/>
    <p:sldId id="603" r:id="rId18"/>
    <p:sldId id="602" r:id="rId19"/>
    <p:sldId id="605" r:id="rId20"/>
    <p:sldId id="606" r:id="rId21"/>
    <p:sldId id="617" r:id="rId22"/>
    <p:sldId id="604" r:id="rId23"/>
    <p:sldId id="608" r:id="rId24"/>
    <p:sldId id="609" r:id="rId25"/>
    <p:sldId id="610" r:id="rId26"/>
    <p:sldId id="611" r:id="rId27"/>
    <p:sldId id="613" r:id="rId28"/>
    <p:sldId id="614" r:id="rId29"/>
    <p:sldId id="615" r:id="rId30"/>
    <p:sldId id="616" r:id="rId3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8"/>
    <p:restoredTop sz="98067"/>
  </p:normalViewPr>
  <p:slideViewPr>
    <p:cSldViewPr>
      <p:cViewPr varScale="1">
        <p:scale>
          <a:sx n="116" d="100"/>
          <a:sy n="116" d="100"/>
        </p:scale>
        <p:origin x="408" y="10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1176"/>
          </a:xfrm>
          <a:prstGeom prst="rect">
            <a:avLst/>
          </a:prstGeom>
        </p:spPr>
        <p:txBody>
          <a:bodyPr vert="horz" lIns="91449" tIns="45724" rIns="91449" bIns="45724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836" y="0"/>
            <a:ext cx="3078639" cy="511176"/>
          </a:xfrm>
          <a:prstGeom prst="rect">
            <a:avLst/>
          </a:prstGeom>
        </p:spPr>
        <p:txBody>
          <a:bodyPr vert="horz" lIns="91449" tIns="45724" rIns="91449" bIns="45724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AD56397-96EB-4B9B-B73E-B0DE894BA706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6"/>
          </a:xfrm>
          <a:prstGeom prst="rect">
            <a:avLst/>
          </a:prstGeom>
        </p:spPr>
        <p:txBody>
          <a:bodyPr vert="horz" lIns="91449" tIns="45724" rIns="91449" bIns="45724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836" y="9721852"/>
            <a:ext cx="3078639" cy="511176"/>
          </a:xfrm>
          <a:prstGeom prst="rect">
            <a:avLst/>
          </a:prstGeom>
        </p:spPr>
        <p:txBody>
          <a:bodyPr vert="horz" lIns="91449" tIns="45724" rIns="91449" bIns="45724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85EE255-EB82-498D-BBDB-CD68D295562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58" tIns="49528" rIns="99058" bIns="49528"/>
          <a:lstStyle>
            <a:lvl1pPr algn="l">
              <a:defRPr sz="14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2"/>
            <a:ext cx="3078427" cy="511731"/>
          </a:xfrm>
          <a:prstGeom prst="rect">
            <a:avLst/>
          </a:prstGeom>
        </p:spPr>
        <p:txBody>
          <a:bodyPr vert="horz" lIns="99058" tIns="49528" rIns="99058" bIns="49528"/>
          <a:lstStyle>
            <a:lvl1pPr algn="r">
              <a:defRPr sz="1400"/>
            </a:lvl1pPr>
          </a:lstStyle>
          <a:p>
            <a:pPr lvl="0">
              <a:defRPr lang="ko-KR" altLang="en-US"/>
            </a:pPr>
            <a:fld id="{8138FCCD-07B7-47B0-A7AA-A03D63EC9D3F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8" tIns="49528" rIns="99058" bIns="49528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5"/>
          </a:xfrm>
          <a:prstGeom prst="rect">
            <a:avLst/>
          </a:prstGeom>
        </p:spPr>
        <p:txBody>
          <a:bodyPr vert="horz" lIns="99058" tIns="49528" rIns="99058" bIns="49528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1731"/>
          </a:xfrm>
          <a:prstGeom prst="rect">
            <a:avLst/>
          </a:prstGeom>
        </p:spPr>
        <p:txBody>
          <a:bodyPr vert="horz" lIns="99058" tIns="49528" rIns="99058" bIns="49528" anchor="b"/>
          <a:lstStyle>
            <a:lvl1pPr algn="l">
              <a:defRPr sz="14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1731"/>
          </a:xfrm>
          <a:prstGeom prst="rect">
            <a:avLst/>
          </a:prstGeom>
        </p:spPr>
        <p:txBody>
          <a:bodyPr vert="horz" lIns="99058" tIns="49528" rIns="99058" bIns="49528" anchor="b"/>
          <a:lstStyle>
            <a:lvl1pPr algn="r">
              <a:defRPr sz="1400"/>
            </a:lvl1pPr>
          </a:lstStyle>
          <a:p>
            <a:pPr lvl="0">
              <a:defRPr lang="ko-KR" altLang="en-US"/>
            </a:pPr>
            <a:fld id="{206250C4-0E9A-42DD-85A1-087716A785B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https://nittaku.tistory.com/295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2016-08-04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6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https://89douner.tistory.com/174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2016-08-04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2016-08-04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2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2016-08-04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8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2016-08-04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2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산술평균</a:t>
            </a:r>
            <a:r>
              <a:rPr lang="en-US" altLang="ko-KR" dirty="0"/>
              <a:t>, </a:t>
            </a:r>
            <a:r>
              <a:rPr lang="ko-KR" altLang="en-US" dirty="0"/>
              <a:t>기하평균</a:t>
            </a:r>
            <a:r>
              <a:rPr lang="en-US" altLang="ko-KR" dirty="0"/>
              <a:t>, </a:t>
            </a:r>
            <a:r>
              <a:rPr lang="ko-KR" altLang="en-US" dirty="0"/>
              <a:t>조화평균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큰 값에 의한 </a:t>
            </a:r>
            <a:r>
              <a:rPr lang="en-US" altLang="ko-KR" dirty="0"/>
              <a:t>bias</a:t>
            </a:r>
            <a:r>
              <a:rPr lang="ko-KR" altLang="en-US" dirty="0"/>
              <a:t>를 제거 </a:t>
            </a:r>
            <a:endParaRPr lang="en-US" altLang="ko-KR" dirty="0"/>
          </a:p>
          <a:p>
            <a:r>
              <a:rPr lang="ko-KR" altLang="en-US" dirty="0"/>
              <a:t>작은 값을 기준으로 평균을 계산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2016-08-04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2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/>
          <a:stretch>
            <a:fillRect/>
          </a:stretch>
        </p:blipFill>
        <p:spPr>
          <a:xfrm>
            <a:off x="0" y="0"/>
            <a:ext cx="9137916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20336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/>
              <a:buChar char="v"/>
              <a:defRPr sz="2000"/>
            </a:lvl1pPr>
            <a:lvl2pPr>
              <a:buFont typeface="Wingdings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0" y="28754"/>
              <a:ext cx="9144000" cy="6800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 userDrawn="1"/>
          </p:nvSpPr>
          <p:spPr>
            <a:xfrm>
              <a:off x="0" y="0"/>
              <a:ext cx="9120336" cy="685800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28B487C-8DB3-45EB-9538-2500040D0F0E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CC76BB1-246E-4810-B75C-21AF79B23B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9186836" cy="6885384"/>
            <a:chOff x="0" y="0"/>
            <a:chExt cx="9186836" cy="688538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0" y="0"/>
              <a:ext cx="9120336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27384"/>
              <a:ext cx="9186836" cy="685800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3568" y="2348163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200" b="1" dirty="0" err="1">
                <a:latin typeface="Comic Sans MS" pitchFamily="66" charset="0"/>
                <a:ea typeface="HY견고딕" pitchFamily="18" charset="-127"/>
              </a:rPr>
              <a:t>로지스틱</a:t>
            </a:r>
            <a:r>
              <a:rPr lang="ko-KR" altLang="en-US" sz="4200" b="1" dirty="0">
                <a:latin typeface="Comic Sans MS" pitchFamily="66" charset="0"/>
                <a:ea typeface="HY견고딕" pitchFamily="18" charset="-127"/>
              </a:rPr>
              <a:t> 회 귀</a:t>
            </a:r>
            <a:br>
              <a:rPr lang="en-US" altLang="ko-KR" sz="4200" b="1" dirty="0">
                <a:latin typeface="Comic Sans MS" pitchFamily="66" charset="0"/>
                <a:ea typeface="HY견고딕" pitchFamily="18" charset="-127"/>
              </a:rPr>
            </a:br>
            <a:r>
              <a:rPr lang="en-US" altLang="ko-KR" sz="4200" b="1" dirty="0">
                <a:latin typeface="Comic Sans MS" pitchFamily="66" charset="0"/>
                <a:ea typeface="HY견고딕" pitchFamily="18" charset="-127"/>
              </a:rPr>
              <a:t>(Logistic Regression)</a:t>
            </a:r>
            <a:endParaRPr lang="ko-KR" altLang="en-US" sz="4200" b="1" dirty="0">
              <a:latin typeface="Comic Sans MS" pitchFamily="66" charset="0"/>
              <a:ea typeface="HY견고딕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00100" y="2285992"/>
          <a:ext cx="6143668" cy="214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출력</a:t>
                      </a:r>
                      <a:r>
                        <a:rPr lang="en-US" altLang="ko-KR" baseline="0" dirty="0"/>
                        <a:t>(y)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정답</a:t>
                      </a:r>
                      <a:r>
                        <a:rPr lang="en-US" altLang="ko-KR" baseline="0" dirty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손실값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142976" y="1214422"/>
          <a:ext cx="5788181" cy="94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641600" imgH="431800" progId="">
                  <p:embed/>
                </p:oleObj>
              </mc:Choice>
              <mc:Fallback>
                <p:oleObj name="Equation" r:id="rId3" imgW="2641600" imgH="431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214422"/>
                        <a:ext cx="5788181" cy="946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28596" y="4766320"/>
            <a:ext cx="8229600" cy="171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손실함수의 조건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2000" dirty="0"/>
              <a:t>오차가 큰 경우 </a:t>
            </a:r>
            <a:r>
              <a:rPr lang="ko-KR" altLang="en-US" sz="2000" dirty="0" err="1"/>
              <a:t>손실값이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커져야하고</a:t>
            </a:r>
            <a:r>
              <a:rPr lang="en-US" altLang="ko-KR" sz="2000" dirty="0"/>
              <a:t>,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오차가 작은 경우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손실값이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2000" noProof="0" dirty="0"/>
              <a:t>작아져야 한다</a:t>
            </a:r>
            <a:r>
              <a:rPr lang="en-US" altLang="ko-KR" sz="2000" noProof="0" dirty="0"/>
              <a:t>.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2000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Cross-Entropy</a:t>
            </a:r>
            <a:r>
              <a:rPr lang="ko-KR" altLang="en-US" sz="2000" dirty="0">
                <a:solidFill>
                  <a:prstClr val="black"/>
                </a:solidFill>
              </a:rPr>
              <a:t>는 위의 조건을 잘 충족한다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2000" noProof="0" dirty="0"/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손실함수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09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손실함수 유도 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071538" y="1857364"/>
          <a:ext cx="6750892" cy="450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705100" imgH="1803400" progId="">
                  <p:embed/>
                </p:oleObj>
              </mc:Choice>
              <mc:Fallback>
                <p:oleObj name="Equation" r:id="rId3" imgW="2705100" imgH="1803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857364"/>
                        <a:ext cx="6750892" cy="4500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손실함수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7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882162"/>
          </a:xfrm>
        </p:spPr>
        <p:txBody>
          <a:bodyPr/>
          <a:lstStyle/>
          <a:p>
            <a:r>
              <a:rPr lang="ko-KR" altLang="en-US" dirty="0"/>
              <a:t>분류 시스템에서의 손실함수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2442" y="1357298"/>
            <a:ext cx="15121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Regression</a:t>
            </a:r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Wx+b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857224" y="1571612"/>
            <a:ext cx="1071570" cy="354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1357298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Classification</a:t>
            </a:r>
          </a:p>
          <a:p>
            <a:pPr algn="ctr"/>
            <a:r>
              <a:rPr lang="en-US" altLang="ko-KR" b="1" dirty="0"/>
              <a:t>(sigmoid)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3571868" y="1571612"/>
            <a:ext cx="857256" cy="354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2331" y="155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(x, t)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6500826" y="1500174"/>
            <a:ext cx="1500198" cy="354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73415" y="1085194"/>
            <a:ext cx="155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/>
              <a:t>y</a:t>
            </a:r>
            <a:r>
              <a:rPr lang="en-US" altLang="ko-KR" dirty="0"/>
              <a:t>=sigmoid(z)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224" y="121442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7970530" y="1370946"/>
            <a:ext cx="1000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True (1)</a:t>
            </a:r>
          </a:p>
          <a:p>
            <a:pPr algn="ctr"/>
            <a:r>
              <a:rPr lang="en-US" altLang="ko-KR" dirty="0"/>
              <a:t>False (0)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85918" y="1142984"/>
            <a:ext cx="4786346" cy="1143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8992" y="121442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/>
              <a:t>z=</a:t>
            </a:r>
            <a:r>
              <a:rPr lang="en-US" altLang="ko-KR" i="1" dirty="0" err="1"/>
              <a:t>Wx+b</a:t>
            </a:r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857356" y="3143248"/>
            <a:ext cx="5500726" cy="2000264"/>
            <a:chOff x="1643042" y="3286124"/>
            <a:chExt cx="5500726" cy="2000264"/>
          </a:xfrm>
        </p:grpSpPr>
        <p:graphicFrame>
          <p:nvGraphicFramePr>
            <p:cNvPr id="19" name="개체 18"/>
            <p:cNvGraphicFramePr>
              <a:graphicFrameLocks noChangeAspect="1"/>
            </p:cNvGraphicFramePr>
            <p:nvPr/>
          </p:nvGraphicFramePr>
          <p:xfrm>
            <a:off x="1785918" y="4357694"/>
            <a:ext cx="5244390" cy="857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3" imgW="2641600" imgH="431800" progId="">
                    <p:embed/>
                  </p:oleObj>
                </mc:Choice>
                <mc:Fallback>
                  <p:oleObj name="Equation" r:id="rId3" imgW="2641600" imgH="4318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4357694"/>
                          <a:ext cx="5244390" cy="857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/>
          </p:nvGraphicFramePr>
          <p:xfrm>
            <a:off x="1785918" y="3286124"/>
            <a:ext cx="2275300" cy="928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5" imgW="965200" imgH="393700" progId="">
                    <p:embed/>
                  </p:oleObj>
                </mc:Choice>
                <mc:Fallback>
                  <p:oleObj name="Equation" r:id="rId5" imgW="965200" imgH="3937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3286124"/>
                          <a:ext cx="2275300" cy="9286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/>
          </p:nvGraphicFramePr>
          <p:xfrm>
            <a:off x="4714876" y="3500438"/>
            <a:ext cx="1833575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Equation" r:id="rId7" imgW="838200" imgH="228600" progId="">
                    <p:embed/>
                  </p:oleObj>
                </mc:Choice>
                <mc:Fallback>
                  <p:oleObj name="Equation" r:id="rId7" imgW="838200" imgH="2286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3500438"/>
                          <a:ext cx="1833575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직사각형 21"/>
            <p:cNvSpPr/>
            <p:nvPr/>
          </p:nvSpPr>
          <p:spPr>
            <a:xfrm>
              <a:off x="1643042" y="3286124"/>
              <a:ext cx="5500726" cy="2000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aphicFrame>
        <p:nvGraphicFramePr>
          <p:cNvPr id="23" name="개체 22"/>
          <p:cNvGraphicFramePr>
            <a:graphicFrameLocks noChangeAspect="1"/>
          </p:cNvGraphicFramePr>
          <p:nvPr/>
        </p:nvGraphicFramePr>
        <p:xfrm>
          <a:off x="928662" y="5715016"/>
          <a:ext cx="2815387" cy="85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9" imgW="1295400" imgH="393700" progId="">
                  <p:embed/>
                </p:oleObj>
              </mc:Choice>
              <mc:Fallback>
                <p:oleObj name="Equation" r:id="rId9" imgW="1295400" imgH="393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715016"/>
                        <a:ext cx="2815387" cy="8556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/>
        </p:nvGraphicFramePr>
        <p:xfrm>
          <a:off x="5429256" y="5572140"/>
          <a:ext cx="3000396" cy="101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1" imgW="1167893" imgH="393529" progId="">
                  <p:embed/>
                </p:oleObj>
              </mc:Choice>
              <mc:Fallback>
                <p:oleObj name="Equation" r:id="rId11" imgW="1167893" imgH="39352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5572140"/>
                        <a:ext cx="3000396" cy="101100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오른쪽 화살표 24"/>
          <p:cNvSpPr/>
          <p:nvPr/>
        </p:nvSpPr>
        <p:spPr>
          <a:xfrm rot="7406808">
            <a:off x="2750539" y="5325912"/>
            <a:ext cx="556838" cy="248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3143605">
            <a:off x="5694123" y="5248642"/>
            <a:ext cx="500942" cy="24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496" y="5214950"/>
            <a:ext cx="2936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손실함수 </a:t>
            </a:r>
            <a:r>
              <a:rPr lang="en-US" altLang="ko-KR" sz="1400" dirty="0"/>
              <a:t>E(w, b) </a:t>
            </a:r>
            <a:r>
              <a:rPr lang="ko-KR" altLang="en-US" sz="1400" dirty="0"/>
              <a:t>최소값을 갖는 </a:t>
            </a:r>
            <a:r>
              <a:rPr lang="en-US" altLang="ko-KR" sz="1400" dirty="0"/>
              <a:t>W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084168" y="5214950"/>
            <a:ext cx="2896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손실함수 </a:t>
            </a:r>
            <a:r>
              <a:rPr lang="en-US" altLang="ko-KR" sz="1400" dirty="0"/>
              <a:t>E(w, b) </a:t>
            </a:r>
            <a:r>
              <a:rPr lang="ko-KR" altLang="en-US" sz="1400" dirty="0"/>
              <a:t>최소값을 갖는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43042" y="4643446"/>
            <a:ext cx="42862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4282" y="4327214"/>
            <a:ext cx="1578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손실함수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(cross-entropy)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86314" y="2733256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정답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000628" y="3071810"/>
            <a:ext cx="0" cy="3571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57072" y="344763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FF0000"/>
                </a:solidFill>
              </a:rPr>
              <a:t>출력값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357290" y="3571876"/>
            <a:ext cx="64294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손실함수</a:t>
            </a:r>
            <a:r>
              <a:rPr lang="en-US" altLang="ko-KR" dirty="0"/>
              <a:t>, W,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3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ko-KR" altLang="en-US" dirty="0"/>
              <a:t>학습 절차 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[w, b]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계산하는 프로세스 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324668" y="2276872"/>
          <a:ext cx="1728192" cy="2721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입력</a:t>
                      </a:r>
                      <a:r>
                        <a:rPr lang="en-US" altLang="ko-KR" sz="1400" dirty="0"/>
                        <a:t>(x)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정답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t)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r>
                        <a:rPr lang="en-US" altLang="ko-KR" sz="1600" baseline="-25000" dirty="0"/>
                        <a:t>1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</a:t>
                      </a:r>
                      <a:r>
                        <a:rPr lang="en-US" altLang="ko-KR" sz="1600" baseline="-25000" dirty="0"/>
                        <a:t>1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r>
                        <a:rPr lang="en-US" altLang="ko-KR" sz="1600" baseline="-25000" dirty="0"/>
                        <a:t>2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</a:t>
                      </a:r>
                      <a:r>
                        <a:rPr lang="en-US" altLang="ko-KR" sz="1600" baseline="-25000" dirty="0"/>
                        <a:t>2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x</a:t>
                      </a:r>
                      <a:r>
                        <a:rPr lang="en-US" altLang="ko-KR" sz="1600" baseline="-25000" dirty="0" err="1"/>
                        <a:t>n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</a:t>
                      </a:r>
                      <a:r>
                        <a:rPr lang="en-US" altLang="ko-KR" sz="1600" baseline="-25000" dirty="0" err="1"/>
                        <a:t>n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6290" y="5013176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학습데이터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9246" y="3212976"/>
            <a:ext cx="38576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6810706" y="3214686"/>
            <a:ext cx="8720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최소값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8039972" y="3212976"/>
            <a:ext cx="74687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학습 종료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2201068" y="3500438"/>
            <a:ext cx="20006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468336" y="3500438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38980" y="3500438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39906" y="2714620"/>
            <a:ext cx="53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위로 구부러진 화살표 15"/>
          <p:cNvSpPr/>
          <p:nvPr/>
        </p:nvSpPr>
        <p:spPr>
          <a:xfrm flipH="1">
            <a:off x="2378130" y="4293096"/>
            <a:ext cx="3392360" cy="7315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2860" y="2905199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① 입력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2922588" y="2071688"/>
          <a:ext cx="4514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743200" imgH="431800" progId="">
                  <p:embed/>
                </p:oleObj>
              </mc:Choice>
              <mc:Fallback>
                <p:oleObj name="Equation" r:id="rId3" imgW="2743200" imgH="431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2071688"/>
                        <a:ext cx="45148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675414" y="2852936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② </a:t>
            </a:r>
            <a:r>
              <a:rPr lang="ko-KR" altLang="en-US" sz="1400" b="1">
                <a:solidFill>
                  <a:srgbClr val="0033CC"/>
                </a:solidFill>
              </a:rPr>
              <a:t>손실함수 값 계산</a:t>
            </a:r>
            <a:endParaRPr lang="ko-KR" altLang="en-US" sz="1400" b="1" dirty="0">
              <a:solidFill>
                <a:srgbClr val="0033CC"/>
              </a:solidFill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907704" y="5661248"/>
          <a:ext cx="2232248" cy="73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1193800" imgH="393700" progId="">
                  <p:embed/>
                </p:oleObj>
              </mc:Choice>
              <mc:Fallback>
                <p:oleObj name="Equation" r:id="rId5" imgW="1193800" imgH="393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661248"/>
                        <a:ext cx="2232248" cy="73596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4427984" y="5661248"/>
          <a:ext cx="2159843" cy="744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1143000" imgH="393700" progId="">
                  <p:embed/>
                </p:oleObj>
              </mc:Choice>
              <mc:Fallback>
                <p:oleObj name="Equation" r:id="rId7" imgW="1143000" imgH="3937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661248"/>
                        <a:ext cx="2159843" cy="7444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347864" y="5085184"/>
            <a:ext cx="1204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③ </a:t>
            </a:r>
            <a:r>
              <a:rPr lang="en-US" altLang="ko-KR" sz="1400" b="1" dirty="0">
                <a:solidFill>
                  <a:srgbClr val="0033CC"/>
                </a:solidFill>
              </a:rPr>
              <a:t>w, b </a:t>
            </a:r>
            <a:r>
              <a:rPr lang="ko-KR" altLang="en-US" sz="1400" b="1" dirty="0">
                <a:solidFill>
                  <a:srgbClr val="0033CC"/>
                </a:solidFill>
              </a:rPr>
              <a:t>갱신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51993" y="4561964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학습이 종료될 때까지 </a:t>
            </a:r>
            <a:endParaRPr lang="en-US" altLang="ko-KR" sz="1400" dirty="0"/>
          </a:p>
          <a:p>
            <a:r>
              <a:rPr lang="ko-KR" altLang="en-US" sz="1400" dirty="0"/>
              <a:t>①</a:t>
            </a:r>
            <a:r>
              <a:rPr lang="en-US" altLang="ko-KR" sz="1400" dirty="0"/>
              <a:t>, </a:t>
            </a:r>
            <a:r>
              <a:rPr lang="ko-KR" altLang="en-US" sz="1400" dirty="0"/>
              <a:t>②</a:t>
            </a:r>
            <a:r>
              <a:rPr lang="en-US" altLang="ko-KR" sz="1400" dirty="0"/>
              <a:t>, </a:t>
            </a:r>
            <a:r>
              <a:rPr lang="ko-KR" altLang="en-US" sz="1400" dirty="0"/>
              <a:t>③을 반복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10684" y="3429000"/>
            <a:ext cx="1500198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Regression</a:t>
            </a:r>
          </a:p>
          <a:p>
            <a:pPr algn="ctr"/>
            <a:r>
              <a:rPr lang="en-US" altLang="ko-KR" b="1" dirty="0" err="1"/>
              <a:t>Wx+b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4468072" y="3429000"/>
            <a:ext cx="1857388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Classification</a:t>
            </a:r>
          </a:p>
          <a:p>
            <a:pPr algn="ctr"/>
            <a:r>
              <a:rPr lang="en-US" altLang="ko-KR" b="1" dirty="0"/>
              <a:t>Sigmoid(</a:t>
            </a:r>
            <a:r>
              <a:rPr lang="en-US" altLang="ko-KR" b="1" dirty="0" err="1"/>
              <a:t>Wx+b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6" name="오른쪽 화살표 25"/>
          <p:cNvSpPr/>
          <p:nvPr/>
        </p:nvSpPr>
        <p:spPr>
          <a:xfrm>
            <a:off x="4110882" y="3612834"/>
            <a:ext cx="342940" cy="2143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로지스틱</a:t>
            </a:r>
            <a:r>
              <a:rPr lang="ko-KR" altLang="en-US" dirty="0"/>
              <a:t> 회귀 </a:t>
            </a:r>
            <a:r>
              <a:rPr lang="ko-KR" altLang="en-US" dirty="0" err="1"/>
              <a:t>학습절차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071547"/>
          <a:ext cx="8424935" cy="5572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4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Python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정제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슬라이싱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등을 이용하여 입력 </a:t>
                      </a:r>
                      <a:r>
                        <a:rPr lang="en-US" altLang="ko-KR" sz="1500" baseline="0" dirty="0"/>
                        <a:t>x</a:t>
                      </a:r>
                      <a:r>
                        <a:rPr lang="ko-KR" altLang="en-US" sz="1500" baseline="0" dirty="0"/>
                        <a:t>와 정답 </a:t>
                      </a:r>
                      <a:r>
                        <a:rPr lang="en-US" altLang="ko-KR" sz="1500" baseline="0" dirty="0"/>
                        <a:t>t</a:t>
                      </a:r>
                      <a:r>
                        <a:rPr lang="ko-KR" altLang="en-US" sz="1500" baseline="0" dirty="0"/>
                        <a:t>를 </a:t>
                      </a:r>
                      <a:r>
                        <a:rPr lang="en-US" altLang="ko-KR" sz="1500" baseline="0" dirty="0" err="1"/>
                        <a:t>numpy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 err="1"/>
                        <a:t>데이터형으로</a:t>
                      </a:r>
                      <a:r>
                        <a:rPr lang="ko-KR" altLang="en-US" sz="1500" baseline="0" dirty="0"/>
                        <a:t> 분리 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Z=</a:t>
                      </a:r>
                      <a:r>
                        <a:rPr lang="en-US" altLang="ko-KR" sz="1600" dirty="0" err="1"/>
                        <a:t>Wx</a:t>
                      </a:r>
                      <a:r>
                        <a:rPr lang="en-US" altLang="ko-KR" sz="1600" dirty="0"/>
                        <a:t> + 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 = </a:t>
                      </a:r>
                      <a:r>
                        <a:rPr lang="en-US" altLang="ko-KR" sz="1500" dirty="0" err="1"/>
                        <a:t>np.random.rand</a:t>
                      </a:r>
                      <a:r>
                        <a:rPr lang="en-US" altLang="ko-KR" sz="1500" dirty="0"/>
                        <a:t>(…)</a:t>
                      </a:r>
                    </a:p>
                    <a:p>
                      <a:pPr latinLnBrk="1"/>
                      <a:r>
                        <a:rPr lang="en-US" altLang="ko-KR" sz="1500" dirty="0"/>
                        <a:t>b = </a:t>
                      </a:r>
                      <a:r>
                        <a:rPr lang="en-US" altLang="ko-KR" sz="1500" dirty="0" err="1"/>
                        <a:t>np.random.rand</a:t>
                      </a:r>
                      <a:r>
                        <a:rPr lang="en-US" altLang="ko-KR" sz="1500" dirty="0"/>
                        <a:t>(…)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손실함수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solidFill>
                            <a:srgbClr val="008A3E"/>
                          </a:solidFill>
                        </a:rPr>
                        <a:t>def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sigmoid(x):</a:t>
                      </a:r>
                    </a:p>
                    <a:p>
                      <a:pPr latinLnBrk="1"/>
                      <a:r>
                        <a:rPr lang="en-US" altLang="ko-KR" sz="1500" b="1" baseline="0" dirty="0">
                          <a:solidFill>
                            <a:srgbClr val="008A3E"/>
                          </a:solidFill>
                        </a:rPr>
                        <a:t>    return</a:t>
                      </a:r>
                      <a:r>
                        <a:rPr lang="ko-KR" altLang="en-US" sz="1500" b="1" baseline="0" dirty="0">
                          <a:solidFill>
                            <a:srgbClr val="008A3E"/>
                          </a:solidFill>
                        </a:rPr>
                        <a:t> 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1 / (1 + np.exp(-x))</a:t>
                      </a:r>
                    </a:p>
                    <a:p>
                      <a:pPr latinLnBrk="1"/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500" b="1" dirty="0">
                          <a:solidFill>
                            <a:srgbClr val="008A3E"/>
                          </a:solidFill>
                        </a:rPr>
                        <a:t>def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en-US" altLang="ko-KR" sz="1500" baseline="0" dirty="0" err="1"/>
                        <a:t>loss_func</a:t>
                      </a:r>
                      <a:r>
                        <a:rPr lang="en-US" altLang="ko-KR" sz="1500" baseline="0" dirty="0"/>
                        <a:t>(…):</a:t>
                      </a:r>
                    </a:p>
                    <a:p>
                      <a:pPr latinLnBrk="1"/>
                      <a:r>
                        <a:rPr lang="en-US" altLang="ko-KR" sz="1500" baseline="0" dirty="0"/>
                        <a:t>    delta = 1e-7</a:t>
                      </a:r>
                    </a:p>
                    <a:p>
                      <a:pPr latinLnBrk="1"/>
                      <a:r>
                        <a:rPr lang="en-US" altLang="ko-KR" sz="1500" baseline="0" dirty="0"/>
                        <a:t>    z=np.dot(x, w) +b</a:t>
                      </a:r>
                    </a:p>
                    <a:p>
                      <a:pPr latinLnBrk="1"/>
                      <a:r>
                        <a:rPr lang="en-US" altLang="ko-KR" sz="1500" baseline="0" dirty="0"/>
                        <a:t>    y=</a:t>
                      </a:r>
                      <a:r>
                        <a:rPr lang="en-US" altLang="ko-KR" sz="1500" baseline="0" dirty="0" err="1"/>
                        <a:t>sigmoide</a:t>
                      </a:r>
                      <a:r>
                        <a:rPr lang="en-US" altLang="ko-KR" sz="1500" baseline="0" dirty="0"/>
                        <a:t>(z)</a:t>
                      </a:r>
                    </a:p>
                    <a:p>
                      <a:pPr latinLnBrk="1"/>
                      <a:r>
                        <a:rPr lang="en-US" altLang="ko-KR" sz="1500" baseline="0" dirty="0"/>
                        <a:t> </a:t>
                      </a:r>
                    </a:p>
                    <a:p>
                      <a:pPr latinLnBrk="1"/>
                      <a:r>
                        <a:rPr lang="en-US" altLang="ko-KR" sz="1500" baseline="0" dirty="0"/>
                        <a:t>    </a:t>
                      </a:r>
                      <a:r>
                        <a:rPr lang="en-US" altLang="ko-KR" sz="1500" b="1" baseline="0" dirty="0">
                          <a:solidFill>
                            <a:srgbClr val="008A3E"/>
                          </a:solidFill>
                        </a:rPr>
                        <a:t>return</a:t>
                      </a:r>
                      <a:r>
                        <a:rPr lang="en-US" altLang="ko-KR" sz="1500" baseline="0" dirty="0"/>
                        <a:t> -np.sum(t*</a:t>
                      </a:r>
                      <a:r>
                        <a:rPr lang="en-US" altLang="ko-KR" sz="1500" baseline="0" dirty="0" err="1"/>
                        <a:t>np.log</a:t>
                      </a:r>
                      <a:r>
                        <a:rPr lang="en-US" altLang="ko-KR" sz="1500" baseline="0" dirty="0"/>
                        <a:t>(</a:t>
                      </a:r>
                      <a:r>
                        <a:rPr lang="en-US" altLang="ko-KR" sz="1500" baseline="0" dirty="0" err="1"/>
                        <a:t>y+delta</a:t>
                      </a:r>
                      <a:r>
                        <a:rPr lang="en-US" altLang="ko-KR" sz="1500" baseline="0" dirty="0"/>
                        <a:t>) + </a:t>
                      </a:r>
                    </a:p>
                    <a:p>
                      <a:pPr latinLnBrk="1"/>
                      <a:r>
                        <a:rPr lang="en-US" altLang="ko-KR" sz="1500" baseline="0" dirty="0"/>
                        <a:t>                 (1-t)*</a:t>
                      </a:r>
                      <a:r>
                        <a:rPr lang="en-US" altLang="ko-KR" sz="1500" baseline="0" dirty="0" err="1"/>
                        <a:t>np.log</a:t>
                      </a:r>
                      <a:r>
                        <a:rPr lang="en-US" altLang="ko-KR" sz="1500" baseline="0" dirty="0"/>
                        <a:t>(1-y+delta)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학습률</a:t>
                      </a:r>
                      <a:r>
                        <a:rPr lang="ko-KR" altLang="en-US" sz="1600" dirty="0"/>
                        <a:t> </a:t>
                      </a:r>
                      <a:r>
                        <a:rPr lang="el-GR" altLang="ko-KR" sz="1600" dirty="0"/>
                        <a:t>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learning</a:t>
                      </a:r>
                      <a:r>
                        <a:rPr lang="en-US" altLang="ko-KR" sz="1500" baseline="0" dirty="0" err="1"/>
                        <a:t>_rate</a:t>
                      </a:r>
                      <a:r>
                        <a:rPr lang="en-US" altLang="ko-KR" sz="1500" baseline="0" dirty="0"/>
                        <a:t> = 1e-3 or 1e-4 or ….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71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가중치</a:t>
                      </a:r>
                      <a:r>
                        <a:rPr lang="en-US" altLang="ko-KR" sz="1600" dirty="0"/>
                        <a:t> w, </a:t>
                      </a:r>
                      <a:r>
                        <a:rPr lang="ko-KR" altLang="en-US" sz="1600" dirty="0"/>
                        <a:t>바이어스</a:t>
                      </a:r>
                      <a:r>
                        <a:rPr lang="en-US" altLang="ko-KR" sz="1600" baseline="0" dirty="0"/>
                        <a:t>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</a:t>
                      </a:r>
                      <a:r>
                        <a:rPr lang="en-US" altLang="ko-KR" sz="1500" baseline="0" dirty="0"/>
                        <a:t> = lambda x : </a:t>
                      </a:r>
                      <a:r>
                        <a:rPr lang="en-US" altLang="ko-KR" sz="1500" baseline="0" dirty="0" err="1"/>
                        <a:t>loss_func</a:t>
                      </a:r>
                      <a:r>
                        <a:rPr lang="en-US" altLang="ko-KR" sz="1500" baseline="0" dirty="0"/>
                        <a:t>(…)</a:t>
                      </a:r>
                    </a:p>
                    <a:p>
                      <a:pPr latinLnBrk="1"/>
                      <a:endParaRPr lang="en-US" altLang="ko-KR" sz="1500" baseline="0" dirty="0"/>
                    </a:p>
                    <a:p>
                      <a:pPr latinLnBrk="1"/>
                      <a:r>
                        <a:rPr lang="en-US" altLang="ko-KR" sz="1500" b="1" baseline="0" dirty="0">
                          <a:solidFill>
                            <a:srgbClr val="008A3E"/>
                          </a:solidFill>
                        </a:rPr>
                        <a:t>for</a:t>
                      </a:r>
                      <a:r>
                        <a:rPr lang="en-US" altLang="ko-KR" sz="1500" baseline="0" dirty="0"/>
                        <a:t> step </a:t>
                      </a:r>
                      <a:r>
                        <a:rPr lang="en-US" altLang="ko-KR" sz="1500" b="1" baseline="0" dirty="0">
                          <a:solidFill>
                            <a:srgbClr val="008A3E"/>
                          </a:solidFill>
                        </a:rPr>
                        <a:t>in</a:t>
                      </a:r>
                      <a:r>
                        <a:rPr lang="en-US" altLang="ko-KR" sz="1500" baseline="0" dirty="0"/>
                        <a:t> range(6000):</a:t>
                      </a:r>
                    </a:p>
                    <a:p>
                      <a:pPr latinLnBrk="1"/>
                      <a:r>
                        <a:rPr lang="en-US" altLang="ko-KR" sz="1500" baseline="0" dirty="0"/>
                        <a:t>    w -= </a:t>
                      </a:r>
                      <a:r>
                        <a:rPr lang="en-US" altLang="ko-KR" sz="1500" baseline="0" dirty="0" err="1"/>
                        <a:t>learning_rate</a:t>
                      </a:r>
                      <a:r>
                        <a:rPr lang="en-US" altLang="ko-KR" sz="1500" baseline="0" dirty="0"/>
                        <a:t> * </a:t>
                      </a:r>
                      <a:r>
                        <a:rPr lang="en-US" altLang="ko-KR" sz="1500" baseline="0" dirty="0" err="1"/>
                        <a:t>numerical_deviative</a:t>
                      </a:r>
                      <a:r>
                        <a:rPr lang="en-US" altLang="ko-KR" sz="1500" baseline="0" dirty="0"/>
                        <a:t>(f, w)</a:t>
                      </a:r>
                    </a:p>
                    <a:p>
                      <a:pPr latinLnBrk="1"/>
                      <a:r>
                        <a:rPr lang="en-US" altLang="ko-KR" sz="1500" baseline="0" dirty="0"/>
                        <a:t>    b -= </a:t>
                      </a:r>
                      <a:r>
                        <a:rPr lang="en-US" altLang="ko-KR" sz="1500" baseline="0" dirty="0" err="1"/>
                        <a:t>leanring_rate</a:t>
                      </a:r>
                      <a:r>
                        <a:rPr lang="en-US" altLang="ko-KR" sz="1500" baseline="0" dirty="0"/>
                        <a:t>*</a:t>
                      </a:r>
                      <a:r>
                        <a:rPr lang="en-US" altLang="ko-KR" sz="1500" baseline="0" dirty="0" err="1"/>
                        <a:t>numerical_deviative</a:t>
                      </a:r>
                      <a:r>
                        <a:rPr lang="en-US" altLang="ko-KR" sz="1500" baseline="0" dirty="0"/>
                        <a:t>(f, b)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357290" y="3143248"/>
          <a:ext cx="2143140" cy="125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965200" imgH="660400" progId="">
                  <p:embed/>
                </p:oleObj>
              </mc:Choice>
              <mc:Fallback>
                <p:oleObj name="Equation" r:id="rId3" imgW="965200" imgH="660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143248"/>
                        <a:ext cx="2143140" cy="125095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486833" y="5715016"/>
          <a:ext cx="179928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1193800" imgH="393700" progId="">
                  <p:embed/>
                </p:oleObj>
              </mc:Choice>
              <mc:Fallback>
                <p:oleObj name="Equation" r:id="rId5" imgW="1193800" imgH="393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833" y="5715016"/>
                        <a:ext cx="1799283" cy="42862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472238" y="6215082"/>
          <a:ext cx="1813878" cy="38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7" imgW="1143000" imgH="393700" progId="">
                  <p:embed/>
                </p:oleObj>
              </mc:Choice>
              <mc:Fallback>
                <p:oleObj name="Equation" r:id="rId7" imgW="1143000" imgH="3937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238" y="6215082"/>
                        <a:ext cx="1813878" cy="3834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5214942" y="3714752"/>
            <a:ext cx="78581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2198" y="357187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무한대를 방지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로지스틱</a:t>
            </a:r>
            <a:r>
              <a:rPr lang="ko-KR" altLang="en-US" dirty="0"/>
              <a:t> 회귀 </a:t>
            </a:r>
            <a:r>
              <a:rPr lang="ko-KR" altLang="en-US" dirty="0" err="1"/>
              <a:t>구현절차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7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642910" y="1980726"/>
          <a:ext cx="172819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입력</a:t>
                      </a:r>
                      <a:r>
                        <a:rPr lang="en-US" altLang="ko-KR" sz="1400" dirty="0"/>
                        <a:t>(x)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정답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0" dirty="0"/>
                        <a:t>t)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10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12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0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14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1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16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1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18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1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20</a:t>
                      </a:r>
                      <a:endParaRPr lang="ko-KR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1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2928926" y="1355706"/>
          <a:ext cx="6159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177492" imgH="164814" progId="">
                  <p:embed/>
                </p:oleObj>
              </mc:Choice>
              <mc:Fallback>
                <p:oleObj name="Equation" r:id="rId3" imgW="177492" imgH="16481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1355706"/>
                        <a:ext cx="6159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907744" y="128523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X∙W+b</a:t>
            </a:r>
            <a:endParaRPr lang="ko-KR" altLang="en-US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508894" y="1508100"/>
            <a:ext cx="398850" cy="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414164" y="1513576"/>
            <a:ext cx="398850" cy="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923201" y="1350944"/>
          <a:ext cx="288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139579" imgH="164957" progId="">
                  <p:embed/>
                </p:oleObj>
              </mc:Choice>
              <mc:Fallback>
                <p:oleObj name="Equation" r:id="rId5" imgW="139579" imgH="16495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01" y="1350944"/>
                        <a:ext cx="288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571736" y="2052164"/>
          <a:ext cx="3071834" cy="377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7" imgW="1371600" imgH="2336800" progId="">
                  <p:embed/>
                </p:oleObj>
              </mc:Choice>
              <mc:Fallback>
                <p:oleObj name="Equation" r:id="rId7" imgW="1371600" imgH="2336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052164"/>
                        <a:ext cx="3071834" cy="3773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94844" y="6301760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 ⅹ 1) • (1 ⅹ 1) = (10 ⅹ 1)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43240" y="6283076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643570" y="3552362"/>
            <a:ext cx="772721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7224" y="155209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학습데이터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68986" y="129378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Sigmoid(z)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425382" y="1536858"/>
            <a:ext cx="398850" cy="1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3511532" y="1071546"/>
          <a:ext cx="365116" cy="36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9" imgW="177492" imgH="177492" progId="">
                  <p:embed/>
                </p:oleObj>
              </mc:Choice>
              <mc:Fallback>
                <p:oleObj name="Equation" r:id="rId9" imgW="177492" imgH="177492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32" y="1071546"/>
                        <a:ext cx="365116" cy="365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67201"/>
              </p:ext>
            </p:extLst>
          </p:nvPr>
        </p:nvGraphicFramePr>
        <p:xfrm>
          <a:off x="5481638" y="1120775"/>
          <a:ext cx="4159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1" imgW="126725" imgH="126725" progId="">
                  <p:embed/>
                </p:oleObj>
              </mc:Choice>
              <mc:Fallback>
                <p:oleObj name="Equation" r:id="rId11" imgW="126725" imgH="12672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1120775"/>
                        <a:ext cx="415925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368656" y="1079472"/>
            <a:ext cx="4286280" cy="7858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5500694" y="2909420"/>
            <a:ext cx="984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Sigmoid</a:t>
            </a:r>
          </a:p>
          <a:p>
            <a:pPr algn="ctr"/>
            <a:r>
              <a:rPr lang="ko-KR" altLang="en-US" sz="1600" b="1" dirty="0"/>
              <a:t>계산</a:t>
            </a:r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/>
        </p:nvGraphicFramePr>
        <p:xfrm>
          <a:off x="6416291" y="1980726"/>
          <a:ext cx="642942" cy="394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3" imgW="381000" imgH="2336800" progId="">
                  <p:embed/>
                </p:oleObj>
              </mc:Choice>
              <mc:Fallback>
                <p:oleObj name="Equation" r:id="rId13" imgW="381000" imgH="2336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291" y="1980726"/>
                        <a:ext cx="642942" cy="3943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/>
        </p:nvGraphicFramePr>
        <p:xfrm>
          <a:off x="8059365" y="2052164"/>
          <a:ext cx="441725" cy="3786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5" imgW="266700" imgH="2286000" progId="">
                  <p:embed/>
                </p:oleObj>
              </mc:Choice>
              <mc:Fallback>
                <p:oleObj name="Equation" r:id="rId15" imgW="266700" imgH="22860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365" y="2052164"/>
                        <a:ext cx="441725" cy="3786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왼쪽/오른쪽 화살표 24"/>
          <p:cNvSpPr/>
          <p:nvPr/>
        </p:nvSpPr>
        <p:spPr>
          <a:xfrm>
            <a:off x="7102810" y="3552362"/>
            <a:ext cx="857256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11370" y="3029974"/>
            <a:ext cx="1133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y</a:t>
            </a:r>
            <a:r>
              <a:rPr lang="ko-KR" altLang="en-US" sz="1600" b="1" dirty="0"/>
              <a:t>와</a:t>
            </a:r>
            <a:r>
              <a:rPr lang="en-US" altLang="ko-KR" sz="1600" b="1" dirty="0"/>
              <a:t> t </a:t>
            </a:r>
            <a:r>
              <a:rPr lang="ko-KR" altLang="en-US" sz="1600" b="1" dirty="0"/>
              <a:t>비교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357422" y="5929330"/>
            <a:ext cx="1212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입력행렬 </a:t>
            </a:r>
            <a:r>
              <a:rPr lang="en-US" altLang="ko-KR" sz="1600" b="1" dirty="0"/>
              <a:t>X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4500562" y="5857892"/>
            <a:ext cx="1282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Regression</a:t>
            </a:r>
          </a:p>
          <a:p>
            <a:pPr algn="ctr"/>
            <a:r>
              <a:rPr lang="ko-KR" altLang="en-US" sz="1600" b="1" dirty="0"/>
              <a:t>출력행렬 </a:t>
            </a:r>
            <a:r>
              <a:rPr lang="en-US" altLang="ko-KR" sz="1600" b="1" dirty="0"/>
              <a:t>Z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6069037" y="5844621"/>
            <a:ext cx="1460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Classification</a:t>
            </a:r>
          </a:p>
          <a:p>
            <a:pPr algn="ctr"/>
            <a:r>
              <a:rPr lang="ko-KR" altLang="en-US" sz="1600" b="1" dirty="0"/>
              <a:t>결과행렬 </a:t>
            </a:r>
            <a:r>
              <a:rPr lang="en-US" altLang="ko-KR" sz="1600" b="1" dirty="0"/>
              <a:t>Y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7589078" y="5876528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/>
              <a:t>정답행렬 </a:t>
            </a:r>
            <a:r>
              <a:rPr lang="en-US" altLang="ko-KR" sz="1600" b="1" dirty="0"/>
              <a:t>T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74116" y="628483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 ⅹ 1)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54312" y="627437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 ⅹ 1)</a:t>
            </a:r>
            <a:endParaRPr lang="ko-KR" altLang="en-US" dirty="0"/>
          </a:p>
        </p:txBody>
      </p:sp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로지스틱</a:t>
            </a:r>
            <a:r>
              <a:rPr lang="ko-KR" altLang="en-US" dirty="0"/>
              <a:t> 회귀 행렬 표현</a:t>
            </a:r>
          </a:p>
        </p:txBody>
      </p:sp>
    </p:spTree>
    <p:extLst>
      <p:ext uri="{BB962C8B-B14F-4D97-AF65-F5344CB8AC3E}">
        <p14:creationId xmlns:p14="http://schemas.microsoft.com/office/powerpoint/2010/main" val="260415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성능평가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이진 분류 모델의 성능 평가 </a:t>
            </a: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/>
              <a:t>혼동 행렬</a:t>
            </a:r>
            <a:r>
              <a:rPr lang="en-US" altLang="ko-KR" dirty="0"/>
              <a:t>(confusion matrix)</a:t>
            </a:r>
          </a:p>
          <a:p>
            <a:pPr lvl="1"/>
            <a:r>
              <a:rPr lang="ko-KR" altLang="en-US" dirty="0"/>
              <a:t>정확도</a:t>
            </a:r>
            <a:r>
              <a:rPr lang="en-US" altLang="ko-KR" dirty="0"/>
              <a:t>(Accuracy) </a:t>
            </a:r>
          </a:p>
          <a:p>
            <a:pPr lvl="1"/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</a:p>
          <a:p>
            <a:pPr lvl="1"/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</a:p>
          <a:p>
            <a:pPr lvl="1"/>
            <a:r>
              <a:rPr lang="en-US" altLang="ko-KR" dirty="0"/>
              <a:t>F1 Score </a:t>
            </a:r>
          </a:p>
          <a:p>
            <a:pPr lvl="2"/>
            <a:r>
              <a:rPr lang="ko-KR" altLang="en-US" dirty="0"/>
              <a:t>재현율과 정밀도의 조화평균  </a:t>
            </a:r>
            <a:endParaRPr lang="en-US" altLang="ko-KR" dirty="0"/>
          </a:p>
          <a:p>
            <a:pPr lvl="1"/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다중 분류 모델의 성능 평가 </a:t>
            </a:r>
            <a:endParaRPr lang="en-US" altLang="ko-KR" dirty="0"/>
          </a:p>
        </p:txBody>
      </p:sp>
      <p:sp>
        <p:nvSpPr>
          <p:cNvPr id="983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83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445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성능평가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혼동행렬 </a:t>
            </a: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TP(True Positive) : </a:t>
            </a:r>
            <a:r>
              <a:rPr lang="ko-KR" altLang="en-US" dirty="0" err="1"/>
              <a:t>예측값이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Positive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 err="1"/>
              <a:t>실제값도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Positive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TN(Ture Negative) :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Negative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 err="1"/>
              <a:t>실제값도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Negative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FP(False Positive) :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Positive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 err="1"/>
              <a:t>실제값은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Negative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FN(False Negative) :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Negative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 err="1"/>
              <a:t>실제값은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Positive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83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983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026" name="Picture 2" descr="Confusion Matrix – Precision, Recall, Accuracy – ministar">
            <a:extLst>
              <a:ext uri="{FF2B5EF4-FFF2-40B4-BE49-F238E27FC236}">
                <a16:creationId xmlns:a16="http://schemas.microsoft.com/office/drawing/2014/main" id="{5C272F93-9E95-4AB6-A442-ED8F242C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04" y="1534038"/>
            <a:ext cx="2767473" cy="244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6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AB3F-D814-4C01-8A33-CF187F0E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B94C23-E6A3-440C-BB55-F1047F4CE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>
                    <a:solidFill>
                      <a:srgbClr val="0000FF"/>
                    </a:solidFill>
                  </a:rPr>
                  <a:t>정확도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(Accuracy) </a:t>
                </a:r>
              </a:p>
              <a:p>
                <a:pPr lvl="1"/>
                <a:r>
                  <a:rPr lang="ko-KR" altLang="en-US" dirty="0"/>
                  <a:t>전체 </a:t>
                </a:r>
                <a:r>
                  <a:rPr lang="ko-KR" altLang="en-US" dirty="0" err="1"/>
                  <a:t>예측값</a:t>
                </a:r>
                <a:r>
                  <a:rPr lang="ko-KR" altLang="en-US" dirty="0"/>
                  <a:t> 중에서 올바르게 예측한 비율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문제점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데이터가 불균형 시 올바른 성능 평가 제한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정밀도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(Precision)</a:t>
                </a:r>
              </a:p>
              <a:p>
                <a:pPr lvl="1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라고 예측한 것 중에서 </a:t>
                </a:r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실제값이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인 비율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내가 푼 문제 중에서 정답의 개수 </a:t>
                </a:r>
                <a:endParaRPr lang="en-US" altLang="ko-KR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𝑃𝑟𝑒𝑠𝑖𝑠𝑖𝑜𝑛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재현율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(Recall=sensitivity)</a:t>
                </a:r>
              </a:p>
              <a:p>
                <a:pPr lvl="1"/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실제값이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인 것 중에서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라고 예측한 비율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전체</a:t>
                </a:r>
                <a:r>
                  <a:rPr lang="en-US" altLang="ko-KR" sz="16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정답 중에서 내가 맞춘 정답의 개수</a:t>
                </a:r>
                <a:endParaRPr lang="en-US" altLang="ko-KR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F1 Score </a:t>
                </a:r>
              </a:p>
              <a:p>
                <a:pPr lvl="1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재현율과 정밀도의 조화평균 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den>
                        </m:f>
                        <m:r>
                          <a:rPr lang="en-US" altLang="ko-KR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den>
                    </m:f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𝑃𝑟𝑒𝑠𝑖𝑠𝑖𝑜𝑛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B94C23-E6A3-440C-BB55-F1047F4CE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  <a:blipFill>
                <a:blip r:embed="rId3"/>
                <a:stretch>
                  <a:fillRect l="-519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onfusion Matrix – Precision, Recall, Accuracy – ministar">
            <a:extLst>
              <a:ext uri="{FF2B5EF4-FFF2-40B4-BE49-F238E27FC236}">
                <a16:creationId xmlns:a16="http://schemas.microsoft.com/office/drawing/2014/main" id="{4D221FAD-9702-40AD-9786-7BF315C9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76" y="1047403"/>
            <a:ext cx="2581698" cy="22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nfusion Matrix – Precision, Recall, Accuracy – ministar">
            <a:extLst>
              <a:ext uri="{FF2B5EF4-FFF2-40B4-BE49-F238E27FC236}">
                <a16:creationId xmlns:a16="http://schemas.microsoft.com/office/drawing/2014/main" id="{181C8769-C1BD-49E8-B516-7B275BD1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76" y="3931952"/>
            <a:ext cx="2581698" cy="22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27844E-4650-43E0-8F44-9B2FF429C22A}"/>
              </a:ext>
            </a:extLst>
          </p:cNvPr>
          <p:cNvSpPr/>
          <p:nvPr/>
        </p:nvSpPr>
        <p:spPr>
          <a:xfrm>
            <a:off x="7303312" y="4831383"/>
            <a:ext cx="708537" cy="4828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AF0629-492A-4591-870F-41AEB2592158}"/>
              </a:ext>
            </a:extLst>
          </p:cNvPr>
          <p:cNvSpPr/>
          <p:nvPr/>
        </p:nvSpPr>
        <p:spPr>
          <a:xfrm>
            <a:off x="8147562" y="4831383"/>
            <a:ext cx="657225" cy="4828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638B31B-645D-492E-ADC4-2D570F64F7D2}"/>
              </a:ext>
            </a:extLst>
          </p:cNvPr>
          <p:cNvSpPr/>
          <p:nvPr/>
        </p:nvSpPr>
        <p:spPr>
          <a:xfrm>
            <a:off x="7354624" y="5569154"/>
            <a:ext cx="657225" cy="4828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3D00364-DAC9-46B2-A828-BA021A8D3C3C}"/>
              </a:ext>
            </a:extLst>
          </p:cNvPr>
          <p:cNvSpPr/>
          <p:nvPr/>
        </p:nvSpPr>
        <p:spPr>
          <a:xfrm>
            <a:off x="8116624" y="5530293"/>
            <a:ext cx="708537" cy="4828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97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88608-F5F5-4A7D-88FC-9FC4EFABBDF0}"/>
                  </a:ext>
                </a:extLst>
              </p:cNvPr>
              <p:cNvSpPr txBox="1"/>
              <p:nvPr/>
            </p:nvSpPr>
            <p:spPr>
              <a:xfrm>
                <a:off x="5870691" y="6193223"/>
                <a:ext cx="2434465" cy="470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num>
                        <m:den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altLang="ko-KR" sz="13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88608-F5F5-4A7D-88FC-9FC4EFABB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91" y="6193223"/>
                <a:ext cx="2434465" cy="470193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E8FB938-3EB1-4CA3-975A-F023F7B52C7A}"/>
              </a:ext>
            </a:extLst>
          </p:cNvPr>
          <p:cNvSpPr/>
          <p:nvPr/>
        </p:nvSpPr>
        <p:spPr>
          <a:xfrm>
            <a:off x="7354624" y="3329152"/>
            <a:ext cx="551126" cy="515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88A05-F2D5-44FA-80C3-30890AB7486B}"/>
              </a:ext>
            </a:extLst>
          </p:cNvPr>
          <p:cNvSpPr txBox="1"/>
          <p:nvPr/>
        </p:nvSpPr>
        <p:spPr>
          <a:xfrm>
            <a:off x="5269373" y="3338164"/>
            <a:ext cx="2187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대부분을 </a:t>
            </a:r>
            <a:r>
              <a:rPr lang="en-US" altLang="ko-KR" sz="1600" b="1" dirty="0">
                <a:solidFill>
                  <a:srgbClr val="0000FF"/>
                </a:solidFill>
              </a:rPr>
              <a:t>negative</a:t>
            </a:r>
            <a:r>
              <a:rPr lang="ko-KR" altLang="en-US" sz="1600" b="1" dirty="0">
                <a:solidFill>
                  <a:srgbClr val="0000FF"/>
                </a:solidFill>
              </a:rPr>
              <a:t>로 </a:t>
            </a:r>
            <a:endParaRPr lang="en-US" altLang="ko-KR" sz="1600" b="1" dirty="0">
              <a:solidFill>
                <a:srgbClr val="0000FF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예측하는 모델</a:t>
            </a:r>
          </a:p>
        </p:txBody>
      </p:sp>
    </p:spTree>
    <p:extLst>
      <p:ext uri="{BB962C8B-B14F-4D97-AF65-F5344CB8AC3E}">
        <p14:creationId xmlns:p14="http://schemas.microsoft.com/office/powerpoint/2010/main" val="12407004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AB3F-D814-4C01-8A33-CF187F0E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B94C23-E6A3-440C-BB55-F1047F4CE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정확도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(Accuracy) </a:t>
                </a:r>
              </a:p>
              <a:p>
                <a:pPr lvl="1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전체 </a:t>
                </a:r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예측값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중에서 올바르게 예측한 비율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문제점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데이터가 불균형 시 올바른 성능 평가 제한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altLang="ko-KR" dirty="0"/>
              </a:p>
              <a:p>
                <a:r>
                  <a:rPr lang="ko-KR" altLang="en-US" dirty="0">
                    <a:solidFill>
                      <a:srgbClr val="0000FF"/>
                    </a:solidFill>
                  </a:rPr>
                  <a:t>정밀도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(Precision)</a:t>
                </a:r>
              </a:p>
              <a:p>
                <a:pPr lvl="1"/>
                <a:r>
                  <a:rPr lang="en-US" altLang="ko-KR" dirty="0"/>
                  <a:t>Positive</a:t>
                </a:r>
                <a:r>
                  <a:rPr lang="ko-KR" altLang="en-US" dirty="0"/>
                  <a:t>라고 예측한 것 중에서 </a:t>
                </a:r>
                <a:r>
                  <a:rPr lang="ko-KR" altLang="en-US" dirty="0" err="1"/>
                  <a:t>실제값이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Positive</a:t>
                </a:r>
                <a:r>
                  <a:rPr lang="ko-KR" altLang="en-US" dirty="0"/>
                  <a:t>인 비율 </a:t>
                </a:r>
                <a:endParaRPr lang="en-US" altLang="ko-KR" dirty="0"/>
              </a:p>
              <a:p>
                <a:pPr lvl="2"/>
                <a:r>
                  <a:rPr lang="ko-KR" altLang="en-US" sz="1600" dirty="0"/>
                  <a:t>내가 푼 문제 중에서 정답의 개수 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𝑃𝑟𝑒𝑠𝑖𝑠𝑖𝑜𝑛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재현율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(Recall=sensitivity)</a:t>
                </a:r>
              </a:p>
              <a:p>
                <a:pPr lvl="1"/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실제값이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인 것 중에서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라고 예측한 비율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전체</a:t>
                </a:r>
                <a:r>
                  <a:rPr lang="en-US" altLang="ko-KR" sz="16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정답 중에서 내가 맞춘 정답의 개수</a:t>
                </a:r>
                <a:endParaRPr lang="en-US" altLang="ko-KR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F1 Score </a:t>
                </a:r>
              </a:p>
              <a:p>
                <a:pPr lvl="1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재현율과 정밀도의 조화평균 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den>
                        </m:f>
                        <m:r>
                          <a:rPr lang="en-US" altLang="ko-KR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den>
                    </m:f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𝑃𝑟𝑒𝑠𝑖𝑠𝑖𝑜𝑛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B94C23-E6A3-440C-BB55-F1047F4CE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  <a:blipFill>
                <a:blip r:embed="rId3"/>
                <a:stretch>
                  <a:fillRect l="-519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onfusion Matrix – Precision, Recall, Accuracy – ministar">
            <a:extLst>
              <a:ext uri="{FF2B5EF4-FFF2-40B4-BE49-F238E27FC236}">
                <a16:creationId xmlns:a16="http://schemas.microsoft.com/office/drawing/2014/main" id="{4D221FAD-9702-40AD-9786-7BF315C9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76" y="980728"/>
            <a:ext cx="2581698" cy="22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82BF5A-A767-4620-9DC8-FD25985B9F86}"/>
              </a:ext>
            </a:extLst>
          </p:cNvPr>
          <p:cNvSpPr/>
          <p:nvPr/>
        </p:nvSpPr>
        <p:spPr>
          <a:xfrm>
            <a:off x="7353300" y="1843252"/>
            <a:ext cx="647700" cy="123332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onfusion Matrix – Precision, Recall, Accuracy – ministar">
            <a:extLst>
              <a:ext uri="{FF2B5EF4-FFF2-40B4-BE49-F238E27FC236}">
                <a16:creationId xmlns:a16="http://schemas.microsoft.com/office/drawing/2014/main" id="{F9EBDF51-7D5E-4645-826B-E3D25581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76" y="3931952"/>
            <a:ext cx="2581698" cy="22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FF30F9F-6255-4593-BDE5-9F32B9C3FB42}"/>
              </a:ext>
            </a:extLst>
          </p:cNvPr>
          <p:cNvSpPr/>
          <p:nvPr/>
        </p:nvSpPr>
        <p:spPr>
          <a:xfrm>
            <a:off x="7303312" y="4831383"/>
            <a:ext cx="708537" cy="4828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95AEE4-2D49-4279-B958-B6C76BBDF5FC}"/>
              </a:ext>
            </a:extLst>
          </p:cNvPr>
          <p:cNvSpPr/>
          <p:nvPr/>
        </p:nvSpPr>
        <p:spPr>
          <a:xfrm>
            <a:off x="8147562" y="4831383"/>
            <a:ext cx="657225" cy="4828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2C7009-92DF-46BC-9CFB-AB3F4D15E39B}"/>
              </a:ext>
            </a:extLst>
          </p:cNvPr>
          <p:cNvSpPr/>
          <p:nvPr/>
        </p:nvSpPr>
        <p:spPr>
          <a:xfrm>
            <a:off x="7354624" y="5569154"/>
            <a:ext cx="657225" cy="4828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0C1590-D21C-40CA-9A41-A45AD4818679}"/>
              </a:ext>
            </a:extLst>
          </p:cNvPr>
          <p:cNvSpPr/>
          <p:nvPr/>
        </p:nvSpPr>
        <p:spPr>
          <a:xfrm>
            <a:off x="8116624" y="5530293"/>
            <a:ext cx="708537" cy="4828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97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0605F4-1856-4128-9DB4-3CDC6026367A}"/>
                  </a:ext>
                </a:extLst>
              </p:cNvPr>
              <p:cNvSpPr txBox="1"/>
              <p:nvPr/>
            </p:nvSpPr>
            <p:spPr>
              <a:xfrm>
                <a:off x="5870691" y="6193223"/>
                <a:ext cx="2434465" cy="470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0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𝑟𝑒𝑐𝑖𝑠𝑖𝑜𝑛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13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0605F4-1856-4128-9DB4-3CDC6026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91" y="6193223"/>
                <a:ext cx="2434465" cy="470193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F3F99F5-D777-44DF-BF10-D7741290BD66}"/>
              </a:ext>
            </a:extLst>
          </p:cNvPr>
          <p:cNvSpPr/>
          <p:nvPr/>
        </p:nvSpPr>
        <p:spPr>
          <a:xfrm>
            <a:off x="7354624" y="3329152"/>
            <a:ext cx="551126" cy="515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5DDBE-8609-4968-8147-363E139C23E5}"/>
              </a:ext>
            </a:extLst>
          </p:cNvPr>
          <p:cNvSpPr txBox="1"/>
          <p:nvPr/>
        </p:nvSpPr>
        <p:spPr>
          <a:xfrm>
            <a:off x="5269373" y="3338164"/>
            <a:ext cx="2187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대부분을 </a:t>
            </a:r>
            <a:r>
              <a:rPr lang="en-US" altLang="ko-KR" sz="1600" b="1" dirty="0">
                <a:solidFill>
                  <a:srgbClr val="0000FF"/>
                </a:solidFill>
              </a:rPr>
              <a:t>negative</a:t>
            </a:r>
            <a:r>
              <a:rPr lang="ko-KR" altLang="en-US" sz="1600" b="1" dirty="0">
                <a:solidFill>
                  <a:srgbClr val="0000FF"/>
                </a:solidFill>
              </a:rPr>
              <a:t>로 </a:t>
            </a:r>
            <a:endParaRPr lang="en-US" altLang="ko-KR" sz="1600" b="1" dirty="0">
              <a:solidFill>
                <a:srgbClr val="0000FF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예측하는 모델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B23796-6735-416D-A69B-24459DA44EFD}"/>
              </a:ext>
            </a:extLst>
          </p:cNvPr>
          <p:cNvSpPr/>
          <p:nvPr/>
        </p:nvSpPr>
        <p:spPr>
          <a:xfrm>
            <a:off x="7371311" y="4801893"/>
            <a:ext cx="647700" cy="123332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566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-42836" y="116632"/>
            <a:ext cx="9186836" cy="6885384"/>
            <a:chOff x="0" y="0"/>
            <a:chExt cx="9186836" cy="6885384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0" y="0"/>
              <a:ext cx="9120336" cy="6858000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0" y="27384"/>
              <a:ext cx="9186836" cy="685800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buNone/>
              <a:defRPr lang="ko-KR" altLang="en-US"/>
            </a:pPr>
            <a:r>
              <a:rPr lang="ko-KR" altLang="en-US" sz="4400" b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목</a:t>
            </a:r>
            <a:r>
              <a:rPr lang="en-US" altLang="ko-KR" sz="4400" b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 </a:t>
            </a:r>
            <a:r>
              <a:rPr lang="ko-KR" altLang="en-US" sz="4400" b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latin typeface="HY헤드라인M"/>
                <a:ea typeface="HY헤드라인M"/>
                <a:cs typeface="+mn-cs"/>
              </a:rPr>
              <a:t>차</a:t>
            </a: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1331640" y="1412776"/>
            <a:ext cx="6923112" cy="532859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818236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r>
              <a:rPr lang="ko-KR" altLang="en-US" sz="2000" dirty="0" err="1">
                <a:latin typeface="HY헤드라인M"/>
                <a:ea typeface="HY헤드라인M"/>
              </a:rPr>
              <a:t>로지스틱</a:t>
            </a:r>
            <a:r>
              <a:rPr lang="ko-KR" altLang="en-US" sz="2000" dirty="0">
                <a:latin typeface="HY헤드라인M"/>
                <a:ea typeface="HY헤드라인M"/>
              </a:rPr>
              <a:t> 회귀 </a:t>
            </a:r>
            <a:r>
              <a:rPr lang="en-US" altLang="ko-KR" sz="2000" dirty="0">
                <a:latin typeface="HY헤드라인M"/>
                <a:ea typeface="HY헤드라인M"/>
              </a:rPr>
              <a:t>(Logistic Regression)</a:t>
            </a:r>
            <a:r>
              <a:rPr kumimoji="0" lang="ko-KR" altLang="en-US" sz="2000" b="0" i="0" u="none" strike="noStrike" kern="1200" cap="none" normalizeH="0" dirty="0">
                <a:solidFill>
                  <a:schemeClr val="tx1"/>
                </a:solidFill>
                <a:latin typeface="HY헤드라인M"/>
                <a:ea typeface="HY헤드라인M"/>
              </a:rPr>
              <a:t> 소개</a:t>
            </a:r>
          </a:p>
          <a:p>
            <a:pPr marL="342900" lvl="0" indent="-342900" algn="l" defTabSz="818236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endParaRPr kumimoji="0" lang="en-US" altLang="ko-KR" sz="2000" b="0" i="0" u="none" strike="noStrike" kern="1200" cap="none" normalizeH="0" dirty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342900" lvl="0" indent="-342900" algn="l" defTabSz="818236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r>
              <a:rPr kumimoji="0" lang="ko-KR" altLang="en-US" sz="2000" b="0" i="0" u="none" strike="noStrike" kern="1200" cap="none" normalizeH="0" dirty="0" err="1">
                <a:solidFill>
                  <a:schemeClr val="tx1"/>
                </a:solidFill>
                <a:latin typeface="HY헤드라인M"/>
                <a:ea typeface="HY헤드라인M"/>
              </a:rPr>
              <a:t>손실함수</a:t>
            </a:r>
            <a:endParaRPr kumimoji="0" lang="en-US" altLang="ko-KR" sz="2000" b="0" i="0" u="none" strike="noStrike" kern="1200" cap="none" normalizeH="0" dirty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342900" lvl="0" indent="-342900" algn="l" defTabSz="818236" rtl="0" eaLnBrk="1" latinLnBrk="1" hangingPunct="1">
              <a:spcBef>
                <a:spcPct val="20000"/>
              </a:spcBef>
              <a:buFont typeface="Wingdings"/>
              <a:buChar char="v"/>
              <a:defRPr lang="ko-KR" altLang="en-US"/>
            </a:pPr>
            <a:endParaRPr kumimoji="0" lang="ko-KR" altLang="en-US" sz="2000" b="0" i="0" u="none" strike="noStrike" kern="1200" cap="none" normalizeH="0" dirty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342900" lvl="0" indent="-342900" defTabSz="818236">
              <a:spcBef>
                <a:spcPct val="20000"/>
              </a:spcBef>
              <a:buFont typeface="Wingdings"/>
              <a:buChar char="v"/>
              <a:defRPr lang="ko-KR" altLang="en-US"/>
            </a:pPr>
            <a:r>
              <a:rPr lang="ko-KR" altLang="en-US" sz="2000" dirty="0" err="1">
                <a:latin typeface="HY헤드라인M"/>
                <a:ea typeface="HY헤드라인M"/>
              </a:rPr>
              <a:t>로지스틱</a:t>
            </a:r>
            <a:r>
              <a:rPr lang="ko-KR" altLang="en-US" sz="2000" dirty="0">
                <a:latin typeface="HY헤드라인M"/>
                <a:ea typeface="HY헤드라인M"/>
              </a:rPr>
              <a:t> 회귀 </a:t>
            </a:r>
            <a:r>
              <a:rPr lang="ko-KR" altLang="en-US" sz="2000" dirty="0" err="1">
                <a:latin typeface="HY헤드라인M"/>
                <a:ea typeface="HY헤드라인M"/>
              </a:rPr>
              <a:t>학습절차</a:t>
            </a:r>
            <a:endParaRPr lang="ko-KR" altLang="en-US" sz="2000" dirty="0">
              <a:latin typeface="HY헤드라인M"/>
              <a:ea typeface="HY헤드라인M"/>
            </a:endParaRPr>
          </a:p>
          <a:p>
            <a:pPr marL="342900" lvl="0" indent="-342900" defTabSz="818236">
              <a:spcBef>
                <a:spcPct val="20000"/>
              </a:spcBef>
              <a:buFont typeface="Wingdings"/>
              <a:buChar char="v"/>
              <a:defRPr lang="ko-KR" altLang="en-US"/>
            </a:pPr>
            <a:endParaRPr lang="en-US" altLang="ko-KR" sz="2000" dirty="0">
              <a:latin typeface="HY헤드라인M"/>
              <a:ea typeface="HY헤드라인M"/>
            </a:endParaRPr>
          </a:p>
          <a:p>
            <a:pPr marL="342900" lvl="0" indent="-342900" defTabSz="818236">
              <a:spcBef>
                <a:spcPct val="20000"/>
              </a:spcBef>
              <a:buFont typeface="Wingdings"/>
              <a:buChar char="v"/>
              <a:defRPr lang="ko-KR" altLang="en-US"/>
            </a:pPr>
            <a:r>
              <a:rPr lang="ko-KR" altLang="en-US" sz="2000" dirty="0" err="1">
                <a:latin typeface="HY헤드라인M"/>
                <a:ea typeface="HY헤드라인M"/>
              </a:rPr>
              <a:t>로지스틱</a:t>
            </a:r>
            <a:r>
              <a:rPr lang="ko-KR" altLang="en-US" sz="2000" dirty="0">
                <a:latin typeface="HY헤드라인M"/>
                <a:ea typeface="HY헤드라인M"/>
              </a:rPr>
              <a:t> 회귀 </a:t>
            </a:r>
            <a:r>
              <a:rPr lang="ko-KR" altLang="en-US" sz="2000" dirty="0" err="1">
                <a:latin typeface="HY헤드라인M"/>
                <a:ea typeface="HY헤드라인M"/>
              </a:rPr>
              <a:t>구현절차</a:t>
            </a:r>
            <a:endParaRPr lang="en-US" altLang="ko-KR" sz="2000" dirty="0">
              <a:latin typeface="HY헤드라인M"/>
              <a:ea typeface="HY헤드라인M"/>
            </a:endParaRPr>
          </a:p>
          <a:p>
            <a:pPr marL="342900" lvl="0" indent="-342900" defTabSz="818236">
              <a:spcBef>
                <a:spcPct val="20000"/>
              </a:spcBef>
              <a:buFont typeface="Wingdings"/>
              <a:buChar char="v"/>
              <a:defRPr lang="ko-KR" altLang="en-US"/>
            </a:pPr>
            <a:endParaRPr lang="en-US" altLang="ko-KR" sz="2000" dirty="0">
              <a:latin typeface="HY헤드라인M"/>
              <a:ea typeface="HY헤드라인M"/>
            </a:endParaRPr>
          </a:p>
          <a:p>
            <a:pPr marL="342900" lvl="0" indent="-342900" defTabSz="818236">
              <a:spcBef>
                <a:spcPct val="20000"/>
              </a:spcBef>
              <a:buFont typeface="Wingdings"/>
              <a:buChar char="v"/>
              <a:defRPr lang="ko-KR" altLang="en-US"/>
            </a:pPr>
            <a:r>
              <a:rPr lang="ko-KR" altLang="en-US" sz="2000" dirty="0" err="1">
                <a:latin typeface="HY헤드라인M"/>
                <a:ea typeface="HY헤드라인M"/>
              </a:rPr>
              <a:t>로지스틱</a:t>
            </a:r>
            <a:r>
              <a:rPr lang="ko-KR" altLang="en-US" sz="2000" dirty="0">
                <a:latin typeface="HY헤드라인M"/>
                <a:ea typeface="HY헤드라인M"/>
              </a:rPr>
              <a:t> 회귀 행렬 표현</a:t>
            </a:r>
            <a:endParaRPr lang="en-US" altLang="ko-KR" sz="2000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AB3F-D814-4C01-8A33-CF187F0E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B94C23-E6A3-440C-BB55-F1047F4CE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5719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정확도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(Accuracy) </a:t>
                </a:r>
              </a:p>
              <a:p>
                <a:pPr lvl="1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전체 </a:t>
                </a:r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예측값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중에서 올바르게 예측한 비율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문제점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데이터가 불균형한 경우 올바른 성능 평가 제한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정밀도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(Precision)</a:t>
                </a:r>
              </a:p>
              <a:p>
                <a:pPr lvl="1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라고 예측한 것 중에서 </a:t>
                </a:r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실제값이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인 비율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내가 푼 문제 중에서 정답의 개수 </a:t>
                </a:r>
                <a:endParaRPr lang="en-US" altLang="ko-KR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𝑃𝑟𝑒𝑠𝑖𝑠𝑖𝑜𝑛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 err="1">
                    <a:solidFill>
                      <a:srgbClr val="0000FF"/>
                    </a:solidFill>
                  </a:rPr>
                  <a:t>재현율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(Recall=sensitivity)</a:t>
                </a:r>
              </a:p>
              <a:p>
                <a:pPr lvl="1"/>
                <a:r>
                  <a:rPr lang="ko-KR" altLang="en-US" dirty="0" err="1"/>
                  <a:t>실제값이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Positive</a:t>
                </a:r>
                <a:r>
                  <a:rPr lang="ko-KR" altLang="en-US" dirty="0"/>
                  <a:t>인 것 중에서 </a:t>
                </a:r>
                <a:r>
                  <a:rPr lang="en-US" altLang="ko-KR" dirty="0"/>
                  <a:t>Positive</a:t>
                </a:r>
                <a:r>
                  <a:rPr lang="ko-KR" altLang="en-US" dirty="0"/>
                  <a:t>라고 예측한 비율</a:t>
                </a:r>
                <a:endParaRPr lang="en-US" altLang="ko-KR" dirty="0"/>
              </a:p>
              <a:p>
                <a:pPr lvl="2"/>
                <a:r>
                  <a:rPr lang="ko-KR" altLang="en-US" sz="1600" dirty="0"/>
                  <a:t>전체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정답 중에서 내가 맞춘 정답의 개수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F1 Score </a:t>
                </a:r>
              </a:p>
              <a:p>
                <a:pPr lvl="1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재현율과 정밀도의 조화평균 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den>
                        </m:f>
                        <m:r>
                          <a:rPr lang="en-US" altLang="ko-KR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den>
                    </m:f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𝑃𝑟𝑒𝑠𝑖𝑠𝑖𝑜𝑛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B94C23-E6A3-440C-BB55-F1047F4CE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571910"/>
              </a:xfrm>
              <a:blipFill>
                <a:blip r:embed="rId3"/>
                <a:stretch>
                  <a:fillRect l="-296" t="-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onfusion Matrix – Precision, Recall, Accuracy – ministar">
            <a:extLst>
              <a:ext uri="{FF2B5EF4-FFF2-40B4-BE49-F238E27FC236}">
                <a16:creationId xmlns:a16="http://schemas.microsoft.com/office/drawing/2014/main" id="{4D221FAD-9702-40AD-9786-7BF315C9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76" y="980728"/>
            <a:ext cx="2581698" cy="22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82BF5A-A767-4620-9DC8-FD25985B9F86}"/>
              </a:ext>
            </a:extLst>
          </p:cNvPr>
          <p:cNvSpPr/>
          <p:nvPr/>
        </p:nvSpPr>
        <p:spPr>
          <a:xfrm>
            <a:off x="7353299" y="1843252"/>
            <a:ext cx="1471861" cy="5284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onfusion Matrix – Precision, Recall, Accuracy – ministar">
            <a:extLst>
              <a:ext uri="{FF2B5EF4-FFF2-40B4-BE49-F238E27FC236}">
                <a16:creationId xmlns:a16="http://schemas.microsoft.com/office/drawing/2014/main" id="{F9EBDF51-7D5E-4645-826B-E3D25581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76" y="3931952"/>
            <a:ext cx="2581698" cy="22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FF30F9F-6255-4593-BDE5-9F32B9C3FB42}"/>
              </a:ext>
            </a:extLst>
          </p:cNvPr>
          <p:cNvSpPr/>
          <p:nvPr/>
        </p:nvSpPr>
        <p:spPr>
          <a:xfrm>
            <a:off x="7303312" y="4831383"/>
            <a:ext cx="708537" cy="4828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95AEE4-2D49-4279-B958-B6C76BBDF5FC}"/>
              </a:ext>
            </a:extLst>
          </p:cNvPr>
          <p:cNvSpPr/>
          <p:nvPr/>
        </p:nvSpPr>
        <p:spPr>
          <a:xfrm>
            <a:off x="8147562" y="4831383"/>
            <a:ext cx="657225" cy="4828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2C7009-92DF-46BC-9CFB-AB3F4D15E39B}"/>
              </a:ext>
            </a:extLst>
          </p:cNvPr>
          <p:cNvSpPr/>
          <p:nvPr/>
        </p:nvSpPr>
        <p:spPr>
          <a:xfrm>
            <a:off x="7354624" y="5569154"/>
            <a:ext cx="657225" cy="4828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0C1590-D21C-40CA-9A41-A45AD4818679}"/>
              </a:ext>
            </a:extLst>
          </p:cNvPr>
          <p:cNvSpPr/>
          <p:nvPr/>
        </p:nvSpPr>
        <p:spPr>
          <a:xfrm>
            <a:off x="8116624" y="5530293"/>
            <a:ext cx="708537" cy="4828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97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0605F4-1856-4128-9DB4-3CDC6026367A}"/>
                  </a:ext>
                </a:extLst>
              </p:cNvPr>
              <p:cNvSpPr txBox="1"/>
              <p:nvPr/>
            </p:nvSpPr>
            <p:spPr>
              <a:xfrm>
                <a:off x="5870691" y="6193223"/>
                <a:ext cx="2434465" cy="470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00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13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0605F4-1856-4128-9DB4-3CDC6026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91" y="6193223"/>
                <a:ext cx="2434465" cy="470193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F3F99F5-D777-44DF-BF10-D7741290BD66}"/>
              </a:ext>
            </a:extLst>
          </p:cNvPr>
          <p:cNvSpPr/>
          <p:nvPr/>
        </p:nvSpPr>
        <p:spPr>
          <a:xfrm>
            <a:off x="7354624" y="3329152"/>
            <a:ext cx="551126" cy="515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5DDBE-8609-4968-8147-363E139C23E5}"/>
              </a:ext>
            </a:extLst>
          </p:cNvPr>
          <p:cNvSpPr txBox="1"/>
          <p:nvPr/>
        </p:nvSpPr>
        <p:spPr>
          <a:xfrm>
            <a:off x="5269373" y="3338164"/>
            <a:ext cx="2187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대부분을 </a:t>
            </a:r>
            <a:r>
              <a:rPr lang="en-US" altLang="ko-KR" sz="1600" b="1" dirty="0">
                <a:solidFill>
                  <a:srgbClr val="0000FF"/>
                </a:solidFill>
              </a:rPr>
              <a:t>negative</a:t>
            </a:r>
            <a:r>
              <a:rPr lang="ko-KR" altLang="en-US" sz="1600" b="1" dirty="0">
                <a:solidFill>
                  <a:srgbClr val="0000FF"/>
                </a:solidFill>
              </a:rPr>
              <a:t>로 </a:t>
            </a:r>
            <a:endParaRPr lang="en-US" altLang="ko-KR" sz="1600" b="1" dirty="0">
              <a:solidFill>
                <a:srgbClr val="0000FF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예측하는 모델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F655E6-9397-45AB-92DA-A1A3813497A6}"/>
              </a:ext>
            </a:extLst>
          </p:cNvPr>
          <p:cNvSpPr/>
          <p:nvPr/>
        </p:nvSpPr>
        <p:spPr>
          <a:xfrm>
            <a:off x="7332926" y="4821776"/>
            <a:ext cx="1471861" cy="5284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024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AB3F-D814-4C01-8A33-CF187F0E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B94C23-E6A3-440C-BB55-F1047F4CE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5719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정확도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(Accuracy) </a:t>
                </a:r>
              </a:p>
              <a:p>
                <a:pPr lvl="1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전체 </a:t>
                </a:r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예측값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중에서 올바르게 예측한 비율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문제점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데이터가 불균형한 경우 올바른 성능 평가 제한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정밀도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(Precision)</a:t>
                </a:r>
              </a:p>
              <a:p>
                <a:pPr lvl="1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라고 예측한 것 중에서 </a:t>
                </a:r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실제값이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인 비율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내가 푼 문제 중에서 정답의 개수 </a:t>
                </a:r>
                <a:endParaRPr lang="en-US" altLang="ko-KR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𝑃𝑟𝑒𝑠𝑖𝑠𝑖𝑜𝑛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재현율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(Recall=sensitivity)</a:t>
                </a:r>
              </a:p>
              <a:p>
                <a:pPr lvl="1"/>
                <a:r>
                  <a:rPr lang="ko-KR" alt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실제값이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인 것 중에서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Positive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라고 예측한 비율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전체</a:t>
                </a:r>
                <a:r>
                  <a:rPr lang="en-US" altLang="ko-KR" sz="16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정답 중에서 내가 맞춘 정답의 개수</a:t>
                </a:r>
                <a:endParaRPr lang="en-US" altLang="ko-KR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ko-KR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F1 Score </a:t>
                </a:r>
              </a:p>
              <a:p>
                <a:pPr lvl="1"/>
                <a:r>
                  <a:rPr lang="ko-KR" altLang="en-US" dirty="0"/>
                  <a:t>재현율과 정밀도의 조화평균 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𝑃𝑟𝑒𝑠𝑖𝑠𝑖𝑜𝑛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B94C23-E6A3-440C-BB55-F1047F4CE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571910"/>
              </a:xfrm>
              <a:blipFill>
                <a:blip r:embed="rId3"/>
                <a:stretch>
                  <a:fillRect l="-296" t="-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onfusion Matrix – Precision, Recall, Accuracy – ministar">
            <a:extLst>
              <a:ext uri="{FF2B5EF4-FFF2-40B4-BE49-F238E27FC236}">
                <a16:creationId xmlns:a16="http://schemas.microsoft.com/office/drawing/2014/main" id="{F9EBDF51-7D5E-4645-826B-E3D25581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55" y="1147251"/>
            <a:ext cx="2581698" cy="22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FF30F9F-6255-4593-BDE5-9F32B9C3FB42}"/>
              </a:ext>
            </a:extLst>
          </p:cNvPr>
          <p:cNvSpPr/>
          <p:nvPr/>
        </p:nvSpPr>
        <p:spPr>
          <a:xfrm>
            <a:off x="7282291" y="2046682"/>
            <a:ext cx="708537" cy="4828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95AEE4-2D49-4279-B958-B6C76BBDF5FC}"/>
              </a:ext>
            </a:extLst>
          </p:cNvPr>
          <p:cNvSpPr/>
          <p:nvPr/>
        </p:nvSpPr>
        <p:spPr>
          <a:xfrm>
            <a:off x="8126541" y="2046682"/>
            <a:ext cx="657225" cy="4828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2C7009-92DF-46BC-9CFB-AB3F4D15E39B}"/>
              </a:ext>
            </a:extLst>
          </p:cNvPr>
          <p:cNvSpPr/>
          <p:nvPr/>
        </p:nvSpPr>
        <p:spPr>
          <a:xfrm>
            <a:off x="7333603" y="2784453"/>
            <a:ext cx="657225" cy="4828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0C1590-D21C-40CA-9A41-A45AD4818679}"/>
              </a:ext>
            </a:extLst>
          </p:cNvPr>
          <p:cNvSpPr/>
          <p:nvPr/>
        </p:nvSpPr>
        <p:spPr>
          <a:xfrm>
            <a:off x="8095603" y="2745592"/>
            <a:ext cx="708537" cy="4828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97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E0842C-6E2F-417F-A964-6C79FFB6A1C8}"/>
                  </a:ext>
                </a:extLst>
              </p:cNvPr>
              <p:cNvSpPr txBox="1"/>
              <p:nvPr/>
            </p:nvSpPr>
            <p:spPr>
              <a:xfrm>
                <a:off x="5828650" y="3452471"/>
                <a:ext cx="3130434" cy="48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 ×0.5</m:t>
                          </m:r>
                        </m:num>
                        <m:den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0.5+0.5</m:t>
                          </m:r>
                        </m:den>
                      </m:f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13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E0842C-6E2F-417F-A964-6C79FFB6A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50" y="3452471"/>
                <a:ext cx="3130434" cy="48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D08BFF42-72B9-4506-AD22-5114D5963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5"/>
          <a:stretch/>
        </p:blipFill>
        <p:spPr bwMode="auto">
          <a:xfrm>
            <a:off x="5339754" y="3936578"/>
            <a:ext cx="3619330" cy="211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875BE8-FEC1-4CDD-A54F-427F14525D02}"/>
              </a:ext>
            </a:extLst>
          </p:cNvPr>
          <p:cNvSpPr txBox="1"/>
          <p:nvPr/>
        </p:nvSpPr>
        <p:spPr>
          <a:xfrm>
            <a:off x="6133743" y="5991163"/>
            <a:ext cx="22044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조화평균의 기하학 해석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A86ABE-55B1-40E6-B95B-C6EC5855EFC2}"/>
              </a:ext>
            </a:extLst>
          </p:cNvPr>
          <p:cNvCxnSpPr>
            <a:cxnSpLocks/>
          </p:cNvCxnSpPr>
          <p:nvPr/>
        </p:nvCxnSpPr>
        <p:spPr>
          <a:xfrm>
            <a:off x="5686949" y="3936578"/>
            <a:ext cx="0" cy="168108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DA803B-C6AA-4F51-9985-BE82B3F4D4B8}"/>
              </a:ext>
            </a:extLst>
          </p:cNvPr>
          <p:cNvCxnSpPr>
            <a:cxnSpLocks/>
          </p:cNvCxnSpPr>
          <p:nvPr/>
        </p:nvCxnSpPr>
        <p:spPr>
          <a:xfrm>
            <a:off x="8424894" y="4536305"/>
            <a:ext cx="0" cy="1030019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183E9E7-4356-4125-95DA-67DF1565005E}"/>
              </a:ext>
            </a:extLst>
          </p:cNvPr>
          <p:cNvCxnSpPr>
            <a:cxnSpLocks/>
          </p:cNvCxnSpPr>
          <p:nvPr/>
        </p:nvCxnSpPr>
        <p:spPr>
          <a:xfrm>
            <a:off x="7347583" y="4305078"/>
            <a:ext cx="0" cy="131258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57B3FB5-8656-4201-A015-020BFCFA9F04}"/>
              </a:ext>
            </a:extLst>
          </p:cNvPr>
          <p:cNvCxnSpPr>
            <a:cxnSpLocks/>
          </p:cNvCxnSpPr>
          <p:nvPr/>
        </p:nvCxnSpPr>
        <p:spPr>
          <a:xfrm>
            <a:off x="6654543" y="5479614"/>
            <a:ext cx="0" cy="215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7D07F30-0733-470B-8739-3F7CB2DA2A52}"/>
              </a:ext>
            </a:extLst>
          </p:cNvPr>
          <p:cNvCxnSpPr>
            <a:cxnSpLocks/>
          </p:cNvCxnSpPr>
          <p:nvPr/>
        </p:nvCxnSpPr>
        <p:spPr>
          <a:xfrm>
            <a:off x="5605973" y="4786422"/>
            <a:ext cx="161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42563B-D43C-47F6-82FE-FB074B71AFB4}"/>
              </a:ext>
            </a:extLst>
          </p:cNvPr>
          <p:cNvCxnSpPr>
            <a:cxnSpLocks/>
          </p:cNvCxnSpPr>
          <p:nvPr/>
        </p:nvCxnSpPr>
        <p:spPr>
          <a:xfrm>
            <a:off x="7866198" y="5526904"/>
            <a:ext cx="0" cy="173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C522580-C3A5-477B-B905-0945352AF8C9}"/>
              </a:ext>
            </a:extLst>
          </p:cNvPr>
          <p:cNvCxnSpPr>
            <a:cxnSpLocks/>
          </p:cNvCxnSpPr>
          <p:nvPr/>
        </p:nvCxnSpPr>
        <p:spPr>
          <a:xfrm flipH="1">
            <a:off x="8338193" y="4967006"/>
            <a:ext cx="201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E5893D3-0D4C-4850-B5BE-B224CB51FFF1}"/>
              </a:ext>
            </a:extLst>
          </p:cNvPr>
          <p:cNvCxnSpPr>
            <a:cxnSpLocks/>
          </p:cNvCxnSpPr>
          <p:nvPr/>
        </p:nvCxnSpPr>
        <p:spPr>
          <a:xfrm flipH="1">
            <a:off x="8343453" y="5056346"/>
            <a:ext cx="201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9B4F305-FEF3-4C55-947D-6D66A7EFF9E5}"/>
              </a:ext>
            </a:extLst>
          </p:cNvPr>
          <p:cNvCxnSpPr>
            <a:cxnSpLocks/>
          </p:cNvCxnSpPr>
          <p:nvPr/>
        </p:nvCxnSpPr>
        <p:spPr>
          <a:xfrm>
            <a:off x="7913496" y="5521654"/>
            <a:ext cx="0" cy="173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40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FB802-0CE7-40EE-B864-3D2F9DF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분류 모델의 성능 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01E1D-7B49-4A75-9D3B-67BDA94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혼동행렬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A60F6C-492D-415C-A19A-B6663252BEDA}"/>
              </a:ext>
            </a:extLst>
          </p:cNvPr>
          <p:cNvGraphicFramePr>
            <a:graphicFrameLocks noGrp="1"/>
          </p:cNvGraphicFramePr>
          <p:nvPr/>
        </p:nvGraphicFramePr>
        <p:xfrm>
          <a:off x="1200150" y="1958974"/>
          <a:ext cx="5772150" cy="27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5578733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330781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4180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619843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273632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75592799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932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0957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0010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8544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2747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33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9257E-C417-4131-8423-4A1CE0A51BA1}"/>
              </a:ext>
            </a:extLst>
          </p:cNvPr>
          <p:cNvSpPr txBox="1"/>
          <p:nvPr/>
        </p:nvSpPr>
        <p:spPr>
          <a:xfrm>
            <a:off x="2085975" y="15896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FB1B-9C64-45F1-BD3B-BF083F4E05C6}"/>
              </a:ext>
            </a:extLst>
          </p:cNvPr>
          <p:cNvSpPr txBox="1"/>
          <p:nvPr/>
        </p:nvSpPr>
        <p:spPr>
          <a:xfrm>
            <a:off x="505510" y="2227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249F4E-D369-4588-9264-94A90A06EA1B}"/>
              </a:ext>
            </a:extLst>
          </p:cNvPr>
          <p:cNvSpPr/>
          <p:nvPr/>
        </p:nvSpPr>
        <p:spPr>
          <a:xfrm>
            <a:off x="2732306" y="1589642"/>
            <a:ext cx="753844" cy="3113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DE4B900-C8C3-4748-B436-5599D9F22A60}"/>
              </a:ext>
            </a:extLst>
          </p:cNvPr>
          <p:cNvSpPr/>
          <p:nvPr/>
        </p:nvSpPr>
        <p:spPr>
          <a:xfrm>
            <a:off x="705534" y="2652156"/>
            <a:ext cx="257175" cy="5429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4241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FB802-0CE7-40EE-B864-3D2F9DF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분류 모델의 성능 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01E1D-7B49-4A75-9D3B-67BDA94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혼동행렬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TP (True Positive)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A60F6C-492D-415C-A19A-B6663252BEDA}"/>
              </a:ext>
            </a:extLst>
          </p:cNvPr>
          <p:cNvGraphicFramePr>
            <a:graphicFrameLocks noGrp="1"/>
          </p:cNvGraphicFramePr>
          <p:nvPr/>
        </p:nvGraphicFramePr>
        <p:xfrm>
          <a:off x="1357805" y="2379387"/>
          <a:ext cx="5772150" cy="27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5578733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330781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4180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619843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273632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75592799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09932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80957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70010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8544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62747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33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9257E-C417-4131-8423-4A1CE0A51BA1}"/>
              </a:ext>
            </a:extLst>
          </p:cNvPr>
          <p:cNvSpPr txBox="1"/>
          <p:nvPr/>
        </p:nvSpPr>
        <p:spPr>
          <a:xfrm>
            <a:off x="2243630" y="2010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FB1B-9C64-45F1-BD3B-BF083F4E05C6}"/>
              </a:ext>
            </a:extLst>
          </p:cNvPr>
          <p:cNvSpPr txBox="1"/>
          <p:nvPr/>
        </p:nvSpPr>
        <p:spPr>
          <a:xfrm>
            <a:off x="663165" y="2648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249F4E-D369-4588-9264-94A90A06EA1B}"/>
              </a:ext>
            </a:extLst>
          </p:cNvPr>
          <p:cNvSpPr/>
          <p:nvPr/>
        </p:nvSpPr>
        <p:spPr>
          <a:xfrm>
            <a:off x="2889961" y="2010055"/>
            <a:ext cx="753844" cy="3113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DE4B900-C8C3-4748-B436-5599D9F22A60}"/>
              </a:ext>
            </a:extLst>
          </p:cNvPr>
          <p:cNvSpPr/>
          <p:nvPr/>
        </p:nvSpPr>
        <p:spPr>
          <a:xfrm>
            <a:off x="863189" y="3072569"/>
            <a:ext cx="257175" cy="5429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C171BF5-113E-4C9A-92E0-C10A238CEFC2}"/>
              </a:ext>
            </a:extLst>
          </p:cNvPr>
          <p:cNvSpPr/>
          <p:nvPr/>
        </p:nvSpPr>
        <p:spPr>
          <a:xfrm>
            <a:off x="2329355" y="2808332"/>
            <a:ext cx="907831" cy="5284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1986C9-1C83-4A1F-B7D8-C82B84C93DF0}"/>
              </a:ext>
            </a:extLst>
          </p:cNvPr>
          <p:cNvSpPr/>
          <p:nvPr/>
        </p:nvSpPr>
        <p:spPr>
          <a:xfrm>
            <a:off x="3300905" y="3244367"/>
            <a:ext cx="907831" cy="5284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E70100-30D1-47F4-B7A2-30C6A5B17DB7}"/>
              </a:ext>
            </a:extLst>
          </p:cNvPr>
          <p:cNvSpPr/>
          <p:nvPr/>
        </p:nvSpPr>
        <p:spPr>
          <a:xfrm>
            <a:off x="4257045" y="3762099"/>
            <a:ext cx="907831" cy="5284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DB3A698-6874-466E-9371-6B1228D03680}"/>
              </a:ext>
            </a:extLst>
          </p:cNvPr>
          <p:cNvSpPr/>
          <p:nvPr/>
        </p:nvSpPr>
        <p:spPr>
          <a:xfrm>
            <a:off x="5213185" y="4164022"/>
            <a:ext cx="907831" cy="5284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8DA14FE-B362-4FDA-A228-5BD4D3087B93}"/>
              </a:ext>
            </a:extLst>
          </p:cNvPr>
          <p:cNvSpPr/>
          <p:nvPr/>
        </p:nvSpPr>
        <p:spPr>
          <a:xfrm>
            <a:off x="6163714" y="4621192"/>
            <a:ext cx="907831" cy="52847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583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FB802-0CE7-40EE-B864-3D2F9DF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분류 모델의 성능 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01E1D-7B49-4A75-9D3B-67BDA94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혼동행렬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에 대한 </a:t>
            </a:r>
            <a:r>
              <a:rPr lang="en-US" altLang="ko-KR" dirty="0"/>
              <a:t>True Negative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A60F6C-492D-415C-A19A-B6663252BEDA}"/>
              </a:ext>
            </a:extLst>
          </p:cNvPr>
          <p:cNvGraphicFramePr>
            <a:graphicFrameLocks noGrp="1"/>
          </p:cNvGraphicFramePr>
          <p:nvPr/>
        </p:nvGraphicFramePr>
        <p:xfrm>
          <a:off x="1357805" y="2379387"/>
          <a:ext cx="5772150" cy="27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5578733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330781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4180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619843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273632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75592799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09932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80957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70010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8544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62747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33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9257E-C417-4131-8423-4A1CE0A51BA1}"/>
              </a:ext>
            </a:extLst>
          </p:cNvPr>
          <p:cNvSpPr txBox="1"/>
          <p:nvPr/>
        </p:nvSpPr>
        <p:spPr>
          <a:xfrm>
            <a:off x="2243630" y="2010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FB1B-9C64-45F1-BD3B-BF083F4E05C6}"/>
              </a:ext>
            </a:extLst>
          </p:cNvPr>
          <p:cNvSpPr txBox="1"/>
          <p:nvPr/>
        </p:nvSpPr>
        <p:spPr>
          <a:xfrm>
            <a:off x="663165" y="2648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249F4E-D369-4588-9264-94A90A06EA1B}"/>
              </a:ext>
            </a:extLst>
          </p:cNvPr>
          <p:cNvSpPr/>
          <p:nvPr/>
        </p:nvSpPr>
        <p:spPr>
          <a:xfrm>
            <a:off x="2889961" y="2010055"/>
            <a:ext cx="753844" cy="3113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DE4B900-C8C3-4748-B436-5599D9F22A60}"/>
              </a:ext>
            </a:extLst>
          </p:cNvPr>
          <p:cNvSpPr/>
          <p:nvPr/>
        </p:nvSpPr>
        <p:spPr>
          <a:xfrm>
            <a:off x="863189" y="3072569"/>
            <a:ext cx="257175" cy="5429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1986C9-1C83-4A1F-B7D8-C82B84C93DF0}"/>
              </a:ext>
            </a:extLst>
          </p:cNvPr>
          <p:cNvSpPr/>
          <p:nvPr/>
        </p:nvSpPr>
        <p:spPr>
          <a:xfrm>
            <a:off x="3300905" y="3244367"/>
            <a:ext cx="3751536" cy="190044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784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FB802-0CE7-40EE-B864-3D2F9DF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분류 모델의 성능 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01E1D-7B49-4A75-9D3B-67BDA94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혼동행렬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에 대한 </a:t>
            </a:r>
            <a:r>
              <a:rPr lang="en-US" altLang="ko-KR" dirty="0"/>
              <a:t>False Positive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A60F6C-492D-415C-A19A-B6663252BEDA}"/>
              </a:ext>
            </a:extLst>
          </p:cNvPr>
          <p:cNvGraphicFramePr>
            <a:graphicFrameLocks noGrp="1"/>
          </p:cNvGraphicFramePr>
          <p:nvPr/>
        </p:nvGraphicFramePr>
        <p:xfrm>
          <a:off x="1357805" y="2379387"/>
          <a:ext cx="5772150" cy="27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5578733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330781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4180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619843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273632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75592799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09932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80957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70010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8544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62747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33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9257E-C417-4131-8423-4A1CE0A51BA1}"/>
              </a:ext>
            </a:extLst>
          </p:cNvPr>
          <p:cNvSpPr txBox="1"/>
          <p:nvPr/>
        </p:nvSpPr>
        <p:spPr>
          <a:xfrm>
            <a:off x="2243630" y="2010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FB1B-9C64-45F1-BD3B-BF083F4E05C6}"/>
              </a:ext>
            </a:extLst>
          </p:cNvPr>
          <p:cNvSpPr txBox="1"/>
          <p:nvPr/>
        </p:nvSpPr>
        <p:spPr>
          <a:xfrm>
            <a:off x="663165" y="2648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249F4E-D369-4588-9264-94A90A06EA1B}"/>
              </a:ext>
            </a:extLst>
          </p:cNvPr>
          <p:cNvSpPr/>
          <p:nvPr/>
        </p:nvSpPr>
        <p:spPr>
          <a:xfrm>
            <a:off x="2889961" y="2010055"/>
            <a:ext cx="753844" cy="3113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DE4B900-C8C3-4748-B436-5599D9F22A60}"/>
              </a:ext>
            </a:extLst>
          </p:cNvPr>
          <p:cNvSpPr/>
          <p:nvPr/>
        </p:nvSpPr>
        <p:spPr>
          <a:xfrm>
            <a:off x="863189" y="3072569"/>
            <a:ext cx="257175" cy="5429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1986C9-1C83-4A1F-B7D8-C82B84C93DF0}"/>
              </a:ext>
            </a:extLst>
          </p:cNvPr>
          <p:cNvSpPr/>
          <p:nvPr/>
        </p:nvSpPr>
        <p:spPr>
          <a:xfrm>
            <a:off x="2281074" y="3344031"/>
            <a:ext cx="924581" cy="190044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223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FB802-0CE7-40EE-B864-3D2F9DF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분류 모델의 성능 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01E1D-7B49-4A75-9D3B-67BDA94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혼동행렬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에 대한 </a:t>
            </a:r>
            <a:r>
              <a:rPr lang="en-US" altLang="ko-KR" dirty="0"/>
              <a:t>False Negative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A60F6C-492D-415C-A19A-B6663252BEDA}"/>
              </a:ext>
            </a:extLst>
          </p:cNvPr>
          <p:cNvGraphicFramePr>
            <a:graphicFrameLocks noGrp="1"/>
          </p:cNvGraphicFramePr>
          <p:nvPr/>
        </p:nvGraphicFramePr>
        <p:xfrm>
          <a:off x="1357805" y="2379387"/>
          <a:ext cx="5772150" cy="27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5578733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330781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4180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619843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273632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75592799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09932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80957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70010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8544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62747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33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9257E-C417-4131-8423-4A1CE0A51BA1}"/>
              </a:ext>
            </a:extLst>
          </p:cNvPr>
          <p:cNvSpPr txBox="1"/>
          <p:nvPr/>
        </p:nvSpPr>
        <p:spPr>
          <a:xfrm>
            <a:off x="2243630" y="2010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FB1B-9C64-45F1-BD3B-BF083F4E05C6}"/>
              </a:ext>
            </a:extLst>
          </p:cNvPr>
          <p:cNvSpPr txBox="1"/>
          <p:nvPr/>
        </p:nvSpPr>
        <p:spPr>
          <a:xfrm>
            <a:off x="663165" y="2648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249F4E-D369-4588-9264-94A90A06EA1B}"/>
              </a:ext>
            </a:extLst>
          </p:cNvPr>
          <p:cNvSpPr/>
          <p:nvPr/>
        </p:nvSpPr>
        <p:spPr>
          <a:xfrm>
            <a:off x="2889961" y="2010055"/>
            <a:ext cx="753844" cy="3113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DE4B900-C8C3-4748-B436-5599D9F22A60}"/>
              </a:ext>
            </a:extLst>
          </p:cNvPr>
          <p:cNvSpPr/>
          <p:nvPr/>
        </p:nvSpPr>
        <p:spPr>
          <a:xfrm>
            <a:off x="863189" y="3072569"/>
            <a:ext cx="257175" cy="5429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1986C9-1C83-4A1F-B7D8-C82B84C93DF0}"/>
              </a:ext>
            </a:extLst>
          </p:cNvPr>
          <p:cNvSpPr/>
          <p:nvPr/>
        </p:nvSpPr>
        <p:spPr>
          <a:xfrm>
            <a:off x="3319299" y="2832896"/>
            <a:ext cx="3810656" cy="4463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833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FB802-0CE7-40EE-B864-3D2F9DF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분류 모델의 성능 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01E1D-7B49-4A75-9D3B-67BDA94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정확도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A60F6C-492D-415C-A19A-B6663252BEDA}"/>
              </a:ext>
            </a:extLst>
          </p:cNvPr>
          <p:cNvGraphicFramePr>
            <a:graphicFrameLocks noGrp="1"/>
          </p:cNvGraphicFramePr>
          <p:nvPr/>
        </p:nvGraphicFramePr>
        <p:xfrm>
          <a:off x="1347294" y="2046288"/>
          <a:ext cx="5772150" cy="27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5578733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330781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4180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619843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273632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75592799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09932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80957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70010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8544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62747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33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9257E-C417-4131-8423-4A1CE0A51BA1}"/>
              </a:ext>
            </a:extLst>
          </p:cNvPr>
          <p:cNvSpPr txBox="1"/>
          <p:nvPr/>
        </p:nvSpPr>
        <p:spPr>
          <a:xfrm>
            <a:off x="2233119" y="1676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FB1B-9C64-45F1-BD3B-BF083F4E05C6}"/>
              </a:ext>
            </a:extLst>
          </p:cNvPr>
          <p:cNvSpPr txBox="1"/>
          <p:nvPr/>
        </p:nvSpPr>
        <p:spPr>
          <a:xfrm>
            <a:off x="652654" y="2315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249F4E-D369-4588-9264-94A90A06EA1B}"/>
              </a:ext>
            </a:extLst>
          </p:cNvPr>
          <p:cNvSpPr/>
          <p:nvPr/>
        </p:nvSpPr>
        <p:spPr>
          <a:xfrm>
            <a:off x="2879450" y="1676956"/>
            <a:ext cx="753844" cy="3113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DE4B900-C8C3-4748-B436-5599D9F22A60}"/>
              </a:ext>
            </a:extLst>
          </p:cNvPr>
          <p:cNvSpPr/>
          <p:nvPr/>
        </p:nvSpPr>
        <p:spPr>
          <a:xfrm>
            <a:off x="852678" y="2739470"/>
            <a:ext cx="257175" cy="5429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1986C9-1C83-4A1F-B7D8-C82B84C93DF0}"/>
              </a:ext>
            </a:extLst>
          </p:cNvPr>
          <p:cNvSpPr/>
          <p:nvPr/>
        </p:nvSpPr>
        <p:spPr>
          <a:xfrm>
            <a:off x="2233119" y="2415620"/>
            <a:ext cx="4934633" cy="249876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1852D1-661C-40AE-8D32-09317A4B5978}"/>
                  </a:ext>
                </a:extLst>
              </p:cNvPr>
              <p:cNvSpPr txBox="1"/>
              <p:nvPr/>
            </p:nvSpPr>
            <p:spPr>
              <a:xfrm>
                <a:off x="4491722" y="1094081"/>
                <a:ext cx="4572000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1852D1-661C-40AE-8D32-09317A4B5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22" y="1094081"/>
                <a:ext cx="4572000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1C278E-7A11-4AA6-B86C-277C288F4B3B}"/>
                  </a:ext>
                </a:extLst>
              </p:cNvPr>
              <p:cNvSpPr txBox="1"/>
              <p:nvPr/>
            </p:nvSpPr>
            <p:spPr>
              <a:xfrm>
                <a:off x="1109853" y="5412118"/>
                <a:ext cx="4572000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1C278E-7A11-4AA6-B86C-277C288F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53" y="5412118"/>
                <a:ext cx="4572000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8653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FB802-0CE7-40EE-B864-3D2F9DF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분류 모델의 성능 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01E1D-7B49-4A75-9D3B-67BDA94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A60F6C-492D-415C-A19A-B6663252BEDA}"/>
              </a:ext>
            </a:extLst>
          </p:cNvPr>
          <p:cNvGraphicFramePr>
            <a:graphicFrameLocks noGrp="1"/>
          </p:cNvGraphicFramePr>
          <p:nvPr/>
        </p:nvGraphicFramePr>
        <p:xfrm>
          <a:off x="1347294" y="2046288"/>
          <a:ext cx="5772150" cy="27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5578733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330781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4180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619843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273632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75592799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09932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80957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70010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8544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62747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33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9257E-C417-4131-8423-4A1CE0A51BA1}"/>
              </a:ext>
            </a:extLst>
          </p:cNvPr>
          <p:cNvSpPr txBox="1"/>
          <p:nvPr/>
        </p:nvSpPr>
        <p:spPr>
          <a:xfrm>
            <a:off x="2233119" y="1676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FB1B-9C64-45F1-BD3B-BF083F4E05C6}"/>
              </a:ext>
            </a:extLst>
          </p:cNvPr>
          <p:cNvSpPr txBox="1"/>
          <p:nvPr/>
        </p:nvSpPr>
        <p:spPr>
          <a:xfrm>
            <a:off x="652654" y="2315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249F4E-D369-4588-9264-94A90A06EA1B}"/>
              </a:ext>
            </a:extLst>
          </p:cNvPr>
          <p:cNvSpPr/>
          <p:nvPr/>
        </p:nvSpPr>
        <p:spPr>
          <a:xfrm>
            <a:off x="2879450" y="1676956"/>
            <a:ext cx="753844" cy="3113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DE4B900-C8C3-4748-B436-5599D9F22A60}"/>
              </a:ext>
            </a:extLst>
          </p:cNvPr>
          <p:cNvSpPr/>
          <p:nvPr/>
        </p:nvSpPr>
        <p:spPr>
          <a:xfrm>
            <a:off x="852678" y="2739470"/>
            <a:ext cx="257175" cy="5429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1986C9-1C83-4A1F-B7D8-C82B84C93DF0}"/>
              </a:ext>
            </a:extLst>
          </p:cNvPr>
          <p:cNvSpPr/>
          <p:nvPr/>
        </p:nvSpPr>
        <p:spPr>
          <a:xfrm>
            <a:off x="2233120" y="2415620"/>
            <a:ext cx="1025088" cy="249876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1852D1-661C-40AE-8D32-09317A4B5978}"/>
                  </a:ext>
                </a:extLst>
              </p:cNvPr>
              <p:cNvSpPr txBox="1"/>
              <p:nvPr/>
            </p:nvSpPr>
            <p:spPr>
              <a:xfrm>
                <a:off x="4491722" y="1094081"/>
                <a:ext cx="4572000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1852D1-661C-40AE-8D32-09317A4B5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22" y="1094081"/>
                <a:ext cx="4572000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1C278E-7A11-4AA6-B86C-277C288F4B3B}"/>
                  </a:ext>
                </a:extLst>
              </p:cNvPr>
              <p:cNvSpPr txBox="1"/>
              <p:nvPr/>
            </p:nvSpPr>
            <p:spPr>
              <a:xfrm>
                <a:off x="1109853" y="5412118"/>
                <a:ext cx="5080740" cy="516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altLang="ko-KR" dirty="0"/>
                  <a:t>=0.612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1C278E-7A11-4AA6-B86C-277C288F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53" y="5412118"/>
                <a:ext cx="5080740" cy="516873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DFB94A-A827-4A5C-881C-F700283863FD}"/>
              </a:ext>
            </a:extLst>
          </p:cNvPr>
          <p:cNvCxnSpPr>
            <a:stCxn id="11" idx="2"/>
          </p:cNvCxnSpPr>
          <p:nvPr/>
        </p:nvCxnSpPr>
        <p:spPr>
          <a:xfrm>
            <a:off x="2745664" y="4914383"/>
            <a:ext cx="386419" cy="4977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6CFBCA-5B1B-481B-8018-2E6ECA77DAE7}"/>
              </a:ext>
            </a:extLst>
          </p:cNvPr>
          <p:cNvSpPr/>
          <p:nvPr/>
        </p:nvSpPr>
        <p:spPr>
          <a:xfrm>
            <a:off x="5165505" y="2415620"/>
            <a:ext cx="1025088" cy="2498763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4027542-7FD3-4F74-877B-75C84D983718}"/>
              </a:ext>
            </a:extLst>
          </p:cNvPr>
          <p:cNvSpPr/>
          <p:nvPr/>
        </p:nvSpPr>
        <p:spPr>
          <a:xfrm>
            <a:off x="4207914" y="5412118"/>
            <a:ext cx="283808" cy="516874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16A1B7-B641-4DD3-AC01-3AD58FBD1BB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491722" y="4914383"/>
            <a:ext cx="1186327" cy="49638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293084-D44F-4C9B-A003-3B42E25CA50F}"/>
              </a:ext>
            </a:extLst>
          </p:cNvPr>
          <p:cNvSpPr/>
          <p:nvPr/>
        </p:nvSpPr>
        <p:spPr>
          <a:xfrm>
            <a:off x="2990179" y="5450710"/>
            <a:ext cx="283808" cy="5168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717599-EE26-40A1-AEE5-F82346651976}"/>
              </a:ext>
            </a:extLst>
          </p:cNvPr>
          <p:cNvCxnSpPr>
            <a:cxnSpLocks/>
          </p:cNvCxnSpPr>
          <p:nvPr/>
        </p:nvCxnSpPr>
        <p:spPr>
          <a:xfrm flipV="1">
            <a:off x="5239077" y="5763919"/>
            <a:ext cx="1" cy="50024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3CC542-1D1D-43E4-8377-DC167C1FF751}"/>
              </a:ext>
            </a:extLst>
          </p:cNvPr>
          <p:cNvSpPr txBox="1"/>
          <p:nvPr/>
        </p:nvSpPr>
        <p:spPr>
          <a:xfrm>
            <a:off x="4590089" y="627341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클래스의 개수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637156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FB802-0CE7-40EE-B864-3D2F9DF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분류 모델의 성능 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01E1D-7B49-4A75-9D3B-67BDA94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재현율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A60F6C-492D-415C-A19A-B6663252BEDA}"/>
              </a:ext>
            </a:extLst>
          </p:cNvPr>
          <p:cNvGraphicFramePr>
            <a:graphicFrameLocks noGrp="1"/>
          </p:cNvGraphicFramePr>
          <p:nvPr/>
        </p:nvGraphicFramePr>
        <p:xfrm>
          <a:off x="1347294" y="2046288"/>
          <a:ext cx="5772150" cy="27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5578733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330781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4180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619843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273632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75592799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09932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80957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70010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8544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62747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33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9257E-C417-4131-8423-4A1CE0A51BA1}"/>
              </a:ext>
            </a:extLst>
          </p:cNvPr>
          <p:cNvSpPr txBox="1"/>
          <p:nvPr/>
        </p:nvSpPr>
        <p:spPr>
          <a:xfrm>
            <a:off x="2233119" y="1676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FB1B-9C64-45F1-BD3B-BF083F4E05C6}"/>
              </a:ext>
            </a:extLst>
          </p:cNvPr>
          <p:cNvSpPr txBox="1"/>
          <p:nvPr/>
        </p:nvSpPr>
        <p:spPr>
          <a:xfrm>
            <a:off x="652654" y="2315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249F4E-D369-4588-9264-94A90A06EA1B}"/>
              </a:ext>
            </a:extLst>
          </p:cNvPr>
          <p:cNvSpPr/>
          <p:nvPr/>
        </p:nvSpPr>
        <p:spPr>
          <a:xfrm>
            <a:off x="2879450" y="1676956"/>
            <a:ext cx="753844" cy="3113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DE4B900-C8C3-4748-B436-5599D9F22A60}"/>
              </a:ext>
            </a:extLst>
          </p:cNvPr>
          <p:cNvSpPr/>
          <p:nvPr/>
        </p:nvSpPr>
        <p:spPr>
          <a:xfrm>
            <a:off x="852678" y="2739470"/>
            <a:ext cx="257175" cy="5429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1986C9-1C83-4A1F-B7D8-C82B84C93DF0}"/>
              </a:ext>
            </a:extLst>
          </p:cNvPr>
          <p:cNvSpPr/>
          <p:nvPr/>
        </p:nvSpPr>
        <p:spPr>
          <a:xfrm>
            <a:off x="2233120" y="2415621"/>
            <a:ext cx="4886324" cy="55880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1C278E-7A11-4AA6-B86C-277C288F4B3B}"/>
                  </a:ext>
                </a:extLst>
              </p:cNvPr>
              <p:cNvSpPr txBox="1"/>
              <p:nvPr/>
            </p:nvSpPr>
            <p:spPr>
              <a:xfrm>
                <a:off x="1109852" y="5412118"/>
                <a:ext cx="5511663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altLang="ko-KR" dirty="0"/>
                  <a:t>=0.624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1C278E-7A11-4AA6-B86C-277C288F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52" y="5412118"/>
                <a:ext cx="5511663" cy="506870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DFB94A-A827-4A5C-881C-F700283863F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132084" y="2974429"/>
            <a:ext cx="1544198" cy="24376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6CFBCA-5B1B-481B-8018-2E6ECA77DAE7}"/>
              </a:ext>
            </a:extLst>
          </p:cNvPr>
          <p:cNvSpPr/>
          <p:nvPr/>
        </p:nvSpPr>
        <p:spPr>
          <a:xfrm>
            <a:off x="2254794" y="3862856"/>
            <a:ext cx="4864649" cy="55880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4027542-7FD3-4F74-877B-75C84D983718}"/>
              </a:ext>
            </a:extLst>
          </p:cNvPr>
          <p:cNvSpPr/>
          <p:nvPr/>
        </p:nvSpPr>
        <p:spPr>
          <a:xfrm>
            <a:off x="4403310" y="5413104"/>
            <a:ext cx="283808" cy="516874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16A1B7-B641-4DD3-AC01-3AD58FBD1B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4545214" y="4421665"/>
            <a:ext cx="141905" cy="991439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293084-D44F-4C9B-A003-3B42E25CA50F}"/>
              </a:ext>
            </a:extLst>
          </p:cNvPr>
          <p:cNvSpPr/>
          <p:nvPr/>
        </p:nvSpPr>
        <p:spPr>
          <a:xfrm>
            <a:off x="2990179" y="5450710"/>
            <a:ext cx="283808" cy="5168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717599-EE26-40A1-AEE5-F82346651976}"/>
              </a:ext>
            </a:extLst>
          </p:cNvPr>
          <p:cNvCxnSpPr>
            <a:cxnSpLocks/>
          </p:cNvCxnSpPr>
          <p:nvPr/>
        </p:nvCxnSpPr>
        <p:spPr>
          <a:xfrm flipV="1">
            <a:off x="5438773" y="5753527"/>
            <a:ext cx="1" cy="50024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3CC542-1D1D-43E4-8377-DC167C1FF751}"/>
              </a:ext>
            </a:extLst>
          </p:cNvPr>
          <p:cNvSpPr txBox="1"/>
          <p:nvPr/>
        </p:nvSpPr>
        <p:spPr>
          <a:xfrm>
            <a:off x="4789785" y="62630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클래스의 개수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8C320C-A349-4192-BE24-9E26DC7FDF06}"/>
                  </a:ext>
                </a:extLst>
              </p:cNvPr>
              <p:cNvSpPr txBox="1"/>
              <p:nvPr/>
            </p:nvSpPr>
            <p:spPr>
              <a:xfrm>
                <a:off x="5980386" y="1086375"/>
                <a:ext cx="2706414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8C320C-A349-4192-BE24-9E26DC7FD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86" y="1086375"/>
                <a:ext cx="2706414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7983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로지스틱</a:t>
            </a:r>
            <a:r>
              <a:rPr lang="ko-KR" altLang="en-US" dirty="0"/>
              <a:t> 회귀 소개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  <a:p>
            <a:pPr lvl="1"/>
            <a:r>
              <a:rPr lang="ko-KR" altLang="en-US" dirty="0"/>
              <a:t>학습데이터의 특성과 관계 등을 파악한 후</a:t>
            </a:r>
            <a:r>
              <a:rPr lang="en-US" altLang="ko-KR" dirty="0"/>
              <a:t>, </a:t>
            </a:r>
            <a:r>
              <a:rPr lang="ko-KR" altLang="en-US" dirty="0"/>
              <a:t>임의의 입력 데이터에 대해서 결과가 어떤 종류의 값으로 분류되는 지를 예측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스팸</a:t>
            </a:r>
            <a:r>
              <a:rPr lang="ko-KR" altLang="en-US" dirty="0"/>
              <a:t> 문자 분류</a:t>
            </a:r>
            <a:r>
              <a:rPr lang="en-US" altLang="ko-KR" dirty="0"/>
              <a:t>(Spam or Ham), </a:t>
            </a:r>
            <a:r>
              <a:rPr lang="ko-KR" altLang="en-US" dirty="0"/>
              <a:t>암 판별</a:t>
            </a:r>
            <a:r>
              <a:rPr lang="en-US" altLang="ko-KR" dirty="0"/>
              <a:t>(</a:t>
            </a:r>
            <a:r>
              <a:rPr lang="ko-KR" altLang="en-US" dirty="0"/>
              <a:t>악성종양 </a:t>
            </a:r>
            <a:r>
              <a:rPr lang="en-US" altLang="ko-KR" dirty="0"/>
              <a:t>or </a:t>
            </a:r>
            <a:r>
              <a:rPr lang="ko-KR" altLang="en-US" dirty="0"/>
              <a:t>일반종양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4" name="내용 개체 틀 3"/>
          <p:cNvGraphicFramePr>
            <a:graphicFrameLocks/>
          </p:cNvGraphicFramePr>
          <p:nvPr/>
        </p:nvGraphicFramePr>
        <p:xfrm>
          <a:off x="642910" y="2930645"/>
          <a:ext cx="183800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공부시간</a:t>
                      </a:r>
                      <a:r>
                        <a:rPr lang="en-US" altLang="ko-KR" sz="1400" dirty="0"/>
                        <a:t>(x)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  <a:r>
                        <a:rPr lang="en-US" altLang="ko-KR" sz="1400" baseline="0" dirty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Fail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Fail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Fail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Pass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Pass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85786" y="5000636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학습데이터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929058" y="3571876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분류 시스템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2857488" y="3786190"/>
            <a:ext cx="85725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로 구부러진 화살표 27"/>
          <p:cNvSpPr/>
          <p:nvPr/>
        </p:nvSpPr>
        <p:spPr>
          <a:xfrm flipV="1">
            <a:off x="4214810" y="3143248"/>
            <a:ext cx="1000132" cy="37486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80918" y="3558971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① 입력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14810" y="2786058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② 학습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571868" y="4714884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③ 질의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5643570" y="3857628"/>
            <a:ext cx="857256" cy="50006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14744" y="6447724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테스트 데이터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4" name="내용 개체 틀 3"/>
          <p:cNvGraphicFramePr>
            <a:graphicFrameLocks/>
          </p:cNvGraphicFramePr>
          <p:nvPr/>
        </p:nvGraphicFramePr>
        <p:xfrm>
          <a:off x="6715140" y="3214686"/>
          <a:ext cx="183800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공부시간</a:t>
                      </a:r>
                      <a:r>
                        <a:rPr lang="en-US" altLang="ko-KR" sz="1400" dirty="0"/>
                        <a:t>(x)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  <a:r>
                        <a:rPr lang="en-US" altLang="ko-KR" sz="1400" baseline="0" dirty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23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Fail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29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Pass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Pass</a:t>
                      </a:r>
                      <a:endParaRPr lang="ko-KR" altLang="en-US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내용 개체 틀 3"/>
          <p:cNvGraphicFramePr>
            <a:graphicFrameLocks/>
          </p:cNvGraphicFramePr>
          <p:nvPr/>
        </p:nvGraphicFramePr>
        <p:xfrm>
          <a:off x="4143372" y="5143512"/>
          <a:ext cx="109884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공부시간</a:t>
                      </a:r>
                      <a:r>
                        <a:rPr lang="en-US" altLang="ko-KR" sz="1400" dirty="0"/>
                        <a:t>(x)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23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29</a:t>
                      </a:r>
                      <a:endParaRPr lang="ko-KR" alt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오른쪽 화살표 35"/>
          <p:cNvSpPr/>
          <p:nvPr/>
        </p:nvSpPr>
        <p:spPr>
          <a:xfrm rot="16200000">
            <a:off x="4446984" y="4625586"/>
            <a:ext cx="464347" cy="50006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3570" y="3500438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④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FB802-0CE7-40EE-B864-3D2F9DF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분류 모델의 성능 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01E1D-7B49-4A75-9D3B-67BDA94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F1 </a:t>
            </a:r>
            <a:r>
              <a:rPr lang="ko-KR" altLang="en-US" dirty="0"/>
              <a:t>점수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A60F6C-492D-415C-A19A-B6663252BEDA}"/>
              </a:ext>
            </a:extLst>
          </p:cNvPr>
          <p:cNvGraphicFramePr>
            <a:graphicFrameLocks noGrp="1"/>
          </p:cNvGraphicFramePr>
          <p:nvPr/>
        </p:nvGraphicFramePr>
        <p:xfrm>
          <a:off x="1347294" y="2046288"/>
          <a:ext cx="5772150" cy="27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5578733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330781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4180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6198431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273632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75592799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09932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80957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700103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8544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62747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33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9257E-C417-4131-8423-4A1CE0A51BA1}"/>
              </a:ext>
            </a:extLst>
          </p:cNvPr>
          <p:cNvSpPr txBox="1"/>
          <p:nvPr/>
        </p:nvSpPr>
        <p:spPr>
          <a:xfrm>
            <a:off x="2233119" y="1676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1FB1B-9C64-45F1-BD3B-BF083F4E05C6}"/>
              </a:ext>
            </a:extLst>
          </p:cNvPr>
          <p:cNvSpPr txBox="1"/>
          <p:nvPr/>
        </p:nvSpPr>
        <p:spPr>
          <a:xfrm>
            <a:off x="652654" y="2315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249F4E-D369-4588-9264-94A90A06EA1B}"/>
              </a:ext>
            </a:extLst>
          </p:cNvPr>
          <p:cNvSpPr/>
          <p:nvPr/>
        </p:nvSpPr>
        <p:spPr>
          <a:xfrm>
            <a:off x="2879450" y="1676956"/>
            <a:ext cx="753844" cy="31138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DE4B900-C8C3-4748-B436-5599D9F22A60}"/>
              </a:ext>
            </a:extLst>
          </p:cNvPr>
          <p:cNvSpPr/>
          <p:nvPr/>
        </p:nvSpPr>
        <p:spPr>
          <a:xfrm>
            <a:off x="852678" y="2739470"/>
            <a:ext cx="257175" cy="5429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C49F6D-5D90-4246-B636-B3056BBA6A9C}"/>
                  </a:ext>
                </a:extLst>
              </p:cNvPr>
              <p:cNvSpPr txBox="1"/>
              <p:nvPr/>
            </p:nvSpPr>
            <p:spPr>
              <a:xfrm>
                <a:off x="4621005" y="1083021"/>
                <a:ext cx="4572000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C49F6D-5D90-4246-B636-B3056BBA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05" y="1083021"/>
                <a:ext cx="4572000" cy="622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EA83F9-9015-4D58-8E79-49BED37036CC}"/>
                  </a:ext>
                </a:extLst>
              </p:cNvPr>
              <p:cNvSpPr txBox="1"/>
              <p:nvPr/>
            </p:nvSpPr>
            <p:spPr>
              <a:xfrm>
                <a:off x="652654" y="5498892"/>
                <a:ext cx="7606070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0.309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0.618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EA83F9-9015-4D58-8E79-49BED370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54" y="5498892"/>
                <a:ext cx="7606070" cy="495328"/>
              </a:xfrm>
              <a:prstGeom prst="rect">
                <a:avLst/>
              </a:prstGeom>
              <a:blipFill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6066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회귀로 </a:t>
            </a:r>
            <a:r>
              <a:rPr lang="ko-KR" altLang="en-US" dirty="0" err="1"/>
              <a:t>분류문제를</a:t>
            </a:r>
            <a:r>
              <a:rPr lang="ko-KR" altLang="en-US" dirty="0"/>
              <a:t> 해결할 수 있나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할 수 있다</a:t>
            </a:r>
            <a:r>
              <a:rPr lang="en-US" altLang="ko-KR" dirty="0"/>
              <a:t>. </a:t>
            </a:r>
            <a:r>
              <a:rPr lang="ko-KR" altLang="en-US" dirty="0"/>
              <a:t>하지만 어렵다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204864"/>
            <a:ext cx="4896544" cy="3146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112" y="2204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1572" y="1988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6662" y="2937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1988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43608" y="5712982"/>
            <a:ext cx="723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/>
              <a:t>*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1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값으로 </a:t>
            </a:r>
            <a:r>
              <a:rPr lang="ko-KR" altLang="en-US" dirty="0" err="1"/>
              <a:t>맵핑</a:t>
            </a:r>
            <a:r>
              <a:rPr lang="en-US" altLang="ko-KR" dirty="0"/>
              <a:t>(mapping)</a:t>
            </a:r>
            <a:r>
              <a:rPr lang="ko-KR" altLang="en-US" dirty="0"/>
              <a:t>할 필요가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9612" y="2389813"/>
            <a:ext cx="828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합불여부</a:t>
            </a:r>
            <a:endParaRPr lang="en-US" altLang="ko-KR" sz="1200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로지스틱</a:t>
            </a:r>
            <a:r>
              <a:rPr lang="ko-KR" altLang="en-US" dirty="0"/>
              <a:t> 회귀 소개</a:t>
            </a:r>
          </a:p>
        </p:txBody>
      </p:sp>
    </p:spTree>
    <p:extLst>
      <p:ext uri="{BB962C8B-B14F-4D97-AF65-F5344CB8AC3E}">
        <p14:creationId xmlns:p14="http://schemas.microsoft.com/office/powerpoint/2010/main" val="13404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3643314"/>
            <a:ext cx="8229600" cy="1928826"/>
          </a:xfrm>
        </p:spPr>
        <p:txBody>
          <a:bodyPr/>
          <a:lstStyle/>
          <a:p>
            <a:r>
              <a:rPr lang="ko-KR" altLang="en-US" dirty="0" err="1"/>
              <a:t>로지스틱</a:t>
            </a:r>
            <a:r>
              <a:rPr lang="ko-KR" altLang="en-US" dirty="0"/>
              <a:t> 회귀 알고리즘</a:t>
            </a:r>
            <a:endParaRPr lang="en-US" altLang="ko-KR" dirty="0"/>
          </a:p>
          <a:p>
            <a:pPr lvl="1"/>
            <a:r>
              <a:rPr lang="ko-KR" altLang="en-US" dirty="0"/>
              <a:t>학습데이터들을 대표하는 최적의 직선을 찾고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Linear Regression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직선을 기준으로 데이터를 분류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Classification</a:t>
            </a:r>
            <a:r>
              <a:rPr lang="en-US" altLang="ko-KR" dirty="0"/>
              <a:t>)</a:t>
            </a:r>
            <a:r>
              <a:rPr lang="ko-KR" altLang="en-US" dirty="0"/>
              <a:t>하는 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Deep Learning</a:t>
            </a:r>
            <a:r>
              <a:rPr lang="ko-KR" altLang="en-US" dirty="0"/>
              <a:t>의 기본 </a:t>
            </a:r>
            <a:r>
              <a:rPr lang="en-US" altLang="ko-KR" dirty="0"/>
              <a:t>Component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4546" y="5715016"/>
            <a:ext cx="15121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Regression</a:t>
            </a: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1357290" y="5929330"/>
            <a:ext cx="714380" cy="35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571501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Classification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3857620" y="5929330"/>
            <a:ext cx="571504" cy="35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0700" y="5912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(x, t)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6500826" y="5857892"/>
            <a:ext cx="857256" cy="35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24924" y="55175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</a:t>
            </a:r>
            <a:r>
              <a:rPr lang="en-US" altLang="ko-KR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6604" y="557364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입력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7460014" y="5711627"/>
            <a:ext cx="1000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True (1)</a:t>
            </a:r>
          </a:p>
          <a:p>
            <a:pPr algn="ctr"/>
            <a:r>
              <a:rPr lang="en-US" altLang="ko-KR" dirty="0"/>
              <a:t>False (0)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071670" y="5500702"/>
            <a:ext cx="4500594" cy="121444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7" name="그림 16" descr="estimated-regression-resul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9058" y="1285860"/>
            <a:ext cx="4538677" cy="26050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08430" y="2643182"/>
            <a:ext cx="16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① Regression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71934" y="2857496"/>
            <a:ext cx="928694" cy="357190"/>
          </a:xfrm>
          <a:prstGeom prst="straightConnector1">
            <a:avLst/>
          </a:prstGeom>
          <a:ln w="25400">
            <a:solidFill>
              <a:srgbClr val="0033C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 rot="20212568">
            <a:off x="4701026" y="1598642"/>
            <a:ext cx="2879728" cy="1051670"/>
          </a:xfrm>
          <a:prstGeom prst="ellipse">
            <a:avLst/>
          </a:prstGeom>
          <a:noFill/>
          <a:ln>
            <a:solidFill>
              <a:srgbClr val="008A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3"/>
          </p:cNvCxnSpPr>
          <p:nvPr/>
        </p:nvCxnSpPr>
        <p:spPr>
          <a:xfrm>
            <a:off x="3929058" y="1756278"/>
            <a:ext cx="1214446" cy="386838"/>
          </a:xfrm>
          <a:prstGeom prst="straightConnector1">
            <a:avLst/>
          </a:prstGeom>
          <a:ln w="25400">
            <a:solidFill>
              <a:srgbClr val="0033C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2309" y="157161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② Classification</a:t>
            </a:r>
          </a:p>
        </p:txBody>
      </p:sp>
      <p:sp>
        <p:nvSpPr>
          <p:cNvPr id="23" name="타원 22"/>
          <p:cNvSpPr/>
          <p:nvPr/>
        </p:nvSpPr>
        <p:spPr>
          <a:xfrm rot="20212568">
            <a:off x="5662958" y="2380582"/>
            <a:ext cx="2879728" cy="105167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2" idx="3"/>
          </p:cNvCxnSpPr>
          <p:nvPr/>
        </p:nvCxnSpPr>
        <p:spPr>
          <a:xfrm>
            <a:off x="3929058" y="1756278"/>
            <a:ext cx="1928826" cy="1315532"/>
          </a:xfrm>
          <a:prstGeom prst="straightConnector1">
            <a:avLst/>
          </a:prstGeom>
          <a:ln w="25400">
            <a:solidFill>
              <a:srgbClr val="0033C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로지스틱</a:t>
            </a:r>
            <a:r>
              <a:rPr lang="ko-KR" altLang="en-US" dirty="0"/>
              <a:t> 회귀 소개</a:t>
            </a:r>
          </a:p>
        </p:txBody>
      </p:sp>
    </p:spTree>
    <p:extLst>
      <p:ext uri="{BB962C8B-B14F-4D97-AF65-F5344CB8AC3E}">
        <p14:creationId xmlns:p14="http://schemas.microsoft.com/office/powerpoint/2010/main" val="42085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13573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Sigmoid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/>
              <a:t>입력값이라도</a:t>
            </a:r>
            <a:r>
              <a:rPr lang="ko-KR" altLang="en-US" dirty="0"/>
              <a:t> 출력은 </a:t>
            </a:r>
            <a:r>
              <a:rPr lang="en-US" altLang="ko-KR" dirty="0"/>
              <a:t>0~1</a:t>
            </a:r>
            <a:r>
              <a:rPr lang="ko-KR" altLang="en-US" dirty="0"/>
              <a:t>사이의 값</a:t>
            </a:r>
            <a:endParaRPr lang="en-US" altLang="ko-KR" dirty="0"/>
          </a:p>
          <a:p>
            <a:pPr lvl="1"/>
            <a:r>
              <a:rPr lang="en-US" altLang="ko-KR" dirty="0"/>
              <a:t>y&gt;0.5 → 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판정</a:t>
            </a:r>
            <a:endParaRPr lang="en-US" altLang="ko-KR" dirty="0"/>
          </a:p>
          <a:p>
            <a:pPr lvl="1"/>
            <a:r>
              <a:rPr lang="en-US" altLang="ko-KR" dirty="0"/>
              <a:t>y&lt;0.5 → 0</a:t>
            </a:r>
            <a:r>
              <a:rPr lang="ko-KR" altLang="en-US" dirty="0"/>
              <a:t>으로 판정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2442" y="1357298"/>
            <a:ext cx="15121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Regression</a:t>
            </a:r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Wx+b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857224" y="1571612"/>
            <a:ext cx="1071570" cy="354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1357298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Classification</a:t>
            </a:r>
          </a:p>
          <a:p>
            <a:pPr algn="ctr"/>
            <a:r>
              <a:rPr lang="en-US" altLang="ko-KR" b="1" dirty="0"/>
              <a:t>(sigmoid)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3571868" y="1571612"/>
            <a:ext cx="857256" cy="354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2331" y="155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(x, t)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6500826" y="1500174"/>
            <a:ext cx="1500198" cy="354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73415" y="1085194"/>
            <a:ext cx="155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/>
              <a:t>y</a:t>
            </a:r>
            <a:r>
              <a:rPr lang="en-US" altLang="ko-KR" dirty="0"/>
              <a:t>=sigmoid(z)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224" y="121442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7970530" y="1370946"/>
            <a:ext cx="1000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True (1)</a:t>
            </a:r>
          </a:p>
          <a:p>
            <a:pPr algn="ctr"/>
            <a:r>
              <a:rPr lang="en-US" altLang="ko-KR" dirty="0"/>
              <a:t>False (0)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85918" y="1142984"/>
            <a:ext cx="4786346" cy="1143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8992" y="121442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/>
              <a:t>z=</a:t>
            </a:r>
            <a:r>
              <a:rPr lang="en-US" altLang="ko-KR" i="1" dirty="0" err="1"/>
              <a:t>Wx+b</a:t>
            </a:r>
            <a:endParaRPr lang="en-US" altLang="ko-KR" dirty="0"/>
          </a:p>
        </p:txBody>
      </p:sp>
      <p:pic>
        <p:nvPicPr>
          <p:cNvPr id="18" name="그림 17" descr="sigmoid fun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3571876"/>
            <a:ext cx="4505239" cy="3000396"/>
          </a:xfrm>
          <a:prstGeom prst="rect">
            <a:avLst/>
          </a:prstGeom>
        </p:spPr>
      </p:pic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4929190" y="3929066"/>
          <a:ext cx="1214446" cy="69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685800" imgH="393700" progId="">
                  <p:embed/>
                </p:oleObj>
              </mc:Choice>
              <mc:Fallback>
                <p:oleObj name="Equation" r:id="rId4" imgW="685800" imgH="393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3929066"/>
                        <a:ext cx="1214446" cy="6971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/>
        </p:nvGraphicFramePr>
        <p:xfrm>
          <a:off x="1285852" y="3976691"/>
          <a:ext cx="1714512" cy="73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914400" imgH="393700" progId="">
                  <p:embed/>
                </p:oleObj>
              </mc:Choice>
              <mc:Fallback>
                <p:oleObj name="Equation" r:id="rId6" imgW="914400" imgH="393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976691"/>
                        <a:ext cx="1714512" cy="7381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/>
        </p:nvGraphicFramePr>
        <p:xfrm>
          <a:off x="2357422" y="5000636"/>
          <a:ext cx="13303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660113" imgH="177723" progId="">
                  <p:embed/>
                </p:oleObj>
              </mc:Choice>
              <mc:Fallback>
                <p:oleObj name="Equation" r:id="rId8" imgW="660113" imgH="17772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000636"/>
                        <a:ext cx="13303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/>
        </p:nvGraphicFramePr>
        <p:xfrm>
          <a:off x="495272" y="5638816"/>
          <a:ext cx="3730347" cy="75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0" imgW="1955800" imgH="393700" progId="">
                  <p:embed/>
                </p:oleObj>
              </mc:Choice>
              <mc:Fallback>
                <p:oleObj name="Equation" r:id="rId10" imgW="1955800" imgH="393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72" y="5638816"/>
                        <a:ext cx="3730347" cy="750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flipH="1">
            <a:off x="2928926" y="5429264"/>
            <a:ext cx="71438" cy="5051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로지스틱</a:t>
            </a:r>
            <a:r>
              <a:rPr lang="ko-KR" altLang="en-US" dirty="0"/>
              <a:t> 회귀 소개</a:t>
            </a:r>
          </a:p>
        </p:txBody>
      </p:sp>
    </p:spTree>
    <p:extLst>
      <p:ext uri="{BB962C8B-B14F-4D97-AF65-F5344CB8AC3E}">
        <p14:creationId xmlns:p14="http://schemas.microsoft.com/office/powerpoint/2010/main" val="33354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882162"/>
          </a:xfrm>
        </p:spPr>
        <p:txBody>
          <a:bodyPr/>
          <a:lstStyle/>
          <a:p>
            <a:r>
              <a:rPr lang="ko-KR" altLang="en-US" dirty="0" err="1"/>
              <a:t>로지스틱</a:t>
            </a:r>
            <a:r>
              <a:rPr lang="ko-KR" altLang="en-US" dirty="0"/>
              <a:t> 회귀에서의 손실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2442" y="1357298"/>
            <a:ext cx="15121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Regression</a:t>
            </a:r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Wx+b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857224" y="1571612"/>
            <a:ext cx="1071570" cy="354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1357298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Classification</a:t>
            </a:r>
          </a:p>
          <a:p>
            <a:pPr algn="ctr"/>
            <a:r>
              <a:rPr lang="en-US" altLang="ko-KR" b="1" dirty="0"/>
              <a:t>(sigmoid)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3571868" y="1571612"/>
            <a:ext cx="857256" cy="354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2331" y="155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(x, t)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6500826" y="1500174"/>
            <a:ext cx="1500198" cy="3543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73415" y="1085194"/>
            <a:ext cx="155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/>
              <a:t>y</a:t>
            </a:r>
            <a:r>
              <a:rPr lang="en-US" altLang="ko-KR" dirty="0"/>
              <a:t>=sigmoid(z)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224" y="121442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7970530" y="1370946"/>
            <a:ext cx="1000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True (1)</a:t>
            </a:r>
          </a:p>
          <a:p>
            <a:pPr algn="ctr"/>
            <a:r>
              <a:rPr lang="en-US" altLang="ko-KR" dirty="0"/>
              <a:t>False (0)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85918" y="1142984"/>
            <a:ext cx="4786346" cy="1143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8992" y="121442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/>
              <a:t>z=</a:t>
            </a:r>
            <a:r>
              <a:rPr lang="en-US" altLang="ko-KR" i="1" dirty="0" err="1"/>
              <a:t>Wx+b</a:t>
            </a:r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998967" y="3140968"/>
            <a:ext cx="4680520" cy="2979364"/>
            <a:chOff x="1866902" y="3113932"/>
            <a:chExt cx="5162346" cy="3438016"/>
          </a:xfrm>
        </p:grpSpPr>
        <p:pic>
          <p:nvPicPr>
            <p:cNvPr id="19" name="그림 18" descr="sigmoid functi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2" y="3113932"/>
              <a:ext cx="5162346" cy="3438016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4736261" y="3530293"/>
              <a:ext cx="0" cy="49548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4698432" y="3976251"/>
              <a:ext cx="82352" cy="990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959320" y="5373216"/>
              <a:ext cx="82352" cy="990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695085" y="3431249"/>
              <a:ext cx="82352" cy="9904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959320" y="5800154"/>
              <a:ext cx="82352" cy="99044"/>
            </a:xfrm>
            <a:prstGeom prst="ellipse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endCxn id="24" idx="0"/>
            </p:cNvCxnSpPr>
            <p:nvPr/>
          </p:nvCxnSpPr>
          <p:spPr>
            <a:xfrm>
              <a:off x="4000496" y="5472260"/>
              <a:ext cx="0" cy="32789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047427" y="3518912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Cost1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94793" y="5302536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Cost2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466014" y="2835352"/>
            <a:ext cx="45704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* </a:t>
            </a:r>
            <a:r>
              <a:rPr lang="ko-KR" altLang="en-US" sz="1600" dirty="0">
                <a:solidFill>
                  <a:srgbClr val="0000FF"/>
                </a:solidFill>
              </a:rPr>
              <a:t>손실</a:t>
            </a:r>
            <a:r>
              <a:rPr lang="en-US" altLang="ko-KR" sz="1600" dirty="0">
                <a:solidFill>
                  <a:srgbClr val="0000FF"/>
                </a:solidFill>
              </a:rPr>
              <a:t> = (1/n)ⅹ(cost_1 + cost_2 + … + </a:t>
            </a:r>
            <a:r>
              <a:rPr lang="en-US" altLang="ko-KR" sz="1600" dirty="0" err="1">
                <a:solidFill>
                  <a:srgbClr val="0000FF"/>
                </a:solidFill>
              </a:rPr>
              <a:t>cost_n</a:t>
            </a:r>
            <a:r>
              <a:rPr lang="en-US" altLang="ko-KR" sz="1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070976" y="5959534"/>
            <a:ext cx="480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손실함수로 </a:t>
            </a:r>
            <a:r>
              <a:rPr lang="en-US" altLang="ko-KR" dirty="0">
                <a:solidFill>
                  <a:srgbClr val="0000FF"/>
                </a:solidFill>
              </a:rPr>
              <a:t>MSE(Mean Square Error)</a:t>
            </a:r>
            <a:r>
              <a:rPr lang="ko-KR" altLang="en-US" dirty="0">
                <a:solidFill>
                  <a:srgbClr val="0000FF"/>
                </a:solidFill>
              </a:rPr>
              <a:t>를 사용</a:t>
            </a:r>
            <a:r>
              <a:rPr lang="en-US" altLang="ko-KR" dirty="0">
                <a:solidFill>
                  <a:srgbClr val="0000FF"/>
                </a:solidFill>
              </a:rPr>
              <a:t>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2622" y="6295854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 convex function!!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손실함수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91" y="2348881"/>
            <a:ext cx="3711025" cy="314185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5" y="2564904"/>
            <a:ext cx="3504714" cy="2673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26070" y="5445224"/>
            <a:ext cx="342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ko-KR" altLang="en-US" sz="1400" b="1" dirty="0">
                <a:solidFill>
                  <a:srgbClr val="222222"/>
                </a:solidFill>
                <a:latin typeface="Arial" panose="020B0604020202020204" pitchFamily="34" charset="0"/>
              </a:rPr>
              <a:t>볼록 함수</a:t>
            </a:r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임의의 두 점을 이은 </a:t>
            </a:r>
            <a:r>
              <a:rPr lang="ko-KR" alt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할선이</a:t>
            </a:r>
            <a:r>
              <a:rPr lang="ko-KR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두 점을 이은 곡선보다 위에 있는 함수</a:t>
            </a:r>
            <a:endParaRPr lang="ko-KR" altLang="en-US" sz="14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24744"/>
            <a:ext cx="8229600" cy="388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Non-convex </a:t>
            </a:r>
            <a:r>
              <a:rPr lang="ko-KR" altLang="en-US" dirty="0"/>
              <a:t>함수와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손실함수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1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20336" cy="980728"/>
          </a:xfrm>
          <a:prstGeom prst="rect">
            <a:avLst/>
          </a:prstGeom>
          <a:solidFill>
            <a:srgbClr val="008000">
              <a:alpha val="15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Loss (=cross entropy)</a:t>
            </a:r>
          </a:p>
          <a:p>
            <a:pPr lvl="1"/>
            <a:r>
              <a:rPr lang="en-US" altLang="ko-KR" dirty="0"/>
              <a:t>t=1</a:t>
            </a:r>
            <a:r>
              <a:rPr lang="ko-KR" altLang="en-US" dirty="0"/>
              <a:t>일 때</a:t>
            </a:r>
            <a:r>
              <a:rPr lang="en-US" altLang="ko-KR" dirty="0"/>
              <a:t>,  </a:t>
            </a:r>
            <a:r>
              <a:rPr lang="ko-KR" altLang="en-US" dirty="0" err="1"/>
              <a:t>손실값은</a:t>
            </a:r>
            <a:r>
              <a:rPr lang="en-US" altLang="ko-KR" dirty="0"/>
              <a:t> -log(y)</a:t>
            </a:r>
          </a:p>
          <a:p>
            <a:pPr lvl="2"/>
            <a:r>
              <a:rPr lang="en-US" altLang="ko-KR" sz="1600" dirty="0"/>
              <a:t>t: </a:t>
            </a:r>
            <a:r>
              <a:rPr lang="ko-KR" altLang="en-US" sz="1600" dirty="0"/>
              <a:t>정답</a:t>
            </a:r>
            <a:r>
              <a:rPr lang="en-US" altLang="ko-KR" sz="1600" dirty="0"/>
              <a:t>,  y : </a:t>
            </a:r>
            <a:r>
              <a:rPr lang="ko-KR" altLang="en-US" sz="1600" dirty="0" err="1"/>
              <a:t>출력값</a:t>
            </a:r>
            <a:endParaRPr lang="en-US" altLang="ko-KR" sz="1600" dirty="0"/>
          </a:p>
          <a:p>
            <a:pPr lvl="1"/>
            <a:r>
              <a:rPr lang="en-US" altLang="ko-KR" dirty="0"/>
              <a:t>t=0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 err="1"/>
              <a:t>손실값은</a:t>
            </a:r>
            <a:r>
              <a:rPr lang="en-US" altLang="ko-KR" dirty="0"/>
              <a:t> –log(1-y)</a:t>
            </a:r>
          </a:p>
          <a:p>
            <a:pPr lvl="2"/>
            <a:r>
              <a:rPr lang="en-US" altLang="ko-KR" sz="1600" dirty="0"/>
              <a:t>y = sigmoid(</a:t>
            </a:r>
            <a:r>
              <a:rPr lang="en-US" altLang="ko-KR" sz="1600" dirty="0" err="1"/>
              <a:t>Wx+b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개의 함수를 하나로 결합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4961194" y="1844824"/>
            <a:ext cx="3986136" cy="3956143"/>
            <a:chOff x="4961194" y="1844824"/>
            <a:chExt cx="3986136" cy="39561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94" y="1921128"/>
              <a:ext cx="3986136" cy="3879839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198178" y="2276872"/>
              <a:ext cx="151216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  -log(y)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-log(1-y)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6053326" y="2512152"/>
              <a:ext cx="36004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053326" y="2780928"/>
              <a:ext cx="36004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648850" y="5229200"/>
              <a:ext cx="298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92024" y="1844824"/>
              <a:ext cx="1847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874073"/>
              </p:ext>
            </p:extLst>
          </p:nvPr>
        </p:nvGraphicFramePr>
        <p:xfrm>
          <a:off x="947738" y="4368800"/>
          <a:ext cx="370046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2260600" imgH="431800" progId="">
                  <p:embed/>
                </p:oleObj>
              </mc:Choice>
              <mc:Fallback>
                <p:oleObj name="Equation" r:id="rId4" imgW="2260600" imgH="431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368800"/>
                        <a:ext cx="3700462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4026550"/>
            <a:ext cx="4176464" cy="338554"/>
          </a:xfrm>
          <a:prstGeom prst="rect">
            <a:avLst/>
          </a:prstGeom>
          <a:blipFill rotWithShape="0">
            <a:blip r:embed="rId6" cstate="print"/>
            <a:stretch>
              <a:fillRect l="-876" r="-1606" b="-38182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r"/>
            <a:r>
              <a:rPr lang="ko-KR" altLang="en-US" dirty="0" err="1"/>
              <a:t>손실함수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3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1898</Words>
  <Application>Microsoft Office PowerPoint</Application>
  <PresentationFormat>화면 슬라이드 쇼(4:3)</PresentationFormat>
  <Paragraphs>875</Paragraphs>
  <Slides>30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HY헤드라인M</vt:lpstr>
      <vt:lpstr>맑은 고딕</vt:lpstr>
      <vt:lpstr>Arial</vt:lpstr>
      <vt:lpstr>Calibri</vt:lpstr>
      <vt:lpstr>Cambria Math</vt:lpstr>
      <vt:lpstr>Comic Sans MS</vt:lpstr>
      <vt:lpstr>Wingdings</vt:lpstr>
      <vt:lpstr>Office 테마</vt:lpstr>
      <vt:lpstr>Equation</vt:lpstr>
      <vt:lpstr>로지스틱 회 귀 (Logistic Regression)</vt:lpstr>
      <vt:lpstr>목 차</vt:lpstr>
      <vt:lpstr>로지스틱 회귀 소개</vt:lpstr>
      <vt:lpstr>로지스틱 회귀 소개</vt:lpstr>
      <vt:lpstr>로지스틱 회귀 소개</vt:lpstr>
      <vt:lpstr>로지스틱 회귀 소개</vt:lpstr>
      <vt:lpstr>손실함수</vt:lpstr>
      <vt:lpstr>손실함수</vt:lpstr>
      <vt:lpstr>손실함수</vt:lpstr>
      <vt:lpstr>손실함수</vt:lpstr>
      <vt:lpstr>손실함수</vt:lpstr>
      <vt:lpstr>손실함수, W, b</vt:lpstr>
      <vt:lpstr>로지스틱 회귀 학습절차</vt:lpstr>
      <vt:lpstr>로지스틱 회귀 구현절차</vt:lpstr>
      <vt:lpstr>로지스틱 회귀 행렬 표현</vt:lpstr>
      <vt:lpstr>성능평가</vt:lpstr>
      <vt:lpstr>성능평가</vt:lpstr>
      <vt:lpstr>PowerPoint 프레젠테이션</vt:lpstr>
      <vt:lpstr>PowerPoint 프레젠테이션</vt:lpstr>
      <vt:lpstr>PowerPoint 프레젠테이션</vt:lpstr>
      <vt:lpstr>PowerPoint 프레젠테이션</vt:lpstr>
      <vt:lpstr>다중 분류 모델의 성능 평가 </vt:lpstr>
      <vt:lpstr>다중 분류 모델의 성능 평가 </vt:lpstr>
      <vt:lpstr>다중 분류 모델의 성능 평가 </vt:lpstr>
      <vt:lpstr>다중 분류 모델의 성능 평가 </vt:lpstr>
      <vt:lpstr>다중 분류 모델의 성능 평가 </vt:lpstr>
      <vt:lpstr>다중 분류 모델의 성능 평가 </vt:lpstr>
      <vt:lpstr>다중 분류 모델의 성능 평가 </vt:lpstr>
      <vt:lpstr>다중 분류 모델의 성능 평가 </vt:lpstr>
      <vt:lpstr>다중 분류 모델의 성능 평가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이 종관</cp:lastModifiedBy>
  <cp:revision>525</cp:revision>
  <dcterms:created xsi:type="dcterms:W3CDTF">2013-02-05T02:36:43Z</dcterms:created>
  <dcterms:modified xsi:type="dcterms:W3CDTF">2022-04-27T07:49:48Z</dcterms:modified>
  <cp:version>0906.0100.01</cp:version>
</cp:coreProperties>
</file>