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9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hiddenSlides="1"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631"/>
    <p:restoredTop sz="89082"/>
  </p:normalViewPr>
  <p:slideViewPr>
    <p:cSldViewPr>
      <p:cViewPr varScale="1">
        <p:scale>
          <a:sx n="100" d="100"/>
          <a:sy n="100" d="100"/>
        </p:scale>
        <p:origin x="2802" y="654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875"/>
        <p:guide pos="2155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handoutMaster" Target="handoutMasters/handoutMaster1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1" y="0"/>
            <a:ext cx="3078639" cy="511176"/>
          </a:xfrm>
          <a:prstGeom prst="rect">
            <a:avLst/>
          </a:prstGeom>
        </p:spPr>
        <p:txBody>
          <a:bodyPr vert="horz" lIns="91449" tIns="45724" rIns="91449" bIns="45724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836" y="0"/>
            <a:ext cx="3078639" cy="511176"/>
          </a:xfrm>
          <a:prstGeom prst="rect">
            <a:avLst/>
          </a:prstGeom>
        </p:spPr>
        <p:txBody>
          <a:bodyPr vert="horz" lIns="91449" tIns="45724" rIns="91449" bIns="45724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AD56397-96EB-4B9B-B73E-B0DE894BA706}" type="datetime1">
              <a:rPr lang="ko-KR" altLang="en-US"/>
              <a:pPr lvl="0">
                <a:defRPr lang="ko-KR" altLang="en-US"/>
              </a:pPr>
              <a:t>2022-03-03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852"/>
            <a:ext cx="3078639" cy="511176"/>
          </a:xfrm>
          <a:prstGeom prst="rect">
            <a:avLst/>
          </a:prstGeom>
        </p:spPr>
        <p:txBody>
          <a:bodyPr vert="horz" lIns="91449" tIns="45724" rIns="91449" bIns="45724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836" y="9721852"/>
            <a:ext cx="3078639" cy="511176"/>
          </a:xfrm>
          <a:prstGeom prst="rect">
            <a:avLst/>
          </a:prstGeom>
        </p:spPr>
        <p:txBody>
          <a:bodyPr vert="horz" lIns="91449" tIns="45724" rIns="91449" bIns="45724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85EE255-EB82-498D-BBDB-CD68D295562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2" y="2"/>
            <a:ext cx="3078427" cy="511731"/>
          </a:xfrm>
          <a:prstGeom prst="rect">
            <a:avLst/>
          </a:prstGeom>
        </p:spPr>
        <p:txBody>
          <a:bodyPr vert="horz" lIns="99058" tIns="49528" rIns="99058" bIns="49528"/>
          <a:lstStyle>
            <a:lvl1pPr algn="l">
              <a:defRPr sz="14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4" y="2"/>
            <a:ext cx="3078427" cy="511731"/>
          </a:xfrm>
          <a:prstGeom prst="rect">
            <a:avLst/>
          </a:prstGeom>
        </p:spPr>
        <p:txBody>
          <a:bodyPr vert="horz" lIns="99058" tIns="49528" rIns="99058" bIns="49528"/>
          <a:lstStyle>
            <a:lvl1pPr algn="r">
              <a:defRPr sz="1400"/>
            </a:lvl1pPr>
          </a:lstStyle>
          <a:p>
            <a:pPr lvl="0">
              <a:defRPr lang="ko-KR" altLang="en-US"/>
            </a:pPr>
            <a:fld id="{8138FCCD-07B7-47B0-A7AA-A03D63EC9D3F}" type="datetime1">
              <a:rPr lang="ko-KR" altLang="en-US"/>
              <a:pPr lvl="0">
                <a:defRPr lang="ko-KR" altLang="en-US"/>
              </a:pPr>
              <a:t>2022-03-03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8" tIns="49528" rIns="99058" bIns="49528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5"/>
          </a:xfrm>
          <a:prstGeom prst="rect">
            <a:avLst/>
          </a:prstGeom>
        </p:spPr>
        <p:txBody>
          <a:bodyPr vert="horz" lIns="99058" tIns="49528" rIns="99058" bIns="49528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1108"/>
            <a:ext cx="3078427" cy="511731"/>
          </a:xfrm>
          <a:prstGeom prst="rect">
            <a:avLst/>
          </a:prstGeom>
        </p:spPr>
        <p:txBody>
          <a:bodyPr vert="horz" lIns="99058" tIns="49528" rIns="99058" bIns="49528" anchor="b"/>
          <a:lstStyle>
            <a:lvl1pPr algn="l">
              <a:defRPr sz="14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4" y="9721108"/>
            <a:ext cx="3078427" cy="511731"/>
          </a:xfrm>
          <a:prstGeom prst="rect">
            <a:avLst/>
          </a:prstGeom>
        </p:spPr>
        <p:txBody>
          <a:bodyPr vert="horz" lIns="99058" tIns="49528" rIns="99058" bIns="49528" anchor="b"/>
          <a:lstStyle>
            <a:lvl1pPr algn="r">
              <a:defRPr sz="1400"/>
            </a:lvl1pPr>
          </a:lstStyle>
          <a:p>
            <a:pPr lvl="0">
              <a:defRPr lang="ko-KR" altLang="en-US"/>
            </a:pPr>
            <a:fld id="{206250C4-0E9A-42DD-85A1-087716A785B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06250C4-0E9A-42DD-85A1-087716A785B8}" type="slidenum">
              <a:rPr lang="en-US" altLang="en-US"/>
              <a:pPr lvl="0">
                <a:defRPr lang="ko-KR" altLang="en-US"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28B487C-8DB3-45EB-9538-2500040D0F0E}" type="datetime1">
              <a:rPr lang="ko-KR" altLang="en-US"/>
              <a:pPr lvl="0">
                <a:defRPr lang="ko-KR" altLang="en-US"/>
              </a:pPr>
              <a:t>2021-03-28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CC76BB1-246E-4810-B75C-21AF79B23BD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28B487C-8DB3-45EB-9538-2500040D0F0E}" type="datetime1">
              <a:rPr lang="ko-KR" altLang="en-US"/>
              <a:pPr lvl="0">
                <a:defRPr lang="ko-KR" altLang="en-US"/>
              </a:pPr>
              <a:t>2021-03-28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CC76BB1-246E-4810-B75C-21AF79B23BD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28754"/>
            <a:ext cx="9144000" cy="6800491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28B487C-8DB3-45EB-9538-2500040D0F0E}" type="datetime1">
              <a:rPr lang="ko-KR" altLang="en-US"/>
              <a:pPr lvl="0">
                <a:defRPr lang="ko-KR" altLang="en-US"/>
              </a:pPr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CC76BB1-246E-4810-B75C-21AF79B23BD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>
              <a:defRPr sz="3200" b="1">
                <a:latin typeface="+mn-ea"/>
                <a:ea typeface="+mn-ea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/>
          </a:bodyPr>
          <a:lstStyle>
            <a:lvl1pPr>
              <a:buFont typeface="Wingdings"/>
              <a:buChar char="v"/>
              <a:defRPr sz="2000"/>
            </a:lvl1pPr>
            <a:lvl2pPr>
              <a:buFont typeface="Wingdings"/>
              <a:buChar char="§"/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20336" cy="6858000"/>
          </a:xfrm>
          <a:prstGeom prst="rect">
            <a:avLst/>
          </a:prstGeom>
          <a:solidFill>
            <a:schemeClr val="bg1">
              <a:alpha val="89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0" y="6223956"/>
            <a:ext cx="1631504" cy="634044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0" y="6093296"/>
            <a:ext cx="1703512" cy="764704"/>
          </a:xfrm>
          <a:prstGeom prst="rect">
            <a:avLst/>
          </a:prstGeom>
          <a:solidFill>
            <a:schemeClr val="bg1">
              <a:alpha val="49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pic>
          <p:nvPicPr>
            <p:cNvPr id="8" name="그림 7"/>
            <p:cNvPicPr>
              <a:picLocks noChangeAspect="1"/>
            </p:cNvPicPr>
            <p:nvPr userDrawn="1"/>
          </p:nvPicPr>
          <p:blipFill rotWithShape="1">
            <a:blip r:embed="rId2"/>
            <a:stretch>
              <a:fillRect/>
            </a:stretch>
          </p:blipFill>
          <p:spPr>
            <a:xfrm>
              <a:off x="0" y="28754"/>
              <a:ext cx="9144000" cy="6800491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 userDrawn="1"/>
          </p:nvSpPr>
          <p:spPr>
            <a:xfrm>
              <a:off x="0" y="0"/>
              <a:ext cx="9120336" cy="685800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28B487C-8DB3-45EB-9538-2500040D0F0E}" type="datetime1">
              <a:rPr lang="ko-KR" altLang="en-US"/>
              <a:pPr lvl="0">
                <a:defRPr lang="ko-KR" altLang="en-US"/>
              </a:pPr>
              <a:t>2021-03-28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CC76BB1-246E-4810-B75C-21AF79B23BD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pic>
          <p:nvPicPr>
            <p:cNvPr id="9" name="그림 8"/>
            <p:cNvPicPr>
              <a:picLocks noChangeAspect="1"/>
            </p:cNvPicPr>
            <p:nvPr userDrawn="1"/>
          </p:nvPicPr>
          <p:blipFill rotWithShape="1">
            <a:blip r:embed="rId2"/>
            <a:stretch>
              <a:fillRect/>
            </a:stretch>
          </p:blipFill>
          <p:spPr>
            <a:xfrm>
              <a:off x="0" y="28754"/>
              <a:ext cx="9144000" cy="6800491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 userDrawn="1"/>
          </p:nvSpPr>
          <p:spPr>
            <a:xfrm>
              <a:off x="0" y="0"/>
              <a:ext cx="9120336" cy="685800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28B487C-8DB3-45EB-9538-2500040D0F0E}" type="datetime1">
              <a:rPr lang="ko-KR" altLang="en-US"/>
              <a:pPr lvl="0">
                <a:defRPr lang="ko-KR" altLang="en-US"/>
              </a:pPr>
              <a:t>2021-03-28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CC76BB1-246E-4810-B75C-21AF79B23BD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 rotWithShape="1">
            <a:blip r:embed="rId2"/>
            <a:stretch>
              <a:fillRect/>
            </a:stretch>
          </p:blipFill>
          <p:spPr>
            <a:xfrm>
              <a:off x="0" y="28754"/>
              <a:ext cx="9144000" cy="6800491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 userDrawn="1"/>
          </p:nvSpPr>
          <p:spPr>
            <a:xfrm>
              <a:off x="0" y="0"/>
              <a:ext cx="9120336" cy="685800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28B487C-8DB3-45EB-9538-2500040D0F0E}" type="datetime1">
              <a:rPr lang="ko-KR" altLang="en-US"/>
              <a:pPr lvl="0">
                <a:defRPr lang="ko-KR" altLang="en-US"/>
              </a:pPr>
              <a:t>2021-03-28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CC76BB1-246E-4810-B75C-21AF79B23BD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pic>
          <p:nvPicPr>
            <p:cNvPr id="7" name="그림 6"/>
            <p:cNvPicPr>
              <a:picLocks noChangeAspect="1"/>
            </p:cNvPicPr>
            <p:nvPr userDrawn="1"/>
          </p:nvPicPr>
          <p:blipFill rotWithShape="1">
            <a:blip r:embed="rId2"/>
            <a:stretch>
              <a:fillRect/>
            </a:stretch>
          </p:blipFill>
          <p:spPr>
            <a:xfrm>
              <a:off x="0" y="28754"/>
              <a:ext cx="9144000" cy="6800491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 userDrawn="1"/>
          </p:nvSpPr>
          <p:spPr>
            <a:xfrm>
              <a:off x="0" y="0"/>
              <a:ext cx="9120336" cy="685800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28B487C-8DB3-45EB-9538-2500040D0F0E}" type="datetime1">
              <a:rPr lang="ko-KR" altLang="en-US"/>
              <a:pPr lvl="0">
                <a:defRPr lang="ko-KR" altLang="en-US"/>
              </a:pPr>
              <a:t>2021-03-28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CC76BB1-246E-4810-B75C-21AF79B23BD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pic>
          <p:nvPicPr>
            <p:cNvPr id="6" name="그림 5"/>
            <p:cNvPicPr>
              <a:picLocks noChangeAspect="1"/>
            </p:cNvPicPr>
            <p:nvPr userDrawn="1"/>
          </p:nvPicPr>
          <p:blipFill rotWithShape="1">
            <a:blip r:embed="rId2"/>
            <a:stretch>
              <a:fillRect/>
            </a:stretch>
          </p:blipFill>
          <p:spPr>
            <a:xfrm>
              <a:off x="0" y="28754"/>
              <a:ext cx="9144000" cy="6800491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 userDrawn="1"/>
          </p:nvSpPr>
          <p:spPr>
            <a:xfrm>
              <a:off x="0" y="0"/>
              <a:ext cx="9120336" cy="685800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28B487C-8DB3-45EB-9538-2500040D0F0E}" type="datetime1">
              <a:rPr lang="ko-KR" altLang="en-US"/>
              <a:pPr lvl="0">
                <a:defRPr lang="ko-KR" altLang="en-US"/>
              </a:pPr>
              <a:t>2021-03-28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CC76BB1-246E-4810-B75C-21AF79B23BD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28B487C-8DB3-45EB-9538-2500040D0F0E}" type="datetime1">
              <a:rPr lang="ko-KR" altLang="en-US"/>
              <a:pPr lvl="0">
                <a:defRPr lang="ko-KR" altLang="en-US"/>
              </a:pPr>
              <a:t>2021-03-28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CC76BB1-246E-4810-B75C-21AF79B23BD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28B487C-8DB3-45EB-9538-2500040D0F0E}" type="datetime1">
              <a:rPr lang="ko-KR" altLang="en-US"/>
              <a:pPr lvl="0">
                <a:defRPr lang="ko-KR" altLang="en-US"/>
              </a:pPr>
              <a:t>2021-03-28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CC76BB1-246E-4810-B75C-21AF79B23BD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628B487C-8DB3-45EB-9538-2500040D0F0E}" type="datetime1">
              <a:rPr lang="ko-KR" altLang="en-US"/>
              <a:pPr lvl="0">
                <a:defRPr lang="ko-KR" altLang="en-US"/>
              </a:pPr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8CC76BB1-246E-4810-B75C-21AF79B23BD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9120336" cy="6858000"/>
            <a:chOff x="0" y="0"/>
            <a:chExt cx="9120336" cy="6858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8933" y="0"/>
              <a:ext cx="9091403" cy="6858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0"/>
              <a:ext cx="9118800" cy="6858000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gradFill flip="xy" rotWithShape="1"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latin typeface="HY헤드라인M"/>
                <a:ea typeface="HY헤드라인M"/>
                <a:cs typeface="+mn-cs"/>
              </a:rPr>
              <a:t>AI</a:t>
            </a:r>
            <a:r>
              <a:rPr lang="ko-KR" altLang="en-US" dirty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gradFill flip="xy" rotWithShape="1"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latin typeface="HY헤드라인M"/>
                <a:ea typeface="HY헤드라인M"/>
                <a:cs typeface="+mn-cs"/>
              </a:rPr>
              <a:t>를 위한 파이썬 복습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120336" cy="1340768"/>
          </a:xfrm>
          <a:prstGeom prst="rect">
            <a:avLst/>
          </a:prstGeom>
          <a:solidFill>
            <a:srgbClr val="00B0F0">
              <a:alpha val="15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/>
        </p:nvSpPr>
        <p:spPr>
          <a:xfrm>
            <a:off x="457199" y="274638"/>
            <a:ext cx="8219257" cy="922114"/>
          </a:xfrm>
          <a:prstGeom prst="rect">
            <a:avLst/>
          </a:prstGeom>
          <a:ln/>
        </p:spPr>
        <p:txBody>
          <a:bodyPr vert="horz" lIns="91440" tIns="45720" rIns="91440" bIns="45720" anchor="ctr">
            <a:normAutofit/>
          </a:bodyPr>
          <a:lstStyle/>
          <a:p>
            <a:pPr defTabSz="73218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3600" b="1" i="0" u="none" strike="noStrike" kern="1200" cap="none" normalizeH="0" dirty="0">
                <a:latin typeface="맑은 고딕"/>
                <a:ea typeface="맑은 고딕"/>
                <a:cs typeface="맑은 고딕"/>
              </a:rPr>
              <a:t>조건문</a:t>
            </a:r>
            <a:r>
              <a:rPr kumimoji="0" lang="en-US" altLang="ko-KR" sz="3600" b="1" i="0" u="none" strike="noStrike" kern="1200" cap="none" normalizeH="0" dirty="0"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3600" b="1" i="0" u="none" strike="noStrike" kern="1200" cap="none" normalizeH="0" dirty="0" err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반복문</a:t>
            </a:r>
            <a:endParaRPr kumimoji="0" lang="ko-KR" altLang="en-US" sz="3600" b="1" i="0" u="none" strike="noStrike" kern="1200" cap="none" normalizeH="0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565358"/>
            <a:ext cx="1905000" cy="304800"/>
          </a:xfrm>
        </p:spPr>
        <p:txBody>
          <a:bodyPr vert="horz" wrap="square" lIns="91440" tIns="45720" rIns="91440" bIns="45720" anchor="t" anchorCtr="0"/>
          <a:lstStyle/>
          <a:p>
            <a:pPr>
              <a:defRPr lang="ko-KR"/>
            </a:pPr>
            <a:fld id="{F251FC4B-2FCA-45B1-B450-CC40EFB80313}" type="slidenum">
              <a:rPr lang="en-US" altLang="ko-KR"/>
              <a:pPr>
                <a:defRPr lang="ko-KR"/>
              </a:pPr>
              <a:t>13</a:t>
            </a:fld>
            <a:endParaRPr lang="en-US" altLang="ko-KR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D416527-8ADE-431C-B9EB-23AEB9617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045" y="1543196"/>
            <a:ext cx="8632435" cy="5126164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defRPr lang="ko-KR" altLang="en-US"/>
            </a:pPr>
            <a:r>
              <a:rPr lang="en-US" altLang="ko-KR" sz="2200" b="1" dirty="0"/>
              <a:t>for </a:t>
            </a:r>
            <a:r>
              <a:rPr lang="ko-KR" altLang="en-US" sz="2200" b="1" dirty="0" err="1"/>
              <a:t>반복문</a:t>
            </a:r>
            <a:r>
              <a:rPr lang="ko-KR" altLang="en-US" sz="2200" b="1" dirty="0"/>
              <a:t> : </a:t>
            </a:r>
            <a:r>
              <a:rPr lang="en-US" altLang="ko-KR" sz="2200" b="1" dirty="0"/>
              <a:t>string, list, tuple </a:t>
            </a:r>
            <a:r>
              <a:rPr lang="ko-KR" altLang="en-US" sz="2200" b="1" dirty="0"/>
              <a:t>등 시퀀스 형태의 자료형 내에서 항목(원소)들이 나타나는 순서대로 시퀀스의 항목을 반복</a:t>
            </a:r>
          </a:p>
          <a:p>
            <a:pPr lvl="1">
              <a:lnSpc>
                <a:spcPct val="120000"/>
              </a:lnSpc>
              <a:defRPr lang="ko-KR" altLang="en-US"/>
            </a:pPr>
            <a:r>
              <a:rPr lang="ko-KR" altLang="en-US" sz="2000" dirty="0"/>
              <a:t>문법 : </a:t>
            </a:r>
            <a:r>
              <a:rPr lang="en-US" altLang="ko-KR" sz="2000" dirty="0">
                <a:latin typeface="Consolas"/>
              </a:rPr>
              <a:t>for </a:t>
            </a:r>
            <a:r>
              <a:rPr lang="ko-KR" altLang="en-US" sz="2000" b="1" dirty="0">
                <a:solidFill>
                  <a:srgbClr val="008000"/>
                </a:solidFill>
                <a:latin typeface="Consolas"/>
              </a:rPr>
              <a:t>변수(반복변수)</a:t>
            </a:r>
            <a:r>
              <a:rPr lang="ko-KR" altLang="en-US" sz="2000" dirty="0">
                <a:latin typeface="Consolas"/>
              </a:rPr>
              <a:t> </a:t>
            </a:r>
            <a:r>
              <a:rPr lang="en-US" altLang="ko-KR" sz="2000" dirty="0">
                <a:latin typeface="Consolas"/>
              </a:rPr>
              <a:t>in </a:t>
            </a:r>
            <a:r>
              <a:rPr lang="en-US" altLang="ko-KR" sz="2000" dirty="0">
                <a:solidFill>
                  <a:srgbClr val="008000"/>
                </a:solidFill>
                <a:latin typeface="Consolas"/>
              </a:rPr>
              <a:t>Sequence type</a:t>
            </a:r>
            <a:r>
              <a:rPr lang="en-US" altLang="ko-KR" sz="2000" dirty="0">
                <a:latin typeface="Consolas"/>
              </a:rPr>
              <a:t> :</a:t>
            </a:r>
            <a:br>
              <a:rPr lang="ko-KR" altLang="en-US" sz="2000" dirty="0">
                <a:latin typeface="Consolas"/>
              </a:rPr>
            </a:br>
            <a:r>
              <a:rPr lang="ko-KR" altLang="en-US" sz="2000" dirty="0">
                <a:latin typeface="Consolas"/>
              </a:rPr>
              <a:t>	    </a:t>
            </a:r>
            <a:r>
              <a:rPr lang="ko-KR" altLang="en-US" sz="2000" u="sng" dirty="0">
                <a:solidFill>
                  <a:srgbClr val="FF0000"/>
                </a:solidFill>
                <a:latin typeface="Consolas"/>
              </a:rPr>
              <a:t>   </a:t>
            </a:r>
            <a:r>
              <a:rPr lang="ko-KR" altLang="en-US" sz="2000" dirty="0">
                <a:latin typeface="Consolas"/>
              </a:rPr>
              <a:t>내용1</a:t>
            </a:r>
            <a:br>
              <a:rPr lang="ko-KR" altLang="en-US" sz="2000" dirty="0">
                <a:latin typeface="Consolas"/>
              </a:rPr>
            </a:br>
            <a:r>
              <a:rPr lang="ko-KR" altLang="en-US" sz="2000" dirty="0">
                <a:latin typeface="Consolas"/>
              </a:rPr>
              <a:t>	    </a:t>
            </a:r>
            <a:r>
              <a:rPr lang="ko-KR" altLang="en-US" sz="2000" u="sng" dirty="0">
                <a:solidFill>
                  <a:srgbClr val="FF0000"/>
                </a:solidFill>
                <a:latin typeface="Consolas"/>
              </a:rPr>
              <a:t>   </a:t>
            </a:r>
            <a:r>
              <a:rPr lang="ko-KR" altLang="en-US" sz="2000" dirty="0">
                <a:latin typeface="Consolas"/>
              </a:rPr>
              <a:t>내용2</a:t>
            </a:r>
            <a:br>
              <a:rPr lang="ko-KR" altLang="en-US" sz="2000" dirty="0">
                <a:latin typeface="Consolas"/>
              </a:rPr>
            </a:br>
            <a:r>
              <a:rPr lang="ko-KR" altLang="en-US" sz="2000" dirty="0">
                <a:latin typeface="Consolas"/>
              </a:rPr>
              <a:t>	    </a:t>
            </a:r>
            <a:r>
              <a:rPr lang="ko-KR" altLang="en-US" sz="2000" u="sng" dirty="0">
                <a:solidFill>
                  <a:srgbClr val="FF0000"/>
                </a:solidFill>
                <a:latin typeface="Consolas"/>
              </a:rPr>
              <a:t>   </a:t>
            </a:r>
            <a:r>
              <a:rPr lang="ko-KR" altLang="en-US" sz="2000" dirty="0">
                <a:latin typeface="Consolas"/>
              </a:rPr>
              <a:t>...</a:t>
            </a:r>
          </a:p>
          <a:p>
            <a:pPr lvl="1">
              <a:lnSpc>
                <a:spcPct val="120000"/>
              </a:lnSpc>
              <a:defRPr lang="ko-KR" altLang="en-US"/>
            </a:pPr>
            <a:r>
              <a:rPr lang="ko-KR" altLang="en-US" sz="2000" dirty="0"/>
              <a:t>예시 </a:t>
            </a:r>
            <a:endParaRPr lang="ko-KR" altLang="en-US" sz="2000" dirty="0">
              <a:latin typeface="Consolas"/>
            </a:endParaRPr>
          </a:p>
          <a:p>
            <a:pPr lvl="1">
              <a:lnSpc>
                <a:spcPct val="120000"/>
              </a:lnSpc>
              <a:defRPr lang="ko-KR" altLang="en-US"/>
            </a:pPr>
            <a:endParaRPr lang="ko-KR" altLang="en-US" sz="2000" dirty="0">
              <a:latin typeface="Consolas"/>
            </a:endParaRPr>
          </a:p>
          <a:p>
            <a:pPr lvl="1">
              <a:lnSpc>
                <a:spcPct val="120000"/>
              </a:lnSpc>
              <a:defRPr lang="ko-KR" altLang="en-US"/>
            </a:pPr>
            <a:endParaRPr lang="ko-KR" altLang="en-US" sz="2000" dirty="0">
              <a:latin typeface="Consolas"/>
            </a:endParaRPr>
          </a:p>
          <a:p>
            <a:pPr lvl="1">
              <a:lnSpc>
                <a:spcPct val="120000"/>
              </a:lnSpc>
              <a:defRPr lang="ko-KR" altLang="en-US"/>
            </a:pPr>
            <a:endParaRPr lang="en-US" altLang="ko-KR" sz="2000" dirty="0">
              <a:latin typeface="Consola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53D7C4-32DF-4851-99E6-D75087EF08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1222" y="4582347"/>
            <a:ext cx="5611342" cy="129492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4D46D0B9-4AF9-4E68-BB0A-069159B3D6CA}"/>
              </a:ext>
            </a:extLst>
          </p:cNvPr>
          <p:cNvGrpSpPr/>
          <p:nvPr/>
        </p:nvGrpSpPr>
        <p:grpSpPr>
          <a:xfrm>
            <a:off x="6817884" y="3504251"/>
            <a:ext cx="2218612" cy="2832631"/>
            <a:chOff x="6937246" y="3212969"/>
            <a:chExt cx="2218612" cy="2832631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0033101-FF61-421F-88C6-F2821B4E4DD2}"/>
                </a:ext>
              </a:extLst>
            </p:cNvPr>
            <p:cNvCxnSpPr>
              <a:endCxn id="16" idx="0"/>
            </p:cNvCxnSpPr>
            <p:nvPr/>
          </p:nvCxnSpPr>
          <p:spPr>
            <a:xfrm rot="16200000" flipH="1">
              <a:off x="7878937" y="3347955"/>
              <a:ext cx="282462" cy="12489"/>
            </a:xfrm>
            <a:prstGeom prst="line">
              <a:avLst/>
            </a:prstGeom>
            <a:ln w="25400" algn="ctr">
              <a:solidFill>
                <a:schemeClr val="accent1">
                  <a:lumMod val="80000"/>
                  <a:lumOff val="2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EA33D95-19CE-4A7E-92E6-C1EDD33F2197}"/>
                </a:ext>
              </a:extLst>
            </p:cNvPr>
            <p:cNvCxnSpPr/>
            <p:nvPr/>
          </p:nvCxnSpPr>
          <p:spPr>
            <a:xfrm rot="16200000" flipH="1">
              <a:off x="7722512" y="4443270"/>
              <a:ext cx="601883" cy="0"/>
            </a:xfrm>
            <a:prstGeom prst="line">
              <a:avLst/>
            </a:prstGeom>
            <a:ln w="25400" algn="ctr">
              <a:solidFill>
                <a:schemeClr val="accent1">
                  <a:lumMod val="80000"/>
                  <a:lumOff val="2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BFC6A2B-259E-408C-A617-AB62B9510DEA}"/>
                </a:ext>
              </a:extLst>
            </p:cNvPr>
            <p:cNvCxnSpPr/>
            <p:nvPr/>
          </p:nvCxnSpPr>
          <p:spPr>
            <a:xfrm>
              <a:off x="8020028" y="5445252"/>
              <a:ext cx="1135830" cy="0"/>
            </a:xfrm>
            <a:prstGeom prst="line">
              <a:avLst/>
            </a:prstGeom>
            <a:ln w="25400" algn="ctr">
              <a:solidFill>
                <a:schemeClr val="accent1">
                  <a:lumMod val="80000"/>
                  <a:lumOff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14BECA2-C672-47EF-9C1D-CA66874E470E}"/>
                </a:ext>
              </a:extLst>
            </p:cNvPr>
            <p:cNvCxnSpPr/>
            <p:nvPr/>
          </p:nvCxnSpPr>
          <p:spPr>
            <a:xfrm>
              <a:off x="6937246" y="5135670"/>
              <a:ext cx="188471" cy="0"/>
            </a:xfrm>
            <a:prstGeom prst="line">
              <a:avLst/>
            </a:prstGeom>
            <a:ln w="25400" algn="ctr">
              <a:solidFill>
                <a:schemeClr val="accent1">
                  <a:lumMod val="80000"/>
                  <a:lumOff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순서도: 판단 15">
              <a:extLst>
                <a:ext uri="{FF2B5EF4-FFF2-40B4-BE49-F238E27FC236}">
                  <a16:creationId xmlns:a16="http://schemas.microsoft.com/office/drawing/2014/main" id="{BB7894C0-8597-4BF1-A668-46E93DEE3A01}"/>
                </a:ext>
              </a:extLst>
            </p:cNvPr>
            <p:cNvSpPr/>
            <p:nvPr/>
          </p:nvSpPr>
          <p:spPr>
            <a:xfrm>
              <a:off x="7139329" y="3495431"/>
              <a:ext cx="1774166" cy="720658"/>
            </a:xfrm>
            <a:prstGeom prst="flowChartDecision">
              <a:avLst/>
            </a:prstGeom>
            <a:gradFill rotWithShape="1">
              <a:gsLst>
                <a:gs pos="0">
                  <a:schemeClr val="accent3">
                    <a:tint val="50000"/>
                    <a:satMod val="300000"/>
                    <a:alpha val="100000"/>
                  </a:schemeClr>
                </a:gs>
                <a:gs pos="35000">
                  <a:schemeClr val="accent3">
                    <a:tint val="37000"/>
                    <a:satMod val="300000"/>
                    <a:alpha val="100000"/>
                  </a:schemeClr>
                </a:gs>
                <a:gs pos="100000">
                  <a:schemeClr val="accent3">
                    <a:tint val="15000"/>
                    <a:satMod val="350000"/>
                    <a:alpha val="100000"/>
                  </a:schemeClr>
                </a:gs>
              </a:gsLst>
              <a:lin ang="16200000" scaled="1"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 sz="1100" b="1">
                <a:solidFill>
                  <a:srgbClr val="0000FF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A0766C-7C78-4F06-B299-2AA353983AB6}"/>
                </a:ext>
              </a:extLst>
            </p:cNvPr>
            <p:cNvSpPr txBox="1"/>
            <p:nvPr/>
          </p:nvSpPr>
          <p:spPr>
            <a:xfrm>
              <a:off x="8042815" y="4216090"/>
              <a:ext cx="545128" cy="2914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1300" b="1">
                  <a:solidFill>
                    <a:srgbClr val="0000FF"/>
                  </a:solidFill>
                </a:rPr>
                <a:t>No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A6B1D8-CB8D-4793-B0CF-06B501AF9D83}"/>
                </a:ext>
              </a:extLst>
            </p:cNvPr>
            <p:cNvSpPr txBox="1"/>
            <p:nvPr/>
          </p:nvSpPr>
          <p:spPr>
            <a:xfrm>
              <a:off x="8678107" y="3520059"/>
              <a:ext cx="470778" cy="2909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1300" b="1">
                  <a:solidFill>
                    <a:srgbClr val="0000FF"/>
                  </a:solidFill>
                </a:rPr>
                <a:t>Yes</a:t>
              </a:r>
            </a:p>
          </p:txBody>
        </p:sp>
        <p:sp>
          <p:nvSpPr>
            <p:cNvPr id="19" name="순서도: 처리 18">
              <a:extLst>
                <a:ext uri="{FF2B5EF4-FFF2-40B4-BE49-F238E27FC236}">
                  <a16:creationId xmlns:a16="http://schemas.microsoft.com/office/drawing/2014/main" id="{BB91BC89-5571-496F-BFE2-2544BBF527E1}"/>
                </a:ext>
              </a:extLst>
            </p:cNvPr>
            <p:cNvSpPr/>
            <p:nvPr/>
          </p:nvSpPr>
          <p:spPr>
            <a:xfrm>
              <a:off x="7156704" y="4782312"/>
              <a:ext cx="1765305" cy="470761"/>
            </a:xfrm>
            <a:prstGeom prst="flowChart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anchor="ctr">
              <a:noAutofit/>
            </a:bodyPr>
            <a:lstStyle/>
            <a:p>
              <a:pPr algn="ctr">
                <a:lnSpc>
                  <a:spcPct val="115000"/>
                </a:lnSpc>
                <a:defRPr lang="ko-KR" altLang="en-US"/>
              </a:pPr>
              <a:r>
                <a:rPr lang="ko-KR" altLang="en-US" sz="1200" b="1">
                  <a:solidFill>
                    <a:srgbClr val="0000FF"/>
                  </a:solidFill>
                </a:rPr>
                <a:t>리스트 내 원소 및 </a:t>
              </a:r>
            </a:p>
            <a:p>
              <a:pPr algn="ctr">
                <a:lnSpc>
                  <a:spcPct val="115000"/>
                </a:lnSpc>
                <a:defRPr lang="ko-KR" altLang="en-US"/>
              </a:pPr>
              <a:r>
                <a:rPr lang="ko-KR" altLang="en-US" sz="1200" b="1">
                  <a:solidFill>
                    <a:srgbClr val="0000FF"/>
                  </a:solidFill>
                </a:rPr>
                <a:t>원소의 길이를 출력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087EE1F-6E10-4E0F-8566-6511BF2E8CDB}"/>
                </a:ext>
              </a:extLst>
            </p:cNvPr>
            <p:cNvCxnSpPr/>
            <p:nvPr/>
          </p:nvCxnSpPr>
          <p:spPr>
            <a:xfrm rot="16200000" flipH="1">
              <a:off x="6382086" y="4563685"/>
              <a:ext cx="1143969" cy="0"/>
            </a:xfrm>
            <a:prstGeom prst="line">
              <a:avLst/>
            </a:prstGeom>
            <a:ln w="25400" algn="ctr">
              <a:solidFill>
                <a:schemeClr val="accent1">
                  <a:lumMod val="80000"/>
                  <a:lumOff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6CBB40F-96D0-41F6-84A9-B338483263BB}"/>
                </a:ext>
              </a:extLst>
            </p:cNvPr>
            <p:cNvCxnSpPr/>
            <p:nvPr/>
          </p:nvCxnSpPr>
          <p:spPr>
            <a:xfrm>
              <a:off x="6947035" y="3991970"/>
              <a:ext cx="187919" cy="0"/>
            </a:xfrm>
            <a:prstGeom prst="line">
              <a:avLst/>
            </a:prstGeom>
            <a:ln w="25400" algn="ctr">
              <a:solidFill>
                <a:schemeClr val="accent1">
                  <a:lumMod val="80000"/>
                  <a:lumOff val="2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B1023282-F905-4221-A9F6-2C0ACAAEE0A1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8913496" y="3855761"/>
              <a:ext cx="240572" cy="0"/>
            </a:xfrm>
            <a:prstGeom prst="line">
              <a:avLst/>
            </a:prstGeom>
            <a:ln w="25400" algn="ctr">
              <a:solidFill>
                <a:schemeClr val="accent1">
                  <a:lumMod val="80000"/>
                  <a:lumOff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103824E-013F-47C8-A51F-31D0D5AF6969}"/>
                </a:ext>
              </a:extLst>
            </p:cNvPr>
            <p:cNvCxnSpPr/>
            <p:nvPr/>
          </p:nvCxnSpPr>
          <p:spPr>
            <a:xfrm rot="16200000" flipH="1">
              <a:off x="8353710" y="4653671"/>
              <a:ext cx="1604284" cy="0"/>
            </a:xfrm>
            <a:prstGeom prst="line">
              <a:avLst/>
            </a:prstGeom>
            <a:ln w="25400" algn="ctr">
              <a:solidFill>
                <a:schemeClr val="accent1">
                  <a:lumMod val="80000"/>
                  <a:lumOff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2E83619-B672-4A2D-86BB-40502AD48B1D}"/>
                </a:ext>
              </a:extLst>
            </p:cNvPr>
            <p:cNvCxnSpPr/>
            <p:nvPr/>
          </p:nvCxnSpPr>
          <p:spPr>
            <a:xfrm rot="16200000" flipH="1">
              <a:off x="7858447" y="5591202"/>
              <a:ext cx="310950" cy="0"/>
            </a:xfrm>
            <a:prstGeom prst="line">
              <a:avLst/>
            </a:prstGeom>
            <a:ln w="25400" algn="ctr">
              <a:solidFill>
                <a:schemeClr val="accent1">
                  <a:lumMod val="80000"/>
                  <a:lumOff val="2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1E725A-2D5D-448E-9DB4-EC589DCE78F2}"/>
                </a:ext>
              </a:extLst>
            </p:cNvPr>
            <p:cNvSpPr txBox="1"/>
            <p:nvPr/>
          </p:nvSpPr>
          <p:spPr>
            <a:xfrm>
              <a:off x="7401306" y="3633406"/>
              <a:ext cx="1316166" cy="4509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1200" b="1" dirty="0">
                  <a:solidFill>
                    <a:srgbClr val="0000FF"/>
                  </a:solidFill>
                </a:rPr>
                <a:t>fruits </a:t>
              </a:r>
              <a:r>
                <a:rPr lang="ko-KR" altLang="en-US" sz="1200" b="1" dirty="0">
                  <a:solidFill>
                    <a:srgbClr val="0000FF"/>
                  </a:solidFill>
                </a:rPr>
                <a:t>리스트의</a:t>
              </a:r>
            </a:p>
            <a:p>
              <a:pPr>
                <a:defRPr lang="ko-KR" altLang="en-US"/>
              </a:pPr>
              <a:r>
                <a:rPr lang="ko-KR" altLang="en-US" sz="1200" b="1" dirty="0">
                  <a:solidFill>
                    <a:srgbClr val="0000FF"/>
                  </a:solidFill>
                </a:rPr>
                <a:t>마지막 원소인가?</a:t>
              </a:r>
              <a:endParaRPr lang="ko-KR" altLang="en-US"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930DCE2-B2EE-4718-8AF8-A2BC15D1B970}"/>
                </a:ext>
              </a:extLst>
            </p:cNvPr>
            <p:cNvSpPr txBox="1"/>
            <p:nvPr/>
          </p:nvSpPr>
          <p:spPr>
            <a:xfrm>
              <a:off x="7093806" y="4155948"/>
              <a:ext cx="966599" cy="5951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1100" b="1">
                  <a:solidFill>
                    <a:srgbClr val="0000FF"/>
                  </a:solidFill>
                </a:rPr>
                <a:t>(각 원소를 </a:t>
              </a:r>
            </a:p>
            <a:p>
              <a:pPr>
                <a:defRPr lang="ko-KR" altLang="en-US"/>
              </a:pPr>
              <a:r>
                <a:rPr lang="ko-KR" altLang="en-US" sz="1100" b="1">
                  <a:solidFill>
                    <a:srgbClr val="0000FF"/>
                  </a:solidFill>
                </a:rPr>
                <a:t>순서대로</a:t>
              </a:r>
            </a:p>
            <a:p>
              <a:pPr>
                <a:defRPr lang="ko-KR" altLang="en-US"/>
              </a:pPr>
              <a:r>
                <a:rPr lang="ko-KR" altLang="en-US" sz="1100" b="1">
                  <a:solidFill>
                    <a:srgbClr val="0000FF"/>
                  </a:solidFill>
                </a:rPr>
                <a:t>하나씩 선택)</a:t>
              </a:r>
              <a:endParaRPr lang="ko-KR" altLang="en-US" sz="1100"/>
            </a:p>
          </p:txBody>
        </p:sp>
        <p:sp>
          <p:nvSpPr>
            <p:cNvPr id="27" name="순서도: 처리 26">
              <a:extLst>
                <a:ext uri="{FF2B5EF4-FFF2-40B4-BE49-F238E27FC236}">
                  <a16:creationId xmlns:a16="http://schemas.microsoft.com/office/drawing/2014/main" id="{B751D4C6-25BF-4176-AE0B-523125975526}"/>
                </a:ext>
              </a:extLst>
            </p:cNvPr>
            <p:cNvSpPr/>
            <p:nvPr/>
          </p:nvSpPr>
          <p:spPr>
            <a:xfrm>
              <a:off x="7526274" y="5733288"/>
              <a:ext cx="1004105" cy="312312"/>
            </a:xfrm>
            <a:prstGeom prst="flowChart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anchor="ctr">
              <a:noAutofit/>
            </a:bodyPr>
            <a:lstStyle/>
            <a:p>
              <a:pPr algn="ctr">
                <a:lnSpc>
                  <a:spcPct val="115000"/>
                </a:lnSpc>
                <a:defRPr lang="ko-KR" altLang="en-US"/>
              </a:pPr>
              <a:r>
                <a:rPr lang="ko-KR" altLang="en-US" sz="1200" b="1">
                  <a:solidFill>
                    <a:srgbClr val="0000FF"/>
                  </a:solidFill>
                </a:rPr>
                <a:t>"종료" 출력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020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120336" cy="1340768"/>
          </a:xfrm>
          <a:prstGeom prst="rect">
            <a:avLst/>
          </a:prstGeom>
          <a:solidFill>
            <a:srgbClr val="00B0F0">
              <a:alpha val="15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/>
        </p:nvSpPr>
        <p:spPr>
          <a:xfrm>
            <a:off x="457199" y="274638"/>
            <a:ext cx="8219257" cy="922114"/>
          </a:xfrm>
          <a:prstGeom prst="rect">
            <a:avLst/>
          </a:prstGeom>
          <a:ln/>
        </p:spPr>
        <p:txBody>
          <a:bodyPr vert="horz" lIns="91440" tIns="45720" rIns="91440" bIns="45720" anchor="ctr">
            <a:normAutofit/>
          </a:bodyPr>
          <a:lstStyle/>
          <a:p>
            <a:pPr defTabSz="73218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3600" b="1" i="0" u="none" strike="noStrike" kern="1200" cap="none" normalizeH="0" dirty="0">
                <a:latin typeface="맑은 고딕"/>
                <a:ea typeface="맑은 고딕"/>
                <a:cs typeface="맑은 고딕"/>
              </a:rPr>
              <a:t>조건문</a:t>
            </a:r>
            <a:r>
              <a:rPr kumimoji="0" lang="en-US" altLang="ko-KR" sz="3600" b="1" i="0" u="none" strike="noStrike" kern="1200" cap="none" normalizeH="0" dirty="0"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3600" b="1" i="0" u="none" strike="noStrike" kern="1200" cap="none" normalizeH="0" dirty="0" err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반복문</a:t>
            </a:r>
            <a:endParaRPr kumimoji="0" lang="ko-KR" altLang="en-US" sz="3600" b="1" i="0" u="none" strike="noStrike" kern="1200" cap="none" normalizeH="0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565358"/>
            <a:ext cx="1905000" cy="304800"/>
          </a:xfrm>
        </p:spPr>
        <p:txBody>
          <a:bodyPr vert="horz" wrap="square" lIns="91440" tIns="45720" rIns="91440" bIns="45720" anchor="t" anchorCtr="0"/>
          <a:lstStyle/>
          <a:p>
            <a:pPr>
              <a:defRPr lang="ko-KR"/>
            </a:pPr>
            <a:fld id="{F251FC4B-2FCA-45B1-B450-CC40EFB80313}" type="slidenum">
              <a:rPr lang="en-US" altLang="ko-KR"/>
              <a:pPr>
                <a:defRPr lang="ko-KR"/>
              </a:pPr>
              <a:t>14</a:t>
            </a:fld>
            <a:endParaRPr lang="en-US" altLang="ko-KR"/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49F9457D-412C-46A2-9B4B-3F84584B3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536" y="1556792"/>
            <a:ext cx="8589936" cy="5126164"/>
          </a:xfrm>
        </p:spPr>
        <p:txBody>
          <a:bodyPr>
            <a:normAutofit fontScale="92500"/>
          </a:bodyPr>
          <a:lstStyle/>
          <a:p>
            <a:pPr>
              <a:lnSpc>
                <a:spcPct val="125000"/>
              </a:lnSpc>
              <a:defRPr lang="ko-KR" altLang="en-US"/>
            </a:pPr>
            <a:r>
              <a:rPr lang="en-US" altLang="ko-KR" sz="2400" b="1" dirty="0"/>
              <a:t>for </a:t>
            </a:r>
            <a:r>
              <a:rPr lang="ko-KR" altLang="en-US" sz="2400" b="1" dirty="0" err="1"/>
              <a:t>반복문</a:t>
            </a:r>
            <a:r>
              <a:rPr lang="ko-KR" altLang="en-US" sz="2400" b="1" dirty="0"/>
              <a:t> : </a:t>
            </a:r>
            <a:r>
              <a:rPr lang="en-US" altLang="ko-KR" sz="2400" b="1" dirty="0"/>
              <a:t>string, list, tuple </a:t>
            </a:r>
            <a:r>
              <a:rPr lang="ko-KR" altLang="en-US" sz="2400" b="1" dirty="0"/>
              <a:t>등 시퀀스 형태의 자료형 내에서 항목(원소)들이 나타나는 순서대로 시퀀스의 항목을 반복</a:t>
            </a:r>
          </a:p>
          <a:p>
            <a:pPr lvl="1">
              <a:lnSpc>
                <a:spcPct val="120000"/>
              </a:lnSpc>
              <a:defRPr lang="ko-KR" altLang="en-US"/>
            </a:pPr>
            <a:r>
              <a:rPr lang="ko-KR" altLang="en-US" sz="2000" dirty="0"/>
              <a:t>문법 : </a:t>
            </a:r>
            <a:r>
              <a:rPr lang="en-US" altLang="ko-KR" sz="2000" dirty="0">
                <a:latin typeface="Consolas"/>
              </a:rPr>
              <a:t>for </a:t>
            </a:r>
            <a:r>
              <a:rPr lang="ko-KR" altLang="en-US" sz="2000" b="1" dirty="0">
                <a:solidFill>
                  <a:srgbClr val="008000"/>
                </a:solidFill>
                <a:latin typeface="Consolas"/>
              </a:rPr>
              <a:t>변수(반복변수)</a:t>
            </a:r>
            <a:r>
              <a:rPr lang="ko-KR" altLang="en-US" sz="2000" dirty="0">
                <a:latin typeface="Consolas"/>
              </a:rPr>
              <a:t> </a:t>
            </a:r>
            <a:r>
              <a:rPr lang="en-US" altLang="ko-KR" sz="2000" dirty="0">
                <a:latin typeface="Consolas"/>
              </a:rPr>
              <a:t>in </a:t>
            </a:r>
            <a:r>
              <a:rPr lang="en-US" altLang="ko-KR" sz="2000" dirty="0">
                <a:solidFill>
                  <a:srgbClr val="008000"/>
                </a:solidFill>
                <a:latin typeface="Consolas"/>
              </a:rPr>
              <a:t>Sequence type</a:t>
            </a:r>
            <a:r>
              <a:rPr lang="en-US" altLang="ko-KR" sz="2000" dirty="0">
                <a:latin typeface="Consolas"/>
              </a:rPr>
              <a:t> :</a:t>
            </a:r>
            <a:br>
              <a:rPr lang="ko-KR" altLang="en-US" sz="2000" dirty="0">
                <a:latin typeface="Consolas"/>
              </a:rPr>
            </a:br>
            <a:r>
              <a:rPr lang="ko-KR" altLang="en-US" sz="2000" dirty="0">
                <a:latin typeface="Consolas"/>
              </a:rPr>
              <a:t>	    </a:t>
            </a:r>
            <a:r>
              <a:rPr lang="ko-KR" altLang="en-US" sz="2000" u="sng" dirty="0">
                <a:solidFill>
                  <a:srgbClr val="FF0000"/>
                </a:solidFill>
                <a:latin typeface="Consolas"/>
              </a:rPr>
              <a:t>   </a:t>
            </a:r>
            <a:r>
              <a:rPr lang="ko-KR" altLang="en-US" sz="2000" dirty="0">
                <a:latin typeface="Consolas"/>
              </a:rPr>
              <a:t>하위 명령문 1</a:t>
            </a:r>
            <a:br>
              <a:rPr lang="ko-KR" altLang="en-US" sz="2000" dirty="0">
                <a:latin typeface="Consolas"/>
              </a:rPr>
            </a:br>
            <a:r>
              <a:rPr lang="ko-KR" altLang="en-US" sz="2000" dirty="0">
                <a:latin typeface="Consolas"/>
              </a:rPr>
              <a:t>	    </a:t>
            </a:r>
            <a:r>
              <a:rPr lang="ko-KR" altLang="en-US" sz="2000" u="sng" dirty="0">
                <a:solidFill>
                  <a:srgbClr val="FF0000"/>
                </a:solidFill>
                <a:latin typeface="Consolas"/>
              </a:rPr>
              <a:t>   </a:t>
            </a:r>
            <a:r>
              <a:rPr lang="ko-KR" altLang="en-US" sz="2000" dirty="0">
                <a:latin typeface="Consolas"/>
              </a:rPr>
              <a:t>...</a:t>
            </a:r>
          </a:p>
          <a:p>
            <a:pPr lvl="1">
              <a:lnSpc>
                <a:spcPct val="120000"/>
              </a:lnSpc>
              <a:defRPr lang="ko-KR" altLang="en-US"/>
            </a:pPr>
            <a:r>
              <a:rPr lang="ko-KR" altLang="en-US" sz="2000" dirty="0"/>
              <a:t>예시 </a:t>
            </a:r>
            <a:r>
              <a:rPr lang="ko-KR" altLang="en-US" sz="2000" dirty="0">
                <a:latin typeface="Consolas"/>
              </a:rPr>
              <a:t>: </a:t>
            </a:r>
          </a:p>
          <a:p>
            <a:pPr lvl="1">
              <a:lnSpc>
                <a:spcPct val="120000"/>
              </a:lnSpc>
              <a:defRPr lang="ko-KR" altLang="en-US"/>
            </a:pPr>
            <a:endParaRPr lang="ko-KR" altLang="en-US" sz="2000" dirty="0">
              <a:latin typeface="Consolas"/>
            </a:endParaRPr>
          </a:p>
          <a:p>
            <a:pPr lvl="1">
              <a:lnSpc>
                <a:spcPct val="120000"/>
              </a:lnSpc>
              <a:defRPr lang="ko-KR" altLang="en-US"/>
            </a:pPr>
            <a:endParaRPr lang="ko-KR" altLang="en-US" sz="2000" dirty="0">
              <a:latin typeface="Consolas"/>
            </a:endParaRPr>
          </a:p>
          <a:p>
            <a:pPr lvl="1">
              <a:lnSpc>
                <a:spcPct val="120000"/>
              </a:lnSpc>
              <a:defRPr lang="ko-KR" altLang="en-US"/>
            </a:pPr>
            <a:endParaRPr lang="ko-KR" altLang="en-US" sz="1300" dirty="0">
              <a:latin typeface="Consolas"/>
            </a:endParaRPr>
          </a:p>
          <a:p>
            <a:pPr lvl="1">
              <a:lnSpc>
                <a:spcPct val="120000"/>
              </a:lnSpc>
              <a:defRPr lang="ko-KR" altLang="en-US"/>
            </a:pPr>
            <a:r>
              <a:rPr lang="en-US" altLang="ko-KR" sz="2000" dirty="0">
                <a:latin typeface="Consolas"/>
              </a:rPr>
              <a:t>for</a:t>
            </a:r>
            <a:r>
              <a:rPr lang="ko-KR" altLang="en-US" sz="2000" dirty="0">
                <a:latin typeface="Consolas"/>
              </a:rPr>
              <a:t> 문은 </a:t>
            </a:r>
            <a:r>
              <a:rPr lang="ko-KR" altLang="en-US" sz="2000" b="1" u="sng" dirty="0">
                <a:latin typeface="Consolas"/>
              </a:rPr>
              <a:t>반복 대상(범위)</a:t>
            </a:r>
            <a:r>
              <a:rPr lang="ko-KR" altLang="en-US" sz="2000" dirty="0">
                <a:latin typeface="Consolas"/>
              </a:rPr>
              <a:t>을 정하는 스타일이지만, </a:t>
            </a:r>
            <a:r>
              <a:rPr lang="en-US" altLang="ko-KR" sz="2000" dirty="0">
                <a:latin typeface="Consolas"/>
              </a:rPr>
              <a:t>while </a:t>
            </a:r>
            <a:r>
              <a:rPr lang="ko-KR" altLang="en-US" sz="2000" dirty="0">
                <a:latin typeface="Consolas"/>
              </a:rPr>
              <a:t>문은 </a:t>
            </a:r>
            <a:r>
              <a:rPr lang="ko-KR" altLang="en-US" sz="2000" b="1" u="sng" dirty="0">
                <a:latin typeface="Consolas"/>
              </a:rPr>
              <a:t>반복 조건</a:t>
            </a:r>
            <a:r>
              <a:rPr lang="ko-KR" altLang="en-US" sz="2000" dirty="0">
                <a:latin typeface="Consolas"/>
              </a:rPr>
              <a:t>을 명시하는 스타일</a:t>
            </a:r>
          </a:p>
          <a:p>
            <a:pPr lvl="2">
              <a:lnSpc>
                <a:spcPct val="120000"/>
              </a:lnSpc>
              <a:defRPr lang="ko-KR" altLang="en-US"/>
            </a:pPr>
            <a:r>
              <a:rPr lang="en-US" altLang="ko-KR" sz="20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ko-KR" altLang="en-US" sz="2000" dirty="0">
                <a:solidFill>
                  <a:srgbClr val="0000FF"/>
                </a:solidFill>
                <a:latin typeface="Consolas"/>
              </a:rPr>
              <a:t>문 사용시, 조건에 들어가는 반복변수를 꼭 </a:t>
            </a:r>
            <a:r>
              <a:rPr lang="ko-KR" altLang="en-US" sz="2000" dirty="0" err="1">
                <a:solidFill>
                  <a:srgbClr val="0000FF"/>
                </a:solidFill>
                <a:latin typeface="Consolas"/>
              </a:rPr>
              <a:t>while</a:t>
            </a:r>
            <a:r>
              <a:rPr lang="ko-KR" altLang="en-US" sz="2000" dirty="0">
                <a:solidFill>
                  <a:srgbClr val="0000FF"/>
                </a:solidFill>
                <a:latin typeface="Consolas"/>
              </a:rPr>
              <a:t> 문 전에 선언하고,</a:t>
            </a:r>
            <a:r>
              <a:rPr lang="en-US" altLang="ko-KR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ko-KR" altLang="en-US" sz="2000" dirty="0" err="1">
                <a:solidFill>
                  <a:srgbClr val="0000FF"/>
                </a:solidFill>
                <a:latin typeface="Consolas"/>
              </a:rPr>
              <a:t>while문</a:t>
            </a:r>
            <a:r>
              <a:rPr lang="ko-KR" altLang="en-US" sz="2000" dirty="0">
                <a:solidFill>
                  <a:srgbClr val="0000FF"/>
                </a:solidFill>
                <a:latin typeface="Consolas"/>
              </a:rPr>
              <a:t> 내에서 변수에 대한 증감을 </a:t>
            </a:r>
            <a:r>
              <a:rPr lang="ko-KR" altLang="en-US" sz="2000" dirty="0" err="1">
                <a:solidFill>
                  <a:srgbClr val="0000FF"/>
                </a:solidFill>
                <a:latin typeface="Consolas"/>
              </a:rPr>
              <a:t>제어해야함</a:t>
            </a:r>
            <a:r>
              <a:rPr lang="ko-KR" altLang="en-US" sz="2000" dirty="0">
                <a:solidFill>
                  <a:srgbClr val="0000FF"/>
                </a:solidFill>
                <a:latin typeface="Consolas"/>
              </a:rPr>
              <a:t>!  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FF1A1DE-26EC-4BB9-BBDB-8C20CF122E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12986" y="3646290"/>
            <a:ext cx="5611342" cy="12949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3C850AB-4CA5-4FAC-8879-AD739682FFDA}"/>
              </a:ext>
            </a:extLst>
          </p:cNvPr>
          <p:cNvSpPr txBox="1"/>
          <p:nvPr/>
        </p:nvSpPr>
        <p:spPr>
          <a:xfrm>
            <a:off x="6133652" y="4007007"/>
            <a:ext cx="1105347" cy="339086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600" dirty="0">
                <a:solidFill>
                  <a:srgbClr val="0000FF"/>
                </a:solidFill>
              </a:rPr>
              <a:t>반복변수</a:t>
            </a:r>
          </a:p>
        </p:txBody>
      </p:sp>
    </p:spTree>
    <p:extLst>
      <p:ext uri="{BB962C8B-B14F-4D97-AF65-F5344CB8AC3E}">
        <p14:creationId xmlns:p14="http://schemas.microsoft.com/office/powerpoint/2010/main" val="283219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120336" cy="1340768"/>
          </a:xfrm>
          <a:prstGeom prst="rect">
            <a:avLst/>
          </a:prstGeom>
          <a:solidFill>
            <a:srgbClr val="7030A0">
              <a:alpha val="15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/>
        </p:nvSpPr>
        <p:spPr>
          <a:xfrm>
            <a:off x="457199" y="274638"/>
            <a:ext cx="8219257" cy="922114"/>
          </a:xfrm>
          <a:prstGeom prst="rect">
            <a:avLst/>
          </a:prstGeom>
          <a:ln/>
        </p:spPr>
        <p:txBody>
          <a:bodyPr vert="horz" lIns="91440" tIns="45720" rIns="91440" bIns="45720" anchor="ctr">
            <a:normAutofit/>
          </a:bodyPr>
          <a:lstStyle/>
          <a:p>
            <a:pPr defTabSz="73218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3600" b="1" i="0" u="none" strike="noStrike" kern="1200" cap="none" normalizeH="0" dirty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함수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48128" y="6553200"/>
            <a:ext cx="1905000" cy="304800"/>
          </a:xfrm>
        </p:spPr>
        <p:txBody>
          <a:bodyPr vert="horz" wrap="square" lIns="91440" tIns="45720" rIns="91440" bIns="45720" anchor="t" anchorCtr="0"/>
          <a:lstStyle/>
          <a:p>
            <a:pPr>
              <a:defRPr lang="ko-KR"/>
            </a:pPr>
            <a:fld id="{F251FC4B-2FCA-45B1-B450-CC40EFB80313}" type="slidenum">
              <a:rPr lang="en-US" altLang="ko-KR"/>
              <a:pPr>
                <a:defRPr lang="ko-KR"/>
              </a:pPr>
              <a:t>15</a:t>
            </a:fld>
            <a:endParaRPr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45422E7-EA6B-451F-BC25-5DB5DAB28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77" y="1595190"/>
            <a:ext cx="8386100" cy="44446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580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120336" cy="1340768"/>
          </a:xfrm>
          <a:prstGeom prst="rect">
            <a:avLst/>
          </a:prstGeom>
          <a:solidFill>
            <a:srgbClr val="7030A0">
              <a:alpha val="15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/>
        </p:nvSpPr>
        <p:spPr>
          <a:xfrm>
            <a:off x="457199" y="274638"/>
            <a:ext cx="8219257" cy="922114"/>
          </a:xfrm>
          <a:prstGeom prst="rect">
            <a:avLst/>
          </a:prstGeom>
          <a:ln/>
        </p:spPr>
        <p:txBody>
          <a:bodyPr vert="horz" lIns="91440" tIns="45720" rIns="91440" bIns="45720" anchor="ctr">
            <a:normAutofit/>
          </a:bodyPr>
          <a:lstStyle/>
          <a:p>
            <a:pPr defTabSz="73218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3600" b="1" i="0" u="none" strike="noStrike" kern="1200" cap="none" normalizeH="0" dirty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함수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48128" y="6553200"/>
            <a:ext cx="1905000" cy="304800"/>
          </a:xfrm>
        </p:spPr>
        <p:txBody>
          <a:bodyPr vert="horz" wrap="square" lIns="91440" tIns="45720" rIns="91440" bIns="45720" anchor="t" anchorCtr="0"/>
          <a:lstStyle/>
          <a:p>
            <a:pPr>
              <a:defRPr lang="ko-KR"/>
            </a:pPr>
            <a:fld id="{F251FC4B-2FCA-45B1-B450-CC40EFB80313}" type="slidenum">
              <a:rPr lang="en-US" altLang="ko-KR"/>
              <a:pPr>
                <a:defRPr lang="ko-KR"/>
              </a:pPr>
              <a:t>16</a:t>
            </a:fld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E1232D-061F-4C09-A58D-AF85F639F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22" y="1582614"/>
            <a:ext cx="8303756" cy="44840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22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120336" cy="1340768"/>
          </a:xfrm>
          <a:prstGeom prst="rect">
            <a:avLst/>
          </a:prstGeom>
          <a:solidFill>
            <a:srgbClr val="7030A0">
              <a:alpha val="15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/>
        </p:nvSpPr>
        <p:spPr>
          <a:xfrm>
            <a:off x="457199" y="274638"/>
            <a:ext cx="8219257" cy="922114"/>
          </a:xfrm>
          <a:prstGeom prst="rect">
            <a:avLst/>
          </a:prstGeom>
          <a:ln/>
        </p:spPr>
        <p:txBody>
          <a:bodyPr vert="horz" lIns="91440" tIns="45720" rIns="91440" bIns="45720" anchor="ctr">
            <a:normAutofit/>
          </a:bodyPr>
          <a:lstStyle/>
          <a:p>
            <a:pPr defTabSz="73218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3600" b="1" i="0" u="none" strike="noStrike" kern="1200" cap="none" normalizeH="0" dirty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모듈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48128" y="6553200"/>
            <a:ext cx="1905000" cy="304800"/>
          </a:xfrm>
        </p:spPr>
        <p:txBody>
          <a:bodyPr vert="horz" wrap="square" lIns="91440" tIns="45720" rIns="91440" bIns="45720" anchor="t" anchorCtr="0"/>
          <a:lstStyle/>
          <a:p>
            <a:pPr>
              <a:defRPr lang="ko-KR"/>
            </a:pPr>
            <a:fld id="{F251FC4B-2FCA-45B1-B450-CC40EFB80313}" type="slidenum">
              <a:rPr lang="en-US" altLang="ko-KR"/>
              <a:pPr>
                <a:defRPr lang="ko-KR"/>
              </a:pPr>
              <a:t>17</a:t>
            </a:fld>
            <a:endParaRPr lang="en-US" altLang="ko-KR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265EFC4-D192-4B92-863D-5EE74B00F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06" y="1340739"/>
            <a:ext cx="8915398" cy="4713415"/>
          </a:xfrm>
        </p:spPr>
        <p:txBody>
          <a:bodyPr>
            <a:normAutofit/>
          </a:bodyPr>
          <a:lstStyle/>
          <a:p>
            <a:pPr lvl="0">
              <a:lnSpc>
                <a:spcPct val="195000"/>
              </a:lnSpc>
              <a:defRPr lang="ko-KR" altLang="en-US"/>
            </a:pPr>
            <a:r>
              <a:rPr lang="ko-KR" altLang="en-US" sz="2200" b="1" dirty="0"/>
              <a:t>우리가 만든 기능</a:t>
            </a:r>
            <a:r>
              <a:rPr lang="ko-KR" altLang="en-US" sz="1800" b="1" dirty="0"/>
              <a:t>(함수, 변수 등)</a:t>
            </a:r>
            <a:r>
              <a:rPr lang="ko-KR" altLang="en-US" sz="2200" b="1" dirty="0"/>
              <a:t>을 다른 곳에서 사용하고자 한다면?</a:t>
            </a:r>
          </a:p>
          <a:p>
            <a:pPr>
              <a:lnSpc>
                <a:spcPct val="205000"/>
              </a:lnSpc>
              <a:buNone/>
              <a:defRPr lang="ko-KR" altLang="en-US"/>
            </a:pPr>
            <a:r>
              <a:rPr lang="ko-KR" altLang="en-US" sz="2200" b="1" dirty="0">
                <a:solidFill>
                  <a:schemeClr val="tx1"/>
                </a:solidFill>
              </a:rPr>
              <a:t>	➡</a:t>
            </a:r>
            <a:r>
              <a:rPr lang="ko-KR" altLang="en-US" sz="2200" b="1" dirty="0">
                <a:solidFill>
                  <a:srgbClr val="0000FF"/>
                </a:solidFill>
              </a:rPr>
              <a:t> </a:t>
            </a:r>
            <a:r>
              <a:rPr lang="ko-KR" altLang="en-US" sz="2200" b="1" dirty="0">
                <a:solidFill>
                  <a:srgbClr val="FF0000"/>
                </a:solidFill>
              </a:rPr>
              <a:t>모듈화</a:t>
            </a:r>
            <a:r>
              <a:rPr lang="ko-KR" altLang="en-US" sz="2000" b="1" dirty="0">
                <a:solidFill>
                  <a:srgbClr val="FF0000"/>
                </a:solidFill>
              </a:rPr>
              <a:t>(</a:t>
            </a:r>
            <a:r>
              <a:rPr lang="en-US" altLang="ko-KR" sz="2000" b="1" dirty="0">
                <a:solidFill>
                  <a:srgbClr val="FF0000"/>
                </a:solidFill>
              </a:rPr>
              <a:t>Modulization)</a:t>
            </a:r>
            <a:r>
              <a:rPr lang="ko-KR" altLang="en-US" sz="2000" b="1" dirty="0">
                <a:solidFill>
                  <a:srgbClr val="FF0000"/>
                </a:solidFill>
              </a:rPr>
              <a:t>!</a:t>
            </a:r>
          </a:p>
          <a:p>
            <a:pPr marL="628500" indent="-285600">
              <a:lnSpc>
                <a:spcPct val="205000"/>
              </a:lnSpc>
              <a:buFont typeface="Wingdings"/>
              <a:buChar char="ü"/>
              <a:defRPr lang="ko-KR" altLang="en-US"/>
            </a:pPr>
            <a:r>
              <a:rPr lang="ko-KR" altLang="en-US" sz="2000" b="1" dirty="0">
                <a:solidFill>
                  <a:srgbClr val="0000FF"/>
                </a:solidFill>
              </a:rPr>
              <a:t>	코드 재활용성</a:t>
            </a:r>
          </a:p>
          <a:p>
            <a:pPr marL="628500" indent="-285600">
              <a:lnSpc>
                <a:spcPct val="205000"/>
              </a:lnSpc>
              <a:buFont typeface="Wingdings"/>
              <a:buChar char="ü"/>
              <a:defRPr lang="ko-KR" altLang="en-US"/>
            </a:pPr>
            <a:r>
              <a:rPr lang="ko-KR" altLang="en-US" sz="2000" b="1" dirty="0">
                <a:solidFill>
                  <a:srgbClr val="0000FF"/>
                </a:solidFill>
              </a:rPr>
              <a:t>	프로그램 가독성</a:t>
            </a:r>
          </a:p>
          <a:p>
            <a:pPr marL="628500" indent="-285600">
              <a:lnSpc>
                <a:spcPct val="205000"/>
              </a:lnSpc>
              <a:buFont typeface="Wingdings"/>
              <a:buChar char="ü"/>
              <a:defRPr lang="ko-KR" altLang="en-US"/>
            </a:pPr>
            <a:r>
              <a:rPr lang="ko-KR" altLang="en-US" sz="2000" b="1" dirty="0">
                <a:solidFill>
                  <a:srgbClr val="0000FF"/>
                </a:solidFill>
              </a:rPr>
              <a:t>	관리 및 적용이 용이</a:t>
            </a:r>
          </a:p>
          <a:p>
            <a:pPr marL="628500" indent="-285600">
              <a:lnSpc>
                <a:spcPct val="205000"/>
              </a:lnSpc>
              <a:buFont typeface="Wingdings"/>
              <a:buChar char="ü"/>
              <a:defRPr lang="ko-KR" altLang="en-US"/>
            </a:pPr>
            <a:endParaRPr lang="ko-KR" altLang="en-US" sz="2000" b="1" dirty="0">
              <a:solidFill>
                <a:srgbClr val="0000FF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D8ED6DE-B300-4A57-9D9B-129D277800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94825" y="2348865"/>
            <a:ext cx="3672459" cy="244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0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120336" cy="1340768"/>
          </a:xfrm>
          <a:prstGeom prst="rect">
            <a:avLst/>
          </a:prstGeom>
          <a:solidFill>
            <a:srgbClr val="7030A0">
              <a:alpha val="15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/>
        </p:nvSpPr>
        <p:spPr>
          <a:xfrm>
            <a:off x="457199" y="274638"/>
            <a:ext cx="8219257" cy="922114"/>
          </a:xfrm>
          <a:prstGeom prst="rect">
            <a:avLst/>
          </a:prstGeom>
          <a:ln/>
        </p:spPr>
        <p:txBody>
          <a:bodyPr vert="horz" lIns="91440" tIns="45720" rIns="91440" bIns="45720" anchor="ctr">
            <a:normAutofit/>
          </a:bodyPr>
          <a:lstStyle/>
          <a:p>
            <a:pPr defTabSz="73218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3600" b="1" i="0" u="none" strike="noStrike" kern="1200" cap="none" normalizeH="0" dirty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모듈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48128" y="6553200"/>
            <a:ext cx="1905000" cy="304800"/>
          </a:xfrm>
        </p:spPr>
        <p:txBody>
          <a:bodyPr vert="horz" wrap="square" lIns="91440" tIns="45720" rIns="91440" bIns="45720" anchor="t" anchorCtr="0"/>
          <a:lstStyle/>
          <a:p>
            <a:pPr>
              <a:defRPr lang="ko-KR"/>
            </a:pPr>
            <a:fld id="{F251FC4B-2FCA-45B1-B450-CC40EFB80313}" type="slidenum">
              <a:rPr lang="en-US" altLang="ko-KR"/>
              <a:pPr>
                <a:defRPr lang="ko-KR"/>
              </a:pPr>
              <a:t>18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24B62B2-8B52-4866-805B-A0C52C074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48"/>
            <a:ext cx="8915398" cy="4713415"/>
          </a:xfrm>
        </p:spPr>
        <p:txBody>
          <a:bodyPr>
            <a:normAutofit lnSpcReduction="10000"/>
          </a:bodyPr>
          <a:lstStyle/>
          <a:p>
            <a:pPr marL="342900" indent="-342900" algn="l" defTabSz="871876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lang="ko-KR" altLang="en-US"/>
            </a:pPr>
            <a:r>
              <a:rPr kumimoji="0" lang="ko-KR" altLang="en-US" sz="2400" b="1" i="0" u="none" strike="noStrike" kern="1200" cap="none" normalizeH="0" dirty="0" err="1">
                <a:solidFill>
                  <a:srgbClr val="000000"/>
                </a:solidFill>
              </a:rPr>
              <a:t>import</a:t>
            </a:r>
            <a:r>
              <a:rPr kumimoji="0" lang="ko-KR" altLang="en-US" sz="2400" b="1" i="0" u="none" strike="noStrike" kern="1200" cap="none" normalizeH="0" dirty="0">
                <a:solidFill>
                  <a:srgbClr val="000000"/>
                </a:solidFill>
              </a:rPr>
              <a:t> 모듈 </a:t>
            </a:r>
            <a:r>
              <a:rPr kumimoji="0" lang="ko-KR" altLang="en-US" sz="2400" b="1" i="0" u="none" strike="noStrike" kern="1200" cap="none" normalizeH="0" dirty="0" err="1">
                <a:solidFill>
                  <a:srgbClr val="000000"/>
                </a:solidFill>
              </a:rPr>
              <a:t>as</a:t>
            </a:r>
            <a:r>
              <a:rPr kumimoji="0" lang="ko-KR" altLang="en-US" sz="2400" b="1" i="0" u="none" strike="noStrike" kern="1200" cap="none" normalizeH="0" dirty="0">
                <a:solidFill>
                  <a:srgbClr val="000000"/>
                </a:solidFill>
              </a:rPr>
              <a:t> 이름</a:t>
            </a:r>
          </a:p>
          <a:p>
            <a:pPr marL="342900" indent="-342900" algn="l" defTabSz="84463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/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chemeClr val="bg1">
                    <a:lumMod val="70000"/>
                  </a:schemeClr>
                </a:solidFill>
                <a:cs typeface="함초롬돋움"/>
              </a:rPr>
              <a:t>    (</a:t>
            </a:r>
            <a:r>
              <a:rPr lang="ko-KR" altLang="en-US" sz="2400" dirty="0">
                <a:solidFill>
                  <a:schemeClr val="bg1">
                    <a:lumMod val="70000"/>
                  </a:schemeClr>
                </a:solidFill>
              </a:rPr>
              <a:t>모듈 이름을 축약어로 가져오고자 할 때</a:t>
            </a:r>
            <a:r>
              <a:rPr kumimoji="0" lang="en-US" altLang="ko-KR" sz="2400" b="1" i="0" u="none" strike="noStrike" kern="1200" cap="none" normalizeH="0" dirty="0">
                <a:solidFill>
                  <a:schemeClr val="bg1">
                    <a:lumMod val="70000"/>
                  </a:schemeClr>
                </a:solidFill>
                <a:cs typeface="함초롬돋움"/>
              </a:rPr>
              <a:t>)</a:t>
            </a:r>
          </a:p>
          <a:p>
            <a:pPr marL="342900" indent="-342900" algn="l" defTabSz="84463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/>
              <a:buNone/>
              <a:defRPr lang="ko-KR" altLang="en-US"/>
            </a:pPr>
            <a:endParaRPr kumimoji="0" lang="en-US" altLang="ko-KR" sz="1100" b="1" i="0" u="none" strike="noStrike" kern="1200" cap="none" normalizeH="0" dirty="0">
              <a:solidFill>
                <a:schemeClr val="bg1">
                  <a:lumMod val="70000"/>
                </a:schemeClr>
              </a:solidFill>
              <a:cs typeface="함초롬돋움"/>
            </a:endParaRPr>
          </a:p>
          <a:p>
            <a:pPr marL="342900" indent="-342900" algn="l" defTabSz="871876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lang="ko-KR" altLang="en-US"/>
            </a:pPr>
            <a:r>
              <a:rPr kumimoji="0" lang="ko-KR" altLang="en-US" sz="2400" b="1" i="0" u="none" strike="noStrike" kern="1200" cap="none" normalizeH="0" dirty="0" err="1">
                <a:solidFill>
                  <a:srgbClr val="000000"/>
                </a:solidFill>
              </a:rPr>
              <a:t>from</a:t>
            </a:r>
            <a:r>
              <a:rPr kumimoji="0" lang="ko-KR" altLang="en-US" sz="2400" b="1" i="0" u="none" strike="noStrike" kern="1200" cap="none" normalizeH="0" dirty="0">
                <a:solidFill>
                  <a:srgbClr val="000000"/>
                </a:solidFill>
              </a:rPr>
              <a:t> 모듈 </a:t>
            </a:r>
            <a:r>
              <a:rPr kumimoji="0" lang="ko-KR" altLang="en-US" sz="2400" b="1" i="0" u="none" strike="noStrike" kern="1200" cap="none" normalizeH="0" dirty="0" err="1">
                <a:solidFill>
                  <a:srgbClr val="000000"/>
                </a:solidFill>
              </a:rPr>
              <a:t>import</a:t>
            </a:r>
            <a:r>
              <a:rPr kumimoji="0" lang="ko-KR" altLang="en-US" sz="2400" b="1" i="0" u="none" strike="noStrike" kern="1200" cap="none" normalizeH="0" dirty="0">
                <a:solidFill>
                  <a:srgbClr val="000000"/>
                </a:solidFill>
              </a:rPr>
              <a:t> 변수/함수</a:t>
            </a:r>
          </a:p>
          <a:p>
            <a:pPr marL="342900" indent="-342900" algn="l" defTabSz="818236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/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chemeClr val="bg1">
                    <a:lumMod val="70000"/>
                  </a:schemeClr>
                </a:solidFill>
                <a:cs typeface="함초롬돋움"/>
              </a:rPr>
              <a:t>    (</a:t>
            </a:r>
            <a:r>
              <a:rPr lang="ko-KR" altLang="en-US" sz="2400" dirty="0">
                <a:solidFill>
                  <a:schemeClr val="bg1">
                    <a:lumMod val="70000"/>
                  </a:schemeClr>
                </a:solidFill>
              </a:rPr>
              <a:t>모듈의 일부만을 가져오고자 할 때</a:t>
            </a:r>
            <a:r>
              <a:rPr kumimoji="0" lang="en-US" altLang="ko-KR" sz="2400" b="1" i="0" u="none" strike="noStrike" kern="1200" cap="none" normalizeH="0" dirty="0">
                <a:solidFill>
                  <a:schemeClr val="bg1">
                    <a:lumMod val="70000"/>
                  </a:schemeClr>
                </a:solidFill>
                <a:cs typeface="함초롬돋움"/>
              </a:rPr>
              <a:t>)</a:t>
            </a:r>
          </a:p>
          <a:p>
            <a:pPr marL="342900" indent="-342900" algn="l" defTabSz="818236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/>
              <a:buNone/>
              <a:defRPr lang="ko-KR" altLang="en-US"/>
            </a:pPr>
            <a:endParaRPr kumimoji="0" lang="en-US" altLang="ko-KR" sz="1100" b="1" i="0" u="none" strike="noStrike" kern="1200" cap="none" normalizeH="0" dirty="0">
              <a:solidFill>
                <a:schemeClr val="bg1">
                  <a:lumMod val="70000"/>
                </a:schemeClr>
              </a:solidFill>
              <a:cs typeface="함초롬돋움"/>
            </a:endParaRPr>
          </a:p>
          <a:p>
            <a:pPr marL="342900" indent="-342900" algn="l" defTabSz="871876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lang="ko-KR" altLang="en-US"/>
            </a:pPr>
            <a:r>
              <a:rPr kumimoji="0" lang="ko-KR" altLang="en-US" sz="2400" b="1" i="0" u="none" strike="noStrike" kern="1200" cap="none" normalizeH="0" dirty="0" err="1">
                <a:solidFill>
                  <a:srgbClr val="000000"/>
                </a:solidFill>
              </a:rPr>
              <a:t>from</a:t>
            </a:r>
            <a:r>
              <a:rPr kumimoji="0" lang="ko-KR" altLang="en-US" sz="2400" b="1" i="0" u="none" strike="noStrike" kern="1200" cap="none" normalizeH="0" dirty="0">
                <a:solidFill>
                  <a:srgbClr val="000000"/>
                </a:solidFill>
              </a:rPr>
              <a:t> 모듈 </a:t>
            </a:r>
            <a:r>
              <a:rPr kumimoji="0" lang="ko-KR" altLang="en-US" sz="2400" b="1" i="0" u="none" strike="noStrike" kern="1200" cap="none" normalizeH="0" dirty="0" err="1">
                <a:solidFill>
                  <a:srgbClr val="000000"/>
                </a:solidFill>
              </a:rPr>
              <a:t>import</a:t>
            </a:r>
            <a:r>
              <a:rPr kumimoji="0" lang="ko-KR" altLang="en-US" sz="2400" b="1" i="0" u="none" strike="noStrike" kern="1200" cap="none" normalizeH="0" dirty="0">
                <a:solidFill>
                  <a:srgbClr val="000000"/>
                </a:solidFill>
              </a:rPr>
              <a:t> *</a:t>
            </a:r>
            <a:endParaRPr kumimoji="0" lang="en-US" altLang="ko-KR" sz="2400" b="1" i="0" u="none" strike="noStrike" kern="1200" cap="none" normalizeH="0" dirty="0">
              <a:solidFill>
                <a:srgbClr val="000000"/>
              </a:solidFill>
              <a:cs typeface="함초롬돋움"/>
            </a:endParaRPr>
          </a:p>
          <a:p>
            <a:pPr marL="342900" indent="-342900" algn="l" defTabSz="871876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/>
              <a:buNone/>
              <a:defRPr lang="ko-KR" altLang="en-US"/>
            </a:pPr>
            <a:r>
              <a:rPr kumimoji="0" lang="en-US" altLang="ko-KR" sz="2400" i="0" u="none" strike="noStrike" kern="1200" cap="none" normalizeH="0" dirty="0">
                <a:solidFill>
                  <a:schemeClr val="bg1">
                    <a:lumMod val="70000"/>
                  </a:schemeClr>
                </a:solidFill>
                <a:cs typeface="함초롬돋움"/>
              </a:rPr>
              <a:t>	(</a:t>
            </a:r>
            <a:r>
              <a:rPr kumimoji="0" lang="ko-KR" altLang="en-US" sz="2400" i="0" u="none" strike="noStrike" kern="1200" cap="none" normalizeH="0" dirty="0">
                <a:solidFill>
                  <a:schemeClr val="bg1">
                    <a:lumMod val="70000"/>
                  </a:schemeClr>
                </a:solidFill>
                <a:cs typeface="함초롬돋움"/>
              </a:rPr>
              <a:t>모듈의 전부를 가져오고자 </a:t>
            </a:r>
            <a:r>
              <a:rPr kumimoji="0" lang="ko-KR" altLang="en-US" sz="2400" i="0" u="none" strike="noStrike" kern="1200" cap="none" normalizeH="0" dirty="0" err="1">
                <a:solidFill>
                  <a:schemeClr val="bg1">
                    <a:lumMod val="70000"/>
                  </a:schemeClr>
                </a:solidFill>
                <a:cs typeface="함초롬돋움"/>
              </a:rPr>
              <a:t>할때</a:t>
            </a:r>
            <a:r>
              <a:rPr lang="ko-KR" altLang="en-US" sz="2400" dirty="0">
                <a:solidFill>
                  <a:schemeClr val="bg1">
                    <a:lumMod val="70000"/>
                  </a:schemeClr>
                </a:solidFill>
              </a:rPr>
              <a:t>)</a:t>
            </a:r>
          </a:p>
          <a:p>
            <a:pPr marL="342900" indent="-342900" algn="l" defTabSz="871876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/>
              <a:buNone/>
              <a:defRPr lang="ko-KR" altLang="en-US"/>
            </a:pPr>
            <a:r>
              <a:rPr lang="ko-KR" altLang="en-US" sz="2400" dirty="0">
                <a:solidFill>
                  <a:schemeClr val="bg1">
                    <a:lumMod val="70000"/>
                  </a:schemeClr>
                </a:solidFill>
              </a:rPr>
              <a:t>	(보통 컴퓨터에서 *(</a:t>
            </a:r>
            <a:r>
              <a:rPr lang="en-US" altLang="ko-KR" sz="2400" dirty="0">
                <a:solidFill>
                  <a:schemeClr val="bg1">
                    <a:lumMod val="70000"/>
                  </a:schemeClr>
                </a:solidFill>
                <a:cs typeface="함초롬돋움"/>
              </a:rPr>
              <a:t>asterisk)</a:t>
            </a:r>
            <a:r>
              <a:rPr lang="ko-KR" altLang="en-US" sz="2400" dirty="0">
                <a:solidFill>
                  <a:schemeClr val="bg1">
                    <a:lumMod val="70000"/>
                  </a:schemeClr>
                </a:solidFill>
              </a:rPr>
              <a:t>는 모든 것을 의미</a:t>
            </a:r>
            <a:r>
              <a:rPr kumimoji="0" lang="en-US" altLang="ko-KR" sz="2400" i="0" u="none" strike="noStrike" kern="1200" cap="none" normalizeH="0" dirty="0">
                <a:solidFill>
                  <a:schemeClr val="bg1">
                    <a:lumMod val="70000"/>
                  </a:schemeClr>
                </a:solidFill>
                <a:cs typeface="함초롬돋움"/>
              </a:rPr>
              <a:t>)</a:t>
            </a:r>
          </a:p>
          <a:p>
            <a:pPr marL="342900" indent="-342900" algn="l" defTabSz="871876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/>
              <a:buNone/>
              <a:defRPr lang="ko-KR" altLang="en-US"/>
            </a:pPr>
            <a:endParaRPr kumimoji="0" lang="en-US" altLang="ko-KR" sz="1100" i="0" u="none" strike="noStrike" kern="1200" cap="none" normalizeH="0" dirty="0">
              <a:solidFill>
                <a:schemeClr val="bg1">
                  <a:lumMod val="70000"/>
                </a:schemeClr>
              </a:solidFill>
              <a:cs typeface="함초롬돋움"/>
            </a:endParaRPr>
          </a:p>
          <a:p>
            <a:pPr marL="342900" indent="-342900" algn="l" defTabSz="871876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lang="ko-KR" altLang="en-US"/>
            </a:pPr>
            <a:r>
              <a:rPr kumimoji="0" lang="ko-KR" altLang="en-US" sz="2400" b="1" i="0" u="none" strike="noStrike" kern="1200" cap="none" normalizeH="0" dirty="0" err="1">
                <a:solidFill>
                  <a:srgbClr val="000000"/>
                </a:solidFill>
              </a:rPr>
              <a:t>from</a:t>
            </a:r>
            <a:r>
              <a:rPr kumimoji="0" lang="ko-KR" altLang="en-US" sz="2400" b="1" i="0" u="none" strike="noStrike" kern="1200" cap="none" normalizeH="0" dirty="0">
                <a:solidFill>
                  <a:srgbClr val="000000"/>
                </a:solidFill>
              </a:rPr>
              <a:t> 모듈 </a:t>
            </a:r>
            <a:r>
              <a:rPr kumimoji="0" lang="ko-KR" altLang="en-US" sz="2400" b="1" i="0" u="none" strike="noStrike" kern="1200" cap="none" normalizeH="0" dirty="0" err="1">
                <a:solidFill>
                  <a:srgbClr val="000000"/>
                </a:solidFill>
              </a:rPr>
              <a:t>import</a:t>
            </a:r>
            <a:r>
              <a:rPr kumimoji="0" lang="ko-KR" altLang="en-US" sz="2400" b="1" i="0" u="none" strike="noStrike" kern="1200" cap="none" normalizeH="0" dirty="0">
                <a:solidFill>
                  <a:srgbClr val="000000"/>
                </a:solidFill>
              </a:rPr>
              <a:t> 변수/함수 </a:t>
            </a:r>
            <a:r>
              <a:rPr kumimoji="0" lang="ko-KR" altLang="en-US" sz="2400" b="1" i="0" u="none" strike="noStrike" kern="1200" cap="none" normalizeH="0" dirty="0" err="1">
                <a:solidFill>
                  <a:srgbClr val="000000"/>
                </a:solidFill>
              </a:rPr>
              <a:t>as</a:t>
            </a:r>
            <a:r>
              <a:rPr kumimoji="0" lang="ko-KR" altLang="en-US" sz="2400" b="1" i="0" u="none" strike="noStrike" kern="1200" cap="none" normalizeH="0" dirty="0">
                <a:solidFill>
                  <a:srgbClr val="000000"/>
                </a:solidFill>
              </a:rPr>
              <a:t> 이름</a:t>
            </a:r>
          </a:p>
        </p:txBody>
      </p:sp>
    </p:spTree>
    <p:extLst>
      <p:ext uri="{BB962C8B-B14F-4D97-AF65-F5344CB8AC3E}">
        <p14:creationId xmlns:p14="http://schemas.microsoft.com/office/powerpoint/2010/main" val="416607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120336" cy="1340768"/>
          </a:xfrm>
          <a:prstGeom prst="rect">
            <a:avLst/>
          </a:prstGeom>
          <a:solidFill>
            <a:srgbClr val="7030A0">
              <a:alpha val="15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/>
        </p:nvSpPr>
        <p:spPr>
          <a:xfrm>
            <a:off x="457199" y="274638"/>
            <a:ext cx="8219257" cy="922114"/>
          </a:xfrm>
          <a:prstGeom prst="rect">
            <a:avLst/>
          </a:prstGeom>
          <a:ln/>
        </p:spPr>
        <p:txBody>
          <a:bodyPr vert="horz" lIns="91440" tIns="45720" rIns="91440" bIns="45720" anchor="ctr">
            <a:normAutofit/>
          </a:bodyPr>
          <a:lstStyle/>
          <a:p>
            <a:pPr defTabSz="73218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3600" b="1" i="0" u="none" strike="noStrike" kern="1200" cap="none" normalizeH="0" dirty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모듈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48128" y="6553200"/>
            <a:ext cx="1905000" cy="304800"/>
          </a:xfrm>
        </p:spPr>
        <p:txBody>
          <a:bodyPr vert="horz" wrap="square" lIns="91440" tIns="45720" rIns="91440" bIns="45720" anchor="t" anchorCtr="0"/>
          <a:lstStyle/>
          <a:p>
            <a:pPr>
              <a:defRPr lang="ko-KR"/>
            </a:pPr>
            <a:fld id="{F251FC4B-2FCA-45B1-B450-CC40EFB80313}" type="slidenum">
              <a:rPr lang="en-US" altLang="ko-KR"/>
              <a:pPr>
                <a:defRPr lang="ko-KR"/>
              </a:pPr>
              <a:t>19</a:t>
            </a:fld>
            <a:endParaRPr lang="en-US" altLang="ko-KR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D333FBD-AB35-4B47-9558-B6ED91B69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48"/>
            <a:ext cx="8915398" cy="4713415"/>
          </a:xfrm>
        </p:spPr>
        <p:txBody>
          <a:bodyPr/>
          <a:lstStyle/>
          <a:p>
            <a:pPr marL="342900" indent="-342900" algn="l" defTabSz="871876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lang="ko-KR" altLang="en-US"/>
            </a:pPr>
            <a:r>
              <a:rPr kumimoji="0" lang="ko-KR" altLang="en-US" sz="2300" b="1" i="0" u="none" strike="noStrike" kern="1200" cap="none" normalizeH="0" dirty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모듈 이름 정하기 : </a:t>
            </a:r>
            <a:r>
              <a:rPr kumimoji="0" lang="en-US" altLang="ko-KR" sz="2300" b="1" i="0" u="none" strike="noStrike" kern="1200" cap="none" normalizeH="0" dirty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import </a:t>
            </a:r>
            <a:r>
              <a:rPr kumimoji="0" lang="ko-KR" altLang="en-US" sz="2300" b="1" i="0" u="none" strike="noStrike" kern="1200" cap="none" normalizeH="0" dirty="0">
                <a:solidFill>
                  <a:srgbClr val="999999"/>
                </a:solidFill>
                <a:latin typeface="함초롬돋움"/>
                <a:ea typeface="함초롬돋움"/>
                <a:cs typeface="함초롬돋움"/>
              </a:rPr>
              <a:t>(패키지.) </a:t>
            </a:r>
            <a:r>
              <a:rPr kumimoji="0" lang="ko-KR" altLang="en-US" sz="2300" b="1" i="0" u="none" strike="noStrike" kern="1200" cap="none" normalizeH="0" dirty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모듈 </a:t>
            </a:r>
            <a:r>
              <a:rPr kumimoji="0" lang="en-US" altLang="ko-KR" sz="2300" b="1" i="0" u="none" strike="noStrike" kern="1200" cap="none" normalizeH="0" dirty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as</a:t>
            </a:r>
            <a:r>
              <a:rPr kumimoji="0" lang="ko-KR" altLang="en-US" sz="2300" b="1" i="0" u="none" strike="noStrike" kern="1200" cap="none" normalizeH="0" dirty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이름</a:t>
            </a:r>
          </a:p>
          <a:p>
            <a:pPr>
              <a:lnSpc>
                <a:spcPct val="120000"/>
              </a:lnSpc>
              <a:buClr>
                <a:schemeClr val="tx1"/>
              </a:buClr>
              <a:defRPr lang="ko-KR" altLang="en-US"/>
            </a:pPr>
            <a:endParaRPr lang="ko-KR" altLang="en-US" sz="24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Clr>
                <a:schemeClr val="tx1"/>
              </a:buClr>
              <a:defRPr lang="ko-KR" altLang="en-US"/>
            </a:pPr>
            <a:endParaRPr lang="ko-KR" altLang="en-US" sz="24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Clr>
                <a:schemeClr val="tx1"/>
              </a:buClr>
              <a:defRPr lang="ko-KR" altLang="en-US"/>
            </a:pPr>
            <a:endParaRPr lang="ko-KR" altLang="en-US" sz="24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Clr>
                <a:schemeClr val="tx1"/>
              </a:buClr>
              <a:buNone/>
              <a:defRPr lang="ko-KR" altLang="en-US"/>
            </a:pPr>
            <a:endParaRPr lang="ko-KR" altLang="en-US" sz="24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Clr>
                <a:schemeClr val="tx1"/>
              </a:buClr>
              <a:defRPr lang="ko-KR" altLang="en-US"/>
            </a:pPr>
            <a:endParaRPr lang="ko-KR" altLang="en-US" sz="1100" b="1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buClr>
                <a:schemeClr val="tx1"/>
              </a:buClr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</a:rPr>
              <a:t>모듈을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가져오면서 </a:t>
            </a:r>
            <a:r>
              <a:rPr lang="en-US" altLang="ko-KR" sz="2000" dirty="0">
                <a:solidFill>
                  <a:schemeClr val="tx1"/>
                </a:solidFill>
              </a:rPr>
              <a:t>as</a:t>
            </a:r>
            <a:r>
              <a:rPr lang="ko-KR" altLang="en-US" sz="2000" dirty="0">
                <a:solidFill>
                  <a:schemeClr val="tx1"/>
                </a:solidFill>
              </a:rPr>
              <a:t>뒤에 이름을 </a:t>
            </a:r>
            <a:r>
              <a:rPr lang="ko-KR" altLang="en-US" sz="2000" dirty="0" err="1">
                <a:solidFill>
                  <a:schemeClr val="tx1"/>
                </a:solidFill>
              </a:rPr>
              <a:t>정해줌</a:t>
            </a:r>
            <a:endParaRPr lang="ko-KR" altLang="en-US" sz="2000" dirty="0">
              <a:solidFill>
                <a:schemeClr val="tx1"/>
              </a:solidFill>
            </a:endParaRPr>
          </a:p>
          <a:p>
            <a:pPr lvl="1">
              <a:lnSpc>
                <a:spcPct val="170000"/>
              </a:lnSpc>
              <a:buClr>
                <a:schemeClr val="tx1"/>
              </a:buClr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</a:rPr>
              <a:t>이후 </a:t>
            </a:r>
            <a:r>
              <a:rPr lang="en-US" altLang="ko-KR" sz="2000" dirty="0">
                <a:solidFill>
                  <a:schemeClr val="tx1"/>
                </a:solidFill>
              </a:rPr>
              <a:t>math </a:t>
            </a:r>
            <a:r>
              <a:rPr lang="ko-KR" altLang="en-US" sz="2000" dirty="0">
                <a:solidFill>
                  <a:schemeClr val="tx1"/>
                </a:solidFill>
              </a:rPr>
              <a:t>모듈을 사용할 때 </a:t>
            </a:r>
            <a:r>
              <a:rPr lang="en-US" altLang="ko-KR" sz="2000" dirty="0">
                <a:solidFill>
                  <a:schemeClr val="tx1"/>
                </a:solidFill>
              </a:rPr>
              <a:t>m</a:t>
            </a:r>
            <a:r>
              <a:rPr lang="ko-KR" altLang="en-US" sz="2000" dirty="0">
                <a:solidFill>
                  <a:schemeClr val="tx1"/>
                </a:solidFill>
              </a:rPr>
              <a:t>으로 줄여서 사용</a:t>
            </a:r>
          </a:p>
          <a:p>
            <a:pPr>
              <a:lnSpc>
                <a:spcPct val="120000"/>
              </a:lnSpc>
              <a:buClr>
                <a:schemeClr val="tx1"/>
              </a:buClr>
              <a:defRPr lang="ko-KR" altLang="en-US"/>
            </a:pP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4BEFC7-591D-43F9-B5CD-8C1B8F15D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140" b="84490"/>
          <a:stretch>
            <a:fillRect/>
          </a:stretch>
        </p:blipFill>
        <p:spPr>
          <a:xfrm>
            <a:off x="792926" y="2005330"/>
            <a:ext cx="7444736" cy="207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1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120336" cy="1340768"/>
          </a:xfrm>
          <a:prstGeom prst="rect">
            <a:avLst/>
          </a:prstGeom>
          <a:solidFill>
            <a:srgbClr val="7030a0">
              <a:alpha val="15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/>
        </p:nvSpPr>
        <p:spPr>
          <a:xfrm>
            <a:off x="457199" y="274638"/>
            <a:ext cx="8219257" cy="922114"/>
          </a:xfrm>
          <a:prstGeom prst="rect">
            <a:avLst/>
          </a:prstGeom>
          <a:ln/>
        </p:spPr>
        <p:txBody>
          <a:bodyPr vert="horz" lIns="91440" tIns="45720" rIns="91440" bIns="45720" anchor="ctr">
            <a:normAutofit/>
          </a:bodyPr>
          <a:lstStyle/>
          <a:p>
            <a:pPr defTabSz="720655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3600" b="1" i="0" u="none" strike="noStrike" kern="1200" cap="none" normalizeH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모듈</a:t>
            </a:r>
            <a:endParaRPr kumimoji="0" lang="ko-KR" altLang="en-US" sz="3600" b="1" i="0" u="none" strike="noStrike" kern="1200" cap="none" normalizeH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48128" y="6553200"/>
            <a:ext cx="1905000" cy="304800"/>
          </a:xfrm>
        </p:spPr>
        <p:txBody>
          <a:bodyPr vert="horz" wrap="square" lIns="91440" tIns="45720" rIns="91440" bIns="45720" anchor="t" anchorCtr="0"/>
          <a:lstStyle/>
          <a:p>
            <a:pPr>
              <a:defRPr lang="ko-KR"/>
            </a:pPr>
            <a:fld id="{F251FC4B-2FCA-45B1-B450-CC40EFB80313}" type="slidenum">
              <a:rPr lang="en-US" altLang="ko-KR"/>
              <a:pPr>
                <a:defRPr lang="ko-KR"/>
              </a:pPr>
              <a:t>18</a:t>
            </a:fld>
            <a:endParaRPr lang="en-US" altLang="ko-KR"/>
          </a:p>
        </p:txBody>
      </p:sp>
      <p:sp>
        <p:nvSpPr>
          <p:cNvPr id="7" name="내용 개체 틀 2"/>
          <p:cNvSpPr txBox="1"/>
          <p:nvPr/>
        </p:nvSpPr>
        <p:spPr>
          <a:xfrm>
            <a:off x="251520" y="1412748"/>
            <a:ext cx="8915398" cy="4713415"/>
          </a:xfrm>
          <a:prstGeom prst="rect">
            <a:avLst/>
          </a:prstGeom>
        </p:spPr>
        <p:txBody>
          <a:bodyPr vert="horz" lIns="91440" tIns="45720" rIns="91440" bIns="4572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44630">
              <a:lnSpc>
                <a:spcPct val="120000"/>
              </a:lnSpc>
              <a:buClr>
                <a:schemeClr val="tx1"/>
              </a:buClr>
              <a:buFont typeface="Arial"/>
              <a:buChar char="•"/>
              <a:defRPr lang="ko-KR" altLang="en-US"/>
            </a:pPr>
            <a:r>
              <a:rPr lang="en-US" altLang="ko-KR" sz="2300" b="1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from </a:t>
            </a:r>
            <a:r>
              <a:rPr lang="ko-KR" altLang="en-US" sz="2300" b="1">
                <a:solidFill>
                  <a:srgbClr val="999999"/>
                </a:solidFill>
                <a:latin typeface="함초롬돋움"/>
                <a:ea typeface="함초롬돋움"/>
                <a:cs typeface="함초롬돋움"/>
              </a:rPr>
              <a:t>(패키지.) </a:t>
            </a:r>
            <a:r>
              <a:rPr lang="ko-KR" altLang="en-US" sz="2300" b="1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모듈 </a:t>
            </a:r>
            <a:r>
              <a:rPr lang="en-US" altLang="ko-KR" sz="2300" b="1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import</a:t>
            </a:r>
            <a:r>
              <a:rPr lang="ko-KR" altLang="en-US" sz="2300" b="1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2300" b="1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(변수/함수, ...) </a:t>
            </a:r>
            <a:r>
              <a:rPr lang="ko-KR" altLang="en-US" sz="2300" b="1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변수/함수</a:t>
            </a:r>
            <a:endParaRPr lang="ko-KR" altLang="en-US" sz="2300" b="1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lnSpc>
                <a:spcPct val="120000"/>
              </a:lnSpc>
              <a:buClr>
                <a:schemeClr val="tx1"/>
              </a:buClr>
              <a:defRPr lang="ko-KR" altLang="en-US"/>
            </a:pPr>
            <a:endParaRPr lang="en-US" altLang="ko-KR" sz="2200" b="1">
              <a:solidFill>
                <a:schemeClr val="bg1">
                  <a:lumMod val="60000"/>
                </a:schemeClr>
              </a:solidFill>
            </a:endParaRPr>
          </a:p>
          <a:p>
            <a:pPr lvl="1">
              <a:lnSpc>
                <a:spcPct val="120000"/>
              </a:lnSpc>
              <a:buClr>
                <a:schemeClr val="tx1"/>
              </a:buClr>
              <a:defRPr lang="ko-KR" altLang="en-US"/>
            </a:pPr>
            <a:endParaRPr lang="en-US" altLang="ko-KR" sz="2200" b="1">
              <a:solidFill>
                <a:schemeClr val="bg1">
                  <a:lumMod val="60000"/>
                </a:schemeClr>
              </a:solidFill>
            </a:endParaRPr>
          </a:p>
          <a:p>
            <a:pPr lvl="1">
              <a:lnSpc>
                <a:spcPct val="120000"/>
              </a:lnSpc>
              <a:buClr>
                <a:schemeClr val="tx1"/>
              </a:buClr>
              <a:defRPr lang="ko-KR" altLang="en-US"/>
            </a:pPr>
            <a:endParaRPr lang="en-US" altLang="ko-KR" sz="2200" b="1">
              <a:solidFill>
                <a:schemeClr val="bg1">
                  <a:lumMod val="60000"/>
                </a:schemeClr>
              </a:solidFill>
            </a:endParaRPr>
          </a:p>
          <a:p>
            <a:pPr lvl="1">
              <a:lnSpc>
                <a:spcPct val="120000"/>
              </a:lnSpc>
              <a:buClr>
                <a:schemeClr val="tx1"/>
              </a:buClr>
              <a:defRPr lang="ko-KR" altLang="en-US"/>
            </a:pPr>
            <a:endParaRPr lang="en-US" altLang="ko-KR" sz="2200" b="1">
              <a:solidFill>
                <a:schemeClr val="bg1">
                  <a:lumMod val="60000"/>
                </a:schemeClr>
              </a:solidFill>
            </a:endParaRPr>
          </a:p>
          <a:p>
            <a:pPr lvl="1">
              <a:lnSpc>
                <a:spcPct val="120000"/>
              </a:lnSpc>
              <a:buClr>
                <a:schemeClr val="tx1"/>
              </a:buClr>
              <a:buFont typeface="Wingdings"/>
              <a:buNone/>
              <a:defRPr lang="ko-KR" altLang="en-US"/>
            </a:pPr>
            <a:endParaRPr lang="en-US" altLang="ko-KR" sz="2000" b="1">
              <a:solidFill>
                <a:schemeClr val="bg1">
                  <a:lumMod val="60000"/>
                </a:schemeClr>
              </a:solidFill>
            </a:endParaRPr>
          </a:p>
          <a:p>
            <a:pPr lvl="1">
              <a:lnSpc>
                <a:spcPct val="145000"/>
              </a:lnSpc>
              <a:buClr>
                <a:schemeClr val="tx1"/>
              </a:buClr>
              <a:defRPr lang="ko-KR" altLang="en-US"/>
            </a:pPr>
            <a:r>
              <a:rPr lang="en-US" altLang="ko-KR" sz="2000"/>
              <a:t>from </a:t>
            </a:r>
            <a:r>
              <a:rPr lang="ko-KR" altLang="en-US" sz="2000"/>
              <a:t>뒤에 모듈 이름을 지정하고, </a:t>
            </a:r>
            <a:r>
              <a:rPr lang="en-US" altLang="ko-KR" sz="2000"/>
              <a:t>import</a:t>
            </a:r>
            <a:r>
              <a:rPr lang="ko-KR" altLang="en-US" sz="2000"/>
              <a:t> 뒤에 가져올 변수/함수를 입력</a:t>
            </a:r>
            <a:endParaRPr lang="ko-KR" altLang="en-US" sz="2000"/>
          </a:p>
          <a:p>
            <a:pPr lvl="1">
              <a:lnSpc>
                <a:spcPct val="145000"/>
              </a:lnSpc>
              <a:buClr>
                <a:schemeClr val="tx1"/>
              </a:buClr>
              <a:defRPr lang="ko-KR" altLang="en-US"/>
            </a:pPr>
            <a:r>
              <a:rPr lang="ko-KR" altLang="en-US" sz="2000"/>
              <a:t>이후 가져온 변수/함수를 사용할 때는 </a:t>
            </a:r>
            <a:r>
              <a:rPr lang="en-US" altLang="ko-KR" sz="2000"/>
              <a:t>pi</a:t>
            </a:r>
            <a:r>
              <a:rPr lang="ko-KR" altLang="en-US" sz="2000"/>
              <a:t>, </a:t>
            </a:r>
            <a:r>
              <a:rPr lang="en-US" altLang="ko-KR" sz="2000"/>
              <a:t>gcd</a:t>
            </a:r>
            <a:r>
              <a:rPr lang="ko-KR" altLang="en-US" sz="2000"/>
              <a:t> 와 같이 모듈 이름을 붙이지 않고 사용</a:t>
            </a:r>
            <a:endParaRPr lang="ko-KR" altLang="en-US" sz="2000"/>
          </a:p>
          <a:p>
            <a:pPr lvl="1">
              <a:lnSpc>
                <a:spcPct val="145000"/>
              </a:lnSpc>
              <a:buClr>
                <a:schemeClr val="tx1"/>
              </a:buClr>
              <a:defRPr lang="ko-KR" altLang="en-US"/>
            </a:pPr>
            <a:r>
              <a:rPr lang="ko-KR" altLang="en-US" sz="2000">
                <a:solidFill>
                  <a:srgbClr val="0000ff"/>
                </a:solidFill>
              </a:rPr>
              <a:t>가져오고 싶은 변수/함수가 수십개라면?</a:t>
            </a:r>
            <a:endParaRPr lang="ko-KR" altLang="en-US" sz="2000">
              <a:solidFill>
                <a:srgbClr val="0000ff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37400" r="50000" b="47060"/>
          <a:stretch>
            <a:fillRect/>
          </a:stretch>
        </p:blipFill>
        <p:spPr>
          <a:xfrm>
            <a:off x="892744" y="2018897"/>
            <a:ext cx="6984651" cy="2058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120336" cy="1340768"/>
          </a:xfrm>
          <a:prstGeom prst="rect">
            <a:avLst/>
          </a:prstGeom>
          <a:solidFill>
            <a:srgbClr val="7030A0">
              <a:alpha val="15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/>
        </p:nvSpPr>
        <p:spPr>
          <a:xfrm>
            <a:off x="457199" y="274638"/>
            <a:ext cx="8219257" cy="922114"/>
          </a:xfrm>
          <a:prstGeom prst="rect">
            <a:avLst/>
          </a:prstGeom>
          <a:ln/>
        </p:spPr>
        <p:txBody>
          <a:bodyPr vert="horz" lIns="91440" tIns="45720" rIns="91440" bIns="45720" anchor="ctr">
            <a:normAutofit/>
          </a:bodyPr>
          <a:lstStyle/>
          <a:p>
            <a:pPr defTabSz="73218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3600" b="1" i="0" u="none" strike="noStrike" kern="1200" cap="none" normalizeH="0" dirty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모듈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48128" y="6553200"/>
            <a:ext cx="1905000" cy="304800"/>
          </a:xfrm>
        </p:spPr>
        <p:txBody>
          <a:bodyPr vert="horz" wrap="square" lIns="91440" tIns="45720" rIns="91440" bIns="45720" anchor="t" anchorCtr="0"/>
          <a:lstStyle/>
          <a:p>
            <a:pPr>
              <a:defRPr lang="ko-KR"/>
            </a:pPr>
            <a:fld id="{F251FC4B-2FCA-45B1-B450-CC40EFB80313}" type="slidenum">
              <a:rPr lang="en-US" altLang="ko-KR"/>
              <a:pPr>
                <a:defRPr lang="ko-KR"/>
              </a:pPr>
              <a:t>21</a:t>
            </a:fld>
            <a:endParaRPr lang="en-US" altLang="ko-KR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B8BD734-66CB-4221-9A95-97E27571A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48"/>
            <a:ext cx="8915398" cy="4713415"/>
          </a:xfrm>
        </p:spPr>
        <p:txBody>
          <a:bodyPr/>
          <a:lstStyle/>
          <a:p>
            <a:pPr marL="342900" indent="-342900" algn="l" defTabSz="885826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lang="ko-KR" altLang="en-US"/>
            </a:pPr>
            <a:r>
              <a:rPr kumimoji="0" lang="en-US" altLang="ko-KR" sz="2300" b="1" i="0" u="none" strike="noStrike" kern="1200" cap="none" normalizeH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from </a:t>
            </a:r>
            <a:r>
              <a:rPr kumimoji="0" lang="ko-KR" altLang="en-US" sz="2300" b="1" i="0" u="none" strike="noStrike" kern="1200" cap="none" normalizeH="0">
                <a:solidFill>
                  <a:srgbClr val="999999"/>
                </a:solidFill>
                <a:latin typeface="함초롬돋움"/>
                <a:ea typeface="함초롬돋움"/>
                <a:cs typeface="함초롬돋움"/>
              </a:rPr>
              <a:t>(패키지.) </a:t>
            </a:r>
            <a:r>
              <a:rPr kumimoji="0" lang="ko-KR" altLang="en-US" sz="2300" b="1" i="0" u="none" strike="noStrike" kern="1200" cap="none" normalizeH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모듈 </a:t>
            </a:r>
            <a:r>
              <a:rPr kumimoji="0" lang="en-US" altLang="ko-KR" sz="2300" b="1" i="0" u="none" strike="noStrike" kern="1200" cap="none" normalizeH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import *</a:t>
            </a:r>
            <a:endParaRPr lang="en-US" altLang="ko-KR" sz="2300" b="1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buClr>
                <a:schemeClr val="tx1"/>
              </a:buClr>
              <a:defRPr lang="ko-KR" altLang="en-US"/>
            </a:pPr>
            <a:endParaRPr lang="en-US" altLang="ko-KR" sz="2400" b="1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buClr>
                <a:schemeClr val="tx1"/>
              </a:buClr>
              <a:defRPr lang="ko-KR" altLang="en-US"/>
            </a:pPr>
            <a:endParaRPr lang="en-US" altLang="ko-KR" sz="2400" b="1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buClr>
                <a:schemeClr val="tx1"/>
              </a:buClr>
              <a:defRPr lang="ko-KR" altLang="en-US"/>
            </a:pPr>
            <a:endParaRPr lang="en-US" altLang="ko-KR" sz="2400" b="1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buClr>
                <a:schemeClr val="tx1"/>
              </a:buClr>
              <a:defRPr lang="ko-KR" altLang="en-US"/>
            </a:pPr>
            <a:endParaRPr lang="en-US" altLang="ko-KR" sz="2400" b="1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buClr>
                <a:schemeClr val="tx1"/>
              </a:buClr>
              <a:defRPr lang="ko-KR" altLang="en-US"/>
            </a:pPr>
            <a:endParaRPr lang="en-US" altLang="ko-KR" sz="2400" b="1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buClr>
                <a:schemeClr val="tx1"/>
              </a:buClr>
              <a:defRPr lang="ko-KR" altLang="en-US"/>
            </a:pPr>
            <a:r>
              <a:rPr lang="en-US" altLang="ko-KR" sz="2000">
                <a:solidFill>
                  <a:schemeClr val="tx1"/>
                </a:solidFill>
              </a:rPr>
              <a:t>math</a:t>
            </a:r>
            <a:r>
              <a:rPr lang="ko-KR" altLang="en-US" sz="2000">
                <a:solidFill>
                  <a:schemeClr val="tx1"/>
                </a:solidFill>
              </a:rPr>
              <a:t> 모듈의 모든 함수, 변수를 가져옴</a:t>
            </a:r>
          </a:p>
          <a:p>
            <a:pPr lvl="1">
              <a:lnSpc>
                <a:spcPct val="120000"/>
              </a:lnSpc>
              <a:buClr>
                <a:schemeClr val="tx1"/>
              </a:buClr>
              <a:defRPr lang="ko-KR" altLang="en-US"/>
            </a:pPr>
            <a:r>
              <a:rPr lang="ko-KR" altLang="en-US" sz="2000">
                <a:solidFill>
                  <a:schemeClr val="tx1"/>
                </a:solidFill>
              </a:rPr>
              <a:t>보통 컴퓨터에서 *(</a:t>
            </a:r>
            <a:r>
              <a:rPr lang="en-US" altLang="ko-KR" sz="2000">
                <a:solidFill>
                  <a:schemeClr val="tx1"/>
                </a:solidFill>
              </a:rPr>
              <a:t>asterisk)</a:t>
            </a:r>
            <a:r>
              <a:rPr lang="ko-KR" altLang="en-US" sz="2000">
                <a:solidFill>
                  <a:schemeClr val="tx1"/>
                </a:solidFill>
              </a:rPr>
              <a:t>는 모든 것을 의미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55CCC6C-9163-47D6-997A-DE22356D2A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150" r="55620" b="6480"/>
          <a:stretch>
            <a:fillRect/>
          </a:stretch>
        </p:blipFill>
        <p:spPr>
          <a:xfrm>
            <a:off x="780115" y="1916811"/>
            <a:ext cx="5771633" cy="23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5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120336" cy="1340768"/>
          </a:xfrm>
          <a:prstGeom prst="rect">
            <a:avLst/>
          </a:prstGeom>
          <a:solidFill>
            <a:srgbClr val="7030A0">
              <a:alpha val="15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/>
        </p:nvSpPr>
        <p:spPr>
          <a:xfrm>
            <a:off x="457199" y="274638"/>
            <a:ext cx="8219257" cy="922114"/>
          </a:xfrm>
          <a:prstGeom prst="rect">
            <a:avLst/>
          </a:prstGeom>
          <a:ln/>
        </p:spPr>
        <p:txBody>
          <a:bodyPr vert="horz" lIns="91440" tIns="45720" rIns="91440" bIns="45720" anchor="ctr">
            <a:normAutofit/>
          </a:bodyPr>
          <a:lstStyle/>
          <a:p>
            <a:pPr defTabSz="73218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3600" b="1" i="0" u="none" strike="noStrike" kern="1200" cap="none" normalizeH="0" dirty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모듈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48128" y="6553200"/>
            <a:ext cx="1905000" cy="304800"/>
          </a:xfrm>
        </p:spPr>
        <p:txBody>
          <a:bodyPr vert="horz" wrap="square" lIns="91440" tIns="45720" rIns="91440" bIns="45720" anchor="t" anchorCtr="0"/>
          <a:lstStyle/>
          <a:p>
            <a:pPr>
              <a:defRPr lang="ko-KR"/>
            </a:pPr>
            <a:fld id="{F251FC4B-2FCA-45B1-B450-CC40EFB80313}" type="slidenum">
              <a:rPr lang="en-US" altLang="ko-KR"/>
              <a:pPr>
                <a:defRPr lang="ko-KR"/>
              </a:pPr>
              <a:t>22</a:t>
            </a:fld>
            <a:endParaRPr lang="en-US" altLang="ko-KR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E176B22-3087-4C90-9D53-42F2A83A5E30}"/>
              </a:ext>
            </a:extLst>
          </p:cNvPr>
          <p:cNvSpPr txBox="1">
            <a:spLocks/>
          </p:cNvSpPr>
          <p:nvPr/>
        </p:nvSpPr>
        <p:spPr>
          <a:xfrm>
            <a:off x="251520" y="1412748"/>
            <a:ext cx="8915398" cy="471341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5826">
              <a:lnSpc>
                <a:spcPct val="120000"/>
              </a:lnSpc>
              <a:buClr>
                <a:schemeClr val="tx1"/>
              </a:buClr>
              <a:buFont typeface="Arial"/>
              <a:buChar char="•"/>
              <a:defRPr lang="ko-KR" altLang="en-US"/>
            </a:pPr>
            <a:r>
              <a:rPr lang="en-US" altLang="ko-KR" sz="2300" b="1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from </a:t>
            </a:r>
            <a:r>
              <a:rPr lang="ko-KR" altLang="en-US" sz="2300" b="1">
                <a:solidFill>
                  <a:srgbClr val="999999"/>
                </a:solidFill>
                <a:latin typeface="함초롬돋움"/>
                <a:ea typeface="함초롬돋움"/>
                <a:cs typeface="함초롬돋움"/>
              </a:rPr>
              <a:t>(패키지.) </a:t>
            </a:r>
            <a:r>
              <a:rPr lang="ko-KR" altLang="en-US" sz="2300" b="1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모듈 </a:t>
            </a:r>
            <a:r>
              <a:rPr lang="en-US" altLang="ko-KR" sz="2300" b="1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import </a:t>
            </a:r>
            <a:r>
              <a:rPr lang="ko-KR" altLang="en-US" sz="2300" b="1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변수/함수 </a:t>
            </a:r>
            <a:r>
              <a:rPr lang="en-US" altLang="ko-KR" sz="2300" b="1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as </a:t>
            </a:r>
            <a:r>
              <a:rPr lang="ko-KR" altLang="en-US" sz="2300" b="1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이름</a:t>
            </a:r>
            <a:r>
              <a:rPr lang="ko-KR" altLang="en-US" sz="1900" b="1">
                <a:solidFill>
                  <a:schemeClr val="tx1">
                    <a:lumMod val="40000"/>
                    <a:lumOff val="60000"/>
                  </a:schemeClr>
                </a:solidFill>
                <a:latin typeface="함초롬돋움"/>
                <a:ea typeface="함초롬돋움"/>
                <a:cs typeface="함초롬돋움"/>
              </a:rPr>
              <a:t>(, 변수/함수 </a:t>
            </a:r>
            <a:r>
              <a:rPr lang="en-US" altLang="ko-KR" sz="1900" b="1">
                <a:solidFill>
                  <a:schemeClr val="tx1">
                    <a:lumMod val="40000"/>
                    <a:lumOff val="60000"/>
                  </a:schemeClr>
                </a:solidFill>
                <a:latin typeface="함초롬돋움"/>
                <a:ea typeface="함초롬돋움"/>
                <a:cs typeface="Times New Roman"/>
              </a:rPr>
              <a:t>as </a:t>
            </a:r>
            <a:r>
              <a:rPr lang="ko-KR" altLang="en-US" sz="1900" b="1">
                <a:solidFill>
                  <a:schemeClr val="tx1">
                    <a:lumMod val="40000"/>
                    <a:lumOff val="60000"/>
                  </a:schemeClr>
                </a:solidFill>
                <a:latin typeface="함초롬돋움"/>
                <a:ea typeface="함초롬돋움"/>
                <a:cs typeface="함초롬돋움"/>
              </a:rPr>
              <a:t>이름, ...)</a:t>
            </a:r>
            <a:endParaRPr lang="en-US" altLang="ko-KR" sz="2300" b="1"/>
          </a:p>
          <a:p>
            <a:pPr lvl="1">
              <a:lnSpc>
                <a:spcPct val="120000"/>
              </a:lnSpc>
              <a:buClr>
                <a:schemeClr val="tx1"/>
              </a:buClr>
              <a:defRPr lang="ko-KR" altLang="en-US"/>
            </a:pPr>
            <a:endParaRPr lang="en-US" altLang="ko-KR" sz="2200" b="1"/>
          </a:p>
          <a:p>
            <a:pPr lvl="1">
              <a:lnSpc>
                <a:spcPct val="120000"/>
              </a:lnSpc>
              <a:buClr>
                <a:schemeClr val="tx1"/>
              </a:buClr>
              <a:defRPr lang="ko-KR" altLang="en-US"/>
            </a:pPr>
            <a:endParaRPr lang="en-US" altLang="ko-KR" sz="2200" b="1"/>
          </a:p>
          <a:p>
            <a:pPr lvl="1">
              <a:lnSpc>
                <a:spcPct val="120000"/>
              </a:lnSpc>
              <a:buClr>
                <a:schemeClr val="tx1"/>
              </a:buClr>
              <a:defRPr lang="ko-KR" altLang="en-US"/>
            </a:pPr>
            <a:endParaRPr lang="en-US" altLang="ko-KR" sz="2200" b="1"/>
          </a:p>
          <a:p>
            <a:pPr lvl="1">
              <a:lnSpc>
                <a:spcPct val="120000"/>
              </a:lnSpc>
              <a:buClr>
                <a:schemeClr val="tx1"/>
              </a:buClr>
              <a:defRPr lang="ko-KR" altLang="en-US"/>
            </a:pPr>
            <a:endParaRPr lang="en-US" altLang="ko-KR" sz="2200" b="1"/>
          </a:p>
          <a:p>
            <a:pPr lvl="1">
              <a:lnSpc>
                <a:spcPct val="120000"/>
              </a:lnSpc>
              <a:buClr>
                <a:schemeClr val="tx1"/>
              </a:buClr>
              <a:defRPr lang="ko-KR" altLang="en-US"/>
            </a:pPr>
            <a:endParaRPr lang="en-US" altLang="ko-KR" sz="2200" b="1"/>
          </a:p>
          <a:p>
            <a:pPr lvl="1">
              <a:lnSpc>
                <a:spcPct val="120000"/>
              </a:lnSpc>
              <a:buClr>
                <a:schemeClr val="tx1"/>
              </a:buClr>
              <a:defRPr lang="ko-KR" altLang="en-US"/>
            </a:pPr>
            <a:r>
              <a:rPr lang="en-US" altLang="ko-KR" sz="2000"/>
              <a:t>math</a:t>
            </a:r>
            <a:r>
              <a:rPr lang="ko-KR" altLang="en-US" sz="2000"/>
              <a:t> 모듈의 </a:t>
            </a:r>
            <a:r>
              <a:rPr lang="en-US" altLang="ko-KR" sz="2000"/>
              <a:t>pi</a:t>
            </a:r>
            <a:r>
              <a:rPr lang="ko-KR" altLang="en-US" sz="2000"/>
              <a:t> 변수를 </a:t>
            </a:r>
            <a:r>
              <a:rPr lang="en-US" altLang="ko-KR" sz="2000"/>
              <a:t>p</a:t>
            </a:r>
            <a:r>
              <a:rPr lang="ko-KR" altLang="en-US" sz="2000"/>
              <a:t>로, </a:t>
            </a:r>
            <a:r>
              <a:rPr lang="en-US" altLang="ko-KR" sz="2000"/>
              <a:t>gcd</a:t>
            </a:r>
            <a:r>
              <a:rPr lang="ko-KR" altLang="en-US" sz="2000"/>
              <a:t> 함수를 </a:t>
            </a:r>
            <a:r>
              <a:rPr lang="en-US" altLang="ko-KR" sz="2000"/>
              <a:t>g</a:t>
            </a:r>
            <a:r>
              <a:rPr lang="ko-KR" altLang="en-US" sz="2000"/>
              <a:t> 로 이름을 지정</a:t>
            </a:r>
          </a:p>
          <a:p>
            <a:pPr>
              <a:lnSpc>
                <a:spcPct val="120000"/>
              </a:lnSpc>
              <a:buClr>
                <a:schemeClr val="tx1"/>
              </a:buClr>
              <a:buFont typeface="Wingdings"/>
              <a:buNone/>
              <a:defRPr lang="ko-KR" altLang="en-US"/>
            </a:pPr>
            <a:endParaRPr lang="en-US" altLang="ko-KR" sz="2400" b="1"/>
          </a:p>
          <a:p>
            <a:pPr>
              <a:lnSpc>
                <a:spcPct val="120000"/>
              </a:lnSpc>
              <a:buClr>
                <a:schemeClr val="tx1"/>
              </a:buClr>
              <a:defRPr lang="ko-KR" altLang="en-US"/>
            </a:pPr>
            <a:endParaRPr lang="en-US" altLang="ko-KR" sz="2400" b="1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2B7803-8F35-4392-82CE-5BC50D5B4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8225" y="2204847"/>
            <a:ext cx="7156275" cy="179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9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0" y="0"/>
            <a:ext cx="9120336" cy="6858000"/>
            <a:chOff x="0" y="0"/>
            <a:chExt cx="9120336" cy="6858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8933" y="0"/>
              <a:ext cx="9091403" cy="6858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0"/>
              <a:ext cx="9118800" cy="6858000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4400" b="0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gradFill flip="xy" rotWithShape="1"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latin typeface="HY헤드라인M"/>
                <a:ea typeface="HY헤드라인M"/>
                <a:cs typeface="+mn-cs"/>
              </a:rPr>
              <a:t>목</a:t>
            </a:r>
            <a:r>
              <a:rPr xmlns:mc="http://schemas.openxmlformats.org/markup-compatibility/2006" xmlns:hp="http://schemas.haansoft.com/office/presentation/8.0" lang="en-US" altLang="ko-KR" sz="4400" b="0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gradFill flip="xy" rotWithShape="1"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latin typeface="HY헤드라인M"/>
                <a:ea typeface="HY헤드라인M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lang="ko-KR" altLang="en-US" sz="4400" b="0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gradFill flip="xy" rotWithShape="1"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latin typeface="HY헤드라인M"/>
                <a:ea typeface="HY헤드라인M"/>
                <a:cs typeface="+mn-cs"/>
              </a:rPr>
              <a:t>차</a:t>
            </a:r>
            <a:endParaRPr xmlns:mc="http://schemas.openxmlformats.org/markup-compatibility/2006" xmlns:hp="http://schemas.haansoft.com/office/presentation/8.0" lang="ko-KR" altLang="en-US" sz="4400" b="0" mc:Ignorable="hp" hp:hslEmbossed="0">
              <a:gradFill flip="xy"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  <a:tileRect/>
              </a:gradFill>
              <a:latin typeface="HY헤드라인M"/>
              <a:ea typeface="HY헤드라인M"/>
              <a:cs typeface="+mn-cs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457200" y="1484784"/>
            <a:ext cx="8253264" cy="532859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lvl="0" indent="-342900" algn="l" defTabSz="858145" rtl="0" eaLnBrk="1" latinLnBrk="1" hangingPunct="1">
              <a:spcBef>
                <a:spcPct val="20000"/>
              </a:spcBef>
              <a:buFont typeface="Wingdings"/>
              <a:buChar char="v"/>
              <a:defRPr lang="ko-KR" altLang="en-US"/>
            </a:pPr>
            <a:r>
              <a:rPr kumimoji="0" lang="ko-KR" altLang="en-US" sz="2800" b="0" i="0" u="none" strike="noStrike" kern="1200" cap="none" normalizeH="0">
                <a:solidFill>
                  <a:schemeClr val="tx1"/>
                </a:solidFill>
                <a:latin typeface="HY헤드라인M"/>
                <a:ea typeface="HY헤드라인M"/>
              </a:rPr>
              <a:t>자료형 </a:t>
            </a:r>
            <a:r>
              <a:rPr kumimoji="0" lang="en-US" altLang="ko-KR" sz="2800" b="0" i="0" u="none" strike="noStrike" kern="1200" cap="none" normalizeH="0">
                <a:solidFill>
                  <a:schemeClr val="tx1"/>
                </a:solidFill>
                <a:latin typeface="HY헤드라인M"/>
                <a:ea typeface="HY헤드라인M"/>
              </a:rPr>
              <a:t>– String, List, Dictionary, Tuple</a:t>
            </a:r>
            <a:endParaRPr kumimoji="0" lang="en-US" altLang="ko-KR" sz="2800" b="0" i="0" u="none" strike="noStrike" kern="1200" cap="none" normalizeH="0">
              <a:solidFill>
                <a:schemeClr val="tx1"/>
              </a:solidFill>
              <a:latin typeface="HY헤드라인M"/>
              <a:ea typeface="HY헤드라인M"/>
            </a:endParaRPr>
          </a:p>
          <a:p>
            <a:pPr marL="342900" lvl="0" indent="-342900" algn="l" defTabSz="858145" rtl="0" eaLnBrk="1" latinLnBrk="1" hangingPunct="1">
              <a:spcBef>
                <a:spcPct val="20000"/>
              </a:spcBef>
              <a:buFont typeface="Wingdings"/>
              <a:buChar char="v"/>
              <a:defRPr lang="ko-KR" altLang="en-US"/>
            </a:pPr>
            <a:endParaRPr kumimoji="0" lang="en-US" altLang="ko-KR" sz="2800" b="0" i="0" u="none" strike="noStrike" kern="1200" cap="none" normalizeH="0">
              <a:solidFill>
                <a:schemeClr val="tx1"/>
              </a:solidFill>
              <a:latin typeface="HY헤드라인M"/>
              <a:ea typeface="HY헤드라인M"/>
            </a:endParaRPr>
          </a:p>
          <a:p>
            <a:pPr marL="342900" lvl="0" indent="-342900" algn="l" defTabSz="858145" rtl="0" eaLnBrk="1" latinLnBrk="1" hangingPunct="1">
              <a:spcBef>
                <a:spcPct val="20000"/>
              </a:spcBef>
              <a:buFont typeface="Wingdings"/>
              <a:buChar char="v"/>
              <a:defRPr lang="ko-KR" altLang="en-US"/>
            </a:pPr>
            <a:r>
              <a:rPr lang="ko-KR" altLang="en-US" sz="2800">
                <a:latin typeface="HY헤드라인M"/>
                <a:ea typeface="HY헤드라인M"/>
              </a:rPr>
              <a:t>조건문 </a:t>
            </a:r>
            <a:r>
              <a:rPr lang="en-US" altLang="ko-KR" sz="2800">
                <a:latin typeface="HY헤드라인M"/>
                <a:ea typeface="HY헤드라인M"/>
              </a:rPr>
              <a:t>&amp; </a:t>
            </a:r>
            <a:r>
              <a:rPr lang="ko-KR" altLang="en-US" sz="2800">
                <a:latin typeface="HY헤드라인M"/>
                <a:ea typeface="HY헤드라인M"/>
              </a:rPr>
              <a:t>반복문</a:t>
            </a:r>
            <a:endParaRPr lang="ko-KR" altLang="en-US" sz="2800">
              <a:latin typeface="HY헤드라인M"/>
              <a:ea typeface="HY헤드라인M"/>
            </a:endParaRPr>
          </a:p>
          <a:p>
            <a:pPr marL="742950" lvl="1" indent="-285750" algn="l" defTabSz="858145" rtl="0" eaLnBrk="1" latinLnBrk="1" hangingPunct="1">
              <a:spcBef>
                <a:spcPct val="20000"/>
              </a:spcBef>
              <a:buFont typeface="Wingdings"/>
              <a:buChar char="§"/>
              <a:defRPr lang="ko-KR" altLang="en-US"/>
            </a:pPr>
            <a:endParaRPr kumimoji="0" lang="en-US" altLang="ko-KR" sz="2400" b="0" i="0" u="none" strike="noStrike" kern="1200" cap="none" normalizeH="0">
              <a:solidFill>
                <a:schemeClr val="tx1"/>
              </a:solidFill>
              <a:latin typeface="HY헤드라인M"/>
              <a:ea typeface="HY헤드라인M"/>
            </a:endParaRPr>
          </a:p>
          <a:p>
            <a:pPr marL="342900" lvl="0" indent="-342900" algn="l" defTabSz="858145" rtl="0" eaLnBrk="1" latinLnBrk="1" hangingPunct="1">
              <a:spcBef>
                <a:spcPct val="20000"/>
              </a:spcBef>
              <a:buFont typeface="Wingdings"/>
              <a:buChar char="v"/>
              <a:defRPr lang="ko-KR" altLang="en-US"/>
            </a:pPr>
            <a:r>
              <a:rPr kumimoji="0" lang="ko-KR" altLang="en-US" sz="2800" b="0" i="0" u="none" strike="noStrike" kern="1200" cap="none" normalizeH="0">
                <a:solidFill>
                  <a:schemeClr val="tx1"/>
                </a:solidFill>
                <a:latin typeface="HY헤드라인M"/>
                <a:ea typeface="HY헤드라인M"/>
              </a:rPr>
              <a:t>함수 </a:t>
            </a:r>
            <a:r>
              <a:rPr kumimoji="0" lang="en-US" altLang="ko-KR" sz="2800" b="0" i="0" u="none" strike="noStrike" kern="1200" cap="none" normalizeH="0">
                <a:solidFill>
                  <a:schemeClr val="tx1"/>
                </a:solidFill>
                <a:latin typeface="HY헤드라인M"/>
                <a:ea typeface="HY헤드라인M"/>
              </a:rPr>
              <a:t>&amp; </a:t>
            </a:r>
            <a:r>
              <a:rPr kumimoji="0" lang="ko-KR" altLang="en-US" sz="2800" b="0" i="0" u="none" strike="noStrike" kern="1200" cap="none" normalizeH="0">
                <a:solidFill>
                  <a:schemeClr val="tx1"/>
                </a:solidFill>
                <a:latin typeface="HY헤드라인M"/>
                <a:ea typeface="HY헤드라인M"/>
              </a:rPr>
              <a:t>모듈</a:t>
            </a:r>
            <a:endParaRPr kumimoji="0" lang="ko-KR" altLang="en-US" sz="2800" b="0" i="0" u="none" strike="noStrike" kern="1200" cap="none" normalizeH="0">
              <a:solidFill>
                <a:schemeClr val="tx1"/>
              </a:solidFill>
              <a:latin typeface="HY헤드라인M"/>
              <a:ea typeface="HY헤드라인M"/>
            </a:endParaRPr>
          </a:p>
          <a:p>
            <a:pPr marL="342900" lvl="0" indent="-342900" algn="l" defTabSz="858145" rtl="0" eaLnBrk="1" latinLnBrk="1" hangingPunct="1">
              <a:spcBef>
                <a:spcPct val="20000"/>
              </a:spcBef>
              <a:buFont typeface="Wingdings"/>
              <a:buChar char="v"/>
              <a:defRPr lang="ko-KR" altLang="en-US"/>
            </a:pPr>
            <a:endParaRPr kumimoji="0" lang="ko-KR" altLang="en-US" sz="2800" b="0" i="0" u="none" strike="noStrike" kern="1200" cap="none" normalizeH="0">
              <a:solidFill>
                <a:schemeClr val="tx1"/>
              </a:solidFill>
              <a:latin typeface="HY헤드라인M"/>
              <a:ea typeface="HY헤드라인M"/>
            </a:endParaRPr>
          </a:p>
          <a:p>
            <a:pPr marL="342900" lvl="0" indent="-342900" algn="l" defTabSz="858145" rtl="0" eaLnBrk="1" latinLnBrk="1" hangingPunct="1">
              <a:spcBef>
                <a:spcPct val="20000"/>
              </a:spcBef>
              <a:buFont typeface="Wingdings"/>
              <a:buChar char="v"/>
              <a:defRPr lang="ko-KR" altLang="en-US"/>
            </a:pPr>
            <a:r>
              <a:rPr kumimoji="0" lang="en-US" altLang="ko-KR" sz="2800" b="0" i="0" u="none" strike="noStrike" kern="1200" cap="none" normalizeH="0">
                <a:solidFill>
                  <a:schemeClr val="tx1"/>
                </a:solidFill>
                <a:latin typeface="HY헤드라인M"/>
                <a:ea typeface="HY헤드라인M"/>
              </a:rPr>
              <a:t>Python</a:t>
            </a:r>
            <a:r>
              <a:rPr kumimoji="0" lang="ko-KR" altLang="en-US" sz="2800" b="0" i="0" u="none" strike="noStrike" kern="1200" cap="none" normalizeH="0">
                <a:solidFill>
                  <a:schemeClr val="tx1"/>
                </a:solidFill>
                <a:latin typeface="HY헤드라인M"/>
                <a:ea typeface="HY헤드라인M"/>
              </a:rPr>
              <a:t> 실습</a:t>
            </a:r>
            <a:endParaRPr kumimoji="0" lang="ko-KR" altLang="en-US" sz="2800" b="0" i="0" u="none" strike="noStrike" kern="1200" cap="none" normalizeH="0">
              <a:solidFill>
                <a:schemeClr val="tx1"/>
              </a:solidFill>
              <a:latin typeface="HY헤드라인M"/>
              <a:ea typeface="HY헤드라인M"/>
            </a:endParaRPr>
          </a:p>
          <a:p>
            <a:pPr marL="342900" lvl="0" indent="-342900" algn="l" defTabSz="858145" rtl="0" eaLnBrk="1" latinLnBrk="1" hangingPunct="1">
              <a:spcBef>
                <a:spcPct val="20000"/>
              </a:spcBef>
              <a:buFont typeface="Wingdings"/>
              <a:buChar char="v"/>
              <a:defRPr lang="ko-KR" altLang="en-US"/>
            </a:pPr>
            <a:endParaRPr kumimoji="0" lang="en-US" altLang="ko-KR" sz="2800" b="0" i="0" u="none" strike="noStrike" kern="1200" cap="none" normalizeH="0">
              <a:solidFill>
                <a:schemeClr val="tx1"/>
              </a:solidFill>
              <a:latin typeface="HY헤드라인M"/>
              <a:ea typeface="HY헤드라인M"/>
            </a:endParaRPr>
          </a:p>
          <a:p>
            <a:pPr marL="742950" lvl="1" indent="-285750" algn="l" defTabSz="858145" rtl="0" eaLnBrk="1" latinLnBrk="1" hangingPunct="1">
              <a:spcBef>
                <a:spcPct val="20000"/>
              </a:spcBef>
              <a:buFont typeface="Wingdings"/>
              <a:buChar char="§"/>
              <a:defRPr lang="ko-KR" altLang="en-US"/>
            </a:pPr>
            <a:endParaRPr kumimoji="0" lang="ko-KR" altLang="en-US" sz="2400" b="0" i="0" u="none" strike="noStrike" kern="1200" cap="none" normalizeH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0" y="0"/>
            <a:ext cx="9120336" cy="1340768"/>
          </a:xfrm>
          <a:prstGeom prst="rect">
            <a:avLst/>
          </a:prstGeom>
          <a:solidFill>
            <a:srgbClr val="008000">
              <a:alpha val="15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/>
        </p:nvSpPr>
        <p:spPr>
          <a:xfrm>
            <a:off x="457199" y="274638"/>
            <a:ext cx="8219257" cy="922114"/>
          </a:xfrm>
          <a:prstGeom prst="rect">
            <a:avLst/>
          </a:prstGeom>
          <a:ln/>
        </p:spPr>
        <p:txBody>
          <a:bodyPr vert="horz" lIns="91440" tIns="45720" rIns="91440" bIns="45720" anchor="ctr">
            <a:normAutofit/>
          </a:bodyPr>
          <a:lstStyle/>
          <a:p>
            <a:pPr defTabSz="73218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3600" b="1" i="0" u="none" strike="noStrike" kern="1200" cap="none" normalizeH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Python</a:t>
            </a:r>
            <a:r>
              <a:rPr kumimoji="0" lang="ko-KR" altLang="en-US" sz="3600" b="1" i="0" u="none" strike="noStrike" kern="1200" cap="none" normalizeH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실습1 </a:t>
            </a:r>
            <a:r>
              <a:rPr kumimoji="0" lang="ko-KR" altLang="en-US" sz="2400" b="1" i="0" u="none" strike="noStrike" kern="1200" cap="none" normalizeH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- 반복문 익히기</a:t>
            </a:r>
            <a:endParaRPr kumimoji="0" lang="ko-KR" altLang="en-US" sz="2400" b="1" i="0" u="none" strike="noStrike" kern="1200" cap="none" normalizeH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15335" y="6553200"/>
            <a:ext cx="1905000" cy="304800"/>
          </a:xfrm>
        </p:spPr>
        <p:txBody>
          <a:bodyPr vert="horz" wrap="square" lIns="91440" tIns="45720" rIns="91440" bIns="45720" anchor="t" anchorCtr="0"/>
          <a:lstStyle/>
          <a:p>
            <a:pPr>
              <a:defRPr lang="ko-KR"/>
            </a:pPr>
            <a:fld id="{F251FC4B-2FCA-45B1-B450-CC40EFB80313}" type="slidenum">
              <a:rPr lang="en-US" altLang="ko-KR"/>
              <a:pPr>
                <a:defRPr lang="ko-KR"/>
              </a:pPr>
              <a:t>20</a:t>
            </a:fld>
            <a:endParaRPr lang="en-US" altLang="ko-KR"/>
          </a:p>
        </p:txBody>
      </p:sp>
      <p:sp>
        <p:nvSpPr>
          <p:cNvPr id="16" name=""/>
          <p:cNvSpPr txBox="1"/>
          <p:nvPr/>
        </p:nvSpPr>
        <p:spPr>
          <a:xfrm>
            <a:off x="407368" y="1648056"/>
            <a:ext cx="8496944" cy="817014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v"/>
              <a:defRPr lang="ko-KR" altLang="en-US"/>
            </a:pPr>
            <a:r>
              <a:rPr lang="en-US" altLang="ko-KR" sz="2400"/>
              <a:t>Q1) </a:t>
            </a:r>
            <a:r>
              <a:rPr lang="ko-KR" altLang="en-US" sz="2400"/>
              <a:t>사용자로부터 리스트를 입력 받아, </a:t>
            </a:r>
            <a:r>
              <a:rPr lang="ko-KR" altLang="en-US" sz="2400" b="1">
                <a:solidFill>
                  <a:srgbClr val="0000ff"/>
                </a:solidFill>
              </a:rPr>
              <a:t>원소들의 합</a:t>
            </a:r>
            <a:r>
              <a:rPr lang="ko-KR" altLang="en-US" sz="2400"/>
              <a:t>을 출력하는 프로그램을 작성하시오</a:t>
            </a:r>
            <a:endParaRPr lang="ko-KR" altLang="en-US" sz="2400"/>
          </a:p>
        </p:txBody>
      </p:sp>
      <p:sp>
        <p:nvSpPr>
          <p:cNvPr id="17" name=""/>
          <p:cNvSpPr txBox="1"/>
          <p:nvPr/>
        </p:nvSpPr>
        <p:spPr>
          <a:xfrm>
            <a:off x="407368" y="4088149"/>
            <a:ext cx="8496944" cy="824846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v"/>
              <a:defRPr lang="ko-KR" altLang="en-US"/>
            </a:pPr>
            <a:r>
              <a:rPr lang="en-US" altLang="ko-KR" sz="2400"/>
              <a:t>Q2) </a:t>
            </a:r>
            <a:r>
              <a:rPr lang="ko-KR" altLang="en-US" sz="2400"/>
              <a:t>사용자로부터 리스트를 입력 받아, </a:t>
            </a:r>
            <a:r>
              <a:rPr lang="ko-KR" altLang="en-US" sz="2400" b="1">
                <a:solidFill>
                  <a:srgbClr val="0000ff"/>
                </a:solidFill>
              </a:rPr>
              <a:t>원소들 중 양수들의 합</a:t>
            </a:r>
            <a:r>
              <a:rPr lang="ko-KR" altLang="en-US" sz="2400"/>
              <a:t>을 출력하는 프로그램을 작성하시오</a:t>
            </a:r>
            <a:endParaRPr lang="ko-KR" altLang="en-US" sz="2400"/>
          </a:p>
        </p:txBody>
      </p:sp>
      <p:sp>
        <p:nvSpPr>
          <p:cNvPr id="18" name=""/>
          <p:cNvSpPr txBox="1"/>
          <p:nvPr/>
        </p:nvSpPr>
        <p:spPr>
          <a:xfrm>
            <a:off x="947427" y="2604366"/>
            <a:ext cx="6228693" cy="824634"/>
          </a:xfrm>
          <a:prstGeom prst="rect">
            <a:avLst/>
          </a:prstGeom>
        </p:spPr>
        <p:txBody>
          <a:bodyPr wrap="square">
            <a:spAutoFit/>
          </a:bodyPr>
          <a:p>
            <a:pPr marL="342720" indent="-342720">
              <a:buFont typeface="Arial"/>
              <a:buChar char="•"/>
              <a:defRPr lang="ko-KR" altLang="en-US"/>
            </a:pPr>
            <a:r>
              <a:rPr lang="ko-KR" altLang="en-US" sz="2400"/>
              <a:t>입력) [1, 2, 3, 4] ➡ 출력) 10</a:t>
            </a:r>
            <a:endParaRPr lang="ko-KR" altLang="en-US" sz="2400"/>
          </a:p>
          <a:p>
            <a:pPr marL="342720" indent="-342720">
              <a:buFont typeface="Arial"/>
              <a:buChar char="•"/>
              <a:defRPr lang="ko-KR" altLang="en-US"/>
            </a:pPr>
            <a:r>
              <a:rPr lang="ko-KR" altLang="en-US" sz="2400"/>
              <a:t>입력) [1, -1, 3, -3] ➡ 출력) 0</a:t>
            </a:r>
            <a:endParaRPr lang="ko-KR" altLang="en-US" sz="2400"/>
          </a:p>
        </p:txBody>
      </p:sp>
      <p:sp>
        <p:nvSpPr>
          <p:cNvPr id="19" name=""/>
          <p:cNvSpPr txBox="1"/>
          <p:nvPr/>
        </p:nvSpPr>
        <p:spPr>
          <a:xfrm>
            <a:off x="947428" y="5124646"/>
            <a:ext cx="6228693" cy="824634"/>
          </a:xfrm>
          <a:prstGeom prst="rect">
            <a:avLst/>
          </a:prstGeom>
        </p:spPr>
        <p:txBody>
          <a:bodyPr wrap="square">
            <a:spAutoFit/>
          </a:bodyPr>
          <a:p>
            <a:pPr marL="342720" indent="-342720">
              <a:buFont typeface="Arial"/>
              <a:buChar char="•"/>
              <a:defRPr lang="ko-KR" altLang="en-US"/>
            </a:pPr>
            <a:r>
              <a:rPr lang="ko-KR" altLang="en-US" sz="2400"/>
              <a:t>입력) [1, 2, 3, 4] ➡ 출력) 10</a:t>
            </a:r>
            <a:endParaRPr lang="ko-KR" altLang="en-US" sz="2400"/>
          </a:p>
          <a:p>
            <a:pPr marL="342720" indent="-342720">
              <a:buFont typeface="Arial"/>
              <a:buChar char="•"/>
              <a:defRPr lang="ko-KR" altLang="en-US"/>
            </a:pPr>
            <a:r>
              <a:rPr lang="ko-KR" altLang="en-US" sz="2400"/>
              <a:t>입력) [1, -1, 3, -3] ➡ 출력) 4</a:t>
            </a: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0" y="0"/>
            <a:ext cx="9120336" cy="1340768"/>
          </a:xfrm>
          <a:prstGeom prst="rect">
            <a:avLst/>
          </a:prstGeom>
          <a:solidFill>
            <a:srgbClr val="008000">
              <a:alpha val="15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/>
        </p:nvSpPr>
        <p:spPr>
          <a:xfrm>
            <a:off x="457199" y="274638"/>
            <a:ext cx="8219257" cy="922114"/>
          </a:xfrm>
          <a:prstGeom prst="rect">
            <a:avLst/>
          </a:prstGeom>
          <a:ln/>
        </p:spPr>
        <p:txBody>
          <a:bodyPr vert="horz" lIns="91440" tIns="45720" rIns="91440" bIns="45720" anchor="ctr">
            <a:normAutofit/>
          </a:bodyPr>
          <a:lstStyle/>
          <a:p>
            <a:pPr defTabSz="73218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3600" b="1" i="0" u="none" strike="noStrike" kern="1200" cap="none" normalizeH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Python</a:t>
            </a:r>
            <a:r>
              <a:rPr kumimoji="0" lang="ko-KR" altLang="en-US" sz="3600" b="1" i="0" u="none" strike="noStrike" kern="1200" cap="none" normalizeH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실습2 </a:t>
            </a:r>
            <a:r>
              <a:rPr kumimoji="0" lang="ko-KR" altLang="en-US" sz="2400" b="1" i="0" u="none" strike="noStrike" kern="1200" cap="none" normalizeH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- 모듈 익히기</a:t>
            </a:r>
            <a:endParaRPr kumimoji="0" lang="ko-KR" altLang="en-US" sz="2400" b="1" i="0" u="none" strike="noStrike" kern="1200" cap="none" normalizeH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15335" y="6553200"/>
            <a:ext cx="1905000" cy="304800"/>
          </a:xfrm>
        </p:spPr>
        <p:txBody>
          <a:bodyPr vert="horz" wrap="square" lIns="91440" tIns="45720" rIns="91440" bIns="45720" anchor="t" anchorCtr="0"/>
          <a:lstStyle/>
          <a:p>
            <a:pPr>
              <a:defRPr lang="ko-KR"/>
            </a:pPr>
            <a:fld id="{F251FC4B-2FCA-45B1-B450-CC40EFB80313}" type="slidenum">
              <a:rPr lang="en-US" altLang="ko-KR"/>
              <a:pPr>
                <a:defRPr lang="ko-KR"/>
              </a:pPr>
              <a:t>21</a:t>
            </a:fld>
            <a:endParaRPr lang="en-US" altLang="ko-KR"/>
          </a:p>
        </p:txBody>
      </p:sp>
      <p:sp>
        <p:nvSpPr>
          <p:cNvPr id="16" name=""/>
          <p:cNvSpPr txBox="1"/>
          <p:nvPr/>
        </p:nvSpPr>
        <p:spPr>
          <a:xfrm>
            <a:off x="407368" y="1648056"/>
            <a:ext cx="8496944" cy="1178964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v"/>
              <a:defRPr lang="ko-KR" altLang="en-US"/>
            </a:pPr>
            <a:r>
              <a:rPr lang="en-US" altLang="ko-KR" sz="2400"/>
              <a:t>Q</a:t>
            </a:r>
            <a:r>
              <a:rPr lang="ko-KR" altLang="en-US" sz="2400"/>
              <a:t>3</a:t>
            </a:r>
            <a:r>
              <a:rPr lang="en-US" altLang="ko-KR" sz="2400"/>
              <a:t>) math</a:t>
            </a:r>
            <a:r>
              <a:rPr lang="ko-KR" altLang="en-US" sz="2400"/>
              <a:t> 모듈을 </a:t>
            </a:r>
            <a:r>
              <a:rPr lang="en-US" altLang="ko-KR" sz="2400"/>
              <a:t>import</a:t>
            </a:r>
            <a:r>
              <a:rPr lang="ko-KR" altLang="en-US" sz="2400"/>
              <a:t>해서, 사용자로부터 숫자(반지름)를 입력 받아, </a:t>
            </a:r>
            <a:r>
              <a:rPr lang="ko-KR" altLang="en-US" sz="2400" b="1">
                <a:solidFill>
                  <a:srgbClr val="0000ff"/>
                </a:solidFill>
              </a:rPr>
              <a:t>원의 넓이와 둘레</a:t>
            </a:r>
            <a:r>
              <a:rPr lang="ko-KR" altLang="en-US" sz="2400"/>
              <a:t>를 출력하는 프로그램을 작성하시오</a:t>
            </a:r>
            <a:endParaRPr lang="ko-KR" altLang="en-US" sz="2400"/>
          </a:p>
        </p:txBody>
      </p:sp>
      <p:sp>
        <p:nvSpPr>
          <p:cNvPr id="17" name=""/>
          <p:cNvSpPr txBox="1"/>
          <p:nvPr/>
        </p:nvSpPr>
        <p:spPr>
          <a:xfrm>
            <a:off x="407368" y="4088148"/>
            <a:ext cx="8496944" cy="824846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v"/>
              <a:defRPr lang="ko-KR" altLang="en-US"/>
            </a:pPr>
            <a:r>
              <a:rPr lang="en-US" altLang="ko-KR" sz="2400"/>
              <a:t>Q</a:t>
            </a:r>
            <a:r>
              <a:rPr lang="ko-KR" altLang="en-US" sz="2400"/>
              <a:t>4</a:t>
            </a:r>
            <a:r>
              <a:rPr lang="en-US" altLang="ko-KR" sz="2400"/>
              <a:t>) math</a:t>
            </a:r>
            <a:r>
              <a:rPr lang="ko-KR" altLang="en-US" sz="2400"/>
              <a:t> 모듈을 </a:t>
            </a:r>
            <a:r>
              <a:rPr lang="en-US" altLang="ko-KR" sz="2400"/>
              <a:t>import</a:t>
            </a:r>
            <a:r>
              <a:rPr lang="ko-KR" altLang="en-US" sz="2400"/>
              <a:t>해서, </a:t>
            </a:r>
            <a:r>
              <a:rPr lang="ko-KR" altLang="en-US" sz="2400" b="1">
                <a:solidFill>
                  <a:srgbClr val="0000ff"/>
                </a:solidFill>
              </a:rPr>
              <a:t>10팩토리얼, 루트 10, 코싸인 0도</a:t>
            </a:r>
            <a:r>
              <a:rPr lang="ko-KR" altLang="en-US" sz="2400"/>
              <a:t>를 출력하는 프로그램을 만드시오</a:t>
            </a:r>
            <a:endParaRPr lang="ko-KR" altLang="en-US" sz="2400"/>
          </a:p>
        </p:txBody>
      </p:sp>
      <p:sp>
        <p:nvSpPr>
          <p:cNvPr id="18" name=""/>
          <p:cNvSpPr txBox="1"/>
          <p:nvPr/>
        </p:nvSpPr>
        <p:spPr>
          <a:xfrm>
            <a:off x="947427" y="2820199"/>
            <a:ext cx="6228693" cy="824825"/>
          </a:xfrm>
          <a:prstGeom prst="rect">
            <a:avLst/>
          </a:prstGeom>
        </p:spPr>
        <p:txBody>
          <a:bodyPr wrap="square">
            <a:spAutoFit/>
          </a:bodyPr>
          <a:p>
            <a:pPr marL="342720" indent="-342720">
              <a:buFont typeface="Arial"/>
              <a:buChar char="•"/>
              <a:defRPr lang="ko-KR" altLang="en-US"/>
            </a:pPr>
            <a:r>
              <a:rPr lang="ko-KR" altLang="en-US" sz="2400"/>
              <a:t>입력) 1 ➡ 출력) 3.1415..., 6.2831...</a:t>
            </a:r>
            <a:endParaRPr lang="ko-KR" altLang="en-US" sz="2400"/>
          </a:p>
          <a:p>
            <a:pPr marL="342720" indent="-342720">
              <a:buFont typeface="Arial"/>
              <a:buChar char="•"/>
              <a:defRPr lang="ko-KR" altLang="en-US"/>
            </a:pP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0" y="0"/>
            <a:ext cx="9120336" cy="1340768"/>
          </a:xfrm>
          <a:prstGeom prst="rect">
            <a:avLst/>
          </a:prstGeom>
          <a:solidFill>
            <a:srgbClr val="008000">
              <a:alpha val="15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/>
        </p:nvSpPr>
        <p:spPr>
          <a:xfrm>
            <a:off x="457199" y="274638"/>
            <a:ext cx="8219257" cy="922114"/>
          </a:xfrm>
          <a:prstGeom prst="rect">
            <a:avLst/>
          </a:prstGeom>
          <a:ln/>
        </p:spPr>
        <p:txBody>
          <a:bodyPr vert="horz" lIns="91440" tIns="45720" rIns="91440" bIns="45720" anchor="ctr">
            <a:normAutofit/>
          </a:bodyPr>
          <a:lstStyle/>
          <a:p>
            <a:pPr defTabSz="73218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3600" b="1" i="0" u="none" strike="noStrike" kern="1200" cap="none" normalizeH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Python</a:t>
            </a:r>
            <a:r>
              <a:rPr kumimoji="0" lang="ko-KR" altLang="en-US" sz="3600" b="1" i="0" u="none" strike="noStrike" kern="1200" cap="none" normalizeH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실습3 </a:t>
            </a:r>
            <a:r>
              <a:rPr kumimoji="0" lang="ko-KR" altLang="en-US" sz="2400" b="1" i="0" u="none" strike="noStrike" kern="1200" cap="none" normalizeH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- 함수 익히기</a:t>
            </a:r>
            <a:endParaRPr kumimoji="0" lang="ko-KR" altLang="en-US" sz="2400" b="1" i="0" u="none" strike="noStrike" kern="1200" cap="none" normalizeH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15335" y="6553200"/>
            <a:ext cx="1905000" cy="304800"/>
          </a:xfrm>
        </p:spPr>
        <p:txBody>
          <a:bodyPr vert="horz" wrap="square" lIns="91440" tIns="45720" rIns="91440" bIns="45720" anchor="t" anchorCtr="0"/>
          <a:lstStyle/>
          <a:p>
            <a:pPr>
              <a:defRPr lang="ko-KR"/>
            </a:pPr>
            <a:fld id="{F251FC4B-2FCA-45B1-B450-CC40EFB80313}" type="slidenum">
              <a:rPr lang="en-US" altLang="ko-KR"/>
              <a:pPr>
                <a:defRPr lang="ko-KR"/>
              </a:pPr>
              <a:t>22</a:t>
            </a:fld>
            <a:endParaRPr lang="en-US" altLang="ko-KR"/>
          </a:p>
        </p:txBody>
      </p:sp>
      <p:sp>
        <p:nvSpPr>
          <p:cNvPr id="16" name=""/>
          <p:cNvSpPr txBox="1"/>
          <p:nvPr/>
        </p:nvSpPr>
        <p:spPr>
          <a:xfrm>
            <a:off x="407368" y="1648056"/>
            <a:ext cx="8496944" cy="817014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v"/>
              <a:defRPr lang="ko-KR" altLang="en-US"/>
            </a:pPr>
            <a:r>
              <a:rPr lang="en-US" altLang="ko-KR" sz="2400"/>
              <a:t>Q</a:t>
            </a:r>
            <a:r>
              <a:rPr lang="ko-KR" altLang="en-US" sz="2400"/>
              <a:t>5</a:t>
            </a:r>
            <a:r>
              <a:rPr lang="en-US" altLang="ko-KR" sz="2400"/>
              <a:t>) </a:t>
            </a:r>
            <a:r>
              <a:rPr lang="ko-KR" altLang="en-US" sz="2400"/>
              <a:t>사용자로부터 숫자</a:t>
            </a:r>
            <a:r>
              <a:rPr lang="en-US" altLang="ko-KR" sz="2400"/>
              <a:t>(n)</a:t>
            </a:r>
            <a:r>
              <a:rPr lang="ko-KR" altLang="en-US" sz="2400"/>
              <a:t>를 입력 받아, </a:t>
            </a:r>
            <a:r>
              <a:rPr lang="en-US" altLang="ko-KR" sz="2400" b="1">
                <a:solidFill>
                  <a:srgbClr val="0000ff"/>
                </a:solidFill>
              </a:rPr>
              <a:t>n^3</a:t>
            </a:r>
            <a:r>
              <a:rPr lang="ko-KR" altLang="en-US" sz="2400" b="1">
                <a:solidFill>
                  <a:srgbClr val="0000ff"/>
                </a:solidFill>
              </a:rPr>
              <a:t>이 큰지, </a:t>
            </a:r>
            <a:r>
              <a:rPr lang="en-US" altLang="ko-KR" sz="2400" b="1">
                <a:solidFill>
                  <a:srgbClr val="0000ff"/>
                </a:solidFill>
              </a:rPr>
              <a:t>n!</a:t>
            </a:r>
            <a:r>
              <a:rPr lang="ko-KR" altLang="en-US" sz="2400" b="1">
                <a:solidFill>
                  <a:srgbClr val="0000ff"/>
                </a:solidFill>
              </a:rPr>
              <a:t>이 큰지 판단</a:t>
            </a:r>
            <a:r>
              <a:rPr lang="ko-KR" altLang="en-US" sz="2400"/>
              <a:t>하는 프로그램을 작성하시오</a:t>
            </a:r>
            <a:endParaRPr lang="ko-KR" altLang="en-US" sz="2400"/>
          </a:p>
        </p:txBody>
      </p:sp>
      <p:sp>
        <p:nvSpPr>
          <p:cNvPr id="17" name=""/>
          <p:cNvSpPr txBox="1"/>
          <p:nvPr/>
        </p:nvSpPr>
        <p:spPr>
          <a:xfrm>
            <a:off x="407368" y="4088148"/>
            <a:ext cx="8496944" cy="824846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v"/>
              <a:defRPr lang="ko-KR" altLang="en-US"/>
            </a:pPr>
            <a:r>
              <a:rPr lang="en-US" altLang="ko-KR" sz="2400"/>
              <a:t>Q6) </a:t>
            </a:r>
            <a:r>
              <a:rPr lang="ko-KR" altLang="en-US" sz="2400"/>
              <a:t>사용자로부터 리스트를 입력 받아, </a:t>
            </a:r>
            <a:r>
              <a:rPr lang="ko-KR" altLang="en-US" sz="2400" b="1">
                <a:solidFill>
                  <a:srgbClr val="0000ff"/>
                </a:solidFill>
              </a:rPr>
              <a:t>원소들을 크기순으로 정렬하는</a:t>
            </a:r>
            <a:r>
              <a:rPr lang="ko-KR" altLang="en-US" sz="2400"/>
              <a:t>을 출력하는 프로그램을 작성하시오</a:t>
            </a:r>
            <a:endParaRPr lang="ko-KR" altLang="en-US" sz="2400"/>
          </a:p>
        </p:txBody>
      </p:sp>
      <p:sp>
        <p:nvSpPr>
          <p:cNvPr id="18" name=""/>
          <p:cNvSpPr txBox="1"/>
          <p:nvPr/>
        </p:nvSpPr>
        <p:spPr>
          <a:xfrm>
            <a:off x="947427" y="2604366"/>
            <a:ext cx="6228693" cy="824634"/>
          </a:xfrm>
          <a:prstGeom prst="rect">
            <a:avLst/>
          </a:prstGeom>
        </p:spPr>
        <p:txBody>
          <a:bodyPr wrap="square">
            <a:spAutoFit/>
          </a:bodyPr>
          <a:p>
            <a:pPr marL="342720" indent="-342720">
              <a:buFont typeface="Arial"/>
              <a:buChar char="•"/>
              <a:defRPr lang="ko-KR" altLang="en-US"/>
            </a:pPr>
            <a:r>
              <a:rPr lang="ko-KR" altLang="en-US" sz="2400"/>
              <a:t>입력) 2 ➡ 출력) "</a:t>
            </a:r>
            <a:r>
              <a:rPr lang="en-US" altLang="ko-KR" sz="2400"/>
              <a:t>n^3</a:t>
            </a:r>
            <a:r>
              <a:rPr lang="ko-KR" altLang="en-US" sz="2400"/>
              <a:t>이 더 큽니다"</a:t>
            </a:r>
            <a:endParaRPr lang="ko-KR" altLang="en-US" sz="2400"/>
          </a:p>
          <a:p>
            <a:pPr marL="342720" indent="-342720">
              <a:buFont typeface="Arial"/>
              <a:buChar char="•"/>
              <a:defRPr lang="ko-KR" altLang="en-US"/>
            </a:pPr>
            <a:r>
              <a:rPr lang="ko-KR" altLang="en-US" sz="2400"/>
              <a:t>입력) 6 ➡ 출력) "</a:t>
            </a:r>
            <a:r>
              <a:rPr lang="en-US" altLang="ko-KR" sz="2400"/>
              <a:t>n!</a:t>
            </a:r>
            <a:r>
              <a:rPr lang="ko-KR" altLang="en-US" sz="2400"/>
              <a:t>이 더 큽니다"</a:t>
            </a:r>
            <a:endParaRPr lang="ko-KR" altLang="en-US" sz="2400"/>
          </a:p>
        </p:txBody>
      </p:sp>
      <p:sp>
        <p:nvSpPr>
          <p:cNvPr id="19" name=""/>
          <p:cNvSpPr txBox="1"/>
          <p:nvPr/>
        </p:nvSpPr>
        <p:spPr>
          <a:xfrm>
            <a:off x="947428" y="5124646"/>
            <a:ext cx="7956884" cy="1169474"/>
          </a:xfrm>
          <a:prstGeom prst="rect">
            <a:avLst/>
          </a:prstGeom>
        </p:spPr>
        <p:txBody>
          <a:bodyPr wrap="square">
            <a:spAutoFit/>
          </a:bodyPr>
          <a:p>
            <a:pPr marL="342720" indent="-342720">
              <a:buFont typeface="Arial"/>
              <a:buChar char="•"/>
              <a:defRPr lang="ko-KR" altLang="en-US"/>
            </a:pPr>
            <a:r>
              <a:rPr lang="ko-KR" altLang="en-US" sz="2400"/>
              <a:t>입력) [1, 2, 3, 4] ➡ 출력) [1, 2, 3, 4]</a:t>
            </a:r>
            <a:endParaRPr lang="ko-KR" altLang="en-US" sz="2400"/>
          </a:p>
          <a:p>
            <a:pPr marL="342720" indent="-342720">
              <a:buFont typeface="Arial"/>
              <a:buChar char="•"/>
              <a:defRPr lang="ko-KR" altLang="en-US"/>
            </a:pPr>
            <a:r>
              <a:rPr lang="ko-KR" altLang="en-US" sz="2400"/>
              <a:t>입력) [1, -1, 3, -3] ➡ 출력) [-3, -1, 1, 3]</a:t>
            </a:r>
            <a:endParaRPr lang="ko-KR" altLang="en-US" sz="2400"/>
          </a:p>
          <a:p>
            <a:pPr marL="342720" indent="-342720">
              <a:buFont typeface="Arial"/>
              <a:buChar char="•"/>
              <a:defRPr lang="ko-KR" altLang="en-US"/>
            </a:pPr>
            <a:r>
              <a:rPr lang="ko-KR" altLang="en-US" sz="2300"/>
              <a:t>입력) </a:t>
            </a:r>
            <a:r>
              <a:rPr lang="en-US" altLang="ko-KR" sz="2300"/>
              <a:t>[1, 10, 20, -1, -2, -3]</a:t>
            </a:r>
            <a:r>
              <a:rPr lang="ko-KR" altLang="en-US" sz="2300"/>
              <a:t> ➡ 출력) </a:t>
            </a:r>
            <a:r>
              <a:rPr lang="en-US" altLang="ko-KR" sz="2300"/>
              <a:t>[-3,. -2, -1, 1, 10, 20]</a:t>
            </a:r>
            <a:endParaRPr lang="en-US" altLang="ko-KR" sz="2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120336" cy="1340768"/>
          </a:xfrm>
          <a:prstGeom prst="rect">
            <a:avLst/>
          </a:prstGeom>
          <a:solidFill>
            <a:schemeClr val="accent3">
              <a:alpha val="15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/>
        </p:nvSpPr>
        <p:spPr>
          <a:xfrm>
            <a:off x="457199" y="274638"/>
            <a:ext cx="8219257" cy="922114"/>
          </a:xfrm>
          <a:prstGeom prst="rect">
            <a:avLst/>
          </a:prstGeom>
          <a:ln/>
        </p:spPr>
        <p:txBody>
          <a:bodyPr vert="horz" lIns="91440" tIns="45720" rIns="91440" bIns="45720" anchor="ctr">
            <a:normAutofit/>
          </a:bodyPr>
          <a:lstStyle/>
          <a:p>
            <a:pPr defTabSz="743901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3600" b="1" i="0" u="none" strike="noStrike" kern="1200" cap="none" normalizeH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확인 문제</a:t>
            </a:r>
            <a:endParaRPr kumimoji="0" lang="ko-KR" altLang="en-US" sz="3600" b="1" i="0" u="none" strike="noStrike" kern="1200" cap="none" normalizeH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392" y="1631648"/>
            <a:ext cx="8004726" cy="4119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Clr>
                <a:schemeClr val="accent1"/>
              </a:buClr>
              <a:buNone/>
              <a:defRPr lang="ko-KR" altLang="en-US"/>
            </a:pPr>
            <a:r>
              <a:rPr lang="ko-KR" altLang="en-US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이번 학기에는</a:t>
            </a:r>
            <a:r>
              <a:rPr lang="en-US" altLang="ko-KR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파이썬을 기반으로한 인공지능에 대해서 배울 것입니다</a:t>
            </a:r>
            <a:r>
              <a:rPr lang="en-US" altLang="ko-KR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lang="ko-KR" altLang="en-US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따라서</a:t>
            </a:r>
            <a:r>
              <a:rPr lang="en-US" altLang="ko-KR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최소한의 파이썬 기본지식이 요구됩니다</a:t>
            </a:r>
            <a:r>
              <a:rPr lang="en-US" altLang="ko-KR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lang="ko-KR" altLang="en-US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따라서</a:t>
            </a:r>
            <a:r>
              <a:rPr lang="en-US" altLang="ko-KR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아래 </a:t>
            </a:r>
            <a:r>
              <a:rPr lang="en-US" altLang="ko-KR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lang="ko-KR" altLang="en-US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가지 코드를 </a:t>
            </a:r>
            <a:r>
              <a:rPr lang="ko-KR" altLang="en-US" sz="22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암기하길 권장</a:t>
            </a:r>
            <a:r>
              <a:rPr lang="ko-KR" altLang="en-US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합니다</a:t>
            </a:r>
            <a:r>
              <a:rPr lang="en-US" altLang="ko-KR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.</a:t>
            </a:r>
            <a:br>
              <a:rPr lang="ko-KR" altLang="en-US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</a:br>
            <a:endParaRPr lang="ko-KR" altLang="en-US" sz="2200" b="1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marL="370000" indent="-370000">
              <a:buClr>
                <a:schemeClr val="accent1"/>
              </a:buClr>
              <a:buAutoNum type="arabicPeriod"/>
              <a:defRPr lang="ko-KR" altLang="en-US"/>
            </a:pPr>
            <a:r>
              <a:rPr lang="en-US" altLang="ko-KR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for x in range(1, 10): </a:t>
            </a:r>
            <a:r>
              <a:rPr lang="ko-KR" altLang="en-US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  </a:t>
            </a:r>
            <a:r>
              <a:rPr lang="en-US" altLang="ko-KR" sz="2200" b="1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#x</a:t>
            </a:r>
            <a:r>
              <a:rPr lang="ko-KR" altLang="en-US" sz="2200" b="1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에 </a:t>
            </a:r>
            <a:r>
              <a:rPr lang="en-US" altLang="ko-KR" sz="2200" b="1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lang="ko-KR" altLang="en-US" sz="2200" b="1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부터 </a:t>
            </a:r>
            <a:r>
              <a:rPr lang="en-US" altLang="ko-KR" sz="2200" b="1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9</a:t>
            </a:r>
            <a:r>
              <a:rPr lang="ko-KR" altLang="en-US" sz="2200" b="1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까지가 들어감</a:t>
            </a:r>
            <a:br>
              <a:rPr lang="en-US" altLang="ko-KR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</a:br>
            <a:r>
              <a:rPr lang="en-US" altLang="ko-KR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	print(x)</a:t>
            </a:r>
            <a:r>
              <a:rPr lang="ko-KR" altLang="en-US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                </a:t>
            </a:r>
            <a:r>
              <a:rPr lang="en-US" altLang="ko-KR" sz="2200" b="1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#1</a:t>
            </a:r>
            <a:r>
              <a:rPr lang="ko-KR" altLang="en-US" sz="2200" b="1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부터 </a:t>
            </a:r>
            <a:r>
              <a:rPr lang="en-US" altLang="ko-KR" sz="2200" b="1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9</a:t>
            </a:r>
            <a:r>
              <a:rPr lang="ko-KR" altLang="en-US" sz="2200" b="1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까지가 차례로 출력됨</a:t>
            </a:r>
            <a:br>
              <a:rPr lang="ko-KR" altLang="en-US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</a:br>
            <a:r>
              <a:rPr lang="ko-KR" altLang="en-US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lang="ko-KR" altLang="en-US" sz="2200" b="1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marL="370000" indent="-370000">
              <a:buClr>
                <a:schemeClr val="accent1"/>
              </a:buClr>
              <a:buAutoNum type="arabicPeriod"/>
              <a:defRPr lang="ko-KR" altLang="en-US"/>
            </a:pPr>
            <a:r>
              <a:rPr lang="en-US" altLang="ko-KR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list1 = [2, 3, 4, ‘</a:t>
            </a:r>
            <a:r>
              <a:rPr lang="ko-KR" altLang="en-US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안녕</a:t>
            </a:r>
            <a:r>
              <a:rPr lang="en-US" altLang="ko-KR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’]</a:t>
            </a:r>
            <a:r>
              <a:rPr lang="ko-KR" altLang="en-US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 </a:t>
            </a:r>
            <a:br>
              <a:rPr lang="en-US" altLang="ko-KR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</a:br>
            <a:r>
              <a:rPr lang="en-US" altLang="ko-KR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for y in list1:                 </a:t>
            </a:r>
            <a:r>
              <a:rPr lang="en-US" altLang="ko-KR" sz="2200" b="1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#y</a:t>
            </a:r>
            <a:r>
              <a:rPr lang="ko-KR" altLang="en-US" sz="2200" b="1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에 </a:t>
            </a:r>
            <a:r>
              <a:rPr lang="en-US" altLang="ko-KR" sz="2200" b="1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2, 3, 4, ‘</a:t>
            </a:r>
            <a:r>
              <a:rPr lang="ko-KR" altLang="en-US" sz="2200" b="1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안녕</a:t>
            </a:r>
            <a:r>
              <a:rPr lang="en-US" altLang="ko-KR" sz="2200" b="1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’</a:t>
            </a:r>
            <a:r>
              <a:rPr lang="ko-KR" altLang="en-US" sz="2200" b="1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이 들어감</a:t>
            </a:r>
            <a:br>
              <a:rPr lang="en-US" altLang="ko-KR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</a:br>
            <a:r>
              <a:rPr lang="en-US" altLang="ko-KR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	print(y)</a:t>
            </a:r>
            <a:r>
              <a:rPr lang="ko-KR" altLang="en-US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                 </a:t>
            </a:r>
            <a:r>
              <a:rPr lang="en-US" altLang="ko-KR" sz="2200" b="1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#</a:t>
            </a:r>
            <a:r>
              <a:rPr lang="ko-KR" altLang="en-US" sz="2200" b="1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차례대로 출력됨</a:t>
            </a:r>
            <a:endParaRPr lang="ko-KR" altLang="en-US" sz="2200" b="1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  <a:p>
            <a:pPr marL="370000" indent="-370000">
              <a:buClr>
                <a:schemeClr val="accent1"/>
              </a:buClr>
              <a:buAutoNum type="arabicPeriod"/>
              <a:defRPr lang="ko-KR" altLang="en-US"/>
            </a:pPr>
            <a:endParaRPr lang="ko-KR" altLang="en-US" sz="2200" b="1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marL="370000" indent="-370000">
              <a:buClr>
                <a:schemeClr val="accent1"/>
              </a:buClr>
              <a:buAutoNum type="arabicPeriod"/>
              <a:defRPr lang="ko-KR" altLang="en-US"/>
            </a:pPr>
            <a:endParaRPr lang="ko-KR" altLang="en-US" sz="2200" b="1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48128" y="6553200"/>
            <a:ext cx="1905000" cy="304800"/>
          </a:xfrm>
        </p:spPr>
        <p:txBody>
          <a:bodyPr vert="horz" wrap="square" lIns="91440" tIns="45720" rIns="91440" bIns="45720" anchor="t" anchorCtr="0"/>
          <a:lstStyle/>
          <a:p>
            <a:pPr>
              <a:defRPr lang="ko-KR"/>
            </a:pPr>
            <a:fld id="{F251FC4B-2FCA-45B1-B450-CC40EFB80313}" type="slidenum">
              <a:rPr lang="en-US" altLang="ko-KR"/>
              <a:pPr>
                <a:defRPr lang="ko-KR"/>
              </a:pPr>
              <a:t>23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9120336" cy="6858000"/>
            <a:chOff x="0" y="0"/>
            <a:chExt cx="9120336" cy="6858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8933" y="0"/>
              <a:ext cx="9091403" cy="6858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0"/>
              <a:ext cx="9118800" cy="6858000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gradFill flip="xy" rotWithShape="1"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latin typeface="HY헤드라인M"/>
                <a:ea typeface="HY헤드라인M"/>
                <a:cs typeface="+mn-cs"/>
              </a:rPr>
              <a:t>Any qusetions?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/>
            </a:pPr>
            <a:r>
              <a:rPr lang="ko-KR" altLang="en-US"/>
              <a:t>육군사관학교 컴퓨터과학과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/>
            </a:pPr>
            <a:r>
              <a:rPr lang="ko-KR" altLang="en-US"/>
              <a:t>프로그래밍 기초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/>
            </a:pPr>
            <a:fld id="{AD22CD3B-FDDF-4998-970C-76E6E0BEC65F}" type="slidenum">
              <a:rPr lang="en-US" altLang="en-US"/>
              <a:pPr lvl="0">
                <a:defRPr lang="ko-KR"/>
              </a:pPr>
              <a:t>4</a:t>
            </a:fld>
            <a:endParaRPr lang="en-US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E96A9A-CDA3-4F3C-B48B-307C3C611511}"/>
              </a:ext>
            </a:extLst>
          </p:cNvPr>
          <p:cNvSpPr/>
          <p:nvPr/>
        </p:nvSpPr>
        <p:spPr>
          <a:xfrm>
            <a:off x="842880" y="1634289"/>
            <a:ext cx="2133599" cy="11300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62" dirty="0"/>
              <a:t>명사</a:t>
            </a:r>
            <a:r>
              <a:rPr lang="en-US" altLang="ko-KR" sz="1662" dirty="0"/>
              <a:t>, </a:t>
            </a:r>
            <a:r>
              <a:rPr lang="ko-KR" altLang="en-US" sz="1662" dirty="0"/>
              <a:t>동사</a:t>
            </a:r>
            <a:r>
              <a:rPr lang="en-US" altLang="ko-KR" sz="1662" dirty="0"/>
              <a:t>, </a:t>
            </a:r>
          </a:p>
          <a:p>
            <a:pPr algn="ctr"/>
            <a:r>
              <a:rPr lang="ko-KR" altLang="en-US" sz="1662" dirty="0"/>
              <a:t>형용사</a:t>
            </a:r>
            <a:r>
              <a:rPr lang="en-US" altLang="ko-KR" sz="1662" dirty="0"/>
              <a:t>, </a:t>
            </a:r>
            <a:r>
              <a:rPr lang="ko-KR" altLang="en-US" sz="1662" dirty="0"/>
              <a:t>부사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8ECA87-53DB-4A97-A818-7552D6A8152B}"/>
              </a:ext>
            </a:extLst>
          </p:cNvPr>
          <p:cNvSpPr/>
          <p:nvPr/>
        </p:nvSpPr>
        <p:spPr>
          <a:xfrm>
            <a:off x="4041209" y="2016089"/>
            <a:ext cx="1048062" cy="366404"/>
          </a:xfrm>
          <a:prstGeom prst="rect">
            <a:avLst/>
          </a:prstGeom>
          <a:effectLst>
            <a:outerShdw blurRad="38100" dist="25400" dir="5400000" rotWithShape="0">
              <a:srgbClr val="000000">
                <a:alpha val="75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62" dirty="0"/>
              <a:t>단어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B7840F-BAD7-43D7-9E3D-29095A5CB56C}"/>
              </a:ext>
            </a:extLst>
          </p:cNvPr>
          <p:cNvSpPr/>
          <p:nvPr/>
        </p:nvSpPr>
        <p:spPr>
          <a:xfrm>
            <a:off x="4041209" y="3607519"/>
            <a:ext cx="1048062" cy="3664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62" dirty="0"/>
              <a:t>문장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F21CD5-742F-4183-B42C-E155070C32AD}"/>
              </a:ext>
            </a:extLst>
          </p:cNvPr>
          <p:cNvSpPr/>
          <p:nvPr/>
        </p:nvSpPr>
        <p:spPr>
          <a:xfrm>
            <a:off x="4041209" y="5198948"/>
            <a:ext cx="1048062" cy="3664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62" dirty="0"/>
              <a:t>문단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29AC66-0393-4760-849F-7D87D7803373}"/>
              </a:ext>
            </a:extLst>
          </p:cNvPr>
          <p:cNvSpPr/>
          <p:nvPr/>
        </p:nvSpPr>
        <p:spPr>
          <a:xfrm>
            <a:off x="6154003" y="1634289"/>
            <a:ext cx="2133599" cy="11300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62" dirty="0"/>
              <a:t>Int, float</a:t>
            </a:r>
          </a:p>
          <a:p>
            <a:pPr algn="ctr"/>
            <a:r>
              <a:rPr lang="en-US" altLang="ko-KR" sz="1662" dirty="0"/>
              <a:t>string,</a:t>
            </a:r>
          </a:p>
          <a:p>
            <a:pPr algn="ctr"/>
            <a:r>
              <a:rPr lang="en-US" altLang="ko-KR" sz="1662" dirty="0"/>
              <a:t>list, dictionary, tuple</a:t>
            </a:r>
            <a:endParaRPr lang="ko-KR" altLang="en-US" sz="1662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4DD30C-62FD-4581-A249-D50B5FF288FE}"/>
              </a:ext>
            </a:extLst>
          </p:cNvPr>
          <p:cNvSpPr/>
          <p:nvPr/>
        </p:nvSpPr>
        <p:spPr>
          <a:xfrm>
            <a:off x="842880" y="3229588"/>
            <a:ext cx="2133599" cy="11300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62" dirty="0"/>
              <a:t>1</a:t>
            </a:r>
            <a:r>
              <a:rPr lang="ko-KR" altLang="en-US" sz="1662" dirty="0"/>
              <a:t>형식     </a:t>
            </a:r>
            <a:r>
              <a:rPr lang="en-US" altLang="ko-KR" sz="1662" dirty="0"/>
              <a:t>S+V</a:t>
            </a:r>
          </a:p>
          <a:p>
            <a:pPr algn="ctr"/>
            <a:r>
              <a:rPr lang="en-US" altLang="ko-KR" sz="1662" dirty="0"/>
              <a:t>2</a:t>
            </a:r>
            <a:r>
              <a:rPr lang="ko-KR" altLang="en-US" sz="1662" dirty="0"/>
              <a:t>형식 </a:t>
            </a:r>
            <a:r>
              <a:rPr lang="en-US" altLang="ko-KR" sz="1662" dirty="0"/>
              <a:t>S+V+C</a:t>
            </a:r>
          </a:p>
          <a:p>
            <a:pPr algn="ctr"/>
            <a:r>
              <a:rPr lang="en-US" altLang="ko-KR" sz="1662" dirty="0"/>
              <a:t>3</a:t>
            </a:r>
            <a:r>
              <a:rPr lang="ko-KR" altLang="en-US" sz="1662" dirty="0"/>
              <a:t>형식 </a:t>
            </a:r>
            <a:r>
              <a:rPr lang="en-US" altLang="ko-KR" sz="1662" dirty="0"/>
              <a:t>S+V+O</a:t>
            </a:r>
            <a:endParaRPr lang="ko-KR" altLang="en-US" sz="1662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F1981B-2A77-4D84-8F84-D62D103A6886}"/>
              </a:ext>
            </a:extLst>
          </p:cNvPr>
          <p:cNvSpPr/>
          <p:nvPr/>
        </p:nvSpPr>
        <p:spPr>
          <a:xfrm>
            <a:off x="6154003" y="3229588"/>
            <a:ext cx="2133599" cy="11300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62" dirty="0"/>
              <a:t>print(10 + 10)</a:t>
            </a:r>
          </a:p>
          <a:p>
            <a:pPr algn="ctr"/>
            <a:r>
              <a:rPr lang="en-US" altLang="ko-KR" sz="1662" dirty="0"/>
              <a:t>print(‘10’ + ‘10’)</a:t>
            </a:r>
            <a:endParaRPr lang="ko-KR" altLang="en-US" sz="1662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4F6DD3-868E-4DDB-97F2-1B02497F865B}"/>
              </a:ext>
            </a:extLst>
          </p:cNvPr>
          <p:cNvSpPr/>
          <p:nvPr/>
        </p:nvSpPr>
        <p:spPr>
          <a:xfrm>
            <a:off x="849637" y="4824886"/>
            <a:ext cx="2133599" cy="11300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62" dirty="0"/>
              <a:t>관련성 있는 문장들</a:t>
            </a:r>
            <a:endParaRPr lang="en-US" altLang="ko-KR" sz="1662" dirty="0"/>
          </a:p>
          <a:p>
            <a:pPr algn="ctr"/>
            <a:r>
              <a:rPr lang="ko-KR" altLang="en-US" sz="1662" dirty="0"/>
              <a:t>집합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9E63705-E597-4B36-866E-55C61FDAC72A}"/>
              </a:ext>
            </a:extLst>
          </p:cNvPr>
          <p:cNvSpPr/>
          <p:nvPr/>
        </p:nvSpPr>
        <p:spPr>
          <a:xfrm>
            <a:off x="6160761" y="4824886"/>
            <a:ext cx="2133599" cy="11300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62" dirty="0" err="1"/>
              <a:t>조건문</a:t>
            </a:r>
            <a:r>
              <a:rPr lang="ko-KR" altLang="en-US" sz="1662" dirty="0"/>
              <a:t> </a:t>
            </a:r>
            <a:r>
              <a:rPr lang="en-US" altLang="ko-KR" sz="1662" dirty="0"/>
              <a:t>(if)</a:t>
            </a:r>
          </a:p>
          <a:p>
            <a:pPr algn="ctr"/>
            <a:r>
              <a:rPr lang="ko-KR" altLang="en-US" sz="1662" dirty="0" err="1"/>
              <a:t>반복문</a:t>
            </a:r>
            <a:r>
              <a:rPr lang="ko-KR" altLang="en-US" sz="1662" dirty="0"/>
              <a:t> </a:t>
            </a:r>
            <a:r>
              <a:rPr lang="en-US" altLang="ko-KR" sz="1662" dirty="0"/>
              <a:t>(for, while)</a:t>
            </a:r>
            <a:endParaRPr lang="ko-KR" altLang="en-US" sz="1662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402259CD-C213-403C-9DE2-B5BEFAED5F1B}"/>
              </a:ext>
            </a:extLst>
          </p:cNvPr>
          <p:cNvSpPr/>
          <p:nvPr/>
        </p:nvSpPr>
        <p:spPr>
          <a:xfrm>
            <a:off x="4339352" y="2685287"/>
            <a:ext cx="465297" cy="6210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A6A447E2-1F85-47BE-8524-C19CDB8DF49B}"/>
              </a:ext>
            </a:extLst>
          </p:cNvPr>
          <p:cNvSpPr/>
          <p:nvPr/>
        </p:nvSpPr>
        <p:spPr>
          <a:xfrm>
            <a:off x="4339352" y="4275089"/>
            <a:ext cx="465297" cy="6210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383208-EC5C-49B0-B317-6192DD4216AD}"/>
              </a:ext>
            </a:extLst>
          </p:cNvPr>
          <p:cNvSpPr/>
          <p:nvPr/>
        </p:nvSpPr>
        <p:spPr>
          <a:xfrm>
            <a:off x="-2654" y="-14379"/>
            <a:ext cx="9120336" cy="1340768"/>
          </a:xfrm>
          <a:prstGeom prst="rect">
            <a:avLst/>
          </a:prstGeom>
          <a:solidFill>
            <a:srgbClr val="FFFF00">
              <a:alpha val="15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981F1FEE-8DA2-43BF-A805-8D65D7AEA30E}"/>
              </a:ext>
            </a:extLst>
          </p:cNvPr>
          <p:cNvSpPr>
            <a:spLocks noGrp="1" noChangeArrowheads="1"/>
          </p:cNvSpPr>
          <p:nvPr/>
        </p:nvSpPr>
        <p:spPr>
          <a:xfrm>
            <a:off x="457199" y="274638"/>
            <a:ext cx="8219257" cy="922114"/>
          </a:xfrm>
          <a:prstGeom prst="rect">
            <a:avLst/>
          </a:prstGeom>
          <a:ln/>
        </p:spPr>
        <p:txBody>
          <a:bodyPr vert="horz" lIns="91440" tIns="45720" rIns="91440" bIns="45720" anchor="ctr">
            <a:normAutofit/>
          </a:bodyPr>
          <a:lstStyle/>
          <a:p>
            <a:pPr defTabSz="73218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3600" b="1" i="0" u="none" strike="noStrike" kern="1200" cap="none" normalizeH="0" dirty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컴퓨터 언어 </a:t>
            </a:r>
            <a:r>
              <a:rPr kumimoji="0" lang="en-US" altLang="ko-KR" sz="3600" b="1" i="0" u="none" strike="noStrike" kern="1200" cap="none" normalizeH="0" dirty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kumimoji="0" lang="ko-KR" altLang="en-US" sz="3600" b="1" i="0" u="none" strike="noStrike" kern="1200" cap="none" normalizeH="0" dirty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파이썬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20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E7995DC-C99E-42D5-9F46-D8D1E173E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593285"/>
            <a:ext cx="8229598" cy="4299965"/>
          </a:xfrm>
          <a:prstGeom prst="rect">
            <a:avLst/>
          </a:prstGeom>
          <a:noFill/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131170"/>
            <a:ext cx="2133599" cy="337038"/>
          </a:xfrm>
        </p:spPr>
        <p:txBody>
          <a:bodyPr anchor="ctr">
            <a:normAutofit/>
          </a:bodyPr>
          <a:lstStyle/>
          <a:p>
            <a:pPr>
              <a:spcAft>
                <a:spcPts val="554"/>
              </a:spcAft>
              <a:defRPr lang="ko-KR"/>
            </a:pPr>
            <a:r>
              <a:rPr lang="ko-KR" altLang="en-US"/>
              <a:t>육군사관학교 컴퓨터과학과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131170"/>
            <a:ext cx="2895599" cy="337038"/>
          </a:xfrm>
        </p:spPr>
        <p:txBody>
          <a:bodyPr anchor="ctr">
            <a:normAutofit/>
          </a:bodyPr>
          <a:lstStyle/>
          <a:p>
            <a:pPr>
              <a:spcAft>
                <a:spcPts val="554"/>
              </a:spcAft>
              <a:defRPr lang="ko-KR"/>
            </a:pPr>
            <a:r>
              <a:rPr lang="ko-KR" altLang="en-US"/>
              <a:t>프로그래밍 기초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131170"/>
            <a:ext cx="2133599" cy="337038"/>
          </a:xfrm>
        </p:spPr>
        <p:txBody>
          <a:bodyPr anchor="ctr">
            <a:normAutofit/>
          </a:bodyPr>
          <a:lstStyle/>
          <a:p>
            <a:pPr>
              <a:spcAft>
                <a:spcPts val="554"/>
              </a:spcAft>
              <a:defRPr lang="ko-KR"/>
            </a:pPr>
            <a:fld id="{AD22CD3B-FDDF-4998-970C-76E6E0BEC65F}" type="slidenum">
              <a:rPr lang="en-US" altLang="en-US"/>
              <a:pPr>
                <a:spcAft>
                  <a:spcPts val="554"/>
                </a:spcAft>
                <a:defRPr lang="ko-KR"/>
              </a:pPr>
              <a:t>6</a:t>
            </a:fld>
            <a:endParaRPr lang="en-US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72FE2E-25B2-4F42-B6FF-DD65938F2F7B}"/>
              </a:ext>
            </a:extLst>
          </p:cNvPr>
          <p:cNvSpPr/>
          <p:nvPr/>
        </p:nvSpPr>
        <p:spPr>
          <a:xfrm>
            <a:off x="-2654" y="-14379"/>
            <a:ext cx="9120336" cy="1340768"/>
          </a:xfrm>
          <a:prstGeom prst="rect">
            <a:avLst/>
          </a:prstGeom>
          <a:solidFill>
            <a:srgbClr val="FFFF00">
              <a:alpha val="15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E9A758-EB6D-4661-89D3-ECA39B07D11E}"/>
              </a:ext>
            </a:extLst>
          </p:cNvPr>
          <p:cNvSpPr>
            <a:spLocks noGrp="1" noChangeArrowheads="1"/>
          </p:cNvSpPr>
          <p:nvPr/>
        </p:nvSpPr>
        <p:spPr>
          <a:xfrm>
            <a:off x="457199" y="274638"/>
            <a:ext cx="8219257" cy="922114"/>
          </a:xfrm>
          <a:prstGeom prst="rect">
            <a:avLst/>
          </a:prstGeom>
          <a:ln/>
        </p:spPr>
        <p:txBody>
          <a:bodyPr vert="horz" lIns="91440" tIns="45720" rIns="91440" bIns="45720" anchor="ctr">
            <a:normAutofit/>
          </a:bodyPr>
          <a:lstStyle/>
          <a:p>
            <a:pPr defTabSz="73218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3600" b="1" i="0" u="none" strike="noStrike" kern="1200" cap="none" normalizeH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String</a:t>
            </a:r>
            <a:r>
              <a:rPr kumimoji="0" lang="en-US" altLang="ko-KR" sz="3600" b="1" i="0" u="none" strike="noStrike" kern="1200" cap="none" normalizeH="0" dirty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, list, dictionary, tuple</a:t>
            </a:r>
            <a:endParaRPr kumimoji="0" lang="ko-KR" altLang="en-US" sz="3600" b="1" i="0" u="none" strike="noStrike" kern="1200" cap="none" normalizeH="0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0051224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4DC1C7F-5B49-43D7-9CB0-75F0F7255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01" y="1567845"/>
            <a:ext cx="8094594" cy="4350845"/>
          </a:xfrm>
          <a:prstGeom prst="rect">
            <a:avLst/>
          </a:prstGeom>
          <a:noFill/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131170"/>
            <a:ext cx="2133599" cy="337038"/>
          </a:xfrm>
        </p:spPr>
        <p:txBody>
          <a:bodyPr anchor="ctr">
            <a:normAutofit/>
          </a:bodyPr>
          <a:lstStyle/>
          <a:p>
            <a:pPr>
              <a:spcAft>
                <a:spcPts val="554"/>
              </a:spcAft>
              <a:defRPr lang="ko-KR"/>
            </a:pPr>
            <a:r>
              <a:rPr lang="ko-KR" altLang="en-US"/>
              <a:t>육군사관학교 컴퓨터과학과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131170"/>
            <a:ext cx="2895599" cy="337038"/>
          </a:xfrm>
        </p:spPr>
        <p:txBody>
          <a:bodyPr anchor="ctr">
            <a:normAutofit/>
          </a:bodyPr>
          <a:lstStyle/>
          <a:p>
            <a:pPr>
              <a:spcAft>
                <a:spcPts val="554"/>
              </a:spcAft>
              <a:defRPr lang="ko-KR"/>
            </a:pPr>
            <a:r>
              <a:rPr lang="ko-KR" altLang="en-US"/>
              <a:t>프로그래밍 기초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131170"/>
            <a:ext cx="2133599" cy="337038"/>
          </a:xfrm>
        </p:spPr>
        <p:txBody>
          <a:bodyPr anchor="ctr">
            <a:normAutofit/>
          </a:bodyPr>
          <a:lstStyle/>
          <a:p>
            <a:pPr>
              <a:spcAft>
                <a:spcPts val="554"/>
              </a:spcAft>
              <a:defRPr lang="ko-KR"/>
            </a:pPr>
            <a:fld id="{AD22CD3B-FDDF-4998-970C-76E6E0BEC65F}" type="slidenum">
              <a:rPr lang="en-US" altLang="en-US"/>
              <a:pPr>
                <a:spcAft>
                  <a:spcPts val="554"/>
                </a:spcAft>
                <a:defRPr lang="ko-KR"/>
              </a:pPr>
              <a:t>7</a:t>
            </a:fld>
            <a:endParaRPr lang="en-US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C22B2C-91AE-4082-881B-EEA26A2A491D}"/>
              </a:ext>
            </a:extLst>
          </p:cNvPr>
          <p:cNvSpPr/>
          <p:nvPr/>
        </p:nvSpPr>
        <p:spPr>
          <a:xfrm>
            <a:off x="-2654" y="-14379"/>
            <a:ext cx="9120336" cy="1340768"/>
          </a:xfrm>
          <a:prstGeom prst="rect">
            <a:avLst/>
          </a:prstGeom>
          <a:solidFill>
            <a:srgbClr val="FFFF00">
              <a:alpha val="15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2A67761-0BE6-4E82-A79A-375AFFF82F9C}"/>
              </a:ext>
            </a:extLst>
          </p:cNvPr>
          <p:cNvSpPr>
            <a:spLocks noGrp="1" noChangeArrowheads="1"/>
          </p:cNvSpPr>
          <p:nvPr/>
        </p:nvSpPr>
        <p:spPr>
          <a:xfrm>
            <a:off x="457199" y="274638"/>
            <a:ext cx="8219257" cy="922114"/>
          </a:xfrm>
          <a:prstGeom prst="rect">
            <a:avLst/>
          </a:prstGeom>
          <a:ln/>
        </p:spPr>
        <p:txBody>
          <a:bodyPr vert="horz" lIns="91440" tIns="45720" rIns="91440" bIns="45720" anchor="ctr">
            <a:normAutofit/>
          </a:bodyPr>
          <a:lstStyle/>
          <a:p>
            <a:pPr defTabSz="73218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3600" b="1" i="0" u="none" strike="noStrike" kern="1200" cap="none" normalizeH="0" dirty="0">
                <a:latin typeface="맑은 고딕"/>
                <a:ea typeface="맑은 고딕"/>
                <a:cs typeface="맑은 고딕"/>
              </a:rPr>
              <a:t>String, </a:t>
            </a:r>
            <a:r>
              <a:rPr kumimoji="0" lang="en-US" altLang="ko-KR" sz="3600" b="1" i="0" u="none" strike="noStrike" kern="1200" cap="none" normalizeH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list</a:t>
            </a:r>
            <a:r>
              <a:rPr kumimoji="0" lang="en-US" altLang="ko-KR" sz="3600" b="1" i="0" u="none" strike="noStrike" kern="1200" cap="none" normalizeH="0" dirty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, dictionary, tuple</a:t>
            </a:r>
            <a:endParaRPr kumimoji="0" lang="ko-KR" altLang="en-US" sz="3600" b="1" i="0" u="none" strike="noStrike" kern="1200" cap="none" normalizeH="0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6732248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3DEB102-320B-4F76-9D63-03C25B7D9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98" y="1567845"/>
            <a:ext cx="7983200" cy="4350845"/>
          </a:xfrm>
          <a:prstGeom prst="rect">
            <a:avLst/>
          </a:prstGeom>
          <a:noFill/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131170"/>
            <a:ext cx="2133599" cy="337038"/>
          </a:xfrm>
        </p:spPr>
        <p:txBody>
          <a:bodyPr anchor="ctr">
            <a:normAutofit/>
          </a:bodyPr>
          <a:lstStyle/>
          <a:p>
            <a:pPr>
              <a:spcAft>
                <a:spcPts val="554"/>
              </a:spcAft>
              <a:defRPr lang="ko-KR"/>
            </a:pPr>
            <a:r>
              <a:rPr lang="ko-KR" altLang="en-US"/>
              <a:t>육군사관학교 컴퓨터과학과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131170"/>
            <a:ext cx="2895599" cy="337038"/>
          </a:xfrm>
        </p:spPr>
        <p:txBody>
          <a:bodyPr anchor="ctr">
            <a:normAutofit/>
          </a:bodyPr>
          <a:lstStyle/>
          <a:p>
            <a:pPr>
              <a:spcAft>
                <a:spcPts val="554"/>
              </a:spcAft>
              <a:defRPr lang="ko-KR"/>
            </a:pPr>
            <a:r>
              <a:rPr lang="ko-KR" altLang="en-US"/>
              <a:t>프로그래밍 기초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131170"/>
            <a:ext cx="2133599" cy="337038"/>
          </a:xfrm>
        </p:spPr>
        <p:txBody>
          <a:bodyPr anchor="ctr">
            <a:normAutofit/>
          </a:bodyPr>
          <a:lstStyle/>
          <a:p>
            <a:pPr>
              <a:spcAft>
                <a:spcPts val="554"/>
              </a:spcAft>
              <a:defRPr lang="ko-KR"/>
            </a:pPr>
            <a:fld id="{AD22CD3B-FDDF-4998-970C-76E6E0BEC65F}" type="slidenum">
              <a:rPr lang="en-US" altLang="en-US"/>
              <a:pPr>
                <a:spcAft>
                  <a:spcPts val="554"/>
                </a:spcAft>
                <a:defRPr lang="ko-KR"/>
              </a:pPr>
              <a:t>8</a:t>
            </a:fld>
            <a:endParaRPr lang="en-US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E2A8F8-5637-48D7-9453-DF39E5B95D76}"/>
              </a:ext>
            </a:extLst>
          </p:cNvPr>
          <p:cNvSpPr/>
          <p:nvPr/>
        </p:nvSpPr>
        <p:spPr>
          <a:xfrm>
            <a:off x="-2654" y="-14379"/>
            <a:ext cx="9120336" cy="1340768"/>
          </a:xfrm>
          <a:prstGeom prst="rect">
            <a:avLst/>
          </a:prstGeom>
          <a:solidFill>
            <a:srgbClr val="FFFF00">
              <a:alpha val="15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718DC10-FC1B-449B-B524-0C237256A06C}"/>
              </a:ext>
            </a:extLst>
          </p:cNvPr>
          <p:cNvSpPr>
            <a:spLocks noGrp="1" noChangeArrowheads="1"/>
          </p:cNvSpPr>
          <p:nvPr/>
        </p:nvSpPr>
        <p:spPr>
          <a:xfrm>
            <a:off x="457199" y="274638"/>
            <a:ext cx="8219257" cy="922114"/>
          </a:xfrm>
          <a:prstGeom prst="rect">
            <a:avLst/>
          </a:prstGeom>
          <a:ln/>
        </p:spPr>
        <p:txBody>
          <a:bodyPr vert="horz" lIns="91440" tIns="45720" rIns="91440" bIns="45720" anchor="ctr">
            <a:normAutofit/>
          </a:bodyPr>
          <a:lstStyle/>
          <a:p>
            <a:pPr defTabSz="73218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3600" b="1" i="0" u="none" strike="noStrike" kern="1200" cap="none" normalizeH="0" dirty="0">
                <a:latin typeface="맑은 고딕"/>
                <a:ea typeface="맑은 고딕"/>
                <a:cs typeface="맑은 고딕"/>
              </a:rPr>
              <a:t>String, list, </a:t>
            </a:r>
            <a:r>
              <a:rPr kumimoji="0" lang="en-US" altLang="ko-KR" sz="3600" b="1" i="0" u="none" strike="noStrike" kern="1200" cap="none" normalizeH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dictionary</a:t>
            </a:r>
            <a:r>
              <a:rPr kumimoji="0" lang="en-US" altLang="ko-KR" sz="3600" b="1" i="0" u="none" strike="noStrike" kern="1200" cap="none" normalizeH="0" dirty="0">
                <a:latin typeface="맑은 고딕"/>
                <a:ea typeface="맑은 고딕"/>
                <a:cs typeface="맑은 고딕"/>
              </a:rPr>
              <a:t>, tuple</a:t>
            </a:r>
            <a:endParaRPr kumimoji="0" lang="ko-KR" altLang="en-US" sz="3600" b="1" i="0" u="none" strike="noStrike" kern="1200" cap="none" normalizeH="0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3051494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890ADC7-AC1E-489E-AC91-2922F09AB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28" y="1567845"/>
            <a:ext cx="8209140" cy="4350845"/>
          </a:xfrm>
          <a:prstGeom prst="rect">
            <a:avLst/>
          </a:prstGeom>
          <a:noFill/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131170"/>
            <a:ext cx="2133599" cy="337038"/>
          </a:xfrm>
        </p:spPr>
        <p:txBody>
          <a:bodyPr anchor="ctr">
            <a:normAutofit/>
          </a:bodyPr>
          <a:lstStyle/>
          <a:p>
            <a:pPr>
              <a:spcAft>
                <a:spcPts val="554"/>
              </a:spcAft>
              <a:defRPr lang="ko-KR"/>
            </a:pPr>
            <a:r>
              <a:rPr lang="ko-KR" altLang="en-US"/>
              <a:t>육군사관학교 컴퓨터과학과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131170"/>
            <a:ext cx="2895599" cy="337038"/>
          </a:xfrm>
        </p:spPr>
        <p:txBody>
          <a:bodyPr anchor="ctr">
            <a:normAutofit/>
          </a:bodyPr>
          <a:lstStyle/>
          <a:p>
            <a:pPr>
              <a:spcAft>
                <a:spcPts val="554"/>
              </a:spcAft>
              <a:defRPr lang="ko-KR"/>
            </a:pPr>
            <a:r>
              <a:rPr lang="ko-KR" altLang="en-US"/>
              <a:t>프로그래밍 기초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131170"/>
            <a:ext cx="2133599" cy="337038"/>
          </a:xfrm>
        </p:spPr>
        <p:txBody>
          <a:bodyPr anchor="ctr">
            <a:normAutofit/>
          </a:bodyPr>
          <a:lstStyle/>
          <a:p>
            <a:pPr>
              <a:spcAft>
                <a:spcPts val="554"/>
              </a:spcAft>
              <a:defRPr lang="ko-KR"/>
            </a:pPr>
            <a:fld id="{AD22CD3B-FDDF-4998-970C-76E6E0BEC65F}" type="slidenum">
              <a:rPr lang="en-US" altLang="en-US"/>
              <a:pPr>
                <a:spcAft>
                  <a:spcPts val="554"/>
                </a:spcAft>
                <a:defRPr lang="ko-KR"/>
              </a:pPr>
              <a:t>9</a:t>
            </a:fld>
            <a:endParaRPr lang="en-US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E1FF3A-A8A5-4FA6-AC83-4CCE9D56C06E}"/>
              </a:ext>
            </a:extLst>
          </p:cNvPr>
          <p:cNvSpPr/>
          <p:nvPr/>
        </p:nvSpPr>
        <p:spPr>
          <a:xfrm>
            <a:off x="-2654" y="-14379"/>
            <a:ext cx="9120336" cy="1340768"/>
          </a:xfrm>
          <a:prstGeom prst="rect">
            <a:avLst/>
          </a:prstGeom>
          <a:solidFill>
            <a:srgbClr val="FFFF00">
              <a:alpha val="15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626671D-A862-4458-9E07-4F59C65439C2}"/>
              </a:ext>
            </a:extLst>
          </p:cNvPr>
          <p:cNvSpPr>
            <a:spLocks noGrp="1" noChangeArrowheads="1"/>
          </p:cNvSpPr>
          <p:nvPr/>
        </p:nvSpPr>
        <p:spPr>
          <a:xfrm>
            <a:off x="457199" y="274638"/>
            <a:ext cx="8219257" cy="922114"/>
          </a:xfrm>
          <a:prstGeom prst="rect">
            <a:avLst/>
          </a:prstGeom>
          <a:ln/>
        </p:spPr>
        <p:txBody>
          <a:bodyPr vert="horz" lIns="91440" tIns="45720" rIns="91440" bIns="45720" anchor="ctr">
            <a:normAutofit/>
          </a:bodyPr>
          <a:lstStyle/>
          <a:p>
            <a:pPr defTabSz="73218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3600" b="1" i="0" u="none" strike="noStrike" kern="1200" cap="none" normalizeH="0" dirty="0">
                <a:latin typeface="맑은 고딕"/>
                <a:ea typeface="맑은 고딕"/>
                <a:cs typeface="맑은 고딕"/>
              </a:rPr>
              <a:t>String, list, dictionary, </a:t>
            </a:r>
            <a:r>
              <a:rPr kumimoji="0" lang="en-US" altLang="ko-KR" sz="3600" b="1" i="0" u="none" strike="noStrike" kern="1200" cap="none" normalizeH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tuple</a:t>
            </a:r>
            <a:endParaRPr kumimoji="0" lang="ko-KR" altLang="en-US" sz="3600" b="1" i="0" u="none" strike="noStrike" kern="1200" cap="none" normalizeH="0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8869491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120336" cy="1340768"/>
          </a:xfrm>
          <a:prstGeom prst="rect">
            <a:avLst/>
          </a:prstGeom>
          <a:solidFill>
            <a:srgbClr val="00B0F0">
              <a:alpha val="15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/>
        </p:nvSpPr>
        <p:spPr>
          <a:xfrm>
            <a:off x="457199" y="274638"/>
            <a:ext cx="8219257" cy="922114"/>
          </a:xfrm>
          <a:prstGeom prst="rect">
            <a:avLst/>
          </a:prstGeom>
          <a:ln/>
        </p:spPr>
        <p:txBody>
          <a:bodyPr vert="horz" lIns="91440" tIns="45720" rIns="91440" bIns="45720" anchor="ctr">
            <a:normAutofit/>
          </a:bodyPr>
          <a:lstStyle/>
          <a:p>
            <a:pPr defTabSz="73218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3600" b="1" i="0" u="none" strike="noStrike" kern="1200" cap="none" normalizeH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조건문</a:t>
            </a:r>
            <a:r>
              <a:rPr kumimoji="0" lang="en-US" altLang="ko-KR" sz="3600" b="1" i="0" u="none" strike="noStrike" kern="1200" cap="none" normalizeH="0" dirty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3600" b="1" i="0" u="none" strike="noStrike" kern="1200" cap="none" normalizeH="0" dirty="0" err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반복문</a:t>
            </a:r>
            <a:endParaRPr kumimoji="0" lang="ko-KR" altLang="en-US" sz="3600" b="1" i="0" u="none" strike="noStrike" kern="1200" cap="none" normalizeH="0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48128" y="6553200"/>
            <a:ext cx="1905000" cy="304800"/>
          </a:xfrm>
        </p:spPr>
        <p:txBody>
          <a:bodyPr vert="horz" wrap="square" lIns="91440" tIns="45720" rIns="91440" bIns="45720" anchor="t" anchorCtr="0"/>
          <a:lstStyle/>
          <a:p>
            <a:pPr>
              <a:defRPr lang="ko-KR"/>
            </a:pPr>
            <a:fld id="{F251FC4B-2FCA-45B1-B450-CC40EFB80313}" type="slidenum">
              <a:rPr lang="en-US" altLang="ko-KR"/>
              <a:pPr>
                <a:defRPr lang="ko-KR"/>
              </a:pPr>
              <a:t>12</a:t>
            </a:fld>
            <a:endParaRPr lang="en-US" altLang="ko-KR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1B64168-D12A-4E96-A490-B47EC2057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47" y="1820144"/>
            <a:ext cx="8289505" cy="42483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787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120336" cy="1340768"/>
          </a:xfrm>
          <a:prstGeom prst="rect">
            <a:avLst/>
          </a:prstGeom>
          <a:solidFill>
            <a:srgbClr val="00b0f0">
              <a:alpha val="15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/>
        </p:nvSpPr>
        <p:spPr>
          <a:xfrm>
            <a:off x="457199" y="274638"/>
            <a:ext cx="8219257" cy="922114"/>
          </a:xfrm>
          <a:prstGeom prst="rect">
            <a:avLst/>
          </a:prstGeom>
          <a:ln/>
        </p:spPr>
        <p:txBody>
          <a:bodyPr vert="horz" lIns="91440" tIns="45720" rIns="91440" bIns="45720" anchor="ctr">
            <a:normAutofit/>
          </a:bodyPr>
          <a:lstStyle/>
          <a:p>
            <a:pPr defTabSz="720655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3600" b="1" i="0" u="none" strike="noStrike" kern="1200" cap="none" normalizeH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조건문</a:t>
            </a:r>
            <a:r>
              <a:rPr kumimoji="0" lang="en-US" altLang="ko-KR" sz="3600" b="1" i="0" u="none" strike="noStrike" kern="1200" cap="none" normalizeH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3600" b="1" i="0" u="none" strike="noStrike" kern="1200" cap="none" normalizeH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반복문</a:t>
            </a:r>
            <a:endParaRPr kumimoji="0" lang="ko-KR" altLang="en-US" sz="3600" b="1" i="0" u="none" strike="noStrike" kern="1200" cap="none" normalizeH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48128" y="6553200"/>
            <a:ext cx="1905000" cy="304800"/>
          </a:xfrm>
        </p:spPr>
        <p:txBody>
          <a:bodyPr vert="horz" wrap="square" lIns="91440" tIns="45720" rIns="91440" bIns="45720" anchor="t" anchorCtr="0"/>
          <a:lstStyle/>
          <a:p>
            <a:pPr>
              <a:defRPr lang="ko-KR"/>
            </a:pPr>
            <a:fld id="{F251FC4B-2FCA-45B1-B450-CC40EFB80313}" type="slidenum">
              <a:rPr lang="en-US" altLang="ko-KR"/>
              <a:pPr>
                <a:defRPr lang="ko-KR"/>
              </a:pPr>
              <a:t>10</a:t>
            </a:fld>
            <a:endParaRPr lang="en-US" altLang="ko-KR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7524" y="1600095"/>
            <a:ext cx="8568952" cy="4817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594</ep:Words>
  <ep:PresentationFormat>화면 슬라이드 쇼(4:3)</ep:PresentationFormat>
  <ep:Paragraphs>129</ep:Paragraphs>
  <ep:Slides>24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ep:HeadingPairs>
  <ep:TitlesOfParts>
    <vt:vector size="25" baseType="lpstr">
      <vt:lpstr>Office 테마</vt:lpstr>
      <vt:lpstr>AI를 위한 파이썬 복습</vt:lpstr>
      <vt:lpstr>목 차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Any qusetions?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2013-02-05T02:36:43.000</dcterms:created>
  <dc:creator>K.LEE</dc:creator>
  <cp:lastModifiedBy>User</cp:lastModifiedBy>
  <dcterms:modified xsi:type="dcterms:W3CDTF">2022-03-03T04:26:36.367</dcterms:modified>
  <cp:revision>440</cp:revision>
  <dc:title>선형대수학  Linear Algebra</dc:title>
  <cp:version>0906.0100.01</cp:version>
</cp:coreProperties>
</file>