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9"/>
    <p:restoredTop sz="89206"/>
  </p:normalViewPr>
  <p:slideViewPr>
    <p:cSldViewPr>
      <p:cViewPr varScale="1">
        <p:scale>
          <a:sx n="100" d="100"/>
          <a:sy n="100" d="100"/>
        </p:scale>
        <p:origin x="2802" y="654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54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1" y="0"/>
            <a:ext cx="3078639" cy="511176"/>
          </a:xfrm>
          <a:prstGeom prst="rect">
            <a:avLst/>
          </a:prstGeom>
        </p:spPr>
        <p:txBody>
          <a:bodyPr vert="horz" lIns="91449" tIns="45724" rIns="91449" bIns="45724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836" y="0"/>
            <a:ext cx="3078639" cy="511176"/>
          </a:xfrm>
          <a:prstGeom prst="rect">
            <a:avLst/>
          </a:prstGeom>
        </p:spPr>
        <p:txBody>
          <a:bodyPr vert="horz" lIns="91449" tIns="45724" rIns="91449" bIns="45724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AD56397-96EB-4B9B-B73E-B0DE894BA706}" type="datetime1">
              <a:rPr lang="ko-KR" altLang="en-US"/>
              <a:pPr lvl="0">
                <a:defRPr lang="ko-KR" altLang="en-US"/>
              </a:pPr>
              <a:t>2022-03-03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852"/>
            <a:ext cx="3078639" cy="511176"/>
          </a:xfrm>
          <a:prstGeom prst="rect">
            <a:avLst/>
          </a:prstGeom>
        </p:spPr>
        <p:txBody>
          <a:bodyPr vert="horz" lIns="91449" tIns="45724" rIns="91449" bIns="45724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836" y="9721852"/>
            <a:ext cx="3078639" cy="511176"/>
          </a:xfrm>
          <a:prstGeom prst="rect">
            <a:avLst/>
          </a:prstGeom>
        </p:spPr>
        <p:txBody>
          <a:bodyPr vert="horz" lIns="91449" tIns="45724" rIns="91449" bIns="45724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85EE255-EB82-498D-BBDB-CD68D295562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2" y="2"/>
            <a:ext cx="3078427" cy="511731"/>
          </a:xfrm>
          <a:prstGeom prst="rect">
            <a:avLst/>
          </a:prstGeom>
        </p:spPr>
        <p:txBody>
          <a:bodyPr vert="horz" lIns="99058" tIns="49528" rIns="99058" bIns="49528"/>
          <a:lstStyle>
            <a:lvl1pPr algn="l">
              <a:defRPr sz="14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4" y="2"/>
            <a:ext cx="3078427" cy="511731"/>
          </a:xfrm>
          <a:prstGeom prst="rect">
            <a:avLst/>
          </a:prstGeom>
        </p:spPr>
        <p:txBody>
          <a:bodyPr vert="horz" lIns="99058" tIns="49528" rIns="99058" bIns="49528"/>
          <a:lstStyle>
            <a:lvl1pPr algn="r">
              <a:defRPr sz="1400"/>
            </a:lvl1pPr>
          </a:lstStyle>
          <a:p>
            <a:pPr lvl="0">
              <a:defRPr lang="ko-KR" altLang="en-US"/>
            </a:pPr>
            <a:fld id="{8138FCCD-07B7-47B0-A7AA-A03D63EC9D3F}" type="datetime1">
              <a:rPr lang="ko-KR" altLang="en-US"/>
              <a:pPr lvl="0">
                <a:defRPr lang="ko-KR" altLang="en-US"/>
              </a:pPr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8" tIns="49528" rIns="99058" bIns="49528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5"/>
          </a:xfrm>
          <a:prstGeom prst="rect">
            <a:avLst/>
          </a:prstGeom>
        </p:spPr>
        <p:txBody>
          <a:bodyPr vert="horz" lIns="99058" tIns="49528" rIns="99058" bIns="49528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8427" cy="511731"/>
          </a:xfrm>
          <a:prstGeom prst="rect">
            <a:avLst/>
          </a:prstGeom>
        </p:spPr>
        <p:txBody>
          <a:bodyPr vert="horz" lIns="99058" tIns="49528" rIns="99058" bIns="49528" anchor="b"/>
          <a:lstStyle>
            <a:lvl1pPr algn="l">
              <a:defRPr sz="14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4" y="9721108"/>
            <a:ext cx="3078427" cy="511731"/>
          </a:xfrm>
          <a:prstGeom prst="rect">
            <a:avLst/>
          </a:prstGeom>
        </p:spPr>
        <p:txBody>
          <a:bodyPr vert="horz" lIns="99058" tIns="49528" rIns="99058" bIns="49528" anchor="b"/>
          <a:lstStyle>
            <a:lvl1pPr algn="r">
              <a:defRPr sz="1400"/>
            </a:lvl1pPr>
          </a:lstStyle>
          <a:p>
            <a:pPr lvl="0">
              <a:defRPr lang="ko-KR" altLang="en-US"/>
            </a:pPr>
            <a:fld id="{206250C4-0E9A-42DD-85A1-087716A785B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06250C4-0E9A-42DD-85A1-087716A785B8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28754"/>
            <a:ext cx="9144000" cy="680049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>
              <a:buFont typeface="Wingdings"/>
              <a:buChar char="v"/>
              <a:defRPr sz="2000"/>
            </a:lvl1pPr>
            <a:lvl2pPr>
              <a:buFont typeface="Wingdings"/>
              <a:buChar char="§"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20336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0" y="6223956"/>
            <a:ext cx="1631504" cy="634044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0" y="6093296"/>
            <a:ext cx="1703512" cy="764704"/>
          </a:xfrm>
          <a:prstGeom prst="rect">
            <a:avLst/>
          </a:prstGeom>
          <a:solidFill>
            <a:schemeClr val="bg1">
              <a:alpha val="49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 rotWithShape="1">
            <a:blip r:embed="rId2"/>
            <a:stretch>
              <a:fillRect/>
            </a:stretch>
          </p:blipFill>
          <p:spPr>
            <a:xfrm>
              <a:off x="0" y="28754"/>
              <a:ext cx="9144000" cy="680049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 userDrawn="1"/>
          </p:nvSpPr>
          <p:spPr>
            <a:xfrm>
              <a:off x="0" y="0"/>
              <a:ext cx="9120336" cy="685800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pic>
          <p:nvPicPr>
            <p:cNvPr id="9" name="그림 8"/>
            <p:cNvPicPr>
              <a:picLocks noChangeAspect="1"/>
            </p:cNvPicPr>
            <p:nvPr userDrawn="1"/>
          </p:nvPicPr>
          <p:blipFill rotWithShape="1">
            <a:blip r:embed="rId2"/>
            <a:stretch>
              <a:fillRect/>
            </a:stretch>
          </p:blipFill>
          <p:spPr>
            <a:xfrm>
              <a:off x="0" y="28754"/>
              <a:ext cx="9144000" cy="6800491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 userDrawn="1"/>
          </p:nvSpPr>
          <p:spPr>
            <a:xfrm>
              <a:off x="0" y="0"/>
              <a:ext cx="9120336" cy="685800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2"/>
            <a:stretch>
              <a:fillRect/>
            </a:stretch>
          </p:blipFill>
          <p:spPr>
            <a:xfrm>
              <a:off x="0" y="28754"/>
              <a:ext cx="9144000" cy="6800491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 userDrawn="1"/>
          </p:nvSpPr>
          <p:spPr>
            <a:xfrm>
              <a:off x="0" y="0"/>
              <a:ext cx="9120336" cy="685800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 rotWithShape="1">
            <a:blip r:embed="rId2"/>
            <a:stretch>
              <a:fillRect/>
            </a:stretch>
          </p:blipFill>
          <p:spPr>
            <a:xfrm>
              <a:off x="0" y="28754"/>
              <a:ext cx="9144000" cy="6800491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 userDrawn="1"/>
          </p:nvSpPr>
          <p:spPr>
            <a:xfrm>
              <a:off x="0" y="0"/>
              <a:ext cx="9120336" cy="685800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2"/>
            <a:stretch>
              <a:fillRect/>
            </a:stretch>
          </p:blipFill>
          <p:spPr>
            <a:xfrm>
              <a:off x="0" y="28754"/>
              <a:ext cx="9144000" cy="680049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 userDrawn="1"/>
          </p:nvSpPr>
          <p:spPr>
            <a:xfrm>
              <a:off x="0" y="0"/>
              <a:ext cx="9120336" cy="685800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0" y="0"/>
            <a:ext cx="9120336" cy="6858000"/>
            <a:chOff x="0" y="0"/>
            <a:chExt cx="9120336" cy="6858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8933" y="0"/>
              <a:ext cx="9091403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9118800" cy="6858000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latin typeface="HY헤드라인M"/>
                <a:ea typeface="HY헤드라인M"/>
                <a:cs typeface="+mn-cs"/>
              </a:rPr>
              <a:t>AI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latin typeface="HY헤드라인M"/>
                <a:ea typeface="HY헤드라인M"/>
                <a:cs typeface="+mn-cs"/>
              </a:rPr>
              <a:t>를 위한 파이썬 복습2</a:t>
            </a:r>
            <a:endParaRPr xmlns:mc="http://schemas.openxmlformats.org/markup-compatibility/2006" xmlns:hp="http://schemas.haansoft.com/office/presentation/8.0" lang="ko-KR" altLang="en-US" mc:Ignorable="hp" hp:hslEmbossed="0">
              <a:gradFill flip="xy"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  <a:tileRect/>
              </a:gradFill>
              <a:latin typeface="HY헤드라인M"/>
              <a:ea typeface="HY헤드라인M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20655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Python</a:t>
            </a:r>
            <a:r>
              <a:rPr kumimoji="0" lang="ko-KR" altLang="en-US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실습4 </a:t>
            </a:r>
            <a:r>
              <a:rPr kumimoji="0" lang="ko-KR" altLang="en-US" sz="24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- 조건문과 반복문 활용</a:t>
            </a:r>
            <a:endParaRPr kumimoji="0" lang="ko-KR" altLang="en-US" sz="2400" b="1" i="0" u="none" strike="noStrike" kern="1200" cap="none" normalizeH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335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2</a:t>
            </a:fld>
            <a:endParaRPr lang="en-US" altLang="ko-KR"/>
          </a:p>
        </p:txBody>
      </p:sp>
      <p:sp>
        <p:nvSpPr>
          <p:cNvPr id="16" name=""/>
          <p:cNvSpPr txBox="1"/>
          <p:nvPr/>
        </p:nvSpPr>
        <p:spPr>
          <a:xfrm>
            <a:off x="407368" y="1648056"/>
            <a:ext cx="8496944" cy="155043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 lang="ko-KR" altLang="en-US"/>
            </a:pPr>
            <a:r>
              <a:rPr lang="en-US" altLang="ko-KR" sz="2400"/>
              <a:t>Q</a:t>
            </a:r>
            <a:r>
              <a:rPr lang="ko-KR" altLang="en-US" sz="2400"/>
              <a:t>7</a:t>
            </a:r>
            <a:r>
              <a:rPr lang="en-US" altLang="ko-KR" sz="2400"/>
              <a:t>) </a:t>
            </a:r>
            <a:r>
              <a:rPr lang="ko-KR" altLang="en-US" sz="2400"/>
              <a:t>잔돈 돌려주기 프로그램을 만들어보자 (자판기에 1000원이 들어온다고 가정). 예를들어, 물건 가격이 </a:t>
            </a:r>
            <a:r>
              <a:rPr lang="ko-KR" altLang="en-US" sz="2400">
                <a:solidFill>
                  <a:srgbClr val="ff0000"/>
                </a:solidFill>
              </a:rPr>
              <a:t>400</a:t>
            </a:r>
            <a:r>
              <a:rPr lang="ko-KR" altLang="en-US" sz="2400"/>
              <a:t>원이면, 총 600원을 거슬러줘야하므로, 500원 </a:t>
            </a:r>
            <a:r>
              <a:rPr lang="ko-KR" altLang="en-US" sz="2400">
                <a:solidFill>
                  <a:srgbClr val="0000ff"/>
                </a:solidFill>
              </a:rPr>
              <a:t>1</a:t>
            </a:r>
            <a:r>
              <a:rPr lang="ko-KR" altLang="en-US" sz="2400"/>
              <a:t>개, 100원 </a:t>
            </a:r>
            <a:r>
              <a:rPr lang="ko-KR" altLang="en-US" sz="2400">
                <a:solidFill>
                  <a:srgbClr val="0000ff"/>
                </a:solidFill>
              </a:rPr>
              <a:t>1</a:t>
            </a:r>
            <a:r>
              <a:rPr lang="ko-KR" altLang="en-US" sz="2400"/>
              <a:t>개, 50원 </a:t>
            </a:r>
            <a:r>
              <a:rPr lang="ko-KR" altLang="en-US" sz="2400">
                <a:solidFill>
                  <a:srgbClr val="0000ff"/>
                </a:solidFill>
              </a:rPr>
              <a:t>0</a:t>
            </a:r>
            <a:r>
              <a:rPr lang="ko-KR" altLang="en-US" sz="2400"/>
              <a:t>개, 10원 </a:t>
            </a:r>
            <a:r>
              <a:rPr lang="ko-KR" altLang="en-US" sz="2400">
                <a:solidFill>
                  <a:srgbClr val="0000ff"/>
                </a:solidFill>
              </a:rPr>
              <a:t>0</a:t>
            </a:r>
            <a:r>
              <a:rPr lang="ko-KR" altLang="en-US" sz="2400"/>
              <a:t>개를 거슬러줘야한다.</a:t>
            </a:r>
            <a:endParaRPr lang="ko-KR" altLang="en-US" sz="2400"/>
          </a:p>
        </p:txBody>
      </p:sp>
      <p:sp>
        <p:nvSpPr>
          <p:cNvPr id="18" name=""/>
          <p:cNvSpPr txBox="1"/>
          <p:nvPr/>
        </p:nvSpPr>
        <p:spPr>
          <a:xfrm>
            <a:off x="935596" y="3429000"/>
            <a:ext cx="6228693" cy="1179195"/>
          </a:xfrm>
          <a:prstGeom prst="rect">
            <a:avLst/>
          </a:prstGeom>
        </p:spPr>
        <p:txBody>
          <a:bodyPr wrap="square">
            <a:spAutoFit/>
          </a:bodyPr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입력) </a:t>
            </a:r>
            <a:r>
              <a:rPr lang="ko-KR" altLang="en-US" sz="2400">
                <a:solidFill>
                  <a:srgbClr val="ff0000"/>
                </a:solidFill>
              </a:rPr>
              <a:t>400</a:t>
            </a:r>
            <a:r>
              <a:rPr lang="ko-KR" altLang="en-US" sz="2400"/>
              <a:t> ➡ 출력) [</a:t>
            </a:r>
            <a:r>
              <a:rPr lang="ko-KR" altLang="en-US" sz="2400">
                <a:solidFill>
                  <a:srgbClr val="0000ff"/>
                </a:solidFill>
              </a:rPr>
              <a:t>1, 1, 0, 0</a:t>
            </a:r>
            <a:r>
              <a:rPr lang="ko-KR" altLang="en-US" sz="2400"/>
              <a:t>]</a:t>
            </a:r>
            <a:endParaRPr lang="ko-KR" altLang="en-US" sz="2400"/>
          </a:p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입력) </a:t>
            </a:r>
            <a:r>
              <a:rPr lang="ko-KR" altLang="en-US" sz="2400">
                <a:solidFill>
                  <a:srgbClr val="ff0000"/>
                </a:solidFill>
              </a:rPr>
              <a:t>250</a:t>
            </a:r>
            <a:r>
              <a:rPr lang="ko-KR" altLang="en-US" sz="2400"/>
              <a:t> ➡ 출력) [</a:t>
            </a:r>
            <a:r>
              <a:rPr lang="ko-KR" altLang="en-US" sz="2400">
                <a:solidFill>
                  <a:srgbClr val="0000ff"/>
                </a:solidFill>
              </a:rPr>
              <a:t>1, 2, 1, 0</a:t>
            </a:r>
            <a:r>
              <a:rPr lang="ko-KR" altLang="en-US" sz="2400"/>
              <a:t>]</a:t>
            </a:r>
            <a:endParaRPr lang="ko-KR" altLang="en-US" sz="2400"/>
          </a:p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입력) </a:t>
            </a:r>
            <a:r>
              <a:rPr lang="ko-KR" altLang="en-US" sz="2400">
                <a:solidFill>
                  <a:srgbClr val="ff0000"/>
                </a:solidFill>
              </a:rPr>
              <a:t>980</a:t>
            </a:r>
            <a:r>
              <a:rPr lang="ko-KR" altLang="en-US" sz="2400"/>
              <a:t> ➡ 출력) [</a:t>
            </a:r>
            <a:r>
              <a:rPr lang="ko-KR" altLang="en-US" sz="2400">
                <a:solidFill>
                  <a:srgbClr val="0000ff"/>
                </a:solidFill>
              </a:rPr>
              <a:t>0, 0, 0, 2</a:t>
            </a:r>
            <a:r>
              <a:rPr lang="ko-KR" altLang="en-US" sz="2400"/>
              <a:t>]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20655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Python</a:t>
            </a:r>
            <a:r>
              <a:rPr kumimoji="0" lang="ko-KR" altLang="en-US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실습5 </a:t>
            </a:r>
            <a:r>
              <a:rPr kumimoji="0" lang="ko-KR" altLang="en-US" sz="24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- 함수와 반복문</a:t>
            </a:r>
            <a:endParaRPr kumimoji="0" lang="ko-KR" altLang="en-US" sz="2400" b="1" i="0" u="none" strike="noStrike" kern="1200" cap="none" normalizeH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335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3</a:t>
            </a:fld>
            <a:endParaRPr lang="en-US" altLang="ko-KR"/>
          </a:p>
        </p:txBody>
      </p:sp>
      <p:sp>
        <p:nvSpPr>
          <p:cNvPr id="16" name=""/>
          <p:cNvSpPr txBox="1"/>
          <p:nvPr/>
        </p:nvSpPr>
        <p:spPr>
          <a:xfrm>
            <a:off x="407368" y="1648056"/>
            <a:ext cx="8496944" cy="817014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 lang="ko-KR" altLang="en-US"/>
            </a:pPr>
            <a:r>
              <a:rPr lang="en-US" altLang="ko-KR" sz="2400"/>
              <a:t>Q</a:t>
            </a:r>
            <a:r>
              <a:rPr lang="ko-KR" altLang="en-US" sz="2400"/>
              <a:t>8</a:t>
            </a:r>
            <a:r>
              <a:rPr lang="en-US" altLang="ko-KR" sz="2400"/>
              <a:t>) </a:t>
            </a:r>
            <a:r>
              <a:rPr lang="ko-KR" altLang="en-US" sz="2400"/>
              <a:t>π(파이, 원주율)은 3.141592...로 알려져 있다. 하지만, 아래와 같은 공식을 이용해서 구할 수도 있다.</a:t>
            </a:r>
            <a:endParaRPr lang="ko-KR" altLang="en-US" sz="2400"/>
          </a:p>
        </p:txBody>
      </p:sp>
      <p:sp>
        <p:nvSpPr>
          <p:cNvPr id="18" name=""/>
          <p:cNvSpPr txBox="1"/>
          <p:nvPr/>
        </p:nvSpPr>
        <p:spPr>
          <a:xfrm>
            <a:off x="611558" y="4187663"/>
            <a:ext cx="8136906" cy="1554007"/>
          </a:xfrm>
          <a:prstGeom prst="rect">
            <a:avLst/>
          </a:prstGeom>
        </p:spPr>
        <p:txBody>
          <a:bodyPr wrap="square">
            <a:spAutoFit/>
          </a:bodyPr>
          <a:p>
            <a:pPr marL="342720" indent="-342720">
              <a:buFont typeface="Arial"/>
              <a:buNone/>
              <a:defRPr lang="ko-KR" altLang="en-US"/>
            </a:pPr>
            <a:r>
              <a:rPr lang="ko-KR" altLang="en-US" sz="3200"/>
              <a:t>함수 </a:t>
            </a:r>
            <a:r>
              <a:rPr lang="en-US" altLang="ko-KR" sz="3200"/>
              <a:t>f(n)</a:t>
            </a:r>
            <a:r>
              <a:rPr lang="ko-KR" altLang="en-US" sz="3200"/>
              <a:t>을</a:t>
            </a:r>
            <a:r>
              <a:rPr lang="en-US" altLang="ko-KR" sz="3200"/>
              <a:t> f(</a:t>
            </a:r>
            <a:r>
              <a:rPr lang="en-US" altLang="ko-KR" sz="3200" b="1">
                <a:solidFill>
                  <a:srgbClr val="ff0000"/>
                </a:solidFill>
              </a:rPr>
              <a:t>n</a:t>
            </a:r>
            <a:r>
              <a:rPr lang="en-US" altLang="ko-KR" sz="3200"/>
              <a:t>) =</a:t>
            </a:r>
            <a:r>
              <a:rPr lang="ko-KR" altLang="en-US" sz="3200"/>
              <a:t> </a:t>
            </a:r>
            <a:r>
              <a:rPr lang="en-US" altLang="ko-KR" sz="3200"/>
              <a:t>              </a:t>
            </a:r>
            <a:r>
              <a:rPr lang="ko-KR" altLang="en-US" sz="3200"/>
              <a:t>라고 정의하고,</a:t>
            </a:r>
            <a:endParaRPr lang="ko-KR" altLang="en-US" sz="3200"/>
          </a:p>
          <a:p>
            <a:pPr marL="342720" indent="-342720">
              <a:buFont typeface="Arial"/>
              <a:buNone/>
              <a:defRPr lang="ko-KR" altLang="en-US"/>
            </a:pPr>
            <a:endParaRPr lang="ko-KR" altLang="en-US" sz="3200"/>
          </a:p>
          <a:p>
            <a:pPr marL="342720" indent="-342720">
              <a:buFont typeface="Arial"/>
              <a:buNone/>
              <a:defRPr lang="ko-KR" altLang="en-US"/>
            </a:pPr>
            <a:r>
              <a:rPr lang="en-US" altLang="ko-KR" sz="3200"/>
              <a:t>f(10), f(100), f(1000)</a:t>
            </a:r>
            <a:r>
              <a:rPr lang="ko-KR" altLang="en-US" sz="3200"/>
              <a:t>을 출력하시오.</a:t>
            </a:r>
            <a:endParaRPr lang="ko-KR" altLang="en-US" sz="3200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66400" y="2671200"/>
            <a:ext cx="3208891" cy="1105200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82380" y="4046552"/>
            <a:ext cx="1921768" cy="894616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4283968" y="3969060"/>
            <a:ext cx="468052" cy="3629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b="1">
                <a:solidFill>
                  <a:srgbClr val="ff0000"/>
                </a:solidFill>
              </a:rPr>
              <a:t>n</a:t>
            </a:r>
            <a:endParaRPr lang="en-US" altLang="ko-KR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20655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Python</a:t>
            </a:r>
            <a:r>
              <a:rPr kumimoji="0" lang="ko-KR" altLang="en-US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실습6 </a:t>
            </a:r>
            <a:r>
              <a:rPr kumimoji="0" lang="ko-KR" altLang="en-US" sz="24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- 조건문과 반복문 활용</a:t>
            </a:r>
            <a:endParaRPr kumimoji="0" lang="ko-KR" altLang="en-US" sz="2400" b="1" i="0" u="none" strike="noStrike" kern="1200" cap="none" normalizeH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335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4</a:t>
            </a:fld>
            <a:endParaRPr lang="en-US" altLang="ko-KR"/>
          </a:p>
        </p:txBody>
      </p:sp>
      <p:sp>
        <p:nvSpPr>
          <p:cNvPr id="16" name=""/>
          <p:cNvSpPr txBox="1"/>
          <p:nvPr/>
        </p:nvSpPr>
        <p:spPr>
          <a:xfrm>
            <a:off x="407368" y="1648056"/>
            <a:ext cx="8496944" cy="1178964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 lang="ko-KR" altLang="en-US"/>
            </a:pPr>
            <a:r>
              <a:rPr lang="en-US" altLang="ko-KR" sz="2400"/>
              <a:t>Q</a:t>
            </a:r>
            <a:r>
              <a:rPr lang="ko-KR" altLang="en-US" sz="2400"/>
              <a:t>9</a:t>
            </a:r>
            <a:r>
              <a:rPr lang="en-US" altLang="ko-KR" sz="2400"/>
              <a:t>) </a:t>
            </a:r>
            <a:r>
              <a:rPr lang="ko-KR" altLang="en-US" sz="2400"/>
              <a:t>두 팀으로부터 점수를 입력받아 첫번째 팀이 두번째 팀을 얼마나 많이 이겼는지를 계산해주는 count_wins 라는 함수를 완성하세요. </a:t>
            </a:r>
            <a:endParaRPr lang="ko-KR" altLang="en-US" sz="2400"/>
          </a:p>
        </p:txBody>
      </p:sp>
      <p:sp>
        <p:nvSpPr>
          <p:cNvPr id="18" name=""/>
          <p:cNvSpPr txBox="1"/>
          <p:nvPr/>
        </p:nvSpPr>
        <p:spPr>
          <a:xfrm>
            <a:off x="971598" y="3429000"/>
            <a:ext cx="6228693" cy="824634"/>
          </a:xfrm>
          <a:prstGeom prst="rect">
            <a:avLst/>
          </a:prstGeom>
        </p:spPr>
        <p:txBody>
          <a:bodyPr wrap="square">
            <a:spAutoFit/>
          </a:bodyPr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입력) [1, </a:t>
            </a:r>
            <a:r>
              <a:rPr lang="ko-KR" altLang="en-US" sz="2400">
                <a:solidFill>
                  <a:srgbClr val="ff0000"/>
                </a:solidFill>
              </a:rPr>
              <a:t>5</a:t>
            </a:r>
            <a:r>
              <a:rPr lang="ko-KR" altLang="en-US" sz="2400"/>
              <a:t>, 3], [5, 4, 4] ➡ 출력) </a:t>
            </a:r>
            <a:r>
              <a:rPr lang="ko-KR" altLang="en-US" sz="2400">
                <a:solidFill>
                  <a:srgbClr val="ff0000"/>
                </a:solidFill>
              </a:rPr>
              <a:t>1</a:t>
            </a:r>
            <a:endParaRPr lang="ko-KR" altLang="en-US" sz="2400"/>
          </a:p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입력) [</a:t>
            </a:r>
            <a:r>
              <a:rPr lang="ko-KR" altLang="en-US" sz="2400">
                <a:solidFill>
                  <a:srgbClr val="ff0000"/>
                </a:solidFill>
              </a:rPr>
              <a:t>10</a:t>
            </a:r>
            <a:r>
              <a:rPr lang="ko-KR" altLang="en-US" sz="2400"/>
              <a:t>, 0 , 1, </a:t>
            </a:r>
            <a:r>
              <a:rPr lang="ko-KR" altLang="en-US" sz="2400">
                <a:solidFill>
                  <a:srgbClr val="ff0000"/>
                </a:solidFill>
              </a:rPr>
              <a:t>9</a:t>
            </a:r>
            <a:r>
              <a:rPr lang="ko-KR" altLang="en-US" sz="2400"/>
              <a:t>], [5, 1, 4, 4] ➡ 출력) </a:t>
            </a:r>
            <a:r>
              <a:rPr lang="ko-KR" altLang="en-US" sz="2400">
                <a:solidFill>
                  <a:srgbClr val="ff0000"/>
                </a:solidFill>
              </a:rPr>
              <a:t>2</a:t>
            </a:r>
            <a:endParaRPr lang="ko-KR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20655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Python</a:t>
            </a:r>
            <a:r>
              <a:rPr kumimoji="0" lang="ko-KR" altLang="en-US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실습7 </a:t>
            </a:r>
            <a:r>
              <a:rPr kumimoji="0" lang="ko-KR" altLang="en-US" sz="24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- 조건문과 반복문 활용</a:t>
            </a:r>
            <a:endParaRPr kumimoji="0" lang="ko-KR" altLang="en-US" sz="2400" b="1" i="0" u="none" strike="noStrike" kern="1200" cap="none" normalizeH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335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5</a:t>
            </a:fld>
            <a:endParaRPr lang="en-US" altLang="ko-KR"/>
          </a:p>
        </p:txBody>
      </p:sp>
      <p:sp>
        <p:nvSpPr>
          <p:cNvPr id="16" name=""/>
          <p:cNvSpPr txBox="1"/>
          <p:nvPr/>
        </p:nvSpPr>
        <p:spPr>
          <a:xfrm>
            <a:off x="407368" y="1648056"/>
            <a:ext cx="8496944" cy="44553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 lang="ko-KR" altLang="en-US"/>
            </a:pPr>
            <a:r>
              <a:rPr lang="en-US" altLang="ko-KR" sz="2400"/>
              <a:t>Q</a:t>
            </a:r>
            <a:r>
              <a:rPr lang="ko-KR" altLang="en-US" sz="2400"/>
              <a:t>10</a:t>
            </a:r>
            <a:r>
              <a:rPr lang="en-US" altLang="ko-KR" sz="2400"/>
              <a:t>) </a:t>
            </a:r>
            <a:r>
              <a:rPr lang="ko-KR" altLang="en-US" sz="2400"/>
              <a:t>짝궁 찾기 프로그램을 작성하시오. </a:t>
            </a:r>
            <a:endParaRPr lang="ko-KR" altLang="en-US" sz="2400"/>
          </a:p>
        </p:txBody>
      </p:sp>
      <p:sp>
        <p:nvSpPr>
          <p:cNvPr id="18" name=""/>
          <p:cNvSpPr txBox="1"/>
          <p:nvPr/>
        </p:nvSpPr>
        <p:spPr>
          <a:xfrm>
            <a:off x="971600" y="2456892"/>
            <a:ext cx="7992888" cy="1179753"/>
          </a:xfrm>
          <a:prstGeom prst="rect">
            <a:avLst/>
          </a:prstGeom>
        </p:spPr>
        <p:txBody>
          <a:bodyPr wrap="square">
            <a:spAutoFit/>
          </a:bodyPr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입력) [</a:t>
            </a:r>
            <a:r>
              <a:rPr lang="ko-KR" altLang="en-US" sz="2400">
                <a:solidFill>
                  <a:srgbClr val="ff0000"/>
                </a:solidFill>
              </a:rPr>
              <a:t>1</a:t>
            </a:r>
            <a:r>
              <a:rPr lang="ko-KR" altLang="en-US" sz="2400"/>
              <a:t>, 2, 3, 4, </a:t>
            </a:r>
            <a:r>
              <a:rPr lang="ko-KR" altLang="en-US" sz="2400">
                <a:solidFill>
                  <a:srgbClr val="ff0000"/>
                </a:solidFill>
              </a:rPr>
              <a:t>1</a:t>
            </a:r>
            <a:r>
              <a:rPr lang="ko-KR" altLang="en-US" sz="2400"/>
              <a:t>, </a:t>
            </a:r>
            <a:r>
              <a:rPr lang="ko-KR" altLang="en-US" sz="2400">
                <a:solidFill>
                  <a:srgbClr val="0000ff"/>
                </a:solidFill>
              </a:rPr>
              <a:t>5</a:t>
            </a:r>
            <a:r>
              <a:rPr lang="ko-KR" altLang="en-US" sz="2400"/>
              <a:t>, </a:t>
            </a:r>
            <a:r>
              <a:rPr lang="ko-KR" altLang="en-US" sz="2400">
                <a:solidFill>
                  <a:srgbClr val="0000ff"/>
                </a:solidFill>
              </a:rPr>
              <a:t>5</a:t>
            </a:r>
            <a:r>
              <a:rPr lang="ko-KR" altLang="en-US" sz="2400"/>
              <a:t>] ➡ 출력) </a:t>
            </a:r>
            <a:r>
              <a:rPr lang="ko-KR" altLang="en-US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rgbClr val="ff0000"/>
              </a:solidFill>
            </a:endParaRPr>
          </a:p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입력) [</a:t>
            </a:r>
            <a:r>
              <a:rPr lang="ko-KR" altLang="en-US" sz="2400">
                <a:solidFill>
                  <a:srgbClr val="ff0000"/>
                </a:solidFill>
              </a:rPr>
              <a:t>10</a:t>
            </a:r>
            <a:r>
              <a:rPr lang="ko-KR" altLang="en-US" sz="2400"/>
              <a:t>, </a:t>
            </a:r>
            <a:r>
              <a:rPr lang="ko-KR" altLang="en-US" sz="2400">
                <a:solidFill>
                  <a:srgbClr val="0000ff"/>
                </a:solidFill>
              </a:rPr>
              <a:t>20</a:t>
            </a:r>
            <a:r>
              <a:rPr lang="ko-KR" altLang="en-US" sz="2400"/>
              <a:t>, </a:t>
            </a:r>
            <a:r>
              <a:rPr lang="ko-KR" altLang="en-US" sz="2400">
                <a:solidFill>
                  <a:srgbClr val="008000"/>
                </a:solidFill>
              </a:rPr>
              <a:t>30</a:t>
            </a:r>
            <a:r>
              <a:rPr lang="ko-KR" altLang="en-US" sz="2400"/>
              <a:t> ,</a:t>
            </a:r>
            <a:r>
              <a:rPr lang="ko-KR" altLang="en-US" sz="2400">
                <a:solidFill>
                  <a:srgbClr val="800080"/>
                </a:solidFill>
              </a:rPr>
              <a:t>40</a:t>
            </a:r>
            <a:r>
              <a:rPr lang="ko-KR" altLang="en-US" sz="2400"/>
              <a:t>, </a:t>
            </a:r>
            <a:r>
              <a:rPr lang="ko-KR" altLang="en-US" sz="2400">
                <a:solidFill>
                  <a:srgbClr val="ff0000"/>
                </a:solidFill>
              </a:rPr>
              <a:t>10</a:t>
            </a:r>
            <a:r>
              <a:rPr lang="ko-KR" altLang="en-US" sz="2400"/>
              <a:t> ,</a:t>
            </a:r>
            <a:r>
              <a:rPr lang="ko-KR" altLang="en-US" sz="2400">
                <a:solidFill>
                  <a:srgbClr val="0000ff"/>
                </a:solidFill>
              </a:rPr>
              <a:t>20</a:t>
            </a:r>
            <a:r>
              <a:rPr lang="ko-KR" altLang="en-US" sz="2400"/>
              <a:t> ,</a:t>
            </a:r>
            <a:r>
              <a:rPr lang="ko-KR" altLang="en-US" sz="2400">
                <a:solidFill>
                  <a:srgbClr val="008000"/>
                </a:solidFill>
              </a:rPr>
              <a:t>30</a:t>
            </a:r>
            <a:r>
              <a:rPr lang="ko-KR" altLang="en-US" sz="2400"/>
              <a:t>, </a:t>
            </a:r>
            <a:r>
              <a:rPr lang="ko-KR" altLang="en-US" sz="2400">
                <a:solidFill>
                  <a:srgbClr val="800080"/>
                </a:solidFill>
              </a:rPr>
              <a:t>40</a:t>
            </a:r>
            <a:r>
              <a:rPr lang="ko-KR" altLang="en-US" sz="2400"/>
              <a:t>] ➡ 출력) 4</a:t>
            </a:r>
            <a:endParaRPr lang="ko-KR" altLang="en-US" sz="2400"/>
          </a:p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입력) [</a:t>
            </a:r>
            <a:r>
              <a:rPr lang="ko-KR" altLang="en-US" sz="2400">
                <a:solidFill>
                  <a:srgbClr val="ff0000"/>
                </a:solidFill>
              </a:rPr>
              <a:t>1</a:t>
            </a:r>
            <a:r>
              <a:rPr lang="ko-KR" altLang="en-US" sz="2400"/>
              <a:t>, </a:t>
            </a:r>
            <a:r>
              <a:rPr lang="ko-KR" altLang="en-US" sz="2400">
                <a:solidFill>
                  <a:srgbClr val="ff0000"/>
                </a:solidFill>
              </a:rPr>
              <a:t>1</a:t>
            </a:r>
            <a:r>
              <a:rPr lang="ko-KR" altLang="en-US" sz="2400"/>
              <a:t>, </a:t>
            </a:r>
            <a:r>
              <a:rPr lang="ko-KR" altLang="en-US" sz="2400">
                <a:solidFill>
                  <a:srgbClr val="0000ff"/>
                </a:solidFill>
              </a:rPr>
              <a:t>1</a:t>
            </a:r>
            <a:r>
              <a:rPr lang="ko-KR" altLang="en-US" sz="2400"/>
              <a:t>, </a:t>
            </a:r>
            <a:r>
              <a:rPr lang="ko-KR" altLang="en-US" sz="2400">
                <a:solidFill>
                  <a:srgbClr val="0000ff"/>
                </a:solidFill>
              </a:rPr>
              <a:t>1</a:t>
            </a:r>
            <a:r>
              <a:rPr lang="ko-KR" altLang="en-US" sz="2400"/>
              <a:t>, </a:t>
            </a:r>
            <a:r>
              <a:rPr lang="ko-KR" altLang="en-US" sz="2400">
                <a:solidFill>
                  <a:srgbClr val="008000"/>
                </a:solidFill>
              </a:rPr>
              <a:t>1</a:t>
            </a:r>
            <a:r>
              <a:rPr lang="ko-KR" altLang="en-US" sz="2400"/>
              <a:t>, </a:t>
            </a:r>
            <a:r>
              <a:rPr lang="ko-KR" altLang="en-US" sz="2400">
                <a:solidFill>
                  <a:srgbClr val="008000"/>
                </a:solidFill>
              </a:rPr>
              <a:t>1</a:t>
            </a:r>
            <a:r>
              <a:rPr lang="ko-KR" altLang="en-US" sz="2400"/>
              <a:t>] ➡ 출력) 3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20655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(선택) </a:t>
            </a:r>
            <a:r>
              <a:rPr kumimoji="0" lang="en-US" altLang="ko-KR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Python</a:t>
            </a:r>
            <a:r>
              <a:rPr kumimoji="0" lang="ko-KR" altLang="en-US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실습8</a:t>
            </a:r>
            <a:endParaRPr kumimoji="0" lang="ko-KR" altLang="en-US" sz="3600" b="1" i="0" u="none" strike="noStrike" kern="1200" cap="none" normalizeH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335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6</a:t>
            </a:fld>
            <a:endParaRPr lang="en-US" altLang="ko-KR"/>
          </a:p>
        </p:txBody>
      </p:sp>
      <p:sp>
        <p:nvSpPr>
          <p:cNvPr id="16" name=""/>
          <p:cNvSpPr txBox="1"/>
          <p:nvPr/>
        </p:nvSpPr>
        <p:spPr>
          <a:xfrm>
            <a:off x="407368" y="1648056"/>
            <a:ext cx="8496944" cy="817014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 lang="ko-KR" altLang="en-US"/>
            </a:pPr>
            <a:r>
              <a:rPr lang="ko-KR" altLang="en-US" sz="2400"/>
              <a:t>심화문제</a:t>
            </a:r>
            <a:r>
              <a:rPr lang="en-US" altLang="ko-KR" sz="2400"/>
              <a:t>) </a:t>
            </a:r>
            <a:r>
              <a:rPr lang="ko-KR" altLang="en-US" sz="2400"/>
              <a:t>개미수열 (1층 ~ 10층)을 출력하는 프로그램을 작성하시오</a:t>
            </a:r>
            <a:endParaRPr lang="ko-KR" altLang="en-US" sz="2400"/>
          </a:p>
        </p:txBody>
      </p:sp>
      <p:sp>
        <p:nvSpPr>
          <p:cNvPr id="18" name=""/>
          <p:cNvSpPr txBox="1"/>
          <p:nvPr/>
        </p:nvSpPr>
        <p:spPr>
          <a:xfrm>
            <a:off x="971600" y="2839123"/>
            <a:ext cx="7992888" cy="2645372"/>
          </a:xfrm>
          <a:prstGeom prst="rect">
            <a:avLst/>
          </a:prstGeom>
        </p:spPr>
        <p:txBody>
          <a:bodyPr wrap="square">
            <a:spAutoFit/>
          </a:bodyPr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11</a:t>
            </a:r>
            <a:endParaRPr lang="ko-KR" altLang="en-US" sz="2400"/>
          </a:p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12</a:t>
            </a:r>
            <a:endParaRPr lang="ko-KR" altLang="en-US" sz="2400"/>
          </a:p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1121</a:t>
            </a:r>
            <a:endParaRPr lang="ko-KR" altLang="en-US" sz="2400"/>
          </a:p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122111</a:t>
            </a:r>
            <a:endParaRPr lang="ko-KR" altLang="en-US" sz="2400"/>
          </a:p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112213</a:t>
            </a:r>
            <a:endParaRPr lang="ko-KR" altLang="en-US" sz="2400"/>
          </a:p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12221131</a:t>
            </a:r>
            <a:endParaRPr lang="ko-KR" altLang="en-US" sz="2400"/>
          </a:p>
          <a:p>
            <a:pPr marL="342720" indent="-342720">
              <a:buFont typeface="Arial"/>
              <a:buChar char="•"/>
              <a:defRPr lang="ko-KR" altLang="en-US"/>
            </a:pPr>
            <a:r>
              <a:rPr lang="ko-KR" altLang="en-US" sz="2400"/>
              <a:t>...</a:t>
            </a:r>
            <a:endParaRPr lang="ko-KR" altLang="en-US" sz="2400"/>
          </a:p>
        </p:txBody>
      </p:sp>
      <p:sp>
        <p:nvSpPr>
          <p:cNvPr id="23" name=""/>
          <p:cNvSpPr/>
          <p:nvPr/>
        </p:nvSpPr>
        <p:spPr>
          <a:xfrm>
            <a:off x="1871700" y="2960948"/>
            <a:ext cx="432048" cy="576064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2411760" y="3717031"/>
            <a:ext cx="432048" cy="576064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2411760" y="3069724"/>
            <a:ext cx="3816424" cy="3668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1이 2개</a:t>
            </a: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2915816" y="3789040"/>
            <a:ext cx="3816424" cy="3668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1이 2개, 2가 1개, 1이 1개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20336" cy="1340768"/>
          </a:xfrm>
          <a:prstGeom prst="rect">
            <a:avLst/>
          </a:prstGeom>
          <a:solidFill>
            <a:schemeClr val="accent3">
              <a:alpha val="1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457199" y="274638"/>
            <a:ext cx="8219257" cy="922114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/>
          <a:p>
            <a:pPr defTabSz="743901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3600" b="1" i="0" u="none" strike="noStrike" kern="1200" cap="none" normalizeH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확인 문제</a:t>
            </a:r>
            <a:endParaRPr kumimoji="0" lang="ko-KR" altLang="en-US" sz="3600" b="1" i="0" u="none" strike="noStrike" kern="1200" cap="none" normalizeH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1631648"/>
            <a:ext cx="8004726" cy="4119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Clr>
                <a:schemeClr val="accent1"/>
              </a:buClr>
              <a:buNone/>
              <a:defRPr lang="ko-KR" altLang="en-US"/>
            </a:pP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이번 학기에는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파이썬을 기반으로한 인공지능에 대해서 배울 것입니다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따라서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최소한의 파이썬 기본지식이 요구됩니다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따라서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아래 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가지 코드를 </a:t>
            </a:r>
            <a:r>
              <a:rPr lang="ko-KR" altLang="en-US" sz="2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암기하길 권장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합니다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.</a:t>
            </a:r>
            <a:b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</a:br>
            <a:endParaRPr lang="ko-KR" altLang="en-US" sz="2200" b="1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370000" indent="-370000">
              <a:buClr>
                <a:schemeClr val="accent1"/>
              </a:buClr>
              <a:buAutoNum type="arabicPeriod"/>
              <a:defRPr lang="ko-KR" altLang="en-US"/>
            </a:pP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for x in range(1, 10): 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lang="en-US" altLang="ko-KR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#x</a:t>
            </a:r>
            <a:r>
              <a:rPr lang="ko-KR" altLang="en-US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lang="en-US" altLang="ko-KR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부터 </a:t>
            </a:r>
            <a:r>
              <a:rPr lang="en-US" altLang="ko-KR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9</a:t>
            </a:r>
            <a:r>
              <a:rPr lang="ko-KR" altLang="en-US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까지가 들어감</a:t>
            </a:r>
            <a:b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	print(x)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                </a:t>
            </a:r>
            <a:r>
              <a:rPr lang="en-US" altLang="ko-KR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#1</a:t>
            </a:r>
            <a:r>
              <a:rPr lang="ko-KR" altLang="en-US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부터 </a:t>
            </a:r>
            <a:r>
              <a:rPr lang="en-US" altLang="ko-KR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9</a:t>
            </a:r>
            <a:r>
              <a:rPr lang="ko-KR" altLang="en-US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까지가 차례로 출력됨</a:t>
            </a:r>
            <a:b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</a:b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lang="ko-KR" altLang="en-US" sz="2200" b="1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370000" indent="-370000">
              <a:buClr>
                <a:schemeClr val="accent1"/>
              </a:buClr>
              <a:buAutoNum type="arabicPeriod"/>
              <a:defRPr lang="ko-KR" altLang="en-US"/>
            </a:pP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list1 = [2, 3, 4, ‘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안녕</a:t>
            </a: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’]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 </a:t>
            </a:r>
            <a:b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for y in list1:                 </a:t>
            </a:r>
            <a:r>
              <a:rPr lang="en-US" altLang="ko-KR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#y</a:t>
            </a:r>
            <a:r>
              <a:rPr lang="ko-KR" altLang="en-US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lang="en-US" altLang="ko-KR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2, 3, 4, ‘</a:t>
            </a:r>
            <a:r>
              <a:rPr lang="ko-KR" altLang="en-US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안녕</a:t>
            </a:r>
            <a:r>
              <a:rPr lang="en-US" altLang="ko-KR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’</a:t>
            </a:r>
            <a:r>
              <a:rPr lang="ko-KR" altLang="en-US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이 들어감</a:t>
            </a:r>
            <a:b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	print(y)</a:t>
            </a:r>
            <a:r>
              <a:rPr lang="ko-KR" altLang="en-US" sz="22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                 </a:t>
            </a:r>
            <a:r>
              <a:rPr lang="en-US" altLang="ko-KR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#</a:t>
            </a:r>
            <a:r>
              <a:rPr lang="ko-KR" altLang="en-US" sz="2200" b="1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차례대로 출력됨</a:t>
            </a:r>
            <a:endParaRPr lang="ko-KR" altLang="en-US" sz="2200" b="1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  <a:p>
            <a:pPr marL="370000" indent="-370000">
              <a:buClr>
                <a:schemeClr val="accent1"/>
              </a:buClr>
              <a:buAutoNum type="arabicPeriod"/>
              <a:defRPr lang="ko-KR" altLang="en-US"/>
            </a:pPr>
            <a:endParaRPr lang="ko-KR" altLang="en-US" sz="2200" b="1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370000" indent="-370000">
              <a:buClr>
                <a:schemeClr val="accent1"/>
              </a:buClr>
              <a:buAutoNum type="arabicPeriod"/>
              <a:defRPr lang="ko-KR" altLang="en-US"/>
            </a:pPr>
            <a:endParaRPr lang="ko-KR" altLang="en-US" sz="2200" b="1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48128" y="6553200"/>
            <a:ext cx="1905000" cy="304800"/>
          </a:xfrm>
        </p:spPr>
        <p:txBody>
          <a:bodyPr vert="horz" wrap="square" lIns="91440" tIns="45720" rIns="91440" bIns="45720" anchor="t" anchorCtr="0"/>
          <a:lstStyle/>
          <a:p>
            <a:pPr>
              <a:defRPr lang="ko-KR"/>
            </a:pPr>
            <a:fld id="{F251FC4B-2FCA-45B1-B450-CC40EFB80313}" type="slidenum">
              <a:rPr lang="en-US" altLang="ko-KR"/>
              <a:pPr>
                <a:defRPr lang="ko-KR"/>
              </a:pPr>
              <a:t>7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20336" cy="6858000"/>
            <a:chOff x="0" y="0"/>
            <a:chExt cx="9120336" cy="6858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8933" y="0"/>
              <a:ext cx="9091403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9118800" cy="6858000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latin typeface="HY헤드라인M"/>
                <a:ea typeface="HY헤드라인M"/>
                <a:cs typeface="+mn-cs"/>
              </a:rPr>
              <a:t>Any qusetions?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256</ep:Words>
  <ep:PresentationFormat>화면 슬라이드 쇼(4:3)</ep:PresentationFormat>
  <ep:Paragraphs>42</ep:Paragraphs>
  <ep:Slides>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AI를 위한 파이썬 복습2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Any qusetions?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2013-02-05T02:36:43.000</dcterms:created>
  <dc:creator>K.LEE</dc:creator>
  <cp:lastModifiedBy>User</cp:lastModifiedBy>
  <dcterms:modified xsi:type="dcterms:W3CDTF">2022-03-03T04:28:21.221</dcterms:modified>
  <cp:revision>451</cp:revision>
  <dc:title>선형대수학  Linear Algebra</dc:title>
  <cp:version>0906.0100.01</cp:version>
</cp:coreProperties>
</file>