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534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E081BE3-DC48-429B-8783-84C1870EC1BE}" type="datetime1">
              <a:rPr lang="ko-KR" altLang="en-US"/>
              <a:pPr lvl="0"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8A8EEA-F0DD-4139-861A-A080A8C114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B09B64-F0CB-4B7F-99D4-51DC397D2E29}" type="datetime1">
              <a:rPr lang="ko-KR" altLang="en-US"/>
              <a:pPr lvl="0"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926306-6D90-4D79-8F24-CD46E2BCC7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Relationship Id="rId3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B424CF-7778-4EEC-9173-283868AE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6554" cy="365125"/>
          </a:xfrm>
          <a:prstGeom prst="rect">
            <a:avLst/>
          </a:prstGeom>
        </p:spPr>
        <p:txBody>
          <a:bodyPr/>
          <a:lstStyle/>
          <a:p>
            <a:fld id="{479A1CA8-FDF9-4AA7-97B1-737D2510CD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2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59" y="0"/>
            <a:ext cx="4078995" cy="40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240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ko-KR" altLang="en-US" sz="2000" kern="1200" spc="-100" baseline="0" dirty="0" smtClean="0">
                <a:ln w="25400" cap="flat">
                  <a:noFill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88156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49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5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0279611-B52C-4EDF-976E-2D9201541E3A}"/>
              </a:ext>
            </a:extLst>
          </p:cNvPr>
          <p:cNvGrpSpPr/>
          <p:nvPr userDrawn="1"/>
        </p:nvGrpSpPr>
        <p:grpSpPr>
          <a:xfrm>
            <a:off x="485775" y="828676"/>
            <a:ext cx="11220450" cy="5664200"/>
            <a:chOff x="258210" y="394051"/>
            <a:chExt cx="11694630" cy="6030137"/>
          </a:xfrm>
          <a:solidFill>
            <a:srgbClr val="FBFBFB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9A7459B-F787-44A0-972B-BF9AB6D5B50B}"/>
                </a:ext>
              </a:extLst>
            </p:cNvPr>
            <p:cNvSpPr/>
            <p:nvPr userDrawn="1"/>
          </p:nvSpPr>
          <p:spPr>
            <a:xfrm rot="151375">
              <a:off x="277260" y="430490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CF2DB29-6C69-43EF-821A-FBF64128BEE5}"/>
                </a:ext>
              </a:extLst>
            </p:cNvPr>
            <p:cNvSpPr/>
            <p:nvPr userDrawn="1"/>
          </p:nvSpPr>
          <p:spPr>
            <a:xfrm>
              <a:off x="258210" y="394051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Relationship Id="rId5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711" y="2013669"/>
            <a:ext cx="8972578" cy="1099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2. </a:t>
            </a:r>
            <a:r>
              <a:rPr xmlns:mc="http://schemas.openxmlformats.org/markup-compatibility/2006" xmlns:hp="http://schemas.haansoft.com/office/presentation/8.0" lang="ko-KR" altLang="en-US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머신러닝 </a:t>
            </a:r>
            <a:r>
              <a:rPr xmlns:mc="http://schemas.openxmlformats.org/markup-compatibility/2006" xmlns:hp="http://schemas.haansoft.com/office/presentation/8.0" lang="en-US" altLang="ko-KR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Pandas</a:t>
            </a:r>
            <a:r>
              <a:rPr xmlns:mc="http://schemas.openxmlformats.org/markup-compatibility/2006" xmlns:hp="http://schemas.haansoft.com/office/presentation/8.0" lang="ko-KR" altLang="en-US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 정리</a:t>
            </a:r>
            <a:endParaRPr xmlns:mc="http://schemas.openxmlformats.org/markup-compatibility/2006" xmlns:hp="http://schemas.haansoft.com/office/presentation/8.0" lang="ko-KR" altLang="en-US" sz="6600" b="1" spc="-300" mc:Ignorable="hp" hp:hslEmbossed="0">
              <a:ln w="25400" cap="flat">
                <a:solidFill>
                  <a:schemeClr val="bg1"/>
                </a:solidFill>
                <a:miter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스웨거 TTF"/>
              <a:ea typeface="스웨거 TTF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4841875" y="4595813"/>
            <a:ext cx="2508250" cy="106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32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chemeClr val="tx1"/>
                </a:solidFill>
                <a:effectLst>
                  <a:glow>
                    <a:schemeClr val="bg1"/>
                  </a:glow>
                </a:effectLst>
              </a:rPr>
              <a:t>육군사관학교</a:t>
            </a:r>
            <a:endParaRPr xmlns:mc="http://schemas.openxmlformats.org/markup-compatibility/2006" xmlns:hp="http://schemas.haansoft.com/office/presentation/8.0" lang="ko-KR" altLang="en-US" sz="3200" b="1" spc="-300" mc:Ignorable="hp" hp:hslEmbossed="0">
              <a:ln w="25400" cap="flat">
                <a:solidFill>
                  <a:schemeClr val="bg1"/>
                </a:solidFill>
                <a:miter/>
              </a:ln>
              <a:solidFill>
                <a:schemeClr val="tx1"/>
              </a:solidFill>
              <a:effectLst>
                <a:glow>
                  <a:schemeClr val="bg1"/>
                </a:glow>
              </a:effectLst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32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chemeClr val="tx1"/>
                </a:solidFill>
                <a:effectLst>
                  <a:glow>
                    <a:schemeClr val="bg1"/>
                  </a:glow>
                </a:effectLst>
              </a:rPr>
              <a:t>컴퓨터 과학과</a:t>
            </a:r>
            <a:endParaRPr xmlns:mc="http://schemas.openxmlformats.org/markup-compatibility/2006" xmlns:hp="http://schemas.haansoft.com/office/presentation/8.0" lang="ko-KR" altLang="en-US" sz="3200" b="1" spc="-300" mc:Ignorable="hp" hp:hslEmbossed="0">
              <a:ln w="25400" cap="flat">
                <a:solidFill>
                  <a:schemeClr val="bg1"/>
                </a:solidFill>
                <a:miter/>
              </a:ln>
              <a:solidFill>
                <a:schemeClr val="tx1"/>
              </a:solidFill>
              <a:effectLst>
                <a:glow>
                  <a:schemeClr val="bg1"/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smtClean="0"/>
              <a:t>Pandas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93" y="2040797"/>
            <a:ext cx="4781121" cy="46778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7938" y="2126510"/>
            <a:ext cx="351234" cy="350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25014" y="2078375"/>
            <a:ext cx="2010117" cy="38207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사용하는 별칭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9144" y="2621643"/>
            <a:ext cx="1869297" cy="38207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구성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33797" y="4497573"/>
            <a:ext cx="3298093" cy="27484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numpy.ndarray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2393" y="3098126"/>
            <a:ext cx="351234" cy="10166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53626" y="3098126"/>
            <a:ext cx="624699" cy="10166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3321" y="3606463"/>
            <a:ext cx="680483" cy="212650"/>
          </a:xfrm>
          <a:prstGeom prst="rect">
            <a:avLst/>
          </a:prstGeom>
          <a:solidFill>
            <a:srgbClr val="36A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algn="ctr">
              <a:spcAft>
                <a:spcPts val="1200"/>
              </a:spcAft>
              <a:buSzPct val="80000"/>
            </a:pPr>
            <a:r>
              <a:rPr lang="en-US" altLang="ko-KR" dirty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index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37455" y="3606463"/>
            <a:ext cx="680483" cy="212650"/>
          </a:xfrm>
          <a:prstGeom prst="rect">
            <a:avLst/>
          </a:prstGeom>
          <a:solidFill>
            <a:srgbClr val="36A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algn="ctr">
              <a:spcAft>
                <a:spcPts val="1200"/>
              </a:spcAft>
              <a:buSzPct val="80000"/>
            </a:pP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value</a:t>
            </a:r>
            <a:endParaRPr lang="en-US" altLang="ko-KR" dirty="0">
              <a:ln w="25400" cap="flat">
                <a:noFill/>
                <a:miter lim="800000"/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7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39" y="2119849"/>
            <a:ext cx="4573030" cy="4415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47097" y="1838086"/>
            <a:ext cx="2736355" cy="56352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인덱싱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마스킹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팬시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 사용 가능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23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81" y="2119849"/>
            <a:ext cx="5474945" cy="43832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28260" y="2222204"/>
            <a:ext cx="2203218" cy="30168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Series.keys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index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28259" y="3026188"/>
            <a:ext cx="3044333" cy="30168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Series.itmes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index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쌍을 반환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49795" y="3830172"/>
            <a:ext cx="2623776" cy="30168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숫자가 아닌 값으로 설정 가능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8988" y="4448461"/>
            <a:ext cx="351234" cy="10166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9916" y="4603898"/>
            <a:ext cx="680483" cy="565550"/>
          </a:xfrm>
          <a:prstGeom prst="rect">
            <a:avLst/>
          </a:prstGeom>
          <a:solidFill>
            <a:srgbClr val="36A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algn="ctr">
              <a:spcAft>
                <a:spcPts val="1200"/>
              </a:spcAft>
              <a:buSzPct val="80000"/>
            </a:pPr>
            <a:r>
              <a:rPr lang="ko-KR" altLang="en-US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명시적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index</a:t>
            </a:r>
            <a:endParaRPr lang="en-US" altLang="ko-KR" dirty="0">
              <a:ln w="25400" cap="flat">
                <a:noFill/>
                <a:miter lim="800000"/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851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49" y="2119849"/>
            <a:ext cx="4250209" cy="4493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28259" y="2222204"/>
            <a:ext cx="2756234" cy="51036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인덱서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명시적 인덱스에 대해 사용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암묵적 인덱스에 대해 사용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객체와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인덱서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iloc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인덱서의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29157" y="3094075"/>
            <a:ext cx="1286288" cy="21267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“a”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“c”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526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89" y="2119849"/>
            <a:ext cx="4191129" cy="35936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71598" y="2998381"/>
            <a:ext cx="4335388" cy="69111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0~2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→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“a”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“c”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슬라이싱의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경우 암묵적 인덱스 활용 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미포함됨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차이에 주의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61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smtClean="0"/>
              <a:t>Pandas</a:t>
            </a:r>
            <a:r>
              <a:rPr lang="ko-KR" altLang="en-US" dirty="0" smtClean="0"/>
              <a:t> 패키지와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34" y="2119849"/>
            <a:ext cx="7576440" cy="46763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79134" y="1928463"/>
            <a:ext cx="3006608" cy="49576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인덱스와 열 이름으로 구성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타입의 데이터를 사용 가능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1052" y="3093722"/>
            <a:ext cx="3625055" cy="2870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numpy.ndarray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7275" y="4458032"/>
            <a:ext cx="2717496" cy="2870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접근하는 방법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37275" y="5627124"/>
            <a:ext cx="2717496" cy="2870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접근하는 방법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991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/>
              <a:t>객체와 </a:t>
            </a:r>
            <a:r>
              <a:rPr lang="en-US" altLang="ko-KR" dirty="0" err="1"/>
              <a:t>loc</a:t>
            </a:r>
            <a:r>
              <a:rPr lang="en-US" altLang="ko-KR" dirty="0"/>
              <a:t> </a:t>
            </a:r>
            <a:r>
              <a:rPr lang="ko-KR" altLang="en-US" dirty="0" err="1"/>
              <a:t>인덱서</a:t>
            </a:r>
            <a:r>
              <a:rPr lang="en-US" altLang="ko-KR" dirty="0"/>
              <a:t>, </a:t>
            </a:r>
            <a:r>
              <a:rPr lang="en-US" altLang="ko-KR" dirty="0" err="1"/>
              <a:t>iloc</a:t>
            </a:r>
            <a:r>
              <a:rPr lang="en-US" altLang="ko-KR" dirty="0"/>
              <a:t> </a:t>
            </a:r>
            <a:r>
              <a:rPr lang="ko-KR" altLang="en-US" dirty="0" err="1"/>
              <a:t>인덱서의</a:t>
            </a:r>
            <a:r>
              <a:rPr lang="ko-KR" altLang="en-US" dirty="0"/>
              <a:t> 활용</a:t>
            </a:r>
          </a:p>
          <a:p>
            <a:pPr marL="114300" lvl="0">
              <a:spcBef>
                <a:spcPts val="0"/>
              </a:spcBef>
              <a:buSzPts val="1800"/>
            </a:pPr>
            <a:endParaRPr lang="ko-KR" altLang="en-US" dirty="0"/>
          </a:p>
          <a:p>
            <a:pPr marL="114300" lvl="0">
              <a:spcBef>
                <a:spcPts val="0"/>
              </a:spcBef>
              <a:buSzPts val="1800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65" y="2119849"/>
            <a:ext cx="4715777" cy="4162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10870" y="2253750"/>
            <a:ext cx="1679943" cy="2870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반환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2038" y="3529657"/>
            <a:ext cx="2028776" cy="2870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반환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0077" y="2215623"/>
            <a:ext cx="231653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9712" y="3534060"/>
            <a:ext cx="382772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62038" y="4992628"/>
            <a:ext cx="2028776" cy="2870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반환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01609" y="4978679"/>
            <a:ext cx="308344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3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951" y="2119849"/>
            <a:ext cx="6278005" cy="35237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06430" y="2226256"/>
            <a:ext cx="316714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3144" y="2647589"/>
            <a:ext cx="2100111" cy="2870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0,1,2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반환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923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3901"/>
          <a:stretch/>
        </p:blipFill>
        <p:spPr>
          <a:xfrm>
            <a:off x="3511764" y="2119849"/>
            <a:ext cx="5162379" cy="40502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42898" y="2583794"/>
            <a:ext cx="1783787" cy="45711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반환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(end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미포함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65405" y="2226256"/>
            <a:ext cx="404037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75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6905"/>
          <a:stretch/>
        </p:blipFill>
        <p:spPr>
          <a:xfrm>
            <a:off x="3511764" y="2119849"/>
            <a:ext cx="5162379" cy="20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55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 </a:t>
            </a:r>
            <a:r>
              <a:rPr lang="ko-KR" altLang="en-US"/>
              <a:t>소개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6319" y="1813675"/>
            <a:ext cx="928889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2"/>
              </a:buBlip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NumPy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를 기반으로 개발된 패키지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/>
              <a:ea typeface="나눔바른고딕"/>
            </a:endParaRPr>
          </a:p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유연한 인덱스를 가진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차원 배열의 구조의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Series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객체와 유연한 행 인덱스와 열 인덱스를 가진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2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차원 배열의 구조의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DataFrame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객체를 제공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 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/>
              <a:ea typeface="나눔바른고딕"/>
            </a:endParaRPr>
          </a:p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강력한 데이터 연산 기능을 제공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/>
              <a:ea typeface="나눔바른고딕"/>
            </a:endParaRPr>
          </a:p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5"/>
              </a:buBlip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DataFrame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 객체는 여러 데이터 타입을 사용할 수 있으며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,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/>
                <a:ea typeface="나눔바른고딕"/>
              </a:rPr>
              <a:t>값의 누락 역시 허용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/>
              <a:ea typeface="나눔바른고딕"/>
            </a:endParaRPr>
          </a:p>
        </p:txBody>
      </p:sp>
      <p:sp>
        <p:nvSpPr>
          <p:cNvPr id="7" name="텍스트 개체 틀 2"/>
          <p:cNvSpPr>
            <a:spLocks noGrp="1"/>
          </p:cNvSpPr>
          <p:nvPr/>
        </p:nvSpPr>
        <p:spPr>
          <a:xfrm>
            <a:off x="6610048" y="5312309"/>
            <a:ext cx="3796067" cy="818771"/>
          </a:xfrm>
          <a:prstGeom prst="rect">
            <a:avLst/>
          </a:prstGeom>
        </p:spPr>
        <p:txBody>
          <a:bodyPr anchor="t"/>
          <a:p>
            <a:pPr marL="114300" lvl="0" indent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그림 및 자료 출처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:dandyrilla.github.io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00" normalizeH="0" baseline="0" mc:Ignorable="hp" hp:hslEmbossed="0">
              <a:solidFill>
                <a:srgbClr val="000000"/>
              </a:solidFill>
              <a:effectLst>
                <a:glow>
                  <a:prstClr val="white"/>
                </a:glow>
              </a:effectLst>
              <a:latin typeface="돋움체"/>
              <a:ea typeface="돋움체"/>
            </a:endParaRPr>
          </a:p>
          <a:p>
            <a:pPr marL="114300" lvl="0" indent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 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  laboputer.github.io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00" normalizeH="0" baseline="0" mc:Ignorable="hp" hp:hslEmbossed="0">
              <a:solidFill>
                <a:srgbClr val="000000"/>
              </a:solidFill>
              <a:effectLst>
                <a:glow>
                  <a:prstClr val="white"/>
                </a:glow>
              </a:effectLst>
              <a:latin typeface="돋움체"/>
              <a:ea typeface="돋움체"/>
            </a:endParaRPr>
          </a:p>
          <a:p>
            <a:pPr marL="114300" lvl="0" indent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   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K-ICT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00" normalizeH="0" baseline="0" mc:Ignorable="hp" hp:hslEmbossed="0">
                <a:solidFill>
                  <a:srgbClr val="000000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빅데이터센터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100" normalizeH="0" baseline="0" mc:Ignorable="hp" hp:hslEmbossed="0">
              <a:solidFill>
                <a:srgbClr val="000000"/>
              </a:solidFill>
              <a:effectLst>
                <a:glow>
                  <a:prstClr val="white"/>
                </a:glow>
              </a:effectLst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열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32" y="2119849"/>
            <a:ext cx="5334644" cy="40946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22981" y="3938595"/>
            <a:ext cx="1283474" cy="22855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열 추가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2782" y="4124208"/>
            <a:ext cx="1020725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28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05" y="2119849"/>
            <a:ext cx="5305297" cy="3887134"/>
          </a:xfrm>
          <a:prstGeom prst="rect">
            <a:avLst/>
          </a:prstGeom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행과 열 제거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28088" y="2226753"/>
            <a:ext cx="773112" cy="27189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제거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28088" y="4427693"/>
            <a:ext cx="773112" cy="27189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제거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5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ko-KR" altLang="en-US" dirty="0" smtClean="0"/>
              <a:t>널 값  연산</a:t>
            </a:r>
            <a:endParaRPr lang="ko-KR" altLang="en-US" dirty="0"/>
          </a:p>
          <a:p>
            <a:pPr marL="114300" lvl="0">
              <a:spcBef>
                <a:spcPts val="0"/>
              </a:spcBef>
              <a:buSzPts val="1800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90" y="2119849"/>
            <a:ext cx="4585730" cy="45857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10623" y="2296633"/>
            <a:ext cx="2647507" cy="46783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np.nan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널 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존재하지 않는 값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(nan : not a numbe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0141" y="5295013"/>
            <a:ext cx="3327990" cy="27644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df.dropna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NaN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존재하는 행 또는 열 제거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322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76" y="2119849"/>
            <a:ext cx="4188555" cy="23643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53423" y="2307265"/>
            <a:ext cx="3104707" cy="27644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df.fillna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 :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NaN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특정 값으로 대체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791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ko-KR" altLang="en-US" dirty="0" smtClean="0"/>
              <a:t>조인</a:t>
            </a:r>
            <a:endParaRPr lang="ko-KR" altLang="en-US" dirty="0"/>
          </a:p>
          <a:p>
            <a:pPr marL="114300" lvl="0">
              <a:spcBef>
                <a:spcPts val="0"/>
              </a:spcBef>
              <a:buSzPts val="1800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44" y="2119849"/>
            <a:ext cx="8234620" cy="36043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1596" y="4242390"/>
            <a:ext cx="3391288" cy="49973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pd.merge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동일한 값을 가진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left_on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right_on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연결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74689" y="3358664"/>
            <a:ext cx="2285999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57419" y="3750668"/>
            <a:ext cx="2009055" cy="29246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중복되는 열을 제거하기 위함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94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3" y="2119849"/>
            <a:ext cx="9157901" cy="28910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63657" y="2650953"/>
            <a:ext cx="3179134" cy="45375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outer join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(Join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안된 행을 누락시키지 않도록 할 때 사용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00132" y="2218988"/>
            <a:ext cx="1127050" cy="3328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94884" y="4579416"/>
            <a:ext cx="2519915" cy="3328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27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506" t="35430" r="25262" b="29472"/>
          <a:stretch/>
        </p:blipFill>
        <p:spPr>
          <a:xfrm>
            <a:off x="1583082" y="2385401"/>
            <a:ext cx="8933688" cy="33811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1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63657" y="2650953"/>
            <a:ext cx="3179134" cy="453754"/>
          </a:xfrm>
          <a:prstGeom prst="rect">
            <a:avLst/>
          </a:prstGeom>
          <a:solidFill>
            <a:srgbClr val="37AADA"/>
          </a:solidFill>
          <a:ln w="2540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outer join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(Join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안된 행을 누락시키지 않도록 할 때 사용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546" t="34141" r="24390" b="32531"/>
          <a:stretch/>
        </p:blipFill>
        <p:spPr>
          <a:xfrm>
            <a:off x="1679946" y="2234600"/>
            <a:ext cx="8729328" cy="30267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6789" y="2143673"/>
            <a:ext cx="2778642" cy="25377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운임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내림차순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오름차순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정렬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04029" y="2493490"/>
            <a:ext cx="765544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20988" y="1889902"/>
            <a:ext cx="2955849" cy="50754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head()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데이터프레임의 앞부분 일부만 발췌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tail() : 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데이터프레임의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끝부분 일부만 발췌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255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주요 기능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</p:spPr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ko-KR" altLang="en-US" dirty="0" smtClean="0"/>
              <a:t>그룹 연산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855" t="35268" r="25436" b="18363"/>
          <a:stretch/>
        </p:blipFill>
        <p:spPr>
          <a:xfrm>
            <a:off x="2188537" y="2264737"/>
            <a:ext cx="7744042" cy="39127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54323" y="2094689"/>
            <a:ext cx="1417676" cy="25928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그룹화할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지정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9256" y="2408430"/>
            <a:ext cx="1222743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2882" y="2094689"/>
            <a:ext cx="1417676" cy="25928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연산할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1999" y="2408430"/>
            <a:ext cx="1137685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09684" y="2408430"/>
            <a:ext cx="1552353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31441" y="2094689"/>
            <a:ext cx="1279452" cy="25928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연산 방법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51404" y="3961842"/>
            <a:ext cx="2902689" cy="25928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apply()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이용해 결과값을 가공처리 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61768" y="4364821"/>
            <a:ext cx="1881962" cy="314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412124" y="4788659"/>
            <a:ext cx="1520455" cy="25928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평균을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표준화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86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" altLang="ko-KR"/>
              <a:t>주요 정리</a:t>
            </a:r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 rot="0">
            <a:off x="1630945" y="2402205"/>
            <a:ext cx="8930108" cy="701040"/>
            <a:chOff x="1609057" y="5570356"/>
            <a:chExt cx="8930108" cy="701040"/>
          </a:xfrm>
        </p:grpSpPr>
        <p:sp>
          <p:nvSpPr>
            <p:cNvPr id="49" name="TextBox 48"/>
            <p:cNvSpPr txBox="1"/>
            <p:nvPr/>
          </p:nvSpPr>
          <p:spPr>
            <a:xfrm>
              <a:off x="2190005" y="5570356"/>
              <a:ext cx="8349161" cy="70104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Pandas 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패키지는 유연한 인덱스를 가진 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1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차원 배열 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Series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와 유연한 행 인덱스와 열 이름을 가진 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2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차원 배열 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DataFrame </a:t>
              </a:r>
              <a:r>
                <a:rPr lang="ko-KR" altLang="en-US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객체를 제공한다</a:t>
              </a:r>
              <a:r>
                <a:rPr lang="en-US" altLang="ko-KR" sz="200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  <a:endParaRPr lang="en-US" altLang="ko-KR" sz="200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 rot="0">
              <a:off x="1609057" y="5619925"/>
              <a:ext cx="404758" cy="539110"/>
              <a:chOff x="6605244" y="2491583"/>
              <a:chExt cx="4215984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51" name="그룹 50"/>
              <p:cNvGrpSpPr/>
              <p:nvPr/>
            </p:nvGrpSpPr>
            <p:grpSpPr>
              <a:xfrm rot="0">
                <a:off x="6673392" y="2491583"/>
                <a:ext cx="4147835" cy="623886"/>
                <a:chOff x="6673389" y="2491579"/>
                <a:chExt cx="4147836" cy="623886"/>
              </a:xfrm>
              <a:grpFill/>
            </p:grpSpPr>
            <p:sp>
              <p:nvSpPr>
                <p:cNvPr id="53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54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6605244" y="2558741"/>
                <a:ext cx="4063626" cy="46302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1</a:t>
                </a:r>
                <a:endParaRPr lang="en-US" altLang="ko-KR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 rot="0">
            <a:off x="1630945" y="3440430"/>
            <a:ext cx="8930108" cy="701040"/>
            <a:chOff x="1609057" y="5562444"/>
            <a:chExt cx="8930108" cy="701040"/>
          </a:xfrm>
        </p:grpSpPr>
        <p:sp>
          <p:nvSpPr>
            <p:cNvPr id="60" name="TextBox 59"/>
            <p:cNvSpPr txBox="1"/>
            <p:nvPr/>
          </p:nvSpPr>
          <p:spPr>
            <a:xfrm>
              <a:off x="2190005" y="5562444"/>
              <a:ext cx="8349161" cy="70104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DataFrame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은 인덱싱 연산에 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loc, iloc 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인덱서를 제공하며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널 값 연산 기능과 조인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그룹화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피봇 기능을 지원한다</a:t>
              </a:r>
              <a:r>
                <a:rPr lang="en-US" altLang="ko-KR" sz="2000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  <a:endParaRPr lang="en-US" altLang="ko-KR" sz="2000" spc="-4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 rot="0">
              <a:off x="1609057" y="5619923"/>
              <a:ext cx="404758" cy="539110"/>
              <a:chOff x="6605244" y="2491579"/>
              <a:chExt cx="4215984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62" name="그룹 61"/>
              <p:cNvGrpSpPr/>
              <p:nvPr/>
            </p:nvGrpSpPr>
            <p:grpSpPr>
              <a:xfrm rot="0">
                <a:off x="6673392" y="2491579"/>
                <a:ext cx="4147835" cy="623886"/>
                <a:chOff x="6673389" y="2491579"/>
                <a:chExt cx="4147836" cy="623886"/>
              </a:xfrm>
              <a:grpFill/>
            </p:grpSpPr>
            <p:sp>
              <p:nvSpPr>
                <p:cNvPr id="64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65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6605244" y="2559540"/>
                <a:ext cx="4063626" cy="46222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2</a:t>
                </a:r>
                <a:endParaRPr lang="en-US" altLang="ko-KR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Pandas </a:t>
            </a:r>
            <a:r>
              <a:rPr lang="ko-KR" altLang="en-US"/>
              <a:t>패키지 </a:t>
            </a:r>
            <a:r>
              <a:rPr lang="en-US" altLang="ko-KR"/>
              <a:t>-</a:t>
            </a:r>
            <a:r>
              <a:rPr lang="ko-KR" altLang="en-US"/>
              <a:t> 시리즈</a:t>
            </a:r>
            <a:r>
              <a:rPr lang="en-US" altLang="ko-KR"/>
              <a:t>,</a:t>
            </a:r>
            <a:r>
              <a:rPr lang="ko-KR" altLang="en-US"/>
              <a:t> 데이터 프레임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0337" y="2291252"/>
            <a:ext cx="6811325" cy="3477110"/>
          </a:xfrm>
          <a:prstGeom prst="rect">
            <a:avLst/>
          </a:prstGeom>
        </p:spPr>
      </p:pic>
      <p:sp>
        <p:nvSpPr>
          <p:cNvPr id="17" name="텍스트 개체 틀 2"/>
          <p:cNvSpPr>
            <a:spLocks noGrp="1"/>
          </p:cNvSpPr>
          <p:nvPr/>
        </p:nvSpPr>
        <p:spPr>
          <a:xfrm>
            <a:off x="6428620" y="6234571"/>
            <a:ext cx="3796067" cy="380320"/>
          </a:xfrm>
          <a:prstGeom prst="rect">
            <a:avLst/>
          </a:prstGeom>
        </p:spPr>
        <p:txBody>
          <a:bodyPr anchor="t"/>
          <a:p>
            <a:pPr marL="114300" lvl="0" indent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100" normalizeH="0" baseline="0" mc:Ignorable="hp" hp:hslEmbossed="0">
                <a:solidFill>
                  <a:schemeClr val="dk1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출처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00" normalizeH="0" baseline="0" mc:Ignorable="hp" hp:hslEmbossed="0">
                <a:solidFill>
                  <a:schemeClr val="dk1"/>
                </a:solidFill>
                <a:effectLst>
                  <a:glow>
                    <a:prstClr val="white"/>
                  </a:glow>
                </a:effectLst>
                <a:latin typeface="돋움체"/>
                <a:ea typeface="돋움체"/>
              </a:rPr>
              <a:t>:dandyrilla.github.io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100" normalizeH="0" baseline="0" mc:Ignorable="hp" hp:hslEmbossed="0">
              <a:solidFill>
                <a:schemeClr val="dk1"/>
              </a:solidFill>
              <a:effectLst>
                <a:glow>
                  <a:prstClr val="white"/>
                </a:glow>
              </a:effectLst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Pandas </a:t>
            </a:r>
            <a:r>
              <a:rPr lang="ko-KR" altLang="en-US"/>
              <a:t>패키지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.loc, .iloc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4721" y="1951069"/>
            <a:ext cx="5431962" cy="334495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6719" y="1997795"/>
            <a:ext cx="5473640" cy="3291186"/>
          </a:xfrm>
          <a:prstGeom prst="rect">
            <a:avLst/>
          </a:prstGeom>
        </p:spPr>
      </p:pic>
      <p:sp>
        <p:nvSpPr>
          <p:cNvPr id="17" name="텍스트 개체 틀 2"/>
          <p:cNvSpPr>
            <a:spLocks noGrp="1"/>
          </p:cNvSpPr>
          <p:nvPr/>
        </p:nvSpPr>
        <p:spPr>
          <a:xfrm>
            <a:off x="0" y="5570537"/>
            <a:ext cx="12192000" cy="1287463"/>
          </a:xfrm>
          <a:prstGeom prst="rect">
            <a:avLst/>
          </a:prstGeom>
        </p:spPr>
        <p:txBody>
          <a:bodyPr anchor="t"/>
          <a:p>
            <a:pPr marL="114300" lv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loc (label location):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 읽기 쉽게 지정해주는 명시적 인덱스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<a:solidFill>
                <a:srgbClr val="404040"/>
              </a:solidFill>
              <a:effectLst>
                <a:glow>
                  <a:prstClr val="white"/>
                </a:glow>
                <a:outerShdw dist="31750" dir="1800000" algn="tl">
                  <a:srgbClr val="e7e6e6">
                    <a:lumMod val="50000"/>
                    <a:alpha val="45000"/>
                  </a:srgbClr>
                </a:outerShdw>
              </a:effectLst>
              <a:latin typeface="나눔바른고딕"/>
              <a:ea typeface="나눔스퀘어 Bold"/>
              <a:cs typeface="맑은 고딕"/>
            </a:endParaRPr>
          </a:p>
          <a:p>
            <a:pPr marL="114300" lv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                                  이름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(label)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으로 데이터 선택하기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<a:solidFill>
                <a:srgbClr val="404040"/>
              </a:solidFill>
              <a:effectLst>
                <a:glow>
                  <a:prstClr val="white"/>
                </a:glow>
                <a:outerShdw dist="31750" dir="1800000" algn="tl">
                  <a:srgbClr val="e7e6e6">
                    <a:lumMod val="50000"/>
                    <a:alpha val="45000"/>
                  </a:srgbClr>
                </a:outerShdw>
              </a:effectLst>
              <a:latin typeface="나눔바른고딕"/>
              <a:ea typeface="나눔스퀘어 Bold"/>
              <a:cs typeface="맑은 고딕"/>
            </a:endParaRPr>
          </a:p>
          <a:p>
            <a:pPr marL="114300" lv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 iloc(interger location):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행이나 컬럼의 순서를 나타내는 정수로 특정값을 추출해오는 인텍스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<a:solidFill>
                <a:srgbClr val="404040"/>
              </a:solidFill>
              <a:effectLst>
                <a:glow>
                  <a:prstClr val="white"/>
                </a:glow>
                <a:outerShdw dist="31750" dir="1800000" algn="tl">
                  <a:srgbClr val="e7e6e6">
                    <a:lumMod val="50000"/>
                    <a:alpha val="45000"/>
                  </a:srgbClr>
                </a:outerShdw>
              </a:effectLst>
              <a:latin typeface="나눔바른고딕"/>
              <a:ea typeface="나눔스퀘어 Bold"/>
              <a:cs typeface="맑은 고딕"/>
            </a:endParaRPr>
          </a:p>
          <a:p>
            <a:pPr marL="114300" lv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                                       위치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숫자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를 이용하여 선택하기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<a:solidFill>
                <a:srgbClr val="404040"/>
              </a:solidFill>
              <a:effectLst>
                <a:glow>
                  <a:prstClr val="white"/>
                </a:glow>
                <a:outerShdw dist="31750" dir="1800000" algn="tl">
                  <a:srgbClr val="e7e6e6">
                    <a:lumMod val="50000"/>
                    <a:alpha val="45000"/>
                  </a:srgbClr>
                </a:outerShdw>
              </a:effectLst>
              <a:latin typeface="나눔바른고딕"/>
              <a:ea typeface="나눔스퀘어 Bold"/>
              <a:cs typeface="맑은 고딕"/>
            </a:endParaRPr>
          </a:p>
          <a:p>
            <a:pPr marL="114300" lv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<a:solidFill>
                <a:srgbClr val="404040"/>
              </a:solidFill>
              <a:effectLst>
                <a:glow>
                  <a:prstClr val="white"/>
                </a:glow>
                <a:outerShdw dist="31750" dir="1800000" algn="tl">
                  <a:srgbClr val="e7e6e6">
                    <a:lumMod val="50000"/>
                    <a:alpha val="45000"/>
                  </a:srgbClr>
                </a:outerShdw>
              </a:effectLst>
              <a:latin typeface="나눔바른고딕"/>
              <a:ea typeface="나눔스퀘어 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Pandas DataFrame - iat, Boolean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2513" y="2338691"/>
            <a:ext cx="3592040" cy="419145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27501" y="2318193"/>
            <a:ext cx="5810928" cy="406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Pandas </a:t>
            </a:r>
            <a:r>
              <a:rPr lang="ko-KR" altLang="en-US"/>
              <a:t>패키지 </a:t>
            </a:r>
            <a:r>
              <a:rPr lang="en-US" altLang="ko-KR"/>
              <a:t>-</a:t>
            </a:r>
            <a:r>
              <a:rPr lang="ko-KR" altLang="en-US"/>
              <a:t>  데이터 변경하기</a:t>
            </a:r>
            <a:endParaRPr lang="ko-KR" altLang="en-US"/>
          </a:p>
          <a:p>
            <a:pPr marL="114300" lvl="0">
              <a:spcBef>
                <a:spcPts val="0"/>
              </a:spcBef>
              <a:buSzPct val="25000"/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5127" y="2593468"/>
            <a:ext cx="8884722" cy="3931911"/>
          </a:xfrm>
          <a:prstGeom prst="rect">
            <a:avLst/>
          </a:prstGeom>
        </p:spPr>
      </p:pic>
      <p:sp>
        <p:nvSpPr>
          <p:cNvPr id="16" name="텍스트 개체 틀 2"/>
          <p:cNvSpPr>
            <a:spLocks noGrp="1"/>
          </p:cNvSpPr>
          <p:nvPr/>
        </p:nvSpPr>
        <p:spPr>
          <a:xfrm>
            <a:off x="0" y="1987322"/>
            <a:ext cx="12192000" cy="546629"/>
          </a:xfrm>
          <a:prstGeom prst="rect">
            <a:avLst/>
          </a:prstGeom>
        </p:spPr>
        <p:txBody>
          <a:bodyPr anchor="t"/>
          <a:p>
            <a:pPr marL="114300" lv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nan(not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a number):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null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  <a:solidFill>
                  <a:srgbClr val="404040"/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/>
                <a:cs typeface="맑은 고딕"/>
              </a:rPr>
              <a:t>값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100" normalizeH="0" baseline="0" mc:Ignorable="hp" hp:hslEmbossed="0">
              <a:solidFill>
                <a:srgbClr val="404040"/>
              </a:solidFill>
              <a:effectLst>
                <a:glow>
                  <a:prstClr val="white"/>
                </a:glow>
                <a:outerShdw dist="31750" dir="1800000" algn="tl">
                  <a:srgbClr val="e7e6e6">
                    <a:lumMod val="50000"/>
                    <a:alpha val="45000"/>
                  </a:srgbClr>
                </a:outerShdw>
              </a:effectLst>
              <a:latin typeface="나눔바른고딕"/>
              <a:ea typeface="나눔스퀘어 Bold"/>
              <a:cs typeface="맑은 고딕"/>
            </a:endParaRPr>
          </a:p>
          <a:p>
            <a:pPr marL="114300" lv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100" normalizeH="0" baseline="0" mc:Ignorable="hp" hp:hslEmbossed="0">
              <a:solidFill>
                <a:srgbClr val="404040"/>
              </a:solidFill>
              <a:effectLst>
                <a:glow>
                  <a:prstClr val="white"/>
                </a:glow>
                <a:outerShdw dist="31750" dir="1800000" algn="tl">
                  <a:srgbClr val="e7e6e6">
                    <a:lumMod val="50000"/>
                    <a:alpha val="45000"/>
                  </a:srgbClr>
                </a:outerShdw>
              </a:effectLst>
              <a:latin typeface="나눔바른고딕"/>
              <a:ea typeface="나눔스퀘어 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Pandas DataFrame - head, tail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4357" y="2394633"/>
            <a:ext cx="7669847" cy="3976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Pandas DataFrame - columns, index, values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386" y="2357957"/>
            <a:ext cx="6780206" cy="4031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Pandas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Pandas DataFrame </a:t>
            </a:r>
            <a:r>
              <a:rPr lang="ko-KR" altLang="en-US"/>
              <a:t>파일 입출력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6885" y="2177598"/>
            <a:ext cx="5001323" cy="4438039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96682"/>
            <a:ext cx="5668166" cy="4534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xmlns:mc="http://schemas.openxmlformats.org/markup-compatibility/2006" xmlns:hp="http://schemas.haansoft.com/office/presentation/8.0" sz="4800" b="1" spc="-300" dirty="0" smtClean="0" mc:Ignorable="hp" hp:hslEmbossed="0">
            <a:ln w="25400" cap="flat">
              <a:solidFill>
                <a:schemeClr val="bg1"/>
              </a:solidFill>
              <a:miter/>
            </a:ln>
            <a:solidFill>
              <a:srgbClr val="173f95"/>
            </a:solidFill>
            <a:effectLst>
              <a:glow>
                <a:schemeClr val="bg1"/>
              </a:glow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Impact"/>
            <a:ea typeface="휴먼모음T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497</ep:Words>
  <ep:PresentationFormat>와이드스크린</ep:PresentationFormat>
  <ep:Paragraphs>111</ep:Paragraphs>
  <ep:Slides>29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1_Office 테마</vt:lpstr>
      <vt:lpstr>슬라이드 1</vt:lpstr>
      <vt:lpstr>Pandas 소개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Pandas의 주요 기능</vt:lpstr>
      <vt:lpstr>주요 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2019-01-19T08:23:23.000</dcterms:created>
  <dc:creator>aug559</dc:creator>
  <cp:lastModifiedBy>User</cp:lastModifiedBy>
  <dcterms:modified xsi:type="dcterms:W3CDTF">2021-09-07T11:52:53.904</dcterms:modified>
  <cp:revision>612</cp:revision>
  <dc:title>PowerPoint 프레젠테이션</dc:title>
  <cp:version/>
</cp:coreProperties>
</file>