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84066" autoAdjust="0"/>
  </p:normalViewPr>
  <p:slideViewPr>
    <p:cSldViewPr snapToGrid="0">
      <p:cViewPr varScale="1">
        <p:scale>
          <a:sx n="105" d="100"/>
          <a:sy n="105" d="100"/>
        </p:scale>
        <p:origin x="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76E67-CA31-409F-9CB9-A8BEB2F0752C}" type="datetimeFigureOut">
              <a:rPr lang="en-AU" smtClean="0"/>
              <a:t>5/9/18</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FD66-C54F-4B15-9351-98B5EC069B7B}" type="slidenum">
              <a:rPr lang="en-AU" smtClean="0"/>
              <a:t>‹#›</a:t>
            </a:fld>
            <a:endParaRPr lang="en-AU" dirty="0"/>
          </a:p>
        </p:txBody>
      </p:sp>
    </p:spTree>
    <p:extLst>
      <p:ext uri="{BB962C8B-B14F-4D97-AF65-F5344CB8AC3E}">
        <p14:creationId xmlns:p14="http://schemas.microsoft.com/office/powerpoint/2010/main" val="324102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DFD66-C54F-4B15-9351-98B5EC069B7B}" type="slidenum">
              <a:rPr lang="en-AU" smtClean="0"/>
              <a:t>2</a:t>
            </a:fld>
            <a:endParaRPr lang="en-AU" dirty="0"/>
          </a:p>
        </p:txBody>
      </p:sp>
    </p:spTree>
    <p:extLst>
      <p:ext uri="{BB962C8B-B14F-4D97-AF65-F5344CB8AC3E}">
        <p14:creationId xmlns:p14="http://schemas.microsoft.com/office/powerpoint/2010/main" val="1296853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MediClip</a:t>
            </a:r>
            <a:r>
              <a:rPr lang="en-US" dirty="0"/>
              <a:t> user interface, there will be a persistent toolbar at the top containing a page title and a hamburger menu. This menu consists of a list of links such as to the home page, view all assigned patients and a sign out option. The first page the user sees is the sign in page. This takes them to the home page where there is a list of all their assigned wards. When the user taps on one of the wards it takes them to a list of patients.</a:t>
            </a:r>
            <a:endParaRPr lang="en-AU" dirty="0"/>
          </a:p>
          <a:p>
            <a:endParaRPr lang="en-AU" dirty="0"/>
          </a:p>
        </p:txBody>
      </p:sp>
      <p:sp>
        <p:nvSpPr>
          <p:cNvPr id="4" name="Slide Number Placeholder 3"/>
          <p:cNvSpPr>
            <a:spLocks noGrp="1"/>
          </p:cNvSpPr>
          <p:nvPr>
            <p:ph type="sldNum" sz="quarter" idx="10"/>
          </p:nvPr>
        </p:nvSpPr>
        <p:spPr/>
        <p:txBody>
          <a:bodyPr/>
          <a:lstStyle/>
          <a:p>
            <a:fld id="{5DBDFD66-C54F-4B15-9351-98B5EC069B7B}" type="slidenum">
              <a:rPr lang="en-AU" smtClean="0"/>
              <a:t>5</a:t>
            </a:fld>
            <a:endParaRPr lang="en-AU" dirty="0"/>
          </a:p>
        </p:txBody>
      </p:sp>
    </p:spTree>
    <p:extLst>
      <p:ext uri="{BB962C8B-B14F-4D97-AF65-F5344CB8AC3E}">
        <p14:creationId xmlns:p14="http://schemas.microsoft.com/office/powerpoint/2010/main" val="395696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 of patients will have search functionality. You are able to search by patient name and bed number. When the user taps on one of the patients they are presented with the patient details. This contains useful information such as the patients dosage information and notes. When the user taps on the notes button it takes them to a list of patient notes.</a:t>
            </a:r>
          </a:p>
        </p:txBody>
      </p:sp>
      <p:sp>
        <p:nvSpPr>
          <p:cNvPr id="4" name="Slide Number Placeholder 3"/>
          <p:cNvSpPr>
            <a:spLocks noGrp="1"/>
          </p:cNvSpPr>
          <p:nvPr>
            <p:ph type="sldNum" sz="quarter" idx="10"/>
          </p:nvPr>
        </p:nvSpPr>
        <p:spPr/>
        <p:txBody>
          <a:bodyPr/>
          <a:lstStyle/>
          <a:p>
            <a:fld id="{5DBDFD66-C54F-4B15-9351-98B5EC069B7B}" type="slidenum">
              <a:rPr lang="en-AU" smtClean="0"/>
              <a:t>6</a:t>
            </a:fld>
            <a:endParaRPr lang="en-AU" dirty="0"/>
          </a:p>
        </p:txBody>
      </p:sp>
    </p:spTree>
    <p:extLst>
      <p:ext uri="{BB962C8B-B14F-4D97-AF65-F5344CB8AC3E}">
        <p14:creationId xmlns:p14="http://schemas.microsoft.com/office/powerpoint/2010/main" val="99981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page the user has the ability to view and edit notes and also create new notes. When creating or editing a note they will have the option to add a photo using the camera. When writing text they can shake the phone to quickly erase all the text. That’s all for the UI.</a:t>
            </a:r>
          </a:p>
        </p:txBody>
      </p:sp>
      <p:sp>
        <p:nvSpPr>
          <p:cNvPr id="4" name="Slide Number Placeholder 3"/>
          <p:cNvSpPr>
            <a:spLocks noGrp="1"/>
          </p:cNvSpPr>
          <p:nvPr>
            <p:ph type="sldNum" sz="quarter" idx="10"/>
          </p:nvPr>
        </p:nvSpPr>
        <p:spPr/>
        <p:txBody>
          <a:bodyPr/>
          <a:lstStyle/>
          <a:p>
            <a:fld id="{5DBDFD66-C54F-4B15-9351-98B5EC069B7B}" type="slidenum">
              <a:rPr lang="en-AU" smtClean="0"/>
              <a:t>7</a:t>
            </a:fld>
            <a:endParaRPr lang="en-AU" dirty="0"/>
          </a:p>
        </p:txBody>
      </p:sp>
    </p:spTree>
    <p:extLst>
      <p:ext uri="{BB962C8B-B14F-4D97-AF65-F5344CB8AC3E}">
        <p14:creationId xmlns:p14="http://schemas.microsoft.com/office/powerpoint/2010/main" val="323599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9/5/18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9/5/18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9/5/18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9/5/18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9/5/18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F8C4-AE1E-46E4-B4E8-059D78F1468A}"/>
              </a:ext>
            </a:extLst>
          </p:cNvPr>
          <p:cNvSpPr>
            <a:spLocks noGrp="1"/>
          </p:cNvSpPr>
          <p:nvPr>
            <p:ph type="ctrTitle"/>
          </p:nvPr>
        </p:nvSpPr>
        <p:spPr>
          <a:xfrm>
            <a:off x="4901096" y="2957298"/>
            <a:ext cx="3023704" cy="866701"/>
          </a:xfrm>
        </p:spPr>
        <p:txBody>
          <a:bodyPr/>
          <a:lstStyle/>
          <a:p>
            <a:pPr algn="l"/>
            <a:r>
              <a:rPr lang="en-AU" dirty="0"/>
              <a:t>MediClip</a:t>
            </a:r>
          </a:p>
        </p:txBody>
      </p:sp>
      <p:sp>
        <p:nvSpPr>
          <p:cNvPr id="3" name="Subtitle 2">
            <a:extLst>
              <a:ext uri="{FF2B5EF4-FFF2-40B4-BE49-F238E27FC236}">
                <a16:creationId xmlns:a16="http://schemas.microsoft.com/office/drawing/2014/main" id="{98A7B033-AA3D-4F05-B6D7-B22014AC6C1A}"/>
              </a:ext>
            </a:extLst>
          </p:cNvPr>
          <p:cNvSpPr>
            <a:spLocks noGrp="1"/>
          </p:cNvSpPr>
          <p:nvPr>
            <p:ph type="subTitle" idx="1"/>
          </p:nvPr>
        </p:nvSpPr>
        <p:spPr>
          <a:xfrm>
            <a:off x="4901096" y="4092221"/>
            <a:ext cx="2913976" cy="1096899"/>
          </a:xfrm>
        </p:spPr>
        <p:txBody>
          <a:bodyPr>
            <a:normAutofit lnSpcReduction="10000"/>
          </a:bodyPr>
          <a:lstStyle/>
          <a:p>
            <a:pPr algn="l"/>
            <a:r>
              <a:rPr lang="en-AU" dirty="0"/>
              <a:t>Francois Janse van Vuren</a:t>
            </a:r>
          </a:p>
          <a:p>
            <a:pPr algn="l"/>
            <a:r>
              <a:rPr lang="en-AU" dirty="0"/>
              <a:t> Karl Foley</a:t>
            </a:r>
          </a:p>
          <a:p>
            <a:pPr algn="l"/>
            <a:r>
              <a:rPr lang="en-AU" dirty="0"/>
              <a:t> Jacobus Janse van Vuren</a:t>
            </a:r>
          </a:p>
        </p:txBody>
      </p:sp>
      <p:pic>
        <p:nvPicPr>
          <p:cNvPr id="5" name="Picture 4">
            <a:extLst>
              <a:ext uri="{FF2B5EF4-FFF2-40B4-BE49-F238E27FC236}">
                <a16:creationId xmlns:a16="http://schemas.microsoft.com/office/drawing/2014/main" id="{E85CFE3E-FBE5-47C7-A9C9-C839C8BD4F56}"/>
              </a:ext>
            </a:extLst>
          </p:cNvPr>
          <p:cNvPicPr>
            <a:picLocks noChangeAspect="1"/>
          </p:cNvPicPr>
          <p:nvPr/>
        </p:nvPicPr>
        <p:blipFill>
          <a:blip r:embed="rId2"/>
          <a:stretch>
            <a:fillRect/>
          </a:stretch>
        </p:blipFill>
        <p:spPr>
          <a:xfrm>
            <a:off x="3182443" y="2756873"/>
            <a:ext cx="1267549" cy="1267549"/>
          </a:xfrm>
          <a:prstGeom prst="rect">
            <a:avLst/>
          </a:prstGeom>
        </p:spPr>
      </p:pic>
    </p:spTree>
    <p:extLst>
      <p:ext uri="{BB962C8B-B14F-4D97-AF65-F5344CB8AC3E}">
        <p14:creationId xmlns:p14="http://schemas.microsoft.com/office/powerpoint/2010/main" val="99149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1F29-DFC0-46EE-82B8-8A216694741D}"/>
              </a:ext>
            </a:extLst>
          </p:cNvPr>
          <p:cNvSpPr>
            <a:spLocks noGrp="1"/>
          </p:cNvSpPr>
          <p:nvPr>
            <p:ph type="title"/>
          </p:nvPr>
        </p:nvSpPr>
        <p:spPr/>
        <p:txBody>
          <a:bodyPr/>
          <a:lstStyle/>
          <a:p>
            <a:r>
              <a:rPr lang="en-AU" dirty="0"/>
              <a:t>What is MediClip?</a:t>
            </a:r>
          </a:p>
        </p:txBody>
      </p:sp>
      <p:sp>
        <p:nvSpPr>
          <p:cNvPr id="3" name="Content Placeholder 2">
            <a:extLst>
              <a:ext uri="{FF2B5EF4-FFF2-40B4-BE49-F238E27FC236}">
                <a16:creationId xmlns:a16="http://schemas.microsoft.com/office/drawing/2014/main" id="{7BF0C5DD-835E-481B-B240-BE74A19C6599}"/>
              </a:ext>
            </a:extLst>
          </p:cNvPr>
          <p:cNvSpPr>
            <a:spLocks noGrp="1"/>
          </p:cNvSpPr>
          <p:nvPr>
            <p:ph idx="1"/>
          </p:nvPr>
        </p:nvSpPr>
        <p:spPr/>
        <p:txBody>
          <a:bodyPr/>
          <a:lstStyle/>
          <a:p>
            <a:r>
              <a:rPr lang="en-AU" dirty="0"/>
              <a:t>MediClip is essentially a virtual clipboard</a:t>
            </a:r>
          </a:p>
          <a:p>
            <a:r>
              <a:rPr lang="en-AU" dirty="0"/>
              <a:t>MediClip will assist nurses when performing their daily tasks by simplifying patient paperwork</a:t>
            </a:r>
          </a:p>
          <a:p>
            <a:r>
              <a:rPr lang="en-AU" dirty="0"/>
              <a:t>MediClip will be available on both Android and iOS</a:t>
            </a:r>
          </a:p>
        </p:txBody>
      </p:sp>
    </p:spTree>
    <p:extLst>
      <p:ext uri="{BB962C8B-B14F-4D97-AF65-F5344CB8AC3E}">
        <p14:creationId xmlns:p14="http://schemas.microsoft.com/office/powerpoint/2010/main" val="242622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922D-0782-4E4B-A779-BB9F46E692DD}"/>
              </a:ext>
            </a:extLst>
          </p:cNvPr>
          <p:cNvSpPr>
            <a:spLocks noGrp="1"/>
          </p:cNvSpPr>
          <p:nvPr>
            <p:ph type="title"/>
          </p:nvPr>
        </p:nvSpPr>
        <p:spPr/>
        <p:txBody>
          <a:bodyPr/>
          <a:lstStyle/>
          <a:p>
            <a:r>
              <a:rPr lang="en-AU" dirty="0"/>
              <a:t>Main Features</a:t>
            </a:r>
          </a:p>
        </p:txBody>
      </p:sp>
      <p:sp>
        <p:nvSpPr>
          <p:cNvPr id="3" name="Content Placeholder 2">
            <a:extLst>
              <a:ext uri="{FF2B5EF4-FFF2-40B4-BE49-F238E27FC236}">
                <a16:creationId xmlns:a16="http://schemas.microsoft.com/office/drawing/2014/main" id="{968BE488-06A2-4002-8F01-AB81706C2566}"/>
              </a:ext>
            </a:extLst>
          </p:cNvPr>
          <p:cNvSpPr>
            <a:spLocks noGrp="1"/>
          </p:cNvSpPr>
          <p:nvPr>
            <p:ph idx="1"/>
          </p:nvPr>
        </p:nvSpPr>
        <p:spPr/>
        <p:txBody>
          <a:bodyPr/>
          <a:lstStyle/>
          <a:p>
            <a:r>
              <a:rPr lang="en-AU" dirty="0"/>
              <a:t>Access patient information without the hassle of having to find the correct documents or searching through file cabinets</a:t>
            </a:r>
          </a:p>
          <a:p>
            <a:r>
              <a:rPr lang="en-AU" dirty="0"/>
              <a:t>View a patients current dosage information</a:t>
            </a:r>
          </a:p>
          <a:p>
            <a:r>
              <a:rPr lang="en-AU" dirty="0"/>
              <a:t>Perform a routine check on the patients condition</a:t>
            </a:r>
          </a:p>
          <a:p>
            <a:r>
              <a:rPr lang="en-AU" dirty="0"/>
              <a:t>Add notes on a patient, including photos</a:t>
            </a:r>
          </a:p>
        </p:txBody>
      </p:sp>
    </p:spTree>
    <p:extLst>
      <p:ext uri="{BB962C8B-B14F-4D97-AF65-F5344CB8AC3E}">
        <p14:creationId xmlns:p14="http://schemas.microsoft.com/office/powerpoint/2010/main" val="310906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0B35-EB43-4BD7-8270-B55937FFD051}"/>
              </a:ext>
            </a:extLst>
          </p:cNvPr>
          <p:cNvSpPr>
            <a:spLocks noGrp="1"/>
          </p:cNvSpPr>
          <p:nvPr>
            <p:ph type="title"/>
          </p:nvPr>
        </p:nvSpPr>
        <p:spPr/>
        <p:txBody>
          <a:bodyPr/>
          <a:lstStyle/>
          <a:p>
            <a:r>
              <a:rPr lang="en-AU" dirty="0"/>
              <a:t>Mobile Features</a:t>
            </a:r>
          </a:p>
        </p:txBody>
      </p:sp>
      <p:sp>
        <p:nvSpPr>
          <p:cNvPr id="3" name="Content Placeholder 2">
            <a:extLst>
              <a:ext uri="{FF2B5EF4-FFF2-40B4-BE49-F238E27FC236}">
                <a16:creationId xmlns:a16="http://schemas.microsoft.com/office/drawing/2014/main" id="{5CD22D50-5921-43CC-9B19-5E56FC7A7567}"/>
              </a:ext>
            </a:extLst>
          </p:cNvPr>
          <p:cNvSpPr>
            <a:spLocks noGrp="1"/>
          </p:cNvSpPr>
          <p:nvPr>
            <p:ph idx="1"/>
          </p:nvPr>
        </p:nvSpPr>
        <p:spPr/>
        <p:txBody>
          <a:bodyPr/>
          <a:lstStyle/>
          <a:p>
            <a:r>
              <a:rPr lang="en-AU" dirty="0"/>
              <a:t>Utilise the phones camera functionality to allow users to add photos to their notes</a:t>
            </a:r>
          </a:p>
          <a:p>
            <a:r>
              <a:rPr lang="en-AU" dirty="0"/>
              <a:t>Shake to clear functionality. Allowing users to clear text fields by shaking the phone (Only for text fields they are currently editing)</a:t>
            </a:r>
          </a:p>
          <a:p>
            <a:r>
              <a:rPr lang="en-AU" dirty="0"/>
              <a:t>Notifications on when a patients medication is due</a:t>
            </a:r>
          </a:p>
        </p:txBody>
      </p:sp>
    </p:spTree>
    <p:extLst>
      <p:ext uri="{BB962C8B-B14F-4D97-AF65-F5344CB8AC3E}">
        <p14:creationId xmlns:p14="http://schemas.microsoft.com/office/powerpoint/2010/main" val="123851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66A84-F656-4C8D-B04A-E6D8B44210A2}"/>
              </a:ext>
            </a:extLst>
          </p:cNvPr>
          <p:cNvSpPr>
            <a:spLocks noGrp="1"/>
          </p:cNvSpPr>
          <p:nvPr>
            <p:ph type="title"/>
          </p:nvPr>
        </p:nvSpPr>
        <p:spPr>
          <a:xfrm>
            <a:off x="677334" y="609600"/>
            <a:ext cx="8596668" cy="1320800"/>
          </a:xfrm>
        </p:spPr>
        <p:txBody>
          <a:bodyPr/>
          <a:lstStyle/>
          <a:p>
            <a:r>
              <a:rPr lang="en-US" dirty="0"/>
              <a:t>User Interface</a:t>
            </a:r>
            <a:endParaRPr lang="en-AU" dirty="0"/>
          </a:p>
        </p:txBody>
      </p:sp>
      <p:pic>
        <p:nvPicPr>
          <p:cNvPr id="5" name="Content Placeholder 4">
            <a:extLst>
              <a:ext uri="{FF2B5EF4-FFF2-40B4-BE49-F238E27FC236}">
                <a16:creationId xmlns:a16="http://schemas.microsoft.com/office/drawing/2014/main" id="{5F9F1A70-23D8-49E2-99B8-AB53D7B31636}"/>
              </a:ext>
            </a:extLst>
          </p:cNvPr>
          <p:cNvPicPr>
            <a:picLocks noGrp="1" noChangeAspect="1"/>
          </p:cNvPicPr>
          <p:nvPr>
            <p:ph idx="1"/>
          </p:nvPr>
        </p:nvPicPr>
        <p:blipFill>
          <a:blip r:embed="rId3"/>
          <a:stretch>
            <a:fillRect/>
          </a:stretch>
        </p:blipFill>
        <p:spPr>
          <a:xfrm>
            <a:off x="6596131" y="1577338"/>
            <a:ext cx="2704503" cy="4476421"/>
          </a:xfrm>
        </p:spPr>
      </p:pic>
      <p:pic>
        <p:nvPicPr>
          <p:cNvPr id="7" name="Picture 6">
            <a:extLst>
              <a:ext uri="{FF2B5EF4-FFF2-40B4-BE49-F238E27FC236}">
                <a16:creationId xmlns:a16="http://schemas.microsoft.com/office/drawing/2014/main" id="{E78C5D78-08BF-4DAF-8EFB-52E7FC929933}"/>
              </a:ext>
            </a:extLst>
          </p:cNvPr>
          <p:cNvPicPr>
            <a:picLocks noChangeAspect="1"/>
          </p:cNvPicPr>
          <p:nvPr/>
        </p:nvPicPr>
        <p:blipFill>
          <a:blip r:embed="rId4"/>
          <a:stretch>
            <a:fillRect/>
          </a:stretch>
        </p:blipFill>
        <p:spPr>
          <a:xfrm>
            <a:off x="3622612" y="1577685"/>
            <a:ext cx="2704295" cy="4476074"/>
          </a:xfrm>
          <a:prstGeom prst="rect">
            <a:avLst/>
          </a:prstGeom>
        </p:spPr>
      </p:pic>
      <p:pic>
        <p:nvPicPr>
          <p:cNvPr id="9" name="Picture 8">
            <a:extLst>
              <a:ext uri="{FF2B5EF4-FFF2-40B4-BE49-F238E27FC236}">
                <a16:creationId xmlns:a16="http://schemas.microsoft.com/office/drawing/2014/main" id="{24F75C59-39B0-4B9C-9F7E-3AAE464B8E1D}"/>
              </a:ext>
            </a:extLst>
          </p:cNvPr>
          <p:cNvPicPr>
            <a:picLocks noChangeAspect="1"/>
          </p:cNvPicPr>
          <p:nvPr/>
        </p:nvPicPr>
        <p:blipFill>
          <a:blip r:embed="rId5"/>
          <a:stretch>
            <a:fillRect/>
          </a:stretch>
        </p:blipFill>
        <p:spPr>
          <a:xfrm>
            <a:off x="675768" y="1567113"/>
            <a:ext cx="2704505" cy="4476421"/>
          </a:xfrm>
          <a:prstGeom prst="rect">
            <a:avLst/>
          </a:prstGeom>
        </p:spPr>
      </p:pic>
      <p:cxnSp>
        <p:nvCxnSpPr>
          <p:cNvPr id="12" name="Straight Arrow Connector 11">
            <a:extLst>
              <a:ext uri="{FF2B5EF4-FFF2-40B4-BE49-F238E27FC236}">
                <a16:creationId xmlns:a16="http://schemas.microsoft.com/office/drawing/2014/main" id="{0340F3C0-34D4-4EF1-8753-D421FB72B98E}"/>
              </a:ext>
            </a:extLst>
          </p:cNvPr>
          <p:cNvCxnSpPr>
            <a:cxnSpLocks/>
            <a:stCxn id="13" idx="1"/>
          </p:cNvCxnSpPr>
          <p:nvPr/>
        </p:nvCxnSpPr>
        <p:spPr>
          <a:xfrm flipH="1">
            <a:off x="1036320" y="1231015"/>
            <a:ext cx="2978159" cy="67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FAF6712-CC29-4B76-8D0B-1497ADF48C23}"/>
              </a:ext>
            </a:extLst>
          </p:cNvPr>
          <p:cNvSpPr txBox="1"/>
          <p:nvPr/>
        </p:nvSpPr>
        <p:spPr>
          <a:xfrm>
            <a:off x="4014479" y="1046349"/>
            <a:ext cx="3454792" cy="369332"/>
          </a:xfrm>
          <a:prstGeom prst="rect">
            <a:avLst/>
          </a:prstGeom>
          <a:noFill/>
        </p:spPr>
        <p:txBody>
          <a:bodyPr wrap="none" rtlCol="0">
            <a:spAutoFit/>
          </a:bodyPr>
          <a:lstStyle/>
          <a:p>
            <a:r>
              <a:rPr lang="en-US" dirty="0"/>
              <a:t>Menu available from all screens</a:t>
            </a:r>
            <a:endParaRPr lang="en-AU" dirty="0"/>
          </a:p>
        </p:txBody>
      </p:sp>
      <p:cxnSp>
        <p:nvCxnSpPr>
          <p:cNvPr id="18" name="Straight Arrow Connector 17">
            <a:extLst>
              <a:ext uri="{FF2B5EF4-FFF2-40B4-BE49-F238E27FC236}">
                <a16:creationId xmlns:a16="http://schemas.microsoft.com/office/drawing/2014/main" id="{B7BD9CC8-5E27-4965-80E1-3594D15B7A9C}"/>
              </a:ext>
            </a:extLst>
          </p:cNvPr>
          <p:cNvCxnSpPr>
            <a:cxnSpLocks/>
          </p:cNvCxnSpPr>
          <p:nvPr/>
        </p:nvCxnSpPr>
        <p:spPr>
          <a:xfrm flipH="1" flipV="1">
            <a:off x="1419727" y="5913522"/>
            <a:ext cx="397041" cy="40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7B9C228-6A07-429F-AFEB-32A83CA4FE00}"/>
              </a:ext>
            </a:extLst>
          </p:cNvPr>
          <p:cNvSpPr txBox="1"/>
          <p:nvPr/>
        </p:nvSpPr>
        <p:spPr>
          <a:xfrm>
            <a:off x="1816768" y="6062799"/>
            <a:ext cx="2396810" cy="646331"/>
          </a:xfrm>
          <a:prstGeom prst="rect">
            <a:avLst/>
          </a:prstGeom>
          <a:noFill/>
        </p:spPr>
        <p:txBody>
          <a:bodyPr wrap="none" rtlCol="0">
            <a:spAutoFit/>
          </a:bodyPr>
          <a:lstStyle/>
          <a:p>
            <a:r>
              <a:rPr lang="en-US" dirty="0"/>
              <a:t>Back button provided</a:t>
            </a:r>
          </a:p>
          <a:p>
            <a:r>
              <a:rPr lang="en-US" dirty="0"/>
              <a:t>by Android OS</a:t>
            </a:r>
            <a:endParaRPr lang="en-AU" dirty="0"/>
          </a:p>
        </p:txBody>
      </p:sp>
      <p:cxnSp>
        <p:nvCxnSpPr>
          <p:cNvPr id="27" name="Straight Arrow Connector 26">
            <a:extLst>
              <a:ext uri="{FF2B5EF4-FFF2-40B4-BE49-F238E27FC236}">
                <a16:creationId xmlns:a16="http://schemas.microsoft.com/office/drawing/2014/main" id="{EE31F23F-D3AD-48D3-A46D-2DBC07CCEF15}"/>
              </a:ext>
            </a:extLst>
          </p:cNvPr>
          <p:cNvCxnSpPr>
            <a:cxnSpLocks/>
          </p:cNvCxnSpPr>
          <p:nvPr/>
        </p:nvCxnSpPr>
        <p:spPr>
          <a:xfrm flipV="1">
            <a:off x="6521981" y="3694176"/>
            <a:ext cx="646915" cy="242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B84983-34FD-48D7-B103-866749EDCDF1}"/>
              </a:ext>
            </a:extLst>
          </p:cNvPr>
          <p:cNvSpPr txBox="1"/>
          <p:nvPr/>
        </p:nvSpPr>
        <p:spPr>
          <a:xfrm>
            <a:off x="5184543" y="6118058"/>
            <a:ext cx="2284728" cy="646331"/>
          </a:xfrm>
          <a:prstGeom prst="rect">
            <a:avLst/>
          </a:prstGeom>
          <a:noFill/>
        </p:spPr>
        <p:txBody>
          <a:bodyPr wrap="none" rtlCol="0">
            <a:spAutoFit/>
          </a:bodyPr>
          <a:lstStyle/>
          <a:p>
            <a:r>
              <a:rPr lang="en-US" dirty="0"/>
              <a:t>Tap to view patients</a:t>
            </a:r>
          </a:p>
          <a:p>
            <a:r>
              <a:rPr lang="en-US" dirty="0"/>
              <a:t>In ward</a:t>
            </a:r>
            <a:endParaRPr lang="en-AU" dirty="0"/>
          </a:p>
        </p:txBody>
      </p:sp>
    </p:spTree>
    <p:extLst>
      <p:ext uri="{BB962C8B-B14F-4D97-AF65-F5344CB8AC3E}">
        <p14:creationId xmlns:p14="http://schemas.microsoft.com/office/powerpoint/2010/main" val="43266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1099-315E-43DF-84F8-3DBA64C3C368}"/>
              </a:ext>
            </a:extLst>
          </p:cNvPr>
          <p:cNvSpPr>
            <a:spLocks noGrp="1"/>
          </p:cNvSpPr>
          <p:nvPr>
            <p:ph type="title"/>
          </p:nvPr>
        </p:nvSpPr>
        <p:spPr/>
        <p:txBody>
          <a:bodyPr/>
          <a:lstStyle/>
          <a:p>
            <a:r>
              <a:rPr lang="en-US" dirty="0"/>
              <a:t>User Interface</a:t>
            </a:r>
            <a:endParaRPr lang="en-AU" dirty="0"/>
          </a:p>
        </p:txBody>
      </p:sp>
      <p:pic>
        <p:nvPicPr>
          <p:cNvPr id="17" name="Picture 16">
            <a:extLst>
              <a:ext uri="{FF2B5EF4-FFF2-40B4-BE49-F238E27FC236}">
                <a16:creationId xmlns:a16="http://schemas.microsoft.com/office/drawing/2014/main" id="{8D70EC74-A4D9-4CBA-9A9E-CA8B77599622}"/>
              </a:ext>
            </a:extLst>
          </p:cNvPr>
          <p:cNvPicPr>
            <a:picLocks noChangeAspect="1"/>
          </p:cNvPicPr>
          <p:nvPr/>
        </p:nvPicPr>
        <p:blipFill>
          <a:blip r:embed="rId3"/>
          <a:stretch>
            <a:fillRect/>
          </a:stretch>
        </p:blipFill>
        <p:spPr>
          <a:xfrm>
            <a:off x="1137891" y="1544205"/>
            <a:ext cx="2702706" cy="4476076"/>
          </a:xfrm>
          <a:prstGeom prst="rect">
            <a:avLst/>
          </a:prstGeom>
        </p:spPr>
      </p:pic>
      <p:pic>
        <p:nvPicPr>
          <p:cNvPr id="18" name="Picture 17">
            <a:extLst>
              <a:ext uri="{FF2B5EF4-FFF2-40B4-BE49-F238E27FC236}">
                <a16:creationId xmlns:a16="http://schemas.microsoft.com/office/drawing/2014/main" id="{ADB59777-82C5-4537-BE4F-20D5A37E1914}"/>
              </a:ext>
            </a:extLst>
          </p:cNvPr>
          <p:cNvPicPr>
            <a:picLocks noChangeAspect="1"/>
          </p:cNvPicPr>
          <p:nvPr/>
        </p:nvPicPr>
        <p:blipFill>
          <a:blip r:embed="rId4"/>
          <a:stretch>
            <a:fillRect/>
          </a:stretch>
        </p:blipFill>
        <p:spPr>
          <a:xfrm>
            <a:off x="4977257" y="1544205"/>
            <a:ext cx="2702706" cy="4476076"/>
          </a:xfrm>
          <a:prstGeom prst="rect">
            <a:avLst/>
          </a:prstGeom>
        </p:spPr>
      </p:pic>
      <p:cxnSp>
        <p:nvCxnSpPr>
          <p:cNvPr id="20" name="Straight Arrow Connector 19">
            <a:extLst>
              <a:ext uri="{FF2B5EF4-FFF2-40B4-BE49-F238E27FC236}">
                <a16:creationId xmlns:a16="http://schemas.microsoft.com/office/drawing/2014/main" id="{0AB80B2A-B05A-4C1F-ACA9-2A432AAE0E93}"/>
              </a:ext>
            </a:extLst>
          </p:cNvPr>
          <p:cNvCxnSpPr>
            <a:cxnSpLocks/>
          </p:cNvCxnSpPr>
          <p:nvPr/>
        </p:nvCxnSpPr>
        <p:spPr>
          <a:xfrm flipH="1">
            <a:off x="7032459" y="3699711"/>
            <a:ext cx="848225" cy="992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DDE3B52-19D4-43FF-A9D6-071DC96333C8}"/>
              </a:ext>
            </a:extLst>
          </p:cNvPr>
          <p:cNvSpPr txBox="1"/>
          <p:nvPr/>
        </p:nvSpPr>
        <p:spPr>
          <a:xfrm>
            <a:off x="7679963" y="3098132"/>
            <a:ext cx="2392001" cy="646331"/>
          </a:xfrm>
          <a:prstGeom prst="rect">
            <a:avLst/>
          </a:prstGeom>
          <a:noFill/>
        </p:spPr>
        <p:txBody>
          <a:bodyPr wrap="none" rtlCol="0">
            <a:spAutoFit/>
          </a:bodyPr>
          <a:lstStyle/>
          <a:p>
            <a:r>
              <a:rPr lang="en-US" dirty="0"/>
              <a:t>Displayed as message</a:t>
            </a:r>
          </a:p>
          <a:p>
            <a:r>
              <a:rPr lang="en-US" dirty="0"/>
              <a:t>box</a:t>
            </a:r>
            <a:endParaRPr lang="en-AU" dirty="0"/>
          </a:p>
        </p:txBody>
      </p:sp>
      <p:cxnSp>
        <p:nvCxnSpPr>
          <p:cNvPr id="24" name="Straight Arrow Connector 23">
            <a:extLst>
              <a:ext uri="{FF2B5EF4-FFF2-40B4-BE49-F238E27FC236}">
                <a16:creationId xmlns:a16="http://schemas.microsoft.com/office/drawing/2014/main" id="{DDBB7137-D451-4986-BDBD-6D05ADDFD5C0}"/>
              </a:ext>
            </a:extLst>
          </p:cNvPr>
          <p:cNvCxnSpPr>
            <a:cxnSpLocks/>
          </p:cNvCxnSpPr>
          <p:nvPr/>
        </p:nvCxnSpPr>
        <p:spPr>
          <a:xfrm flipH="1" flipV="1">
            <a:off x="2731169" y="4445669"/>
            <a:ext cx="902368" cy="1802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3E79B34-B7FB-481D-98FD-B3AB05C33734}"/>
              </a:ext>
            </a:extLst>
          </p:cNvPr>
          <p:cNvSpPr txBox="1"/>
          <p:nvPr/>
        </p:nvSpPr>
        <p:spPr>
          <a:xfrm>
            <a:off x="3254543" y="6186236"/>
            <a:ext cx="2954783" cy="369332"/>
          </a:xfrm>
          <a:prstGeom prst="rect">
            <a:avLst/>
          </a:prstGeom>
          <a:noFill/>
        </p:spPr>
        <p:txBody>
          <a:bodyPr wrap="none" rtlCol="0">
            <a:spAutoFit/>
          </a:bodyPr>
          <a:lstStyle/>
          <a:p>
            <a:r>
              <a:rPr lang="en-US" dirty="0"/>
              <a:t>Tap to view patient details</a:t>
            </a:r>
            <a:endParaRPr lang="en-AU" dirty="0"/>
          </a:p>
        </p:txBody>
      </p:sp>
    </p:spTree>
    <p:extLst>
      <p:ext uri="{BB962C8B-B14F-4D97-AF65-F5344CB8AC3E}">
        <p14:creationId xmlns:p14="http://schemas.microsoft.com/office/powerpoint/2010/main" val="368305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28AA-F721-49A1-8CEC-3C48BB95A5EB}"/>
              </a:ext>
            </a:extLst>
          </p:cNvPr>
          <p:cNvSpPr>
            <a:spLocks noGrp="1"/>
          </p:cNvSpPr>
          <p:nvPr>
            <p:ph type="title"/>
          </p:nvPr>
        </p:nvSpPr>
        <p:spPr/>
        <p:txBody>
          <a:bodyPr/>
          <a:lstStyle/>
          <a:p>
            <a:r>
              <a:rPr lang="en-US" dirty="0"/>
              <a:t>User Interface</a:t>
            </a:r>
            <a:endParaRPr lang="en-AU" dirty="0"/>
          </a:p>
        </p:txBody>
      </p:sp>
      <p:pic>
        <p:nvPicPr>
          <p:cNvPr id="4" name="Picture 3">
            <a:extLst>
              <a:ext uri="{FF2B5EF4-FFF2-40B4-BE49-F238E27FC236}">
                <a16:creationId xmlns:a16="http://schemas.microsoft.com/office/drawing/2014/main" id="{2835D140-DBBB-4B3F-850F-B9C78A912BFB}"/>
              </a:ext>
            </a:extLst>
          </p:cNvPr>
          <p:cNvPicPr>
            <a:picLocks noChangeAspect="1"/>
          </p:cNvPicPr>
          <p:nvPr/>
        </p:nvPicPr>
        <p:blipFill>
          <a:blip r:embed="rId3"/>
          <a:stretch>
            <a:fillRect/>
          </a:stretch>
        </p:blipFill>
        <p:spPr>
          <a:xfrm>
            <a:off x="1137891" y="1544205"/>
            <a:ext cx="2704296" cy="4476076"/>
          </a:xfrm>
          <a:prstGeom prst="rect">
            <a:avLst/>
          </a:prstGeom>
        </p:spPr>
      </p:pic>
      <p:pic>
        <p:nvPicPr>
          <p:cNvPr id="5" name="Picture 4">
            <a:extLst>
              <a:ext uri="{FF2B5EF4-FFF2-40B4-BE49-F238E27FC236}">
                <a16:creationId xmlns:a16="http://schemas.microsoft.com/office/drawing/2014/main" id="{D32F0747-AAF5-4FBE-8A86-765BDD467956}"/>
              </a:ext>
            </a:extLst>
          </p:cNvPr>
          <p:cNvPicPr>
            <a:picLocks noChangeAspect="1"/>
          </p:cNvPicPr>
          <p:nvPr/>
        </p:nvPicPr>
        <p:blipFill>
          <a:blip r:embed="rId4"/>
          <a:stretch>
            <a:fillRect/>
          </a:stretch>
        </p:blipFill>
        <p:spPr>
          <a:xfrm>
            <a:off x="4975667" y="1544205"/>
            <a:ext cx="2704296" cy="4476076"/>
          </a:xfrm>
          <a:prstGeom prst="rect">
            <a:avLst/>
          </a:prstGeom>
        </p:spPr>
      </p:pic>
      <p:cxnSp>
        <p:nvCxnSpPr>
          <p:cNvPr id="7" name="Straight Arrow Connector 6">
            <a:extLst>
              <a:ext uri="{FF2B5EF4-FFF2-40B4-BE49-F238E27FC236}">
                <a16:creationId xmlns:a16="http://schemas.microsoft.com/office/drawing/2014/main" id="{7BA3E9CF-65B9-412A-B3F7-2AB993E04DE6}"/>
              </a:ext>
            </a:extLst>
          </p:cNvPr>
          <p:cNvCxnSpPr>
            <a:cxnSpLocks/>
          </p:cNvCxnSpPr>
          <p:nvPr/>
        </p:nvCxnSpPr>
        <p:spPr>
          <a:xfrm>
            <a:off x="7742321" y="2382253"/>
            <a:ext cx="0" cy="1768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0343B8-08E8-48E3-925E-2229E8AFE5CF}"/>
              </a:ext>
            </a:extLst>
          </p:cNvPr>
          <p:cNvSpPr txBox="1"/>
          <p:nvPr/>
        </p:nvSpPr>
        <p:spPr>
          <a:xfrm>
            <a:off x="7742321" y="2733719"/>
            <a:ext cx="1728358" cy="646331"/>
          </a:xfrm>
          <a:prstGeom prst="rect">
            <a:avLst/>
          </a:prstGeom>
          <a:noFill/>
        </p:spPr>
        <p:txBody>
          <a:bodyPr wrap="none" rtlCol="0">
            <a:spAutoFit/>
          </a:bodyPr>
          <a:lstStyle/>
          <a:p>
            <a:r>
              <a:rPr lang="en-US" dirty="0"/>
              <a:t>Scroll down to </a:t>
            </a:r>
          </a:p>
          <a:p>
            <a:r>
              <a:rPr lang="en-US" dirty="0"/>
              <a:t>see text</a:t>
            </a:r>
            <a:endParaRPr lang="en-AU" dirty="0"/>
          </a:p>
        </p:txBody>
      </p:sp>
      <p:cxnSp>
        <p:nvCxnSpPr>
          <p:cNvPr id="10" name="Straight Arrow Connector 9">
            <a:extLst>
              <a:ext uri="{FF2B5EF4-FFF2-40B4-BE49-F238E27FC236}">
                <a16:creationId xmlns:a16="http://schemas.microsoft.com/office/drawing/2014/main" id="{CEC8472C-E95E-4950-AF6B-A7F30F746A99}"/>
              </a:ext>
            </a:extLst>
          </p:cNvPr>
          <p:cNvCxnSpPr>
            <a:cxnSpLocks/>
          </p:cNvCxnSpPr>
          <p:nvPr/>
        </p:nvCxnSpPr>
        <p:spPr>
          <a:xfrm flipV="1">
            <a:off x="4564580" y="5313797"/>
            <a:ext cx="554857" cy="822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D1A7BA-6902-406F-99AB-379A6C8422A0}"/>
              </a:ext>
            </a:extLst>
          </p:cNvPr>
          <p:cNvSpPr txBox="1"/>
          <p:nvPr/>
        </p:nvSpPr>
        <p:spPr>
          <a:xfrm>
            <a:off x="3960894" y="6063779"/>
            <a:ext cx="2554033" cy="646331"/>
          </a:xfrm>
          <a:prstGeom prst="rect">
            <a:avLst/>
          </a:prstGeom>
          <a:noFill/>
        </p:spPr>
        <p:txBody>
          <a:bodyPr wrap="none" rtlCol="0">
            <a:spAutoFit/>
          </a:bodyPr>
          <a:lstStyle/>
          <a:p>
            <a:r>
              <a:rPr lang="en-US" dirty="0"/>
              <a:t>Shake to clear text</a:t>
            </a:r>
          </a:p>
          <a:p>
            <a:r>
              <a:rPr lang="en-US" dirty="0"/>
              <a:t>Tap on text box to edit</a:t>
            </a:r>
            <a:endParaRPr lang="en-AU" dirty="0"/>
          </a:p>
        </p:txBody>
      </p:sp>
      <p:cxnSp>
        <p:nvCxnSpPr>
          <p:cNvPr id="25" name="Straight Arrow Connector 24">
            <a:extLst>
              <a:ext uri="{FF2B5EF4-FFF2-40B4-BE49-F238E27FC236}">
                <a16:creationId xmlns:a16="http://schemas.microsoft.com/office/drawing/2014/main" id="{D39D4218-31B1-4675-B6B1-08878A9B0B5A}"/>
              </a:ext>
            </a:extLst>
          </p:cNvPr>
          <p:cNvCxnSpPr>
            <a:cxnSpLocks/>
          </p:cNvCxnSpPr>
          <p:nvPr/>
        </p:nvCxnSpPr>
        <p:spPr>
          <a:xfrm flipH="1">
            <a:off x="7423484" y="4860758"/>
            <a:ext cx="637674" cy="31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0CFEF42-D907-4471-AC6D-2A3959E7A952}"/>
              </a:ext>
            </a:extLst>
          </p:cNvPr>
          <p:cNvSpPr txBox="1"/>
          <p:nvPr/>
        </p:nvSpPr>
        <p:spPr>
          <a:xfrm>
            <a:off x="8032905" y="4667465"/>
            <a:ext cx="1523174" cy="646331"/>
          </a:xfrm>
          <a:prstGeom prst="rect">
            <a:avLst/>
          </a:prstGeom>
          <a:noFill/>
        </p:spPr>
        <p:txBody>
          <a:bodyPr wrap="none" rtlCol="0">
            <a:spAutoFit/>
          </a:bodyPr>
          <a:lstStyle/>
          <a:p>
            <a:r>
              <a:rPr lang="en-US" dirty="0"/>
              <a:t>Add photo to</a:t>
            </a:r>
          </a:p>
          <a:p>
            <a:r>
              <a:rPr lang="en-US" dirty="0"/>
              <a:t>note</a:t>
            </a:r>
            <a:endParaRPr lang="en-AU" dirty="0"/>
          </a:p>
        </p:txBody>
      </p:sp>
      <p:cxnSp>
        <p:nvCxnSpPr>
          <p:cNvPr id="29" name="Straight Arrow Connector 28">
            <a:extLst>
              <a:ext uri="{FF2B5EF4-FFF2-40B4-BE49-F238E27FC236}">
                <a16:creationId xmlns:a16="http://schemas.microsoft.com/office/drawing/2014/main" id="{0098D66C-04D2-424C-92E9-E1A7E5448308}"/>
              </a:ext>
            </a:extLst>
          </p:cNvPr>
          <p:cNvCxnSpPr>
            <a:cxnSpLocks/>
          </p:cNvCxnSpPr>
          <p:nvPr/>
        </p:nvCxnSpPr>
        <p:spPr>
          <a:xfrm flipV="1">
            <a:off x="2490039" y="5408196"/>
            <a:ext cx="722393" cy="84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687E4F0-A329-45A8-9314-4DC1DB98E69F}"/>
              </a:ext>
            </a:extLst>
          </p:cNvPr>
          <p:cNvSpPr txBox="1"/>
          <p:nvPr/>
        </p:nvSpPr>
        <p:spPr>
          <a:xfrm>
            <a:off x="1604299" y="6202279"/>
            <a:ext cx="1608133" cy="369332"/>
          </a:xfrm>
          <a:prstGeom prst="rect">
            <a:avLst/>
          </a:prstGeom>
          <a:noFill/>
        </p:spPr>
        <p:txBody>
          <a:bodyPr wrap="none" rtlCol="0">
            <a:spAutoFit/>
          </a:bodyPr>
          <a:lstStyle/>
          <a:p>
            <a:r>
              <a:rPr lang="en-US" dirty="0"/>
              <a:t>Add new note</a:t>
            </a:r>
            <a:endParaRPr lang="en-AU" dirty="0"/>
          </a:p>
        </p:txBody>
      </p:sp>
      <p:cxnSp>
        <p:nvCxnSpPr>
          <p:cNvPr id="36" name="Straight Arrow Connector 35">
            <a:extLst>
              <a:ext uri="{FF2B5EF4-FFF2-40B4-BE49-F238E27FC236}">
                <a16:creationId xmlns:a16="http://schemas.microsoft.com/office/drawing/2014/main" id="{2E618932-1414-47EA-B77D-D1A344EAFC84}"/>
              </a:ext>
            </a:extLst>
          </p:cNvPr>
          <p:cNvCxnSpPr>
            <a:cxnSpLocks/>
          </p:cNvCxnSpPr>
          <p:nvPr/>
        </p:nvCxnSpPr>
        <p:spPr>
          <a:xfrm flipH="1">
            <a:off x="3729790" y="1305426"/>
            <a:ext cx="920415" cy="8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CBE36B4-87D2-4777-895E-B6C5FA5E132C}"/>
              </a:ext>
            </a:extLst>
          </p:cNvPr>
          <p:cNvSpPr txBox="1"/>
          <p:nvPr/>
        </p:nvSpPr>
        <p:spPr>
          <a:xfrm>
            <a:off x="4435642" y="936094"/>
            <a:ext cx="2441822" cy="369332"/>
          </a:xfrm>
          <a:prstGeom prst="rect">
            <a:avLst/>
          </a:prstGeom>
          <a:noFill/>
        </p:spPr>
        <p:txBody>
          <a:bodyPr wrap="none" rtlCol="0">
            <a:spAutoFit/>
          </a:bodyPr>
          <a:lstStyle/>
          <a:p>
            <a:r>
              <a:rPr lang="en-US" dirty="0"/>
              <a:t>Tap to view/edit note</a:t>
            </a:r>
            <a:endParaRPr lang="en-AU" dirty="0"/>
          </a:p>
        </p:txBody>
      </p:sp>
    </p:spTree>
    <p:extLst>
      <p:ext uri="{BB962C8B-B14F-4D97-AF65-F5344CB8AC3E}">
        <p14:creationId xmlns:p14="http://schemas.microsoft.com/office/powerpoint/2010/main" val="142323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5BE0-4F89-5A4C-8CED-0936F56CFE18}"/>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AA623573-6BDF-734F-B061-1552A02136B4}"/>
              </a:ext>
            </a:extLst>
          </p:cNvPr>
          <p:cNvSpPr>
            <a:spLocks noGrp="1"/>
          </p:cNvSpPr>
          <p:nvPr>
            <p:ph idx="1"/>
          </p:nvPr>
        </p:nvSpPr>
        <p:spPr/>
        <p:txBody>
          <a:bodyPr/>
          <a:lstStyle/>
          <a:p>
            <a:r>
              <a:rPr lang="en-AU" dirty="0"/>
              <a:t>Data Storage —in a form of a SQL Server — Week 3</a:t>
            </a:r>
          </a:p>
          <a:p>
            <a:pPr lvl="1"/>
            <a:r>
              <a:rPr lang="en-AU" dirty="0"/>
              <a:t>Search functionality — Using SQL inside a app</a:t>
            </a:r>
          </a:p>
          <a:p>
            <a:pPr lvl="1"/>
            <a:r>
              <a:rPr lang="en-AU" dirty="0"/>
              <a:t>Network connectivity — Week 8 &amp; week 9</a:t>
            </a:r>
          </a:p>
          <a:p>
            <a:r>
              <a:rPr lang="en-AU" dirty="0"/>
              <a:t>Camera — Week 5</a:t>
            </a:r>
          </a:p>
          <a:p>
            <a:r>
              <a:rPr lang="en-AU" dirty="0"/>
              <a:t>Accelerometer — Week 5</a:t>
            </a:r>
          </a:p>
          <a:p>
            <a:r>
              <a:rPr lang="en-AU" dirty="0"/>
              <a:t>Notifications </a:t>
            </a:r>
          </a:p>
        </p:txBody>
      </p:sp>
    </p:spTree>
    <p:extLst>
      <p:ext uri="{BB962C8B-B14F-4D97-AF65-F5344CB8AC3E}">
        <p14:creationId xmlns:p14="http://schemas.microsoft.com/office/powerpoint/2010/main" val="36298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09FA-B244-8147-87AE-D5CBC984BFD6}"/>
              </a:ext>
            </a:extLst>
          </p:cNvPr>
          <p:cNvSpPr>
            <a:spLocks noGrp="1"/>
          </p:cNvSpPr>
          <p:nvPr>
            <p:ph type="title"/>
          </p:nvPr>
        </p:nvSpPr>
        <p:spPr/>
        <p:txBody>
          <a:bodyPr/>
          <a:lstStyle/>
          <a:p>
            <a:r>
              <a:rPr lang="en-US" u="sng" dirty="0"/>
              <a:t>Why?</a:t>
            </a:r>
            <a:br>
              <a:rPr lang="en-US" dirty="0"/>
            </a:br>
            <a:r>
              <a:rPr lang="en-US" sz="2800" dirty="0"/>
              <a:t>Case Study – John Hunter Hospital</a:t>
            </a:r>
            <a:endParaRPr lang="en-US" dirty="0"/>
          </a:p>
        </p:txBody>
      </p:sp>
      <p:sp>
        <p:nvSpPr>
          <p:cNvPr id="3" name="Content Placeholder 2">
            <a:extLst>
              <a:ext uri="{FF2B5EF4-FFF2-40B4-BE49-F238E27FC236}">
                <a16:creationId xmlns:a16="http://schemas.microsoft.com/office/drawing/2014/main" id="{463DF562-AAF5-0044-9FDA-7FBE7E007A40}"/>
              </a:ext>
            </a:extLst>
          </p:cNvPr>
          <p:cNvSpPr>
            <a:spLocks noGrp="1"/>
          </p:cNvSpPr>
          <p:nvPr>
            <p:ph idx="1"/>
          </p:nvPr>
        </p:nvSpPr>
        <p:spPr/>
        <p:txBody>
          <a:bodyPr/>
          <a:lstStyle/>
          <a:p>
            <a:pPr marL="0" indent="0" algn="ctr">
              <a:buNone/>
            </a:pPr>
            <a:r>
              <a:rPr lang="en-AU" b="1" u="sng" dirty="0"/>
              <a:t>Admissions</a:t>
            </a:r>
          </a:p>
          <a:p>
            <a:r>
              <a:rPr lang="en-AU" dirty="0"/>
              <a:t>80,000 patients a year</a:t>
            </a:r>
          </a:p>
          <a:p>
            <a:r>
              <a:rPr lang="en-AU" dirty="0"/>
              <a:t>40,700 non-emergency patients</a:t>
            </a:r>
          </a:p>
          <a:p>
            <a:r>
              <a:rPr lang="en-AU" dirty="0"/>
              <a:t>29,800 emergency patients</a:t>
            </a:r>
            <a:endParaRPr lang="en-US" dirty="0"/>
          </a:p>
          <a:p>
            <a:pPr marL="0" indent="0" algn="ctr">
              <a:buNone/>
            </a:pPr>
            <a:r>
              <a:rPr lang="en-US" b="1" u="sng" dirty="0"/>
              <a:t>Current Systems</a:t>
            </a:r>
          </a:p>
          <a:p>
            <a:r>
              <a:rPr lang="en-US" dirty="0"/>
              <a:t>Computer based client patient management system</a:t>
            </a:r>
          </a:p>
          <a:p>
            <a:r>
              <a:rPr lang="en-AU" dirty="0"/>
              <a:t>Drug management distribution system</a:t>
            </a:r>
          </a:p>
          <a:p>
            <a:r>
              <a:rPr lang="en-US" dirty="0"/>
              <a:t>Patient</a:t>
            </a:r>
            <a:r>
              <a:rPr lang="en-AU" dirty="0"/>
              <a:t> status reports done in paper</a:t>
            </a:r>
          </a:p>
          <a:p>
            <a:pPr lvl="1"/>
            <a:r>
              <a:rPr lang="en-AU" dirty="0"/>
              <a:t>Patient status reports differ between wards.</a:t>
            </a:r>
          </a:p>
        </p:txBody>
      </p:sp>
    </p:spTree>
    <p:extLst>
      <p:ext uri="{BB962C8B-B14F-4D97-AF65-F5344CB8AC3E}">
        <p14:creationId xmlns:p14="http://schemas.microsoft.com/office/powerpoint/2010/main" val="702752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1057</TotalTime>
  <Words>502</Words>
  <Application>Microsoft Macintosh PowerPoint</Application>
  <PresentationFormat>Widescreen</PresentationFormat>
  <Paragraphs>60</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MediClip</vt:lpstr>
      <vt:lpstr>What is MediClip?</vt:lpstr>
      <vt:lpstr>Main Features</vt:lpstr>
      <vt:lpstr>Mobile Features</vt:lpstr>
      <vt:lpstr>User Interface</vt:lpstr>
      <vt:lpstr>User Interface</vt:lpstr>
      <vt:lpstr>User Interface</vt:lpstr>
      <vt:lpstr>Research</vt:lpstr>
      <vt:lpstr>Why? Case Study – John Hunter Hospital</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MediClip</dc:title>
  <dc:creator>Francois Janse van Vuren</dc:creator>
  <cp:lastModifiedBy>Jacques Janse van Vuren</cp:lastModifiedBy>
  <cp:revision>27</cp:revision>
  <dcterms:created xsi:type="dcterms:W3CDTF">2018-08-30T01:53:39Z</dcterms:created>
  <dcterms:modified xsi:type="dcterms:W3CDTF">2018-09-05T04:05:38Z</dcterms:modified>
</cp:coreProperties>
</file>