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4043" autoAdjust="0"/>
  </p:normalViewPr>
  <p:slideViewPr>
    <p:cSldViewPr snapToGrid="0">
      <p:cViewPr varScale="1">
        <p:scale>
          <a:sx n="95" d="100"/>
          <a:sy n="95" d="100"/>
        </p:scale>
        <p:origin x="1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76E67-CA31-409F-9CB9-A8BEB2F0752C}" type="datetimeFigureOut">
              <a:rPr lang="en-AU" smtClean="0"/>
              <a:t>4/9/18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FD66-C54F-4B15-9351-98B5EC069B7B}" type="slidenum">
              <a:rPr lang="en-AU" smtClean="0"/>
              <a:t>‹#›</a:t>
            </a:fld>
            <a:endParaRPr lang="en-AU"/>
          </a:p>
        </p:txBody>
      </p:sp>
    </p:spTree>
    <p:extLst>
      <p:ext uri="{BB962C8B-B14F-4D97-AF65-F5344CB8AC3E}">
        <p14:creationId xmlns:p14="http://schemas.microsoft.com/office/powerpoint/2010/main" val="324102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General Navigation</a:t>
            </a:r>
          </a:p>
          <a:p>
            <a:r>
              <a:rPr lang="en-US" dirty="0"/>
              <a:t>For general navigation the application will have a persistent toolbar. This toolbar will contain a page title and a hamburger menu. This menu provides shortcuts for easy navigation to the home page, view assigned patients and also an option to sign out of the app. The Android OS also provides a back button. We will also add a back button to the iOS versions toolbar since one is not provided natively.</a:t>
            </a:r>
          </a:p>
          <a:p>
            <a:r>
              <a:rPr lang="en-US" dirty="0"/>
              <a:t>* Sign in</a:t>
            </a:r>
          </a:p>
          <a:p>
            <a:r>
              <a:rPr lang="en-US" dirty="0"/>
              <a:t>The first thing the user is presented with is a sign in page. Once the user signs in the home page is displayed.</a:t>
            </a:r>
          </a:p>
          <a:p>
            <a:r>
              <a:rPr lang="en-US" dirty="0"/>
              <a:t>* Home Page</a:t>
            </a:r>
          </a:p>
          <a:p>
            <a:r>
              <a:rPr lang="en-US" dirty="0"/>
              <a:t>From the home page the user will see all their assigned wards. The total amount of patients in the ward is also displayed. From here the user can tap on one of the wards to view the patients assigned to that specific ward.</a:t>
            </a:r>
          </a:p>
          <a:p>
            <a:endParaRPr lang="en-AU" dirty="0"/>
          </a:p>
          <a:p>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5</a:t>
            </a:fld>
            <a:endParaRPr lang="en-AU"/>
          </a:p>
        </p:txBody>
      </p:sp>
    </p:spTree>
    <p:extLst>
      <p:ext uri="{BB962C8B-B14F-4D97-AF65-F5344CB8AC3E}">
        <p14:creationId xmlns:p14="http://schemas.microsoft.com/office/powerpoint/2010/main" val="39569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Patients</a:t>
            </a:r>
          </a:p>
          <a:p>
            <a:r>
              <a:rPr lang="en-US" dirty="0"/>
              <a:t>On the patients page the user will see a list of all their assigned patients. When the user taps on one of the patients, the patient details page is displayed. On this page the user can view the patients dosage information and notes.</a:t>
            </a:r>
          </a:p>
        </p:txBody>
      </p:sp>
      <p:sp>
        <p:nvSpPr>
          <p:cNvPr id="4" name="Slide Number Placeholder 3"/>
          <p:cNvSpPr>
            <a:spLocks noGrp="1"/>
          </p:cNvSpPr>
          <p:nvPr>
            <p:ph type="sldNum" sz="quarter" idx="10"/>
          </p:nvPr>
        </p:nvSpPr>
        <p:spPr/>
        <p:txBody>
          <a:bodyPr/>
          <a:lstStyle/>
          <a:p>
            <a:fld id="{5DBDFD66-C54F-4B15-9351-98B5EC069B7B}" type="slidenum">
              <a:rPr lang="en-AU" smtClean="0"/>
              <a:t>6</a:t>
            </a:fld>
            <a:endParaRPr lang="en-AU"/>
          </a:p>
        </p:txBody>
      </p:sp>
    </p:spTree>
    <p:extLst>
      <p:ext uri="{BB962C8B-B14F-4D97-AF65-F5344CB8AC3E}">
        <p14:creationId xmlns:p14="http://schemas.microsoft.com/office/powerpoint/2010/main" val="99981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Notes</a:t>
            </a:r>
          </a:p>
          <a:p>
            <a:r>
              <a:rPr lang="en-US" dirty="0"/>
              <a:t>When the notes button is pressed, a list of all the patient notes are displayed. The user can tap to view or edit the note or create a new one by tapping the plus sign in the bottom right corner. When viewing a note the user can edit text and optionally add a photo. The photo will be displayed above the note text. The user also has the ability to scroll down to reveal more text. The text in the note can be cleared easily by shaking the phone.</a:t>
            </a:r>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7</a:t>
            </a:fld>
            <a:endParaRPr lang="en-AU"/>
          </a:p>
        </p:txBody>
      </p:sp>
    </p:spTree>
    <p:extLst>
      <p:ext uri="{BB962C8B-B14F-4D97-AF65-F5344CB8AC3E}">
        <p14:creationId xmlns:p14="http://schemas.microsoft.com/office/powerpoint/2010/main" val="323599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F8C4-AE1E-46E4-B4E8-059D78F1468A}"/>
              </a:ext>
            </a:extLst>
          </p:cNvPr>
          <p:cNvSpPr>
            <a:spLocks noGrp="1"/>
          </p:cNvSpPr>
          <p:nvPr>
            <p:ph type="ctrTitle"/>
          </p:nvPr>
        </p:nvSpPr>
        <p:spPr>
          <a:xfrm>
            <a:off x="2986952" y="2043586"/>
            <a:ext cx="7766936" cy="1646302"/>
          </a:xfrm>
        </p:spPr>
        <p:txBody>
          <a:bodyPr/>
          <a:lstStyle/>
          <a:p>
            <a:pPr algn="l"/>
            <a:r>
              <a:rPr lang="en-AU" dirty="0" err="1"/>
              <a:t>MediClip</a:t>
            </a:r>
            <a:endParaRPr lang="en-AU" dirty="0"/>
          </a:p>
        </p:txBody>
      </p:sp>
      <p:sp>
        <p:nvSpPr>
          <p:cNvPr id="3" name="Subtitle 2">
            <a:extLst>
              <a:ext uri="{FF2B5EF4-FFF2-40B4-BE49-F238E27FC236}">
                <a16:creationId xmlns:a16="http://schemas.microsoft.com/office/drawing/2014/main" id="{98A7B033-AA3D-4F05-B6D7-B22014AC6C1A}"/>
              </a:ext>
            </a:extLst>
          </p:cNvPr>
          <p:cNvSpPr>
            <a:spLocks noGrp="1"/>
          </p:cNvSpPr>
          <p:nvPr>
            <p:ph type="subTitle" idx="1"/>
          </p:nvPr>
        </p:nvSpPr>
        <p:spPr>
          <a:xfrm>
            <a:off x="2986952" y="3689885"/>
            <a:ext cx="7766936" cy="1096899"/>
          </a:xfrm>
        </p:spPr>
        <p:txBody>
          <a:bodyPr/>
          <a:lstStyle/>
          <a:p>
            <a:pPr algn="l"/>
            <a:r>
              <a:rPr lang="en-AU" dirty="0"/>
              <a:t>Francois Janse van Vuren, Karl Foley, Jacobus Janse van Vuren</a:t>
            </a:r>
          </a:p>
        </p:txBody>
      </p:sp>
      <p:pic>
        <p:nvPicPr>
          <p:cNvPr id="5" name="Picture 4">
            <a:extLst>
              <a:ext uri="{FF2B5EF4-FFF2-40B4-BE49-F238E27FC236}">
                <a16:creationId xmlns:a16="http://schemas.microsoft.com/office/drawing/2014/main" id="{E85CFE3E-FBE5-47C7-A9C9-C839C8BD4F56}"/>
              </a:ext>
            </a:extLst>
          </p:cNvPr>
          <p:cNvPicPr>
            <a:picLocks noChangeAspect="1"/>
          </p:cNvPicPr>
          <p:nvPr/>
        </p:nvPicPr>
        <p:blipFill>
          <a:blip r:embed="rId2"/>
          <a:stretch>
            <a:fillRect/>
          </a:stretch>
        </p:blipFill>
        <p:spPr>
          <a:xfrm>
            <a:off x="1719403" y="2823187"/>
            <a:ext cx="1267549" cy="1267549"/>
          </a:xfrm>
          <a:prstGeom prst="rect">
            <a:avLst/>
          </a:prstGeom>
        </p:spPr>
      </p:pic>
    </p:spTree>
    <p:extLst>
      <p:ext uri="{BB962C8B-B14F-4D97-AF65-F5344CB8AC3E}">
        <p14:creationId xmlns:p14="http://schemas.microsoft.com/office/powerpoint/2010/main" val="99149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1F29-DFC0-46EE-82B8-8A216694741D}"/>
              </a:ext>
            </a:extLst>
          </p:cNvPr>
          <p:cNvSpPr>
            <a:spLocks noGrp="1"/>
          </p:cNvSpPr>
          <p:nvPr>
            <p:ph type="title"/>
          </p:nvPr>
        </p:nvSpPr>
        <p:spPr/>
        <p:txBody>
          <a:bodyPr/>
          <a:lstStyle/>
          <a:p>
            <a:r>
              <a:rPr lang="en-AU" dirty="0"/>
              <a:t>What is </a:t>
            </a:r>
            <a:r>
              <a:rPr lang="en-AU" dirty="0" err="1"/>
              <a:t>MediClip</a:t>
            </a:r>
            <a:r>
              <a:rPr lang="en-AU" dirty="0"/>
              <a:t>?</a:t>
            </a:r>
          </a:p>
        </p:txBody>
      </p:sp>
      <p:sp>
        <p:nvSpPr>
          <p:cNvPr id="3" name="Content Placeholder 2">
            <a:extLst>
              <a:ext uri="{FF2B5EF4-FFF2-40B4-BE49-F238E27FC236}">
                <a16:creationId xmlns:a16="http://schemas.microsoft.com/office/drawing/2014/main" id="{7BF0C5DD-835E-481B-B240-BE74A19C6599}"/>
              </a:ext>
            </a:extLst>
          </p:cNvPr>
          <p:cNvSpPr>
            <a:spLocks noGrp="1"/>
          </p:cNvSpPr>
          <p:nvPr>
            <p:ph idx="1"/>
          </p:nvPr>
        </p:nvSpPr>
        <p:spPr/>
        <p:txBody>
          <a:bodyPr/>
          <a:lstStyle/>
          <a:p>
            <a:r>
              <a:rPr lang="en-AU" dirty="0" err="1"/>
              <a:t>MediClip</a:t>
            </a:r>
            <a:r>
              <a:rPr lang="en-AU" dirty="0"/>
              <a:t> is essentially a virtual clipboard</a:t>
            </a:r>
          </a:p>
          <a:p>
            <a:r>
              <a:rPr lang="en-AU" dirty="0" err="1"/>
              <a:t>MediClip</a:t>
            </a:r>
            <a:r>
              <a:rPr lang="en-AU" dirty="0"/>
              <a:t> will assist nurses when performing their daily tasks by simplifying patient paperwork</a:t>
            </a:r>
          </a:p>
          <a:p>
            <a:r>
              <a:rPr lang="en-AU" dirty="0" err="1"/>
              <a:t>MediClip</a:t>
            </a:r>
            <a:r>
              <a:rPr lang="en-AU" dirty="0"/>
              <a:t> will be available on both Android and iOS</a:t>
            </a:r>
          </a:p>
        </p:txBody>
      </p:sp>
    </p:spTree>
    <p:extLst>
      <p:ext uri="{BB962C8B-B14F-4D97-AF65-F5344CB8AC3E}">
        <p14:creationId xmlns:p14="http://schemas.microsoft.com/office/powerpoint/2010/main" val="242622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922D-0782-4E4B-A779-BB9F46E692DD}"/>
              </a:ext>
            </a:extLst>
          </p:cNvPr>
          <p:cNvSpPr>
            <a:spLocks noGrp="1"/>
          </p:cNvSpPr>
          <p:nvPr>
            <p:ph type="title"/>
          </p:nvPr>
        </p:nvSpPr>
        <p:spPr/>
        <p:txBody>
          <a:bodyPr/>
          <a:lstStyle/>
          <a:p>
            <a:r>
              <a:rPr lang="en-AU" dirty="0"/>
              <a:t>Main Features</a:t>
            </a:r>
          </a:p>
        </p:txBody>
      </p:sp>
      <p:sp>
        <p:nvSpPr>
          <p:cNvPr id="3" name="Content Placeholder 2">
            <a:extLst>
              <a:ext uri="{FF2B5EF4-FFF2-40B4-BE49-F238E27FC236}">
                <a16:creationId xmlns:a16="http://schemas.microsoft.com/office/drawing/2014/main" id="{968BE488-06A2-4002-8F01-AB81706C2566}"/>
              </a:ext>
            </a:extLst>
          </p:cNvPr>
          <p:cNvSpPr>
            <a:spLocks noGrp="1"/>
          </p:cNvSpPr>
          <p:nvPr>
            <p:ph idx="1"/>
          </p:nvPr>
        </p:nvSpPr>
        <p:spPr/>
        <p:txBody>
          <a:bodyPr/>
          <a:lstStyle/>
          <a:p>
            <a:r>
              <a:rPr lang="en-AU" dirty="0"/>
              <a:t>Access patient information without the hassle of having to find the correct documents or searching through file cabinets</a:t>
            </a:r>
          </a:p>
          <a:p>
            <a:r>
              <a:rPr lang="en-AU" dirty="0"/>
              <a:t>View a patients current dosage information</a:t>
            </a:r>
          </a:p>
          <a:p>
            <a:r>
              <a:rPr lang="en-AU" dirty="0"/>
              <a:t>Perform a routine check on the patients condition</a:t>
            </a:r>
          </a:p>
          <a:p>
            <a:r>
              <a:rPr lang="en-AU" dirty="0"/>
              <a:t>Add notes on a patient, including photos</a:t>
            </a:r>
          </a:p>
        </p:txBody>
      </p:sp>
    </p:spTree>
    <p:extLst>
      <p:ext uri="{BB962C8B-B14F-4D97-AF65-F5344CB8AC3E}">
        <p14:creationId xmlns:p14="http://schemas.microsoft.com/office/powerpoint/2010/main" val="310906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B35-EB43-4BD7-8270-B55937FFD051}"/>
              </a:ext>
            </a:extLst>
          </p:cNvPr>
          <p:cNvSpPr>
            <a:spLocks noGrp="1"/>
          </p:cNvSpPr>
          <p:nvPr>
            <p:ph type="title"/>
          </p:nvPr>
        </p:nvSpPr>
        <p:spPr/>
        <p:txBody>
          <a:bodyPr/>
          <a:lstStyle/>
          <a:p>
            <a:r>
              <a:rPr lang="en-AU" dirty="0"/>
              <a:t>Mobile Features</a:t>
            </a:r>
          </a:p>
        </p:txBody>
      </p:sp>
      <p:sp>
        <p:nvSpPr>
          <p:cNvPr id="3" name="Content Placeholder 2">
            <a:extLst>
              <a:ext uri="{FF2B5EF4-FFF2-40B4-BE49-F238E27FC236}">
                <a16:creationId xmlns:a16="http://schemas.microsoft.com/office/drawing/2014/main" id="{5CD22D50-5921-43CC-9B19-5E56FC7A7567}"/>
              </a:ext>
            </a:extLst>
          </p:cNvPr>
          <p:cNvSpPr>
            <a:spLocks noGrp="1"/>
          </p:cNvSpPr>
          <p:nvPr>
            <p:ph idx="1"/>
          </p:nvPr>
        </p:nvSpPr>
        <p:spPr/>
        <p:txBody>
          <a:bodyPr/>
          <a:lstStyle/>
          <a:p>
            <a:r>
              <a:rPr lang="en-AU" dirty="0"/>
              <a:t>Utilise the phones camera functionality to allow users to add photos to their notes</a:t>
            </a:r>
          </a:p>
          <a:p>
            <a:r>
              <a:rPr lang="en-AU" dirty="0"/>
              <a:t>Shake to clear functionality. Allowing users to clear text fields by shaking the phone (Only for text fields they are currently editing)</a:t>
            </a:r>
          </a:p>
          <a:p>
            <a:r>
              <a:rPr lang="en-AU" dirty="0"/>
              <a:t>Notifications on when a patients medication is due</a:t>
            </a:r>
          </a:p>
        </p:txBody>
      </p:sp>
    </p:spTree>
    <p:extLst>
      <p:ext uri="{BB962C8B-B14F-4D97-AF65-F5344CB8AC3E}">
        <p14:creationId xmlns:p14="http://schemas.microsoft.com/office/powerpoint/2010/main" val="12385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6A84-F656-4C8D-B04A-E6D8B44210A2}"/>
              </a:ext>
            </a:extLst>
          </p:cNvPr>
          <p:cNvSpPr>
            <a:spLocks noGrp="1"/>
          </p:cNvSpPr>
          <p:nvPr>
            <p:ph type="title"/>
          </p:nvPr>
        </p:nvSpPr>
        <p:spPr>
          <a:xfrm>
            <a:off x="677334" y="609600"/>
            <a:ext cx="8596668" cy="1320800"/>
          </a:xfrm>
        </p:spPr>
        <p:txBody>
          <a:bodyPr/>
          <a:lstStyle/>
          <a:p>
            <a:r>
              <a:rPr lang="en-US" dirty="0"/>
              <a:t>User Interface</a:t>
            </a:r>
            <a:endParaRPr lang="en-AU" dirty="0"/>
          </a:p>
        </p:txBody>
      </p:sp>
      <p:pic>
        <p:nvPicPr>
          <p:cNvPr id="5" name="Content Placeholder 4">
            <a:extLst>
              <a:ext uri="{FF2B5EF4-FFF2-40B4-BE49-F238E27FC236}">
                <a16:creationId xmlns:a16="http://schemas.microsoft.com/office/drawing/2014/main" id="{5F9F1A70-23D8-49E2-99B8-AB53D7B31636}"/>
              </a:ext>
            </a:extLst>
          </p:cNvPr>
          <p:cNvPicPr>
            <a:picLocks noGrp="1" noChangeAspect="1"/>
          </p:cNvPicPr>
          <p:nvPr>
            <p:ph idx="1"/>
          </p:nvPr>
        </p:nvPicPr>
        <p:blipFill>
          <a:blip r:embed="rId3"/>
          <a:stretch>
            <a:fillRect/>
          </a:stretch>
        </p:blipFill>
        <p:spPr>
          <a:xfrm>
            <a:off x="3649944" y="1565306"/>
            <a:ext cx="2704503" cy="4476421"/>
          </a:xfrm>
        </p:spPr>
      </p:pic>
      <p:pic>
        <p:nvPicPr>
          <p:cNvPr id="7" name="Picture 6">
            <a:extLst>
              <a:ext uri="{FF2B5EF4-FFF2-40B4-BE49-F238E27FC236}">
                <a16:creationId xmlns:a16="http://schemas.microsoft.com/office/drawing/2014/main" id="{E78C5D78-08BF-4DAF-8EFB-52E7FC929933}"/>
              </a:ext>
            </a:extLst>
          </p:cNvPr>
          <p:cNvPicPr>
            <a:picLocks noChangeAspect="1"/>
          </p:cNvPicPr>
          <p:nvPr/>
        </p:nvPicPr>
        <p:blipFill>
          <a:blip r:embed="rId4"/>
          <a:stretch>
            <a:fillRect/>
          </a:stretch>
        </p:blipFill>
        <p:spPr>
          <a:xfrm>
            <a:off x="677334" y="1565653"/>
            <a:ext cx="2704295" cy="4476074"/>
          </a:xfrm>
          <a:prstGeom prst="rect">
            <a:avLst/>
          </a:prstGeom>
        </p:spPr>
      </p:pic>
      <p:pic>
        <p:nvPicPr>
          <p:cNvPr id="9" name="Picture 8">
            <a:extLst>
              <a:ext uri="{FF2B5EF4-FFF2-40B4-BE49-F238E27FC236}">
                <a16:creationId xmlns:a16="http://schemas.microsoft.com/office/drawing/2014/main" id="{24F75C59-39B0-4B9C-9F7E-3AAE464B8E1D}"/>
              </a:ext>
            </a:extLst>
          </p:cNvPr>
          <p:cNvPicPr>
            <a:picLocks noChangeAspect="1"/>
          </p:cNvPicPr>
          <p:nvPr/>
        </p:nvPicPr>
        <p:blipFill>
          <a:blip r:embed="rId5"/>
          <a:stretch>
            <a:fillRect/>
          </a:stretch>
        </p:blipFill>
        <p:spPr>
          <a:xfrm>
            <a:off x="6622762" y="1565306"/>
            <a:ext cx="2704505" cy="4476421"/>
          </a:xfrm>
          <a:prstGeom prst="rect">
            <a:avLst/>
          </a:prstGeom>
        </p:spPr>
      </p:pic>
      <p:cxnSp>
        <p:nvCxnSpPr>
          <p:cNvPr id="12" name="Straight Arrow Connector 11">
            <a:extLst>
              <a:ext uri="{FF2B5EF4-FFF2-40B4-BE49-F238E27FC236}">
                <a16:creationId xmlns:a16="http://schemas.microsoft.com/office/drawing/2014/main" id="{0340F3C0-34D4-4EF1-8753-D421FB72B98E}"/>
              </a:ext>
            </a:extLst>
          </p:cNvPr>
          <p:cNvCxnSpPr>
            <a:cxnSpLocks/>
          </p:cNvCxnSpPr>
          <p:nvPr/>
        </p:nvCxnSpPr>
        <p:spPr>
          <a:xfrm>
            <a:off x="6622762" y="1359568"/>
            <a:ext cx="193127" cy="4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AF6712-CC29-4B76-8D0B-1497ADF48C23}"/>
              </a:ext>
            </a:extLst>
          </p:cNvPr>
          <p:cNvSpPr txBox="1"/>
          <p:nvPr/>
        </p:nvSpPr>
        <p:spPr>
          <a:xfrm>
            <a:off x="4794585" y="990236"/>
            <a:ext cx="3454792" cy="369332"/>
          </a:xfrm>
          <a:prstGeom prst="rect">
            <a:avLst/>
          </a:prstGeom>
          <a:noFill/>
        </p:spPr>
        <p:txBody>
          <a:bodyPr wrap="none" rtlCol="0">
            <a:spAutoFit/>
          </a:bodyPr>
          <a:lstStyle/>
          <a:p>
            <a:r>
              <a:rPr lang="en-US" dirty="0"/>
              <a:t>Menu available from all screens</a:t>
            </a:r>
            <a:endParaRPr lang="en-AU" dirty="0"/>
          </a:p>
        </p:txBody>
      </p:sp>
      <p:cxnSp>
        <p:nvCxnSpPr>
          <p:cNvPr id="18" name="Straight Arrow Connector 17">
            <a:extLst>
              <a:ext uri="{FF2B5EF4-FFF2-40B4-BE49-F238E27FC236}">
                <a16:creationId xmlns:a16="http://schemas.microsoft.com/office/drawing/2014/main" id="{B7BD9CC8-5E27-4965-80E1-3594D15B7A9C}"/>
              </a:ext>
            </a:extLst>
          </p:cNvPr>
          <p:cNvCxnSpPr>
            <a:cxnSpLocks/>
          </p:cNvCxnSpPr>
          <p:nvPr/>
        </p:nvCxnSpPr>
        <p:spPr>
          <a:xfrm flipH="1" flipV="1">
            <a:off x="1419727" y="5913522"/>
            <a:ext cx="397041" cy="4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B9C228-6A07-429F-AFEB-32A83CA4FE00}"/>
              </a:ext>
            </a:extLst>
          </p:cNvPr>
          <p:cNvSpPr txBox="1"/>
          <p:nvPr/>
        </p:nvSpPr>
        <p:spPr>
          <a:xfrm>
            <a:off x="1816768" y="6062799"/>
            <a:ext cx="2396810" cy="646331"/>
          </a:xfrm>
          <a:prstGeom prst="rect">
            <a:avLst/>
          </a:prstGeom>
          <a:noFill/>
        </p:spPr>
        <p:txBody>
          <a:bodyPr wrap="none" rtlCol="0">
            <a:spAutoFit/>
          </a:bodyPr>
          <a:lstStyle/>
          <a:p>
            <a:r>
              <a:rPr lang="en-US" dirty="0"/>
              <a:t>Back button provided</a:t>
            </a:r>
          </a:p>
          <a:p>
            <a:r>
              <a:rPr lang="en-US" dirty="0"/>
              <a:t>by Android OS</a:t>
            </a:r>
            <a:endParaRPr lang="en-AU" dirty="0"/>
          </a:p>
        </p:txBody>
      </p:sp>
      <p:cxnSp>
        <p:nvCxnSpPr>
          <p:cNvPr id="27" name="Straight Arrow Connector 26">
            <a:extLst>
              <a:ext uri="{FF2B5EF4-FFF2-40B4-BE49-F238E27FC236}">
                <a16:creationId xmlns:a16="http://schemas.microsoft.com/office/drawing/2014/main" id="{EE31F23F-D3AD-48D3-A46D-2DBC07CCEF15}"/>
              </a:ext>
            </a:extLst>
          </p:cNvPr>
          <p:cNvCxnSpPr>
            <a:cxnSpLocks/>
          </p:cNvCxnSpPr>
          <p:nvPr/>
        </p:nvCxnSpPr>
        <p:spPr>
          <a:xfrm flipH="1" flipV="1">
            <a:off x="4544463" y="3753853"/>
            <a:ext cx="743417" cy="256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B84983-34FD-48D7-B103-866749EDCDF1}"/>
              </a:ext>
            </a:extLst>
          </p:cNvPr>
          <p:cNvSpPr txBox="1"/>
          <p:nvPr/>
        </p:nvSpPr>
        <p:spPr>
          <a:xfrm>
            <a:off x="5251472" y="6053759"/>
            <a:ext cx="2284728" cy="646331"/>
          </a:xfrm>
          <a:prstGeom prst="rect">
            <a:avLst/>
          </a:prstGeom>
          <a:noFill/>
        </p:spPr>
        <p:txBody>
          <a:bodyPr wrap="none" rtlCol="0">
            <a:spAutoFit/>
          </a:bodyPr>
          <a:lstStyle/>
          <a:p>
            <a:r>
              <a:rPr lang="en-US" dirty="0"/>
              <a:t>Tap to view patients</a:t>
            </a:r>
          </a:p>
          <a:p>
            <a:r>
              <a:rPr lang="en-US" dirty="0"/>
              <a:t>In ward</a:t>
            </a:r>
            <a:endParaRPr lang="en-AU" dirty="0"/>
          </a:p>
        </p:txBody>
      </p:sp>
    </p:spTree>
    <p:extLst>
      <p:ext uri="{BB962C8B-B14F-4D97-AF65-F5344CB8AC3E}">
        <p14:creationId xmlns:p14="http://schemas.microsoft.com/office/powerpoint/2010/main" val="4326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1099-315E-43DF-84F8-3DBA64C3C368}"/>
              </a:ext>
            </a:extLst>
          </p:cNvPr>
          <p:cNvSpPr>
            <a:spLocks noGrp="1"/>
          </p:cNvSpPr>
          <p:nvPr>
            <p:ph type="title"/>
          </p:nvPr>
        </p:nvSpPr>
        <p:spPr/>
        <p:txBody>
          <a:bodyPr/>
          <a:lstStyle/>
          <a:p>
            <a:r>
              <a:rPr lang="en-US" dirty="0"/>
              <a:t>User Interface</a:t>
            </a:r>
            <a:endParaRPr lang="en-AU" dirty="0"/>
          </a:p>
        </p:txBody>
      </p:sp>
      <p:pic>
        <p:nvPicPr>
          <p:cNvPr id="17" name="Picture 16">
            <a:extLst>
              <a:ext uri="{FF2B5EF4-FFF2-40B4-BE49-F238E27FC236}">
                <a16:creationId xmlns:a16="http://schemas.microsoft.com/office/drawing/2014/main" id="{8D70EC74-A4D9-4CBA-9A9E-CA8B77599622}"/>
              </a:ext>
            </a:extLst>
          </p:cNvPr>
          <p:cNvPicPr>
            <a:picLocks noChangeAspect="1"/>
          </p:cNvPicPr>
          <p:nvPr/>
        </p:nvPicPr>
        <p:blipFill>
          <a:blip r:embed="rId3"/>
          <a:stretch>
            <a:fillRect/>
          </a:stretch>
        </p:blipFill>
        <p:spPr>
          <a:xfrm>
            <a:off x="1137891" y="1544205"/>
            <a:ext cx="2702706" cy="4476076"/>
          </a:xfrm>
          <a:prstGeom prst="rect">
            <a:avLst/>
          </a:prstGeom>
        </p:spPr>
      </p:pic>
      <p:pic>
        <p:nvPicPr>
          <p:cNvPr id="18" name="Picture 17">
            <a:extLst>
              <a:ext uri="{FF2B5EF4-FFF2-40B4-BE49-F238E27FC236}">
                <a16:creationId xmlns:a16="http://schemas.microsoft.com/office/drawing/2014/main" id="{ADB59777-82C5-4537-BE4F-20D5A37E1914}"/>
              </a:ext>
            </a:extLst>
          </p:cNvPr>
          <p:cNvPicPr>
            <a:picLocks noChangeAspect="1"/>
          </p:cNvPicPr>
          <p:nvPr/>
        </p:nvPicPr>
        <p:blipFill>
          <a:blip r:embed="rId4"/>
          <a:stretch>
            <a:fillRect/>
          </a:stretch>
        </p:blipFill>
        <p:spPr>
          <a:xfrm>
            <a:off x="4977257" y="1544205"/>
            <a:ext cx="2702706" cy="4476076"/>
          </a:xfrm>
          <a:prstGeom prst="rect">
            <a:avLst/>
          </a:prstGeom>
        </p:spPr>
      </p:pic>
      <p:cxnSp>
        <p:nvCxnSpPr>
          <p:cNvPr id="20" name="Straight Arrow Connector 19">
            <a:extLst>
              <a:ext uri="{FF2B5EF4-FFF2-40B4-BE49-F238E27FC236}">
                <a16:creationId xmlns:a16="http://schemas.microsoft.com/office/drawing/2014/main" id="{0AB80B2A-B05A-4C1F-ACA9-2A432AAE0E93}"/>
              </a:ext>
            </a:extLst>
          </p:cNvPr>
          <p:cNvCxnSpPr>
            <a:cxnSpLocks/>
          </p:cNvCxnSpPr>
          <p:nvPr/>
        </p:nvCxnSpPr>
        <p:spPr>
          <a:xfrm flipH="1">
            <a:off x="7032459" y="3699711"/>
            <a:ext cx="848225" cy="99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DDE3B52-19D4-43FF-A9D6-071DC96333C8}"/>
              </a:ext>
            </a:extLst>
          </p:cNvPr>
          <p:cNvSpPr txBox="1"/>
          <p:nvPr/>
        </p:nvSpPr>
        <p:spPr>
          <a:xfrm>
            <a:off x="7679963" y="3098132"/>
            <a:ext cx="2392001" cy="646331"/>
          </a:xfrm>
          <a:prstGeom prst="rect">
            <a:avLst/>
          </a:prstGeom>
          <a:noFill/>
        </p:spPr>
        <p:txBody>
          <a:bodyPr wrap="none" rtlCol="0">
            <a:spAutoFit/>
          </a:bodyPr>
          <a:lstStyle/>
          <a:p>
            <a:r>
              <a:rPr lang="en-US" dirty="0"/>
              <a:t>Displayed as message</a:t>
            </a:r>
          </a:p>
          <a:p>
            <a:r>
              <a:rPr lang="en-US" dirty="0"/>
              <a:t>box</a:t>
            </a:r>
            <a:endParaRPr lang="en-AU" dirty="0"/>
          </a:p>
        </p:txBody>
      </p:sp>
      <p:cxnSp>
        <p:nvCxnSpPr>
          <p:cNvPr id="24" name="Straight Arrow Connector 23">
            <a:extLst>
              <a:ext uri="{FF2B5EF4-FFF2-40B4-BE49-F238E27FC236}">
                <a16:creationId xmlns:a16="http://schemas.microsoft.com/office/drawing/2014/main" id="{DDBB7137-D451-4986-BDBD-6D05ADDFD5C0}"/>
              </a:ext>
            </a:extLst>
          </p:cNvPr>
          <p:cNvCxnSpPr>
            <a:cxnSpLocks/>
          </p:cNvCxnSpPr>
          <p:nvPr/>
        </p:nvCxnSpPr>
        <p:spPr>
          <a:xfrm flipH="1" flipV="1">
            <a:off x="2731169" y="4445669"/>
            <a:ext cx="902368" cy="180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E79B34-B7FB-481D-98FD-B3AB05C33734}"/>
              </a:ext>
            </a:extLst>
          </p:cNvPr>
          <p:cNvSpPr txBox="1"/>
          <p:nvPr/>
        </p:nvSpPr>
        <p:spPr>
          <a:xfrm>
            <a:off x="3254543" y="6186236"/>
            <a:ext cx="2954783" cy="369332"/>
          </a:xfrm>
          <a:prstGeom prst="rect">
            <a:avLst/>
          </a:prstGeom>
          <a:noFill/>
        </p:spPr>
        <p:txBody>
          <a:bodyPr wrap="none" rtlCol="0">
            <a:spAutoFit/>
          </a:bodyPr>
          <a:lstStyle/>
          <a:p>
            <a:r>
              <a:rPr lang="en-US" dirty="0"/>
              <a:t>Tap to view patient details</a:t>
            </a:r>
            <a:endParaRPr lang="en-AU" dirty="0"/>
          </a:p>
        </p:txBody>
      </p:sp>
    </p:spTree>
    <p:extLst>
      <p:ext uri="{BB962C8B-B14F-4D97-AF65-F5344CB8AC3E}">
        <p14:creationId xmlns:p14="http://schemas.microsoft.com/office/powerpoint/2010/main" val="368305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28AA-F721-49A1-8CEC-3C48BB95A5EB}"/>
              </a:ext>
            </a:extLst>
          </p:cNvPr>
          <p:cNvSpPr>
            <a:spLocks noGrp="1"/>
          </p:cNvSpPr>
          <p:nvPr>
            <p:ph type="title"/>
          </p:nvPr>
        </p:nvSpPr>
        <p:spPr/>
        <p:txBody>
          <a:bodyPr/>
          <a:lstStyle/>
          <a:p>
            <a:r>
              <a:rPr lang="en-US" dirty="0"/>
              <a:t>User Interface</a:t>
            </a:r>
            <a:endParaRPr lang="en-AU" dirty="0"/>
          </a:p>
        </p:txBody>
      </p:sp>
      <p:pic>
        <p:nvPicPr>
          <p:cNvPr id="4" name="Picture 3">
            <a:extLst>
              <a:ext uri="{FF2B5EF4-FFF2-40B4-BE49-F238E27FC236}">
                <a16:creationId xmlns:a16="http://schemas.microsoft.com/office/drawing/2014/main" id="{2835D140-DBBB-4B3F-850F-B9C78A912BFB}"/>
              </a:ext>
            </a:extLst>
          </p:cNvPr>
          <p:cNvPicPr>
            <a:picLocks noChangeAspect="1"/>
          </p:cNvPicPr>
          <p:nvPr/>
        </p:nvPicPr>
        <p:blipFill>
          <a:blip r:embed="rId3"/>
          <a:stretch>
            <a:fillRect/>
          </a:stretch>
        </p:blipFill>
        <p:spPr>
          <a:xfrm>
            <a:off x="1137891" y="1544205"/>
            <a:ext cx="2704296" cy="4476076"/>
          </a:xfrm>
          <a:prstGeom prst="rect">
            <a:avLst/>
          </a:prstGeom>
        </p:spPr>
      </p:pic>
      <p:pic>
        <p:nvPicPr>
          <p:cNvPr id="5" name="Picture 4">
            <a:extLst>
              <a:ext uri="{FF2B5EF4-FFF2-40B4-BE49-F238E27FC236}">
                <a16:creationId xmlns:a16="http://schemas.microsoft.com/office/drawing/2014/main" id="{D32F0747-AAF5-4FBE-8A86-765BDD467956}"/>
              </a:ext>
            </a:extLst>
          </p:cNvPr>
          <p:cNvPicPr>
            <a:picLocks noChangeAspect="1"/>
          </p:cNvPicPr>
          <p:nvPr/>
        </p:nvPicPr>
        <p:blipFill>
          <a:blip r:embed="rId4"/>
          <a:stretch>
            <a:fillRect/>
          </a:stretch>
        </p:blipFill>
        <p:spPr>
          <a:xfrm>
            <a:off x="4975667" y="1544205"/>
            <a:ext cx="2704296" cy="4476076"/>
          </a:xfrm>
          <a:prstGeom prst="rect">
            <a:avLst/>
          </a:prstGeom>
        </p:spPr>
      </p:pic>
      <p:cxnSp>
        <p:nvCxnSpPr>
          <p:cNvPr id="7" name="Straight Arrow Connector 6">
            <a:extLst>
              <a:ext uri="{FF2B5EF4-FFF2-40B4-BE49-F238E27FC236}">
                <a16:creationId xmlns:a16="http://schemas.microsoft.com/office/drawing/2014/main" id="{7BA3E9CF-65B9-412A-B3F7-2AB993E04DE6}"/>
              </a:ext>
            </a:extLst>
          </p:cNvPr>
          <p:cNvCxnSpPr>
            <a:cxnSpLocks/>
          </p:cNvCxnSpPr>
          <p:nvPr/>
        </p:nvCxnSpPr>
        <p:spPr>
          <a:xfrm>
            <a:off x="7742321" y="2382253"/>
            <a:ext cx="0" cy="176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0343B8-08E8-48E3-925E-2229E8AFE5CF}"/>
              </a:ext>
            </a:extLst>
          </p:cNvPr>
          <p:cNvSpPr txBox="1"/>
          <p:nvPr/>
        </p:nvSpPr>
        <p:spPr>
          <a:xfrm>
            <a:off x="7742321" y="2733719"/>
            <a:ext cx="1728358" cy="646331"/>
          </a:xfrm>
          <a:prstGeom prst="rect">
            <a:avLst/>
          </a:prstGeom>
          <a:noFill/>
        </p:spPr>
        <p:txBody>
          <a:bodyPr wrap="none" rtlCol="0">
            <a:spAutoFit/>
          </a:bodyPr>
          <a:lstStyle/>
          <a:p>
            <a:r>
              <a:rPr lang="en-US" dirty="0"/>
              <a:t>Scroll down to </a:t>
            </a:r>
          </a:p>
          <a:p>
            <a:r>
              <a:rPr lang="en-US" dirty="0"/>
              <a:t>see text</a:t>
            </a:r>
            <a:endParaRPr lang="en-AU" dirty="0"/>
          </a:p>
        </p:txBody>
      </p:sp>
      <p:cxnSp>
        <p:nvCxnSpPr>
          <p:cNvPr id="10" name="Straight Arrow Connector 9">
            <a:extLst>
              <a:ext uri="{FF2B5EF4-FFF2-40B4-BE49-F238E27FC236}">
                <a16:creationId xmlns:a16="http://schemas.microsoft.com/office/drawing/2014/main" id="{CEC8472C-E95E-4950-AF6B-A7F30F746A99}"/>
              </a:ext>
            </a:extLst>
          </p:cNvPr>
          <p:cNvCxnSpPr>
            <a:cxnSpLocks/>
          </p:cNvCxnSpPr>
          <p:nvPr/>
        </p:nvCxnSpPr>
        <p:spPr>
          <a:xfrm flipV="1">
            <a:off x="4564580" y="5313797"/>
            <a:ext cx="554857" cy="82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D1A7BA-6902-406F-99AB-379A6C8422A0}"/>
              </a:ext>
            </a:extLst>
          </p:cNvPr>
          <p:cNvSpPr txBox="1"/>
          <p:nvPr/>
        </p:nvSpPr>
        <p:spPr>
          <a:xfrm>
            <a:off x="3960894" y="6063779"/>
            <a:ext cx="2554033" cy="646331"/>
          </a:xfrm>
          <a:prstGeom prst="rect">
            <a:avLst/>
          </a:prstGeom>
          <a:noFill/>
        </p:spPr>
        <p:txBody>
          <a:bodyPr wrap="none" rtlCol="0">
            <a:spAutoFit/>
          </a:bodyPr>
          <a:lstStyle/>
          <a:p>
            <a:r>
              <a:rPr lang="en-US" dirty="0"/>
              <a:t>Shake to clear text</a:t>
            </a:r>
          </a:p>
          <a:p>
            <a:r>
              <a:rPr lang="en-US" dirty="0"/>
              <a:t>Tap on text box to edit</a:t>
            </a:r>
            <a:endParaRPr lang="en-AU" dirty="0"/>
          </a:p>
        </p:txBody>
      </p:sp>
      <p:cxnSp>
        <p:nvCxnSpPr>
          <p:cNvPr id="25" name="Straight Arrow Connector 24">
            <a:extLst>
              <a:ext uri="{FF2B5EF4-FFF2-40B4-BE49-F238E27FC236}">
                <a16:creationId xmlns:a16="http://schemas.microsoft.com/office/drawing/2014/main" id="{D39D4218-31B1-4675-B6B1-08878A9B0B5A}"/>
              </a:ext>
            </a:extLst>
          </p:cNvPr>
          <p:cNvCxnSpPr>
            <a:cxnSpLocks/>
          </p:cNvCxnSpPr>
          <p:nvPr/>
        </p:nvCxnSpPr>
        <p:spPr>
          <a:xfrm flipH="1">
            <a:off x="7423484" y="4860758"/>
            <a:ext cx="637674" cy="31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CFEF42-D907-4471-AC6D-2A3959E7A952}"/>
              </a:ext>
            </a:extLst>
          </p:cNvPr>
          <p:cNvSpPr txBox="1"/>
          <p:nvPr/>
        </p:nvSpPr>
        <p:spPr>
          <a:xfrm>
            <a:off x="8032905" y="4667465"/>
            <a:ext cx="1523174" cy="646331"/>
          </a:xfrm>
          <a:prstGeom prst="rect">
            <a:avLst/>
          </a:prstGeom>
          <a:noFill/>
        </p:spPr>
        <p:txBody>
          <a:bodyPr wrap="none" rtlCol="0">
            <a:spAutoFit/>
          </a:bodyPr>
          <a:lstStyle/>
          <a:p>
            <a:r>
              <a:rPr lang="en-US" dirty="0"/>
              <a:t>Add photo to</a:t>
            </a:r>
          </a:p>
          <a:p>
            <a:r>
              <a:rPr lang="en-US" dirty="0"/>
              <a:t>note</a:t>
            </a:r>
            <a:endParaRPr lang="en-AU" dirty="0"/>
          </a:p>
        </p:txBody>
      </p:sp>
      <p:cxnSp>
        <p:nvCxnSpPr>
          <p:cNvPr id="29" name="Straight Arrow Connector 28">
            <a:extLst>
              <a:ext uri="{FF2B5EF4-FFF2-40B4-BE49-F238E27FC236}">
                <a16:creationId xmlns:a16="http://schemas.microsoft.com/office/drawing/2014/main" id="{0098D66C-04D2-424C-92E9-E1A7E5448308}"/>
              </a:ext>
            </a:extLst>
          </p:cNvPr>
          <p:cNvCxnSpPr>
            <a:cxnSpLocks/>
          </p:cNvCxnSpPr>
          <p:nvPr/>
        </p:nvCxnSpPr>
        <p:spPr>
          <a:xfrm flipV="1">
            <a:off x="2490039" y="5408196"/>
            <a:ext cx="722393" cy="84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87E4F0-A329-45A8-9314-4DC1DB98E69F}"/>
              </a:ext>
            </a:extLst>
          </p:cNvPr>
          <p:cNvSpPr txBox="1"/>
          <p:nvPr/>
        </p:nvSpPr>
        <p:spPr>
          <a:xfrm>
            <a:off x="1604299" y="6202279"/>
            <a:ext cx="1608133" cy="369332"/>
          </a:xfrm>
          <a:prstGeom prst="rect">
            <a:avLst/>
          </a:prstGeom>
          <a:noFill/>
        </p:spPr>
        <p:txBody>
          <a:bodyPr wrap="none" rtlCol="0">
            <a:spAutoFit/>
          </a:bodyPr>
          <a:lstStyle/>
          <a:p>
            <a:r>
              <a:rPr lang="en-US" dirty="0"/>
              <a:t>Add new note</a:t>
            </a:r>
            <a:endParaRPr lang="en-AU" dirty="0"/>
          </a:p>
        </p:txBody>
      </p:sp>
      <p:cxnSp>
        <p:nvCxnSpPr>
          <p:cNvPr id="36" name="Straight Arrow Connector 35">
            <a:extLst>
              <a:ext uri="{FF2B5EF4-FFF2-40B4-BE49-F238E27FC236}">
                <a16:creationId xmlns:a16="http://schemas.microsoft.com/office/drawing/2014/main" id="{2E618932-1414-47EA-B77D-D1A344EAFC84}"/>
              </a:ext>
            </a:extLst>
          </p:cNvPr>
          <p:cNvCxnSpPr>
            <a:cxnSpLocks/>
          </p:cNvCxnSpPr>
          <p:nvPr/>
        </p:nvCxnSpPr>
        <p:spPr>
          <a:xfrm flipH="1">
            <a:off x="3729790" y="1305426"/>
            <a:ext cx="920415" cy="8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BE36B4-87D2-4777-895E-B6C5FA5E132C}"/>
              </a:ext>
            </a:extLst>
          </p:cNvPr>
          <p:cNvSpPr txBox="1"/>
          <p:nvPr/>
        </p:nvSpPr>
        <p:spPr>
          <a:xfrm>
            <a:off x="4435642" y="936094"/>
            <a:ext cx="2441822" cy="369332"/>
          </a:xfrm>
          <a:prstGeom prst="rect">
            <a:avLst/>
          </a:prstGeom>
          <a:noFill/>
        </p:spPr>
        <p:txBody>
          <a:bodyPr wrap="none" rtlCol="0">
            <a:spAutoFit/>
          </a:bodyPr>
          <a:lstStyle/>
          <a:p>
            <a:r>
              <a:rPr lang="en-US" dirty="0"/>
              <a:t>Tap to view/edit note</a:t>
            </a:r>
            <a:endParaRPr lang="en-AU" dirty="0"/>
          </a:p>
        </p:txBody>
      </p:sp>
    </p:spTree>
    <p:extLst>
      <p:ext uri="{BB962C8B-B14F-4D97-AF65-F5344CB8AC3E}">
        <p14:creationId xmlns:p14="http://schemas.microsoft.com/office/powerpoint/2010/main" val="142323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BE0-4F89-5A4C-8CED-0936F56CFE18}"/>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AA623573-6BDF-734F-B061-1552A02136B4}"/>
              </a:ext>
            </a:extLst>
          </p:cNvPr>
          <p:cNvSpPr>
            <a:spLocks noGrp="1"/>
          </p:cNvSpPr>
          <p:nvPr>
            <p:ph idx="1"/>
          </p:nvPr>
        </p:nvSpPr>
        <p:spPr/>
        <p:txBody>
          <a:bodyPr/>
          <a:lstStyle/>
          <a:p>
            <a:r>
              <a:rPr lang="en-AU" dirty="0"/>
              <a:t>Data Storage —in a form of a SQL Server — Week 3</a:t>
            </a:r>
          </a:p>
          <a:p>
            <a:pPr lvl="1"/>
            <a:r>
              <a:rPr lang="en-AU" dirty="0"/>
              <a:t>Search functionality — Using SQL inside a app</a:t>
            </a:r>
          </a:p>
          <a:p>
            <a:pPr lvl="1"/>
            <a:r>
              <a:rPr lang="en-AU" dirty="0"/>
              <a:t>Network connectivity — Week 8 &amp; week 9</a:t>
            </a:r>
          </a:p>
          <a:p>
            <a:r>
              <a:rPr lang="en-AU" dirty="0"/>
              <a:t>Camera — Week 5</a:t>
            </a:r>
          </a:p>
          <a:p>
            <a:r>
              <a:rPr lang="en-AU" dirty="0"/>
              <a:t>Accelerometer — Week 5</a:t>
            </a:r>
          </a:p>
          <a:p>
            <a:r>
              <a:rPr lang="en-AU" dirty="0"/>
              <a:t>Notifications </a:t>
            </a:r>
          </a:p>
        </p:txBody>
      </p:sp>
    </p:spTree>
    <p:extLst>
      <p:ext uri="{BB962C8B-B14F-4D97-AF65-F5344CB8AC3E}">
        <p14:creationId xmlns:p14="http://schemas.microsoft.com/office/powerpoint/2010/main" val="36298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09FA-B244-8147-87AE-D5CBC984BFD6}"/>
              </a:ext>
            </a:extLst>
          </p:cNvPr>
          <p:cNvSpPr>
            <a:spLocks noGrp="1"/>
          </p:cNvSpPr>
          <p:nvPr>
            <p:ph type="title"/>
          </p:nvPr>
        </p:nvSpPr>
        <p:spPr/>
        <p:txBody>
          <a:bodyPr/>
          <a:lstStyle/>
          <a:p>
            <a:r>
              <a:rPr lang="en-US" u="sng" dirty="0"/>
              <a:t>Why?</a:t>
            </a:r>
            <a:br>
              <a:rPr lang="en-US" dirty="0"/>
            </a:br>
            <a:r>
              <a:rPr lang="en-US" sz="2800" dirty="0"/>
              <a:t>Case Study – John Hunter Hospital</a:t>
            </a:r>
            <a:endParaRPr lang="en-US" dirty="0"/>
          </a:p>
        </p:txBody>
      </p:sp>
      <p:sp>
        <p:nvSpPr>
          <p:cNvPr id="3" name="Content Placeholder 2">
            <a:extLst>
              <a:ext uri="{FF2B5EF4-FFF2-40B4-BE49-F238E27FC236}">
                <a16:creationId xmlns:a16="http://schemas.microsoft.com/office/drawing/2014/main" id="{463DF562-AAF5-0044-9FDA-7FBE7E007A40}"/>
              </a:ext>
            </a:extLst>
          </p:cNvPr>
          <p:cNvSpPr>
            <a:spLocks noGrp="1"/>
          </p:cNvSpPr>
          <p:nvPr>
            <p:ph idx="1"/>
          </p:nvPr>
        </p:nvSpPr>
        <p:spPr/>
        <p:txBody>
          <a:bodyPr/>
          <a:lstStyle/>
          <a:p>
            <a:pPr marL="0" indent="0" algn="ctr">
              <a:buNone/>
            </a:pPr>
            <a:r>
              <a:rPr lang="en-AU" b="1" u="sng" dirty="0"/>
              <a:t>Admissions</a:t>
            </a:r>
          </a:p>
          <a:p>
            <a:r>
              <a:rPr lang="en-AU" dirty="0"/>
              <a:t>80,000 patience a year.</a:t>
            </a:r>
          </a:p>
          <a:p>
            <a:r>
              <a:rPr lang="en-AU" dirty="0"/>
              <a:t>40,700 non-emergency patients</a:t>
            </a:r>
          </a:p>
          <a:p>
            <a:r>
              <a:rPr lang="en-AU" dirty="0"/>
              <a:t>29,800 </a:t>
            </a:r>
            <a:r>
              <a:rPr lang="en-AU"/>
              <a:t>emergency patients</a:t>
            </a:r>
            <a:endParaRPr lang="en-US" dirty="0"/>
          </a:p>
          <a:p>
            <a:pPr marL="0" indent="0" algn="ctr">
              <a:buNone/>
            </a:pPr>
            <a:r>
              <a:rPr lang="en-US" b="1" u="sng" dirty="0"/>
              <a:t>Current Systems</a:t>
            </a:r>
          </a:p>
          <a:p>
            <a:r>
              <a:rPr lang="en-US" dirty="0"/>
              <a:t>Computer based client patient management system</a:t>
            </a:r>
          </a:p>
          <a:p>
            <a:r>
              <a:rPr lang="en-AU" dirty="0"/>
              <a:t>Drug management distribution system</a:t>
            </a:r>
          </a:p>
          <a:p>
            <a:r>
              <a:rPr lang="en-US" dirty="0"/>
              <a:t>Patient</a:t>
            </a:r>
            <a:r>
              <a:rPr lang="en-AU" dirty="0"/>
              <a:t> status reports done in paper</a:t>
            </a:r>
          </a:p>
          <a:p>
            <a:pPr lvl="1"/>
            <a:r>
              <a:rPr lang="en-AU" dirty="0"/>
              <a:t>Patient status reports differ between wards.</a:t>
            </a:r>
          </a:p>
        </p:txBody>
      </p:sp>
    </p:spTree>
    <p:extLst>
      <p:ext uri="{BB962C8B-B14F-4D97-AF65-F5344CB8AC3E}">
        <p14:creationId xmlns:p14="http://schemas.microsoft.com/office/powerpoint/2010/main" val="702752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991</TotalTime>
  <Words>581</Words>
  <Application>Microsoft Macintosh PowerPoint</Application>
  <PresentationFormat>Widescreen</PresentationFormat>
  <Paragraphs>64</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MediClip</vt:lpstr>
      <vt:lpstr>What is MediClip?</vt:lpstr>
      <vt:lpstr>Main Features</vt:lpstr>
      <vt:lpstr>Mobile Features</vt:lpstr>
      <vt:lpstr>User Interface</vt:lpstr>
      <vt:lpstr>User Interface</vt:lpstr>
      <vt:lpstr>User Interface</vt:lpstr>
      <vt:lpstr>Research</vt:lpstr>
      <vt:lpstr>Why? Case Study – John Hunter Hospital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MediClip</dc:title>
  <dc:creator>Francois Janse van Vuren</dc:creator>
  <cp:lastModifiedBy>Karl Foley</cp:lastModifiedBy>
  <cp:revision>21</cp:revision>
  <dcterms:created xsi:type="dcterms:W3CDTF">2018-08-30T01:53:39Z</dcterms:created>
  <dcterms:modified xsi:type="dcterms:W3CDTF">2018-09-03T23:41:39Z</dcterms:modified>
</cp:coreProperties>
</file>