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59" r:id="rId5"/>
    <p:sldId id="257" r:id="rId6"/>
    <p:sldId id="260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14A65-5552-4014-950D-0E062909A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088794-6B2B-4328-8931-B14F5B415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B01D72-40BB-401B-BA50-76FBE954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2633-7EB0-4A37-A117-1F2B517D0536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C8DE33-1069-4DD4-80C5-4E052D9C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C4D6EE-AAF3-477D-B788-79D54496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6FA47-C1FF-4D36-95BF-926B53240B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662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BF815-00FD-4CD1-A33E-BEFA11D4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8E1385-1F26-4272-846F-534E90C47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8B07A6-AA80-489E-9A00-3C71F0A0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2633-7EB0-4A37-A117-1F2B517D0536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1A4579-0F1E-4752-8236-179F166A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5D568-A57B-4A7E-87C6-7624B2AC7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6FA47-C1FF-4D36-95BF-926B53240B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283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A7E69C-050D-4758-9E6F-34B103D68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C732F7-24DC-4CEE-A5D2-8380ED40E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8F1B36-1AD6-4391-A58C-1557D4CA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2633-7EB0-4A37-A117-1F2B517D0536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BF0351-7F9C-40AC-A306-D1A49E36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03D55F-1C8B-4EFF-96D8-B0306482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6FA47-C1FF-4D36-95BF-926B53240B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123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ECB34-FA6B-4981-AAA5-C01CAF5E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21E062-ADC1-40EE-86B1-C4DCF523F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52F7D7-2263-4233-B668-269C789A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2633-7EB0-4A37-A117-1F2B517D0536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5981D7-D29E-46D3-A3AC-E232643C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3B023A-3B33-4938-B712-95ACBC61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6FA47-C1FF-4D36-95BF-926B53240B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087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5E089-B18F-4119-A490-BE882239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27DF53-783D-4512-91C8-591D91F1C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B58D90-455D-472E-BBD3-304529A3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2633-7EB0-4A37-A117-1F2B517D0536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B62DEE-1A69-40B2-888C-CA0072490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D8793B-2B7C-443B-87B8-786D2CE9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6FA47-C1FF-4D36-95BF-926B53240B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767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F1CE4-2553-434D-BC3F-4ED9BAFC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56ED82-93A7-4566-BB74-AC643853C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D1A9BD-C941-440B-AB38-0E7ED0BA9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F245C4-7F5D-40DC-8894-2495B1C7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2633-7EB0-4A37-A117-1F2B517D0536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B462AC-CC7F-4067-9306-6C07FD07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4F4D0E-F96F-4046-9106-35685ED7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6FA47-C1FF-4D36-95BF-926B53240B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369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51574-3DB7-45C8-9D88-8A911210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000361-D0A8-4F62-BC50-239589CCD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86451B-4581-46B6-B9BF-E3044279E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5F41C1C-967B-4A11-B22B-14BF9BB15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9488CD0-E726-4DF2-B2CA-006FCC7FF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62DD5B6-16AC-4F48-9C4D-42639949B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2633-7EB0-4A37-A117-1F2B517D0536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AED8EA-8E58-4EEB-9A3B-8CC6B6A35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BCB3524-DF84-49B5-AD4E-54078375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6FA47-C1FF-4D36-95BF-926B53240B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114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3B8FF-BBD0-4E5C-A7BE-5508785B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318AC4C-4C5B-4B62-B658-972D9681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2633-7EB0-4A37-A117-1F2B517D0536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45FD0D2-BBD4-4D20-B6FF-6D87791D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6BD71A-CCA5-4249-8D36-144EB7C4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6FA47-C1FF-4D36-95BF-926B53240B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555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4F8485B-FAD4-4DD5-8D0B-93ACFBC5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2633-7EB0-4A37-A117-1F2B517D0536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7D626E-9064-4532-A2D6-71A1E91A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9F4DB9-67A2-4E2C-A003-BFC569A3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6FA47-C1FF-4D36-95BF-926B53240B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402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0D1CC-8D75-40C6-8429-41EB2262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FBC383-0941-40A5-92F3-1EABB29D6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50A96C-2C91-4D87-8BBE-F577B52FC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F46C76-FB41-4DC4-B1FE-75A0E11E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2633-7EB0-4A37-A117-1F2B517D0536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8589B5-6FDF-48D7-9013-BD4C41A8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6CD518-445F-4F02-A5F2-B01D1D3B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6FA47-C1FF-4D36-95BF-926B53240B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871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F374A-7D50-4712-A956-1A5875657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AC26C8-09E4-4DF2-8037-1A5799EBA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3B6006-A63F-4599-BE8A-6BFEB1092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70B684-F970-4BCC-8802-EC8A10C4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2633-7EB0-4A37-A117-1F2B517D0536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6B493D-D646-4ED8-BCB2-8987C1C71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9D32C8-7BCD-49DC-B1A0-39111FD7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6FA47-C1FF-4D36-95BF-926B53240B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509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7AE7C8A-6CE6-4282-BA4A-7F324EBF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71BE65-C5C7-47BC-A027-079FB1379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E7E9E3-DF43-4BBF-BE88-D14002694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52633-7EB0-4A37-A117-1F2B517D0536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67CE19-406B-4400-B7D7-27A0E7706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3A8FE4-7588-490D-A34A-12670254E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6FA47-C1FF-4D36-95BF-926B53240B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59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firefart.at/post/how-to-crack-mifare-classic-cards/" TargetMode="External"/><Relationship Id="rId3" Type="http://schemas.openxmlformats.org/officeDocument/2006/relationships/hyperlink" Target="https://globalplatform.org/specs-library/" TargetMode="External"/><Relationship Id="rId7" Type="http://schemas.openxmlformats.org/officeDocument/2006/relationships/hyperlink" Target="https://www.javacardos.com/tools" TargetMode="External"/><Relationship Id="rId2" Type="http://schemas.openxmlformats.org/officeDocument/2006/relationships/hyperlink" Target="https://cardwerk.com/iso-7816-smart-card-standard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oracle.com/technetwork/java/javacard/javacard1-139251.html" TargetMode="External"/><Relationship Id="rId5" Type="http://schemas.openxmlformats.org/officeDocument/2006/relationships/hyperlink" Target="https://is.muni.cz/th/fzcjr/Ashwin_Report.pdf" TargetMode="External"/><Relationship Id="rId4" Type="http://schemas.openxmlformats.org/officeDocument/2006/relationships/hyperlink" Target="https://docs.oracle.com/javacard/3.0.5/api/overview-tre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s.muni.cz/th/fzcjr/Ashwin_Report.pdf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2025334-2938-4208-83C1-E0A7E5D44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609" y="2072522"/>
            <a:ext cx="8638781" cy="271295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AAD291A1-5686-4A9C-8FF9-3B1844EE17F9}"/>
              </a:ext>
            </a:extLst>
          </p:cNvPr>
          <p:cNvSpPr/>
          <p:nvPr/>
        </p:nvSpPr>
        <p:spPr>
          <a:xfrm>
            <a:off x="1776609" y="3511347"/>
            <a:ext cx="8345488" cy="96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ES_tradnl" sz="2800" b="1" dirty="0">
                <a:solidFill>
                  <a:schemeClr val="bg1"/>
                </a:solidFill>
                <a:latin typeface="Arial"/>
              </a:rPr>
              <a:t>Jose Javier Jiménez Vitón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es-ES_tradnl" sz="2400" b="1" dirty="0">
                <a:solidFill>
                  <a:srgbClr val="FFFF00"/>
                </a:solidFill>
                <a:latin typeface="Arial"/>
              </a:rPr>
              <a:t>  jjjimenez@diusframi.es</a:t>
            </a:r>
          </a:p>
        </p:txBody>
      </p:sp>
    </p:spTree>
    <p:extLst>
      <p:ext uri="{BB962C8B-B14F-4D97-AF65-F5344CB8AC3E}">
        <p14:creationId xmlns:p14="http://schemas.microsoft.com/office/powerpoint/2010/main" val="10008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5EDF48A-9133-4922-ADFB-170506292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512064"/>
            <a:ext cx="9464040" cy="6172200"/>
          </a:xfrm>
        </p:spPr>
        <p:txBody>
          <a:bodyPr>
            <a:normAutofit/>
          </a:bodyPr>
          <a:lstStyle/>
          <a:p>
            <a:pPr algn="l"/>
            <a:r>
              <a:rPr lang="es-ES" sz="2800" b="1" dirty="0"/>
              <a:t>DOCUMENTACION</a:t>
            </a:r>
            <a:endParaRPr lang="es-ES" b="1" dirty="0"/>
          </a:p>
          <a:p>
            <a:pPr algn="l"/>
            <a:r>
              <a:rPr lang="es-ES" dirty="0"/>
              <a:t>ISO:</a:t>
            </a:r>
            <a:endParaRPr lang="es-ES" dirty="0">
              <a:hlinkClick r:id="rId2"/>
            </a:endParaRPr>
          </a:p>
          <a:p>
            <a:pPr algn="l"/>
            <a:r>
              <a:rPr lang="es-ES" dirty="0">
                <a:hlinkClick r:id="rId2"/>
              </a:rPr>
              <a:t>https://cardwerk.com/iso-7816-smart-card-standard/</a:t>
            </a:r>
            <a:endParaRPr lang="es-ES" dirty="0"/>
          </a:p>
          <a:p>
            <a:pPr algn="l"/>
            <a:r>
              <a:rPr lang="es-ES" dirty="0"/>
              <a:t>Global </a:t>
            </a:r>
            <a:r>
              <a:rPr lang="es-ES" dirty="0" err="1"/>
              <a:t>Platform</a:t>
            </a:r>
            <a:r>
              <a:rPr lang="es-ES" dirty="0"/>
              <a:t>: </a:t>
            </a:r>
            <a:r>
              <a:rPr lang="es-ES" dirty="0">
                <a:hlinkClick r:id="rId3"/>
              </a:rPr>
              <a:t>https://globalplatform.org/specs-library/</a:t>
            </a:r>
            <a:endParaRPr lang="es-ES" dirty="0"/>
          </a:p>
          <a:p>
            <a:pPr algn="l"/>
            <a:r>
              <a:rPr lang="es-ES" dirty="0" err="1"/>
              <a:t>Packages</a:t>
            </a:r>
            <a:r>
              <a:rPr lang="es-ES" dirty="0"/>
              <a:t> documentación: </a:t>
            </a:r>
            <a:r>
              <a:rPr lang="es-ES" dirty="0">
                <a:hlinkClick r:id="rId4"/>
              </a:rPr>
              <a:t>https://docs.oracle.com/javacard/3.0.5/api/overview-tree.html</a:t>
            </a:r>
            <a:endParaRPr lang="es-ES" dirty="0"/>
          </a:p>
          <a:p>
            <a:pPr algn="l"/>
            <a:r>
              <a:rPr lang="es-ES" dirty="0"/>
              <a:t>Memoria: </a:t>
            </a:r>
            <a:r>
              <a:rPr lang="es-ES" dirty="0">
                <a:hlinkClick r:id="rId5"/>
              </a:rPr>
              <a:t>https://is.muni.cz/th/fzcjr/Ashwin_Report.pdf</a:t>
            </a:r>
            <a:endParaRPr lang="es-ES" dirty="0"/>
          </a:p>
          <a:p>
            <a:pPr algn="l"/>
            <a:r>
              <a:rPr lang="es-ES" dirty="0" err="1"/>
              <a:t>Intro</a:t>
            </a:r>
            <a:r>
              <a:rPr lang="es-ES" dirty="0"/>
              <a:t>: </a:t>
            </a:r>
            <a:r>
              <a:rPr lang="es-ES" dirty="0">
                <a:hlinkClick r:id="rId6"/>
              </a:rPr>
              <a:t>https://www.oracle.com/technetwork/java/javacard/javacard1-139251.html</a:t>
            </a:r>
            <a:endParaRPr lang="es-ES" dirty="0"/>
          </a:p>
          <a:p>
            <a:pPr algn="l"/>
            <a:r>
              <a:rPr lang="es-ES" dirty="0"/>
              <a:t>Tools: </a:t>
            </a:r>
            <a:r>
              <a:rPr lang="es-ES" dirty="0">
                <a:hlinkClick r:id="rId7"/>
              </a:rPr>
              <a:t>https://www.javacardos.com/tools</a:t>
            </a:r>
            <a:endParaRPr lang="es-ES" dirty="0"/>
          </a:p>
          <a:p>
            <a:pPr algn="l"/>
            <a:r>
              <a:rPr lang="es-ES" dirty="0"/>
              <a:t>Ataques:</a:t>
            </a:r>
            <a:r>
              <a:rPr lang="es-ES" dirty="0">
                <a:hlinkClick r:id="rId8"/>
              </a:rPr>
              <a:t> https://firefart.at/post/how-to-crack-mifare-classic-cards/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458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2207A55-E6C9-4F64-B591-3E13ED2A78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93"/>
          <a:stretch/>
        </p:blipFill>
        <p:spPr>
          <a:xfrm>
            <a:off x="0" y="529388"/>
            <a:ext cx="12192000" cy="62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4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B2F883F-1548-4812-95A4-5FBB63B19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424" y="4174457"/>
            <a:ext cx="3086100" cy="20383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7DDE1D6-EB1F-4AD9-A445-06907BE8C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55" y="130844"/>
            <a:ext cx="75819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9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2F6CD1F-C00F-481D-B32F-2F21565F7B8F}"/>
              </a:ext>
            </a:extLst>
          </p:cNvPr>
          <p:cNvSpPr/>
          <p:nvPr/>
        </p:nvSpPr>
        <p:spPr>
          <a:xfrm>
            <a:off x="955609" y="883854"/>
            <a:ext cx="10050747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una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validación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TESC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JavaCard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Android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siguiendo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ISO</a:t>
            </a:r>
          </a:p>
          <a:p>
            <a:pPr lvl="1"/>
            <a:endParaRPr lang="nb-NO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/>
              <a:t>/* </a:t>
            </a:r>
            <a:r>
              <a:rPr lang="en-US" dirty="0" err="1"/>
              <a:t>Comando</a:t>
            </a:r>
            <a:r>
              <a:rPr lang="en-US" dirty="0"/>
              <a:t> </a:t>
            </a:r>
            <a:r>
              <a:rPr lang="en-US" b="1" dirty="0"/>
              <a:t>select AID </a:t>
            </a:r>
            <a:r>
              <a:rPr lang="en-US" dirty="0"/>
              <a:t>*/</a:t>
            </a:r>
          </a:p>
          <a:p>
            <a:pPr lvl="1"/>
            <a:r>
              <a:rPr lang="en-US" dirty="0"/>
              <a:t>Send: 00 A4 04 00 06 A0 00 00 07 88 00</a:t>
            </a:r>
          </a:p>
          <a:p>
            <a:pPr lvl="1"/>
            <a:r>
              <a:rPr lang="en-US" dirty="0" err="1"/>
              <a:t>Recv</a:t>
            </a:r>
            <a:r>
              <a:rPr lang="en-US" dirty="0"/>
              <a:t>: 90 00 (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)</a:t>
            </a:r>
          </a:p>
          <a:p>
            <a:pPr lvl="1"/>
            <a:r>
              <a:rPr lang="nb-NO" sz="1400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*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En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caso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recibir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un c</a:t>
            </a:r>
            <a:r>
              <a:rPr lang="es-ES" sz="1400" dirty="0" err="1">
                <a:solidFill>
                  <a:schemeClr val="accent3">
                    <a:lumMod val="75000"/>
                  </a:schemeClr>
                </a:solidFill>
              </a:rPr>
              <a:t>ódigo</a:t>
            </a:r>
            <a:r>
              <a:rPr lang="es-ES" sz="1400" dirty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error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significaría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que no hay un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elemento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DAT4m/TESC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en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la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tarjeta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*/</a:t>
            </a:r>
          </a:p>
          <a:p>
            <a:pPr lvl="1"/>
            <a:r>
              <a:rPr lang="en-US" dirty="0"/>
              <a:t> </a:t>
            </a:r>
          </a:p>
          <a:p>
            <a:pPr lvl="1"/>
            <a:r>
              <a:rPr lang="en-US" dirty="0"/>
              <a:t>/* </a:t>
            </a:r>
            <a:r>
              <a:rPr lang="en-US" dirty="0" err="1"/>
              <a:t>Comando</a:t>
            </a:r>
            <a:r>
              <a:rPr lang="en-US" dirty="0"/>
              <a:t> </a:t>
            </a:r>
            <a:r>
              <a:rPr lang="en-US" b="1" dirty="0" err="1"/>
              <a:t>getData</a:t>
            </a:r>
            <a:r>
              <a:rPr lang="en-US" b="1" dirty="0"/>
              <a:t> para leer el UID </a:t>
            </a:r>
            <a:r>
              <a:rPr lang="en-US" dirty="0"/>
              <a:t>*/</a:t>
            </a:r>
          </a:p>
          <a:p>
            <a:pPr lvl="1"/>
            <a:r>
              <a:rPr lang="en-US" dirty="0"/>
              <a:t>Send: 80 CA 23 00 04</a:t>
            </a:r>
          </a:p>
          <a:p>
            <a:pPr lvl="1"/>
            <a:r>
              <a:rPr lang="en-US" dirty="0" err="1"/>
              <a:t>Recv</a:t>
            </a:r>
            <a:r>
              <a:rPr lang="en-US" dirty="0"/>
              <a:t>: 4F E9 7D 06 (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: 90 00)</a:t>
            </a:r>
          </a:p>
          <a:p>
            <a:pPr lvl="1"/>
            <a:r>
              <a:rPr lang="nb-NO" sz="1400" dirty="0">
                <a:solidFill>
                  <a:schemeClr val="accent3">
                    <a:lumMod val="75000"/>
                  </a:schemeClr>
                </a:solidFill>
              </a:rPr>
              <a:t>/* Incluye UID, y resultado de la operación */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pPr lvl="1"/>
            <a:r>
              <a:rPr lang="en-US" dirty="0"/>
              <a:t>/* </a:t>
            </a:r>
            <a:r>
              <a:rPr lang="en-US" dirty="0" err="1"/>
              <a:t>Comando</a:t>
            </a:r>
            <a:r>
              <a:rPr lang="en-US" dirty="0"/>
              <a:t> </a:t>
            </a:r>
            <a:r>
              <a:rPr lang="en-US" b="1" dirty="0" err="1"/>
              <a:t>getData</a:t>
            </a:r>
            <a:r>
              <a:rPr lang="en-US" b="1" dirty="0"/>
              <a:t> para leer los </a:t>
            </a:r>
            <a:r>
              <a:rPr lang="en-US" b="1" dirty="0" err="1"/>
              <a:t>datos</a:t>
            </a:r>
            <a:r>
              <a:rPr lang="en-US" b="1" dirty="0"/>
              <a:t> DAT4m/TESC </a:t>
            </a:r>
            <a:r>
              <a:rPr lang="en-US" dirty="0"/>
              <a:t>*/</a:t>
            </a:r>
          </a:p>
          <a:p>
            <a:pPr lvl="1"/>
            <a:r>
              <a:rPr lang="en-US" dirty="0"/>
              <a:t>Send: 80 CA 32 00 18</a:t>
            </a:r>
          </a:p>
          <a:p>
            <a:pPr lvl="1"/>
            <a:r>
              <a:rPr lang="en-US" dirty="0" err="1"/>
              <a:t>Recv</a:t>
            </a:r>
            <a:r>
              <a:rPr lang="en-US" dirty="0"/>
              <a:t>: 00 01 00 01 00 26 00 00 00 00 00 F1 00 05 35 5B 81 7A D0 EA B8 D1 1F 5E (</a:t>
            </a:r>
            <a:r>
              <a:rPr lang="en-US" dirty="0" err="1"/>
              <a:t>Resultado</a:t>
            </a:r>
            <a:r>
              <a:rPr lang="en-US" dirty="0"/>
              <a:t>: 90 00)</a:t>
            </a:r>
          </a:p>
          <a:p>
            <a:pPr lvl="1"/>
            <a:r>
              <a:rPr lang="es-ES" sz="1400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nb-NO" sz="1400" dirty="0">
                <a:solidFill>
                  <a:schemeClr val="accent3">
                    <a:lumMod val="75000"/>
                  </a:schemeClr>
                </a:solidFill>
              </a:rPr>
              <a:t>* Incluye versi</a:t>
            </a:r>
            <a:r>
              <a:rPr lang="es-ES" sz="1400" dirty="0" err="1">
                <a:solidFill>
                  <a:schemeClr val="accent3">
                    <a:lumMod val="75000"/>
                  </a:schemeClr>
                </a:solidFill>
              </a:rPr>
              <a:t>ón</a:t>
            </a:r>
            <a:r>
              <a:rPr lang="es-ES" sz="1400" dirty="0">
                <a:solidFill>
                  <a:schemeClr val="accent3">
                    <a:lumMod val="75000"/>
                  </a:schemeClr>
                </a:solidFill>
              </a:rPr>
              <a:t>, ID entidad coordinadora, </a:t>
            </a:r>
            <a:r>
              <a:rPr lang="nb-NO" sz="1400" dirty="0">
                <a:solidFill>
                  <a:schemeClr val="accent3">
                    <a:lumMod val="75000"/>
                  </a:schemeClr>
                </a:solidFill>
              </a:rPr>
              <a:t>ID del emisor, ID del usuario, último día validez del elemento DAT4m/TESC, firma MAC, y resultado de la operación */</a:t>
            </a:r>
          </a:p>
        </p:txBody>
      </p:sp>
    </p:spTree>
    <p:extLst>
      <p:ext uri="{BB962C8B-B14F-4D97-AF65-F5344CB8AC3E}">
        <p14:creationId xmlns:p14="http://schemas.microsoft.com/office/powerpoint/2010/main" val="172764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E0F26D6-89ED-46E3-8629-07C9BDD2ACB8}"/>
              </a:ext>
            </a:extLst>
          </p:cNvPr>
          <p:cNvSpPr txBox="1"/>
          <p:nvPr/>
        </p:nvSpPr>
        <p:spPr>
          <a:xfrm>
            <a:off x="502477" y="1016949"/>
            <a:ext cx="1403461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/*Constantes*/</a:t>
            </a:r>
          </a:p>
          <a:p>
            <a:endParaRPr lang="es-ES" dirty="0"/>
          </a:p>
          <a:p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dirty="0" err="1"/>
              <a:t>static</a:t>
            </a:r>
            <a:r>
              <a:rPr lang="es-ES" dirty="0"/>
              <a:t> final byte </a:t>
            </a:r>
            <a:r>
              <a:rPr lang="es-ES" dirty="0" err="1"/>
              <a:t>SAMVersion</a:t>
            </a:r>
            <a:r>
              <a:rPr lang="es-ES" dirty="0"/>
              <a:t>[] = {(byte)0x0A,(byte)0x03};</a:t>
            </a:r>
          </a:p>
          <a:p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dirty="0" err="1"/>
              <a:t>static</a:t>
            </a:r>
            <a:r>
              <a:rPr lang="es-ES" dirty="0"/>
              <a:t> final byte </a:t>
            </a:r>
            <a:r>
              <a:rPr lang="es-ES" dirty="0" err="1"/>
              <a:t>SAMSerial</a:t>
            </a:r>
            <a:r>
              <a:rPr lang="es-ES" dirty="0"/>
              <a:t>[]  = {(byte)0x00,(byte)0x00,(byte)0x00,(byte)0x00,(byte)0x00,(byte)0x00,(byte)0x00,(byte)0x00,(byte)0x00};	</a:t>
            </a:r>
          </a:p>
          <a:p>
            <a:r>
              <a:rPr lang="es-ES" dirty="0"/>
              <a:t>	</a:t>
            </a:r>
          </a:p>
          <a:p>
            <a:endParaRPr lang="es-ES" dirty="0"/>
          </a:p>
          <a:p>
            <a:r>
              <a:rPr lang="es-ES" dirty="0"/>
              <a:t>/*RAM*/</a:t>
            </a:r>
          </a:p>
          <a:p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dirty="0" err="1"/>
              <a:t>static</a:t>
            </a:r>
            <a:r>
              <a:rPr lang="es-ES" dirty="0"/>
              <a:t> byte </a:t>
            </a:r>
            <a:r>
              <a:rPr lang="es-ES" dirty="0" err="1"/>
              <a:t>vars</a:t>
            </a:r>
            <a:r>
              <a:rPr lang="es-ES" dirty="0"/>
              <a:t>_[];			// Buffer para guardar las </a:t>
            </a:r>
            <a:r>
              <a:rPr lang="es-ES" dirty="0" err="1"/>
              <a:t>flags</a:t>
            </a:r>
            <a:endParaRPr lang="es-ES" dirty="0"/>
          </a:p>
          <a:p>
            <a:r>
              <a:rPr lang="es-ES" dirty="0" err="1"/>
              <a:t>vars</a:t>
            </a:r>
            <a:r>
              <a:rPr lang="es-ES" dirty="0"/>
              <a:t>_ = </a:t>
            </a:r>
            <a:r>
              <a:rPr lang="es-ES" dirty="0" err="1"/>
              <a:t>JCSystem.makeTransientByteArray</a:t>
            </a:r>
            <a:r>
              <a:rPr lang="es-ES" dirty="0"/>
              <a:t>((short)6, (byte)</a:t>
            </a:r>
            <a:r>
              <a:rPr lang="es-ES" dirty="0" err="1"/>
              <a:t>JCSystem.CLEAR_ON_DESELECT</a:t>
            </a:r>
            <a:r>
              <a:rPr lang="es-ES" dirty="0"/>
              <a:t>);</a:t>
            </a:r>
          </a:p>
          <a:p>
            <a:endParaRPr lang="es-ES" dirty="0"/>
          </a:p>
          <a:p>
            <a:endParaRPr lang="es-ES" dirty="0"/>
          </a:p>
          <a:p>
            <a:r>
              <a:rPr lang="es-ES" altLang="es-ES" i="1" dirty="0">
                <a:solidFill>
                  <a:srgbClr val="880000"/>
                </a:solidFill>
                <a:latin typeface="Monaco"/>
              </a:rPr>
              <a:t>/* Flash </a:t>
            </a:r>
            <a:r>
              <a:rPr lang="es-ES" altLang="es-ES" i="1" dirty="0" err="1">
                <a:solidFill>
                  <a:srgbClr val="880000"/>
                </a:solidFill>
                <a:latin typeface="Monaco"/>
              </a:rPr>
              <a:t>EEprom</a:t>
            </a:r>
            <a:r>
              <a:rPr lang="es-ES" altLang="es-ES" i="1" dirty="0">
                <a:solidFill>
                  <a:srgbClr val="880000"/>
                </a:solidFill>
                <a:latin typeface="Monaco"/>
              </a:rPr>
              <a:t>*/</a:t>
            </a:r>
            <a:r>
              <a:rPr lang="es-ES" altLang="es-ES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r>
              <a:rPr lang="es-ES" altLang="es-ES" b="1" dirty="0">
                <a:solidFill>
                  <a:srgbClr val="000088"/>
                </a:solidFill>
                <a:latin typeface="Monaco"/>
              </a:rPr>
              <a:t>short</a:t>
            </a:r>
            <a:r>
              <a:rPr lang="es-ES" altLang="es-ES" dirty="0">
                <a:solidFill>
                  <a:srgbClr val="000000"/>
                </a:solidFill>
                <a:latin typeface="Monaco"/>
              </a:rPr>
              <a:t> balance</a:t>
            </a:r>
            <a:r>
              <a:rPr lang="es-ES" altLang="es-ES" dirty="0">
                <a:solidFill>
                  <a:srgbClr val="666600"/>
                </a:solidFill>
                <a:latin typeface="Monaco"/>
              </a:rPr>
              <a:t>;</a:t>
            </a:r>
          </a:p>
          <a:p>
            <a:endParaRPr lang="es-ES" dirty="0">
              <a:solidFill>
                <a:srgbClr val="666600"/>
              </a:solidFill>
              <a:latin typeface="Monaco"/>
            </a:endParaRPr>
          </a:p>
          <a:p>
            <a:endParaRPr lang="es-ES" dirty="0">
              <a:solidFill>
                <a:srgbClr val="666600"/>
              </a:solidFill>
              <a:latin typeface="Monaco"/>
            </a:endParaRPr>
          </a:p>
          <a:p>
            <a:r>
              <a:rPr lang="es-ES" dirty="0">
                <a:hlinkClick r:id="rId2"/>
              </a:rPr>
              <a:t>https://is.muni.cz/th/fzcjr/Ashwin_Report.pdf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206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2025334-2938-4208-83C1-E0A7E5D44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609" y="2072522"/>
            <a:ext cx="8638781" cy="271295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AAD291A1-5686-4A9C-8FF9-3B1844EE17F9}"/>
              </a:ext>
            </a:extLst>
          </p:cNvPr>
          <p:cNvSpPr/>
          <p:nvPr/>
        </p:nvSpPr>
        <p:spPr>
          <a:xfrm>
            <a:off x="1776609" y="3511347"/>
            <a:ext cx="8345488" cy="96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ES_tradnl" sz="2800" b="1" dirty="0">
                <a:solidFill>
                  <a:schemeClr val="bg1"/>
                </a:solidFill>
                <a:latin typeface="Arial"/>
              </a:rPr>
              <a:t>Jose Javier Jiménez Vitón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es-ES_tradnl" sz="2400" b="1" dirty="0">
                <a:solidFill>
                  <a:srgbClr val="FFFF00"/>
                </a:solidFill>
                <a:latin typeface="Arial"/>
              </a:rPr>
              <a:t>  jjjimenez@diusframi.es</a:t>
            </a:r>
          </a:p>
        </p:txBody>
      </p:sp>
    </p:spTree>
    <p:extLst>
      <p:ext uri="{BB962C8B-B14F-4D97-AF65-F5344CB8AC3E}">
        <p14:creationId xmlns:p14="http://schemas.microsoft.com/office/powerpoint/2010/main" val="19065027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2435</TotalTime>
  <Words>250</Words>
  <Application>Microsoft Office PowerPoint</Application>
  <PresentationFormat>Panorámica</PresentationFormat>
  <Paragraphs>45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Monaco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Javier Jimenez</dc:creator>
  <cp:lastModifiedBy>José Javier Jimenez</cp:lastModifiedBy>
  <cp:revision>15</cp:revision>
  <dcterms:created xsi:type="dcterms:W3CDTF">2019-04-10T15:10:07Z</dcterms:created>
  <dcterms:modified xsi:type="dcterms:W3CDTF">2019-04-12T07:50:06Z</dcterms:modified>
</cp:coreProperties>
</file>