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78" r:id="rId4"/>
    <p:sldId id="279" r:id="rId5"/>
    <p:sldId id="280" r:id="rId6"/>
    <p:sldId id="281" r:id="rId7"/>
    <p:sldId id="267" r:id="rId8"/>
    <p:sldId id="269" r:id="rId9"/>
    <p:sldId id="270" r:id="rId10"/>
    <p:sldId id="283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9999FF"/>
    <a:srgbClr val="B77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6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C217-80EC-46F4-A2DC-28843BCC16E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E7BC-36D7-46BC-A8E2-16984215D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범위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2093" y="4241035"/>
            <a:ext cx="1464644" cy="5744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아트 </a:t>
            </a:r>
            <a:r>
              <a:rPr lang="ko-KR" altLang="en-US" dirty="0" err="1">
                <a:solidFill>
                  <a:schemeClr val="tx1"/>
                </a:solidFill>
              </a:rPr>
              <a:t>콘셉트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6988" y="1850627"/>
            <a:ext cx="1145486" cy="574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플레이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6988" y="2838662"/>
            <a:ext cx="1145486" cy="5744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세계관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6188" y="2838662"/>
            <a:ext cx="1145486" cy="574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지역 설정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64" y="4241035"/>
            <a:ext cx="1289539" cy="574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캐릭터 설정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397788" y="1850627"/>
            <a:ext cx="1145486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서브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콘텐츠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18588" y="2838662"/>
            <a:ext cx="1145486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퀘스트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18588" y="3734012"/>
            <a:ext cx="1145486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퀘스트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9439" y="2838662"/>
            <a:ext cx="1541435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배경 디자인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39439" y="1850991"/>
            <a:ext cx="1541435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몬스터</a:t>
            </a:r>
            <a:r>
              <a:rPr lang="ko-KR" altLang="en-US" sz="1600" dirty="0">
                <a:solidFill>
                  <a:schemeClr val="tx1"/>
                </a:solidFill>
              </a:rPr>
              <a:t> 디자인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142" y="4241035"/>
            <a:ext cx="1453740" cy="5744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</a:t>
            </a:r>
            <a:r>
              <a:rPr lang="ko-KR" altLang="en-US" sz="1600" dirty="0" err="1">
                <a:solidFill>
                  <a:schemeClr val="tx1"/>
                </a:solidFill>
              </a:rPr>
              <a:t>콘셉트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02141" y="5137851"/>
            <a:ext cx="1453741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무기 디자인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142" y="6034667"/>
            <a:ext cx="1453740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</a:t>
            </a:r>
            <a:r>
              <a:rPr lang="ko-KR" altLang="en-US" sz="1600" dirty="0" err="1">
                <a:solidFill>
                  <a:schemeClr val="tx1"/>
                </a:solidFill>
              </a:rPr>
              <a:t>이팩트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4" idx="0"/>
            <a:endCxn id="25" idx="2"/>
          </p:cNvCxnSpPr>
          <p:nvPr/>
        </p:nvCxnSpPr>
        <p:spPr>
          <a:xfrm flipV="1">
            <a:off x="2110157" y="2425421"/>
            <a:ext cx="0" cy="4132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2"/>
            <a:endCxn id="33" idx="0"/>
          </p:cNvCxnSpPr>
          <p:nvPr/>
        </p:nvCxnSpPr>
        <p:spPr>
          <a:xfrm>
            <a:off x="9329012" y="5712281"/>
            <a:ext cx="0" cy="3223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64202" y="4241035"/>
            <a:ext cx="1497197" cy="574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캐릭터 디자인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5869" y="4241035"/>
            <a:ext cx="1289539" cy="574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무기 설정</a:t>
            </a:r>
          </a:p>
        </p:txBody>
      </p:sp>
      <p:cxnSp>
        <p:nvCxnSpPr>
          <p:cNvPr id="39" name="직선 화살표 연결선 38"/>
          <p:cNvCxnSpPr>
            <a:stCxn id="31" idx="2"/>
            <a:endCxn id="32" idx="0"/>
          </p:cNvCxnSpPr>
          <p:nvPr/>
        </p:nvCxnSpPr>
        <p:spPr>
          <a:xfrm>
            <a:off x="9329012" y="4815465"/>
            <a:ext cx="0" cy="3223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397788" y="2838662"/>
            <a:ext cx="1145486" cy="574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스토리</a:t>
            </a:r>
          </a:p>
        </p:txBody>
      </p:sp>
      <p:cxnSp>
        <p:nvCxnSpPr>
          <p:cNvPr id="43" name="직선 화살표 연결선 42"/>
          <p:cNvCxnSpPr>
            <a:stCxn id="18" idx="1"/>
            <a:endCxn id="24" idx="3"/>
          </p:cNvCxnSpPr>
          <p:nvPr/>
        </p:nvCxnSpPr>
        <p:spPr>
          <a:xfrm flipH="1">
            <a:off x="2880874" y="3125877"/>
            <a:ext cx="10753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6" idx="1"/>
            <a:endCxn id="18" idx="3"/>
          </p:cNvCxnSpPr>
          <p:nvPr/>
        </p:nvCxnSpPr>
        <p:spPr>
          <a:xfrm flipH="1">
            <a:off x="5101674" y="3125877"/>
            <a:ext cx="10753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3"/>
            <a:endCxn id="41" idx="1"/>
          </p:cNvCxnSpPr>
          <p:nvPr/>
        </p:nvCxnSpPr>
        <p:spPr>
          <a:xfrm>
            <a:off x="7322474" y="3125877"/>
            <a:ext cx="10753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3"/>
            <a:endCxn id="22" idx="1"/>
          </p:cNvCxnSpPr>
          <p:nvPr/>
        </p:nvCxnSpPr>
        <p:spPr>
          <a:xfrm>
            <a:off x="9543274" y="3125877"/>
            <a:ext cx="10753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1" idx="0"/>
            <a:endCxn id="21" idx="2"/>
          </p:cNvCxnSpPr>
          <p:nvPr/>
        </p:nvCxnSpPr>
        <p:spPr>
          <a:xfrm flipV="1">
            <a:off x="8970531" y="2425057"/>
            <a:ext cx="0" cy="4136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6855238" y="2425057"/>
            <a:ext cx="0" cy="4136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623538" y="2425057"/>
            <a:ext cx="0" cy="4121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967857" y="3400270"/>
            <a:ext cx="2762" cy="8277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811108" y="3400270"/>
            <a:ext cx="0" cy="82629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1" idx="1"/>
            <a:endCxn id="38" idx="3"/>
          </p:cNvCxnSpPr>
          <p:nvPr/>
        </p:nvCxnSpPr>
        <p:spPr>
          <a:xfrm flipH="1">
            <a:off x="7375408" y="4528250"/>
            <a:ext cx="122673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5556680" y="4434466"/>
            <a:ext cx="5174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0800000" flipH="1">
            <a:off x="5566752" y="4610313"/>
            <a:ext cx="5174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" idx="1"/>
            <a:endCxn id="36" idx="3"/>
          </p:cNvCxnSpPr>
          <p:nvPr/>
        </p:nvCxnSpPr>
        <p:spPr>
          <a:xfrm flipH="1">
            <a:off x="3761399" y="4528250"/>
            <a:ext cx="51746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1"/>
            <a:endCxn id="5" idx="3"/>
          </p:cNvCxnSpPr>
          <p:nvPr/>
        </p:nvCxnSpPr>
        <p:spPr>
          <a:xfrm flipH="1">
            <a:off x="1746737" y="4528250"/>
            <a:ext cx="51746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2" idx="2"/>
            <a:endCxn id="23" idx="0"/>
          </p:cNvCxnSpPr>
          <p:nvPr/>
        </p:nvCxnSpPr>
        <p:spPr>
          <a:xfrm>
            <a:off x="11191331" y="3413092"/>
            <a:ext cx="0" cy="3209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31" idx="3"/>
            <a:endCxn id="25" idx="0"/>
          </p:cNvCxnSpPr>
          <p:nvPr/>
        </p:nvCxnSpPr>
        <p:spPr>
          <a:xfrm flipH="1" flipV="1">
            <a:off x="2110157" y="1850991"/>
            <a:ext cx="7945725" cy="2677259"/>
          </a:xfrm>
          <a:prstGeom prst="bentConnector4">
            <a:avLst>
              <a:gd name="adj1" fmla="val -24950"/>
              <a:gd name="adj2" fmla="val 10853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0800000">
            <a:off x="7315201" y="3252868"/>
            <a:ext cx="1286943" cy="11815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endCxn id="21" idx="1"/>
          </p:cNvCxnSpPr>
          <p:nvPr/>
        </p:nvCxnSpPr>
        <p:spPr>
          <a:xfrm rot="5400000" flipH="1" flipV="1">
            <a:off x="7635676" y="2362300"/>
            <a:ext cx="986569" cy="537655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6" idx="2"/>
            <a:endCxn id="19" idx="0"/>
          </p:cNvCxnSpPr>
          <p:nvPr/>
        </p:nvCxnSpPr>
        <p:spPr>
          <a:xfrm rot="5400000">
            <a:off x="5422712" y="2914015"/>
            <a:ext cx="827943" cy="1826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9" idx="2"/>
            <a:endCxn id="23" idx="2"/>
          </p:cNvCxnSpPr>
          <p:nvPr/>
        </p:nvCxnSpPr>
        <p:spPr>
          <a:xfrm rot="5400000" flipH="1" flipV="1">
            <a:off x="7803970" y="1428105"/>
            <a:ext cx="507023" cy="6267697"/>
          </a:xfrm>
          <a:prstGeom prst="bentConnector3">
            <a:avLst>
              <a:gd name="adj1" fmla="val -204738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33" idx="2"/>
            <a:endCxn id="5" idx="2"/>
          </p:cNvCxnSpPr>
          <p:nvPr/>
        </p:nvCxnSpPr>
        <p:spPr>
          <a:xfrm rot="5400000" flipH="1">
            <a:off x="4274898" y="1554983"/>
            <a:ext cx="1793632" cy="8314597"/>
          </a:xfrm>
          <a:prstGeom prst="bentConnector3">
            <a:avLst>
              <a:gd name="adj1" fmla="val -12745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5" idx="1"/>
            <a:endCxn id="5" idx="0"/>
          </p:cNvCxnSpPr>
          <p:nvPr/>
        </p:nvCxnSpPr>
        <p:spPr>
          <a:xfrm rot="10800000" flipV="1">
            <a:off x="1014415" y="2138205"/>
            <a:ext cx="325024" cy="2102829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24" idx="1"/>
          </p:cNvCxnSpPr>
          <p:nvPr/>
        </p:nvCxnSpPr>
        <p:spPr>
          <a:xfrm flipH="1" flipV="1">
            <a:off x="1034843" y="3124412"/>
            <a:ext cx="304596" cy="1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지역 설정이 중요한 이유는 지역 설정을 바탕으로 게임 배경이 만들어지기 때문이다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게임 배경은 실제 플레이가 이루어지는 공간으로</a:t>
            </a:r>
            <a:r>
              <a:rPr lang="en-US" altLang="ko-KR" dirty="0"/>
              <a:t>, </a:t>
            </a:r>
            <a:r>
              <a:rPr lang="ko-KR" altLang="en-US" dirty="0"/>
              <a:t>플레이어의 경험을 결정한다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지역 설정의 기후나 식생에 따라 어떻게 몬스터가 배치되고 어떻게 몬스터와 대적할지 등의 설정이 이루어진다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6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140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452" y="1522604"/>
            <a:ext cx="3150129" cy="154442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지역 설정</a:t>
            </a:r>
          </a:p>
        </p:txBody>
      </p:sp>
      <p:grpSp>
        <p:nvGrpSpPr>
          <p:cNvPr id="2059" name="Group 142">
            <a:extLst>
              <a:ext uri="{FF2B5EF4-FFF2-40B4-BE49-F238E27FC236}">
                <a16:creationId xmlns:a16="http://schemas.microsoft.com/office/drawing/2014/main" xmlns="" id="{770AE191-D2EA-45C9-A44D-830C188F74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xmlns="" id="{23A0E4C1-B7A6-4637-AC51-4A5AE3841F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xmlns="" id="{F4E8C039-CC58-44F3-8A7B-E0A934C1D0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2" name="Picture 4" descr="퍼즐게임 배경">
            <a:extLst>
              <a:ext uri="{FF2B5EF4-FFF2-40B4-BE49-F238E27FC236}">
                <a16:creationId xmlns:a16="http://schemas.microsoft.com/office/drawing/2014/main" xmlns="" id="{E4701983-E4E8-4905-819A-8DBCC932C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 r="2" b="18434"/>
          <a:stretch/>
        </p:blipFill>
        <p:spPr bwMode="auto">
          <a:xfrm>
            <a:off x="4601056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고화질 사막 배경화면 이미지 사진 모음">
            <a:extLst>
              <a:ext uri="{FF2B5EF4-FFF2-40B4-BE49-F238E27FC236}">
                <a16:creationId xmlns:a16="http://schemas.microsoft.com/office/drawing/2014/main" xmlns="" id="{8E69A641-3CB9-4938-8B1E-892FFD4CF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5" b="4"/>
          <a:stretch/>
        </p:blipFill>
        <p:spPr bwMode="auto">
          <a:xfrm>
            <a:off x="8442960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현수막] 과학놀이.80 우주 배경 - 꼬마인쇄소">
            <a:extLst>
              <a:ext uri="{FF2B5EF4-FFF2-40B4-BE49-F238E27FC236}">
                <a16:creationId xmlns:a16="http://schemas.microsoft.com/office/drawing/2014/main" xmlns="" id="{3635FDD1-8053-4E1A-B945-D4FBBCA1B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r="22916" b="-1"/>
          <a:stretch/>
        </p:blipFill>
        <p:spPr bwMode="auto">
          <a:xfrm>
            <a:off x="4601056" y="3474722"/>
            <a:ext cx="3749040" cy="33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잠실게임학원, 게임원화가 ! 게임배경원화가가 하는 일이란?">
            <a:extLst>
              <a:ext uri="{FF2B5EF4-FFF2-40B4-BE49-F238E27FC236}">
                <a16:creationId xmlns:a16="http://schemas.microsoft.com/office/drawing/2014/main" xmlns="" id="{912A7176-77C4-40F0-B6C9-286414FAA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r="14181" b="4"/>
          <a:stretch/>
        </p:blipFill>
        <p:spPr bwMode="auto">
          <a:xfrm>
            <a:off x="8442960" y="3474719"/>
            <a:ext cx="374904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84ECDE7A-6944-466D-8FFE-149A29BA6B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B3420082-9415-44EC-802E-C77D71D59C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xmlns="" id="{55A52C45-1FCB-4636-A80F-2849B8226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캐릭터 설정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68EB4DD-3704-43AD-92B3-C4E0C6EA92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게임 캐릭터도 `구관이 명관` - 매일경제">
            <a:extLst>
              <a:ext uri="{FF2B5EF4-FFF2-40B4-BE49-F238E27FC236}">
                <a16:creationId xmlns:a16="http://schemas.microsoft.com/office/drawing/2014/main" xmlns="" id="{F8E2A9CC-A5F4-47EA-B0D6-9DAEC5B72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8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8159" y="2018806"/>
            <a:ext cx="4866872" cy="483919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 캐릭터의 외형은 전적으로 예술의 영역이지만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외형에 대한 가이드는 게임 기획자의 역할이다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캐릭터에는 스토리에서 가지는 </a:t>
            </a: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기능적인 </a:t>
            </a:r>
            <a:r>
              <a:rPr lang="ko-KR" altLang="en-US" sz="2000" b="1" dirty="0"/>
              <a:t>역할</a:t>
            </a:r>
            <a:r>
              <a:rPr lang="ko-KR" altLang="en-US" sz="2000" dirty="0"/>
              <a:t>이 반영되어야 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/>
              <a:t>특정한 행동</a:t>
            </a:r>
            <a:r>
              <a:rPr lang="ko-KR" altLang="en-US" sz="2000" dirty="0"/>
              <a:t>이 있는 캐릭터라면 해당 </a:t>
            </a:r>
            <a:r>
              <a:rPr lang="ko-KR" altLang="en-US" sz="2000" b="1" dirty="0"/>
              <a:t>컨셉트</a:t>
            </a:r>
            <a:r>
              <a:rPr lang="ko-KR" altLang="en-US" sz="2000" dirty="0"/>
              <a:t>까지 고려해야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409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아이템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설정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게임의 세계관에 어울리는 </a:t>
            </a:r>
            <a:r>
              <a:rPr lang="ko-KR" altLang="en-US" sz="2000" dirty="0" smtClean="0"/>
              <a:t>아이템을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설정해야한다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세계관에 맞지 않는 </a:t>
            </a:r>
            <a:r>
              <a:rPr lang="ko-KR" altLang="en-US" sz="2000" dirty="0" smtClean="0"/>
              <a:t>아이템이 </a:t>
            </a:r>
            <a:r>
              <a:rPr lang="ko-KR" altLang="en-US" sz="2000" dirty="0"/>
              <a:t>등장하면 </a:t>
            </a:r>
            <a:r>
              <a:rPr lang="ko-KR" altLang="en-US" sz="2000" dirty="0" smtClean="0"/>
              <a:t>      게임의 </a:t>
            </a:r>
            <a:r>
              <a:rPr lang="ko-KR" altLang="en-US" sz="2000" dirty="0"/>
              <a:t>몰입도를 해친다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4098" name="Picture 2" descr="게임원화 무기자료 : 네이버 블로그">
            <a:extLst>
              <a:ext uri="{FF2B5EF4-FFF2-40B4-BE49-F238E27FC236}">
                <a16:creationId xmlns:a16="http://schemas.microsoft.com/office/drawing/2014/main" xmlns="" id="{24E93637-768B-46E1-8BD9-18BC3D40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68" y="2729397"/>
            <a:ext cx="540133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자동 총. 전투 게임 무기. 권총, 산탄 총과 발사기, 소총. 만화 벡터 총 컬렉션 | 프리미엄 벡터">
            <a:extLst>
              <a:ext uri="{FF2B5EF4-FFF2-40B4-BE49-F238E27FC236}">
                <a16:creationId xmlns:a16="http://schemas.microsoft.com/office/drawing/2014/main" xmlns="" id="{F3ECB812-5025-464A-AC12-893B4F1D5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2779885"/>
            <a:ext cx="5523082" cy="33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기획 컨셉트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E9AB842-F957-45F0-9084-587E96A3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전투 컨셉트를 반영해서 캐릭터를 설정한다면 캐릭터에 대한 몰입도를 높일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35C5792-A345-43A7-9392-D9F926636135}"/>
              </a:ext>
            </a:extLst>
          </p:cNvPr>
          <p:cNvGrpSpPr/>
          <p:nvPr/>
        </p:nvGrpSpPr>
        <p:grpSpPr>
          <a:xfrm>
            <a:off x="838200" y="3861881"/>
            <a:ext cx="4849235" cy="1906621"/>
            <a:chOff x="3394953" y="3677055"/>
            <a:chExt cx="4849235" cy="190662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6C671EDD-4C51-4377-8426-B438BA89F41F}"/>
                </a:ext>
              </a:extLst>
            </p:cNvPr>
            <p:cNvSpPr/>
            <p:nvPr/>
          </p:nvSpPr>
          <p:spPr>
            <a:xfrm>
              <a:off x="3394953" y="3677055"/>
              <a:ext cx="1906621" cy="1906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전투   컨셉트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6FDAA6F-FAE2-444E-BDDD-0124363C74F1}"/>
                </a:ext>
              </a:extLst>
            </p:cNvPr>
            <p:cNvSpPr/>
            <p:nvPr/>
          </p:nvSpPr>
          <p:spPr>
            <a:xfrm>
              <a:off x="6337567" y="3677055"/>
              <a:ext cx="1906621" cy="19066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캐릭터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성격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72A1461C-9904-422C-84C8-DC76FAB13F5D}"/>
                </a:ext>
              </a:extLst>
            </p:cNvPr>
            <p:cNvSpPr/>
            <p:nvPr/>
          </p:nvSpPr>
          <p:spPr>
            <a:xfrm>
              <a:off x="5576379" y="4469859"/>
              <a:ext cx="486383" cy="321012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99AD7C71-598F-46C1-B902-1D419900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480" y="2932889"/>
            <a:ext cx="3686782" cy="20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A3584FC-99EF-49BF-8A8B-8B98B8FB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63" y="2932889"/>
            <a:ext cx="2334578" cy="37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기획 컨셉트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E9AB842-F957-45F0-9084-587E96A3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전투 컨셉트를 반영해서 캐릭터를 설정한다면 캐릭터에 대한 몰입도를 높일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35C5792-A345-43A7-9392-D9F926636135}"/>
              </a:ext>
            </a:extLst>
          </p:cNvPr>
          <p:cNvGrpSpPr/>
          <p:nvPr/>
        </p:nvGrpSpPr>
        <p:grpSpPr>
          <a:xfrm>
            <a:off x="838200" y="3861881"/>
            <a:ext cx="4849235" cy="1906621"/>
            <a:chOff x="3394953" y="3677055"/>
            <a:chExt cx="4849235" cy="190662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6C671EDD-4C51-4377-8426-B438BA89F41F}"/>
                </a:ext>
              </a:extLst>
            </p:cNvPr>
            <p:cNvSpPr/>
            <p:nvPr/>
          </p:nvSpPr>
          <p:spPr>
            <a:xfrm>
              <a:off x="3394953" y="3677055"/>
              <a:ext cx="1906621" cy="1906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전투   컨셉트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6FDAA6F-FAE2-444E-BDDD-0124363C74F1}"/>
                </a:ext>
              </a:extLst>
            </p:cNvPr>
            <p:cNvSpPr/>
            <p:nvPr/>
          </p:nvSpPr>
          <p:spPr>
            <a:xfrm>
              <a:off x="6337567" y="3677055"/>
              <a:ext cx="1906621" cy="19066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캐릭터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성격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72A1461C-9904-422C-84C8-DC76FAB13F5D}"/>
                </a:ext>
              </a:extLst>
            </p:cNvPr>
            <p:cNvSpPr/>
            <p:nvPr/>
          </p:nvSpPr>
          <p:spPr>
            <a:xfrm>
              <a:off x="5576379" y="4469859"/>
              <a:ext cx="486383" cy="321012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99AD7C71-598F-46C1-B902-1D419900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18" y="2932889"/>
            <a:ext cx="3686782" cy="20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A3584FC-99EF-49BF-8A8B-8B98B8FB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40" y="2932889"/>
            <a:ext cx="2334578" cy="37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62EDBA93-3628-4612-BAA1-D7EBBBE5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5" y="1820693"/>
            <a:ext cx="5133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게임 시나리오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텍스트 </a:t>
            </a:r>
            <a:r>
              <a:rPr lang="en-US" altLang="ko-KR" dirty="0">
                <a:latin typeface="+mn-ea"/>
              </a:rPr>
              <a:t>??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이러한 생각은 게임 기획에 있어 비극의 시작이다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게임 시나리오는 게임에서 가장 비용이 저렴한 리소스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그렇지만 이를 무시하고 게임을 기획할 경우 게임의 </a:t>
            </a:r>
            <a:r>
              <a:rPr lang="ko-KR" altLang="en-US" b="1" dirty="0">
                <a:latin typeface="+mn-ea"/>
              </a:rPr>
              <a:t>완성도</a:t>
            </a:r>
            <a:r>
              <a:rPr lang="ko-KR" altLang="en-US" dirty="0">
                <a:latin typeface="+mn-ea"/>
              </a:rPr>
              <a:t>나 </a:t>
            </a:r>
            <a:r>
              <a:rPr lang="ko-KR" altLang="en-US" b="1" dirty="0">
                <a:latin typeface="+mn-ea"/>
              </a:rPr>
              <a:t>몰입도</a:t>
            </a:r>
            <a:r>
              <a:rPr lang="ko-KR" altLang="en-US" dirty="0">
                <a:latin typeface="+mn-ea"/>
              </a:rPr>
              <a:t> 측면에서 </a:t>
            </a:r>
            <a:r>
              <a:rPr lang="ko-KR" altLang="en-US" b="1" dirty="0">
                <a:latin typeface="+mn-ea"/>
              </a:rPr>
              <a:t>저평가</a:t>
            </a:r>
            <a:r>
              <a:rPr lang="ko-KR" altLang="en-US" dirty="0">
                <a:latin typeface="+mn-ea"/>
              </a:rPr>
              <a:t>를 받게 되므로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수익성의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감소</a:t>
            </a:r>
            <a:r>
              <a:rPr lang="ko-KR" altLang="en-US" dirty="0">
                <a:latin typeface="+mn-ea"/>
              </a:rPr>
              <a:t>로 이어진다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시나리오의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장면 위주의 시나리오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아케이드 게임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대사 위주의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RPG </a:t>
            </a:r>
            <a:r>
              <a:rPr lang="ko-KR" altLang="en-US" dirty="0">
                <a:latin typeface="+mn-ea"/>
              </a:rPr>
              <a:t>게임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어드벤처 게임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아이템 위주의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RPG </a:t>
            </a:r>
            <a:r>
              <a:rPr lang="ko-KR" altLang="en-US" dirty="0">
                <a:latin typeface="+mn-ea"/>
              </a:rPr>
              <a:t>게임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어드벤처 </a:t>
            </a:r>
            <a:r>
              <a:rPr lang="ko-KR" altLang="en-US" dirty="0" smtClean="0">
                <a:latin typeface="+mn-ea"/>
              </a:rPr>
              <a:t>게임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퍼즐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보드 게임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다중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시뮬레이션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게임</a:t>
            </a:r>
            <a:r>
              <a:rPr lang="en-US" altLang="ko-KR" dirty="0">
                <a:latin typeface="+mn-ea"/>
              </a:rPr>
              <a:t>, RTS </a:t>
            </a:r>
            <a:r>
              <a:rPr lang="ko-KR" altLang="en-US" dirty="0">
                <a:latin typeface="+mn-ea"/>
              </a:rPr>
              <a:t>게임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8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레이스형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오프닝 단계</a:t>
            </a:r>
            <a:r>
              <a:rPr lang="ko-KR" altLang="en-US" dirty="0">
                <a:latin typeface="+mn-ea"/>
              </a:rPr>
              <a:t>에서부터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여러 줄기의 시나리오</a:t>
            </a:r>
            <a:r>
              <a:rPr lang="ko-KR" altLang="en-US" dirty="0">
                <a:latin typeface="+mn-ea"/>
              </a:rPr>
              <a:t>가 전개되어 각각의 독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립적인 스토리로 엔딩</a:t>
            </a:r>
            <a:r>
              <a:rPr lang="ko-KR" altLang="en-US" dirty="0">
                <a:latin typeface="+mn-ea"/>
              </a:rPr>
              <a:t>을 볼 수 있는 스타일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시나리오를 선택</a:t>
            </a:r>
            <a:r>
              <a:rPr lang="ko-KR" altLang="en-US" dirty="0">
                <a:latin typeface="+mn-ea"/>
              </a:rPr>
              <a:t>할 수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i="1" u="sng" dirty="0">
                <a:solidFill>
                  <a:srgbClr val="FF0000"/>
                </a:solidFill>
                <a:latin typeface="+mn-ea"/>
              </a:rPr>
              <a:t>선택 후에는 한 가지 시나리오로 플레이</a:t>
            </a:r>
            <a:endParaRPr lang="en-US" altLang="ko-KR" b="1" i="1" u="sng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분산반복형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오프닝 단계에서부터 </a:t>
            </a:r>
            <a:r>
              <a:rPr lang="ko-KR" altLang="en-US" b="1" dirty="0">
                <a:latin typeface="+mn-ea"/>
              </a:rPr>
              <a:t>한 줄기의 스토리로 전개</a:t>
            </a:r>
            <a:r>
              <a:rPr lang="ko-KR" altLang="en-US" dirty="0">
                <a:latin typeface="+mn-ea"/>
              </a:rPr>
              <a:t>되나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스토리 중간에 시나리오를 선택</a:t>
            </a:r>
            <a:r>
              <a:rPr lang="ko-KR" altLang="en-US" dirty="0">
                <a:latin typeface="+mn-ea"/>
              </a:rPr>
              <a:t>할 수 있게 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분산된 각각의 엔딩을 보게 하는 스타일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집합형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오프닝 단계는 분산반복형이나 레이스형처럼 여러 줄기의 스토리가 전개되지만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게임 중간에 시나리오는 합쳐져 하나의 엔딩</a:t>
            </a:r>
            <a:r>
              <a:rPr lang="ko-KR" altLang="en-US" dirty="0">
                <a:latin typeface="+mn-ea"/>
              </a:rPr>
              <a:t>만 볼 수 있는 스타일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집합분산형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오프닝 단계에서 </a:t>
            </a:r>
            <a:r>
              <a:rPr lang="ko-KR" altLang="en-US" b="1" dirty="0">
                <a:latin typeface="+mn-ea"/>
              </a:rPr>
              <a:t>시나리오가 여러 줄기로 전개</a:t>
            </a:r>
            <a:r>
              <a:rPr lang="ko-KR" altLang="en-US" dirty="0">
                <a:latin typeface="+mn-ea"/>
              </a:rPr>
              <a:t>되었다가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스토리 전개상 다시 합쳐지고</a:t>
            </a:r>
            <a:r>
              <a:rPr lang="ko-KR" altLang="en-US" dirty="0">
                <a:latin typeface="+mn-ea"/>
              </a:rPr>
              <a:t> 다시 </a:t>
            </a:r>
            <a:r>
              <a:rPr lang="ko-KR" altLang="en-US" b="1" dirty="0">
                <a:latin typeface="+mn-ea"/>
              </a:rPr>
              <a:t>여러 줄기로 분산되어 각각의 엔딩</a:t>
            </a:r>
            <a:r>
              <a:rPr lang="ko-KR" altLang="en-US" dirty="0">
                <a:latin typeface="+mn-ea"/>
              </a:rPr>
              <a:t>을 보게 되는 스타일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3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회귀형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오프닝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단계와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마지막 단계는 동일</a:t>
            </a:r>
            <a:r>
              <a:rPr lang="ko-KR" altLang="en-US" dirty="0">
                <a:latin typeface="+mn-ea"/>
              </a:rPr>
              <a:t>하지만 게임 시나리오 중간에서 돌고 도는 형태로 회귀형 게임은 자유도가 가장 높은 시나리오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반복회귀형 시나리오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오프닝 단계에서 </a:t>
            </a:r>
            <a:r>
              <a:rPr lang="ko-KR" altLang="en-US" b="1" dirty="0">
                <a:latin typeface="+mn-ea"/>
              </a:rPr>
              <a:t>한 줄기의 스토리로 전개</a:t>
            </a:r>
            <a:r>
              <a:rPr lang="ko-KR" altLang="en-US" dirty="0">
                <a:latin typeface="+mn-ea"/>
              </a:rPr>
              <a:t>되고 </a:t>
            </a:r>
            <a:r>
              <a:rPr lang="ko-KR" altLang="en-US" b="1" dirty="0">
                <a:latin typeface="+mn-ea"/>
              </a:rPr>
              <a:t>스토리 중간중간 다른 줄기로 갔다가 기본 줄기로 복귀하는 것을 반복함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결국엔 하나의 엔딩을 보게 되는 스타일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1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플레이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시스템에서 중요하게 쓰이는 재화가 있다면</a:t>
            </a:r>
            <a:r>
              <a:rPr lang="en-US" altLang="ko-KR" dirty="0"/>
              <a:t>, </a:t>
            </a:r>
            <a:r>
              <a:rPr lang="ko-KR" altLang="en-US" dirty="0"/>
              <a:t>그것을 스토리에도 등장시켜야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0033" y="481391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블레이드앤소울</a:t>
            </a:r>
            <a:r>
              <a:rPr lang="en-US" altLang="ko-KR" dirty="0"/>
              <a:t>&gt;</a:t>
            </a:r>
            <a:r>
              <a:rPr lang="ko-KR" altLang="en-US" dirty="0"/>
              <a:t>의 영석</a:t>
            </a:r>
          </a:p>
        </p:txBody>
      </p:sp>
      <p:pic>
        <p:nvPicPr>
          <p:cNvPr id="2050" name="Picture 2" descr="블레이드앤소울 영석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26" y="3392299"/>
            <a:ext cx="6425107" cy="32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플레이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시스템에서 중요하게 쓰이는 재화가 있다면</a:t>
            </a:r>
            <a:r>
              <a:rPr lang="en-US" altLang="ko-KR" dirty="0"/>
              <a:t>, </a:t>
            </a:r>
            <a:r>
              <a:rPr lang="ko-KR" altLang="en-US" dirty="0"/>
              <a:t>그것을 스토리에도 등장시켜야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8391" y="4813910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파이널판타지</a:t>
            </a:r>
            <a:r>
              <a:rPr lang="en-US" altLang="ko-KR" dirty="0"/>
              <a:t>7 </a:t>
            </a:r>
            <a:r>
              <a:rPr lang="ko-KR" altLang="en-US" dirty="0"/>
              <a:t>리메이크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ko-KR" altLang="en-US" dirty="0" err="1"/>
              <a:t>마테리아</a:t>
            </a:r>
            <a:endParaRPr lang="ko-KR" altLang="en-US" dirty="0"/>
          </a:p>
        </p:txBody>
      </p:sp>
      <p:pic>
        <p:nvPicPr>
          <p:cNvPr id="3074" name="Picture 2" descr="FINAL FANTASY VII REMAKE_20200411101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68" y="3217929"/>
            <a:ext cx="6321823" cy="35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퀘스트와 </a:t>
            </a:r>
            <a:r>
              <a:rPr lang="ko-KR" altLang="en-US" dirty="0" err="1"/>
              <a:t>서브퀘스트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스토리를 활용한 대표적인 콘텐츠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스토리와 관련 있는 설정은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게임의 몰입도를 증가시킨다</a:t>
            </a:r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0821539-B388-44AF-AD36-02F86918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49" y="2571737"/>
            <a:ext cx="3724478" cy="41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439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나눔스퀘어_ac Bold</vt:lpstr>
      <vt:lpstr>맑은 고딕</vt:lpstr>
      <vt:lpstr>Arial</vt:lpstr>
      <vt:lpstr>Calibri</vt:lpstr>
      <vt:lpstr>Office 테마</vt:lpstr>
      <vt:lpstr>시나리오 범위</vt:lpstr>
      <vt:lpstr>게임 시나리오</vt:lpstr>
      <vt:lpstr>게임 시나리오의 유형</vt:lpstr>
      <vt:lpstr>게임 시나리오의 형태</vt:lpstr>
      <vt:lpstr>게임 시나리오의 형태</vt:lpstr>
      <vt:lpstr>게임 시나리오의 형태</vt:lpstr>
      <vt:lpstr>시스템(플레이)</vt:lpstr>
      <vt:lpstr>시스템(플레이)</vt:lpstr>
      <vt:lpstr>퀘스트와 서브퀘스트</vt:lpstr>
      <vt:lpstr>지역 설정</vt:lpstr>
      <vt:lpstr>지역 설정</vt:lpstr>
      <vt:lpstr>캐릭터 설정</vt:lpstr>
      <vt:lpstr>아이템 설정</vt:lpstr>
      <vt:lpstr>전투 기획 컨셉트</vt:lpstr>
      <vt:lpstr>전투 기획 컨셉트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스토리텔링 기획</dc:title>
  <dc:creator>hz</dc:creator>
  <cp:lastModifiedBy>HJ</cp:lastModifiedBy>
  <cp:revision>60</cp:revision>
  <dcterms:created xsi:type="dcterms:W3CDTF">2021-02-10T01:31:46Z</dcterms:created>
  <dcterms:modified xsi:type="dcterms:W3CDTF">2022-05-03T00:01:29Z</dcterms:modified>
</cp:coreProperties>
</file>