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414" r:id="rId4"/>
    <p:sldId id="425" r:id="rId5"/>
    <p:sldId id="415" r:id="rId6"/>
    <p:sldId id="447" r:id="rId7"/>
    <p:sldId id="324" r:id="rId8"/>
    <p:sldId id="327" r:id="rId9"/>
    <p:sldId id="329" r:id="rId10"/>
    <p:sldId id="449" r:id="rId11"/>
    <p:sldId id="446" r:id="rId12"/>
    <p:sldId id="452" r:id="rId13"/>
    <p:sldId id="448" r:id="rId14"/>
    <p:sldId id="451" r:id="rId15"/>
    <p:sldId id="321" r:id="rId16"/>
    <p:sldId id="453" r:id="rId17"/>
    <p:sldId id="445" r:id="rId18"/>
    <p:sldId id="316" r:id="rId19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2022-04-06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5_1-modelhouse_viewer\1st_play.mp4" TargetMode="External"/><Relationship Id="rId1" Type="http://schemas.microsoft.com/office/2007/relationships/media" Target="file:///D:\clouds\Dropbox\lectures\1_vr\05_1-modelhouse_viewer\1st_play.mp4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solidFill>
                  <a:srgbClr val="404040"/>
                </a:solidFill>
              </a:rPr>
              <a:t>모델하우스 </a:t>
            </a:r>
            <a:r>
              <a:rPr lang="en-US" altLang="ko-KR" dirty="0">
                <a:solidFill>
                  <a:srgbClr val="404040"/>
                </a:solidFill>
              </a:rPr>
              <a:t>VR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B9EA0-2F23-42EB-ADF2-094FF193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703AA-1922-492B-804A-8F2F6D25B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2"/>
          <a:stretch/>
        </p:blipFill>
        <p:spPr>
          <a:xfrm>
            <a:off x="167008" y="191556"/>
            <a:ext cx="8221416" cy="64748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C2A63E-61B0-4EF8-A3E0-D6BBDC4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RayClick.cs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6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366AB-4A1D-45BF-A0A7-D025EB98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</a:t>
            </a:r>
            <a:r>
              <a:rPr lang="en-US" altLang="ko-KR" dirty="0"/>
              <a:t>: </a:t>
            </a:r>
            <a:r>
              <a:rPr lang="ko-KR" altLang="en-US" dirty="0"/>
              <a:t>모델하우스 배치</a:t>
            </a:r>
          </a:p>
        </p:txBody>
      </p:sp>
      <p:pic>
        <p:nvPicPr>
          <p:cNvPr id="5" name="1st_play">
            <a:hlinkClick r:id="" action="ppaction://media"/>
            <a:extLst>
              <a:ext uri="{FF2B5EF4-FFF2-40B4-BE49-F238E27FC236}">
                <a16:creationId xmlns:a16="http://schemas.microsoft.com/office/drawing/2014/main" id="{A3FF0F8D-80A2-4D7C-85A6-EC83C747CDD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822" y="1484784"/>
            <a:ext cx="8638356" cy="4744096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2317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9512-4273-4C79-81F5-1FE7A07C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 이동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D050-1000-4F61-A2FC-BA5327FE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대상으로 이동하다가 충돌하면 정지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Head </a:t>
            </a:r>
            <a:r>
              <a:rPr lang="ko-KR" altLang="en-US" dirty="0"/>
              <a:t>에 </a:t>
            </a:r>
            <a:r>
              <a:rPr lang="en-US" altLang="ko-KR" dirty="0"/>
              <a:t>Sphere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Center: (0, 0, 0)</a:t>
            </a:r>
          </a:p>
          <a:p>
            <a:pPr lvl="1"/>
            <a:r>
              <a:rPr lang="en-US" altLang="ko-KR" dirty="0"/>
              <a:t>Radius: 2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Head </a:t>
            </a:r>
            <a:r>
              <a:rPr lang="ko-KR" altLang="en-US" dirty="0"/>
              <a:t>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Refrigerator </a:t>
            </a:r>
            <a:r>
              <a:rPr lang="ko-KR" altLang="en-US" dirty="0"/>
              <a:t>에</a:t>
            </a:r>
            <a:r>
              <a:rPr lang="en-US" altLang="ko-KR" dirty="0"/>
              <a:t> Box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크기에 맞게 조정</a:t>
            </a:r>
          </a:p>
        </p:txBody>
      </p:sp>
    </p:spTree>
    <p:extLst>
      <p:ext uri="{BB962C8B-B14F-4D97-AF65-F5344CB8AC3E}">
        <p14:creationId xmlns:p14="http://schemas.microsoft.com/office/powerpoint/2010/main" val="4470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4A4E8-0B25-4E83-A4EB-A8C01F3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시점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160C8-09E3-49D1-9A5F-5277D06A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D20FF-71DA-4498-9829-234AF5AE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8" y="577948"/>
            <a:ext cx="214312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9C6536-EDA2-4ADC-B74B-ACCA7B16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8" y="1860388"/>
            <a:ext cx="7639050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806441-154B-48D7-8326-299851C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76278"/>
            <a:ext cx="8077200" cy="23050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993CB8-CB8F-4DBA-A2EF-4B6C9F48FF8B}"/>
              </a:ext>
            </a:extLst>
          </p:cNvPr>
          <p:cNvSpPr/>
          <p:nvPr/>
        </p:nvSpPr>
        <p:spPr>
          <a:xfrm>
            <a:off x="489284" y="1171074"/>
            <a:ext cx="2133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71D0CF-8F84-46D1-A3BD-7E4A410FF189}"/>
              </a:ext>
            </a:extLst>
          </p:cNvPr>
          <p:cNvSpPr/>
          <p:nvPr/>
        </p:nvSpPr>
        <p:spPr>
          <a:xfrm>
            <a:off x="4708357" y="1836821"/>
            <a:ext cx="2991853" cy="20052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24BF28-08D3-4C83-8448-9A6ADAB8DD20}"/>
              </a:ext>
            </a:extLst>
          </p:cNvPr>
          <p:cNvSpPr/>
          <p:nvPr/>
        </p:nvSpPr>
        <p:spPr>
          <a:xfrm>
            <a:off x="1050758" y="2783304"/>
            <a:ext cx="7114674" cy="44917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2E3A6E-92F2-4AEE-879F-AD1C51787B77}"/>
              </a:ext>
            </a:extLst>
          </p:cNvPr>
          <p:cNvSpPr/>
          <p:nvPr/>
        </p:nvSpPr>
        <p:spPr>
          <a:xfrm>
            <a:off x="527248" y="4076278"/>
            <a:ext cx="8087363" cy="2292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BDBD0-F1B9-464D-9ECA-E38E82225E25}"/>
              </a:ext>
            </a:extLst>
          </p:cNvPr>
          <p:cNvSpPr txBox="1"/>
          <p:nvPr/>
        </p:nvSpPr>
        <p:spPr>
          <a:xfrm>
            <a:off x="3707904" y="3514543"/>
            <a:ext cx="196880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Update()</a:t>
            </a:r>
            <a:r>
              <a:rPr lang="ko-KR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변경 내용</a:t>
            </a:r>
          </a:p>
        </p:txBody>
      </p:sp>
    </p:spTree>
    <p:extLst>
      <p:ext uri="{BB962C8B-B14F-4D97-AF65-F5344CB8AC3E}">
        <p14:creationId xmlns:p14="http://schemas.microsoft.com/office/powerpoint/2010/main" val="352686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8474B-4985-4C9E-AF01-2E6365B9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A4BD-29C3-49AB-AF51-AAD4E3A2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Vector3.MoveTowards(current, goal, delta)</a:t>
            </a:r>
          </a:p>
          <a:p>
            <a:pPr lvl="1"/>
            <a:r>
              <a:rPr lang="en-US" altLang="ko-KR" dirty="0"/>
              <a:t>current </a:t>
            </a:r>
            <a:r>
              <a:rPr lang="ko-KR" altLang="en-US" dirty="0"/>
              <a:t>위치에서 </a:t>
            </a:r>
            <a:r>
              <a:rPr lang="en-US" altLang="ko-KR" dirty="0"/>
              <a:t>goal </a:t>
            </a:r>
            <a:r>
              <a:rPr lang="ko-KR" altLang="en-US" dirty="0"/>
              <a:t>방향으로 </a:t>
            </a:r>
            <a:r>
              <a:rPr lang="en-US" altLang="ko-KR" dirty="0"/>
              <a:t>delta </a:t>
            </a:r>
            <a:r>
              <a:rPr lang="ko-KR" altLang="en-US" dirty="0"/>
              <a:t>거리만큼 이동시킴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string.Equals</a:t>
            </a:r>
            <a:r>
              <a:rPr lang="en-US" altLang="ko-KR" dirty="0"/>
              <a:t>(target)</a:t>
            </a:r>
          </a:p>
          <a:p>
            <a:pPr lvl="1"/>
            <a:r>
              <a:rPr lang="ko-KR" altLang="en-US" dirty="0"/>
              <a:t>주어진 문자열을 </a:t>
            </a:r>
            <a:r>
              <a:rPr lang="en-US" altLang="ko-KR" dirty="0"/>
              <a:t>target </a:t>
            </a:r>
            <a:r>
              <a:rPr lang="ko-KR" altLang="en-US" dirty="0"/>
              <a:t>문자열과 비교하여 결과 반환</a:t>
            </a:r>
            <a:endParaRPr lang="en-US" altLang="ko-KR" dirty="0"/>
          </a:p>
          <a:p>
            <a:pPr lvl="2"/>
            <a:r>
              <a:rPr lang="ko-KR" altLang="en-US" dirty="0" err="1"/>
              <a:t>반환값</a:t>
            </a:r>
            <a:r>
              <a:rPr lang="en-US" altLang="ko-KR" dirty="0"/>
              <a:t>: true / false</a:t>
            </a:r>
          </a:p>
          <a:p>
            <a:endParaRPr lang="en-US" altLang="ko-KR" dirty="0"/>
          </a:p>
          <a:p>
            <a:r>
              <a:rPr lang="en-US" altLang="ko-KR" sz="2000" dirty="0" err="1"/>
              <a:t>goalPosition</a:t>
            </a:r>
            <a:r>
              <a:rPr lang="en-US" altLang="ko-KR" sz="2000" dirty="0"/>
              <a:t> = new Vector3(</a:t>
            </a:r>
            <a:r>
              <a:rPr lang="en-US" altLang="ko-KR" sz="2000" dirty="0" err="1"/>
              <a:t>hit.transform.position.x</a:t>
            </a:r>
            <a:r>
              <a:rPr lang="en-US" altLang="ko-KR" sz="2000" dirty="0"/>
              <a:t>, </a:t>
            </a:r>
            <a:r>
              <a:rPr lang="en-US" altLang="ko-KR" sz="2000" dirty="0" err="1">
                <a:solidFill>
                  <a:srgbClr val="C00000"/>
                </a:solidFill>
              </a:rPr>
              <a:t>this.transform.position.y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hit.transform.position.z</a:t>
            </a:r>
            <a:r>
              <a:rPr lang="en-US" altLang="ko-KR" sz="2000" dirty="0"/>
              <a:t>);</a:t>
            </a:r>
            <a:endParaRPr lang="en-US" altLang="ko-KR" dirty="0"/>
          </a:p>
          <a:p>
            <a:pPr lvl="1"/>
            <a:r>
              <a:rPr lang="ko-KR" altLang="en-US" dirty="0"/>
              <a:t>시점의</a:t>
            </a:r>
            <a:r>
              <a:rPr lang="en-US" altLang="ko-KR" dirty="0"/>
              <a:t> </a:t>
            </a:r>
            <a:r>
              <a:rPr lang="ko-KR" altLang="en-US" dirty="0"/>
              <a:t>높이를 유지하면서 위치만 바꾸기 위한 코드</a:t>
            </a:r>
            <a:endParaRPr lang="en-US" altLang="ko-KR" dirty="0"/>
          </a:p>
          <a:p>
            <a:pPr lvl="2"/>
            <a:r>
              <a:rPr lang="ko-KR" altLang="en-US" dirty="0"/>
              <a:t>높이가 자주 출렁거리는 것이 </a:t>
            </a:r>
            <a:r>
              <a:rPr lang="en-US" altLang="ko-KR" dirty="0"/>
              <a:t>VR </a:t>
            </a:r>
            <a:r>
              <a:rPr lang="ko-KR" altLang="en-US" dirty="0"/>
              <a:t>멀미의 주요 원인 중 하나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97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#4: </a:t>
            </a:r>
            <a:r>
              <a:rPr lang="ko-KR" altLang="en-US" dirty="0"/>
              <a:t>디테일</a:t>
            </a:r>
            <a:r>
              <a:rPr lang="en-US" altLang="ko-KR" dirty="0"/>
              <a:t> </a:t>
            </a:r>
            <a:r>
              <a:rPr lang="ko-KR" altLang="en-US" dirty="0"/>
              <a:t>보강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Plane </a:t>
            </a:r>
            <a:r>
              <a:rPr lang="ko-KR" altLang="en-US" dirty="0"/>
              <a:t>과 </a:t>
            </a:r>
            <a:r>
              <a:rPr lang="en-US" altLang="ko-KR" dirty="0"/>
              <a:t>Wall </a:t>
            </a:r>
            <a:r>
              <a:rPr lang="ko-KR" altLang="en-US" dirty="0"/>
              <a:t>을 제외한 나머지 물체를 향해서만 이동</a:t>
            </a:r>
            <a:endParaRPr lang="en-US" altLang="ko-KR" dirty="0"/>
          </a:p>
          <a:p>
            <a:pPr lvl="1"/>
            <a:r>
              <a:rPr lang="en-US" altLang="ko-KR" dirty="0"/>
              <a:t>Plane </a:t>
            </a:r>
            <a:r>
              <a:rPr lang="ko-KR" altLang="en-US" dirty="0"/>
              <a:t>과 </a:t>
            </a:r>
            <a:r>
              <a:rPr lang="en-US" altLang="ko-KR" dirty="0"/>
              <a:t>Wall </a:t>
            </a:r>
            <a:r>
              <a:rPr lang="ko-KR" altLang="en-US" dirty="0"/>
              <a:t>을 제외한 나머지 물체에 </a:t>
            </a:r>
            <a:r>
              <a:rPr lang="en-US" altLang="ko-KR" dirty="0"/>
              <a:t>Collider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2"/>
            <a:r>
              <a:rPr lang="en-US" altLang="ko-KR" dirty="0"/>
              <a:t>‘Is Trigger’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ko-KR" altLang="en-US" dirty="0"/>
              <a:t>움직이는 동안에는 커서 게이지 비활성</a:t>
            </a:r>
            <a:endParaRPr lang="en-US" altLang="ko-KR" dirty="0"/>
          </a:p>
          <a:p>
            <a:pPr lvl="2"/>
            <a:r>
              <a:rPr lang="ko-KR" altLang="en-US" dirty="0"/>
              <a:t>원하는 물체의 위치에 도착 후 게이지 활성화</a:t>
            </a:r>
            <a:endParaRPr lang="en-US" altLang="ko-KR" dirty="0"/>
          </a:p>
          <a:p>
            <a:pPr lvl="1"/>
            <a:r>
              <a:rPr lang="ko-KR" altLang="en-US" dirty="0"/>
              <a:t>도착 후에는 현재 도착한 물체를 봐도 커서 게이지 비활성</a:t>
            </a:r>
            <a:endParaRPr lang="en-US" altLang="ko-KR" dirty="0"/>
          </a:p>
          <a:p>
            <a:pPr lvl="2"/>
            <a:r>
              <a:rPr lang="ko-KR" altLang="en-US" dirty="0"/>
              <a:t>다른 물체를 쳐다볼 경우에만 게이지 활성화</a:t>
            </a:r>
            <a:endParaRPr lang="en-US" altLang="ko-KR" dirty="0"/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경로를 따라서 이동하는 영상 제작</a:t>
            </a:r>
            <a:endParaRPr lang="en-US" altLang="ko-KR" dirty="0"/>
          </a:p>
          <a:p>
            <a:pPr lvl="3"/>
            <a:r>
              <a:rPr lang="en-US" altLang="ko-KR" dirty="0"/>
              <a:t>Refrigerator </a:t>
            </a:r>
            <a:r>
              <a:rPr lang="en-US" altLang="ko-KR" dirty="0">
                <a:sym typeface="Wingdings" panose="05000000000000000000" pitchFamily="2" charset="2"/>
              </a:rPr>
              <a:t> Sofa  Bathtub  Toilet  Sofa.1   Trash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이동속도는 자유롭게 수정해도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>
                <a:sym typeface="Wingdings" panose="05000000000000000000" pitchFamily="2" charset="2"/>
              </a:rPr>
              <a:t>물체간 직접적인 이동이 어려우면 다른 물체를 거쳐가도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b="1" dirty="0">
                <a:solidFill>
                  <a:srgbClr val="C00000"/>
                </a:solidFill>
              </a:rPr>
              <a:t>스마트폰으로 빌드</a:t>
            </a:r>
            <a:r>
              <a:rPr lang="ko-KR" altLang="en-US" dirty="0"/>
              <a:t>하여</a:t>
            </a:r>
            <a:r>
              <a:rPr lang="ko-KR" altLang="en-US" dirty="0">
                <a:sym typeface="Wingdings" panose="05000000000000000000" pitchFamily="2" charset="2"/>
              </a:rPr>
              <a:t>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1A436-A2A8-4B6D-9FCC-6937259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930B9-591A-4C12-A4F5-154E7790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D5E13-2977-4268-9DC2-5C764340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4699"/>
            <a:ext cx="6192688" cy="6568602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768405B-8605-4EBD-99FE-EB1B24CCE726}"/>
              </a:ext>
            </a:extLst>
          </p:cNvPr>
          <p:cNvSpPr/>
          <p:nvPr/>
        </p:nvSpPr>
        <p:spPr>
          <a:xfrm>
            <a:off x="3224463" y="881826"/>
            <a:ext cx="3588898" cy="2962768"/>
          </a:xfrm>
          <a:custGeom>
            <a:avLst/>
            <a:gdLst>
              <a:gd name="connsiteX0" fmla="*/ 1411705 w 3633537"/>
              <a:gd name="connsiteY0" fmla="*/ 2326105 h 3288632"/>
              <a:gd name="connsiteX1" fmla="*/ 0 w 3633537"/>
              <a:gd name="connsiteY1" fmla="*/ 272716 h 3288632"/>
              <a:gd name="connsiteX2" fmla="*/ 1211179 w 3633537"/>
              <a:gd name="connsiteY2" fmla="*/ 3112169 h 3288632"/>
              <a:gd name="connsiteX3" fmla="*/ 3072063 w 3633537"/>
              <a:gd name="connsiteY3" fmla="*/ 0 h 3288632"/>
              <a:gd name="connsiteX4" fmla="*/ 3521242 w 3633537"/>
              <a:gd name="connsiteY4" fmla="*/ 553453 h 3288632"/>
              <a:gd name="connsiteX5" fmla="*/ 745958 w 3633537"/>
              <a:gd name="connsiteY5" fmla="*/ 2775284 h 3288632"/>
              <a:gd name="connsiteX6" fmla="*/ 2494548 w 3633537"/>
              <a:gd name="connsiteY6" fmla="*/ 2422358 h 3288632"/>
              <a:gd name="connsiteX7" fmla="*/ 3633537 w 3633537"/>
              <a:gd name="connsiteY7" fmla="*/ 3288632 h 3288632"/>
              <a:gd name="connsiteX0" fmla="*/ 1411705 w 3633537"/>
              <a:gd name="connsiteY0" fmla="*/ 2326105 h 3288632"/>
              <a:gd name="connsiteX1" fmla="*/ 0 w 3633537"/>
              <a:gd name="connsiteY1" fmla="*/ 272716 h 3288632"/>
              <a:gd name="connsiteX2" fmla="*/ 1012397 w 3633537"/>
              <a:gd name="connsiteY2" fmla="*/ 3136023 h 3288632"/>
              <a:gd name="connsiteX3" fmla="*/ 3072063 w 3633537"/>
              <a:gd name="connsiteY3" fmla="*/ 0 h 3288632"/>
              <a:gd name="connsiteX4" fmla="*/ 3521242 w 3633537"/>
              <a:gd name="connsiteY4" fmla="*/ 553453 h 3288632"/>
              <a:gd name="connsiteX5" fmla="*/ 745958 w 3633537"/>
              <a:gd name="connsiteY5" fmla="*/ 2775284 h 3288632"/>
              <a:gd name="connsiteX6" fmla="*/ 2494548 w 3633537"/>
              <a:gd name="connsiteY6" fmla="*/ 2422358 h 3288632"/>
              <a:gd name="connsiteX7" fmla="*/ 3633537 w 3633537"/>
              <a:gd name="connsiteY7" fmla="*/ 3288632 h 3288632"/>
              <a:gd name="connsiteX0" fmla="*/ 1411705 w 3633537"/>
              <a:gd name="connsiteY0" fmla="*/ 2326105 h 3288632"/>
              <a:gd name="connsiteX1" fmla="*/ 0 w 3633537"/>
              <a:gd name="connsiteY1" fmla="*/ 272716 h 3288632"/>
              <a:gd name="connsiteX2" fmla="*/ 1012397 w 3633537"/>
              <a:gd name="connsiteY2" fmla="*/ 3136023 h 3288632"/>
              <a:gd name="connsiteX3" fmla="*/ 3072063 w 3633537"/>
              <a:gd name="connsiteY3" fmla="*/ 0 h 3288632"/>
              <a:gd name="connsiteX4" fmla="*/ 745958 w 3633537"/>
              <a:gd name="connsiteY4" fmla="*/ 2775284 h 3288632"/>
              <a:gd name="connsiteX5" fmla="*/ 2494548 w 3633537"/>
              <a:gd name="connsiteY5" fmla="*/ 2422358 h 3288632"/>
              <a:gd name="connsiteX6" fmla="*/ 3633537 w 3633537"/>
              <a:gd name="connsiteY6" fmla="*/ 3288632 h 3288632"/>
              <a:gd name="connsiteX0" fmla="*/ 1411705 w 3633537"/>
              <a:gd name="connsiteY0" fmla="*/ 2238641 h 3201168"/>
              <a:gd name="connsiteX1" fmla="*/ 0 w 3633537"/>
              <a:gd name="connsiteY1" fmla="*/ 185252 h 3201168"/>
              <a:gd name="connsiteX2" fmla="*/ 1012397 w 3633537"/>
              <a:gd name="connsiteY2" fmla="*/ 3048559 h 3201168"/>
              <a:gd name="connsiteX3" fmla="*/ 3541190 w 3633537"/>
              <a:gd name="connsiteY3" fmla="*/ 0 h 3201168"/>
              <a:gd name="connsiteX4" fmla="*/ 745958 w 3633537"/>
              <a:gd name="connsiteY4" fmla="*/ 2687820 h 3201168"/>
              <a:gd name="connsiteX5" fmla="*/ 2494548 w 3633537"/>
              <a:gd name="connsiteY5" fmla="*/ 2334894 h 3201168"/>
              <a:gd name="connsiteX6" fmla="*/ 3633537 w 3633537"/>
              <a:gd name="connsiteY6" fmla="*/ 3201168 h 3201168"/>
              <a:gd name="connsiteX0" fmla="*/ 1411705 w 3633537"/>
              <a:gd name="connsiteY0" fmla="*/ 2238641 h 3201168"/>
              <a:gd name="connsiteX1" fmla="*/ 0 w 3633537"/>
              <a:gd name="connsiteY1" fmla="*/ 185252 h 3201168"/>
              <a:gd name="connsiteX2" fmla="*/ 447854 w 3633537"/>
              <a:gd name="connsiteY2" fmla="*/ 2666896 h 3201168"/>
              <a:gd name="connsiteX3" fmla="*/ 3541190 w 3633537"/>
              <a:gd name="connsiteY3" fmla="*/ 0 h 3201168"/>
              <a:gd name="connsiteX4" fmla="*/ 745958 w 3633537"/>
              <a:gd name="connsiteY4" fmla="*/ 2687820 h 3201168"/>
              <a:gd name="connsiteX5" fmla="*/ 2494548 w 3633537"/>
              <a:gd name="connsiteY5" fmla="*/ 2334894 h 3201168"/>
              <a:gd name="connsiteX6" fmla="*/ 3633537 w 3633537"/>
              <a:gd name="connsiteY6" fmla="*/ 3201168 h 3201168"/>
              <a:gd name="connsiteX0" fmla="*/ 1411705 w 3633537"/>
              <a:gd name="connsiteY0" fmla="*/ 2053389 h 3015916"/>
              <a:gd name="connsiteX1" fmla="*/ 0 w 3633537"/>
              <a:gd name="connsiteY1" fmla="*/ 0 h 3015916"/>
              <a:gd name="connsiteX2" fmla="*/ 447854 w 3633537"/>
              <a:gd name="connsiteY2" fmla="*/ 2481644 h 3015916"/>
              <a:gd name="connsiteX3" fmla="*/ 3588898 w 3633537"/>
              <a:gd name="connsiteY3" fmla="*/ 132801 h 3015916"/>
              <a:gd name="connsiteX4" fmla="*/ 745958 w 3633537"/>
              <a:gd name="connsiteY4" fmla="*/ 2502568 h 3015916"/>
              <a:gd name="connsiteX5" fmla="*/ 2494548 w 3633537"/>
              <a:gd name="connsiteY5" fmla="*/ 2149642 h 3015916"/>
              <a:gd name="connsiteX6" fmla="*/ 3633537 w 3633537"/>
              <a:gd name="connsiteY6" fmla="*/ 3015916 h 3015916"/>
              <a:gd name="connsiteX0" fmla="*/ 1411705 w 3633537"/>
              <a:gd name="connsiteY0" fmla="*/ 2238362 h 3200889"/>
              <a:gd name="connsiteX1" fmla="*/ 0 w 3633537"/>
              <a:gd name="connsiteY1" fmla="*/ 184973 h 3200889"/>
              <a:gd name="connsiteX2" fmla="*/ 447854 w 3633537"/>
              <a:gd name="connsiteY2" fmla="*/ 2666617 h 3200889"/>
              <a:gd name="connsiteX3" fmla="*/ 3588898 w 3633537"/>
              <a:gd name="connsiteY3" fmla="*/ 317774 h 3200889"/>
              <a:gd name="connsiteX4" fmla="*/ 2717881 w 3633537"/>
              <a:gd name="connsiteY4" fmla="*/ 0 h 3200889"/>
              <a:gd name="connsiteX5" fmla="*/ 2494548 w 3633537"/>
              <a:gd name="connsiteY5" fmla="*/ 2334615 h 3200889"/>
              <a:gd name="connsiteX6" fmla="*/ 3633537 w 3633537"/>
              <a:gd name="connsiteY6" fmla="*/ 3200889 h 3200889"/>
              <a:gd name="connsiteX0" fmla="*/ 1411705 w 3633537"/>
              <a:gd name="connsiteY0" fmla="*/ 2238362 h 3200889"/>
              <a:gd name="connsiteX1" fmla="*/ 0 w 3633537"/>
              <a:gd name="connsiteY1" fmla="*/ 184973 h 3200889"/>
              <a:gd name="connsiteX2" fmla="*/ 447854 w 3633537"/>
              <a:gd name="connsiteY2" fmla="*/ 2666617 h 3200889"/>
              <a:gd name="connsiteX3" fmla="*/ 3588898 w 3633537"/>
              <a:gd name="connsiteY3" fmla="*/ 317774 h 3200889"/>
              <a:gd name="connsiteX4" fmla="*/ 2717881 w 3633537"/>
              <a:gd name="connsiteY4" fmla="*/ 0 h 3200889"/>
              <a:gd name="connsiteX5" fmla="*/ 1182582 w 3633537"/>
              <a:gd name="connsiteY5" fmla="*/ 3050233 h 3200889"/>
              <a:gd name="connsiteX6" fmla="*/ 3633537 w 3633537"/>
              <a:gd name="connsiteY6" fmla="*/ 3200889 h 3200889"/>
              <a:gd name="connsiteX0" fmla="*/ 1411705 w 3588898"/>
              <a:gd name="connsiteY0" fmla="*/ 2238362 h 3050233"/>
              <a:gd name="connsiteX1" fmla="*/ 0 w 3588898"/>
              <a:gd name="connsiteY1" fmla="*/ 184973 h 3050233"/>
              <a:gd name="connsiteX2" fmla="*/ 447854 w 3588898"/>
              <a:gd name="connsiteY2" fmla="*/ 2666617 h 3050233"/>
              <a:gd name="connsiteX3" fmla="*/ 3588898 w 3588898"/>
              <a:gd name="connsiteY3" fmla="*/ 317774 h 3050233"/>
              <a:gd name="connsiteX4" fmla="*/ 2717881 w 3588898"/>
              <a:gd name="connsiteY4" fmla="*/ 0 h 3050233"/>
              <a:gd name="connsiteX5" fmla="*/ 1182582 w 3588898"/>
              <a:gd name="connsiteY5" fmla="*/ 3050233 h 3050233"/>
              <a:gd name="connsiteX6" fmla="*/ 1621857 w 3588898"/>
              <a:gd name="connsiteY6" fmla="*/ 1602677 h 3050233"/>
              <a:gd name="connsiteX0" fmla="*/ 1411705 w 3588898"/>
              <a:gd name="connsiteY0" fmla="*/ 2238362 h 2962768"/>
              <a:gd name="connsiteX1" fmla="*/ 0 w 3588898"/>
              <a:gd name="connsiteY1" fmla="*/ 184973 h 2962768"/>
              <a:gd name="connsiteX2" fmla="*/ 447854 w 3588898"/>
              <a:gd name="connsiteY2" fmla="*/ 2666617 h 2962768"/>
              <a:gd name="connsiteX3" fmla="*/ 3588898 w 3588898"/>
              <a:gd name="connsiteY3" fmla="*/ 317774 h 2962768"/>
              <a:gd name="connsiteX4" fmla="*/ 2717881 w 3588898"/>
              <a:gd name="connsiteY4" fmla="*/ 0 h 2962768"/>
              <a:gd name="connsiteX5" fmla="*/ 1198484 w 3588898"/>
              <a:gd name="connsiteY5" fmla="*/ 2962768 h 2962768"/>
              <a:gd name="connsiteX6" fmla="*/ 1621857 w 3588898"/>
              <a:gd name="connsiteY6" fmla="*/ 1602677 h 296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8898" h="2962768">
                <a:moveTo>
                  <a:pt x="1411705" y="2238362"/>
                </a:moveTo>
                <a:lnTo>
                  <a:pt x="0" y="184973"/>
                </a:lnTo>
                <a:lnTo>
                  <a:pt x="447854" y="2666617"/>
                </a:lnTo>
                <a:lnTo>
                  <a:pt x="3588898" y="317774"/>
                </a:lnTo>
                <a:lnTo>
                  <a:pt x="2717881" y="0"/>
                </a:lnTo>
                <a:lnTo>
                  <a:pt x="1198484" y="2962768"/>
                </a:lnTo>
                <a:lnTo>
                  <a:pt x="1621857" y="160267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CD84-6D9E-4FE2-942C-651329B43194}"/>
              </a:ext>
            </a:extLst>
          </p:cNvPr>
          <p:cNvSpPr txBox="1"/>
          <p:nvPr/>
        </p:nvSpPr>
        <p:spPr>
          <a:xfrm>
            <a:off x="2933684" y="782611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06FCA-735B-4722-A146-0FA6D2D3875F}"/>
              </a:ext>
            </a:extLst>
          </p:cNvPr>
          <p:cNvSpPr txBox="1"/>
          <p:nvPr/>
        </p:nvSpPr>
        <p:spPr>
          <a:xfrm>
            <a:off x="3353343" y="3275111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B4E92-77B8-42B8-8F28-E122382335FF}"/>
              </a:ext>
            </a:extLst>
          </p:cNvPr>
          <p:cNvSpPr txBox="1"/>
          <p:nvPr/>
        </p:nvSpPr>
        <p:spPr>
          <a:xfrm>
            <a:off x="6438660" y="1071351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3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7F5B3-52FB-43CE-9B95-D08DC1598EE0}"/>
              </a:ext>
            </a:extLst>
          </p:cNvPr>
          <p:cNvSpPr txBox="1"/>
          <p:nvPr/>
        </p:nvSpPr>
        <p:spPr>
          <a:xfrm>
            <a:off x="4359742" y="2999418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0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0745A-4271-46BE-B0EF-9CF7C468CEA0}"/>
              </a:ext>
            </a:extLst>
          </p:cNvPr>
          <p:cNvSpPr txBox="1"/>
          <p:nvPr/>
        </p:nvSpPr>
        <p:spPr>
          <a:xfrm>
            <a:off x="4161198" y="3632222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5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28B5E-C01D-4A79-9776-3E978383EFE3}"/>
              </a:ext>
            </a:extLst>
          </p:cNvPr>
          <p:cNvSpPr txBox="1"/>
          <p:nvPr/>
        </p:nvSpPr>
        <p:spPr>
          <a:xfrm>
            <a:off x="4543368" y="2397041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6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7D60E-8C64-490D-BD0C-4FBE50B7FBBF}"/>
              </a:ext>
            </a:extLst>
          </p:cNvPr>
          <p:cNvSpPr txBox="1"/>
          <p:nvPr/>
        </p:nvSpPr>
        <p:spPr>
          <a:xfrm>
            <a:off x="5629390" y="752974"/>
            <a:ext cx="29046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4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9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CAF97-B63D-4047-9C03-55BFFE5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</a:t>
            </a:r>
            <a:r>
              <a:rPr lang="ko-KR" altLang="en-US" dirty="0"/>
              <a:t>디테일</a:t>
            </a:r>
            <a:r>
              <a:rPr lang="en-US" altLang="ko-KR" dirty="0"/>
              <a:t> </a:t>
            </a:r>
            <a:r>
              <a:rPr lang="ko-KR" altLang="en-US" dirty="0"/>
              <a:t>보강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435CA-3063-41D4-8E60-9F8ECCE8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동영상은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_04.zip</a:t>
            </a:r>
          </a:p>
          <a:p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(1</a:t>
            </a:r>
            <a:r>
              <a:rPr lang="ko-KR" altLang="en-US" dirty="0"/>
              <a:t>분반</a:t>
            </a:r>
            <a:r>
              <a:rPr lang="en-US" altLang="ko-KR" dirty="0"/>
              <a:t>) 04/11, (2</a:t>
            </a:r>
            <a:r>
              <a:rPr lang="ko-KR" altLang="en-US" dirty="0"/>
              <a:t>분반</a:t>
            </a:r>
            <a:r>
              <a:rPr lang="en-US" altLang="ko-KR"/>
              <a:t>) 04/12, </a:t>
            </a:r>
            <a:r>
              <a:rPr lang="en-US" altLang="ko-KR" dirty="0"/>
              <a:t>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4880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시점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76-033F-4B4E-B7D3-CBA146E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모델하우스 뷰어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C578-41ED-4ADC-87DB-A30F517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자유로운 머리 회전을 통한 </a:t>
            </a:r>
            <a:r>
              <a:rPr lang="en-US" altLang="ko-KR" dirty="0"/>
              <a:t>VR </a:t>
            </a:r>
            <a:r>
              <a:rPr lang="ko-KR" altLang="en-US" dirty="0"/>
              <a:t>내비게이션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다른 </a:t>
            </a:r>
            <a:r>
              <a:rPr lang="ko-KR" altLang="en-US" dirty="0"/>
              <a:t>물체를 선택하여 그 앞까지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세부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7D986-A6AB-43A0-B0B8-C0C7AEE1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6A2B3-3346-4277-92F5-A6C33D5D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A2226-A2C6-408C-A62E-2F56AB9A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533653"/>
            <a:ext cx="76581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02A0-E3A5-48CE-A47F-790478D7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EC119-EE45-4D19-9B69-242D505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‘\</a:t>
            </a:r>
            <a:r>
              <a:rPr lang="en-US" altLang="ko-KR" dirty="0" err="1"/>
              <a:t>HomeStuff</a:t>
            </a:r>
            <a:r>
              <a:rPr lang="en-US" altLang="ko-KR" dirty="0"/>
              <a:t>\Demo’ Scene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Empty</a:t>
            </a:r>
            <a:r>
              <a:rPr lang="ko-KR" altLang="en-US" dirty="0"/>
              <a:t> </a:t>
            </a:r>
            <a:r>
              <a:rPr lang="en-US" altLang="ko-KR" dirty="0"/>
              <a:t>Object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ModelRoom</a:t>
            </a:r>
            <a:r>
              <a:rPr lang="en-US" altLang="ko-KR" dirty="0"/>
              <a:t>’</a:t>
            </a:r>
            <a:r>
              <a:rPr lang="ko-KR" altLang="en-US" dirty="0"/>
              <a:t>으로 이름 변경</a:t>
            </a:r>
            <a:endParaRPr lang="en-US" altLang="ko-KR" dirty="0"/>
          </a:p>
          <a:p>
            <a:pPr lvl="1"/>
            <a:r>
              <a:rPr lang="ko-KR" altLang="en-US" dirty="0"/>
              <a:t>모든 물체들을 자식으로 지정</a:t>
            </a:r>
            <a:endParaRPr lang="en-US" altLang="ko-KR" dirty="0"/>
          </a:p>
          <a:p>
            <a:pPr lvl="2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 </a:t>
            </a:r>
            <a:r>
              <a:rPr lang="ko-KR" altLang="en-US" dirty="0"/>
              <a:t>와 </a:t>
            </a:r>
            <a:r>
              <a:rPr lang="en-US" altLang="ko-KR" dirty="0"/>
              <a:t>Directional Light </a:t>
            </a:r>
            <a:r>
              <a:rPr lang="ko-KR" altLang="en-US" dirty="0"/>
              <a:t>는 제외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ModelRoom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프리팹으로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3C951-86EA-46A4-A0F6-58533B8C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75" y="539740"/>
            <a:ext cx="1309585" cy="59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6448-C072-4520-BEDD-161BCD47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707D9-02DD-46EE-B32E-1BA8B97C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Scene </a:t>
            </a:r>
            <a:r>
              <a:rPr lang="ko-KR" altLang="en-US" dirty="0"/>
              <a:t>로드 후 </a:t>
            </a:r>
            <a:r>
              <a:rPr lang="en-US" altLang="ko-KR" dirty="0" err="1"/>
              <a:t>ModelRoom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Empty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‘Head’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en-US" altLang="ko-KR" dirty="0"/>
              <a:t>Position: (0, 1, -10)</a:t>
            </a:r>
          </a:p>
          <a:p>
            <a:pPr lvl="1"/>
            <a:r>
              <a:rPr lang="en-US" altLang="ko-KR" dirty="0"/>
              <a:t>Main Camera </a:t>
            </a:r>
            <a:r>
              <a:rPr lang="ko-KR" altLang="en-US" dirty="0"/>
              <a:t>의 부모로 지정</a:t>
            </a:r>
            <a:endParaRPr lang="en-US" altLang="ko-KR" dirty="0"/>
          </a:p>
          <a:p>
            <a:pPr lvl="2"/>
            <a:r>
              <a:rPr lang="en-US" altLang="ko-KR" dirty="0"/>
              <a:t>VR</a:t>
            </a:r>
            <a:r>
              <a:rPr lang="ko-KR" altLang="en-US" dirty="0"/>
              <a:t> 모드에서 </a:t>
            </a:r>
            <a:r>
              <a:rPr lang="en-US" altLang="ko-KR" dirty="0"/>
              <a:t>Main Camera </a:t>
            </a:r>
            <a:r>
              <a:rPr lang="ko-KR" altLang="en-US" dirty="0"/>
              <a:t>는 그 자체로는 이동하지 않음</a:t>
            </a:r>
            <a:endParaRPr lang="en-US" altLang="ko-KR" dirty="0"/>
          </a:p>
          <a:p>
            <a:pPr lvl="2"/>
            <a:r>
              <a:rPr lang="ko-KR" altLang="en-US" dirty="0"/>
              <a:t>부모를 움직이는 경우엔 그 상대좌표를 유지하며 따라서 움직임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게이지 인터페이스 생성</a:t>
            </a:r>
            <a:r>
              <a:rPr lang="en-US" altLang="ko-KR" dirty="0"/>
              <a:t>, </a:t>
            </a:r>
            <a:r>
              <a:rPr lang="en-US" altLang="ko-KR" dirty="0" err="1"/>
              <a:t>RayClick.cs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큐브 파괴하기</a:t>
            </a:r>
            <a:r>
              <a:rPr lang="en-US" altLang="ko-KR" dirty="0"/>
              <a:t>’</a:t>
            </a:r>
            <a:r>
              <a:rPr lang="ko-KR" altLang="en-US" dirty="0"/>
              <a:t> 강의자료 응용</a:t>
            </a:r>
          </a:p>
        </p:txBody>
      </p:sp>
    </p:spTree>
    <p:extLst>
      <p:ext uri="{BB962C8B-B14F-4D97-AF65-F5344CB8AC3E}">
        <p14:creationId xmlns:p14="http://schemas.microsoft.com/office/powerpoint/2010/main" val="16534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A6F8-F1EF-4292-84E3-EF10A77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 </a:t>
            </a:r>
            <a:r>
              <a:rPr lang="ko-KR" altLang="en-US" dirty="0"/>
              <a:t>인터페이스용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6DE64-D480-4568-B823-70877DA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Canvas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Render Mode: World Space</a:t>
            </a:r>
          </a:p>
          <a:p>
            <a:pPr lvl="1"/>
            <a:r>
              <a:rPr lang="en-US" altLang="ko-KR" dirty="0"/>
              <a:t>Canvas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2"/>
            <a:r>
              <a:rPr lang="en-US" altLang="ko-KR" dirty="0"/>
              <a:t>Position: (0, 0, 2)</a:t>
            </a:r>
          </a:p>
          <a:p>
            <a:pPr lvl="2"/>
            <a:r>
              <a:rPr lang="en-US" altLang="ko-KR" dirty="0"/>
              <a:t>Scale: (0.01, 0.01, 0.01)</a:t>
            </a:r>
          </a:p>
        </p:txBody>
      </p:sp>
    </p:spTree>
    <p:extLst>
      <p:ext uri="{BB962C8B-B14F-4D97-AF65-F5344CB8AC3E}">
        <p14:creationId xmlns:p14="http://schemas.microsoft.com/office/powerpoint/2010/main" val="231151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A4D-C9EF-4B99-A378-797D60E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EE13-1BF1-4158-9F08-2FA5C7D9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의 속성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1"/>
            <a:r>
              <a:rPr lang="en-US" altLang="ko-KR" dirty="0"/>
              <a:t>Width, Height: 10</a:t>
            </a:r>
          </a:p>
          <a:p>
            <a:pPr lvl="1"/>
            <a:r>
              <a:rPr lang="en-US" altLang="ko-KR" dirty="0"/>
              <a:t>Image/Source Image: Knob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흰 색이 아닌 걸로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의 이름 변경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14B1B-CD4A-403B-967A-EFE19D0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8" y="1500744"/>
            <a:ext cx="4226647" cy="43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7153-4D57-478D-8442-F8AA652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게이지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3AF42-3594-4764-AEA6-7AA3EBB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 err="1"/>
              <a:t>우클릭하여</a:t>
            </a:r>
            <a:r>
              <a:rPr lang="ko-KR" altLang="en-US" dirty="0"/>
              <a:t> 또 다른 </a:t>
            </a:r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CursorGauge</a:t>
            </a:r>
            <a:r>
              <a:rPr lang="en-US" altLang="ko-KR" dirty="0"/>
              <a:t> 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2"/>
            <a:r>
              <a:rPr lang="en-US" altLang="ko-KR" dirty="0"/>
              <a:t>Position: (0, 0, 0)</a:t>
            </a:r>
          </a:p>
          <a:p>
            <a:pPr lvl="2"/>
            <a:r>
              <a:rPr lang="en-US" altLang="ko-KR" dirty="0"/>
              <a:t>Width, Height: 15</a:t>
            </a:r>
          </a:p>
          <a:p>
            <a:pPr lvl="2"/>
            <a:r>
              <a:rPr lang="en-US" altLang="ko-KR" dirty="0"/>
              <a:t>Image/Source Image: Knob</a:t>
            </a:r>
          </a:p>
          <a:p>
            <a:pPr lvl="2"/>
            <a:r>
              <a:rPr lang="en-US" altLang="ko-KR" dirty="0"/>
              <a:t>Color: </a:t>
            </a:r>
            <a:r>
              <a:rPr lang="ko-KR" altLang="en-US" dirty="0"/>
              <a:t>구별되는 색으로</a:t>
            </a:r>
            <a:endParaRPr lang="en-US" altLang="ko-KR" dirty="0"/>
          </a:p>
          <a:p>
            <a:pPr lvl="2"/>
            <a:r>
              <a:rPr lang="en-US" altLang="ko-KR" dirty="0"/>
              <a:t>Image/Image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3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Type: Filled</a:t>
            </a:r>
          </a:p>
          <a:p>
            <a:pPr lvl="3"/>
            <a:r>
              <a:rPr lang="en-US" altLang="ko-KR" dirty="0"/>
              <a:t>Fill Method: Radial 360</a:t>
            </a:r>
          </a:p>
          <a:p>
            <a:pPr lvl="3"/>
            <a:r>
              <a:rPr lang="en-US" altLang="ko-KR" dirty="0"/>
              <a:t>Fill Origin: Top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Clockwise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r>
              <a:rPr lang="ko-KR" altLang="en-US" dirty="0"/>
              <a:t>를 </a:t>
            </a:r>
            <a:r>
              <a:rPr lang="en-US" altLang="ko-KR" dirty="0" err="1"/>
              <a:t>CursorGauge</a:t>
            </a:r>
            <a:r>
              <a:rPr lang="ko-KR" altLang="en-US" dirty="0"/>
              <a:t>의 자식으로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8BF1C-4CD5-47CB-8E6B-2F72D4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4623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572</Words>
  <Application>Microsoft Office PowerPoint</Application>
  <PresentationFormat>화면 슬라이드 쇼(4:3)</PresentationFormat>
  <Paragraphs>133</Paragraphs>
  <Slides>18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모델하우스 VR</vt:lpstr>
      <vt:lpstr>목차</vt:lpstr>
      <vt:lpstr>목표: 모델하우스 뷰어 제작</vt:lpstr>
      <vt:lpstr>Asset Store 다운로드</vt:lpstr>
      <vt:lpstr>기초 작업(1/2)</vt:lpstr>
      <vt:lpstr>기초 작업(2/2)</vt:lpstr>
      <vt:lpstr>Gaze 인터페이스용 커서</vt:lpstr>
      <vt:lpstr>커서 생성</vt:lpstr>
      <vt:lpstr>커서 게이지 생성</vt:lpstr>
      <vt:lpstr>RayClick.cs</vt:lpstr>
      <vt:lpstr>중간 결과: 모델하우스 배치</vt:lpstr>
      <vt:lpstr>시점 이동 준비</vt:lpstr>
      <vt:lpstr>시점 이동</vt:lpstr>
      <vt:lpstr>코드 설명</vt:lpstr>
      <vt:lpstr>과제 #4: 디테일 보강</vt:lpstr>
      <vt:lpstr>PowerPoint 프레젠테이션</vt:lpstr>
      <vt:lpstr>과제 #4: 디테일 보강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484</cp:revision>
  <dcterms:created xsi:type="dcterms:W3CDTF">2019-02-21T13:33:33Z</dcterms:created>
  <dcterms:modified xsi:type="dcterms:W3CDTF">2022-04-06T01:29:28Z</dcterms:modified>
</cp:coreProperties>
</file>