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59" r:id="rId8"/>
    <p:sldId id="266" r:id="rId9"/>
    <p:sldId id="260" r:id="rId10"/>
    <p:sldId id="264" r:id="rId11"/>
    <p:sldId id="267" r:id="rId12"/>
    <p:sldId id="265" r:id="rId13"/>
    <p:sldId id="268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60" y="9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AD0665-CC01-44BC-9A2A-4B271E5F02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C143DF8-1A06-4B15-A894-57C9AF4D04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FAC368-92C0-4A6B-B95A-FD33D496B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98ED7-D309-45C1-91AE-3A6DCC23D5D6}" type="datetimeFigureOut">
              <a:rPr lang="ko-KR" altLang="en-US" smtClean="0"/>
              <a:t>2022-05-12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6F4EC3-767B-423D-9485-06EB4DF7E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21B169-9107-4F2E-9DE9-57FE8618A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FF4F8-E5B2-4EFC-B053-109576FF5F3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0132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DACDD3-B6EE-43B0-81C2-C59588D1B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5A58912-7309-404D-898F-7C8C29E8B0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C7B61D-4FE3-4A15-94E5-B3CD1C538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98ED7-D309-45C1-91AE-3A6DCC23D5D6}" type="datetimeFigureOut">
              <a:rPr lang="ko-KR" altLang="en-US" smtClean="0"/>
              <a:t>2022-05-12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FE39BF-8CF1-4BC6-8070-2756801F9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39993D-B87B-4DA4-B77E-F35AB453E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FF4F8-E5B2-4EFC-B053-109576FF5F3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9919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6E7393D-7E83-491F-9C4B-62245653F5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FB8E539-0643-4583-80CF-BE24767EBF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6F1349-F7D6-420D-958A-1233A0572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98ED7-D309-45C1-91AE-3A6DCC23D5D6}" type="datetimeFigureOut">
              <a:rPr lang="ko-KR" altLang="en-US" smtClean="0"/>
              <a:t>2022-05-12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29D9F1-1D12-4C6F-8EAB-FBF45487B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9804EA-92FD-4C8B-8C9F-891D68E3A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FF4F8-E5B2-4EFC-B053-109576FF5F3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38353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82CCC6-D876-4078-AEE1-4E17FB4A9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61123C-8E04-4EAE-9A50-643D34D26F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A0EDCC-0DE4-4788-9B45-E1819A6AE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98ED7-D309-45C1-91AE-3A6DCC23D5D6}" type="datetimeFigureOut">
              <a:rPr lang="ko-KR" altLang="en-US" smtClean="0"/>
              <a:t>2022-05-12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B8D739-E349-4F31-A23B-2F783D0FC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BF8328-A8F9-4038-A9E7-DCD20C885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FF4F8-E5B2-4EFC-B053-109576FF5F3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8554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232BC7-9916-4189-A56D-B655BE625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36DB18-B552-4777-9136-6DE29947E3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8B654C-F69C-4D9D-917B-9B44C92B7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98ED7-D309-45C1-91AE-3A6DCC23D5D6}" type="datetimeFigureOut">
              <a:rPr lang="ko-KR" altLang="en-US" smtClean="0"/>
              <a:t>2022-05-12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9FC223-D267-44A1-87A2-D570D89F4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CC8182-FFE6-42D0-909A-0BCC2249E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FF4F8-E5B2-4EFC-B053-109576FF5F3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4707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C3769C-58FA-4621-85B5-F1B9B006F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FA7FED-BB64-4957-9EB1-B33469FED7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9A7223E-EF16-422C-8307-46219900E0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E4E265F-7808-4CD2-9876-425BCCCEE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98ED7-D309-45C1-91AE-3A6DCC23D5D6}" type="datetimeFigureOut">
              <a:rPr lang="ko-KR" altLang="en-US" smtClean="0"/>
              <a:t>2022-05-12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80DD09D-7E96-412A-951C-C450487B6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0954211-F3AE-49DF-832B-17CF8B1E4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FF4F8-E5B2-4EFC-B053-109576FF5F3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0065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CF8471-F239-46ED-AE34-95843F1A3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B0DC7FA-F0F0-4461-B886-A99C0C53AE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8EF5CC5-A16C-40CB-AC99-5E0AABE8E8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237B522-A3B3-40C3-81AD-086E76FA0D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FB6CCEF-53B2-4A21-8017-4D803D727C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7DBD5E2-79CE-4BF3-8DF0-63F90A959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98ED7-D309-45C1-91AE-3A6DCC23D5D6}" type="datetimeFigureOut">
              <a:rPr lang="ko-KR" altLang="en-US" smtClean="0"/>
              <a:t>2022-05-12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29945C3-FECE-49B9-9A94-8B63C840F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80C018B-5742-46F1-89F4-0A5CC2865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FF4F8-E5B2-4EFC-B053-109576FF5F3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7770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A37C89-5DD5-418C-8084-A46D2E12A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CE05F1C-AD4C-43DA-B704-884BC0E48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98ED7-D309-45C1-91AE-3A6DCC23D5D6}" type="datetimeFigureOut">
              <a:rPr lang="ko-KR" altLang="en-US" smtClean="0"/>
              <a:t>2022-05-12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387CFA2-53DB-41E0-AC84-54D0C132C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1ADC266-F950-464C-ADF5-1A31CCE74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FF4F8-E5B2-4EFC-B053-109576FF5F3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7911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3F1EF4F-0661-444E-A2A1-6DECF75E7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98ED7-D309-45C1-91AE-3A6DCC23D5D6}" type="datetimeFigureOut">
              <a:rPr lang="ko-KR" altLang="en-US" smtClean="0"/>
              <a:t>2022-05-12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DB00E69-9992-4F55-805C-FB08921BE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094DD40-C8DB-41E9-BCE8-8D65085F5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FF4F8-E5B2-4EFC-B053-109576FF5F3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86786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BBA4B1-25F4-4551-9B3D-0796D8084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73F25D-8881-4967-B9B4-04CB21E633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3EEAEB5-6EC2-4DC5-905A-1804F8343B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0232847-E967-4029-90DD-04602F6EB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98ED7-D309-45C1-91AE-3A6DCC23D5D6}" type="datetimeFigureOut">
              <a:rPr lang="ko-KR" altLang="en-US" smtClean="0"/>
              <a:t>2022-05-12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ED5E0D-67D3-4434-98F3-82237F622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41C4955-CE3A-42FB-8CBA-CC0EFC370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FF4F8-E5B2-4EFC-B053-109576FF5F3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41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4EE2D0-8AD1-43FB-BA07-D403D6A55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7AA58DB-4779-4D30-ACED-2BF05E0D57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DB5065C-75DB-4C9B-9187-FE4E9D51F4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3FCE28-DFD8-4939-BE5E-BDB0DAE88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98ED7-D309-45C1-91AE-3A6DCC23D5D6}" type="datetimeFigureOut">
              <a:rPr lang="ko-KR" altLang="en-US" smtClean="0"/>
              <a:t>2022-05-12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590D888-D9E4-406B-8462-840B6EFD7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0CBFC7-0728-4392-B960-0026B0A56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FF4F8-E5B2-4EFC-B053-109576FF5F3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501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25662AB-AEF9-4ADF-A32B-C6CC9CA90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5C50987-9894-4BE0-BE79-BC86CA9BAA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9CE114-F93D-42E1-82EC-2E260D750D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98ED7-D309-45C1-91AE-3A6DCC23D5D6}" type="datetimeFigureOut">
              <a:rPr lang="ko-KR" altLang="en-US" smtClean="0"/>
              <a:t>2022-05-12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B87B65-7C58-44EB-AAC5-13A222B696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F488E8-EACD-4936-BE4E-910527379A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5FF4F8-E5B2-4EFC-B053-109576FF5F3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874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연결선: 꺾임 49">
            <a:extLst>
              <a:ext uri="{FF2B5EF4-FFF2-40B4-BE49-F238E27FC236}">
                <a16:creationId xmlns:a16="http://schemas.microsoft.com/office/drawing/2014/main" id="{49FF77EF-B081-49EE-B74D-D986A060453A}"/>
              </a:ext>
            </a:extLst>
          </p:cNvPr>
          <p:cNvCxnSpPr>
            <a:cxnSpLocks/>
          </p:cNvCxnSpPr>
          <p:nvPr/>
        </p:nvCxnSpPr>
        <p:spPr>
          <a:xfrm rot="10800000">
            <a:off x="6614580" y="3277658"/>
            <a:ext cx="1003301" cy="980017"/>
          </a:xfrm>
          <a:prstGeom prst="bentConnector3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A739776B-705D-452A-9174-9710D0844F60}"/>
              </a:ext>
            </a:extLst>
          </p:cNvPr>
          <p:cNvSpPr/>
          <p:nvPr/>
        </p:nvSpPr>
        <p:spPr>
          <a:xfrm>
            <a:off x="5554132" y="2836332"/>
            <a:ext cx="1083736" cy="57573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세계관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E6632E5-D09C-4F0E-84C6-9406120175BA}"/>
              </a:ext>
            </a:extLst>
          </p:cNvPr>
          <p:cNvSpPr/>
          <p:nvPr/>
        </p:nvSpPr>
        <p:spPr>
          <a:xfrm>
            <a:off x="5554132" y="1490132"/>
            <a:ext cx="1083736" cy="57573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시스템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(</a:t>
            </a:r>
            <a:r>
              <a:rPr lang="ko-KR" altLang="en-US" dirty="0">
                <a:solidFill>
                  <a:sysClr val="windowText" lastClr="000000"/>
                </a:solidFill>
              </a:rPr>
              <a:t>플레이</a:t>
            </a:r>
            <a:r>
              <a:rPr lang="en-US" altLang="ko-KR" dirty="0">
                <a:solidFill>
                  <a:sysClr val="windowText" lastClr="000000"/>
                </a:solidFill>
              </a:rPr>
              <a:t>)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D7B59EAB-4F94-4240-95C5-621F0A2187A4}"/>
              </a:ext>
            </a:extLst>
          </p:cNvPr>
          <p:cNvCxnSpPr>
            <a:cxnSpLocks/>
          </p:cNvCxnSpPr>
          <p:nvPr/>
        </p:nvCxnSpPr>
        <p:spPr>
          <a:xfrm flipV="1">
            <a:off x="6282267" y="2065866"/>
            <a:ext cx="0" cy="770466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D8B041C9-7E29-4AF7-B87A-13194000E0C1}"/>
              </a:ext>
            </a:extLst>
          </p:cNvPr>
          <p:cNvCxnSpPr/>
          <p:nvPr/>
        </p:nvCxnSpPr>
        <p:spPr>
          <a:xfrm>
            <a:off x="5867400" y="2065866"/>
            <a:ext cx="0" cy="770466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B60E1A3-4EC6-4962-867C-3C656D68E07D}"/>
              </a:ext>
            </a:extLst>
          </p:cNvPr>
          <p:cNvSpPr/>
          <p:nvPr/>
        </p:nvSpPr>
        <p:spPr>
          <a:xfrm>
            <a:off x="7459132" y="2836332"/>
            <a:ext cx="1083736" cy="57573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스토리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C367AB89-28C5-435A-873D-8AEB06D217E6}"/>
              </a:ext>
            </a:extLst>
          </p:cNvPr>
          <p:cNvCxnSpPr>
            <a:stCxn id="4" idx="3"/>
            <a:endCxn id="12" idx="1"/>
          </p:cNvCxnSpPr>
          <p:nvPr/>
        </p:nvCxnSpPr>
        <p:spPr>
          <a:xfrm>
            <a:off x="6637868" y="3124199"/>
            <a:ext cx="821264" cy="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B20D0FD-2501-4B78-B3DE-735FA3728770}"/>
              </a:ext>
            </a:extLst>
          </p:cNvPr>
          <p:cNvSpPr/>
          <p:nvPr/>
        </p:nvSpPr>
        <p:spPr>
          <a:xfrm>
            <a:off x="9635065" y="2836332"/>
            <a:ext cx="1083736" cy="57573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메인 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퀘스트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CA8CAD6-B111-4C88-9D1B-DEA68DE1A965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8542868" y="3124199"/>
            <a:ext cx="1092197" cy="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BC57973-9E6C-4137-A2B5-AD8F0951CBDF}"/>
              </a:ext>
            </a:extLst>
          </p:cNvPr>
          <p:cNvSpPr/>
          <p:nvPr/>
        </p:nvSpPr>
        <p:spPr>
          <a:xfrm>
            <a:off x="9635065" y="3733796"/>
            <a:ext cx="1083736" cy="57573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퀘스트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대사</a:t>
            </a:r>
            <a:endParaRPr lang="en-US" altLang="ko-KR" dirty="0">
              <a:solidFill>
                <a:sysClr val="windowText" lastClr="000000"/>
              </a:solidFill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A5725960-9249-4248-9F01-E099A6663459}"/>
              </a:ext>
            </a:extLst>
          </p:cNvPr>
          <p:cNvCxnSpPr>
            <a:stCxn id="15" idx="2"/>
            <a:endCxn id="18" idx="0"/>
          </p:cNvCxnSpPr>
          <p:nvPr/>
        </p:nvCxnSpPr>
        <p:spPr>
          <a:xfrm>
            <a:off x="10176933" y="3412066"/>
            <a:ext cx="0" cy="32173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8D784E2-39A5-4948-B69F-C6C907B762AB}"/>
              </a:ext>
            </a:extLst>
          </p:cNvPr>
          <p:cNvSpPr/>
          <p:nvPr/>
        </p:nvSpPr>
        <p:spPr>
          <a:xfrm>
            <a:off x="5554132" y="4013199"/>
            <a:ext cx="1083736" cy="57573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무기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설정</a:t>
            </a: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495DC468-09C1-4F96-94E8-702406ADF978}"/>
              </a:ext>
            </a:extLst>
          </p:cNvPr>
          <p:cNvCxnSpPr>
            <a:cxnSpLocks/>
          </p:cNvCxnSpPr>
          <p:nvPr/>
        </p:nvCxnSpPr>
        <p:spPr>
          <a:xfrm>
            <a:off x="6282267" y="3412066"/>
            <a:ext cx="0" cy="601133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CEE4F914-0234-4AA2-AD38-3FF31EE63C05}"/>
              </a:ext>
            </a:extLst>
          </p:cNvPr>
          <p:cNvCxnSpPr/>
          <p:nvPr/>
        </p:nvCxnSpPr>
        <p:spPr>
          <a:xfrm flipV="1">
            <a:off x="6434667" y="3412066"/>
            <a:ext cx="0" cy="601133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57FB0CB-6198-4EF1-BABE-1B02A2475A50}"/>
              </a:ext>
            </a:extLst>
          </p:cNvPr>
          <p:cNvSpPr/>
          <p:nvPr/>
        </p:nvSpPr>
        <p:spPr>
          <a:xfrm>
            <a:off x="7459132" y="4097868"/>
            <a:ext cx="1083736" cy="57573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전투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콘셉트</a:t>
            </a:r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C602493C-4D90-40D6-9A46-37F64D259AD6}"/>
              </a:ext>
            </a:extLst>
          </p:cNvPr>
          <p:cNvCxnSpPr/>
          <p:nvPr/>
        </p:nvCxnSpPr>
        <p:spPr>
          <a:xfrm flipH="1">
            <a:off x="6637868" y="4351866"/>
            <a:ext cx="821264" cy="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00C14DD-7B0F-4236-88F7-F293BEDA89A9}"/>
              </a:ext>
            </a:extLst>
          </p:cNvPr>
          <p:cNvSpPr/>
          <p:nvPr/>
        </p:nvSpPr>
        <p:spPr>
          <a:xfrm>
            <a:off x="7459132" y="4909609"/>
            <a:ext cx="1083736" cy="57573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무기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디자인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0286BC72-EE41-464B-B6B5-98015C975272}"/>
              </a:ext>
            </a:extLst>
          </p:cNvPr>
          <p:cNvSpPr/>
          <p:nvPr/>
        </p:nvSpPr>
        <p:spPr>
          <a:xfrm>
            <a:off x="7459132" y="5865286"/>
            <a:ext cx="1083736" cy="57573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전투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이펙트</a:t>
            </a:r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05B3C5C8-0AE3-4397-871C-9D6539FA6576}"/>
              </a:ext>
            </a:extLst>
          </p:cNvPr>
          <p:cNvCxnSpPr>
            <a:cxnSpLocks/>
            <a:stCxn id="27" idx="2"/>
            <a:endCxn id="61" idx="0"/>
          </p:cNvCxnSpPr>
          <p:nvPr/>
        </p:nvCxnSpPr>
        <p:spPr>
          <a:xfrm>
            <a:off x="8001000" y="4673602"/>
            <a:ext cx="0" cy="236007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01649EE0-20C3-4691-BA35-4E4814A62AFD}"/>
              </a:ext>
            </a:extLst>
          </p:cNvPr>
          <p:cNvCxnSpPr>
            <a:stCxn id="61" idx="2"/>
            <a:endCxn id="62" idx="0"/>
          </p:cNvCxnSpPr>
          <p:nvPr/>
        </p:nvCxnSpPr>
        <p:spPr>
          <a:xfrm>
            <a:off x="8001000" y="5485343"/>
            <a:ext cx="0" cy="379943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3F06A68E-F904-41B8-AD65-0DE7AC607363}"/>
              </a:ext>
            </a:extLst>
          </p:cNvPr>
          <p:cNvSpPr/>
          <p:nvPr/>
        </p:nvSpPr>
        <p:spPr>
          <a:xfrm>
            <a:off x="3855506" y="4004732"/>
            <a:ext cx="1083736" cy="57573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캐릭터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설정</a:t>
            </a:r>
            <a:endParaRPr lang="en-US" altLang="ko-KR" dirty="0">
              <a:solidFill>
                <a:sysClr val="windowText" lastClr="000000"/>
              </a:solidFill>
            </a:endParaRPr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C06C6916-B9A3-4640-9E5B-B837532036CE}"/>
              </a:ext>
            </a:extLst>
          </p:cNvPr>
          <p:cNvCxnSpPr/>
          <p:nvPr/>
        </p:nvCxnSpPr>
        <p:spPr>
          <a:xfrm flipH="1">
            <a:off x="4939242" y="4165599"/>
            <a:ext cx="614890" cy="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1E8550D3-81C8-4056-BE1D-024B82E2F5EC}"/>
              </a:ext>
            </a:extLst>
          </p:cNvPr>
          <p:cNvCxnSpPr/>
          <p:nvPr/>
        </p:nvCxnSpPr>
        <p:spPr>
          <a:xfrm>
            <a:off x="4939242" y="4394198"/>
            <a:ext cx="614890" cy="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연결선: 꺾임 76">
            <a:extLst>
              <a:ext uri="{FF2B5EF4-FFF2-40B4-BE49-F238E27FC236}">
                <a16:creationId xmlns:a16="http://schemas.microsoft.com/office/drawing/2014/main" id="{520575D9-0DF2-4F77-834C-FD4D3CDDC1F5}"/>
              </a:ext>
            </a:extLst>
          </p:cNvPr>
          <p:cNvCxnSpPr>
            <a:cxnSpLocks/>
            <a:stCxn id="67" idx="2"/>
          </p:cNvCxnSpPr>
          <p:nvPr/>
        </p:nvCxnSpPr>
        <p:spPr>
          <a:xfrm rot="16200000" flipH="1">
            <a:off x="6771480" y="2206359"/>
            <a:ext cx="1031347" cy="5779559"/>
          </a:xfrm>
          <a:prstGeom prst="bentConnector2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35A605BC-A84B-4F4A-8177-573225ACEA55}"/>
              </a:ext>
            </a:extLst>
          </p:cNvPr>
          <p:cNvCxnSpPr>
            <a:cxnSpLocks/>
            <a:endCxn id="18" idx="2"/>
          </p:cNvCxnSpPr>
          <p:nvPr/>
        </p:nvCxnSpPr>
        <p:spPr>
          <a:xfrm flipV="1">
            <a:off x="10176933" y="4309530"/>
            <a:ext cx="0" cy="1302282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8963B388-2805-4DF4-84C4-5E2858D8F90E}"/>
              </a:ext>
            </a:extLst>
          </p:cNvPr>
          <p:cNvSpPr/>
          <p:nvPr/>
        </p:nvSpPr>
        <p:spPr>
          <a:xfrm>
            <a:off x="2153703" y="4013199"/>
            <a:ext cx="1083736" cy="57573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캐릭터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디자인</a:t>
            </a:r>
            <a:endParaRPr lang="en-US" altLang="ko-KR" dirty="0">
              <a:solidFill>
                <a:sysClr val="windowText" lastClr="000000"/>
              </a:solidFill>
            </a:endParaRPr>
          </a:p>
        </p:txBody>
      </p: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186EFFEA-EE70-425A-883D-F42217EB72FA}"/>
              </a:ext>
            </a:extLst>
          </p:cNvPr>
          <p:cNvCxnSpPr>
            <a:stCxn id="67" idx="1"/>
            <a:endCxn id="82" idx="3"/>
          </p:cNvCxnSpPr>
          <p:nvPr/>
        </p:nvCxnSpPr>
        <p:spPr>
          <a:xfrm flipH="1">
            <a:off x="3237439" y="4292599"/>
            <a:ext cx="618067" cy="8467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179D9C45-BC65-4DF9-80F2-63F82BFC4AD2}"/>
              </a:ext>
            </a:extLst>
          </p:cNvPr>
          <p:cNvSpPr/>
          <p:nvPr/>
        </p:nvSpPr>
        <p:spPr>
          <a:xfrm>
            <a:off x="491588" y="4013199"/>
            <a:ext cx="1083736" cy="57573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아트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콘셉트</a:t>
            </a:r>
            <a:endParaRPr lang="en-US" altLang="ko-KR" dirty="0">
              <a:solidFill>
                <a:sysClr val="windowText" lastClr="000000"/>
              </a:solidFill>
            </a:endParaRPr>
          </a:p>
        </p:txBody>
      </p: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6620F338-27D5-4919-B169-B239D2EBE2A1}"/>
              </a:ext>
            </a:extLst>
          </p:cNvPr>
          <p:cNvCxnSpPr>
            <a:stCxn id="82" idx="1"/>
            <a:endCxn id="85" idx="3"/>
          </p:cNvCxnSpPr>
          <p:nvPr/>
        </p:nvCxnSpPr>
        <p:spPr>
          <a:xfrm flipH="1">
            <a:off x="1575324" y="4301066"/>
            <a:ext cx="578379" cy="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연결선: 꺾임 92">
            <a:extLst>
              <a:ext uri="{FF2B5EF4-FFF2-40B4-BE49-F238E27FC236}">
                <a16:creationId xmlns:a16="http://schemas.microsoft.com/office/drawing/2014/main" id="{95150F31-6CE6-4834-8576-7D7D7B15B482}"/>
              </a:ext>
            </a:extLst>
          </p:cNvPr>
          <p:cNvCxnSpPr>
            <a:stCxn id="62" idx="1"/>
            <a:endCxn id="85" idx="2"/>
          </p:cNvCxnSpPr>
          <p:nvPr/>
        </p:nvCxnSpPr>
        <p:spPr>
          <a:xfrm rot="10800000">
            <a:off x="1033456" y="4588933"/>
            <a:ext cx="6425676" cy="1564220"/>
          </a:xfrm>
          <a:prstGeom prst="bentConnector2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556F3214-37D4-4EDF-92A6-9D24C970F746}"/>
              </a:ext>
            </a:extLst>
          </p:cNvPr>
          <p:cNvSpPr/>
          <p:nvPr/>
        </p:nvSpPr>
        <p:spPr>
          <a:xfrm>
            <a:off x="3649132" y="2836332"/>
            <a:ext cx="1083736" cy="57573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지역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설정</a:t>
            </a:r>
          </a:p>
        </p:txBody>
      </p: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D1F81F1F-4F75-4751-A958-25852A5C22AA}"/>
              </a:ext>
            </a:extLst>
          </p:cNvPr>
          <p:cNvCxnSpPr>
            <a:stCxn id="4" idx="1"/>
            <a:endCxn id="94" idx="3"/>
          </p:cNvCxnSpPr>
          <p:nvPr/>
        </p:nvCxnSpPr>
        <p:spPr>
          <a:xfrm flipH="1">
            <a:off x="4732868" y="3124199"/>
            <a:ext cx="821264" cy="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9531FBBF-ED84-47ED-BA98-E81E576556C1}"/>
              </a:ext>
            </a:extLst>
          </p:cNvPr>
          <p:cNvSpPr/>
          <p:nvPr/>
        </p:nvSpPr>
        <p:spPr>
          <a:xfrm>
            <a:off x="1611835" y="2836329"/>
            <a:ext cx="1083736" cy="57573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배경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디자인</a:t>
            </a:r>
          </a:p>
        </p:txBody>
      </p: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82C07DD7-51CC-433B-B353-00CF88C03CDE}"/>
              </a:ext>
            </a:extLst>
          </p:cNvPr>
          <p:cNvCxnSpPr>
            <a:stCxn id="94" idx="1"/>
            <a:endCxn id="97" idx="3"/>
          </p:cNvCxnSpPr>
          <p:nvPr/>
        </p:nvCxnSpPr>
        <p:spPr>
          <a:xfrm flipH="1" flipV="1">
            <a:off x="2695571" y="3124196"/>
            <a:ext cx="953561" cy="3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D33B3112-5EBE-49E3-9F25-AF6CF4D0E1BD}"/>
              </a:ext>
            </a:extLst>
          </p:cNvPr>
          <p:cNvSpPr/>
          <p:nvPr/>
        </p:nvSpPr>
        <p:spPr>
          <a:xfrm>
            <a:off x="1611835" y="1731425"/>
            <a:ext cx="1083736" cy="57573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몬스터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디자인</a:t>
            </a:r>
          </a:p>
        </p:txBody>
      </p: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E091469D-4E6C-4E60-8782-BBDD7A436926}"/>
              </a:ext>
            </a:extLst>
          </p:cNvPr>
          <p:cNvCxnSpPr>
            <a:stCxn id="97" idx="0"/>
            <a:endCxn id="100" idx="2"/>
          </p:cNvCxnSpPr>
          <p:nvPr/>
        </p:nvCxnSpPr>
        <p:spPr>
          <a:xfrm flipV="1">
            <a:off x="2153703" y="2307159"/>
            <a:ext cx="0" cy="52917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DA9B112A-4B85-40ED-87EE-0203F523D805}"/>
              </a:ext>
            </a:extLst>
          </p:cNvPr>
          <p:cNvCxnSpPr/>
          <p:nvPr/>
        </p:nvCxnSpPr>
        <p:spPr>
          <a:xfrm>
            <a:off x="8542868" y="4428063"/>
            <a:ext cx="2793999" cy="50803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625BA9E8-910A-42A6-B039-02BAED68003B}"/>
              </a:ext>
            </a:extLst>
          </p:cNvPr>
          <p:cNvCxnSpPr>
            <a:cxnSpLocks/>
          </p:cNvCxnSpPr>
          <p:nvPr/>
        </p:nvCxnSpPr>
        <p:spPr>
          <a:xfrm flipV="1">
            <a:off x="11336867" y="973667"/>
            <a:ext cx="0" cy="3505199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연결선: 꺾임 111">
            <a:extLst>
              <a:ext uri="{FF2B5EF4-FFF2-40B4-BE49-F238E27FC236}">
                <a16:creationId xmlns:a16="http://schemas.microsoft.com/office/drawing/2014/main" id="{DEA619C0-A14E-40DB-B231-7BD5C3D1589E}"/>
              </a:ext>
            </a:extLst>
          </p:cNvPr>
          <p:cNvCxnSpPr>
            <a:endCxn id="100" idx="0"/>
          </p:cNvCxnSpPr>
          <p:nvPr/>
        </p:nvCxnSpPr>
        <p:spPr>
          <a:xfrm rot="10800000" flipV="1">
            <a:off x="2153703" y="973667"/>
            <a:ext cx="9183164" cy="757758"/>
          </a:xfrm>
          <a:prstGeom prst="bentConnector2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연결선: 꺾임 117">
            <a:extLst>
              <a:ext uri="{FF2B5EF4-FFF2-40B4-BE49-F238E27FC236}">
                <a16:creationId xmlns:a16="http://schemas.microsoft.com/office/drawing/2014/main" id="{D16F81B9-1711-42E0-8CC0-91C33058ABAD}"/>
              </a:ext>
            </a:extLst>
          </p:cNvPr>
          <p:cNvCxnSpPr>
            <a:stCxn id="100" idx="1"/>
            <a:endCxn id="85" idx="0"/>
          </p:cNvCxnSpPr>
          <p:nvPr/>
        </p:nvCxnSpPr>
        <p:spPr>
          <a:xfrm rot="10800000" flipV="1">
            <a:off x="1033457" y="2019291"/>
            <a:ext cx="578379" cy="1993907"/>
          </a:xfrm>
          <a:prstGeom prst="bentConnector2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>
            <a:extLst>
              <a:ext uri="{FF2B5EF4-FFF2-40B4-BE49-F238E27FC236}">
                <a16:creationId xmlns:a16="http://schemas.microsoft.com/office/drawing/2014/main" id="{564489F8-68ED-440A-BAD7-87EDA0DC3101}"/>
              </a:ext>
            </a:extLst>
          </p:cNvPr>
          <p:cNvCxnSpPr>
            <a:stCxn id="97" idx="1"/>
          </p:cNvCxnSpPr>
          <p:nvPr/>
        </p:nvCxnSpPr>
        <p:spPr>
          <a:xfrm flipH="1">
            <a:off x="1033455" y="3124196"/>
            <a:ext cx="578380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E63342FD-311B-4C7D-BB9A-F0CDDC0C8351}"/>
              </a:ext>
            </a:extLst>
          </p:cNvPr>
          <p:cNvCxnSpPr/>
          <p:nvPr/>
        </p:nvCxnSpPr>
        <p:spPr>
          <a:xfrm>
            <a:off x="5867400" y="3412063"/>
            <a:ext cx="0" cy="300569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연결선: 꺾임 128">
            <a:extLst>
              <a:ext uri="{FF2B5EF4-FFF2-40B4-BE49-F238E27FC236}">
                <a16:creationId xmlns:a16="http://schemas.microsoft.com/office/drawing/2014/main" id="{5149E93F-14D6-4EBE-9E27-455BA1F4BD08}"/>
              </a:ext>
            </a:extLst>
          </p:cNvPr>
          <p:cNvCxnSpPr>
            <a:endCxn id="67" idx="0"/>
          </p:cNvCxnSpPr>
          <p:nvPr/>
        </p:nvCxnSpPr>
        <p:spPr>
          <a:xfrm rot="10800000" flipV="1">
            <a:off x="4397374" y="3712632"/>
            <a:ext cx="1470026" cy="292100"/>
          </a:xfrm>
          <a:prstGeom prst="bentConnector2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73317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56E490-AE41-4FF7-9381-D73D9BB87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무기 설정 </a:t>
            </a:r>
            <a:r>
              <a:rPr lang="en-US" altLang="ko-KR" dirty="0"/>
              <a:t>– </a:t>
            </a:r>
            <a:r>
              <a:rPr lang="ko-KR" altLang="en-US" dirty="0"/>
              <a:t>총기류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248605-F509-47DB-BA41-293C5C2BDD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시작 무기 </a:t>
            </a:r>
            <a:r>
              <a:rPr lang="en-US" altLang="ko-KR" dirty="0"/>
              <a:t>: </a:t>
            </a:r>
            <a:r>
              <a:rPr lang="ko-KR" altLang="en-US" dirty="0"/>
              <a:t>권총</a:t>
            </a:r>
            <a:endParaRPr lang="en-US" altLang="ko-KR" dirty="0"/>
          </a:p>
          <a:p>
            <a:r>
              <a:rPr lang="ko-KR" altLang="en-US" dirty="0"/>
              <a:t>좀비를 죽이면 일정 확률로 총기부품 아이템을 드랍</a:t>
            </a:r>
            <a:endParaRPr lang="en-US" altLang="ko-KR" dirty="0"/>
          </a:p>
          <a:p>
            <a:r>
              <a:rPr lang="ko-KR" altLang="en-US" dirty="0"/>
              <a:t>총기부품 아이템 개수에 따라 소총</a:t>
            </a:r>
            <a:r>
              <a:rPr lang="en-US" altLang="ko-KR" dirty="0"/>
              <a:t>, </a:t>
            </a:r>
            <a:r>
              <a:rPr lang="ko-KR" altLang="en-US" dirty="0"/>
              <a:t>기관총 등의 무기 제작가능</a:t>
            </a:r>
            <a:endParaRPr lang="en-US" altLang="ko-KR" dirty="0"/>
          </a:p>
          <a:p>
            <a:r>
              <a:rPr lang="ko-KR" altLang="en-US" dirty="0"/>
              <a:t>총알 역시 좀비 처치 시 일정 확률로 드랍</a:t>
            </a:r>
            <a:endParaRPr lang="en-US" altLang="ko-KR" dirty="0"/>
          </a:p>
          <a:p>
            <a:r>
              <a:rPr lang="ko-KR" altLang="en-US" dirty="0"/>
              <a:t>모든 총들은 동일한 총알이 들어간다</a:t>
            </a:r>
            <a:endParaRPr lang="en-US" altLang="ko-KR" dirty="0"/>
          </a:p>
          <a:p>
            <a:r>
              <a:rPr lang="ko-KR" altLang="en-US" dirty="0"/>
              <a:t>일정 총알을 소비하여 무기 업그레이드 가능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ko-KR" altLang="en-US" b="1" dirty="0"/>
              <a:t>전투 이펙트</a:t>
            </a:r>
            <a:endParaRPr lang="en-US" altLang="ko-KR" b="1" dirty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dirty="0"/>
              <a:t>일반적인 총기 이펙트 사용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359304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433E5C-B2E6-4079-B0D6-C9640C13E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전투 컨셉트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5B5F5E-C170-442B-B7A8-7489F67C73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다가오는 수많은 좀비들을 죽이며 살아남는 </a:t>
            </a:r>
            <a:r>
              <a:rPr lang="ko-KR" altLang="en-US" dirty="0" err="1"/>
              <a:t>핵앤슬래쉬</a:t>
            </a:r>
            <a:r>
              <a:rPr lang="ko-KR" altLang="en-US" dirty="0"/>
              <a:t> </a:t>
            </a:r>
            <a:r>
              <a:rPr lang="en-US" altLang="ko-KR" dirty="0"/>
              <a:t>+ </a:t>
            </a:r>
            <a:r>
              <a:rPr lang="ko-KR" altLang="en-US" dirty="0"/>
              <a:t>생존</a:t>
            </a:r>
            <a:endParaRPr lang="en-US" altLang="ko-KR" dirty="0"/>
          </a:p>
          <a:p>
            <a:r>
              <a:rPr lang="ko-KR" altLang="en-US" dirty="0"/>
              <a:t>좀비를 죽이면 플레이어의 경험치가 증가한다</a:t>
            </a:r>
            <a:endParaRPr lang="en-US" altLang="ko-KR" dirty="0"/>
          </a:p>
          <a:p>
            <a:r>
              <a:rPr lang="ko-KR" altLang="en-US" dirty="0"/>
              <a:t>경험치가 높을 수록 사용 가능한 스킬이 증가한다</a:t>
            </a:r>
            <a:endParaRPr lang="en-US" altLang="ko-KR" dirty="0"/>
          </a:p>
          <a:p>
            <a:r>
              <a:rPr lang="ko-KR" altLang="en-US" dirty="0"/>
              <a:t>좀비들은 총기부품아이템과 총알을 </a:t>
            </a:r>
            <a:r>
              <a:rPr lang="ko-KR" altLang="en-US" dirty="0" err="1"/>
              <a:t>드랍한다</a:t>
            </a:r>
            <a:endParaRPr lang="en-US" altLang="ko-KR" dirty="0"/>
          </a:p>
          <a:p>
            <a:r>
              <a:rPr lang="ko-KR" altLang="en-US" dirty="0"/>
              <a:t>일정한 총알을 소비하여 무기 데미지를 업그레이드한다</a:t>
            </a:r>
            <a:endParaRPr lang="en-US" altLang="ko-KR" dirty="0"/>
          </a:p>
          <a:p>
            <a:r>
              <a:rPr lang="ko-KR" altLang="en-US" dirty="0"/>
              <a:t>총알과 체력관리를 잘 하는 것이 중요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39534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05B461-1A30-43C0-8C22-2441AAF0E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몬스터 콘셉트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E79AB7-AED0-4F10-B100-44161B11D1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좀비</a:t>
            </a:r>
            <a:endParaRPr lang="en-US" altLang="ko-KR" dirty="0"/>
          </a:p>
          <a:p>
            <a:pPr lvl="1"/>
            <a:r>
              <a:rPr lang="ko-KR" altLang="en-US" dirty="0"/>
              <a:t>지능이 거의 없으며 시각과 청각을 이용하여 생존자를 추적</a:t>
            </a:r>
            <a:endParaRPr lang="en-US" altLang="ko-KR" dirty="0"/>
          </a:p>
          <a:p>
            <a:pPr lvl="1"/>
            <a:r>
              <a:rPr lang="ko-KR" altLang="en-US" dirty="0"/>
              <a:t>체액에는 좀비 바이러스가 있어 물리면 </a:t>
            </a:r>
            <a:r>
              <a:rPr lang="en-US" altLang="ko-KR" dirty="0"/>
              <a:t>30</a:t>
            </a:r>
            <a:r>
              <a:rPr lang="ko-KR" altLang="en-US" dirty="0"/>
              <a:t>분 안에 좀비로 변한다</a:t>
            </a:r>
            <a:endParaRPr lang="en-US" altLang="ko-KR" dirty="0"/>
          </a:p>
          <a:p>
            <a:pPr lvl="1"/>
            <a:r>
              <a:rPr lang="ko-KR" altLang="en-US" dirty="0"/>
              <a:t>대부분 걷기밖에 못하나</a:t>
            </a:r>
            <a:r>
              <a:rPr lang="en-US" altLang="ko-KR" dirty="0"/>
              <a:t>, </a:t>
            </a:r>
            <a:r>
              <a:rPr lang="ko-KR" altLang="en-US" dirty="0"/>
              <a:t>일부 뛰어다니는 좀비도 존재</a:t>
            </a:r>
            <a:endParaRPr lang="en-US" altLang="ko-KR" dirty="0"/>
          </a:p>
          <a:p>
            <a:pPr lvl="1"/>
            <a:r>
              <a:rPr lang="ko-KR" altLang="en-US" dirty="0"/>
              <a:t>쉽게 죽일 수 있다</a:t>
            </a:r>
            <a:endParaRPr lang="en-US" altLang="ko-KR" dirty="0"/>
          </a:p>
          <a:p>
            <a:pPr lvl="1"/>
            <a:r>
              <a:rPr lang="en-US" altLang="ko-KR" dirty="0"/>
              <a:t>(</a:t>
            </a:r>
            <a:r>
              <a:rPr lang="ko-KR" altLang="en-US" dirty="0"/>
              <a:t>중간</a:t>
            </a:r>
            <a:r>
              <a:rPr lang="en-US" altLang="ko-KR" dirty="0"/>
              <a:t>)</a:t>
            </a:r>
            <a:r>
              <a:rPr lang="ko-KR" altLang="en-US" dirty="0" err="1"/>
              <a:t>보스급</a:t>
            </a:r>
            <a:r>
              <a:rPr lang="ko-KR" altLang="en-US" dirty="0"/>
              <a:t> 좀비</a:t>
            </a:r>
            <a:endParaRPr lang="en-US" altLang="ko-KR" dirty="0"/>
          </a:p>
          <a:p>
            <a:pPr lvl="2"/>
            <a:r>
              <a:rPr lang="ko-KR" altLang="en-US" dirty="0"/>
              <a:t>체력과 데미지가 일반 좀비보다 매우 높다</a:t>
            </a:r>
            <a:endParaRPr lang="en-US" altLang="ko-KR" dirty="0"/>
          </a:p>
          <a:p>
            <a:pPr lvl="2"/>
            <a:r>
              <a:rPr lang="ko-KR" altLang="en-US" dirty="0"/>
              <a:t>플레이어가 위험해질 수 있는 강력한 스킬을 사용</a:t>
            </a:r>
            <a:endParaRPr lang="en-US" altLang="ko-KR" dirty="0"/>
          </a:p>
          <a:p>
            <a:pPr lvl="2"/>
            <a:r>
              <a:rPr lang="ko-KR" altLang="en-US" dirty="0"/>
              <a:t>어느정도 업그레이드가 되어있지 않으면 잡기 힘들다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697559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9E09AA-D2EA-4BAA-B0DC-86971ED32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시스템</a:t>
            </a:r>
            <a:r>
              <a:rPr lang="en-US" altLang="ko-KR" dirty="0"/>
              <a:t>(</a:t>
            </a:r>
            <a:r>
              <a:rPr lang="ko-KR" altLang="en-US" dirty="0"/>
              <a:t>플레이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D717DC-AB4B-4E38-9A4F-89DF87CCFA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각 메인 퀘스트 마다 일정 수 이상의 좀비와 목표 좀비를 잡아야 다음 메인 퀘스트가 열린다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일반 좀비들의 능력은 처음부터 끝까지 동일하며</a:t>
            </a:r>
            <a:r>
              <a:rPr lang="en-US" altLang="ko-KR" dirty="0"/>
              <a:t>, </a:t>
            </a:r>
            <a:r>
              <a:rPr lang="ko-KR" altLang="en-US" dirty="0" err="1"/>
              <a:t>스폰되는</a:t>
            </a:r>
            <a:r>
              <a:rPr lang="ko-KR" altLang="en-US" dirty="0"/>
              <a:t> 수의 차이만 존재한다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9649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AB29E9-DB6E-4FA2-AFF8-044444FE0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세계관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AA59B3-087A-4D34-A2FE-CC3944296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2022</a:t>
            </a:r>
            <a:r>
              <a:rPr lang="ko-KR" altLang="en-US" dirty="0"/>
              <a:t>년 세계 </a:t>
            </a:r>
            <a:r>
              <a:rPr lang="en-US" altLang="ko-KR" dirty="0"/>
              <a:t>3</a:t>
            </a:r>
            <a:r>
              <a:rPr lang="ko-KR" altLang="en-US" dirty="0"/>
              <a:t>차 대전이 일어나고 </a:t>
            </a:r>
            <a:r>
              <a:rPr lang="en-US" altLang="ko-KR" dirty="0"/>
              <a:t>7</a:t>
            </a:r>
            <a:r>
              <a:rPr lang="ko-KR" altLang="en-US" dirty="0"/>
              <a:t>년이 지난 </a:t>
            </a:r>
            <a:r>
              <a:rPr lang="en-US" altLang="ko-KR" dirty="0"/>
              <a:t>2029</a:t>
            </a:r>
            <a:r>
              <a:rPr lang="ko-KR" altLang="en-US" dirty="0"/>
              <a:t>년 현재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/>
              <a:t>전 세계는 전쟁으로 인해 폐허가 되었고</a:t>
            </a:r>
            <a:r>
              <a:rPr lang="en-US" altLang="ko-KR" dirty="0"/>
              <a:t>,</a:t>
            </a:r>
            <a:r>
              <a:rPr lang="ko-KR" altLang="en-US" dirty="0"/>
              <a:t> 인류의 </a:t>
            </a:r>
            <a:r>
              <a:rPr lang="en-US" altLang="ko-KR" dirty="0"/>
              <a:t>3</a:t>
            </a:r>
            <a:r>
              <a:rPr lang="ko-KR" altLang="en-US" dirty="0"/>
              <a:t>분의</a:t>
            </a:r>
            <a:r>
              <a:rPr lang="en-US" altLang="ko-KR" dirty="0"/>
              <a:t>2</a:t>
            </a:r>
            <a:r>
              <a:rPr lang="ko-KR" altLang="en-US" dirty="0"/>
              <a:t>가 희생되었다</a:t>
            </a:r>
            <a:r>
              <a:rPr lang="en-US" altLang="ko-KR" dirty="0"/>
              <a:t>. </a:t>
            </a:r>
            <a:r>
              <a:rPr lang="ko-KR" altLang="en-US" dirty="0"/>
              <a:t>전쟁 중에 수많은 핵폭탄이 터졌는데</a:t>
            </a:r>
            <a:r>
              <a:rPr lang="en-US" altLang="ko-KR" dirty="0"/>
              <a:t> </a:t>
            </a:r>
            <a:r>
              <a:rPr lang="ko-KR" altLang="en-US" dirty="0"/>
              <a:t>이로 인해 치명적인 방사능이 퍼졌다</a:t>
            </a:r>
            <a:r>
              <a:rPr lang="en-US" altLang="ko-KR" dirty="0"/>
              <a:t>. </a:t>
            </a:r>
            <a:r>
              <a:rPr lang="ko-KR" altLang="en-US" dirty="0"/>
              <a:t>이에 피폭된 몇몇 사람들이 변이를 일으켜 일명 </a:t>
            </a:r>
            <a:r>
              <a:rPr lang="en-US" altLang="ko-KR" dirty="0"/>
              <a:t> ‘</a:t>
            </a:r>
            <a:r>
              <a:rPr lang="ko-KR" altLang="en-US" dirty="0"/>
              <a:t>좀비</a:t>
            </a:r>
            <a:r>
              <a:rPr lang="en-US" altLang="ko-KR" dirty="0"/>
              <a:t>’</a:t>
            </a:r>
            <a:r>
              <a:rPr lang="ko-KR" altLang="en-US" dirty="0"/>
              <a:t>가 되었고</a:t>
            </a:r>
            <a:r>
              <a:rPr lang="en-US" altLang="ko-KR" dirty="0"/>
              <a:t>, </a:t>
            </a:r>
            <a:r>
              <a:rPr lang="ko-KR" altLang="en-US" dirty="0"/>
              <a:t>살아남은 사람들 대부분은 좀비에게 쫓기다가 죽거나 물려 좀비가 되었다</a:t>
            </a:r>
            <a:r>
              <a:rPr lang="en-US" altLang="ko-KR" dirty="0"/>
              <a:t>. </a:t>
            </a:r>
            <a:r>
              <a:rPr lang="ko-KR" altLang="en-US" dirty="0"/>
              <a:t>인류는 멸망하기 직전에 이르렀다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1427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ECAF4F-1B21-4848-8FC6-D96B9AAE4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스토리 </a:t>
            </a:r>
            <a:r>
              <a:rPr lang="en-US" altLang="ko-KR" dirty="0"/>
              <a:t>–</a:t>
            </a:r>
            <a:r>
              <a:rPr lang="ko-KR" altLang="en-US" dirty="0"/>
              <a:t>오프닝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A87C1D-8C57-4AAC-91D5-899E404278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미군 군의관인 주인공은 전쟁 도중 부상을 입고 의식불명에 빠졌다</a:t>
            </a:r>
            <a:r>
              <a:rPr lang="en-US" altLang="ko-KR" dirty="0"/>
              <a:t>. 4</a:t>
            </a:r>
            <a:r>
              <a:rPr lang="ko-KR" altLang="en-US" dirty="0"/>
              <a:t>일이 지나고 정신을 차려보니 주변의 모든 동료들은 죽어 있었고</a:t>
            </a:r>
            <a:r>
              <a:rPr lang="en-US" altLang="ko-KR" dirty="0"/>
              <a:t>, </a:t>
            </a:r>
            <a:r>
              <a:rPr lang="ko-KR" altLang="en-US" dirty="0"/>
              <a:t>시체는 끔찍하게 훼손되어 있었다</a:t>
            </a:r>
            <a:r>
              <a:rPr lang="en-US" altLang="ko-KR" dirty="0"/>
              <a:t>. </a:t>
            </a:r>
            <a:r>
              <a:rPr lang="ko-KR" altLang="en-US" dirty="0"/>
              <a:t>그는 살아남기 위해 전투식량을 먹고있었는데</a:t>
            </a:r>
            <a:r>
              <a:rPr lang="en-US" altLang="ko-KR" dirty="0"/>
              <a:t>, </a:t>
            </a:r>
            <a:r>
              <a:rPr lang="ko-KR" altLang="en-US" dirty="0"/>
              <a:t>시체 중 하나가 갑자기 일어나 그의 어깨를 물었다</a:t>
            </a:r>
            <a:r>
              <a:rPr lang="en-US" altLang="ko-KR" dirty="0"/>
              <a:t>. </a:t>
            </a:r>
            <a:r>
              <a:rPr lang="ko-KR" altLang="en-US" dirty="0"/>
              <a:t>치열한 사투 끝에 주인공은 좀비를 죽이는데 성공했고</a:t>
            </a:r>
            <a:r>
              <a:rPr lang="en-US" altLang="ko-KR" dirty="0"/>
              <a:t>, </a:t>
            </a:r>
            <a:r>
              <a:rPr lang="ko-KR" altLang="en-US" dirty="0"/>
              <a:t>그는 좀비가 되지 않았다</a:t>
            </a:r>
            <a:r>
              <a:rPr lang="en-US" altLang="ko-KR" dirty="0"/>
              <a:t>. </a:t>
            </a:r>
            <a:r>
              <a:rPr lang="ko-KR" altLang="en-US" dirty="0"/>
              <a:t>상황을 파악하기 위해 무전기를 들었으나</a:t>
            </a:r>
            <a:r>
              <a:rPr lang="en-US" altLang="ko-KR" dirty="0"/>
              <a:t>, </a:t>
            </a:r>
            <a:r>
              <a:rPr lang="ko-KR" altLang="en-US" dirty="0"/>
              <a:t>돌아오는 말은 </a:t>
            </a:r>
            <a:r>
              <a:rPr lang="en-US" altLang="ko-KR" dirty="0"/>
              <a:t>‘</a:t>
            </a:r>
            <a:r>
              <a:rPr lang="ko-KR" altLang="en-US" dirty="0"/>
              <a:t>생체공학연구소</a:t>
            </a:r>
            <a:r>
              <a:rPr lang="en-US" altLang="ko-KR" dirty="0"/>
              <a:t>’</a:t>
            </a:r>
            <a:r>
              <a:rPr lang="ko-KR" altLang="en-US" dirty="0"/>
              <a:t>로 집결하여 방어하라는 명령이 기계음으로 반복될 뿐이었다</a:t>
            </a:r>
            <a:r>
              <a:rPr lang="en-US" altLang="ko-KR" dirty="0"/>
              <a:t>. </a:t>
            </a:r>
            <a:r>
              <a:rPr lang="ko-KR" altLang="en-US" dirty="0"/>
              <a:t>이 소음으로 인해 주변의 좀비들이 주인공에게 다가오고있었고</a:t>
            </a:r>
            <a:r>
              <a:rPr lang="en-US" altLang="ko-KR" dirty="0"/>
              <a:t>, </a:t>
            </a:r>
            <a:r>
              <a:rPr lang="ko-KR" altLang="en-US" dirty="0"/>
              <a:t>그는 살아남기 위해 연구소로 가기로 결정한다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6220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ECAF4F-1B21-4848-8FC6-D96B9AAE4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스토리 </a:t>
            </a:r>
            <a:r>
              <a:rPr lang="en-US" altLang="ko-KR" dirty="0"/>
              <a:t>–</a:t>
            </a:r>
            <a:r>
              <a:rPr lang="ko-KR" altLang="en-US" dirty="0"/>
              <a:t>중간보스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A87C1D-8C57-4AAC-91D5-899E404278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주인공은 무사히 전장에서 살아남아 연구실로 향하던 중 한 마을을 발견한다</a:t>
            </a:r>
            <a:r>
              <a:rPr lang="en-US" altLang="ko-KR" dirty="0"/>
              <a:t>. </a:t>
            </a:r>
            <a:r>
              <a:rPr lang="ko-KR" altLang="en-US" dirty="0"/>
              <a:t>지도를 얻기 위해 어쩔 수없이 마을에 들른 그는 수많은 좀비들과 강력한 중간보스 좀비를 마주하게 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어찌어찌 살아남은 주인공은 한 집에서 라디오와 지도를 얻었는데</a:t>
            </a:r>
            <a:r>
              <a:rPr lang="en-US" altLang="ko-KR" dirty="0"/>
              <a:t>, </a:t>
            </a:r>
            <a:r>
              <a:rPr lang="ko-KR" altLang="en-US" dirty="0"/>
              <a:t>라디오에선 좀비에게 물리면 좀비가 된다는 정보와 함께</a:t>
            </a:r>
            <a:r>
              <a:rPr lang="en-US" altLang="ko-KR" dirty="0"/>
              <a:t> ‘</a:t>
            </a:r>
            <a:r>
              <a:rPr lang="ko-KR" altLang="en-US" dirty="0"/>
              <a:t>생체공학연구소</a:t>
            </a:r>
            <a:r>
              <a:rPr lang="en-US" altLang="ko-KR" dirty="0"/>
              <a:t>’</a:t>
            </a:r>
            <a:r>
              <a:rPr lang="ko-KR" altLang="en-US" dirty="0"/>
              <a:t>에서 항체를 보유한 생존자를 찾는다는 정보를 얻는다</a:t>
            </a:r>
            <a:r>
              <a:rPr lang="en-US" altLang="ko-KR" dirty="0"/>
              <a:t>. </a:t>
            </a:r>
            <a:r>
              <a:rPr lang="ko-KR" altLang="en-US" dirty="0"/>
              <a:t>연구소에 가야할 이유가 확실해진 주인공은 다시 발길을 옮기는데</a:t>
            </a:r>
            <a:r>
              <a:rPr lang="en-US" altLang="ko-KR" dirty="0"/>
              <a:t>..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9101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ECAF4F-1B21-4848-8FC6-D96B9AAE4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스토리 </a:t>
            </a:r>
            <a:r>
              <a:rPr lang="en-US" altLang="ko-KR" dirty="0"/>
              <a:t>–</a:t>
            </a:r>
            <a:r>
              <a:rPr lang="ko-KR" altLang="en-US" dirty="0"/>
              <a:t>연구소 앞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A87C1D-8C57-4AAC-91D5-899E404278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수많은 역경을 이겨내고 간신히 살아서 연구소에 도착한 주인공이 목격한 광경은 처참했다</a:t>
            </a:r>
            <a:r>
              <a:rPr lang="en-US" altLang="ko-KR" dirty="0"/>
              <a:t>. </a:t>
            </a:r>
            <a:r>
              <a:rPr lang="ko-KR" altLang="en-US" dirty="0"/>
              <a:t>연구소 입구는 부서져 있었고</a:t>
            </a:r>
            <a:r>
              <a:rPr lang="en-US" altLang="ko-KR" dirty="0"/>
              <a:t>, </a:t>
            </a:r>
            <a:r>
              <a:rPr lang="ko-KR" altLang="en-US" dirty="0"/>
              <a:t>수많은 좀비들이 그를 향해 다가오기 시작했다</a:t>
            </a:r>
            <a:r>
              <a:rPr lang="en-US" altLang="ko-KR" dirty="0"/>
              <a:t>. </a:t>
            </a:r>
            <a:r>
              <a:rPr lang="ko-KR" altLang="en-US" dirty="0"/>
              <a:t>그리고 치명적인 </a:t>
            </a:r>
            <a:r>
              <a:rPr lang="ko-KR" altLang="en-US" dirty="0" err="1"/>
              <a:t>보스급</a:t>
            </a:r>
            <a:r>
              <a:rPr lang="ko-KR" altLang="en-US" dirty="0"/>
              <a:t> 좀비가 그를 주시하고 있었다</a:t>
            </a:r>
            <a:r>
              <a:rPr lang="en-US" altLang="ko-KR" dirty="0"/>
              <a:t>. </a:t>
            </a:r>
            <a:r>
              <a:rPr lang="ko-KR" altLang="en-US" dirty="0"/>
              <a:t>과연 주인공은 무사히 살아남아 연구소에 진입할 수 있을까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5720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ECAF4F-1B21-4848-8FC6-D96B9AAE4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스토리 </a:t>
            </a:r>
            <a:r>
              <a:rPr lang="en-US" altLang="ko-KR" dirty="0"/>
              <a:t>–</a:t>
            </a:r>
            <a:r>
              <a:rPr lang="ko-KR" altLang="en-US" dirty="0"/>
              <a:t>엔딩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A87C1D-8C57-4AAC-91D5-899E404278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보스 좀비까지 모두 죽인 주인공이 드디어 연구소에 진입하였다</a:t>
            </a:r>
            <a:r>
              <a:rPr lang="en-US" altLang="ko-KR" dirty="0"/>
              <a:t>. </a:t>
            </a:r>
            <a:r>
              <a:rPr lang="ko-KR" altLang="en-US" dirty="0"/>
              <a:t>하지만 그곳 역시 좀비들이 점령하고 있었다</a:t>
            </a:r>
            <a:r>
              <a:rPr lang="en-US" altLang="ko-KR" dirty="0"/>
              <a:t>. </a:t>
            </a:r>
            <a:r>
              <a:rPr lang="ko-KR" altLang="en-US" dirty="0"/>
              <a:t>하나 둘 좀비들을 처치하면서 연구소를 탐색하던 주인공은 한 방에서 생존자 </a:t>
            </a:r>
            <a:r>
              <a:rPr lang="en-US" altLang="ko-KR" dirty="0"/>
              <a:t>3</a:t>
            </a:r>
            <a:r>
              <a:rPr lang="ko-KR" altLang="en-US" dirty="0"/>
              <a:t>명을 발견하게 되었고</a:t>
            </a:r>
            <a:r>
              <a:rPr lang="en-US" altLang="ko-KR" dirty="0"/>
              <a:t>, </a:t>
            </a:r>
            <a:r>
              <a:rPr lang="ko-KR" altLang="en-US" dirty="0"/>
              <a:t>그들은 연구소장과 그의 연구원들이었다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마침내 주인공은 자신의 혈청을 뽑아 그들에게 건네 주었고</a:t>
            </a:r>
            <a:r>
              <a:rPr lang="en-US" altLang="ko-KR" dirty="0"/>
              <a:t>, </a:t>
            </a:r>
            <a:r>
              <a:rPr lang="ko-KR" altLang="en-US" dirty="0"/>
              <a:t>연구원들은 그 혈청으로 백신을 만들어내는데 성공한다</a:t>
            </a:r>
            <a:r>
              <a:rPr lang="en-US" altLang="ko-KR" dirty="0"/>
              <a:t>. -fin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2372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883339-FEDF-4626-B3AF-AA02BF282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메인 퀘스트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C4E602-A0EB-4B0A-AB89-C1AEC3BBB7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폐허가 된 전장에서 좀비로부터 살아남아라</a:t>
            </a:r>
            <a:endParaRPr lang="en-US" altLang="ko-KR" dirty="0"/>
          </a:p>
          <a:p>
            <a:r>
              <a:rPr lang="ko-KR" altLang="en-US" dirty="0"/>
              <a:t>폐허가 된 마을에서 중간보스를 죽이고 살아남아라</a:t>
            </a:r>
            <a:endParaRPr lang="en-US" altLang="ko-KR" dirty="0"/>
          </a:p>
          <a:p>
            <a:r>
              <a:rPr lang="ko-KR" altLang="en-US" dirty="0"/>
              <a:t>연구실에 무사히 도착해라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ko-KR" altLang="en-US" b="1" dirty="0"/>
              <a:t>퀘스트 대사</a:t>
            </a:r>
            <a:endParaRPr lang="en-US" altLang="ko-KR" b="1" dirty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dirty="0"/>
              <a:t>각 메인 퀘스트가 끝날 때 마다 주인공의 독백으로 진행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783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702727-C23D-45EC-B320-4D42F2DCD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지역 설정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8305CD-2DA9-4D0E-9920-5F6AF3F7FA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폐허가 된 전장</a:t>
            </a:r>
            <a:endParaRPr lang="en-US" altLang="ko-KR" dirty="0"/>
          </a:p>
          <a:p>
            <a:pPr lvl="1"/>
            <a:r>
              <a:rPr lang="ko-KR" altLang="en-US" dirty="0"/>
              <a:t>군인들의 시체가 널브러져 있다</a:t>
            </a:r>
            <a:endParaRPr lang="en-US" altLang="ko-KR" dirty="0"/>
          </a:p>
          <a:p>
            <a:pPr lvl="1"/>
            <a:r>
              <a:rPr lang="ko-KR" altLang="en-US" dirty="0"/>
              <a:t>여러 군용품이 흩어져 플레이어의 움직임을 방해한다</a:t>
            </a:r>
            <a:endParaRPr lang="en-US" altLang="ko-KR" dirty="0"/>
          </a:p>
          <a:p>
            <a:r>
              <a:rPr lang="ko-KR" altLang="en-US" dirty="0"/>
              <a:t>폐허가 된 마을</a:t>
            </a:r>
            <a:endParaRPr lang="en-US" altLang="ko-KR" dirty="0"/>
          </a:p>
          <a:p>
            <a:pPr lvl="1"/>
            <a:r>
              <a:rPr lang="ko-KR" altLang="en-US" dirty="0"/>
              <a:t>건물들이 무너져 있다</a:t>
            </a:r>
            <a:r>
              <a:rPr lang="en-US" altLang="ko-KR" dirty="0"/>
              <a:t>	</a:t>
            </a:r>
          </a:p>
          <a:p>
            <a:pPr lvl="1"/>
            <a:r>
              <a:rPr lang="ko-KR" altLang="en-US" dirty="0"/>
              <a:t>거리에 핏자국이 즐비하다</a:t>
            </a:r>
            <a:endParaRPr lang="en-US" altLang="ko-KR" dirty="0"/>
          </a:p>
          <a:p>
            <a:pPr lvl="1"/>
            <a:r>
              <a:rPr lang="ko-KR" altLang="en-US" dirty="0"/>
              <a:t>차량 등의 장애물이 플레이어의 움직임을 방해한다</a:t>
            </a:r>
            <a:endParaRPr lang="en-US" altLang="ko-KR" dirty="0"/>
          </a:p>
          <a:p>
            <a:r>
              <a:rPr lang="ko-KR" altLang="en-US" dirty="0"/>
              <a:t>연구소 앞</a:t>
            </a:r>
            <a:endParaRPr lang="en-US" altLang="ko-KR" dirty="0"/>
          </a:p>
          <a:p>
            <a:pPr lvl="1"/>
            <a:r>
              <a:rPr lang="ko-KR" altLang="en-US" dirty="0"/>
              <a:t>수많은 </a:t>
            </a:r>
            <a:r>
              <a:rPr lang="ko-KR" altLang="en-US" dirty="0" err="1"/>
              <a:t>바리게이트가</a:t>
            </a:r>
            <a:r>
              <a:rPr lang="ko-KR" altLang="en-US" dirty="0"/>
              <a:t> 플레이어의 움직임을 방해한다</a:t>
            </a:r>
            <a:endParaRPr lang="en-US" altLang="ko-KR" dirty="0"/>
          </a:p>
          <a:p>
            <a:pPr lvl="1"/>
            <a:r>
              <a:rPr lang="ko-KR" altLang="en-US" dirty="0"/>
              <a:t>엄청난 수의 좀비 떼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94450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7F0FCD-1A21-4658-8D95-7592F9721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캐릭터 설정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3EEAC1-57EE-4E15-B18C-A47B97BAB7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전투경험과 의술이 뛰어난 군의관</a:t>
            </a:r>
            <a:endParaRPr lang="en-US" altLang="ko-KR" dirty="0"/>
          </a:p>
          <a:p>
            <a:r>
              <a:rPr lang="ko-KR" altLang="en-US" dirty="0"/>
              <a:t>모든 무기를 잘 다룸</a:t>
            </a:r>
            <a:endParaRPr lang="en-US" altLang="ko-KR" dirty="0"/>
          </a:p>
          <a:p>
            <a:r>
              <a:rPr lang="ko-KR" altLang="en-US" dirty="0"/>
              <a:t>자기 자신을 치유할 수 있는 스킬을 보유</a:t>
            </a:r>
            <a:endParaRPr lang="en-US" altLang="ko-KR" dirty="0"/>
          </a:p>
          <a:p>
            <a:r>
              <a:rPr lang="ko-KR" altLang="en-US" dirty="0"/>
              <a:t>좀비에게 물려도 감염되지 않는 슈퍼항체를 소유</a:t>
            </a:r>
            <a:endParaRPr lang="en-US" altLang="ko-KR" dirty="0"/>
          </a:p>
          <a:p>
            <a:pPr lvl="1"/>
            <a:r>
              <a:rPr lang="ko-KR" altLang="en-US" dirty="0"/>
              <a:t>체력은 소모된다</a:t>
            </a:r>
            <a:endParaRPr lang="en-US" altLang="ko-KR" dirty="0"/>
          </a:p>
          <a:p>
            <a:r>
              <a:rPr lang="ko-KR" altLang="en-US" dirty="0"/>
              <a:t>레벨업을 하면서 특정 레벨마다 사용가능한 스킬이 늘어난다</a:t>
            </a:r>
          </a:p>
        </p:txBody>
      </p:sp>
    </p:spTree>
    <p:extLst>
      <p:ext uri="{BB962C8B-B14F-4D97-AF65-F5344CB8AC3E}">
        <p14:creationId xmlns:p14="http://schemas.microsoft.com/office/powerpoint/2010/main" val="27101582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638</Words>
  <Application>Microsoft Office PowerPoint</Application>
  <PresentationFormat>와이드스크린</PresentationFormat>
  <Paragraphs>98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PowerPoint 프레젠테이션</vt:lpstr>
      <vt:lpstr>세계관</vt:lpstr>
      <vt:lpstr>스토리 –오프닝</vt:lpstr>
      <vt:lpstr>스토리 –중간보스</vt:lpstr>
      <vt:lpstr>스토리 –연구소 앞</vt:lpstr>
      <vt:lpstr>스토리 –엔딩</vt:lpstr>
      <vt:lpstr>메인 퀘스트</vt:lpstr>
      <vt:lpstr>지역 설정</vt:lpstr>
      <vt:lpstr>캐릭터 설정</vt:lpstr>
      <vt:lpstr>무기 설정 – 총기류</vt:lpstr>
      <vt:lpstr>전투 컨셉트</vt:lpstr>
      <vt:lpstr>몬스터 콘셉트</vt:lpstr>
      <vt:lpstr>시스템(플레이)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장 윤제</dc:creator>
  <cp:lastModifiedBy>장 윤제</cp:lastModifiedBy>
  <cp:revision>4</cp:revision>
  <dcterms:created xsi:type="dcterms:W3CDTF">2022-04-29T09:45:47Z</dcterms:created>
  <dcterms:modified xsi:type="dcterms:W3CDTF">2022-05-12T06:28:25Z</dcterms:modified>
</cp:coreProperties>
</file>