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14" r:id="rId14"/>
    <p:sldId id="315" r:id="rId15"/>
    <p:sldId id="316" r:id="rId16"/>
    <p:sldId id="318" r:id="rId17"/>
    <p:sldId id="317" r:id="rId18"/>
    <p:sldId id="300" r:id="rId19"/>
    <p:sldId id="301" r:id="rId20"/>
    <p:sldId id="266" r:id="rId21"/>
    <p:sldId id="284" r:id="rId22"/>
    <p:sldId id="285" r:id="rId23"/>
    <p:sldId id="287" r:id="rId24"/>
    <p:sldId id="302" r:id="rId25"/>
    <p:sldId id="305" r:id="rId26"/>
    <p:sldId id="310" r:id="rId27"/>
    <p:sldId id="311" r:id="rId28"/>
    <p:sldId id="312" r:id="rId29"/>
    <p:sldId id="31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4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7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4D26-BA04-488C-8F57-1D5D3289CDF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08AF-F7C3-4D29-9813-D1B1CFA2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Script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를 담는 그릇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Class(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클래스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24" y="4533477"/>
            <a:ext cx="48006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96524" y="5069357"/>
            <a:ext cx="2256284" cy="159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51" y="1866240"/>
            <a:ext cx="3622273" cy="21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s://search.pstatic.net/common/?src=http%3A%2F%2Fshop1.phinf.naver.net%2F20220223_140%2F16455895484675xJwJ_JPEG%2F46725376280395676_1587230648.jp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35" y="1482273"/>
            <a:ext cx="2930485" cy="29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77" y="1707362"/>
            <a:ext cx="3341845" cy="50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개발의 기본 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06753" y="6216420"/>
            <a:ext cx="21602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>
          <a:xfrm flipH="1" flipV="1">
            <a:off x="5231905" y="2492896"/>
            <a:ext cx="454969" cy="37235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개발의 기본 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1" y="1844824"/>
            <a:ext cx="528623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29381" y="4273932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변수의 선언방식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243" y="4797153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Public    </a:t>
            </a:r>
            <a:r>
              <a:rPr lang="en-US" altLang="ko-KR" sz="36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   A    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7250" y="5343600"/>
            <a:ext cx="512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마침표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9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1" y="1772816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함수의 역할과 구조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그리고 함수의 종류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676" y="2296037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Public    void    Move    (   )    {    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284248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전달값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실행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구문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3767"/>
              </p:ext>
            </p:extLst>
          </p:nvPr>
        </p:nvGraphicFramePr>
        <p:xfrm>
          <a:off x="1775520" y="3501008"/>
          <a:ext cx="8712968" cy="259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실행조건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특정 시점에 따라</a:t>
                      </a:r>
                      <a:endParaRPr lang="en-US" altLang="ko-KR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자동으로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일반함수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기본제공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1" y="1772816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함수의 역할과 구조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그리고 함수의 종류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676" y="2296037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Public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   void    Move    (   )    {    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284248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전달값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실행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구문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3767"/>
              </p:ext>
            </p:extLst>
          </p:nvPr>
        </p:nvGraphicFramePr>
        <p:xfrm>
          <a:off x="1775520" y="3501008"/>
          <a:ext cx="8712968" cy="259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실행조건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특정 시점에 따라</a:t>
                      </a:r>
                      <a:endParaRPr lang="en-US" altLang="ko-KR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자동으로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일반함수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기본제공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1" y="1772816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함수의 역할과 구조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그리고 함수의 종류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676" y="2296037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Public    </a:t>
            </a:r>
            <a:r>
              <a:rPr lang="en-US" altLang="ko-KR" sz="3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   Move    (   )    {    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284248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전달값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실행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구문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3767"/>
              </p:ext>
            </p:extLst>
          </p:nvPr>
        </p:nvGraphicFramePr>
        <p:xfrm>
          <a:off x="1775520" y="3501008"/>
          <a:ext cx="8712968" cy="259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실행조건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특정 시점에 따라</a:t>
                      </a:r>
                      <a:endParaRPr lang="en-US" altLang="ko-KR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자동으로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일반함수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기본제공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1" y="1772816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함수의 역할과 구조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그리고 함수의 종류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676" y="2296037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Public    void    </a:t>
            </a:r>
            <a:r>
              <a:rPr lang="en-US" altLang="ko-KR" sz="3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Move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   (   )    {    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284248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전달값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실행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구문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3767"/>
              </p:ext>
            </p:extLst>
          </p:nvPr>
        </p:nvGraphicFramePr>
        <p:xfrm>
          <a:off x="1775520" y="3501008"/>
          <a:ext cx="8712968" cy="259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실행조건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특정 시점에 따라</a:t>
                      </a:r>
                      <a:endParaRPr lang="en-US" altLang="ko-KR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자동으로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일반함수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기본제공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1" y="1772816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함수의 역할과 구조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그리고 함수의 종류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676" y="2296037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Public    void    Move    </a:t>
            </a:r>
            <a:r>
              <a:rPr lang="en-US" altLang="ko-KR" sz="3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   )    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{    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284248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전달값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실행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구문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3767"/>
              </p:ext>
            </p:extLst>
          </p:nvPr>
        </p:nvGraphicFramePr>
        <p:xfrm>
          <a:off x="1775520" y="3501008"/>
          <a:ext cx="8712968" cy="259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실행조건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특정 시점에 따라</a:t>
                      </a:r>
                      <a:endParaRPr lang="en-US" altLang="ko-KR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자동으로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일반함수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기본제공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0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1" y="1772816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함수의 역할과 구조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그리고 함수의 종류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676" y="2296037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Public    void    Move    (   )    </a:t>
            </a:r>
            <a:r>
              <a:rPr lang="en-US" altLang="ko-KR" sz="3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{    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284248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사용권한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전달값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실행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구문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23767"/>
              </p:ext>
            </p:extLst>
          </p:nvPr>
        </p:nvGraphicFramePr>
        <p:xfrm>
          <a:off x="1775520" y="3501008"/>
          <a:ext cx="8712968" cy="259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실행조건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특정 시점에 따라</a:t>
                      </a:r>
                      <a:endParaRPr lang="en-US" altLang="ko-KR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자동으로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일반함수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기본제공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실행문으로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1092" y="1772816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선언만 해놓으면 </a:t>
            </a:r>
            <a:r>
              <a:rPr lang="ko-KR" altLang="en-US" sz="2800" dirty="0" err="1">
                <a:latin typeface="나눔고딕" pitchFamily="50" charset="-127"/>
                <a:ea typeface="나눔고딕" pitchFamily="50" charset="-127"/>
              </a:rPr>
              <a:t>자동실행되는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 시점함수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83" y="2455540"/>
            <a:ext cx="6064342" cy="378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683732" y="3861048"/>
            <a:ext cx="4111859" cy="196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부품을 움직이게 하는 동력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54664"/>
              </p:ext>
            </p:extLst>
          </p:nvPr>
        </p:nvGraphicFramePr>
        <p:xfrm>
          <a:off x="1703514" y="2023328"/>
          <a:ext cx="8784975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시점함수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필요</a:t>
                      </a:r>
                      <a:r>
                        <a:rPr lang="ko-KR" altLang="en-US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나눔고딕" pitchFamily="50" charset="-127"/>
                          <a:ea typeface="나눔고딕" pitchFamily="50" charset="-127"/>
                        </a:rPr>
                        <a:t>전달값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발동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Start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단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한 번 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Update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매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프레임마다 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OnEnable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Script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가 부착된 오브젝트가 활성화되는 순간마다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OnDisable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Script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가 부착된 오브젝트가 비활성화되는 순간마다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OnTriggerEnter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충돌체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Trigger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속성의 </a:t>
                      </a:r>
                      <a:r>
                        <a:rPr lang="ko-KR" altLang="en-US" sz="1400" dirty="0" err="1">
                          <a:latin typeface="나눔고딕" pitchFamily="50" charset="-127"/>
                          <a:ea typeface="나눔고딕" pitchFamily="50" charset="-127"/>
                        </a:rPr>
                        <a:t>충돌체가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 특정 오브젝트와 부딪힌 순간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OnTriggerStay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충돌체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Trigger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속성의 </a:t>
                      </a:r>
                      <a:r>
                        <a:rPr lang="ko-KR" altLang="en-US" sz="1400" dirty="0" err="1">
                          <a:latin typeface="나눔고딕" pitchFamily="50" charset="-127"/>
                          <a:ea typeface="나눔고딕" pitchFamily="50" charset="-127"/>
                        </a:rPr>
                        <a:t>충돌체의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 경우 </a:t>
                      </a:r>
                      <a:r>
                        <a:rPr lang="ko-KR" altLang="en-US" sz="1400" dirty="0" err="1">
                          <a:latin typeface="나눔고딕" pitchFamily="50" charset="-127"/>
                          <a:ea typeface="나눔고딕" pitchFamily="50" charset="-127"/>
                        </a:rPr>
                        <a:t>충돌체를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 가진 오브젝트가 계속 겹쳐있는 동안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매 프레임마다 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OnTriggerExit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충돌체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Trigger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속성의 </a:t>
                      </a:r>
                      <a:r>
                        <a:rPr lang="ko-KR" altLang="en-US" sz="1400" dirty="0" err="1">
                          <a:latin typeface="나눔고딕" pitchFamily="50" charset="-127"/>
                          <a:ea typeface="나눔고딕" pitchFamily="50" charset="-127"/>
                        </a:rPr>
                        <a:t>충돌체의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 경우 자신으로부터 특정 오브젝트가 자신의 충돌영역을 벗어나는 순간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실행 구문 안의 내용을 한 번씩 실행시킨다</a:t>
                      </a:r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Script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를 담는 그릇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Class(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클래스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83" y="2095500"/>
            <a:ext cx="6064342" cy="378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727848" y="2792897"/>
            <a:ext cx="2088232" cy="21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3732" y="3501008"/>
            <a:ext cx="4111859" cy="196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8" idx="3"/>
          </p:cNvCxnSpPr>
          <p:nvPr/>
        </p:nvCxnSpPr>
        <p:spPr>
          <a:xfrm flipV="1">
            <a:off x="6816080" y="2276872"/>
            <a:ext cx="864096" cy="6257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680176" y="2276872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80176" y="1899996"/>
            <a:ext cx="15841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</a:t>
            </a:r>
            <a:r>
              <a: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이름</a:t>
            </a:r>
          </a:p>
        </p:txBody>
      </p:sp>
      <p:cxnSp>
        <p:nvCxnSpPr>
          <p:cNvPr id="17" name="직선 연결선 16"/>
          <p:cNvCxnSpPr>
            <a:stCxn id="9" idx="3"/>
          </p:cNvCxnSpPr>
          <p:nvPr/>
        </p:nvCxnSpPr>
        <p:spPr>
          <a:xfrm flipV="1">
            <a:off x="7795590" y="4365105"/>
            <a:ext cx="1036714" cy="11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32304" y="4180438"/>
            <a:ext cx="15841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</a:t>
            </a:r>
            <a:r>
              <a: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4278" y="5877272"/>
            <a:ext cx="8130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Script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의 이름과 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class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의 이름은 일치되어야 한다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사운드를 듣는 </a:t>
            </a:r>
            <a:r>
              <a:rPr lang="ko-KR" altLang="en-US" b="1" dirty="0" smtClean="0">
                <a:solidFill>
                  <a:srgbClr val="FF0000"/>
                </a:solidFill>
              </a:rPr>
              <a:t>오디오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리스너</a:t>
            </a:r>
            <a:r>
              <a:rPr lang="en-US" altLang="ko-KR" b="1" dirty="0" smtClean="0">
                <a:solidFill>
                  <a:srgbClr val="FF0000"/>
                </a:solidFill>
              </a:rPr>
              <a:t>(Audio Listener)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사운드를 발생시키는 </a:t>
            </a:r>
            <a:r>
              <a:rPr lang="ko-KR" altLang="en-US" b="1" dirty="0" smtClean="0">
                <a:solidFill>
                  <a:srgbClr val="FF0000"/>
                </a:solidFill>
              </a:rPr>
              <a:t>오디오 소스</a:t>
            </a:r>
            <a:r>
              <a:rPr lang="en-US" altLang="ko-KR" b="1" dirty="0" smtClean="0">
                <a:solidFill>
                  <a:srgbClr val="FF0000"/>
                </a:solidFill>
              </a:rPr>
              <a:t>(Audio Source)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오디오 소스에서 사용하는 </a:t>
            </a:r>
            <a:r>
              <a:rPr lang="ko-KR" altLang="en-US" b="1" dirty="0" smtClean="0">
                <a:solidFill>
                  <a:srgbClr val="FF0000"/>
                </a:solidFill>
              </a:rPr>
              <a:t>오디오 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(Audio Clip)</a:t>
            </a:r>
          </a:p>
        </p:txBody>
      </p:sp>
    </p:spTree>
    <p:extLst>
      <p:ext uri="{BB962C8B-B14F-4D97-AF65-F5344CB8AC3E}">
        <p14:creationId xmlns:p14="http://schemas.microsoft.com/office/powerpoint/2010/main" val="1941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사운드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Plane </a:t>
            </a:r>
            <a:r>
              <a:rPr lang="ko-KR" altLang="en-US" b="1" dirty="0" smtClean="0"/>
              <a:t>오브젝트 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Sphere </a:t>
            </a:r>
            <a:r>
              <a:rPr lang="ko-KR" altLang="en-US" b="1" dirty="0" smtClean="0"/>
              <a:t>오브젝트 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Sphere </a:t>
            </a:r>
            <a:r>
              <a:rPr lang="ko-KR" altLang="en-US" b="1" dirty="0" smtClean="0"/>
              <a:t>오브젝트의 </a:t>
            </a:r>
            <a:r>
              <a:rPr lang="en-US" altLang="ko-KR" b="1" dirty="0" smtClean="0"/>
              <a:t>Position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Plane </a:t>
            </a:r>
            <a:r>
              <a:rPr lang="ko-KR" altLang="en-US" b="1" dirty="0" smtClean="0"/>
              <a:t>오브젝트 위로 설정한다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Sphere </a:t>
            </a:r>
            <a:r>
              <a:rPr lang="ko-KR" altLang="en-US" b="1" dirty="0" smtClean="0"/>
              <a:t>오브젝트 이름 변경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Ball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Ball</a:t>
            </a:r>
            <a:r>
              <a:rPr lang="ko-KR" altLang="en-US" dirty="0" smtClean="0"/>
              <a:t>을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8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사운드 적용하기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Ball</a:t>
            </a:r>
            <a:r>
              <a:rPr lang="ko-KR" altLang="en-US" b="1" dirty="0" smtClean="0">
                <a:solidFill>
                  <a:srgbClr val="FF0000"/>
                </a:solidFill>
              </a:rPr>
              <a:t>을 선택한 후 </a:t>
            </a:r>
            <a:r>
              <a:rPr lang="ko-KR" altLang="en-US" dirty="0" smtClean="0"/>
              <a:t>다음과 같이 </a:t>
            </a:r>
            <a:r>
              <a:rPr lang="ko-KR" altLang="en-US" b="1" dirty="0" smtClean="0"/>
              <a:t>컴포넌트를 추가한다</a:t>
            </a:r>
            <a:r>
              <a:rPr lang="en-US" altLang="ko-KR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Component </a:t>
            </a:r>
            <a:r>
              <a:rPr lang="en-US" altLang="ko-KR" dirty="0" smtClean="0">
                <a:sym typeface="Wingdings" panose="05000000000000000000" pitchFamily="2" charset="2"/>
              </a:rPr>
              <a:t> Audio  Audio Source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Play On Awake </a:t>
            </a:r>
            <a:r>
              <a:rPr lang="ko-KR" altLang="en-US" dirty="0" smtClean="0">
                <a:sym typeface="Wingdings" panose="05000000000000000000" pitchFamily="2" charset="2"/>
              </a:rPr>
              <a:t>옵션에 체크를 해제한다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이 옵션이 활성화 되어있다면 게임이 시작되었을 때 오디오 클립을 무조건 한 번 실행시킨다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Ding </a:t>
            </a:r>
            <a:r>
              <a:rPr lang="ko-KR" altLang="en-US" dirty="0" smtClean="0">
                <a:sym typeface="Wingdings" panose="05000000000000000000" pitchFamily="2" charset="2"/>
              </a:rPr>
              <a:t>사운드를 </a:t>
            </a:r>
            <a:r>
              <a:rPr lang="en-US" altLang="ko-KR" dirty="0" smtClean="0">
                <a:sym typeface="Wingdings" panose="05000000000000000000" pitchFamily="2" charset="2"/>
              </a:rPr>
              <a:t>Audio Clip</a:t>
            </a:r>
            <a:r>
              <a:rPr lang="ko-KR" altLang="en-US" dirty="0" smtClean="0">
                <a:sym typeface="Wingdings" panose="05000000000000000000" pitchFamily="2" charset="2"/>
              </a:rPr>
              <a:t>에 연결한다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75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사운드 적용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C# </a:t>
            </a:r>
            <a:r>
              <a:rPr lang="ko-KR" altLang="en-US" dirty="0" smtClean="0"/>
              <a:t>스크립트를 추가한다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void </a:t>
            </a:r>
            <a:r>
              <a:rPr lang="en-US" altLang="ko-KR" dirty="0" err="1" smtClean="0"/>
              <a:t>OnCollisionEnter</a:t>
            </a:r>
            <a:r>
              <a:rPr lang="en-US" altLang="ko-KR" dirty="0" smtClean="0"/>
              <a:t>(Collision collision)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GetComponent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AudioSource</a:t>
            </a:r>
            <a:r>
              <a:rPr lang="en-US" altLang="ko-KR" dirty="0" smtClean="0"/>
              <a:t>&gt;().Play();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643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사운드 적용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PlayOneShot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C# </a:t>
            </a:r>
            <a:r>
              <a:rPr lang="ko-KR" altLang="en-US" dirty="0" smtClean="0"/>
              <a:t>스크립트를 추가한다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public </a:t>
            </a:r>
            <a:r>
              <a:rPr lang="en-US" altLang="ko-KR" dirty="0" err="1" smtClean="0"/>
              <a:t>AudioClip</a:t>
            </a:r>
            <a:r>
              <a:rPr lang="en-US" altLang="ko-KR" dirty="0" smtClean="0"/>
              <a:t> clip;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void </a:t>
            </a:r>
            <a:r>
              <a:rPr lang="en-US" altLang="ko-KR" dirty="0" err="1" smtClean="0"/>
              <a:t>OnCollisionEnter</a:t>
            </a:r>
            <a:r>
              <a:rPr lang="en-US" altLang="ko-KR" dirty="0" smtClean="0"/>
              <a:t>(Collision collision)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GetComponent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AudioSource</a:t>
            </a:r>
            <a:r>
              <a:rPr lang="en-US" altLang="ko-KR" dirty="0" smtClean="0"/>
              <a:t>&gt;( ).</a:t>
            </a:r>
            <a:r>
              <a:rPr lang="en-US" altLang="ko-KR" dirty="0" err="1" smtClean="0"/>
              <a:t>PlayOneShot</a:t>
            </a:r>
            <a:r>
              <a:rPr lang="en-US" altLang="ko-KR" dirty="0" smtClean="0"/>
              <a:t>(clip, </a:t>
            </a:r>
            <a:r>
              <a:rPr lang="en-US" altLang="ko-KR" b="1" dirty="0" smtClean="0">
                <a:solidFill>
                  <a:srgbClr val="FF0000"/>
                </a:solidFill>
              </a:rPr>
              <a:t>0.8f</a:t>
            </a:r>
            <a:r>
              <a:rPr lang="en-US" altLang="ko-KR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48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활용하기 </a:t>
            </a:r>
            <a:r>
              <a:rPr lang="en-US" altLang="ko-KR" dirty="0"/>
              <a:t>- MOVE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7" y="2067719"/>
            <a:ext cx="57626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작성하기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61464" cy="4912994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899664" y="1825625"/>
            <a:ext cx="5454137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방향을 지시하는 용도로 사용할 때는 </a:t>
            </a:r>
            <a:r>
              <a:rPr lang="en-US" altLang="ko-KR" sz="2000" dirty="0"/>
              <a:t>(x, y, z) </a:t>
            </a:r>
            <a:r>
              <a:rPr lang="ko-KR" altLang="en-US" sz="2000" dirty="0"/>
              <a:t>값을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표시한다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거리를 지시하는 용도로 사용할 대는 </a:t>
            </a:r>
            <a:r>
              <a:rPr lang="en-US" altLang="ko-KR" sz="2000" dirty="0"/>
              <a:t>(x, y, z) </a:t>
            </a:r>
            <a:r>
              <a:rPr lang="ko-KR" altLang="en-US" sz="2000" dirty="0"/>
              <a:t>값을 해당 크기만큼 표시한다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362162" y="1825624"/>
            <a:ext cx="49916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5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활용하기 </a:t>
            </a:r>
            <a:r>
              <a:rPr lang="en-US" altLang="ko-KR" dirty="0"/>
              <a:t>– </a:t>
            </a:r>
            <a:r>
              <a:rPr lang="en-US" altLang="ko-KR" dirty="0" smtClean="0"/>
              <a:t>MOVE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Scene</a:t>
            </a:r>
            <a:r>
              <a:rPr lang="ko-KR" altLang="en-US" dirty="0" smtClean="0"/>
              <a:t>을 </a:t>
            </a:r>
            <a:r>
              <a:rPr lang="ko-KR" altLang="en-US" dirty="0"/>
              <a:t>저장한다</a:t>
            </a:r>
            <a:r>
              <a:rPr lang="en-US" altLang="ko-KR" dirty="0"/>
              <a:t>. </a:t>
            </a:r>
            <a:r>
              <a:rPr lang="en-US" altLang="ko-KR" dirty="0" smtClean="0"/>
              <a:t>[Move]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Cube</a:t>
            </a:r>
            <a:r>
              <a:rPr lang="ko-KR" altLang="en-US" dirty="0"/>
              <a:t>가 </a:t>
            </a:r>
            <a:r>
              <a:rPr lang="ko-KR" altLang="en-US" dirty="0" err="1"/>
              <a:t>전후좌우로</a:t>
            </a:r>
            <a:r>
              <a:rPr lang="ko-KR" altLang="en-US" dirty="0"/>
              <a:t> 움직이게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스크립트 생성하기 </a:t>
            </a:r>
            <a:r>
              <a:rPr lang="en-US" altLang="ko-KR" dirty="0"/>
              <a:t>– </a:t>
            </a:r>
            <a:r>
              <a:rPr lang="en-US" altLang="ko-KR" dirty="0" smtClean="0"/>
              <a:t>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4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public class</a:t>
            </a:r>
            <a:r>
              <a:rPr lang="en-US" altLang="ko-KR" sz="2900" b="1" dirty="0"/>
              <a:t> </a:t>
            </a:r>
            <a:r>
              <a:rPr lang="en-US" altLang="ko-KR" sz="2900" b="1" u="sng" dirty="0" smtClean="0"/>
              <a:t>Move</a:t>
            </a:r>
            <a:r>
              <a:rPr lang="en-US" altLang="ko-KR" sz="2900" b="1" dirty="0"/>
              <a:t> </a:t>
            </a:r>
            <a:r>
              <a:rPr lang="en-US" altLang="ko-KR" sz="2900" dirty="0"/>
              <a:t>: </a:t>
            </a:r>
            <a:r>
              <a:rPr lang="en-US" altLang="ko-KR" sz="2900" dirty="0" err="1"/>
              <a:t>MonoBehaviour</a:t>
            </a:r>
            <a:r>
              <a:rPr lang="en-US" altLang="ko-KR" sz="2900" dirty="0"/>
              <a:t> {</a:t>
            </a:r>
            <a:br>
              <a:rPr lang="en-US" altLang="ko-KR" sz="2900" dirty="0"/>
            </a:br>
            <a:r>
              <a:rPr lang="en-US" altLang="ko-KR" sz="2900" dirty="0"/>
              <a:t>	float speed = 20.0f;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       void Update () 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// </a:t>
            </a:r>
            <a:r>
              <a:rPr lang="ko-KR" altLang="en-US" sz="2900" dirty="0"/>
              <a:t>키보드 입력 스크립트</a:t>
            </a:r>
            <a:endParaRPr lang="en-US" altLang="ko-KR" sz="29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float h = </a:t>
            </a:r>
            <a:r>
              <a:rPr lang="en-US" altLang="ko-KR" sz="2900" dirty="0" err="1"/>
              <a:t>Input.GetAxis</a:t>
            </a:r>
            <a:r>
              <a:rPr lang="en-US" altLang="ko-KR" sz="2900"/>
              <a:t>(“</a:t>
            </a:r>
            <a:r>
              <a:rPr lang="en-US" altLang="ko-KR" sz="2900" smtClean="0"/>
              <a:t>Hori”);</a:t>
            </a:r>
            <a:endParaRPr lang="en-US" altLang="ko-KR" sz="29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float v = </a:t>
            </a:r>
            <a:r>
              <a:rPr lang="en-US" altLang="ko-KR" sz="2900" dirty="0" err="1"/>
              <a:t>Input.GetAxis</a:t>
            </a:r>
            <a:r>
              <a:rPr lang="en-US" altLang="ko-KR" sz="2900" dirty="0"/>
              <a:t>(“Vertical”);    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// </a:t>
            </a:r>
            <a:r>
              <a:rPr lang="ko-KR" altLang="en-US" sz="2900" dirty="0"/>
              <a:t>이동 거리 보정 스크립트</a:t>
            </a:r>
            <a:endParaRPr lang="en-US" altLang="ko-KR" sz="29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h = h * speed * </a:t>
            </a:r>
            <a:r>
              <a:rPr lang="en-US" altLang="ko-KR" sz="2900" dirty="0" err="1"/>
              <a:t>Time.deltaTime</a:t>
            </a:r>
            <a:r>
              <a:rPr lang="en-US" altLang="ko-KR" sz="29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 		v = v * speed * </a:t>
            </a:r>
            <a:r>
              <a:rPr lang="en-US" altLang="ko-KR" sz="2900" dirty="0" err="1"/>
              <a:t>Time.deltaTime</a:t>
            </a:r>
            <a:r>
              <a:rPr lang="en-US" altLang="ko-KR" sz="29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9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90186" y="1825625"/>
            <a:ext cx="6163615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001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// </a:t>
            </a:r>
            <a:r>
              <a:rPr lang="ko-KR" altLang="en-US" sz="2900" dirty="0"/>
              <a:t>실제 이동 스크립트</a:t>
            </a:r>
            <a:endParaRPr lang="en-US" altLang="ko-KR" sz="29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/>
              <a:t>		</a:t>
            </a:r>
            <a:r>
              <a:rPr lang="en-US" altLang="ko-KR" sz="2900" dirty="0" err="1"/>
              <a:t>transform.Translate</a:t>
            </a:r>
            <a:r>
              <a:rPr lang="en-US" altLang="ko-KR" sz="2900" dirty="0"/>
              <a:t>(Vector3.right * h);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transform.Translate</a:t>
            </a:r>
            <a:r>
              <a:rPr lang="en-US" altLang="ko-KR" dirty="0"/>
              <a:t>(Vector3.forward * v);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90186" y="1825625"/>
            <a:ext cx="6163615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745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스크립트의 핵심요소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변수와 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1300" y="1681644"/>
            <a:ext cx="776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사람들끼리 대화할 때 명사와 동사가 사용되듯이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유니티에서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기본되는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개념이 변수와 함수이다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539716" y="3212976"/>
            <a:ext cx="1512168" cy="15121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변수</a:t>
            </a:r>
          </a:p>
        </p:txBody>
      </p:sp>
      <p:sp>
        <p:nvSpPr>
          <p:cNvPr id="14" name="타원 13"/>
          <p:cNvSpPr/>
          <p:nvPr/>
        </p:nvSpPr>
        <p:spPr>
          <a:xfrm>
            <a:off x="7140116" y="3212976"/>
            <a:ext cx="1512168" cy="15121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4514" y="4797153"/>
            <a:ext cx="272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수치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혹은 문자 등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데이터를 넣어놓기 위해 확보해 둔 공간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20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A = 17;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914" y="4797152"/>
            <a:ext cx="2722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변수를 변화시키기 위해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컴퓨터와 사용자가 미리 정해놓은 규칙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void Update( ){ }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스크립트의 핵심요소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변수와 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539716" y="2060848"/>
            <a:ext cx="1512168" cy="15121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변수</a:t>
            </a:r>
          </a:p>
        </p:txBody>
      </p:sp>
      <p:sp>
        <p:nvSpPr>
          <p:cNvPr id="14" name="타원 13"/>
          <p:cNvSpPr/>
          <p:nvPr/>
        </p:nvSpPr>
        <p:spPr>
          <a:xfrm>
            <a:off x="7320136" y="4373488"/>
            <a:ext cx="1512168" cy="15121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1864" y="1929606"/>
            <a:ext cx="272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몸무게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체력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연애횟수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학년 등등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320136" y="2060848"/>
            <a:ext cx="1512168" cy="15121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명사</a:t>
            </a:r>
          </a:p>
        </p:txBody>
      </p:sp>
      <p:sp>
        <p:nvSpPr>
          <p:cNvPr id="10" name="타원 9"/>
          <p:cNvSpPr/>
          <p:nvPr/>
        </p:nvSpPr>
        <p:spPr>
          <a:xfrm>
            <a:off x="3539716" y="4373488"/>
            <a:ext cx="1512168" cy="15121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</a:p>
        </p:txBody>
      </p:sp>
      <p:cxnSp>
        <p:nvCxnSpPr>
          <p:cNvPr id="11" name="직선 연결선 10"/>
          <p:cNvCxnSpPr>
            <a:stCxn id="2" idx="6"/>
            <a:endCxn id="9" idx="2"/>
          </p:cNvCxnSpPr>
          <p:nvPr/>
        </p:nvCxnSpPr>
        <p:spPr>
          <a:xfrm>
            <a:off x="5051884" y="2816932"/>
            <a:ext cx="2268252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6"/>
            <a:endCxn id="14" idx="2"/>
          </p:cNvCxnSpPr>
          <p:nvPr/>
        </p:nvCxnSpPr>
        <p:spPr>
          <a:xfrm>
            <a:off x="5051884" y="5129572"/>
            <a:ext cx="226825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1864" y="4510862"/>
            <a:ext cx="27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말하다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때리다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먹다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싸다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달리다 등등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6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스크립트의 핵심요소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변수와 함수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1144" y="2420888"/>
            <a:ext cx="928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오른쪽 키가 눌리면 마법사는 오른쪽으로 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10m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움직인다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4792" y="4077072"/>
            <a:ext cx="928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오른쪽 키</a:t>
            </a:r>
            <a:r>
              <a:rPr lang="ko-KR" altLang="en-US" sz="2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ko-KR" altLang="en-US" sz="2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눌리면</a:t>
            </a:r>
            <a:r>
              <a:rPr lang="ko-KR" altLang="en-US" sz="2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마법사</a:t>
            </a:r>
            <a:r>
              <a:rPr lang="ko-KR" altLang="en-US" sz="2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ko-KR" altLang="en-US" sz="280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오른쪽</a:t>
            </a:r>
            <a:r>
              <a:rPr lang="ko-KR" altLang="en-US" sz="2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en-US" altLang="ko-KR" sz="280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10m</a:t>
            </a:r>
            <a:r>
              <a:rPr lang="en-US" altLang="ko-KR" sz="2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움직인다</a:t>
            </a:r>
            <a:r>
              <a:rPr lang="en-US" altLang="ko-KR" sz="28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1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개발의 기본 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94981"/>
              </p:ext>
            </p:extLst>
          </p:nvPr>
        </p:nvGraphicFramePr>
        <p:xfrm>
          <a:off x="1919536" y="1700808"/>
          <a:ext cx="828092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예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...-3, -2, -1, -, 1, 2, 3...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정수타입의 변수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 1, 2, 3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과 같이 정수로 떨어지는 수들을 위해 사용하는 변수의 종류이다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숫자이기에 변수 간의 크고 작음의 구분이 가능하다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float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...-0.2f, -0.1f, 0f, 0.1f, 0.2f...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소수 타입의 변수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0.1, 0.001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등 소수점 단위까지 사용해야 하는 변수의 종류이다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숫자라서 변수 간의 크고 작음의 구분이 가능하다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bool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True, False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참과 거짓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 2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가지 중 하나의 값이 들어가는 스위치와 같은 역할을 하는 변수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숫자가 아니기에 변수 간의 크고 작음의 구분은 불가능하지만 지금 활성화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비활성화에 대해서 체크를 할 수 있다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string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null, “</a:t>
                      </a:r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abc</a:t>
                      </a: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”,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“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안녕</a:t>
                      </a: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”...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숫자가 아닌 문자열을 저장하기 위한 변수 타입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화면에 텍스트를 출력하거나 텍스트가 맞는지 틀리는지 체크하는 용도로 사용한다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enum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상태값을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 문자로 표현할 수 있다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숫자를 문자로 표현할 수 있다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열거형으로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 활용되며 처음으로 설정한 문자를 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으로 정의하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며 열거상태에 따라 뒤쪽으로 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씩 </a:t>
                      </a:r>
                      <a:r>
                        <a:rPr lang="ko-KR" altLang="en-US" sz="16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증하는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값을 가진다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개발의 기본 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96186"/>
              </p:ext>
            </p:extLst>
          </p:nvPr>
        </p:nvGraphicFramePr>
        <p:xfrm>
          <a:off x="1919536" y="1700808"/>
          <a:ext cx="828092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5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예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고딕" pitchFamily="50" charset="-127"/>
                          <a:ea typeface="나눔고딕" pitchFamily="50" charset="-127"/>
                        </a:rPr>
                        <a:t>GameObject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Scene</a:t>
                      </a:r>
                      <a:r>
                        <a:rPr lang="ko-KR" altLang="en-US" baseline="0" dirty="0" err="1">
                          <a:latin typeface="나눔고딕" pitchFamily="50" charset="-127"/>
                          <a:ea typeface="나눔고딕" pitchFamily="50" charset="-127"/>
                        </a:rPr>
                        <a:t>뷰에</a:t>
                      </a:r>
                      <a:r>
                        <a:rPr lang="ko-KR" altLang="en-US" baseline="0" dirty="0">
                          <a:latin typeface="나눔고딕" pitchFamily="50" charset="-127"/>
                          <a:ea typeface="나눔고딕" pitchFamily="50" charset="-127"/>
                        </a:rPr>
                        <a:t> 있는 오브젝트</a:t>
                      </a:r>
                      <a:r>
                        <a:rPr lang="en-US" altLang="ko-KR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baseline="0" dirty="0">
                          <a:latin typeface="나눔고딕" pitchFamily="50" charset="-127"/>
                          <a:ea typeface="나눔고딕" pitchFamily="50" charset="-127"/>
                        </a:rPr>
                        <a:t>프로젝트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고딕" pitchFamily="50" charset="-127"/>
                          <a:ea typeface="나눔고딕" pitchFamily="50" charset="-127"/>
                        </a:rPr>
                        <a:t>유니티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C#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에만 존재하는 변수 타입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Scene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600" baseline="0" dirty="0" err="1">
                          <a:latin typeface="나눔고딕" pitchFamily="50" charset="-127"/>
                          <a:ea typeface="나눔고딕" pitchFamily="50" charset="-127"/>
                        </a:rPr>
                        <a:t>뷰에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존재하는 오브젝트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혹은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Project </a:t>
                      </a:r>
                      <a:r>
                        <a:rPr lang="ko-KR" altLang="en-US" sz="1600" baseline="0" dirty="0" err="1">
                          <a:latin typeface="나눔고딕" pitchFamily="50" charset="-127"/>
                          <a:ea typeface="나눔고딕" pitchFamily="50" charset="-127"/>
                        </a:rPr>
                        <a:t>뷰에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있는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Prefab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을 스크립트에서 사용하고 싶을 때 </a:t>
                      </a:r>
                      <a:r>
                        <a:rPr lang="en-US" altLang="ko-KR" sz="1600" baseline="0" dirty="0" err="1">
                          <a:latin typeface="나눔고딕" pitchFamily="50" charset="-127"/>
                          <a:ea typeface="나눔고딕" pitchFamily="50" charset="-127"/>
                        </a:rPr>
                        <a:t>GameObject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타입으로 변수를 선언해서 사용할 수 있다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Transform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Scene </a:t>
                      </a:r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뷰에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고딕" pitchFamily="50" charset="-127"/>
                          <a:ea typeface="나눔고딕" pitchFamily="50" charset="-127"/>
                        </a:rPr>
                        <a:t>좌표값을</a:t>
                      </a: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 가지고 있는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3D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를 기반으로 한 </a:t>
                      </a:r>
                      <a:r>
                        <a:rPr lang="ko-KR" altLang="en-US" sz="1600" dirty="0" err="1">
                          <a:latin typeface="나눔고딕" pitchFamily="50" charset="-127"/>
                          <a:ea typeface="나눔고딕" pitchFamily="50" charset="-127"/>
                        </a:rPr>
                        <a:t>유니티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 엔진에서 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Scene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에 존재하는 오브젝트의 좌표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고딕" pitchFamily="50" charset="-127"/>
                          <a:ea typeface="나눔고딕" pitchFamily="50" charset="-127"/>
                        </a:rPr>
                        <a:t>회전값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고딕" pitchFamily="50" charset="-127"/>
                          <a:ea typeface="나눔고딕" pitchFamily="50" charset="-127"/>
                        </a:rPr>
                        <a:t>크기를 저장하기 위한 변수 타입이다</a:t>
                      </a:r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Vector2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(0, 0), (134,234),</a:t>
                      </a:r>
                      <a:r>
                        <a:rPr lang="en-US" altLang="ko-KR" baseline="0" dirty="0">
                          <a:latin typeface="나눔고딕" pitchFamily="50" charset="-127"/>
                          <a:ea typeface="나눔고딕" pitchFamily="50" charset="-127"/>
                        </a:rPr>
                        <a:t> (-34,2)...(</a:t>
                      </a:r>
                      <a:r>
                        <a:rPr lang="en-US" altLang="ko-KR" baseline="0" dirty="0" err="1">
                          <a:latin typeface="나눔고딕" pitchFamily="50" charset="-127"/>
                          <a:ea typeface="나눔고딕" pitchFamily="50" charset="-127"/>
                        </a:rPr>
                        <a:t>x,y</a:t>
                      </a:r>
                      <a:r>
                        <a:rPr lang="en-US" altLang="ko-KR" baseline="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(x,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y)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처럼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가지의 값을 묶어서 갖고 있는 변수 타입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가로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세로로 된 이미지의 사이즈나 마우스의 위치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(x, y)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의 </a:t>
                      </a:r>
                      <a:r>
                        <a:rPr lang="ko-KR" altLang="en-US" sz="1600" baseline="0" dirty="0" err="1">
                          <a:latin typeface="나눔고딕" pitchFamily="50" charset="-127"/>
                          <a:ea typeface="나눔고딕" pitchFamily="50" charset="-127"/>
                        </a:rPr>
                        <a:t>좌표값을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표기하기 위해 사용되는 변수 타입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Vector3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(0,0,0), (1,2,3)....(</a:t>
                      </a:r>
                      <a:r>
                        <a:rPr lang="en-US" altLang="ko-KR" dirty="0" err="1">
                          <a:latin typeface="나눔고딕" pitchFamily="50" charset="-127"/>
                          <a:ea typeface="나눔고딕" pitchFamily="50" charset="-127"/>
                        </a:rPr>
                        <a:t>x,y,z</a:t>
                      </a: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itchFamily="50" charset="-127"/>
                          <a:ea typeface="나눔고딕" pitchFamily="50" charset="-127"/>
                        </a:rPr>
                        <a:t>(x,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 y, z)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처럼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가지의 값을 갖고 있는 변수 타입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. 3D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오브젝트들의 좌표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스케일 값을 표기하는데 자주 사용되지만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어떤 경우에는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현재의 수치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바뀔 수치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바뀔 시간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으로 사용되기도 하는 등 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가지의 값을 다양하게 묶어서 사용되는 변수 타입이다</a:t>
                      </a:r>
                      <a:r>
                        <a:rPr lang="en-US" altLang="ko-KR" sz="1600" baseline="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4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35" y="2214564"/>
            <a:ext cx="5885933" cy="359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개발의 기본 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83732" y="3284984"/>
            <a:ext cx="2268253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9" idx="3"/>
            <a:endCxn id="20" idx="1"/>
          </p:cNvCxnSpPr>
          <p:nvPr/>
        </p:nvCxnSpPr>
        <p:spPr>
          <a:xfrm>
            <a:off x="5951984" y="4005065"/>
            <a:ext cx="576064" cy="5570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8048" y="3623441"/>
            <a:ext cx="3960440" cy="18774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왜</a:t>
            </a:r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문장의 끝에 </a:t>
            </a:r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 </a:t>
            </a:r>
            <a:r>
              <a: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을 넣어야 하는가</a:t>
            </a:r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just"/>
            <a:endParaRPr lang="en-US" altLang="ko-KR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컴퓨터는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Script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내의 글을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일렬한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줄로 쭉 연결하고 한 글자씩 읽다가 마침표가 보일 때마다 한 줄씩 끊고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한 줄씩을 순차적으로 실행한다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부호는 한 줄이 끝났구나 라는 것을 컴퓨터에게 알리는 마침표이다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9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68" y="2177232"/>
            <a:ext cx="4938663" cy="36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4876" y="620689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개발의 기본 요소</a:t>
            </a:r>
            <a:r>
              <a:rPr lang="en-US" altLang="ko-KR" sz="3600" spc="-1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600" spc="-150" dirty="0">
                <a:latin typeface="나눔고딕" pitchFamily="50" charset="-127"/>
                <a:ea typeface="나눔고딕" pitchFamily="50" charset="-127"/>
              </a:rPr>
              <a:t>변수</a:t>
            </a:r>
            <a:endParaRPr lang="en-US" altLang="ko-KR" sz="3600" spc="-1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2163" y="1303810"/>
            <a:ext cx="8067675" cy="1809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59796" y="3509670"/>
            <a:ext cx="2988333" cy="157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1228</Words>
  <Application>Microsoft Office PowerPoint</Application>
  <PresentationFormat>와이드스크린</PresentationFormat>
  <Paragraphs>266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사운드</vt:lpstr>
      <vt:lpstr>사운드 적용하기</vt:lpstr>
      <vt:lpstr>사운드 적용하기#1</vt:lpstr>
      <vt:lpstr>사운드 적용: 스크립트#2</vt:lpstr>
      <vt:lpstr>사운드 적용: PlayOneShot</vt:lpstr>
      <vt:lpstr>스크립트 활용하기 - MOVE</vt:lpstr>
      <vt:lpstr>스크립트 작성하기</vt:lpstr>
      <vt:lpstr>스크립트 활용하기 – MOVE</vt:lpstr>
      <vt:lpstr>스크립트 작성하기</vt:lpstr>
      <vt:lpstr>스크립트 작성하기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글로벌 좌표 vs 로컬 좌표</dc:title>
  <dc:creator>Microsoft 계정</dc:creator>
  <cp:lastModifiedBy>HJ</cp:lastModifiedBy>
  <cp:revision>48</cp:revision>
  <dcterms:created xsi:type="dcterms:W3CDTF">2021-03-20T13:55:30Z</dcterms:created>
  <dcterms:modified xsi:type="dcterms:W3CDTF">2022-09-27T23:58:55Z</dcterms:modified>
</cp:coreProperties>
</file>