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05" r:id="rId4"/>
    <p:sldId id="306" r:id="rId5"/>
    <p:sldId id="260" r:id="rId6"/>
    <p:sldId id="261" r:id="rId7"/>
    <p:sldId id="263" r:id="rId8"/>
    <p:sldId id="283" r:id="rId9"/>
    <p:sldId id="319" r:id="rId10"/>
    <p:sldId id="341" r:id="rId11"/>
    <p:sldId id="345" r:id="rId12"/>
    <p:sldId id="340" r:id="rId13"/>
    <p:sldId id="346" r:id="rId14"/>
    <p:sldId id="347" r:id="rId15"/>
    <p:sldId id="264" r:id="rId16"/>
    <p:sldId id="289" r:id="rId17"/>
    <p:sldId id="294" r:id="rId18"/>
    <p:sldId id="344" r:id="rId19"/>
    <p:sldId id="286" r:id="rId20"/>
    <p:sldId id="296" r:id="rId21"/>
    <p:sldId id="295" r:id="rId22"/>
    <p:sldId id="272" r:id="rId23"/>
    <p:sldId id="297" r:id="rId24"/>
    <p:sldId id="274" r:id="rId25"/>
    <p:sldId id="348" r:id="rId26"/>
    <p:sldId id="349" r:id="rId27"/>
    <p:sldId id="262" r:id="rId28"/>
    <p:sldId id="351" r:id="rId29"/>
    <p:sldId id="352" r:id="rId30"/>
    <p:sldId id="268" r:id="rId31"/>
    <p:sldId id="353" r:id="rId32"/>
    <p:sldId id="308" r:id="rId33"/>
  </p:sldIdLst>
  <p:sldSz cx="9144000" cy="6858000" type="screen4x3"/>
  <p:notesSz cx="9928225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9933"/>
    <a:srgbClr val="F80CCB"/>
    <a:srgbClr val="20FC54"/>
    <a:srgbClr val="9999FF"/>
    <a:srgbClr val="FF9966"/>
    <a:srgbClr val="000000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20" d="100"/>
          <a:sy n="120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677191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2022-09-22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2022-09-22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.vuforia.com/targetmanager/licenseManager/licenseList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228E-DEDA-44AA-A989-51D8DC7B0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Cloud </a:t>
            </a:r>
            <a:r>
              <a:rPr lang="ko-KR" altLang="en-US" dirty="0"/>
              <a:t>기반 </a:t>
            </a:r>
            <a:r>
              <a:rPr lang="en-US" altLang="ko-KR" dirty="0"/>
              <a:t>Image Target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536E06-1FF4-43B5-814A-5639E1A0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2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85B8-C091-40F5-85D4-43515BFD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Hierarchy </a:t>
            </a:r>
            <a:r>
              <a:rPr lang="ko-KR" altLang="en-US" dirty="0"/>
              <a:t>탭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35C8-E9D0-4B47-8239-168CB07D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‘Main Camera’</a:t>
            </a:r>
          </a:p>
          <a:p>
            <a:r>
              <a:rPr lang="en-US" altLang="ko-KR" dirty="0"/>
              <a:t>‘</a:t>
            </a:r>
            <a:r>
              <a:rPr lang="en-US" altLang="ko-KR" dirty="0" err="1"/>
              <a:t>ARCamera</a:t>
            </a:r>
            <a:r>
              <a:rPr lang="en-US" altLang="ko-KR" dirty="0"/>
              <a:t>’,</a:t>
            </a:r>
            <a:r>
              <a:rPr lang="ko-KR" altLang="en-US" dirty="0"/>
              <a:t> </a:t>
            </a:r>
            <a:r>
              <a:rPr lang="en-US" altLang="ko-KR" dirty="0"/>
              <a:t>‘Cloud Image Target’, ‘Cloud Recognition’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D6FB9D7-E1F2-4BEB-A3B6-119EAAD4039D}"/>
              </a:ext>
            </a:extLst>
          </p:cNvPr>
          <p:cNvSpPr/>
          <p:nvPr/>
        </p:nvSpPr>
        <p:spPr>
          <a:xfrm>
            <a:off x="6110994" y="3872296"/>
            <a:ext cx="432048" cy="114088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AB9B17-65A4-4405-96BB-7DA871FC6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58"/>
          <a:stretch/>
        </p:blipFill>
        <p:spPr>
          <a:xfrm>
            <a:off x="368783" y="3073910"/>
            <a:ext cx="5419725" cy="2737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62BED6-4041-4DA6-8681-70964B9F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28" y="3918860"/>
            <a:ext cx="18097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13E66-9762-419A-BD1E-DFA483F3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BD7DB-6357-4EFD-9B5E-6C04FBF0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뷰포리아</a:t>
            </a:r>
            <a:r>
              <a:rPr lang="ko-KR" altLang="en-US" dirty="0"/>
              <a:t> 앱 당 하나의 라이센스 키 할당</a:t>
            </a:r>
            <a:endParaRPr lang="en-US" altLang="ko-KR" dirty="0"/>
          </a:p>
          <a:p>
            <a:r>
              <a:rPr lang="en-US" altLang="ko-KR" dirty="0"/>
              <a:t>License Manager</a:t>
            </a:r>
          </a:p>
          <a:p>
            <a:pPr lvl="1"/>
            <a:r>
              <a:rPr lang="ko-KR" altLang="en-US" dirty="0"/>
              <a:t>웹 주소로 바로 연결</a:t>
            </a:r>
            <a:endParaRPr lang="en-US" altLang="ko-KR" dirty="0"/>
          </a:p>
          <a:p>
            <a:pPr lvl="3"/>
            <a:r>
              <a:rPr lang="en-US" altLang="ko-KR" dirty="0">
                <a:hlinkClick r:id="rId2"/>
              </a:rPr>
              <a:t>https://developer.vuforia.com/targetmanager/licenseManager/licenseListing</a:t>
            </a:r>
            <a:endParaRPr lang="en-US" altLang="ko-KR" dirty="0"/>
          </a:p>
          <a:p>
            <a:pPr lvl="1"/>
            <a:r>
              <a:rPr lang="en-US" altLang="ko-KR" dirty="0"/>
              <a:t>‘Vuforia Configuration’</a:t>
            </a:r>
            <a:r>
              <a:rPr lang="ko-KR" altLang="en-US" dirty="0"/>
              <a:t>에서 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DA611-23A2-4E4D-B65A-5AF38DDD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89040"/>
            <a:ext cx="7848872" cy="26426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20F094-3632-4A73-B9BB-322AC87F43C2}"/>
              </a:ext>
            </a:extLst>
          </p:cNvPr>
          <p:cNvSpPr/>
          <p:nvPr/>
        </p:nvSpPr>
        <p:spPr>
          <a:xfrm>
            <a:off x="6106602" y="6154310"/>
            <a:ext cx="1908313" cy="214685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94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24D4-4821-4E8B-8C95-742835B0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69015-EE2C-4177-93E5-091E4F24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5583C6-1183-41B0-8C8C-99BE1D2373C4}"/>
              </a:ext>
            </a:extLst>
          </p:cNvPr>
          <p:cNvGrpSpPr/>
          <p:nvPr/>
        </p:nvGrpSpPr>
        <p:grpSpPr>
          <a:xfrm>
            <a:off x="553315" y="952994"/>
            <a:ext cx="8032433" cy="1671638"/>
            <a:chOff x="553315" y="952994"/>
            <a:chExt cx="8032433" cy="16716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44EB91-EC39-4F07-8709-65A6C6ED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15" y="952994"/>
              <a:ext cx="8032433" cy="167163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E16F26C-D977-4315-9A5B-65D7BFEEAFB0}"/>
                </a:ext>
              </a:extLst>
            </p:cNvPr>
            <p:cNvSpPr/>
            <p:nvPr/>
          </p:nvSpPr>
          <p:spPr>
            <a:xfrm>
              <a:off x="6814268" y="2297928"/>
              <a:ext cx="1765189" cy="3180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BEC9BD-EF7B-4D52-852F-EF4FE8F67329}"/>
              </a:ext>
            </a:extLst>
          </p:cNvPr>
          <p:cNvGrpSpPr/>
          <p:nvPr/>
        </p:nvGrpSpPr>
        <p:grpSpPr>
          <a:xfrm>
            <a:off x="2267816" y="2759104"/>
            <a:ext cx="4603433" cy="3977640"/>
            <a:chOff x="2267816" y="2759104"/>
            <a:chExt cx="4603433" cy="39776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EDC38DB-8820-4699-9CF9-3CD9A4CBB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7816" y="2759104"/>
              <a:ext cx="4603433" cy="39776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380FBAB-D0EF-46D4-B829-6730B3AD6A7B}"/>
                </a:ext>
              </a:extLst>
            </p:cNvPr>
            <p:cNvSpPr/>
            <p:nvPr/>
          </p:nvSpPr>
          <p:spPr>
            <a:xfrm>
              <a:off x="2291301" y="3205702"/>
              <a:ext cx="2431774" cy="428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E73006-E169-4A87-A795-AF547985FDB4}"/>
                </a:ext>
              </a:extLst>
            </p:cNvPr>
            <p:cNvSpPr/>
            <p:nvPr/>
          </p:nvSpPr>
          <p:spPr>
            <a:xfrm>
              <a:off x="2268772" y="5677230"/>
              <a:ext cx="140473" cy="1444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FFF7FBD-7C05-42EC-9EC9-308C0D547CF6}"/>
                </a:ext>
              </a:extLst>
            </p:cNvPr>
            <p:cNvSpPr/>
            <p:nvPr/>
          </p:nvSpPr>
          <p:spPr>
            <a:xfrm>
              <a:off x="3252082" y="6376945"/>
              <a:ext cx="978011" cy="33395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37BB-D175-408C-BECB-1F1137E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발급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4792B-E8A1-4F22-A313-F4B9580F4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17B252A-9EAA-4022-A391-A25C39A0DEE0}"/>
              </a:ext>
            </a:extLst>
          </p:cNvPr>
          <p:cNvGrpSpPr/>
          <p:nvPr/>
        </p:nvGrpSpPr>
        <p:grpSpPr>
          <a:xfrm>
            <a:off x="200025" y="1295020"/>
            <a:ext cx="8743950" cy="2066925"/>
            <a:chOff x="200025" y="1295020"/>
            <a:chExt cx="8743950" cy="20669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91337DC-2A13-4F8B-82CD-074138C9E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295020"/>
              <a:ext cx="8743950" cy="206692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FFD4EEE-736F-4883-96B7-2C281688B389}"/>
                </a:ext>
              </a:extLst>
            </p:cNvPr>
            <p:cNvSpPr/>
            <p:nvPr/>
          </p:nvSpPr>
          <p:spPr>
            <a:xfrm>
              <a:off x="247816" y="3126189"/>
              <a:ext cx="921026" cy="22131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EFA5B3-6B80-4F97-9BC5-BE945E3FC48F}"/>
              </a:ext>
            </a:extLst>
          </p:cNvPr>
          <p:cNvGrpSpPr/>
          <p:nvPr/>
        </p:nvGrpSpPr>
        <p:grpSpPr>
          <a:xfrm>
            <a:off x="495300" y="3691801"/>
            <a:ext cx="8153400" cy="2695575"/>
            <a:chOff x="495300" y="3691801"/>
            <a:chExt cx="8153400" cy="26955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473DA1-D62A-475E-87BC-C892B700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00" y="3691801"/>
              <a:ext cx="8153400" cy="2695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4750B4C-EFEC-47F6-8DAB-B896D3E79413}"/>
                </a:ext>
              </a:extLst>
            </p:cNvPr>
            <p:cNvSpPr/>
            <p:nvPr/>
          </p:nvSpPr>
          <p:spPr>
            <a:xfrm>
              <a:off x="527437" y="5425440"/>
              <a:ext cx="8107680" cy="927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EB03CB-9A6F-4329-8FCE-A097D40D7E7F}"/>
                </a:ext>
              </a:extLst>
            </p:cNvPr>
            <p:cNvSpPr txBox="1"/>
            <p:nvPr/>
          </p:nvSpPr>
          <p:spPr>
            <a:xfrm>
              <a:off x="4575491" y="5094494"/>
              <a:ext cx="3853940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  <a:latin typeface="Trebuchet MS" panose="020B0603020202020204" pitchFamily="34" charset="0"/>
                  <a:ea typeface="맑은 고딕" panose="020B0503020000020004" pitchFamily="50" charset="-127"/>
                </a:rPr>
                <a:t>클릭하면 클립보드에 내용이 복사됨</a:t>
              </a:r>
              <a:endParaRPr lang="ko-KR" altLang="en-US" b="1" dirty="0">
                <a:solidFill>
                  <a:srgbClr val="FF0000"/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3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00604-E32B-48D4-9C70-66D2B86C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라이센스 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9E0E6-D6A0-4BDB-9339-C8920E4B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‘Vuforia Configuration’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‘App License Key’</a:t>
            </a:r>
            <a:r>
              <a:rPr lang="ko-KR" altLang="en-US" dirty="0">
                <a:sym typeface="Wingdings" panose="05000000000000000000" pitchFamily="2" charset="2"/>
              </a:rPr>
              <a:t>에 붙여넣기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B4DDE3-BBD3-48EA-9EEC-908BB93F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519240"/>
            <a:ext cx="3962400" cy="46767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D78A2E-973F-4B55-AA06-FD40C3A3C227}"/>
              </a:ext>
            </a:extLst>
          </p:cNvPr>
          <p:cNvSpPr/>
          <p:nvPr/>
        </p:nvSpPr>
        <p:spPr>
          <a:xfrm>
            <a:off x="6714357" y="3267986"/>
            <a:ext cx="2337683" cy="2687541"/>
          </a:xfrm>
          <a:prstGeom prst="roundRect">
            <a:avLst>
              <a:gd name="adj" fmla="val 5169"/>
            </a:avLst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9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17FC3-A96B-4940-B30C-32BCEE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인식할 </a:t>
            </a:r>
            <a:r>
              <a:rPr lang="ko-KR" altLang="en-US"/>
              <a:t>대상 이미지를 </a:t>
            </a:r>
            <a:r>
              <a:rPr lang="ko-KR" altLang="en-US" dirty="0"/>
              <a:t>등록할 </a:t>
            </a:r>
            <a:r>
              <a:rPr lang="en-US" altLang="ko-KR" dirty="0"/>
              <a:t>DB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8BFF-722E-4E04-9F08-4ED5D1D5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Target Manager</a:t>
            </a:r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9CB006-C1FD-4A8E-BC0C-72D76ADE872E}"/>
              </a:ext>
            </a:extLst>
          </p:cNvPr>
          <p:cNvGrpSpPr/>
          <p:nvPr/>
        </p:nvGrpSpPr>
        <p:grpSpPr>
          <a:xfrm>
            <a:off x="611560" y="1995486"/>
            <a:ext cx="4705350" cy="1219200"/>
            <a:chOff x="414111" y="2040718"/>
            <a:chExt cx="4705350" cy="12192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EB0C8E-ECB6-465B-909A-93FCA335F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111" y="2040718"/>
              <a:ext cx="4705350" cy="1219200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54FEC99-D0C7-4C60-9251-D3E1E536C38D}"/>
                </a:ext>
              </a:extLst>
            </p:cNvPr>
            <p:cNvSpPr/>
            <p:nvPr/>
          </p:nvSpPr>
          <p:spPr>
            <a:xfrm>
              <a:off x="438174" y="2854784"/>
              <a:ext cx="1661584" cy="393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D72813-8135-4C0F-A7AD-565A7C02C212}"/>
              </a:ext>
            </a:extLst>
          </p:cNvPr>
          <p:cNvGrpSpPr/>
          <p:nvPr/>
        </p:nvGrpSpPr>
        <p:grpSpPr>
          <a:xfrm>
            <a:off x="3203848" y="3429000"/>
            <a:ext cx="5705475" cy="3019425"/>
            <a:chOff x="3005388" y="3474232"/>
            <a:chExt cx="5705475" cy="30194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08D77C3-5045-4E65-B61F-52DE264A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388" y="3474232"/>
              <a:ext cx="5705475" cy="3019425"/>
            </a:xfrm>
            <a:prstGeom prst="rect">
              <a:avLst/>
            </a:prstGeom>
            <a:ln>
              <a:solidFill>
                <a:schemeClr val="accent1"/>
              </a:solidFill>
            </a:ln>
            <a:effectLst/>
          </p:spPr>
        </p:pic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892F0BB-6E98-4D2B-B671-C40185EC2177}"/>
                </a:ext>
              </a:extLst>
            </p:cNvPr>
            <p:cNvSpPr/>
            <p:nvPr/>
          </p:nvSpPr>
          <p:spPr>
            <a:xfrm>
              <a:off x="3043790" y="5917551"/>
              <a:ext cx="5554778" cy="32282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32C18C-17DF-4070-B831-BE6FAFA53325}"/>
                </a:ext>
              </a:extLst>
            </p:cNvPr>
            <p:cNvSpPr txBox="1"/>
            <p:nvPr/>
          </p:nvSpPr>
          <p:spPr>
            <a:xfrm>
              <a:off x="5232533" y="5940465"/>
              <a:ext cx="2371163" cy="27699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ko-KR" altLang="en-US" sz="1200" b="1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앞에서 </a:t>
              </a:r>
              <a:r>
                <a:rPr lang="ko-KR" altLang="en-US" sz="1200" b="1">
                  <a:latin typeface="Trebuchet MS" panose="020B0603020202020204" pitchFamily="34" charset="0"/>
                  <a:ea typeface="맑은 고딕" panose="020B0503020000020004" pitchFamily="50" charset="-127"/>
                </a:rPr>
                <a:t>생성한 라이센스 키 선택</a:t>
              </a:r>
              <a:endPara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507B268-6373-4211-9B7C-E3E2BCE1C7A5}"/>
                </a:ext>
              </a:extLst>
            </p:cNvPr>
            <p:cNvSpPr/>
            <p:nvPr/>
          </p:nvSpPr>
          <p:spPr>
            <a:xfrm>
              <a:off x="3043790" y="5326152"/>
              <a:ext cx="653567" cy="2079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24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7A2A-84C0-4E60-A3C8-03A23BE6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인식할 대상 이미지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C0DF4-DB80-46F3-BDC4-CE54A8ED5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F9797-D68B-4F8B-B27B-EFBEF90A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588" y="1619252"/>
            <a:ext cx="4800600" cy="447675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21CC41-9496-4DA5-8489-AEDF35CC5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2" y="2747965"/>
            <a:ext cx="3295650" cy="2219325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B18672-5006-4EC2-8D19-728B9DACBAE9}"/>
              </a:ext>
            </a:extLst>
          </p:cNvPr>
          <p:cNvSpPr/>
          <p:nvPr/>
        </p:nvSpPr>
        <p:spPr>
          <a:xfrm>
            <a:off x="4086970" y="4818490"/>
            <a:ext cx="811033" cy="230588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33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D5ED-6226-473A-B36C-B15C114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생성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2B249-9785-49A8-BD0E-6869EB66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C4409-EA69-4500-8D35-D9CE2676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08870"/>
            <a:ext cx="8640960" cy="469751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BFE65F-C23E-4B25-8353-BE040F161981}"/>
              </a:ext>
            </a:extLst>
          </p:cNvPr>
          <p:cNvSpPr/>
          <p:nvPr/>
        </p:nvSpPr>
        <p:spPr>
          <a:xfrm>
            <a:off x="6050943" y="4699221"/>
            <a:ext cx="826935" cy="1391477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4C54A-A940-4CCF-93F1-085C63F08A70}"/>
              </a:ext>
            </a:extLst>
          </p:cNvPr>
          <p:cNvSpPr txBox="1"/>
          <p:nvPr/>
        </p:nvSpPr>
        <p:spPr>
          <a:xfrm>
            <a:off x="5532905" y="4422222"/>
            <a:ext cx="1863010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각</a:t>
            </a:r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이미지를 인식한 횟수</a:t>
            </a:r>
          </a:p>
        </p:txBody>
      </p:sp>
    </p:spTree>
    <p:extLst>
      <p:ext uri="{BB962C8B-B14F-4D97-AF65-F5344CB8AC3E}">
        <p14:creationId xmlns:p14="http://schemas.microsoft.com/office/powerpoint/2010/main" val="116627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433F9-5405-4BF8-B136-D79E7323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Metadata</a:t>
            </a:r>
            <a:r>
              <a:rPr lang="ko-KR" altLang="en-US" dirty="0"/>
              <a:t>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53314-DEB2-49BF-A473-0BEA9C5CB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마커</a:t>
            </a:r>
            <a:r>
              <a:rPr lang="en-US" altLang="ko-KR" dirty="0"/>
              <a:t> </a:t>
            </a:r>
            <a:r>
              <a:rPr lang="ko-KR" altLang="en-US" dirty="0"/>
              <a:t>생성 시 업로드하거나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Target Manager </a:t>
            </a:r>
            <a:r>
              <a:rPr lang="ko-KR" altLang="en-US" dirty="0"/>
              <a:t>페이지 마커 세부정보에서 추가</a:t>
            </a:r>
            <a:endParaRPr lang="en-US" altLang="ko-KR" dirty="0"/>
          </a:p>
          <a:p>
            <a:r>
              <a:rPr lang="en-US" altLang="ko-KR" dirty="0"/>
              <a:t>txt </a:t>
            </a:r>
            <a:r>
              <a:rPr lang="ko-KR" altLang="en-US" dirty="0"/>
              <a:t>파일에 아무 단어나 적고</a:t>
            </a:r>
            <a:r>
              <a:rPr lang="en-US" altLang="ko-KR" dirty="0"/>
              <a:t>,</a:t>
            </a:r>
            <a:r>
              <a:rPr lang="ko-KR" altLang="en-US" dirty="0"/>
              <a:t> 저장 후 업로드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817525-4FB9-46F6-844D-A64140AF5F2E}"/>
              </a:ext>
            </a:extLst>
          </p:cNvPr>
          <p:cNvGrpSpPr>
            <a:grpSpLocks noChangeAspect="1"/>
          </p:cNvGrpSpPr>
          <p:nvPr/>
        </p:nvGrpSpPr>
        <p:grpSpPr>
          <a:xfrm>
            <a:off x="2672423" y="2996952"/>
            <a:ext cx="3799154" cy="3443378"/>
            <a:chOff x="2195735" y="2060848"/>
            <a:chExt cx="4752530" cy="43074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A2C043-B479-409B-8A83-8D54E72D2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735" y="2060848"/>
              <a:ext cx="4752530" cy="43074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4135814-E560-44A1-83D1-B4DD41F1BBF5}"/>
                </a:ext>
              </a:extLst>
            </p:cNvPr>
            <p:cNvSpPr/>
            <p:nvPr/>
          </p:nvSpPr>
          <p:spPr>
            <a:xfrm>
              <a:off x="2250219" y="6042991"/>
              <a:ext cx="755374" cy="2862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23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26D05ED-AC0B-416C-AD05-4A6CBBCD2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유니티 작업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47688D2-25FB-448E-920B-09FAEF961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2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92A4-43FF-4DBE-9374-C789EB30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965CD-1074-4138-9A83-B73EAFAD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</a:t>
            </a:r>
            <a:r>
              <a:rPr lang="en-US" altLang="ko-KR" dirty="0"/>
              <a:t>Cloud Recognition</a:t>
            </a:r>
          </a:p>
          <a:p>
            <a:endParaRPr lang="en-US" altLang="ko-KR" dirty="0"/>
          </a:p>
          <a:p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작업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48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7AA0-BD6F-4E7C-8DF1-478F43B2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DB Access </a:t>
            </a:r>
            <a:r>
              <a:rPr lang="ko-KR" altLang="en-US" dirty="0"/>
              <a:t>키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8D181-5D0C-483E-9520-D0D262DE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CloudRecoBehaviour.cs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19F229-9044-4485-9A87-839E1BDBB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640960" cy="41525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25AAC2-56CA-4B65-AA16-C7A10E603AC5}"/>
              </a:ext>
            </a:extLst>
          </p:cNvPr>
          <p:cNvSpPr/>
          <p:nvPr/>
        </p:nvSpPr>
        <p:spPr>
          <a:xfrm>
            <a:off x="425117" y="5621516"/>
            <a:ext cx="8446168" cy="569494"/>
          </a:xfrm>
          <a:prstGeom prst="round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8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8A86E-6992-4E5E-9462-1612E591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DB Access Key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7E6A9-BF9D-45FB-8FF0-AD7FEABB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서버의 클라우드</a:t>
            </a:r>
            <a:r>
              <a:rPr lang="en-US" altLang="ko-KR" dirty="0"/>
              <a:t> DB</a:t>
            </a:r>
            <a:r>
              <a:rPr lang="ko-KR" altLang="en-US" dirty="0"/>
              <a:t> 접근을 위한 인증키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919F42-D171-4C02-8870-EF2F6253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336704" cy="418498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65060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DEFB4-3AF6-40F4-B493-D0DADF0E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/>
          <a:lstStyle/>
          <a:p>
            <a:r>
              <a:rPr lang="en-US" altLang="ko-KR" dirty="0" err="1"/>
              <a:t>unito.unitypackage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12E9BA-C26D-471D-AB81-9B17B3CE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카메라 화면에 표시할 물체 배치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C4378-9D13-4ED6-87BE-6E8E188D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2" y="1988840"/>
            <a:ext cx="7890336" cy="44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874C0-3CE5-441E-9CFA-EB8C5D33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Cloud </a:t>
            </a:r>
            <a:r>
              <a:rPr lang="ko-KR" altLang="en-US" dirty="0"/>
              <a:t>인식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스크립트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C5FA5-520C-4158-A1B8-1638F7DB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SimpleCloudRecoEventHandler.cs</a:t>
            </a:r>
            <a:endParaRPr lang="en-US" altLang="ko-KR" dirty="0"/>
          </a:p>
          <a:p>
            <a:pPr lvl="1"/>
            <a:r>
              <a:rPr lang="en-US" altLang="ko-KR" dirty="0" err="1"/>
              <a:t>CloudRecognition</a:t>
            </a:r>
            <a:r>
              <a:rPr lang="ko-KR" altLang="en-US" dirty="0"/>
              <a:t>에 연결</a:t>
            </a:r>
            <a:endParaRPr lang="en-US" altLang="ko-KR" dirty="0"/>
          </a:p>
          <a:p>
            <a:pPr lvl="1"/>
            <a:r>
              <a:rPr lang="en-US" altLang="ko-KR" dirty="0" err="1"/>
              <a:t>Image_target_template</a:t>
            </a:r>
            <a:r>
              <a:rPr lang="en-US" altLang="ko-KR" dirty="0"/>
              <a:t> </a:t>
            </a:r>
            <a:r>
              <a:rPr lang="ko-KR" altLang="en-US" dirty="0"/>
              <a:t>변수에 </a:t>
            </a:r>
            <a:r>
              <a:rPr lang="en-US" altLang="ko-KR" dirty="0" err="1"/>
              <a:t>ImageTarget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B9229-9C7D-43D9-98EC-CAFF319C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949912"/>
            <a:ext cx="8784976" cy="249590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0600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9796-2A28-4165-B080-114940E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567BC-B12B-4556-AE47-F71254BE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5977B7-4D9D-423A-A690-4128498A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1" y="1268760"/>
            <a:ext cx="5096518" cy="517773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5912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ADAFE-4AC6-4C51-9ECF-763D0CF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(1/5)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7EC83-3773-447D-A7D5-CF445BE3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Cloud Recognition</a:t>
            </a:r>
            <a:r>
              <a:rPr lang="ko-KR" altLang="en-US" dirty="0"/>
              <a:t>의 </a:t>
            </a:r>
            <a:r>
              <a:rPr lang="en-US" altLang="ko-KR" dirty="0" err="1"/>
              <a:t>CloudRecoBehaviour</a:t>
            </a:r>
            <a:r>
              <a:rPr lang="en-US" altLang="ko-KR" dirty="0"/>
              <a:t> </a:t>
            </a:r>
            <a:r>
              <a:rPr lang="ko-KR" altLang="en-US" dirty="0"/>
              <a:t>클래스의 기능을 가져오는 코드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045F63-6FFD-4644-A40E-6F1A7D535534}"/>
              </a:ext>
            </a:extLst>
          </p:cNvPr>
          <p:cNvGrpSpPr/>
          <p:nvPr/>
        </p:nvGrpSpPr>
        <p:grpSpPr>
          <a:xfrm>
            <a:off x="899592" y="2356134"/>
            <a:ext cx="6192688" cy="4103716"/>
            <a:chOff x="1475656" y="2356134"/>
            <a:chExt cx="6192688" cy="41037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67B8A9A-6ECE-499E-8F15-80897370A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2356134"/>
              <a:ext cx="6192688" cy="41037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979CD8E-194F-4C74-92D2-AE26F3BC9D27}"/>
                </a:ext>
              </a:extLst>
            </p:cNvPr>
            <p:cNvSpPr/>
            <p:nvPr/>
          </p:nvSpPr>
          <p:spPr>
            <a:xfrm>
              <a:off x="1781092" y="3705308"/>
              <a:ext cx="4230094" cy="15902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297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3B9F2-9F6B-4842-BDD3-A5C61282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(2/5)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0E80-31EF-4217-9DD0-52BF7E80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 및 에러 대응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817EB-99C1-4815-B1FC-6F34BAC3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4990338" cy="20828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980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CA5A0-3784-4723-8C47-569B6723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인식 에러 코드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1254F42-59CF-40E3-9388-439F220628C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5679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848">
                  <a:extLst>
                    <a:ext uri="{9D8B030D-6E8A-4147-A177-3AD203B41FA5}">
                      <a16:colId xmlns:a16="http://schemas.microsoft.com/office/drawing/2014/main" val="3885123110"/>
                    </a:ext>
                  </a:extLst>
                </a:gridCol>
                <a:gridCol w="3682752">
                  <a:extLst>
                    <a:ext uri="{9D8B030D-6E8A-4147-A177-3AD203B41FA5}">
                      <a16:colId xmlns:a16="http://schemas.microsoft.com/office/drawing/2014/main" val="363281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32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INIT_ERROR_NO_NETWORK_CONNECTION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연결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8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INIT_ERROR_SERVICE_NOT_AVAILABLE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클라우드 인식 서비스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3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UPDATE_ERROR_AUTHORIZATION_FAILED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인증 정보에 문제가 있거나 기한 만료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08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UPDATE_ERROR_PROJECT_SUSPENDED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현재 프로젝트가 차단됨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2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UPDATE_ERROR_NO_NETWORK_CONNECTION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네트워크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연결 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5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UPDATE_ERROR_SERVICE_NOT_AVAILABLE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서버 탐색 불가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다운됐거나 과부하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9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UPDATE_ERROR_BAD_FRAME_QUALITY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낮은 품질 영상이 계속 관찰되고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7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UPDATE_ERROR_UPDATE_SDK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SDK </a:t>
                      </a:r>
                      <a:r>
                        <a:rPr lang="ko-KR" altLang="en-US" sz="1600" dirty="0"/>
                        <a:t>버전이 오래 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4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UPDATE_ERROR_TIMESTAMP_OUT_OF_RANGE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클라이언트와 서버의 시간차이가 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UPDATE_ERROR_REQUEST_TIMEOUT</a:t>
                      </a:r>
                      <a:endParaRPr lang="ko-KR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네트워크에 응답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47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14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47F68C5-E053-48A2-8299-07D1F574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7" y="2099036"/>
            <a:ext cx="8854306" cy="32741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3031BD-48B2-478B-A957-CD18D430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(4/5)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C578A-F153-49E0-A756-0F46E62B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클라우드에서 마커를 찾았을 경우 대응하는 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023D30-BECD-4B16-BBA9-FDC5B537E617}"/>
              </a:ext>
            </a:extLst>
          </p:cNvPr>
          <p:cNvSpPr/>
          <p:nvPr/>
        </p:nvSpPr>
        <p:spPr>
          <a:xfrm>
            <a:off x="531400" y="4977517"/>
            <a:ext cx="3197761" cy="192168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4CB716-F696-4BB8-BF60-3C76566E8424}"/>
              </a:ext>
            </a:extLst>
          </p:cNvPr>
          <p:cNvSpPr/>
          <p:nvPr/>
        </p:nvSpPr>
        <p:spPr>
          <a:xfrm>
            <a:off x="531399" y="4365267"/>
            <a:ext cx="4366603" cy="192016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AC717-799B-4A7C-AF9F-34670B964308}"/>
              </a:ext>
            </a:extLst>
          </p:cNvPr>
          <p:cNvSpPr txBox="1"/>
          <p:nvPr/>
        </p:nvSpPr>
        <p:spPr>
          <a:xfrm>
            <a:off x="4898002" y="4326729"/>
            <a:ext cx="201529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Metadata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를 읽어오는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DBFCC-1A47-479C-BC91-DD822534CC52}"/>
              </a:ext>
            </a:extLst>
          </p:cNvPr>
          <p:cNvSpPr txBox="1"/>
          <p:nvPr/>
        </p:nvSpPr>
        <p:spPr>
          <a:xfrm>
            <a:off x="3729161" y="4932654"/>
            <a:ext cx="427873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false</a:t>
            </a:r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로 설정되면 카메라 영상에서 더 이상 마커를 찾지 않음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37F0539-DC67-4FAB-8180-82121187F6BB}"/>
              </a:ext>
            </a:extLst>
          </p:cNvPr>
          <p:cNvSpPr/>
          <p:nvPr/>
        </p:nvSpPr>
        <p:spPr>
          <a:xfrm>
            <a:off x="882596" y="3557114"/>
            <a:ext cx="7959256" cy="186509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9A815-95F2-4C0D-AB3E-CAFA80B869C5}"/>
              </a:ext>
            </a:extLst>
          </p:cNvPr>
          <p:cNvSpPr txBox="1"/>
          <p:nvPr/>
        </p:nvSpPr>
        <p:spPr>
          <a:xfrm>
            <a:off x="3092085" y="3736193"/>
            <a:ext cx="5867312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ko-KR" sz="1100" b="1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cloudRecoSearchResult</a:t>
            </a:r>
            <a:r>
              <a:rPr lang="en-US" altLang="ko-KR" sz="11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에 전달된 마커를 </a:t>
            </a:r>
            <a:r>
              <a:rPr lang="en-US" altLang="ko-KR" sz="1100" b="1" dirty="0" err="1">
                <a:latin typeface="Trebuchet MS" panose="020B0603020202020204" pitchFamily="34" charset="0"/>
                <a:ea typeface="맑은 고딕" panose="020B0503020000020004" pitchFamily="50" charset="-127"/>
              </a:rPr>
              <a:t>ImageTargetTemplate</a:t>
            </a:r>
            <a:r>
              <a:rPr lang="ko-KR" altLang="en-US" sz="11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에 할당하고 추적 시작</a:t>
            </a:r>
          </a:p>
        </p:txBody>
      </p:sp>
    </p:spTree>
    <p:extLst>
      <p:ext uri="{BB962C8B-B14F-4D97-AF65-F5344CB8AC3E}">
        <p14:creationId xmlns:p14="http://schemas.microsoft.com/office/powerpoint/2010/main" val="916805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A2CE1D5-BAA8-4C0F-999D-1F6DD5F5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35456"/>
            <a:ext cx="7416824" cy="40855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6E66BF6-68C7-4DCC-B190-B3E16CDB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SimpleCloudRecoEventHandler.cs</a:t>
            </a:r>
            <a:r>
              <a:rPr lang="en-US" altLang="ko-KR" dirty="0"/>
              <a:t> (5/5)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AE843-4A1A-42E5-890E-DB538854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</a:t>
            </a:r>
            <a:r>
              <a:rPr lang="en-US" altLang="ko-KR" dirty="0"/>
              <a:t> </a:t>
            </a:r>
            <a:r>
              <a:rPr lang="ko-KR" altLang="en-US" dirty="0"/>
              <a:t>마커 스캐닝 상태를 보여주고 마지막에 인식된 마커의 </a:t>
            </a:r>
            <a:r>
              <a:rPr lang="en-US" altLang="ko-KR" dirty="0"/>
              <a:t>Metadata</a:t>
            </a:r>
            <a:r>
              <a:rPr lang="ko-KR" altLang="en-US" dirty="0"/>
              <a:t>를 보여주는 코드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21C8B3-4538-479C-8B02-5DE1A4FBD542}"/>
              </a:ext>
            </a:extLst>
          </p:cNvPr>
          <p:cNvSpPr/>
          <p:nvPr/>
        </p:nvSpPr>
        <p:spPr>
          <a:xfrm>
            <a:off x="1192696" y="2751354"/>
            <a:ext cx="7116417" cy="1017564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5C95C2-AFF8-457E-8C7E-5D51D4F93AA2}"/>
              </a:ext>
            </a:extLst>
          </p:cNvPr>
          <p:cNvSpPr/>
          <p:nvPr/>
        </p:nvSpPr>
        <p:spPr>
          <a:xfrm>
            <a:off x="1956020" y="5367131"/>
            <a:ext cx="3085107" cy="198782"/>
          </a:xfrm>
          <a:prstGeom prst="roundRect">
            <a:avLst/>
          </a:prstGeom>
          <a:noFill/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63EE53-2EF5-489C-895A-0D7B5C5A63B1}"/>
              </a:ext>
            </a:extLst>
          </p:cNvPr>
          <p:cNvSpPr txBox="1"/>
          <p:nvPr/>
        </p:nvSpPr>
        <p:spPr>
          <a:xfrm>
            <a:off x="5041127" y="5328022"/>
            <a:ext cx="217078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ko-KR" altLang="en-US" sz="1200" b="1" dirty="0">
                <a:latin typeface="Trebuchet MS" panose="020B0603020202020204" pitchFamily="34" charset="0"/>
                <a:ea typeface="맑은 고딕" panose="020B0503020000020004" pitchFamily="50" charset="-127"/>
              </a:rPr>
              <a:t>마커를 다시 스캐닝하기 시작</a:t>
            </a:r>
          </a:p>
        </p:txBody>
      </p:sp>
    </p:spTree>
    <p:extLst>
      <p:ext uri="{BB962C8B-B14F-4D97-AF65-F5344CB8AC3E}">
        <p14:creationId xmlns:p14="http://schemas.microsoft.com/office/powerpoint/2010/main" val="263583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B9BF2B-C0BB-4A19-88AF-C5A00905D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뷰포리아</a:t>
            </a:r>
            <a:r>
              <a:rPr lang="ko-KR" altLang="en-US" dirty="0"/>
              <a:t> </a:t>
            </a:r>
            <a:r>
              <a:rPr lang="en-US" altLang="ko-KR" dirty="0"/>
              <a:t>Cloud Recognition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4724074-2EAD-48E9-BC1D-96CB53CC1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22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Image Target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해야 할 일</a:t>
            </a:r>
            <a:endParaRPr lang="en-US" altLang="ko-KR" dirty="0"/>
          </a:p>
          <a:p>
            <a:pPr lvl="1"/>
            <a:r>
              <a:rPr lang="en-US" altLang="ko-KR" dirty="0"/>
              <a:t>Image Target Cloud </a:t>
            </a:r>
            <a:r>
              <a:rPr lang="ko-KR" altLang="en-US" dirty="0"/>
              <a:t>에 사용할 이미지 마커를 </a:t>
            </a:r>
            <a:r>
              <a:rPr lang="en-US" altLang="ko-KR" dirty="0"/>
              <a:t>3</a:t>
            </a:r>
            <a:r>
              <a:rPr lang="ko-KR" altLang="en-US" dirty="0"/>
              <a:t>개 업로드</a:t>
            </a:r>
            <a:endParaRPr lang="en-US" altLang="ko-KR" dirty="0"/>
          </a:p>
          <a:p>
            <a:pPr lvl="2"/>
            <a:r>
              <a:rPr lang="ko-KR" altLang="en-US" dirty="0"/>
              <a:t>하나의 데이터베이스에 </a:t>
            </a:r>
            <a:r>
              <a:rPr lang="en-US" altLang="ko-KR" dirty="0"/>
              <a:t>3</a:t>
            </a:r>
            <a:r>
              <a:rPr lang="ko-KR" altLang="en-US" dirty="0"/>
              <a:t>개의 이미지 마커 업로드</a:t>
            </a:r>
            <a:endParaRPr lang="en-US" altLang="ko-KR" dirty="0"/>
          </a:p>
          <a:p>
            <a:pPr lvl="3"/>
            <a:r>
              <a:rPr lang="ko-KR" altLang="en-US" dirty="0"/>
              <a:t>강의시간에 제공한 이미지들 제외</a:t>
            </a: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Image Target</a:t>
            </a:r>
            <a:r>
              <a:rPr lang="ko-KR" altLang="en-US" dirty="0"/>
              <a:t>을 사용하여 다른 이미지 마커 인식</a:t>
            </a:r>
            <a:endParaRPr lang="en-US" altLang="ko-KR" dirty="0"/>
          </a:p>
          <a:p>
            <a:pPr lvl="2"/>
            <a:r>
              <a:rPr lang="ko-KR" altLang="en-US" dirty="0"/>
              <a:t>다른 이미지 마커가 인식될 때마다 다른 증강물체 표시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25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E1C1-699A-481B-A83B-8EA7CE97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Image Target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F37CE-55CA-4841-84AA-4BAE07C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스마트리드에 업로드</a:t>
            </a:r>
            <a:endParaRPr lang="en-US" altLang="ko-KR" dirty="0"/>
          </a:p>
          <a:p>
            <a:pPr lvl="1"/>
            <a:r>
              <a:rPr lang="ko-KR" altLang="en-US" dirty="0"/>
              <a:t>공지사항의 </a:t>
            </a:r>
            <a:r>
              <a:rPr lang="en-US" altLang="ko-KR" dirty="0"/>
              <a:t>‘</a:t>
            </a:r>
            <a:r>
              <a:rPr lang="ko-KR" altLang="en-US" dirty="0"/>
              <a:t>실습과제 제출 시 유의사항</a:t>
            </a:r>
            <a:r>
              <a:rPr lang="en-US" altLang="ko-KR" dirty="0"/>
              <a:t>’ </a:t>
            </a:r>
            <a:r>
              <a:rPr lang="ko-KR" altLang="en-US" dirty="0"/>
              <a:t>게시물에</a:t>
            </a:r>
            <a:r>
              <a:rPr lang="en-US" altLang="ko-KR" dirty="0"/>
              <a:t> </a:t>
            </a:r>
            <a:r>
              <a:rPr lang="ko-KR" altLang="en-US" dirty="0"/>
              <a:t>첨부된 </a:t>
            </a:r>
            <a:r>
              <a:rPr lang="en-US" altLang="ko-KR" dirty="0"/>
              <a:t>template </a:t>
            </a:r>
            <a:r>
              <a:rPr lang="ko-KR" altLang="en-US" dirty="0"/>
              <a:t>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과제를</a:t>
            </a:r>
            <a:r>
              <a:rPr lang="en-US" altLang="ko-KR" dirty="0"/>
              <a:t> </a:t>
            </a:r>
            <a:r>
              <a:rPr lang="ko-KR" altLang="en-US" dirty="0"/>
              <a:t>실행하여 동작하는 모습을 영상으로 캡쳐</a:t>
            </a:r>
            <a:endParaRPr lang="en-US" altLang="ko-KR" dirty="0"/>
          </a:p>
          <a:p>
            <a:pPr lvl="2"/>
            <a:r>
              <a:rPr lang="ko-KR" altLang="en-US" dirty="0"/>
              <a:t>마커가</a:t>
            </a:r>
            <a:r>
              <a:rPr lang="en-US" altLang="ko-KR" dirty="0"/>
              <a:t> </a:t>
            </a:r>
            <a:r>
              <a:rPr lang="ko-KR" altLang="en-US"/>
              <a:t>달라질 때마다 다른 증강물체가 나타나는 모습 캡쳐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_4.avi </a:t>
            </a:r>
            <a:r>
              <a:rPr lang="ko-KR" altLang="en-US" dirty="0"/>
              <a:t>또는 학번</a:t>
            </a:r>
            <a:r>
              <a:rPr lang="en-US" altLang="ko-KR" dirty="0"/>
              <a:t>_4.mp4</a:t>
            </a:r>
          </a:p>
          <a:p>
            <a:pPr lvl="1"/>
            <a:r>
              <a:rPr lang="ko-KR" altLang="en-US" dirty="0"/>
              <a:t>프로젝트 소스 폴더 압축</a:t>
            </a:r>
            <a:endParaRPr lang="en-US" altLang="ko-KR" dirty="0"/>
          </a:p>
          <a:p>
            <a:pPr lvl="2"/>
            <a:r>
              <a:rPr lang="ko-KR" altLang="en-US" dirty="0"/>
              <a:t>업로드 파일명</a:t>
            </a:r>
            <a:r>
              <a:rPr lang="en-US" altLang="ko-KR" dirty="0"/>
              <a:t>: </a:t>
            </a:r>
            <a:r>
              <a:rPr lang="ko-KR" altLang="en-US" dirty="0"/>
              <a:t>학번</a:t>
            </a:r>
            <a:r>
              <a:rPr lang="en-US" altLang="ko-KR" dirty="0"/>
              <a:t>_4.zip</a:t>
            </a:r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2022/09/26, 23:59</a:t>
            </a:r>
          </a:p>
        </p:txBody>
      </p:sp>
    </p:spTree>
    <p:extLst>
      <p:ext uri="{BB962C8B-B14F-4D97-AF65-F5344CB8AC3E}">
        <p14:creationId xmlns:p14="http://schemas.microsoft.com/office/powerpoint/2010/main" val="82561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0" y="0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6264_2679376/fImage511332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0" y="0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655320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50" b="0" i="0" strike="noStrike" cap="none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6264_2679376/fImage196092256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8640" y="2487295"/>
            <a:ext cx="5422265" cy="1884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825C-3EA0-4760-9005-F655457E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8EEB6-60CB-48A8-B312-A513D7174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앱에서 백만 개 이상의 마커를 인식 가능</a:t>
            </a:r>
            <a:endParaRPr lang="en-US" altLang="ko-KR" dirty="0"/>
          </a:p>
          <a:p>
            <a:pPr lvl="1"/>
            <a:r>
              <a:rPr lang="ko-KR" altLang="en-US" dirty="0"/>
              <a:t>유료 라이센스 기준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마커가 자주 업데이트되는 경우</a:t>
            </a:r>
            <a:endParaRPr lang="en-US" altLang="ko-KR" dirty="0"/>
          </a:p>
          <a:p>
            <a:pPr lvl="1"/>
            <a:r>
              <a:rPr lang="ko-KR" altLang="en-US" dirty="0"/>
              <a:t>앱을 다시 빌드할 필요없이 클라우드에 등록된 마커만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마켓에 배포되는 주기</a:t>
            </a:r>
            <a:endParaRPr lang="en-US" altLang="ko-KR" dirty="0"/>
          </a:p>
          <a:p>
            <a:pPr lvl="1"/>
            <a:r>
              <a:rPr lang="ko-KR" altLang="en-US" dirty="0"/>
              <a:t>콘텐츠가 자주 바뀌는 상황에도 빠르게 적용 가능</a:t>
            </a:r>
            <a:endParaRPr lang="en-US" altLang="ko-KR" dirty="0"/>
          </a:p>
          <a:p>
            <a:pPr lvl="2"/>
            <a:r>
              <a:rPr lang="ko-KR" altLang="en-US" dirty="0"/>
              <a:t>앱을 다시 배포할 필요가 없음</a:t>
            </a:r>
          </a:p>
        </p:txBody>
      </p:sp>
    </p:spTree>
    <p:extLst>
      <p:ext uri="{BB962C8B-B14F-4D97-AF65-F5344CB8AC3E}">
        <p14:creationId xmlns:p14="http://schemas.microsoft.com/office/powerpoint/2010/main" val="28849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8713-04B7-4DAA-A370-A8079F0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vs. Cloud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8F26E75-C2F9-429A-9861-F1DC2E92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Cloud </a:t>
            </a:r>
            <a:r>
              <a:rPr lang="ko-KR" altLang="en-US" dirty="0"/>
              <a:t>사용 라이센스</a:t>
            </a:r>
            <a:r>
              <a:rPr lang="en-US" altLang="ko-KR" dirty="0"/>
              <a:t>(</a:t>
            </a:r>
            <a:r>
              <a:rPr lang="ko-KR" altLang="en-US" dirty="0"/>
              <a:t>한 달 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무료</a:t>
            </a:r>
            <a:r>
              <a:rPr lang="en-US" altLang="ko-KR" dirty="0"/>
              <a:t>: 1,000</a:t>
            </a:r>
            <a:r>
              <a:rPr lang="ko-KR" altLang="en-US" dirty="0"/>
              <a:t>개의 마커에 대해 총 </a:t>
            </a:r>
            <a:r>
              <a:rPr lang="en-US" altLang="ko-KR" dirty="0"/>
              <a:t>1,000</a:t>
            </a:r>
            <a:r>
              <a:rPr lang="ko-KR" altLang="en-US" dirty="0"/>
              <a:t>번의 인식</a:t>
            </a:r>
            <a:endParaRPr lang="en-US" altLang="ko-KR" dirty="0"/>
          </a:p>
          <a:p>
            <a:pPr lvl="1"/>
            <a:r>
              <a:rPr lang="ko-KR" altLang="en-US" dirty="0"/>
              <a:t>유료</a:t>
            </a:r>
            <a:r>
              <a:rPr lang="en-US" altLang="ko-KR" dirty="0"/>
              <a:t>: 100,000</a:t>
            </a:r>
            <a:r>
              <a:rPr lang="ko-KR" altLang="en-US" dirty="0"/>
              <a:t>개의 마커에 대해 총 </a:t>
            </a:r>
            <a:r>
              <a:rPr lang="en-US" altLang="ko-KR" dirty="0"/>
              <a:t>10,000</a:t>
            </a:r>
            <a:r>
              <a:rPr lang="ko-KR" altLang="en-US" dirty="0"/>
              <a:t>번의 인식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2E7876B5-7225-43DB-8027-57E93322AC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949667"/>
              </p:ext>
            </p:extLst>
          </p:nvPr>
        </p:nvGraphicFramePr>
        <p:xfrm>
          <a:off x="457200" y="1428736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31855594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55044830"/>
                    </a:ext>
                  </a:extLst>
                </a:gridCol>
              </a:tblGrid>
              <a:tr h="1878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Device Database</a:t>
                      </a:r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Cloud Database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15736"/>
                  </a:ext>
                </a:extLst>
              </a:tr>
              <a:tr h="1722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1,000</a:t>
                      </a:r>
                      <a:r>
                        <a:rPr lang="ko-KR" altLang="en-US" sz="1600" dirty="0"/>
                        <a:t>개 미만의 마커에 적합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백만 개 이상의 마커에 적합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54298"/>
                  </a:ext>
                </a:extLst>
              </a:tr>
              <a:tr h="2974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서로 다른 </a:t>
                      </a:r>
                      <a:r>
                        <a:rPr lang="en-US" altLang="ko-KR" sz="1600" dirty="0"/>
                        <a:t>DB</a:t>
                      </a:r>
                      <a:r>
                        <a:rPr lang="ko-KR" altLang="en-US" sz="1600" dirty="0"/>
                        <a:t>를 조합해서 마커를 적용하는 것이 가능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안에 사용하고자 하는 모든 이미지를 포함시켜야 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33805"/>
                  </a:ext>
                </a:extLst>
              </a:tr>
              <a:tr h="297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DB </a:t>
                      </a:r>
                      <a:r>
                        <a:rPr lang="ko-KR" altLang="en-US" sz="1600" dirty="0"/>
                        <a:t>안의 마커들은 오로지 마커 인식 기능만을 수행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마커 안에 해당 마커의 정보가 담긴 </a:t>
                      </a:r>
                      <a:r>
                        <a:rPr lang="en-US" altLang="ko-KR" sz="1600" dirty="0"/>
                        <a:t>Metadata</a:t>
                      </a:r>
                      <a:r>
                        <a:rPr lang="ko-KR" altLang="en-US" sz="1600" dirty="0"/>
                        <a:t>를 </a:t>
                      </a:r>
                      <a:r>
                        <a:rPr lang="en-US" altLang="ko-KR" sz="1600" dirty="0"/>
                        <a:t>2MB</a:t>
                      </a:r>
                      <a:r>
                        <a:rPr lang="ko-KR" altLang="en-US" sz="1600" dirty="0"/>
                        <a:t>까지 포함시킬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724071"/>
                  </a:ext>
                </a:extLst>
              </a:tr>
              <a:tr h="17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 연결이 필요 없음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 연결이 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42457"/>
                  </a:ext>
                </a:extLst>
              </a:tr>
              <a:tr h="2128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2~3 </a:t>
                      </a:r>
                      <a:r>
                        <a:rPr lang="ko-KR" altLang="en-US" sz="1600" dirty="0"/>
                        <a:t>프레임 </a:t>
                      </a:r>
                      <a:r>
                        <a:rPr lang="ko-KR" altLang="en-US" sz="1600"/>
                        <a:t>내에 빠르게 </a:t>
                      </a:r>
                      <a:r>
                        <a:rPr lang="ko-KR" altLang="en-US" sz="1600" dirty="0"/>
                        <a:t>마커 인식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네트워크 상태에 따라 인식 시간이 달라짐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429557"/>
                  </a:ext>
                </a:extLst>
              </a:tr>
              <a:tr h="172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무료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 방식에 따라 무료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또는 유료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13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6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CBEF-BF5A-46C6-B09C-6B7E4B74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사용량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BAA8F-D7A6-4581-BAE0-94D4187D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License Manager</a:t>
            </a:r>
          </a:p>
          <a:p>
            <a:endParaRPr lang="en-US" altLang="ko-KR" dirty="0"/>
          </a:p>
          <a:p>
            <a:r>
              <a:rPr lang="ko-KR" altLang="en-US" dirty="0"/>
              <a:t>매 달마다 초기화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D9B2C-BB10-4203-9A52-318A0A2C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34" y="1520080"/>
            <a:ext cx="5263654" cy="4643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000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53473-8800-40FA-8695-F37A4DF4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</a:t>
            </a:r>
            <a:r>
              <a:rPr lang="en-US" altLang="ko-KR" dirty="0"/>
              <a:t>Metadata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0D8C4-4F75-4981-919A-ECA4E966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마커에 연동한 부가적인 정보</a:t>
            </a:r>
            <a:endParaRPr lang="en-US" altLang="ko-KR" dirty="0"/>
          </a:p>
          <a:p>
            <a:pPr lvl="1"/>
            <a:r>
              <a:rPr lang="ko-KR" altLang="en-US" dirty="0"/>
              <a:t>사용자 임의대로 다양한 정보를 입력 가능</a:t>
            </a:r>
            <a:endParaRPr lang="en-US" altLang="ko-KR" dirty="0"/>
          </a:p>
          <a:p>
            <a:pPr lvl="2"/>
            <a:r>
              <a:rPr lang="ko-KR" altLang="en-US" dirty="0"/>
              <a:t>개발하고자</a:t>
            </a:r>
            <a:r>
              <a:rPr lang="en-US" altLang="ko-KR" dirty="0"/>
              <a:t> </a:t>
            </a:r>
            <a:r>
              <a:rPr lang="ko-KR" altLang="en-US" dirty="0"/>
              <a:t>하는 앱에 걸맞는 정보와 처리 알고리즘 구상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2MB</a:t>
            </a:r>
          </a:p>
          <a:p>
            <a:pPr lvl="1"/>
            <a:r>
              <a:rPr lang="ko-KR" altLang="en-US" dirty="0"/>
              <a:t>업로드는 </a:t>
            </a:r>
            <a:r>
              <a:rPr lang="en-US" altLang="ko-KR" dirty="0"/>
              <a:t>.txt </a:t>
            </a:r>
            <a:r>
              <a:rPr lang="ko-KR" altLang="en-US" dirty="0"/>
              <a:t>파일로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Metadata</a:t>
            </a:r>
            <a:r>
              <a:rPr lang="ko-KR" altLang="en-US" dirty="0"/>
              <a:t>의 제약조건</a:t>
            </a:r>
            <a:r>
              <a:rPr lang="en-US" altLang="ko-KR" dirty="0"/>
              <a:t>: </a:t>
            </a:r>
            <a:r>
              <a:rPr lang="ko-KR" altLang="en-US" dirty="0"/>
              <a:t>텍스트 기반 포맷</a:t>
            </a:r>
            <a:endParaRPr lang="en-US" altLang="ko-KR" dirty="0"/>
          </a:p>
          <a:p>
            <a:pPr lvl="1"/>
            <a:r>
              <a:rPr lang="ko-KR" altLang="en-US" dirty="0"/>
              <a:t>단순한 텍스트 메시지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‘</a:t>
            </a:r>
            <a:r>
              <a:rPr lang="ko-KR" altLang="en-US" dirty="0"/>
              <a:t>클라우드 마커 </a:t>
            </a:r>
            <a:r>
              <a:rPr lang="en-US" altLang="ko-KR" dirty="0"/>
              <a:t>XYZ’</a:t>
            </a:r>
          </a:p>
          <a:p>
            <a:pPr lvl="1"/>
            <a:r>
              <a:rPr lang="en-US" altLang="ko-KR" dirty="0"/>
              <a:t>URL </a:t>
            </a:r>
            <a:r>
              <a:rPr lang="ko-KR" altLang="en-US" dirty="0"/>
              <a:t>주소</a:t>
            </a:r>
            <a:endParaRPr lang="en-US" altLang="ko-KR" dirty="0"/>
          </a:p>
          <a:p>
            <a:pPr lvl="1"/>
            <a:r>
              <a:rPr lang="en-US" altLang="ko-KR" dirty="0"/>
              <a:t>.obj </a:t>
            </a:r>
            <a:r>
              <a:rPr lang="ko-KR" altLang="en-US" dirty="0"/>
              <a:t>형식의 </a:t>
            </a:r>
            <a:r>
              <a:rPr lang="en-US" altLang="ko-KR" dirty="0"/>
              <a:t>3D </a:t>
            </a:r>
            <a:r>
              <a:rPr lang="ko-KR" altLang="en-US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7176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3DFF786-F26A-43E9-B3D7-423785CE5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사전 준비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828CB0-CA5E-4B31-B1C0-FAC24E9F0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7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62C0F-F6BD-46E0-814C-696FB8D7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</a:t>
            </a:r>
            <a:r>
              <a:rPr lang="ko-KR" altLang="en-US" dirty="0"/>
              <a:t> 프로젝트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F5136-6CD3-4DAD-B485-68A4AD00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7A3CE-AA1A-464F-A285-1BCB5803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12A2DE-2D2C-4B55-A3D0-DD54A464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3332"/>
            <a:ext cx="8496944" cy="53285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656ABA-BFA5-4DE9-93F3-DD3A3327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25955"/>
            <a:ext cx="8496944" cy="52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77216</TotalTime>
  <Words>755</Words>
  <Application>Microsoft Office PowerPoint</Application>
  <PresentationFormat>화면 슬라이드 쇼(4:3)</PresentationFormat>
  <Paragraphs>154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굴림</vt:lpstr>
      <vt:lpstr>맑은 고딕</vt:lpstr>
      <vt:lpstr>Arial</vt:lpstr>
      <vt:lpstr>Tahoma</vt:lpstr>
      <vt:lpstr>Trebuchet MS</vt:lpstr>
      <vt:lpstr>Verdana</vt:lpstr>
      <vt:lpstr>Wingdings</vt:lpstr>
      <vt:lpstr>Office 테마</vt:lpstr>
      <vt:lpstr>Cloud 기반 Image Target</vt:lpstr>
      <vt:lpstr>목차</vt:lpstr>
      <vt:lpstr>뷰포리아 Cloud Recognition</vt:lpstr>
      <vt:lpstr>특징</vt:lpstr>
      <vt:lpstr>Device vs. Cloud</vt:lpstr>
      <vt:lpstr>클라우드 사용량 확인</vt:lpstr>
      <vt:lpstr>클라우드 Metadata</vt:lpstr>
      <vt:lpstr>사전 준비</vt:lpstr>
      <vt:lpstr>template 프로젝트 불러오기</vt:lpstr>
      <vt:lpstr>Hierarchy 탭 구성</vt:lpstr>
      <vt:lpstr>라이센스 키 발급(1/3)</vt:lpstr>
      <vt:lpstr>라이센스 키 발급(2/3)</vt:lpstr>
      <vt:lpstr>라이센스 키 발급(3/3)</vt:lpstr>
      <vt:lpstr>라이센스 키 등록</vt:lpstr>
      <vt:lpstr>인식할 대상 이미지를 등록할 DB 생성</vt:lpstr>
      <vt:lpstr>인식할 대상 이미지 업로드</vt:lpstr>
      <vt:lpstr>Cloud DB 생성 결과</vt:lpstr>
      <vt:lpstr>Metadata 업로드</vt:lpstr>
      <vt:lpstr>유니티 작업</vt:lpstr>
      <vt:lpstr>Cloud DB Access 키 입력</vt:lpstr>
      <vt:lpstr>Cloud DB Access Key</vt:lpstr>
      <vt:lpstr>카메라 화면에 표시할 물체 배치</vt:lpstr>
      <vt:lpstr>Cloud 인식 이벤트 핸들러 스크립트</vt:lpstr>
      <vt:lpstr>실행 결과</vt:lpstr>
      <vt:lpstr>SimpleCloudRecoEventHandler.cs (1/5)</vt:lpstr>
      <vt:lpstr>SimpleCloudRecoEventHandler.cs (2/5)</vt:lpstr>
      <vt:lpstr>클라우드 인식 에러 코드</vt:lpstr>
      <vt:lpstr>SimpleCloudRecoEventHandler.cs (4/5)</vt:lpstr>
      <vt:lpstr>SimpleCloudRecoEventHandler.cs (5/5)</vt:lpstr>
      <vt:lpstr>과제 #4: Image Target Cloud의 활용</vt:lpstr>
      <vt:lpstr>과제 #4: Image Target Cloud의 활용</vt:lpstr>
      <vt:lpstr>PowerPoint 프레젠테이션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airjung</cp:lastModifiedBy>
  <cp:revision>2293</cp:revision>
  <cp:lastPrinted>2015-07-22T04:24:45Z</cp:lastPrinted>
  <dcterms:created xsi:type="dcterms:W3CDTF">2009-01-13T03:03:42Z</dcterms:created>
  <dcterms:modified xsi:type="dcterms:W3CDTF">2022-09-22T03:40:40Z</dcterms:modified>
</cp:coreProperties>
</file>