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18" r:id="rId4"/>
    <p:sldId id="319" r:id="rId5"/>
    <p:sldId id="341" r:id="rId6"/>
    <p:sldId id="260" r:id="rId7"/>
    <p:sldId id="340" r:id="rId8"/>
    <p:sldId id="262" r:id="rId9"/>
    <p:sldId id="263" r:id="rId10"/>
    <p:sldId id="264" r:id="rId11"/>
    <p:sldId id="309" r:id="rId12"/>
    <p:sldId id="310" r:id="rId13"/>
    <p:sldId id="343" r:id="rId14"/>
    <p:sldId id="344" r:id="rId15"/>
    <p:sldId id="314" r:id="rId16"/>
    <p:sldId id="295" r:id="rId17"/>
    <p:sldId id="299" r:id="rId18"/>
    <p:sldId id="300" r:id="rId19"/>
    <p:sldId id="325" r:id="rId20"/>
    <p:sldId id="322" r:id="rId21"/>
    <p:sldId id="323" r:id="rId22"/>
    <p:sldId id="326" r:id="rId23"/>
    <p:sldId id="327" r:id="rId24"/>
    <p:sldId id="328" r:id="rId25"/>
    <p:sldId id="329" r:id="rId26"/>
    <p:sldId id="332" r:id="rId27"/>
    <p:sldId id="270" r:id="rId28"/>
    <p:sldId id="271" r:id="rId29"/>
    <p:sldId id="272" r:id="rId30"/>
    <p:sldId id="273" r:id="rId31"/>
    <p:sldId id="274" r:id="rId32"/>
    <p:sldId id="331" r:id="rId33"/>
    <p:sldId id="335" r:id="rId34"/>
    <p:sldId id="333" r:id="rId35"/>
    <p:sldId id="334" r:id="rId36"/>
    <p:sldId id="336" r:id="rId37"/>
    <p:sldId id="268" r:id="rId38"/>
    <p:sldId id="345" r:id="rId39"/>
    <p:sldId id="346" r:id="rId40"/>
    <p:sldId id="308" r:id="rId41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82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2022-09-13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vuforia.com/targetmanager/project/checkDeviceProjectsCreated?dataRequestedForUser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2_ar\02_image_target_application\multi_marker_result.mp4" TargetMode="External"/><Relationship Id="rId1" Type="http://schemas.microsoft.com/office/2007/relationships/media" Target="file:///D:\clouds\Dropbox\lectures\2_ar\02_image_target_application\multi_marker_result.mp4" TargetMode="Externa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vuforia.com/targetmanager/licenseManager/licenseLis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228E-DEDA-44AA-A989-51D8DC7B0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의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36E06-1FF4-43B5-814A-5639E1A0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2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17FC3-A96B-4940-B30C-32BCEE2D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인식할 대상 이미지를 등록할 </a:t>
            </a:r>
            <a:r>
              <a:rPr lang="en-US" altLang="ko-KR" dirty="0"/>
              <a:t>DB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8BFF-722E-4E04-9F08-4ED5D1D5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Manager</a:t>
            </a:r>
          </a:p>
          <a:p>
            <a:pPr lvl="1"/>
            <a:r>
              <a:rPr lang="ko-KR" altLang="en-US" dirty="0"/>
              <a:t>웹 주소로 바로 연결</a:t>
            </a:r>
            <a:endParaRPr lang="en-US" altLang="ko-KR" dirty="0">
              <a:hlinkClick r:id="rId2"/>
            </a:endParaRPr>
          </a:p>
          <a:p>
            <a:pPr lvl="3"/>
            <a:r>
              <a:rPr lang="en-US" altLang="ko-KR" dirty="0">
                <a:hlinkClick r:id="rId2"/>
              </a:rPr>
              <a:t>https://developer.vuforia.com/targetmanager/project/checkDeviceProjectsCreated?dataRequestedForUserId</a:t>
            </a:r>
            <a:r>
              <a:rPr lang="en-US" altLang="ko-KR" dirty="0"/>
              <a:t>=</a:t>
            </a:r>
          </a:p>
          <a:p>
            <a:pPr lvl="1"/>
            <a:r>
              <a:rPr lang="en-US" altLang="ko-KR" dirty="0"/>
              <a:t>‘Image Target’</a:t>
            </a:r>
            <a:r>
              <a:rPr lang="ko-KR" altLang="en-US" dirty="0"/>
              <a:t>에서 연결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EF6880-C37F-41F5-A6C9-1D1864CA0924}"/>
              </a:ext>
            </a:extLst>
          </p:cNvPr>
          <p:cNvGrpSpPr>
            <a:grpSpLocks noChangeAspect="1"/>
          </p:cNvGrpSpPr>
          <p:nvPr/>
        </p:nvGrpSpPr>
        <p:grpSpPr>
          <a:xfrm>
            <a:off x="1769182" y="3356992"/>
            <a:ext cx="5234216" cy="3092946"/>
            <a:chOff x="112881" y="3284984"/>
            <a:chExt cx="3771900" cy="22288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A237CB-5E08-4264-B94B-B3ACE6040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81" y="3284984"/>
              <a:ext cx="3771900" cy="2228850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54FEC99-D0C7-4C60-9251-D3E1E536C38D}"/>
                </a:ext>
              </a:extLst>
            </p:cNvPr>
            <p:cNvSpPr/>
            <p:nvPr/>
          </p:nvSpPr>
          <p:spPr>
            <a:xfrm>
              <a:off x="2234318" y="5299077"/>
              <a:ext cx="1614114" cy="1908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63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618CF-9F66-446B-99EE-A779B2BD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EC5AD-2563-4CC5-96D1-BF773C5A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AF9BA2-2E71-4035-8054-21AC2086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9" y="952994"/>
            <a:ext cx="9144000" cy="1566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C38D5D-0175-4907-BD9A-515CA9BF0C76}"/>
              </a:ext>
            </a:extLst>
          </p:cNvPr>
          <p:cNvSpPr/>
          <p:nvPr/>
        </p:nvSpPr>
        <p:spPr>
          <a:xfrm>
            <a:off x="7959256" y="2194561"/>
            <a:ext cx="1164407" cy="29423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8D5DD6-FFE9-415A-AECC-DB77D2E66E82}"/>
              </a:ext>
            </a:extLst>
          </p:cNvPr>
          <p:cNvGrpSpPr/>
          <p:nvPr/>
        </p:nvGrpSpPr>
        <p:grpSpPr>
          <a:xfrm>
            <a:off x="930841" y="2708920"/>
            <a:ext cx="7277380" cy="3973912"/>
            <a:chOff x="930841" y="2708920"/>
            <a:chExt cx="7277380" cy="39739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CBCEA2-8026-4D01-A11B-1A27A2933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841" y="2708920"/>
              <a:ext cx="7277380" cy="39739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F703F78-3D1D-4B82-B44A-720174AE35DA}"/>
                </a:ext>
              </a:extLst>
            </p:cNvPr>
            <p:cNvSpPr/>
            <p:nvPr/>
          </p:nvSpPr>
          <p:spPr>
            <a:xfrm>
              <a:off x="993913" y="3418615"/>
              <a:ext cx="7140271" cy="6122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FC5C3B8-BB95-4C5D-80BF-22CBEE9E45E4}"/>
                </a:ext>
              </a:extLst>
            </p:cNvPr>
            <p:cNvSpPr/>
            <p:nvPr/>
          </p:nvSpPr>
          <p:spPr>
            <a:xfrm>
              <a:off x="6901732" y="6169766"/>
              <a:ext cx="1224502" cy="4611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1823846-98FB-48A3-8EB0-ECB3B27BC79E}"/>
                </a:ext>
              </a:extLst>
            </p:cNvPr>
            <p:cNvSpPr/>
            <p:nvPr/>
          </p:nvSpPr>
          <p:spPr>
            <a:xfrm>
              <a:off x="938254" y="4786685"/>
              <a:ext cx="1105232" cy="8587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7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8C4E5-87AE-4730-8924-F7BF2119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 이미지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7B9A5-E3AD-40FB-8800-FEA39781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ar_marker_earth.png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ar_marker_sun.png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5968E1-93E8-4737-A8B3-E8D2933E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525710"/>
            <a:ext cx="2193032" cy="21930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BC50A9-993B-4A63-AA9F-969903E3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972272"/>
            <a:ext cx="2193032" cy="2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9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8C4E5-87AE-4730-8924-F7BF2119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 이미지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7B9A5-E3AD-40FB-8800-FEA39781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8C51A-F020-4701-B984-4AFDC0F8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"/>
          <a:stretch/>
        </p:blipFill>
        <p:spPr>
          <a:xfrm>
            <a:off x="187532" y="3933056"/>
            <a:ext cx="8776955" cy="236027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51B34B-D14C-4097-A1CD-4950067A28AC}"/>
              </a:ext>
            </a:extLst>
          </p:cNvPr>
          <p:cNvSpPr/>
          <p:nvPr/>
        </p:nvSpPr>
        <p:spPr>
          <a:xfrm>
            <a:off x="187533" y="5373216"/>
            <a:ext cx="144016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8A04A8-788D-421D-8D45-7EB9531FD4BF}"/>
              </a:ext>
            </a:extLst>
          </p:cNvPr>
          <p:cNvGrpSpPr/>
          <p:nvPr/>
        </p:nvGrpSpPr>
        <p:grpSpPr>
          <a:xfrm>
            <a:off x="3923928" y="203200"/>
            <a:ext cx="5256584" cy="5400675"/>
            <a:chOff x="3707904" y="203200"/>
            <a:chExt cx="5256584" cy="54006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745223-5DF4-4986-B6E8-1F4C193D3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904" y="203200"/>
              <a:ext cx="4857750" cy="5400675"/>
            </a:xfrm>
            <a:prstGeom prst="rect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A17F8-B4C3-4AEA-BE43-1AA3877B812A}"/>
                </a:ext>
              </a:extLst>
            </p:cNvPr>
            <p:cNvSpPr txBox="1"/>
            <p:nvPr/>
          </p:nvSpPr>
          <p:spPr>
            <a:xfrm>
              <a:off x="3791276" y="3520021"/>
              <a:ext cx="5173212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여기에 적은 수치에 근거하여 가상물체가 화면에 나타나는 크기가 결정됨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228BD3-EED2-4AAE-85A0-E4F58B5478F4}"/>
                </a:ext>
              </a:extLst>
            </p:cNvPr>
            <p:cNvSpPr txBox="1"/>
            <p:nvPr/>
          </p:nvSpPr>
          <p:spPr>
            <a:xfrm>
              <a:off x="3791276" y="4884056"/>
              <a:ext cx="1662635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대상을 구분하는 이름</a:t>
              </a:r>
              <a:endParaRPr lang="ko-KR" altLang="en-US" sz="1200" b="1" dirty="0">
                <a:solidFill>
                  <a:srgbClr val="C00000"/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83D3E58-B110-45A3-A563-AB48585CB6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"/>
          <a:stretch/>
        </p:blipFill>
        <p:spPr>
          <a:xfrm>
            <a:off x="187533" y="3933056"/>
            <a:ext cx="8776955" cy="274302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832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5CB91-91C2-4452-A01E-F43AD7DD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AD82F-322B-488F-8B42-C2E2CA11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BCEEB7-F496-4C85-8FC8-27EFD842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"/>
          <a:stretch/>
        </p:blipFill>
        <p:spPr>
          <a:xfrm>
            <a:off x="187533" y="1262037"/>
            <a:ext cx="8776955" cy="274302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48E622-849A-4415-9714-08A4CA43ED9F}"/>
              </a:ext>
            </a:extLst>
          </p:cNvPr>
          <p:cNvSpPr/>
          <p:nvPr/>
        </p:nvSpPr>
        <p:spPr>
          <a:xfrm>
            <a:off x="6673516" y="2703026"/>
            <a:ext cx="2261937" cy="38501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74A3ED-AE6A-43E1-87DA-061DD900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271740"/>
            <a:ext cx="2847975" cy="211455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8BF1085-A643-4BFA-9D28-9A20C50AE1E9}"/>
              </a:ext>
            </a:extLst>
          </p:cNvPr>
          <p:cNvGrpSpPr/>
          <p:nvPr/>
        </p:nvGrpSpPr>
        <p:grpSpPr>
          <a:xfrm>
            <a:off x="4444778" y="4915203"/>
            <a:ext cx="4029023" cy="618187"/>
            <a:chOff x="4444778" y="4915203"/>
            <a:chExt cx="4029023" cy="61818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40047E-033C-45C8-AE36-C6065F909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1" t="16529"/>
            <a:stretch/>
          </p:blipFill>
          <p:spPr>
            <a:xfrm>
              <a:off x="4444778" y="5192202"/>
              <a:ext cx="4029023" cy="3411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62A30A-6A0F-4DC2-8A05-313732377FE8}"/>
                </a:ext>
              </a:extLst>
            </p:cNvPr>
            <p:cNvSpPr txBox="1"/>
            <p:nvPr/>
          </p:nvSpPr>
          <p:spPr>
            <a:xfrm>
              <a:off x="5796286" y="4915203"/>
              <a:ext cx="1326005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FF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실행하여 </a:t>
              </a:r>
              <a:r>
                <a:rPr lang="en-US" altLang="ko-KR" sz="1200" b="1" dirty="0">
                  <a:solidFill>
                    <a:srgbClr val="FF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Import</a:t>
              </a:r>
              <a:endParaRPr lang="ko-KR" altLang="en-US" sz="1200" b="1" dirty="0">
                <a:solidFill>
                  <a:srgbClr val="FF0000"/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5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6D05ED-AC0B-416C-AD05-4A6CBBCD2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태양 주위를 공전하는 지구 구현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47688D2-25FB-448E-920B-09FAEF961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2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B3F8-FFB9-4930-A11C-FE9631DF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CA904-0DF1-4814-A7DB-83E592D6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탭에 </a:t>
            </a:r>
            <a:r>
              <a:rPr lang="en-US" altLang="ko-KR" dirty="0"/>
              <a:t>‘Images’ </a:t>
            </a:r>
            <a:r>
              <a:rPr lang="ko-KR" altLang="en-US" dirty="0"/>
              <a:t>폴더 생성 후 등록</a:t>
            </a:r>
            <a:endParaRPr lang="en-US" altLang="ko-KR" dirty="0"/>
          </a:p>
          <a:p>
            <a:pPr lvl="1"/>
            <a:r>
              <a:rPr lang="en-US" altLang="ko-KR" dirty="0"/>
              <a:t>‘sun.jpg’</a:t>
            </a:r>
          </a:p>
          <a:p>
            <a:pPr lvl="1"/>
            <a:r>
              <a:rPr lang="en-US" altLang="ko-KR" dirty="0"/>
              <a:t>‘earth_cloud.jpg’</a:t>
            </a:r>
          </a:p>
          <a:p>
            <a:pPr lvl="1"/>
            <a:r>
              <a:rPr lang="en-US" altLang="ko-KR" dirty="0"/>
              <a:t>‘earth_daymap.jpg’</a:t>
            </a:r>
          </a:p>
          <a:p>
            <a:pPr lvl="1"/>
            <a:r>
              <a:rPr lang="en-US" altLang="ko-KR" dirty="0"/>
              <a:t>‘earth_normal_map.tiff’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74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118B-A2E3-4A1C-82D7-1209A140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태양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598D7-7A8B-4137-AF68-34454327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Sphere </a:t>
            </a:r>
            <a:r>
              <a:rPr lang="ko-KR" altLang="en-US" dirty="0"/>
              <a:t>추가 후</a:t>
            </a:r>
            <a:r>
              <a:rPr lang="en-US" altLang="ko-KR" dirty="0"/>
              <a:t> </a:t>
            </a:r>
            <a:r>
              <a:rPr lang="ko-KR" altLang="en-US" dirty="0"/>
              <a:t>이름을 </a:t>
            </a:r>
            <a:r>
              <a:rPr lang="en-US" altLang="ko-KR" dirty="0"/>
              <a:t>‘Sun’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1"/>
            <a:r>
              <a:rPr lang="en-US" altLang="ko-KR" dirty="0"/>
              <a:t>Images/sun </a:t>
            </a:r>
            <a:r>
              <a:rPr lang="ko-KR" altLang="en-US" dirty="0" err="1"/>
              <a:t>텍스쳐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/>
            <a:r>
              <a:rPr lang="en-US" altLang="ko-KR" dirty="0"/>
              <a:t>Shader </a:t>
            </a:r>
            <a:r>
              <a:rPr lang="ko-KR" altLang="en-US" dirty="0"/>
              <a:t>변경</a:t>
            </a:r>
            <a:r>
              <a:rPr lang="en-US" altLang="ko-KR" dirty="0"/>
              <a:t>(Standard </a:t>
            </a:r>
            <a:r>
              <a:rPr lang="en-US" altLang="ko-KR" dirty="0">
                <a:sym typeface="Wingdings" panose="05000000000000000000" pitchFamily="2" charset="2"/>
              </a:rPr>
              <a:t> Unlit/Texture)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조명과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상관없이 </a:t>
            </a:r>
            <a:r>
              <a:rPr lang="ko-KR" altLang="en-US" dirty="0" err="1">
                <a:sym typeface="Wingdings" panose="05000000000000000000" pitchFamily="2" charset="2"/>
              </a:rPr>
              <a:t>텍스쳐가</a:t>
            </a:r>
            <a:r>
              <a:rPr lang="ko-KR" altLang="en-US" dirty="0">
                <a:sym typeface="Wingdings" panose="05000000000000000000" pitchFamily="2" charset="2"/>
              </a:rPr>
              <a:t> 표현됨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하위에 </a:t>
            </a:r>
            <a:r>
              <a:rPr lang="en-US" altLang="ko-KR" dirty="0">
                <a:sym typeface="Wingdings" panose="05000000000000000000" pitchFamily="2" charset="2"/>
              </a:rPr>
              <a:t>Point Light 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빛을 발산하는 태양 표현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Intensity: 6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Scale: (1, 1, 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F8F79-642A-4A0C-BA19-DF909835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03002"/>
            <a:ext cx="4038600" cy="4095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7938A9-1049-4F1F-A801-4BC781C8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33056"/>
            <a:ext cx="2905125" cy="7905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ED95F1-B743-4658-9F90-D3705057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1502210"/>
            <a:ext cx="2255515" cy="2204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3CE026-1B38-4333-8147-B3957C59D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530" y="1519739"/>
            <a:ext cx="2152364" cy="21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118B-A2E3-4A1C-82D7-1209A140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지구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598D7-7A8B-4137-AF68-34454327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지구도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유사하게 제작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Images/</a:t>
            </a:r>
            <a:r>
              <a:rPr lang="en-US" altLang="ko-KR" dirty="0" err="1">
                <a:sym typeface="Wingdings" panose="05000000000000000000" pitchFamily="2" charset="2"/>
              </a:rPr>
              <a:t>earth_daymap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텍스쳐</a:t>
            </a:r>
            <a:r>
              <a:rPr lang="ko-KR" altLang="en-US" dirty="0">
                <a:sym typeface="Wingdings" panose="05000000000000000000" pitchFamily="2" charset="2"/>
              </a:rPr>
              <a:t>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Shader </a:t>
            </a:r>
            <a:r>
              <a:rPr lang="ko-KR" altLang="en-US" dirty="0">
                <a:sym typeface="Wingdings" panose="05000000000000000000" pitchFamily="2" charset="2"/>
              </a:rPr>
              <a:t>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Standard  Standard(Specular setup)</a:t>
            </a: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추후 지구 표면의 음영 및 구름 등을 표현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ko-KR" altLang="en-US" dirty="0" err="1">
                <a:sym typeface="Wingdings" panose="05000000000000000000" pitchFamily="2" charset="2"/>
              </a:rPr>
              <a:t>텍스쳐</a:t>
            </a:r>
            <a:r>
              <a:rPr lang="ko-KR" altLang="en-US" dirty="0">
                <a:sym typeface="Wingdings" panose="05000000000000000000" pitchFamily="2" charset="2"/>
              </a:rPr>
              <a:t> 할당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Albedo: </a:t>
            </a:r>
            <a:r>
              <a:rPr lang="en-US" altLang="ko-KR" dirty="0" err="1">
                <a:sym typeface="Wingdings" panose="05000000000000000000" pitchFamily="2" charset="2"/>
              </a:rPr>
              <a:t>earth_daymap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Normal map: </a:t>
            </a:r>
            <a:r>
              <a:rPr lang="en-US" altLang="ko-KR" dirty="0" err="1">
                <a:sym typeface="Wingdings" panose="05000000000000000000" pitchFamily="2" charset="2"/>
              </a:rPr>
              <a:t>earth_normal_map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Emission: </a:t>
            </a:r>
            <a:r>
              <a:rPr lang="en-US" altLang="ko-KR" dirty="0" err="1">
                <a:sym typeface="Wingdings" panose="05000000000000000000" pitchFamily="2" charset="2"/>
              </a:rPr>
              <a:t>earth_clouds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Scale: (0.5, 0.5, 0.5)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3D3CE1-6791-45D9-80D3-2DBF1D44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106" y="3284984"/>
            <a:ext cx="3706382" cy="3024336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06DA5B0-69B5-4EEB-8A01-A8D39B9076E8}"/>
              </a:ext>
            </a:extLst>
          </p:cNvPr>
          <p:cNvSpPr/>
          <p:nvPr/>
        </p:nvSpPr>
        <p:spPr>
          <a:xfrm>
            <a:off x="5340025" y="4081989"/>
            <a:ext cx="1872208" cy="20308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1264D8-AD53-458A-B361-1505FA57C31B}"/>
              </a:ext>
            </a:extLst>
          </p:cNvPr>
          <p:cNvSpPr/>
          <p:nvPr/>
        </p:nvSpPr>
        <p:spPr>
          <a:xfrm>
            <a:off x="5340025" y="4764386"/>
            <a:ext cx="1008112" cy="20308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CC7E09-FD07-4B02-8A63-66AFB42B0FBD}"/>
              </a:ext>
            </a:extLst>
          </p:cNvPr>
          <p:cNvSpPr/>
          <p:nvPr/>
        </p:nvSpPr>
        <p:spPr>
          <a:xfrm>
            <a:off x="5340025" y="5941258"/>
            <a:ext cx="1872208" cy="360041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2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1993B-2025-4429-AC9E-1CBCEB72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계층구조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81EEE-75CF-4360-AE42-D4D8BC82C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Sun,</a:t>
            </a:r>
            <a:r>
              <a:rPr lang="ko-KR" altLang="en-US" dirty="0"/>
              <a:t> </a:t>
            </a:r>
            <a:r>
              <a:rPr lang="en-US" altLang="ko-KR" dirty="0" err="1"/>
              <a:t>ImageTarget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Sun </a:t>
            </a:r>
            <a:r>
              <a:rPr lang="ko-KR" altLang="en-US" dirty="0"/>
              <a:t>의 하위에 </a:t>
            </a:r>
            <a:r>
              <a:rPr lang="en-US" altLang="ko-KR" dirty="0"/>
              <a:t>Earth </a:t>
            </a:r>
            <a:r>
              <a:rPr lang="ko-KR" altLang="en-US" dirty="0"/>
              <a:t>를 추가</a:t>
            </a:r>
            <a:endParaRPr lang="en-US" altLang="ko-KR" dirty="0"/>
          </a:p>
          <a:p>
            <a:r>
              <a:rPr lang="en-US" altLang="ko-KR" dirty="0" err="1"/>
              <a:t>ImageTarget</a:t>
            </a:r>
            <a:r>
              <a:rPr lang="ko-KR" altLang="en-US" dirty="0"/>
              <a:t> 의 하위에 </a:t>
            </a:r>
            <a:r>
              <a:rPr lang="en-US" altLang="ko-KR" dirty="0"/>
              <a:t>Sun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Sun</a:t>
            </a:r>
          </a:p>
          <a:p>
            <a:pPr lvl="1"/>
            <a:r>
              <a:rPr lang="en-US" altLang="ko-KR" dirty="0"/>
              <a:t>Position: (0, 0.7, 0)</a:t>
            </a:r>
          </a:p>
          <a:p>
            <a:r>
              <a:rPr lang="en-US" altLang="ko-KR" dirty="0"/>
              <a:t>Earth</a:t>
            </a:r>
          </a:p>
          <a:p>
            <a:pPr lvl="1"/>
            <a:r>
              <a:rPr lang="en-US" altLang="ko-KR" dirty="0"/>
              <a:t>Position: (0, 0, 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157790-54DD-41A4-BC38-19D23570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050" y="1556792"/>
            <a:ext cx="2895600" cy="126682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3998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92A4-43FF-4DBE-9374-C789EB3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65CD-1074-4138-9A83-B73EAFAD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 준비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태양 주위를 공전하는 지구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Extended Tracking</a:t>
            </a:r>
          </a:p>
          <a:p>
            <a:endParaRPr lang="en-US" altLang="ko-KR" dirty="0"/>
          </a:p>
          <a:p>
            <a:r>
              <a:rPr lang="ko-KR" altLang="en-US" dirty="0"/>
              <a:t>여러 개의 마커 동시 인식</a:t>
            </a:r>
          </a:p>
        </p:txBody>
      </p:sp>
    </p:spTree>
    <p:extLst>
      <p:ext uri="{BB962C8B-B14F-4D97-AF65-F5344CB8AC3E}">
        <p14:creationId xmlns:p14="http://schemas.microsoft.com/office/powerpoint/2010/main" val="283848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7C5A9-60D7-4C3B-AB68-E301916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/>
              <a:t>&lt;</a:t>
            </a:r>
            <a:r>
              <a:rPr lang="en-US" altLang="ko-KR" sz="2700" dirty="0" err="1"/>
              <a:t>RotatePlanet.cs</a:t>
            </a:r>
            <a:r>
              <a:rPr lang="en-US" altLang="ko-KR" sz="2700" dirty="0"/>
              <a:t>&gt;</a:t>
            </a:r>
            <a:br>
              <a:rPr lang="en-US" altLang="ko-KR" dirty="0"/>
            </a:br>
            <a:r>
              <a:rPr lang="ko-KR" altLang="en-US" dirty="0"/>
              <a:t>지구 공전 및 태양 자전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FCE9F-8253-4BEB-B61F-DDD1B3B1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Sun</a:t>
            </a:r>
            <a:r>
              <a:rPr lang="ko-KR" altLang="en-US" dirty="0"/>
              <a:t>과 </a:t>
            </a:r>
            <a:r>
              <a:rPr lang="en-US" altLang="ko-KR" dirty="0"/>
              <a:t>Earth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1"/>
            <a:r>
              <a:rPr lang="en-US" altLang="ko-KR" dirty="0" err="1"/>
              <a:t>target_tr</a:t>
            </a:r>
            <a:r>
              <a:rPr lang="en-US" altLang="ko-KR" dirty="0"/>
              <a:t>: </a:t>
            </a:r>
            <a:r>
              <a:rPr lang="ko-KR" altLang="en-US" dirty="0"/>
              <a:t>둘 다 </a:t>
            </a:r>
            <a:r>
              <a:rPr lang="en-US" altLang="ko-KR" dirty="0"/>
              <a:t>Sun</a:t>
            </a:r>
            <a:r>
              <a:rPr lang="ko-KR" altLang="en-US" dirty="0"/>
              <a:t>에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1EFC1-BB6D-48A7-A89D-A458A366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13471"/>
            <a:ext cx="7488832" cy="388964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5697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64229-7EC1-48D5-8D2D-D6BEF146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지구의 공전 궤적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C0AA8-9830-43EE-B1A5-EBDF5586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Earth </a:t>
            </a:r>
            <a:r>
              <a:rPr lang="ko-KR" altLang="en-US" dirty="0"/>
              <a:t>선택 후 </a:t>
            </a:r>
            <a:r>
              <a:rPr lang="en-US" altLang="ko-KR" dirty="0"/>
              <a:t>Trail Renderer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[Component] </a:t>
            </a:r>
            <a:r>
              <a:rPr lang="en-US" altLang="ko-KR" dirty="0">
                <a:sym typeface="Wingdings" panose="05000000000000000000" pitchFamily="2" charset="2"/>
              </a:rPr>
              <a:t> [Effects]  [Trail Renderer]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Materials/Element 0: Default-Particle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Time: 10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Width: 1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Color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궤적의 반투명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처리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55A9D-3BA4-4E05-8F54-98672289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56" y="2780928"/>
            <a:ext cx="3790950" cy="17049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DE1891F-140C-4B9D-A811-184DFCEDD230}"/>
              </a:ext>
            </a:extLst>
          </p:cNvPr>
          <p:cNvSpPr/>
          <p:nvPr/>
        </p:nvSpPr>
        <p:spPr>
          <a:xfrm>
            <a:off x="7704448" y="4307306"/>
            <a:ext cx="213447" cy="202479"/>
          </a:xfrm>
          <a:prstGeom prst="ellipse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63E14-2ABF-4B8C-A7A5-864F0A6C37C9}"/>
              </a:ext>
            </a:extLst>
          </p:cNvPr>
          <p:cNvSpPr txBox="1"/>
          <p:nvPr/>
        </p:nvSpPr>
        <p:spPr>
          <a:xfrm>
            <a:off x="6660232" y="4493924"/>
            <a:ext cx="232948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 b="1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더블클릭하여</a:t>
            </a:r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새 노드</a:t>
            </a:r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점</a:t>
            </a:r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DDBFD7-C4FD-46EF-86C1-D28B6ABDF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11"/>
          <a:stretch/>
        </p:blipFill>
        <p:spPr>
          <a:xfrm>
            <a:off x="4170084" y="4860521"/>
            <a:ext cx="3429000" cy="162851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7F912C-A086-464B-95A5-23E17C6FB74C}"/>
              </a:ext>
            </a:extLst>
          </p:cNvPr>
          <p:cNvSpPr/>
          <p:nvPr/>
        </p:nvSpPr>
        <p:spPr>
          <a:xfrm>
            <a:off x="5574522" y="6273397"/>
            <a:ext cx="362173" cy="22365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24D66F-B037-4E2B-A455-B6824223A370}"/>
              </a:ext>
            </a:extLst>
          </p:cNvPr>
          <p:cNvSpPr/>
          <p:nvPr/>
        </p:nvSpPr>
        <p:spPr>
          <a:xfrm>
            <a:off x="7407672" y="5446289"/>
            <a:ext cx="213447" cy="202479"/>
          </a:xfrm>
          <a:prstGeom prst="ellipse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E7C90-62D1-4863-BDC2-23BEA900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 중에 마커가 사라지면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178EB-7680-476D-886A-550CA26A1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 Camera</a:t>
            </a:r>
            <a:r>
              <a:rPr lang="ko-KR" altLang="en-US" dirty="0"/>
              <a:t>의 마커 추적이 중지됨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 err="1"/>
              <a:t>RotatePlanet</a:t>
            </a:r>
            <a:r>
              <a:rPr lang="en-US" altLang="ko-KR" dirty="0"/>
              <a:t> </a:t>
            </a:r>
            <a:r>
              <a:rPr lang="ko-KR" altLang="en-US" dirty="0"/>
              <a:t>스크립트는 계속 동작 중</a:t>
            </a:r>
            <a:endParaRPr lang="en-US" altLang="ko-KR" dirty="0"/>
          </a:p>
          <a:p>
            <a:pPr lvl="1"/>
            <a:r>
              <a:rPr lang="ko-KR" altLang="en-US" dirty="0"/>
              <a:t>마커 인식 중에만 스크립트가 동작하도록 하려면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 err="1"/>
              <a:t>OnTrackableStatusChanged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스크립트 구성요소의 </a:t>
            </a:r>
            <a:r>
              <a:rPr lang="en-US" altLang="ko-KR" dirty="0"/>
              <a:t>enabled</a:t>
            </a:r>
            <a:r>
              <a:rPr lang="ko-KR" altLang="en-US" dirty="0"/>
              <a:t> 변수 이용</a:t>
            </a:r>
          </a:p>
        </p:txBody>
      </p:sp>
    </p:spTree>
    <p:extLst>
      <p:ext uri="{BB962C8B-B14F-4D97-AF65-F5344CB8AC3E}">
        <p14:creationId xmlns:p14="http://schemas.microsoft.com/office/powerpoint/2010/main" val="32070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7169FE-F97F-46F7-BB3D-F1E7BF8C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82" y="1196752"/>
            <a:ext cx="6707835" cy="55496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34D11-A79B-4BB2-9F9E-60E12788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TrackingTarget.cs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3A760-0FBE-40A7-BF07-D5B3F802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altLang="ko-KR" dirty="0"/>
              <a:t>‘Image Target’</a:t>
            </a:r>
            <a:r>
              <a:rPr lang="ko-KR" altLang="en-US" dirty="0"/>
              <a:t>에 연결</a:t>
            </a:r>
          </a:p>
        </p:txBody>
      </p:sp>
    </p:spTree>
    <p:extLst>
      <p:ext uri="{BB962C8B-B14F-4D97-AF65-F5344CB8AC3E}">
        <p14:creationId xmlns:p14="http://schemas.microsoft.com/office/powerpoint/2010/main" val="392748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9085-A584-4E8F-84F9-38CBFBFE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EA4FF-D24E-4CB0-B4F8-109E8AAC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Vuforia;</a:t>
            </a:r>
          </a:p>
          <a:p>
            <a:pPr lvl="1"/>
            <a:r>
              <a:rPr lang="ko-KR" altLang="en-US" dirty="0" err="1"/>
              <a:t>뷰포리아</a:t>
            </a:r>
            <a:r>
              <a:rPr lang="ko-KR" altLang="en-US" dirty="0"/>
              <a:t> 패키지 </a:t>
            </a:r>
            <a:r>
              <a:rPr lang="en-US" altLang="ko-KR" dirty="0"/>
              <a:t>Import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변수를 </a:t>
            </a:r>
            <a:r>
              <a:rPr lang="ko-KR" altLang="en-US" dirty="0" err="1"/>
              <a:t>인스펙터에</a:t>
            </a:r>
            <a:r>
              <a:rPr lang="ko-KR" altLang="en-US" dirty="0"/>
              <a:t> 보이게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scripts = </a:t>
            </a:r>
            <a:r>
              <a:rPr lang="en-US" altLang="ko-KR" dirty="0" err="1"/>
              <a:t>GameObject.FindObjectsOfType</a:t>
            </a:r>
            <a:r>
              <a:rPr lang="en-US" altLang="ko-KR" dirty="0"/>
              <a:t>&lt;</a:t>
            </a:r>
            <a:r>
              <a:rPr lang="en-US" altLang="ko-KR" dirty="0" err="1"/>
              <a:t>RotatePlanet</a:t>
            </a:r>
            <a:r>
              <a:rPr lang="en-US" altLang="ko-KR" dirty="0"/>
              <a:t>&gt;();</a:t>
            </a:r>
          </a:p>
          <a:p>
            <a:pPr lvl="1"/>
            <a:r>
              <a:rPr lang="en-US" altLang="ko-KR" dirty="0"/>
              <a:t>Hierarchy</a:t>
            </a:r>
            <a:r>
              <a:rPr lang="ko-KR" altLang="en-US" dirty="0"/>
              <a:t> 탭에 등록된 모든 물체에 포함되어 있는 모든 </a:t>
            </a:r>
            <a:r>
              <a:rPr lang="en-US" altLang="ko-KR" dirty="0" err="1"/>
              <a:t>RotatePlanet</a:t>
            </a:r>
            <a:r>
              <a:rPr lang="ko-KR" altLang="en-US" dirty="0"/>
              <a:t>을 찾아서 배열안에 연결</a:t>
            </a:r>
            <a:endParaRPr lang="en-US" altLang="ko-KR" dirty="0"/>
          </a:p>
          <a:p>
            <a:pPr lvl="2"/>
            <a:r>
              <a:rPr lang="ko-KR" altLang="en-US" dirty="0"/>
              <a:t>결과적으로 </a:t>
            </a:r>
            <a:r>
              <a:rPr lang="en-US" altLang="ko-KR" dirty="0"/>
              <a:t>Sun</a:t>
            </a:r>
            <a:r>
              <a:rPr lang="ko-KR" altLang="en-US" dirty="0"/>
              <a:t>과 </a:t>
            </a:r>
            <a:r>
              <a:rPr lang="en-US" altLang="ko-KR" dirty="0"/>
              <a:t>Earth</a:t>
            </a:r>
            <a:r>
              <a:rPr lang="ko-KR" altLang="en-US" dirty="0"/>
              <a:t>에 포함된 두 개의 스크립트가 연결됨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0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3EA2-A570-456C-BFE1-676EE4F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07C2F-D94F-4BFE-B0A3-98DBB457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ObserverBehaviour</a:t>
            </a:r>
            <a:r>
              <a:rPr lang="en-US" altLang="ko-KR" dirty="0"/>
              <a:t> </a:t>
            </a:r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en-US" altLang="ko-KR" dirty="0"/>
              <a:t>private </a:t>
            </a:r>
            <a:r>
              <a:rPr lang="en-US" altLang="ko-KR" dirty="0" err="1"/>
              <a:t>ObserverBehaviour</a:t>
            </a:r>
            <a:r>
              <a:rPr lang="en-US" altLang="ko-KR" dirty="0"/>
              <a:t> track;</a:t>
            </a:r>
          </a:p>
          <a:p>
            <a:pPr lvl="2"/>
            <a:r>
              <a:rPr lang="ko-KR" altLang="en-US" dirty="0"/>
              <a:t>이벤트를 전달받을 클래스 변수 선언</a:t>
            </a:r>
            <a:endParaRPr lang="en-US" altLang="ko-KR" dirty="0"/>
          </a:p>
          <a:p>
            <a:pPr lvl="1"/>
            <a:r>
              <a:rPr lang="en-US" altLang="ko-KR" dirty="0"/>
              <a:t>track = </a:t>
            </a:r>
            <a:r>
              <a:rPr lang="en-US" altLang="ko-KR" dirty="0" err="1"/>
              <a:t>this.GetComponent</a:t>
            </a:r>
            <a:r>
              <a:rPr lang="en-US" altLang="ko-KR" dirty="0"/>
              <a:t>&lt;</a:t>
            </a:r>
            <a:r>
              <a:rPr lang="en-US" altLang="ko-KR" dirty="0" err="1"/>
              <a:t>ObserverBehaviour</a:t>
            </a:r>
            <a:r>
              <a:rPr lang="en-US" altLang="ko-KR" dirty="0"/>
              <a:t>&gt;();</a:t>
            </a:r>
          </a:p>
          <a:p>
            <a:pPr lvl="2"/>
            <a:r>
              <a:rPr lang="ko-KR" altLang="en-US" dirty="0"/>
              <a:t>스크립트가 연결된 물체</a:t>
            </a:r>
            <a:r>
              <a:rPr lang="en-US" altLang="ko-KR" dirty="0"/>
              <a:t>(Image Target)</a:t>
            </a:r>
            <a:r>
              <a:rPr lang="ko-KR" altLang="en-US" dirty="0"/>
              <a:t>에서 </a:t>
            </a:r>
            <a:r>
              <a:rPr lang="en-US" altLang="ko-KR" dirty="0" err="1"/>
              <a:t>ObserverBehaviour</a:t>
            </a:r>
            <a:r>
              <a:rPr lang="en-US" altLang="ko-KR" dirty="0"/>
              <a:t> </a:t>
            </a:r>
            <a:r>
              <a:rPr lang="ko-KR" altLang="en-US" dirty="0"/>
              <a:t>클래스를 넘겨받음</a:t>
            </a:r>
            <a:endParaRPr lang="en-US" altLang="ko-KR" dirty="0"/>
          </a:p>
          <a:p>
            <a:pPr lvl="1"/>
            <a:r>
              <a:rPr lang="en-US" altLang="ko-KR" dirty="0" err="1"/>
              <a:t>track.OnTargetStatusChanged</a:t>
            </a:r>
            <a:r>
              <a:rPr lang="en-US" altLang="ko-KR" dirty="0"/>
              <a:t> += </a:t>
            </a:r>
            <a:r>
              <a:rPr lang="en-US" altLang="ko-KR" dirty="0" err="1"/>
              <a:t>OnObserverStatusChanged</a:t>
            </a:r>
            <a:r>
              <a:rPr lang="en-US" altLang="ko-KR" dirty="0"/>
              <a:t>;</a:t>
            </a:r>
          </a:p>
          <a:p>
            <a:pPr lvl="2"/>
            <a:r>
              <a:rPr lang="ko-KR" altLang="en-US" dirty="0"/>
              <a:t>마커</a:t>
            </a:r>
            <a:r>
              <a:rPr lang="en-US" altLang="ko-KR" dirty="0"/>
              <a:t> </a:t>
            </a:r>
            <a:r>
              <a:rPr lang="ko-KR" altLang="en-US" dirty="0"/>
              <a:t>추적 이벤트 발생 시 </a:t>
            </a:r>
            <a:r>
              <a:rPr lang="en-US" altLang="ko-KR" dirty="0" err="1"/>
              <a:t>OnObserverStatusChanged</a:t>
            </a:r>
            <a:r>
              <a:rPr lang="ko-KR" altLang="en-US" dirty="0"/>
              <a:t> 함수로 이벤트를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EnableScript</a:t>
            </a:r>
            <a:r>
              <a:rPr lang="en-US" altLang="ko-KR" dirty="0"/>
              <a:t>(bool enabled)</a:t>
            </a:r>
          </a:p>
          <a:p>
            <a:pPr lvl="1"/>
            <a:r>
              <a:rPr lang="en-US" altLang="ko-KR" dirty="0"/>
              <a:t>scripts </a:t>
            </a:r>
            <a:r>
              <a:rPr lang="ko-KR" altLang="en-US" dirty="0"/>
              <a:t>변수안에 들어있는 모든 스크립트의 활성화 여부를 제어하는 자작 코드</a:t>
            </a:r>
          </a:p>
        </p:txBody>
      </p:sp>
    </p:spTree>
    <p:extLst>
      <p:ext uri="{BB962C8B-B14F-4D97-AF65-F5344CB8AC3E}">
        <p14:creationId xmlns:p14="http://schemas.microsoft.com/office/powerpoint/2010/main" val="2294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08B4F-461E-4224-B1CC-BBC49114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마커 추적이 끊기면 스크립트 비활성화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C6CD1-1E3E-423F-820A-C225F0BB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3876E-2E84-45F9-81E7-3971231B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52" y="1095572"/>
            <a:ext cx="3828696" cy="55592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040CD8-142B-4A11-8432-E9215797BC49}"/>
              </a:ext>
            </a:extLst>
          </p:cNvPr>
          <p:cNvSpPr/>
          <p:nvPr/>
        </p:nvSpPr>
        <p:spPr>
          <a:xfrm>
            <a:off x="2657652" y="5991726"/>
            <a:ext cx="1770332" cy="15753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4A31DF-A461-4314-9D22-38A4C146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Extended Tracking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C6046A7-6F33-41F3-A2A6-D0BFCB1FB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0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990EC-EDD0-46BB-85CE-66398E37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2D6A5-EE36-444F-A2E1-EFA7A508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타겟이</a:t>
            </a:r>
            <a:r>
              <a:rPr lang="en-US" altLang="ko-KR" dirty="0"/>
              <a:t> </a:t>
            </a:r>
            <a:r>
              <a:rPr lang="ko-KR" altLang="en-US" dirty="0"/>
              <a:t>시야에서 사라졌을 때도 추적을 유지</a:t>
            </a:r>
            <a:endParaRPr lang="en-US" altLang="ko-KR" dirty="0"/>
          </a:p>
          <a:p>
            <a:pPr lvl="1"/>
            <a:r>
              <a:rPr lang="ko-KR" altLang="en-US" dirty="0"/>
              <a:t>타겟이 인식되면 주변 환경을 추적하여 타겟의 위치를 추측</a:t>
            </a:r>
            <a:endParaRPr lang="en-US" altLang="ko-KR" dirty="0"/>
          </a:p>
          <a:p>
            <a:pPr lvl="2"/>
            <a:r>
              <a:rPr lang="ko-KR" altLang="en-US" dirty="0"/>
              <a:t>타겟 주위에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Map </a:t>
            </a:r>
            <a:r>
              <a:rPr lang="ko-KR" altLang="en-US" dirty="0"/>
              <a:t>을 구축</a:t>
            </a:r>
            <a:endParaRPr lang="en-US" altLang="ko-KR" dirty="0"/>
          </a:p>
          <a:p>
            <a:pPr lvl="3"/>
            <a:r>
              <a:rPr lang="ko-KR" altLang="en-US" dirty="0"/>
              <a:t>주변 환경과 타겟이 고정되어 움직이지 않는다는 전제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효과</a:t>
            </a:r>
            <a:endParaRPr lang="en-US" altLang="ko-KR" dirty="0"/>
          </a:p>
          <a:p>
            <a:pPr lvl="1"/>
            <a:r>
              <a:rPr lang="ko-KR" altLang="en-US" dirty="0"/>
              <a:t>역동적으로 움직이는 증강 콘텐츠가 담긴 앱</a:t>
            </a:r>
            <a:endParaRPr lang="en-US" altLang="ko-KR" dirty="0"/>
          </a:p>
          <a:p>
            <a:pPr lvl="2"/>
            <a:r>
              <a:rPr lang="ko-KR" altLang="en-US" dirty="0"/>
              <a:t>마커에서 멀리 떨어진 영역을 촬영할 경우가 많음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게임</a:t>
            </a:r>
            <a:endParaRPr lang="en-US" altLang="ko-KR" dirty="0"/>
          </a:p>
          <a:p>
            <a:pPr lvl="1"/>
            <a:r>
              <a:rPr lang="ko-KR" altLang="en-US" dirty="0"/>
              <a:t>타겟에 비해 매우 </a:t>
            </a:r>
            <a:r>
              <a:rPr lang="ko-KR" altLang="en-US"/>
              <a:t>큰 증강물체 가시화가 필요한 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가구</a:t>
            </a:r>
            <a:r>
              <a:rPr lang="en-US" altLang="ko-KR" dirty="0"/>
              <a:t>,</a:t>
            </a:r>
            <a:r>
              <a:rPr lang="ko-KR" altLang="en-US" dirty="0"/>
              <a:t> 가전제품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주변 환경에 특징이 많을 수록 안정적으로 동작</a:t>
            </a:r>
          </a:p>
        </p:txBody>
      </p:sp>
    </p:spTree>
    <p:extLst>
      <p:ext uri="{BB962C8B-B14F-4D97-AF65-F5344CB8AC3E}">
        <p14:creationId xmlns:p14="http://schemas.microsoft.com/office/powerpoint/2010/main" val="639259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555B-5C16-4995-B5A6-6939133D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A4D6F8-8F9D-46CD-8ADC-15C071BF6DB2}"/>
              </a:ext>
            </a:extLst>
          </p:cNvPr>
          <p:cNvGrpSpPr/>
          <p:nvPr/>
        </p:nvGrpSpPr>
        <p:grpSpPr>
          <a:xfrm>
            <a:off x="251520" y="1524569"/>
            <a:ext cx="8640960" cy="4666118"/>
            <a:chOff x="251520" y="1524569"/>
            <a:chExt cx="8640960" cy="4666118"/>
          </a:xfrm>
        </p:grpSpPr>
        <p:pic>
          <p:nvPicPr>
            <p:cNvPr id="1028" name="Picture 4" descr="User-added image">
              <a:extLst>
                <a:ext uri="{FF2B5EF4-FFF2-40B4-BE49-F238E27FC236}">
                  <a16:creationId xmlns:a16="http://schemas.microsoft.com/office/drawing/2014/main" id="{F241CC6B-B9DE-458D-8097-26598A35C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24569"/>
              <a:ext cx="8640960" cy="466611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941BFC-2C69-4C42-BB83-A0E78D9BCC9F}"/>
                </a:ext>
              </a:extLst>
            </p:cNvPr>
            <p:cNvSpPr txBox="1"/>
            <p:nvPr/>
          </p:nvSpPr>
          <p:spPr>
            <a:xfrm>
              <a:off x="4644008" y="2799188"/>
              <a:ext cx="479619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0FC5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ea typeface="맑은 고딕" panose="020B0503020000020004" pitchFamily="50" charset="-127"/>
                </a:rPr>
                <a:t>FOV</a:t>
              </a:r>
              <a:endParaRPr lang="ko-KR" altLang="en-US" sz="1200" b="1" dirty="0">
                <a:solidFill>
                  <a:srgbClr val="20FC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7FED4-6E9E-4DEF-8A05-E350DC8064A0}"/>
              </a:ext>
            </a:extLst>
          </p:cNvPr>
          <p:cNvGrpSpPr/>
          <p:nvPr/>
        </p:nvGrpSpPr>
        <p:grpSpPr>
          <a:xfrm>
            <a:off x="251520" y="1524569"/>
            <a:ext cx="8640960" cy="4666118"/>
            <a:chOff x="251520" y="1524569"/>
            <a:chExt cx="8640960" cy="4666118"/>
          </a:xfrm>
        </p:grpSpPr>
        <p:pic>
          <p:nvPicPr>
            <p:cNvPr id="1026" name="Picture 2" descr="User-added image">
              <a:extLst>
                <a:ext uri="{FF2B5EF4-FFF2-40B4-BE49-F238E27FC236}">
                  <a16:creationId xmlns:a16="http://schemas.microsoft.com/office/drawing/2014/main" id="{75B61026-EF67-474D-A597-50EB11F21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24569"/>
              <a:ext cx="8640960" cy="466611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3AA9EC-67CD-4845-8EDD-B18B30970D2B}"/>
                </a:ext>
              </a:extLst>
            </p:cNvPr>
            <p:cNvSpPr txBox="1"/>
            <p:nvPr/>
          </p:nvSpPr>
          <p:spPr>
            <a:xfrm>
              <a:off x="4788024" y="3429000"/>
              <a:ext cx="479619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0FC5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ea typeface="맑은 고딕" panose="020B0503020000020004" pitchFamily="50" charset="-127"/>
                </a:rPr>
                <a:t>FOV</a:t>
              </a:r>
              <a:endParaRPr lang="ko-KR" altLang="en-US" sz="1200" b="1" dirty="0">
                <a:solidFill>
                  <a:srgbClr val="20FC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B66DF47-1A70-4E9C-B6C4-C54E0AFE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02249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3DFF786-F26A-43E9-B3D7-423785CE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준비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828CB0-CA5E-4B31-B1C0-FAC24E9F0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04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A805D-E778-4923-936E-9476D5F5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주변</a:t>
            </a:r>
            <a:r>
              <a:rPr lang="en-US" altLang="ko-KR" dirty="0"/>
              <a:t> </a:t>
            </a:r>
            <a:r>
              <a:rPr lang="ko-KR" altLang="en-US" dirty="0"/>
              <a:t>환경이나 타겟이 움직인다면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2CED5-BA47-4971-8D47-D7117275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Extended Tracking Map</a:t>
            </a:r>
            <a:r>
              <a:rPr lang="ko-KR" altLang="en-US" dirty="0"/>
              <a:t>은 지속적으로 확장됨</a:t>
            </a:r>
            <a:endParaRPr lang="en-US" altLang="ko-KR" dirty="0"/>
          </a:p>
          <a:p>
            <a:pPr lvl="1"/>
            <a:r>
              <a:rPr lang="ko-KR" altLang="en-US" dirty="0"/>
              <a:t>새로운 물체들이 추가되면 </a:t>
            </a:r>
            <a:r>
              <a:rPr lang="en-US" altLang="ko-KR" dirty="0"/>
              <a:t>Map</a:t>
            </a:r>
            <a:r>
              <a:rPr lang="ko-KR" altLang="en-US" dirty="0"/>
              <a:t>에 통합됨</a:t>
            </a:r>
            <a:endParaRPr lang="en-US" altLang="ko-KR" dirty="0"/>
          </a:p>
          <a:p>
            <a:pPr lvl="2"/>
            <a:r>
              <a:rPr lang="en-US" altLang="ko-KR" dirty="0"/>
              <a:t>Map</a:t>
            </a:r>
            <a:r>
              <a:rPr lang="ko-KR" altLang="en-US" dirty="0"/>
              <a:t>을 업데이트하고 최적화할 때 </a:t>
            </a:r>
            <a:r>
              <a:rPr lang="ko-KR" altLang="en-US" dirty="0" err="1"/>
              <a:t>계산량이</a:t>
            </a:r>
            <a:r>
              <a:rPr lang="ko-KR" altLang="en-US" dirty="0"/>
              <a:t> 증가됨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환경의 변화</a:t>
            </a:r>
            <a:endParaRPr lang="en-US" altLang="ko-KR" dirty="0"/>
          </a:p>
          <a:p>
            <a:pPr lvl="1"/>
            <a:r>
              <a:rPr lang="ko-KR" altLang="en-US" dirty="0"/>
              <a:t>대규모로 환경이 변했을 경우</a:t>
            </a:r>
            <a:r>
              <a:rPr lang="en-US" altLang="ko-KR" dirty="0"/>
              <a:t>(</a:t>
            </a:r>
            <a:r>
              <a:rPr lang="ko-KR" altLang="en-US" dirty="0"/>
              <a:t>급격한 카메라 이동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Map </a:t>
            </a:r>
            <a:r>
              <a:rPr lang="ko-KR" altLang="en-US" dirty="0"/>
              <a:t>안의 데이터가 충돌되어 심각한 오류를 발생시킴</a:t>
            </a:r>
            <a:endParaRPr lang="en-US" altLang="ko-KR" dirty="0"/>
          </a:p>
          <a:p>
            <a:pPr lvl="3"/>
            <a:r>
              <a:rPr lang="ko-KR" altLang="en-US" dirty="0"/>
              <a:t>타겟을 다시 인식시키고 주변 환경을 재계산해야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환경 재계산</a:t>
            </a:r>
            <a:endParaRPr lang="en-US" altLang="ko-KR" dirty="0"/>
          </a:p>
          <a:p>
            <a:pPr lvl="1"/>
            <a:r>
              <a:rPr lang="ko-KR" altLang="en-US" dirty="0"/>
              <a:t>마커 추적이 </a:t>
            </a:r>
            <a:r>
              <a:rPr lang="en-US" altLang="ko-KR" dirty="0"/>
              <a:t>5</a:t>
            </a:r>
            <a:r>
              <a:rPr lang="ko-KR" altLang="en-US" dirty="0"/>
              <a:t>초간 멈출</a:t>
            </a:r>
            <a:r>
              <a:rPr lang="en-US" altLang="ko-KR" dirty="0"/>
              <a:t>(</a:t>
            </a:r>
            <a:r>
              <a:rPr lang="ko-KR" altLang="en-US" dirty="0"/>
              <a:t>상실될</a:t>
            </a:r>
            <a:r>
              <a:rPr lang="en-US" altLang="ko-KR" dirty="0"/>
              <a:t>)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11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A2519-E877-47A8-9347-C6DF57D4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Tracking </a:t>
            </a:r>
            <a:r>
              <a:rPr lang="ko-KR" altLang="en-US" dirty="0"/>
              <a:t>지원 타겟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C4FCA-855A-4465-8387-D9C4ECF4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Target</a:t>
            </a:r>
          </a:p>
          <a:p>
            <a:endParaRPr lang="en-US" altLang="ko-KR" dirty="0"/>
          </a:p>
          <a:p>
            <a:r>
              <a:rPr lang="en-US" altLang="ko-KR" dirty="0"/>
              <a:t>Multi Target</a:t>
            </a:r>
          </a:p>
          <a:p>
            <a:endParaRPr lang="en-US" altLang="ko-KR" dirty="0"/>
          </a:p>
          <a:p>
            <a:r>
              <a:rPr lang="en-US" altLang="ko-KR" dirty="0"/>
              <a:t>Cylinder Target</a:t>
            </a:r>
          </a:p>
          <a:p>
            <a:endParaRPr lang="en-US" altLang="ko-KR" dirty="0"/>
          </a:p>
          <a:p>
            <a:r>
              <a:rPr lang="en-US" altLang="ko-KR" dirty="0"/>
              <a:t>Object Target</a:t>
            </a:r>
          </a:p>
          <a:p>
            <a:endParaRPr lang="en-US" altLang="ko-KR" dirty="0"/>
          </a:p>
          <a:p>
            <a:r>
              <a:rPr lang="en-US" altLang="ko-KR" dirty="0" err="1"/>
              <a:t>Vumark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8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6D4B0-890D-4C85-9BCC-C08129B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</a:t>
            </a:r>
            <a:r>
              <a:rPr lang="ko-KR" altLang="en-US" dirty="0"/>
              <a:t> </a:t>
            </a:r>
            <a:r>
              <a:rPr lang="en-US" altLang="ko-KR" dirty="0"/>
              <a:t>Tracking </a:t>
            </a:r>
            <a:r>
              <a:rPr lang="ko-KR" altLang="en-US" dirty="0"/>
              <a:t>활성화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027BC-79BB-46CC-9E02-A60FCF97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기본값</a:t>
            </a:r>
            <a:r>
              <a:rPr lang="en-US" altLang="ko-KR" dirty="0"/>
              <a:t>: </a:t>
            </a:r>
            <a:r>
              <a:rPr lang="ko-KR" altLang="en-US" dirty="0"/>
              <a:t>활성화되어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1F444-DBDC-4EB8-8B16-22CC3C33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2273116"/>
            <a:ext cx="5760642" cy="316902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43BAAD9-A1C2-4E01-A7F1-9A2F8CDF3AEF}"/>
              </a:ext>
            </a:extLst>
          </p:cNvPr>
          <p:cNvSpPr/>
          <p:nvPr/>
        </p:nvSpPr>
        <p:spPr>
          <a:xfrm>
            <a:off x="4040780" y="4726590"/>
            <a:ext cx="165112" cy="16632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31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8BE9199-03C2-4CB1-A2FD-F84A8DCDF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여러 개의 마커 동시 인식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76528B1-F54A-4251-8A91-98D86EF15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58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68EDD-5C7B-46AA-AC46-B4133ED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인식할 마커 개수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D427F-DF87-4CEA-A722-4656C3FA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뷰포리아에서는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개 미만 권장</a:t>
            </a:r>
            <a:endParaRPr lang="en-US" altLang="ko-KR" dirty="0"/>
          </a:p>
          <a:p>
            <a:pPr lvl="1"/>
            <a:r>
              <a:rPr lang="ko-KR" altLang="en-US" dirty="0" err="1"/>
              <a:t>계산량</a:t>
            </a:r>
            <a:r>
              <a:rPr lang="ko-KR" altLang="en-US" dirty="0"/>
              <a:t>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642F56-FDFB-4A83-AA45-B128DAAE7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5"/>
          <a:stretch/>
        </p:blipFill>
        <p:spPr>
          <a:xfrm>
            <a:off x="1962150" y="2399292"/>
            <a:ext cx="5219700" cy="390609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43332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F5C28-155A-4A57-B4C2-7AC634F3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CE8F6-5222-42EA-B31F-6A0926A4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 err="1"/>
              <a:t>ImageTarget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Position: (2, 0, 0)</a:t>
            </a:r>
          </a:p>
          <a:p>
            <a:pPr lvl="1"/>
            <a:r>
              <a:rPr lang="en-US" altLang="ko-KR" dirty="0"/>
              <a:t>Database </a:t>
            </a:r>
            <a:r>
              <a:rPr lang="ko-KR" altLang="en-US" dirty="0"/>
              <a:t>및 </a:t>
            </a:r>
            <a:r>
              <a:rPr lang="en-US" altLang="ko-KR" dirty="0"/>
              <a:t>Image Target </a:t>
            </a:r>
            <a:r>
              <a:rPr lang="ko-KR" altLang="en-US" dirty="0"/>
              <a:t>속성을</a:t>
            </a:r>
            <a:r>
              <a:rPr lang="en-US" altLang="ko-KR" dirty="0"/>
              <a:t> </a:t>
            </a:r>
            <a:r>
              <a:rPr lang="en-US" altLang="ko-KR" dirty="0" err="1"/>
              <a:t>ar_earth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Earth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새로운 </a:t>
            </a:r>
            <a:r>
              <a:rPr lang="en-US" altLang="ko-KR" dirty="0" err="1"/>
              <a:t>ImageTarget</a:t>
            </a:r>
            <a:r>
              <a:rPr lang="en-US" altLang="ko-KR" dirty="0"/>
              <a:t> </a:t>
            </a:r>
            <a:r>
              <a:rPr lang="ko-KR" altLang="en-US" dirty="0"/>
              <a:t>하위로 변경</a:t>
            </a:r>
            <a:endParaRPr lang="en-US" altLang="ko-KR" dirty="0"/>
          </a:p>
          <a:p>
            <a:pPr lvl="1"/>
            <a:r>
              <a:rPr lang="en-US" altLang="ko-KR" dirty="0"/>
              <a:t>Position: (0, 0.7, 0)</a:t>
            </a:r>
          </a:p>
          <a:p>
            <a:pPr lvl="1"/>
            <a:r>
              <a:rPr lang="en-US" altLang="ko-KR" dirty="0" err="1"/>
              <a:t>RotatePlanet</a:t>
            </a:r>
            <a:r>
              <a:rPr lang="ko-KR" altLang="en-US" dirty="0"/>
              <a:t>의 </a:t>
            </a:r>
            <a:r>
              <a:rPr lang="en-US" altLang="ko-KR" dirty="0" err="1"/>
              <a:t>Target_tr</a:t>
            </a:r>
            <a:r>
              <a:rPr lang="ko-KR" altLang="en-US" dirty="0"/>
              <a:t>을</a:t>
            </a:r>
            <a:r>
              <a:rPr lang="en-US" altLang="ko-KR" dirty="0"/>
              <a:t> Earth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2AADE-B12D-46D9-A6B9-B16CB6F2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18" y="4920480"/>
            <a:ext cx="7496853" cy="99677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95744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AA26-0BAF-4973-93D6-A5B950FA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2D7D-2DA4-454B-8A59-BDF272E9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15B9E-9F0E-4405-A390-62F08035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91026"/>
            <a:ext cx="8928992" cy="23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E1C1-699A-481B-A83B-8EA7CE9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#3: Image Target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37CE-55CA-4841-84AA-4BAE07C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Image Target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개 배치</a:t>
            </a:r>
            <a:endParaRPr lang="en-US" altLang="ko-KR" dirty="0"/>
          </a:p>
          <a:p>
            <a:pPr lvl="2"/>
            <a:r>
              <a:rPr lang="ko-KR" altLang="en-US" dirty="0"/>
              <a:t>서로 다른 이미지의 마커 사용</a:t>
            </a:r>
            <a:endParaRPr lang="en-US" altLang="ko-KR" dirty="0"/>
          </a:p>
          <a:p>
            <a:pPr lvl="3"/>
            <a:r>
              <a:rPr lang="en-US" altLang="ko-KR" dirty="0"/>
              <a:t>Sun </a:t>
            </a:r>
            <a:r>
              <a:rPr lang="ko-KR" altLang="en-US" dirty="0"/>
              <a:t>과 </a:t>
            </a:r>
            <a:r>
              <a:rPr lang="en-US" altLang="ko-KR" dirty="0"/>
              <a:t>Earth </a:t>
            </a:r>
            <a:r>
              <a:rPr lang="ko-KR" altLang="en-US" dirty="0"/>
              <a:t>제외</a:t>
            </a:r>
            <a:endParaRPr lang="en-US" altLang="ko-KR" dirty="0"/>
          </a:p>
          <a:p>
            <a:pPr lvl="2"/>
            <a:r>
              <a:rPr lang="ko-KR" altLang="en-US" dirty="0"/>
              <a:t>각 마커 별로 서로 다른 증강물체 배치</a:t>
            </a:r>
            <a:endParaRPr lang="en-US" altLang="ko-KR" dirty="0"/>
          </a:p>
          <a:p>
            <a:pPr lvl="1"/>
            <a:r>
              <a:rPr lang="ko-KR" altLang="en-US" dirty="0"/>
              <a:t>현재 동시에 인식된 마커의 개수를 화면에 표시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Canvas UI </a:t>
            </a:r>
          </a:p>
        </p:txBody>
      </p:sp>
    </p:spTree>
    <p:extLst>
      <p:ext uri="{BB962C8B-B14F-4D97-AF65-F5344CB8AC3E}">
        <p14:creationId xmlns:p14="http://schemas.microsoft.com/office/powerpoint/2010/main" val="3670258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E1C1-699A-481B-A83B-8EA7CE9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#3: Image Target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37CE-55CA-4841-84AA-4BAE07C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스마트리드에 업로드</a:t>
            </a:r>
            <a:endParaRPr lang="en-US" altLang="ko-KR" dirty="0"/>
          </a:p>
          <a:p>
            <a:pPr lvl="1"/>
            <a:r>
              <a:rPr lang="ko-KR" altLang="en-US" dirty="0"/>
              <a:t>공지사항의 </a:t>
            </a:r>
            <a:r>
              <a:rPr lang="en-US" altLang="ko-KR" dirty="0"/>
              <a:t>‘</a:t>
            </a:r>
            <a:r>
              <a:rPr lang="ko-KR" altLang="en-US" dirty="0"/>
              <a:t>실습과제 제출 시 유의사항</a:t>
            </a:r>
            <a:r>
              <a:rPr lang="en-US" altLang="ko-KR" dirty="0"/>
              <a:t>’ </a:t>
            </a:r>
            <a:r>
              <a:rPr lang="ko-KR" altLang="en-US" dirty="0"/>
              <a:t>게시물에</a:t>
            </a:r>
            <a:r>
              <a:rPr lang="en-US" altLang="ko-KR" dirty="0"/>
              <a:t> </a:t>
            </a:r>
            <a:r>
              <a:rPr lang="ko-KR" altLang="en-US" dirty="0"/>
              <a:t>첨부된 </a:t>
            </a:r>
            <a:r>
              <a:rPr lang="en-US" altLang="ko-KR" dirty="0"/>
              <a:t>template </a:t>
            </a:r>
            <a:r>
              <a:rPr lang="ko-KR" altLang="en-US" dirty="0"/>
              <a:t>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과제를</a:t>
            </a:r>
            <a:r>
              <a:rPr lang="en-US" altLang="ko-KR" dirty="0"/>
              <a:t> </a:t>
            </a:r>
            <a:r>
              <a:rPr lang="ko-KR" altLang="en-US" dirty="0"/>
              <a:t>실행하여 동작하는 모습을 영상으로 캡쳐</a:t>
            </a:r>
            <a:endParaRPr lang="en-US" altLang="ko-KR" dirty="0"/>
          </a:p>
          <a:p>
            <a:pPr lvl="2"/>
            <a:r>
              <a:rPr lang="ko-KR" altLang="en-US" dirty="0"/>
              <a:t>인식된 마커의 개수가 늘어나거나 줄어드는 기능 확인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_3.avi </a:t>
            </a:r>
            <a:r>
              <a:rPr lang="ko-KR" altLang="en-US" dirty="0"/>
              <a:t>또는 학번</a:t>
            </a:r>
            <a:r>
              <a:rPr lang="en-US" altLang="ko-KR" dirty="0"/>
              <a:t>_3.mp4</a:t>
            </a:r>
          </a:p>
          <a:p>
            <a:pPr lvl="1"/>
            <a:r>
              <a:rPr lang="ko-KR" altLang="en-US" dirty="0"/>
              <a:t>프로젝트 소스 폴더 압축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_3.zip</a:t>
            </a:r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2022/09/21, 23:59</a:t>
            </a:r>
          </a:p>
        </p:txBody>
      </p:sp>
    </p:spTree>
    <p:extLst>
      <p:ext uri="{BB962C8B-B14F-4D97-AF65-F5344CB8AC3E}">
        <p14:creationId xmlns:p14="http://schemas.microsoft.com/office/powerpoint/2010/main" val="82561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09432-0233-42CC-8C30-45848F35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 </a:t>
            </a:r>
            <a:r>
              <a:rPr lang="ko-KR" altLang="en-US" dirty="0"/>
              <a:t>결과 예시</a:t>
            </a:r>
          </a:p>
        </p:txBody>
      </p:sp>
      <p:pic>
        <p:nvPicPr>
          <p:cNvPr id="4" name="multi_marker_result">
            <a:hlinkClick r:id="" action="ppaction://media"/>
            <a:extLst>
              <a:ext uri="{FF2B5EF4-FFF2-40B4-BE49-F238E27FC236}">
                <a16:creationId xmlns:a16="http://schemas.microsoft.com/office/drawing/2014/main" id="{ECF5BD24-5E96-41FC-BD69-0BB88C23A04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1520" y="1697385"/>
            <a:ext cx="8640960" cy="4320480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85500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62C0F-F6BD-46E0-814C-696FB8D7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 프로젝트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F5136-6CD3-4DAD-B485-68A4AD00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7A3CE-AA1A-464F-A285-1BCB5803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25955"/>
            <a:ext cx="8496944" cy="52633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12A2DE-2D2C-4B55-A3D0-DD54A464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3332"/>
            <a:ext cx="8496944" cy="5328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656ABA-BFA5-4DE9-93F3-DD3A3327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25955"/>
            <a:ext cx="8496944" cy="52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6264_2679376/fImage5113325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6264_2679376/fImage19609225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C85B8-C091-40F5-85D4-43515BFD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Hierarchy </a:t>
            </a:r>
            <a:r>
              <a:rPr lang="ko-KR" altLang="en-US" dirty="0"/>
              <a:t>탭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35C8-E9D0-4B47-8239-168CB07D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‘Main Camera’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ARCamera</a:t>
            </a:r>
            <a:r>
              <a:rPr lang="en-US" altLang="ko-KR" dirty="0"/>
              <a:t>’ </a:t>
            </a:r>
            <a:r>
              <a:rPr lang="ko-KR" altLang="en-US" dirty="0"/>
              <a:t>및 </a:t>
            </a:r>
            <a:r>
              <a:rPr lang="en-US" altLang="ko-KR" dirty="0"/>
              <a:t>‘Image Target’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D6FB9D7-E1F2-4BEB-A3B6-119EAAD4039D}"/>
              </a:ext>
            </a:extLst>
          </p:cNvPr>
          <p:cNvSpPr/>
          <p:nvPr/>
        </p:nvSpPr>
        <p:spPr>
          <a:xfrm>
            <a:off x="6110994" y="3872296"/>
            <a:ext cx="432048" cy="114088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2684F3-301E-4947-A83B-DD9EC1FD608E}"/>
              </a:ext>
            </a:extLst>
          </p:cNvPr>
          <p:cNvGrpSpPr/>
          <p:nvPr/>
        </p:nvGrpSpPr>
        <p:grpSpPr>
          <a:xfrm>
            <a:off x="541783" y="2495053"/>
            <a:ext cx="5246725" cy="3551062"/>
            <a:chOff x="541783" y="2495053"/>
            <a:chExt cx="5246725" cy="355106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80B462D-5139-4EC0-85A5-B4A1F9595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83" y="2495053"/>
              <a:ext cx="5246725" cy="3551062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A368F1B-D754-4914-BC0B-899748E0A979}"/>
                </a:ext>
              </a:extLst>
            </p:cNvPr>
            <p:cNvSpPr/>
            <p:nvPr/>
          </p:nvSpPr>
          <p:spPr>
            <a:xfrm>
              <a:off x="3278535" y="5487213"/>
              <a:ext cx="789409" cy="21271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FA6E183-3704-4517-8DEB-0BA2D4C1EBC9}"/>
                </a:ext>
              </a:extLst>
            </p:cNvPr>
            <p:cNvSpPr/>
            <p:nvPr/>
          </p:nvSpPr>
          <p:spPr>
            <a:xfrm>
              <a:off x="3278534" y="5766664"/>
              <a:ext cx="919755" cy="21271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8C79969-AFCA-44C4-B021-AAB52DD8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28" y="3766937"/>
            <a:ext cx="2174843" cy="13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13E66-9762-419A-BD1E-DFA483F3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BD7DB-6357-4EFD-9B5E-6C04FBF0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뷰포리아</a:t>
            </a:r>
            <a:r>
              <a:rPr lang="ko-KR" altLang="en-US" dirty="0"/>
              <a:t> 앱 당 하나의 라이센스 키 할당</a:t>
            </a:r>
            <a:endParaRPr lang="en-US" altLang="ko-KR" dirty="0"/>
          </a:p>
          <a:p>
            <a:r>
              <a:rPr lang="en-US" altLang="ko-KR" dirty="0"/>
              <a:t>License Manager</a:t>
            </a:r>
          </a:p>
          <a:p>
            <a:pPr lvl="1"/>
            <a:r>
              <a:rPr lang="ko-KR" altLang="en-US" dirty="0"/>
              <a:t>웹 주소로 바로 연결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https://developer.vuforia.com/targetmanager/licenseManager/licenseListing</a:t>
            </a:r>
            <a:endParaRPr lang="en-US" altLang="ko-KR" dirty="0"/>
          </a:p>
          <a:p>
            <a:pPr lvl="1"/>
            <a:r>
              <a:rPr lang="en-US" altLang="ko-KR" dirty="0"/>
              <a:t>‘Vuforia Configuration’</a:t>
            </a:r>
            <a:r>
              <a:rPr lang="ko-KR" altLang="en-US" dirty="0"/>
              <a:t>에서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DA611-23A2-4E4D-B65A-5AF38DDD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89040"/>
            <a:ext cx="7848872" cy="26426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20F094-3632-4A73-B9BB-322AC87F43C2}"/>
              </a:ext>
            </a:extLst>
          </p:cNvPr>
          <p:cNvSpPr/>
          <p:nvPr/>
        </p:nvSpPr>
        <p:spPr>
          <a:xfrm>
            <a:off x="6106602" y="6154310"/>
            <a:ext cx="1908313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9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24D4-4821-4E8B-8C95-742835B0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69015-EE2C-4177-93E5-091E4F24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5583C6-1183-41B0-8C8C-99BE1D2373C4}"/>
              </a:ext>
            </a:extLst>
          </p:cNvPr>
          <p:cNvGrpSpPr/>
          <p:nvPr/>
        </p:nvGrpSpPr>
        <p:grpSpPr>
          <a:xfrm>
            <a:off x="553315" y="952994"/>
            <a:ext cx="8032433" cy="1671638"/>
            <a:chOff x="553315" y="952994"/>
            <a:chExt cx="8032433" cy="16716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44EB91-EC39-4F07-8709-65A6C6ED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15" y="952994"/>
              <a:ext cx="8032433" cy="1671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E16F26C-D977-4315-9A5B-65D7BFEEAFB0}"/>
                </a:ext>
              </a:extLst>
            </p:cNvPr>
            <p:cNvSpPr/>
            <p:nvPr/>
          </p:nvSpPr>
          <p:spPr>
            <a:xfrm>
              <a:off x="6814268" y="2297928"/>
              <a:ext cx="1765189" cy="3180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BEC9BD-EF7B-4D52-852F-EF4FE8F67329}"/>
              </a:ext>
            </a:extLst>
          </p:cNvPr>
          <p:cNvGrpSpPr/>
          <p:nvPr/>
        </p:nvGrpSpPr>
        <p:grpSpPr>
          <a:xfrm>
            <a:off x="2267816" y="2759104"/>
            <a:ext cx="4603433" cy="3977640"/>
            <a:chOff x="2267816" y="2759104"/>
            <a:chExt cx="4603433" cy="39776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DC38DB-8820-4699-9CF9-3CD9A4CB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816" y="2759104"/>
              <a:ext cx="4603433" cy="39776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380FBAB-D0EF-46D4-B829-6730B3AD6A7B}"/>
                </a:ext>
              </a:extLst>
            </p:cNvPr>
            <p:cNvSpPr/>
            <p:nvPr/>
          </p:nvSpPr>
          <p:spPr>
            <a:xfrm>
              <a:off x="2291301" y="3205702"/>
              <a:ext cx="2431774" cy="428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E73006-E169-4A87-A795-AF547985FDB4}"/>
                </a:ext>
              </a:extLst>
            </p:cNvPr>
            <p:cNvSpPr/>
            <p:nvPr/>
          </p:nvSpPr>
          <p:spPr>
            <a:xfrm>
              <a:off x="2268772" y="5677230"/>
              <a:ext cx="140473" cy="14444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FFF7FBD-7C05-42EC-9EC9-308C0D547CF6}"/>
                </a:ext>
              </a:extLst>
            </p:cNvPr>
            <p:cNvSpPr/>
            <p:nvPr/>
          </p:nvSpPr>
          <p:spPr>
            <a:xfrm>
              <a:off x="3252082" y="6376945"/>
              <a:ext cx="978011" cy="3339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7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37BB-D175-408C-BECB-1F1137E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4792B-E8A1-4F22-A313-F4B9580F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7B252A-9EAA-4022-A391-A25C39A0DEE0}"/>
              </a:ext>
            </a:extLst>
          </p:cNvPr>
          <p:cNvGrpSpPr/>
          <p:nvPr/>
        </p:nvGrpSpPr>
        <p:grpSpPr>
          <a:xfrm>
            <a:off x="200025" y="1295020"/>
            <a:ext cx="8743950" cy="2066925"/>
            <a:chOff x="200025" y="1295020"/>
            <a:chExt cx="8743950" cy="20669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1337DC-2A13-4F8B-82CD-074138C9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295020"/>
              <a:ext cx="8743950" cy="206692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FFD4EEE-736F-4883-96B7-2C281688B389}"/>
                </a:ext>
              </a:extLst>
            </p:cNvPr>
            <p:cNvSpPr/>
            <p:nvPr/>
          </p:nvSpPr>
          <p:spPr>
            <a:xfrm>
              <a:off x="247816" y="3126189"/>
              <a:ext cx="921026" cy="22131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EFA5B3-6B80-4F97-9BC5-BE945E3FC48F}"/>
              </a:ext>
            </a:extLst>
          </p:cNvPr>
          <p:cNvGrpSpPr/>
          <p:nvPr/>
        </p:nvGrpSpPr>
        <p:grpSpPr>
          <a:xfrm>
            <a:off x="495300" y="3691801"/>
            <a:ext cx="8153400" cy="2695575"/>
            <a:chOff x="495300" y="3691801"/>
            <a:chExt cx="8153400" cy="26955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473DA1-D62A-475E-87BC-C892B700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" y="3691801"/>
              <a:ext cx="8153400" cy="2695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4750B4C-EFEC-47F6-8DAB-B896D3E79413}"/>
                </a:ext>
              </a:extLst>
            </p:cNvPr>
            <p:cNvSpPr/>
            <p:nvPr/>
          </p:nvSpPr>
          <p:spPr>
            <a:xfrm>
              <a:off x="527437" y="5425440"/>
              <a:ext cx="8107680" cy="9276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EB03CB-9A6F-4329-8FCE-A097D40D7E7F}"/>
                </a:ext>
              </a:extLst>
            </p:cNvPr>
            <p:cNvSpPr txBox="1"/>
            <p:nvPr/>
          </p:nvSpPr>
          <p:spPr>
            <a:xfrm>
              <a:off x="4575491" y="5094494"/>
              <a:ext cx="3853940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클릭하면 클립보드에 내용이 복사됨</a:t>
              </a:r>
              <a:endParaRPr lang="ko-KR" altLang="en-US" b="1" dirty="0">
                <a:solidFill>
                  <a:srgbClr val="FF0000"/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00604-E32B-48D4-9C70-66D2B86C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9E0E6-D6A0-4BDB-9339-C8920E4B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‘Vuforia Configuration’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‘App License Key’</a:t>
            </a:r>
            <a:r>
              <a:rPr lang="ko-KR" altLang="en-US" dirty="0">
                <a:sym typeface="Wingdings" panose="05000000000000000000" pitchFamily="2" charset="2"/>
              </a:rPr>
              <a:t>에 붙여넣기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4DDE3-BBD3-48EA-9EEC-908BB93F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519240"/>
            <a:ext cx="3962400" cy="46767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D78A2E-973F-4B55-AA06-FD40C3A3C227}"/>
              </a:ext>
            </a:extLst>
          </p:cNvPr>
          <p:cNvSpPr/>
          <p:nvPr/>
        </p:nvSpPr>
        <p:spPr>
          <a:xfrm>
            <a:off x="6714357" y="3267986"/>
            <a:ext cx="2337683" cy="2687541"/>
          </a:xfrm>
          <a:prstGeom prst="roundRect">
            <a:avLst>
              <a:gd name="adj" fmla="val 5169"/>
            </a:avLst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b="1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77075</TotalTime>
  <Words>860</Words>
  <Application>Microsoft Office PowerPoint</Application>
  <PresentationFormat>화면 슬라이드 쇼(4:3)</PresentationFormat>
  <Paragraphs>214</Paragraphs>
  <Slides>40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Image Target의 활용</vt:lpstr>
      <vt:lpstr>목차</vt:lpstr>
      <vt:lpstr>사전 준비</vt:lpstr>
      <vt:lpstr>template 프로젝트 불러오기</vt:lpstr>
      <vt:lpstr>Hierarchy 탭 구성</vt:lpstr>
      <vt:lpstr>라이센스 키 발급(1/3)</vt:lpstr>
      <vt:lpstr>라이센스 키 발급(2/3)</vt:lpstr>
      <vt:lpstr>라이센스 키 발급(3/3)</vt:lpstr>
      <vt:lpstr>라이센스 키 등록</vt:lpstr>
      <vt:lpstr>인식할 대상 이미지를 등록할 DB 생성</vt:lpstr>
      <vt:lpstr>Target Manager</vt:lpstr>
      <vt:lpstr>DB에 이미지 등록</vt:lpstr>
      <vt:lpstr>DB에 이미지 등록</vt:lpstr>
      <vt:lpstr>DB 다운로드</vt:lpstr>
      <vt:lpstr>태양 주위를 공전하는 지구 구현</vt:lpstr>
      <vt:lpstr>리소스 등록</vt:lpstr>
      <vt:lpstr>태양 제작</vt:lpstr>
      <vt:lpstr>지구 제작</vt:lpstr>
      <vt:lpstr>계층구조 정리</vt:lpstr>
      <vt:lpstr>&lt;RotatePlanet.cs&gt; 지구 공전 및 태양 자전</vt:lpstr>
      <vt:lpstr>지구의 공전 궤적 표현</vt:lpstr>
      <vt:lpstr>인식 중에 마커가 사라지면?</vt:lpstr>
      <vt:lpstr>TrackingTarget.cs</vt:lpstr>
      <vt:lpstr>코드 분석(1/2)</vt:lpstr>
      <vt:lpstr>코드 분석(2/2)</vt:lpstr>
      <vt:lpstr>마커 추적이 끊기면 스크립트 비활성화</vt:lpstr>
      <vt:lpstr>Extended Tracking</vt:lpstr>
      <vt:lpstr>특징</vt:lpstr>
      <vt:lpstr>예시</vt:lpstr>
      <vt:lpstr>주변 환경이나 타겟이 움직인다면?</vt:lpstr>
      <vt:lpstr>Extended Tracking 지원 타겟 목록</vt:lpstr>
      <vt:lpstr>Extended Tracking 활성화</vt:lpstr>
      <vt:lpstr>여러 개의 마커 동시 인식</vt:lpstr>
      <vt:lpstr>인식할 마커 개수 설정</vt:lpstr>
      <vt:lpstr>유니티 작업</vt:lpstr>
      <vt:lpstr>유니티 작업</vt:lpstr>
      <vt:lpstr>과제 #3: Image Target의 활용</vt:lpstr>
      <vt:lpstr>과제 #3: Image Target의 활용</vt:lpstr>
      <vt:lpstr>과제 #3 결과 예시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2339</cp:revision>
  <cp:lastPrinted>2015-07-22T04:24:45Z</cp:lastPrinted>
  <dcterms:created xsi:type="dcterms:W3CDTF">2009-01-13T03:03:42Z</dcterms:created>
  <dcterms:modified xsi:type="dcterms:W3CDTF">2022-09-13T13:55:51Z</dcterms:modified>
</cp:coreProperties>
</file>