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80" r:id="rId3"/>
    <p:sldId id="321" r:id="rId4"/>
    <p:sldId id="283" r:id="rId5"/>
    <p:sldId id="291" r:id="rId6"/>
    <p:sldId id="325" r:id="rId7"/>
    <p:sldId id="371" r:id="rId8"/>
    <p:sldId id="326" r:id="rId9"/>
    <p:sldId id="372" r:id="rId10"/>
    <p:sldId id="327" r:id="rId11"/>
    <p:sldId id="352" r:id="rId12"/>
    <p:sldId id="358" r:id="rId13"/>
    <p:sldId id="360" r:id="rId14"/>
    <p:sldId id="328" r:id="rId15"/>
    <p:sldId id="342" r:id="rId16"/>
    <p:sldId id="329" r:id="rId17"/>
    <p:sldId id="324" r:id="rId18"/>
    <p:sldId id="293" r:id="rId19"/>
    <p:sldId id="294" r:id="rId20"/>
    <p:sldId id="295" r:id="rId21"/>
    <p:sldId id="296" r:id="rId22"/>
    <p:sldId id="366" r:id="rId23"/>
    <p:sldId id="367" r:id="rId24"/>
    <p:sldId id="369" r:id="rId25"/>
    <p:sldId id="368" r:id="rId26"/>
    <p:sldId id="356" r:id="rId27"/>
    <p:sldId id="370" r:id="rId28"/>
    <p:sldId id="297" r:id="rId29"/>
    <p:sldId id="353" r:id="rId30"/>
    <p:sldId id="354" r:id="rId31"/>
    <p:sldId id="338" r:id="rId32"/>
    <p:sldId id="337" r:id="rId33"/>
    <p:sldId id="299" r:id="rId34"/>
    <p:sldId id="300" r:id="rId35"/>
    <p:sldId id="339" r:id="rId36"/>
    <p:sldId id="302" r:id="rId37"/>
    <p:sldId id="303" r:id="rId38"/>
    <p:sldId id="304" r:id="rId39"/>
    <p:sldId id="305" r:id="rId40"/>
    <p:sldId id="306" r:id="rId41"/>
    <p:sldId id="307" r:id="rId42"/>
    <p:sldId id="340" r:id="rId43"/>
    <p:sldId id="311" r:id="rId44"/>
    <p:sldId id="312" r:id="rId45"/>
    <p:sldId id="319" r:id="rId46"/>
    <p:sldId id="318" r:id="rId47"/>
    <p:sldId id="355" r:id="rId48"/>
    <p:sldId id="359" r:id="rId49"/>
    <p:sldId id="350" r:id="rId50"/>
    <p:sldId id="357" r:id="rId51"/>
    <p:sldId id="365" r:id="rId52"/>
  </p:sldIdLst>
  <p:sldSz cx="9144000" cy="6858000" type="screen4x3"/>
  <p:notesSz cx="9928225" cy="6797675"/>
  <p:embeddedFontLst>
    <p:embeddedFont>
      <p:font typeface="Cambria Math" panose="02040503050406030204" pitchFamily="18" charset="0"/>
      <p:regular r:id="rId55"/>
    </p:embeddedFont>
    <p:embeddedFont>
      <p:font typeface="Tahoma" panose="020B0604030504040204" pitchFamily="34" charset="0"/>
      <p:regular r:id="rId56"/>
      <p:bold r:id="rId57"/>
    </p:embeddedFont>
    <p:embeddedFont>
      <p:font typeface="Trebuchet MS" panose="020B0603020202020204" pitchFamily="34" charset="0"/>
      <p:regular r:id="rId58"/>
      <p:bold r:id="rId59"/>
      <p:italic r:id="rId60"/>
      <p:boldItalic r:id="rId61"/>
    </p:embeddedFont>
    <p:embeddedFont>
      <p:font typeface="Verdana" panose="020B0604030504040204" pitchFamily="34" charset="0"/>
      <p:regular r:id="rId62"/>
      <p:bold r:id="rId63"/>
      <p:italic r:id="rId64"/>
      <p:boldItalic r:id="rId65"/>
    </p:embeddedFont>
    <p:embeddedFont>
      <p:font typeface="맑은 고딕" panose="020B0503020000020004" pitchFamily="50" charset="-127"/>
      <p:regular r:id="rId66"/>
      <p:bold r:id="rId6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FC54"/>
    <a:srgbClr val="95C03B"/>
    <a:srgbClr val="FF9933"/>
    <a:srgbClr val="F80CCB"/>
    <a:srgbClr val="9999FF"/>
    <a:srgbClr val="FF9966"/>
    <a:srgbClr val="000000"/>
    <a:srgbClr val="4F81BD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70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62" Type="http://schemas.openxmlformats.org/officeDocument/2006/relationships/font" Target="fonts/font8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2021-09-22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2021-09-22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2021-09-22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2021-09-22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677191" y="6597650"/>
            <a:ext cx="4683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i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i="0" baseline="0">
                <a:solidFill>
                  <a:schemeClr val="bg2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i="0" baseline="0">
                <a:solidFill>
                  <a:schemeClr val="accent3">
                    <a:lumMod val="7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i="0" baseline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2021-09-22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2021-09-22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2021-09-22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2021-09-22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2021-09-22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2021-09-22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clouds\Dropbox\lectures\2_game_production\04_game_object%20-%203\discrete_vs_continuous_collision_detection.mp4" TargetMode="External"/><Relationship Id="rId1" Type="http://schemas.microsoft.com/office/2007/relationships/media" Target="file:///D:\clouds\Dropbox\lectures\2_game_production\04_game_object%20-%203\discrete_vs_continuous_collision_detection.mp4" TargetMode="Externa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Game Object </a:t>
            </a:r>
            <a:r>
              <a:rPr lang="ko-KR" altLang="en-US" dirty="0"/>
              <a:t>다루기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 정</a:t>
            </a:r>
          </a:p>
        </p:txBody>
      </p:sp>
    </p:spTree>
    <p:extLst>
      <p:ext uri="{BB962C8B-B14F-4D97-AF65-F5344CB8AC3E}">
        <p14:creationId xmlns:p14="http://schemas.microsoft.com/office/powerpoint/2010/main" val="320140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물체 조작</a:t>
            </a:r>
            <a:r>
              <a:rPr lang="en-US" altLang="ko-KR" dirty="0"/>
              <a:t>, </a:t>
            </a:r>
            <a:r>
              <a:rPr lang="en-US" altLang="ko-KR" dirty="0" err="1"/>
              <a:t>object_transform.cs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확대</a:t>
            </a:r>
            <a:r>
              <a:rPr lang="en-US" altLang="ko-KR" dirty="0"/>
              <a:t>/</a:t>
            </a:r>
            <a:r>
              <a:rPr lang="ko-KR" altLang="en-US" dirty="0"/>
              <a:t>축소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B24394-3315-4A10-9CDA-FCF9FE378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78" y="5365098"/>
            <a:ext cx="7533418" cy="1072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9E673E6-85F3-4F03-A759-ABAF6811DD6F}"/>
              </a:ext>
            </a:extLst>
          </p:cNvPr>
          <p:cNvSpPr/>
          <p:nvPr/>
        </p:nvSpPr>
        <p:spPr>
          <a:xfrm>
            <a:off x="4889638" y="6005386"/>
            <a:ext cx="2348534" cy="203021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4D1B5-6C6D-4429-9B92-E30EEB7CF64D}"/>
              </a:ext>
            </a:extLst>
          </p:cNvPr>
          <p:cNvSpPr txBox="1"/>
          <p:nvPr/>
        </p:nvSpPr>
        <p:spPr>
          <a:xfrm>
            <a:off x="4889638" y="6208407"/>
            <a:ext cx="267092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물체의 </a:t>
            </a:r>
            <a:r>
              <a:rPr lang="en-US" altLang="ko-KR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Local</a:t>
            </a:r>
            <a:r>
              <a:rPr lang="ko-KR" altLang="en-US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 좌표 기준 앞</a:t>
            </a:r>
            <a:r>
              <a:rPr lang="en-US" altLang="ko-KR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(Z</a:t>
            </a:r>
            <a:r>
              <a:rPr lang="ko-KR" altLang="en-US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축</a:t>
            </a:r>
            <a:r>
              <a:rPr lang="en-US" altLang="ko-KR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 방향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AF8F5D-8AF1-44A2-93CD-890974895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38" t="26695" r="48425" b="49495"/>
          <a:stretch/>
        </p:blipFill>
        <p:spPr>
          <a:xfrm>
            <a:off x="2411760" y="1536592"/>
            <a:ext cx="6585036" cy="3404576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4375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플랫폼 성능과 물체가 움직이는 속도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모든 물체는 플랫폼 성능과 상관없이 항상 일정한 속도로 이동해야 함</a:t>
            </a:r>
            <a:endParaRPr lang="en-US" altLang="ko-KR" dirty="0"/>
          </a:p>
          <a:p>
            <a:pPr lvl="1"/>
            <a:r>
              <a:rPr lang="ko-KR" altLang="en-US" dirty="0"/>
              <a:t>문제점</a:t>
            </a:r>
            <a:r>
              <a:rPr lang="en-US" altLang="ko-KR" dirty="0"/>
              <a:t>: </a:t>
            </a:r>
            <a:r>
              <a:rPr lang="ko-KR" altLang="en-US" dirty="0"/>
              <a:t>플랫폼에 따라 </a:t>
            </a:r>
            <a:r>
              <a:rPr lang="en-US" altLang="ko-KR" dirty="0"/>
              <a:t>FPS(Frame Per Second)</a:t>
            </a:r>
            <a:r>
              <a:rPr lang="ko-KR" altLang="en-US" dirty="0"/>
              <a:t>가 다름</a:t>
            </a:r>
            <a:endParaRPr lang="en-US" altLang="ko-KR" dirty="0"/>
          </a:p>
          <a:p>
            <a:pPr lvl="2"/>
            <a:r>
              <a:rPr lang="ko-KR" altLang="en-US" dirty="0"/>
              <a:t>기기의 성능에 따른 이동 속도 차이가 다르므로 이를 고려해야 함</a:t>
            </a:r>
            <a:endParaRPr lang="en-US" altLang="ko-KR" dirty="0"/>
          </a:p>
          <a:p>
            <a:pPr lvl="1"/>
            <a:r>
              <a:rPr lang="ko-KR" altLang="en-US" dirty="0"/>
              <a:t>속도 </a:t>
            </a:r>
            <a:r>
              <a:rPr lang="en-US" altLang="ko-KR" dirty="0"/>
              <a:t>= </a:t>
            </a:r>
            <a:r>
              <a:rPr lang="ko-KR" altLang="en-US" dirty="0"/>
              <a:t>거리 </a:t>
            </a:r>
            <a:r>
              <a:rPr lang="en-US" altLang="ko-KR" dirty="0"/>
              <a:t>/ </a:t>
            </a:r>
            <a:r>
              <a:rPr lang="ko-KR" altLang="en-US" dirty="0"/>
              <a:t>시간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거리 </a:t>
            </a:r>
            <a:r>
              <a:rPr lang="en-US" altLang="ko-KR" dirty="0"/>
              <a:t>= </a:t>
            </a:r>
            <a:r>
              <a:rPr lang="ko-KR" altLang="en-US" dirty="0"/>
              <a:t>속도 </a:t>
            </a:r>
            <a:r>
              <a:rPr lang="en-US" altLang="ko-KR" dirty="0"/>
              <a:t>x </a:t>
            </a:r>
            <a:r>
              <a:rPr lang="ko-KR" altLang="en-US" dirty="0"/>
              <a:t>시간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Time.deltaTime</a:t>
            </a:r>
            <a:endParaRPr lang="en-US" altLang="ko-KR" dirty="0"/>
          </a:p>
          <a:p>
            <a:pPr lvl="1"/>
            <a:r>
              <a:rPr lang="ko-KR" altLang="en-US" dirty="0"/>
              <a:t>직전 프레임과 현재 프레임 사이의 소요시간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매 프레임 이동거리</a:t>
            </a:r>
            <a:r>
              <a:rPr lang="en-US" altLang="ko-KR" dirty="0"/>
              <a:t>] = </a:t>
            </a:r>
            <a:r>
              <a:rPr lang="ko-KR" altLang="en-US" dirty="0"/>
              <a:t>속도</a:t>
            </a:r>
            <a:r>
              <a:rPr lang="en-US" altLang="ko-KR" dirty="0"/>
              <a:t> x </a:t>
            </a:r>
            <a:r>
              <a:rPr lang="en-US" altLang="ko-KR" dirty="0" err="1"/>
              <a:t>Time.deltaTime</a:t>
            </a:r>
            <a:endParaRPr lang="en-US" altLang="ko-KR" dirty="0"/>
          </a:p>
          <a:p>
            <a:pPr lvl="2"/>
            <a:r>
              <a:rPr lang="ko-KR" altLang="en-US" dirty="0"/>
              <a:t>빠른 기기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매 프레임 이동거리</a:t>
            </a:r>
            <a:r>
              <a:rPr lang="en-US" altLang="ko-KR" dirty="0"/>
              <a:t>’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짧고</a:t>
            </a:r>
            <a:r>
              <a:rPr lang="en-US" altLang="ko-KR" dirty="0"/>
              <a:t>, </a:t>
            </a:r>
            <a:r>
              <a:rPr lang="ko-KR" altLang="en-US" dirty="0"/>
              <a:t>이를 높은 빈도로 움직임</a:t>
            </a:r>
            <a:endParaRPr lang="en-US" altLang="ko-KR" dirty="0"/>
          </a:p>
          <a:p>
            <a:pPr lvl="2"/>
            <a:r>
              <a:rPr lang="ko-KR" altLang="en-US" dirty="0"/>
              <a:t>느린 기기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매 프레임 이동거리</a:t>
            </a:r>
            <a:r>
              <a:rPr lang="en-US" altLang="ko-KR" dirty="0"/>
              <a:t>’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길고</a:t>
            </a:r>
            <a:r>
              <a:rPr lang="en-US" altLang="ko-KR" dirty="0"/>
              <a:t>, </a:t>
            </a:r>
            <a:r>
              <a:rPr lang="ko-KR" altLang="en-US" dirty="0"/>
              <a:t>이를 낮은 빈도로 움직임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504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04E00-89D3-4FAA-A214-E12BA99D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Time.deltaTime</a:t>
            </a:r>
            <a:r>
              <a:rPr lang="en-US" altLang="ko-KR" dirty="0"/>
              <a:t> </a:t>
            </a:r>
            <a:r>
              <a:rPr lang="ko-KR" altLang="en-US" dirty="0"/>
              <a:t>의 효과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55312-FB99-4064-A2C1-DCCF0A7C2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고성능 </a:t>
            </a:r>
            <a:r>
              <a:rPr lang="en-US" altLang="ko-KR" dirty="0"/>
              <a:t>PC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저성능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75DE57-5560-4C72-B2F9-C49F0E05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18" y="2023976"/>
            <a:ext cx="886724" cy="14051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573FBA-9B8F-4156-B2D1-83126047F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66" y="2023976"/>
            <a:ext cx="879903" cy="14051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8041B7-9F05-477D-98FA-684C97393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193" y="2023976"/>
            <a:ext cx="879903" cy="14051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BF8BDC-7784-4756-9660-285AFE59C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121" y="2023469"/>
            <a:ext cx="879903" cy="14051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04CDBD-EFB5-443E-8CAD-CEBA73D4D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048" y="2023469"/>
            <a:ext cx="879903" cy="1405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0A6FBA-90D3-4656-A03A-AE1A0DBEA3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4975" y="2023469"/>
            <a:ext cx="886724" cy="14051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1DDD65-D531-4F08-8580-AD1B30E85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4724" y="2023469"/>
            <a:ext cx="879903" cy="14051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83274D-777A-4729-813A-BACC8A97F4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7652" y="2023469"/>
            <a:ext cx="879903" cy="14051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5F4DA1-67D1-4826-9645-F96B6AD543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0579" y="2023469"/>
            <a:ext cx="879903" cy="14051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19E9561-46DA-45EE-98C6-BEEF6C3E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18" y="4400148"/>
            <a:ext cx="886724" cy="14051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DEEBE68-1581-448F-9D3F-5EFB86B22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193" y="4400148"/>
            <a:ext cx="879903" cy="140511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4B16B6-91C6-4272-86E2-F0E6EEDE4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048" y="4399641"/>
            <a:ext cx="879903" cy="14051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9D2618-D1CA-4C2B-8783-E821E16F5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4724" y="4399641"/>
            <a:ext cx="879903" cy="140511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73D3C51-B932-45B0-BD3C-627389A996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0579" y="4399641"/>
            <a:ext cx="879903" cy="140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04E00-89D3-4FAA-A214-E12BA99D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Time.deltaTime</a:t>
            </a:r>
            <a:r>
              <a:rPr lang="en-US" altLang="ko-KR" dirty="0"/>
              <a:t> </a:t>
            </a:r>
            <a:r>
              <a:rPr lang="ko-KR" altLang="en-US" dirty="0"/>
              <a:t>의 효과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299C3A2D-BA57-4DB5-AC68-0B09CA96E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75DE57-5560-4C72-B2F9-C49F0E05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8" y="1272715"/>
            <a:ext cx="3241198" cy="5136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573FBA-9B8F-4156-B2D1-83126047F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73" y="1272209"/>
            <a:ext cx="3216268" cy="51360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8041B7-9F05-477D-98FA-684C97393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72" y="1269233"/>
            <a:ext cx="3216268" cy="51360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BF8BDC-7784-4756-9660-285AFE59C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71" y="1275692"/>
            <a:ext cx="3216268" cy="51360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04CDBD-EFB5-443E-8CAD-CEBA73D4D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69" y="1269233"/>
            <a:ext cx="3216268" cy="5136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0A6FBA-90D3-4656-A03A-AE1A0DBEA3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618" y="1269232"/>
            <a:ext cx="3241198" cy="5136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1DDD65-D531-4F08-8580-AD1B30E85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666" y="1269233"/>
            <a:ext cx="3216268" cy="51360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83274D-777A-4729-813A-BACC8A97F4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663" y="1269233"/>
            <a:ext cx="3216268" cy="51360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5F4DA1-67D1-4826-9645-F96B6AD543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660" y="1279323"/>
            <a:ext cx="3216268" cy="51360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19E9561-46DA-45EE-98C6-BEEF6C3E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18" y="1279829"/>
            <a:ext cx="3241198" cy="51360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DEEBE68-1581-448F-9D3F-5EFB86B22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159" y="1279323"/>
            <a:ext cx="3216268" cy="513604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4B16B6-91C6-4272-86E2-F0E6EEDE4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158" y="1279323"/>
            <a:ext cx="3216268" cy="513604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9D2618-D1CA-4C2B-8783-E821E16F5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2157" y="1279323"/>
            <a:ext cx="3216268" cy="513604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73D3C51-B932-45B0-BD3C-627389A996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2156" y="1279323"/>
            <a:ext cx="3216268" cy="51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5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(0.0f, 0.0f, 1.0f) * 3.0 =(0.0f, 0.0f, 3.0f)</a:t>
            </a:r>
          </a:p>
          <a:p>
            <a:pPr marL="0" indent="0">
              <a:buNone/>
            </a:pPr>
            <a:r>
              <a:rPr lang="en-US" altLang="ko-KR" dirty="0"/>
              <a:t>  = Vector3.forward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3.0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863" t="38256" r="43700" b="52936"/>
          <a:stretch/>
        </p:blipFill>
        <p:spPr>
          <a:xfrm>
            <a:off x="780779" y="1019022"/>
            <a:ext cx="7582441" cy="1011033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371694"/>
              </p:ext>
            </p:extLst>
          </p:nvPr>
        </p:nvGraphicFramePr>
        <p:xfrm>
          <a:off x="107504" y="3509468"/>
          <a:ext cx="47638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7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방향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스크립트 표현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Vector3.forward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Vector3(0, 0,</a:t>
                      </a:r>
                      <a:r>
                        <a:rPr lang="en-US" altLang="ko-KR" baseline="0" dirty="0"/>
                        <a:t> 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Vector3.back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Vector3(0, 0, -1)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오른쪽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Vector3.right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Vector3(1, 0, 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왼쪽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Vector3.left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Vector3(-1, 0, 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위쪽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Vector3(0, 1, 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아래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Vector3(0, -1,</a:t>
                      </a:r>
                      <a:r>
                        <a:rPr lang="en-US" altLang="ko-KR" baseline="0" dirty="0"/>
                        <a:t> 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원점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Vector3.zero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Vector3(0, 0, 0)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Picture 2" descr="http://korea.unity3d.com/_data/neko/board/unitygame_temp_1330783114/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60" y="2564904"/>
            <a:ext cx="4068153" cy="391128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52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korea.unity3d.com/_data/neko/board/unitygame_temp_1330783114/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174" y="4190950"/>
            <a:ext cx="2125732" cy="226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스칼라</a:t>
            </a:r>
            <a:r>
              <a:rPr lang="en-US" altLang="ko-KR" dirty="0"/>
              <a:t>: </a:t>
            </a:r>
            <a:r>
              <a:rPr lang="ko-KR" altLang="en-US" dirty="0"/>
              <a:t>크기만 있고 방향이 없음</a:t>
            </a:r>
            <a:endParaRPr lang="en-US" altLang="ko-KR" dirty="0"/>
          </a:p>
          <a:p>
            <a:pPr lvl="2"/>
            <a:r>
              <a:rPr lang="ko-KR" altLang="en-US" dirty="0"/>
              <a:t>무게</a:t>
            </a:r>
            <a:r>
              <a:rPr lang="en-US" altLang="ko-KR" dirty="0"/>
              <a:t>, </a:t>
            </a:r>
            <a:r>
              <a:rPr lang="ko-KR" altLang="en-US" dirty="0"/>
              <a:t>온도</a:t>
            </a:r>
            <a:r>
              <a:rPr lang="en-US" altLang="ko-KR" dirty="0"/>
              <a:t>, …</a:t>
            </a:r>
          </a:p>
          <a:p>
            <a:r>
              <a:rPr lang="ko-KR" altLang="en-US" dirty="0"/>
              <a:t>벡터</a:t>
            </a:r>
            <a:r>
              <a:rPr lang="en-US" altLang="ko-KR" dirty="0"/>
              <a:t>: </a:t>
            </a:r>
            <a:r>
              <a:rPr lang="ko-KR" altLang="en-US" dirty="0"/>
              <a:t>크기와 방향이 함께 존재</a:t>
            </a:r>
            <a:endParaRPr lang="en-US" altLang="ko-KR" dirty="0"/>
          </a:p>
          <a:p>
            <a:pPr lvl="2"/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힘</a:t>
            </a:r>
            <a:r>
              <a:rPr lang="en-US" altLang="ko-KR" dirty="0"/>
              <a:t>, …</a:t>
            </a:r>
          </a:p>
          <a:p>
            <a:pPr lvl="1"/>
            <a:r>
              <a:rPr lang="en-US" altLang="ko-KR" dirty="0"/>
              <a:t>Vector2: 2</a:t>
            </a:r>
            <a:r>
              <a:rPr lang="ko-KR" altLang="en-US" dirty="0"/>
              <a:t>차원 평면벡터</a:t>
            </a:r>
            <a:endParaRPr lang="en-US" altLang="ko-KR" dirty="0"/>
          </a:p>
          <a:p>
            <a:pPr lvl="1"/>
            <a:r>
              <a:rPr lang="en-US" altLang="ko-KR" dirty="0"/>
              <a:t>Vector3: 3</a:t>
            </a:r>
            <a:r>
              <a:rPr lang="ko-KR" altLang="en-US" dirty="0"/>
              <a:t>차원 공간벡터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좌표계 표현</a:t>
            </a:r>
            <a:endParaRPr lang="en-US" altLang="ko-KR" dirty="0"/>
          </a:p>
          <a:p>
            <a:pPr lvl="1"/>
            <a:r>
              <a:rPr lang="ko-KR" altLang="en-US" dirty="0"/>
              <a:t>오른손 좌표계</a:t>
            </a:r>
            <a:endParaRPr lang="en-US" altLang="ko-KR" dirty="0"/>
          </a:p>
          <a:p>
            <a:pPr lvl="2"/>
            <a:r>
              <a:rPr lang="en-US" altLang="ko-KR" dirty="0"/>
              <a:t>OpenGL</a:t>
            </a:r>
          </a:p>
          <a:p>
            <a:pPr lvl="1"/>
            <a:r>
              <a:rPr lang="ko-KR" altLang="en-US" dirty="0"/>
              <a:t>왼손 좌표계</a:t>
            </a:r>
            <a:endParaRPr lang="en-US" altLang="ko-KR" dirty="0"/>
          </a:p>
          <a:p>
            <a:pPr lvl="2"/>
            <a:r>
              <a:rPr lang="ko-KR" altLang="en-US" dirty="0"/>
              <a:t>유니티</a:t>
            </a:r>
            <a:r>
              <a:rPr lang="en-US" altLang="ko-KR" dirty="0"/>
              <a:t>, Direct3D</a:t>
            </a:r>
            <a:endParaRPr lang="ko-KR" altLang="en-US" dirty="0"/>
          </a:p>
        </p:txBody>
      </p:sp>
      <p:pic>
        <p:nvPicPr>
          <p:cNvPr id="1026" name="Picture 2" descr="http://korea.unity3d.com/_data/neko/board/unitygame_temp_1330783114/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190950"/>
            <a:ext cx="2133324" cy="226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5286" y="6145559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>
                <a:latin typeface="Tahoma" panose="020B0604030504040204" pitchFamily="34" charset="0"/>
                <a:ea typeface="맑은 고딕" panose="020B0503020000020004" pitchFamily="50" charset="-127"/>
              </a:rPr>
              <a:t>오른손 </a:t>
            </a:r>
            <a:r>
              <a:rPr lang="ko-KR" altLang="en-US" sz="1400" b="1" dirty="0" err="1">
                <a:latin typeface="Tahoma" panose="020B0604030504040204" pitchFamily="34" charset="0"/>
                <a:ea typeface="맑은 고딕" panose="020B0503020000020004" pitchFamily="50" charset="-127"/>
              </a:rPr>
              <a:t>좌표계</a:t>
            </a:r>
            <a:endParaRPr lang="ko-KR" altLang="en-US" sz="1400" b="1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8659" y="6145559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latin typeface="Tahoma" panose="020B0604030504040204" pitchFamily="34" charset="0"/>
                <a:ea typeface="맑은 고딕" panose="020B0503020000020004" pitchFamily="50" charset="-127"/>
              </a:rPr>
              <a:t>왼손 </a:t>
            </a:r>
            <a:r>
              <a:rPr lang="ko-KR" altLang="en-US" sz="1400" b="1" dirty="0" err="1">
                <a:latin typeface="Tahoma" panose="020B0604030504040204" pitchFamily="34" charset="0"/>
                <a:ea typeface="맑은 고딕" panose="020B0503020000020004" pitchFamily="50" charset="-127"/>
              </a:rPr>
              <a:t>좌표계</a:t>
            </a:r>
            <a:endParaRPr lang="ko-KR" altLang="en-US" sz="1400" b="1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98174" y="4190950"/>
            <a:ext cx="2125732" cy="226238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61645" y="3452286"/>
            <a:ext cx="1462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유니티</a:t>
            </a:r>
            <a:r>
              <a:rPr lang="ko-KR" alt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좌표계</a:t>
            </a:r>
            <a:endParaRPr lang="en-US" altLang="ko-KR" sz="1400" b="1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전진</a:t>
            </a:r>
            <a:r>
              <a:rPr lang="en-US" altLang="ko-KR" sz="1400" b="1" dirty="0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: (0, 0, 1)</a:t>
            </a:r>
          </a:p>
          <a:p>
            <a:r>
              <a:rPr lang="ko-KR" alt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후진</a:t>
            </a:r>
            <a:r>
              <a:rPr lang="en-US" altLang="ko-KR" sz="1400" b="1" dirty="0">
                <a:solidFill>
                  <a:srgbClr val="FF0000"/>
                </a:solidFill>
                <a:latin typeface="Tahoma" panose="020B0604030504040204" pitchFamily="34" charset="0"/>
                <a:ea typeface="맑은 고딕" panose="020B0503020000020004" pitchFamily="50" charset="-127"/>
              </a:rPr>
              <a:t>: (0, 0, -1)</a:t>
            </a:r>
            <a:endParaRPr lang="ko-KR" altLang="en-US" sz="1400" b="1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83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물체의</a:t>
            </a:r>
            <a:r>
              <a:rPr lang="en-US" altLang="ko-KR" dirty="0"/>
              <a:t> </a:t>
            </a:r>
            <a:r>
              <a:rPr lang="ko-KR" altLang="en-US" dirty="0"/>
              <a:t>회전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Rotate(</a:t>
            </a:r>
            <a:r>
              <a:rPr lang="en-US" altLang="ko-KR" dirty="0" err="1"/>
              <a:t>x_angle</a:t>
            </a:r>
            <a:r>
              <a:rPr lang="en-US" altLang="ko-KR" dirty="0"/>
              <a:t>, </a:t>
            </a:r>
            <a:r>
              <a:rPr lang="en-US" altLang="ko-KR" dirty="0" err="1"/>
              <a:t>y_angle</a:t>
            </a:r>
            <a:r>
              <a:rPr lang="en-US" altLang="ko-KR" dirty="0"/>
              <a:t>, </a:t>
            </a:r>
            <a:r>
              <a:rPr lang="en-US" altLang="ko-KR" dirty="0" err="1"/>
              <a:t>z_angle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 기본축을 중심으로 회전할 각도 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90.0f * </a:t>
            </a:r>
            <a:r>
              <a:rPr lang="en-US" altLang="ko-KR" dirty="0" err="1"/>
              <a:t>Time.deltaTime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초에 </a:t>
            </a:r>
            <a:r>
              <a:rPr lang="en-US" altLang="ko-KR" dirty="0"/>
              <a:t>90</a:t>
            </a:r>
            <a:r>
              <a:rPr lang="ko-KR" altLang="en-US" dirty="0"/>
              <a:t>도 회전시킨다는 의미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863" t="38256" r="47637" b="52936"/>
          <a:stretch/>
        </p:blipFill>
        <p:spPr>
          <a:xfrm>
            <a:off x="971600" y="1394179"/>
            <a:ext cx="7200800" cy="1080148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6462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물체에 외력 적용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07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자유낙하 물체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프로그래밍한다면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매 경과시간 </a:t>
            </a:r>
            <a:r>
              <a:rPr lang="en-US" altLang="ko-KR" dirty="0"/>
              <a:t>t </a:t>
            </a:r>
            <a:r>
              <a:rPr lang="ko-KR" altLang="en-US" dirty="0"/>
              <a:t>마다 낙하한 거리</a:t>
            </a:r>
            <a:r>
              <a:rPr lang="en-US" altLang="ko-KR" dirty="0"/>
              <a:t> h = 0.5 * gt</a:t>
            </a:r>
            <a:r>
              <a:rPr lang="en-US" altLang="ko-KR" baseline="30000" dirty="0"/>
              <a:t>2</a:t>
            </a:r>
          </a:p>
          <a:p>
            <a:pPr lvl="3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t = 0.0;	// </a:t>
            </a:r>
            <a:r>
              <a:rPr lang="ko-KR" altLang="en-US" dirty="0"/>
              <a:t>시간</a:t>
            </a:r>
          </a:p>
          <a:p>
            <a:pPr marL="914400" lvl="2" indent="0">
              <a:buNone/>
            </a:pPr>
            <a:r>
              <a:rPr lang="en-US" altLang="ko-KR" dirty="0"/>
              <a:t>v = 6.0;	// </a:t>
            </a:r>
            <a:r>
              <a:rPr lang="ko-KR" altLang="en-US" dirty="0"/>
              <a:t>공의 초기 높이</a:t>
            </a:r>
          </a:p>
          <a:p>
            <a:pPr marL="914400" lvl="2" indent="0">
              <a:buNone/>
            </a:pPr>
            <a:r>
              <a:rPr lang="en-US" altLang="ko-KR" dirty="0"/>
              <a:t>g = 9.8;	// </a:t>
            </a:r>
            <a:r>
              <a:rPr lang="ko-KR" altLang="en-US" dirty="0"/>
              <a:t>중력 가속도 상수</a:t>
            </a:r>
          </a:p>
          <a:p>
            <a:pPr marL="914400" lvl="2" indent="0">
              <a:buNone/>
            </a:pPr>
            <a:r>
              <a:rPr lang="en-US" altLang="ko-KR" dirty="0"/>
              <a:t>do{</a:t>
            </a:r>
          </a:p>
          <a:p>
            <a:pPr marL="914400" lvl="2" indent="0">
              <a:buNone/>
            </a:pPr>
            <a:r>
              <a:rPr lang="en-US" altLang="ko-KR" dirty="0"/>
              <a:t>	h = 0.5 * g * power(t, 2);  </a:t>
            </a:r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RedrawScene</a:t>
            </a:r>
            <a:r>
              <a:rPr lang="en-US" altLang="ko-KR" dirty="0"/>
              <a:t>()	// </a:t>
            </a:r>
            <a:r>
              <a:rPr lang="ko-KR" altLang="en-US" dirty="0"/>
              <a:t>공과 바닥 다시 그리기</a:t>
            </a:r>
          </a:p>
          <a:p>
            <a:pPr marL="914400" lvl="2" indent="0">
              <a:buNone/>
            </a:pPr>
            <a:r>
              <a:rPr lang="ko-KR" altLang="en-US" dirty="0"/>
              <a:t>	</a:t>
            </a:r>
            <a:r>
              <a:rPr lang="en-US" altLang="ko-KR" dirty="0"/>
              <a:t>t += 0.1;</a:t>
            </a:r>
          </a:p>
          <a:p>
            <a:pPr marL="914400" lvl="2" indent="0">
              <a:buNone/>
            </a:pPr>
            <a:r>
              <a:rPr lang="en-US" altLang="ko-KR" dirty="0"/>
              <a:t>} while(h &lt;= v);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더 복잡한 물리법칙을 구현해야 한다면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A9EFD-ADA0-43BB-B47F-BB60278DC55E}"/>
              </a:ext>
            </a:extLst>
          </p:cNvPr>
          <p:cNvSpPr txBox="1"/>
          <p:nvPr/>
        </p:nvSpPr>
        <p:spPr>
          <a:xfrm>
            <a:off x="2884678" y="5994132"/>
            <a:ext cx="33746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귀찮아</a:t>
            </a:r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rPr>
              <a:t>!!!!!!!!!!!!!</a:t>
            </a:r>
            <a:endParaRPr lang="ko-KR" altLang="en-US" sz="3200" b="1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67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(</a:t>
            </a:r>
            <a:r>
              <a:rPr lang="ko-KR" altLang="en-US" dirty="0"/>
              <a:t>강체</a:t>
            </a:r>
            <a:r>
              <a:rPr lang="en-US" altLang="ko-KR" dirty="0"/>
              <a:t>) Component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물체에 물리적인 특성을 부여</a:t>
            </a:r>
            <a:endParaRPr lang="en-US" altLang="ko-KR" dirty="0"/>
          </a:p>
          <a:p>
            <a:pPr lvl="1"/>
            <a:r>
              <a:rPr lang="ko-KR" altLang="en-US" dirty="0"/>
              <a:t>외력으로 움직이려면 </a:t>
            </a:r>
            <a:r>
              <a:rPr lang="en-US" altLang="ko-KR" dirty="0"/>
              <a:t>‘</a:t>
            </a:r>
            <a:r>
              <a:rPr lang="en-US" altLang="ko-KR" dirty="0" err="1"/>
              <a:t>Rigidbody</a:t>
            </a:r>
            <a:r>
              <a:rPr lang="en-US" altLang="ko-KR" dirty="0"/>
              <a:t>’ Component</a:t>
            </a:r>
            <a:r>
              <a:rPr lang="ko-KR" altLang="en-US" dirty="0"/>
              <a:t>를 추가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중력</a:t>
            </a:r>
            <a:r>
              <a:rPr lang="en-US" altLang="ko-KR" dirty="0"/>
              <a:t>, </a:t>
            </a:r>
            <a:r>
              <a:rPr lang="ko-KR" altLang="en-US" dirty="0"/>
              <a:t>마찰력 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Cube</a:t>
            </a:r>
            <a:r>
              <a:rPr lang="ko-KR" altLang="en-US" dirty="0"/>
              <a:t>를 선택한 상태에서</a:t>
            </a:r>
            <a:endParaRPr lang="en-US" altLang="ko-KR" dirty="0"/>
          </a:p>
          <a:p>
            <a:pPr lvl="1"/>
            <a:r>
              <a:rPr lang="en-US" altLang="ko-KR" dirty="0"/>
              <a:t>‘Component’ </a:t>
            </a:r>
            <a:r>
              <a:rPr lang="en-US" altLang="ko-KR" dirty="0">
                <a:sym typeface="Wingdings" panose="05000000000000000000" pitchFamily="2" charset="2"/>
              </a:rPr>
              <a:t> ‘Physics’  ‘</a:t>
            </a:r>
            <a:r>
              <a:rPr lang="en-US" altLang="ko-KR" dirty="0" err="1">
                <a:sym typeface="Wingdings" panose="05000000000000000000" pitchFamily="2" charset="2"/>
              </a:rPr>
              <a:t>Rigidbody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플레이 버튼 클릭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Cube</a:t>
            </a:r>
            <a:r>
              <a:rPr lang="ko-KR" altLang="en-US" dirty="0">
                <a:sym typeface="Wingdings" panose="05000000000000000000" pitchFamily="2" charset="2"/>
              </a:rPr>
              <a:t>가 아래로 추락하며 </a:t>
            </a:r>
            <a:r>
              <a:rPr lang="en-US" altLang="ko-KR" dirty="0">
                <a:sym typeface="Wingdings" panose="05000000000000000000" pitchFamily="2" charset="2"/>
              </a:rPr>
              <a:t>Plane</a:t>
            </a:r>
            <a:r>
              <a:rPr lang="ko-KR" altLang="en-US" dirty="0">
                <a:sym typeface="Wingdings" panose="05000000000000000000" pitchFamily="2" charset="2"/>
              </a:rPr>
              <a:t>에 부딪힌 후 정지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56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물체 이동 및 변형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물체에 외력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물체에 탄성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물체에 질감 부여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사운드 출력</a:t>
            </a:r>
          </a:p>
        </p:txBody>
      </p:sp>
    </p:spTree>
    <p:extLst>
      <p:ext uri="{BB962C8B-B14F-4D97-AF65-F5344CB8AC3E}">
        <p14:creationId xmlns:p14="http://schemas.microsoft.com/office/powerpoint/2010/main" val="43304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Mass: </a:t>
            </a:r>
            <a:r>
              <a:rPr lang="ko-KR" altLang="en-US" dirty="0"/>
              <a:t>물체의 질량</a:t>
            </a:r>
          </a:p>
          <a:p>
            <a:pPr lvl="3"/>
            <a:endParaRPr lang="ko-KR" altLang="en-US" dirty="0"/>
          </a:p>
          <a:p>
            <a:r>
              <a:rPr lang="en-US" altLang="ko-KR" dirty="0"/>
              <a:t>Drag: </a:t>
            </a:r>
            <a:r>
              <a:rPr lang="ko-KR" altLang="en-US" dirty="0"/>
              <a:t>공기저항</a:t>
            </a:r>
          </a:p>
          <a:p>
            <a:r>
              <a:rPr lang="en-US" altLang="ko-KR" dirty="0"/>
              <a:t>Angular Drag: </a:t>
            </a:r>
            <a:r>
              <a:rPr lang="ko-KR" altLang="en-US" dirty="0"/>
              <a:t>회전운동저항</a:t>
            </a:r>
          </a:p>
          <a:p>
            <a:pPr lvl="1"/>
            <a:r>
              <a:rPr lang="ko-KR" altLang="en-US" dirty="0"/>
              <a:t>마찰력과 유사한</a:t>
            </a:r>
            <a:r>
              <a:rPr lang="en-US" altLang="ko-KR" dirty="0"/>
              <a:t> </a:t>
            </a:r>
            <a:r>
              <a:rPr lang="ko-KR" altLang="en-US" dirty="0"/>
              <a:t>움직임이지만 회전하는 물체에만 적용됨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Use Gravity: </a:t>
            </a:r>
            <a:r>
              <a:rPr lang="ko-KR" altLang="en-US" dirty="0"/>
              <a:t>중력의 적용</a:t>
            </a:r>
            <a:r>
              <a:rPr lang="en-US" altLang="ko-KR" dirty="0"/>
              <a:t> </a:t>
            </a:r>
            <a:r>
              <a:rPr lang="ko-KR" altLang="en-US" dirty="0"/>
              <a:t>여부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/>
              <a:t>Is Kinematic</a:t>
            </a:r>
            <a:endParaRPr lang="ko-KR" altLang="en-US" dirty="0"/>
          </a:p>
          <a:p>
            <a:pPr lvl="1"/>
            <a:r>
              <a:rPr lang="ko-KR" altLang="en-US" dirty="0"/>
              <a:t>물체에 가해지는 힘의 크기와 방향 등을 계산하지 않음</a:t>
            </a:r>
          </a:p>
          <a:p>
            <a:pPr lvl="2"/>
            <a:r>
              <a:rPr lang="ko-KR" altLang="en-US" dirty="0"/>
              <a:t>물리엔진 기능을 무효로</a:t>
            </a:r>
            <a:endParaRPr lang="en-US" altLang="ko-KR" dirty="0"/>
          </a:p>
          <a:p>
            <a:pPr lvl="2"/>
            <a:r>
              <a:rPr lang="ko-KR" altLang="en-US" dirty="0"/>
              <a:t>충돌 체크는 여전히 수행</a:t>
            </a:r>
            <a:endParaRPr lang="en-US" altLang="ko-KR" dirty="0"/>
          </a:p>
          <a:p>
            <a:pPr lvl="1"/>
            <a:r>
              <a:rPr lang="en-US" altLang="ko-KR" dirty="0"/>
              <a:t>Transform</a:t>
            </a:r>
            <a:r>
              <a:rPr lang="ko-KR" altLang="en-US" dirty="0"/>
              <a:t>을 통해서만 물체 조작 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6237"/>
          <a:stretch/>
        </p:blipFill>
        <p:spPr>
          <a:xfrm>
            <a:off x="4015906" y="1240366"/>
            <a:ext cx="4876574" cy="125253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51491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(2/4)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Interpolate</a:t>
            </a:r>
          </a:p>
          <a:p>
            <a:pPr lvl="1"/>
            <a:r>
              <a:rPr lang="ko-KR" altLang="en-US" dirty="0"/>
              <a:t>물체의 움직임이 지나치게 끊겨 보일 경우 사용</a:t>
            </a:r>
          </a:p>
          <a:p>
            <a:pPr lvl="2"/>
            <a:r>
              <a:rPr lang="en-US" altLang="ko-KR" dirty="0"/>
              <a:t>Interpolate / Extrapolate</a:t>
            </a:r>
          </a:p>
          <a:p>
            <a:pPr lvl="1"/>
            <a:r>
              <a:rPr lang="ko-KR" altLang="en-US" dirty="0"/>
              <a:t>물체의 연속된 움직임을 계산하는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en-US" altLang="ko-KR" dirty="0"/>
              <a:t>None:</a:t>
            </a:r>
            <a:r>
              <a:rPr lang="ko-KR" altLang="en-US" dirty="0"/>
              <a:t> 아무런 보정 없음</a:t>
            </a:r>
            <a:endParaRPr lang="en-US" altLang="ko-KR" dirty="0"/>
          </a:p>
          <a:p>
            <a:pPr lvl="2"/>
            <a:r>
              <a:rPr lang="en-US" altLang="ko-KR" dirty="0"/>
              <a:t>Interpolate: </a:t>
            </a:r>
            <a:r>
              <a:rPr lang="ko-KR" altLang="en-US" dirty="0"/>
              <a:t>이전</a:t>
            </a:r>
            <a:r>
              <a:rPr lang="en-US" altLang="ko-KR" dirty="0"/>
              <a:t>/</a:t>
            </a:r>
            <a:r>
              <a:rPr lang="ko-KR" altLang="en-US" dirty="0"/>
              <a:t>다음 프레임의 </a:t>
            </a:r>
            <a:r>
              <a:rPr lang="en-US" altLang="ko-KR" dirty="0"/>
              <a:t>Transform</a:t>
            </a:r>
            <a:r>
              <a:rPr lang="ko-KR" altLang="en-US" dirty="0"/>
              <a:t>을 기반으로 근사</a:t>
            </a:r>
            <a:endParaRPr lang="en-US" altLang="ko-KR" dirty="0"/>
          </a:p>
          <a:p>
            <a:pPr lvl="2"/>
            <a:r>
              <a:rPr lang="en-US" altLang="ko-KR" dirty="0"/>
              <a:t>Extrapolate: </a:t>
            </a:r>
            <a:r>
              <a:rPr lang="ko-KR" altLang="en-US" dirty="0"/>
              <a:t>이전</a:t>
            </a:r>
            <a:r>
              <a:rPr lang="en-US" altLang="ko-KR" dirty="0"/>
              <a:t>/</a:t>
            </a:r>
            <a:r>
              <a:rPr lang="ko-KR" altLang="en-US" dirty="0"/>
              <a:t>그 이전 프레임의 </a:t>
            </a:r>
            <a:r>
              <a:rPr lang="en-US" altLang="ko-KR" dirty="0"/>
              <a:t>Transform</a:t>
            </a:r>
            <a:r>
              <a:rPr lang="ko-KR" altLang="en-US" dirty="0"/>
              <a:t>을 기반으로 근사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9419CF-05CC-4E3A-AB59-6F3D61EBD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57"/>
          <a:stretch/>
        </p:blipFill>
        <p:spPr>
          <a:xfrm>
            <a:off x="4015906" y="1240366"/>
            <a:ext cx="4876574" cy="71390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12281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5A952-E322-465C-8A3B-60D3883B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Interpolation vs. Extrapolation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6FDA7F4-55EE-44B1-8EF0-CFBE9CEAD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b="1" dirty="0"/>
                  <a:t>에 대해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일 때의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값</a:t>
                </a:r>
                <a:r>
                  <a:rPr lang="en-US" altLang="ko-KR" dirty="0"/>
                  <a:t>	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None</a:t>
                </a:r>
              </a:p>
              <a:p>
                <a:pPr lvl="2"/>
                <a:r>
                  <a:rPr lang="en-US" altLang="ko-KR" dirty="0"/>
                  <a:t>x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일 때의 값을 이용하여 계산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=27+6−1=32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Interpolate</a:t>
                </a:r>
              </a:p>
              <a:p>
                <a:pPr lvl="2"/>
                <a:r>
                  <a:rPr lang="en-US" altLang="ko-KR" dirty="0"/>
                  <a:t>x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일 때와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일 때의 값을 이용하여 근사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=8+4−1=11,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=64+8−1=71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Extrapolate</a:t>
                </a:r>
              </a:p>
              <a:p>
                <a:pPr lvl="2"/>
                <a:r>
                  <a:rPr lang="en-US" altLang="ko-KR" dirty="0"/>
                  <a:t>x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일 때와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일 때의 값을 이용하여 근사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=8+4−1=11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altLang="ko-KR" dirty="0"/>
              </a:p>
              <a:p>
                <a:pPr lvl="3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6FDA7F4-55EE-44B1-8EF0-CFBE9CEAD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939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3FDFC57-192C-418D-A34A-68C6331D12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값 비교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3FDFC57-192C-418D-A34A-68C6331D1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290" b="-244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DDC10ED-F27F-41A7-81C0-3F49F837E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373062"/>
              </p:ext>
            </p:extLst>
          </p:nvPr>
        </p:nvGraphicFramePr>
        <p:xfrm>
          <a:off x="457200" y="1428750"/>
          <a:ext cx="82296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>
                  <a:extLst>
                    <a:ext uri="{9D8B030D-6E8A-4147-A177-3AD203B41FA5}">
                      <a16:colId xmlns:a16="http://schemas.microsoft.com/office/drawing/2014/main" val="2427058650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2623449041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515131040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2828909072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98629161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4289478386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1148686863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1539979189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149708610"/>
                    </a:ext>
                  </a:extLst>
                </a:gridCol>
                <a:gridCol w="761234">
                  <a:extLst>
                    <a:ext uri="{9D8B030D-6E8A-4147-A177-3AD203B41FA5}">
                      <a16:colId xmlns:a16="http://schemas.microsoft.com/office/drawing/2014/main" val="3103932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06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None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13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Interpolate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41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83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149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245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377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551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9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Extrapolate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53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110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197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320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485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698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76181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AFD651B-4518-4509-8C75-72452F50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3" y="3068960"/>
            <a:ext cx="6048674" cy="33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24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(3/4)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Collision Detection</a:t>
            </a:r>
          </a:p>
          <a:p>
            <a:pPr lvl="1"/>
            <a:r>
              <a:rPr lang="en-US" altLang="ko-KR" dirty="0"/>
              <a:t>Discrete</a:t>
            </a:r>
          </a:p>
          <a:p>
            <a:pPr lvl="2"/>
            <a:r>
              <a:rPr lang="ko-KR" altLang="en-US" dirty="0"/>
              <a:t>현재 프레임의 위치만으로 충돌 검사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C00000"/>
                </a:solidFill>
              </a:rPr>
              <a:t>Tunneling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en-US" altLang="ko-KR" dirty="0"/>
              <a:t>Continuous</a:t>
            </a:r>
          </a:p>
          <a:p>
            <a:pPr lvl="2"/>
            <a:r>
              <a:rPr lang="ko-KR" altLang="en-US" dirty="0"/>
              <a:t>이전 프레임과 현재 프레임 사이의 이동 궤적을 바탕으로 충돌 검사</a:t>
            </a:r>
            <a:endParaRPr lang="en-US" altLang="ko-KR" dirty="0"/>
          </a:p>
          <a:p>
            <a:pPr lvl="2"/>
            <a:r>
              <a:rPr lang="ko-KR" altLang="en-US" dirty="0"/>
              <a:t>안정적인 충돌 검사 가능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/>
              <a:t>계산량</a:t>
            </a:r>
            <a:r>
              <a:rPr lang="ko-KR" altLang="en-US" dirty="0"/>
              <a:t> 증가</a:t>
            </a:r>
            <a:endParaRPr lang="en-US" altLang="ko-KR" dirty="0"/>
          </a:p>
          <a:p>
            <a:pPr lvl="2"/>
            <a:r>
              <a:rPr lang="en-US" altLang="ko-KR" dirty="0" err="1"/>
              <a:t>Rigidbody</a:t>
            </a:r>
            <a:r>
              <a:rPr lang="ko-KR" altLang="en-US" dirty="0"/>
              <a:t>를 가진</a:t>
            </a:r>
            <a:r>
              <a:rPr lang="en-US" altLang="ko-KR" dirty="0"/>
              <a:t> </a:t>
            </a:r>
            <a:r>
              <a:rPr lang="ko-KR" altLang="en-US" dirty="0"/>
              <a:t>물체엔 </a:t>
            </a:r>
            <a:r>
              <a:rPr lang="en-US" altLang="ko-KR" dirty="0"/>
              <a:t>Discrete</a:t>
            </a:r>
            <a:r>
              <a:rPr lang="ko-KR" altLang="en-US" dirty="0"/>
              <a:t> 충돌 검사</a:t>
            </a:r>
            <a:r>
              <a:rPr lang="en-US" altLang="ko-KR" dirty="0"/>
              <a:t>, </a:t>
            </a:r>
            <a:r>
              <a:rPr lang="en-US" altLang="ko-KR" dirty="0" err="1"/>
              <a:t>Rigidbody</a:t>
            </a:r>
            <a:r>
              <a:rPr lang="ko-KR" altLang="en-US" dirty="0"/>
              <a:t>가 없는 물체엔 </a:t>
            </a:r>
            <a:r>
              <a:rPr lang="en-US" altLang="ko-KR" dirty="0"/>
              <a:t>Continuous</a:t>
            </a:r>
            <a:r>
              <a:rPr lang="ko-KR" altLang="en-US" dirty="0"/>
              <a:t> 충돌 검사</a:t>
            </a:r>
            <a:endParaRPr lang="en-US" altLang="ko-KR" dirty="0"/>
          </a:p>
          <a:p>
            <a:pPr lvl="1"/>
            <a:r>
              <a:rPr lang="en-US" altLang="ko-KR" dirty="0"/>
              <a:t>Continuous Dynamic</a:t>
            </a:r>
          </a:p>
          <a:p>
            <a:pPr lvl="2"/>
            <a:r>
              <a:rPr lang="en-US" altLang="ko-KR" dirty="0"/>
              <a:t>Continuous </a:t>
            </a:r>
            <a:r>
              <a:rPr lang="ko-KR" altLang="en-US" dirty="0"/>
              <a:t>충돌 검사</a:t>
            </a:r>
            <a:endParaRPr lang="en-US" altLang="ko-KR" dirty="0"/>
          </a:p>
          <a:p>
            <a:pPr lvl="3"/>
            <a:r>
              <a:rPr lang="en-US" altLang="ko-KR" dirty="0"/>
              <a:t>Continuous</a:t>
            </a:r>
            <a:r>
              <a:rPr lang="ko-KR" altLang="en-US" dirty="0"/>
              <a:t>나 </a:t>
            </a:r>
            <a:r>
              <a:rPr lang="en-US" altLang="ko-KR" dirty="0"/>
              <a:t>Continuous Dynamic</a:t>
            </a:r>
            <a:r>
              <a:rPr lang="ko-KR" altLang="en-US" dirty="0"/>
              <a:t>이 적용된 물체</a:t>
            </a:r>
            <a:endParaRPr lang="en-US" altLang="ko-KR" dirty="0"/>
          </a:p>
          <a:p>
            <a:pPr lvl="3"/>
            <a:r>
              <a:rPr lang="en-US" altLang="ko-KR" dirty="0" err="1"/>
              <a:t>Rigidbody</a:t>
            </a:r>
            <a:r>
              <a:rPr lang="ko-KR" altLang="en-US" dirty="0"/>
              <a:t>가 없는 물체</a:t>
            </a:r>
            <a:endParaRPr lang="en-US" altLang="ko-KR" dirty="0"/>
          </a:p>
          <a:p>
            <a:pPr lvl="2"/>
            <a:r>
              <a:rPr lang="en-US" altLang="ko-KR" dirty="0"/>
              <a:t>Discrete</a:t>
            </a:r>
            <a:r>
              <a:rPr lang="ko-KR" altLang="en-US" dirty="0"/>
              <a:t>가 적용된 물체엔 </a:t>
            </a:r>
            <a:r>
              <a:rPr lang="en-US" altLang="ko-KR" dirty="0"/>
              <a:t>Discrete </a:t>
            </a:r>
            <a:r>
              <a:rPr lang="ko-KR" altLang="en-US" dirty="0"/>
              <a:t>충돌 검사</a:t>
            </a:r>
            <a:endParaRPr lang="en-US" altLang="ko-KR" dirty="0"/>
          </a:p>
          <a:p>
            <a:pPr lvl="2"/>
            <a:r>
              <a:rPr lang="ko-KR" altLang="en-US" dirty="0"/>
              <a:t>압도적인 </a:t>
            </a:r>
            <a:r>
              <a:rPr lang="ko-KR" altLang="en-US" dirty="0" err="1"/>
              <a:t>계산량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7545FD-E83D-48BB-B362-141B8209E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57"/>
          <a:stretch/>
        </p:blipFill>
        <p:spPr>
          <a:xfrm>
            <a:off x="4015906" y="1240366"/>
            <a:ext cx="4876574" cy="71390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23121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2718D-37A4-4374-897B-BEFC0EF2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검사 방식과 </a:t>
            </a:r>
            <a:r>
              <a:rPr lang="en-US" altLang="ko-KR" dirty="0"/>
              <a:t>Tunneling </a:t>
            </a:r>
            <a:r>
              <a:rPr lang="ko-KR" altLang="en-US" dirty="0"/>
              <a:t>문제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0727145-5254-442C-BC74-9894F437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43F20D-2194-4A31-B33E-A11E301FEFAB}"/>
              </a:ext>
            </a:extLst>
          </p:cNvPr>
          <p:cNvGrpSpPr>
            <a:grpSpLocks noChangeAspect="1"/>
          </p:cNvGrpSpPr>
          <p:nvPr/>
        </p:nvGrpSpPr>
        <p:grpSpPr>
          <a:xfrm>
            <a:off x="827584" y="1321776"/>
            <a:ext cx="7488832" cy="5071704"/>
            <a:chOff x="2190750" y="2667000"/>
            <a:chExt cx="4763920" cy="32262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2FE6CAE-42BA-4D10-B96A-C7CAA88A4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750" y="2667000"/>
              <a:ext cx="4762500" cy="1524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2C30888-EB28-459D-BB5C-6A1BE0483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170" y="4293096"/>
              <a:ext cx="4762500" cy="160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3101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F7EE943-A939-4594-AF87-7AAEE687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Discrete vs Continuous</a:t>
            </a:r>
            <a:endParaRPr lang="ko-KR" altLang="en-US" dirty="0"/>
          </a:p>
        </p:txBody>
      </p:sp>
      <p:pic>
        <p:nvPicPr>
          <p:cNvPr id="4" name="discrete_vs_continuous_collision_detection">
            <a:hlinkClick r:id="" action="ppaction://media"/>
            <a:extLst>
              <a:ext uri="{FF2B5EF4-FFF2-40B4-BE49-F238E27FC236}">
                <a16:creationId xmlns:a16="http://schemas.microsoft.com/office/drawing/2014/main" id="{CAB3852D-1844-460A-A4FC-F13C2248924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1543050"/>
            <a:ext cx="8229600" cy="4629150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</p:spTree>
    <p:extLst>
      <p:ext uri="{BB962C8B-B14F-4D97-AF65-F5344CB8AC3E}">
        <p14:creationId xmlns:p14="http://schemas.microsoft.com/office/powerpoint/2010/main" val="23520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85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65612-E208-4371-8FEF-B1432192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언제 </a:t>
            </a:r>
            <a:r>
              <a:rPr lang="en-US" altLang="ko-KR" dirty="0"/>
              <a:t>Continuous </a:t>
            </a:r>
            <a:r>
              <a:rPr lang="ko-KR" altLang="en-US" dirty="0"/>
              <a:t>검사를 수행하는가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65706CF-0231-4239-BC5D-2CCAD91A2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379781"/>
              </p:ext>
            </p:extLst>
          </p:nvPr>
        </p:nvGraphicFramePr>
        <p:xfrm>
          <a:off x="457200" y="1484784"/>
          <a:ext cx="8229600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9419883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8544781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43946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물체 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물체 </a:t>
                      </a:r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126390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 </a:t>
                      </a:r>
                      <a:r>
                        <a:rPr lang="en-US" altLang="ko-KR" dirty="0" err="1"/>
                        <a:t>Rigidbody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22140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0762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9891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Continuous Dynamic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960013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 </a:t>
                      </a:r>
                      <a:r>
                        <a:rPr lang="en-US" altLang="ko-KR" dirty="0" err="1"/>
                        <a:t>Rigidbody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96403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865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4991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 Dynamic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758087"/>
                  </a:ext>
                </a:extLst>
              </a:tr>
              <a:tr h="18288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 Dynamic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 </a:t>
                      </a:r>
                      <a:r>
                        <a:rPr lang="en-US" altLang="ko-KR" dirty="0" err="1"/>
                        <a:t>Rigidbody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660566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Discrete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535546"/>
                  </a:ext>
                </a:extLst>
              </a:tr>
              <a:tr h="2915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29097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Continuous Dynamic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Continuous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677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685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(4/4)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Constraints: </a:t>
            </a:r>
            <a:r>
              <a:rPr lang="ko-KR" altLang="en-US" dirty="0"/>
              <a:t>외력에</a:t>
            </a:r>
            <a:r>
              <a:rPr lang="en-US" altLang="ko-KR" dirty="0"/>
              <a:t> </a:t>
            </a:r>
            <a:r>
              <a:rPr lang="ko-KR" altLang="en-US" dirty="0"/>
              <a:t>의한 움직임에 제약을 부여</a:t>
            </a:r>
          </a:p>
          <a:p>
            <a:pPr lvl="1"/>
            <a:r>
              <a:rPr lang="en-US" altLang="ko-KR" dirty="0"/>
              <a:t>Freeze Position</a:t>
            </a:r>
          </a:p>
          <a:p>
            <a:pPr lvl="2"/>
            <a:r>
              <a:rPr lang="ko-KR" altLang="en-US" dirty="0"/>
              <a:t>선택된 축 방향으로 이동 불가</a:t>
            </a:r>
          </a:p>
          <a:p>
            <a:pPr lvl="1"/>
            <a:r>
              <a:rPr lang="en-US" altLang="ko-KR" dirty="0"/>
              <a:t>Freeze Rotation</a:t>
            </a:r>
          </a:p>
          <a:p>
            <a:pPr lvl="2"/>
            <a:r>
              <a:rPr lang="ko-KR" altLang="en-US" dirty="0"/>
              <a:t>선택된 축을 중심으로 회전 불가</a:t>
            </a:r>
          </a:p>
        </p:txBody>
      </p:sp>
    </p:spTree>
    <p:extLst>
      <p:ext uri="{BB962C8B-B14F-4D97-AF65-F5344CB8AC3E}">
        <p14:creationId xmlns:p14="http://schemas.microsoft.com/office/powerpoint/2010/main" val="549245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물체의 </a:t>
            </a:r>
            <a:r>
              <a:rPr lang="ko-KR" altLang="en-US" dirty="0" err="1"/>
              <a:t>전후좌우</a:t>
            </a:r>
            <a:r>
              <a:rPr lang="ko-KR" altLang="en-US" dirty="0"/>
              <a:t> 이동 예제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shoot_translate.cs</a:t>
            </a:r>
            <a:endParaRPr lang="en-US" altLang="ko-KR" dirty="0"/>
          </a:p>
          <a:p>
            <a:pPr lvl="1"/>
            <a:r>
              <a:rPr lang="en-US" altLang="ko-KR" dirty="0"/>
              <a:t>Cube</a:t>
            </a:r>
            <a:r>
              <a:rPr lang="ko-KR" altLang="en-US" dirty="0"/>
              <a:t>에 연결 후 </a:t>
            </a:r>
            <a:r>
              <a:rPr lang="en-US" altLang="ko-KR" dirty="0"/>
              <a:t>Inspector</a:t>
            </a:r>
            <a:r>
              <a:rPr lang="ko-KR" altLang="en-US" dirty="0"/>
              <a:t>에서 </a:t>
            </a:r>
            <a:r>
              <a:rPr lang="en-US" altLang="ko-KR" dirty="0"/>
              <a:t>ball</a:t>
            </a:r>
            <a:r>
              <a:rPr lang="ko-KR" altLang="en-US" dirty="0"/>
              <a:t> 변수에 </a:t>
            </a:r>
            <a:r>
              <a:rPr lang="en-US" altLang="ko-KR" dirty="0"/>
              <a:t>Sphere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2"/>
            <a:r>
              <a:rPr lang="ko-KR" altLang="en-US" dirty="0"/>
              <a:t>드래그</a:t>
            </a:r>
            <a:endParaRPr lang="en-US" altLang="ko-KR" dirty="0"/>
          </a:p>
          <a:p>
            <a:pPr lvl="1"/>
            <a:r>
              <a:rPr lang="en-US" altLang="ko-KR" dirty="0"/>
              <a:t>Sphere</a:t>
            </a:r>
            <a:r>
              <a:rPr lang="ko-KR" altLang="en-US" dirty="0"/>
              <a:t>에도 </a:t>
            </a:r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82867D-C882-449C-B11C-696B3552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79" y="3284984"/>
            <a:ext cx="6103642" cy="31931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BDAEA7-1A04-424C-8A43-915A07B27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326098"/>
            <a:ext cx="3943350" cy="82867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A682DF-0D40-4E01-A03D-A97900A0AF02}"/>
              </a:ext>
            </a:extLst>
          </p:cNvPr>
          <p:cNvSpPr/>
          <p:nvPr/>
        </p:nvSpPr>
        <p:spPr>
          <a:xfrm>
            <a:off x="8722581" y="2941983"/>
            <a:ext cx="182880" cy="182880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8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Scene </a:t>
            </a:r>
            <a:r>
              <a:rPr lang="ko-KR" altLang="en-US" dirty="0"/>
              <a:t>구성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0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E0DE4-1AD1-4915-9977-B79CF3F6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Inspector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 err="1"/>
              <a:t>변수값</a:t>
            </a:r>
            <a:r>
              <a:rPr lang="ko-KR" altLang="en-US" dirty="0"/>
              <a:t>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8D5C7-1B34-4DDF-BC7A-009D2968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power </a:t>
            </a:r>
            <a:r>
              <a:rPr lang="ko-KR" altLang="en-US" dirty="0"/>
              <a:t>값을 변경하여 테스트 가능</a:t>
            </a:r>
            <a:endParaRPr lang="en-US" altLang="ko-KR" dirty="0"/>
          </a:p>
          <a:p>
            <a:pPr lvl="1"/>
            <a:r>
              <a:rPr lang="ko-KR" altLang="en-US" dirty="0"/>
              <a:t>변경한 값은 임시</a:t>
            </a:r>
            <a:r>
              <a:rPr lang="en-US" altLang="ko-KR" dirty="0"/>
              <a:t>, </a:t>
            </a:r>
            <a:r>
              <a:rPr lang="ko-KR" altLang="en-US" dirty="0"/>
              <a:t>실제 코드 내의 값까지 변경되지는 않음</a:t>
            </a:r>
            <a:endParaRPr lang="en-US" altLang="ko-KR" dirty="0"/>
          </a:p>
          <a:p>
            <a:pPr lvl="1"/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시 변경한 사항은 실행을 멈추면 원래대로 복구됨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public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선언된 전역변수</a:t>
            </a:r>
            <a:endParaRPr lang="en-US" altLang="ko-KR" dirty="0"/>
          </a:p>
          <a:p>
            <a:pPr lvl="1"/>
            <a:r>
              <a:rPr lang="en-US" altLang="ko-KR" dirty="0"/>
              <a:t>Inspector</a:t>
            </a:r>
            <a:r>
              <a:rPr lang="ko-KR" altLang="en-US" dirty="0"/>
              <a:t>에 나타남</a:t>
            </a:r>
          </a:p>
        </p:txBody>
      </p:sp>
    </p:spTree>
    <p:extLst>
      <p:ext uri="{BB962C8B-B14F-4D97-AF65-F5344CB8AC3E}">
        <p14:creationId xmlns:p14="http://schemas.microsoft.com/office/powerpoint/2010/main" val="1501610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물체에 탄성 추가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25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바닥에</a:t>
            </a:r>
            <a:r>
              <a:rPr lang="en-US" altLang="ko-KR" dirty="0"/>
              <a:t> </a:t>
            </a:r>
            <a:r>
              <a:rPr lang="ko-KR" altLang="en-US" dirty="0"/>
              <a:t>탄성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탭 </a:t>
            </a:r>
            <a:r>
              <a:rPr lang="en-US" altLang="ko-KR" dirty="0">
                <a:sym typeface="Wingdings" panose="05000000000000000000" pitchFamily="2" charset="2"/>
              </a:rPr>
              <a:t> Assets </a:t>
            </a:r>
            <a:r>
              <a:rPr lang="ko-KR" altLang="en-US" dirty="0">
                <a:sym typeface="Wingdings" panose="05000000000000000000" pitchFamily="2" charset="2"/>
              </a:rPr>
              <a:t>안에 </a:t>
            </a:r>
            <a:r>
              <a:rPr lang="en-US" altLang="ko-KR" dirty="0">
                <a:sym typeface="Wingdings" panose="05000000000000000000" pitchFamily="2" charset="2"/>
              </a:rPr>
              <a:t>Materials </a:t>
            </a:r>
            <a:r>
              <a:rPr lang="ko-KR" altLang="en-US" dirty="0">
                <a:sym typeface="Wingdings" panose="05000000000000000000" pitchFamily="2" charset="2"/>
              </a:rPr>
              <a:t>폴더 추가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/>
              <a:t>가급적이면</a:t>
            </a:r>
            <a:r>
              <a:rPr lang="en-US" altLang="ko-KR" dirty="0"/>
              <a:t> </a:t>
            </a:r>
            <a:r>
              <a:rPr lang="ko-KR" altLang="en-US" dirty="0"/>
              <a:t>리소스 별로 폴더를 만들어 관리하는 것이 편리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‘Assets’  ‘Create’  ‘Physic Material’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floor_material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Bounciness: 1(</a:t>
            </a:r>
            <a:r>
              <a:rPr lang="ko-KR" altLang="en-US" dirty="0">
                <a:sym typeface="Wingdings" panose="05000000000000000000" pitchFamily="2" charset="2"/>
              </a:rPr>
              <a:t>최대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ko-KR" altLang="en-US" dirty="0" err="1">
                <a:sym typeface="Wingdings" panose="05000000000000000000" pitchFamily="2" charset="2"/>
              </a:rPr>
              <a:t>튀어오르는</a:t>
            </a:r>
            <a:r>
              <a:rPr lang="ko-KR" altLang="en-US" dirty="0">
                <a:sym typeface="Wingdings" panose="05000000000000000000" pitchFamily="2" charset="2"/>
              </a:rPr>
              <a:t> 정도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Bounce Combine: Maximum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Plane 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Mesh Collider  Material 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err="1">
                <a:sym typeface="Wingdings" panose="05000000000000000000" pitchFamily="2" charset="2"/>
              </a:rPr>
              <a:t>드래그하여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연결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Average, Minimum, Multiply, Maximum</a:t>
            </a:r>
          </a:p>
          <a:p>
            <a:pPr lvl="1"/>
            <a:r>
              <a:rPr lang="ko-KR" altLang="en-US" dirty="0"/>
              <a:t>두 충돌 물체의 수치 중 평균</a:t>
            </a:r>
            <a:r>
              <a:rPr lang="en-US" altLang="ko-KR" dirty="0"/>
              <a:t>/</a:t>
            </a:r>
            <a:r>
              <a:rPr lang="ko-KR" altLang="en-US" dirty="0"/>
              <a:t>최소</a:t>
            </a:r>
            <a:r>
              <a:rPr lang="en-US" altLang="ko-KR" dirty="0"/>
              <a:t>/</a:t>
            </a:r>
            <a:r>
              <a:rPr lang="ko-KR" altLang="en-US" dirty="0"/>
              <a:t>곱</a:t>
            </a:r>
            <a:r>
              <a:rPr lang="en-US" altLang="ko-KR" dirty="0"/>
              <a:t>/</a:t>
            </a:r>
            <a:r>
              <a:rPr lang="ko-KR" altLang="en-US" dirty="0"/>
              <a:t>최대값을 이용</a:t>
            </a:r>
          </a:p>
        </p:txBody>
      </p:sp>
    </p:spTree>
    <p:extLst>
      <p:ext uri="{BB962C8B-B14F-4D97-AF65-F5344CB8AC3E}">
        <p14:creationId xmlns:p14="http://schemas.microsoft.com/office/powerpoint/2010/main" val="3972277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물리 패키지 가져오기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physic_materials.unitypackage</a:t>
            </a:r>
            <a:r>
              <a:rPr lang="en-US" altLang="ko-KR" dirty="0"/>
              <a:t>’ Import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910BF1-2A6F-4F2B-9084-E234E7E0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032448" cy="438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72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탄성 </a:t>
            </a:r>
            <a:r>
              <a:rPr lang="en-US" altLang="ko-KR" dirty="0"/>
              <a:t>Asset </a:t>
            </a:r>
            <a:r>
              <a:rPr lang="ko-KR" altLang="en-US" dirty="0"/>
              <a:t>추가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Sphere</a:t>
            </a:r>
            <a:r>
              <a:rPr lang="ko-KR" altLang="en-US" dirty="0"/>
              <a:t> 선택한 후</a:t>
            </a:r>
            <a:endParaRPr lang="en-US" altLang="ko-KR" dirty="0"/>
          </a:p>
          <a:p>
            <a:pPr lvl="1"/>
            <a:r>
              <a:rPr lang="en-US" altLang="ko-KR" dirty="0"/>
              <a:t>Sphere Collider </a:t>
            </a:r>
            <a:r>
              <a:rPr lang="ko-KR" altLang="en-US" dirty="0"/>
              <a:t>에서 </a:t>
            </a:r>
            <a:endParaRPr lang="en-US" altLang="ko-KR" dirty="0"/>
          </a:p>
          <a:p>
            <a:pPr lvl="2"/>
            <a:r>
              <a:rPr lang="en-US" altLang="ko-KR" dirty="0"/>
              <a:t>Material </a:t>
            </a:r>
            <a:r>
              <a:rPr lang="ko-KR" altLang="en-US" dirty="0"/>
              <a:t>맨 오른쪽의 </a:t>
            </a:r>
            <a:r>
              <a:rPr lang="en-US" altLang="ko-KR" dirty="0"/>
              <a:t>‘</a:t>
            </a:r>
            <a:r>
              <a:rPr lang="ko-KR" altLang="en-US" dirty="0"/>
              <a:t>◉</a:t>
            </a:r>
            <a:r>
              <a:rPr lang="en-US" altLang="ko-KR" dirty="0"/>
              <a:t>’ </a:t>
            </a:r>
          </a:p>
          <a:p>
            <a:pPr lvl="1"/>
            <a:r>
              <a:rPr lang="en-US" altLang="ko-KR" dirty="0"/>
              <a:t>Assets </a:t>
            </a:r>
            <a:r>
              <a:rPr lang="ko-KR" altLang="en-US" dirty="0"/>
              <a:t>중에서</a:t>
            </a:r>
            <a:endParaRPr lang="en-US" altLang="ko-KR" dirty="0"/>
          </a:p>
          <a:p>
            <a:pPr lvl="2"/>
            <a:r>
              <a:rPr lang="en-US" altLang="ko-KR" dirty="0"/>
              <a:t>‘Bouncy’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Drag </a:t>
            </a:r>
            <a:r>
              <a:rPr lang="ko-KR" altLang="en-US" dirty="0"/>
              <a:t>수치 조절</a:t>
            </a:r>
            <a:endParaRPr lang="en-US" altLang="ko-KR" dirty="0"/>
          </a:p>
          <a:p>
            <a:pPr lvl="1"/>
            <a:r>
              <a:rPr lang="ko-KR" altLang="en-US" dirty="0"/>
              <a:t>공기저항 조절</a:t>
            </a:r>
            <a:endParaRPr lang="en-US" altLang="ko-KR" dirty="0"/>
          </a:p>
          <a:p>
            <a:pPr lvl="1"/>
            <a:r>
              <a:rPr lang="en-US" altLang="ko-KR" dirty="0"/>
              <a:t>0 </a:t>
            </a:r>
            <a:r>
              <a:rPr lang="ko-KR" altLang="en-US" dirty="0"/>
              <a:t>이면 저항이 없음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556792"/>
            <a:ext cx="4067175" cy="4657725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모서리가 둥근 직사각형 8"/>
          <p:cNvSpPr/>
          <p:nvPr/>
        </p:nvSpPr>
        <p:spPr>
          <a:xfrm>
            <a:off x="8518773" y="1897450"/>
            <a:ext cx="210891" cy="2074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849361" y="3005917"/>
            <a:ext cx="671155" cy="1353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52973" y="3771111"/>
            <a:ext cx="1656184" cy="1643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5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물체에 질감 부여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10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Material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물체에</a:t>
            </a:r>
            <a:r>
              <a:rPr lang="en-US" altLang="ko-KR" dirty="0"/>
              <a:t> </a:t>
            </a:r>
            <a:r>
              <a:rPr lang="ko-KR" altLang="en-US" dirty="0"/>
              <a:t>색</a:t>
            </a:r>
            <a:r>
              <a:rPr lang="en-US" altLang="ko-KR" dirty="0"/>
              <a:t>/</a:t>
            </a:r>
            <a:r>
              <a:rPr lang="ko-KR" altLang="en-US" dirty="0"/>
              <a:t>무늬를 입힐 때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Material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[Create] </a:t>
            </a:r>
            <a:r>
              <a:rPr lang="en-US" altLang="ko-KR" dirty="0">
                <a:sym typeface="Wingdings" panose="05000000000000000000" pitchFamily="2" charset="2"/>
              </a:rPr>
              <a:t> [Material]  ‘</a:t>
            </a:r>
            <a:r>
              <a:rPr lang="en-US" altLang="ko-KR" dirty="0" err="1">
                <a:sym typeface="Wingdings" panose="05000000000000000000" pitchFamily="2" charset="2"/>
              </a:rPr>
              <a:t>m_sphere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이름은 가급적 프로그래밍하듯이 변수처럼</a:t>
            </a:r>
            <a:r>
              <a:rPr lang="en-US" altLang="ko-KR" dirty="0">
                <a:sym typeface="Wingdings" panose="05000000000000000000" pitchFamily="2" charset="2"/>
              </a:rPr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274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Material </a:t>
            </a:r>
            <a:r>
              <a:rPr lang="ko-KR" altLang="en-US" dirty="0"/>
              <a:t>색상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A44F5-26B8-46B3-AE47-BB79F4F09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2582" t="8897" r="-1" b="3026"/>
          <a:stretch/>
        </p:blipFill>
        <p:spPr>
          <a:xfrm>
            <a:off x="2339752" y="1268760"/>
            <a:ext cx="4294460" cy="5422581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모서리가 둥근 직사각형 5"/>
          <p:cNvSpPr/>
          <p:nvPr/>
        </p:nvSpPr>
        <p:spPr>
          <a:xfrm>
            <a:off x="5030682" y="2060848"/>
            <a:ext cx="441905" cy="1852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333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물체에 </a:t>
            </a:r>
            <a:r>
              <a:rPr lang="en-US" altLang="ko-KR" dirty="0"/>
              <a:t>Material </a:t>
            </a:r>
            <a:r>
              <a:rPr lang="ko-KR" altLang="en-US" dirty="0"/>
              <a:t>적용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물체에 동일한 </a:t>
            </a:r>
            <a:r>
              <a:rPr lang="en-US" altLang="ko-KR" dirty="0"/>
              <a:t>Material</a:t>
            </a:r>
            <a:r>
              <a:rPr lang="ko-KR" altLang="en-US" dirty="0"/>
              <a:t>을 반복 사용 가능</a:t>
            </a:r>
            <a:endParaRPr lang="en-US" altLang="ko-KR" dirty="0"/>
          </a:p>
          <a:p>
            <a:pPr lvl="1"/>
            <a:r>
              <a:rPr lang="ko-KR" altLang="en-US" dirty="0"/>
              <a:t>변경 시 모든 물체가 함께 변경됨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물체에 다른 색이나 재질을 입히려면</a:t>
            </a:r>
            <a:endParaRPr lang="en-US" altLang="ko-KR" dirty="0"/>
          </a:p>
          <a:p>
            <a:pPr lvl="1"/>
            <a:r>
              <a:rPr lang="ko-KR" altLang="en-US" dirty="0"/>
              <a:t>각각 다른 </a:t>
            </a:r>
            <a:r>
              <a:rPr lang="en-US" altLang="ko-KR" dirty="0"/>
              <a:t>Material</a:t>
            </a:r>
            <a:r>
              <a:rPr lang="ko-KR" altLang="en-US" dirty="0"/>
              <a:t>을 생성해서 연결해야 함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378843"/>
            <a:ext cx="5991225" cy="1762125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9" name="그룹 8"/>
          <p:cNvGrpSpPr/>
          <p:nvPr/>
        </p:nvGrpSpPr>
        <p:grpSpPr>
          <a:xfrm>
            <a:off x="2158665" y="1951330"/>
            <a:ext cx="4273239" cy="864096"/>
            <a:chOff x="2187388" y="3120424"/>
            <a:chExt cx="4273239" cy="86409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615331" y="3120424"/>
              <a:ext cx="845296" cy="86409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>
              <a:stCxn id="6" idx="1"/>
            </p:cNvCxnSpPr>
            <p:nvPr/>
          </p:nvCxnSpPr>
          <p:spPr>
            <a:xfrm flipH="1" flipV="1">
              <a:off x="2187388" y="3442447"/>
              <a:ext cx="3427943" cy="110025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13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(Texture)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용도</a:t>
            </a:r>
            <a:endParaRPr lang="en-US" altLang="ko-KR" dirty="0"/>
          </a:p>
          <a:p>
            <a:pPr lvl="1"/>
            <a:r>
              <a:rPr lang="ko-KR" altLang="en-US" dirty="0"/>
              <a:t>사진과 같은 평면 이미지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pPr lvl="1"/>
            <a:r>
              <a:rPr lang="ko-KR" altLang="en-US" dirty="0"/>
              <a:t>벽돌담과 같은 입체감이 있는 이미지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 파일</a:t>
            </a:r>
            <a:endParaRPr lang="en-US" altLang="ko-KR" dirty="0"/>
          </a:p>
          <a:p>
            <a:pPr lvl="1"/>
            <a:r>
              <a:rPr lang="ko-KR" altLang="en-US" dirty="0"/>
              <a:t>널리 알려진 대부분의 이미지 포맷들을 모두 허용</a:t>
            </a:r>
            <a:endParaRPr lang="en-US" altLang="ko-KR" dirty="0"/>
          </a:p>
          <a:p>
            <a:pPr lvl="2"/>
            <a:r>
              <a:rPr lang="en-US" altLang="ko-KR" dirty="0"/>
              <a:t>.bmp, .jpg, .</a:t>
            </a:r>
            <a:r>
              <a:rPr lang="en-US" altLang="ko-KR" dirty="0" err="1"/>
              <a:t>png</a:t>
            </a:r>
            <a:r>
              <a:rPr lang="en-US" altLang="ko-KR" dirty="0"/>
              <a:t>,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84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새로운 프로젝트 생성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Plane,</a:t>
            </a:r>
            <a:r>
              <a:rPr lang="ko-KR" altLang="en-US" dirty="0"/>
              <a:t> </a:t>
            </a:r>
            <a:r>
              <a:rPr lang="en-US" altLang="ko-KR" dirty="0"/>
              <a:t>Cube, Sphere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07783"/>
              </p:ext>
            </p:extLst>
          </p:nvPr>
        </p:nvGraphicFramePr>
        <p:xfrm>
          <a:off x="908557" y="2778551"/>
          <a:ext cx="350011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Plane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10, 1, 10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Cube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4, 5, 0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Rotation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Scale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1, 1, 1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6B21ED1-D609-4B61-899A-6EFA3BE5C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85251"/>
              </p:ext>
            </p:extLst>
          </p:nvPr>
        </p:nvGraphicFramePr>
        <p:xfrm>
          <a:off x="4860032" y="2778551"/>
          <a:ext cx="37444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Sphere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en-US" altLang="ko-KR"/>
                        <a:t>, 3,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0, 0, 0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Scale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1, 1, 1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054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 </a:t>
            </a:r>
            <a:r>
              <a:rPr lang="ko-KR" altLang="en-US" dirty="0"/>
              <a:t>불러오기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윈도우 탐색기에서 </a:t>
            </a:r>
            <a:r>
              <a:rPr lang="en-US" altLang="ko-KR" dirty="0"/>
              <a:t>Project </a:t>
            </a:r>
            <a:r>
              <a:rPr lang="ko-KR" altLang="en-US" dirty="0"/>
              <a:t>탭의 폴더로 드래그</a:t>
            </a:r>
            <a:endParaRPr lang="en-US" altLang="ko-KR" dirty="0"/>
          </a:p>
          <a:p>
            <a:pPr lvl="1"/>
            <a:r>
              <a:rPr lang="ko-KR" altLang="en-US" dirty="0"/>
              <a:t>이름은 원래 이미지 파일의 이름으로 자동 설정됨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탐색기에서</a:t>
            </a:r>
            <a:r>
              <a:rPr lang="en-US" altLang="ko-KR" dirty="0"/>
              <a:t> </a:t>
            </a:r>
            <a:r>
              <a:rPr lang="ko-KR" altLang="en-US" dirty="0"/>
              <a:t>경로 안에 직접 이미지를 복사하면 </a:t>
            </a:r>
            <a:r>
              <a:rPr lang="en-US" altLang="ko-KR" dirty="0"/>
              <a:t>Project </a:t>
            </a:r>
            <a:r>
              <a:rPr lang="ko-KR" altLang="en-US" dirty="0"/>
              <a:t>탭의 폴더 내에 자동으로 추가됨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48880"/>
            <a:ext cx="4320480" cy="270876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68845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텍스쳐</a:t>
            </a:r>
            <a:r>
              <a:rPr lang="en-US" altLang="ko-KR" dirty="0"/>
              <a:t> </a:t>
            </a:r>
            <a:r>
              <a:rPr lang="ko-KR" altLang="en-US" dirty="0"/>
              <a:t>적용하기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텍스쳐를</a:t>
            </a:r>
            <a:r>
              <a:rPr lang="ko-KR" altLang="en-US" dirty="0"/>
              <a:t> 원하는 물체 위로 드래그</a:t>
            </a:r>
            <a:endParaRPr lang="en-US" altLang="ko-KR" dirty="0"/>
          </a:p>
          <a:p>
            <a:pPr lvl="1"/>
            <a:r>
              <a:rPr lang="ko-KR" altLang="en-US" dirty="0"/>
              <a:t>원본 이미지 하위 폴더로 </a:t>
            </a:r>
            <a:r>
              <a:rPr lang="en-US" altLang="ko-KR" dirty="0"/>
              <a:t>Materials </a:t>
            </a:r>
            <a:r>
              <a:rPr lang="ko-KR" altLang="en-US" dirty="0"/>
              <a:t>폴더 생성되어 해당 </a:t>
            </a:r>
            <a:r>
              <a:rPr lang="ko-KR" altLang="en-US" dirty="0" err="1"/>
              <a:t>텍스쳐의</a:t>
            </a:r>
            <a:r>
              <a:rPr lang="ko-KR" altLang="en-US" dirty="0"/>
              <a:t> </a:t>
            </a:r>
            <a:r>
              <a:rPr lang="en-US" altLang="ko-KR" dirty="0"/>
              <a:t>Material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생성됨</a:t>
            </a:r>
            <a:endParaRPr lang="en-US" altLang="ko-KR" dirty="0"/>
          </a:p>
          <a:p>
            <a:pPr lvl="1"/>
            <a:r>
              <a:rPr lang="ko-KR" altLang="en-US" dirty="0" err="1"/>
              <a:t>텍스쳐</a:t>
            </a:r>
            <a:r>
              <a:rPr lang="ko-KR" altLang="en-US" dirty="0"/>
              <a:t> 원본의 색을 유지하려면 </a:t>
            </a:r>
            <a:r>
              <a:rPr lang="en-US" altLang="ko-KR" dirty="0"/>
              <a:t>Shader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2"/>
            <a:r>
              <a:rPr lang="en-US" altLang="ko-KR" dirty="0"/>
              <a:t>Unlit/Texture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006D9A-FC37-4AFF-BA55-A968C788A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9" r="554"/>
          <a:stretch/>
        </p:blipFill>
        <p:spPr>
          <a:xfrm>
            <a:off x="1259633" y="3429000"/>
            <a:ext cx="6048672" cy="209673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67FEA3C-7AD3-4BC7-A081-A9A13A779004}"/>
              </a:ext>
            </a:extLst>
          </p:cNvPr>
          <p:cNvGrpSpPr/>
          <p:nvPr/>
        </p:nvGrpSpPr>
        <p:grpSpPr>
          <a:xfrm>
            <a:off x="1259630" y="3436950"/>
            <a:ext cx="6048673" cy="1809039"/>
            <a:chOff x="1259630" y="3436951"/>
            <a:chExt cx="5760641" cy="176936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75C6F3E-F3D2-428E-A3E7-65F7B5481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7" r="-1"/>
            <a:stretch/>
          </p:blipFill>
          <p:spPr>
            <a:xfrm>
              <a:off x="1259630" y="3436951"/>
              <a:ext cx="5760641" cy="1769364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D12B35B-1170-48CF-8925-67D7A964E89F}"/>
                </a:ext>
              </a:extLst>
            </p:cNvPr>
            <p:cNvSpPr/>
            <p:nvPr/>
          </p:nvSpPr>
          <p:spPr>
            <a:xfrm>
              <a:off x="4277802" y="3816626"/>
              <a:ext cx="652007" cy="1510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F8B0FEA-8E68-4E28-866C-0CF27B16FD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41825"/>
          <a:stretch/>
        </p:blipFill>
        <p:spPr>
          <a:xfrm>
            <a:off x="1259632" y="3431921"/>
            <a:ext cx="6048672" cy="30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9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사운드 출력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01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1ABC85-0BD6-492E-8DF2-07C932F4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Audio Source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Audio Clip</a:t>
            </a:r>
          </a:p>
          <a:p>
            <a:pPr lvl="1"/>
            <a:r>
              <a:rPr lang="ko-KR" altLang="en-US" dirty="0"/>
              <a:t>배경음악이나</a:t>
            </a:r>
            <a:r>
              <a:rPr lang="en-US" altLang="ko-KR" dirty="0"/>
              <a:t> </a:t>
            </a:r>
            <a:r>
              <a:rPr lang="ko-KR" altLang="en-US" dirty="0"/>
              <a:t>효과음 등이 수록된 사운드 파일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Audio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</a:p>
          <a:p>
            <a:pPr lvl="1"/>
            <a:r>
              <a:rPr lang="ko-KR" altLang="en-US" dirty="0"/>
              <a:t>물체에 </a:t>
            </a:r>
            <a:r>
              <a:rPr lang="en-US" altLang="ko-KR" dirty="0"/>
              <a:t>Audio Clip</a:t>
            </a:r>
            <a:r>
              <a:rPr lang="ko-KR" altLang="en-US" dirty="0"/>
              <a:t>을 연결하고 처리하는 </a:t>
            </a:r>
            <a:r>
              <a:rPr lang="en-US" altLang="ko-KR" dirty="0"/>
              <a:t>Component</a:t>
            </a:r>
          </a:p>
          <a:p>
            <a:pPr lvl="1"/>
            <a:r>
              <a:rPr lang="ko-KR" altLang="en-US" dirty="0"/>
              <a:t>재생</a:t>
            </a:r>
            <a:r>
              <a:rPr lang="en-US" altLang="ko-KR" dirty="0"/>
              <a:t>/</a:t>
            </a:r>
            <a:r>
              <a:rPr lang="ko-KR" altLang="en-US" dirty="0"/>
              <a:t>정지 등의 다양한 기능 수행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사운드 파일 생성</a:t>
            </a:r>
          </a:p>
          <a:p>
            <a:pPr lvl="1"/>
            <a:r>
              <a:rPr lang="ko-KR" altLang="en-US" dirty="0"/>
              <a:t>프로젝트 탭에 ‘</a:t>
            </a:r>
            <a:r>
              <a:rPr lang="en-US" altLang="ko-KR" dirty="0"/>
              <a:t>Sounds’ </a:t>
            </a:r>
            <a:r>
              <a:rPr lang="ko-KR" altLang="en-US" dirty="0"/>
              <a:t>폴더 생성하여</a:t>
            </a:r>
            <a:r>
              <a:rPr lang="en-US" altLang="ko-KR" dirty="0"/>
              <a:t> </a:t>
            </a:r>
            <a:r>
              <a:rPr lang="ko-KR" altLang="en-US" dirty="0"/>
              <a:t>드래그</a:t>
            </a:r>
          </a:p>
          <a:p>
            <a:pPr lvl="1"/>
            <a:r>
              <a:rPr lang="ko-KR" altLang="en-US" dirty="0"/>
              <a:t>이름은 원래 사운드 파일의 이름으로 자동 설정됨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8138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Audio Source </a:t>
            </a:r>
            <a:r>
              <a:rPr lang="ko-KR" altLang="en-US" dirty="0"/>
              <a:t>적용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선택한 물체에 사운드 파일을 드래그</a:t>
            </a:r>
            <a:endParaRPr lang="ko-KR" altLang="en-US" dirty="0"/>
          </a:p>
          <a:p>
            <a:pPr lvl="3"/>
            <a:endParaRPr lang="en-US" altLang="ko-KR" dirty="0"/>
          </a:p>
          <a:p>
            <a:r>
              <a:rPr lang="ko-KR" altLang="en-US" dirty="0"/>
              <a:t>충돌 시 어디서 소리를 낼까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Plane: </a:t>
            </a:r>
            <a:r>
              <a:rPr lang="ko-KR" altLang="en-US" dirty="0"/>
              <a:t>무언가</a:t>
            </a:r>
            <a:r>
              <a:rPr lang="en-US" altLang="ko-KR" dirty="0"/>
              <a:t> </a:t>
            </a:r>
            <a:r>
              <a:rPr lang="ko-KR" altLang="en-US" dirty="0"/>
              <a:t>부딪힐 때마다 무슨 물체인지 판단하여 각각 다른 소리를 재생해야 함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Sphere</a:t>
            </a:r>
            <a:r>
              <a:rPr lang="en-US" altLang="ko-KR" dirty="0"/>
              <a:t>: </a:t>
            </a:r>
            <a:r>
              <a:rPr lang="ko-KR" altLang="en-US" dirty="0"/>
              <a:t>부딪힐 때마다 정해진 소리를 재생</a:t>
            </a:r>
            <a:endParaRPr lang="en-US" altLang="ko-KR" dirty="0"/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주요 옵션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Play On Awake: </a:t>
            </a:r>
            <a:r>
              <a:rPr lang="ko-KR" altLang="en-US" dirty="0">
                <a:sym typeface="Wingdings" panose="05000000000000000000" pitchFamily="2" charset="2"/>
              </a:rPr>
              <a:t>연결된 물체의 등장과 함께 소리 재생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Loop: </a:t>
            </a:r>
            <a:r>
              <a:rPr lang="ko-KR" altLang="en-US" dirty="0">
                <a:sym typeface="Wingdings" panose="05000000000000000000" pitchFamily="2" charset="2"/>
              </a:rPr>
              <a:t>반복 재생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Priority: </a:t>
            </a:r>
            <a:r>
              <a:rPr lang="ko-KR" altLang="en-US" dirty="0">
                <a:sym typeface="Wingdings" panose="05000000000000000000" pitchFamily="2" charset="2"/>
              </a:rPr>
              <a:t>우선 순위</a:t>
            </a:r>
            <a:r>
              <a:rPr lang="en-US" altLang="ko-KR" dirty="0">
                <a:sym typeface="Wingdings" panose="05000000000000000000" pitchFamily="2" charset="2"/>
              </a:rPr>
              <a:t>(0: </a:t>
            </a:r>
            <a:r>
              <a:rPr lang="ko-KR" altLang="en-US" dirty="0">
                <a:sym typeface="Wingdings" panose="05000000000000000000" pitchFamily="2" charset="2"/>
              </a:rPr>
              <a:t>최고</a:t>
            </a:r>
            <a:r>
              <a:rPr lang="en-US" altLang="ko-KR" dirty="0">
                <a:sym typeface="Wingdings" panose="05000000000000000000" pitchFamily="2" charset="2"/>
              </a:rPr>
              <a:t>, 256: </a:t>
            </a:r>
            <a:r>
              <a:rPr lang="ko-KR" altLang="en-US" dirty="0">
                <a:sym typeface="Wingdings" panose="05000000000000000000" pitchFamily="2" charset="2"/>
              </a:rPr>
              <a:t>최소</a:t>
            </a:r>
            <a:r>
              <a:rPr lang="en-US" altLang="ko-KR" dirty="0">
                <a:sym typeface="Wingdings" panose="05000000000000000000" pitchFamily="2" charset="2"/>
              </a:rPr>
              <a:t>, 128: </a:t>
            </a:r>
            <a:r>
              <a:rPr lang="ko-KR" altLang="en-US" dirty="0">
                <a:sym typeface="Wingdings" panose="05000000000000000000" pitchFamily="2" charset="2"/>
              </a:rPr>
              <a:t>기본값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Pitch: </a:t>
            </a:r>
            <a:r>
              <a:rPr lang="ko-KR" altLang="en-US" dirty="0">
                <a:sym typeface="Wingdings" panose="05000000000000000000" pitchFamily="2" charset="2"/>
              </a:rPr>
              <a:t>재생 속도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5887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충돌 이벤트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OnCollisionEnter</a:t>
            </a:r>
            <a:r>
              <a:rPr lang="en-US" altLang="ko-KR" dirty="0"/>
              <a:t>(Collision </a:t>
            </a:r>
            <a:r>
              <a:rPr lang="en-US" altLang="ko-KR" dirty="0" err="1"/>
              <a:t>coll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스크립트가 연결된 물체에 충돌 발생 시 호출되는 함수</a:t>
            </a:r>
            <a:endParaRPr lang="en-US" altLang="ko-KR" dirty="0"/>
          </a:p>
          <a:p>
            <a:pPr lvl="2"/>
            <a:r>
              <a:rPr lang="ko-KR" altLang="en-US" dirty="0"/>
              <a:t>부딪힌</a:t>
            </a:r>
            <a:r>
              <a:rPr lang="en-US" altLang="ko-KR" dirty="0"/>
              <a:t> </a:t>
            </a:r>
            <a:r>
              <a:rPr lang="ko-KR" altLang="en-US" dirty="0"/>
              <a:t>물체의 정보를 </a:t>
            </a:r>
            <a:r>
              <a:rPr lang="en-US" altLang="ko-KR" dirty="0"/>
              <a:t>Collision </a:t>
            </a:r>
            <a:r>
              <a:rPr lang="ko-KR" altLang="en-US" dirty="0"/>
              <a:t>타입의 매개변수를 통해 전달</a:t>
            </a:r>
            <a:endParaRPr lang="en-US" altLang="ko-KR" dirty="0"/>
          </a:p>
          <a:p>
            <a:pPr lvl="2"/>
            <a:r>
              <a:rPr lang="en-US" altLang="ko-KR" dirty="0" err="1"/>
              <a:t>coll.gameObject</a:t>
            </a:r>
            <a:r>
              <a:rPr lang="en-US" altLang="ko-KR" dirty="0"/>
              <a:t> </a:t>
            </a:r>
            <a:r>
              <a:rPr lang="ko-KR" altLang="en-US" dirty="0"/>
              <a:t>를 통해 부딪힌 물체를 제어</a:t>
            </a:r>
            <a:endParaRPr lang="en-US" altLang="ko-KR" dirty="0"/>
          </a:p>
          <a:p>
            <a:pPr lvl="3"/>
            <a:r>
              <a:rPr lang="en-US" altLang="ko-KR" dirty="0" err="1"/>
              <a:t>coll.gameObject</a:t>
            </a:r>
            <a:r>
              <a:rPr lang="en-US" altLang="ko-KR" dirty="0"/>
              <a:t>: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ko-KR" altLang="en-US" dirty="0"/>
              <a:t>클래스 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스크립트가</a:t>
            </a:r>
            <a:r>
              <a:rPr lang="en-US" altLang="ko-KR" dirty="0"/>
              <a:t> </a:t>
            </a:r>
            <a:r>
              <a:rPr lang="ko-KR" altLang="en-US" dirty="0"/>
              <a:t>연결된 물체의 사운드</a:t>
            </a:r>
            <a:r>
              <a:rPr lang="en-US" altLang="ko-KR" dirty="0"/>
              <a:t> </a:t>
            </a:r>
            <a:r>
              <a:rPr lang="ko-KR" altLang="en-US" dirty="0"/>
              <a:t>재생</a:t>
            </a:r>
            <a:endParaRPr lang="en-US" altLang="ko-KR" dirty="0"/>
          </a:p>
          <a:p>
            <a:pPr lvl="1"/>
            <a:r>
              <a:rPr lang="en-US" altLang="ko-KR" dirty="0" err="1"/>
              <a:t>this.GetComponent</a:t>
            </a:r>
            <a:r>
              <a:rPr lang="en-US" altLang="ko-KR" dirty="0"/>
              <a:t>&lt;</a:t>
            </a:r>
            <a:r>
              <a:rPr lang="en-US" altLang="ko-KR" dirty="0" err="1"/>
              <a:t>AudioSource</a:t>
            </a:r>
            <a:r>
              <a:rPr lang="en-US" altLang="ko-KR" dirty="0"/>
              <a:t>&gt;().Play();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895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충돌 이벤트 처리 코드 작성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E15E84-043D-4005-BC00-F9CA41E57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작성한 스크립트를 </a:t>
            </a:r>
            <a:r>
              <a:rPr lang="en-US" altLang="ko-KR" dirty="0"/>
              <a:t>Sphere</a:t>
            </a:r>
            <a:r>
              <a:rPr lang="ko-KR" altLang="en-US" dirty="0"/>
              <a:t>에 연결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2438" t="36309" r="61025" b="56223"/>
          <a:stretch/>
        </p:blipFill>
        <p:spPr>
          <a:xfrm>
            <a:off x="803599" y="1484784"/>
            <a:ext cx="7536802" cy="21534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83704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D3D13-64E1-4F92-B59D-C2750C9F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이벤트 처리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99E9D-E18C-4601-8A59-9A6A7CD42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OnCollisionEnter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충돌이 시작된 순간의 이벤트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OnCollisionStay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충돌이 유지되고 있는 동안의 이벤트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OnCollisionExit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충돌이 유지되고 있다가 끝나는 순간의 이벤트 처리</a:t>
            </a:r>
          </a:p>
        </p:txBody>
      </p:sp>
    </p:spTree>
    <p:extLst>
      <p:ext uri="{BB962C8B-B14F-4D97-AF65-F5344CB8AC3E}">
        <p14:creationId xmlns:p14="http://schemas.microsoft.com/office/powerpoint/2010/main" val="16413887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Collider</a:t>
            </a:r>
          </a:p>
          <a:p>
            <a:pPr lvl="1"/>
            <a:r>
              <a:rPr lang="ko-KR" altLang="en-US" dirty="0"/>
              <a:t>연결된 물체의 충돌을 검사하는 도구</a:t>
            </a:r>
            <a:endParaRPr lang="en-US" altLang="ko-KR" dirty="0"/>
          </a:p>
          <a:p>
            <a:pPr lvl="1"/>
            <a:r>
              <a:rPr lang="ko-KR" altLang="en-US" dirty="0"/>
              <a:t>물체의 외형이 아닌 </a:t>
            </a:r>
            <a:r>
              <a:rPr lang="en-US" altLang="ko-KR" dirty="0"/>
              <a:t>Collider</a:t>
            </a:r>
            <a:r>
              <a:rPr lang="ko-KR" altLang="en-US" dirty="0"/>
              <a:t>의 외형에 맞춰 충돌 검사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충돌이벤트 발생 조건</a:t>
            </a:r>
            <a:endParaRPr lang="en-US" altLang="ko-KR" dirty="0"/>
          </a:p>
          <a:p>
            <a:pPr lvl="1"/>
            <a:r>
              <a:rPr lang="ko-KR" altLang="en-US" dirty="0"/>
              <a:t>두 물체가 모두 </a:t>
            </a:r>
            <a:r>
              <a:rPr lang="en-US" altLang="ko-KR" dirty="0"/>
              <a:t>Collider</a:t>
            </a:r>
            <a:r>
              <a:rPr lang="ko-KR" altLang="en-US" dirty="0"/>
              <a:t>를 보유함과 </a:t>
            </a:r>
            <a:r>
              <a:rPr lang="ko-KR" altLang="en-US" b="1" dirty="0">
                <a:solidFill>
                  <a:srgbClr val="C00000"/>
                </a:solidFill>
              </a:rPr>
              <a:t>동시에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최소한 둘 중 하나는 </a:t>
            </a:r>
            <a:r>
              <a:rPr lang="en-US" altLang="ko-KR" dirty="0"/>
              <a:t>Rigidbody </a:t>
            </a:r>
            <a:r>
              <a:rPr lang="ko-KR" altLang="en-US" dirty="0"/>
              <a:t>컴포넌트를 보유</a:t>
            </a:r>
            <a:endParaRPr lang="en-US" altLang="ko-KR" dirty="0"/>
          </a:p>
          <a:p>
            <a:pPr lvl="2"/>
            <a:r>
              <a:rPr lang="en-US" altLang="ko-KR" dirty="0"/>
              <a:t>Rigidbody </a:t>
            </a:r>
            <a:r>
              <a:rPr lang="ko-KR" altLang="en-US" dirty="0"/>
              <a:t>컴포넌트를 가진 물체가 움직이고 있어야 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충돌의 판정</a:t>
            </a:r>
          </a:p>
        </p:txBody>
      </p:sp>
    </p:spTree>
    <p:extLst>
      <p:ext uri="{BB962C8B-B14F-4D97-AF65-F5344CB8AC3E}">
        <p14:creationId xmlns:p14="http://schemas.microsoft.com/office/powerpoint/2010/main" val="6236723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#3: </a:t>
            </a:r>
            <a:r>
              <a:rPr lang="ko-KR" altLang="en-US" dirty="0"/>
              <a:t>오브젝트 조작 </a:t>
            </a:r>
            <a:r>
              <a:rPr lang="en-US" altLang="ko-KR"/>
              <a:t>+ </a:t>
            </a:r>
            <a:r>
              <a:rPr lang="ko-KR" altLang="en-US"/>
              <a:t>충돌 처리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Cube</a:t>
            </a:r>
            <a:r>
              <a:rPr lang="ko-KR" altLang="en-US" dirty="0"/>
              <a:t>를 움직여서 </a:t>
            </a:r>
            <a:r>
              <a:rPr lang="en-US" altLang="ko-KR" dirty="0"/>
              <a:t>Sphere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부딪히면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Sphere</a:t>
            </a:r>
            <a:r>
              <a:rPr lang="ko-KR" altLang="en-US" dirty="0"/>
              <a:t>가 </a:t>
            </a:r>
            <a:r>
              <a:rPr lang="en-US" altLang="ko-KR" dirty="0"/>
              <a:t>(10, 500, 300) </a:t>
            </a:r>
            <a:r>
              <a:rPr lang="ko-KR" altLang="en-US" dirty="0"/>
              <a:t>방향으로 발사되도록 구현</a:t>
            </a:r>
            <a:endParaRPr lang="en-US" altLang="ko-KR" dirty="0"/>
          </a:p>
          <a:p>
            <a:pPr lvl="1"/>
            <a:r>
              <a:rPr lang="en-US" altLang="ko-KR" dirty="0"/>
              <a:t>Cube</a:t>
            </a:r>
            <a:r>
              <a:rPr lang="ko-KR" altLang="en-US" dirty="0"/>
              <a:t>와 </a:t>
            </a:r>
            <a:r>
              <a:rPr lang="en-US" altLang="ko-KR" dirty="0"/>
              <a:t>Sphere</a:t>
            </a:r>
            <a:r>
              <a:rPr lang="ko-KR" altLang="en-US" dirty="0"/>
              <a:t> 모두 </a:t>
            </a:r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Cube</a:t>
            </a:r>
            <a:r>
              <a:rPr lang="ko-KR" altLang="en-US" dirty="0"/>
              <a:t>의 움직임은</a:t>
            </a:r>
            <a:r>
              <a:rPr lang="en-US" altLang="ko-KR" dirty="0"/>
              <a:t> </a:t>
            </a:r>
            <a:r>
              <a:rPr lang="ko-KR" altLang="en-US" dirty="0"/>
              <a:t>화살표 키로</a:t>
            </a:r>
            <a:endParaRPr lang="en-US" altLang="ko-KR" dirty="0"/>
          </a:p>
          <a:p>
            <a:pPr lvl="1"/>
            <a:r>
              <a:rPr lang="ko-KR" altLang="en-US" dirty="0"/>
              <a:t>부딪혀온 방향에 상관없이 무조건 해당</a:t>
            </a:r>
            <a:r>
              <a:rPr lang="en-US" altLang="ko-KR" dirty="0"/>
              <a:t> </a:t>
            </a:r>
            <a:r>
              <a:rPr lang="ko-KR" altLang="en-US" dirty="0"/>
              <a:t>방향으로 </a:t>
            </a:r>
            <a:r>
              <a:rPr lang="en-US" altLang="ko-KR" dirty="0"/>
              <a:t>…</a:t>
            </a:r>
          </a:p>
          <a:p>
            <a:pPr lvl="2"/>
            <a:r>
              <a:rPr lang="ko-KR" altLang="en-US"/>
              <a:t>예제코드의 </a:t>
            </a:r>
            <a:r>
              <a:rPr lang="en-US" altLang="ko-KR" dirty="0"/>
              <a:t>power </a:t>
            </a:r>
            <a:r>
              <a:rPr lang="ko-KR" altLang="en-US" dirty="0"/>
              <a:t>변수는 무시</a:t>
            </a:r>
            <a:endParaRPr lang="en-US" altLang="ko-KR" dirty="0"/>
          </a:p>
          <a:p>
            <a:pPr lvl="1"/>
            <a:r>
              <a:rPr lang="en-US" altLang="ko-KR" dirty="0"/>
              <a:t>Sphere</a:t>
            </a:r>
            <a:r>
              <a:rPr lang="ko-KR" altLang="en-US" dirty="0"/>
              <a:t>는 큐브에 부딪혔을 때만 발사되도록</a:t>
            </a:r>
            <a:endParaRPr lang="en-US" altLang="ko-KR" dirty="0"/>
          </a:p>
          <a:p>
            <a:pPr lvl="2"/>
            <a:r>
              <a:rPr lang="ko-KR" altLang="en-US" dirty="0"/>
              <a:t>맨</a:t>
            </a:r>
            <a:r>
              <a:rPr lang="en-US" altLang="ko-KR" dirty="0"/>
              <a:t> </a:t>
            </a:r>
            <a:r>
              <a:rPr lang="ko-KR" altLang="en-US" dirty="0"/>
              <a:t>처음 실행되어 떨어지면서 </a:t>
            </a:r>
            <a:r>
              <a:rPr lang="en-US" altLang="ko-KR" dirty="0"/>
              <a:t>Plane</a:t>
            </a:r>
            <a:r>
              <a:rPr lang="ko-KR" altLang="en-US" dirty="0"/>
              <a:t>에 부딪혔을 땐 발사되지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힌트</a:t>
            </a:r>
            <a:endParaRPr lang="en-US" altLang="ko-KR" dirty="0"/>
          </a:p>
          <a:p>
            <a:pPr lvl="1"/>
            <a:r>
              <a:rPr lang="en-US" altLang="ko-KR" dirty="0" err="1"/>
              <a:t>OnCollisionEnter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coll.gameObject.name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3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Scene </a:t>
            </a:r>
            <a:r>
              <a:rPr lang="ko-KR" altLang="en-US" dirty="0"/>
              <a:t>구성 완료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CC151-9D33-43CC-9E91-70ED76BFE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4EDCD7-44B5-4C63-B8A2-661EBCCC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401717"/>
            <a:ext cx="8784978" cy="491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00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#3: </a:t>
            </a:r>
            <a:r>
              <a:rPr lang="ko-KR" altLang="en-US" dirty="0"/>
              <a:t>오브젝트 조작하기 </a:t>
            </a:r>
            <a:r>
              <a:rPr lang="en-US" altLang="ko-KR" dirty="0"/>
              <a:t>+ </a:t>
            </a:r>
            <a:r>
              <a:rPr lang="ko-KR" altLang="en-US" dirty="0"/>
              <a:t>충돌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스마트리드에 업로드</a:t>
            </a:r>
            <a:endParaRPr lang="en-US" altLang="ko-KR" dirty="0"/>
          </a:p>
          <a:p>
            <a:pPr lvl="1"/>
            <a:r>
              <a:rPr lang="ko-KR" altLang="en-US" dirty="0"/>
              <a:t>공지사항의 </a:t>
            </a:r>
            <a:r>
              <a:rPr lang="en-US" altLang="ko-KR" dirty="0"/>
              <a:t>‘</a:t>
            </a:r>
            <a:r>
              <a:rPr lang="ko-KR" altLang="en-US" dirty="0"/>
              <a:t>실습과제 제출 시 유의사항</a:t>
            </a:r>
            <a:r>
              <a:rPr lang="en-US" altLang="ko-KR" dirty="0"/>
              <a:t>’ </a:t>
            </a:r>
            <a:r>
              <a:rPr lang="ko-KR" altLang="en-US" dirty="0"/>
              <a:t>게시물에</a:t>
            </a:r>
            <a:r>
              <a:rPr lang="en-US" altLang="ko-KR" dirty="0"/>
              <a:t> </a:t>
            </a:r>
            <a:r>
              <a:rPr lang="ko-KR" altLang="en-US" dirty="0"/>
              <a:t>첨부된 </a:t>
            </a:r>
            <a:r>
              <a:rPr lang="en-US" altLang="ko-KR" dirty="0"/>
              <a:t>template </a:t>
            </a:r>
            <a:r>
              <a:rPr lang="ko-KR" altLang="en-US" dirty="0"/>
              <a:t>프로젝트를 기반으로 과제 작업할 것</a:t>
            </a:r>
            <a:endParaRPr lang="en-US" altLang="ko-KR" dirty="0"/>
          </a:p>
          <a:p>
            <a:pPr lvl="1"/>
            <a:r>
              <a:rPr lang="ko-KR" altLang="en-US" dirty="0"/>
              <a:t>과제를</a:t>
            </a:r>
            <a:r>
              <a:rPr lang="en-US" altLang="ko-KR" dirty="0"/>
              <a:t> </a:t>
            </a:r>
            <a:r>
              <a:rPr lang="ko-KR" altLang="en-US" dirty="0"/>
              <a:t>실행하여 동작하는 모습을 영상으로 캡쳐</a:t>
            </a:r>
            <a:endParaRPr lang="en-US" altLang="ko-KR" dirty="0"/>
          </a:p>
          <a:p>
            <a:pPr lvl="2"/>
            <a:r>
              <a:rPr lang="en-US" altLang="ko-KR" dirty="0"/>
              <a:t>Game </a:t>
            </a:r>
            <a:r>
              <a:rPr lang="ko-KR" altLang="en-US" dirty="0"/>
              <a:t>탭만 </a:t>
            </a:r>
            <a:r>
              <a:rPr lang="ko-KR" altLang="en-US" dirty="0" err="1"/>
              <a:t>캡쳐하면</a:t>
            </a:r>
            <a:r>
              <a:rPr lang="ko-KR" altLang="en-US" dirty="0"/>
              <a:t> 됨</a:t>
            </a:r>
            <a:endParaRPr lang="en-US" altLang="ko-KR" dirty="0"/>
          </a:p>
          <a:p>
            <a:pPr lvl="2"/>
            <a:r>
              <a:rPr lang="ko-KR" altLang="en-US" dirty="0"/>
              <a:t>업로드 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_3.avi </a:t>
            </a:r>
            <a:r>
              <a:rPr lang="ko-KR" altLang="en-US" dirty="0"/>
              <a:t>또는 학번</a:t>
            </a:r>
            <a:r>
              <a:rPr lang="en-US" altLang="ko-KR" dirty="0"/>
              <a:t>_3.mp4</a:t>
            </a:r>
          </a:p>
          <a:p>
            <a:pPr lvl="1"/>
            <a:r>
              <a:rPr lang="ko-KR" altLang="en-US" dirty="0"/>
              <a:t>프로젝트 소스 폴더 압축</a:t>
            </a:r>
            <a:endParaRPr lang="en-US" altLang="ko-KR" dirty="0"/>
          </a:p>
          <a:p>
            <a:pPr lvl="2"/>
            <a:r>
              <a:rPr lang="ko-KR" altLang="en-US" dirty="0"/>
              <a:t>업로드 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_3.zip</a:t>
            </a:r>
          </a:p>
          <a:p>
            <a:endParaRPr lang="en-US" altLang="ko-KR" dirty="0"/>
          </a:p>
          <a:p>
            <a:r>
              <a:rPr lang="ko-KR" altLang="en-US" dirty="0"/>
              <a:t>제출기한</a:t>
            </a:r>
            <a:r>
              <a:rPr lang="en-US" altLang="ko-KR" dirty="0"/>
              <a:t>(</a:t>
            </a:r>
            <a:r>
              <a:rPr lang="ko-KR" altLang="en-US" dirty="0"/>
              <a:t>연장</a:t>
            </a:r>
            <a:r>
              <a:rPr lang="en-US" altLang="ko-KR" dirty="0"/>
              <a:t> </a:t>
            </a:r>
            <a:r>
              <a:rPr lang="ko-KR" altLang="en-US" dirty="0"/>
              <a:t>제출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2021/09/29,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169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1"/>
          <p:cNvSpPr>
            <a:spLocks noChangeAspect="1"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airjung/AppData/Roaming/PolarisOffice/ETemp/11156_8184920/fImage51133239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</p:spPr>
      </p:pic>
      <p:sp>
        <p:nvSpPr>
          <p:cNvPr id="16" name="도형 15"/>
          <p:cNvSpPr>
            <a:spLocks noChangeAspect="1"/>
          </p:cNvSpPr>
          <p:nvPr/>
        </p:nvSpPr>
        <p:spPr>
          <a:xfrm>
            <a:off x="655320" y="-3810"/>
            <a:ext cx="7748905" cy="6875145"/>
          </a:xfrm>
          <a:custGeom>
            <a:avLst/>
            <a:gdLst>
              <a:gd name="TX0" fmla="*/ 2232159 w 7837717"/>
              <a:gd name="TY0" fmla="*/ 0 h 6858001"/>
              <a:gd name="TX1" fmla="*/ 5605557 w 7837717"/>
              <a:gd name="TY1" fmla="*/ 0 h 6858001"/>
              <a:gd name="TX2" fmla="*/ 5617845 w 7837717"/>
              <a:gd name="TY2" fmla="*/ 5384 h 6858001"/>
              <a:gd name="TX3" fmla="*/ 7837716 w 7837717"/>
              <a:gd name="TY3" fmla="*/ 3429000 h 6858001"/>
              <a:gd name="TX4" fmla="*/ 5617845 w 7837717"/>
              <a:gd name="TY4" fmla="*/ 6852616 h 6858001"/>
              <a:gd name="TX5" fmla="*/ 5605557 w 7837717"/>
              <a:gd name="TY5" fmla="*/ 6858000 h 6858001"/>
              <a:gd name="TX6" fmla="*/ 2232159 w 7837717"/>
              <a:gd name="TY6" fmla="*/ 6858000 h 6858001"/>
              <a:gd name="TX7" fmla="*/ 2219871 w 7837717"/>
              <a:gd name="TY7" fmla="*/ 6852616 h 6858001"/>
              <a:gd name="TX8" fmla="*/ 0 w 7837717"/>
              <a:gd name="TY8" fmla="*/ 3429000 h 6858001"/>
              <a:gd name="TX9" fmla="*/ 2219871 w 7837717"/>
              <a:gd name="TY9" fmla="*/ 5384 h 6858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7837717" h="6858001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airjung/AppData/Roaming/PolarisOffice/ETemp/11156_8184920/fImage19609224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8640" y="2487295"/>
            <a:ext cx="5422265" cy="1884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물체 이동 및 변형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7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133B5-EB90-4245-B775-4D9F06C8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DBC0B-466C-4AF6-94E3-389D81D1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물체를 이동하거나 회전</a:t>
            </a:r>
            <a:r>
              <a:rPr lang="en-US" altLang="ko-KR" dirty="0"/>
              <a:t>, </a:t>
            </a:r>
            <a:r>
              <a:rPr lang="ko-KR" altLang="en-US" dirty="0"/>
              <a:t>축소</a:t>
            </a:r>
            <a:r>
              <a:rPr lang="en-US" altLang="ko-KR" dirty="0"/>
              <a:t>/</a:t>
            </a:r>
            <a:r>
              <a:rPr lang="ko-KR" altLang="en-US" dirty="0"/>
              <a:t>확대할 때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물체</a:t>
            </a:r>
            <a:r>
              <a:rPr lang="en-US" altLang="ko-KR" dirty="0"/>
              <a:t>&gt;.</a:t>
            </a:r>
            <a:r>
              <a:rPr lang="en-US" altLang="ko-KR" dirty="0" err="1"/>
              <a:t>transform.Translate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C00000"/>
                </a:solidFill>
              </a:rPr>
              <a:t>이동 거리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회전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물체</a:t>
            </a:r>
            <a:r>
              <a:rPr lang="en-US" altLang="ko-KR" dirty="0"/>
              <a:t>&gt;.</a:t>
            </a:r>
            <a:r>
              <a:rPr lang="en-US" altLang="ko-KR" dirty="0" err="1"/>
              <a:t>transform.Rotate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X </a:t>
            </a:r>
            <a:r>
              <a:rPr lang="ko-KR" altLang="en-US" dirty="0">
                <a:solidFill>
                  <a:srgbClr val="C00000"/>
                </a:solidFill>
              </a:rPr>
              <a:t>회전각</a:t>
            </a:r>
            <a:r>
              <a:rPr lang="en-US" altLang="ko-KR" dirty="0">
                <a:solidFill>
                  <a:srgbClr val="C00000"/>
                </a:solidFill>
              </a:rPr>
              <a:t>, Y </a:t>
            </a:r>
            <a:r>
              <a:rPr lang="ko-KR" altLang="en-US" dirty="0">
                <a:solidFill>
                  <a:srgbClr val="C00000"/>
                </a:solidFill>
              </a:rPr>
              <a:t>회전각</a:t>
            </a:r>
            <a:r>
              <a:rPr lang="en-US" altLang="ko-KR" dirty="0">
                <a:solidFill>
                  <a:srgbClr val="C00000"/>
                </a:solidFill>
              </a:rPr>
              <a:t>, Z </a:t>
            </a:r>
            <a:r>
              <a:rPr lang="ko-KR" altLang="en-US" dirty="0">
                <a:solidFill>
                  <a:srgbClr val="C00000"/>
                </a:solidFill>
              </a:rPr>
              <a:t>회전각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축소</a:t>
            </a:r>
            <a:r>
              <a:rPr lang="en-US" altLang="ko-KR" dirty="0"/>
              <a:t>/</a:t>
            </a:r>
            <a:r>
              <a:rPr lang="ko-KR" altLang="en-US" dirty="0"/>
              <a:t>확대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물체</a:t>
            </a:r>
            <a:r>
              <a:rPr lang="en-US" altLang="ko-KR" dirty="0"/>
              <a:t>&gt;.</a:t>
            </a:r>
            <a:r>
              <a:rPr lang="en-US" altLang="ko-KR" dirty="0" err="1"/>
              <a:t>transform.localScale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C00000"/>
                </a:solidFill>
              </a:rPr>
              <a:t>Vector3(</a:t>
            </a:r>
            <a:r>
              <a:rPr lang="en-US" altLang="ko-KR" dirty="0" err="1">
                <a:solidFill>
                  <a:srgbClr val="C00000"/>
                </a:solidFill>
              </a:rPr>
              <a:t>sx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en-US" altLang="ko-KR" dirty="0" err="1">
                <a:solidFill>
                  <a:srgbClr val="C00000"/>
                </a:solidFill>
              </a:rPr>
              <a:t>sy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en-US" altLang="ko-KR" dirty="0" err="1">
                <a:solidFill>
                  <a:srgbClr val="C00000"/>
                </a:solidFill>
              </a:rPr>
              <a:t>sz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06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물체 조작</a:t>
            </a:r>
            <a:r>
              <a:rPr lang="en-US" altLang="ko-KR" dirty="0"/>
              <a:t>, </a:t>
            </a:r>
            <a:r>
              <a:rPr lang="en-US" altLang="ko-KR" dirty="0" err="1"/>
              <a:t>object_transform.cs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438" t="26745" r="50787" b="64285"/>
          <a:stretch/>
        </p:blipFill>
        <p:spPr>
          <a:xfrm>
            <a:off x="2402065" y="1484784"/>
            <a:ext cx="6030439" cy="127821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2438" t="26590" r="48425" b="56969"/>
          <a:stretch/>
        </p:blipFill>
        <p:spPr>
          <a:xfrm>
            <a:off x="2402065" y="3429000"/>
            <a:ext cx="6562424" cy="2342815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3190874" y="2105025"/>
            <a:ext cx="409575" cy="17145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0874" y="2276475"/>
            <a:ext cx="326403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스크립트가 연결된 물체를</a:t>
            </a:r>
            <a:r>
              <a:rPr lang="en-US" altLang="ko-KR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가리킴</a:t>
            </a:r>
            <a:r>
              <a:rPr lang="en-US" altLang="ko-KR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Trebuchet MS" panose="020B0603020202020204" pitchFamily="34" charset="0"/>
                <a:ea typeface="맑은 고딕" panose="020B0503020000020004" pitchFamily="50" charset="-127"/>
              </a:rPr>
              <a:t>생략 가능</a:t>
            </a:r>
          </a:p>
        </p:txBody>
      </p:sp>
    </p:spTree>
    <p:extLst>
      <p:ext uri="{BB962C8B-B14F-4D97-AF65-F5344CB8AC3E}">
        <p14:creationId xmlns:p14="http://schemas.microsoft.com/office/powerpoint/2010/main" val="47006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FB8C1-A143-4789-AB05-8E0A2BA1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Random.Range</a:t>
            </a:r>
            <a:r>
              <a:rPr lang="en-US" altLang="ko-KR" dirty="0"/>
              <a:t>(a, 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7D102-2B43-40CD-9A90-17D0D6ED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이상 </a:t>
            </a:r>
            <a:r>
              <a:rPr lang="en-US" altLang="ko-KR" dirty="0"/>
              <a:t>b </a:t>
            </a:r>
            <a:r>
              <a:rPr lang="ko-KR" altLang="en-US" dirty="0"/>
              <a:t>미만의 무작위 숫자를 생성하여 반환</a:t>
            </a:r>
            <a:endParaRPr lang="en-US" altLang="ko-KR" dirty="0"/>
          </a:p>
          <a:p>
            <a:pPr lvl="1"/>
            <a:r>
              <a:rPr lang="en-US" altLang="ko-KR" dirty="0"/>
              <a:t>a &lt;= </a:t>
            </a:r>
            <a:r>
              <a:rPr lang="en-US" altLang="ko-KR" dirty="0" err="1"/>
              <a:t>Random.Range</a:t>
            </a:r>
            <a:r>
              <a:rPr lang="en-US" altLang="ko-KR" dirty="0"/>
              <a:t>(a, b) &lt; b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모두 정수일 경우</a:t>
            </a:r>
            <a:endParaRPr lang="en-US" altLang="ko-KR" dirty="0"/>
          </a:p>
          <a:p>
            <a:pPr lvl="1"/>
            <a:r>
              <a:rPr lang="ko-KR" altLang="en-US" dirty="0" err="1"/>
              <a:t>반환값도</a:t>
            </a:r>
            <a:r>
              <a:rPr lang="ko-KR" altLang="en-US" dirty="0"/>
              <a:t> 정수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 중 </a:t>
            </a:r>
            <a:r>
              <a:rPr lang="ko-KR" altLang="en-US"/>
              <a:t>하나라도 실수일 경우</a:t>
            </a:r>
            <a:endParaRPr lang="en-US" altLang="ko-KR" dirty="0"/>
          </a:p>
          <a:p>
            <a:pPr lvl="1"/>
            <a:r>
              <a:rPr lang="ko-KR" altLang="en-US" dirty="0" err="1"/>
              <a:t>반환값은</a:t>
            </a:r>
            <a:r>
              <a:rPr lang="ko-KR" altLang="en-US" dirty="0"/>
              <a:t> 실수</a:t>
            </a:r>
          </a:p>
        </p:txBody>
      </p:sp>
    </p:spTree>
    <p:extLst>
      <p:ext uri="{BB962C8B-B14F-4D97-AF65-F5344CB8AC3E}">
        <p14:creationId xmlns:p14="http://schemas.microsoft.com/office/powerpoint/2010/main" val="83637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84570</TotalTime>
  <Words>1688</Words>
  <Application>Microsoft Office PowerPoint</Application>
  <PresentationFormat>화면 슬라이드 쇼(4:3)</PresentationFormat>
  <Paragraphs>487</Paragraphs>
  <Slides>51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1" baseType="lpstr">
      <vt:lpstr>Arial</vt:lpstr>
      <vt:lpstr>Cambria Math</vt:lpstr>
      <vt:lpstr>Wingdings</vt:lpstr>
      <vt:lpstr>Verdana</vt:lpstr>
      <vt:lpstr>Trebuchet MS</vt:lpstr>
      <vt:lpstr>굴림</vt:lpstr>
      <vt:lpstr>Courier New</vt:lpstr>
      <vt:lpstr>맑은 고딕</vt:lpstr>
      <vt:lpstr>Tahoma</vt:lpstr>
      <vt:lpstr>Office 테마</vt:lpstr>
      <vt:lpstr>Game Object 다루기</vt:lpstr>
      <vt:lpstr>목차</vt:lpstr>
      <vt:lpstr>기본 Scene 구성</vt:lpstr>
      <vt:lpstr>새로운 프로젝트 생성</vt:lpstr>
      <vt:lpstr>기본 Scene 구성 완료</vt:lpstr>
      <vt:lpstr>물체 이동 및 변형</vt:lpstr>
      <vt:lpstr>Transform 클래스</vt:lpstr>
      <vt:lpstr>물체 조작, object_transform.cs(1/2)</vt:lpstr>
      <vt:lpstr>Random.Range(a, b)</vt:lpstr>
      <vt:lpstr>물체 조작, object_transform.cs(2/2)</vt:lpstr>
      <vt:lpstr>플랫폼 성능과 물체가 움직이는 속도</vt:lpstr>
      <vt:lpstr>Time.deltaTime 의 효과(1/2)</vt:lpstr>
      <vt:lpstr>Time.deltaTime 의 효과(2/2)</vt:lpstr>
      <vt:lpstr>Vector3</vt:lpstr>
      <vt:lpstr>벡터</vt:lpstr>
      <vt:lpstr>물체의 회전</vt:lpstr>
      <vt:lpstr>물체에 외력 적용</vt:lpstr>
      <vt:lpstr>예) 자유낙하 물체</vt:lpstr>
      <vt:lpstr>Rigidbody(강체) Component</vt:lpstr>
      <vt:lpstr>Rigidbody 변수(1/4)</vt:lpstr>
      <vt:lpstr>Rigidbody 변수(2/4)</vt:lpstr>
      <vt:lpstr>Interpolation vs. Extrapolation</vt:lpstr>
      <vt:lpstr>y=x^3+2x-1  값 비교</vt:lpstr>
      <vt:lpstr>Rigidbody 변수(3/4)</vt:lpstr>
      <vt:lpstr>충돌 검사 방식과 Tunneling 문제</vt:lpstr>
      <vt:lpstr>Discrete vs Continuous</vt:lpstr>
      <vt:lpstr>언제 Continuous 검사를 수행하는가?</vt:lpstr>
      <vt:lpstr>Rigidbody 변수(4/4)</vt:lpstr>
      <vt:lpstr>물체의 전후좌우 이동 예제</vt:lpstr>
      <vt:lpstr>Inspector에서 변수값 변경</vt:lpstr>
      <vt:lpstr>물체에 탄성 추가</vt:lpstr>
      <vt:lpstr>바닥에 탄성 추가</vt:lpstr>
      <vt:lpstr>물리 패키지 가져오기</vt:lpstr>
      <vt:lpstr>탄성 Asset 추가</vt:lpstr>
      <vt:lpstr>물체에 질감 부여</vt:lpstr>
      <vt:lpstr>Material</vt:lpstr>
      <vt:lpstr>Material 색상 선택</vt:lpstr>
      <vt:lpstr>물체에 Material 적용</vt:lpstr>
      <vt:lpstr>텍스쳐(Texture)</vt:lpstr>
      <vt:lpstr>텍스쳐 불러오기</vt:lpstr>
      <vt:lpstr>텍스쳐 적용하기</vt:lpstr>
      <vt:lpstr>사운드 출력</vt:lpstr>
      <vt:lpstr>Audio Source</vt:lpstr>
      <vt:lpstr>Audio Source 적용</vt:lpstr>
      <vt:lpstr>충돌 이벤트 처리</vt:lpstr>
      <vt:lpstr>충돌 이벤트 처리 코드 작성</vt:lpstr>
      <vt:lpstr>충돌 이벤트 처리 함수들</vt:lpstr>
      <vt:lpstr>충돌의 판정</vt:lpstr>
      <vt:lpstr>과제 #3: 오브젝트 조작 + 충돌 처리</vt:lpstr>
      <vt:lpstr>과제 #3: 오브젝트 조작하기 + 충돌</vt:lpstr>
      <vt:lpstr>PowerPoint 프레젠테이션</vt:lpstr>
    </vt:vector>
  </TitlesOfParts>
  <Company>KUCG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이정</cp:lastModifiedBy>
  <cp:revision>3491</cp:revision>
  <cp:lastPrinted>2015-07-22T04:24:45Z</cp:lastPrinted>
  <dcterms:created xsi:type="dcterms:W3CDTF">2009-01-13T03:03:42Z</dcterms:created>
  <dcterms:modified xsi:type="dcterms:W3CDTF">2021-09-22T03:13:49Z</dcterms:modified>
</cp:coreProperties>
</file>