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55" r:id="rId2"/>
    <p:sldId id="463" r:id="rId3"/>
    <p:sldId id="458" r:id="rId4"/>
    <p:sldId id="459" r:id="rId5"/>
    <p:sldId id="500" r:id="rId6"/>
    <p:sldId id="501" r:id="rId7"/>
    <p:sldId id="510" r:id="rId8"/>
    <p:sldId id="511" r:id="rId9"/>
    <p:sldId id="487" r:id="rId10"/>
    <p:sldId id="518" r:id="rId11"/>
    <p:sldId id="522" r:id="rId12"/>
    <p:sldId id="523" r:id="rId13"/>
    <p:sldId id="519" r:id="rId14"/>
    <p:sldId id="552" r:id="rId15"/>
    <p:sldId id="527" r:id="rId16"/>
    <p:sldId id="533" r:id="rId17"/>
    <p:sldId id="528" r:id="rId18"/>
    <p:sldId id="532" r:id="rId19"/>
    <p:sldId id="520" r:id="rId20"/>
    <p:sldId id="512" r:id="rId21"/>
    <p:sldId id="513" r:id="rId22"/>
    <p:sldId id="516" r:id="rId23"/>
    <p:sldId id="517" r:id="rId24"/>
    <p:sldId id="538" r:id="rId25"/>
    <p:sldId id="534" r:id="rId26"/>
    <p:sldId id="537" r:id="rId27"/>
    <p:sldId id="540" r:id="rId28"/>
    <p:sldId id="541" r:id="rId29"/>
    <p:sldId id="554" r:id="rId30"/>
    <p:sldId id="542" r:id="rId31"/>
    <p:sldId id="543" r:id="rId32"/>
    <p:sldId id="545" r:id="rId33"/>
    <p:sldId id="548" r:id="rId34"/>
    <p:sldId id="549" r:id="rId35"/>
    <p:sldId id="550" r:id="rId36"/>
    <p:sldId id="546" r:id="rId37"/>
    <p:sldId id="551" r:id="rId3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455E"/>
    <a:srgbClr val="FF6161"/>
    <a:srgbClr val="FF3F3F"/>
    <a:srgbClr val="800000"/>
    <a:srgbClr val="FB6147"/>
    <a:srgbClr val="47382F"/>
    <a:srgbClr val="F2F5F6"/>
    <a:srgbClr val="FA4324"/>
    <a:srgbClr val="333F50"/>
    <a:srgbClr val="525D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26" autoAdjust="0"/>
    <p:restoredTop sz="99769" autoAdjust="0"/>
  </p:normalViewPr>
  <p:slideViewPr>
    <p:cSldViewPr snapToGrid="0">
      <p:cViewPr>
        <p:scale>
          <a:sx n="75" d="100"/>
          <a:sy n="75" d="100"/>
        </p:scale>
        <p:origin x="-1926" y="-9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2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2" y="3602038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pPr/>
              <a:t>2020-04-13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125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pPr/>
              <a:t>2020-04-13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1954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8" y="365124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3" y="365124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pPr/>
              <a:t>2020-04-13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264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pPr/>
              <a:t>2020-04-13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541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6" y="1709744"/>
            <a:ext cx="10515601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6" y="4589469"/>
            <a:ext cx="10515601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pPr/>
              <a:t>2020-04-13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560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181601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1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pPr/>
              <a:t>2020-04-13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306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92" y="365126"/>
            <a:ext cx="10515601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97" y="1681167"/>
            <a:ext cx="515778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97" y="2505075"/>
            <a:ext cx="5157786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9" y="1681167"/>
            <a:ext cx="51831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9" y="2505075"/>
            <a:ext cx="51831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pPr/>
              <a:t>2020-04-13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755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pPr/>
              <a:t>2020-04-13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513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pPr/>
              <a:t>2020-04-13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4166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95" y="987432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pPr/>
              <a:t>2020-04-13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1748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95" y="987432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pPr/>
              <a:t>2020-04-13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472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F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4" y="365126"/>
            <a:ext cx="1051560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4" y="1825625"/>
            <a:ext cx="10515601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199" y="6356357"/>
            <a:ext cx="27432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/>
              <a:pPr/>
              <a:t>2020-04-13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8" y="6356357"/>
            <a:ext cx="411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7"/>
            <a:ext cx="27432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216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3587981" y="1295875"/>
            <a:ext cx="6548471" cy="2996506"/>
            <a:chOff x="4146781" y="1483200"/>
            <a:chExt cx="6548471" cy="2996506"/>
          </a:xfrm>
        </p:grpSpPr>
        <p:grpSp>
          <p:nvGrpSpPr>
            <p:cNvPr id="7" name="그룹 6"/>
            <p:cNvGrpSpPr/>
            <p:nvPr/>
          </p:nvGrpSpPr>
          <p:grpSpPr>
            <a:xfrm>
              <a:off x="4146781" y="1483200"/>
              <a:ext cx="4172989" cy="2996506"/>
              <a:chOff x="4314333" y="1363288"/>
              <a:chExt cx="4172989" cy="2996506"/>
            </a:xfrm>
          </p:grpSpPr>
          <p:pic>
            <p:nvPicPr>
              <p:cNvPr id="5" name="그림 4" descr="home-interior-symbol-of-a-single-sofa-in-a-house-outline.png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424353" y="1363288"/>
                <a:ext cx="1920240" cy="1920240"/>
              </a:xfrm>
              <a:prstGeom prst="rect">
                <a:avLst/>
              </a:prstGeom>
            </p:spPr>
          </p:pic>
          <p:sp>
            <p:nvSpPr>
              <p:cNvPr id="6" name="직사각형 5"/>
              <p:cNvSpPr/>
              <p:nvPr/>
            </p:nvSpPr>
            <p:spPr>
              <a:xfrm>
                <a:off x="6591993" y="3046384"/>
                <a:ext cx="1695796" cy="1313410"/>
              </a:xfrm>
              <a:prstGeom prst="rect">
                <a:avLst/>
              </a:prstGeom>
              <a:solidFill>
                <a:srgbClr val="E8EFF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" name="TextBox 2"/>
              <p:cNvSpPr txBox="1"/>
              <p:nvPr/>
            </p:nvSpPr>
            <p:spPr>
              <a:xfrm>
                <a:off x="4314333" y="2922155"/>
                <a:ext cx="4172989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4000" dirty="0" smtClean="0">
                    <a:latin typeface="HY크리스탈M" pitchFamily="18" charset="-127"/>
                    <a:ea typeface="HY크리스탈M" pitchFamily="18" charset="-127"/>
                  </a:rPr>
                  <a:t>인테리어 쇼핑몰</a:t>
                </a:r>
                <a:endParaRPr lang="ko-KR" altLang="en-US" sz="4000" dirty="0">
                  <a:latin typeface="HY크리스탈M" pitchFamily="18" charset="-127"/>
                  <a:ea typeface="HY크리스탈M" pitchFamily="18" charset="-127"/>
                </a:endParaRPr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6522263" y="3630695"/>
              <a:ext cx="417298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000" dirty="0" smtClean="0">
                  <a:latin typeface="HY크리스탈M" pitchFamily="18" charset="-127"/>
                  <a:ea typeface="HY크리스탈M" pitchFamily="18" charset="-127"/>
                </a:rPr>
                <a:t>프로젝트</a:t>
              </a:r>
              <a:endParaRPr lang="ko-KR" altLang="en-US" sz="4000" dirty="0">
                <a:latin typeface="HY크리스탈M" pitchFamily="18" charset="-127"/>
                <a:ea typeface="HY크리스탈M" pitchFamily="18" charset="-127"/>
              </a:endParaRPr>
            </a:p>
          </p:txBody>
        </p:sp>
      </p:grpSp>
      <p:pic>
        <p:nvPicPr>
          <p:cNvPr id="12" name="그림 11" descr="carouse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14942" y="5079591"/>
            <a:ext cx="1295210" cy="1295210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9872769" y="6169598"/>
            <a:ext cx="1317656" cy="557169"/>
          </a:xfrm>
          <a:prstGeom prst="rect">
            <a:avLst/>
          </a:prstGeom>
          <a:solidFill>
            <a:srgbClr val="E8EF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127081" y="6055391"/>
            <a:ext cx="3356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tx2">
                    <a:lumMod val="50000"/>
                  </a:schemeClr>
                </a:solidFill>
                <a:latin typeface="HY크리스탈M" pitchFamily="18" charset="-127"/>
                <a:ea typeface="HY크리스탈M" pitchFamily="18" charset="-127"/>
              </a:rPr>
              <a:t>Play</a:t>
            </a:r>
            <a:endParaRPr lang="ko-KR" altLang="en-US" sz="2400" dirty="0" smtClean="0">
              <a:solidFill>
                <a:schemeClr val="tx2">
                  <a:lumMod val="50000"/>
                </a:schemeClr>
              </a:solidFill>
              <a:latin typeface="HY크리스탈M" pitchFamily="18" charset="-127"/>
              <a:ea typeface="HY크리스탈M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745126" y="6309406"/>
            <a:ext cx="3356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tx2">
                    <a:lumMod val="50000"/>
                  </a:schemeClr>
                </a:solidFill>
                <a:latin typeface="HY크리스탈M" pitchFamily="18" charset="-127"/>
                <a:ea typeface="HY크리스탈M" pitchFamily="18" charset="-127"/>
              </a:rPr>
              <a:t>Ground</a:t>
            </a:r>
            <a:endParaRPr lang="ko-KR" altLang="en-US" sz="2400" dirty="0" smtClean="0">
              <a:solidFill>
                <a:schemeClr val="tx2">
                  <a:lumMod val="50000"/>
                </a:schemeClr>
              </a:solidFill>
              <a:latin typeface="HY크리스탈M" pitchFamily="18" charset="-127"/>
              <a:ea typeface="HY크리스탈M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KakaoTalk_20190116_102314229.jpg"/>
          <p:cNvPicPr>
            <a:picLocks noChangeAspect="1"/>
          </p:cNvPicPr>
          <p:nvPr/>
        </p:nvPicPr>
        <p:blipFill>
          <a:blip r:embed="rId2">
            <a:lum bright="-12000" contrast="-25000"/>
          </a:blip>
          <a:srcRect t="17858" b="2589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685800" y="558800"/>
            <a:ext cx="10807700" cy="5689600"/>
          </a:xfrm>
          <a:prstGeom prst="rect">
            <a:avLst/>
          </a:prstGeom>
          <a:solidFill>
            <a:schemeClr val="tx1">
              <a:alpha val="63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-905933" y="2828836"/>
            <a:ext cx="134055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200" dirty="0" smtClean="0">
                <a:solidFill>
                  <a:schemeClr val="bg1"/>
                </a:solidFill>
                <a:latin typeface="HY크리스탈M" pitchFamily="18" charset="-127"/>
                <a:ea typeface="HY크리스탈M" pitchFamily="18" charset="-127"/>
              </a:rPr>
              <a:t>UseCase Diagram</a:t>
            </a:r>
            <a:endParaRPr lang="ko-KR" altLang="en-US" sz="7200" dirty="0" smtClean="0">
              <a:solidFill>
                <a:schemeClr val="bg1"/>
              </a:solidFill>
              <a:latin typeface="HY크리스탈M" pitchFamily="18" charset="-127"/>
              <a:ea typeface="HY크리스탈M" pitchFamily="18" charset="-127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10441204" y="-3161"/>
            <a:ext cx="845468" cy="36000"/>
          </a:xfrm>
          <a:prstGeom prst="rect">
            <a:avLst/>
          </a:prstGeom>
          <a:solidFill>
            <a:srgbClr val="E8EF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-1975063" y="-200055"/>
            <a:ext cx="29218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</a:rPr>
              <a:t>UI </a:t>
            </a:r>
            <a:r>
              <a:rPr lang="ko-KR" altLang="en-US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</a:rPr>
              <a:t>및 기능 소개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-13118" y="0"/>
            <a:ext cx="12205118" cy="901356"/>
          </a:xfrm>
          <a:prstGeom prst="rect">
            <a:avLst/>
          </a:prstGeom>
          <a:gradFill flip="none" rotWithShape="1">
            <a:gsLst>
              <a:gs pos="0">
                <a:srgbClr val="333F50">
                  <a:shade val="30000"/>
                  <a:satMod val="115000"/>
                </a:srgbClr>
              </a:gs>
              <a:gs pos="50000">
                <a:srgbClr val="333F50">
                  <a:shade val="67500"/>
                  <a:satMod val="115000"/>
                </a:srgbClr>
              </a:gs>
              <a:gs pos="100000">
                <a:srgbClr val="333F5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385778" y="0"/>
            <a:ext cx="33386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</a:rPr>
              <a:t>UseCase Diagram</a:t>
            </a:r>
            <a:endParaRPr lang="ko-KR" altLang="en-US" sz="2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양쪽 모서리가 둥근 사각형 6"/>
          <p:cNvSpPr/>
          <p:nvPr/>
        </p:nvSpPr>
        <p:spPr>
          <a:xfrm rot="5400000">
            <a:off x="3342376" y="-2044538"/>
            <a:ext cx="5578157" cy="11744325"/>
          </a:xfrm>
          <a:prstGeom prst="round2SameRect">
            <a:avLst>
              <a:gd name="adj1" fmla="val 3837"/>
              <a:gd name="adj2" fmla="val 0"/>
            </a:avLst>
          </a:prstGeom>
          <a:solidFill>
            <a:srgbClr val="F2F5F6"/>
          </a:solidFill>
          <a:ln>
            <a:solidFill>
              <a:srgbClr val="333F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52" name="직사각형 151"/>
          <p:cNvSpPr/>
          <p:nvPr/>
        </p:nvSpPr>
        <p:spPr>
          <a:xfrm>
            <a:off x="-1183265" y="228600"/>
            <a:ext cx="3735965" cy="3771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04</a:t>
            </a:r>
            <a:endParaRPr lang="ko-KR" altLang="en-US" sz="8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2" name="그룹 115"/>
          <p:cNvGrpSpPr/>
          <p:nvPr/>
        </p:nvGrpSpPr>
        <p:grpSpPr>
          <a:xfrm>
            <a:off x="618071" y="3101211"/>
            <a:ext cx="990608" cy="1162776"/>
            <a:chOff x="270924" y="3321353"/>
            <a:chExt cx="990608" cy="1162776"/>
          </a:xfrm>
        </p:grpSpPr>
        <p:pic>
          <p:nvPicPr>
            <p:cNvPr id="105" name="그림 104" descr="user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4153" y="3321353"/>
              <a:ext cx="841828" cy="841828"/>
            </a:xfrm>
            <a:prstGeom prst="rect">
              <a:avLst/>
            </a:prstGeom>
          </p:spPr>
        </p:pic>
        <p:sp>
          <p:nvSpPr>
            <p:cNvPr id="106" name="TextBox 105"/>
            <p:cNvSpPr txBox="1"/>
            <p:nvPr/>
          </p:nvSpPr>
          <p:spPr>
            <a:xfrm>
              <a:off x="270924" y="4114797"/>
              <a:ext cx="9906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>
                  <a:latin typeface="HY그래픽" pitchFamily="18" charset="-127"/>
                  <a:ea typeface="HY그래픽" pitchFamily="18" charset="-127"/>
                </a:rPr>
                <a:t>회원</a:t>
              </a:r>
              <a:endParaRPr lang="ko-KR" altLang="en-US" dirty="0">
                <a:latin typeface="HY그래픽" pitchFamily="18" charset="-127"/>
                <a:ea typeface="HY그래픽" pitchFamily="18" charset="-127"/>
              </a:endParaRPr>
            </a:p>
          </p:txBody>
        </p:sp>
      </p:grpSp>
      <p:sp>
        <p:nvSpPr>
          <p:cNvPr id="117" name="타원 116"/>
          <p:cNvSpPr/>
          <p:nvPr/>
        </p:nvSpPr>
        <p:spPr>
          <a:xfrm>
            <a:off x="1982709" y="3252290"/>
            <a:ext cx="1190806" cy="522792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rPr>
              <a:t>로그인</a:t>
            </a:r>
            <a:endParaRPr lang="ko-KR" altLang="en-US" sz="1100" dirty="0">
              <a:solidFill>
                <a:schemeClr val="tx1"/>
              </a:solidFill>
              <a:latin typeface="HY그래픽" pitchFamily="18" charset="-127"/>
              <a:ea typeface="HY그래픽" pitchFamily="18" charset="-127"/>
            </a:endParaRPr>
          </a:p>
        </p:txBody>
      </p:sp>
      <p:sp>
        <p:nvSpPr>
          <p:cNvPr id="141" name="타원 140"/>
          <p:cNvSpPr/>
          <p:nvPr/>
        </p:nvSpPr>
        <p:spPr>
          <a:xfrm>
            <a:off x="3769160" y="2227793"/>
            <a:ext cx="1190806" cy="522792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rPr>
              <a:t>마이</a:t>
            </a:r>
            <a:endParaRPr lang="en-US" altLang="ko-KR" sz="1100" dirty="0" smtClean="0">
              <a:solidFill>
                <a:schemeClr val="tx1"/>
              </a:solidFill>
              <a:latin typeface="HY그래픽" pitchFamily="18" charset="-127"/>
              <a:ea typeface="HY그래픽" pitchFamily="18" charset="-127"/>
            </a:endParaRPr>
          </a:p>
          <a:p>
            <a:pPr algn="ctr"/>
            <a:r>
              <a:rPr lang="ko-KR" altLang="en-US" sz="1100" dirty="0" smtClean="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rPr>
              <a:t>페이지</a:t>
            </a:r>
            <a:endParaRPr lang="ko-KR" altLang="en-US" sz="1100" dirty="0">
              <a:solidFill>
                <a:schemeClr val="tx1"/>
              </a:solidFill>
              <a:latin typeface="HY그래픽" pitchFamily="18" charset="-127"/>
              <a:ea typeface="HY그래픽" pitchFamily="18" charset="-127"/>
            </a:endParaRPr>
          </a:p>
        </p:txBody>
      </p:sp>
      <p:sp>
        <p:nvSpPr>
          <p:cNvPr id="142" name="타원 141"/>
          <p:cNvSpPr/>
          <p:nvPr/>
        </p:nvSpPr>
        <p:spPr>
          <a:xfrm>
            <a:off x="3769160" y="4894815"/>
            <a:ext cx="1190806" cy="522792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rPr>
              <a:t>장바</a:t>
            </a:r>
            <a:endParaRPr lang="en-US" altLang="ko-KR" sz="1100" dirty="0" smtClean="0">
              <a:solidFill>
                <a:schemeClr val="tx1"/>
              </a:solidFill>
              <a:latin typeface="HY그래픽" pitchFamily="18" charset="-127"/>
              <a:ea typeface="HY그래픽" pitchFamily="18" charset="-127"/>
            </a:endParaRPr>
          </a:p>
          <a:p>
            <a:pPr algn="ctr"/>
            <a:r>
              <a:rPr lang="ko-KR" altLang="en-US" sz="1100" dirty="0" smtClean="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rPr>
              <a:t>구니</a:t>
            </a:r>
            <a:endParaRPr lang="ko-KR" altLang="en-US" sz="1100" dirty="0">
              <a:solidFill>
                <a:schemeClr val="tx1"/>
              </a:solidFill>
              <a:latin typeface="HY그래픽" pitchFamily="18" charset="-127"/>
              <a:ea typeface="HY그래픽" pitchFamily="18" charset="-127"/>
            </a:endParaRPr>
          </a:p>
        </p:txBody>
      </p:sp>
      <p:sp>
        <p:nvSpPr>
          <p:cNvPr id="143" name="타원 142"/>
          <p:cNvSpPr/>
          <p:nvPr/>
        </p:nvSpPr>
        <p:spPr>
          <a:xfrm>
            <a:off x="3769160" y="5834615"/>
            <a:ext cx="1190806" cy="522792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rPr>
              <a:t>로그</a:t>
            </a:r>
            <a:endParaRPr lang="en-US" altLang="ko-KR" sz="1100" dirty="0" smtClean="0">
              <a:solidFill>
                <a:schemeClr val="tx1"/>
              </a:solidFill>
              <a:latin typeface="HY그래픽" pitchFamily="18" charset="-127"/>
              <a:ea typeface="HY그래픽" pitchFamily="18" charset="-127"/>
            </a:endParaRPr>
          </a:p>
          <a:p>
            <a:pPr algn="ctr"/>
            <a:r>
              <a:rPr lang="ko-KR" altLang="en-US" sz="1100" dirty="0" smtClean="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rPr>
              <a:t>아웃</a:t>
            </a:r>
            <a:endParaRPr lang="ko-KR" altLang="en-US" sz="1100" dirty="0">
              <a:solidFill>
                <a:schemeClr val="tx1"/>
              </a:solidFill>
              <a:latin typeface="HY그래픽" pitchFamily="18" charset="-127"/>
              <a:ea typeface="HY그래픽" pitchFamily="18" charset="-127"/>
            </a:endParaRPr>
          </a:p>
        </p:txBody>
      </p:sp>
      <p:sp>
        <p:nvSpPr>
          <p:cNvPr id="144" name="타원 143"/>
          <p:cNvSpPr/>
          <p:nvPr/>
        </p:nvSpPr>
        <p:spPr>
          <a:xfrm>
            <a:off x="5191560" y="1779059"/>
            <a:ext cx="1190806" cy="522792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rPr>
              <a:t>회원 정보 삭제</a:t>
            </a:r>
            <a:endParaRPr lang="ko-KR" altLang="en-US" sz="1100" dirty="0">
              <a:solidFill>
                <a:schemeClr val="tx1"/>
              </a:solidFill>
              <a:latin typeface="HY그래픽" pitchFamily="18" charset="-127"/>
              <a:ea typeface="HY그래픽" pitchFamily="18" charset="-127"/>
            </a:endParaRPr>
          </a:p>
        </p:txBody>
      </p:sp>
      <p:sp>
        <p:nvSpPr>
          <p:cNvPr id="146" name="타원 145"/>
          <p:cNvSpPr/>
          <p:nvPr/>
        </p:nvSpPr>
        <p:spPr>
          <a:xfrm>
            <a:off x="5191560" y="1237193"/>
            <a:ext cx="1190806" cy="522792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rPr>
              <a:t>회원 정보 수정</a:t>
            </a:r>
            <a:endParaRPr lang="ko-KR" altLang="en-US" sz="1100" dirty="0">
              <a:solidFill>
                <a:schemeClr val="tx1"/>
              </a:solidFill>
              <a:latin typeface="HY그래픽" pitchFamily="18" charset="-127"/>
              <a:ea typeface="HY그래픽" pitchFamily="18" charset="-127"/>
            </a:endParaRPr>
          </a:p>
        </p:txBody>
      </p:sp>
      <p:cxnSp>
        <p:nvCxnSpPr>
          <p:cNvPr id="148" name="직선 연결선 147"/>
          <p:cNvCxnSpPr>
            <a:stCxn id="141" idx="6"/>
            <a:endCxn id="146" idx="2"/>
          </p:cNvCxnSpPr>
          <p:nvPr/>
        </p:nvCxnSpPr>
        <p:spPr>
          <a:xfrm flipV="1">
            <a:off x="4959966" y="1498589"/>
            <a:ext cx="231594" cy="990600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연결선 150"/>
          <p:cNvCxnSpPr>
            <a:stCxn id="141" idx="6"/>
            <a:endCxn id="144" idx="2"/>
          </p:cNvCxnSpPr>
          <p:nvPr/>
        </p:nvCxnSpPr>
        <p:spPr>
          <a:xfrm flipV="1">
            <a:off x="4959966" y="2040455"/>
            <a:ext cx="231594" cy="448734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연결선 154"/>
          <p:cNvCxnSpPr>
            <a:stCxn id="117" idx="6"/>
            <a:endCxn id="141" idx="2"/>
          </p:cNvCxnSpPr>
          <p:nvPr/>
        </p:nvCxnSpPr>
        <p:spPr>
          <a:xfrm flipV="1">
            <a:off x="3173515" y="2489189"/>
            <a:ext cx="595645" cy="1024497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연결선 157"/>
          <p:cNvCxnSpPr>
            <a:stCxn id="117" idx="6"/>
            <a:endCxn id="142" idx="2"/>
          </p:cNvCxnSpPr>
          <p:nvPr/>
        </p:nvCxnSpPr>
        <p:spPr>
          <a:xfrm>
            <a:off x="3173515" y="3513686"/>
            <a:ext cx="595645" cy="1642525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직선 연결선 159"/>
          <p:cNvCxnSpPr>
            <a:stCxn id="117" idx="6"/>
            <a:endCxn id="143" idx="2"/>
          </p:cNvCxnSpPr>
          <p:nvPr/>
        </p:nvCxnSpPr>
        <p:spPr>
          <a:xfrm>
            <a:off x="3173515" y="3513686"/>
            <a:ext cx="595645" cy="2582325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연결선 162"/>
          <p:cNvCxnSpPr>
            <a:stCxn id="105" idx="3"/>
            <a:endCxn id="117" idx="2"/>
          </p:cNvCxnSpPr>
          <p:nvPr/>
        </p:nvCxnSpPr>
        <p:spPr>
          <a:xfrm flipV="1">
            <a:off x="1513128" y="3513686"/>
            <a:ext cx="469581" cy="8439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타원 163"/>
          <p:cNvSpPr/>
          <p:nvPr/>
        </p:nvSpPr>
        <p:spPr>
          <a:xfrm>
            <a:off x="6690160" y="1237193"/>
            <a:ext cx="1190806" cy="522792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rPr>
              <a:t>수정</a:t>
            </a:r>
            <a:r>
              <a:rPr lang="en-US" altLang="ko-KR" sz="1100" dirty="0" smtClean="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rPr>
              <a:t>/</a:t>
            </a:r>
            <a:r>
              <a:rPr lang="ko-KR" altLang="en-US" sz="1100" dirty="0" smtClean="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rPr>
              <a:t>취소</a:t>
            </a:r>
            <a:endParaRPr lang="ko-KR" altLang="en-US" sz="1100" dirty="0">
              <a:solidFill>
                <a:schemeClr val="tx1"/>
              </a:solidFill>
              <a:latin typeface="HY그래픽" pitchFamily="18" charset="-127"/>
              <a:ea typeface="HY그래픽" pitchFamily="18" charset="-127"/>
            </a:endParaRPr>
          </a:p>
        </p:txBody>
      </p:sp>
      <p:sp>
        <p:nvSpPr>
          <p:cNvPr id="167" name="타원 166"/>
          <p:cNvSpPr/>
          <p:nvPr/>
        </p:nvSpPr>
        <p:spPr>
          <a:xfrm>
            <a:off x="5191560" y="2583393"/>
            <a:ext cx="1190806" cy="522792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rPr>
              <a:t>구매 내역</a:t>
            </a:r>
            <a:endParaRPr lang="ko-KR" altLang="en-US" sz="1100" dirty="0">
              <a:solidFill>
                <a:schemeClr val="tx1"/>
              </a:solidFill>
              <a:latin typeface="HY그래픽" pitchFamily="18" charset="-127"/>
              <a:ea typeface="HY그래픽" pitchFamily="18" charset="-127"/>
            </a:endParaRPr>
          </a:p>
        </p:txBody>
      </p:sp>
      <p:cxnSp>
        <p:nvCxnSpPr>
          <p:cNvPr id="173" name="직선 연결선 172"/>
          <p:cNvCxnSpPr>
            <a:stCxn id="141" idx="6"/>
            <a:endCxn id="167" idx="2"/>
          </p:cNvCxnSpPr>
          <p:nvPr/>
        </p:nvCxnSpPr>
        <p:spPr>
          <a:xfrm>
            <a:off x="4959966" y="2489189"/>
            <a:ext cx="231594" cy="355600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타원 175"/>
          <p:cNvSpPr/>
          <p:nvPr/>
        </p:nvSpPr>
        <p:spPr>
          <a:xfrm>
            <a:off x="5191560" y="4132815"/>
            <a:ext cx="1190806" cy="522792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rPr>
              <a:t>삭제</a:t>
            </a:r>
            <a:endParaRPr lang="ko-KR" altLang="en-US" sz="1100" dirty="0">
              <a:solidFill>
                <a:schemeClr val="tx1"/>
              </a:solidFill>
              <a:latin typeface="HY그래픽" pitchFamily="18" charset="-127"/>
              <a:ea typeface="HY그래픽" pitchFamily="18" charset="-127"/>
            </a:endParaRPr>
          </a:p>
        </p:txBody>
      </p:sp>
      <p:sp>
        <p:nvSpPr>
          <p:cNvPr id="178" name="타원 177"/>
          <p:cNvSpPr/>
          <p:nvPr/>
        </p:nvSpPr>
        <p:spPr>
          <a:xfrm>
            <a:off x="5191560" y="4700082"/>
            <a:ext cx="1190806" cy="522792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rPr>
              <a:t>상품</a:t>
            </a:r>
            <a:endParaRPr lang="en-US" altLang="ko-KR" sz="1100" dirty="0" smtClean="0">
              <a:solidFill>
                <a:schemeClr val="tx1"/>
              </a:solidFill>
              <a:latin typeface="HY그래픽" pitchFamily="18" charset="-127"/>
              <a:ea typeface="HY그래픽" pitchFamily="18" charset="-127"/>
            </a:endParaRPr>
          </a:p>
          <a:p>
            <a:pPr algn="ctr"/>
            <a:r>
              <a:rPr lang="ko-KR" altLang="en-US" sz="1100" dirty="0" smtClean="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rPr>
              <a:t>비우기</a:t>
            </a:r>
            <a:endParaRPr lang="ko-KR" altLang="en-US" sz="1100" dirty="0">
              <a:solidFill>
                <a:schemeClr val="tx1"/>
              </a:solidFill>
              <a:latin typeface="HY그래픽" pitchFamily="18" charset="-127"/>
              <a:ea typeface="HY그래픽" pitchFamily="18" charset="-127"/>
            </a:endParaRPr>
          </a:p>
        </p:txBody>
      </p:sp>
      <p:sp>
        <p:nvSpPr>
          <p:cNvPr id="179" name="타원 178"/>
          <p:cNvSpPr/>
          <p:nvPr/>
        </p:nvSpPr>
        <p:spPr>
          <a:xfrm>
            <a:off x="5191560" y="5411283"/>
            <a:ext cx="1190806" cy="522792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rPr>
              <a:t>결제</a:t>
            </a:r>
            <a:r>
              <a:rPr lang="en-US" altLang="ko-KR" sz="1100" dirty="0" smtClean="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rPr>
              <a:t>/</a:t>
            </a:r>
            <a:r>
              <a:rPr lang="ko-KR" altLang="en-US" sz="1100" dirty="0" smtClean="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rPr>
              <a:t>취소</a:t>
            </a:r>
            <a:endParaRPr lang="ko-KR" altLang="en-US" sz="1100" dirty="0">
              <a:solidFill>
                <a:schemeClr val="tx1"/>
              </a:solidFill>
              <a:latin typeface="HY그래픽" pitchFamily="18" charset="-127"/>
              <a:ea typeface="HY그래픽" pitchFamily="18" charset="-127"/>
            </a:endParaRPr>
          </a:p>
        </p:txBody>
      </p:sp>
      <p:cxnSp>
        <p:nvCxnSpPr>
          <p:cNvPr id="183" name="직선 연결선 182"/>
          <p:cNvCxnSpPr>
            <a:stCxn id="142" idx="6"/>
            <a:endCxn id="176" idx="2"/>
          </p:cNvCxnSpPr>
          <p:nvPr/>
        </p:nvCxnSpPr>
        <p:spPr>
          <a:xfrm flipV="1">
            <a:off x="4959966" y="4394211"/>
            <a:ext cx="231594" cy="762000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직선 연결선 186"/>
          <p:cNvCxnSpPr>
            <a:stCxn id="142" idx="6"/>
            <a:endCxn id="178" idx="2"/>
          </p:cNvCxnSpPr>
          <p:nvPr/>
        </p:nvCxnSpPr>
        <p:spPr>
          <a:xfrm flipV="1">
            <a:off x="4959966" y="4961478"/>
            <a:ext cx="231594" cy="194733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9" name="직선 연결선 188"/>
          <p:cNvCxnSpPr>
            <a:stCxn id="142" idx="6"/>
            <a:endCxn id="179" idx="2"/>
          </p:cNvCxnSpPr>
          <p:nvPr/>
        </p:nvCxnSpPr>
        <p:spPr>
          <a:xfrm>
            <a:off x="4959966" y="5156211"/>
            <a:ext cx="231594" cy="516468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직선 연결선 192"/>
          <p:cNvCxnSpPr>
            <a:stCxn id="146" idx="6"/>
            <a:endCxn id="164" idx="2"/>
          </p:cNvCxnSpPr>
          <p:nvPr/>
        </p:nvCxnSpPr>
        <p:spPr>
          <a:xfrm>
            <a:off x="6382366" y="1498589"/>
            <a:ext cx="307794" cy="1588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타원 35"/>
          <p:cNvSpPr/>
          <p:nvPr/>
        </p:nvSpPr>
        <p:spPr>
          <a:xfrm>
            <a:off x="3769160" y="3480881"/>
            <a:ext cx="1190806" cy="522792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rPr>
              <a:t>상품</a:t>
            </a:r>
            <a:endParaRPr lang="ko-KR" altLang="en-US" sz="1100" dirty="0">
              <a:solidFill>
                <a:schemeClr val="tx1"/>
              </a:solidFill>
              <a:latin typeface="HY그래픽" pitchFamily="18" charset="-127"/>
              <a:ea typeface="HY그래픽" pitchFamily="18" charset="-127"/>
            </a:endParaRPr>
          </a:p>
        </p:txBody>
      </p:sp>
      <p:cxnSp>
        <p:nvCxnSpPr>
          <p:cNvPr id="37" name="직선 연결선 36"/>
          <p:cNvCxnSpPr>
            <a:stCxn id="117" idx="6"/>
            <a:endCxn id="36" idx="2"/>
          </p:cNvCxnSpPr>
          <p:nvPr/>
        </p:nvCxnSpPr>
        <p:spPr>
          <a:xfrm>
            <a:off x="3173515" y="3513686"/>
            <a:ext cx="595645" cy="228591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타원 38"/>
          <p:cNvSpPr/>
          <p:nvPr/>
        </p:nvSpPr>
        <p:spPr>
          <a:xfrm>
            <a:off x="5301626" y="3480881"/>
            <a:ext cx="1190806" cy="522792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rPr>
              <a:t>구매하기</a:t>
            </a:r>
            <a:endParaRPr lang="ko-KR" altLang="en-US" sz="1100" dirty="0">
              <a:solidFill>
                <a:schemeClr val="tx1"/>
              </a:solidFill>
              <a:latin typeface="HY그래픽" pitchFamily="18" charset="-127"/>
              <a:ea typeface="HY그래픽" pitchFamily="18" charset="-127"/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6732493" y="3480881"/>
            <a:ext cx="1190806" cy="522792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rPr>
              <a:t>결제</a:t>
            </a:r>
            <a:r>
              <a:rPr lang="en-US" altLang="ko-KR" sz="1100" dirty="0" smtClean="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rPr>
              <a:t>/</a:t>
            </a:r>
            <a:r>
              <a:rPr lang="ko-KR" altLang="en-US" sz="1100" dirty="0" smtClean="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rPr>
              <a:t>취소</a:t>
            </a:r>
            <a:endParaRPr lang="ko-KR" altLang="en-US" sz="1100" dirty="0">
              <a:solidFill>
                <a:schemeClr val="tx1"/>
              </a:solidFill>
              <a:latin typeface="HY그래픽" pitchFamily="18" charset="-127"/>
              <a:ea typeface="HY그래픽" pitchFamily="18" charset="-127"/>
            </a:endParaRPr>
          </a:p>
        </p:txBody>
      </p:sp>
      <p:cxnSp>
        <p:nvCxnSpPr>
          <p:cNvPr id="41" name="직선 연결선 40"/>
          <p:cNvCxnSpPr>
            <a:stCxn id="36" idx="6"/>
            <a:endCxn id="39" idx="2"/>
          </p:cNvCxnSpPr>
          <p:nvPr/>
        </p:nvCxnSpPr>
        <p:spPr>
          <a:xfrm>
            <a:off x="4959966" y="3742277"/>
            <a:ext cx="341660" cy="1588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>
            <a:stCxn id="39" idx="6"/>
            <a:endCxn id="40" idx="2"/>
          </p:cNvCxnSpPr>
          <p:nvPr/>
        </p:nvCxnSpPr>
        <p:spPr>
          <a:xfrm>
            <a:off x="6492432" y="3742277"/>
            <a:ext cx="240061" cy="1588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513107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4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14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" grpId="1" animBg="1"/>
      <p:bldP spid="14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10441204" y="-3161"/>
            <a:ext cx="845468" cy="36000"/>
          </a:xfrm>
          <a:prstGeom prst="rect">
            <a:avLst/>
          </a:prstGeom>
          <a:solidFill>
            <a:srgbClr val="E8EF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-1975063" y="-200055"/>
            <a:ext cx="29218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</a:rPr>
              <a:t>UI </a:t>
            </a:r>
            <a:r>
              <a:rPr lang="ko-KR" altLang="en-US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</a:rPr>
              <a:t>및 기능 소개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-13118" y="0"/>
            <a:ext cx="12205118" cy="901356"/>
          </a:xfrm>
          <a:prstGeom prst="rect">
            <a:avLst/>
          </a:prstGeom>
          <a:gradFill flip="none" rotWithShape="1">
            <a:gsLst>
              <a:gs pos="0">
                <a:srgbClr val="333F50">
                  <a:shade val="30000"/>
                  <a:satMod val="115000"/>
                </a:srgbClr>
              </a:gs>
              <a:gs pos="50000">
                <a:srgbClr val="333F50">
                  <a:shade val="67500"/>
                  <a:satMod val="115000"/>
                </a:srgbClr>
              </a:gs>
              <a:gs pos="100000">
                <a:srgbClr val="333F5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385778" y="0"/>
            <a:ext cx="33386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</a:rPr>
              <a:t>UseCase Diagram</a:t>
            </a:r>
            <a:endParaRPr lang="ko-KR" altLang="en-US" sz="2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양쪽 모서리가 둥근 사각형 6"/>
          <p:cNvSpPr/>
          <p:nvPr/>
        </p:nvSpPr>
        <p:spPr>
          <a:xfrm rot="5400000">
            <a:off x="3342376" y="-2053005"/>
            <a:ext cx="5578157" cy="11744325"/>
          </a:xfrm>
          <a:prstGeom prst="round2SameRect">
            <a:avLst>
              <a:gd name="adj1" fmla="val 3837"/>
              <a:gd name="adj2" fmla="val 0"/>
            </a:avLst>
          </a:prstGeom>
          <a:solidFill>
            <a:srgbClr val="F2F5F6"/>
          </a:solidFill>
          <a:ln>
            <a:solidFill>
              <a:srgbClr val="333F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52" name="직사각형 151"/>
          <p:cNvSpPr/>
          <p:nvPr/>
        </p:nvSpPr>
        <p:spPr>
          <a:xfrm>
            <a:off x="-1183265" y="228600"/>
            <a:ext cx="3735965" cy="3771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04</a:t>
            </a:r>
            <a:endParaRPr lang="ko-KR" altLang="en-US" sz="8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2" name="그룹 115"/>
          <p:cNvGrpSpPr/>
          <p:nvPr/>
        </p:nvGrpSpPr>
        <p:grpSpPr>
          <a:xfrm>
            <a:off x="609604" y="3101211"/>
            <a:ext cx="990608" cy="1162776"/>
            <a:chOff x="262457" y="3321353"/>
            <a:chExt cx="990608" cy="1162776"/>
          </a:xfrm>
        </p:grpSpPr>
        <p:pic>
          <p:nvPicPr>
            <p:cNvPr id="105" name="그림 104" descr="user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4153" y="3321353"/>
              <a:ext cx="841828" cy="841828"/>
            </a:xfrm>
            <a:prstGeom prst="rect">
              <a:avLst/>
            </a:prstGeom>
          </p:spPr>
        </p:pic>
        <p:sp>
          <p:nvSpPr>
            <p:cNvPr id="106" name="TextBox 105"/>
            <p:cNvSpPr txBox="1"/>
            <p:nvPr/>
          </p:nvSpPr>
          <p:spPr>
            <a:xfrm>
              <a:off x="262457" y="4114797"/>
              <a:ext cx="9906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>
                  <a:latin typeface="HY그래픽" pitchFamily="18" charset="-127"/>
                  <a:ea typeface="HY그래픽" pitchFamily="18" charset="-127"/>
                </a:rPr>
                <a:t>관리자</a:t>
              </a:r>
              <a:endParaRPr lang="ko-KR" altLang="en-US" dirty="0">
                <a:latin typeface="HY그래픽" pitchFamily="18" charset="-127"/>
                <a:ea typeface="HY그래픽" pitchFamily="18" charset="-127"/>
              </a:endParaRPr>
            </a:p>
          </p:txBody>
        </p:sp>
      </p:grpSp>
      <p:sp>
        <p:nvSpPr>
          <p:cNvPr id="117" name="타원 116"/>
          <p:cNvSpPr/>
          <p:nvPr/>
        </p:nvSpPr>
        <p:spPr>
          <a:xfrm>
            <a:off x="1927273" y="3227952"/>
            <a:ext cx="1301678" cy="571468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rPr>
              <a:t>로그인</a:t>
            </a:r>
            <a:endParaRPr lang="ko-KR" altLang="en-US" sz="1100" dirty="0">
              <a:solidFill>
                <a:schemeClr val="tx1"/>
              </a:solidFill>
              <a:latin typeface="HY그래픽" pitchFamily="18" charset="-127"/>
              <a:ea typeface="HY그래픽" pitchFamily="18" charset="-127"/>
            </a:endParaRPr>
          </a:p>
        </p:txBody>
      </p:sp>
      <p:sp>
        <p:nvSpPr>
          <p:cNvPr id="141" name="타원 140"/>
          <p:cNvSpPr/>
          <p:nvPr/>
        </p:nvSpPr>
        <p:spPr>
          <a:xfrm>
            <a:off x="3637524" y="1830922"/>
            <a:ext cx="1301678" cy="571468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rPr>
              <a:t>상품등록</a:t>
            </a:r>
            <a:endParaRPr lang="ko-KR" altLang="en-US" sz="1100" dirty="0">
              <a:solidFill>
                <a:schemeClr val="tx1"/>
              </a:solidFill>
              <a:latin typeface="HY그래픽" pitchFamily="18" charset="-127"/>
              <a:ea typeface="HY그래픽" pitchFamily="18" charset="-127"/>
            </a:endParaRPr>
          </a:p>
        </p:txBody>
      </p:sp>
      <p:sp>
        <p:nvSpPr>
          <p:cNvPr id="142" name="타원 141"/>
          <p:cNvSpPr/>
          <p:nvPr/>
        </p:nvSpPr>
        <p:spPr>
          <a:xfrm>
            <a:off x="3637524" y="3834714"/>
            <a:ext cx="1301678" cy="571468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rPr>
              <a:t>공지사항</a:t>
            </a:r>
            <a:endParaRPr lang="ko-KR" altLang="en-US" sz="1100" dirty="0">
              <a:solidFill>
                <a:schemeClr val="tx1"/>
              </a:solidFill>
              <a:latin typeface="HY그래픽" pitchFamily="18" charset="-127"/>
              <a:ea typeface="HY그래픽" pitchFamily="18" charset="-127"/>
            </a:endParaRPr>
          </a:p>
        </p:txBody>
      </p:sp>
      <p:sp>
        <p:nvSpPr>
          <p:cNvPr id="143" name="타원 142"/>
          <p:cNvSpPr/>
          <p:nvPr/>
        </p:nvSpPr>
        <p:spPr>
          <a:xfrm>
            <a:off x="3637524" y="4836611"/>
            <a:ext cx="1301678" cy="571468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rPr>
              <a:t>로그</a:t>
            </a:r>
            <a:endParaRPr lang="en-US" altLang="ko-KR" sz="1100" dirty="0" smtClean="0">
              <a:solidFill>
                <a:schemeClr val="tx1"/>
              </a:solidFill>
              <a:latin typeface="HY그래픽" pitchFamily="18" charset="-127"/>
              <a:ea typeface="HY그래픽" pitchFamily="18" charset="-127"/>
            </a:endParaRPr>
          </a:p>
          <a:p>
            <a:pPr algn="ctr"/>
            <a:r>
              <a:rPr lang="ko-KR" altLang="en-US" sz="1100" dirty="0" smtClean="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rPr>
              <a:t>아웃</a:t>
            </a:r>
            <a:endParaRPr lang="ko-KR" altLang="en-US" sz="1100" dirty="0">
              <a:solidFill>
                <a:schemeClr val="tx1"/>
              </a:solidFill>
              <a:latin typeface="HY그래픽" pitchFamily="18" charset="-127"/>
              <a:ea typeface="HY그래픽" pitchFamily="18" charset="-127"/>
            </a:endParaRPr>
          </a:p>
        </p:txBody>
      </p:sp>
      <p:sp>
        <p:nvSpPr>
          <p:cNvPr id="146" name="타원 145"/>
          <p:cNvSpPr/>
          <p:nvPr/>
        </p:nvSpPr>
        <p:spPr>
          <a:xfrm>
            <a:off x="5339332" y="1830922"/>
            <a:ext cx="1301678" cy="571468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rPr>
              <a:t>물품 등록</a:t>
            </a:r>
            <a:endParaRPr lang="ko-KR" altLang="en-US" sz="1100" dirty="0">
              <a:solidFill>
                <a:schemeClr val="tx1"/>
              </a:solidFill>
              <a:latin typeface="HY그래픽" pitchFamily="18" charset="-127"/>
              <a:ea typeface="HY그래픽" pitchFamily="18" charset="-127"/>
            </a:endParaRPr>
          </a:p>
        </p:txBody>
      </p:sp>
      <p:cxnSp>
        <p:nvCxnSpPr>
          <p:cNvPr id="148" name="직선 연결선 147"/>
          <p:cNvCxnSpPr>
            <a:stCxn id="141" idx="6"/>
            <a:endCxn id="146" idx="2"/>
          </p:cNvCxnSpPr>
          <p:nvPr/>
        </p:nvCxnSpPr>
        <p:spPr>
          <a:xfrm>
            <a:off x="4939202" y="2116656"/>
            <a:ext cx="400130" cy="1588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연결선 154"/>
          <p:cNvCxnSpPr>
            <a:stCxn id="117" idx="6"/>
            <a:endCxn id="141" idx="2"/>
          </p:cNvCxnSpPr>
          <p:nvPr/>
        </p:nvCxnSpPr>
        <p:spPr>
          <a:xfrm flipV="1">
            <a:off x="3228951" y="2116656"/>
            <a:ext cx="408573" cy="1397030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연결선 157"/>
          <p:cNvCxnSpPr>
            <a:stCxn id="117" idx="6"/>
            <a:endCxn id="142" idx="2"/>
          </p:cNvCxnSpPr>
          <p:nvPr/>
        </p:nvCxnSpPr>
        <p:spPr>
          <a:xfrm>
            <a:off x="3228951" y="3513686"/>
            <a:ext cx="408573" cy="606762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직선 연결선 159"/>
          <p:cNvCxnSpPr>
            <a:stCxn id="117" idx="6"/>
            <a:endCxn id="143" idx="2"/>
          </p:cNvCxnSpPr>
          <p:nvPr/>
        </p:nvCxnSpPr>
        <p:spPr>
          <a:xfrm>
            <a:off x="3228951" y="3513686"/>
            <a:ext cx="408573" cy="1608659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연결선 162"/>
          <p:cNvCxnSpPr>
            <a:stCxn id="105" idx="3"/>
            <a:endCxn id="117" idx="2"/>
          </p:cNvCxnSpPr>
          <p:nvPr/>
        </p:nvCxnSpPr>
        <p:spPr>
          <a:xfrm flipV="1">
            <a:off x="1513128" y="3513686"/>
            <a:ext cx="414145" cy="8439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타원 175"/>
          <p:cNvSpPr/>
          <p:nvPr/>
        </p:nvSpPr>
        <p:spPr>
          <a:xfrm>
            <a:off x="5339332" y="3829082"/>
            <a:ext cx="1301678" cy="571468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rPr>
              <a:t>수정</a:t>
            </a:r>
            <a:r>
              <a:rPr lang="en-US" altLang="ko-KR" sz="1100" dirty="0" smtClean="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rPr>
              <a:t>/</a:t>
            </a:r>
            <a:r>
              <a:rPr lang="ko-KR" altLang="en-US" sz="1100" dirty="0" smtClean="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rPr>
              <a:t>삭제</a:t>
            </a:r>
            <a:r>
              <a:rPr lang="en-US" altLang="ko-KR" sz="1100" dirty="0" smtClean="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rPr>
              <a:t>/</a:t>
            </a:r>
            <a:r>
              <a:rPr lang="ko-KR" altLang="en-US" sz="1100" dirty="0" smtClean="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rPr>
              <a:t>조회</a:t>
            </a:r>
            <a:r>
              <a:rPr lang="en-US" altLang="ko-KR" sz="1100" dirty="0" smtClean="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rPr>
              <a:t>/</a:t>
            </a:r>
            <a:r>
              <a:rPr lang="ko-KR" altLang="en-US" sz="1100" dirty="0" smtClean="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rPr>
              <a:t>등록</a:t>
            </a:r>
            <a:endParaRPr lang="ko-KR" altLang="en-US" sz="1100" dirty="0">
              <a:solidFill>
                <a:schemeClr val="tx1"/>
              </a:solidFill>
              <a:latin typeface="HY그래픽" pitchFamily="18" charset="-127"/>
              <a:ea typeface="HY그래픽" pitchFamily="18" charset="-127"/>
            </a:endParaRPr>
          </a:p>
        </p:txBody>
      </p:sp>
      <p:cxnSp>
        <p:nvCxnSpPr>
          <p:cNvPr id="183" name="직선 연결선 182"/>
          <p:cNvCxnSpPr>
            <a:stCxn id="142" idx="6"/>
            <a:endCxn id="176" idx="2"/>
          </p:cNvCxnSpPr>
          <p:nvPr/>
        </p:nvCxnSpPr>
        <p:spPr>
          <a:xfrm flipV="1">
            <a:off x="4939202" y="4114816"/>
            <a:ext cx="400130" cy="5632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타원 35"/>
          <p:cNvSpPr/>
          <p:nvPr/>
        </p:nvSpPr>
        <p:spPr>
          <a:xfrm>
            <a:off x="3637524" y="2832818"/>
            <a:ext cx="1301678" cy="571468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rPr>
              <a:t>상품리스트</a:t>
            </a:r>
            <a:endParaRPr lang="ko-KR" altLang="en-US" sz="1100" dirty="0">
              <a:solidFill>
                <a:schemeClr val="tx1"/>
              </a:solidFill>
              <a:latin typeface="HY그래픽" pitchFamily="18" charset="-127"/>
              <a:ea typeface="HY그래픽" pitchFamily="18" charset="-127"/>
            </a:endParaRPr>
          </a:p>
        </p:txBody>
      </p:sp>
      <p:cxnSp>
        <p:nvCxnSpPr>
          <p:cNvPr id="37" name="직선 연결선 36"/>
          <p:cNvCxnSpPr>
            <a:stCxn id="117" idx="6"/>
            <a:endCxn id="36" idx="2"/>
          </p:cNvCxnSpPr>
          <p:nvPr/>
        </p:nvCxnSpPr>
        <p:spPr>
          <a:xfrm flipV="1">
            <a:off x="3228951" y="3118552"/>
            <a:ext cx="408573" cy="395134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513107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KakaoTalk_20190116_102348675.jpg"/>
          <p:cNvPicPr>
            <a:picLocks noChangeAspect="1"/>
          </p:cNvPicPr>
          <p:nvPr/>
        </p:nvPicPr>
        <p:blipFill>
          <a:blip r:embed="rId2">
            <a:lum bright="-36000" contrast="-40000"/>
          </a:blip>
          <a:srcRect b="43750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685800" y="558800"/>
            <a:ext cx="10807700" cy="5689600"/>
          </a:xfrm>
          <a:prstGeom prst="rect">
            <a:avLst/>
          </a:prstGeom>
          <a:solidFill>
            <a:schemeClr val="tx1">
              <a:alpha val="51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600200" y="2828836"/>
            <a:ext cx="9169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600" dirty="0" smtClean="0">
                <a:solidFill>
                  <a:schemeClr val="bg1"/>
                </a:solidFill>
                <a:latin typeface="HY크리스탈M" pitchFamily="18" charset="-127"/>
                <a:ea typeface="HY크리스탈M" pitchFamily="18" charset="-127"/>
              </a:rPr>
              <a:t>개체 관계도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10441204" y="-3161"/>
            <a:ext cx="845468" cy="36000"/>
          </a:xfrm>
          <a:prstGeom prst="rect">
            <a:avLst/>
          </a:prstGeom>
          <a:solidFill>
            <a:srgbClr val="E8EF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-1409700" y="4312710"/>
            <a:ext cx="630770" cy="1896532"/>
          </a:xfrm>
          <a:prstGeom prst="rect">
            <a:avLst/>
          </a:prstGeom>
          <a:solidFill>
            <a:srgbClr val="E8EF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-1975063" y="-200055"/>
            <a:ext cx="29218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</a:rPr>
              <a:t>UI </a:t>
            </a:r>
            <a:r>
              <a:rPr lang="ko-KR" altLang="en-US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</a:rPr>
              <a:t>및 기능 소개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-13118" y="0"/>
            <a:ext cx="12205118" cy="901356"/>
          </a:xfrm>
          <a:prstGeom prst="rect">
            <a:avLst/>
          </a:prstGeom>
          <a:gradFill flip="none" rotWithShape="1">
            <a:gsLst>
              <a:gs pos="0">
                <a:srgbClr val="333F50">
                  <a:shade val="30000"/>
                  <a:satMod val="115000"/>
                </a:srgbClr>
              </a:gs>
              <a:gs pos="50000">
                <a:srgbClr val="333F50">
                  <a:shade val="67500"/>
                  <a:satMod val="115000"/>
                </a:srgbClr>
              </a:gs>
              <a:gs pos="100000">
                <a:srgbClr val="333F5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385778" y="0"/>
            <a:ext cx="33386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</a:rPr>
              <a:t>개체 관계도</a:t>
            </a:r>
            <a:endParaRPr lang="ko-KR" altLang="en-US" sz="2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001625" y="4014601"/>
            <a:ext cx="3371848" cy="37436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768917" y="1984375"/>
            <a:ext cx="12763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/>
          <a:srcRect l="1825"/>
          <a:stretch>
            <a:fillRect/>
          </a:stretch>
        </p:blipFill>
        <p:spPr bwMode="auto">
          <a:xfrm>
            <a:off x="13713245" y="2508252"/>
            <a:ext cx="1206190" cy="3407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양쪽 모서리가 둥근 사각형 6"/>
          <p:cNvSpPr/>
          <p:nvPr/>
        </p:nvSpPr>
        <p:spPr>
          <a:xfrm rot="5400000">
            <a:off x="3342376" y="-2053005"/>
            <a:ext cx="5578157" cy="11744325"/>
          </a:xfrm>
          <a:prstGeom prst="round2SameRect">
            <a:avLst>
              <a:gd name="adj1" fmla="val 3837"/>
              <a:gd name="adj2" fmla="val 0"/>
            </a:avLst>
          </a:prstGeom>
          <a:solidFill>
            <a:srgbClr val="F2F5F6"/>
          </a:solidFill>
          <a:ln>
            <a:solidFill>
              <a:srgbClr val="333F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solidFill>
                <a:prstClr val="white"/>
              </a:solidFill>
            </a:endParaRPr>
          </a:p>
        </p:txBody>
      </p:sp>
      <p:sp>
        <p:nvSpPr>
          <p:cNvPr id="152" name="직사각형 151"/>
          <p:cNvSpPr/>
          <p:nvPr/>
        </p:nvSpPr>
        <p:spPr>
          <a:xfrm>
            <a:off x="-1183265" y="228600"/>
            <a:ext cx="3735965" cy="3771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05</a:t>
            </a:r>
            <a:endParaRPr lang="ko-KR" altLang="en-US" sz="8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2" name="순서도: 판단 61"/>
          <p:cNvSpPr/>
          <p:nvPr/>
        </p:nvSpPr>
        <p:spPr>
          <a:xfrm>
            <a:off x="-1800225" y="1104900"/>
            <a:ext cx="1457325" cy="6858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장바구니</a:t>
            </a:r>
            <a:endParaRPr lang="ko-KR" altLang="en-US" dirty="0"/>
          </a:p>
        </p:txBody>
      </p:sp>
      <p:sp>
        <p:nvSpPr>
          <p:cNvPr id="64" name="순서도: 판단 63"/>
          <p:cNvSpPr/>
          <p:nvPr/>
        </p:nvSpPr>
        <p:spPr>
          <a:xfrm>
            <a:off x="-1819275" y="2571750"/>
            <a:ext cx="1457325" cy="6858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상품</a:t>
            </a:r>
            <a:endParaRPr lang="ko-KR" altLang="en-US" dirty="0"/>
          </a:p>
        </p:txBody>
      </p:sp>
      <p:sp>
        <p:nvSpPr>
          <p:cNvPr id="66" name="순서도: 판단 65"/>
          <p:cNvSpPr/>
          <p:nvPr/>
        </p:nvSpPr>
        <p:spPr>
          <a:xfrm>
            <a:off x="-1809750" y="1847850"/>
            <a:ext cx="1457325" cy="6858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구매기록</a:t>
            </a:r>
            <a:endParaRPr lang="ko-KR" altLang="en-US" dirty="0"/>
          </a:p>
        </p:txBody>
      </p:sp>
      <p:sp>
        <p:nvSpPr>
          <p:cNvPr id="60" name="직사각형 59"/>
          <p:cNvSpPr/>
          <p:nvPr/>
        </p:nvSpPr>
        <p:spPr>
          <a:xfrm>
            <a:off x="10300108" y="4340304"/>
            <a:ext cx="1111010" cy="4329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</a:rPr>
              <a:t>게시판</a:t>
            </a:r>
            <a:endParaRPr lang="ko-KR" altLang="en-US" sz="1200" dirty="0">
              <a:ln>
                <a:solidFill>
                  <a:schemeClr val="bg1">
                    <a:alpha val="0"/>
                  </a:schemeClr>
                </a:solidFill>
              </a:ln>
            </a:endParaRPr>
          </a:p>
        </p:txBody>
      </p:sp>
      <p:sp>
        <p:nvSpPr>
          <p:cNvPr id="70" name="타원 69"/>
          <p:cNvSpPr/>
          <p:nvPr/>
        </p:nvSpPr>
        <p:spPr>
          <a:xfrm>
            <a:off x="10013888" y="4850860"/>
            <a:ext cx="841427" cy="427824"/>
          </a:xfrm>
          <a:prstGeom prst="ellipse">
            <a:avLst/>
          </a:prstGeom>
          <a:solidFill>
            <a:srgbClr val="FB614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ln>
                  <a:solidFill>
                    <a:schemeClr val="bg1">
                      <a:alpha val="0"/>
                    </a:schemeClr>
                  </a:solidFill>
                </a:ln>
              </a:rPr>
              <a:t>게시판 넘버</a:t>
            </a:r>
            <a:endParaRPr lang="ko-KR" altLang="en-US" sz="1050" dirty="0">
              <a:ln>
                <a:solidFill>
                  <a:schemeClr val="bg1">
                    <a:alpha val="0"/>
                  </a:schemeClr>
                </a:solidFill>
              </a:ln>
            </a:endParaRPr>
          </a:p>
        </p:txBody>
      </p:sp>
      <p:sp>
        <p:nvSpPr>
          <p:cNvPr id="71" name="타원 70"/>
          <p:cNvSpPr/>
          <p:nvPr/>
        </p:nvSpPr>
        <p:spPr>
          <a:xfrm>
            <a:off x="10855315" y="4850860"/>
            <a:ext cx="841427" cy="4278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ln>
                  <a:solidFill>
                    <a:schemeClr val="bg1">
                      <a:alpha val="0"/>
                    </a:schemeClr>
                  </a:solidFill>
                </a:ln>
              </a:rPr>
              <a:t>제목</a:t>
            </a:r>
            <a:endParaRPr lang="ko-KR" altLang="en-US" sz="1050" dirty="0">
              <a:ln>
                <a:solidFill>
                  <a:schemeClr val="bg1">
                    <a:alpha val="0"/>
                  </a:schemeClr>
                </a:solidFill>
              </a:ln>
            </a:endParaRPr>
          </a:p>
        </p:txBody>
      </p:sp>
      <p:sp>
        <p:nvSpPr>
          <p:cNvPr id="72" name="타원 71"/>
          <p:cNvSpPr/>
          <p:nvPr/>
        </p:nvSpPr>
        <p:spPr>
          <a:xfrm>
            <a:off x="10013888" y="5275658"/>
            <a:ext cx="841427" cy="4278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ln>
                  <a:solidFill>
                    <a:schemeClr val="bg1">
                      <a:alpha val="0"/>
                    </a:schemeClr>
                  </a:solidFill>
                </a:ln>
              </a:rPr>
              <a:t>내용</a:t>
            </a:r>
            <a:endParaRPr lang="ko-KR" altLang="en-US" sz="1050" dirty="0">
              <a:ln>
                <a:solidFill>
                  <a:schemeClr val="bg1">
                    <a:alpha val="0"/>
                  </a:schemeClr>
                </a:solidFill>
              </a:ln>
            </a:endParaRPr>
          </a:p>
        </p:txBody>
      </p:sp>
      <p:sp>
        <p:nvSpPr>
          <p:cNvPr id="73" name="타원 72"/>
          <p:cNvSpPr/>
          <p:nvPr/>
        </p:nvSpPr>
        <p:spPr>
          <a:xfrm>
            <a:off x="10855315" y="5275658"/>
            <a:ext cx="841427" cy="4278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ln>
                  <a:solidFill>
                    <a:schemeClr val="bg1">
                      <a:alpha val="0"/>
                    </a:schemeClr>
                  </a:solidFill>
                </a:ln>
              </a:rPr>
              <a:t>글쓴이</a:t>
            </a:r>
            <a:endParaRPr lang="ko-KR" altLang="en-US" sz="1050" dirty="0">
              <a:ln>
                <a:solidFill>
                  <a:schemeClr val="bg1">
                    <a:alpha val="0"/>
                  </a:schemeClr>
                </a:solidFill>
              </a:ln>
            </a:endParaRPr>
          </a:p>
        </p:txBody>
      </p:sp>
      <p:sp>
        <p:nvSpPr>
          <p:cNvPr id="78" name="타원 77"/>
          <p:cNvSpPr/>
          <p:nvPr/>
        </p:nvSpPr>
        <p:spPr>
          <a:xfrm>
            <a:off x="10013888" y="5700457"/>
            <a:ext cx="841427" cy="4278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ln>
                  <a:solidFill>
                    <a:schemeClr val="bg1">
                      <a:alpha val="0"/>
                    </a:schemeClr>
                  </a:solidFill>
                </a:ln>
              </a:rPr>
              <a:t>날짜</a:t>
            </a:r>
            <a:endParaRPr lang="ko-KR" altLang="en-US" sz="1050" dirty="0">
              <a:ln>
                <a:solidFill>
                  <a:schemeClr val="bg1">
                    <a:alpha val="0"/>
                  </a:schemeClr>
                </a:solidFill>
              </a:ln>
            </a:endParaRPr>
          </a:p>
        </p:txBody>
      </p:sp>
      <p:sp>
        <p:nvSpPr>
          <p:cNvPr id="79" name="타원 78"/>
          <p:cNvSpPr/>
          <p:nvPr/>
        </p:nvSpPr>
        <p:spPr>
          <a:xfrm>
            <a:off x="10855315" y="5700457"/>
            <a:ext cx="841427" cy="4278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ln>
                  <a:solidFill>
                    <a:schemeClr val="bg1">
                      <a:alpha val="0"/>
                    </a:schemeClr>
                  </a:solidFill>
                </a:ln>
              </a:rPr>
              <a:t>조회수</a:t>
            </a:r>
            <a:endParaRPr lang="ko-KR" altLang="en-US" sz="1050" dirty="0">
              <a:ln>
                <a:solidFill>
                  <a:schemeClr val="bg1">
                    <a:alpha val="0"/>
                  </a:schemeClr>
                </a:solidFill>
              </a:ln>
            </a:endParaRPr>
          </a:p>
        </p:txBody>
      </p:sp>
      <p:sp>
        <p:nvSpPr>
          <p:cNvPr id="81" name="타원 80"/>
          <p:cNvSpPr/>
          <p:nvPr/>
        </p:nvSpPr>
        <p:spPr>
          <a:xfrm>
            <a:off x="10013888" y="6125255"/>
            <a:ext cx="841427" cy="4278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</a:rPr>
              <a:t>게시글</a:t>
            </a:r>
            <a:r>
              <a:rPr lang="ko-KR" altLang="en-US" sz="1050" dirty="0" smtClean="0">
                <a:ln>
                  <a:solidFill>
                    <a:schemeClr val="bg1">
                      <a:alpha val="0"/>
                    </a:schemeClr>
                  </a:solidFill>
                </a:ln>
              </a:rPr>
              <a:t> 노출</a:t>
            </a:r>
            <a:endParaRPr lang="en-US" altLang="ko-KR" sz="1050" dirty="0" smtClean="0">
              <a:ln>
                <a:solidFill>
                  <a:schemeClr val="bg1">
                    <a:alpha val="0"/>
                  </a:schemeClr>
                </a:solidFill>
              </a:ln>
            </a:endParaRPr>
          </a:p>
          <a:p>
            <a:pPr algn="ctr"/>
            <a:r>
              <a:rPr lang="ko-KR" altLang="en-US" sz="1050" dirty="0" smtClean="0">
                <a:ln>
                  <a:solidFill>
                    <a:schemeClr val="bg1">
                      <a:alpha val="0"/>
                    </a:schemeClr>
                  </a:solidFill>
                </a:ln>
              </a:rPr>
              <a:t>여부</a:t>
            </a:r>
            <a:endParaRPr lang="ko-KR" altLang="en-US" sz="1050" dirty="0">
              <a:ln>
                <a:solidFill>
                  <a:schemeClr val="bg1">
                    <a:alpha val="0"/>
                  </a:schemeClr>
                </a:solidFill>
              </a:ln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912106" y="3013537"/>
            <a:ext cx="1111012" cy="4329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</a:rPr>
              <a:t>카테고리</a:t>
            </a:r>
            <a:endParaRPr lang="ko-KR" altLang="en-US" sz="1200" dirty="0">
              <a:ln>
                <a:solidFill>
                  <a:schemeClr val="bg1">
                    <a:alpha val="0"/>
                  </a:schemeClr>
                </a:solidFill>
              </a:ln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618015" y="2471343"/>
            <a:ext cx="841428" cy="4278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</a:rPr>
              <a:t>카테</a:t>
            </a:r>
            <a:endParaRPr lang="en-US" altLang="ko-KR" sz="1050" dirty="0" smtClean="0">
              <a:ln>
                <a:solidFill>
                  <a:schemeClr val="bg1">
                    <a:alpha val="0"/>
                  </a:schemeClr>
                </a:solidFill>
              </a:ln>
            </a:endParaRPr>
          </a:p>
          <a:p>
            <a:pPr algn="ctr"/>
            <a:r>
              <a:rPr lang="ko-KR" altLang="en-US" sz="1050" dirty="0" smtClean="0">
                <a:ln>
                  <a:solidFill>
                    <a:schemeClr val="bg1">
                      <a:alpha val="0"/>
                    </a:schemeClr>
                  </a:solidFill>
                </a:ln>
              </a:rPr>
              <a:t>고리</a:t>
            </a:r>
            <a:endParaRPr lang="en-US" altLang="ko-KR" sz="1050" dirty="0" smtClean="0">
              <a:ln>
                <a:solidFill>
                  <a:schemeClr val="bg1">
                    <a:alpha val="0"/>
                  </a:schemeClr>
                </a:solidFill>
              </a:ln>
            </a:endParaRPr>
          </a:p>
          <a:p>
            <a:pPr algn="ctr"/>
            <a:r>
              <a:rPr lang="ko-KR" altLang="en-US" sz="1050" dirty="0" smtClean="0">
                <a:ln>
                  <a:solidFill>
                    <a:schemeClr val="bg1">
                      <a:alpha val="0"/>
                    </a:schemeClr>
                  </a:solidFill>
                </a:ln>
              </a:rPr>
              <a:t>이름</a:t>
            </a:r>
            <a:endParaRPr lang="en-US" altLang="ko-KR" sz="1050" dirty="0" smtClean="0">
              <a:ln>
                <a:solidFill>
                  <a:schemeClr val="bg1">
                    <a:alpha val="0"/>
                  </a:schemeClr>
                </a:solidFill>
              </a:ln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1459443" y="2471343"/>
            <a:ext cx="841428" cy="427825"/>
          </a:xfrm>
          <a:prstGeom prst="ellipse">
            <a:avLst/>
          </a:prstGeom>
          <a:solidFill>
            <a:srgbClr val="FB614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</a:rPr>
              <a:t>카테</a:t>
            </a:r>
            <a:endParaRPr lang="en-US" altLang="ko-KR" sz="1050" dirty="0" smtClean="0">
              <a:ln>
                <a:solidFill>
                  <a:schemeClr val="bg1">
                    <a:alpha val="0"/>
                  </a:schemeClr>
                </a:solidFill>
              </a:ln>
            </a:endParaRPr>
          </a:p>
          <a:p>
            <a:pPr algn="ctr"/>
            <a:r>
              <a:rPr lang="ko-KR" altLang="en-US" sz="1050" dirty="0" smtClean="0">
                <a:ln>
                  <a:solidFill>
                    <a:schemeClr val="bg1">
                      <a:alpha val="0"/>
                    </a:schemeClr>
                  </a:solidFill>
                </a:ln>
              </a:rPr>
              <a:t>고리</a:t>
            </a:r>
            <a:endParaRPr lang="en-US" altLang="ko-KR" sz="1050" dirty="0" smtClean="0">
              <a:ln>
                <a:solidFill>
                  <a:schemeClr val="bg1">
                    <a:alpha val="0"/>
                  </a:schemeClr>
                </a:solidFill>
              </a:ln>
            </a:endParaRPr>
          </a:p>
          <a:p>
            <a:pPr algn="ctr"/>
            <a:r>
              <a:rPr lang="ko-KR" altLang="en-US" sz="1050" dirty="0" smtClean="0">
                <a:ln>
                  <a:solidFill>
                    <a:schemeClr val="bg1">
                      <a:alpha val="0"/>
                    </a:schemeClr>
                  </a:solidFill>
                </a:ln>
              </a:rPr>
              <a:t>아이디</a:t>
            </a:r>
            <a:endParaRPr lang="ko-KR" altLang="en-US" sz="1050" dirty="0">
              <a:ln>
                <a:solidFill>
                  <a:schemeClr val="bg1">
                    <a:alpha val="0"/>
                  </a:schemeClr>
                </a:solidFill>
              </a:ln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1464550" y="4331878"/>
            <a:ext cx="1111011" cy="4329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</a:rPr>
              <a:t>장바구니</a:t>
            </a:r>
            <a:endParaRPr lang="ko-KR" altLang="en-US" sz="1200" dirty="0">
              <a:ln>
                <a:solidFill>
                  <a:schemeClr val="bg1">
                    <a:alpha val="0"/>
                  </a:schemeClr>
                </a:solidFill>
              </a:ln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2037279" y="5699612"/>
            <a:ext cx="841427" cy="4278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ln>
                  <a:solidFill>
                    <a:schemeClr val="bg1">
                      <a:alpha val="0"/>
                    </a:schemeClr>
                  </a:solidFill>
                </a:ln>
              </a:rPr>
              <a:t>상품</a:t>
            </a:r>
            <a:endParaRPr lang="en-US" altLang="ko-KR" sz="1050" dirty="0" smtClean="0">
              <a:ln>
                <a:solidFill>
                  <a:schemeClr val="bg1">
                    <a:alpha val="0"/>
                  </a:schemeClr>
                </a:solidFill>
              </a:ln>
            </a:endParaRPr>
          </a:p>
          <a:p>
            <a:pPr algn="ctr"/>
            <a:r>
              <a:rPr lang="ko-KR" altLang="en-US" sz="1050" dirty="0" smtClean="0">
                <a:ln>
                  <a:solidFill>
                    <a:schemeClr val="bg1">
                      <a:alpha val="0"/>
                    </a:schemeClr>
                  </a:solidFill>
                </a:ln>
              </a:rPr>
              <a:t>옵션</a:t>
            </a:r>
            <a:endParaRPr lang="ko-KR" altLang="en-US" sz="1050" dirty="0">
              <a:ln>
                <a:solidFill>
                  <a:schemeClr val="bg1">
                    <a:alpha val="0"/>
                  </a:schemeClr>
                </a:solidFill>
              </a:ln>
            </a:endParaRPr>
          </a:p>
        </p:txBody>
      </p:sp>
      <p:sp>
        <p:nvSpPr>
          <p:cNvPr id="55" name="타원 54"/>
          <p:cNvSpPr/>
          <p:nvPr/>
        </p:nvSpPr>
        <p:spPr>
          <a:xfrm>
            <a:off x="1170455" y="4837476"/>
            <a:ext cx="841427" cy="4278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ln>
                  <a:solidFill>
                    <a:schemeClr val="bg1">
                      <a:alpha val="0"/>
                    </a:schemeClr>
                  </a:solidFill>
                </a:ln>
              </a:rPr>
              <a:t>상품</a:t>
            </a:r>
            <a:endParaRPr lang="en-US" altLang="ko-KR" sz="1050" dirty="0" smtClean="0">
              <a:ln>
                <a:solidFill>
                  <a:schemeClr val="bg1">
                    <a:alpha val="0"/>
                  </a:schemeClr>
                </a:solidFill>
              </a:ln>
            </a:endParaRPr>
          </a:p>
          <a:p>
            <a:pPr algn="ctr"/>
            <a:r>
              <a:rPr lang="ko-KR" altLang="en-US" sz="1050" dirty="0" smtClean="0">
                <a:ln>
                  <a:solidFill>
                    <a:schemeClr val="bg1">
                      <a:alpha val="0"/>
                    </a:schemeClr>
                  </a:solidFill>
                </a:ln>
              </a:rPr>
              <a:t>수량</a:t>
            </a:r>
            <a:endParaRPr lang="ko-KR" altLang="en-US" sz="1050" dirty="0">
              <a:ln>
                <a:solidFill>
                  <a:schemeClr val="bg1">
                    <a:alpha val="0"/>
                  </a:schemeClr>
                </a:solidFill>
              </a:ln>
            </a:endParaRPr>
          </a:p>
        </p:txBody>
      </p:sp>
      <p:sp>
        <p:nvSpPr>
          <p:cNvPr id="57" name="타원 56"/>
          <p:cNvSpPr/>
          <p:nvPr/>
        </p:nvSpPr>
        <p:spPr>
          <a:xfrm>
            <a:off x="2011880" y="4837476"/>
            <a:ext cx="841427" cy="427824"/>
          </a:xfrm>
          <a:prstGeom prst="ellipse">
            <a:avLst/>
          </a:prstGeom>
          <a:solidFill>
            <a:srgbClr val="FB614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ln>
                  <a:solidFill>
                    <a:schemeClr val="bg1">
                      <a:alpha val="0"/>
                    </a:schemeClr>
                  </a:solidFill>
                </a:ln>
              </a:rPr>
              <a:t>멤버</a:t>
            </a:r>
            <a:endParaRPr lang="en-US" altLang="ko-KR" sz="1050" dirty="0" smtClean="0">
              <a:ln>
                <a:solidFill>
                  <a:schemeClr val="bg1">
                    <a:alpha val="0"/>
                  </a:schemeClr>
                </a:solidFill>
              </a:ln>
            </a:endParaRPr>
          </a:p>
          <a:p>
            <a:pPr algn="ctr"/>
            <a:r>
              <a:rPr lang="ko-KR" altLang="en-US" sz="1050" dirty="0" smtClean="0">
                <a:ln>
                  <a:solidFill>
                    <a:schemeClr val="bg1">
                      <a:alpha val="0"/>
                    </a:schemeClr>
                  </a:solidFill>
                </a:ln>
              </a:rPr>
              <a:t>아이디</a:t>
            </a:r>
            <a:endParaRPr lang="ko-KR" altLang="en-US" sz="1050" dirty="0">
              <a:ln>
                <a:solidFill>
                  <a:schemeClr val="bg1">
                    <a:alpha val="0"/>
                  </a:schemeClr>
                </a:solidFill>
              </a:ln>
            </a:endParaRPr>
          </a:p>
        </p:txBody>
      </p:sp>
      <p:sp>
        <p:nvSpPr>
          <p:cNvPr id="58" name="타원 57"/>
          <p:cNvSpPr/>
          <p:nvPr/>
        </p:nvSpPr>
        <p:spPr>
          <a:xfrm>
            <a:off x="1170454" y="5262274"/>
            <a:ext cx="841427" cy="4278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</a:rPr>
              <a:t>카테</a:t>
            </a:r>
            <a:endParaRPr lang="en-US" altLang="ko-KR" sz="1050" dirty="0" smtClean="0">
              <a:ln>
                <a:solidFill>
                  <a:schemeClr val="bg1">
                    <a:alpha val="0"/>
                  </a:schemeClr>
                </a:solidFill>
              </a:ln>
            </a:endParaRPr>
          </a:p>
          <a:p>
            <a:pPr algn="ctr"/>
            <a:r>
              <a:rPr lang="ko-KR" altLang="en-US" sz="1050" dirty="0" smtClean="0">
                <a:ln>
                  <a:solidFill>
                    <a:schemeClr val="bg1">
                      <a:alpha val="0"/>
                    </a:schemeClr>
                  </a:solidFill>
                </a:ln>
              </a:rPr>
              <a:t>고리</a:t>
            </a:r>
            <a:endParaRPr lang="en-US" altLang="ko-KR" sz="1050" dirty="0" smtClean="0">
              <a:ln>
                <a:solidFill>
                  <a:schemeClr val="bg1">
                    <a:alpha val="0"/>
                  </a:schemeClr>
                </a:solidFill>
              </a:ln>
            </a:endParaRPr>
          </a:p>
          <a:p>
            <a:pPr algn="ctr"/>
            <a:r>
              <a:rPr lang="ko-KR" altLang="en-US" sz="1050" dirty="0" smtClean="0">
                <a:ln>
                  <a:solidFill>
                    <a:schemeClr val="bg1">
                      <a:alpha val="0"/>
                    </a:schemeClr>
                  </a:solidFill>
                </a:ln>
              </a:rPr>
              <a:t>아이디</a:t>
            </a:r>
            <a:endParaRPr lang="ko-KR" altLang="en-US" sz="1050" dirty="0">
              <a:ln>
                <a:solidFill>
                  <a:schemeClr val="bg1">
                    <a:alpha val="0"/>
                  </a:schemeClr>
                </a:solidFill>
              </a:ln>
            </a:endParaRPr>
          </a:p>
        </p:txBody>
      </p:sp>
      <p:sp>
        <p:nvSpPr>
          <p:cNvPr id="61" name="타원 60"/>
          <p:cNvSpPr/>
          <p:nvPr/>
        </p:nvSpPr>
        <p:spPr>
          <a:xfrm>
            <a:off x="2011880" y="5262275"/>
            <a:ext cx="841427" cy="4278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ln>
                  <a:solidFill>
                    <a:schemeClr val="bg1">
                      <a:alpha val="0"/>
                    </a:schemeClr>
                  </a:solidFill>
                </a:ln>
              </a:rPr>
              <a:t>상품</a:t>
            </a:r>
            <a:endParaRPr lang="en-US" altLang="ko-KR" sz="1050" dirty="0" smtClean="0">
              <a:ln>
                <a:solidFill>
                  <a:schemeClr val="bg1">
                    <a:alpha val="0"/>
                  </a:schemeClr>
                </a:solidFill>
              </a:ln>
            </a:endParaRPr>
          </a:p>
          <a:p>
            <a:pPr algn="ctr"/>
            <a:r>
              <a:rPr lang="ko-KR" altLang="en-US" sz="1050" dirty="0" smtClean="0">
                <a:ln>
                  <a:solidFill>
                    <a:schemeClr val="bg1">
                      <a:alpha val="0"/>
                    </a:schemeClr>
                  </a:solidFill>
                </a:ln>
              </a:rPr>
              <a:t>아이디</a:t>
            </a:r>
            <a:endParaRPr lang="ko-KR" altLang="en-US" sz="1050" dirty="0">
              <a:ln>
                <a:solidFill>
                  <a:schemeClr val="bg1">
                    <a:alpha val="0"/>
                  </a:schemeClr>
                </a:solidFill>
              </a:ln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3921996" y="3009239"/>
            <a:ext cx="1111011" cy="4329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</a:rPr>
              <a:t>상품</a:t>
            </a:r>
            <a:endParaRPr lang="en-US" altLang="ko-KR" sz="1200" dirty="0" smtClean="0">
              <a:ln>
                <a:solidFill>
                  <a:schemeClr val="bg1">
                    <a:alpha val="0"/>
                  </a:schemeClr>
                </a:solidFill>
              </a:ln>
            </a:endParaRPr>
          </a:p>
        </p:txBody>
      </p:sp>
      <p:sp>
        <p:nvSpPr>
          <p:cNvPr id="99" name="타원 98"/>
          <p:cNvSpPr/>
          <p:nvPr/>
        </p:nvSpPr>
        <p:spPr>
          <a:xfrm>
            <a:off x="5304602" y="1601689"/>
            <a:ext cx="841428" cy="4278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ln>
                  <a:solidFill>
                    <a:schemeClr val="bg1">
                      <a:alpha val="0"/>
                    </a:schemeClr>
                  </a:solidFill>
                </a:ln>
              </a:rPr>
              <a:t>상품</a:t>
            </a:r>
            <a:endParaRPr lang="en-US" altLang="ko-KR" sz="1050" dirty="0" smtClean="0">
              <a:ln>
                <a:solidFill>
                  <a:schemeClr val="bg1">
                    <a:alpha val="0"/>
                  </a:schemeClr>
                </a:solidFill>
              </a:ln>
            </a:endParaRPr>
          </a:p>
          <a:p>
            <a:pPr algn="ctr"/>
            <a:r>
              <a:rPr lang="ko-KR" altLang="en-US" sz="1050" dirty="0" smtClean="0">
                <a:ln>
                  <a:solidFill>
                    <a:schemeClr val="bg1">
                      <a:alpha val="0"/>
                    </a:schemeClr>
                  </a:solidFill>
                </a:ln>
              </a:rPr>
              <a:t>아이디</a:t>
            </a:r>
            <a:endParaRPr lang="ko-KR" altLang="en-US" sz="1050" dirty="0">
              <a:ln>
                <a:solidFill>
                  <a:schemeClr val="bg1">
                    <a:alpha val="0"/>
                  </a:schemeClr>
                </a:solidFill>
              </a:ln>
            </a:endParaRPr>
          </a:p>
        </p:txBody>
      </p:sp>
      <p:sp>
        <p:nvSpPr>
          <p:cNvPr id="128" name="타원 127"/>
          <p:cNvSpPr/>
          <p:nvPr/>
        </p:nvSpPr>
        <p:spPr>
          <a:xfrm>
            <a:off x="5316296" y="2456804"/>
            <a:ext cx="841428" cy="4278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ln>
                  <a:solidFill>
                    <a:schemeClr val="bg1">
                      <a:alpha val="0"/>
                    </a:schemeClr>
                  </a:solidFill>
                </a:ln>
              </a:rPr>
              <a:t>상품</a:t>
            </a:r>
            <a:endParaRPr lang="en-US" altLang="ko-KR" sz="1050" dirty="0" smtClean="0">
              <a:ln>
                <a:solidFill>
                  <a:schemeClr val="bg1">
                    <a:alpha val="0"/>
                  </a:schemeClr>
                </a:solidFill>
              </a:ln>
            </a:endParaRPr>
          </a:p>
          <a:p>
            <a:pPr algn="ctr"/>
            <a:r>
              <a:rPr lang="ko-KR" altLang="en-US" sz="105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</a:rPr>
              <a:t>배송비</a:t>
            </a:r>
            <a:endParaRPr lang="ko-KR" altLang="en-US" sz="1050" dirty="0">
              <a:ln>
                <a:solidFill>
                  <a:schemeClr val="bg1">
                    <a:alpha val="0"/>
                  </a:schemeClr>
                </a:solidFill>
              </a:ln>
            </a:endParaRPr>
          </a:p>
        </p:txBody>
      </p:sp>
      <p:sp>
        <p:nvSpPr>
          <p:cNvPr id="96" name="타원 95"/>
          <p:cNvSpPr/>
          <p:nvPr/>
        </p:nvSpPr>
        <p:spPr>
          <a:xfrm>
            <a:off x="3619736" y="1196737"/>
            <a:ext cx="841428" cy="4278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ln>
                  <a:solidFill>
                    <a:schemeClr val="bg1">
                      <a:alpha val="0"/>
                    </a:schemeClr>
                  </a:solidFill>
                </a:ln>
              </a:rPr>
              <a:t>상품</a:t>
            </a:r>
            <a:endParaRPr lang="en-US" altLang="ko-KR" sz="1050" dirty="0" smtClean="0">
              <a:ln>
                <a:solidFill>
                  <a:schemeClr val="bg1">
                    <a:alpha val="0"/>
                  </a:schemeClr>
                </a:solidFill>
              </a:ln>
            </a:endParaRPr>
          </a:p>
          <a:p>
            <a:pPr algn="ctr"/>
            <a:r>
              <a:rPr lang="ko-KR" altLang="en-US" sz="1050" dirty="0" smtClean="0">
                <a:ln>
                  <a:solidFill>
                    <a:schemeClr val="bg1">
                      <a:alpha val="0"/>
                    </a:schemeClr>
                  </a:solidFill>
                </a:ln>
              </a:rPr>
              <a:t>등록일</a:t>
            </a:r>
            <a:endParaRPr lang="ko-KR" altLang="en-US" sz="1050" dirty="0">
              <a:ln>
                <a:solidFill>
                  <a:schemeClr val="bg1">
                    <a:alpha val="0"/>
                  </a:schemeClr>
                </a:solidFill>
              </a:ln>
            </a:endParaRPr>
          </a:p>
        </p:txBody>
      </p:sp>
      <p:sp>
        <p:nvSpPr>
          <p:cNvPr id="98" name="타원 97"/>
          <p:cNvSpPr/>
          <p:nvPr/>
        </p:nvSpPr>
        <p:spPr>
          <a:xfrm>
            <a:off x="4461164" y="1196737"/>
            <a:ext cx="841428" cy="4278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ln>
                  <a:solidFill>
                    <a:schemeClr val="bg1">
                      <a:alpha val="0"/>
                    </a:schemeClr>
                  </a:solidFill>
                </a:ln>
              </a:rPr>
              <a:t>상품</a:t>
            </a:r>
            <a:endParaRPr lang="en-US" altLang="ko-KR" sz="1050" dirty="0" smtClean="0">
              <a:ln>
                <a:solidFill>
                  <a:schemeClr val="bg1">
                    <a:alpha val="0"/>
                  </a:schemeClr>
                </a:solidFill>
              </a:ln>
            </a:endParaRPr>
          </a:p>
          <a:p>
            <a:pPr algn="ctr"/>
            <a:r>
              <a:rPr lang="ko-KR" altLang="en-US" sz="1050" dirty="0" smtClean="0">
                <a:ln>
                  <a:solidFill>
                    <a:schemeClr val="bg1">
                      <a:alpha val="0"/>
                    </a:schemeClr>
                  </a:solidFill>
                </a:ln>
              </a:rPr>
              <a:t>재고</a:t>
            </a:r>
            <a:endParaRPr lang="ko-KR" altLang="en-US" sz="1050" dirty="0">
              <a:ln>
                <a:solidFill>
                  <a:schemeClr val="bg1">
                    <a:alpha val="0"/>
                  </a:schemeClr>
                </a:solidFill>
              </a:ln>
            </a:endParaRPr>
          </a:p>
        </p:txBody>
      </p:sp>
      <p:sp>
        <p:nvSpPr>
          <p:cNvPr id="93" name="타원 92"/>
          <p:cNvSpPr/>
          <p:nvPr/>
        </p:nvSpPr>
        <p:spPr>
          <a:xfrm>
            <a:off x="3619736" y="1621535"/>
            <a:ext cx="841428" cy="4278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ln>
                  <a:solidFill>
                    <a:schemeClr val="bg1">
                      <a:alpha val="0"/>
                    </a:schemeClr>
                  </a:solidFill>
                </a:ln>
              </a:rPr>
              <a:t>상품</a:t>
            </a:r>
            <a:endParaRPr lang="en-US" altLang="ko-KR" sz="1050" dirty="0" smtClean="0">
              <a:ln>
                <a:solidFill>
                  <a:schemeClr val="bg1">
                    <a:alpha val="0"/>
                  </a:schemeClr>
                </a:solidFill>
              </a:ln>
            </a:endParaRPr>
          </a:p>
          <a:p>
            <a:pPr algn="ctr"/>
            <a:r>
              <a:rPr lang="ko-KR" altLang="en-US" sz="1050" dirty="0" smtClean="0">
                <a:ln>
                  <a:solidFill>
                    <a:schemeClr val="bg1">
                      <a:alpha val="0"/>
                    </a:schemeClr>
                  </a:solidFill>
                </a:ln>
              </a:rPr>
              <a:t>이름</a:t>
            </a:r>
            <a:endParaRPr lang="ko-KR" altLang="en-US" sz="1050" dirty="0">
              <a:ln>
                <a:solidFill>
                  <a:schemeClr val="bg1">
                    <a:alpha val="0"/>
                  </a:schemeClr>
                </a:solidFill>
              </a:ln>
            </a:endParaRPr>
          </a:p>
        </p:txBody>
      </p:sp>
      <p:sp>
        <p:nvSpPr>
          <p:cNvPr id="95" name="타원 94"/>
          <p:cNvSpPr/>
          <p:nvPr/>
        </p:nvSpPr>
        <p:spPr>
          <a:xfrm>
            <a:off x="4461164" y="1621535"/>
            <a:ext cx="841428" cy="4278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ln>
                  <a:solidFill>
                    <a:schemeClr val="bg1">
                      <a:alpha val="0"/>
                    </a:schemeClr>
                  </a:solidFill>
                </a:ln>
              </a:rPr>
              <a:t>상품</a:t>
            </a:r>
            <a:endParaRPr lang="en-US" altLang="ko-KR" sz="1050" dirty="0" smtClean="0">
              <a:ln>
                <a:solidFill>
                  <a:schemeClr val="bg1">
                    <a:alpha val="0"/>
                  </a:schemeClr>
                </a:solidFill>
              </a:ln>
            </a:endParaRPr>
          </a:p>
          <a:p>
            <a:pPr algn="ctr"/>
            <a:r>
              <a:rPr lang="ko-KR" altLang="en-US" sz="1050" dirty="0" smtClean="0">
                <a:ln>
                  <a:solidFill>
                    <a:schemeClr val="bg1">
                      <a:alpha val="0"/>
                    </a:schemeClr>
                  </a:solidFill>
                </a:ln>
              </a:rPr>
              <a:t>옵션</a:t>
            </a:r>
            <a:endParaRPr lang="ko-KR" altLang="en-US" sz="1050" dirty="0">
              <a:ln>
                <a:solidFill>
                  <a:schemeClr val="bg1">
                    <a:alpha val="0"/>
                  </a:schemeClr>
                </a:solidFill>
              </a:ln>
            </a:endParaRPr>
          </a:p>
        </p:txBody>
      </p:sp>
      <p:sp>
        <p:nvSpPr>
          <p:cNvPr id="91" name="타원 90"/>
          <p:cNvSpPr/>
          <p:nvPr/>
        </p:nvSpPr>
        <p:spPr>
          <a:xfrm>
            <a:off x="3619736" y="2046333"/>
            <a:ext cx="841428" cy="4278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ln>
                  <a:solidFill>
                    <a:schemeClr val="bg1">
                      <a:alpha val="0"/>
                    </a:schemeClr>
                  </a:solidFill>
                </a:ln>
              </a:rPr>
              <a:t>상품</a:t>
            </a:r>
            <a:endParaRPr lang="en-US" altLang="ko-KR" sz="1050" dirty="0" smtClean="0">
              <a:ln>
                <a:solidFill>
                  <a:schemeClr val="bg1">
                    <a:alpha val="0"/>
                  </a:schemeClr>
                </a:solidFill>
              </a:ln>
            </a:endParaRPr>
          </a:p>
          <a:p>
            <a:pPr algn="ctr"/>
            <a:r>
              <a:rPr lang="ko-KR" altLang="en-US" sz="1050" dirty="0" smtClean="0">
                <a:ln>
                  <a:solidFill>
                    <a:schemeClr val="bg1">
                      <a:alpha val="0"/>
                    </a:schemeClr>
                  </a:solidFill>
                </a:ln>
              </a:rPr>
              <a:t>가격</a:t>
            </a:r>
            <a:endParaRPr lang="en-US" altLang="ko-KR" sz="1050" dirty="0" smtClean="0">
              <a:ln>
                <a:solidFill>
                  <a:schemeClr val="bg1">
                    <a:alpha val="0"/>
                  </a:schemeClr>
                </a:solidFill>
              </a:ln>
            </a:endParaRPr>
          </a:p>
        </p:txBody>
      </p:sp>
      <p:sp>
        <p:nvSpPr>
          <p:cNvPr id="92" name="타원 91"/>
          <p:cNvSpPr/>
          <p:nvPr/>
        </p:nvSpPr>
        <p:spPr>
          <a:xfrm>
            <a:off x="4461164" y="2046333"/>
            <a:ext cx="841428" cy="4278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ln>
                  <a:solidFill>
                    <a:schemeClr val="bg1">
                      <a:alpha val="0"/>
                    </a:schemeClr>
                  </a:solidFill>
                </a:ln>
              </a:rPr>
              <a:t>상품</a:t>
            </a:r>
            <a:endParaRPr lang="en-US" altLang="ko-KR" sz="1050" dirty="0" smtClean="0">
              <a:ln>
                <a:solidFill>
                  <a:schemeClr val="bg1">
                    <a:alpha val="0"/>
                  </a:schemeClr>
                </a:solidFill>
              </a:ln>
            </a:endParaRPr>
          </a:p>
          <a:p>
            <a:pPr algn="ctr"/>
            <a:r>
              <a:rPr lang="ko-KR" altLang="en-US" sz="1050" dirty="0" smtClean="0">
                <a:ln>
                  <a:solidFill>
                    <a:schemeClr val="bg1">
                      <a:alpha val="0"/>
                    </a:schemeClr>
                  </a:solidFill>
                </a:ln>
              </a:rPr>
              <a:t>할인</a:t>
            </a:r>
            <a:endParaRPr lang="ko-KR" altLang="en-US" sz="1050" dirty="0">
              <a:ln>
                <a:solidFill>
                  <a:schemeClr val="bg1">
                    <a:alpha val="0"/>
                  </a:schemeClr>
                </a:solidFill>
              </a:ln>
            </a:endParaRPr>
          </a:p>
        </p:txBody>
      </p:sp>
      <p:sp>
        <p:nvSpPr>
          <p:cNvPr id="129" name="타원 128"/>
          <p:cNvSpPr/>
          <p:nvPr/>
        </p:nvSpPr>
        <p:spPr>
          <a:xfrm>
            <a:off x="3636074" y="2471131"/>
            <a:ext cx="841428" cy="427824"/>
          </a:xfrm>
          <a:prstGeom prst="ellipse">
            <a:avLst/>
          </a:prstGeom>
          <a:solidFill>
            <a:srgbClr val="FB614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</a:rPr>
              <a:t>카테</a:t>
            </a:r>
            <a:endParaRPr lang="en-US" altLang="ko-KR" sz="1050" dirty="0" smtClean="0">
              <a:ln>
                <a:solidFill>
                  <a:schemeClr val="bg1">
                    <a:alpha val="0"/>
                  </a:schemeClr>
                </a:solidFill>
              </a:ln>
            </a:endParaRPr>
          </a:p>
          <a:p>
            <a:pPr algn="ctr"/>
            <a:r>
              <a:rPr lang="ko-KR" altLang="en-US" sz="1050" dirty="0" smtClean="0">
                <a:ln>
                  <a:solidFill>
                    <a:schemeClr val="bg1">
                      <a:alpha val="0"/>
                    </a:schemeClr>
                  </a:solidFill>
                </a:ln>
              </a:rPr>
              <a:t>고리</a:t>
            </a:r>
            <a:endParaRPr lang="en-US" altLang="ko-KR" sz="1050" dirty="0" smtClean="0">
              <a:ln>
                <a:solidFill>
                  <a:schemeClr val="bg1">
                    <a:alpha val="0"/>
                  </a:schemeClr>
                </a:solidFill>
              </a:ln>
            </a:endParaRPr>
          </a:p>
          <a:p>
            <a:pPr algn="ctr"/>
            <a:r>
              <a:rPr lang="ko-KR" altLang="en-US" sz="1050" dirty="0" smtClean="0">
                <a:ln>
                  <a:solidFill>
                    <a:schemeClr val="bg1">
                      <a:alpha val="0"/>
                    </a:schemeClr>
                  </a:solidFill>
                </a:ln>
              </a:rPr>
              <a:t>아이디</a:t>
            </a:r>
            <a:endParaRPr lang="ko-KR" altLang="en-US" sz="1050" dirty="0">
              <a:ln>
                <a:solidFill>
                  <a:schemeClr val="bg1">
                    <a:alpha val="0"/>
                  </a:schemeClr>
                </a:solidFill>
              </a:ln>
            </a:endParaRPr>
          </a:p>
        </p:txBody>
      </p:sp>
      <p:sp>
        <p:nvSpPr>
          <p:cNvPr id="130" name="타원 129"/>
          <p:cNvSpPr/>
          <p:nvPr/>
        </p:nvSpPr>
        <p:spPr>
          <a:xfrm>
            <a:off x="4477502" y="2471131"/>
            <a:ext cx="841428" cy="4278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ln>
                  <a:solidFill>
                    <a:schemeClr val="bg1">
                      <a:alpha val="0"/>
                    </a:schemeClr>
                  </a:solidFill>
                </a:ln>
              </a:rPr>
              <a:t>상품</a:t>
            </a:r>
            <a:endParaRPr lang="en-US" altLang="ko-KR" sz="1050" dirty="0" smtClean="0">
              <a:ln>
                <a:solidFill>
                  <a:schemeClr val="bg1">
                    <a:alpha val="0"/>
                  </a:schemeClr>
                </a:solidFill>
              </a:ln>
            </a:endParaRPr>
          </a:p>
          <a:p>
            <a:pPr algn="ctr"/>
            <a:r>
              <a:rPr lang="ko-KR" altLang="en-US" sz="1050" dirty="0" smtClean="0">
                <a:ln>
                  <a:solidFill>
                    <a:schemeClr val="bg1">
                      <a:alpha val="0"/>
                    </a:schemeClr>
                  </a:solidFill>
                </a:ln>
              </a:rPr>
              <a:t>설명</a:t>
            </a:r>
            <a:endParaRPr lang="ko-KR" altLang="en-US" sz="1050" dirty="0">
              <a:ln>
                <a:solidFill>
                  <a:schemeClr val="bg1">
                    <a:alpha val="0"/>
                  </a:schemeClr>
                </a:solidFill>
              </a:ln>
            </a:endParaRPr>
          </a:p>
        </p:txBody>
      </p:sp>
      <p:sp>
        <p:nvSpPr>
          <p:cNvPr id="90" name="타원 89"/>
          <p:cNvSpPr/>
          <p:nvPr/>
        </p:nvSpPr>
        <p:spPr>
          <a:xfrm>
            <a:off x="5316296" y="2032006"/>
            <a:ext cx="841428" cy="4278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ln>
                  <a:solidFill>
                    <a:schemeClr val="bg1">
                      <a:alpha val="0"/>
                    </a:schemeClr>
                  </a:solidFill>
                </a:ln>
              </a:rPr>
              <a:t>상품</a:t>
            </a:r>
            <a:endParaRPr lang="en-US" altLang="ko-KR" sz="1050" dirty="0" smtClean="0">
              <a:ln>
                <a:solidFill>
                  <a:schemeClr val="bg1">
                    <a:alpha val="0"/>
                  </a:schemeClr>
                </a:solidFill>
              </a:ln>
            </a:endParaRPr>
          </a:p>
          <a:p>
            <a:pPr algn="ctr"/>
            <a:r>
              <a:rPr lang="ko-KR" altLang="en-US" sz="1050" dirty="0" smtClean="0">
                <a:ln>
                  <a:solidFill>
                    <a:schemeClr val="bg1">
                      <a:alpha val="0"/>
                    </a:schemeClr>
                  </a:solidFill>
                </a:ln>
              </a:rPr>
              <a:t>이미지</a:t>
            </a:r>
            <a:endParaRPr lang="ko-KR" altLang="en-US" sz="1050" dirty="0">
              <a:ln>
                <a:solidFill>
                  <a:schemeClr val="bg1">
                    <a:alpha val="0"/>
                  </a:schemeClr>
                </a:solidFill>
              </a:ln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364627" y="4330589"/>
            <a:ext cx="1111011" cy="4329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</a:rPr>
              <a:t>회원</a:t>
            </a:r>
            <a:endParaRPr lang="ko-KR" altLang="en-US" sz="1200" dirty="0">
              <a:ln>
                <a:solidFill>
                  <a:schemeClr val="bg1">
                    <a:alpha val="0"/>
                  </a:schemeClr>
                </a:solidFill>
              </a:ln>
            </a:endParaRPr>
          </a:p>
        </p:txBody>
      </p:sp>
      <p:sp>
        <p:nvSpPr>
          <p:cNvPr id="113" name="타원 112"/>
          <p:cNvSpPr/>
          <p:nvPr/>
        </p:nvSpPr>
        <p:spPr>
          <a:xfrm>
            <a:off x="7273101" y="5264187"/>
            <a:ext cx="841428" cy="4278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ln>
                  <a:solidFill>
                    <a:schemeClr val="bg1">
                      <a:alpha val="0"/>
                    </a:schemeClr>
                  </a:solidFill>
                </a:ln>
              </a:rPr>
              <a:t>회원</a:t>
            </a:r>
            <a:endParaRPr lang="en-US" altLang="ko-KR" sz="1050" dirty="0" smtClean="0">
              <a:ln>
                <a:solidFill>
                  <a:schemeClr val="bg1">
                    <a:alpha val="0"/>
                  </a:schemeClr>
                </a:solidFill>
              </a:ln>
            </a:endParaRPr>
          </a:p>
          <a:p>
            <a:pPr algn="ctr"/>
            <a:r>
              <a:rPr lang="ko-KR" altLang="en-US" sz="1050" dirty="0" smtClean="0">
                <a:ln>
                  <a:solidFill>
                    <a:schemeClr val="bg1">
                      <a:alpha val="0"/>
                    </a:schemeClr>
                  </a:solidFill>
                </a:ln>
              </a:rPr>
              <a:t>비밀</a:t>
            </a:r>
            <a:endParaRPr lang="en-US" altLang="ko-KR" sz="1050" dirty="0" smtClean="0">
              <a:ln>
                <a:solidFill>
                  <a:schemeClr val="bg1">
                    <a:alpha val="0"/>
                  </a:schemeClr>
                </a:solidFill>
              </a:ln>
            </a:endParaRPr>
          </a:p>
          <a:p>
            <a:pPr algn="ctr"/>
            <a:r>
              <a:rPr lang="ko-KR" altLang="en-US" sz="1050" dirty="0" smtClean="0">
                <a:ln>
                  <a:solidFill>
                    <a:schemeClr val="bg1">
                      <a:alpha val="0"/>
                    </a:schemeClr>
                  </a:solidFill>
                </a:ln>
              </a:rPr>
              <a:t>번호</a:t>
            </a:r>
            <a:endParaRPr lang="en-US" altLang="ko-KR" sz="1050" dirty="0" smtClean="0">
              <a:ln>
                <a:solidFill>
                  <a:schemeClr val="bg1">
                    <a:alpha val="0"/>
                  </a:schemeClr>
                </a:solidFill>
              </a:ln>
            </a:endParaRPr>
          </a:p>
        </p:txBody>
      </p:sp>
      <p:sp>
        <p:nvSpPr>
          <p:cNvPr id="114" name="타원 113"/>
          <p:cNvSpPr/>
          <p:nvPr/>
        </p:nvSpPr>
        <p:spPr>
          <a:xfrm>
            <a:off x="7284795" y="5694523"/>
            <a:ext cx="841428" cy="4278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ln>
                  <a:solidFill>
                    <a:schemeClr val="bg1">
                      <a:alpha val="0"/>
                    </a:schemeClr>
                  </a:solidFill>
                </a:ln>
              </a:rPr>
              <a:t>회원</a:t>
            </a:r>
            <a:endParaRPr lang="en-US" altLang="ko-KR" sz="1050" dirty="0" smtClean="0">
              <a:ln>
                <a:solidFill>
                  <a:schemeClr val="bg1">
                    <a:alpha val="0"/>
                  </a:schemeClr>
                </a:solidFill>
              </a:ln>
            </a:endParaRPr>
          </a:p>
          <a:p>
            <a:pPr algn="ctr"/>
            <a:r>
              <a:rPr lang="ko-KR" altLang="en-US" sz="1050" dirty="0" smtClean="0">
                <a:ln>
                  <a:solidFill>
                    <a:schemeClr val="bg1">
                      <a:alpha val="0"/>
                    </a:schemeClr>
                  </a:solidFill>
                </a:ln>
              </a:rPr>
              <a:t>이름</a:t>
            </a:r>
            <a:endParaRPr lang="ko-KR" altLang="en-US" sz="1050" dirty="0">
              <a:ln>
                <a:solidFill>
                  <a:schemeClr val="bg1">
                    <a:alpha val="0"/>
                  </a:schemeClr>
                </a:solidFill>
              </a:ln>
            </a:endParaRPr>
          </a:p>
        </p:txBody>
      </p:sp>
      <p:sp>
        <p:nvSpPr>
          <p:cNvPr id="111" name="타원 110"/>
          <p:cNvSpPr/>
          <p:nvPr/>
        </p:nvSpPr>
        <p:spPr>
          <a:xfrm>
            <a:off x="5571301" y="4825401"/>
            <a:ext cx="841428" cy="427824"/>
          </a:xfrm>
          <a:prstGeom prst="ellipse">
            <a:avLst/>
          </a:prstGeom>
          <a:solidFill>
            <a:srgbClr val="FB614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ln>
                  <a:solidFill>
                    <a:schemeClr val="bg1">
                      <a:alpha val="0"/>
                    </a:schemeClr>
                  </a:solidFill>
                </a:ln>
              </a:rPr>
              <a:t>회원</a:t>
            </a:r>
            <a:endParaRPr lang="en-US" altLang="ko-KR" sz="1050" dirty="0" smtClean="0">
              <a:ln>
                <a:solidFill>
                  <a:schemeClr val="bg1">
                    <a:alpha val="0"/>
                  </a:schemeClr>
                </a:solidFill>
              </a:ln>
            </a:endParaRPr>
          </a:p>
          <a:p>
            <a:pPr algn="ctr"/>
            <a:r>
              <a:rPr lang="ko-KR" altLang="en-US" sz="1050" dirty="0" smtClean="0">
                <a:ln>
                  <a:solidFill>
                    <a:schemeClr val="bg1">
                      <a:alpha val="0"/>
                    </a:schemeClr>
                  </a:solidFill>
                </a:ln>
              </a:rPr>
              <a:t>아이디</a:t>
            </a:r>
            <a:endParaRPr lang="ko-KR" altLang="en-US" sz="1050" dirty="0">
              <a:ln>
                <a:solidFill>
                  <a:schemeClr val="bg1">
                    <a:alpha val="0"/>
                  </a:schemeClr>
                </a:solidFill>
              </a:ln>
            </a:endParaRPr>
          </a:p>
        </p:txBody>
      </p:sp>
      <p:sp>
        <p:nvSpPr>
          <p:cNvPr id="112" name="타원 111"/>
          <p:cNvSpPr/>
          <p:nvPr/>
        </p:nvSpPr>
        <p:spPr>
          <a:xfrm>
            <a:off x="7267861" y="4823919"/>
            <a:ext cx="841428" cy="4278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ln>
                  <a:solidFill>
                    <a:schemeClr val="bg1">
                      <a:alpha val="0"/>
                    </a:schemeClr>
                  </a:solidFill>
                </a:ln>
              </a:rPr>
              <a:t>회원</a:t>
            </a:r>
            <a:endParaRPr lang="en-US" altLang="ko-KR" sz="1050" dirty="0" smtClean="0">
              <a:ln>
                <a:solidFill>
                  <a:schemeClr val="bg1">
                    <a:alpha val="0"/>
                  </a:schemeClr>
                </a:solidFill>
              </a:ln>
            </a:endParaRPr>
          </a:p>
          <a:p>
            <a:pPr algn="ctr"/>
            <a:r>
              <a:rPr lang="ko-KR" altLang="en-US" sz="1050" dirty="0" smtClean="0">
                <a:ln>
                  <a:solidFill>
                    <a:schemeClr val="bg1">
                      <a:alpha val="0"/>
                    </a:schemeClr>
                  </a:solidFill>
                </a:ln>
              </a:rPr>
              <a:t>생일</a:t>
            </a:r>
            <a:endParaRPr lang="ko-KR" altLang="en-US" sz="1050" dirty="0">
              <a:ln>
                <a:solidFill>
                  <a:schemeClr val="bg1">
                    <a:alpha val="0"/>
                  </a:schemeClr>
                </a:solidFill>
              </a:ln>
            </a:endParaRPr>
          </a:p>
        </p:txBody>
      </p:sp>
      <p:sp>
        <p:nvSpPr>
          <p:cNvPr id="109" name="타원 108"/>
          <p:cNvSpPr/>
          <p:nvPr/>
        </p:nvSpPr>
        <p:spPr>
          <a:xfrm>
            <a:off x="5571301" y="5250199"/>
            <a:ext cx="841428" cy="4278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ln>
                  <a:solidFill>
                    <a:schemeClr val="bg1">
                      <a:alpha val="0"/>
                    </a:schemeClr>
                  </a:solidFill>
                </a:ln>
              </a:rPr>
              <a:t>회원</a:t>
            </a:r>
            <a:endParaRPr lang="en-US" altLang="ko-KR" sz="1050" dirty="0" smtClean="0">
              <a:ln>
                <a:solidFill>
                  <a:schemeClr val="bg1">
                    <a:alpha val="0"/>
                  </a:schemeClr>
                </a:solidFill>
              </a:ln>
            </a:endParaRPr>
          </a:p>
          <a:p>
            <a:pPr algn="ctr"/>
            <a:r>
              <a:rPr lang="ko-KR" altLang="en-US" sz="1050" dirty="0" smtClean="0">
                <a:ln>
                  <a:solidFill>
                    <a:schemeClr val="bg1">
                      <a:alpha val="0"/>
                    </a:schemeClr>
                  </a:solidFill>
                </a:ln>
              </a:rPr>
              <a:t>가입일</a:t>
            </a:r>
            <a:endParaRPr lang="ko-KR" altLang="en-US" sz="1050" dirty="0">
              <a:ln>
                <a:solidFill>
                  <a:schemeClr val="bg1">
                    <a:alpha val="0"/>
                  </a:schemeClr>
                </a:solidFill>
              </a:ln>
            </a:endParaRPr>
          </a:p>
        </p:txBody>
      </p:sp>
      <p:sp>
        <p:nvSpPr>
          <p:cNvPr id="110" name="타원 109"/>
          <p:cNvSpPr/>
          <p:nvPr/>
        </p:nvSpPr>
        <p:spPr>
          <a:xfrm>
            <a:off x="6412729" y="4825401"/>
            <a:ext cx="841428" cy="4278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ln>
                  <a:solidFill>
                    <a:schemeClr val="bg1">
                      <a:alpha val="0"/>
                    </a:schemeClr>
                  </a:solidFill>
                </a:ln>
              </a:rPr>
              <a:t>회원</a:t>
            </a:r>
            <a:endParaRPr lang="en-US" altLang="ko-KR" sz="1050" dirty="0" smtClean="0">
              <a:ln>
                <a:solidFill>
                  <a:schemeClr val="bg1">
                    <a:alpha val="0"/>
                  </a:schemeClr>
                </a:solidFill>
              </a:ln>
            </a:endParaRPr>
          </a:p>
          <a:p>
            <a:pPr algn="ctr"/>
            <a:r>
              <a:rPr lang="ko-KR" altLang="en-US" sz="105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</a:rPr>
              <a:t>이메일</a:t>
            </a:r>
            <a:endParaRPr lang="ko-KR" altLang="en-US" sz="1050" dirty="0">
              <a:ln>
                <a:solidFill>
                  <a:schemeClr val="bg1">
                    <a:alpha val="0"/>
                  </a:schemeClr>
                </a:solidFill>
              </a:ln>
            </a:endParaRPr>
          </a:p>
        </p:txBody>
      </p:sp>
      <p:sp>
        <p:nvSpPr>
          <p:cNvPr id="107" name="타원 106"/>
          <p:cNvSpPr/>
          <p:nvPr/>
        </p:nvSpPr>
        <p:spPr>
          <a:xfrm>
            <a:off x="5571301" y="5674997"/>
            <a:ext cx="841428" cy="4278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ln>
                  <a:solidFill>
                    <a:schemeClr val="bg1">
                      <a:alpha val="0"/>
                    </a:schemeClr>
                  </a:solidFill>
                </a:ln>
              </a:rPr>
              <a:t>회원</a:t>
            </a:r>
            <a:endParaRPr lang="en-US" altLang="ko-KR" sz="1050" dirty="0" smtClean="0">
              <a:ln>
                <a:solidFill>
                  <a:schemeClr val="bg1">
                    <a:alpha val="0"/>
                  </a:schemeClr>
                </a:solidFill>
              </a:ln>
            </a:endParaRPr>
          </a:p>
          <a:p>
            <a:pPr algn="ctr"/>
            <a:r>
              <a:rPr lang="ko-KR" altLang="en-US" sz="1050" dirty="0" smtClean="0">
                <a:ln>
                  <a:solidFill>
                    <a:schemeClr val="bg1">
                      <a:alpha val="0"/>
                    </a:schemeClr>
                  </a:solidFill>
                </a:ln>
              </a:rPr>
              <a:t>연락처</a:t>
            </a:r>
            <a:endParaRPr lang="en-US" altLang="ko-KR" sz="1050" dirty="0" smtClean="0">
              <a:ln>
                <a:solidFill>
                  <a:schemeClr val="bg1">
                    <a:alpha val="0"/>
                  </a:schemeClr>
                </a:solidFill>
              </a:ln>
            </a:endParaRPr>
          </a:p>
        </p:txBody>
      </p:sp>
      <p:sp>
        <p:nvSpPr>
          <p:cNvPr id="108" name="타원 107"/>
          <p:cNvSpPr/>
          <p:nvPr/>
        </p:nvSpPr>
        <p:spPr>
          <a:xfrm>
            <a:off x="6412729" y="5250199"/>
            <a:ext cx="841428" cy="4278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ln>
                  <a:solidFill>
                    <a:schemeClr val="bg1">
                      <a:alpha val="0"/>
                    </a:schemeClr>
                  </a:solidFill>
                </a:ln>
              </a:rPr>
              <a:t>회원</a:t>
            </a:r>
            <a:endParaRPr lang="en-US" altLang="ko-KR" sz="1050" dirty="0" smtClean="0">
              <a:ln>
                <a:solidFill>
                  <a:schemeClr val="bg1">
                    <a:alpha val="0"/>
                  </a:schemeClr>
                </a:solidFill>
              </a:ln>
            </a:endParaRPr>
          </a:p>
          <a:p>
            <a:pPr algn="ctr"/>
            <a:r>
              <a:rPr lang="ko-KR" altLang="en-US" sz="1050" dirty="0" smtClean="0">
                <a:ln>
                  <a:solidFill>
                    <a:schemeClr val="bg1">
                      <a:alpha val="0"/>
                    </a:schemeClr>
                  </a:solidFill>
                </a:ln>
              </a:rPr>
              <a:t>번호</a:t>
            </a:r>
            <a:endParaRPr lang="ko-KR" altLang="en-US" sz="1050" dirty="0">
              <a:ln>
                <a:solidFill>
                  <a:schemeClr val="bg1">
                    <a:alpha val="0"/>
                  </a:schemeClr>
                </a:solidFill>
              </a:ln>
            </a:endParaRPr>
          </a:p>
        </p:txBody>
      </p:sp>
      <p:sp>
        <p:nvSpPr>
          <p:cNvPr id="102" name="타원 101"/>
          <p:cNvSpPr/>
          <p:nvPr/>
        </p:nvSpPr>
        <p:spPr>
          <a:xfrm>
            <a:off x="6420898" y="5674997"/>
            <a:ext cx="841428" cy="4278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ln>
                  <a:solidFill>
                    <a:schemeClr val="bg1">
                      <a:alpha val="0"/>
                    </a:schemeClr>
                  </a:solidFill>
                </a:ln>
              </a:rPr>
              <a:t>회원</a:t>
            </a:r>
            <a:endParaRPr lang="en-US" altLang="ko-KR" sz="1050" dirty="0" smtClean="0">
              <a:ln>
                <a:solidFill>
                  <a:schemeClr val="bg1">
                    <a:alpha val="0"/>
                  </a:schemeClr>
                </a:solidFill>
              </a:ln>
            </a:endParaRPr>
          </a:p>
          <a:p>
            <a:pPr algn="ctr"/>
            <a:r>
              <a:rPr lang="ko-KR" altLang="en-US" sz="1050" dirty="0" smtClean="0">
                <a:ln>
                  <a:solidFill>
                    <a:schemeClr val="bg1">
                      <a:alpha val="0"/>
                    </a:schemeClr>
                  </a:solidFill>
                </a:ln>
              </a:rPr>
              <a:t>우편</a:t>
            </a:r>
            <a:endParaRPr lang="en-US" altLang="ko-KR" sz="1050" dirty="0" smtClean="0">
              <a:ln>
                <a:solidFill>
                  <a:schemeClr val="bg1">
                    <a:alpha val="0"/>
                  </a:schemeClr>
                </a:solidFill>
              </a:ln>
            </a:endParaRPr>
          </a:p>
          <a:p>
            <a:pPr algn="ctr"/>
            <a:r>
              <a:rPr lang="ko-KR" altLang="en-US" sz="1050" dirty="0" smtClean="0">
                <a:ln>
                  <a:solidFill>
                    <a:schemeClr val="bg1">
                      <a:alpha val="0"/>
                    </a:schemeClr>
                  </a:solidFill>
                </a:ln>
              </a:rPr>
              <a:t>번호</a:t>
            </a:r>
            <a:endParaRPr lang="ko-KR" altLang="en-US" sz="1050" dirty="0">
              <a:ln>
                <a:solidFill>
                  <a:schemeClr val="bg1">
                    <a:alpha val="0"/>
                  </a:schemeClr>
                </a:solidFill>
              </a:ln>
            </a:endParaRPr>
          </a:p>
        </p:txBody>
      </p:sp>
      <p:sp>
        <p:nvSpPr>
          <p:cNvPr id="119" name="타원 118"/>
          <p:cNvSpPr/>
          <p:nvPr/>
        </p:nvSpPr>
        <p:spPr>
          <a:xfrm>
            <a:off x="5587639" y="6107966"/>
            <a:ext cx="841428" cy="4278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ln>
                  <a:solidFill>
                    <a:schemeClr val="bg1">
                      <a:alpha val="0"/>
                    </a:schemeClr>
                  </a:solidFill>
                </a:ln>
              </a:rPr>
              <a:t>회원</a:t>
            </a:r>
            <a:endParaRPr lang="en-US" altLang="ko-KR" sz="1050" dirty="0" smtClean="0">
              <a:ln>
                <a:solidFill>
                  <a:schemeClr val="bg1">
                    <a:alpha val="0"/>
                  </a:schemeClr>
                </a:solidFill>
              </a:ln>
            </a:endParaRPr>
          </a:p>
          <a:p>
            <a:pPr algn="ctr"/>
            <a:r>
              <a:rPr lang="ko-KR" altLang="en-US" sz="1050" dirty="0" smtClean="0">
                <a:ln>
                  <a:solidFill>
                    <a:schemeClr val="bg1">
                      <a:alpha val="0"/>
                    </a:schemeClr>
                  </a:solidFill>
                </a:ln>
              </a:rPr>
              <a:t>주소</a:t>
            </a:r>
            <a:endParaRPr lang="ko-KR" altLang="en-US" sz="1050" dirty="0">
              <a:ln>
                <a:solidFill>
                  <a:schemeClr val="bg1">
                    <a:alpha val="0"/>
                  </a:schemeClr>
                </a:solidFill>
              </a:ln>
            </a:endParaRPr>
          </a:p>
        </p:txBody>
      </p:sp>
      <p:sp>
        <p:nvSpPr>
          <p:cNvPr id="120" name="타원 119"/>
          <p:cNvSpPr/>
          <p:nvPr/>
        </p:nvSpPr>
        <p:spPr>
          <a:xfrm>
            <a:off x="6429067" y="6107966"/>
            <a:ext cx="841428" cy="4278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ln>
                  <a:solidFill>
                    <a:schemeClr val="bg1">
                      <a:alpha val="0"/>
                    </a:schemeClr>
                  </a:solidFill>
                </a:ln>
              </a:rPr>
              <a:t>회원</a:t>
            </a:r>
            <a:endParaRPr lang="en-US" altLang="ko-KR" sz="1050" dirty="0" smtClean="0">
              <a:ln>
                <a:solidFill>
                  <a:schemeClr val="bg1">
                    <a:alpha val="0"/>
                  </a:schemeClr>
                </a:solidFill>
              </a:ln>
            </a:endParaRPr>
          </a:p>
          <a:p>
            <a:pPr algn="ctr"/>
            <a:r>
              <a:rPr lang="ko-KR" altLang="en-US" sz="1050" dirty="0" smtClean="0">
                <a:ln>
                  <a:solidFill>
                    <a:schemeClr val="bg1">
                      <a:alpha val="0"/>
                    </a:schemeClr>
                  </a:solidFill>
                </a:ln>
              </a:rPr>
              <a:t>상세</a:t>
            </a:r>
            <a:endParaRPr lang="en-US" altLang="ko-KR" sz="1050" dirty="0" smtClean="0">
              <a:ln>
                <a:solidFill>
                  <a:schemeClr val="bg1">
                    <a:alpha val="0"/>
                  </a:schemeClr>
                </a:solidFill>
              </a:ln>
            </a:endParaRPr>
          </a:p>
          <a:p>
            <a:pPr algn="ctr"/>
            <a:r>
              <a:rPr lang="ko-KR" altLang="en-US" sz="1050" dirty="0" smtClean="0">
                <a:ln>
                  <a:solidFill>
                    <a:schemeClr val="bg1">
                      <a:alpha val="0"/>
                    </a:schemeClr>
                  </a:solidFill>
                </a:ln>
              </a:rPr>
              <a:t>주소</a:t>
            </a:r>
            <a:endParaRPr lang="ko-KR" altLang="en-US" sz="1050" dirty="0">
              <a:ln>
                <a:solidFill>
                  <a:schemeClr val="bg1">
                    <a:alpha val="0"/>
                  </a:schemeClr>
                </a:solidFill>
              </a:ln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7376393" y="3009111"/>
            <a:ext cx="1111011" cy="4329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</a:rPr>
              <a:t>구매기록</a:t>
            </a:r>
            <a:endParaRPr lang="ko-KR" altLang="en-US" sz="1200" dirty="0">
              <a:ln>
                <a:solidFill>
                  <a:schemeClr val="bg1">
                    <a:alpha val="0"/>
                  </a:schemeClr>
                </a:solidFill>
              </a:ln>
            </a:endParaRPr>
          </a:p>
        </p:txBody>
      </p:sp>
      <p:sp>
        <p:nvSpPr>
          <p:cNvPr id="124" name="타원 123"/>
          <p:cNvSpPr/>
          <p:nvPr/>
        </p:nvSpPr>
        <p:spPr>
          <a:xfrm>
            <a:off x="8775933" y="2461354"/>
            <a:ext cx="841428" cy="4278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ln>
                  <a:solidFill>
                    <a:schemeClr val="bg1">
                      <a:alpha val="0"/>
                    </a:schemeClr>
                  </a:solidFill>
                </a:ln>
              </a:rPr>
              <a:t>회원</a:t>
            </a:r>
            <a:endParaRPr lang="en-US" altLang="ko-KR" sz="1050" dirty="0" smtClean="0">
              <a:ln>
                <a:solidFill>
                  <a:schemeClr val="bg1">
                    <a:alpha val="0"/>
                  </a:schemeClr>
                </a:solidFill>
              </a:ln>
            </a:endParaRPr>
          </a:p>
          <a:p>
            <a:pPr algn="ctr"/>
            <a:r>
              <a:rPr lang="ko-KR" altLang="en-US" sz="1050" dirty="0" smtClean="0">
                <a:ln>
                  <a:solidFill>
                    <a:schemeClr val="bg1">
                      <a:alpha val="0"/>
                    </a:schemeClr>
                  </a:solidFill>
                </a:ln>
              </a:rPr>
              <a:t>아이디</a:t>
            </a:r>
            <a:endParaRPr lang="ko-KR" altLang="en-US" sz="1050" dirty="0">
              <a:ln>
                <a:solidFill>
                  <a:schemeClr val="bg1">
                    <a:alpha val="0"/>
                  </a:schemeClr>
                </a:solidFill>
              </a:ln>
            </a:endParaRPr>
          </a:p>
        </p:txBody>
      </p:sp>
      <p:sp>
        <p:nvSpPr>
          <p:cNvPr id="125" name="타원 124"/>
          <p:cNvSpPr/>
          <p:nvPr/>
        </p:nvSpPr>
        <p:spPr>
          <a:xfrm>
            <a:off x="7074133" y="1184354"/>
            <a:ext cx="841428" cy="4278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ln>
                  <a:solidFill>
                    <a:schemeClr val="bg1">
                      <a:alpha val="0"/>
                    </a:schemeClr>
                  </a:solidFill>
                </a:ln>
              </a:rPr>
              <a:t>상품</a:t>
            </a:r>
            <a:endParaRPr lang="en-US" altLang="ko-KR" sz="1050" dirty="0" smtClean="0">
              <a:ln>
                <a:solidFill>
                  <a:schemeClr val="bg1">
                    <a:alpha val="0"/>
                  </a:schemeClr>
                </a:solidFill>
              </a:ln>
            </a:endParaRPr>
          </a:p>
          <a:p>
            <a:pPr algn="ctr"/>
            <a:r>
              <a:rPr lang="ko-KR" altLang="en-US" sz="1050" dirty="0" smtClean="0">
                <a:ln>
                  <a:solidFill>
                    <a:schemeClr val="bg1">
                      <a:alpha val="0"/>
                    </a:schemeClr>
                  </a:solidFill>
                </a:ln>
              </a:rPr>
              <a:t>아이디</a:t>
            </a:r>
            <a:endParaRPr lang="ko-KR" altLang="en-US" sz="1050" dirty="0">
              <a:ln>
                <a:solidFill>
                  <a:schemeClr val="bg1">
                    <a:alpha val="0"/>
                  </a:schemeClr>
                </a:solidFill>
              </a:ln>
            </a:endParaRPr>
          </a:p>
        </p:txBody>
      </p:sp>
      <p:sp>
        <p:nvSpPr>
          <p:cNvPr id="126" name="타원 125"/>
          <p:cNvSpPr/>
          <p:nvPr/>
        </p:nvSpPr>
        <p:spPr>
          <a:xfrm>
            <a:off x="8762229" y="2029557"/>
            <a:ext cx="841428" cy="4278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ln>
                  <a:solidFill>
                    <a:schemeClr val="bg1">
                      <a:alpha val="0"/>
                    </a:schemeClr>
                  </a:solidFill>
                </a:ln>
              </a:rPr>
              <a:t>회원</a:t>
            </a:r>
            <a:endParaRPr lang="en-US" altLang="ko-KR" sz="1050" dirty="0" smtClean="0">
              <a:ln>
                <a:solidFill>
                  <a:schemeClr val="bg1">
                    <a:alpha val="0"/>
                  </a:schemeClr>
                </a:solidFill>
              </a:ln>
            </a:endParaRPr>
          </a:p>
          <a:p>
            <a:pPr algn="ctr"/>
            <a:r>
              <a:rPr lang="ko-KR" altLang="en-US" sz="1050" dirty="0" smtClean="0">
                <a:ln>
                  <a:solidFill>
                    <a:schemeClr val="bg1">
                      <a:alpha val="0"/>
                    </a:schemeClr>
                  </a:solidFill>
                </a:ln>
              </a:rPr>
              <a:t>연락처</a:t>
            </a:r>
            <a:endParaRPr lang="en-US" altLang="ko-KR" sz="1050" dirty="0" smtClean="0">
              <a:ln>
                <a:solidFill>
                  <a:schemeClr val="bg1">
                    <a:alpha val="0"/>
                  </a:schemeClr>
                </a:solidFill>
              </a:ln>
            </a:endParaRPr>
          </a:p>
        </p:txBody>
      </p:sp>
      <p:sp>
        <p:nvSpPr>
          <p:cNvPr id="127" name="타원 126"/>
          <p:cNvSpPr/>
          <p:nvPr/>
        </p:nvSpPr>
        <p:spPr>
          <a:xfrm>
            <a:off x="7074133" y="1609152"/>
            <a:ext cx="841428" cy="4278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ln>
                  <a:solidFill>
                    <a:schemeClr val="bg1">
                      <a:alpha val="0"/>
                    </a:schemeClr>
                  </a:solidFill>
                </a:ln>
              </a:rPr>
              <a:t>구매</a:t>
            </a:r>
            <a:endParaRPr lang="en-US" altLang="ko-KR" sz="1050" dirty="0" smtClean="0">
              <a:ln>
                <a:solidFill>
                  <a:schemeClr val="bg1">
                    <a:alpha val="0"/>
                  </a:schemeClr>
                </a:solidFill>
              </a:ln>
            </a:endParaRPr>
          </a:p>
          <a:p>
            <a:pPr algn="ctr"/>
            <a:r>
              <a:rPr lang="ko-KR" altLang="en-US" sz="1050" dirty="0" smtClean="0">
                <a:ln>
                  <a:solidFill>
                    <a:schemeClr val="bg1">
                      <a:alpha val="0"/>
                    </a:schemeClr>
                  </a:solidFill>
                </a:ln>
              </a:rPr>
              <a:t>수량</a:t>
            </a:r>
            <a:endParaRPr lang="en-US" altLang="ko-KR" sz="1050" dirty="0" smtClean="0">
              <a:ln>
                <a:solidFill>
                  <a:schemeClr val="bg1">
                    <a:alpha val="0"/>
                  </a:schemeClr>
                </a:solidFill>
              </a:ln>
            </a:endParaRPr>
          </a:p>
        </p:txBody>
      </p:sp>
      <p:sp>
        <p:nvSpPr>
          <p:cNvPr id="131" name="타원 130"/>
          <p:cNvSpPr/>
          <p:nvPr/>
        </p:nvSpPr>
        <p:spPr>
          <a:xfrm>
            <a:off x="7915561" y="1184354"/>
            <a:ext cx="841428" cy="4278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ln>
                  <a:solidFill>
                    <a:schemeClr val="bg1">
                      <a:alpha val="0"/>
                    </a:schemeClr>
                  </a:solidFill>
                </a:ln>
              </a:rPr>
              <a:t>구매</a:t>
            </a:r>
            <a:endParaRPr lang="en-US" altLang="ko-KR" sz="1050" dirty="0" smtClean="0">
              <a:ln>
                <a:solidFill>
                  <a:schemeClr val="bg1">
                    <a:alpha val="0"/>
                  </a:schemeClr>
                </a:solidFill>
              </a:ln>
            </a:endParaRPr>
          </a:p>
          <a:p>
            <a:pPr algn="ctr"/>
            <a:r>
              <a:rPr lang="ko-KR" altLang="en-US" sz="1050" dirty="0" smtClean="0">
                <a:ln>
                  <a:solidFill>
                    <a:schemeClr val="bg1">
                      <a:alpha val="0"/>
                    </a:schemeClr>
                  </a:solidFill>
                </a:ln>
              </a:rPr>
              <a:t>날짜</a:t>
            </a:r>
            <a:endParaRPr lang="ko-KR" altLang="en-US" sz="1050" dirty="0">
              <a:ln>
                <a:solidFill>
                  <a:schemeClr val="bg1">
                    <a:alpha val="0"/>
                  </a:schemeClr>
                </a:solidFill>
              </a:ln>
            </a:endParaRPr>
          </a:p>
        </p:txBody>
      </p:sp>
      <p:sp>
        <p:nvSpPr>
          <p:cNvPr id="132" name="타원 131"/>
          <p:cNvSpPr/>
          <p:nvPr/>
        </p:nvSpPr>
        <p:spPr>
          <a:xfrm>
            <a:off x="7074133" y="2033950"/>
            <a:ext cx="841428" cy="4278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ln>
                  <a:solidFill>
                    <a:schemeClr val="bg1">
                      <a:alpha val="0"/>
                    </a:schemeClr>
                  </a:solidFill>
                </a:ln>
              </a:rPr>
              <a:t>회원</a:t>
            </a:r>
            <a:endParaRPr lang="en-US" altLang="ko-KR" sz="1050" dirty="0" smtClean="0">
              <a:ln>
                <a:solidFill>
                  <a:schemeClr val="bg1">
                    <a:alpha val="0"/>
                  </a:schemeClr>
                </a:solidFill>
              </a:ln>
            </a:endParaRPr>
          </a:p>
          <a:p>
            <a:pPr algn="ctr"/>
            <a:r>
              <a:rPr lang="ko-KR" altLang="en-US" sz="1050" dirty="0" smtClean="0">
                <a:ln>
                  <a:solidFill>
                    <a:schemeClr val="bg1">
                      <a:alpha val="0"/>
                    </a:schemeClr>
                  </a:solidFill>
                </a:ln>
              </a:rPr>
              <a:t>연락처</a:t>
            </a:r>
            <a:endParaRPr lang="en-US" altLang="ko-KR" sz="1050" dirty="0" smtClean="0">
              <a:ln>
                <a:solidFill>
                  <a:schemeClr val="bg1">
                    <a:alpha val="0"/>
                  </a:schemeClr>
                </a:solidFill>
              </a:ln>
            </a:endParaRPr>
          </a:p>
        </p:txBody>
      </p:sp>
      <p:sp>
        <p:nvSpPr>
          <p:cNvPr id="133" name="타원 132"/>
          <p:cNvSpPr/>
          <p:nvPr/>
        </p:nvSpPr>
        <p:spPr>
          <a:xfrm>
            <a:off x="7915561" y="1609152"/>
            <a:ext cx="841428" cy="4278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ln>
                  <a:solidFill>
                    <a:schemeClr val="bg1">
                      <a:alpha val="0"/>
                    </a:schemeClr>
                  </a:solidFill>
                </a:ln>
              </a:rPr>
              <a:t>회원</a:t>
            </a:r>
            <a:endParaRPr lang="en-US" altLang="ko-KR" sz="1050" dirty="0" smtClean="0">
              <a:ln>
                <a:solidFill>
                  <a:schemeClr val="bg1">
                    <a:alpha val="0"/>
                  </a:schemeClr>
                </a:solidFill>
              </a:ln>
            </a:endParaRPr>
          </a:p>
          <a:p>
            <a:pPr algn="ctr"/>
            <a:r>
              <a:rPr lang="ko-KR" altLang="en-US" sz="1050" dirty="0" smtClean="0">
                <a:ln>
                  <a:solidFill>
                    <a:schemeClr val="bg1">
                      <a:alpha val="0"/>
                    </a:schemeClr>
                  </a:solidFill>
                </a:ln>
              </a:rPr>
              <a:t>우편</a:t>
            </a:r>
            <a:endParaRPr lang="en-US" altLang="ko-KR" sz="1050" dirty="0" smtClean="0">
              <a:ln>
                <a:solidFill>
                  <a:schemeClr val="bg1">
                    <a:alpha val="0"/>
                  </a:schemeClr>
                </a:solidFill>
              </a:ln>
            </a:endParaRPr>
          </a:p>
          <a:p>
            <a:pPr algn="ctr"/>
            <a:r>
              <a:rPr lang="ko-KR" altLang="en-US" sz="1050" dirty="0" smtClean="0">
                <a:ln>
                  <a:solidFill>
                    <a:schemeClr val="bg1">
                      <a:alpha val="0"/>
                    </a:schemeClr>
                  </a:solidFill>
                </a:ln>
              </a:rPr>
              <a:t>주소</a:t>
            </a:r>
            <a:endParaRPr lang="ko-KR" altLang="en-US" sz="1050" dirty="0">
              <a:ln>
                <a:solidFill>
                  <a:schemeClr val="bg1">
                    <a:alpha val="0"/>
                  </a:schemeClr>
                </a:solidFill>
              </a:ln>
            </a:endParaRPr>
          </a:p>
        </p:txBody>
      </p:sp>
      <p:sp>
        <p:nvSpPr>
          <p:cNvPr id="134" name="타원 133"/>
          <p:cNvSpPr/>
          <p:nvPr/>
        </p:nvSpPr>
        <p:spPr>
          <a:xfrm>
            <a:off x="7923730" y="2033950"/>
            <a:ext cx="841428" cy="4278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ln>
                  <a:solidFill>
                    <a:schemeClr val="bg1">
                      <a:alpha val="0"/>
                    </a:schemeClr>
                  </a:solidFill>
                </a:ln>
              </a:rPr>
              <a:t>회원</a:t>
            </a:r>
            <a:endParaRPr lang="en-US" altLang="ko-KR" sz="1050" dirty="0" smtClean="0">
              <a:ln>
                <a:solidFill>
                  <a:schemeClr val="bg1">
                    <a:alpha val="0"/>
                  </a:schemeClr>
                </a:solidFill>
              </a:ln>
            </a:endParaRPr>
          </a:p>
          <a:p>
            <a:pPr algn="ctr"/>
            <a:r>
              <a:rPr lang="ko-KR" altLang="en-US" sz="1050" dirty="0" smtClean="0">
                <a:ln>
                  <a:solidFill>
                    <a:schemeClr val="bg1">
                      <a:alpha val="0"/>
                    </a:schemeClr>
                  </a:solidFill>
                </a:ln>
              </a:rPr>
              <a:t>주소</a:t>
            </a:r>
            <a:endParaRPr lang="ko-KR" altLang="en-US" sz="1050" dirty="0">
              <a:ln>
                <a:solidFill>
                  <a:schemeClr val="bg1">
                    <a:alpha val="0"/>
                  </a:schemeClr>
                </a:solidFill>
              </a:ln>
            </a:endParaRPr>
          </a:p>
        </p:txBody>
      </p:sp>
      <p:sp>
        <p:nvSpPr>
          <p:cNvPr id="135" name="타원 134"/>
          <p:cNvSpPr/>
          <p:nvPr/>
        </p:nvSpPr>
        <p:spPr>
          <a:xfrm>
            <a:off x="7090471" y="2466917"/>
            <a:ext cx="841428" cy="427824"/>
          </a:xfrm>
          <a:prstGeom prst="ellipse">
            <a:avLst/>
          </a:prstGeom>
          <a:solidFill>
            <a:srgbClr val="FB614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ln>
                  <a:solidFill>
                    <a:schemeClr val="bg1">
                      <a:alpha val="0"/>
                    </a:schemeClr>
                  </a:solidFill>
                </a:ln>
              </a:rPr>
              <a:t>상품</a:t>
            </a:r>
            <a:endParaRPr lang="en-US" altLang="ko-KR" sz="1050" dirty="0" smtClean="0">
              <a:ln>
                <a:solidFill>
                  <a:schemeClr val="bg1">
                    <a:alpha val="0"/>
                  </a:schemeClr>
                </a:solidFill>
              </a:ln>
            </a:endParaRPr>
          </a:p>
          <a:p>
            <a:pPr algn="ctr"/>
            <a:r>
              <a:rPr lang="ko-KR" altLang="en-US" sz="1050" dirty="0" smtClean="0">
                <a:ln>
                  <a:solidFill>
                    <a:schemeClr val="bg1">
                      <a:alpha val="0"/>
                    </a:schemeClr>
                  </a:solidFill>
                </a:ln>
              </a:rPr>
              <a:t>아이디</a:t>
            </a:r>
            <a:endParaRPr lang="ko-KR" altLang="en-US" sz="1050" dirty="0">
              <a:ln>
                <a:solidFill>
                  <a:schemeClr val="bg1">
                    <a:alpha val="0"/>
                  </a:schemeClr>
                </a:solidFill>
              </a:ln>
            </a:endParaRPr>
          </a:p>
        </p:txBody>
      </p:sp>
      <p:sp>
        <p:nvSpPr>
          <p:cNvPr id="136" name="타원 135"/>
          <p:cNvSpPr/>
          <p:nvPr/>
        </p:nvSpPr>
        <p:spPr>
          <a:xfrm>
            <a:off x="7931899" y="2466917"/>
            <a:ext cx="841428" cy="4278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ln>
                  <a:solidFill>
                    <a:schemeClr val="bg1">
                      <a:alpha val="0"/>
                    </a:schemeClr>
                  </a:solidFill>
                </a:ln>
              </a:rPr>
              <a:t>회원</a:t>
            </a:r>
            <a:endParaRPr lang="en-US" altLang="ko-KR" sz="1050" dirty="0" smtClean="0">
              <a:ln>
                <a:solidFill>
                  <a:schemeClr val="bg1">
                    <a:alpha val="0"/>
                  </a:schemeClr>
                </a:solidFill>
              </a:ln>
            </a:endParaRPr>
          </a:p>
          <a:p>
            <a:pPr algn="ctr"/>
            <a:r>
              <a:rPr lang="ko-KR" altLang="en-US" sz="1050" dirty="0" smtClean="0">
                <a:ln>
                  <a:solidFill>
                    <a:schemeClr val="bg1">
                      <a:alpha val="0"/>
                    </a:schemeClr>
                  </a:solidFill>
                </a:ln>
              </a:rPr>
              <a:t>상세</a:t>
            </a:r>
            <a:endParaRPr lang="en-US" altLang="ko-KR" sz="1050" dirty="0" smtClean="0">
              <a:ln>
                <a:solidFill>
                  <a:schemeClr val="bg1">
                    <a:alpha val="0"/>
                  </a:schemeClr>
                </a:solidFill>
              </a:ln>
            </a:endParaRPr>
          </a:p>
          <a:p>
            <a:pPr algn="ctr"/>
            <a:r>
              <a:rPr lang="ko-KR" altLang="en-US" sz="1050" dirty="0" smtClean="0">
                <a:ln>
                  <a:solidFill>
                    <a:schemeClr val="bg1">
                      <a:alpha val="0"/>
                    </a:schemeClr>
                  </a:solidFill>
                </a:ln>
              </a:rPr>
              <a:t>주소</a:t>
            </a:r>
            <a:endParaRPr lang="ko-KR" altLang="en-US" sz="1050" dirty="0">
              <a:ln>
                <a:solidFill>
                  <a:schemeClr val="bg1">
                    <a:alpha val="0"/>
                  </a:schemeClr>
                </a:solidFill>
              </a:ln>
            </a:endParaRPr>
          </a:p>
        </p:txBody>
      </p:sp>
      <p:sp>
        <p:nvSpPr>
          <p:cNvPr id="137" name="타원 136"/>
          <p:cNvSpPr/>
          <p:nvPr/>
        </p:nvSpPr>
        <p:spPr>
          <a:xfrm>
            <a:off x="8767168" y="1172959"/>
            <a:ext cx="841428" cy="4278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ln>
                  <a:solidFill>
                    <a:schemeClr val="bg1">
                      <a:alpha val="0"/>
                    </a:schemeClr>
                  </a:solidFill>
                </a:ln>
              </a:rPr>
              <a:t>상품</a:t>
            </a:r>
            <a:endParaRPr lang="en-US" altLang="ko-KR" sz="1050" dirty="0" smtClean="0">
              <a:ln>
                <a:solidFill>
                  <a:schemeClr val="bg1">
                    <a:alpha val="0"/>
                  </a:schemeClr>
                </a:solidFill>
              </a:ln>
            </a:endParaRPr>
          </a:p>
          <a:p>
            <a:pPr algn="ctr"/>
            <a:r>
              <a:rPr lang="ko-KR" altLang="en-US" sz="105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</a:rPr>
              <a:t>배송비</a:t>
            </a:r>
            <a:endParaRPr lang="ko-KR" altLang="en-US" sz="1050" dirty="0">
              <a:ln>
                <a:solidFill>
                  <a:schemeClr val="bg1">
                    <a:alpha val="0"/>
                  </a:schemeClr>
                </a:solidFill>
              </a:ln>
            </a:endParaRPr>
          </a:p>
        </p:txBody>
      </p:sp>
      <p:sp>
        <p:nvSpPr>
          <p:cNvPr id="138" name="타원 137"/>
          <p:cNvSpPr/>
          <p:nvPr/>
        </p:nvSpPr>
        <p:spPr>
          <a:xfrm>
            <a:off x="8761931" y="1604760"/>
            <a:ext cx="841428" cy="4278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ln>
                  <a:solidFill>
                    <a:schemeClr val="bg1">
                      <a:alpha val="0"/>
                    </a:schemeClr>
                  </a:solidFill>
                </a:ln>
              </a:rPr>
              <a:t>회원</a:t>
            </a:r>
            <a:endParaRPr lang="en-US" altLang="ko-KR" sz="1050" dirty="0" smtClean="0">
              <a:ln>
                <a:solidFill>
                  <a:schemeClr val="bg1">
                    <a:alpha val="0"/>
                  </a:schemeClr>
                </a:solidFill>
              </a:ln>
            </a:endParaRPr>
          </a:p>
          <a:p>
            <a:pPr algn="ctr"/>
            <a:r>
              <a:rPr lang="ko-KR" altLang="en-US" sz="1050" dirty="0" smtClean="0">
                <a:ln>
                  <a:solidFill>
                    <a:schemeClr val="bg1">
                      <a:alpha val="0"/>
                    </a:schemeClr>
                  </a:solidFill>
                </a:ln>
              </a:rPr>
              <a:t>카드</a:t>
            </a:r>
            <a:endParaRPr lang="en-US" altLang="ko-KR" sz="1050" dirty="0" smtClean="0">
              <a:ln>
                <a:solidFill>
                  <a:schemeClr val="bg1">
                    <a:alpha val="0"/>
                  </a:schemeClr>
                </a:solidFill>
              </a:ln>
            </a:endParaRPr>
          </a:p>
          <a:p>
            <a:pPr algn="ctr"/>
            <a:r>
              <a:rPr lang="ko-KR" altLang="en-US" sz="1050" dirty="0" smtClean="0">
                <a:ln>
                  <a:solidFill>
                    <a:schemeClr val="bg1">
                      <a:alpha val="0"/>
                    </a:schemeClr>
                  </a:solidFill>
                </a:ln>
              </a:rPr>
              <a:t>번호</a:t>
            </a:r>
            <a:endParaRPr lang="ko-KR" altLang="en-US" sz="1050" dirty="0">
              <a:ln>
                <a:solidFill>
                  <a:schemeClr val="bg1">
                    <a:alpha val="0"/>
                  </a:schemeClr>
                </a:solidFill>
              </a:ln>
            </a:endParaRPr>
          </a:p>
        </p:txBody>
      </p:sp>
      <p:sp>
        <p:nvSpPr>
          <p:cNvPr id="101" name="순서도: 판단 100"/>
          <p:cNvSpPr/>
          <p:nvPr/>
        </p:nvSpPr>
        <p:spPr>
          <a:xfrm>
            <a:off x="3901756" y="4296834"/>
            <a:ext cx="1187012" cy="4953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주문</a:t>
            </a:r>
            <a:endParaRPr lang="ko-KR" altLang="en-US" sz="1200" dirty="0"/>
          </a:p>
        </p:txBody>
      </p:sp>
      <p:sp>
        <p:nvSpPr>
          <p:cNvPr id="115" name="순서도: 판단 114"/>
          <p:cNvSpPr/>
          <p:nvPr/>
        </p:nvSpPr>
        <p:spPr>
          <a:xfrm>
            <a:off x="8349930" y="4306357"/>
            <a:ext cx="1187012" cy="4953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공지</a:t>
            </a:r>
            <a:endParaRPr lang="ko-KR" altLang="en-US" sz="1200" dirty="0"/>
          </a:p>
        </p:txBody>
      </p:sp>
      <p:cxnSp>
        <p:nvCxnSpPr>
          <p:cNvPr id="118" name="꺾인 연결선 117"/>
          <p:cNvCxnSpPr>
            <a:endCxn id="101" idx="3"/>
          </p:cNvCxnSpPr>
          <p:nvPr/>
        </p:nvCxnSpPr>
        <p:spPr>
          <a:xfrm rot="10800000">
            <a:off x="5088769" y="4544485"/>
            <a:ext cx="1275859" cy="258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꺾인 연결선 152"/>
          <p:cNvCxnSpPr>
            <a:stCxn id="115" idx="3"/>
          </p:cNvCxnSpPr>
          <p:nvPr/>
        </p:nvCxnSpPr>
        <p:spPr>
          <a:xfrm>
            <a:off x="9536942" y="4554007"/>
            <a:ext cx="944141" cy="278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꺾인 연결선 156"/>
          <p:cNvCxnSpPr>
            <a:stCxn id="101" idx="1"/>
          </p:cNvCxnSpPr>
          <p:nvPr/>
        </p:nvCxnSpPr>
        <p:spPr>
          <a:xfrm rot="10800000" flipV="1">
            <a:off x="2575558" y="4544483"/>
            <a:ext cx="1326198" cy="387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꺾인 연결선 160"/>
          <p:cNvCxnSpPr/>
          <p:nvPr/>
        </p:nvCxnSpPr>
        <p:spPr>
          <a:xfrm flipV="1">
            <a:off x="2582323" y="3327324"/>
            <a:ext cx="1339673" cy="107534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꺾인 연결선 170"/>
          <p:cNvCxnSpPr/>
          <p:nvPr/>
        </p:nvCxnSpPr>
        <p:spPr>
          <a:xfrm rot="10800000" flipV="1">
            <a:off x="2023118" y="3225723"/>
            <a:ext cx="1898878" cy="429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직선 연결선 206"/>
          <p:cNvCxnSpPr/>
          <p:nvPr/>
        </p:nvCxnSpPr>
        <p:spPr>
          <a:xfrm flipV="1">
            <a:off x="5033007" y="3225595"/>
            <a:ext cx="2343386" cy="1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꺾인 연결선 212"/>
          <p:cNvCxnSpPr/>
          <p:nvPr/>
        </p:nvCxnSpPr>
        <p:spPr>
          <a:xfrm flipV="1">
            <a:off x="7475638" y="3332012"/>
            <a:ext cx="456261" cy="110499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TextBox 227"/>
          <p:cNvSpPr txBox="1"/>
          <p:nvPr/>
        </p:nvSpPr>
        <p:spPr>
          <a:xfrm>
            <a:off x="3677708" y="3325284"/>
            <a:ext cx="72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29" name="TextBox 228"/>
          <p:cNvSpPr txBox="1"/>
          <p:nvPr/>
        </p:nvSpPr>
        <p:spPr>
          <a:xfrm>
            <a:off x="3630083" y="2892425"/>
            <a:ext cx="72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</a:t>
            </a:r>
            <a:endParaRPr lang="ko-KR" altLang="en-US" dirty="0"/>
          </a:p>
        </p:txBody>
      </p:sp>
      <p:sp>
        <p:nvSpPr>
          <p:cNvPr id="230" name="TextBox 229"/>
          <p:cNvSpPr txBox="1"/>
          <p:nvPr/>
        </p:nvSpPr>
        <p:spPr>
          <a:xfrm>
            <a:off x="2058459" y="2904067"/>
            <a:ext cx="72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31" name="TextBox 230"/>
          <p:cNvSpPr txBox="1"/>
          <p:nvPr/>
        </p:nvSpPr>
        <p:spPr>
          <a:xfrm>
            <a:off x="7884583" y="3378200"/>
            <a:ext cx="72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</a:t>
            </a:r>
            <a:endParaRPr lang="ko-KR" altLang="en-US" dirty="0"/>
          </a:p>
        </p:txBody>
      </p:sp>
      <p:sp>
        <p:nvSpPr>
          <p:cNvPr id="232" name="TextBox 231"/>
          <p:cNvSpPr txBox="1"/>
          <p:nvPr/>
        </p:nvSpPr>
        <p:spPr>
          <a:xfrm>
            <a:off x="2551642" y="4069292"/>
            <a:ext cx="72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</a:t>
            </a:r>
            <a:endParaRPr lang="ko-KR" altLang="en-US" dirty="0"/>
          </a:p>
        </p:txBody>
      </p:sp>
      <p:sp>
        <p:nvSpPr>
          <p:cNvPr id="233" name="TextBox 232"/>
          <p:cNvSpPr txBox="1"/>
          <p:nvPr/>
        </p:nvSpPr>
        <p:spPr>
          <a:xfrm>
            <a:off x="7429500" y="4105275"/>
            <a:ext cx="72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34" name="TextBox 233"/>
          <p:cNvSpPr txBox="1"/>
          <p:nvPr/>
        </p:nvSpPr>
        <p:spPr>
          <a:xfrm>
            <a:off x="6117164" y="4237566"/>
            <a:ext cx="72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cxnSp>
        <p:nvCxnSpPr>
          <p:cNvPr id="235" name="꺾인 연결선 234"/>
          <p:cNvCxnSpPr>
            <a:stCxn id="56" idx="3"/>
            <a:endCxn id="115" idx="1"/>
          </p:cNvCxnSpPr>
          <p:nvPr/>
        </p:nvCxnSpPr>
        <p:spPr>
          <a:xfrm>
            <a:off x="7475638" y="4547073"/>
            <a:ext cx="874292" cy="693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TextBox 237"/>
          <p:cNvSpPr txBox="1"/>
          <p:nvPr/>
        </p:nvSpPr>
        <p:spPr>
          <a:xfrm>
            <a:off x="7422091" y="4480982"/>
            <a:ext cx="72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39" name="TextBox 238"/>
          <p:cNvSpPr txBox="1"/>
          <p:nvPr/>
        </p:nvSpPr>
        <p:spPr>
          <a:xfrm>
            <a:off x="10044649" y="4448172"/>
            <a:ext cx="72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</a:t>
            </a:r>
            <a:endParaRPr lang="ko-KR" altLang="en-US" dirty="0"/>
          </a:p>
        </p:txBody>
      </p:sp>
      <p:sp>
        <p:nvSpPr>
          <p:cNvPr id="240" name="TextBox 239"/>
          <p:cNvSpPr txBox="1"/>
          <p:nvPr/>
        </p:nvSpPr>
        <p:spPr>
          <a:xfrm>
            <a:off x="2552700" y="4467225"/>
            <a:ext cx="72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</a:t>
            </a:r>
            <a:endParaRPr lang="ko-KR" altLang="en-US" dirty="0"/>
          </a:p>
        </p:txBody>
      </p:sp>
      <p:sp>
        <p:nvSpPr>
          <p:cNvPr id="241" name="TextBox 240"/>
          <p:cNvSpPr txBox="1"/>
          <p:nvPr/>
        </p:nvSpPr>
        <p:spPr>
          <a:xfrm>
            <a:off x="5017559" y="3179234"/>
            <a:ext cx="72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42" name="TextBox 241"/>
          <p:cNvSpPr txBox="1"/>
          <p:nvPr/>
        </p:nvSpPr>
        <p:spPr>
          <a:xfrm>
            <a:off x="7099304" y="3152772"/>
            <a:ext cx="72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4513107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5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KakaoTalk_20190116_102337488.jpg"/>
          <p:cNvPicPr>
            <a:picLocks noChangeAspect="1"/>
          </p:cNvPicPr>
          <p:nvPr/>
        </p:nvPicPr>
        <p:blipFill>
          <a:blip r:embed="rId2">
            <a:lum bright="-24000" contrast="-57000"/>
          </a:blip>
          <a:srcRect t="20591" b="2218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685800" y="558800"/>
            <a:ext cx="10807700" cy="5689600"/>
          </a:xfrm>
          <a:prstGeom prst="rect">
            <a:avLst/>
          </a:prstGeom>
          <a:solidFill>
            <a:schemeClr val="tx1">
              <a:alpha val="51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600200" y="2828836"/>
            <a:ext cx="94742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800" dirty="0" smtClean="0">
                <a:solidFill>
                  <a:schemeClr val="bg1"/>
                </a:solidFill>
                <a:latin typeface="HY크리스탈M" pitchFamily="18" charset="-127"/>
                <a:ea typeface="HY크리스탈M" pitchFamily="18" charset="-127"/>
              </a:rPr>
              <a:t>논리적 설계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812801" y="3814354"/>
          <a:ext cx="2120900" cy="1356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0900"/>
              </a:tblGrid>
              <a:tr h="12293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게시판 넘버</a:t>
                      </a:r>
                      <a:endParaRPr lang="en-US" altLang="ko-KR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8391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제목</a:t>
                      </a:r>
                      <a:endParaRPr lang="en-US" altLang="ko-KR" sz="11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내용</a:t>
                      </a:r>
                      <a:endParaRPr lang="en-US" altLang="ko-KR" sz="11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작성자</a:t>
                      </a:r>
                      <a:endParaRPr lang="en-US" altLang="ko-KR" sz="11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작성일</a:t>
                      </a:r>
                      <a:endParaRPr lang="en-US" altLang="ko-KR" sz="11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조회수</a:t>
                      </a:r>
                      <a:endParaRPr lang="en-US" altLang="ko-KR" sz="11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100" dirty="0" err="1" smtClean="0">
                          <a:solidFill>
                            <a:schemeClr val="tx1"/>
                          </a:solidFill>
                        </a:rPr>
                        <a:t>게시글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 노출여부</a:t>
                      </a:r>
                      <a:endParaRPr lang="en-US" altLang="ko-KR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703943" y="701040"/>
          <a:ext cx="244883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8832"/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카테고리 아이디</a:t>
                      </a:r>
                      <a:endParaRPr lang="en-US" altLang="ko-KR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카테고리 이름</a:t>
                      </a:r>
                      <a:endParaRPr lang="en-US" altLang="ko-KR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4688113" y="4015195"/>
          <a:ext cx="2865212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5212"/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상품 아이디</a:t>
                      </a:r>
                      <a:endParaRPr lang="en-US" altLang="ko-KR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멤버 아이디</a:t>
                      </a:r>
                      <a:endParaRPr lang="en-US" altLang="ko-KR" sz="11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상품 아이디</a:t>
                      </a:r>
                      <a:endParaRPr lang="en-US" altLang="ko-KR" sz="11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상품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</a:rPr>
                        <a:t>수량</a:t>
                      </a:r>
                      <a:endParaRPr lang="en-US" altLang="ko-KR" sz="11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회원 우편번호</a:t>
                      </a:r>
                      <a:endParaRPr lang="en-US" altLang="ko-KR" sz="11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회원 주소</a:t>
                      </a:r>
                      <a:endParaRPr lang="en-US" altLang="ko-KR" sz="11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회원 상세주소</a:t>
                      </a:r>
                      <a:endParaRPr lang="en-US" altLang="ko-KR" sz="11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회원 연락처</a:t>
                      </a:r>
                      <a:endParaRPr lang="en-US" altLang="ko-KR" sz="11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회원 카드번호</a:t>
                      </a:r>
                      <a:endParaRPr lang="en-US" altLang="ko-KR" sz="11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구매일</a:t>
                      </a:r>
                      <a:endParaRPr lang="en-US" altLang="ko-KR" sz="11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상품 설명</a:t>
                      </a:r>
                      <a:endParaRPr lang="en-US" altLang="ko-KR" sz="11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100" dirty="0" err="1" smtClean="0">
                          <a:solidFill>
                            <a:schemeClr val="tx1"/>
                          </a:solidFill>
                        </a:rPr>
                        <a:t>배송비</a:t>
                      </a:r>
                      <a:endParaRPr lang="en-US" altLang="ko-KR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9100458" y="4009391"/>
          <a:ext cx="2872467" cy="202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2467"/>
              </a:tblGrid>
              <a:tr h="12293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회원 아이디</a:t>
                      </a:r>
                      <a:endParaRPr lang="en-US" altLang="ko-KR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83916">
                <a:tc>
                  <a:txBody>
                    <a:bodyPr/>
                    <a:lstStyle/>
                    <a:p>
                      <a:r>
                        <a:rPr lang="ko-KR" altLang="en-US" sz="1100" dirty="0" smtClean="0"/>
                        <a:t>회원 이름</a:t>
                      </a:r>
                      <a:endParaRPr lang="en-US" altLang="ko-KR" sz="1100" dirty="0" smtClean="0"/>
                    </a:p>
                    <a:p>
                      <a:r>
                        <a:rPr lang="ko-KR" altLang="en-US" sz="1100" dirty="0" smtClean="0"/>
                        <a:t>회원 비밀번호</a:t>
                      </a:r>
                      <a:endParaRPr lang="en-US" altLang="ko-KR" sz="1100" dirty="0" smtClean="0"/>
                    </a:p>
                    <a:p>
                      <a:r>
                        <a:rPr lang="ko-KR" altLang="en-US" sz="1100" dirty="0" smtClean="0"/>
                        <a:t>회원 생일</a:t>
                      </a:r>
                      <a:endParaRPr lang="en-US" altLang="ko-KR" sz="1100" dirty="0" smtClean="0"/>
                    </a:p>
                    <a:p>
                      <a:r>
                        <a:rPr lang="ko-KR" altLang="en-US" sz="1100" dirty="0" smtClean="0"/>
                        <a:t>회원 가입일</a:t>
                      </a:r>
                      <a:endParaRPr lang="en-US" altLang="ko-KR" sz="1100" dirty="0" smtClean="0"/>
                    </a:p>
                    <a:p>
                      <a:r>
                        <a:rPr lang="ko-KR" altLang="en-US" sz="1100" dirty="0" smtClean="0"/>
                        <a:t>회원 </a:t>
                      </a:r>
                      <a:r>
                        <a:rPr lang="ko-KR" altLang="en-US" sz="1100" dirty="0" err="1" smtClean="0"/>
                        <a:t>이메일</a:t>
                      </a:r>
                      <a:endParaRPr lang="en-US" altLang="ko-KR" sz="1100" dirty="0" smtClean="0"/>
                    </a:p>
                    <a:p>
                      <a:r>
                        <a:rPr lang="ko-KR" altLang="en-US" sz="1100" dirty="0" smtClean="0"/>
                        <a:t>회원 연락처</a:t>
                      </a:r>
                      <a:endParaRPr lang="en-US" altLang="ko-KR" sz="1100" dirty="0" smtClean="0"/>
                    </a:p>
                    <a:p>
                      <a:r>
                        <a:rPr lang="ko-KR" altLang="en-US" sz="1100" dirty="0" smtClean="0"/>
                        <a:t>회원 번호</a:t>
                      </a:r>
                      <a:endParaRPr lang="en-US" altLang="ko-KR" sz="1100" dirty="0" smtClean="0"/>
                    </a:p>
                    <a:p>
                      <a:r>
                        <a:rPr lang="ko-KR" altLang="en-US" sz="1100" dirty="0" smtClean="0"/>
                        <a:t>회원 </a:t>
                      </a:r>
                      <a:r>
                        <a:rPr lang="ko-KR" altLang="en-US" sz="1100" dirty="0" err="1" smtClean="0"/>
                        <a:t>우편펀호</a:t>
                      </a:r>
                      <a:endParaRPr lang="en-US" altLang="ko-KR" sz="1100" dirty="0" smtClean="0"/>
                    </a:p>
                    <a:p>
                      <a:r>
                        <a:rPr lang="ko-KR" altLang="en-US" sz="1100" dirty="0" smtClean="0"/>
                        <a:t>회원 주소</a:t>
                      </a:r>
                      <a:endParaRPr lang="en-US" altLang="ko-KR" sz="1100" dirty="0" smtClean="0"/>
                    </a:p>
                    <a:p>
                      <a:r>
                        <a:rPr lang="ko-KR" altLang="en-US" sz="1100" dirty="0" smtClean="0"/>
                        <a:t>회원 상세주소</a:t>
                      </a:r>
                      <a:endParaRPr lang="ko-KR" altLang="en-US" sz="11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4927601" y="570411"/>
          <a:ext cx="2787649" cy="202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7649"/>
              </a:tblGrid>
              <a:tr h="12293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</a:rPr>
                        <a:t>카테고리 아이디</a:t>
                      </a:r>
                      <a:endParaRPr lang="en-US" altLang="ko-KR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8391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상품 등록일</a:t>
                      </a:r>
                      <a:endParaRPr lang="en-US" altLang="ko-KR" sz="11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상품 이름</a:t>
                      </a:r>
                      <a:endParaRPr lang="en-US" altLang="ko-KR" sz="11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상품 아이디</a:t>
                      </a:r>
                      <a:endParaRPr lang="en-US" altLang="ko-KR" sz="11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상품 가격</a:t>
                      </a:r>
                      <a:endParaRPr lang="en-US" altLang="ko-KR" sz="11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상품 이미지</a:t>
                      </a:r>
                      <a:endParaRPr lang="en-US" altLang="ko-KR" sz="11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상품 </a:t>
                      </a:r>
                      <a:r>
                        <a:rPr lang="ko-KR" altLang="en-US" sz="1100" dirty="0" err="1" smtClean="0">
                          <a:solidFill>
                            <a:schemeClr val="tx1"/>
                          </a:solidFill>
                        </a:rPr>
                        <a:t>배송비</a:t>
                      </a:r>
                      <a:endParaRPr lang="en-US" altLang="ko-KR" sz="11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상품넘버</a:t>
                      </a:r>
                      <a:endParaRPr lang="en-US" altLang="ko-KR" sz="11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상품 옵션</a:t>
                      </a:r>
                      <a:endParaRPr lang="en-US" altLang="ko-KR" sz="11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상품 할인가</a:t>
                      </a:r>
                      <a:endParaRPr lang="en-US" altLang="ko-KR" sz="11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상품 설명</a:t>
                      </a:r>
                      <a:endParaRPr lang="en-US" altLang="ko-KR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9158513" y="1074058"/>
          <a:ext cx="2471511" cy="102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1511"/>
              </a:tblGrid>
              <a:tr h="12293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회원 아이디</a:t>
                      </a:r>
                      <a:endParaRPr lang="en-US" altLang="ko-KR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8391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상품 아이디</a:t>
                      </a:r>
                      <a:endParaRPr lang="en-US" altLang="ko-KR" sz="11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상품 수량</a:t>
                      </a:r>
                      <a:endParaRPr lang="en-US" altLang="ko-KR" sz="11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카테고리 아이디</a:t>
                      </a:r>
                      <a:endParaRPr lang="en-US" altLang="ko-KR" sz="11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상품 옵션</a:t>
                      </a:r>
                      <a:endParaRPr lang="en-US" altLang="ko-KR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82171" y="304799"/>
            <a:ext cx="2380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카테고리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05544" y="3442089"/>
            <a:ext cx="2380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게시판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129486" y="693115"/>
            <a:ext cx="2380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장바구니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884058" y="189466"/>
            <a:ext cx="2380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상품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085942" y="3642179"/>
            <a:ext cx="2380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659085" y="3663280"/>
            <a:ext cx="2380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구매기록</a:t>
            </a:r>
            <a:endParaRPr lang="ko-KR" altLang="en-US" dirty="0"/>
          </a:p>
        </p:txBody>
      </p:sp>
      <p:cxnSp>
        <p:nvCxnSpPr>
          <p:cNvPr id="24" name="직선 화살표 연결선 23"/>
          <p:cNvCxnSpPr/>
          <p:nvPr/>
        </p:nvCxnSpPr>
        <p:spPr>
          <a:xfrm rot="16200000" flipH="1">
            <a:off x="9639300" y="2886078"/>
            <a:ext cx="1304926" cy="9524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>
            <a:off x="7810500" y="4838700"/>
            <a:ext cx="1076325" cy="158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 rot="10800000" flipV="1">
            <a:off x="7839077" y="1457324"/>
            <a:ext cx="1219198" cy="9527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 rot="16200000" flipV="1">
            <a:off x="5624521" y="3148017"/>
            <a:ext cx="876292" cy="9523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 rot="10800000" flipV="1">
            <a:off x="3276601" y="1009649"/>
            <a:ext cx="1438275" cy="9525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KakaoTalk_20190116_133029917.jpg"/>
          <p:cNvPicPr>
            <a:picLocks noChangeAspect="1"/>
          </p:cNvPicPr>
          <p:nvPr/>
        </p:nvPicPr>
        <p:blipFill>
          <a:blip r:embed="rId2">
            <a:lum bright="-11000" contrast="-44000"/>
          </a:blip>
          <a:srcRect t="21875" b="21875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685800" y="558800"/>
            <a:ext cx="10807700" cy="5689600"/>
          </a:xfrm>
          <a:prstGeom prst="rect">
            <a:avLst/>
          </a:prstGeom>
          <a:solidFill>
            <a:schemeClr val="tx1">
              <a:alpha val="51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600200" y="2828836"/>
            <a:ext cx="9169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600" dirty="0" smtClean="0">
                <a:solidFill>
                  <a:schemeClr val="bg1"/>
                </a:solidFill>
                <a:latin typeface="HY크리스탈M" pitchFamily="18" charset="-127"/>
                <a:ea typeface="HY크리스탈M" pitchFamily="18" charset="-127"/>
              </a:rPr>
              <a:t>물리적 설계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812801" y="3814354"/>
          <a:ext cx="2120900" cy="1356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0900"/>
              </a:tblGrid>
              <a:tr h="12293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BNO :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NUMBER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839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TITLE : VARCHAR2(200 BYTE)</a:t>
                      </a:r>
                    </a:p>
                    <a:p>
                      <a:pPr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CONTENT :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CLOB</a:t>
                      </a:r>
                    </a:p>
                    <a:p>
                      <a:pPr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WRITER : VARCHAR2(30 BYTE)</a:t>
                      </a:r>
                    </a:p>
                    <a:p>
                      <a:pPr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REGDATE : DATE</a:t>
                      </a:r>
                    </a:p>
                    <a:p>
                      <a:pPr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VIEWCNT : NUMBER</a:t>
                      </a:r>
                    </a:p>
                    <a:p>
                      <a:pPr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SHOW :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CHAR(1 BYTE)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703943" y="701040"/>
          <a:ext cx="244883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8832"/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CATE_ID : VARCHAR2(20 BYTE)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CATE_NAME : VARCHAR2(50 BYTE)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4688113" y="4015195"/>
          <a:ext cx="2865212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5212"/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PAYMENT_ID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NUMBER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MEMBER_ID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VARCHAR2(20 BYTE)</a:t>
                      </a:r>
                    </a:p>
                    <a:p>
                      <a:pPr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PRD_ID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VARCHAR2(20 BYTE)</a:t>
                      </a:r>
                    </a:p>
                    <a:p>
                      <a:pPr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BUY_QUANTITY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NUMBER</a:t>
                      </a:r>
                    </a:p>
                    <a:p>
                      <a:pPr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MEMBER_ZIPCODE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VARCHAR2(20 BYTE)</a:t>
                      </a:r>
                    </a:p>
                    <a:p>
                      <a:pPr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MEMBER_FADDR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VARCHAR2(350 BYTE)</a:t>
                      </a:r>
                    </a:p>
                    <a:p>
                      <a:pPr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MEMBER_LADDR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VARCHAR2(350 BYTE)</a:t>
                      </a:r>
                    </a:p>
                    <a:p>
                      <a:pPr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MEMBER_PHONE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VARCHAR2(20 BYTE)</a:t>
                      </a:r>
                    </a:p>
                    <a:p>
                      <a:pPr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CREDIT_NUMBER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VARCHAR2(20 BYTE)</a:t>
                      </a:r>
                    </a:p>
                    <a:p>
                      <a:pPr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PAYMENT_DATE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DATE</a:t>
                      </a:r>
                    </a:p>
                    <a:p>
                      <a:pPr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PRD_OPT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VARCHAR2(20 BYTE)</a:t>
                      </a:r>
                    </a:p>
                    <a:p>
                      <a:pPr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DELIVERY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VARCHAR2(20 BYTE)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9100458" y="4009391"/>
          <a:ext cx="2872467" cy="202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2467"/>
              </a:tblGrid>
              <a:tr h="12293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MEMBER_ID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VARCHAR2(20 BYTE)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83916">
                <a:tc>
                  <a:txBody>
                    <a:bodyPr/>
                    <a:lstStyle/>
                    <a:p>
                      <a:r>
                        <a:rPr lang="en-US" altLang="ko-KR" sz="1100" dirty="0" smtClean="0"/>
                        <a:t>MEMBER_NAME</a:t>
                      </a:r>
                      <a:r>
                        <a:rPr lang="en-US" altLang="ko-KR" sz="1100" baseline="0" dirty="0" smtClean="0"/>
                        <a:t> : </a:t>
                      </a:r>
                      <a:r>
                        <a:rPr lang="en-US" altLang="ko-KR" sz="1100" dirty="0" smtClean="0"/>
                        <a:t>VARCHAR2(20 BYTE)</a:t>
                      </a:r>
                    </a:p>
                    <a:p>
                      <a:r>
                        <a:rPr lang="en-US" altLang="ko-KR" sz="1100" dirty="0" smtClean="0"/>
                        <a:t>MEMBER_PWD</a:t>
                      </a:r>
                      <a:r>
                        <a:rPr lang="en-US" altLang="ko-KR" sz="1100" baseline="0" dirty="0" smtClean="0"/>
                        <a:t> : </a:t>
                      </a:r>
                      <a:r>
                        <a:rPr lang="en-US" altLang="ko-KR" sz="1100" dirty="0" smtClean="0"/>
                        <a:t>VARCHAR2(512 BYTE)</a:t>
                      </a:r>
                    </a:p>
                    <a:p>
                      <a:r>
                        <a:rPr lang="en-US" altLang="ko-KR" sz="1100" dirty="0" smtClean="0"/>
                        <a:t>MEMBER_YEAR</a:t>
                      </a:r>
                      <a:r>
                        <a:rPr lang="en-US" altLang="ko-KR" sz="1100" baseline="0" dirty="0" smtClean="0"/>
                        <a:t> : </a:t>
                      </a:r>
                      <a:r>
                        <a:rPr lang="en-US" altLang="ko-KR" sz="1100" dirty="0" smtClean="0"/>
                        <a:t>DATE</a:t>
                      </a:r>
                    </a:p>
                    <a:p>
                      <a:r>
                        <a:rPr lang="en-US" altLang="ko-KR" sz="1100" dirty="0" smtClean="0"/>
                        <a:t>MEMBER_DATE</a:t>
                      </a:r>
                      <a:r>
                        <a:rPr lang="en-US" altLang="ko-KR" sz="1100" baseline="0" dirty="0" smtClean="0"/>
                        <a:t> : </a:t>
                      </a:r>
                      <a:r>
                        <a:rPr lang="en-US" altLang="ko-KR" sz="1100" dirty="0" smtClean="0"/>
                        <a:t>DATE</a:t>
                      </a:r>
                    </a:p>
                    <a:p>
                      <a:r>
                        <a:rPr lang="en-US" altLang="ko-KR" sz="1100" dirty="0" smtClean="0"/>
                        <a:t>MEMBER_EMAIL</a:t>
                      </a:r>
                      <a:r>
                        <a:rPr lang="en-US" altLang="ko-KR" sz="1100" baseline="0" dirty="0" smtClean="0"/>
                        <a:t> : </a:t>
                      </a:r>
                      <a:r>
                        <a:rPr lang="en-US" altLang="ko-KR" sz="1100" dirty="0" smtClean="0"/>
                        <a:t>VARCHAR2(40 BYTE)</a:t>
                      </a:r>
                    </a:p>
                    <a:p>
                      <a:r>
                        <a:rPr lang="en-US" altLang="ko-KR" sz="1100" dirty="0" smtClean="0"/>
                        <a:t>MEMBER_PHONE</a:t>
                      </a:r>
                      <a:r>
                        <a:rPr lang="en-US" altLang="ko-KR" sz="1100" baseline="0" dirty="0" smtClean="0"/>
                        <a:t> : </a:t>
                      </a:r>
                      <a:r>
                        <a:rPr lang="en-US" altLang="ko-KR" sz="1100" dirty="0" smtClean="0"/>
                        <a:t>VARCHAR2(20 BYTE)</a:t>
                      </a:r>
                    </a:p>
                    <a:p>
                      <a:r>
                        <a:rPr lang="en-US" altLang="ko-KR" sz="1100" dirty="0" smtClean="0"/>
                        <a:t>MEMBER_SEQ</a:t>
                      </a:r>
                      <a:r>
                        <a:rPr lang="en-US" altLang="ko-KR" sz="1100" baseline="0" dirty="0" smtClean="0"/>
                        <a:t> : </a:t>
                      </a:r>
                      <a:r>
                        <a:rPr lang="en-US" altLang="ko-KR" sz="1100" dirty="0" smtClean="0"/>
                        <a:t>NUMBER</a:t>
                      </a:r>
                    </a:p>
                    <a:p>
                      <a:r>
                        <a:rPr lang="en-US" altLang="ko-KR" sz="1100" dirty="0" smtClean="0"/>
                        <a:t>MEMBER_ZIPCODE</a:t>
                      </a:r>
                      <a:r>
                        <a:rPr lang="en-US" altLang="ko-KR" sz="1100" baseline="0" dirty="0" smtClean="0"/>
                        <a:t> : </a:t>
                      </a:r>
                      <a:r>
                        <a:rPr lang="en-US" altLang="ko-KR" sz="1100" dirty="0" smtClean="0"/>
                        <a:t>VARCHAR2(20 BYTE)</a:t>
                      </a:r>
                    </a:p>
                    <a:p>
                      <a:r>
                        <a:rPr lang="en-US" altLang="ko-KR" sz="1100" dirty="0" smtClean="0"/>
                        <a:t>MEMBER_FADDR</a:t>
                      </a:r>
                      <a:r>
                        <a:rPr lang="en-US" altLang="ko-KR" sz="1100" baseline="0" dirty="0" smtClean="0"/>
                        <a:t> : </a:t>
                      </a:r>
                      <a:r>
                        <a:rPr lang="en-US" altLang="ko-KR" sz="1100" dirty="0" smtClean="0"/>
                        <a:t>VARCHAR2(350 BYTE)</a:t>
                      </a:r>
                    </a:p>
                    <a:p>
                      <a:r>
                        <a:rPr lang="en-US" altLang="ko-KR" sz="1100" dirty="0" smtClean="0"/>
                        <a:t>MEMBER_LADDR</a:t>
                      </a:r>
                      <a:r>
                        <a:rPr lang="en-US" altLang="ko-KR" sz="1100" baseline="0" dirty="0" smtClean="0"/>
                        <a:t> : </a:t>
                      </a:r>
                      <a:r>
                        <a:rPr lang="en-US" altLang="ko-KR" sz="1100" dirty="0" smtClean="0"/>
                        <a:t>VARCHAR2(350 BYTE)</a:t>
                      </a:r>
                      <a:endParaRPr lang="ko-KR" altLang="en-US" sz="11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4927601" y="570411"/>
          <a:ext cx="2787649" cy="202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7649"/>
              </a:tblGrid>
              <a:tr h="1229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CATE_ID : VARCHAR2(20 BYTE)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839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PRD_DATE : DATE</a:t>
                      </a:r>
                    </a:p>
                    <a:p>
                      <a:pPr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PRD_NAME : VARCHAR2(50 BYTE)</a:t>
                      </a:r>
                    </a:p>
                    <a:p>
                      <a:pPr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PRD_ID : VARCHAR2(20 BYTE)</a:t>
                      </a:r>
                    </a:p>
                    <a:p>
                      <a:pPr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PRD_PRICE : NUMBER</a:t>
                      </a:r>
                    </a:p>
                    <a:p>
                      <a:pPr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PRD_IMG : VARCHAR2(200 BYTE)</a:t>
                      </a:r>
                    </a:p>
                    <a:p>
                      <a:pPr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PRD_DELIVERY : NUMBER</a:t>
                      </a:r>
                    </a:p>
                    <a:p>
                      <a:pPr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PRD_STOCK : NUMBER</a:t>
                      </a:r>
                    </a:p>
                    <a:p>
                      <a:pPr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PRD_OPTION : VARCHAR2(100 BYTE)</a:t>
                      </a:r>
                    </a:p>
                    <a:p>
                      <a:pPr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PRD_DISCOUNT : NUMBER</a:t>
                      </a:r>
                    </a:p>
                    <a:p>
                      <a:pPr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PRD_EXPLAIN : VARCHAR2(4000 BYTE)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9158513" y="1074058"/>
          <a:ext cx="2471511" cy="102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1511"/>
              </a:tblGrid>
              <a:tr h="1229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MEMBER_ID : VARCHAR2(20 BYTE)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839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PRD_ID : VARCHAR2(20 BYTE)</a:t>
                      </a:r>
                    </a:p>
                    <a:p>
                      <a:pPr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BUY_QUANTITY : NUMBER</a:t>
                      </a:r>
                    </a:p>
                    <a:p>
                      <a:pPr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CART_ID	 : NUMBER</a:t>
                      </a:r>
                    </a:p>
                    <a:p>
                      <a:pPr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PRD_OPT : VARCHAR2(50 BYTE)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82171" y="304799"/>
            <a:ext cx="2380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product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05544" y="3442089"/>
            <a:ext cx="2380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board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129486" y="693115"/>
            <a:ext cx="2380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product_cart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884058" y="189466"/>
            <a:ext cx="2380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product_info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085942" y="3642179"/>
            <a:ext cx="2380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member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659085" y="3663280"/>
            <a:ext cx="2380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product_payment</a:t>
            </a:r>
            <a:endParaRPr lang="ko-KR" altLang="en-US" dirty="0"/>
          </a:p>
        </p:txBody>
      </p:sp>
      <p:cxnSp>
        <p:nvCxnSpPr>
          <p:cNvPr id="24" name="직선 화살표 연결선 23"/>
          <p:cNvCxnSpPr/>
          <p:nvPr/>
        </p:nvCxnSpPr>
        <p:spPr>
          <a:xfrm rot="16200000" flipH="1">
            <a:off x="9639300" y="2886078"/>
            <a:ext cx="1304926" cy="9524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>
            <a:off x="7810500" y="4838700"/>
            <a:ext cx="1076325" cy="158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 rot="10800000" flipV="1">
            <a:off x="7839077" y="1457324"/>
            <a:ext cx="1219198" cy="9527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 rot="16200000" flipV="1">
            <a:off x="5624521" y="3148017"/>
            <a:ext cx="876292" cy="9523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 rot="10800000" flipV="1">
            <a:off x="3276601" y="1009649"/>
            <a:ext cx="1438275" cy="9525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KakaoTalk_20190116_102347776.jpg"/>
          <p:cNvPicPr>
            <a:picLocks noChangeAspect="1"/>
          </p:cNvPicPr>
          <p:nvPr/>
        </p:nvPicPr>
        <p:blipFill>
          <a:blip r:embed="rId2">
            <a:lum bright="-22000" contrast="-49000"/>
          </a:blip>
          <a:srcRect t="18744" b="2454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685800" y="558800"/>
            <a:ext cx="10807700" cy="5689600"/>
          </a:xfrm>
          <a:prstGeom prst="rect">
            <a:avLst/>
          </a:prstGeom>
          <a:solidFill>
            <a:schemeClr val="tx1">
              <a:alpha val="51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600200" y="2828836"/>
            <a:ext cx="9169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600" dirty="0" smtClean="0">
                <a:solidFill>
                  <a:schemeClr val="bg1"/>
                </a:solidFill>
                <a:latin typeface="HY크리스탈M" pitchFamily="18" charset="-127"/>
                <a:ea typeface="HY크리스탈M" pitchFamily="18" charset="-127"/>
              </a:rPr>
              <a:t>MVC</a:t>
            </a:r>
            <a:r>
              <a:rPr lang="ko-KR" altLang="en-US" sz="9600" dirty="0" smtClean="0">
                <a:solidFill>
                  <a:schemeClr val="bg1"/>
                </a:solidFill>
                <a:latin typeface="HY크리스탈M" pitchFamily="18" charset="-127"/>
                <a:ea typeface="HY크리스탈M" pitchFamily="18" charset="-127"/>
              </a:rPr>
              <a:t>파일 구조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꺾인 연결선 24"/>
          <p:cNvCxnSpPr/>
          <p:nvPr/>
        </p:nvCxnSpPr>
        <p:spPr>
          <a:xfrm flipH="1">
            <a:off x="999679" y="1621472"/>
            <a:ext cx="6402183" cy="5147629"/>
          </a:xfrm>
          <a:prstGeom prst="bentConnector4">
            <a:avLst>
              <a:gd name="adj1" fmla="val -47014"/>
              <a:gd name="adj2" fmla="val 38527"/>
            </a:avLst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1917073" y="1151604"/>
            <a:ext cx="5484781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i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</a:rPr>
              <a:t>POWER POINT </a:t>
            </a:r>
            <a:r>
              <a:rPr lang="en-US" altLang="ko-KR" sz="2800" b="1" i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gradFill flip="none" rotWithShape="1">
                  <a:gsLst>
                    <a:gs pos="0">
                      <a:srgbClr val="000082"/>
                    </a:gs>
                    <a:gs pos="30000">
                      <a:srgbClr val="66008F"/>
                    </a:gs>
                    <a:gs pos="64999">
                      <a:srgbClr val="BA0066"/>
                    </a:gs>
                    <a:gs pos="89999">
                      <a:srgbClr val="FF0000"/>
                    </a:gs>
                    <a:gs pos="100000">
                      <a:srgbClr val="FF8200"/>
                    </a:gs>
                  </a:gsLst>
                  <a:path path="rect">
                    <a:fillToRect r="100000" b="100000"/>
                  </a:path>
                  <a:tileRect l="-100000" t="-100000"/>
                </a:gradFill>
              </a:rPr>
              <a:t>Decorating’ s </a:t>
            </a:r>
            <a:r>
              <a:rPr lang="ko-KR" altLang="en-US" sz="2800" b="1" i="1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</a:rPr>
              <a:t>샵</a:t>
            </a:r>
            <a:endParaRPr lang="en-US" altLang="ko-KR" sz="2800" b="1" i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A4324"/>
                </a:solidFill>
              </a:rPr>
              <a:t>인테리어샵</a:t>
            </a:r>
            <a:r>
              <a:rPr lang="ko-KR" altLang="en-US" sz="1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A4324"/>
                </a:solidFill>
              </a:rPr>
              <a:t> 프로젝트</a:t>
            </a:r>
            <a:endParaRPr lang="ko-KR" altLang="en-US" sz="28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FA4324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89635" y="1"/>
            <a:ext cx="845468" cy="88900"/>
          </a:xfrm>
          <a:prstGeom prst="rect">
            <a:avLst/>
          </a:prstGeom>
          <a:solidFill>
            <a:srgbClr val="E8EF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76937" y="6769106"/>
            <a:ext cx="845468" cy="88900"/>
          </a:xfrm>
          <a:prstGeom prst="rect">
            <a:avLst/>
          </a:prstGeom>
          <a:solidFill>
            <a:srgbClr val="E8EF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/>
          <p:cNvGrpSpPr/>
          <p:nvPr/>
        </p:nvGrpSpPr>
        <p:grpSpPr>
          <a:xfrm>
            <a:off x="8476212" y="3417123"/>
            <a:ext cx="1770197" cy="1784341"/>
            <a:chOff x="6901776" y="3496446"/>
            <a:chExt cx="1210186" cy="1333934"/>
          </a:xfrm>
        </p:grpSpPr>
        <p:sp>
          <p:nvSpPr>
            <p:cNvPr id="21" name="모서리가 둥근 직사각형 20"/>
            <p:cNvSpPr/>
            <p:nvPr/>
          </p:nvSpPr>
          <p:spPr>
            <a:xfrm>
              <a:off x="7005647" y="3496446"/>
              <a:ext cx="949796" cy="270730"/>
            </a:xfrm>
            <a:prstGeom prst="roundRect">
              <a:avLst>
                <a:gd name="adj" fmla="val 50000"/>
              </a:avLst>
            </a:prstGeom>
            <a:solidFill>
              <a:srgbClr val="FA4324"/>
            </a:solidFill>
            <a:ln>
              <a:solidFill>
                <a:srgbClr val="D2D8E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</a:rPr>
                <a:t>팀원 </a:t>
              </a:r>
              <a:r>
                <a:rPr lang="en-US" altLang="ko-KR" sz="1100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</a:rPr>
                <a:t>1 </a:t>
              </a:r>
              <a:r>
                <a:rPr lang="ko-KR" altLang="en-US" sz="11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</a:rPr>
                <a:t>▼</a:t>
              </a:r>
              <a:endParaRPr lang="en-US" altLang="ko-KR" sz="11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6901776" y="4174632"/>
              <a:ext cx="1210186" cy="65574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400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4B4541"/>
                  </a:solidFill>
                </a:rPr>
                <a:t>송</a:t>
              </a:r>
              <a:r>
                <a:rPr lang="en-US" altLang="ko-KR" sz="1400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4B4541"/>
                  </a:solidFill>
                </a:rPr>
                <a:t>**</a:t>
              </a:r>
              <a:endParaRPr lang="ko-KR" altLang="en-US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4B4541"/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ko-KR" sz="10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4B4541"/>
                  </a:solidFill>
                </a:rPr>
                <a:t>PPT </a:t>
              </a:r>
              <a:r>
                <a:rPr lang="ko-KR" altLang="en-US" sz="10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4B4541"/>
                  </a:solidFill>
                </a:rPr>
                <a:t>작성</a:t>
              </a:r>
              <a:r>
                <a:rPr lang="en-US" altLang="ko-KR" sz="10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4B4541"/>
                  </a:solidFill>
                </a:rPr>
                <a:t>, </a:t>
              </a:r>
              <a:r>
                <a:rPr lang="ko-KR" altLang="en-US" sz="10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4B4541"/>
                  </a:solidFill>
                </a:rPr>
                <a:t>발표</a:t>
              </a:r>
              <a:endParaRPr lang="en-US" altLang="ko-KR" sz="1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4B4541"/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0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4B4541"/>
                  </a:solidFill>
                </a:rPr>
                <a:t>로그인</a:t>
              </a:r>
              <a:r>
                <a:rPr lang="en-US" altLang="ko-KR" sz="10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4B4541"/>
                  </a:solidFill>
                </a:rPr>
                <a:t>, </a:t>
              </a:r>
              <a:r>
                <a:rPr lang="ko-KR" altLang="en-US" sz="10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4B4541"/>
                  </a:solidFill>
                </a:rPr>
                <a:t>장바구니</a:t>
              </a:r>
              <a:endParaRPr lang="en-US" altLang="ko-KR" sz="1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4B4541"/>
                </a:solidFill>
              </a:endParaRP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6628026" y="3417127"/>
            <a:ext cx="1771200" cy="2005148"/>
            <a:chOff x="5527090" y="3496446"/>
            <a:chExt cx="1210871" cy="1489589"/>
          </a:xfrm>
        </p:grpSpPr>
        <p:sp>
          <p:nvSpPr>
            <p:cNvPr id="24" name="모서리가 둥근 직사각형 23"/>
            <p:cNvSpPr/>
            <p:nvPr/>
          </p:nvSpPr>
          <p:spPr>
            <a:xfrm>
              <a:off x="5650414" y="3496446"/>
              <a:ext cx="949796" cy="270730"/>
            </a:xfrm>
            <a:prstGeom prst="roundRect">
              <a:avLst>
                <a:gd name="adj" fmla="val 50000"/>
              </a:avLst>
            </a:prstGeom>
            <a:solidFill>
              <a:srgbClr val="FA4324"/>
            </a:solidFill>
            <a:ln>
              <a:solidFill>
                <a:srgbClr val="D2D8E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</a:rPr>
                <a:t>팀원 </a:t>
              </a:r>
              <a:r>
                <a:rPr lang="en-US" altLang="ko-KR" sz="1100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</a:rPr>
                <a:t>2</a:t>
              </a:r>
              <a:r>
                <a:rPr lang="ko-KR" altLang="en-US" sz="11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</a:rPr>
                <a:t>▼</a:t>
              </a:r>
              <a:endParaRPr lang="en-US" altLang="ko-KR" sz="11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5527090" y="4162924"/>
              <a:ext cx="1210871" cy="82311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400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4B4541"/>
                  </a:solidFill>
                </a:rPr>
                <a:t>신</a:t>
              </a:r>
              <a:r>
                <a:rPr lang="en-US" altLang="ko-KR" sz="1400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4B4541"/>
                  </a:solidFill>
                </a:rPr>
                <a:t>**</a:t>
              </a:r>
              <a:endParaRPr lang="en-US" altLang="ko-KR" sz="1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4B4541"/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ko-KR" sz="10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4B4541"/>
                  </a:solidFill>
                </a:rPr>
                <a:t>DB</a:t>
              </a:r>
              <a:r>
                <a:rPr lang="ko-KR" altLang="en-US" sz="10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4B4541"/>
                  </a:solidFill>
                </a:rPr>
                <a:t>설계</a:t>
              </a:r>
              <a:endParaRPr lang="en-US" altLang="ko-KR" sz="1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4B4541"/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0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4B4541"/>
                  </a:solidFill>
                </a:rPr>
                <a:t>공지사항</a:t>
              </a:r>
              <a:r>
                <a:rPr lang="en-US" altLang="ko-KR" sz="10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4B4541"/>
                  </a:solidFill>
                </a:rPr>
                <a:t>, </a:t>
              </a:r>
              <a:r>
                <a:rPr lang="ko-KR" altLang="en-US" sz="10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4B4541"/>
                  </a:solidFill>
                </a:rPr>
                <a:t>모듈설계</a:t>
              </a:r>
              <a:endParaRPr lang="en-US" altLang="ko-KR" sz="1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4B4541"/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0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4B4541"/>
                  </a:solidFill>
                </a:rPr>
                <a:t>디버깅 테스트</a:t>
              </a:r>
              <a:endParaRPr lang="en-US" altLang="ko-KR" sz="1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4B4541"/>
                </a:solidFill>
              </a:endParaRPr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1117645" y="3417126"/>
            <a:ext cx="1771200" cy="1774318"/>
            <a:chOff x="1421220" y="3496446"/>
            <a:chExt cx="1210871" cy="1318109"/>
          </a:xfrm>
        </p:grpSpPr>
        <p:sp>
          <p:nvSpPr>
            <p:cNvPr id="28" name="직사각형 27"/>
            <p:cNvSpPr/>
            <p:nvPr/>
          </p:nvSpPr>
          <p:spPr>
            <a:xfrm>
              <a:off x="1421220" y="4162926"/>
              <a:ext cx="1210871" cy="6516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400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4B4541"/>
                  </a:solidFill>
                </a:rPr>
                <a:t>이</a:t>
              </a:r>
              <a:r>
                <a:rPr lang="en-US" altLang="ko-KR" sz="1400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4B4541"/>
                  </a:solidFill>
                </a:rPr>
                <a:t>**</a:t>
              </a:r>
              <a:endParaRPr lang="ko-KR" altLang="en-US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4B4541"/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0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4B4541"/>
                  </a:solidFill>
                </a:rPr>
                <a:t>주문서 작성</a:t>
              </a:r>
              <a:endParaRPr lang="en-US" altLang="ko-KR" sz="1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4B4541"/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ko-KR" sz="10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4B4541"/>
                  </a:solidFill>
                </a:rPr>
                <a:t>UI</a:t>
              </a:r>
              <a:r>
                <a:rPr lang="ko-KR" altLang="en-US" sz="10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4B4541"/>
                  </a:solidFill>
                </a:rPr>
                <a:t>설계</a:t>
              </a:r>
              <a:r>
                <a:rPr lang="en-US" altLang="ko-KR" sz="10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4B4541"/>
                  </a:solidFill>
                </a:rPr>
                <a:t>, </a:t>
              </a:r>
              <a:r>
                <a:rPr lang="ko-KR" altLang="en-US" sz="10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4B4541"/>
                  </a:solidFill>
                </a:rPr>
                <a:t>상품등록</a:t>
              </a:r>
              <a:endParaRPr lang="en-US" altLang="ko-KR" sz="1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4B4541"/>
                </a:solidFill>
              </a:endParaRPr>
            </a:p>
          </p:txBody>
        </p:sp>
        <p:sp>
          <p:nvSpPr>
            <p:cNvPr id="29" name="모서리가 둥근 직사각형 28"/>
            <p:cNvSpPr/>
            <p:nvPr/>
          </p:nvSpPr>
          <p:spPr>
            <a:xfrm>
              <a:off x="1584713" y="3496446"/>
              <a:ext cx="949796" cy="270730"/>
            </a:xfrm>
            <a:prstGeom prst="roundRect">
              <a:avLst>
                <a:gd name="adj" fmla="val 50000"/>
              </a:avLst>
            </a:prstGeom>
            <a:solidFill>
              <a:srgbClr val="FA4324"/>
            </a:solidFill>
            <a:ln>
              <a:solidFill>
                <a:srgbClr val="D2D8E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</a:rPr>
                <a:t>팀원 </a:t>
              </a:r>
              <a:r>
                <a:rPr lang="en-US" altLang="ko-KR" sz="1100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</a:rPr>
                <a:t>5 </a:t>
              </a:r>
              <a:r>
                <a:rPr lang="ko-KR" altLang="en-US" sz="11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</a:rPr>
                <a:t>▼</a:t>
              </a:r>
              <a:endParaRPr lang="en-US" altLang="ko-KR" sz="11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2965835" y="3417120"/>
            <a:ext cx="1771200" cy="2005152"/>
            <a:chOff x="2796881" y="3496446"/>
            <a:chExt cx="1210871" cy="1489593"/>
          </a:xfrm>
        </p:grpSpPr>
        <p:sp>
          <p:nvSpPr>
            <p:cNvPr id="31" name="모서리가 둥근 직사각형 30"/>
            <p:cNvSpPr/>
            <p:nvPr/>
          </p:nvSpPr>
          <p:spPr>
            <a:xfrm>
              <a:off x="2939947" y="3496446"/>
              <a:ext cx="949796" cy="270730"/>
            </a:xfrm>
            <a:prstGeom prst="roundRect">
              <a:avLst>
                <a:gd name="adj" fmla="val 50000"/>
              </a:avLst>
            </a:prstGeom>
            <a:solidFill>
              <a:srgbClr val="FA4324"/>
            </a:solidFill>
            <a:ln>
              <a:solidFill>
                <a:srgbClr val="D2D8E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</a:rPr>
                <a:t>팀원 </a:t>
              </a:r>
              <a:r>
                <a:rPr lang="en-US" altLang="ko-KR" sz="1100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</a:rPr>
                <a:t>4 </a:t>
              </a:r>
              <a:r>
                <a:rPr lang="ko-KR" altLang="en-US" sz="11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</a:rPr>
                <a:t>▼</a:t>
              </a:r>
              <a:endParaRPr lang="en-US" altLang="ko-KR" sz="11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2796881" y="4162928"/>
              <a:ext cx="1210871" cy="82311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400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4B4541"/>
                  </a:solidFill>
                </a:rPr>
                <a:t>이</a:t>
              </a:r>
              <a:r>
                <a:rPr lang="en-US" altLang="ko-KR" sz="1400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4B4541"/>
                  </a:solidFill>
                </a:rPr>
                <a:t>**</a:t>
              </a:r>
            </a:p>
            <a:p>
              <a:pPr algn="ctr">
                <a:lnSpc>
                  <a:spcPct val="150000"/>
                </a:lnSpc>
              </a:pPr>
              <a:r>
                <a:rPr lang="ko-KR" altLang="en-US" sz="10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4B4541"/>
                  </a:solidFill>
                </a:rPr>
                <a:t>디자인 총괄</a:t>
              </a:r>
              <a:endParaRPr lang="en-US" altLang="ko-KR" sz="1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4B4541"/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0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4B4541"/>
                  </a:solidFill>
                </a:rPr>
                <a:t>메인</a:t>
              </a:r>
              <a:r>
                <a:rPr lang="en-US" altLang="ko-KR" sz="10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4B4541"/>
                  </a:solidFill>
                </a:rPr>
                <a:t>, </a:t>
              </a:r>
              <a:r>
                <a:rPr lang="ko-KR" altLang="en-US" sz="10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4B4541"/>
                  </a:solidFill>
                </a:rPr>
                <a:t>슬라이더</a:t>
              </a:r>
              <a:r>
                <a:rPr lang="en-US" altLang="ko-KR" sz="10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4B4541"/>
                  </a:solidFill>
                </a:rPr>
                <a:t>, UI</a:t>
              </a:r>
              <a:r>
                <a:rPr lang="ko-KR" altLang="en-US" sz="10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4B4541"/>
                  </a:solidFill>
                </a:rPr>
                <a:t>설계</a:t>
              </a:r>
              <a:endParaRPr lang="en-US" altLang="ko-KR" sz="1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4B4541"/>
                </a:solidFill>
              </a:endParaRPr>
            </a:p>
            <a:p>
              <a:pPr algn="ctr">
                <a:lnSpc>
                  <a:spcPct val="150000"/>
                </a:lnSpc>
              </a:pPr>
              <a:endParaRPr lang="en-US" altLang="ko-KR" sz="1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4B4541"/>
                </a:solidFill>
              </a:endParaRPr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4737108" y="3417121"/>
            <a:ext cx="1771200" cy="2005150"/>
            <a:chOff x="4098727" y="3496446"/>
            <a:chExt cx="1210872" cy="1489591"/>
          </a:xfrm>
        </p:grpSpPr>
        <p:sp>
          <p:nvSpPr>
            <p:cNvPr id="34" name="모서리가 둥근 직사각형 33"/>
            <p:cNvSpPr/>
            <p:nvPr/>
          </p:nvSpPr>
          <p:spPr>
            <a:xfrm>
              <a:off x="4295181" y="3496446"/>
              <a:ext cx="949796" cy="270730"/>
            </a:xfrm>
            <a:prstGeom prst="roundRect">
              <a:avLst>
                <a:gd name="adj" fmla="val 50000"/>
              </a:avLst>
            </a:prstGeom>
            <a:solidFill>
              <a:srgbClr val="FA4324"/>
            </a:solidFill>
            <a:ln>
              <a:solidFill>
                <a:srgbClr val="D2D8E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</a:rPr>
                <a:t>팀원 </a:t>
              </a:r>
              <a:r>
                <a:rPr lang="en-US" altLang="ko-KR" sz="1100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</a:rPr>
                <a:t>3 </a:t>
              </a:r>
              <a:r>
                <a:rPr lang="ko-KR" altLang="en-US" sz="11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</a:rPr>
                <a:t>▼</a:t>
              </a:r>
              <a:endParaRPr lang="en-US" altLang="ko-KR" sz="11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4098727" y="4162926"/>
              <a:ext cx="1210872" cy="82311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400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4B4541"/>
                  </a:solidFill>
                </a:rPr>
                <a:t>양</a:t>
              </a:r>
              <a:r>
                <a:rPr lang="en-US" altLang="ko-KR" sz="1400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4B4541"/>
                  </a:solidFill>
                </a:rPr>
                <a:t>**</a:t>
              </a:r>
              <a:endPara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4B4541"/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0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4B4541"/>
                  </a:solidFill>
                </a:rPr>
                <a:t>팀장</a:t>
              </a:r>
              <a:endParaRPr lang="en-US" altLang="ko-KR" sz="1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4B4541"/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000" dirty="0" err="1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4B4541"/>
                  </a:solidFill>
                </a:rPr>
                <a:t>서버테스팅</a:t>
              </a:r>
              <a:r>
                <a:rPr lang="en-US" altLang="ko-KR" sz="10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4B4541"/>
                  </a:solidFill>
                </a:rPr>
                <a:t>, </a:t>
              </a:r>
              <a:r>
                <a:rPr lang="ko-KR" altLang="en-US" sz="10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4B4541"/>
                  </a:solidFill>
                </a:rPr>
                <a:t>회원가입</a:t>
              </a:r>
              <a:endParaRPr lang="en-US" altLang="ko-KR" sz="1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4B4541"/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0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4B4541"/>
                  </a:solidFill>
                </a:rPr>
                <a:t>상품 등록</a:t>
              </a:r>
              <a:r>
                <a:rPr lang="en-US" altLang="ko-KR" sz="10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4B4541"/>
                  </a:solidFill>
                </a:rPr>
                <a:t>/</a:t>
              </a:r>
              <a:r>
                <a:rPr lang="ko-KR" altLang="en-US" sz="10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4B4541"/>
                  </a:solidFill>
                </a:rPr>
                <a:t>구매</a:t>
              </a:r>
              <a:endParaRPr lang="en-US" altLang="ko-KR" sz="1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4B454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06210067"/>
      </p:ext>
    </p:extLst>
  </p:cSld>
  <p:clrMapOvr>
    <a:masterClrMapping/>
  </p:clrMapOvr>
  <p:transition>
    <p:cut thruBlk="1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10441204" y="-3161"/>
            <a:ext cx="845468" cy="36000"/>
          </a:xfrm>
          <a:prstGeom prst="rect">
            <a:avLst/>
          </a:prstGeom>
          <a:solidFill>
            <a:srgbClr val="E8EF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-1975063" y="-200055"/>
            <a:ext cx="29218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</a:rPr>
              <a:t>UI </a:t>
            </a:r>
            <a:r>
              <a:rPr lang="ko-KR" altLang="en-US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</a:rPr>
              <a:t>및 기능 소개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-13118" y="0"/>
            <a:ext cx="12205118" cy="901356"/>
          </a:xfrm>
          <a:prstGeom prst="rect">
            <a:avLst/>
          </a:prstGeom>
          <a:gradFill flip="none" rotWithShape="1">
            <a:gsLst>
              <a:gs pos="0">
                <a:srgbClr val="333F50">
                  <a:shade val="30000"/>
                  <a:satMod val="115000"/>
                </a:srgbClr>
              </a:gs>
              <a:gs pos="50000">
                <a:srgbClr val="333F50">
                  <a:shade val="67500"/>
                  <a:satMod val="115000"/>
                </a:srgbClr>
              </a:gs>
              <a:gs pos="100000">
                <a:srgbClr val="333F5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385778" y="0"/>
            <a:ext cx="33386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</a:rPr>
              <a:t>MVC </a:t>
            </a:r>
            <a:r>
              <a:rPr lang="ko-KR" altLang="en-US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</a:rPr>
              <a:t>파일 구조</a:t>
            </a:r>
            <a:endParaRPr lang="en-US" altLang="ko-KR" sz="2400" b="1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</a:endParaRPr>
          </a:p>
          <a:p>
            <a:r>
              <a:rPr lang="ko-KR" altLang="en-US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</a:rPr>
              <a:t>회원</a:t>
            </a:r>
            <a:endParaRPr lang="ko-KR" altLang="en-US" sz="2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487400" y="4986151"/>
            <a:ext cx="3371848" cy="37436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768917" y="1984375"/>
            <a:ext cx="12763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/>
          <a:srcRect l="1825"/>
          <a:stretch>
            <a:fillRect/>
          </a:stretch>
        </p:blipFill>
        <p:spPr bwMode="auto">
          <a:xfrm>
            <a:off x="13713245" y="2508252"/>
            <a:ext cx="1206190" cy="3407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양쪽 모서리가 둥근 사각형 6"/>
          <p:cNvSpPr/>
          <p:nvPr/>
        </p:nvSpPr>
        <p:spPr>
          <a:xfrm rot="5400000">
            <a:off x="3342376" y="-2053005"/>
            <a:ext cx="5578157" cy="11744325"/>
          </a:xfrm>
          <a:prstGeom prst="round2SameRect">
            <a:avLst>
              <a:gd name="adj1" fmla="val 3837"/>
              <a:gd name="adj2" fmla="val 0"/>
            </a:avLst>
          </a:prstGeom>
          <a:solidFill>
            <a:schemeClr val="bg1"/>
          </a:solidFill>
          <a:ln>
            <a:solidFill>
              <a:srgbClr val="333F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52" name="직사각형 151"/>
          <p:cNvSpPr/>
          <p:nvPr/>
        </p:nvSpPr>
        <p:spPr>
          <a:xfrm>
            <a:off x="-1183265" y="228600"/>
            <a:ext cx="3735965" cy="3771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06</a:t>
            </a:r>
            <a:endParaRPr lang="ko-KR" altLang="en-US" sz="8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2" name="순서도: 판단 61"/>
          <p:cNvSpPr/>
          <p:nvPr/>
        </p:nvSpPr>
        <p:spPr>
          <a:xfrm>
            <a:off x="-1800225" y="1104900"/>
            <a:ext cx="1457325" cy="6858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장바구니</a:t>
            </a:r>
            <a:endParaRPr lang="ko-KR" altLang="en-US" dirty="0"/>
          </a:p>
        </p:txBody>
      </p:sp>
      <p:sp>
        <p:nvSpPr>
          <p:cNvPr id="64" name="순서도: 판단 63"/>
          <p:cNvSpPr/>
          <p:nvPr/>
        </p:nvSpPr>
        <p:spPr>
          <a:xfrm>
            <a:off x="-1819275" y="2571750"/>
            <a:ext cx="1457325" cy="6858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상품</a:t>
            </a:r>
            <a:endParaRPr lang="ko-KR" altLang="en-US" dirty="0"/>
          </a:p>
        </p:txBody>
      </p:sp>
      <p:sp>
        <p:nvSpPr>
          <p:cNvPr id="66" name="순서도: 판단 65"/>
          <p:cNvSpPr/>
          <p:nvPr/>
        </p:nvSpPr>
        <p:spPr>
          <a:xfrm>
            <a:off x="-1809750" y="1847850"/>
            <a:ext cx="1457325" cy="6858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구매기록</a:t>
            </a:r>
            <a:endParaRPr lang="ko-KR" altLang="en-US" dirty="0"/>
          </a:p>
        </p:txBody>
      </p:sp>
      <p:pic>
        <p:nvPicPr>
          <p:cNvPr id="105" name="Picture 2"/>
          <p:cNvPicPr>
            <a:picLocks noChangeAspect="1" noChangeArrowheads="1"/>
          </p:cNvPicPr>
          <p:nvPr/>
        </p:nvPicPr>
        <p:blipFill>
          <a:blip r:embed="rId5"/>
          <a:srcRect l="1909" t="2465" r="1545" b="2521"/>
          <a:stretch>
            <a:fillRect/>
          </a:stretch>
        </p:blipFill>
        <p:spPr bwMode="auto">
          <a:xfrm>
            <a:off x="1667933" y="1109133"/>
            <a:ext cx="8991600" cy="535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24513107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10441204" y="-3161"/>
            <a:ext cx="845468" cy="36000"/>
          </a:xfrm>
          <a:prstGeom prst="rect">
            <a:avLst/>
          </a:prstGeom>
          <a:solidFill>
            <a:srgbClr val="E8EF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-1975063" y="-200055"/>
            <a:ext cx="29218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</a:rPr>
              <a:t>UI </a:t>
            </a:r>
            <a:r>
              <a:rPr lang="ko-KR" altLang="en-US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</a:rPr>
              <a:t>및 기능 소개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-13118" y="0"/>
            <a:ext cx="12205118" cy="901356"/>
          </a:xfrm>
          <a:prstGeom prst="rect">
            <a:avLst/>
          </a:prstGeom>
          <a:gradFill flip="none" rotWithShape="1">
            <a:gsLst>
              <a:gs pos="0">
                <a:srgbClr val="333F50">
                  <a:shade val="30000"/>
                  <a:satMod val="115000"/>
                </a:srgbClr>
              </a:gs>
              <a:gs pos="50000">
                <a:srgbClr val="333F50">
                  <a:shade val="67500"/>
                  <a:satMod val="115000"/>
                </a:srgbClr>
              </a:gs>
              <a:gs pos="100000">
                <a:srgbClr val="333F5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385778" y="0"/>
            <a:ext cx="33386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</a:rPr>
              <a:t>MVC </a:t>
            </a:r>
            <a:r>
              <a:rPr lang="ko-KR" altLang="en-US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</a:rPr>
              <a:t>파일 구조</a:t>
            </a:r>
            <a:endParaRPr lang="en-US" altLang="ko-KR" sz="2400" b="1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</a:endParaRPr>
          </a:p>
          <a:p>
            <a:r>
              <a:rPr lang="ko-KR" altLang="en-US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</a:rPr>
              <a:t>공지사항 게시판</a:t>
            </a:r>
            <a:endParaRPr lang="ko-KR" altLang="en-US" sz="2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487400" y="4986151"/>
            <a:ext cx="3371848" cy="37436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768917" y="1984375"/>
            <a:ext cx="12763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/>
          <a:srcRect l="1825"/>
          <a:stretch>
            <a:fillRect/>
          </a:stretch>
        </p:blipFill>
        <p:spPr bwMode="auto">
          <a:xfrm>
            <a:off x="13713245" y="2508252"/>
            <a:ext cx="1206190" cy="3407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양쪽 모서리가 둥근 사각형 6"/>
          <p:cNvSpPr/>
          <p:nvPr/>
        </p:nvSpPr>
        <p:spPr>
          <a:xfrm rot="5400000">
            <a:off x="3342376" y="-2053005"/>
            <a:ext cx="5578157" cy="11744325"/>
          </a:xfrm>
          <a:prstGeom prst="round2SameRect">
            <a:avLst>
              <a:gd name="adj1" fmla="val 3837"/>
              <a:gd name="adj2" fmla="val 0"/>
            </a:avLst>
          </a:prstGeom>
          <a:solidFill>
            <a:schemeClr val="bg1"/>
          </a:solidFill>
          <a:ln>
            <a:solidFill>
              <a:srgbClr val="333F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52" name="직사각형 151"/>
          <p:cNvSpPr/>
          <p:nvPr/>
        </p:nvSpPr>
        <p:spPr>
          <a:xfrm>
            <a:off x="-1183265" y="228600"/>
            <a:ext cx="3735965" cy="3771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06</a:t>
            </a:r>
            <a:endParaRPr lang="ko-KR" altLang="en-US" sz="8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2" name="순서도: 판단 61"/>
          <p:cNvSpPr/>
          <p:nvPr/>
        </p:nvSpPr>
        <p:spPr>
          <a:xfrm>
            <a:off x="-1800225" y="1104900"/>
            <a:ext cx="1457325" cy="6858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장바구니</a:t>
            </a:r>
            <a:endParaRPr lang="ko-KR" altLang="en-US" dirty="0"/>
          </a:p>
        </p:txBody>
      </p:sp>
      <p:sp>
        <p:nvSpPr>
          <p:cNvPr id="64" name="순서도: 판단 63"/>
          <p:cNvSpPr/>
          <p:nvPr/>
        </p:nvSpPr>
        <p:spPr>
          <a:xfrm>
            <a:off x="-1819275" y="2571750"/>
            <a:ext cx="1457325" cy="6858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상품</a:t>
            </a:r>
            <a:endParaRPr lang="ko-KR" altLang="en-US" dirty="0"/>
          </a:p>
        </p:txBody>
      </p:sp>
      <p:sp>
        <p:nvSpPr>
          <p:cNvPr id="66" name="순서도: 판단 65"/>
          <p:cNvSpPr/>
          <p:nvPr/>
        </p:nvSpPr>
        <p:spPr>
          <a:xfrm>
            <a:off x="-1809750" y="1847850"/>
            <a:ext cx="1457325" cy="6858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구매기록</a:t>
            </a:r>
            <a:endParaRPr lang="ko-KR" altLang="en-US" dirty="0"/>
          </a:p>
        </p:txBody>
      </p:sp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5"/>
          <a:srcRect t="1508" r="704" b="1816"/>
          <a:stretch>
            <a:fillRect/>
          </a:stretch>
        </p:blipFill>
        <p:spPr bwMode="auto">
          <a:xfrm>
            <a:off x="396320" y="1066802"/>
            <a:ext cx="11094562" cy="5494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24513107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10441204" y="-3161"/>
            <a:ext cx="845468" cy="36000"/>
          </a:xfrm>
          <a:prstGeom prst="rect">
            <a:avLst/>
          </a:prstGeom>
          <a:solidFill>
            <a:srgbClr val="E8EF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-1975063" y="-200055"/>
            <a:ext cx="29218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</a:rPr>
              <a:t>UI </a:t>
            </a:r>
            <a:r>
              <a:rPr lang="ko-KR" altLang="en-US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</a:rPr>
              <a:t>및 기능 소개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-13118" y="0"/>
            <a:ext cx="12205118" cy="901356"/>
          </a:xfrm>
          <a:prstGeom prst="rect">
            <a:avLst/>
          </a:prstGeom>
          <a:gradFill flip="none" rotWithShape="1">
            <a:gsLst>
              <a:gs pos="0">
                <a:srgbClr val="333F50">
                  <a:shade val="30000"/>
                  <a:satMod val="115000"/>
                </a:srgbClr>
              </a:gs>
              <a:gs pos="50000">
                <a:srgbClr val="333F50">
                  <a:shade val="67500"/>
                  <a:satMod val="115000"/>
                </a:srgbClr>
              </a:gs>
              <a:gs pos="100000">
                <a:srgbClr val="333F5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385778" y="0"/>
            <a:ext cx="33386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</a:rPr>
              <a:t>MVC </a:t>
            </a:r>
            <a:r>
              <a:rPr lang="ko-KR" altLang="en-US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</a:rPr>
              <a:t>파일 구조</a:t>
            </a:r>
            <a:endParaRPr lang="en-US" altLang="ko-KR" sz="2400" b="1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</a:endParaRPr>
          </a:p>
          <a:p>
            <a:r>
              <a:rPr lang="ko-KR" altLang="en-US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</a:rPr>
              <a:t>상품정보</a:t>
            </a:r>
            <a:endParaRPr lang="ko-KR" altLang="en-US" sz="2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487400" y="4986151"/>
            <a:ext cx="3371848" cy="37436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768917" y="1984375"/>
            <a:ext cx="12763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/>
          <a:srcRect l="1825"/>
          <a:stretch>
            <a:fillRect/>
          </a:stretch>
        </p:blipFill>
        <p:spPr bwMode="auto">
          <a:xfrm>
            <a:off x="13713245" y="2508252"/>
            <a:ext cx="1206190" cy="3407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양쪽 모서리가 둥근 사각형 6"/>
          <p:cNvSpPr/>
          <p:nvPr/>
        </p:nvSpPr>
        <p:spPr>
          <a:xfrm rot="5400000">
            <a:off x="3342376" y="-2053005"/>
            <a:ext cx="5578157" cy="11744325"/>
          </a:xfrm>
          <a:prstGeom prst="round2SameRect">
            <a:avLst>
              <a:gd name="adj1" fmla="val 3837"/>
              <a:gd name="adj2" fmla="val 0"/>
            </a:avLst>
          </a:prstGeom>
          <a:solidFill>
            <a:schemeClr val="bg1"/>
          </a:solidFill>
          <a:ln>
            <a:solidFill>
              <a:srgbClr val="333F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52" name="직사각형 151"/>
          <p:cNvSpPr/>
          <p:nvPr/>
        </p:nvSpPr>
        <p:spPr>
          <a:xfrm>
            <a:off x="-1183265" y="228600"/>
            <a:ext cx="3735965" cy="3771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06</a:t>
            </a:r>
            <a:endParaRPr lang="ko-KR" altLang="en-US" sz="8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2" name="순서도: 판단 61"/>
          <p:cNvSpPr/>
          <p:nvPr/>
        </p:nvSpPr>
        <p:spPr>
          <a:xfrm>
            <a:off x="-1800225" y="1104900"/>
            <a:ext cx="1457325" cy="6858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장바구니</a:t>
            </a:r>
            <a:endParaRPr lang="ko-KR" altLang="en-US" dirty="0"/>
          </a:p>
        </p:txBody>
      </p:sp>
      <p:sp>
        <p:nvSpPr>
          <p:cNvPr id="64" name="순서도: 판단 63"/>
          <p:cNvSpPr/>
          <p:nvPr/>
        </p:nvSpPr>
        <p:spPr>
          <a:xfrm>
            <a:off x="-1819275" y="2571750"/>
            <a:ext cx="1457325" cy="6858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상품</a:t>
            </a:r>
            <a:endParaRPr lang="ko-KR" altLang="en-US" dirty="0"/>
          </a:p>
        </p:txBody>
      </p:sp>
      <p:sp>
        <p:nvSpPr>
          <p:cNvPr id="66" name="순서도: 판단 65"/>
          <p:cNvSpPr/>
          <p:nvPr/>
        </p:nvSpPr>
        <p:spPr>
          <a:xfrm>
            <a:off x="-1809750" y="1847850"/>
            <a:ext cx="1457325" cy="6858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구매기록</a:t>
            </a:r>
            <a:endParaRPr lang="ko-KR" altLang="en-US" dirty="0"/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5"/>
          <a:srcRect t="144"/>
          <a:stretch>
            <a:fillRect/>
          </a:stretch>
        </p:blipFill>
        <p:spPr bwMode="auto">
          <a:xfrm>
            <a:off x="2694439" y="1047750"/>
            <a:ext cx="6731106" cy="5539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24513107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10441204" y="-3161"/>
            <a:ext cx="845468" cy="36000"/>
          </a:xfrm>
          <a:prstGeom prst="rect">
            <a:avLst/>
          </a:prstGeom>
          <a:solidFill>
            <a:srgbClr val="E8EF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-1975063" y="-200055"/>
            <a:ext cx="29218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</a:rPr>
              <a:t>UI </a:t>
            </a:r>
            <a:r>
              <a:rPr lang="ko-KR" altLang="en-US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</a:rPr>
              <a:t>및 기능 소개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-13118" y="0"/>
            <a:ext cx="12205118" cy="901356"/>
          </a:xfrm>
          <a:prstGeom prst="rect">
            <a:avLst/>
          </a:prstGeom>
          <a:gradFill flip="none" rotWithShape="1">
            <a:gsLst>
              <a:gs pos="0">
                <a:srgbClr val="333F50">
                  <a:shade val="30000"/>
                  <a:satMod val="115000"/>
                </a:srgbClr>
              </a:gs>
              <a:gs pos="50000">
                <a:srgbClr val="333F50">
                  <a:shade val="67500"/>
                  <a:satMod val="115000"/>
                </a:srgbClr>
              </a:gs>
              <a:gs pos="100000">
                <a:srgbClr val="333F5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385778" y="0"/>
            <a:ext cx="33386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</a:rPr>
              <a:t>MVC </a:t>
            </a:r>
            <a:r>
              <a:rPr lang="ko-KR" altLang="en-US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</a:rPr>
              <a:t>파일 구조</a:t>
            </a:r>
            <a:endParaRPr lang="en-US" altLang="ko-KR" sz="2400" b="1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</a:endParaRPr>
          </a:p>
          <a:p>
            <a:r>
              <a:rPr lang="ko-KR" altLang="en-US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</a:rPr>
              <a:t>장바구니</a:t>
            </a:r>
            <a:endParaRPr lang="ko-KR" altLang="en-US" sz="2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487400" y="4986151"/>
            <a:ext cx="3371848" cy="37436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768917" y="1984375"/>
            <a:ext cx="12763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/>
          <a:srcRect l="1825"/>
          <a:stretch>
            <a:fillRect/>
          </a:stretch>
        </p:blipFill>
        <p:spPr bwMode="auto">
          <a:xfrm>
            <a:off x="13713245" y="2508252"/>
            <a:ext cx="1206190" cy="3407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양쪽 모서리가 둥근 사각형 6"/>
          <p:cNvSpPr/>
          <p:nvPr/>
        </p:nvSpPr>
        <p:spPr>
          <a:xfrm rot="5400000">
            <a:off x="3342376" y="-2053005"/>
            <a:ext cx="5578157" cy="11744325"/>
          </a:xfrm>
          <a:prstGeom prst="round2SameRect">
            <a:avLst>
              <a:gd name="adj1" fmla="val 3837"/>
              <a:gd name="adj2" fmla="val 0"/>
            </a:avLst>
          </a:prstGeom>
          <a:solidFill>
            <a:schemeClr val="bg1"/>
          </a:solidFill>
          <a:ln>
            <a:solidFill>
              <a:srgbClr val="333F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52" name="직사각형 151"/>
          <p:cNvSpPr/>
          <p:nvPr/>
        </p:nvSpPr>
        <p:spPr>
          <a:xfrm>
            <a:off x="-1183265" y="228600"/>
            <a:ext cx="3735965" cy="3771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06</a:t>
            </a:r>
            <a:endParaRPr lang="ko-KR" altLang="en-US" sz="8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2" name="순서도: 판단 61"/>
          <p:cNvSpPr/>
          <p:nvPr/>
        </p:nvSpPr>
        <p:spPr>
          <a:xfrm>
            <a:off x="-1800225" y="1104900"/>
            <a:ext cx="1457325" cy="6858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장바구니</a:t>
            </a:r>
            <a:endParaRPr lang="ko-KR" altLang="en-US" dirty="0"/>
          </a:p>
        </p:txBody>
      </p:sp>
      <p:sp>
        <p:nvSpPr>
          <p:cNvPr id="64" name="순서도: 판단 63"/>
          <p:cNvSpPr/>
          <p:nvPr/>
        </p:nvSpPr>
        <p:spPr>
          <a:xfrm>
            <a:off x="-1819275" y="2571750"/>
            <a:ext cx="1457325" cy="6858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상품</a:t>
            </a:r>
            <a:endParaRPr lang="ko-KR" altLang="en-US" dirty="0"/>
          </a:p>
        </p:txBody>
      </p:sp>
      <p:sp>
        <p:nvSpPr>
          <p:cNvPr id="66" name="순서도: 판단 65"/>
          <p:cNvSpPr/>
          <p:nvPr/>
        </p:nvSpPr>
        <p:spPr>
          <a:xfrm>
            <a:off x="-1809750" y="1847850"/>
            <a:ext cx="1457325" cy="6858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구매기록</a:t>
            </a:r>
            <a:endParaRPr lang="ko-KR" altLang="en-US" dirty="0"/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5"/>
          <a:srcRect t="583" b="437"/>
          <a:stretch>
            <a:fillRect/>
          </a:stretch>
        </p:blipFill>
        <p:spPr bwMode="auto">
          <a:xfrm>
            <a:off x="2311570" y="1041401"/>
            <a:ext cx="7359312" cy="55583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24513107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KakaoTalk_20190116_15482075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6776"/>
            <a:ext cx="12192000" cy="506219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382125" y="5099387"/>
            <a:ext cx="5486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 smtClean="0">
                <a:solidFill>
                  <a:srgbClr val="F2F5F6"/>
                </a:solidFill>
                <a:latin typeface="HY견명조" pitchFamily="18" charset="-127"/>
                <a:ea typeface="HY견명조" pitchFamily="18" charset="-127"/>
              </a:rPr>
              <a:t>UI </a:t>
            </a:r>
            <a:r>
              <a:rPr lang="ko-KR" altLang="en-US" sz="6000" dirty="0" smtClean="0">
                <a:solidFill>
                  <a:srgbClr val="F2F5F6"/>
                </a:solidFill>
                <a:latin typeface="HY견명조" pitchFamily="18" charset="-127"/>
                <a:ea typeface="HY견명조" pitchFamily="18" charset="-127"/>
              </a:rPr>
              <a:t>소개</a:t>
            </a:r>
            <a:endParaRPr lang="ko-KR" altLang="en-US" sz="6000" dirty="0">
              <a:solidFill>
                <a:srgbClr val="F2F5F6"/>
              </a:solidFill>
              <a:latin typeface="HY견명조" pitchFamily="18" charset="-127"/>
              <a:ea typeface="HY견명조" pitchFamily="18" charset="-127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10501" y="683089"/>
            <a:ext cx="4162424" cy="2396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3387" y="2505076"/>
            <a:ext cx="6379002" cy="3705224"/>
          </a:xfrm>
          <a:prstGeom prst="rect">
            <a:avLst/>
          </a:prstGeom>
          <a:solidFill>
            <a:schemeClr val="tx1"/>
          </a:solidFill>
          <a:ln w="254000">
            <a:solidFill>
              <a:schemeClr val="accent5">
                <a:lumMod val="60000"/>
                <a:lumOff val="40000"/>
                <a:alpha val="49000"/>
              </a:schemeClr>
            </a:solidFill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994706" y="493989"/>
            <a:ext cx="4415493" cy="2334935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HY나무L" pitchFamily="18" charset="-127"/>
                <a:ea typeface="HY나무L" pitchFamily="18" charset="-127"/>
              </a:rPr>
              <a:t>저희 </a:t>
            </a:r>
            <a:r>
              <a:rPr lang="en-US" altLang="ko-KR" sz="2400" b="1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HY나무L" pitchFamily="18" charset="-127"/>
                <a:ea typeface="HY나무L" pitchFamily="18" charset="-127"/>
              </a:rPr>
              <a:t>Decorating’s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HY나무L" pitchFamily="18" charset="-127"/>
                <a:ea typeface="HY나무L" pitchFamily="18" charset="-127"/>
              </a:rPr>
              <a:t> </a:t>
            </a:r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HY나무L" pitchFamily="18" charset="-127"/>
                <a:ea typeface="HY나무L" pitchFamily="18" charset="-127"/>
              </a:rPr>
              <a:t>는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HY나무L" pitchFamily="18" charset="-127"/>
                <a:ea typeface="HY나무L" pitchFamily="18" charset="-127"/>
              </a:rPr>
              <a:t>,</a:t>
            </a:r>
          </a:p>
          <a:p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HY나무L" pitchFamily="18" charset="-127"/>
                <a:ea typeface="HY나무L" pitchFamily="18" charset="-127"/>
              </a:rPr>
              <a:t> 심플한 디자인을 통해</a:t>
            </a:r>
            <a:endParaRPr lang="en-US" altLang="ko-KR" sz="2400" dirty="0" smtClean="0">
              <a:ln>
                <a:solidFill>
                  <a:schemeClr val="bg1">
                    <a:alpha val="0"/>
                  </a:schemeClr>
                </a:solidFill>
              </a:ln>
              <a:latin typeface="HY나무L" pitchFamily="18" charset="-127"/>
              <a:ea typeface="HY나무L" pitchFamily="18" charset="-127"/>
            </a:endParaRPr>
          </a:p>
          <a:p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HY나무L" pitchFamily="18" charset="-127"/>
                <a:ea typeface="HY나무L" pitchFamily="18" charset="-127"/>
              </a:rPr>
              <a:t>눈이 피로한 현대인들이</a:t>
            </a:r>
            <a:endParaRPr lang="en-US" altLang="ko-KR" sz="2400" dirty="0" smtClean="0">
              <a:ln>
                <a:solidFill>
                  <a:schemeClr val="bg1">
                    <a:alpha val="0"/>
                  </a:schemeClr>
                </a:solidFill>
              </a:ln>
              <a:latin typeface="HY나무L" pitchFamily="18" charset="-127"/>
              <a:ea typeface="HY나무L" pitchFamily="18" charset="-127"/>
            </a:endParaRPr>
          </a:p>
          <a:p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HY나무L" pitchFamily="18" charset="-127"/>
                <a:ea typeface="HY나무L" pitchFamily="18" charset="-127"/>
              </a:rPr>
              <a:t>쇼핑 할 때만이라도</a:t>
            </a:r>
            <a:endParaRPr lang="en-US" altLang="ko-KR" sz="2400" dirty="0" smtClean="0">
              <a:ln>
                <a:solidFill>
                  <a:schemeClr val="bg1">
                    <a:alpha val="0"/>
                  </a:schemeClr>
                </a:solidFill>
              </a:ln>
              <a:latin typeface="HY나무L" pitchFamily="18" charset="-127"/>
              <a:ea typeface="HY나무L" pitchFamily="18" charset="-127"/>
            </a:endParaRPr>
          </a:p>
          <a:p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HY나무L" pitchFamily="18" charset="-127"/>
                <a:ea typeface="HY나무L" pitchFamily="18" charset="-127"/>
              </a:rPr>
              <a:t>편안함을 느낄 수 있도록</a:t>
            </a:r>
            <a:endParaRPr lang="en-US" altLang="ko-KR" sz="2400" dirty="0" smtClean="0">
              <a:ln>
                <a:solidFill>
                  <a:schemeClr val="bg1">
                    <a:alpha val="0"/>
                  </a:schemeClr>
                </a:solidFill>
              </a:ln>
              <a:latin typeface="HY나무L" pitchFamily="18" charset="-127"/>
              <a:ea typeface="HY나무L" pitchFamily="18" charset="-127"/>
            </a:endParaRPr>
          </a:p>
          <a:p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HY나무L" pitchFamily="18" charset="-127"/>
                <a:ea typeface="HY나무L" pitchFamily="18" charset="-127"/>
              </a:rPr>
              <a:t>만든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HY나무L" pitchFamily="18" charset="-127"/>
                <a:ea typeface="HY나무L" pitchFamily="18" charset="-127"/>
              </a:rPr>
              <a:t> </a:t>
            </a:r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HY나무L" pitchFamily="18" charset="-127"/>
                <a:ea typeface="HY나무L" pitchFamily="18" charset="-127"/>
              </a:rPr>
              <a:t>신세대 </a:t>
            </a:r>
            <a:r>
              <a:rPr lang="ko-KR" altLang="en-US" sz="24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HY나무L" pitchFamily="18" charset="-127"/>
                <a:ea typeface="HY나무L" pitchFamily="18" charset="-127"/>
              </a:rPr>
              <a:t>소품샵입니다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HY나무L" pitchFamily="18" charset="-127"/>
                <a:ea typeface="HY나무L" pitchFamily="18" charset="-127"/>
              </a:rPr>
              <a:t>.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latin typeface="HY나무L" pitchFamily="18" charset="-127"/>
              <a:ea typeface="HY나무L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7982" y="4684990"/>
            <a:ext cx="2739094" cy="1200329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4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HY나무L" pitchFamily="18" charset="-127"/>
                <a:ea typeface="HY나무L" pitchFamily="18" charset="-127"/>
              </a:rPr>
              <a:t>샵의</a:t>
            </a:r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HY나무L" pitchFamily="18" charset="-127"/>
                <a:ea typeface="HY나무L" pitchFamily="18" charset="-127"/>
              </a:rPr>
              <a:t>  모토가 </a:t>
            </a:r>
            <a:endParaRPr lang="en-US" altLang="ko-KR" sz="2400" dirty="0" smtClean="0">
              <a:ln>
                <a:solidFill>
                  <a:schemeClr val="bg1">
                    <a:alpha val="0"/>
                  </a:schemeClr>
                </a:solidFill>
              </a:ln>
              <a:latin typeface="HY나무L" pitchFamily="18" charset="-127"/>
              <a:ea typeface="HY나무L" pitchFamily="18" charset="-127"/>
            </a:endParaRPr>
          </a:p>
          <a:p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HY나무L" pitchFamily="18" charset="-127"/>
                <a:ea typeface="HY나무L" pitchFamily="18" charset="-127"/>
              </a:rPr>
              <a:t>돋보이는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HY나무L" pitchFamily="18" charset="-127"/>
                <a:ea typeface="HY나무L" pitchFamily="18" charset="-127"/>
              </a:rPr>
              <a:t> </a:t>
            </a:r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HY나무L" pitchFamily="18" charset="-127"/>
                <a:ea typeface="HY나무L" pitchFamily="18" charset="-127"/>
              </a:rPr>
              <a:t>깔끔한</a:t>
            </a:r>
            <a:endParaRPr lang="en-US" altLang="ko-KR" sz="2400" dirty="0" smtClean="0">
              <a:ln>
                <a:solidFill>
                  <a:schemeClr val="bg1">
                    <a:alpha val="0"/>
                  </a:schemeClr>
                </a:solidFill>
              </a:ln>
              <a:latin typeface="HY나무L" pitchFamily="18" charset="-127"/>
              <a:ea typeface="HY나무L" pitchFamily="18" charset="-127"/>
            </a:endParaRPr>
          </a:p>
          <a:p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HY나무L" pitchFamily="18" charset="-127"/>
                <a:ea typeface="HY나무L" pitchFamily="18" charset="-127"/>
              </a:rPr>
              <a:t>배너와 슬라이더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latin typeface="HY나무L" pitchFamily="18" charset="-127"/>
              <a:ea typeface="HY나무L" pitchFamily="18" charset="-127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205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" y="95250"/>
            <a:ext cx="10267950" cy="4574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타원 3"/>
          <p:cNvSpPr/>
          <p:nvPr/>
        </p:nvSpPr>
        <p:spPr>
          <a:xfrm>
            <a:off x="4953000" y="4200525"/>
            <a:ext cx="533400" cy="533400"/>
          </a:xfrm>
          <a:prstGeom prst="ellipse">
            <a:avLst/>
          </a:prstGeom>
          <a:solidFill>
            <a:srgbClr val="FF0000">
              <a:alpha val="27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2343150" y="542925"/>
            <a:ext cx="685800" cy="685800"/>
          </a:xfrm>
          <a:prstGeom prst="ellipse">
            <a:avLst/>
          </a:prstGeom>
          <a:solidFill>
            <a:srgbClr val="FF0000">
              <a:alpha val="27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/>
          <p:cNvCxnSpPr>
            <a:stCxn id="5" idx="5"/>
          </p:cNvCxnSpPr>
          <p:nvPr/>
        </p:nvCxnSpPr>
        <p:spPr>
          <a:xfrm rot="16200000" flipH="1">
            <a:off x="3614316" y="442493"/>
            <a:ext cx="3939011" cy="5310608"/>
          </a:xfrm>
          <a:prstGeom prst="straightConnector1">
            <a:avLst/>
          </a:prstGeom>
          <a:ln w="15875">
            <a:solidFill>
              <a:srgbClr val="FF0000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4" idx="5"/>
          </p:cNvCxnSpPr>
          <p:nvPr/>
        </p:nvCxnSpPr>
        <p:spPr>
          <a:xfrm rot="16200000" flipH="1">
            <a:off x="5598785" y="4465310"/>
            <a:ext cx="925840" cy="1306840"/>
          </a:xfrm>
          <a:prstGeom prst="straightConnector1">
            <a:avLst/>
          </a:prstGeom>
          <a:ln w="15875">
            <a:solidFill>
              <a:srgbClr val="FF0000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343899" y="4943475"/>
            <a:ext cx="30765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rgbClr val="FF6161"/>
                </a:solidFill>
              </a:rPr>
              <a:t>마우스 커서에 맞춰 변화</a:t>
            </a:r>
            <a:endParaRPr lang="ko-KR" altLang="en-US" sz="2000" dirty="0">
              <a:solidFill>
                <a:srgbClr val="FF616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857999" y="5610225"/>
            <a:ext cx="30765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rgbClr val="FF6161"/>
                </a:solidFill>
              </a:rPr>
              <a:t>늘어나는 개수에 맞춰</a:t>
            </a:r>
            <a:endParaRPr lang="en-US" altLang="ko-KR" sz="2000" dirty="0" smtClean="0">
              <a:solidFill>
                <a:srgbClr val="FF6161"/>
              </a:solidFill>
            </a:endParaRPr>
          </a:p>
          <a:p>
            <a:r>
              <a:rPr lang="ko-KR" altLang="en-US" sz="2000" dirty="0" err="1" smtClean="0">
                <a:solidFill>
                  <a:srgbClr val="FF6161"/>
                </a:solidFill>
              </a:rPr>
              <a:t>페이징</a:t>
            </a:r>
            <a:r>
              <a:rPr lang="ko-KR" altLang="en-US" sz="2000" dirty="0" smtClean="0">
                <a:solidFill>
                  <a:srgbClr val="FF6161"/>
                </a:solidFill>
              </a:rPr>
              <a:t> 처리</a:t>
            </a:r>
            <a:endParaRPr lang="ko-KR" altLang="en-US" sz="2000" dirty="0">
              <a:solidFill>
                <a:srgbClr val="FF6161"/>
              </a:solidFill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320213" y="647700"/>
            <a:ext cx="2162175" cy="1085850"/>
          </a:xfrm>
          <a:prstGeom prst="rect">
            <a:avLst/>
          </a:prstGeom>
          <a:noFill/>
          <a:ln w="38100">
            <a:solidFill>
              <a:schemeClr val="accent5">
                <a:lumMod val="75000"/>
              </a:schemeClr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12939" y="828676"/>
            <a:ext cx="5388186" cy="5991224"/>
          </a:xfrm>
          <a:prstGeom prst="rect">
            <a:avLst/>
          </a:prstGeom>
          <a:noFill/>
          <a:ln w="15875">
            <a:solidFill>
              <a:schemeClr val="accent5">
                <a:lumMod val="50000"/>
                <a:alpha val="43000"/>
              </a:schemeClr>
            </a:solidFill>
            <a:miter lim="800000"/>
            <a:headEnd/>
            <a:tailEnd/>
          </a:ln>
          <a:effectLst/>
        </p:spPr>
      </p:pic>
      <p:grpSp>
        <p:nvGrpSpPr>
          <p:cNvPr id="9" name="그룹 8"/>
          <p:cNvGrpSpPr/>
          <p:nvPr/>
        </p:nvGrpSpPr>
        <p:grpSpPr>
          <a:xfrm>
            <a:off x="142875" y="123825"/>
            <a:ext cx="7105649" cy="2586038"/>
            <a:chOff x="476250" y="676275"/>
            <a:chExt cx="7105649" cy="2586038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76250" y="681038"/>
              <a:ext cx="3105150" cy="2581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cxnSp>
          <p:nvCxnSpPr>
            <p:cNvPr id="5" name="직선 화살표 연결선 4"/>
            <p:cNvCxnSpPr/>
            <p:nvPr/>
          </p:nvCxnSpPr>
          <p:spPr>
            <a:xfrm flipV="1">
              <a:off x="2703185" y="1019175"/>
              <a:ext cx="1678315" cy="721985"/>
            </a:xfrm>
            <a:prstGeom prst="straightConnector1">
              <a:avLst/>
            </a:prstGeom>
            <a:ln w="15875">
              <a:solidFill>
                <a:srgbClr val="FF0000"/>
              </a:solidFill>
              <a:headEnd type="oval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4505324" y="676275"/>
              <a:ext cx="307657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 smtClean="0">
                  <a:solidFill>
                    <a:srgbClr val="FF6161"/>
                  </a:solidFill>
                </a:rPr>
                <a:t>관리자 로그인 아이디</a:t>
              </a:r>
              <a:endParaRPr lang="en-US" altLang="ko-KR" sz="2000" dirty="0" smtClean="0">
                <a:solidFill>
                  <a:srgbClr val="FF6161"/>
                </a:solidFill>
              </a:endParaRPr>
            </a:p>
            <a:p>
              <a:r>
                <a:rPr lang="en-US" altLang="ko-KR" sz="2000" dirty="0" smtClean="0">
                  <a:solidFill>
                    <a:srgbClr val="FF6161"/>
                  </a:solidFill>
                </a:rPr>
                <a:t>Administrator</a:t>
              </a:r>
              <a:endParaRPr lang="ko-KR" altLang="en-US" sz="2000" dirty="0">
                <a:solidFill>
                  <a:srgbClr val="FF6161"/>
                </a:solidFill>
              </a:endParaRPr>
            </a:p>
          </p:txBody>
        </p:sp>
      </p:grpSp>
      <p:sp>
        <p:nvSpPr>
          <p:cNvPr id="10" name="타원 9"/>
          <p:cNvSpPr/>
          <p:nvPr/>
        </p:nvSpPr>
        <p:spPr>
          <a:xfrm>
            <a:off x="4343400" y="3914775"/>
            <a:ext cx="533400" cy="533400"/>
          </a:xfrm>
          <a:prstGeom prst="ellipse">
            <a:avLst/>
          </a:prstGeom>
          <a:solidFill>
            <a:srgbClr val="FF0000">
              <a:alpha val="27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꺾인 연결선 15"/>
          <p:cNvCxnSpPr>
            <a:stCxn id="10" idx="7"/>
          </p:cNvCxnSpPr>
          <p:nvPr/>
        </p:nvCxnSpPr>
        <p:spPr>
          <a:xfrm rot="5400000" flipH="1" flipV="1">
            <a:off x="6884661" y="1181100"/>
            <a:ext cx="725814" cy="4897766"/>
          </a:xfrm>
          <a:prstGeom prst="bentConnector2">
            <a:avLst/>
          </a:prstGeom>
          <a:ln w="15875">
            <a:solidFill>
              <a:srgbClr val="FF0000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9991724" y="3028950"/>
            <a:ext cx="30765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rgbClr val="FF6161"/>
                </a:solidFill>
              </a:rPr>
              <a:t>파일</a:t>
            </a:r>
            <a:r>
              <a:rPr lang="en-US" altLang="ko-KR" sz="2000" dirty="0" smtClean="0">
                <a:solidFill>
                  <a:srgbClr val="FF6161"/>
                </a:solidFill>
              </a:rPr>
              <a:t> </a:t>
            </a:r>
            <a:r>
              <a:rPr lang="ko-KR" altLang="en-US" sz="2000" dirty="0" smtClean="0">
                <a:solidFill>
                  <a:srgbClr val="FF6161"/>
                </a:solidFill>
              </a:rPr>
              <a:t>업로드 기능</a:t>
            </a:r>
            <a:endParaRPr lang="ko-KR" altLang="en-US" sz="2000" dirty="0">
              <a:solidFill>
                <a:srgbClr val="FF6161"/>
              </a:solidFill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4419600" y="4924425"/>
            <a:ext cx="1200150" cy="1200150"/>
          </a:xfrm>
          <a:prstGeom prst="ellipse">
            <a:avLst/>
          </a:prstGeom>
          <a:solidFill>
            <a:srgbClr val="FF0000">
              <a:alpha val="27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화살표 연결선 21"/>
          <p:cNvCxnSpPr>
            <a:stCxn id="21" idx="6"/>
          </p:cNvCxnSpPr>
          <p:nvPr/>
        </p:nvCxnSpPr>
        <p:spPr>
          <a:xfrm flipV="1">
            <a:off x="5619750" y="5514975"/>
            <a:ext cx="4305300" cy="9525"/>
          </a:xfrm>
          <a:prstGeom prst="straightConnector1">
            <a:avLst/>
          </a:prstGeom>
          <a:ln w="15875">
            <a:solidFill>
              <a:srgbClr val="FF0000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0048874" y="5295900"/>
            <a:ext cx="30765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rgbClr val="FF6161"/>
                </a:solidFill>
              </a:rPr>
              <a:t>상품 정보 입력</a:t>
            </a:r>
            <a:endParaRPr lang="ko-KR" altLang="en-US" sz="2000" dirty="0">
              <a:solidFill>
                <a:srgbClr val="FF616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" y="38100"/>
            <a:ext cx="8022520" cy="5338762"/>
          </a:xfrm>
          <a:prstGeom prst="rect">
            <a:avLst/>
          </a:prstGeom>
          <a:noFill/>
          <a:ln w="44450">
            <a:solidFill>
              <a:schemeClr val="accent5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93397" y="2728650"/>
            <a:ext cx="7564748" cy="4091250"/>
          </a:xfrm>
          <a:prstGeom prst="rect">
            <a:avLst/>
          </a:prstGeom>
          <a:noFill/>
          <a:ln w="38100">
            <a:solidFill>
              <a:schemeClr val="accent5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9010649" y="2162175"/>
            <a:ext cx="2266951" cy="1015663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rgbClr val="FF6161"/>
                </a:solidFill>
              </a:rPr>
              <a:t>관리자만</a:t>
            </a:r>
            <a:endParaRPr lang="en-US" altLang="ko-KR" sz="2000" dirty="0" smtClean="0">
              <a:solidFill>
                <a:srgbClr val="FF6161"/>
              </a:solidFill>
            </a:endParaRPr>
          </a:p>
          <a:p>
            <a:r>
              <a:rPr lang="ko-KR" altLang="en-US" sz="2000" dirty="0" smtClean="0">
                <a:solidFill>
                  <a:srgbClr val="FF6161"/>
                </a:solidFill>
              </a:rPr>
              <a:t>등록 가능한</a:t>
            </a:r>
            <a:endParaRPr lang="en-US" altLang="ko-KR" sz="2000" dirty="0" smtClean="0">
              <a:solidFill>
                <a:srgbClr val="FF6161"/>
              </a:solidFill>
            </a:endParaRPr>
          </a:p>
          <a:p>
            <a:r>
              <a:rPr lang="ko-KR" altLang="en-US" sz="2000" dirty="0" smtClean="0">
                <a:solidFill>
                  <a:srgbClr val="FF6161"/>
                </a:solidFill>
              </a:rPr>
              <a:t>공지사항입니다</a:t>
            </a:r>
            <a:r>
              <a:rPr lang="en-US" altLang="ko-KR" sz="2000" dirty="0" smtClean="0">
                <a:solidFill>
                  <a:srgbClr val="FF6161"/>
                </a:solidFill>
              </a:rPr>
              <a:t>!</a:t>
            </a:r>
            <a:endParaRPr lang="ko-KR" altLang="en-US" sz="2000" dirty="0">
              <a:solidFill>
                <a:srgbClr val="FF616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05174" y="5257800"/>
            <a:ext cx="2266951" cy="707886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rgbClr val="FF6161"/>
                </a:solidFill>
              </a:rPr>
              <a:t>조회는 누구나</a:t>
            </a:r>
            <a:endParaRPr lang="en-US" altLang="ko-KR" sz="2000" dirty="0" smtClean="0">
              <a:solidFill>
                <a:srgbClr val="FF6161"/>
              </a:solidFill>
            </a:endParaRPr>
          </a:p>
          <a:p>
            <a:r>
              <a:rPr lang="ko-KR" altLang="en-US" sz="2000" dirty="0" smtClean="0">
                <a:solidFill>
                  <a:srgbClr val="FF6161"/>
                </a:solidFill>
              </a:rPr>
              <a:t>가능해요</a:t>
            </a:r>
            <a:endParaRPr lang="ko-KR" altLang="en-US" sz="2000" dirty="0">
              <a:solidFill>
                <a:srgbClr val="FF616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1268" t="935" r="803"/>
          <a:stretch>
            <a:fillRect/>
          </a:stretch>
        </p:blipFill>
        <p:spPr bwMode="auto">
          <a:xfrm>
            <a:off x="7331826" y="2385753"/>
            <a:ext cx="3208712" cy="37236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 r="15640"/>
          <a:stretch>
            <a:fillRect/>
          </a:stretch>
        </p:blipFill>
        <p:spPr bwMode="auto">
          <a:xfrm>
            <a:off x="761540" y="257581"/>
            <a:ext cx="4676774" cy="5644742"/>
          </a:xfrm>
          <a:prstGeom prst="rect">
            <a:avLst/>
          </a:prstGeom>
          <a:noFill/>
          <a:ln w="41275">
            <a:solidFill>
              <a:schemeClr val="accent5">
                <a:lumMod val="50000"/>
                <a:alpha val="59000"/>
              </a:schemeClr>
            </a:solidFill>
            <a:miter lim="800000"/>
            <a:headEnd/>
            <a:tailEnd/>
          </a:ln>
          <a:effectLst/>
        </p:spPr>
      </p:pic>
      <p:sp>
        <p:nvSpPr>
          <p:cNvPr id="5" name="타원 4"/>
          <p:cNvSpPr/>
          <p:nvPr/>
        </p:nvSpPr>
        <p:spPr>
          <a:xfrm>
            <a:off x="1681095" y="1283277"/>
            <a:ext cx="754534" cy="533400"/>
          </a:xfrm>
          <a:prstGeom prst="ellipse">
            <a:avLst/>
          </a:prstGeom>
          <a:solidFill>
            <a:srgbClr val="FF0000">
              <a:alpha val="27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3008361" y="1820371"/>
            <a:ext cx="798868" cy="533400"/>
          </a:xfrm>
          <a:prstGeom prst="ellipse">
            <a:avLst/>
          </a:prstGeom>
          <a:solidFill>
            <a:srgbClr val="FF0000">
              <a:alpha val="27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2041314" y="2953211"/>
            <a:ext cx="793326" cy="533400"/>
          </a:xfrm>
          <a:prstGeom prst="ellipse">
            <a:avLst/>
          </a:prstGeom>
          <a:solidFill>
            <a:srgbClr val="FF0000">
              <a:alpha val="27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2417888" y="4353444"/>
            <a:ext cx="533400" cy="533400"/>
          </a:xfrm>
          <a:prstGeom prst="ellipse">
            <a:avLst/>
          </a:prstGeom>
          <a:solidFill>
            <a:srgbClr val="FF0000">
              <a:alpha val="27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/>
          <p:cNvCxnSpPr>
            <a:stCxn id="8" idx="6"/>
          </p:cNvCxnSpPr>
          <p:nvPr/>
        </p:nvCxnSpPr>
        <p:spPr>
          <a:xfrm flipV="1">
            <a:off x="2951288" y="4605251"/>
            <a:ext cx="4156094" cy="14893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꺾인 연결선 2"/>
          <p:cNvCxnSpPr>
            <a:stCxn id="5" idx="2"/>
            <a:endCxn id="41" idx="0"/>
          </p:cNvCxnSpPr>
          <p:nvPr/>
        </p:nvCxnSpPr>
        <p:spPr>
          <a:xfrm rot="16200000" flipH="1">
            <a:off x="2572906" y="-1471636"/>
            <a:ext cx="6730488" cy="9851565"/>
          </a:xfrm>
          <a:prstGeom prst="bentConnector3">
            <a:avLst>
              <a:gd name="adj1" fmla="val 76819"/>
            </a:avLst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모서리가 둥근 직사각형 26"/>
          <p:cNvSpPr/>
          <p:nvPr/>
        </p:nvSpPr>
        <p:spPr>
          <a:xfrm rot="18900000">
            <a:off x="4090922" y="4612619"/>
            <a:ext cx="1252444" cy="1252444"/>
          </a:xfrm>
          <a:prstGeom prst="roundRect">
            <a:avLst/>
          </a:prstGeom>
          <a:solidFill>
            <a:srgbClr val="FA43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 rot="18900000">
            <a:off x="7260852" y="4747263"/>
            <a:ext cx="983159" cy="983159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D2D8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 rot="18900000">
            <a:off x="10372352" y="4747263"/>
            <a:ext cx="983159" cy="983159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D2D8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3531451" y="3152640"/>
            <a:ext cx="2371361" cy="796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250000"/>
              </a:lnSpc>
            </a:pPr>
            <a:r>
              <a:rPr lang="ko-KR" altLang="en-US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prstClr val="white">
                    <a:lumMod val="50000"/>
                  </a:prstClr>
                </a:solidFill>
              </a:rPr>
              <a:t>프로그램 개요</a:t>
            </a:r>
            <a:endParaRPr lang="en-US" altLang="ko-KR" sz="12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prstClr val="white">
                  <a:lumMod val="50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prstClr val="white">
                    <a:lumMod val="50000"/>
                  </a:prstClr>
                </a:solidFill>
              </a:rPr>
              <a:t>개발목적</a:t>
            </a:r>
            <a:r>
              <a:rPr lang="en-US" altLang="ko-KR" sz="10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prstClr val="white">
                    <a:lumMod val="50000"/>
                  </a:prstClr>
                </a:solidFill>
              </a:rPr>
              <a:t>, </a:t>
            </a:r>
            <a:r>
              <a:rPr lang="ko-KR" altLang="en-US" sz="10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prstClr val="white">
                    <a:lumMod val="50000"/>
                  </a:prstClr>
                </a:solidFill>
              </a:rPr>
              <a:t>요구사항</a:t>
            </a:r>
            <a:endParaRPr lang="en-US" altLang="ko-KR" sz="105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235474" y="4891076"/>
            <a:ext cx="940579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PROJECT</a:t>
            </a:r>
          </a:p>
          <a:p>
            <a:pPr algn="ctr">
              <a:lnSpc>
                <a:spcPct val="150000"/>
              </a:lnSpc>
            </a:pPr>
            <a:r>
              <a:rPr lang="en-US" altLang="ko-KR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START</a:t>
            </a:r>
            <a:endParaRPr lang="en-US" altLang="ko-KR" sz="1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7414042" y="5087291"/>
            <a:ext cx="676788" cy="31354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STEP. 1</a:t>
            </a:r>
            <a:endParaRPr lang="en-US" altLang="ko-KR" sz="11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0525542" y="5087291"/>
            <a:ext cx="676788" cy="31354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STEP. 2</a:t>
            </a:r>
            <a:endParaRPr lang="en-US" altLang="ko-KR" sz="11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6566751" y="3152637"/>
            <a:ext cx="2371361" cy="4721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250000"/>
              </a:lnSpc>
            </a:pPr>
            <a:r>
              <a:rPr lang="ko-KR" altLang="en-US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prstClr val="white">
                    <a:lumMod val="50000"/>
                  </a:prstClr>
                </a:solidFill>
              </a:rPr>
              <a:t>일정표</a:t>
            </a:r>
            <a:endParaRPr lang="en-US" altLang="ko-KR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9678251" y="3152643"/>
            <a:ext cx="2371361" cy="11657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prstClr val="white">
                    <a:lumMod val="50000"/>
                  </a:prstClr>
                </a:solidFill>
              </a:rPr>
              <a:t>Usecase</a:t>
            </a:r>
            <a:r>
              <a:rPr lang="en-US" altLang="ko-KR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prstClr val="white">
                    <a:lumMod val="50000"/>
                  </a:prstClr>
                </a:solidFill>
              </a:rPr>
              <a:t> Diagram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prstClr val="white">
                    <a:lumMod val="50000"/>
                  </a:prstClr>
                </a:solidFill>
              </a:rPr>
              <a:t>개체관계도</a:t>
            </a:r>
            <a:endParaRPr lang="en-US" altLang="ko-KR" sz="12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prstClr val="white">
                  <a:lumMod val="50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prstClr val="white">
                    <a:lumMod val="50000"/>
                  </a:prstClr>
                </a:solidFill>
              </a:rPr>
              <a:t>논리</a:t>
            </a:r>
            <a:r>
              <a:rPr lang="en-US" altLang="ko-KR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prstClr val="white">
                    <a:lumMod val="50000"/>
                  </a:prstClr>
                </a:solidFill>
              </a:rPr>
              <a:t>, </a:t>
            </a:r>
            <a:r>
              <a:rPr lang="ko-KR" altLang="en-US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prstClr val="white">
                    <a:lumMod val="50000"/>
                  </a:prstClr>
                </a:solidFill>
              </a:rPr>
              <a:t>물리 테이블 설계</a:t>
            </a:r>
            <a:endParaRPr lang="en-US" altLang="ko-KR" sz="12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prstClr val="white">
                  <a:lumMod val="50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0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prstClr val="white">
                    <a:lumMod val="50000"/>
                  </a:prstClr>
                </a:solidFill>
              </a:rPr>
              <a:t>.</a:t>
            </a:r>
            <a:endParaRPr lang="en-US" altLang="ko-KR" sz="10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3764973" y="2685720"/>
            <a:ext cx="1904322" cy="36268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D2D8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C00000"/>
                </a:solidFill>
              </a:rPr>
              <a:t>Decorating’ s</a:t>
            </a:r>
            <a:r>
              <a:rPr lang="ko-KR" altLang="en-US" sz="11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▼</a:t>
            </a:r>
            <a:endParaRPr lang="en-US" altLang="ko-KR" sz="11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6800278" y="2685720"/>
            <a:ext cx="1904322" cy="36268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D2D8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일 정 표  </a:t>
            </a:r>
            <a:r>
              <a:rPr lang="ko-KR" altLang="en-US" sz="11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▼</a:t>
            </a:r>
            <a:endParaRPr lang="en-US" altLang="ko-KR" sz="11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9835570" y="2685720"/>
            <a:ext cx="1904322" cy="36268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D2D8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프로그램 구조</a:t>
            </a:r>
            <a:r>
              <a:rPr lang="en-US" altLang="ko-KR" sz="11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A</a:t>
            </a:r>
            <a:r>
              <a:rPr lang="ko-KR" altLang="en-US" sz="11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   ▼</a:t>
            </a:r>
            <a:endParaRPr lang="en-US" altLang="ko-KR" sz="11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89635" y="1"/>
            <a:ext cx="845468" cy="88900"/>
          </a:xfrm>
          <a:prstGeom prst="rect">
            <a:avLst/>
          </a:prstGeom>
          <a:solidFill>
            <a:srgbClr val="E8EF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10441204" y="6819388"/>
            <a:ext cx="845468" cy="36000"/>
          </a:xfrm>
          <a:prstGeom prst="rect">
            <a:avLst/>
          </a:prstGeom>
          <a:solidFill>
            <a:srgbClr val="E8EF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1315714" y="171300"/>
            <a:ext cx="5484781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i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</a:rPr>
              <a:t>POWER POINT </a:t>
            </a:r>
            <a:r>
              <a:rPr lang="en-US" altLang="ko-KR" sz="2800" b="1" i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gradFill flip="none" rotWithShape="1">
                  <a:gsLst>
                    <a:gs pos="0">
                      <a:srgbClr val="000082"/>
                    </a:gs>
                    <a:gs pos="30000">
                      <a:srgbClr val="66008F"/>
                    </a:gs>
                    <a:gs pos="64999">
                      <a:srgbClr val="BA0066"/>
                    </a:gs>
                    <a:gs pos="89999">
                      <a:srgbClr val="FF0000"/>
                    </a:gs>
                    <a:gs pos="100000">
                      <a:srgbClr val="FF8200"/>
                    </a:gs>
                  </a:gsLst>
                  <a:path path="rect">
                    <a:fillToRect r="100000" b="100000"/>
                  </a:path>
                  <a:tileRect l="-100000" t="-100000"/>
                </a:gradFill>
              </a:rPr>
              <a:t>Decorating’ s</a:t>
            </a:r>
            <a:r>
              <a:rPr lang="ko-KR" altLang="en-US" sz="2800" b="1" i="1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</a:rPr>
              <a:t>샵</a:t>
            </a:r>
            <a:endParaRPr lang="en-US" altLang="ko-KR" sz="2800" b="1" i="1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A4324"/>
                </a:solidFill>
              </a:rPr>
              <a:t>인테리어샵</a:t>
            </a:r>
            <a:r>
              <a:rPr lang="ko-KR" altLang="en-US" sz="1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A4324"/>
                </a:solidFill>
              </a:rPr>
              <a:t> 프로젝트</a:t>
            </a:r>
            <a:endParaRPr lang="ko-KR" altLang="en-US" sz="28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FA432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52777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그룹 28"/>
          <p:cNvGrpSpPr/>
          <p:nvPr/>
        </p:nvGrpSpPr>
        <p:grpSpPr>
          <a:xfrm>
            <a:off x="1019175" y="1028700"/>
            <a:ext cx="6762750" cy="4257735"/>
            <a:chOff x="1019175" y="1028700"/>
            <a:chExt cx="6762750" cy="4257735"/>
          </a:xfrm>
        </p:grpSpPr>
        <p:pic>
          <p:nvPicPr>
            <p:cNvPr id="6147" name="Picture 3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019175" y="1028700"/>
              <a:ext cx="4862444" cy="2819400"/>
            </a:xfrm>
            <a:prstGeom prst="rect">
              <a:avLst/>
            </a:prstGeom>
            <a:noFill/>
            <a:ln w="25400">
              <a:solidFill>
                <a:schemeClr val="accent5">
                  <a:lumMod val="50000"/>
                  <a:alpha val="37000"/>
                </a:schemeClr>
              </a:solidFill>
              <a:miter lim="800000"/>
              <a:headEnd/>
              <a:tailEnd/>
            </a:ln>
            <a:effectLst/>
          </p:spPr>
        </p:pic>
        <p:sp>
          <p:nvSpPr>
            <p:cNvPr id="3" name="타원 2"/>
            <p:cNvSpPr/>
            <p:nvPr/>
          </p:nvSpPr>
          <p:spPr>
            <a:xfrm>
              <a:off x="4879147" y="2752725"/>
              <a:ext cx="533400" cy="533400"/>
            </a:xfrm>
            <a:prstGeom prst="ellipse">
              <a:avLst/>
            </a:prstGeom>
            <a:solidFill>
              <a:srgbClr val="FF0000">
                <a:alpha val="2700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" name="직선 화살표 연결선 3"/>
            <p:cNvCxnSpPr>
              <a:stCxn id="3" idx="6"/>
            </p:cNvCxnSpPr>
            <p:nvPr/>
          </p:nvCxnSpPr>
          <p:spPr>
            <a:xfrm flipV="1">
              <a:off x="5412547" y="3009900"/>
              <a:ext cx="2369378" cy="9525"/>
            </a:xfrm>
            <a:prstGeom prst="straightConnector1">
              <a:avLst/>
            </a:prstGeom>
            <a:ln w="15875">
              <a:solidFill>
                <a:srgbClr val="FF0000"/>
              </a:solidFill>
              <a:headEnd type="oval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타원 9"/>
            <p:cNvSpPr/>
            <p:nvPr/>
          </p:nvSpPr>
          <p:spPr>
            <a:xfrm>
              <a:off x="4460047" y="1657350"/>
              <a:ext cx="533400" cy="533400"/>
            </a:xfrm>
            <a:prstGeom prst="ellipse">
              <a:avLst/>
            </a:prstGeom>
            <a:solidFill>
              <a:srgbClr val="FF0000">
                <a:alpha val="2700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059747" y="4886325"/>
              <a:ext cx="140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 smtClean="0">
                  <a:solidFill>
                    <a:srgbClr val="FF6161"/>
                  </a:solidFill>
                </a:rPr>
                <a:t>수량선택</a:t>
              </a:r>
              <a:endParaRPr lang="ko-KR" altLang="en-US" sz="2000" dirty="0">
                <a:solidFill>
                  <a:srgbClr val="FF6161"/>
                </a:solidFill>
              </a:endParaRPr>
            </a:p>
          </p:txBody>
        </p:sp>
        <p:cxnSp>
          <p:nvCxnSpPr>
            <p:cNvPr id="22" name="꺾인 연결선 15"/>
            <p:cNvCxnSpPr>
              <a:stCxn id="10" idx="3"/>
              <a:endCxn id="14" idx="0"/>
            </p:cNvCxnSpPr>
            <p:nvPr/>
          </p:nvCxnSpPr>
          <p:spPr>
            <a:xfrm rot="5400000">
              <a:off x="2262154" y="2610317"/>
              <a:ext cx="2773690" cy="1778327"/>
            </a:xfrm>
            <a:prstGeom prst="bentConnector3">
              <a:avLst>
                <a:gd name="adj1" fmla="val 50000"/>
              </a:avLst>
            </a:prstGeom>
            <a:ln w="15875">
              <a:solidFill>
                <a:srgbClr val="FF0000"/>
              </a:solidFill>
              <a:headEnd type="oval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934325" y="2805113"/>
            <a:ext cx="1352550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3" name="타원 32"/>
          <p:cNvSpPr/>
          <p:nvPr/>
        </p:nvSpPr>
        <p:spPr>
          <a:xfrm>
            <a:off x="8793922" y="2762250"/>
            <a:ext cx="533400" cy="533400"/>
          </a:xfrm>
          <a:prstGeom prst="ellipse">
            <a:avLst/>
          </a:prstGeom>
          <a:solidFill>
            <a:srgbClr val="FF0000">
              <a:alpha val="27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" name="직선 화살표 연결선 33"/>
          <p:cNvCxnSpPr/>
          <p:nvPr/>
        </p:nvCxnSpPr>
        <p:spPr>
          <a:xfrm>
            <a:off x="9613072" y="3009903"/>
            <a:ext cx="3064703" cy="9522"/>
          </a:xfrm>
          <a:prstGeom prst="straightConnector1">
            <a:avLst/>
          </a:prstGeom>
          <a:ln w="15875">
            <a:solidFill>
              <a:srgbClr val="FF0000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이등변 삼각형 37"/>
          <p:cNvSpPr/>
          <p:nvPr/>
        </p:nvSpPr>
        <p:spPr>
          <a:xfrm rot="16200000">
            <a:off x="10758488" y="1709737"/>
            <a:ext cx="266700" cy="2600324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625" y="172105"/>
            <a:ext cx="7010400" cy="6485870"/>
          </a:xfrm>
          <a:prstGeom prst="rect">
            <a:avLst/>
          </a:prstGeom>
          <a:noFill/>
          <a:ln w="28575">
            <a:solidFill>
              <a:schemeClr val="accent5">
                <a:lumMod val="50000"/>
                <a:alpha val="56000"/>
              </a:schemeClr>
            </a:solidFill>
            <a:miter lim="800000"/>
            <a:headEnd/>
            <a:tailEnd/>
          </a:ln>
          <a:effectLst/>
        </p:spPr>
      </p:pic>
      <p:cxnSp>
        <p:nvCxnSpPr>
          <p:cNvPr id="3" name="직선 화살표 연결선 2"/>
          <p:cNvCxnSpPr/>
          <p:nvPr/>
        </p:nvCxnSpPr>
        <p:spPr>
          <a:xfrm>
            <a:off x="-1512128" y="3009902"/>
            <a:ext cx="2388428" cy="19048"/>
          </a:xfrm>
          <a:prstGeom prst="straightConnector1">
            <a:avLst/>
          </a:prstGeom>
          <a:ln w="15875">
            <a:solidFill>
              <a:srgbClr val="FF0000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이등변 삼각형 4"/>
          <p:cNvSpPr/>
          <p:nvPr/>
        </p:nvSpPr>
        <p:spPr>
          <a:xfrm rot="16200000">
            <a:off x="-1433512" y="1709737"/>
            <a:ext cx="266700" cy="2600324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/>
          <p:cNvSpPr/>
          <p:nvPr/>
        </p:nvSpPr>
        <p:spPr>
          <a:xfrm rot="16200000">
            <a:off x="-800101" y="1571621"/>
            <a:ext cx="361951" cy="2876554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갈매기형 수장 6"/>
          <p:cNvSpPr/>
          <p:nvPr/>
        </p:nvSpPr>
        <p:spPr>
          <a:xfrm>
            <a:off x="525250" y="2581275"/>
            <a:ext cx="559226" cy="819150"/>
          </a:xfrm>
          <a:prstGeom prst="chevr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6267450" y="952500"/>
            <a:ext cx="533400" cy="533400"/>
          </a:xfrm>
          <a:prstGeom prst="ellipse">
            <a:avLst/>
          </a:prstGeom>
          <a:solidFill>
            <a:srgbClr val="FF0000">
              <a:alpha val="27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3648075" y="4467225"/>
            <a:ext cx="533400" cy="533400"/>
          </a:xfrm>
          <a:prstGeom prst="ellipse">
            <a:avLst/>
          </a:prstGeom>
          <a:solidFill>
            <a:srgbClr val="FF0000">
              <a:alpha val="27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3657600" y="6191250"/>
            <a:ext cx="533400" cy="533400"/>
          </a:xfrm>
          <a:prstGeom prst="ellipse">
            <a:avLst/>
          </a:prstGeom>
          <a:solidFill>
            <a:srgbClr val="FF0000">
              <a:alpha val="27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/>
          <p:cNvCxnSpPr>
            <a:stCxn id="9" idx="6"/>
          </p:cNvCxnSpPr>
          <p:nvPr/>
        </p:nvCxnSpPr>
        <p:spPr>
          <a:xfrm flipV="1">
            <a:off x="4181475" y="4724400"/>
            <a:ext cx="4562475" cy="9525"/>
          </a:xfrm>
          <a:prstGeom prst="straightConnector1">
            <a:avLst/>
          </a:prstGeom>
          <a:ln w="15875">
            <a:solidFill>
              <a:srgbClr val="FF0000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870122" y="4543425"/>
            <a:ext cx="1400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rgbClr val="FF6161"/>
                </a:solidFill>
              </a:rPr>
              <a:t>일괄 삭제</a:t>
            </a:r>
            <a:endParaRPr lang="ko-KR" altLang="en-US" sz="2000" dirty="0">
              <a:solidFill>
                <a:srgbClr val="FF6161"/>
              </a:solidFill>
            </a:endParaRPr>
          </a:p>
        </p:txBody>
      </p:sp>
      <p:cxnSp>
        <p:nvCxnSpPr>
          <p:cNvPr id="15" name="직선 화살표 연결선 14"/>
          <p:cNvCxnSpPr>
            <a:stCxn id="8" idx="6"/>
          </p:cNvCxnSpPr>
          <p:nvPr/>
        </p:nvCxnSpPr>
        <p:spPr>
          <a:xfrm flipV="1">
            <a:off x="6800850" y="1209675"/>
            <a:ext cx="1819275" cy="9525"/>
          </a:xfrm>
          <a:prstGeom prst="straightConnector1">
            <a:avLst/>
          </a:prstGeom>
          <a:ln w="15875">
            <a:solidFill>
              <a:srgbClr val="FF0000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746297" y="1000125"/>
            <a:ext cx="1400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rgbClr val="FF6161"/>
                </a:solidFill>
              </a:rPr>
              <a:t>개별 삭제</a:t>
            </a:r>
            <a:endParaRPr lang="ko-KR" altLang="en-US" sz="2000" dirty="0">
              <a:solidFill>
                <a:srgbClr val="FF6161"/>
              </a:solidFill>
            </a:endParaRPr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 l="16772" t="3536" r="15176" b="74020"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/>
          <a:srcRect l="16772" t="25980" r="15176" b="51576"/>
          <a:stretch>
            <a:fillRect/>
          </a:stretch>
        </p:blipFill>
        <p:spPr bwMode="auto">
          <a:xfrm>
            <a:off x="-11391900" y="1344930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 l="16772" t="48424" r="15176" b="29132"/>
          <a:stretch>
            <a:fillRect/>
          </a:stretch>
        </p:blipFill>
        <p:spPr bwMode="auto">
          <a:xfrm>
            <a:off x="12192000" y="1371600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 l="16772" t="70743" r="15176" b="899"/>
          <a:stretch>
            <a:fillRect/>
          </a:stretch>
        </p:blipFill>
        <p:spPr bwMode="auto">
          <a:xfrm>
            <a:off x="24269700" y="20535900"/>
            <a:ext cx="12192000" cy="8665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 l="16772" t="3536" r="15176" b="74020"/>
          <a:stretch>
            <a:fillRect/>
          </a:stretch>
        </p:blipFill>
        <p:spPr bwMode="auto">
          <a:xfrm>
            <a:off x="-22402800" y="891540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 l="16772" t="25980" r="15176" b="51576"/>
          <a:stretch>
            <a:fillRect/>
          </a:stretch>
        </p:blipFill>
        <p:spPr bwMode="auto">
          <a:xfrm>
            <a:off x="838200" y="1371600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 l="16772" t="25980" r="15176" b="51576"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 advClick="0">
    <p:push dir="u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 l="16772" t="48424" r="15176" b="29132"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 advClick="0">
    <p:push dir="u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 l="16772" t="70743" r="15176" b="899"/>
          <a:stretch>
            <a:fillRect/>
          </a:stretch>
        </p:blipFill>
        <p:spPr bwMode="auto">
          <a:xfrm>
            <a:off x="0" y="0"/>
            <a:ext cx="12192000" cy="8665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타원 3"/>
          <p:cNvSpPr/>
          <p:nvPr/>
        </p:nvSpPr>
        <p:spPr>
          <a:xfrm>
            <a:off x="5495925" y="3429000"/>
            <a:ext cx="914400" cy="914400"/>
          </a:xfrm>
          <a:prstGeom prst="ellipse">
            <a:avLst/>
          </a:prstGeom>
          <a:solidFill>
            <a:srgbClr val="FF0000">
              <a:alpha val="27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276225"/>
            <a:ext cx="8582025" cy="4800600"/>
          </a:xfrm>
          <a:prstGeom prst="rect">
            <a:avLst/>
          </a:prstGeom>
          <a:noFill/>
          <a:ln w="28575">
            <a:solidFill>
              <a:srgbClr val="38455E">
                <a:alpha val="67000"/>
              </a:srgbClr>
            </a:solidFill>
            <a:miter lim="800000"/>
            <a:headEnd/>
            <a:tailEnd/>
          </a:ln>
          <a:effectLst/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84398" y="2811753"/>
            <a:ext cx="4004954" cy="3789072"/>
          </a:xfrm>
          <a:prstGeom prst="rect">
            <a:avLst/>
          </a:prstGeom>
          <a:noFill/>
          <a:ln w="28575">
            <a:solidFill>
              <a:srgbClr val="38455E">
                <a:alpha val="67000"/>
              </a:srgbClr>
            </a:solidFill>
            <a:miter lim="800000"/>
            <a:headEnd/>
            <a:tailEnd/>
          </a:ln>
          <a:effectLst/>
        </p:spPr>
      </p:pic>
      <p:sp>
        <p:nvSpPr>
          <p:cNvPr id="4" name="타원 3"/>
          <p:cNvSpPr/>
          <p:nvPr/>
        </p:nvSpPr>
        <p:spPr>
          <a:xfrm>
            <a:off x="7600950" y="1571625"/>
            <a:ext cx="742950" cy="742950"/>
          </a:xfrm>
          <a:prstGeom prst="ellipse">
            <a:avLst/>
          </a:prstGeom>
          <a:solidFill>
            <a:srgbClr val="FF0000">
              <a:alpha val="27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/>
          <p:cNvCxnSpPr>
            <a:stCxn id="4" idx="5"/>
          </p:cNvCxnSpPr>
          <p:nvPr/>
        </p:nvCxnSpPr>
        <p:spPr>
          <a:xfrm rot="16200000" flipH="1">
            <a:off x="8049360" y="2391509"/>
            <a:ext cx="842227" cy="470753"/>
          </a:xfrm>
          <a:prstGeom prst="straightConnector1">
            <a:avLst/>
          </a:prstGeom>
          <a:ln w="15875">
            <a:solidFill>
              <a:srgbClr val="FF0000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981199" y="4933950"/>
            <a:ext cx="4933951" cy="707886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000" dirty="0" err="1" smtClean="0">
                <a:solidFill>
                  <a:srgbClr val="FF6161"/>
                </a:solidFill>
              </a:rPr>
              <a:t>마이페이지에서</a:t>
            </a:r>
            <a:endParaRPr lang="en-US" altLang="ko-KR" sz="2000" dirty="0" smtClean="0">
              <a:solidFill>
                <a:srgbClr val="FF6161"/>
              </a:solidFill>
            </a:endParaRPr>
          </a:p>
          <a:p>
            <a:r>
              <a:rPr lang="ko-KR" altLang="en-US" sz="2000" dirty="0" smtClean="0">
                <a:solidFill>
                  <a:srgbClr val="FF6161"/>
                </a:solidFill>
              </a:rPr>
              <a:t>구매품목 조회와 정보수정이 가능합니다</a:t>
            </a:r>
            <a:endParaRPr lang="ko-KR" altLang="en-US" sz="2000" dirty="0">
              <a:solidFill>
                <a:srgbClr val="FF616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17428" y="2250470"/>
            <a:ext cx="9169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600" dirty="0" smtClean="0">
                <a:solidFill>
                  <a:schemeClr val="tx2">
                    <a:lumMod val="50000"/>
                  </a:schemeClr>
                </a:solidFill>
                <a:latin typeface="HY크리스탈M" pitchFamily="18" charset="-127"/>
                <a:ea typeface="HY크리스탈M" pitchFamily="18" charset="-127"/>
              </a:rPr>
              <a:t>감사합니다</a:t>
            </a:r>
            <a:r>
              <a:rPr lang="en-US" altLang="ko-KR" sz="9600" dirty="0" smtClean="0">
                <a:solidFill>
                  <a:schemeClr val="tx2">
                    <a:lumMod val="50000"/>
                  </a:schemeClr>
                </a:solidFill>
                <a:latin typeface="HY크리스탈M" pitchFamily="18" charset="-127"/>
                <a:ea typeface="HY크리스탈M" pitchFamily="18" charset="-127"/>
              </a:rPr>
              <a:t>.</a:t>
            </a:r>
            <a:endParaRPr lang="ko-KR" altLang="en-US" sz="9600" dirty="0" smtClean="0">
              <a:solidFill>
                <a:schemeClr val="tx2">
                  <a:lumMod val="50000"/>
                </a:schemeClr>
              </a:solidFill>
              <a:latin typeface="HY크리스탈M" pitchFamily="18" charset="-127"/>
              <a:ea typeface="HY크리스탈M" pitchFamily="18" charset="-127"/>
            </a:endParaRPr>
          </a:p>
        </p:txBody>
      </p:sp>
      <p:pic>
        <p:nvPicPr>
          <p:cNvPr id="3" name="그림 2" descr="carouse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4942" y="5079591"/>
            <a:ext cx="1295210" cy="129521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9872769" y="6169598"/>
            <a:ext cx="1317656" cy="557169"/>
          </a:xfrm>
          <a:prstGeom prst="rect">
            <a:avLst/>
          </a:prstGeom>
          <a:solidFill>
            <a:srgbClr val="E8EF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127081" y="6055391"/>
            <a:ext cx="3356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tx2">
                    <a:lumMod val="50000"/>
                  </a:schemeClr>
                </a:solidFill>
                <a:latin typeface="HY크리스탈M" pitchFamily="18" charset="-127"/>
                <a:ea typeface="HY크리스탈M" pitchFamily="18" charset="-127"/>
              </a:rPr>
              <a:t>Play</a:t>
            </a:r>
            <a:endParaRPr lang="ko-KR" altLang="en-US" sz="2400" dirty="0" smtClean="0">
              <a:solidFill>
                <a:schemeClr val="tx2">
                  <a:lumMod val="50000"/>
                </a:schemeClr>
              </a:solidFill>
              <a:latin typeface="HY크리스탈M" pitchFamily="18" charset="-127"/>
              <a:ea typeface="HY크리스탈M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745126" y="6309406"/>
            <a:ext cx="3356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tx2">
                    <a:lumMod val="50000"/>
                  </a:schemeClr>
                </a:solidFill>
                <a:latin typeface="HY크리스탈M" pitchFamily="18" charset="-127"/>
                <a:ea typeface="HY크리스탈M" pitchFamily="18" charset="-127"/>
              </a:rPr>
              <a:t>Ground</a:t>
            </a:r>
            <a:endParaRPr lang="ko-KR" altLang="en-US" sz="2400" dirty="0" smtClean="0">
              <a:solidFill>
                <a:schemeClr val="tx2">
                  <a:lumMod val="50000"/>
                </a:schemeClr>
              </a:solidFill>
              <a:latin typeface="HY크리스탈M" pitchFamily="18" charset="-127"/>
              <a:ea typeface="HY크리스탈M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꺾인 연결선 2"/>
          <p:cNvCxnSpPr>
            <a:stCxn id="18" idx="2"/>
          </p:cNvCxnSpPr>
          <p:nvPr/>
        </p:nvCxnSpPr>
        <p:spPr>
          <a:xfrm rot="5400000">
            <a:off x="4048966" y="-1576127"/>
            <a:ext cx="5205999" cy="8423934"/>
          </a:xfrm>
          <a:prstGeom prst="bentConnector2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모서리가 둥근 직사각형 26"/>
          <p:cNvSpPr/>
          <p:nvPr/>
        </p:nvSpPr>
        <p:spPr>
          <a:xfrm rot="18900000">
            <a:off x="1050839" y="4612619"/>
            <a:ext cx="1252444" cy="1252444"/>
          </a:xfrm>
          <a:prstGeom prst="roundRect">
            <a:avLst/>
          </a:prstGeom>
          <a:solidFill>
            <a:srgbClr val="FA43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 rot="18900000">
            <a:off x="4220771" y="4747263"/>
            <a:ext cx="983159" cy="983159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D2D8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 rot="18900000">
            <a:off x="7332271" y="4747263"/>
            <a:ext cx="983159" cy="983159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D2D8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91371" y="3152637"/>
            <a:ext cx="2371361" cy="4721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250000"/>
              </a:lnSpc>
            </a:pPr>
            <a:r>
              <a:rPr lang="ko-KR" altLang="en-US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prstClr val="white">
                    <a:lumMod val="50000"/>
                  </a:prstClr>
                </a:solidFill>
              </a:rPr>
              <a:t>후기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1290582" y="5051892"/>
            <a:ext cx="772969" cy="373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prstClr val="white"/>
                </a:solidFill>
              </a:rPr>
              <a:t>FINISH</a:t>
            </a:r>
            <a:endParaRPr lang="en-US" altLang="ko-KR" sz="1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prstClr val="white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4373962" y="5087291"/>
            <a:ext cx="676788" cy="31354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STEP. 4</a:t>
            </a:r>
            <a:endParaRPr lang="en-US" altLang="ko-KR" sz="11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7485461" y="5087291"/>
            <a:ext cx="676788" cy="31354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STEP. 3</a:t>
            </a:r>
            <a:endParaRPr lang="en-US" altLang="ko-KR" sz="11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526670" y="3152639"/>
            <a:ext cx="2371361" cy="4246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250000"/>
              </a:lnSpc>
            </a:pPr>
            <a:r>
              <a:rPr lang="en-US" altLang="ko-KR" sz="10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prstClr val="white">
                    <a:lumMod val="50000"/>
                  </a:prstClr>
                </a:solidFill>
              </a:rPr>
              <a:t>UI </a:t>
            </a:r>
            <a:r>
              <a:rPr lang="ko-KR" altLang="en-US" sz="10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prstClr val="white">
                    <a:lumMod val="50000"/>
                  </a:prstClr>
                </a:solidFill>
              </a:rPr>
              <a:t>소개</a:t>
            </a:r>
            <a:endParaRPr lang="en-US" altLang="ko-KR" sz="10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638170" y="3152642"/>
            <a:ext cx="237136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250000"/>
              </a:lnSpc>
            </a:pPr>
            <a:r>
              <a:rPr lang="ko-KR" altLang="en-US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prstClr val="white">
                    <a:lumMod val="50000"/>
                  </a:prstClr>
                </a:solidFill>
              </a:rPr>
              <a:t>클래스 다이어그램</a:t>
            </a:r>
            <a:endParaRPr lang="en-US" altLang="ko-KR" sz="12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prstClr val="white">
                  <a:lumMod val="50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prstClr val="white">
                    <a:lumMod val="50000"/>
                  </a:prstClr>
                </a:solidFill>
              </a:rPr>
              <a:t>MVC </a:t>
            </a:r>
            <a:r>
              <a:rPr lang="ko-KR" altLang="en-US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prstClr val="white">
                    <a:lumMod val="50000"/>
                  </a:prstClr>
                </a:solidFill>
              </a:rPr>
              <a:t>파일 구조</a:t>
            </a:r>
            <a:endParaRPr lang="en-US" altLang="ko-KR" sz="12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724893" y="2685720"/>
            <a:ext cx="1904322" cy="36268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D2D8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후기</a:t>
            </a:r>
            <a:r>
              <a:rPr lang="ko-KR" altLang="en-US" sz="11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   ▼</a:t>
            </a:r>
            <a:endParaRPr lang="en-US" altLang="ko-KR" sz="11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3760192" y="2685720"/>
            <a:ext cx="1904322" cy="36268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D2D8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UI </a:t>
            </a:r>
            <a:r>
              <a:rPr lang="ko-KR" altLang="en-US" sz="11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및 기능 소개</a:t>
            </a:r>
            <a:r>
              <a:rPr lang="ko-KR" altLang="en-US" sz="11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   ▼</a:t>
            </a:r>
            <a:endParaRPr lang="en-US" altLang="ko-KR" sz="11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6795494" y="2685720"/>
            <a:ext cx="1904322" cy="36268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D2D8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프로그램</a:t>
            </a:r>
            <a:r>
              <a:rPr lang="en-US" altLang="ko-KR" sz="11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11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구조</a:t>
            </a:r>
            <a:r>
              <a:rPr lang="en-US" altLang="ko-KR" sz="11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B</a:t>
            </a:r>
            <a:r>
              <a:rPr lang="ko-KR" altLang="en-US" sz="11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   ▼</a:t>
            </a:r>
            <a:endParaRPr lang="en-US" altLang="ko-KR" sz="11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89635" y="1"/>
            <a:ext cx="845468" cy="88900"/>
          </a:xfrm>
          <a:prstGeom prst="rect">
            <a:avLst/>
          </a:prstGeom>
          <a:solidFill>
            <a:srgbClr val="E8EF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0441204" y="6819388"/>
            <a:ext cx="845468" cy="36000"/>
          </a:xfrm>
          <a:prstGeom prst="rect">
            <a:avLst/>
          </a:prstGeom>
          <a:solidFill>
            <a:srgbClr val="E8EF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0441204" y="-3161"/>
            <a:ext cx="845468" cy="36000"/>
          </a:xfrm>
          <a:prstGeom prst="rect">
            <a:avLst/>
          </a:prstGeom>
          <a:solidFill>
            <a:srgbClr val="E8EF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470812" y="163063"/>
            <a:ext cx="5484781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i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</a:rPr>
              <a:t>POWER </a:t>
            </a:r>
            <a:r>
              <a:rPr lang="en-US" altLang="ko-KR" sz="2000" i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</a:rPr>
              <a:t>POINT </a:t>
            </a:r>
            <a:r>
              <a:rPr lang="en-US" altLang="ko-KR" sz="2800" b="1" i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gradFill flip="none" rotWithShape="1">
                  <a:gsLst>
                    <a:gs pos="0">
                      <a:srgbClr val="000082"/>
                    </a:gs>
                    <a:gs pos="30000">
                      <a:srgbClr val="66008F"/>
                    </a:gs>
                    <a:gs pos="64999">
                      <a:srgbClr val="BA0066"/>
                    </a:gs>
                    <a:gs pos="89999">
                      <a:srgbClr val="FF0000"/>
                    </a:gs>
                    <a:gs pos="100000">
                      <a:srgbClr val="FF8200"/>
                    </a:gs>
                  </a:gsLst>
                  <a:path path="rect">
                    <a:fillToRect r="100000" b="100000"/>
                  </a:path>
                  <a:tileRect l="-100000" t="-100000"/>
                </a:gradFill>
              </a:rPr>
              <a:t>Decorating’ s </a:t>
            </a:r>
            <a:r>
              <a:rPr lang="ko-KR" altLang="en-US" sz="2800" b="1" i="1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</a:rPr>
              <a:t>샵</a:t>
            </a:r>
            <a:endParaRPr lang="en-US" altLang="ko-KR" sz="2800" b="1" i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A4324"/>
                </a:solidFill>
              </a:rPr>
              <a:t>인테리어 </a:t>
            </a:r>
            <a:r>
              <a:rPr lang="ko-KR" altLang="en-US" sz="10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A4324"/>
                </a:solidFill>
              </a:rPr>
              <a:t>샵</a:t>
            </a:r>
            <a:r>
              <a:rPr lang="ko-KR" altLang="en-US" sz="1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A4324"/>
                </a:solidFill>
              </a:rPr>
              <a:t> 프로젝트</a:t>
            </a:r>
            <a:endParaRPr lang="ko-KR" altLang="en-US" sz="28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FA432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51310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10441204" y="-3161"/>
            <a:ext cx="845468" cy="36000"/>
          </a:xfrm>
          <a:prstGeom prst="rect">
            <a:avLst/>
          </a:prstGeom>
          <a:solidFill>
            <a:srgbClr val="E8EF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-1409700" y="4312710"/>
            <a:ext cx="630770" cy="1896532"/>
          </a:xfrm>
          <a:prstGeom prst="rect">
            <a:avLst/>
          </a:prstGeom>
          <a:solidFill>
            <a:srgbClr val="E8EF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-1975063" y="-200055"/>
            <a:ext cx="29218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</a:rPr>
              <a:t>UI </a:t>
            </a:r>
            <a:r>
              <a:rPr lang="ko-KR" altLang="en-US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</a:rPr>
              <a:t>및 기능 소개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-13118" y="0"/>
            <a:ext cx="12205118" cy="901356"/>
          </a:xfrm>
          <a:prstGeom prst="rect">
            <a:avLst/>
          </a:prstGeom>
          <a:gradFill flip="none" rotWithShape="1">
            <a:gsLst>
              <a:gs pos="0">
                <a:srgbClr val="333F50">
                  <a:shade val="30000"/>
                  <a:satMod val="115000"/>
                </a:srgbClr>
              </a:gs>
              <a:gs pos="50000">
                <a:srgbClr val="333F50">
                  <a:shade val="67500"/>
                  <a:satMod val="115000"/>
                </a:srgbClr>
              </a:gs>
              <a:gs pos="100000">
                <a:srgbClr val="333F5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385779" y="0"/>
            <a:ext cx="14054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</a:rPr>
              <a:t>개발일정</a:t>
            </a:r>
            <a:endParaRPr lang="ko-KR" altLang="en-US" sz="2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487400" y="4986151"/>
            <a:ext cx="3371848" cy="37436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768917" y="1984375"/>
            <a:ext cx="12763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/>
          <a:srcRect l="1825"/>
          <a:stretch>
            <a:fillRect/>
          </a:stretch>
        </p:blipFill>
        <p:spPr bwMode="auto">
          <a:xfrm>
            <a:off x="13713245" y="2508252"/>
            <a:ext cx="1206190" cy="3407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2" name="직사각형 151"/>
          <p:cNvSpPr/>
          <p:nvPr/>
        </p:nvSpPr>
        <p:spPr>
          <a:xfrm>
            <a:off x="-1183265" y="228600"/>
            <a:ext cx="3735965" cy="3771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01</a:t>
            </a:r>
            <a:endParaRPr lang="ko-KR" altLang="en-US" sz="8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275" y="901356"/>
            <a:ext cx="10077450" cy="591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5131078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/>
          <p:cNvSpPr/>
          <p:nvPr/>
        </p:nvSpPr>
        <p:spPr>
          <a:xfrm>
            <a:off x="9803028" y="6819388"/>
            <a:ext cx="940962" cy="36000"/>
          </a:xfrm>
          <a:prstGeom prst="rect">
            <a:avLst/>
          </a:prstGeom>
          <a:solidFill>
            <a:srgbClr val="E8EF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0441204" y="-3161"/>
            <a:ext cx="845468" cy="36000"/>
          </a:xfrm>
          <a:prstGeom prst="rect">
            <a:avLst/>
          </a:prstGeom>
          <a:solidFill>
            <a:srgbClr val="E8EF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양쪽 모서리가 둥근 사각형 6"/>
          <p:cNvSpPr/>
          <p:nvPr/>
        </p:nvSpPr>
        <p:spPr>
          <a:xfrm rot="5400000">
            <a:off x="4312968" y="-1190162"/>
            <a:ext cx="5443949" cy="9952164"/>
          </a:xfrm>
          <a:prstGeom prst="round2SameRect">
            <a:avLst>
              <a:gd name="adj1" fmla="val 3837"/>
              <a:gd name="adj2" fmla="val 0"/>
            </a:avLst>
          </a:prstGeom>
          <a:solidFill>
            <a:srgbClr val="F2F5F6"/>
          </a:solidFill>
          <a:ln>
            <a:solidFill>
              <a:srgbClr val="333F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-3861" y="1054444"/>
            <a:ext cx="2270811" cy="5463316"/>
          </a:xfrm>
          <a:prstGeom prst="rect">
            <a:avLst/>
          </a:prstGeom>
          <a:gradFill flip="none" rotWithShape="1">
            <a:gsLst>
              <a:gs pos="0">
                <a:srgbClr val="333F50">
                  <a:shade val="30000"/>
                  <a:satMod val="115000"/>
                </a:srgbClr>
              </a:gs>
              <a:gs pos="50000">
                <a:srgbClr val="333F50">
                  <a:shade val="67500"/>
                  <a:satMod val="115000"/>
                </a:srgbClr>
              </a:gs>
              <a:gs pos="100000">
                <a:srgbClr val="333F5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-1409700" y="4312710"/>
            <a:ext cx="630770" cy="1896532"/>
          </a:xfrm>
          <a:prstGeom prst="rect">
            <a:avLst/>
          </a:prstGeom>
          <a:solidFill>
            <a:srgbClr val="E8EF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908685" y="3800475"/>
            <a:ext cx="1310641" cy="129540"/>
          </a:xfrm>
          <a:prstGeom prst="rect">
            <a:avLst/>
          </a:prstGeom>
          <a:noFill/>
          <a:ln w="19050">
            <a:solidFill>
              <a:schemeClr val="accent1">
                <a:lumMod val="75000"/>
                <a:alpha val="4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539537" y="3151927"/>
            <a:ext cx="29218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</a:rPr>
              <a:t>프로그램 개요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96829" y="4117132"/>
            <a:ext cx="1405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</a:rPr>
              <a:t>- </a:t>
            </a:r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</a:rPr>
              <a:t>요구 사항</a:t>
            </a:r>
            <a:endParaRPr lang="ko-KR" altLang="en-US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96829" y="3659932"/>
            <a:ext cx="1405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</a:rPr>
              <a:t>- </a:t>
            </a:r>
            <a:r>
              <a:rPr lang="ko-KR" altLang="en-US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</a:rPr>
              <a:t>개발 목적</a:t>
            </a:r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35" name="직사각형 134"/>
          <p:cNvSpPr/>
          <p:nvPr/>
        </p:nvSpPr>
        <p:spPr>
          <a:xfrm>
            <a:off x="12468226" y="2989802"/>
            <a:ext cx="2143124" cy="2077498"/>
          </a:xfrm>
          <a:prstGeom prst="rect">
            <a:avLst/>
          </a:prstGeom>
          <a:gradFill flip="none" rotWithShape="1">
            <a:gsLst>
              <a:gs pos="0">
                <a:srgbClr val="333F50">
                  <a:shade val="30000"/>
                  <a:satMod val="115000"/>
                  <a:alpha val="66000"/>
                </a:srgbClr>
              </a:gs>
              <a:gs pos="50000">
                <a:srgbClr val="333F50">
                  <a:shade val="67500"/>
                  <a:satMod val="115000"/>
                </a:srgbClr>
              </a:gs>
              <a:gs pos="100000">
                <a:srgbClr val="333F5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E0000"/>
              </a:solidFill>
            </a:endParaRPr>
          </a:p>
        </p:txBody>
      </p:sp>
      <p:sp>
        <p:nvSpPr>
          <p:cNvPr id="136" name="직사각형 135"/>
          <p:cNvSpPr/>
          <p:nvPr/>
        </p:nvSpPr>
        <p:spPr>
          <a:xfrm>
            <a:off x="12714814" y="2964274"/>
            <a:ext cx="1632892" cy="1721107"/>
          </a:xfrm>
          <a:prstGeom prst="rect">
            <a:avLst/>
          </a:prstGeom>
          <a:solidFill>
            <a:srgbClr val="F2F5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32"/>
          <p:cNvGrpSpPr/>
          <p:nvPr/>
        </p:nvGrpSpPr>
        <p:grpSpPr>
          <a:xfrm>
            <a:off x="12777694" y="3531883"/>
            <a:ext cx="1500135" cy="1027051"/>
            <a:chOff x="3329349" y="1790574"/>
            <a:chExt cx="994765" cy="616391"/>
          </a:xfrm>
        </p:grpSpPr>
        <p:sp>
          <p:nvSpPr>
            <p:cNvPr id="138" name="TextBox 137"/>
            <p:cNvSpPr txBox="1"/>
            <p:nvPr/>
          </p:nvSpPr>
          <p:spPr>
            <a:xfrm>
              <a:off x="3329349" y="1790574"/>
              <a:ext cx="990600" cy="3879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latin typeface="휴먼편지체" pitchFamily="18" charset="-127"/>
                  <a:ea typeface="휴먼편지체" pitchFamily="18" charset="-127"/>
                </a:rPr>
                <a:t>04.</a:t>
              </a:r>
            </a:p>
            <a:p>
              <a:pPr algn="ctr"/>
              <a:r>
                <a:rPr lang="ko-KR" altLang="en-US" dirty="0" err="1" smtClean="0">
                  <a:latin typeface="휴먼편지체" pitchFamily="18" charset="-127"/>
                  <a:ea typeface="휴먼편지체" pitchFamily="18" charset="-127"/>
                </a:rPr>
                <a:t>ㅈ간지</a:t>
              </a:r>
              <a:endParaRPr lang="ko-KR" altLang="en-US" dirty="0">
                <a:latin typeface="휴먼편지체" pitchFamily="18" charset="-127"/>
                <a:ea typeface="휴먼편지체" pitchFamily="18" charset="-127"/>
              </a:endParaRP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3350447" y="2210882"/>
              <a:ext cx="973667" cy="1960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err="1" smtClean="0">
                  <a:latin typeface="휴먼편지체" pitchFamily="18" charset="-127"/>
                  <a:ea typeface="휴먼편지체" pitchFamily="18" charset="-127"/>
                </a:rPr>
                <a:t>간지나니까</a:t>
              </a:r>
              <a:endParaRPr lang="ko-KR" altLang="en-US" sz="1100" dirty="0">
                <a:latin typeface="휴먼편지체" pitchFamily="18" charset="-127"/>
                <a:ea typeface="휴먼편지체" pitchFamily="18" charset="-127"/>
              </a:endParaRPr>
            </a:p>
          </p:txBody>
        </p:sp>
      </p:grpSp>
      <p:sp>
        <p:nvSpPr>
          <p:cNvPr id="152" name="직사각형 151"/>
          <p:cNvSpPr/>
          <p:nvPr/>
        </p:nvSpPr>
        <p:spPr>
          <a:xfrm>
            <a:off x="-878465" y="1135048"/>
            <a:ext cx="2805687" cy="22860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02</a:t>
            </a:r>
            <a:endParaRPr lang="ko-KR" altLang="en-US" sz="15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59" name="그룹 58"/>
          <p:cNvGrpSpPr/>
          <p:nvPr/>
        </p:nvGrpSpPr>
        <p:grpSpPr>
          <a:xfrm>
            <a:off x="5595853" y="2132073"/>
            <a:ext cx="3105320" cy="2933824"/>
            <a:chOff x="5595853" y="2132073"/>
            <a:chExt cx="3105320" cy="2933824"/>
          </a:xfrm>
        </p:grpSpPr>
        <p:grpSp>
          <p:nvGrpSpPr>
            <p:cNvPr id="12" name="그룹 115"/>
            <p:cNvGrpSpPr/>
            <p:nvPr/>
          </p:nvGrpSpPr>
          <p:grpSpPr>
            <a:xfrm>
              <a:off x="5595853" y="2132073"/>
              <a:ext cx="3105320" cy="2933824"/>
              <a:chOff x="3276599" y="1668829"/>
              <a:chExt cx="2228851" cy="2105759"/>
            </a:xfrm>
          </p:grpSpPr>
          <p:sp>
            <p:nvSpPr>
              <p:cNvPr id="117" name="직사각형 116"/>
              <p:cNvSpPr/>
              <p:nvPr/>
            </p:nvSpPr>
            <p:spPr>
              <a:xfrm>
                <a:off x="3276599" y="1728618"/>
                <a:ext cx="2228851" cy="2045970"/>
              </a:xfrm>
              <a:prstGeom prst="rect">
                <a:avLst/>
              </a:prstGeom>
              <a:gradFill flip="none" rotWithShape="1">
                <a:gsLst>
                  <a:gs pos="0">
                    <a:srgbClr val="333F50">
                      <a:shade val="30000"/>
                      <a:satMod val="115000"/>
                      <a:alpha val="52000"/>
                    </a:srgbClr>
                  </a:gs>
                  <a:gs pos="50000">
                    <a:srgbClr val="333F50">
                      <a:shade val="67500"/>
                      <a:satMod val="115000"/>
                    </a:srgbClr>
                  </a:gs>
                  <a:gs pos="100000">
                    <a:srgbClr val="333F50">
                      <a:shade val="100000"/>
                      <a:satMod val="115000"/>
                    </a:srgbClr>
                  </a:gs>
                </a:gsLst>
                <a:lin ang="5400000" scaled="1"/>
                <a:tileRect/>
              </a:gra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rgbClr val="FE0000"/>
                  </a:solidFill>
                </a:endParaRPr>
              </a:p>
            </p:txBody>
          </p:sp>
          <p:sp>
            <p:nvSpPr>
              <p:cNvPr id="118" name="직사각형 117"/>
              <p:cNvSpPr/>
              <p:nvPr/>
            </p:nvSpPr>
            <p:spPr>
              <a:xfrm>
                <a:off x="3572103" y="1668829"/>
                <a:ext cx="1632892" cy="1721106"/>
              </a:xfrm>
              <a:prstGeom prst="rect">
                <a:avLst/>
              </a:prstGeom>
              <a:solidFill>
                <a:srgbClr val="F2F5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6" name="그룹 32"/>
              <p:cNvGrpSpPr/>
              <p:nvPr/>
            </p:nvGrpSpPr>
            <p:grpSpPr>
              <a:xfrm>
                <a:off x="3598618" y="2140997"/>
                <a:ext cx="1563932" cy="934184"/>
                <a:chOff x="3211990" y="1675281"/>
                <a:chExt cx="1221678" cy="700194"/>
              </a:xfrm>
            </p:grpSpPr>
            <p:sp>
              <p:nvSpPr>
                <p:cNvPr id="120" name="TextBox 119"/>
                <p:cNvSpPr txBox="1"/>
                <p:nvPr/>
              </p:nvSpPr>
              <p:spPr>
                <a:xfrm>
                  <a:off x="3340311" y="1675281"/>
                  <a:ext cx="990600" cy="27682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dirty="0" smtClean="0">
                      <a:latin typeface="휴먼편지체" pitchFamily="18" charset="-127"/>
                      <a:ea typeface="휴먼편지체" pitchFamily="18" charset="-127"/>
                    </a:rPr>
                    <a:t>02.</a:t>
                  </a:r>
                  <a:endParaRPr lang="ko-KR" altLang="en-US" dirty="0">
                    <a:latin typeface="휴먼편지체" pitchFamily="18" charset="-127"/>
                    <a:ea typeface="휴먼편지체" pitchFamily="18" charset="-127"/>
                  </a:endParaRPr>
                </a:p>
              </p:txBody>
            </p:sp>
            <p:sp>
              <p:nvSpPr>
                <p:cNvPr id="121" name="TextBox 120"/>
                <p:cNvSpPr txBox="1"/>
                <p:nvPr/>
              </p:nvSpPr>
              <p:spPr>
                <a:xfrm>
                  <a:off x="3211990" y="2060882"/>
                  <a:ext cx="1221678" cy="31459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600" dirty="0" smtClean="0">
                      <a:latin typeface="휴먼편지체" pitchFamily="18" charset="-127"/>
                      <a:ea typeface="휴먼편지체" pitchFamily="18" charset="-127"/>
                    </a:rPr>
                    <a:t>취향에 맞는 감성적인</a:t>
                  </a:r>
                  <a:endParaRPr lang="en-US" altLang="ko-KR" sz="1600" dirty="0" smtClean="0">
                    <a:latin typeface="휴먼편지체" pitchFamily="18" charset="-127"/>
                    <a:ea typeface="휴먼편지체" pitchFamily="18" charset="-127"/>
                  </a:endParaRPr>
                </a:p>
                <a:p>
                  <a:pPr algn="ctr"/>
                  <a:r>
                    <a:rPr lang="ko-KR" altLang="en-US" sz="1600" dirty="0" smtClean="0">
                      <a:latin typeface="휴먼편지체" pitchFamily="18" charset="-127"/>
                      <a:ea typeface="휴먼편지체" pitchFamily="18" charset="-127"/>
                    </a:rPr>
                    <a:t>아이템들의 모음</a:t>
                  </a:r>
                  <a:r>
                    <a:rPr lang="en-US" altLang="ko-KR" sz="1600" dirty="0" smtClean="0">
                      <a:latin typeface="휴먼편지체" pitchFamily="18" charset="-127"/>
                      <a:ea typeface="휴먼편지체" pitchFamily="18" charset="-127"/>
                    </a:rPr>
                    <a:t>!</a:t>
                  </a:r>
                  <a:endParaRPr lang="ko-KR" altLang="en-US" sz="1600" dirty="0">
                    <a:latin typeface="휴먼편지체" pitchFamily="18" charset="-127"/>
                    <a:ea typeface="휴먼편지체" pitchFamily="18" charset="-127"/>
                  </a:endParaRPr>
                </a:p>
              </p:txBody>
            </p:sp>
          </p:grpSp>
        </p:grpSp>
        <p:pic>
          <p:nvPicPr>
            <p:cNvPr id="53" name="그림 52" descr="shop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86575" y="2152650"/>
              <a:ext cx="533400" cy="533400"/>
            </a:xfrm>
            <a:prstGeom prst="rect">
              <a:avLst/>
            </a:prstGeom>
          </p:spPr>
        </p:pic>
      </p:grpSp>
      <p:grpSp>
        <p:nvGrpSpPr>
          <p:cNvPr id="2" name="그룹 84"/>
          <p:cNvGrpSpPr/>
          <p:nvPr/>
        </p:nvGrpSpPr>
        <p:grpSpPr>
          <a:xfrm>
            <a:off x="12768263" y="5383624"/>
            <a:ext cx="2143124" cy="2103026"/>
            <a:chOff x="3638550" y="1992723"/>
            <a:chExt cx="1819276" cy="1683927"/>
          </a:xfrm>
        </p:grpSpPr>
        <p:sp>
          <p:nvSpPr>
            <p:cNvPr id="129" name="직사각형 128"/>
            <p:cNvSpPr/>
            <p:nvPr/>
          </p:nvSpPr>
          <p:spPr>
            <a:xfrm>
              <a:off x="3638550" y="2013164"/>
              <a:ext cx="1819276" cy="1663486"/>
            </a:xfrm>
            <a:prstGeom prst="rect">
              <a:avLst/>
            </a:prstGeom>
            <a:gradFill flip="none" rotWithShape="1">
              <a:gsLst>
                <a:gs pos="0">
                  <a:srgbClr val="333F50">
                    <a:shade val="30000"/>
                    <a:satMod val="115000"/>
                    <a:alpha val="66000"/>
                  </a:srgbClr>
                </a:gs>
                <a:gs pos="50000">
                  <a:srgbClr val="333F50">
                    <a:shade val="67500"/>
                    <a:satMod val="115000"/>
                  </a:srgbClr>
                </a:gs>
                <a:gs pos="100000">
                  <a:srgbClr val="333F5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FE0000"/>
                </a:solidFill>
              </a:endParaRPr>
            </a:p>
          </p:txBody>
        </p:sp>
        <p:sp>
          <p:nvSpPr>
            <p:cNvPr id="130" name="직사각형 129"/>
            <p:cNvSpPr/>
            <p:nvPr/>
          </p:nvSpPr>
          <p:spPr>
            <a:xfrm>
              <a:off x="3847876" y="1992723"/>
              <a:ext cx="1386145" cy="1378118"/>
            </a:xfrm>
            <a:prstGeom prst="rect">
              <a:avLst/>
            </a:prstGeom>
            <a:solidFill>
              <a:srgbClr val="F2F5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" name="그룹 32"/>
            <p:cNvGrpSpPr/>
            <p:nvPr/>
          </p:nvGrpSpPr>
          <p:grpSpPr>
            <a:xfrm>
              <a:off x="3868911" y="2416710"/>
              <a:ext cx="1268117" cy="875763"/>
              <a:chOff x="3304084" y="1767708"/>
              <a:chExt cx="990600" cy="656406"/>
            </a:xfrm>
          </p:grpSpPr>
          <p:sp>
            <p:nvSpPr>
              <p:cNvPr id="132" name="TextBox 131"/>
              <p:cNvSpPr txBox="1"/>
              <p:nvPr/>
            </p:nvSpPr>
            <p:spPr>
              <a:xfrm>
                <a:off x="3304084" y="1767708"/>
                <a:ext cx="990600" cy="3879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 smtClean="0">
                    <a:latin typeface="휴먼편지체" pitchFamily="18" charset="-127"/>
                    <a:ea typeface="휴먼편지체" pitchFamily="18" charset="-127"/>
                  </a:rPr>
                  <a:t>05.</a:t>
                </a:r>
              </a:p>
              <a:p>
                <a:pPr algn="ctr"/>
                <a:r>
                  <a:rPr lang="ko-KR" altLang="en-US" dirty="0" err="1" smtClean="0">
                    <a:latin typeface="휴먼편지체" pitchFamily="18" charset="-127"/>
                    <a:ea typeface="휴먼편지체" pitchFamily="18" charset="-127"/>
                  </a:rPr>
                  <a:t>ㅈ간지</a:t>
                </a:r>
                <a:endParaRPr lang="ko-KR" altLang="en-US" dirty="0">
                  <a:latin typeface="휴먼편지체" pitchFamily="18" charset="-127"/>
                  <a:ea typeface="휴먼편지체" pitchFamily="18" charset="-127"/>
                </a:endParaRPr>
              </a:p>
            </p:txBody>
          </p:sp>
          <p:sp>
            <p:nvSpPr>
              <p:cNvPr id="133" name="TextBox 132"/>
              <p:cNvSpPr txBox="1"/>
              <p:nvPr/>
            </p:nvSpPr>
            <p:spPr>
              <a:xfrm>
                <a:off x="3318867" y="2228031"/>
                <a:ext cx="973668" cy="1960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 dirty="0" err="1" smtClean="0">
                    <a:latin typeface="휴먼편지체" pitchFamily="18" charset="-127"/>
                    <a:ea typeface="휴먼편지체" pitchFamily="18" charset="-127"/>
                  </a:rPr>
                  <a:t>간지나니까</a:t>
                </a:r>
                <a:endParaRPr lang="ko-KR" altLang="en-US" sz="1100" dirty="0">
                  <a:latin typeface="휴먼편지체" pitchFamily="18" charset="-127"/>
                  <a:ea typeface="휴먼편지체" pitchFamily="18" charset="-127"/>
                </a:endParaRPr>
              </a:p>
            </p:txBody>
          </p:sp>
        </p:grpSp>
      </p:grpSp>
      <p:pic>
        <p:nvPicPr>
          <p:cNvPr id="54" name="그림 53" descr="ico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611225" y="5324475"/>
            <a:ext cx="400050" cy="400050"/>
          </a:xfrm>
          <a:prstGeom prst="rect">
            <a:avLst/>
          </a:prstGeom>
        </p:spPr>
      </p:pic>
      <p:pic>
        <p:nvPicPr>
          <p:cNvPr id="55" name="그림 54" descr="heart-black-shape-for-valentines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563475" y="4957312"/>
            <a:ext cx="352426" cy="372376"/>
          </a:xfrm>
          <a:prstGeom prst="rect">
            <a:avLst/>
          </a:prstGeom>
        </p:spPr>
      </p:pic>
      <p:grpSp>
        <p:nvGrpSpPr>
          <p:cNvPr id="6" name="그룹 108"/>
          <p:cNvGrpSpPr/>
          <p:nvPr/>
        </p:nvGrpSpPr>
        <p:grpSpPr>
          <a:xfrm>
            <a:off x="13696951" y="859249"/>
            <a:ext cx="2143124" cy="2103026"/>
            <a:chOff x="3638550" y="1992723"/>
            <a:chExt cx="1819276" cy="1683927"/>
          </a:xfrm>
        </p:grpSpPr>
        <p:sp>
          <p:nvSpPr>
            <p:cNvPr id="147" name="직사각형 146"/>
            <p:cNvSpPr/>
            <p:nvPr/>
          </p:nvSpPr>
          <p:spPr>
            <a:xfrm>
              <a:off x="3638550" y="2013164"/>
              <a:ext cx="1819276" cy="1663486"/>
            </a:xfrm>
            <a:prstGeom prst="rect">
              <a:avLst/>
            </a:prstGeom>
            <a:gradFill flip="none" rotWithShape="1">
              <a:gsLst>
                <a:gs pos="0">
                  <a:srgbClr val="333F50">
                    <a:shade val="30000"/>
                    <a:satMod val="115000"/>
                    <a:alpha val="66000"/>
                  </a:srgbClr>
                </a:gs>
                <a:gs pos="50000">
                  <a:srgbClr val="333F50">
                    <a:shade val="67500"/>
                    <a:satMod val="115000"/>
                  </a:srgbClr>
                </a:gs>
                <a:gs pos="100000">
                  <a:srgbClr val="333F5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FE0000"/>
                </a:solidFill>
              </a:endParaRPr>
            </a:p>
          </p:txBody>
        </p:sp>
        <p:sp>
          <p:nvSpPr>
            <p:cNvPr id="148" name="직사각형 147"/>
            <p:cNvSpPr/>
            <p:nvPr/>
          </p:nvSpPr>
          <p:spPr>
            <a:xfrm>
              <a:off x="3847876" y="1992723"/>
              <a:ext cx="1386145" cy="1378118"/>
            </a:xfrm>
            <a:prstGeom prst="rect">
              <a:avLst/>
            </a:prstGeom>
            <a:solidFill>
              <a:srgbClr val="F2F5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" name="그룹 32"/>
            <p:cNvGrpSpPr/>
            <p:nvPr/>
          </p:nvGrpSpPr>
          <p:grpSpPr>
            <a:xfrm>
              <a:off x="3895921" y="2431963"/>
              <a:ext cx="1273450" cy="852882"/>
              <a:chOff x="3325183" y="1779141"/>
              <a:chExt cx="994766" cy="639256"/>
            </a:xfrm>
          </p:grpSpPr>
          <p:sp>
            <p:nvSpPr>
              <p:cNvPr id="150" name="TextBox 149"/>
              <p:cNvSpPr txBox="1"/>
              <p:nvPr/>
            </p:nvSpPr>
            <p:spPr>
              <a:xfrm>
                <a:off x="3329349" y="1779141"/>
                <a:ext cx="990600" cy="3879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 smtClean="0">
                    <a:latin typeface="휴먼편지체" pitchFamily="18" charset="-127"/>
                    <a:ea typeface="휴먼편지체" pitchFamily="18" charset="-127"/>
                  </a:rPr>
                  <a:t>06.</a:t>
                </a:r>
              </a:p>
              <a:p>
                <a:pPr algn="ctr"/>
                <a:r>
                  <a:rPr lang="ko-KR" altLang="en-US" dirty="0" err="1" smtClean="0">
                    <a:latin typeface="휴먼편지체" pitchFamily="18" charset="-127"/>
                    <a:ea typeface="휴먼편지체" pitchFamily="18" charset="-127"/>
                  </a:rPr>
                  <a:t>ㅈ간지</a:t>
                </a:r>
                <a:endParaRPr lang="ko-KR" altLang="en-US" dirty="0">
                  <a:latin typeface="휴먼편지체" pitchFamily="18" charset="-127"/>
                  <a:ea typeface="휴먼편지체" pitchFamily="18" charset="-127"/>
                </a:endParaRPr>
              </a:p>
            </p:txBody>
          </p:sp>
          <p:sp>
            <p:nvSpPr>
              <p:cNvPr id="151" name="TextBox 150"/>
              <p:cNvSpPr txBox="1"/>
              <p:nvPr/>
            </p:nvSpPr>
            <p:spPr>
              <a:xfrm>
                <a:off x="3325183" y="2222314"/>
                <a:ext cx="973668" cy="1960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 dirty="0" err="1" smtClean="0">
                    <a:latin typeface="휴먼편지체" pitchFamily="18" charset="-127"/>
                    <a:ea typeface="휴먼편지체" pitchFamily="18" charset="-127"/>
                  </a:rPr>
                  <a:t>간지나니까</a:t>
                </a:r>
                <a:endParaRPr lang="ko-KR" altLang="en-US" sz="1100" dirty="0">
                  <a:latin typeface="휴먼편지체" pitchFamily="18" charset="-127"/>
                  <a:ea typeface="휴먼편지체" pitchFamily="18" charset="-127"/>
                </a:endParaRPr>
              </a:p>
            </p:txBody>
          </p:sp>
        </p:grpSp>
      </p:grpSp>
      <p:pic>
        <p:nvPicPr>
          <p:cNvPr id="56" name="그림 55" descr="idea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3477876" y="304801"/>
            <a:ext cx="476248" cy="476248"/>
          </a:xfrm>
          <a:prstGeom prst="rect">
            <a:avLst/>
          </a:prstGeom>
        </p:spPr>
      </p:pic>
      <p:pic>
        <p:nvPicPr>
          <p:cNvPr id="49" name="그림 48" descr="KakaoTalk_20190109_130250039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136352" y="-278682"/>
            <a:ext cx="614335" cy="557365"/>
          </a:xfrm>
          <a:prstGeom prst="rect">
            <a:avLst/>
          </a:prstGeom>
        </p:spPr>
      </p:pic>
      <p:grpSp>
        <p:nvGrpSpPr>
          <p:cNvPr id="58" name="그룹 57"/>
          <p:cNvGrpSpPr/>
          <p:nvPr/>
        </p:nvGrpSpPr>
        <p:grpSpPr>
          <a:xfrm>
            <a:off x="2640375" y="2132073"/>
            <a:ext cx="3158402" cy="2954277"/>
            <a:chOff x="2640375" y="2132073"/>
            <a:chExt cx="3158402" cy="2954277"/>
          </a:xfrm>
        </p:grpSpPr>
        <p:sp>
          <p:nvSpPr>
            <p:cNvPr id="57" name="직사각형 56"/>
            <p:cNvSpPr/>
            <p:nvPr/>
          </p:nvSpPr>
          <p:spPr>
            <a:xfrm>
              <a:off x="2640375" y="2235826"/>
              <a:ext cx="3158402" cy="2850524"/>
            </a:xfrm>
            <a:prstGeom prst="rect">
              <a:avLst/>
            </a:prstGeom>
            <a:gradFill flip="none" rotWithShape="1">
              <a:gsLst>
                <a:gs pos="0">
                  <a:srgbClr val="333F50">
                    <a:shade val="30000"/>
                    <a:satMod val="115000"/>
                    <a:alpha val="52000"/>
                  </a:srgbClr>
                </a:gs>
                <a:gs pos="50000">
                  <a:srgbClr val="333F50">
                    <a:shade val="67500"/>
                    <a:satMod val="115000"/>
                  </a:srgbClr>
                </a:gs>
                <a:gs pos="100000">
                  <a:srgbClr val="333F50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FE0000"/>
                </a:solidFill>
              </a:endParaRPr>
            </a:p>
          </p:txBody>
        </p:sp>
        <p:grpSp>
          <p:nvGrpSpPr>
            <p:cNvPr id="25" name="그룹 96"/>
            <p:cNvGrpSpPr/>
            <p:nvPr/>
          </p:nvGrpSpPr>
          <p:grpSpPr>
            <a:xfrm>
              <a:off x="3090097" y="2132073"/>
              <a:ext cx="2275008" cy="2397912"/>
              <a:chOff x="3847876" y="1992723"/>
              <a:chExt cx="1386145" cy="1378118"/>
            </a:xfrm>
          </p:grpSpPr>
          <p:sp>
            <p:nvSpPr>
              <p:cNvPr id="142" name="직사각형 141"/>
              <p:cNvSpPr/>
              <p:nvPr/>
            </p:nvSpPr>
            <p:spPr>
              <a:xfrm>
                <a:off x="3847876" y="1992723"/>
                <a:ext cx="1386145" cy="1378118"/>
              </a:xfrm>
              <a:prstGeom prst="rect">
                <a:avLst/>
              </a:prstGeom>
              <a:solidFill>
                <a:srgbClr val="F2F5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6" name="그룹 32"/>
              <p:cNvGrpSpPr/>
              <p:nvPr/>
            </p:nvGrpSpPr>
            <p:grpSpPr>
              <a:xfrm>
                <a:off x="3941682" y="2416705"/>
                <a:ext cx="1268117" cy="713805"/>
                <a:chOff x="3360932" y="1767708"/>
                <a:chExt cx="990601" cy="535015"/>
              </a:xfrm>
            </p:grpSpPr>
            <p:sp>
              <p:nvSpPr>
                <p:cNvPr id="144" name="TextBox 143"/>
                <p:cNvSpPr txBox="1"/>
                <p:nvPr/>
              </p:nvSpPr>
              <p:spPr>
                <a:xfrm>
                  <a:off x="3360932" y="1767708"/>
                  <a:ext cx="990601" cy="2216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dirty="0" smtClean="0">
                      <a:latin typeface="휴먼편지체" pitchFamily="18" charset="-127"/>
                      <a:ea typeface="휴먼편지체" pitchFamily="18" charset="-127"/>
                    </a:rPr>
                    <a:t>01.</a:t>
                  </a:r>
                </a:p>
              </p:txBody>
            </p:sp>
            <p:sp>
              <p:nvSpPr>
                <p:cNvPr id="145" name="TextBox 144"/>
                <p:cNvSpPr txBox="1"/>
                <p:nvPr/>
              </p:nvSpPr>
              <p:spPr>
                <a:xfrm>
                  <a:off x="3363082" y="2050823"/>
                  <a:ext cx="973668" cy="2519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600" dirty="0" smtClean="0">
                      <a:latin typeface="휴먼편지체" pitchFamily="18" charset="-127"/>
                      <a:ea typeface="휴먼편지체" pitchFamily="18" charset="-127"/>
                    </a:rPr>
                    <a:t>심플한 디자인으로</a:t>
                  </a:r>
                  <a:endParaRPr lang="en-US" altLang="ko-KR" sz="1600" dirty="0" smtClean="0">
                    <a:latin typeface="휴먼편지체" pitchFamily="18" charset="-127"/>
                    <a:ea typeface="휴먼편지체" pitchFamily="18" charset="-127"/>
                  </a:endParaRPr>
                </a:p>
                <a:p>
                  <a:pPr algn="ctr"/>
                  <a:r>
                    <a:rPr lang="ko-KR" altLang="en-US" sz="1600" dirty="0" smtClean="0">
                      <a:latin typeface="휴먼편지체" pitchFamily="18" charset="-127"/>
                      <a:ea typeface="휴먼편지체" pitchFamily="18" charset="-127"/>
                    </a:rPr>
                    <a:t>빠르고 간편한 쇼핑</a:t>
                  </a:r>
                  <a:endParaRPr lang="ko-KR" altLang="en-US" sz="1600" dirty="0">
                    <a:latin typeface="휴먼편지체" pitchFamily="18" charset="-127"/>
                    <a:ea typeface="휴먼편지체" pitchFamily="18" charset="-127"/>
                  </a:endParaRPr>
                </a:p>
              </p:txBody>
            </p:sp>
          </p:grpSp>
        </p:grpSp>
        <p:pic>
          <p:nvPicPr>
            <p:cNvPr id="52" name="그림 51" descr="shopping-cart.pn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912636" y="2150370"/>
              <a:ext cx="583909" cy="583909"/>
            </a:xfrm>
            <a:prstGeom prst="rect">
              <a:avLst/>
            </a:prstGeom>
          </p:spPr>
        </p:pic>
      </p:grpSp>
      <p:grpSp>
        <p:nvGrpSpPr>
          <p:cNvPr id="61" name="그룹 60"/>
          <p:cNvGrpSpPr/>
          <p:nvPr/>
        </p:nvGrpSpPr>
        <p:grpSpPr>
          <a:xfrm>
            <a:off x="8519010" y="2041841"/>
            <a:ext cx="3078778" cy="3038323"/>
            <a:chOff x="8519010" y="2041841"/>
            <a:chExt cx="3078778" cy="3038323"/>
          </a:xfrm>
        </p:grpSpPr>
        <p:grpSp>
          <p:nvGrpSpPr>
            <p:cNvPr id="21" name="그룹 83"/>
            <p:cNvGrpSpPr/>
            <p:nvPr/>
          </p:nvGrpSpPr>
          <p:grpSpPr>
            <a:xfrm>
              <a:off x="8519010" y="2132073"/>
              <a:ext cx="3078778" cy="2948091"/>
              <a:chOff x="3606206" y="1992723"/>
              <a:chExt cx="1875876" cy="1694314"/>
            </a:xfrm>
          </p:grpSpPr>
          <p:sp>
            <p:nvSpPr>
              <p:cNvPr id="123" name="직사각형 122"/>
              <p:cNvSpPr/>
              <p:nvPr/>
            </p:nvSpPr>
            <p:spPr>
              <a:xfrm>
                <a:off x="3606206" y="2023551"/>
                <a:ext cx="1875876" cy="1663486"/>
              </a:xfrm>
              <a:prstGeom prst="rect">
                <a:avLst/>
              </a:prstGeom>
              <a:gradFill flip="none" rotWithShape="1">
                <a:gsLst>
                  <a:gs pos="0">
                    <a:srgbClr val="333F50">
                      <a:shade val="30000"/>
                      <a:satMod val="115000"/>
                      <a:alpha val="66000"/>
                    </a:srgbClr>
                  </a:gs>
                  <a:gs pos="50000">
                    <a:srgbClr val="333F50">
                      <a:shade val="67500"/>
                      <a:satMod val="115000"/>
                    </a:srgbClr>
                  </a:gs>
                  <a:gs pos="100000">
                    <a:srgbClr val="333F50">
                      <a:shade val="100000"/>
                      <a:satMod val="115000"/>
                    </a:srgbClr>
                  </a:gs>
                </a:gsLst>
                <a:lin ang="5400000" scaled="1"/>
                <a:tileRect/>
              </a:gra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rgbClr val="FE0000"/>
                  </a:solidFill>
                </a:endParaRPr>
              </a:p>
            </p:txBody>
          </p:sp>
          <p:sp>
            <p:nvSpPr>
              <p:cNvPr id="124" name="직사각형 123"/>
              <p:cNvSpPr/>
              <p:nvPr/>
            </p:nvSpPr>
            <p:spPr>
              <a:xfrm>
                <a:off x="3847876" y="1992723"/>
                <a:ext cx="1386145" cy="1378118"/>
              </a:xfrm>
              <a:prstGeom prst="rect">
                <a:avLst/>
              </a:prstGeom>
              <a:solidFill>
                <a:srgbClr val="F2F5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2" name="그룹 32"/>
              <p:cNvGrpSpPr/>
              <p:nvPr/>
            </p:nvGrpSpPr>
            <p:grpSpPr>
              <a:xfrm>
                <a:off x="3909339" y="2424338"/>
                <a:ext cx="1268117" cy="698547"/>
                <a:chOff x="3335664" y="1773421"/>
                <a:chExt cx="990600" cy="523577"/>
              </a:xfrm>
            </p:grpSpPr>
            <p:sp>
              <p:nvSpPr>
                <p:cNvPr id="126" name="TextBox 125"/>
                <p:cNvSpPr txBox="1"/>
                <p:nvPr/>
              </p:nvSpPr>
              <p:spPr>
                <a:xfrm>
                  <a:off x="3335664" y="1773421"/>
                  <a:ext cx="990600" cy="2216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dirty="0" smtClean="0">
                      <a:latin typeface="휴먼편지체" pitchFamily="18" charset="-127"/>
                      <a:ea typeface="휴먼편지체" pitchFamily="18" charset="-127"/>
                    </a:rPr>
                    <a:t>03.</a:t>
                  </a:r>
                  <a:endParaRPr lang="ko-KR" altLang="en-US" dirty="0">
                    <a:latin typeface="휴먼편지체" pitchFamily="18" charset="-127"/>
                    <a:ea typeface="휴먼편지체" pitchFamily="18" charset="-127"/>
                  </a:endParaRPr>
                </a:p>
              </p:txBody>
            </p:sp>
            <p:sp>
              <p:nvSpPr>
                <p:cNvPr id="127" name="TextBox 126"/>
                <p:cNvSpPr txBox="1"/>
                <p:nvPr/>
              </p:nvSpPr>
              <p:spPr>
                <a:xfrm>
                  <a:off x="3337814" y="2045099"/>
                  <a:ext cx="973667" cy="2518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600" dirty="0" smtClean="0">
                      <a:latin typeface="휴먼편지체" pitchFamily="18" charset="-127"/>
                      <a:ea typeface="휴먼편지체" pitchFamily="18" charset="-127"/>
                    </a:rPr>
                    <a:t>눈이 편안한 디자인을</a:t>
                  </a:r>
                  <a:endParaRPr lang="en-US" altLang="ko-KR" sz="1600" dirty="0" smtClean="0">
                    <a:latin typeface="휴먼편지체" pitchFamily="18" charset="-127"/>
                    <a:ea typeface="휴먼편지체" pitchFamily="18" charset="-127"/>
                  </a:endParaRPr>
                </a:p>
                <a:p>
                  <a:pPr algn="ctr"/>
                  <a:r>
                    <a:rPr lang="ko-KR" altLang="en-US" sz="1600" dirty="0" smtClean="0">
                      <a:latin typeface="휴먼편지체" pitchFamily="18" charset="-127"/>
                      <a:ea typeface="휴먼편지체" pitchFamily="18" charset="-127"/>
                    </a:rPr>
                    <a:t>가진 </a:t>
                  </a:r>
                  <a:r>
                    <a:rPr lang="ko-KR" altLang="en-US" sz="1600" dirty="0" err="1" smtClean="0">
                      <a:latin typeface="휴먼편지체" pitchFamily="18" charset="-127"/>
                      <a:ea typeface="휴먼편지체" pitchFamily="18" charset="-127"/>
                    </a:rPr>
                    <a:t>샵</a:t>
                  </a:r>
                  <a:endParaRPr lang="en-US" altLang="ko-KR" sz="1600" dirty="0" smtClean="0">
                    <a:latin typeface="휴먼편지체" pitchFamily="18" charset="-127"/>
                    <a:ea typeface="휴먼편지체" pitchFamily="18" charset="-127"/>
                  </a:endParaRPr>
                </a:p>
              </p:txBody>
            </p:sp>
          </p:grpSp>
        </p:grpSp>
        <p:pic>
          <p:nvPicPr>
            <p:cNvPr id="51" name="그림 50" descr="eye.png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744992" y="2041841"/>
              <a:ext cx="690071" cy="69007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45131078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5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5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6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/>
          <p:cNvSpPr/>
          <p:nvPr/>
        </p:nvSpPr>
        <p:spPr>
          <a:xfrm>
            <a:off x="9803028" y="6819388"/>
            <a:ext cx="940962" cy="36000"/>
          </a:xfrm>
          <a:prstGeom prst="rect">
            <a:avLst/>
          </a:prstGeom>
          <a:solidFill>
            <a:srgbClr val="E8EF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0441204" y="-3161"/>
            <a:ext cx="845468" cy="36000"/>
          </a:xfrm>
          <a:prstGeom prst="rect">
            <a:avLst/>
          </a:prstGeom>
          <a:solidFill>
            <a:srgbClr val="E8EF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양쪽 모서리가 둥근 사각형 6"/>
          <p:cNvSpPr/>
          <p:nvPr/>
        </p:nvSpPr>
        <p:spPr>
          <a:xfrm rot="5400000">
            <a:off x="4312968" y="-1190162"/>
            <a:ext cx="5443949" cy="9952164"/>
          </a:xfrm>
          <a:prstGeom prst="round2SameRect">
            <a:avLst>
              <a:gd name="adj1" fmla="val 3837"/>
              <a:gd name="adj2" fmla="val 0"/>
            </a:avLst>
          </a:prstGeom>
          <a:solidFill>
            <a:srgbClr val="F2F5F6"/>
          </a:solidFill>
          <a:ln>
            <a:solidFill>
              <a:srgbClr val="333F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-3861" y="1054444"/>
            <a:ext cx="2270811" cy="5463316"/>
          </a:xfrm>
          <a:prstGeom prst="rect">
            <a:avLst/>
          </a:prstGeom>
          <a:gradFill flip="none" rotWithShape="1">
            <a:gsLst>
              <a:gs pos="0">
                <a:srgbClr val="333F50">
                  <a:shade val="30000"/>
                  <a:satMod val="115000"/>
                </a:srgbClr>
              </a:gs>
              <a:gs pos="50000">
                <a:srgbClr val="333F50">
                  <a:shade val="67500"/>
                  <a:satMod val="115000"/>
                </a:srgbClr>
              </a:gs>
              <a:gs pos="100000">
                <a:srgbClr val="333F5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-1409700" y="4312710"/>
            <a:ext cx="630770" cy="1896532"/>
          </a:xfrm>
          <a:prstGeom prst="rect">
            <a:avLst/>
          </a:prstGeom>
          <a:solidFill>
            <a:srgbClr val="E8EF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908685" y="4248150"/>
            <a:ext cx="1310641" cy="129540"/>
          </a:xfrm>
          <a:prstGeom prst="rect">
            <a:avLst/>
          </a:prstGeom>
          <a:noFill/>
          <a:ln w="19050">
            <a:solidFill>
              <a:schemeClr val="accent1">
                <a:lumMod val="75000"/>
                <a:alpha val="4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539537" y="3151927"/>
            <a:ext cx="29218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</a:rPr>
              <a:t>프로그램 개요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96829" y="4117132"/>
            <a:ext cx="1405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</a:rPr>
              <a:t>- </a:t>
            </a:r>
            <a:r>
              <a:rPr lang="ko-KR" altLang="en-US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</a:rPr>
              <a:t>요구 사항</a:t>
            </a:r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96829" y="3659932"/>
            <a:ext cx="1405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</a:rPr>
              <a:t>- </a:t>
            </a:r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</a:rPr>
              <a:t>개발 목적</a:t>
            </a:r>
            <a:endParaRPr lang="ko-KR" altLang="en-US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52" name="직사각형 151"/>
          <p:cNvSpPr/>
          <p:nvPr/>
        </p:nvSpPr>
        <p:spPr>
          <a:xfrm>
            <a:off x="-878465" y="1135048"/>
            <a:ext cx="2805687" cy="22860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02</a:t>
            </a:r>
            <a:endParaRPr lang="ko-KR" altLang="en-US" sz="15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393950" y="1653547"/>
            <a:ext cx="491278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tx2">
                    <a:lumMod val="75000"/>
                  </a:schemeClr>
                </a:solidFill>
              </a:rPr>
              <a:t>-</a:t>
            </a:r>
            <a:r>
              <a:rPr lang="ko-KR" altLang="en-US" sz="1600" dirty="0" err="1" smtClean="0">
                <a:solidFill>
                  <a:schemeClr val="tx2">
                    <a:lumMod val="75000"/>
                  </a:schemeClr>
                </a:solidFill>
              </a:rPr>
              <a:t>메뉴바는</a:t>
            </a:r>
            <a:r>
              <a:rPr lang="ko-KR" altLang="en-US" sz="1600" dirty="0" smtClean="0">
                <a:solidFill>
                  <a:schemeClr val="tx2">
                    <a:lumMod val="75000"/>
                  </a:schemeClr>
                </a:solidFill>
              </a:rPr>
              <a:t> 마우스를 올렸을 때에만 모션이 있음</a:t>
            </a:r>
            <a:endParaRPr lang="en-US" altLang="ko-KR" sz="16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altLang="ko-KR" sz="1600" dirty="0" smtClean="0">
                <a:solidFill>
                  <a:schemeClr val="tx2">
                    <a:lumMod val="75000"/>
                  </a:schemeClr>
                </a:solidFill>
              </a:rPr>
              <a:t>-</a:t>
            </a:r>
            <a:r>
              <a:rPr lang="ko-KR" altLang="en-US" sz="1600" dirty="0" err="1" smtClean="0">
                <a:solidFill>
                  <a:schemeClr val="tx2">
                    <a:lumMod val="75000"/>
                  </a:schemeClr>
                </a:solidFill>
              </a:rPr>
              <a:t>메뉴바에</a:t>
            </a:r>
            <a:r>
              <a:rPr lang="ko-KR" altLang="en-US" sz="16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ko-KR" altLang="en-US" sz="1600" dirty="0" err="1" smtClean="0">
                <a:solidFill>
                  <a:schemeClr val="tx2">
                    <a:lumMod val="75000"/>
                  </a:schemeClr>
                </a:solidFill>
              </a:rPr>
              <a:t>마우스위치한</a:t>
            </a:r>
            <a:r>
              <a:rPr lang="ko-KR" altLang="en-US" sz="1600" dirty="0" smtClean="0">
                <a:solidFill>
                  <a:schemeClr val="tx2">
                    <a:lumMod val="75000"/>
                  </a:schemeClr>
                </a:solidFill>
              </a:rPr>
              <a:t> 곳은 색이 다름</a:t>
            </a:r>
            <a:endParaRPr lang="en-US" altLang="ko-KR" sz="16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altLang="ko-KR" sz="1600" dirty="0" smtClean="0">
                <a:solidFill>
                  <a:schemeClr val="tx2">
                    <a:lumMod val="75000"/>
                  </a:schemeClr>
                </a:solidFill>
              </a:rPr>
              <a:t>-</a:t>
            </a:r>
            <a:r>
              <a:rPr lang="ko-KR" altLang="en-US" sz="1600" dirty="0" smtClean="0">
                <a:solidFill>
                  <a:schemeClr val="tx2">
                    <a:lumMod val="75000"/>
                  </a:schemeClr>
                </a:solidFill>
              </a:rPr>
              <a:t>상단의 </a:t>
            </a:r>
            <a:r>
              <a:rPr lang="ko-KR" altLang="en-US" sz="1600" dirty="0" err="1" smtClean="0">
                <a:solidFill>
                  <a:schemeClr val="tx2">
                    <a:lumMod val="75000"/>
                  </a:schemeClr>
                </a:solidFill>
              </a:rPr>
              <a:t>샵이름</a:t>
            </a:r>
            <a:r>
              <a:rPr lang="ko-KR" altLang="en-US" sz="1600" dirty="0" smtClean="0">
                <a:solidFill>
                  <a:schemeClr val="tx2">
                    <a:lumMod val="75000"/>
                  </a:schemeClr>
                </a:solidFill>
              </a:rPr>
              <a:t> 클릭하여 </a:t>
            </a:r>
            <a:r>
              <a:rPr lang="ko-KR" altLang="en-US" sz="1600" dirty="0" err="1" smtClean="0">
                <a:solidFill>
                  <a:schemeClr val="tx2">
                    <a:lumMod val="75000"/>
                  </a:schemeClr>
                </a:solidFill>
              </a:rPr>
              <a:t>메인으로</a:t>
            </a:r>
            <a:r>
              <a:rPr lang="ko-KR" altLang="en-US" sz="1600" dirty="0" smtClean="0">
                <a:solidFill>
                  <a:schemeClr val="tx2">
                    <a:lumMod val="75000"/>
                  </a:schemeClr>
                </a:solidFill>
              </a:rPr>
              <a:t> 되돌아옴</a:t>
            </a:r>
            <a:endParaRPr lang="en-US" altLang="ko-KR" sz="16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altLang="ko-KR" sz="1600" dirty="0" smtClean="0">
                <a:solidFill>
                  <a:schemeClr val="tx2">
                    <a:lumMod val="75000"/>
                  </a:schemeClr>
                </a:solidFill>
              </a:rPr>
              <a:t>-</a:t>
            </a:r>
            <a:r>
              <a:rPr lang="ko-KR" altLang="en-US" sz="1600" dirty="0" smtClean="0">
                <a:solidFill>
                  <a:schemeClr val="tx2">
                    <a:lumMod val="75000"/>
                  </a:schemeClr>
                </a:solidFill>
              </a:rPr>
              <a:t>헤더에 위치한 로그아웃</a:t>
            </a:r>
            <a:r>
              <a:rPr lang="en-US" altLang="ko-KR" sz="1600" dirty="0" smtClean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ko-KR" altLang="en-US" sz="1600" dirty="0" smtClean="0">
                <a:solidFill>
                  <a:schemeClr val="tx2">
                    <a:lumMod val="75000"/>
                  </a:schemeClr>
                </a:solidFill>
              </a:rPr>
              <a:t>로그인</a:t>
            </a:r>
            <a:r>
              <a:rPr lang="en-US" altLang="ko-KR" sz="1600" dirty="0" smtClean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ko-KR" altLang="en-US" sz="1600" dirty="0" smtClean="0">
                <a:solidFill>
                  <a:schemeClr val="tx2">
                    <a:lumMod val="75000"/>
                  </a:schemeClr>
                </a:solidFill>
              </a:rPr>
              <a:t>회원가입</a:t>
            </a:r>
            <a:endParaRPr lang="en-US" altLang="ko-KR" sz="16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ko-KR" altLang="en-US" sz="1600" dirty="0" smtClean="0">
                <a:solidFill>
                  <a:schemeClr val="tx2">
                    <a:lumMod val="75000"/>
                  </a:schemeClr>
                </a:solidFill>
              </a:rPr>
              <a:t> 등의</a:t>
            </a:r>
            <a:r>
              <a:rPr lang="en-US" altLang="ko-KR" sz="16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ko-KR" altLang="en-US" sz="1600" dirty="0" smtClean="0">
                <a:solidFill>
                  <a:schemeClr val="tx2">
                    <a:lumMod val="75000"/>
                  </a:schemeClr>
                </a:solidFill>
              </a:rPr>
              <a:t>버튼은 텍스트 대신 아이콘으로 대체</a:t>
            </a:r>
            <a:endParaRPr lang="en-US" altLang="ko-KR" sz="16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61" name="직선 연결선 60"/>
          <p:cNvCxnSpPr/>
          <p:nvPr/>
        </p:nvCxnSpPr>
        <p:spPr>
          <a:xfrm rot="5400000">
            <a:off x="-5419839" y="2527683"/>
            <a:ext cx="5055394" cy="28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2393950" y="1238250"/>
            <a:ext cx="207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A4324"/>
                </a:solidFill>
              </a:rPr>
              <a:t>▶헤더</a:t>
            </a:r>
            <a:endParaRPr lang="en-US" altLang="ko-KR" dirty="0" smtClean="0">
              <a:solidFill>
                <a:srgbClr val="FA4324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393950" y="3474523"/>
            <a:ext cx="1762125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A4324"/>
                </a:solidFill>
              </a:rPr>
              <a:t>▶메인 페이지</a:t>
            </a:r>
            <a:endParaRPr lang="en-US" altLang="ko-KR" dirty="0" smtClean="0">
              <a:solidFill>
                <a:srgbClr val="FA4324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393950" y="3988873"/>
            <a:ext cx="421957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tx2">
                    <a:lumMod val="75000"/>
                  </a:schemeClr>
                </a:solidFill>
              </a:rPr>
              <a:t>-</a:t>
            </a:r>
            <a:r>
              <a:rPr lang="ko-KR" altLang="en-US" sz="1600" dirty="0" smtClean="0">
                <a:solidFill>
                  <a:schemeClr val="tx2">
                    <a:lumMod val="75000"/>
                  </a:schemeClr>
                </a:solidFill>
              </a:rPr>
              <a:t>배너는 마우스를 올렸을 때 </a:t>
            </a:r>
            <a:r>
              <a:rPr lang="ko-KR" altLang="en-US" sz="1600" dirty="0" err="1" smtClean="0">
                <a:solidFill>
                  <a:schemeClr val="tx2">
                    <a:lumMod val="75000"/>
                  </a:schemeClr>
                </a:solidFill>
              </a:rPr>
              <a:t>멈춰야함</a:t>
            </a:r>
            <a:endParaRPr lang="en-US" altLang="ko-KR" sz="16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altLang="ko-KR" sz="1600" dirty="0" smtClean="0">
                <a:solidFill>
                  <a:schemeClr val="tx2">
                    <a:lumMod val="75000"/>
                  </a:schemeClr>
                </a:solidFill>
              </a:rPr>
              <a:t>-</a:t>
            </a:r>
            <a:r>
              <a:rPr lang="ko-KR" altLang="en-US" sz="1600" dirty="0" smtClean="0">
                <a:solidFill>
                  <a:schemeClr val="tx2">
                    <a:lumMod val="75000"/>
                  </a:schemeClr>
                </a:solidFill>
              </a:rPr>
              <a:t>슬라이더로 상품이미지</a:t>
            </a:r>
            <a:endParaRPr lang="en-US" altLang="ko-KR" sz="16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altLang="ko-KR" sz="1600" dirty="0" smtClean="0">
                <a:solidFill>
                  <a:schemeClr val="tx2">
                    <a:lumMod val="75000"/>
                  </a:schemeClr>
                </a:solidFill>
              </a:rPr>
              <a:t>-</a:t>
            </a:r>
            <a:r>
              <a:rPr lang="ko-KR" altLang="en-US" sz="1600" dirty="0" smtClean="0">
                <a:solidFill>
                  <a:schemeClr val="tx2">
                    <a:lumMod val="75000"/>
                  </a:schemeClr>
                </a:solidFill>
              </a:rPr>
              <a:t>제품들은 </a:t>
            </a:r>
            <a:r>
              <a:rPr lang="en-US" altLang="ko-KR" sz="1600" dirty="0" smtClean="0">
                <a:solidFill>
                  <a:schemeClr val="tx2">
                    <a:lumMod val="75000"/>
                  </a:schemeClr>
                </a:solidFill>
              </a:rPr>
              <a:t>4</a:t>
            </a:r>
            <a:r>
              <a:rPr lang="ko-KR" altLang="en-US" sz="1600" dirty="0" smtClean="0">
                <a:solidFill>
                  <a:schemeClr val="tx2">
                    <a:lumMod val="75000"/>
                  </a:schemeClr>
                </a:solidFill>
              </a:rPr>
              <a:t>열로 나열</a:t>
            </a:r>
            <a:endParaRPr lang="en-US" altLang="ko-KR" sz="1600" dirty="0" smtClean="0">
              <a:solidFill>
                <a:schemeClr val="tx2">
                  <a:lumMod val="75000"/>
                </a:schemeClr>
              </a:solidFill>
            </a:endParaRPr>
          </a:p>
          <a:p>
            <a:endParaRPr lang="ko-KR" altLang="en-US" sz="1600" dirty="0"/>
          </a:p>
        </p:txBody>
      </p:sp>
      <p:sp>
        <p:nvSpPr>
          <p:cNvPr id="68" name="TextBox 67"/>
          <p:cNvSpPr txBox="1"/>
          <p:nvPr/>
        </p:nvSpPr>
        <p:spPr>
          <a:xfrm>
            <a:off x="7010400" y="1250434"/>
            <a:ext cx="207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A4324"/>
                </a:solidFill>
              </a:rPr>
              <a:t>▶회원가입</a:t>
            </a:r>
            <a:endParaRPr lang="en-US" altLang="ko-KR" dirty="0" smtClean="0">
              <a:solidFill>
                <a:srgbClr val="FA4324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7010400" y="2749561"/>
            <a:ext cx="207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A4324"/>
                </a:solidFill>
              </a:rPr>
              <a:t>▶</a:t>
            </a:r>
            <a:r>
              <a:rPr lang="ko-KR" altLang="en-US" dirty="0" err="1" smtClean="0">
                <a:solidFill>
                  <a:srgbClr val="FA4324"/>
                </a:solidFill>
              </a:rPr>
              <a:t>마이페이지</a:t>
            </a:r>
            <a:endParaRPr lang="en-US" altLang="ko-KR" dirty="0" smtClean="0">
              <a:solidFill>
                <a:srgbClr val="FA4324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7010400" y="3937000"/>
            <a:ext cx="207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A4324"/>
                </a:solidFill>
              </a:rPr>
              <a:t>▶</a:t>
            </a:r>
            <a:r>
              <a:rPr lang="ko-KR" altLang="en-US" dirty="0" err="1" smtClean="0">
                <a:solidFill>
                  <a:srgbClr val="FA4324"/>
                </a:solidFill>
              </a:rPr>
              <a:t>상품창</a:t>
            </a:r>
            <a:endParaRPr lang="en-US" altLang="ko-KR" dirty="0" smtClean="0">
              <a:solidFill>
                <a:srgbClr val="FA4324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7010400" y="1689100"/>
            <a:ext cx="4826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tx2">
                    <a:lumMod val="75000"/>
                  </a:schemeClr>
                </a:solidFill>
              </a:rPr>
              <a:t>-</a:t>
            </a:r>
            <a:r>
              <a:rPr lang="ko-KR" altLang="en-US" sz="1600" dirty="0" smtClean="0">
                <a:solidFill>
                  <a:schemeClr val="tx2">
                    <a:lumMod val="75000"/>
                  </a:schemeClr>
                </a:solidFill>
              </a:rPr>
              <a:t>모든 사항은 빈칸이 없이 </a:t>
            </a:r>
            <a:r>
              <a:rPr lang="ko-KR" altLang="en-US" sz="1600" dirty="0" err="1" smtClean="0">
                <a:solidFill>
                  <a:schemeClr val="tx2">
                    <a:lumMod val="75000"/>
                  </a:schemeClr>
                </a:solidFill>
              </a:rPr>
              <a:t>입력해야함</a:t>
            </a:r>
            <a:endParaRPr lang="en-US" altLang="ko-KR" sz="16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altLang="ko-KR" sz="1600" dirty="0" smtClean="0">
                <a:solidFill>
                  <a:schemeClr val="tx2">
                    <a:lumMod val="75000"/>
                  </a:schemeClr>
                </a:solidFill>
              </a:rPr>
              <a:t>-</a:t>
            </a:r>
            <a:r>
              <a:rPr lang="ko-KR" altLang="en-US" sz="1600" dirty="0" smtClean="0">
                <a:solidFill>
                  <a:schemeClr val="tx2">
                    <a:lumMod val="75000"/>
                  </a:schemeClr>
                </a:solidFill>
              </a:rPr>
              <a:t>패스워드 입력하는 즉시 </a:t>
            </a:r>
            <a:r>
              <a:rPr lang="ko-KR" altLang="en-US" sz="1600" dirty="0" err="1" smtClean="0">
                <a:solidFill>
                  <a:schemeClr val="tx2">
                    <a:lumMod val="75000"/>
                  </a:schemeClr>
                </a:solidFill>
              </a:rPr>
              <a:t>일치여부</a:t>
            </a:r>
            <a:r>
              <a:rPr lang="ko-KR" altLang="en-US" sz="1600" dirty="0" smtClean="0">
                <a:solidFill>
                  <a:schemeClr val="tx2">
                    <a:lumMod val="75000"/>
                  </a:schemeClr>
                </a:solidFill>
              </a:rPr>
              <a:t> 확인</a:t>
            </a:r>
            <a:endParaRPr lang="en-US" altLang="ko-KR" sz="16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altLang="ko-KR" sz="1600" dirty="0" smtClean="0">
                <a:solidFill>
                  <a:schemeClr val="tx2">
                    <a:lumMod val="75000"/>
                  </a:schemeClr>
                </a:solidFill>
              </a:rPr>
              <a:t>-</a:t>
            </a:r>
            <a:r>
              <a:rPr lang="ko-KR" altLang="en-US" sz="1600" dirty="0" smtClean="0">
                <a:solidFill>
                  <a:schemeClr val="tx2">
                    <a:lumMod val="75000"/>
                  </a:schemeClr>
                </a:solidFill>
              </a:rPr>
              <a:t>만 </a:t>
            </a:r>
            <a:r>
              <a:rPr lang="en-US" altLang="ko-KR" sz="1600" dirty="0" smtClean="0">
                <a:solidFill>
                  <a:schemeClr val="tx2">
                    <a:lumMod val="75000"/>
                  </a:schemeClr>
                </a:solidFill>
              </a:rPr>
              <a:t>14</a:t>
            </a:r>
            <a:r>
              <a:rPr lang="ko-KR" altLang="en-US" sz="1600" dirty="0" smtClean="0">
                <a:solidFill>
                  <a:schemeClr val="tx2">
                    <a:lumMod val="75000"/>
                  </a:schemeClr>
                </a:solidFill>
              </a:rPr>
              <a:t>세 이상만 가입가능</a:t>
            </a:r>
            <a:endParaRPr lang="en-US" altLang="ko-KR" sz="1600" dirty="0" smtClean="0">
              <a:solidFill>
                <a:schemeClr val="tx2">
                  <a:lumMod val="75000"/>
                </a:schemeClr>
              </a:solidFill>
            </a:endParaRPr>
          </a:p>
          <a:p>
            <a:endParaRPr lang="ko-KR" altLang="en-US" sz="1600" dirty="0"/>
          </a:p>
        </p:txBody>
      </p:sp>
      <p:sp>
        <p:nvSpPr>
          <p:cNvPr id="74" name="TextBox 73"/>
          <p:cNvSpPr txBox="1"/>
          <p:nvPr/>
        </p:nvSpPr>
        <p:spPr>
          <a:xfrm>
            <a:off x="7010400" y="3175011"/>
            <a:ext cx="4635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tx2">
                    <a:lumMod val="75000"/>
                  </a:schemeClr>
                </a:solidFill>
              </a:rPr>
              <a:t>- </a:t>
            </a:r>
            <a:r>
              <a:rPr lang="ko-KR" altLang="en-US" sz="1600" dirty="0" smtClean="0">
                <a:solidFill>
                  <a:schemeClr val="tx2">
                    <a:lumMod val="75000"/>
                  </a:schemeClr>
                </a:solidFill>
              </a:rPr>
              <a:t>회원정보 수정 시 비밀번호 재확인</a:t>
            </a:r>
            <a:endParaRPr lang="en-US" altLang="ko-KR" sz="1600" dirty="0" smtClean="0">
              <a:solidFill>
                <a:schemeClr val="tx2">
                  <a:lumMod val="75000"/>
                </a:schemeClr>
              </a:solidFill>
            </a:endParaRPr>
          </a:p>
          <a:p>
            <a:endParaRPr lang="ko-KR" altLang="en-US" sz="1600" dirty="0"/>
          </a:p>
        </p:txBody>
      </p:sp>
      <p:sp>
        <p:nvSpPr>
          <p:cNvPr id="75" name="TextBox 74"/>
          <p:cNvSpPr txBox="1"/>
          <p:nvPr/>
        </p:nvSpPr>
        <p:spPr>
          <a:xfrm>
            <a:off x="7010400" y="4381500"/>
            <a:ext cx="4495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tx2">
                    <a:lumMod val="75000"/>
                  </a:schemeClr>
                </a:solidFill>
              </a:rPr>
              <a:t>-</a:t>
            </a:r>
            <a:r>
              <a:rPr lang="ko-KR" altLang="en-US" sz="1600" dirty="0" smtClean="0">
                <a:solidFill>
                  <a:schemeClr val="tx2">
                    <a:lumMod val="75000"/>
                  </a:schemeClr>
                </a:solidFill>
              </a:rPr>
              <a:t>사진 옆에 옵션 및 구매수량 체크 후 장바구니</a:t>
            </a:r>
            <a:endParaRPr lang="en-US" altLang="ko-KR" sz="16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ko-KR" altLang="en-US" sz="1600" dirty="0" smtClean="0">
                <a:solidFill>
                  <a:schemeClr val="tx2">
                    <a:lumMod val="75000"/>
                  </a:schemeClr>
                </a:solidFill>
              </a:rPr>
              <a:t>또는 구매하기 </a:t>
            </a:r>
            <a:r>
              <a:rPr lang="ko-KR" altLang="en-US" sz="1600" dirty="0" err="1" smtClean="0">
                <a:solidFill>
                  <a:schemeClr val="tx2">
                    <a:lumMod val="75000"/>
                  </a:schemeClr>
                </a:solidFill>
              </a:rPr>
              <a:t>택</a:t>
            </a:r>
            <a:r>
              <a:rPr lang="en-US" altLang="ko-KR" sz="1600" dirty="0" smtClean="0">
                <a:solidFill>
                  <a:schemeClr val="tx2">
                    <a:lumMod val="75000"/>
                  </a:schemeClr>
                </a:solidFill>
              </a:rPr>
              <a:t>1</a:t>
            </a:r>
          </a:p>
          <a:p>
            <a:r>
              <a:rPr lang="en-US" altLang="ko-KR" sz="1600" dirty="0" smtClean="0">
                <a:solidFill>
                  <a:schemeClr val="tx2">
                    <a:lumMod val="75000"/>
                  </a:schemeClr>
                </a:solidFill>
              </a:rPr>
              <a:t>-</a:t>
            </a:r>
            <a:r>
              <a:rPr lang="ko-KR" altLang="en-US" sz="1600" dirty="0" smtClean="0">
                <a:solidFill>
                  <a:schemeClr val="tx2">
                    <a:lumMod val="75000"/>
                  </a:schemeClr>
                </a:solidFill>
              </a:rPr>
              <a:t>관리자는 구매 및 장바구니 기능 이용 불가능</a:t>
            </a:r>
            <a:endParaRPr lang="en-US" altLang="ko-KR" sz="1600" dirty="0" smtClean="0">
              <a:solidFill>
                <a:schemeClr val="tx2">
                  <a:lumMod val="75000"/>
                </a:schemeClr>
              </a:solidFill>
            </a:endParaRPr>
          </a:p>
          <a:p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24513107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6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6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6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7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 tmFilter="0, 0; .2, .5; .8, .5; 1, 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250" autoRev="1" fill="hold"/>
                                        <p:tgtEl>
                                          <p:spTgt spid="7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/>
          <p:cNvSpPr/>
          <p:nvPr/>
        </p:nvSpPr>
        <p:spPr>
          <a:xfrm>
            <a:off x="9803028" y="6819388"/>
            <a:ext cx="940962" cy="36000"/>
          </a:xfrm>
          <a:prstGeom prst="rect">
            <a:avLst/>
          </a:prstGeom>
          <a:solidFill>
            <a:srgbClr val="E8EF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0441204" y="-3161"/>
            <a:ext cx="845468" cy="36000"/>
          </a:xfrm>
          <a:prstGeom prst="rect">
            <a:avLst/>
          </a:prstGeom>
          <a:solidFill>
            <a:srgbClr val="E8EF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양쪽 모서리가 둥근 사각형 6"/>
          <p:cNvSpPr/>
          <p:nvPr/>
        </p:nvSpPr>
        <p:spPr>
          <a:xfrm rot="5400000">
            <a:off x="4312968" y="-1190162"/>
            <a:ext cx="5443949" cy="9952164"/>
          </a:xfrm>
          <a:prstGeom prst="round2SameRect">
            <a:avLst>
              <a:gd name="adj1" fmla="val 3837"/>
              <a:gd name="adj2" fmla="val 0"/>
            </a:avLst>
          </a:prstGeom>
          <a:solidFill>
            <a:srgbClr val="F2F5F6"/>
          </a:solidFill>
          <a:ln>
            <a:solidFill>
              <a:srgbClr val="333F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-3861" y="1054444"/>
            <a:ext cx="2270811" cy="5463316"/>
          </a:xfrm>
          <a:prstGeom prst="rect">
            <a:avLst/>
          </a:prstGeom>
          <a:gradFill flip="none" rotWithShape="1">
            <a:gsLst>
              <a:gs pos="0">
                <a:srgbClr val="333F50">
                  <a:shade val="30000"/>
                  <a:satMod val="115000"/>
                </a:srgbClr>
              </a:gs>
              <a:gs pos="50000">
                <a:srgbClr val="333F50">
                  <a:shade val="67500"/>
                  <a:satMod val="115000"/>
                </a:srgbClr>
              </a:gs>
              <a:gs pos="100000">
                <a:srgbClr val="333F5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-1409700" y="4312710"/>
            <a:ext cx="630770" cy="1896532"/>
          </a:xfrm>
          <a:prstGeom prst="rect">
            <a:avLst/>
          </a:prstGeom>
          <a:solidFill>
            <a:srgbClr val="E8EF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908685" y="4248150"/>
            <a:ext cx="1310641" cy="129540"/>
          </a:xfrm>
          <a:prstGeom prst="rect">
            <a:avLst/>
          </a:prstGeom>
          <a:noFill/>
          <a:ln w="19050">
            <a:solidFill>
              <a:schemeClr val="accent1">
                <a:lumMod val="75000"/>
                <a:alpha val="4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539537" y="3151927"/>
            <a:ext cx="29218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</a:rPr>
              <a:t>프로그램 개요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96829" y="4117132"/>
            <a:ext cx="1405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</a:rPr>
              <a:t>- </a:t>
            </a:r>
            <a:r>
              <a:rPr lang="ko-KR" altLang="en-US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</a:rPr>
              <a:t>요구 사항</a:t>
            </a:r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96829" y="3659932"/>
            <a:ext cx="1405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</a:rPr>
              <a:t>- </a:t>
            </a:r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</a:rPr>
              <a:t>개발 목적</a:t>
            </a:r>
            <a:endParaRPr lang="ko-KR" altLang="en-US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52" name="직사각형 151"/>
          <p:cNvSpPr/>
          <p:nvPr/>
        </p:nvSpPr>
        <p:spPr>
          <a:xfrm>
            <a:off x="-878465" y="1135048"/>
            <a:ext cx="2805687" cy="22860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02</a:t>
            </a:r>
            <a:endParaRPr lang="ko-KR" altLang="en-US" sz="15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2901088" y="1430288"/>
            <a:ext cx="6096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600" dirty="0" err="1" smtClean="0">
                <a:solidFill>
                  <a:schemeClr val="tx2">
                    <a:lumMod val="75000"/>
                  </a:schemeClr>
                </a:solidFill>
              </a:rPr>
              <a:t>구매창</a:t>
            </a:r>
            <a:endParaRPr lang="en-US" altLang="ko-KR" sz="1600" dirty="0" smtClean="0">
              <a:solidFill>
                <a:schemeClr val="tx2">
                  <a:lumMod val="75000"/>
                </a:schemeClr>
              </a:solidFill>
            </a:endParaRPr>
          </a:p>
          <a:p>
            <a:endParaRPr lang="en-US" altLang="ko-KR" sz="16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ko-KR" altLang="en-US" sz="1600" dirty="0" smtClean="0">
                <a:solidFill>
                  <a:schemeClr val="tx2">
                    <a:lumMod val="75000"/>
                  </a:schemeClr>
                </a:solidFill>
              </a:rPr>
              <a:t>장바구니</a:t>
            </a:r>
            <a:endParaRPr lang="en-US" altLang="ko-KR" sz="1600" dirty="0" smtClean="0">
              <a:solidFill>
                <a:schemeClr val="tx2">
                  <a:lumMod val="75000"/>
                </a:schemeClr>
              </a:solidFill>
            </a:endParaRPr>
          </a:p>
          <a:p>
            <a:endParaRPr lang="en-US" altLang="ko-KR" sz="16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ko-KR" altLang="en-US" sz="1600" dirty="0" smtClean="0">
                <a:solidFill>
                  <a:schemeClr val="tx2">
                    <a:lumMod val="75000"/>
                  </a:schemeClr>
                </a:solidFill>
              </a:rPr>
              <a:t>관리자 로그인</a:t>
            </a:r>
            <a:endParaRPr lang="en-US" altLang="ko-KR" sz="1600" dirty="0" smtClean="0">
              <a:solidFill>
                <a:schemeClr val="tx2">
                  <a:lumMod val="75000"/>
                </a:schemeClr>
              </a:solidFill>
            </a:endParaRPr>
          </a:p>
          <a:p>
            <a:endParaRPr lang="en-US" altLang="ko-KR" sz="16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ko-KR" altLang="en-US" sz="1600" dirty="0" smtClean="0">
                <a:solidFill>
                  <a:schemeClr val="tx2">
                    <a:lumMod val="75000"/>
                  </a:schemeClr>
                </a:solidFill>
              </a:rPr>
              <a:t>공지사항</a:t>
            </a:r>
            <a:endParaRPr lang="en-US" altLang="ko-KR" sz="16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609850" y="1212850"/>
            <a:ext cx="207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A4324"/>
                </a:solidFill>
              </a:rPr>
              <a:t>▶</a:t>
            </a:r>
            <a:r>
              <a:rPr lang="ko-KR" altLang="en-US" dirty="0" err="1" smtClean="0">
                <a:solidFill>
                  <a:srgbClr val="FA4324"/>
                </a:solidFill>
              </a:rPr>
              <a:t>구매창</a:t>
            </a:r>
            <a:endParaRPr lang="en-US" altLang="ko-KR" dirty="0" smtClean="0">
              <a:solidFill>
                <a:srgbClr val="FA4324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609850" y="3139017"/>
            <a:ext cx="207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A4324"/>
                </a:solidFill>
              </a:rPr>
              <a:t>▶장바구니</a:t>
            </a:r>
            <a:endParaRPr lang="en-US" altLang="ko-KR" dirty="0" smtClean="0">
              <a:solidFill>
                <a:srgbClr val="FA4324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410450" y="1225550"/>
            <a:ext cx="207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A4324"/>
                </a:solidFill>
              </a:rPr>
              <a:t>▶관리자 로그인</a:t>
            </a:r>
            <a:endParaRPr lang="en-US" altLang="ko-KR" dirty="0" smtClean="0">
              <a:solidFill>
                <a:srgbClr val="FA4324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410450" y="3143250"/>
            <a:ext cx="207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A4324"/>
                </a:solidFill>
              </a:rPr>
              <a:t>▶공지사항</a:t>
            </a:r>
            <a:endParaRPr lang="en-US" altLang="ko-KR" dirty="0" smtClean="0">
              <a:solidFill>
                <a:srgbClr val="FA4324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387600" y="1778000"/>
            <a:ext cx="391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609850" y="1676400"/>
            <a:ext cx="4343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tx2">
                    <a:lumMod val="75000"/>
                  </a:schemeClr>
                </a:solidFill>
              </a:rPr>
              <a:t>-</a:t>
            </a:r>
            <a:r>
              <a:rPr lang="ko-KR" altLang="en-US" sz="1600" dirty="0" smtClean="0">
                <a:solidFill>
                  <a:schemeClr val="tx2">
                    <a:lumMod val="75000"/>
                  </a:schemeClr>
                </a:solidFill>
              </a:rPr>
              <a:t>기존 </a:t>
            </a:r>
            <a:r>
              <a:rPr lang="ko-KR" altLang="en-US" sz="1600" dirty="0" err="1" smtClean="0">
                <a:solidFill>
                  <a:schemeClr val="tx2">
                    <a:lumMod val="75000"/>
                  </a:schemeClr>
                </a:solidFill>
              </a:rPr>
              <a:t>배송지와</a:t>
            </a:r>
            <a:r>
              <a:rPr lang="ko-KR" altLang="en-US" sz="1600" dirty="0" smtClean="0">
                <a:solidFill>
                  <a:schemeClr val="tx2">
                    <a:lumMod val="75000"/>
                  </a:schemeClr>
                </a:solidFill>
              </a:rPr>
              <a:t> 새로운 </a:t>
            </a:r>
            <a:r>
              <a:rPr lang="ko-KR" altLang="en-US" sz="1600" dirty="0" err="1" smtClean="0">
                <a:solidFill>
                  <a:schemeClr val="tx2">
                    <a:lumMod val="75000"/>
                  </a:schemeClr>
                </a:solidFill>
              </a:rPr>
              <a:t>배송지</a:t>
            </a:r>
            <a:r>
              <a:rPr lang="ko-KR" altLang="en-US" sz="1600" dirty="0" smtClean="0">
                <a:solidFill>
                  <a:schemeClr val="tx2">
                    <a:lumMod val="75000"/>
                  </a:schemeClr>
                </a:solidFill>
              </a:rPr>
              <a:t> 작성가능</a:t>
            </a:r>
            <a:endParaRPr lang="en-US" altLang="ko-KR" sz="16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altLang="ko-KR" sz="1600" dirty="0" smtClean="0">
                <a:solidFill>
                  <a:schemeClr val="tx2">
                    <a:lumMod val="75000"/>
                  </a:schemeClr>
                </a:solidFill>
              </a:rPr>
              <a:t>-</a:t>
            </a:r>
            <a:r>
              <a:rPr lang="ko-KR" altLang="en-US" sz="1600" dirty="0" err="1" smtClean="0">
                <a:solidFill>
                  <a:schemeClr val="tx2">
                    <a:lumMod val="75000"/>
                  </a:schemeClr>
                </a:solidFill>
              </a:rPr>
              <a:t>배송시</a:t>
            </a:r>
            <a:r>
              <a:rPr lang="ko-KR" altLang="en-US" sz="1600" dirty="0" smtClean="0">
                <a:solidFill>
                  <a:schemeClr val="tx2">
                    <a:lumMod val="75000"/>
                  </a:schemeClr>
                </a:solidFill>
              </a:rPr>
              <a:t> 요청사항</a:t>
            </a:r>
            <a:endParaRPr lang="en-US" altLang="ko-KR" sz="16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altLang="ko-KR" sz="1600" dirty="0" smtClean="0">
                <a:solidFill>
                  <a:schemeClr val="tx2">
                    <a:lumMod val="75000"/>
                  </a:schemeClr>
                </a:solidFill>
              </a:rPr>
              <a:t>-</a:t>
            </a:r>
            <a:r>
              <a:rPr lang="ko-KR" altLang="en-US" sz="1600" dirty="0" smtClean="0">
                <a:solidFill>
                  <a:schemeClr val="tx2">
                    <a:lumMod val="75000"/>
                  </a:schemeClr>
                </a:solidFill>
              </a:rPr>
              <a:t>주문금액</a:t>
            </a:r>
            <a:r>
              <a:rPr lang="en-US" altLang="ko-KR" sz="1600" dirty="0" smtClean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ko-KR" altLang="en-US" sz="1600" dirty="0" smtClean="0">
                <a:solidFill>
                  <a:schemeClr val="tx2">
                    <a:lumMod val="75000"/>
                  </a:schemeClr>
                </a:solidFill>
              </a:rPr>
              <a:t>할인금액</a:t>
            </a:r>
            <a:r>
              <a:rPr lang="en-US" altLang="ko-KR" sz="1600" dirty="0" smtClean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ko-KR" altLang="en-US" sz="1600" dirty="0" err="1" smtClean="0">
                <a:solidFill>
                  <a:schemeClr val="tx2">
                    <a:lumMod val="75000"/>
                  </a:schemeClr>
                </a:solidFill>
              </a:rPr>
              <a:t>총금액</a:t>
            </a:r>
            <a:r>
              <a:rPr lang="ko-KR" altLang="en-US" sz="1600" dirty="0" smtClean="0">
                <a:solidFill>
                  <a:schemeClr val="tx2">
                    <a:lumMod val="75000"/>
                  </a:schemeClr>
                </a:solidFill>
              </a:rPr>
              <a:t> 표시</a:t>
            </a:r>
            <a:endParaRPr lang="en-US" altLang="ko-KR" sz="16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altLang="ko-KR" sz="1600" dirty="0" smtClean="0">
                <a:solidFill>
                  <a:schemeClr val="tx2">
                    <a:lumMod val="75000"/>
                  </a:schemeClr>
                </a:solidFill>
              </a:rPr>
              <a:t>-</a:t>
            </a:r>
            <a:r>
              <a:rPr lang="ko-KR" altLang="en-US" sz="1600" dirty="0" smtClean="0">
                <a:solidFill>
                  <a:schemeClr val="tx2">
                    <a:lumMod val="75000"/>
                  </a:schemeClr>
                </a:solidFill>
              </a:rPr>
              <a:t>결제는 카드결제만 가능</a:t>
            </a:r>
            <a:endParaRPr lang="en-US" altLang="ko-KR" sz="1600" dirty="0" smtClean="0">
              <a:solidFill>
                <a:schemeClr val="tx2">
                  <a:lumMod val="75000"/>
                </a:schemeClr>
              </a:solidFill>
            </a:endParaRPr>
          </a:p>
          <a:p>
            <a:endParaRPr lang="ko-KR" altLang="en-US" sz="1600" dirty="0"/>
          </a:p>
        </p:txBody>
      </p:sp>
      <p:sp>
        <p:nvSpPr>
          <p:cNvPr id="28" name="TextBox 27"/>
          <p:cNvSpPr txBox="1"/>
          <p:nvPr/>
        </p:nvSpPr>
        <p:spPr>
          <a:xfrm>
            <a:off x="2609850" y="3644900"/>
            <a:ext cx="39497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tx2">
                    <a:lumMod val="75000"/>
                  </a:schemeClr>
                </a:solidFill>
              </a:rPr>
              <a:t>-</a:t>
            </a:r>
            <a:r>
              <a:rPr lang="ko-KR" altLang="en-US" sz="1600" dirty="0" smtClean="0">
                <a:solidFill>
                  <a:schemeClr val="tx2">
                    <a:lumMod val="75000"/>
                  </a:schemeClr>
                </a:solidFill>
              </a:rPr>
              <a:t>삭제를 누를 시 해당 품목 삭제</a:t>
            </a:r>
            <a:endParaRPr lang="en-US" altLang="ko-KR" sz="16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altLang="ko-KR" sz="1600" dirty="0" smtClean="0">
                <a:solidFill>
                  <a:schemeClr val="tx2">
                    <a:lumMod val="75000"/>
                  </a:schemeClr>
                </a:solidFill>
              </a:rPr>
              <a:t>-</a:t>
            </a:r>
            <a:r>
              <a:rPr lang="ko-KR" altLang="en-US" sz="1600" dirty="0" smtClean="0">
                <a:solidFill>
                  <a:schemeClr val="tx2">
                    <a:lumMod val="75000"/>
                  </a:schemeClr>
                </a:solidFill>
              </a:rPr>
              <a:t>비우기 누를 시 전체</a:t>
            </a:r>
            <a:r>
              <a:rPr lang="en-US" altLang="ko-KR" sz="16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ko-KR" altLang="en-US" sz="1600" dirty="0" smtClean="0">
                <a:solidFill>
                  <a:schemeClr val="tx2">
                    <a:lumMod val="75000"/>
                  </a:schemeClr>
                </a:solidFill>
              </a:rPr>
              <a:t>품목 삭제</a:t>
            </a:r>
            <a:endParaRPr lang="en-US" altLang="ko-KR" sz="16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altLang="ko-KR" sz="1600" dirty="0" smtClean="0">
                <a:solidFill>
                  <a:schemeClr val="tx2">
                    <a:lumMod val="75000"/>
                  </a:schemeClr>
                </a:solidFill>
              </a:rPr>
              <a:t>-</a:t>
            </a:r>
            <a:r>
              <a:rPr lang="ko-KR" altLang="en-US" sz="1600" dirty="0" smtClean="0">
                <a:solidFill>
                  <a:schemeClr val="tx2">
                    <a:lumMod val="75000"/>
                  </a:schemeClr>
                </a:solidFill>
              </a:rPr>
              <a:t>상품금액</a:t>
            </a:r>
            <a:r>
              <a:rPr lang="en-US" altLang="ko-KR" sz="1600" dirty="0" smtClean="0">
                <a:solidFill>
                  <a:schemeClr val="tx2">
                    <a:lumMod val="75000"/>
                  </a:schemeClr>
                </a:solidFill>
              </a:rPr>
              <a:t>+</a:t>
            </a:r>
            <a:r>
              <a:rPr lang="ko-KR" altLang="en-US" sz="1600" dirty="0" err="1" smtClean="0">
                <a:solidFill>
                  <a:schemeClr val="tx2">
                    <a:lumMod val="75000"/>
                  </a:schemeClr>
                </a:solidFill>
              </a:rPr>
              <a:t>배송비</a:t>
            </a:r>
            <a:r>
              <a:rPr lang="en-US" altLang="ko-KR" sz="1600" dirty="0" smtClean="0">
                <a:solidFill>
                  <a:schemeClr val="tx2">
                    <a:lumMod val="75000"/>
                  </a:schemeClr>
                </a:solidFill>
              </a:rPr>
              <a:t>=</a:t>
            </a:r>
            <a:r>
              <a:rPr lang="ko-KR" altLang="en-US" sz="1600" dirty="0" smtClean="0">
                <a:solidFill>
                  <a:schemeClr val="tx2">
                    <a:lumMod val="75000"/>
                  </a:schemeClr>
                </a:solidFill>
              </a:rPr>
              <a:t>총 금액 표시</a:t>
            </a:r>
            <a:endParaRPr lang="en-US" altLang="ko-KR" sz="1600" dirty="0" smtClean="0">
              <a:solidFill>
                <a:schemeClr val="tx2">
                  <a:lumMod val="75000"/>
                </a:schemeClr>
              </a:solidFill>
            </a:endParaRPr>
          </a:p>
          <a:p>
            <a:endParaRPr lang="ko-KR" altLang="en-US" sz="1600" dirty="0"/>
          </a:p>
        </p:txBody>
      </p:sp>
      <p:sp>
        <p:nvSpPr>
          <p:cNvPr id="30" name="TextBox 29"/>
          <p:cNvSpPr txBox="1"/>
          <p:nvPr/>
        </p:nvSpPr>
        <p:spPr>
          <a:xfrm>
            <a:off x="7410450" y="1739900"/>
            <a:ext cx="4495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tx2">
                    <a:lumMod val="75000"/>
                  </a:schemeClr>
                </a:solidFill>
              </a:rPr>
              <a:t>-</a:t>
            </a:r>
            <a:r>
              <a:rPr lang="ko-KR" altLang="en-US" sz="1600" dirty="0" smtClean="0">
                <a:solidFill>
                  <a:schemeClr val="tx2">
                    <a:lumMod val="75000"/>
                  </a:schemeClr>
                </a:solidFill>
              </a:rPr>
              <a:t>상품등록이 가능함</a:t>
            </a:r>
            <a:endParaRPr lang="en-US" altLang="ko-KR" sz="16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altLang="ko-KR" sz="1600" dirty="0" smtClean="0">
                <a:solidFill>
                  <a:schemeClr val="tx2">
                    <a:lumMod val="75000"/>
                  </a:schemeClr>
                </a:solidFill>
              </a:rPr>
              <a:t>-</a:t>
            </a:r>
            <a:r>
              <a:rPr lang="ko-KR" altLang="en-US" sz="1600" dirty="0" smtClean="0">
                <a:solidFill>
                  <a:schemeClr val="tx2">
                    <a:lumMod val="75000"/>
                  </a:schemeClr>
                </a:solidFill>
              </a:rPr>
              <a:t>이미지 </a:t>
            </a:r>
            <a:r>
              <a:rPr lang="ko-KR" altLang="en-US" sz="1600" dirty="0" err="1" smtClean="0">
                <a:solidFill>
                  <a:schemeClr val="tx2">
                    <a:lumMod val="75000"/>
                  </a:schemeClr>
                </a:solidFill>
              </a:rPr>
              <a:t>선택후</a:t>
            </a:r>
            <a:r>
              <a:rPr lang="ko-KR" altLang="en-US" sz="1600" dirty="0" smtClean="0">
                <a:solidFill>
                  <a:schemeClr val="tx2">
                    <a:lumMod val="75000"/>
                  </a:schemeClr>
                </a:solidFill>
              </a:rPr>
              <a:t> 상품아이디부여</a:t>
            </a:r>
            <a:endParaRPr lang="en-US" altLang="ko-KR" sz="16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altLang="ko-KR" sz="1600" dirty="0" smtClean="0">
                <a:solidFill>
                  <a:schemeClr val="tx2">
                    <a:lumMod val="75000"/>
                  </a:schemeClr>
                </a:solidFill>
              </a:rPr>
              <a:t>-</a:t>
            </a:r>
            <a:r>
              <a:rPr lang="ko-KR" altLang="en-US" sz="1600" dirty="0" smtClean="0">
                <a:solidFill>
                  <a:schemeClr val="tx2">
                    <a:lumMod val="75000"/>
                  </a:schemeClr>
                </a:solidFill>
              </a:rPr>
              <a:t>공지사항 수정</a:t>
            </a:r>
            <a:r>
              <a:rPr lang="en-US" altLang="ko-KR" sz="1600" dirty="0" smtClean="0">
                <a:solidFill>
                  <a:schemeClr val="tx2">
                    <a:lumMod val="75000"/>
                  </a:schemeClr>
                </a:solidFill>
              </a:rPr>
              <a:t>/</a:t>
            </a:r>
            <a:r>
              <a:rPr lang="ko-KR" altLang="en-US" sz="1600" dirty="0" smtClean="0">
                <a:solidFill>
                  <a:schemeClr val="tx2">
                    <a:lumMod val="75000"/>
                  </a:schemeClr>
                </a:solidFill>
              </a:rPr>
              <a:t>등록</a:t>
            </a:r>
            <a:r>
              <a:rPr lang="en-US" altLang="ko-KR" sz="1600" dirty="0" smtClean="0">
                <a:solidFill>
                  <a:schemeClr val="tx2">
                    <a:lumMod val="75000"/>
                  </a:schemeClr>
                </a:solidFill>
              </a:rPr>
              <a:t>/</a:t>
            </a:r>
            <a:r>
              <a:rPr lang="ko-KR" altLang="en-US" sz="1600" dirty="0" smtClean="0">
                <a:solidFill>
                  <a:schemeClr val="tx2">
                    <a:lumMod val="75000"/>
                  </a:schemeClr>
                </a:solidFill>
              </a:rPr>
              <a:t>삭제</a:t>
            </a:r>
            <a:endParaRPr lang="en-US" altLang="ko-KR" sz="1600" dirty="0" smtClean="0">
              <a:solidFill>
                <a:schemeClr val="tx2">
                  <a:lumMod val="75000"/>
                </a:schemeClr>
              </a:solidFill>
            </a:endParaRPr>
          </a:p>
          <a:p>
            <a:endParaRPr lang="ko-KR" altLang="en-US" sz="1600" dirty="0"/>
          </a:p>
        </p:txBody>
      </p:sp>
      <p:sp>
        <p:nvSpPr>
          <p:cNvPr id="31" name="TextBox 30"/>
          <p:cNvSpPr txBox="1"/>
          <p:nvPr/>
        </p:nvSpPr>
        <p:spPr>
          <a:xfrm>
            <a:off x="7410450" y="3721100"/>
            <a:ext cx="4191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tx2">
                    <a:lumMod val="75000"/>
                  </a:schemeClr>
                </a:solidFill>
              </a:rPr>
              <a:t>-</a:t>
            </a:r>
            <a:r>
              <a:rPr lang="ko-KR" altLang="en-US" sz="1600" dirty="0" smtClean="0">
                <a:solidFill>
                  <a:schemeClr val="tx2">
                    <a:lumMod val="75000"/>
                  </a:schemeClr>
                </a:solidFill>
              </a:rPr>
              <a:t>관리자로 로그인 하여</a:t>
            </a:r>
            <a:endParaRPr lang="en-US" altLang="ko-KR" sz="16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ko-KR" altLang="en-US" sz="1600" dirty="0" smtClean="0">
                <a:solidFill>
                  <a:schemeClr val="tx2">
                    <a:lumMod val="75000"/>
                  </a:schemeClr>
                </a:solidFill>
              </a:rPr>
              <a:t>관리자만 새 글 등록가능</a:t>
            </a:r>
            <a:endParaRPr lang="en-US" altLang="ko-KR" sz="1600" dirty="0" smtClean="0">
              <a:solidFill>
                <a:schemeClr val="tx2">
                  <a:lumMod val="75000"/>
                </a:schemeClr>
              </a:solidFill>
            </a:endParaRPr>
          </a:p>
          <a:p>
            <a:endParaRPr lang="ko-KR" altLang="en-US" sz="1600" dirty="0"/>
          </a:p>
        </p:txBody>
      </p:sp>
      <p:sp>
        <p:nvSpPr>
          <p:cNvPr id="32" name="TextBox 31"/>
          <p:cNvSpPr txBox="1"/>
          <p:nvPr/>
        </p:nvSpPr>
        <p:spPr>
          <a:xfrm>
            <a:off x="2609850" y="4794250"/>
            <a:ext cx="207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A4324"/>
                </a:solidFill>
              </a:rPr>
              <a:t>▶로그인</a:t>
            </a:r>
            <a:endParaRPr lang="en-US" altLang="ko-KR" dirty="0" smtClean="0">
              <a:solidFill>
                <a:srgbClr val="FA4324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609850" y="5133975"/>
            <a:ext cx="452437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tx2">
                    <a:lumMod val="75000"/>
                  </a:schemeClr>
                </a:solidFill>
              </a:rPr>
              <a:t>-</a:t>
            </a:r>
            <a:r>
              <a:rPr lang="ko-KR" altLang="en-US" sz="1600" dirty="0" smtClean="0">
                <a:solidFill>
                  <a:schemeClr val="tx2">
                    <a:lumMod val="75000"/>
                  </a:schemeClr>
                </a:solidFill>
              </a:rPr>
              <a:t>회원과 관리자 </a:t>
            </a:r>
            <a:r>
              <a:rPr lang="ko-KR" altLang="en-US" sz="1600" dirty="0" err="1" smtClean="0">
                <a:solidFill>
                  <a:schemeClr val="tx2">
                    <a:lumMod val="75000"/>
                  </a:schemeClr>
                </a:solidFill>
              </a:rPr>
              <a:t>구분없이</a:t>
            </a:r>
            <a:r>
              <a:rPr lang="ko-KR" altLang="en-US" sz="1600" dirty="0" smtClean="0">
                <a:solidFill>
                  <a:schemeClr val="tx2">
                    <a:lumMod val="75000"/>
                  </a:schemeClr>
                </a:solidFill>
              </a:rPr>
              <a:t> 같은 </a:t>
            </a:r>
            <a:r>
              <a:rPr lang="en-US" altLang="ko-KR" sz="1600" dirty="0" smtClean="0">
                <a:solidFill>
                  <a:schemeClr val="tx2">
                    <a:lumMod val="75000"/>
                  </a:schemeClr>
                </a:solidFill>
              </a:rPr>
              <a:t>DB</a:t>
            </a:r>
            <a:r>
              <a:rPr lang="ko-KR" altLang="en-US" sz="1600" dirty="0" smtClean="0">
                <a:solidFill>
                  <a:schemeClr val="tx2">
                    <a:lumMod val="75000"/>
                  </a:schemeClr>
                </a:solidFill>
              </a:rPr>
              <a:t>에 저장되며</a:t>
            </a:r>
            <a:endParaRPr lang="en-US" altLang="ko-KR" sz="16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ko-KR" altLang="en-US" sz="1600" dirty="0" smtClean="0">
                <a:solidFill>
                  <a:schemeClr val="tx2">
                    <a:lumMod val="75000"/>
                  </a:schemeClr>
                </a:solidFill>
              </a:rPr>
              <a:t>따로 지정해둔 아이디만 관리자 </a:t>
            </a:r>
            <a:r>
              <a:rPr lang="ko-KR" altLang="en-US" sz="1600" dirty="0" err="1" smtClean="0">
                <a:solidFill>
                  <a:schemeClr val="tx2">
                    <a:lumMod val="75000"/>
                  </a:schemeClr>
                </a:solidFill>
              </a:rPr>
              <a:t>로그인이</a:t>
            </a:r>
            <a:endParaRPr lang="en-US" altLang="ko-KR" sz="16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ko-KR" altLang="en-US" sz="1600" dirty="0" smtClean="0">
                <a:solidFill>
                  <a:schemeClr val="tx2">
                    <a:lumMod val="75000"/>
                  </a:schemeClr>
                </a:solidFill>
              </a:rPr>
              <a:t>가능하게 한다 </a:t>
            </a:r>
            <a:endParaRPr lang="en-US" altLang="ko-KR" sz="16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altLang="ko-KR" sz="1600" dirty="0" smtClean="0">
                <a:solidFill>
                  <a:schemeClr val="tx2">
                    <a:lumMod val="75000"/>
                  </a:schemeClr>
                </a:solidFill>
              </a:rPr>
              <a:t>-</a:t>
            </a:r>
            <a:r>
              <a:rPr lang="ko-KR" altLang="en-US" sz="1600" dirty="0" smtClean="0">
                <a:solidFill>
                  <a:schemeClr val="tx2">
                    <a:lumMod val="75000"/>
                  </a:schemeClr>
                </a:solidFill>
              </a:rPr>
              <a:t>아이디</a:t>
            </a:r>
            <a:r>
              <a:rPr lang="en-US" altLang="ko-KR" sz="1600" dirty="0" smtClean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ko-KR" altLang="en-US" sz="1600" dirty="0" smtClean="0">
                <a:solidFill>
                  <a:schemeClr val="tx2">
                    <a:lumMod val="75000"/>
                  </a:schemeClr>
                </a:solidFill>
              </a:rPr>
              <a:t>비밀번호 오류 시 </a:t>
            </a:r>
            <a:r>
              <a:rPr lang="en-US" altLang="ko-KR" sz="1600" dirty="0" smtClean="0">
                <a:solidFill>
                  <a:schemeClr val="tx2">
                    <a:lumMod val="75000"/>
                  </a:schemeClr>
                </a:solidFill>
              </a:rPr>
              <a:t>‘</a:t>
            </a:r>
            <a:r>
              <a:rPr lang="ko-KR" altLang="en-US" sz="1600" dirty="0" smtClean="0">
                <a:solidFill>
                  <a:schemeClr val="tx2">
                    <a:lumMod val="75000"/>
                  </a:schemeClr>
                </a:solidFill>
              </a:rPr>
              <a:t>확인</a:t>
            </a:r>
            <a:r>
              <a:rPr lang="en-US" altLang="ko-KR" sz="1600" dirty="0" smtClean="0">
                <a:solidFill>
                  <a:schemeClr val="tx2">
                    <a:lumMod val="75000"/>
                  </a:schemeClr>
                </a:solidFill>
              </a:rPr>
              <a:t>’ </a:t>
            </a:r>
            <a:r>
              <a:rPr lang="ko-KR" altLang="en-US" sz="1600" dirty="0" err="1" smtClean="0">
                <a:solidFill>
                  <a:schemeClr val="tx2">
                    <a:lumMod val="75000"/>
                  </a:schemeClr>
                </a:solidFill>
              </a:rPr>
              <a:t>알람창</a:t>
            </a:r>
            <a:endParaRPr lang="en-US" altLang="ko-KR" sz="1600" dirty="0" smtClean="0">
              <a:solidFill>
                <a:schemeClr val="tx2">
                  <a:lumMod val="75000"/>
                </a:schemeClr>
              </a:solidFill>
            </a:endParaRPr>
          </a:p>
          <a:p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24513107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3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25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3" grpId="0"/>
      <p:bldP spid="24" grpId="0"/>
      <p:bldP spid="25" grpId="0"/>
      <p:bldP spid="3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/>
          <p:cNvSpPr/>
          <p:nvPr/>
        </p:nvSpPr>
        <p:spPr>
          <a:xfrm>
            <a:off x="9803028" y="6819388"/>
            <a:ext cx="940962" cy="36000"/>
          </a:xfrm>
          <a:prstGeom prst="rect">
            <a:avLst/>
          </a:prstGeom>
          <a:solidFill>
            <a:srgbClr val="E8EF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0441204" y="-3161"/>
            <a:ext cx="845468" cy="36000"/>
          </a:xfrm>
          <a:prstGeom prst="rect">
            <a:avLst/>
          </a:prstGeom>
          <a:solidFill>
            <a:srgbClr val="E8EF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양쪽 모서리가 둥근 사각형 6"/>
          <p:cNvSpPr/>
          <p:nvPr/>
        </p:nvSpPr>
        <p:spPr>
          <a:xfrm rot="5400000">
            <a:off x="4312968" y="-1190162"/>
            <a:ext cx="5443949" cy="9952164"/>
          </a:xfrm>
          <a:prstGeom prst="round2SameRect">
            <a:avLst>
              <a:gd name="adj1" fmla="val 3837"/>
              <a:gd name="adj2" fmla="val 0"/>
            </a:avLst>
          </a:prstGeom>
          <a:solidFill>
            <a:srgbClr val="F2F5F6"/>
          </a:solidFill>
          <a:ln>
            <a:solidFill>
              <a:srgbClr val="333F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-3861" y="1054444"/>
            <a:ext cx="2270811" cy="5463316"/>
          </a:xfrm>
          <a:prstGeom prst="rect">
            <a:avLst/>
          </a:prstGeom>
          <a:gradFill flip="none" rotWithShape="1">
            <a:gsLst>
              <a:gs pos="0">
                <a:srgbClr val="333F50">
                  <a:shade val="30000"/>
                  <a:satMod val="115000"/>
                </a:srgbClr>
              </a:gs>
              <a:gs pos="50000">
                <a:srgbClr val="333F50">
                  <a:shade val="67500"/>
                  <a:satMod val="115000"/>
                </a:srgbClr>
              </a:gs>
              <a:gs pos="100000">
                <a:srgbClr val="333F5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-1409700" y="4312710"/>
            <a:ext cx="630770" cy="1896532"/>
          </a:xfrm>
          <a:prstGeom prst="rect">
            <a:avLst/>
          </a:prstGeom>
          <a:solidFill>
            <a:srgbClr val="E8EF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76011" y="3151927"/>
            <a:ext cx="29218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</a:rPr>
              <a:t>개발환경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52" name="직사각형 151"/>
          <p:cNvSpPr/>
          <p:nvPr/>
        </p:nvSpPr>
        <p:spPr>
          <a:xfrm>
            <a:off x="-878465" y="1135048"/>
            <a:ext cx="2805687" cy="22860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03</a:t>
            </a:r>
            <a:endParaRPr lang="ko-KR" altLang="en-US" sz="15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3705224" y="-382814"/>
            <a:ext cx="3371848" cy="37436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086417" y="536575"/>
            <a:ext cx="12763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/>
          <a:srcRect l="1825"/>
          <a:stretch>
            <a:fillRect/>
          </a:stretch>
        </p:blipFill>
        <p:spPr bwMode="auto">
          <a:xfrm>
            <a:off x="13878345" y="3143252"/>
            <a:ext cx="1206190" cy="3407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텍스트 개체 틀 2"/>
          <p:cNvSpPr txBox="1">
            <a:spLocks/>
          </p:cNvSpPr>
          <p:nvPr/>
        </p:nvSpPr>
        <p:spPr>
          <a:xfrm>
            <a:off x="3399304" y="1188410"/>
            <a:ext cx="1315017" cy="78611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400" dirty="0" smtClean="0">
                <a:solidFill>
                  <a:schemeClr val="tx2">
                    <a:lumMod val="75000"/>
                  </a:schemeClr>
                </a:solidFill>
              </a:rPr>
              <a:t>개발</a:t>
            </a:r>
            <a:r>
              <a:rPr lang="en-US" altLang="ko-KR" sz="2400" dirty="0" smtClean="0">
                <a:solidFill>
                  <a:schemeClr val="tx2">
                    <a:lumMod val="75000"/>
                  </a:schemeClr>
                </a:solidFill>
              </a:rPr>
              <a:t>OS</a:t>
            </a:r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5" name="텍스트 개체 틀 5"/>
          <p:cNvSpPr txBox="1">
            <a:spLocks/>
          </p:cNvSpPr>
          <p:nvPr/>
        </p:nvSpPr>
        <p:spPr>
          <a:xfrm>
            <a:off x="5044383" y="1170612"/>
            <a:ext cx="2231842" cy="78611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dirty="0" smtClean="0">
                <a:solidFill>
                  <a:schemeClr val="tx2">
                    <a:lumMod val="75000"/>
                  </a:schemeClr>
                </a:solidFill>
              </a:rPr>
              <a:t>DB, Web</a:t>
            </a:r>
            <a:r>
              <a:rPr lang="ko-KR" altLang="en-US" sz="2400" dirty="0" smtClean="0">
                <a:solidFill>
                  <a:schemeClr val="tx2">
                    <a:lumMod val="75000"/>
                  </a:schemeClr>
                </a:solidFill>
              </a:rPr>
              <a:t> 서버</a:t>
            </a:r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3182224" y="1659222"/>
            <a:ext cx="1752298" cy="65798"/>
          </a:xfrm>
          <a:prstGeom prst="roundRect">
            <a:avLst>
              <a:gd name="adj" fmla="val 50000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5157403" y="1652180"/>
            <a:ext cx="1752298" cy="65798"/>
          </a:xfrm>
          <a:prstGeom prst="roundRect">
            <a:avLst>
              <a:gd name="adj" fmla="val 50000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3241312" y="3589964"/>
            <a:ext cx="1752298" cy="65798"/>
          </a:xfrm>
          <a:prstGeom prst="roundRect">
            <a:avLst>
              <a:gd name="adj" fmla="val 50000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2" name="텍스트 개체 틀 4"/>
          <p:cNvSpPr txBox="1">
            <a:spLocks/>
          </p:cNvSpPr>
          <p:nvPr/>
        </p:nvSpPr>
        <p:spPr>
          <a:xfrm>
            <a:off x="5481523" y="2853165"/>
            <a:ext cx="1587527" cy="786115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800" kern="120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b="1" dirty="0" smtClean="0">
                <a:solidFill>
                  <a:schemeClr val="tx2">
                    <a:lumMod val="75000"/>
                  </a:schemeClr>
                </a:solidFill>
              </a:rPr>
              <a:t>개발언어</a:t>
            </a:r>
            <a:endParaRPr lang="ko-KR" altLang="en-US" sz="2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3" name="텍스트 개체 틀 13"/>
          <p:cNvSpPr txBox="1">
            <a:spLocks/>
          </p:cNvSpPr>
          <p:nvPr/>
        </p:nvSpPr>
        <p:spPr>
          <a:xfrm>
            <a:off x="5276653" y="3873057"/>
            <a:ext cx="1642493" cy="797222"/>
          </a:xfrm>
          <a:prstGeom prst="rect">
            <a:avLst/>
          </a:prstGeom>
        </p:spPr>
        <p:txBody>
          <a:bodyPr/>
          <a:lstStyle>
            <a:lvl1pPr marL="171450" indent="-17145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200" kern="1200" baseline="0">
                <a:ln>
                  <a:solidFill>
                    <a:schemeClr val="bg1">
                      <a:lumMod val="95000"/>
                      <a:alpha val="4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altLang="ko-KR" sz="900" b="1" dirty="0" smtClean="0">
                <a:solidFill>
                  <a:schemeClr val="tx2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JAVA 8 , xml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900" b="1" dirty="0" smtClean="0">
                <a:solidFill>
                  <a:schemeClr val="tx2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HTML 5 , JSP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900" b="1" dirty="0" smtClean="0">
                <a:solidFill>
                  <a:schemeClr val="tx2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CSS 3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900" b="1" dirty="0" smtClean="0">
                <a:solidFill>
                  <a:schemeClr val="tx2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JQuery , JavaScript</a:t>
            </a:r>
            <a:endParaRPr lang="en-US" altLang="ko-KR" sz="900" b="1" dirty="0">
              <a:solidFill>
                <a:schemeClr val="tx2">
                  <a:lumMod val="7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5284155" y="3582921"/>
            <a:ext cx="1752298" cy="65798"/>
          </a:xfrm>
          <a:prstGeom prst="roundRect">
            <a:avLst>
              <a:gd name="adj" fmla="val 50000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5" name="텍스트 개체 틀 3"/>
          <p:cNvSpPr txBox="1">
            <a:spLocks/>
          </p:cNvSpPr>
          <p:nvPr/>
        </p:nvSpPr>
        <p:spPr>
          <a:xfrm>
            <a:off x="7358891" y="2867839"/>
            <a:ext cx="1767652" cy="786115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800" kern="120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b="1" dirty="0" smtClean="0">
                <a:solidFill>
                  <a:schemeClr val="tx2">
                    <a:lumMod val="75000"/>
                  </a:schemeClr>
                </a:solidFill>
              </a:rPr>
              <a:t>Build &amp; </a:t>
            </a:r>
            <a:r>
              <a:rPr lang="en-US" altLang="ko-KR" sz="2400" b="1" dirty="0" err="1" smtClean="0">
                <a:solidFill>
                  <a:schemeClr val="tx2">
                    <a:lumMod val="75000"/>
                  </a:schemeClr>
                </a:solidFill>
              </a:rPr>
              <a:t>Git</a:t>
            </a:r>
            <a:endParaRPr lang="ko-KR" altLang="en-US" sz="2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6" name="텍스트 개체 틀 12"/>
          <p:cNvSpPr txBox="1">
            <a:spLocks/>
          </p:cNvSpPr>
          <p:nvPr/>
        </p:nvSpPr>
        <p:spPr>
          <a:xfrm>
            <a:off x="7320037" y="3882161"/>
            <a:ext cx="1693537" cy="797222"/>
          </a:xfrm>
          <a:prstGeom prst="rect">
            <a:avLst/>
          </a:prstGeom>
        </p:spPr>
        <p:txBody>
          <a:bodyPr/>
          <a:lstStyle>
            <a:lvl1pPr marL="171450" indent="-17145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200" kern="1200" baseline="0">
                <a:ln>
                  <a:solidFill>
                    <a:schemeClr val="bg1">
                      <a:lumMod val="95000"/>
                      <a:alpha val="4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altLang="ko-KR" sz="900" b="1" dirty="0" smtClean="0">
                <a:solidFill>
                  <a:schemeClr val="tx2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maven 2.9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900" b="1" dirty="0" smtClean="0">
                <a:solidFill>
                  <a:schemeClr val="tx2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</a:t>
            </a:r>
            <a:r>
              <a:rPr lang="en-US" altLang="ko-KR" sz="900" b="1" dirty="0" err="1">
                <a:solidFill>
                  <a:schemeClr val="tx2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GitHub</a:t>
            </a:r>
            <a:r>
              <a:rPr lang="en-US" altLang="ko-KR" sz="900" b="1" dirty="0">
                <a:solidFill>
                  <a:schemeClr val="tx2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2.15.1.2 (</a:t>
            </a:r>
            <a:r>
              <a:rPr lang="en-US" altLang="ko-KR" sz="900" b="1" dirty="0" err="1">
                <a:solidFill>
                  <a:schemeClr val="tx2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SourceTree</a:t>
            </a:r>
            <a:r>
              <a:rPr lang="en-US" altLang="ko-KR" sz="900" b="1" dirty="0">
                <a:solidFill>
                  <a:schemeClr val="tx2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2.3.5.0)</a:t>
            </a:r>
          </a:p>
        </p:txBody>
      </p:sp>
      <p:sp>
        <p:nvSpPr>
          <p:cNvPr id="27" name="모서리가 둥근 직사각형 26"/>
          <p:cNvSpPr/>
          <p:nvPr/>
        </p:nvSpPr>
        <p:spPr>
          <a:xfrm>
            <a:off x="7320038" y="3586819"/>
            <a:ext cx="1752298" cy="65798"/>
          </a:xfrm>
          <a:prstGeom prst="roundRect">
            <a:avLst>
              <a:gd name="adj" fmla="val 50000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8" name="텍스트 개체 틀 13"/>
          <p:cNvSpPr txBox="1">
            <a:spLocks/>
          </p:cNvSpPr>
          <p:nvPr/>
        </p:nvSpPr>
        <p:spPr>
          <a:xfrm>
            <a:off x="3065698" y="1915067"/>
            <a:ext cx="2199847" cy="797222"/>
          </a:xfrm>
          <a:prstGeom prst="rect">
            <a:avLst/>
          </a:prstGeom>
        </p:spPr>
        <p:txBody>
          <a:bodyPr/>
          <a:lstStyle>
            <a:lvl1pPr marL="171450" indent="-17145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200" kern="1200" baseline="0">
                <a:ln>
                  <a:solidFill>
                    <a:schemeClr val="bg1">
                      <a:lumMod val="95000"/>
                      <a:alpha val="4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altLang="ko-KR" sz="900" b="1" dirty="0" smtClean="0">
                <a:solidFill>
                  <a:schemeClr val="tx2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Window 7 professional K </a:t>
            </a:r>
          </a:p>
          <a:p>
            <a:pPr marL="0" indent="0">
              <a:lnSpc>
                <a:spcPts val="100"/>
              </a:lnSpc>
              <a:buNone/>
            </a:pPr>
            <a:r>
              <a:rPr lang="en-US" altLang="ko-KR" sz="900" b="1" dirty="0">
                <a:solidFill>
                  <a:schemeClr val="tx2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900" b="1" dirty="0" smtClean="0">
                <a:solidFill>
                  <a:schemeClr val="tx2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64bit</a:t>
            </a:r>
          </a:p>
          <a:p>
            <a:pPr>
              <a:lnSpc>
                <a:spcPct val="100000"/>
              </a:lnSpc>
            </a:pPr>
            <a:endParaRPr lang="en-US" altLang="ko-KR" sz="900" b="1" dirty="0" smtClean="0">
              <a:solidFill>
                <a:schemeClr val="tx2">
                  <a:lumMod val="7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lvl="1" indent="0">
              <a:buNone/>
            </a:pPr>
            <a:r>
              <a:rPr lang="en-US" altLang="ko-KR" sz="2100" b="1" dirty="0">
                <a:solidFill>
                  <a:schemeClr val="tx2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endParaRPr lang="en-US" altLang="ko-KR" sz="2100" b="1" dirty="0" smtClean="0">
              <a:solidFill>
                <a:schemeClr val="tx2">
                  <a:lumMod val="7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9" name="텍스트 개체 틀 12"/>
          <p:cNvSpPr txBox="1">
            <a:spLocks/>
          </p:cNvSpPr>
          <p:nvPr/>
        </p:nvSpPr>
        <p:spPr>
          <a:xfrm>
            <a:off x="7171357" y="1891021"/>
            <a:ext cx="2810042" cy="797222"/>
          </a:xfrm>
          <a:prstGeom prst="rect">
            <a:avLst/>
          </a:prstGeom>
        </p:spPr>
        <p:txBody>
          <a:bodyPr/>
          <a:lstStyle>
            <a:lvl1pPr marL="171450" indent="-17145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200" kern="1200" baseline="0">
                <a:ln>
                  <a:solidFill>
                    <a:schemeClr val="bg1">
                      <a:lumMod val="95000"/>
                      <a:alpha val="4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altLang="ko-KR" sz="900" b="1" dirty="0" smtClean="0">
                <a:solidFill>
                  <a:schemeClr val="tx2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Google email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900" b="1" dirty="0" err="1" smtClean="0">
                <a:solidFill>
                  <a:schemeClr val="tx2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Naver</a:t>
            </a:r>
            <a:r>
              <a:rPr lang="en-US" altLang="ko-KR" sz="900" b="1" dirty="0" smtClean="0">
                <a:solidFill>
                  <a:schemeClr val="tx2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address</a:t>
            </a:r>
          </a:p>
        </p:txBody>
      </p:sp>
      <p:sp>
        <p:nvSpPr>
          <p:cNvPr id="30" name="텍스트 개체 틀 12"/>
          <p:cNvSpPr txBox="1">
            <a:spLocks/>
          </p:cNvSpPr>
          <p:nvPr/>
        </p:nvSpPr>
        <p:spPr>
          <a:xfrm>
            <a:off x="3182224" y="3870079"/>
            <a:ext cx="2810042" cy="797222"/>
          </a:xfrm>
          <a:prstGeom prst="rect">
            <a:avLst/>
          </a:prstGeom>
        </p:spPr>
        <p:txBody>
          <a:bodyPr/>
          <a:lstStyle>
            <a:lvl1pPr marL="171450" indent="-17145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200" kern="1200" baseline="0">
                <a:ln>
                  <a:solidFill>
                    <a:schemeClr val="bg1">
                      <a:lumMod val="95000"/>
                      <a:alpha val="4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altLang="ko-KR" sz="900" b="1" dirty="0" smtClean="0">
                <a:solidFill>
                  <a:schemeClr val="tx2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Spring-tool-suite-3.8.4(</a:t>
            </a:r>
            <a:r>
              <a:rPr lang="en-US" altLang="ko-KR" sz="900" b="1" dirty="0" err="1" smtClean="0">
                <a:solidFill>
                  <a:schemeClr val="tx2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sts</a:t>
            </a:r>
            <a:r>
              <a:rPr lang="en-US" altLang="ko-KR" sz="900" b="1" dirty="0" smtClean="0">
                <a:solidFill>
                  <a:schemeClr val="tx2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900" b="1" dirty="0" smtClean="0">
                <a:solidFill>
                  <a:schemeClr val="tx2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SQL Developer 4.1.5.21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900" b="1" dirty="0" err="1" smtClean="0">
                <a:solidFill>
                  <a:schemeClr val="tx2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EditPlus</a:t>
            </a:r>
            <a:endParaRPr lang="ko-KR" altLang="en-US" sz="900" b="1" dirty="0">
              <a:solidFill>
                <a:schemeClr val="tx2">
                  <a:lumMod val="7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1" name="텍스트 개체 틀 3"/>
          <p:cNvSpPr txBox="1">
            <a:spLocks/>
          </p:cNvSpPr>
          <p:nvPr/>
        </p:nvSpPr>
        <p:spPr>
          <a:xfrm>
            <a:off x="9297071" y="1173357"/>
            <a:ext cx="1752298" cy="78611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400" dirty="0" smtClean="0">
                <a:solidFill>
                  <a:schemeClr val="tx2">
                    <a:lumMod val="75000"/>
                  </a:schemeClr>
                </a:solidFill>
              </a:rPr>
              <a:t>프레임워크</a:t>
            </a:r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9251365" y="1638738"/>
            <a:ext cx="1752298" cy="65798"/>
          </a:xfrm>
          <a:prstGeom prst="roundRect">
            <a:avLst>
              <a:gd name="adj" fmla="val 50000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3" name="텍스트 개체 틀 3"/>
          <p:cNvSpPr txBox="1">
            <a:spLocks/>
          </p:cNvSpPr>
          <p:nvPr/>
        </p:nvSpPr>
        <p:spPr>
          <a:xfrm>
            <a:off x="9502753" y="2843820"/>
            <a:ext cx="1544911" cy="786115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800" kern="120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b="1" dirty="0" smtClean="0">
                <a:solidFill>
                  <a:schemeClr val="tx2">
                    <a:lumMod val="75000"/>
                  </a:schemeClr>
                </a:solidFill>
              </a:rPr>
              <a:t>DB</a:t>
            </a:r>
            <a:r>
              <a:rPr lang="ko-KR" altLang="en-US" sz="2400" b="1" dirty="0" smtClean="0">
                <a:solidFill>
                  <a:schemeClr val="tx2">
                    <a:lumMod val="75000"/>
                  </a:schemeClr>
                </a:solidFill>
              </a:rPr>
              <a:t>모델링</a:t>
            </a:r>
            <a:endParaRPr lang="ko-KR" altLang="en-US" sz="2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4" name="텍스트 개체 틀 12"/>
          <p:cNvSpPr txBox="1">
            <a:spLocks/>
          </p:cNvSpPr>
          <p:nvPr/>
        </p:nvSpPr>
        <p:spPr>
          <a:xfrm>
            <a:off x="9399060" y="3867089"/>
            <a:ext cx="1548320" cy="797222"/>
          </a:xfrm>
          <a:prstGeom prst="rect">
            <a:avLst/>
          </a:prstGeom>
        </p:spPr>
        <p:txBody>
          <a:bodyPr/>
          <a:lstStyle>
            <a:lvl1pPr marL="171450" indent="-17145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200" kern="1200" baseline="0">
                <a:ln>
                  <a:solidFill>
                    <a:schemeClr val="bg1">
                      <a:lumMod val="95000"/>
                      <a:alpha val="4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altLang="ko-KR" sz="900" b="1" dirty="0" smtClean="0">
                <a:solidFill>
                  <a:schemeClr val="tx2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Erwin 7.3.0.1666</a:t>
            </a:r>
            <a:endParaRPr lang="ko-KR" altLang="en-US" sz="900" b="1" dirty="0">
              <a:solidFill>
                <a:schemeClr val="tx2">
                  <a:lumMod val="7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9362882" y="3581018"/>
            <a:ext cx="1752298" cy="65798"/>
          </a:xfrm>
          <a:prstGeom prst="roundRect">
            <a:avLst>
              <a:gd name="adj" fmla="val 50000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6" name="텍스트 개체 틀 12"/>
          <p:cNvSpPr txBox="1">
            <a:spLocks/>
          </p:cNvSpPr>
          <p:nvPr/>
        </p:nvSpPr>
        <p:spPr>
          <a:xfrm>
            <a:off x="9172408" y="1889933"/>
            <a:ext cx="2810042" cy="797222"/>
          </a:xfrm>
          <a:prstGeom prst="rect">
            <a:avLst/>
          </a:prstGeom>
        </p:spPr>
        <p:txBody>
          <a:bodyPr/>
          <a:lstStyle>
            <a:lvl1pPr marL="171450" indent="-17145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200" kern="1200" baseline="0">
                <a:ln>
                  <a:solidFill>
                    <a:schemeClr val="bg1">
                      <a:lumMod val="95000"/>
                      <a:alpha val="4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altLang="ko-KR" sz="900" b="1" dirty="0" smtClean="0">
                <a:solidFill>
                  <a:schemeClr val="tx2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Spring 4.1.1 RELEASE</a:t>
            </a:r>
            <a:endParaRPr lang="ko-KR" altLang="en-US" sz="900" b="1" dirty="0">
              <a:solidFill>
                <a:schemeClr val="tx2">
                  <a:lumMod val="7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3277490" y="5470479"/>
            <a:ext cx="1752298" cy="65798"/>
          </a:xfrm>
          <a:prstGeom prst="roundRect">
            <a:avLst>
              <a:gd name="adj" fmla="val 50000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8" name="텍스트 개체 틀 4"/>
          <p:cNvSpPr txBox="1">
            <a:spLocks/>
          </p:cNvSpPr>
          <p:nvPr/>
        </p:nvSpPr>
        <p:spPr>
          <a:xfrm>
            <a:off x="5465168" y="4726057"/>
            <a:ext cx="1587527" cy="786115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800" kern="120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b="1" dirty="0" smtClean="0">
                <a:solidFill>
                  <a:schemeClr val="tx2">
                    <a:lumMod val="75000"/>
                  </a:schemeClr>
                </a:solidFill>
              </a:rPr>
              <a:t>브라우저</a:t>
            </a:r>
            <a:endParaRPr lang="ko-KR" altLang="en-US" sz="2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9" name="텍스트 개체 틀 13"/>
          <p:cNvSpPr txBox="1">
            <a:spLocks/>
          </p:cNvSpPr>
          <p:nvPr/>
        </p:nvSpPr>
        <p:spPr>
          <a:xfrm>
            <a:off x="5304331" y="5684796"/>
            <a:ext cx="1642493" cy="797222"/>
          </a:xfrm>
          <a:prstGeom prst="rect">
            <a:avLst/>
          </a:prstGeom>
        </p:spPr>
        <p:txBody>
          <a:bodyPr/>
          <a:lstStyle>
            <a:lvl1pPr marL="171450" indent="-17145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200" kern="1200" baseline="0">
                <a:ln>
                  <a:solidFill>
                    <a:schemeClr val="bg1">
                      <a:lumMod val="95000"/>
                      <a:alpha val="4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altLang="ko-KR" sz="900" b="1" dirty="0" smtClean="0">
                <a:solidFill>
                  <a:schemeClr val="tx2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Chrome</a:t>
            </a:r>
            <a:endParaRPr lang="en-US" altLang="ko-KR" sz="900" b="1" dirty="0">
              <a:solidFill>
                <a:schemeClr val="tx2">
                  <a:lumMod val="7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5320334" y="5463436"/>
            <a:ext cx="1752298" cy="65798"/>
          </a:xfrm>
          <a:prstGeom prst="roundRect">
            <a:avLst>
              <a:gd name="adj" fmla="val 50000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2" name="텍스트 개체 틀 12"/>
          <p:cNvSpPr txBox="1">
            <a:spLocks/>
          </p:cNvSpPr>
          <p:nvPr/>
        </p:nvSpPr>
        <p:spPr>
          <a:xfrm>
            <a:off x="7340213" y="5684796"/>
            <a:ext cx="1548320" cy="797222"/>
          </a:xfrm>
          <a:prstGeom prst="rect">
            <a:avLst/>
          </a:prstGeom>
        </p:spPr>
        <p:txBody>
          <a:bodyPr/>
          <a:lstStyle>
            <a:lvl1pPr marL="171450" indent="-17145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200" kern="1200" baseline="0">
                <a:ln>
                  <a:solidFill>
                    <a:schemeClr val="bg1">
                      <a:lumMod val="95000"/>
                      <a:alpha val="4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altLang="ko-KR" sz="900" b="1" dirty="0" err="1" smtClean="0">
                <a:solidFill>
                  <a:schemeClr val="tx2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StarUML</a:t>
            </a:r>
            <a:r>
              <a:rPr lang="en-US" altLang="ko-KR" sz="900" b="1" dirty="0" smtClean="0">
                <a:solidFill>
                  <a:schemeClr val="tx2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2.8.0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900" b="1" dirty="0" err="1">
                <a:solidFill>
                  <a:schemeClr val="tx2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Junit</a:t>
            </a:r>
            <a:r>
              <a:rPr lang="en-US" altLang="ko-KR" sz="900" b="1" dirty="0">
                <a:solidFill>
                  <a:schemeClr val="tx2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(Find Bugs, PMD)</a:t>
            </a:r>
            <a:endParaRPr lang="ko-KR" altLang="en-US" sz="900" b="1" dirty="0">
              <a:solidFill>
                <a:schemeClr val="tx2">
                  <a:lumMod val="7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7356217" y="5467334"/>
            <a:ext cx="1752298" cy="65798"/>
          </a:xfrm>
          <a:prstGeom prst="roundRect">
            <a:avLst>
              <a:gd name="adj" fmla="val 50000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4" name="텍스트 개체 틀 12"/>
          <p:cNvSpPr txBox="1">
            <a:spLocks/>
          </p:cNvSpPr>
          <p:nvPr/>
        </p:nvSpPr>
        <p:spPr>
          <a:xfrm>
            <a:off x="3241312" y="5683380"/>
            <a:ext cx="2810042" cy="797222"/>
          </a:xfrm>
          <a:prstGeom prst="rect">
            <a:avLst/>
          </a:prstGeom>
        </p:spPr>
        <p:txBody>
          <a:bodyPr/>
          <a:lstStyle>
            <a:lvl1pPr marL="171450" indent="-17145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200" kern="1200" baseline="0">
                <a:ln>
                  <a:solidFill>
                    <a:schemeClr val="bg1">
                      <a:lumMod val="95000"/>
                      <a:alpha val="4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altLang="ko-KR" sz="900" b="1" dirty="0" smtClean="0">
                <a:solidFill>
                  <a:schemeClr val="tx2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Note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900" b="1" dirty="0" smtClean="0">
                <a:solidFill>
                  <a:schemeClr val="tx2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PowerPoint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900" b="1" dirty="0" smtClean="0">
                <a:solidFill>
                  <a:schemeClr val="tx2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Excel</a:t>
            </a:r>
            <a:endParaRPr lang="ko-KR" altLang="en-US" sz="900" b="1" dirty="0">
              <a:solidFill>
                <a:schemeClr val="tx2">
                  <a:lumMod val="7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5" name="텍스트 개체 틀 3"/>
          <p:cNvSpPr txBox="1">
            <a:spLocks/>
          </p:cNvSpPr>
          <p:nvPr/>
        </p:nvSpPr>
        <p:spPr>
          <a:xfrm>
            <a:off x="9536267" y="4723719"/>
            <a:ext cx="2113165" cy="786115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800" kern="120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b="1" dirty="0" smtClean="0">
                <a:solidFill>
                  <a:schemeClr val="tx2">
                    <a:lumMod val="75000"/>
                  </a:schemeClr>
                </a:solidFill>
              </a:rPr>
              <a:t>플러그인</a:t>
            </a:r>
            <a:endParaRPr lang="ko-KR" altLang="en-US" sz="2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6" name="텍스트 개체 틀 12"/>
          <p:cNvSpPr txBox="1">
            <a:spLocks/>
          </p:cNvSpPr>
          <p:nvPr/>
        </p:nvSpPr>
        <p:spPr>
          <a:xfrm>
            <a:off x="9356274" y="5683380"/>
            <a:ext cx="2047295" cy="797222"/>
          </a:xfrm>
          <a:prstGeom prst="rect">
            <a:avLst/>
          </a:prstGeom>
        </p:spPr>
        <p:txBody>
          <a:bodyPr/>
          <a:lstStyle>
            <a:lvl1pPr marL="171450" indent="-17145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200" kern="1200" baseline="0">
                <a:ln>
                  <a:solidFill>
                    <a:schemeClr val="bg1">
                      <a:lumMod val="95000"/>
                      <a:alpha val="4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altLang="ko-KR" sz="900" b="1" dirty="0" smtClean="0">
                <a:solidFill>
                  <a:schemeClr val="tx2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Bootstrap-3.3.7-dist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900" b="1" dirty="0" smtClean="0">
                <a:solidFill>
                  <a:schemeClr val="tx2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Object Aid UML Explorer</a:t>
            </a:r>
            <a:endParaRPr lang="ko-KR" altLang="en-US" sz="900" b="1" dirty="0">
              <a:solidFill>
                <a:schemeClr val="tx2">
                  <a:lumMod val="7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9399060" y="5461533"/>
            <a:ext cx="1752298" cy="65798"/>
          </a:xfrm>
          <a:prstGeom prst="roundRect">
            <a:avLst>
              <a:gd name="adj" fmla="val 50000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8" name="텍스트 개체 틀 4"/>
          <p:cNvSpPr txBox="1">
            <a:spLocks/>
          </p:cNvSpPr>
          <p:nvPr/>
        </p:nvSpPr>
        <p:spPr>
          <a:xfrm>
            <a:off x="3558301" y="4723719"/>
            <a:ext cx="1509210" cy="786115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800" kern="120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b="1" dirty="0" smtClean="0">
                <a:solidFill>
                  <a:schemeClr val="tx2">
                    <a:lumMod val="75000"/>
                  </a:schemeClr>
                </a:solidFill>
              </a:rPr>
              <a:t>문서화</a:t>
            </a:r>
            <a:endParaRPr lang="ko-KR" altLang="en-US" sz="2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9" name="텍스트 개체 틀 8"/>
          <p:cNvSpPr txBox="1">
            <a:spLocks/>
          </p:cNvSpPr>
          <p:nvPr/>
        </p:nvSpPr>
        <p:spPr>
          <a:xfrm>
            <a:off x="5104792" y="2012997"/>
            <a:ext cx="2036834" cy="300037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900" b="1" dirty="0" smtClean="0">
                <a:solidFill>
                  <a:schemeClr val="tx2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Oracle 11g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900" b="1" dirty="0" smtClean="0">
                <a:solidFill>
                  <a:schemeClr val="tx2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Tomcat 8.0</a:t>
            </a:r>
            <a:endParaRPr lang="ko-KR" altLang="en-US" sz="900" b="1" dirty="0">
              <a:solidFill>
                <a:schemeClr val="tx2">
                  <a:lumMod val="7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1" name="텍스트 개체 틀 3"/>
          <p:cNvSpPr txBox="1">
            <a:spLocks/>
          </p:cNvSpPr>
          <p:nvPr/>
        </p:nvSpPr>
        <p:spPr>
          <a:xfrm>
            <a:off x="7712117" y="1169434"/>
            <a:ext cx="1315018" cy="78611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dirty="0" smtClean="0">
                <a:solidFill>
                  <a:schemeClr val="tx2">
                    <a:lumMod val="75000"/>
                  </a:schemeClr>
                </a:solidFill>
              </a:rPr>
              <a:t>API</a:t>
            </a:r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7208521" y="1644539"/>
            <a:ext cx="1752299" cy="65798"/>
          </a:xfrm>
          <a:prstGeom prst="roundRect">
            <a:avLst>
              <a:gd name="adj" fmla="val 50000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5" name="텍스트 개체 틀 4"/>
          <p:cNvSpPr txBox="1">
            <a:spLocks/>
          </p:cNvSpPr>
          <p:nvPr/>
        </p:nvSpPr>
        <p:spPr>
          <a:xfrm>
            <a:off x="3411017" y="2849403"/>
            <a:ext cx="1509210" cy="786115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800" kern="120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b="1" dirty="0" smtClean="0">
                <a:solidFill>
                  <a:schemeClr val="tx2">
                    <a:lumMod val="75000"/>
                  </a:schemeClr>
                </a:solidFill>
              </a:rPr>
              <a:t>개발</a:t>
            </a:r>
            <a:r>
              <a:rPr lang="en-US" altLang="ko-KR" sz="2400" b="1" dirty="0" smtClean="0">
                <a:solidFill>
                  <a:schemeClr val="tx2">
                    <a:lumMod val="75000"/>
                  </a:schemeClr>
                </a:solidFill>
              </a:rPr>
              <a:t>Tool</a:t>
            </a:r>
            <a:endParaRPr lang="ko-KR" altLang="en-US" sz="2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8" name="텍스트 개체 틀 3"/>
          <p:cNvSpPr txBox="1">
            <a:spLocks/>
          </p:cNvSpPr>
          <p:nvPr/>
        </p:nvSpPr>
        <p:spPr>
          <a:xfrm>
            <a:off x="7032172" y="4732250"/>
            <a:ext cx="2658367" cy="786115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800" kern="120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200" b="1" dirty="0" smtClean="0">
                <a:solidFill>
                  <a:schemeClr val="tx2">
                    <a:lumMod val="75000"/>
                  </a:schemeClr>
                </a:solidFill>
              </a:rPr>
              <a:t>UML / </a:t>
            </a:r>
            <a:r>
              <a:rPr lang="ko-KR" altLang="en-US" sz="2200" b="1" dirty="0" smtClean="0">
                <a:solidFill>
                  <a:schemeClr val="tx2">
                    <a:lumMod val="75000"/>
                  </a:schemeClr>
                </a:solidFill>
              </a:rPr>
              <a:t>단위테스트</a:t>
            </a:r>
            <a:endParaRPr lang="ko-KR" altLang="en-US" sz="2200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513107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5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" dur="10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" dur="1000" fill="hold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2" dur="1000" fill="hold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6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5055</TotalTime>
  <Words>1141</Words>
  <Application>Microsoft Office PowerPoint</Application>
  <PresentationFormat>사용자 지정</PresentationFormat>
  <Paragraphs>509</Paragraphs>
  <Slides>37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38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alfo7-00</cp:lastModifiedBy>
  <cp:revision>901</cp:revision>
  <dcterms:created xsi:type="dcterms:W3CDTF">2018-08-02T07:05:36Z</dcterms:created>
  <dcterms:modified xsi:type="dcterms:W3CDTF">2020-04-13T08:58:37Z</dcterms:modified>
</cp:coreProperties>
</file>