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  <p:sldId id="267" r:id="rId4"/>
    <p:sldId id="260" r:id="rId5"/>
    <p:sldId id="264" r:id="rId6"/>
    <p:sldId id="268" r:id="rId7"/>
    <p:sldId id="271" r:id="rId8"/>
    <p:sldId id="269" r:id="rId9"/>
    <p:sldId id="259" r:id="rId10"/>
    <p:sldId id="265" r:id="rId11"/>
  </p:sldIdLst>
  <p:sldSz cx="9144000" cy="6858000" type="screen4x3"/>
  <p:notesSz cx="6858000" cy="9144000"/>
  <p:embeddedFontLst>
    <p:embeddedFont>
      <p:font typeface="안상수2006굵은" pitchFamily="18" charset="-127"/>
      <p:regular r:id="rId12"/>
    </p:embeddedFont>
    <p:embeddedFont>
      <p:font typeface="한컴 바겐세일 B" pitchFamily="18" charset="-127"/>
      <p:regular r:id="rId13"/>
    </p:embeddedFont>
    <p:embeddedFont>
      <p:font typeface="한컴 윤고딕 250" pitchFamily="18" charset="-127"/>
      <p:regular r:id="rId14"/>
    </p:embeddedFont>
    <p:embeddedFont>
      <p:font typeface="양재블럭체" pitchFamily="18" charset="-127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62E"/>
    <a:srgbClr val="645426"/>
    <a:srgbClr val="B054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 autoAdjust="0"/>
    <p:restoredTop sz="94676" autoAdjust="0"/>
  </p:normalViewPr>
  <p:slideViewPr>
    <p:cSldViewPr showGuides="1">
      <p:cViewPr>
        <p:scale>
          <a:sx n="75" d="100"/>
          <a:sy n="75" d="100"/>
        </p:scale>
        <p:origin x="12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8C4D-56A7-4BA2-AC31-45EA6863F76F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468B9-21C3-48EC-A131-383465DE4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1571612"/>
            <a:ext cx="4929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B05408">
                    <a:alpha val="70000"/>
                  </a:srgbClr>
                </a:solidFill>
                <a:latin typeface="안상수2006굵은" pitchFamily="18" charset="-127"/>
                <a:ea typeface="안상수2006굵은" pitchFamily="18" charset="-127"/>
              </a:rPr>
              <a:t>2D</a:t>
            </a:r>
            <a:r>
              <a:rPr lang="ko-KR" altLang="en-US" sz="8000" spc="-450" dirty="0" smtClean="0">
                <a:solidFill>
                  <a:srgbClr val="B05408">
                    <a:alpha val="70000"/>
                  </a:srgbClr>
                </a:solidFill>
                <a:latin typeface="안상수2006굵은" pitchFamily="18" charset="-127"/>
                <a:ea typeface="안상수2006굵은" pitchFamily="18" charset="-127"/>
              </a:rPr>
              <a:t>게임프로그래밍</a:t>
            </a:r>
            <a:endParaRPr lang="en-US" altLang="ko-KR" sz="8000" spc="-450" dirty="0" smtClean="0">
              <a:solidFill>
                <a:srgbClr val="B05408">
                  <a:alpha val="70000"/>
                </a:srgbClr>
              </a:solidFill>
              <a:latin typeface="안상수2006굵은" pitchFamily="18" charset="-127"/>
              <a:ea typeface="안상수2006굵은" pitchFamily="18" charset="-127"/>
            </a:endParaRPr>
          </a:p>
          <a:p>
            <a:pPr algn="ctr"/>
            <a:r>
              <a:rPr lang="ko-KR" altLang="en-US" sz="8000" spc="-450" dirty="0" err="1" smtClean="0">
                <a:solidFill>
                  <a:srgbClr val="B05408">
                    <a:alpha val="70000"/>
                  </a:srgbClr>
                </a:solidFill>
                <a:latin typeface="안상수2006굵은" pitchFamily="18" charset="-127"/>
                <a:ea typeface="안상수2006굵은" pitchFamily="18" charset="-127"/>
              </a:rPr>
              <a:t>기획안</a:t>
            </a:r>
            <a:endParaRPr lang="ko-KR" altLang="en-US" sz="8000" spc="-450" dirty="0">
              <a:solidFill>
                <a:srgbClr val="B05408">
                  <a:alpha val="70000"/>
                </a:srgbClr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9190" y="5357826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450" dirty="0" smtClean="0">
                <a:solidFill>
                  <a:srgbClr val="B05408">
                    <a:alpha val="70000"/>
                  </a:srgbClr>
                </a:solidFill>
                <a:latin typeface="한컴 바겐세일 B" pitchFamily="18" charset="-127"/>
                <a:ea typeface="한컴 바겐세일 B" pitchFamily="18" charset="-127"/>
              </a:rPr>
              <a:t>엔터테인먼트컴퓨팅과</a:t>
            </a:r>
            <a:endParaRPr lang="en-US" altLang="ko-KR" sz="3600" spc="-450" dirty="0" smtClean="0">
              <a:solidFill>
                <a:srgbClr val="B05408">
                  <a:alpha val="70000"/>
                </a:srgbClr>
              </a:solidFill>
              <a:latin typeface="한컴 바겐세일 B" pitchFamily="18" charset="-127"/>
              <a:ea typeface="한컴 바겐세일 B" pitchFamily="18" charset="-127"/>
            </a:endParaRPr>
          </a:p>
          <a:p>
            <a:pPr algn="ctr"/>
            <a:r>
              <a:rPr lang="en-US" altLang="ko-KR" sz="3600" spc="-450" dirty="0" smtClean="0">
                <a:solidFill>
                  <a:srgbClr val="B05408">
                    <a:alpha val="70000"/>
                  </a:srgbClr>
                </a:solidFill>
                <a:latin typeface="한컴 바겐세일 B" pitchFamily="18" charset="-127"/>
                <a:ea typeface="한컴 바겐세일 B" pitchFamily="18" charset="-127"/>
              </a:rPr>
              <a:t>2015184040 </a:t>
            </a:r>
            <a:r>
              <a:rPr lang="ko-KR" altLang="en-US" sz="3600" spc="-450" dirty="0" smtClean="0">
                <a:solidFill>
                  <a:srgbClr val="B05408">
                    <a:alpha val="70000"/>
                  </a:srgbClr>
                </a:solidFill>
                <a:latin typeface="한컴 바겐세일 B" pitchFamily="18" charset="-127"/>
                <a:ea typeface="한컴 바겐세일 B" pitchFamily="18" charset="-127"/>
              </a:rPr>
              <a:t>원종주</a:t>
            </a:r>
            <a:endParaRPr lang="ko-KR" altLang="en-US" sz="3600" spc="-450" dirty="0">
              <a:solidFill>
                <a:srgbClr val="B05408">
                  <a:alpha val="70000"/>
                </a:srgbClr>
              </a:solidFill>
              <a:latin typeface="한컴 바겐세일 B" pitchFamily="18" charset="-127"/>
              <a:ea typeface="한컴 바겐세일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2" cstate="print"/>
          <a:srcRect l="31975" t="55591" r="56606" b="36070"/>
          <a:stretch>
            <a:fillRect/>
          </a:stretch>
        </p:blipFill>
        <p:spPr bwMode="auto">
          <a:xfrm>
            <a:off x="2857488" y="335879"/>
            <a:ext cx="599691" cy="35981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11541" y="311987"/>
            <a:ext cx="28264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자체 평가표</a:t>
            </a:r>
            <a:endParaRPr lang="ko-KR" altLang="en-US" sz="4800" spc="-45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2285992"/>
          <a:ext cx="8016714" cy="292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54"/>
                <a:gridCol w="1618760"/>
              </a:tblGrid>
              <a:tr h="487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평가항목</a:t>
                      </a:r>
                      <a:endParaRPr lang="ko-KR" altLang="en-US" sz="2400" dirty="0"/>
                    </a:p>
                  </a:txBody>
                  <a:tcPr marL="120250" marR="120250" marT="60126" marB="601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평가</a:t>
                      </a:r>
                      <a:endParaRPr lang="ko-KR" altLang="en-US" sz="2400" dirty="0"/>
                    </a:p>
                  </a:txBody>
                  <a:tcPr marL="120250" marR="120250" marT="60126" marB="60126"/>
                </a:tc>
              </a:tr>
              <a:tr h="4876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/>
                        <a:t>게임컨셉이</a:t>
                      </a:r>
                      <a:r>
                        <a:rPr lang="ko-KR" altLang="en-US" sz="2000" dirty="0" smtClean="0"/>
                        <a:t> 잘 표현되었는가</a:t>
                      </a:r>
                      <a:r>
                        <a:rPr lang="en-US" altLang="ko-KR" sz="2000" dirty="0" smtClean="0"/>
                        <a:t>?</a:t>
                      </a:r>
                      <a:endParaRPr lang="ko-KR" altLang="en-US" sz="2000" dirty="0"/>
                    </a:p>
                  </a:txBody>
                  <a:tcPr marL="120250" marR="120250" marT="60126" marB="601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 marL="120250" marR="120250" marT="60126" marB="60126"/>
                </a:tc>
              </a:tr>
              <a:tr h="4876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게임 핵심 </a:t>
                      </a:r>
                      <a:r>
                        <a:rPr lang="ko-KR" altLang="en-US" sz="2000" dirty="0" err="1" smtClean="0"/>
                        <a:t>메카닉의</a:t>
                      </a:r>
                      <a:r>
                        <a:rPr lang="ko-KR" altLang="en-US" sz="2000" dirty="0" smtClean="0"/>
                        <a:t> 제시가 잘 되었는가</a:t>
                      </a:r>
                      <a:r>
                        <a:rPr lang="en-US" altLang="ko-KR" sz="2000" dirty="0" smtClean="0"/>
                        <a:t>?</a:t>
                      </a:r>
                    </a:p>
                  </a:txBody>
                  <a:tcPr marL="120250" marR="120250" marT="60126" marB="601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 marL="120250" marR="120250" marT="60126" marB="60126"/>
                </a:tc>
              </a:tr>
              <a:tr h="4876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게임 실행 흐름이 잘 표현되었는가</a:t>
                      </a:r>
                      <a:r>
                        <a:rPr lang="en-US" altLang="ko-KR" sz="2000" dirty="0" smtClean="0"/>
                        <a:t>?</a:t>
                      </a:r>
                      <a:endParaRPr lang="ko-KR" altLang="en-US" sz="2000" dirty="0"/>
                    </a:p>
                  </a:txBody>
                  <a:tcPr marL="120250" marR="120250" marT="60126" marB="601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 marL="120250" marR="120250" marT="60126" marB="60126"/>
                </a:tc>
              </a:tr>
              <a:tr h="4876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개발 범위가</a:t>
                      </a:r>
                      <a:r>
                        <a:rPr lang="ko-KR" altLang="en-US" sz="2000" baseline="0" dirty="0" smtClean="0"/>
                        <a:t> 구체적이며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측정 가능한가</a:t>
                      </a:r>
                      <a:r>
                        <a:rPr lang="en-US" altLang="ko-KR" sz="2000" baseline="0" dirty="0" smtClean="0"/>
                        <a:t>?</a:t>
                      </a:r>
                      <a:endParaRPr lang="ko-KR" altLang="en-US" sz="2000" dirty="0"/>
                    </a:p>
                  </a:txBody>
                  <a:tcPr marL="120250" marR="120250" marT="60126" marB="601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 marL="120250" marR="120250" marT="60126" marB="60126"/>
                </a:tc>
              </a:tr>
              <a:tr h="4876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개발 계획이 구체적이며 </a:t>
                      </a:r>
                      <a:r>
                        <a:rPr lang="ko-KR" altLang="en-US" sz="2000" dirty="0" err="1" smtClean="0"/>
                        <a:t>실행가능한가</a:t>
                      </a:r>
                      <a:r>
                        <a:rPr lang="en-US" altLang="ko-KR" sz="2000" dirty="0" smtClean="0"/>
                        <a:t>?</a:t>
                      </a:r>
                      <a:endParaRPr lang="ko-KR" altLang="en-US" sz="2000" dirty="0"/>
                    </a:p>
                  </a:txBody>
                  <a:tcPr marL="120250" marR="120250" marT="60126" marB="601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 marL="120250" marR="120250" marT="60126" marB="601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149080"/>
            <a:ext cx="3152831" cy="2590607"/>
          </a:xfrm>
          <a:prstGeom prst="rect">
            <a:avLst/>
          </a:prstGeom>
          <a:noFill/>
        </p:spPr>
      </p:pic>
      <p:pic>
        <p:nvPicPr>
          <p:cNvPr id="16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2" cstate="print"/>
          <a:srcRect l="31975" t="55591" r="56606" b="36070"/>
          <a:stretch>
            <a:fillRect/>
          </a:stretch>
        </p:blipFill>
        <p:spPr bwMode="auto">
          <a:xfrm>
            <a:off x="2829301" y="1140359"/>
            <a:ext cx="599691" cy="35981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51680" y="692696"/>
            <a:ext cx="2464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pc="-450" dirty="0" smtClean="0">
                <a:solidFill>
                  <a:srgbClr val="7A662E">
                    <a:alpha val="85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7A662E">
                  <a:alpha val="85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2132856"/>
            <a:ext cx="1181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컨셉</a:t>
            </a:r>
            <a:endParaRPr lang="ko-KR" altLang="en-US" sz="2200" spc="-18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7956" y="2854097"/>
            <a:ext cx="1181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개발 범위</a:t>
            </a:r>
            <a:endParaRPr lang="ko-KR" altLang="en-US" sz="2200" spc="-18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5584" y="3574177"/>
            <a:ext cx="19486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게임 실행 흐름도</a:t>
            </a:r>
            <a:endParaRPr lang="ko-KR" altLang="en-US" sz="2200" spc="-18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81941" y="4294257"/>
            <a:ext cx="1105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계발일정</a:t>
            </a:r>
            <a:endParaRPr lang="ko-KR" altLang="en-US" sz="2200" spc="-18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6362" y="5014337"/>
            <a:ext cx="13356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자체평가표</a:t>
            </a:r>
            <a:endParaRPr lang="ko-KR" altLang="en-US" sz="2200" spc="-18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원종주\Desktop\gunge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713745" cy="3143272"/>
          </a:xfrm>
          <a:prstGeom prst="rect">
            <a:avLst/>
          </a:prstGeom>
          <a:noFill/>
          <a:ln w="127000">
            <a:solidFill>
              <a:schemeClr val="accent2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14945" y="311987"/>
            <a:ext cx="23294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게임 </a:t>
            </a:r>
            <a:r>
              <a:rPr lang="ko-KR" altLang="en-US" sz="4800" spc="-450" dirty="0" err="1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컨셉</a:t>
            </a:r>
            <a:endParaRPr lang="ko-KR" altLang="en-US" sz="4800" spc="-45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6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3" cstate="print"/>
          <a:srcRect l="31975" t="55591" r="56606" b="36070"/>
          <a:stretch>
            <a:fillRect/>
          </a:stretch>
        </p:blipFill>
        <p:spPr bwMode="auto">
          <a:xfrm>
            <a:off x="2447328" y="311963"/>
            <a:ext cx="599691" cy="359815"/>
          </a:xfrm>
          <a:prstGeom prst="rect">
            <a:avLst/>
          </a:prstGeom>
          <a:noFill/>
        </p:spPr>
      </p:pic>
      <p:pic>
        <p:nvPicPr>
          <p:cNvPr id="1028" name="Picture 4" descr="C:\Users\원종주\Desktop\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786058"/>
            <a:ext cx="448817" cy="825824"/>
          </a:xfrm>
          <a:prstGeom prst="rect">
            <a:avLst/>
          </a:prstGeom>
          <a:noFill/>
        </p:spPr>
      </p:pic>
      <p:pic>
        <p:nvPicPr>
          <p:cNvPr id="2" name="Picture 3" descr="C:\Users\원종주\Desktop\ghost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429000"/>
            <a:ext cx="796854" cy="933458"/>
          </a:xfrm>
          <a:prstGeom prst="rect">
            <a:avLst/>
          </a:prstGeom>
          <a:noFill/>
        </p:spPr>
      </p:pic>
      <p:pic>
        <p:nvPicPr>
          <p:cNvPr id="9" name="Picture 4" descr="C:\Users\원종주\Desktop\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286256"/>
            <a:ext cx="487642" cy="897261"/>
          </a:xfrm>
          <a:prstGeom prst="rect">
            <a:avLst/>
          </a:prstGeom>
          <a:noFill/>
        </p:spPr>
      </p:pic>
      <p:pic>
        <p:nvPicPr>
          <p:cNvPr id="11" name="Picture 3" descr="C:\Users\원종주\Desktop\ghost1.png"/>
          <p:cNvPicPr>
            <a:picLocks noChangeAspect="1" noChangeArrowheads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5214942" y="3429000"/>
            <a:ext cx="796854" cy="933458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12" name="Picture 3" descr="C:\Users\원종주\Desktop\ghost1.png"/>
          <p:cNvPicPr>
            <a:picLocks noChangeAspect="1" noChangeArrowheads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5286380" y="3429000"/>
            <a:ext cx="796854" cy="933458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13" name="Picture 4" descr="C:\Users\원종주\Desktop\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786058"/>
            <a:ext cx="448817" cy="825824"/>
          </a:xfrm>
          <a:prstGeom prst="rect">
            <a:avLst/>
          </a:prstGeom>
          <a:noFill/>
        </p:spPr>
      </p:pic>
      <p:pic>
        <p:nvPicPr>
          <p:cNvPr id="14" name="Picture 4" descr="C:\Users\원종주\Desktop\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786058"/>
            <a:ext cx="448817" cy="825824"/>
          </a:xfrm>
          <a:prstGeom prst="rect">
            <a:avLst/>
          </a:prstGeom>
          <a:noFill/>
        </p:spPr>
      </p:pic>
      <p:pic>
        <p:nvPicPr>
          <p:cNvPr id="15" name="Picture 4" descr="C:\Users\원종주\Desktop\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286256"/>
            <a:ext cx="487642" cy="897261"/>
          </a:xfrm>
          <a:prstGeom prst="rect">
            <a:avLst/>
          </a:prstGeom>
          <a:noFill/>
        </p:spPr>
      </p:pic>
      <p:pic>
        <p:nvPicPr>
          <p:cNvPr id="17" name="Picture 4" descr="C:\Users\원종주\Desktop\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4286256"/>
            <a:ext cx="487642" cy="897261"/>
          </a:xfrm>
          <a:prstGeom prst="rect">
            <a:avLst/>
          </a:prstGeom>
          <a:noFill/>
        </p:spPr>
      </p:pic>
      <p:pic>
        <p:nvPicPr>
          <p:cNvPr id="18" name="Picture 2" descr="C:\Users\원종주\Desktop\인간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15206" y="4000504"/>
            <a:ext cx="598863" cy="970572"/>
          </a:xfrm>
          <a:prstGeom prst="rect">
            <a:avLst/>
          </a:prstGeom>
          <a:noFill/>
        </p:spPr>
      </p:pic>
      <p:pic>
        <p:nvPicPr>
          <p:cNvPr id="1026" name="Picture 2" descr="C:\Users\원종주\Desktop\인간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6644" y="4000504"/>
            <a:ext cx="598863" cy="970572"/>
          </a:xfrm>
          <a:prstGeom prst="rect">
            <a:avLst/>
          </a:prstGeom>
          <a:noFill/>
        </p:spPr>
      </p:pic>
      <p:pic>
        <p:nvPicPr>
          <p:cNvPr id="19" name="Picture 2" descr="C:\Users\원종주\Desktop\인간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8082" y="4000504"/>
            <a:ext cx="598863" cy="970572"/>
          </a:xfrm>
          <a:prstGeom prst="rect">
            <a:avLst/>
          </a:prstGeom>
          <a:noFill/>
        </p:spPr>
      </p:pic>
      <p:sp>
        <p:nvSpPr>
          <p:cNvPr id="24" name="타원형 설명선 23"/>
          <p:cNvSpPr/>
          <p:nvPr/>
        </p:nvSpPr>
        <p:spPr>
          <a:xfrm>
            <a:off x="357158" y="1357298"/>
            <a:ext cx="8001056" cy="1285884"/>
          </a:xfrm>
          <a:prstGeom prst="wedgeEllipseCallout">
            <a:avLst>
              <a:gd name="adj1" fmla="val -22634"/>
              <a:gd name="adj2" fmla="val 88623"/>
            </a:avLst>
          </a:prstGeom>
          <a:solidFill>
            <a:schemeClr val="tx1">
              <a:lumMod val="95000"/>
              <a:lumOff val="5000"/>
            </a:schemeClr>
          </a:solidFill>
          <a:ln w="66675" cap="rnd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양재블럭체" pitchFamily="18" charset="-127"/>
                <a:ea typeface="양재블럭체" pitchFamily="18" charset="-127"/>
              </a:rPr>
              <a:t>유령과 해골병사들을 피해</a:t>
            </a:r>
            <a:endParaRPr lang="en-US" altLang="ko-KR" sz="3200" dirty="0" smtClean="0">
              <a:solidFill>
                <a:schemeClr val="bg1"/>
              </a:solidFill>
              <a:latin typeface="양재블럭체" pitchFamily="18" charset="-127"/>
              <a:ea typeface="양재블럭체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양재블럭체" pitchFamily="18" charset="-127"/>
                <a:ea typeface="양재블럭체" pitchFamily="18" charset="-127"/>
              </a:rPr>
              <a:t>성에서 탈출하라</a:t>
            </a:r>
            <a:r>
              <a:rPr lang="en-US" altLang="ko-KR" sz="3200" dirty="0" smtClean="0">
                <a:solidFill>
                  <a:schemeClr val="bg1"/>
                </a:solidFill>
                <a:latin typeface="양재블럭체" pitchFamily="18" charset="-127"/>
                <a:ea typeface="양재블럭체" pitchFamily="18" charset="-127"/>
              </a:rPr>
              <a:t>!!!</a:t>
            </a:r>
            <a:endParaRPr lang="ko-KR" altLang="en-US" sz="3200" dirty="0" smtClean="0">
              <a:solidFill>
                <a:schemeClr val="bg1"/>
              </a:solidFill>
              <a:latin typeface="양재블럭체" pitchFamily="18" charset="-127"/>
              <a:ea typeface="양재블럭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20" y="5715016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쫓아오는 적들을 피해 성의 출구까지 무사히 탈출해야 한다</a:t>
            </a:r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!!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6143644"/>
            <a:ext cx="62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적이 쫓아오는 패턴을 파악하고 그에 맞게 움직이는 것이 관건</a:t>
            </a:r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!!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541" y="311987"/>
            <a:ext cx="23294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개발 범위</a:t>
            </a:r>
            <a:endParaRPr lang="ko-KR" altLang="en-US" sz="4800" spc="-450" dirty="0">
              <a:solidFill>
                <a:srgbClr val="7A662E">
                  <a:alpha val="85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5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2" cstate="print"/>
          <a:srcRect l="31975" t="55591" r="56606" b="36070"/>
          <a:stretch>
            <a:fillRect/>
          </a:stretch>
        </p:blipFill>
        <p:spPr bwMode="auto">
          <a:xfrm>
            <a:off x="2400673" y="311963"/>
            <a:ext cx="599691" cy="359815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1291241"/>
          <a:ext cx="8072494" cy="542390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57388"/>
                <a:gridCol w="2643206"/>
                <a:gridCol w="2857520"/>
                <a:gridCol w="714380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한컴 윤고딕 25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한컴 윤고딕 25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  <a:ea typeface="한컴 윤고딕 25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방향의 움직임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방향의 움직임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스토리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검은 화면에 단순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자막으로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만화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애니메이션을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활용해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맵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직접 제작하며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스테이지를 제작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스테이지를 추가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단순 쫓아오기 구현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상황변화에 따른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각자 다른 </a:t>
                      </a:r>
                      <a:r>
                        <a:rPr lang="ko-KR" altLang="en-US" dirty="0" smtClean="0"/>
                        <a:t>움직임 구현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게임기능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난이도 선택기능을 추가하여 적의 속도를 조정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속도뿐만 아니라 적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특유의 패턴을 추가하여 게임 몰입도 향상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1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사운드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스테이지 변화 등 게임 중 사운드 구현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시작화면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엔딩화면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사운드 추가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내 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움직임 구현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엔딩스토리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애니메이션추가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한컴 윤고딕 25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2" cstate="print"/>
          <a:srcRect l="31975" t="55591" r="56606" b="36070"/>
          <a:stretch>
            <a:fillRect/>
          </a:stretch>
        </p:blipFill>
        <p:spPr bwMode="auto">
          <a:xfrm>
            <a:off x="3590530" y="304390"/>
            <a:ext cx="599691" cy="35981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11541" y="311987"/>
            <a:ext cx="3565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게임화면 구성</a:t>
            </a:r>
          </a:p>
        </p:txBody>
      </p:sp>
      <p:pic>
        <p:nvPicPr>
          <p:cNvPr id="2050" name="Picture 2" descr="C:\Users\원종주\Desktop\던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785926"/>
            <a:ext cx="5929354" cy="46537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29124" y="1857364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양재블럭체" pitchFamily="18" charset="-127"/>
                <a:ea typeface="양재블럭체" pitchFamily="18" charset="-127"/>
              </a:rPr>
              <a:t>5</a:t>
            </a:r>
            <a:endParaRPr lang="ko-KR" altLang="en-US" sz="3200" dirty="0"/>
          </a:p>
        </p:txBody>
      </p:sp>
      <p:pic>
        <p:nvPicPr>
          <p:cNvPr id="2051" name="Picture 3" descr="C:\Users\원종주\Desktop\인간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857628"/>
            <a:ext cx="313111" cy="507456"/>
          </a:xfrm>
          <a:prstGeom prst="rect">
            <a:avLst/>
          </a:prstGeom>
          <a:noFill/>
        </p:spPr>
      </p:pic>
      <p:pic>
        <p:nvPicPr>
          <p:cNvPr id="2053" name="Picture 5" descr="C:\Users\원종주\Desktop\Untitled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2786058"/>
            <a:ext cx="306184" cy="489895"/>
          </a:xfrm>
          <a:prstGeom prst="rect">
            <a:avLst/>
          </a:prstGeom>
          <a:noFill/>
        </p:spPr>
      </p:pic>
      <p:pic>
        <p:nvPicPr>
          <p:cNvPr id="2054" name="Picture 6" descr="C:\Users\원종주\Desktop\p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488" y="4857760"/>
            <a:ext cx="274628" cy="505316"/>
          </a:xfrm>
          <a:prstGeom prst="rect">
            <a:avLst/>
          </a:prstGeom>
          <a:noFill/>
        </p:spPr>
      </p:pic>
      <p:pic>
        <p:nvPicPr>
          <p:cNvPr id="1026" name="Picture 2" descr="C:\Users\원종주\Desktop\탁자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2" y="3929066"/>
            <a:ext cx="706889" cy="520704"/>
          </a:xfrm>
          <a:prstGeom prst="rect">
            <a:avLst/>
          </a:prstGeom>
          <a:noFill/>
        </p:spPr>
      </p:pic>
      <p:pic>
        <p:nvPicPr>
          <p:cNvPr id="1028" name="Picture 4" descr="C:\Users\원종주\Desktop\박스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3174" y="5857892"/>
            <a:ext cx="247405" cy="335698"/>
          </a:xfrm>
          <a:prstGeom prst="rect">
            <a:avLst/>
          </a:prstGeom>
          <a:noFill/>
        </p:spPr>
      </p:pic>
      <p:pic>
        <p:nvPicPr>
          <p:cNvPr id="1029" name="Picture 5" descr="C:\Users\원종주\Desktop\상자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857760"/>
            <a:ext cx="637330" cy="515935"/>
          </a:xfrm>
          <a:prstGeom prst="rect">
            <a:avLst/>
          </a:prstGeom>
          <a:noFill/>
        </p:spPr>
      </p:pic>
      <p:pic>
        <p:nvPicPr>
          <p:cNvPr id="2052" name="Picture 4" descr="C:\Users\원종주\Desktop\Untitled-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57884" y="3714752"/>
            <a:ext cx="357190" cy="548542"/>
          </a:xfrm>
          <a:prstGeom prst="rect">
            <a:avLst/>
          </a:prstGeom>
          <a:noFill/>
        </p:spPr>
      </p:pic>
      <p:pic>
        <p:nvPicPr>
          <p:cNvPr id="1030" name="Picture 6" descr="C:\Users\원종주\Desktop\탁자3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18240" y="5214950"/>
            <a:ext cx="739776" cy="539576"/>
          </a:xfrm>
          <a:prstGeom prst="rect">
            <a:avLst/>
          </a:prstGeom>
          <a:noFill/>
        </p:spPr>
      </p:pic>
      <p:pic>
        <p:nvPicPr>
          <p:cNvPr id="21" name="Picture 4" descr="C:\Users\원종주\Desktop\박스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14546" y="2928934"/>
            <a:ext cx="247405" cy="335698"/>
          </a:xfrm>
          <a:prstGeom prst="rect">
            <a:avLst/>
          </a:prstGeom>
          <a:noFill/>
        </p:spPr>
      </p:pic>
      <p:pic>
        <p:nvPicPr>
          <p:cNvPr id="22" name="Picture 4" descr="C:\Users\원종주\Desktop\박스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00826" y="2714620"/>
            <a:ext cx="247405" cy="335698"/>
          </a:xfrm>
          <a:prstGeom prst="rect">
            <a:avLst/>
          </a:prstGeom>
          <a:noFill/>
        </p:spPr>
      </p:pic>
      <p:sp>
        <p:nvSpPr>
          <p:cNvPr id="24" name="설명선 2 23"/>
          <p:cNvSpPr/>
          <p:nvPr/>
        </p:nvSpPr>
        <p:spPr>
          <a:xfrm>
            <a:off x="3143240" y="3500438"/>
            <a:ext cx="571504" cy="186838"/>
          </a:xfrm>
          <a:prstGeom prst="borderCallout2">
            <a:avLst>
              <a:gd name="adj1" fmla="val 54305"/>
              <a:gd name="adj2" fmla="val 105000"/>
              <a:gd name="adj3" fmla="val 80972"/>
              <a:gd name="adj4" fmla="val 121896"/>
              <a:gd name="adj5" fmla="val 132944"/>
              <a:gd name="adj6" fmla="val 1308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  <a:endParaRPr lang="ko-KR" altLang="en-US" sz="1000" dirty="0"/>
          </a:p>
        </p:txBody>
      </p:sp>
      <p:sp>
        <p:nvSpPr>
          <p:cNvPr id="25" name="설명선 2 24"/>
          <p:cNvSpPr/>
          <p:nvPr/>
        </p:nvSpPr>
        <p:spPr>
          <a:xfrm>
            <a:off x="3929058" y="5500702"/>
            <a:ext cx="571504" cy="186838"/>
          </a:xfrm>
          <a:prstGeom prst="borderCallout2">
            <a:avLst>
              <a:gd name="adj1" fmla="val 78775"/>
              <a:gd name="adj2" fmla="val -16333"/>
              <a:gd name="adj3" fmla="val 40189"/>
              <a:gd name="adj4" fmla="val -39436"/>
              <a:gd name="adj5" fmla="val -42427"/>
              <a:gd name="adj6" fmla="val -4646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</a:t>
            </a:r>
            <a:endParaRPr lang="ko-KR" altLang="en-US" sz="1000" dirty="0"/>
          </a:p>
        </p:txBody>
      </p:sp>
      <p:sp>
        <p:nvSpPr>
          <p:cNvPr id="26" name="설명선 2 25"/>
          <p:cNvSpPr/>
          <p:nvPr/>
        </p:nvSpPr>
        <p:spPr>
          <a:xfrm>
            <a:off x="5857884" y="2428868"/>
            <a:ext cx="571504" cy="186838"/>
          </a:xfrm>
          <a:prstGeom prst="borderCallout2">
            <a:avLst>
              <a:gd name="adj1" fmla="val 78775"/>
              <a:gd name="adj2" fmla="val -16333"/>
              <a:gd name="adj3" fmla="val 109521"/>
              <a:gd name="adj4" fmla="val -27436"/>
              <a:gd name="adj5" fmla="val 161493"/>
              <a:gd name="adj6" fmla="val -3179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enemy</a:t>
            </a:r>
            <a:endParaRPr lang="ko-KR" altLang="en-US" sz="1000" dirty="0"/>
          </a:p>
        </p:txBody>
      </p:sp>
      <p:sp>
        <p:nvSpPr>
          <p:cNvPr id="27" name="설명선 2 26"/>
          <p:cNvSpPr/>
          <p:nvPr/>
        </p:nvSpPr>
        <p:spPr>
          <a:xfrm>
            <a:off x="2143108" y="4500570"/>
            <a:ext cx="571504" cy="186838"/>
          </a:xfrm>
          <a:prstGeom prst="borderCallout2">
            <a:avLst>
              <a:gd name="adj1" fmla="val 70618"/>
              <a:gd name="adj2" fmla="val 118333"/>
              <a:gd name="adj3" fmla="val 97285"/>
              <a:gd name="adj4" fmla="val 132563"/>
              <a:gd name="adj5" fmla="val 157415"/>
              <a:gd name="adj6" fmla="val 1402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enemy</a:t>
            </a:r>
            <a:endParaRPr lang="ko-KR" altLang="en-US" sz="1000" dirty="0"/>
          </a:p>
        </p:txBody>
      </p:sp>
      <p:sp>
        <p:nvSpPr>
          <p:cNvPr id="28" name="설명선 2 27"/>
          <p:cNvSpPr/>
          <p:nvPr/>
        </p:nvSpPr>
        <p:spPr>
          <a:xfrm>
            <a:off x="5618174" y="4857760"/>
            <a:ext cx="571504" cy="186838"/>
          </a:xfrm>
          <a:prstGeom prst="borderCallout2">
            <a:avLst>
              <a:gd name="adj1" fmla="val 54305"/>
              <a:gd name="adj2" fmla="val 105000"/>
              <a:gd name="adj3" fmla="val 80972"/>
              <a:gd name="adj4" fmla="val 121896"/>
              <a:gd name="adj5" fmla="val 132944"/>
              <a:gd name="adj6" fmla="val 13087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object</a:t>
            </a:r>
            <a:endParaRPr lang="ko-KR" altLang="en-US" sz="1000" dirty="0"/>
          </a:p>
        </p:txBody>
      </p:sp>
      <p:sp>
        <p:nvSpPr>
          <p:cNvPr id="30" name="설명선 2 29"/>
          <p:cNvSpPr/>
          <p:nvPr/>
        </p:nvSpPr>
        <p:spPr>
          <a:xfrm>
            <a:off x="3214678" y="6000768"/>
            <a:ext cx="571504" cy="186838"/>
          </a:xfrm>
          <a:prstGeom prst="borderCallout2">
            <a:avLst>
              <a:gd name="adj1" fmla="val 78775"/>
              <a:gd name="adj2" fmla="val -16333"/>
              <a:gd name="adj3" fmla="val 19797"/>
              <a:gd name="adj4" fmla="val -31436"/>
              <a:gd name="adj5" fmla="val 2436"/>
              <a:gd name="adj6" fmla="val -4246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</a:t>
            </a:r>
            <a:endParaRPr lang="ko-KR" altLang="en-US" sz="1000" dirty="0"/>
          </a:p>
        </p:txBody>
      </p:sp>
      <p:sp>
        <p:nvSpPr>
          <p:cNvPr id="31" name="설명선 2 30"/>
          <p:cNvSpPr/>
          <p:nvPr/>
        </p:nvSpPr>
        <p:spPr>
          <a:xfrm>
            <a:off x="6357950" y="4500570"/>
            <a:ext cx="571504" cy="186838"/>
          </a:xfrm>
          <a:prstGeom prst="borderCallout2">
            <a:avLst>
              <a:gd name="adj1" fmla="val 78775"/>
              <a:gd name="adj2" fmla="val -16333"/>
              <a:gd name="adj3" fmla="val 40189"/>
              <a:gd name="adj4" fmla="val -39436"/>
              <a:gd name="adj5" fmla="val -42427"/>
              <a:gd name="adj6" fmla="val -464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enemy</a:t>
            </a:r>
            <a:endParaRPr lang="ko-KR" altLang="en-US" sz="1000" dirty="0"/>
          </a:p>
        </p:txBody>
      </p:sp>
      <p:sp>
        <p:nvSpPr>
          <p:cNvPr id="32" name="설명선 2 31"/>
          <p:cNvSpPr/>
          <p:nvPr/>
        </p:nvSpPr>
        <p:spPr>
          <a:xfrm>
            <a:off x="2643174" y="2500306"/>
            <a:ext cx="571504" cy="186838"/>
          </a:xfrm>
          <a:prstGeom prst="borderCallout2">
            <a:avLst>
              <a:gd name="adj1" fmla="val 78775"/>
              <a:gd name="adj2" fmla="val -16333"/>
              <a:gd name="adj3" fmla="val 101365"/>
              <a:gd name="adj4" fmla="val -34103"/>
              <a:gd name="adj5" fmla="val 157415"/>
              <a:gd name="adj6" fmla="val -477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</a:t>
            </a:r>
            <a:endParaRPr lang="ko-KR" altLang="en-US" sz="1000" dirty="0"/>
          </a:p>
        </p:txBody>
      </p:sp>
      <p:sp>
        <p:nvSpPr>
          <p:cNvPr id="33" name="설명선 2 32"/>
          <p:cNvSpPr/>
          <p:nvPr/>
        </p:nvSpPr>
        <p:spPr>
          <a:xfrm>
            <a:off x="6929454" y="3214686"/>
            <a:ext cx="571504" cy="186838"/>
          </a:xfrm>
          <a:prstGeom prst="borderCallout2">
            <a:avLst>
              <a:gd name="adj1" fmla="val 78775"/>
              <a:gd name="adj2" fmla="val -16333"/>
              <a:gd name="adj3" fmla="val 40189"/>
              <a:gd name="adj4" fmla="val -39436"/>
              <a:gd name="adj5" fmla="val -42427"/>
              <a:gd name="adj6" fmla="val -4646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</a:t>
            </a:r>
            <a:endParaRPr lang="ko-KR" altLang="en-US" sz="1000" dirty="0"/>
          </a:p>
        </p:txBody>
      </p:sp>
      <p:sp>
        <p:nvSpPr>
          <p:cNvPr id="34" name="설명선 2 33"/>
          <p:cNvSpPr/>
          <p:nvPr/>
        </p:nvSpPr>
        <p:spPr>
          <a:xfrm>
            <a:off x="5643570" y="5929330"/>
            <a:ext cx="571504" cy="186838"/>
          </a:xfrm>
          <a:prstGeom prst="borderCallout2">
            <a:avLst>
              <a:gd name="adj1" fmla="val 66539"/>
              <a:gd name="adj2" fmla="val 114332"/>
              <a:gd name="adj3" fmla="val 97284"/>
              <a:gd name="adj4" fmla="val 137897"/>
              <a:gd name="adj5" fmla="val 169651"/>
              <a:gd name="adj6" fmla="val 1522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exit</a:t>
            </a:r>
            <a:endParaRPr lang="ko-KR" altLang="en-US" sz="1000" dirty="0"/>
          </a:p>
        </p:txBody>
      </p:sp>
      <p:sp>
        <p:nvSpPr>
          <p:cNvPr id="35" name="설명선 2 34"/>
          <p:cNvSpPr/>
          <p:nvPr/>
        </p:nvSpPr>
        <p:spPr>
          <a:xfrm>
            <a:off x="3500430" y="2000240"/>
            <a:ext cx="571504" cy="186838"/>
          </a:xfrm>
          <a:prstGeom prst="borderCallout2">
            <a:avLst>
              <a:gd name="adj1" fmla="val 54305"/>
              <a:gd name="adj2" fmla="val 105000"/>
              <a:gd name="adj3" fmla="val 36027"/>
              <a:gd name="adj4" fmla="val 133324"/>
              <a:gd name="adj5" fmla="val 53041"/>
              <a:gd name="adj6" fmla="val 1569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floor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Users\원종주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143248"/>
            <a:ext cx="3915632" cy="3071834"/>
          </a:xfrm>
          <a:prstGeom prst="rect">
            <a:avLst/>
          </a:prstGeom>
          <a:noFill/>
        </p:spPr>
      </p:pic>
      <p:pic>
        <p:nvPicPr>
          <p:cNvPr id="2050" name="Picture 2" descr="C:\Users\원종주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3915632" cy="3071834"/>
          </a:xfrm>
          <a:prstGeom prst="rect">
            <a:avLst/>
          </a:prstGeom>
          <a:noFill/>
        </p:spPr>
      </p:pic>
      <p:pic>
        <p:nvPicPr>
          <p:cNvPr id="5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3" cstate="print"/>
          <a:srcRect l="31975" t="55591" r="56606" b="36070"/>
          <a:stretch>
            <a:fillRect/>
          </a:stretch>
        </p:blipFill>
        <p:spPr bwMode="auto">
          <a:xfrm>
            <a:off x="4267392" y="345210"/>
            <a:ext cx="599691" cy="35981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11541" y="311987"/>
            <a:ext cx="42889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게임 실행 흐름도</a:t>
            </a:r>
          </a:p>
        </p:txBody>
      </p:sp>
      <p:pic>
        <p:nvPicPr>
          <p:cNvPr id="8" name="Picture 3" descr="C:\Users\원종주\Desktop\인간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714488"/>
            <a:ext cx="214314" cy="347336"/>
          </a:xfrm>
          <a:prstGeom prst="rect">
            <a:avLst/>
          </a:prstGeom>
          <a:noFill/>
        </p:spPr>
      </p:pic>
      <p:pic>
        <p:nvPicPr>
          <p:cNvPr id="9" name="Picture 5" descr="C:\Users\원종주\Desktop\Untitled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2075794"/>
            <a:ext cx="214314" cy="342903"/>
          </a:xfrm>
          <a:prstGeom prst="rect">
            <a:avLst/>
          </a:prstGeom>
          <a:noFill/>
        </p:spPr>
      </p:pic>
      <p:pic>
        <p:nvPicPr>
          <p:cNvPr id="10" name="Picture 6" descr="C:\Users\원종주\Desktop\p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3286124"/>
            <a:ext cx="181701" cy="334330"/>
          </a:xfrm>
          <a:prstGeom prst="rect">
            <a:avLst/>
          </a:prstGeom>
          <a:noFill/>
        </p:spPr>
      </p:pic>
      <p:pic>
        <p:nvPicPr>
          <p:cNvPr id="14" name="Picture 4" descr="C:\Users\원종주\Desktop\Untitled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72462" y="4500570"/>
            <a:ext cx="217637" cy="334228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377196" y="4348150"/>
            <a:ext cx="3867144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게임이 시작되면 적들은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이리저리 돌아다닌다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2" name="Picture 5" descr="C:\Users\원종주\Desktop\Untitled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82" y="4214818"/>
            <a:ext cx="214314" cy="342903"/>
          </a:xfrm>
          <a:prstGeom prst="rect">
            <a:avLst/>
          </a:prstGeom>
          <a:noFill/>
        </p:spPr>
      </p:pic>
      <p:pic>
        <p:nvPicPr>
          <p:cNvPr id="33" name="Picture 3" descr="C:\Users\원종주\Desktop\인간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4143380"/>
            <a:ext cx="214314" cy="347336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4949228" y="6205538"/>
            <a:ext cx="3867144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적 캐릭터의 탐지 범위 안으로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캐릭터가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접근할 </a:t>
            </a:r>
            <a:r>
              <a:rPr lang="ko-KR" altLang="en-US" sz="1400" dirty="0" smtClean="0"/>
              <a:t>경우 플레이어를 쫓아다님</a:t>
            </a:r>
            <a:endParaRPr lang="ko-KR" altLang="en-US" sz="1400" dirty="0"/>
          </a:p>
        </p:txBody>
      </p:sp>
      <p:pic>
        <p:nvPicPr>
          <p:cNvPr id="38" name="Picture 6" descr="C:\Users\원종주\Desktop\p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6" y="5357826"/>
            <a:ext cx="181701" cy="334330"/>
          </a:xfrm>
          <a:prstGeom prst="rect">
            <a:avLst/>
          </a:prstGeom>
          <a:noFill/>
        </p:spPr>
      </p:pic>
      <p:pic>
        <p:nvPicPr>
          <p:cNvPr id="15" name="Picture 4" descr="C:\Users\원종주\Desktop\Untitled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2643182"/>
            <a:ext cx="217637" cy="334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Users\원종주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143248"/>
            <a:ext cx="3915632" cy="3071834"/>
          </a:xfrm>
          <a:prstGeom prst="rect">
            <a:avLst/>
          </a:prstGeom>
          <a:noFill/>
        </p:spPr>
      </p:pic>
      <p:pic>
        <p:nvPicPr>
          <p:cNvPr id="2050" name="Picture 2" descr="C:\Users\원종주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3915632" cy="3071834"/>
          </a:xfrm>
          <a:prstGeom prst="rect">
            <a:avLst/>
          </a:prstGeom>
          <a:noFill/>
        </p:spPr>
      </p:pic>
      <p:pic>
        <p:nvPicPr>
          <p:cNvPr id="5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3" cstate="print"/>
          <a:srcRect l="31975" t="55591" r="56606" b="36070"/>
          <a:stretch>
            <a:fillRect/>
          </a:stretch>
        </p:blipFill>
        <p:spPr bwMode="auto">
          <a:xfrm>
            <a:off x="4267392" y="345210"/>
            <a:ext cx="599691" cy="35981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11541" y="311987"/>
            <a:ext cx="42889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게임 실행 흐름도</a:t>
            </a:r>
          </a:p>
        </p:txBody>
      </p:sp>
      <p:pic>
        <p:nvPicPr>
          <p:cNvPr id="9" name="Picture 5" descr="C:\Users\원종주\Desktop\Untitled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2285992"/>
            <a:ext cx="214314" cy="342903"/>
          </a:xfrm>
          <a:prstGeom prst="rect">
            <a:avLst/>
          </a:prstGeom>
          <a:noFill/>
        </p:spPr>
      </p:pic>
      <p:pic>
        <p:nvPicPr>
          <p:cNvPr id="10" name="Picture 6" descr="C:\Users\원종주\Desktop\p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643314"/>
            <a:ext cx="181701" cy="334330"/>
          </a:xfrm>
          <a:prstGeom prst="rect">
            <a:avLst/>
          </a:prstGeom>
          <a:noFill/>
        </p:spPr>
      </p:pic>
      <p:pic>
        <p:nvPicPr>
          <p:cNvPr id="14" name="Picture 4" descr="C:\Users\원종주\Desktop\Untitled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4572008"/>
            <a:ext cx="217637" cy="334228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377196" y="4348150"/>
            <a:ext cx="3867144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적마다 움직일 수 있는 범위가 다르다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en-US" altLang="ko-KR" sz="1400" dirty="0" smtClean="0"/>
              <a:t>Ex) </a:t>
            </a:r>
            <a:r>
              <a:rPr lang="ko-KR" altLang="en-US" sz="1400" dirty="0" smtClean="0"/>
              <a:t>유령은 오브젝트를 넘어다닐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2" name="Picture 5" descr="C:\Users\원종주\Desktop\Untitled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5072074"/>
            <a:ext cx="214314" cy="342903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4949228" y="6205538"/>
            <a:ext cx="3867144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적을 피해 무사히 출구까지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도달하면 스테이지 </a:t>
            </a:r>
            <a:r>
              <a:rPr lang="ko-KR" altLang="en-US" sz="1400" dirty="0" err="1" smtClean="0"/>
              <a:t>클리어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pic>
        <p:nvPicPr>
          <p:cNvPr id="38" name="Picture 6" descr="C:\Users\원종주\Desktop\p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5643578"/>
            <a:ext cx="181701" cy="334330"/>
          </a:xfrm>
          <a:prstGeom prst="rect">
            <a:avLst/>
          </a:prstGeom>
          <a:noFill/>
        </p:spPr>
      </p:pic>
      <p:pic>
        <p:nvPicPr>
          <p:cNvPr id="3074" name="Picture 2" descr="C:\Users\원종주\Desktop\Untitled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5984" y="2714620"/>
            <a:ext cx="249787" cy="407986"/>
          </a:xfrm>
          <a:prstGeom prst="rect">
            <a:avLst/>
          </a:prstGeom>
          <a:noFill/>
        </p:spPr>
      </p:pic>
      <p:pic>
        <p:nvPicPr>
          <p:cNvPr id="16" name="Picture 4" descr="C:\Users\원종주\Desktop\Untitled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2643182"/>
            <a:ext cx="217637" cy="334228"/>
          </a:xfrm>
          <a:prstGeom prst="rect">
            <a:avLst/>
          </a:prstGeom>
          <a:noFill/>
        </p:spPr>
      </p:pic>
      <p:pic>
        <p:nvPicPr>
          <p:cNvPr id="17" name="Picture 2" descr="C:\Users\원종주\Desktop\Untitled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1024" y="5715016"/>
            <a:ext cx="249787" cy="407986"/>
          </a:xfrm>
          <a:prstGeom prst="rect">
            <a:avLst/>
          </a:prstGeom>
          <a:noFill/>
        </p:spPr>
      </p:pic>
      <p:pic>
        <p:nvPicPr>
          <p:cNvPr id="18" name="Picture 4" descr="C:\Users\원종주\Desktop\Untitled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2643182"/>
            <a:ext cx="217637" cy="334228"/>
          </a:xfrm>
          <a:prstGeom prst="rect">
            <a:avLst/>
          </a:prstGeom>
          <a:noFill/>
        </p:spPr>
      </p:pic>
      <p:pic>
        <p:nvPicPr>
          <p:cNvPr id="19" name="Picture 4" descr="C:\Users\원종주\Desktop\Untitled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2643182"/>
            <a:ext cx="217637" cy="334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2" cstate="print"/>
          <a:srcRect l="31975" t="55591" r="56606" b="36070"/>
          <a:stretch>
            <a:fillRect/>
          </a:stretch>
        </p:blipFill>
        <p:spPr bwMode="auto">
          <a:xfrm>
            <a:off x="2500298" y="285728"/>
            <a:ext cx="599691" cy="35981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11541" y="311987"/>
            <a:ext cx="25026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180" dirty="0" smtClean="0">
                <a:solidFill>
                  <a:srgbClr val="7A662E">
                    <a:alpha val="85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개발 계획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28596" y="1365272"/>
          <a:ext cx="8429684" cy="51917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43008"/>
                <a:gridCol w="2920992"/>
                <a:gridCol w="43656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세부항목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게임자원 수집 및 준비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1. </a:t>
                      </a:r>
                      <a:r>
                        <a:rPr lang="ko-KR" altLang="en-US" sz="1700" b="1" dirty="0" smtClean="0"/>
                        <a:t>캐릭터와 적의 </a:t>
                      </a:r>
                      <a:r>
                        <a:rPr lang="ko-KR" altLang="en-US" sz="1700" b="1" dirty="0" err="1" smtClean="0"/>
                        <a:t>스프라이트</a:t>
                      </a:r>
                      <a:r>
                        <a:rPr lang="ko-KR" altLang="en-US" sz="1700" b="1" baseline="0" dirty="0" smtClean="0"/>
                        <a:t> </a:t>
                      </a:r>
                      <a:r>
                        <a:rPr lang="ko-KR" altLang="en-US" sz="1700" b="1" baseline="0" dirty="0" smtClean="0"/>
                        <a:t>이미지 </a:t>
                      </a:r>
                      <a:r>
                        <a:rPr lang="ko-KR" altLang="en-US" sz="1700" b="1" baseline="0" dirty="0" smtClean="0"/>
                        <a:t>수집</a:t>
                      </a:r>
                      <a:endParaRPr lang="en-US" altLang="ko-KR" sz="1700" b="1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배경화면 수집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게임틀</a:t>
                      </a:r>
                      <a:r>
                        <a:rPr lang="ko-KR" altLang="en-US" dirty="0" smtClean="0"/>
                        <a:t> 준비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프롤로그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엔딩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게임화면 분할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작업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장애물 구현 준비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1. </a:t>
                      </a:r>
                      <a:r>
                        <a:rPr lang="ko-KR" altLang="en-US" sz="1700" b="1" dirty="0" smtClean="0"/>
                        <a:t>키보드 입력에 따른 캐릭터</a:t>
                      </a:r>
                      <a:r>
                        <a:rPr lang="ko-KR" altLang="en-US" sz="1700" b="1" baseline="0" dirty="0" smtClean="0"/>
                        <a:t> 움직임 구현</a:t>
                      </a:r>
                      <a:endParaRPr lang="en-US" altLang="ko-KR" sz="1700" b="1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장애물 이미지 수집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제작 및 캐릭터 연결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배경화면과 장애물을 이용해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제작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장애물과</a:t>
                      </a:r>
                      <a:r>
                        <a:rPr lang="ko-KR" altLang="en-US" dirty="0" smtClean="0"/>
                        <a:t>의 충돌체크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맵의</a:t>
                      </a:r>
                      <a:r>
                        <a:rPr lang="ko-KR" altLang="en-US" dirty="0" smtClean="0"/>
                        <a:t> 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적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추가적으로 제작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적 캐릭터의 움직임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1. </a:t>
                      </a:r>
                      <a:r>
                        <a:rPr lang="ko-KR" altLang="en-US" sz="1700" dirty="0" smtClean="0"/>
                        <a:t>환경에 따라 달라지는 움직임 구현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각 캐릭터에 따라 다른 움직임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게임스토리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각 상황에 맞는 사운드 수집 및 삽입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err="1" smtClean="0"/>
                        <a:t>엔딩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프롤로그 제작 및 삽입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벨런스</a:t>
                      </a:r>
                      <a:r>
                        <a:rPr lang="ko-KR" altLang="en-US" dirty="0" smtClean="0"/>
                        <a:t> 및 추가작업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적 캐릭터의 속도 및 패턴 조정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AppData\Local\Microsoft\Windows\Temporary Internet Files\Content.IE5\ACQJ2T6Q\MC9004177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149080"/>
            <a:ext cx="3152831" cy="25906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350080" y="2393593"/>
            <a:ext cx="4443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B05408">
                    <a:alpha val="70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B05408">
                  <a:alpha val="70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382</Words>
  <Application>Microsoft Office PowerPoint</Application>
  <PresentationFormat>화면 슬라이드 쇼(4:3)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안상수2006굵은</vt:lpstr>
      <vt:lpstr>한컴 바겐세일 B</vt:lpstr>
      <vt:lpstr>아리따-돋움(TTF)-Bold</vt:lpstr>
      <vt:lpstr>한컴 윤고딕 250</vt:lpstr>
      <vt:lpstr>양재블럭체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원종주</cp:lastModifiedBy>
  <cp:revision>74</cp:revision>
  <dcterms:created xsi:type="dcterms:W3CDTF">2014-10-05T14:01:19Z</dcterms:created>
  <dcterms:modified xsi:type="dcterms:W3CDTF">2017-10-23T05:55:59Z</dcterms:modified>
</cp:coreProperties>
</file>