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3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40" dirty="0"/>
              <a:t> </a:t>
            </a:r>
            <a:r>
              <a:rPr dirty="0"/>
              <a:t>John</a:t>
            </a:r>
            <a:r>
              <a:rPr spc="-45" dirty="0"/>
              <a:t> </a:t>
            </a:r>
            <a:r>
              <a:rPr dirty="0"/>
              <a:t>Wiley</a:t>
            </a:r>
            <a:r>
              <a:rPr spc="-30" dirty="0"/>
              <a:t> </a:t>
            </a:r>
            <a:r>
              <a:rPr dirty="0"/>
              <a:t>&amp;</a:t>
            </a:r>
            <a:r>
              <a:rPr spc="-40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6-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40" dirty="0"/>
              <a:t> </a:t>
            </a:r>
            <a:r>
              <a:rPr dirty="0"/>
              <a:t>John</a:t>
            </a:r>
            <a:r>
              <a:rPr spc="-45" dirty="0"/>
              <a:t> </a:t>
            </a:r>
            <a:r>
              <a:rPr dirty="0"/>
              <a:t>Wiley</a:t>
            </a:r>
            <a:r>
              <a:rPr spc="-30" dirty="0"/>
              <a:t> </a:t>
            </a:r>
            <a:r>
              <a:rPr dirty="0"/>
              <a:t>&amp;</a:t>
            </a:r>
            <a:r>
              <a:rPr spc="-40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6-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40" dirty="0"/>
              <a:t> </a:t>
            </a:r>
            <a:r>
              <a:rPr dirty="0"/>
              <a:t>John</a:t>
            </a:r>
            <a:r>
              <a:rPr spc="-45" dirty="0"/>
              <a:t> </a:t>
            </a:r>
            <a:r>
              <a:rPr dirty="0"/>
              <a:t>Wiley</a:t>
            </a:r>
            <a:r>
              <a:rPr spc="-30" dirty="0"/>
              <a:t> </a:t>
            </a:r>
            <a:r>
              <a:rPr dirty="0"/>
              <a:t>&amp;</a:t>
            </a:r>
            <a:r>
              <a:rPr spc="-40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6-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40" dirty="0"/>
              <a:t> </a:t>
            </a:r>
            <a:r>
              <a:rPr dirty="0"/>
              <a:t>John</a:t>
            </a:r>
            <a:r>
              <a:rPr spc="-45" dirty="0"/>
              <a:t> </a:t>
            </a:r>
            <a:r>
              <a:rPr dirty="0"/>
              <a:t>Wiley</a:t>
            </a:r>
            <a:r>
              <a:rPr spc="-30" dirty="0"/>
              <a:t> </a:t>
            </a:r>
            <a:r>
              <a:rPr dirty="0"/>
              <a:t>&amp;</a:t>
            </a:r>
            <a:r>
              <a:rPr spc="-40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6-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40" dirty="0"/>
              <a:t> </a:t>
            </a:r>
            <a:r>
              <a:rPr dirty="0"/>
              <a:t>John</a:t>
            </a:r>
            <a:r>
              <a:rPr spc="-45" dirty="0"/>
              <a:t> </a:t>
            </a:r>
            <a:r>
              <a:rPr dirty="0"/>
              <a:t>Wiley</a:t>
            </a:r>
            <a:r>
              <a:rPr spc="-30" dirty="0"/>
              <a:t> </a:t>
            </a:r>
            <a:r>
              <a:rPr dirty="0"/>
              <a:t>&amp;</a:t>
            </a:r>
            <a:r>
              <a:rPr spc="-40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6-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7655"/>
            <a:ext cx="10058400" cy="378460"/>
          </a:xfrm>
          <a:custGeom>
            <a:avLst/>
            <a:gdLst/>
            <a:ahLst/>
            <a:cxnLst/>
            <a:rect l="l" t="t" r="r" b="b"/>
            <a:pathLst>
              <a:path w="10058400" h="378459">
                <a:moveTo>
                  <a:pt x="10058400" y="377951"/>
                </a:moveTo>
                <a:lnTo>
                  <a:pt x="0" y="37795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377951"/>
                </a:lnTo>
                <a:close/>
              </a:path>
            </a:pathLst>
          </a:custGeom>
          <a:solidFill>
            <a:srgbClr val="186E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275832"/>
            <a:ext cx="10058400" cy="0"/>
          </a:xfrm>
          <a:custGeom>
            <a:avLst/>
            <a:gdLst/>
            <a:ahLst/>
            <a:cxnLst/>
            <a:rect l="l" t="t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ln w="10668">
            <a:solidFill>
              <a:srgbClr val="186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5490" y="1633185"/>
            <a:ext cx="7127875" cy="804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67247" y="2331207"/>
            <a:ext cx="5524500" cy="3455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69479" y="6386131"/>
            <a:ext cx="211836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40" dirty="0"/>
              <a:t> </a:t>
            </a:r>
            <a:r>
              <a:rPr dirty="0"/>
              <a:t>John</a:t>
            </a:r>
            <a:r>
              <a:rPr spc="-45" dirty="0"/>
              <a:t> </a:t>
            </a:r>
            <a:r>
              <a:rPr dirty="0"/>
              <a:t>Wiley</a:t>
            </a:r>
            <a:r>
              <a:rPr spc="-30" dirty="0"/>
              <a:t> </a:t>
            </a:r>
            <a:r>
              <a:rPr dirty="0"/>
              <a:t>&amp;</a:t>
            </a:r>
            <a:r>
              <a:rPr spc="-40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04018" y="6386131"/>
            <a:ext cx="2933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6-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72255"/>
            <a:ext cx="10058400" cy="378460"/>
          </a:xfrm>
          <a:custGeom>
            <a:avLst/>
            <a:gdLst/>
            <a:ahLst/>
            <a:cxnLst/>
            <a:rect l="l" t="t" r="r" b="b"/>
            <a:pathLst>
              <a:path w="10058400" h="378460">
                <a:moveTo>
                  <a:pt x="10058400" y="377951"/>
                </a:moveTo>
                <a:lnTo>
                  <a:pt x="0" y="37795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377951"/>
                </a:lnTo>
                <a:close/>
              </a:path>
            </a:pathLst>
          </a:custGeom>
          <a:solidFill>
            <a:srgbClr val="186E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5" dirty="0"/>
              <a:t>System</a:t>
            </a:r>
            <a:r>
              <a:rPr spc="-180" dirty="0"/>
              <a:t> </a:t>
            </a:r>
            <a:r>
              <a:rPr spc="-30" dirty="0"/>
              <a:t>Analysis</a:t>
            </a:r>
            <a:r>
              <a:rPr spc="-200" dirty="0"/>
              <a:t> </a:t>
            </a:r>
            <a:r>
              <a:rPr dirty="0"/>
              <a:t>and</a:t>
            </a:r>
            <a:r>
              <a:rPr spc="-170" dirty="0"/>
              <a:t> </a:t>
            </a:r>
            <a:r>
              <a:rPr spc="-10" dirty="0"/>
              <a:t>Design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65"/>
              </a:spcBef>
            </a:pPr>
            <a:r>
              <a:rPr dirty="0"/>
              <a:t>Eighth</a:t>
            </a:r>
            <a:r>
              <a:rPr spc="25" dirty="0"/>
              <a:t> </a:t>
            </a:r>
            <a:r>
              <a:rPr spc="-10" dirty="0"/>
              <a:t>Edition</a:t>
            </a:r>
          </a:p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sz="2300" b="0" dirty="0">
                <a:solidFill>
                  <a:srgbClr val="901A21"/>
                </a:solidFill>
                <a:latin typeface="Calibri"/>
                <a:cs typeface="Calibri"/>
              </a:rPr>
              <a:t>Alan</a:t>
            </a:r>
            <a:r>
              <a:rPr sz="2300" b="0" spc="-40" dirty="0">
                <a:solidFill>
                  <a:srgbClr val="901A21"/>
                </a:solidFill>
                <a:latin typeface="Calibri"/>
                <a:cs typeface="Calibri"/>
              </a:rPr>
              <a:t> </a:t>
            </a:r>
            <a:r>
              <a:rPr sz="2300" b="0" dirty="0">
                <a:solidFill>
                  <a:srgbClr val="901A21"/>
                </a:solidFill>
                <a:latin typeface="Calibri"/>
                <a:cs typeface="Calibri"/>
              </a:rPr>
              <a:t>Dennis,</a:t>
            </a:r>
            <a:r>
              <a:rPr sz="2300" b="0" spc="-45" dirty="0">
                <a:solidFill>
                  <a:srgbClr val="901A21"/>
                </a:solidFill>
                <a:latin typeface="Calibri"/>
                <a:cs typeface="Calibri"/>
              </a:rPr>
              <a:t> </a:t>
            </a:r>
            <a:r>
              <a:rPr sz="2300" b="0" dirty="0">
                <a:solidFill>
                  <a:srgbClr val="901A21"/>
                </a:solidFill>
                <a:latin typeface="Calibri"/>
                <a:cs typeface="Calibri"/>
              </a:rPr>
              <a:t>Barbara</a:t>
            </a:r>
            <a:r>
              <a:rPr sz="2300" b="0" spc="-40" dirty="0">
                <a:solidFill>
                  <a:srgbClr val="901A21"/>
                </a:solidFill>
                <a:latin typeface="Calibri"/>
                <a:cs typeface="Calibri"/>
              </a:rPr>
              <a:t> </a:t>
            </a:r>
            <a:r>
              <a:rPr sz="2300" b="0" dirty="0">
                <a:solidFill>
                  <a:srgbClr val="901A21"/>
                </a:solidFill>
                <a:latin typeface="Calibri"/>
                <a:cs typeface="Calibri"/>
              </a:rPr>
              <a:t>Wixom,</a:t>
            </a:r>
            <a:r>
              <a:rPr sz="2300" b="0" spc="-85" dirty="0">
                <a:solidFill>
                  <a:srgbClr val="901A21"/>
                </a:solidFill>
                <a:latin typeface="Calibri"/>
                <a:cs typeface="Calibri"/>
              </a:rPr>
              <a:t> </a:t>
            </a:r>
            <a:r>
              <a:rPr sz="2300" b="0" dirty="0">
                <a:solidFill>
                  <a:srgbClr val="901A21"/>
                </a:solidFill>
                <a:latin typeface="Calibri"/>
                <a:cs typeface="Calibri"/>
              </a:rPr>
              <a:t>Roberta</a:t>
            </a:r>
            <a:r>
              <a:rPr sz="2300" b="0" spc="-65" dirty="0">
                <a:solidFill>
                  <a:srgbClr val="901A21"/>
                </a:solidFill>
                <a:latin typeface="Calibri"/>
                <a:cs typeface="Calibri"/>
              </a:rPr>
              <a:t> </a:t>
            </a:r>
            <a:r>
              <a:rPr sz="2300" b="0" dirty="0">
                <a:solidFill>
                  <a:srgbClr val="901A21"/>
                </a:solidFill>
                <a:latin typeface="Calibri"/>
                <a:cs typeface="Calibri"/>
              </a:rPr>
              <a:t>M.</a:t>
            </a:r>
            <a:r>
              <a:rPr sz="2300" b="0" spc="-45" dirty="0">
                <a:solidFill>
                  <a:srgbClr val="901A21"/>
                </a:solidFill>
                <a:latin typeface="Calibri"/>
                <a:cs typeface="Calibri"/>
              </a:rPr>
              <a:t> </a:t>
            </a:r>
            <a:r>
              <a:rPr sz="2300" b="0" spc="-20" dirty="0">
                <a:solidFill>
                  <a:srgbClr val="901A21"/>
                </a:solidFill>
                <a:latin typeface="Calibri"/>
                <a:cs typeface="Calibri"/>
              </a:rPr>
              <a:t>Roth</a:t>
            </a:r>
            <a:endParaRPr sz="23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300" dirty="0">
                <a:solidFill>
                  <a:srgbClr val="186E77"/>
                </a:solidFill>
              </a:rPr>
              <a:t>Chapter</a:t>
            </a:r>
            <a:r>
              <a:rPr sz="3300" spc="-75" dirty="0">
                <a:solidFill>
                  <a:srgbClr val="186E77"/>
                </a:solidFill>
              </a:rPr>
              <a:t> </a:t>
            </a:r>
            <a:r>
              <a:rPr sz="3300" spc="-50" dirty="0">
                <a:solidFill>
                  <a:srgbClr val="186E77"/>
                </a:solidFill>
              </a:rPr>
              <a:t>6</a:t>
            </a:r>
            <a:endParaRPr sz="3300" dirty="0"/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0" dirty="0"/>
          </a:p>
          <a:p>
            <a:pPr algn="ctr">
              <a:lnSpc>
                <a:spcPct val="100000"/>
              </a:lnSpc>
            </a:pPr>
            <a:r>
              <a:rPr lang="en-US" sz="3100" b="0" dirty="0">
                <a:latin typeface="Calibri"/>
                <a:cs typeface="Calibri"/>
              </a:rPr>
              <a:t>Behavioral Modeling</a:t>
            </a:r>
            <a:endParaRPr sz="3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9DCFE9-0F6D-5952-5560-41F7A9AA2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686800" cy="804863"/>
          </a:xfrm>
        </p:spPr>
        <p:txBody>
          <a:bodyPr/>
          <a:lstStyle/>
          <a:p>
            <a:r>
              <a:rPr lang="en-US" sz="4800" dirty="0"/>
              <a:t>Element of a Sequence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8CF5C9-6CAC-73A5-1728-E83366BC6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36335"/>
            <a:ext cx="6172200" cy="67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3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827" y="1618061"/>
            <a:ext cx="18034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>
                <a:solidFill>
                  <a:srgbClr val="901A21"/>
                </a:solidFill>
              </a:rPr>
              <a:t>Objectives</a:t>
            </a:r>
            <a:endParaRPr sz="33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©2022</a:t>
            </a:r>
            <a:r>
              <a:rPr spc="-40" dirty="0"/>
              <a:t> </a:t>
            </a:r>
            <a:r>
              <a:rPr dirty="0"/>
              <a:t>John</a:t>
            </a:r>
            <a:r>
              <a:rPr spc="-45" dirty="0"/>
              <a:t> </a:t>
            </a:r>
            <a:r>
              <a:rPr dirty="0"/>
              <a:t>Wiley</a:t>
            </a:r>
            <a:r>
              <a:rPr spc="-30" dirty="0"/>
              <a:t> </a:t>
            </a:r>
            <a:r>
              <a:rPr dirty="0"/>
              <a:t>&amp;</a:t>
            </a:r>
            <a:r>
              <a:rPr spc="-40" dirty="0"/>
              <a:t> </a:t>
            </a:r>
            <a:r>
              <a:rPr dirty="0"/>
              <a:t>Sons,</a:t>
            </a:r>
            <a:r>
              <a:rPr spc="-35" dirty="0"/>
              <a:t> </a:t>
            </a:r>
            <a:r>
              <a:rPr spc="-20" dirty="0"/>
              <a:t>Inc.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6-</a:t>
            </a: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8767" y="2431373"/>
            <a:ext cx="8086725" cy="412292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436245" indent="-424180">
              <a:lnSpc>
                <a:spcPct val="100000"/>
              </a:lnSpc>
              <a:spcBef>
                <a:spcPts val="455"/>
              </a:spcBef>
              <a:buClr>
                <a:srgbClr val="901A21"/>
              </a:buClr>
              <a:buFont typeface="Arial"/>
              <a:buChar char="•"/>
              <a:tabLst>
                <a:tab pos="436245" algn="l"/>
                <a:tab pos="436880" algn="l"/>
              </a:tabLst>
            </a:pPr>
            <a:r>
              <a:rPr lang="en-US" sz="2300" dirty="0">
                <a:latin typeface="Calibri"/>
                <a:cs typeface="Calibri"/>
              </a:rPr>
              <a:t>Behavioral Modeling with Sequence Diagrams</a:t>
            </a:r>
            <a:endParaRPr sz="23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B934-07EF-2675-80C3-D315CCBA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2" y="131128"/>
            <a:ext cx="7127875" cy="804544"/>
          </a:xfrm>
        </p:spPr>
        <p:txBody>
          <a:bodyPr/>
          <a:lstStyle/>
          <a:p>
            <a:r>
              <a:rPr lang="en-US" dirty="0"/>
              <a:t>Appointment Case Study</a:t>
            </a:r>
          </a:p>
        </p:txBody>
      </p:sp>
      <p:sp>
        <p:nvSpPr>
          <p:cNvPr id="4" name="AutoShape 2" descr="Schematic illustration of the Appointment System Use-Case Diagram.">
            <a:extLst>
              <a:ext uri="{FF2B5EF4-FFF2-40B4-BE49-F238E27FC236}">
                <a16:creationId xmlns:a16="http://schemas.microsoft.com/office/drawing/2014/main" id="{5EB448BD-DF05-F6FD-8DB3-DA47E877A1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BA45DA-6F0C-B740-22EC-E8952E5CD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47" y="928745"/>
            <a:ext cx="8187505" cy="67151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28229FF-F42F-AC5F-209E-61578FB71E34}"/>
              </a:ext>
            </a:extLst>
          </p:cNvPr>
          <p:cNvSpPr/>
          <p:nvPr/>
        </p:nvSpPr>
        <p:spPr>
          <a:xfrm>
            <a:off x="3886198" y="2667000"/>
            <a:ext cx="1447801" cy="91440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A6C31B-4B91-C9F2-7C4D-5BDCE143ED5E}"/>
              </a:ext>
            </a:extLst>
          </p:cNvPr>
          <p:cNvSpPr/>
          <p:nvPr/>
        </p:nvSpPr>
        <p:spPr>
          <a:xfrm>
            <a:off x="8001000" y="5486400"/>
            <a:ext cx="1371600" cy="106680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8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883C-A302-2CDE-A888-03BAFD12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"/>
            <a:ext cx="7127875" cy="804544"/>
          </a:xfrm>
        </p:spPr>
        <p:txBody>
          <a:bodyPr/>
          <a:lstStyle/>
          <a:p>
            <a:r>
              <a:rPr lang="en-US" dirty="0"/>
              <a:t>Appointment Case Study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91A88-C398-21C1-91CB-7004EA75B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9244313" cy="62237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F4010D-9644-4403-8B21-02017895B866}"/>
              </a:ext>
            </a:extLst>
          </p:cNvPr>
          <p:cNvSpPr/>
          <p:nvPr/>
        </p:nvSpPr>
        <p:spPr>
          <a:xfrm>
            <a:off x="2743200" y="4572000"/>
            <a:ext cx="1524000" cy="121920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B802C-240C-BE99-AD68-81FBD7F9BAD0}"/>
              </a:ext>
            </a:extLst>
          </p:cNvPr>
          <p:cNvSpPr/>
          <p:nvPr/>
        </p:nvSpPr>
        <p:spPr>
          <a:xfrm>
            <a:off x="1295400" y="6629400"/>
            <a:ext cx="838200" cy="68580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38A8B-7F27-B0F2-411E-F866500AC5F1}"/>
              </a:ext>
            </a:extLst>
          </p:cNvPr>
          <p:cNvSpPr/>
          <p:nvPr/>
        </p:nvSpPr>
        <p:spPr>
          <a:xfrm>
            <a:off x="3479156" y="1143000"/>
            <a:ext cx="1473844" cy="99060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45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E97C-E038-6382-7918-180CA24D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33185"/>
            <a:ext cx="4267201" cy="729015"/>
          </a:xfrm>
        </p:spPr>
        <p:txBody>
          <a:bodyPr/>
          <a:lstStyle/>
          <a:p>
            <a:r>
              <a:rPr lang="en-US" dirty="0"/>
              <a:t>Appointment Case Study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0224C4-2045-0413-9932-42DBAB713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080" y="228600"/>
            <a:ext cx="5565902" cy="749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0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E088-A05A-DF3D-0774-7CD42DD0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7127875" cy="8045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70754-892D-2E59-C7FB-092A20505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6400"/>
            <a:ext cx="8819708" cy="559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6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0CD5-6BF7-7B20-D17E-773014EB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9220200" cy="738664"/>
          </a:xfrm>
        </p:spPr>
        <p:txBody>
          <a:bodyPr/>
          <a:lstStyle/>
          <a:p>
            <a:r>
              <a:rPr lang="en-US" sz="4800" dirty="0"/>
              <a:t>Element of a Sequence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3347D-DF17-DD19-2A38-D12510C8D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8801"/>
            <a:ext cx="9296400" cy="5486399"/>
          </a:xfrm>
        </p:spPr>
        <p:txBody>
          <a:bodyPr>
            <a:normAutofit/>
          </a:bodyPr>
          <a:lstStyle/>
          <a:p>
            <a:pPr marL="292608" indent="-292608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800" b="0" kern="1200" dirty="0">
                <a:latin typeface="Calibri" charset="0"/>
                <a:ea typeface="Calibri" charset="0"/>
                <a:cs typeface="Calibri" charset="0"/>
              </a:rPr>
              <a:t>The Sequence Diagram above shows an instance sequence diagram that depicts the objects and messages for the Make Old Patient Appt use case.</a:t>
            </a:r>
          </a:p>
          <a:p>
            <a:pPr marL="292608" indent="-292608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800" b="0" kern="1200" dirty="0">
                <a:latin typeface="Calibri" charset="0"/>
                <a:ea typeface="Calibri" charset="0"/>
                <a:cs typeface="Calibri" charset="0"/>
              </a:rPr>
              <a:t>In this specific instance, the Make Old Patient Appt process only portrays the successful scenario of creating an appointment.</a:t>
            </a:r>
          </a:p>
          <a:p>
            <a:pPr marL="292608" indent="-292608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800" b="0" kern="1200" dirty="0">
                <a:latin typeface="Calibri" charset="0"/>
                <a:ea typeface="Calibri" charset="0"/>
                <a:cs typeface="Calibri" charset="0"/>
              </a:rPr>
              <a:t>Actors and objects that participate in the sequence are placed across the top of the diagram using actor symbols and object symbols. </a:t>
            </a:r>
          </a:p>
          <a:p>
            <a:pPr marL="749808" lvl="1" indent="-292608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250" b="0" kern="1200" dirty="0">
                <a:latin typeface="Calibri" charset="0"/>
                <a:ea typeface="Calibri" charset="0"/>
                <a:cs typeface="Calibri" charset="0"/>
              </a:rPr>
              <a:t>Notice that the actors and objects are </a:t>
            </a:r>
            <a:r>
              <a:rPr lang="en-US" sz="2250" b="0" kern="1200" dirty="0" err="1">
                <a:latin typeface="Calibri" charset="0"/>
                <a:ea typeface="Calibri" charset="0"/>
                <a:cs typeface="Calibri" charset="0"/>
              </a:rPr>
              <a:t>aPatient</a:t>
            </a:r>
            <a:r>
              <a:rPr lang="en-US" sz="2250" b="0" kern="1200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sz="2250" b="0" kern="1200" dirty="0" err="1">
                <a:latin typeface="Calibri" charset="0"/>
                <a:ea typeface="Calibri" charset="0"/>
                <a:cs typeface="Calibri" charset="0"/>
              </a:rPr>
              <a:t>aReceptionist</a:t>
            </a:r>
            <a:r>
              <a:rPr lang="en-US" sz="2250" b="0" kern="1200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sz="2250" b="0" kern="1200" dirty="0" err="1">
                <a:latin typeface="Calibri" charset="0"/>
                <a:ea typeface="Calibri" charset="0"/>
                <a:cs typeface="Calibri" charset="0"/>
              </a:rPr>
              <a:t>aPatient</a:t>
            </a:r>
            <a:r>
              <a:rPr lang="en-US" sz="2250" b="0" kern="1200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sz="2250" b="0" kern="1200" dirty="0" err="1">
                <a:latin typeface="Calibri" charset="0"/>
                <a:ea typeface="Calibri" charset="0"/>
                <a:cs typeface="Calibri" charset="0"/>
              </a:rPr>
              <a:t>UnpaidBill</a:t>
            </a:r>
            <a:r>
              <a:rPr lang="en-US" sz="2250" b="0" kern="1200" dirty="0">
                <a:latin typeface="Calibri" charset="0"/>
                <a:ea typeface="Calibri" charset="0"/>
                <a:cs typeface="Calibri" charset="0"/>
              </a:rPr>
              <a:t>, and Appointment.2 For each of the objects, the name of the class of which they are an instance is given after the object's name (e.g., </a:t>
            </a:r>
            <a:r>
              <a:rPr lang="en-US" sz="2250" b="0" kern="1200" dirty="0" err="1">
                <a:latin typeface="Calibri" charset="0"/>
                <a:ea typeface="Calibri" charset="0"/>
                <a:cs typeface="Calibri" charset="0"/>
              </a:rPr>
              <a:t>aPatient</a:t>
            </a:r>
            <a:r>
              <a:rPr lang="en-US" sz="2250" b="0" kern="1200" dirty="0">
                <a:latin typeface="Calibri" charset="0"/>
                <a:ea typeface="Calibri" charset="0"/>
                <a:cs typeface="Calibri" charset="0"/>
              </a:rPr>
              <a:t> means that </a:t>
            </a:r>
            <a:r>
              <a:rPr lang="en-US" sz="2250" b="0" kern="1200" dirty="0" err="1">
                <a:latin typeface="Calibri" charset="0"/>
                <a:ea typeface="Calibri" charset="0"/>
                <a:cs typeface="Calibri" charset="0"/>
              </a:rPr>
              <a:t>aPatient</a:t>
            </a:r>
            <a:r>
              <a:rPr lang="en-US" sz="2250" b="0" kern="1200" dirty="0">
                <a:latin typeface="Calibri" charset="0"/>
                <a:ea typeface="Calibri" charset="0"/>
                <a:cs typeface="Calibri" charset="0"/>
              </a:rPr>
              <a:t> is an instance of the Patient class).</a:t>
            </a:r>
          </a:p>
          <a:p>
            <a:pPr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2800" b="0" kern="12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4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8EAB-8DA6-DEC1-DE8B-D94545C1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463" y="1524000"/>
            <a:ext cx="8942537" cy="5813899"/>
          </a:xfrm>
        </p:spPr>
        <p:txBody>
          <a:bodyPr/>
          <a:lstStyle/>
          <a:p>
            <a:pPr marL="292608" indent="-292608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800" b="0" kern="1200" dirty="0">
                <a:latin typeface="Calibri" charset="0"/>
                <a:ea typeface="Calibri" charset="0"/>
                <a:cs typeface="Calibri" charset="0"/>
              </a:rPr>
              <a:t>A dotted line runs vertically below each actor and object to denote the lifeline of the actors and objects over time.</a:t>
            </a:r>
          </a:p>
          <a:p>
            <a:pPr marL="292608" indent="-292608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800" b="0" kern="1200" dirty="0">
                <a:latin typeface="Calibri" charset="0"/>
                <a:ea typeface="Calibri" charset="0"/>
                <a:cs typeface="Calibri" charset="0"/>
              </a:rPr>
              <a:t>Sometimes an object creates a temporary object; in this case, an X is placed at the end of the lifeline at the point where the object is destroyed (not shown). </a:t>
            </a:r>
          </a:p>
          <a:p>
            <a:pPr marL="292608" indent="-292608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800" b="0" kern="1200" dirty="0">
                <a:latin typeface="Calibri" charset="0"/>
                <a:ea typeface="Calibri" charset="0"/>
                <a:cs typeface="Calibri" charset="0"/>
              </a:rPr>
              <a:t>A thin rectangular box, called the execution occurrence, is overlaid onto the lifeline to show when the classes are sending and receiving messages.</a:t>
            </a:r>
          </a:p>
          <a:p>
            <a:pPr marL="292608" indent="-292608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800" b="0" kern="1200" dirty="0">
                <a:latin typeface="Calibri" charset="0"/>
                <a:ea typeface="Calibri" charset="0"/>
                <a:cs typeface="Calibri" charset="0"/>
              </a:rPr>
              <a:t>A message is a communication between objects that conveys information with the expectation that activity will ensue. Many different types of messages can be portrayed on a sequence diagram. However, in the case of using sequence diagrams to model use cases, two types of messages are typically used: operation call and return. </a:t>
            </a: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B688B8-D981-06A7-DE17-4A042A8E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763000" cy="804863"/>
          </a:xfrm>
        </p:spPr>
        <p:txBody>
          <a:bodyPr/>
          <a:lstStyle/>
          <a:p>
            <a:r>
              <a:rPr lang="en-US" sz="4800" dirty="0"/>
              <a:t>Element of a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79268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ECA70-3151-36B6-AFF0-0AFAD7686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872" y="1600201"/>
            <a:ext cx="8937328" cy="5038302"/>
          </a:xfrm>
        </p:spPr>
        <p:txBody>
          <a:bodyPr wrap="square" lIns="0" tIns="0" rIns="0" bIns="0">
            <a:spAutoFit/>
          </a:bodyPr>
          <a:lstStyle/>
          <a:p>
            <a:pPr marL="292608" indent="-292608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800" b="0" kern="1200" dirty="0">
                <a:latin typeface="Calibri" charset="0"/>
                <a:ea typeface="Calibri" charset="0"/>
                <a:cs typeface="Calibri" charset="0"/>
              </a:rPr>
              <a:t>Operation call messages passed between objects are shown using solid lines connecting two objects with an arrow on the line showing which way the message is being passed. </a:t>
            </a:r>
          </a:p>
          <a:p>
            <a:pPr marL="292608" indent="-292608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800" b="0" kern="1200" dirty="0">
                <a:latin typeface="Calibri" charset="0"/>
                <a:ea typeface="Calibri" charset="0"/>
                <a:cs typeface="Calibri" charset="0"/>
              </a:rPr>
              <a:t>Argument values for the message are placed in parentheses next to the message's name. </a:t>
            </a:r>
          </a:p>
          <a:p>
            <a:pPr marL="292608" indent="-292608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800" b="0" kern="1200" dirty="0">
                <a:latin typeface="Calibri" charset="0"/>
                <a:ea typeface="Calibri" charset="0"/>
                <a:cs typeface="Calibri" charset="0"/>
              </a:rPr>
              <a:t>A return message is depicted as a dashed line with an arrow on the end of the line portraying the direction of the return. </a:t>
            </a:r>
          </a:p>
          <a:p>
            <a:pPr marL="292608" indent="-292608" algn="l" rtl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800" b="0" kern="1200" dirty="0">
                <a:latin typeface="Calibri" charset="0"/>
                <a:ea typeface="Calibri" charset="0"/>
                <a:cs typeface="Calibri" charset="0"/>
              </a:rPr>
              <a:t>The information being returned is used to label the arrow. However, because adding return messages tends to clutter the diagram, unless the return messages add a lot of information to the diagram, they can be omitted.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B28603-20A0-6EED-55B2-03369D24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686800" cy="804863"/>
          </a:xfrm>
        </p:spPr>
        <p:txBody>
          <a:bodyPr/>
          <a:lstStyle/>
          <a:p>
            <a:r>
              <a:rPr lang="en-US" sz="4800" dirty="0"/>
              <a:t>Element of a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7150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443</Words>
  <Application>Microsoft Office PowerPoint</Application>
  <PresentationFormat>Custom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System Analysis and Design</vt:lpstr>
      <vt:lpstr>Objectives</vt:lpstr>
      <vt:lpstr>Appointment Case Study</vt:lpstr>
      <vt:lpstr>Appointment Case Study</vt:lpstr>
      <vt:lpstr>Appointment Case Study</vt:lpstr>
      <vt:lpstr>PowerPoint Presentation</vt:lpstr>
      <vt:lpstr>Element of a Sequence Diagram</vt:lpstr>
      <vt:lpstr>Element of a Sequence Diagram</vt:lpstr>
      <vt:lpstr>Element of a Sequence Diagram</vt:lpstr>
      <vt:lpstr>Element of a 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ch06_UML.pptx</dc:title>
  <cp:lastModifiedBy>Joseph John Waclawski</cp:lastModifiedBy>
  <cp:revision>6</cp:revision>
  <dcterms:created xsi:type="dcterms:W3CDTF">2023-11-27T18:22:09Z</dcterms:created>
  <dcterms:modified xsi:type="dcterms:W3CDTF">2023-11-27T20:25:57Z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2023-10-30T00:00:00Z</vt:filetime>
  </property>
  <property fmtid="{D5CDD505-2E9C-101B-9397-08002B2CF9AE}" pid="3" name="LastSaved">
    <vt:filetime>2023-11-27T00:00:00Z</vt:filetime>
  </property>
</Properties>
</file>