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4"/>
    <p:sldMasterId id="2147483936" r:id="rId5"/>
    <p:sldMasterId id="2147483943" r:id="rId6"/>
    <p:sldMasterId id="2147483965" r:id="rId7"/>
    <p:sldMasterId id="2147483968" r:id="rId8"/>
    <p:sldMasterId id="2147483971" r:id="rId9"/>
    <p:sldMasterId id="2147483976" r:id="rId10"/>
  </p:sldMasterIdLst>
  <p:notesMasterIdLst>
    <p:notesMasterId r:id="rId66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vin, Megan - Hoboken" initials="MG" lastIdx="38" clrIdx="0"/>
  <p:cmAuthor id="1" name="Michael, Leah - Indianapolis" initials="LM" lastIdx="9" clrIdx="1"/>
  <p:cmAuthor id="2" name="Heaney, Barbara - Hoboken" initials="BH" lastIdx="3" clrIdx="2"/>
  <p:cmAuthor id="3" name="Perry, Nancy - Hoboken" initials="NP" lastIdx="2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9"/>
    <a:srgbClr val="E4E5E3"/>
    <a:srgbClr val="F2F2F1"/>
    <a:srgbClr val="EB9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0358A-E957-47EB-971B-8F54F380F7CE}" v="6" dt="2020-03-10T16:04:48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051" autoAdjust="0"/>
  </p:normalViewPr>
  <p:slideViewPr>
    <p:cSldViewPr>
      <p:cViewPr varScale="1">
        <p:scale>
          <a:sx n="112" d="100"/>
          <a:sy n="112" d="100"/>
        </p:scale>
        <p:origin x="55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026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0" d="100"/>
        <a:sy n="70" d="100"/>
      </p:scale>
      <p:origin x="0" y="6254"/>
    </p:cViewPr>
  </p:sorterViewPr>
  <p:notesViewPr>
    <p:cSldViewPr>
      <p:cViewPr varScale="1">
        <p:scale>
          <a:sx n="134" d="100"/>
          <a:sy n="134" d="100"/>
        </p:scale>
        <p:origin x="3184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slide" Target="slides/slide53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61" Type="http://schemas.openxmlformats.org/officeDocument/2006/relationships/slide" Target="slides/slide5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1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commentAuthors" Target="commentAuthors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arth, Judy" userId="88019a05-5656-4d0d-a3d1-1931a654ed73" providerId="ADAL" clId="{8B50358A-E957-47EB-971B-8F54F380F7CE}"/>
    <pc:docChg chg="undo custSel delSld modSld">
      <pc:chgData name="Howarth, Judy" userId="88019a05-5656-4d0d-a3d1-1931a654ed73" providerId="ADAL" clId="{8B50358A-E957-47EB-971B-8F54F380F7CE}" dt="2020-03-10T16:05:15.247" v="221" actId="20577"/>
      <pc:docMkLst>
        <pc:docMk/>
      </pc:docMkLst>
      <pc:sldChg chg="modSp">
        <pc:chgData name="Howarth, Judy" userId="88019a05-5656-4d0d-a3d1-1931a654ed73" providerId="ADAL" clId="{8B50358A-E957-47EB-971B-8F54F380F7CE}" dt="2020-03-10T16:05:15.247" v="221" actId="20577"/>
        <pc:sldMkLst>
          <pc:docMk/>
          <pc:sldMk cId="1909659219" sldId="256"/>
        </pc:sldMkLst>
        <pc:spChg chg="mod">
          <ac:chgData name="Howarth, Judy" userId="88019a05-5656-4d0d-a3d1-1931a654ed73" providerId="ADAL" clId="{8B50358A-E957-47EB-971B-8F54F380F7CE}" dt="2020-03-10T15:50:05.044" v="16" actId="255"/>
          <ac:spMkLst>
            <pc:docMk/>
            <pc:sldMk cId="1909659219" sldId="256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0:08.252" v="22" actId="20577"/>
          <ac:spMkLst>
            <pc:docMk/>
            <pc:sldMk cId="1909659219" sldId="256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07.415" v="211" actId="20577"/>
          <ac:spMkLst>
            <pc:docMk/>
            <pc:sldMk cId="1909659219" sldId="256"/>
            <ac:spMk id="4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15.247" v="221" actId="20577"/>
          <ac:spMkLst>
            <pc:docMk/>
            <pc:sldMk cId="1909659219" sldId="256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5:04.247" v="66" actId="2696"/>
        <pc:sldMkLst>
          <pc:docMk/>
          <pc:sldMk cId="1499389318" sldId="257"/>
        </pc:sldMkLst>
      </pc:sldChg>
      <pc:sldChg chg="modSp">
        <pc:chgData name="Howarth, Judy" userId="88019a05-5656-4d0d-a3d1-1931a654ed73" providerId="ADAL" clId="{8B50358A-E957-47EB-971B-8F54F380F7CE}" dt="2020-03-10T15:57:20.209" v="94" actId="20577"/>
        <pc:sldMkLst>
          <pc:docMk/>
          <pc:sldMk cId="1663153728" sldId="258"/>
        </pc:sldMkLst>
        <pc:spChg chg="mod">
          <ac:chgData name="Howarth, Judy" userId="88019a05-5656-4d0d-a3d1-1931a654ed73" providerId="ADAL" clId="{8B50358A-E957-47EB-971B-8F54F380F7CE}" dt="2020-03-10T15:57:20.209" v="94" actId="20577"/>
          <ac:spMkLst>
            <pc:docMk/>
            <pc:sldMk cId="1663153728" sldId="258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7:07.250" v="87" actId="20577"/>
          <ac:spMkLst>
            <pc:docMk/>
            <pc:sldMk cId="1663153728" sldId="258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7:13.001" v="88" actId="2696"/>
        <pc:sldMkLst>
          <pc:docMk/>
          <pc:sldMk cId="1525907774" sldId="259"/>
        </pc:sldMkLst>
      </pc:sldChg>
      <pc:sldChg chg="del">
        <pc:chgData name="Howarth, Judy" userId="88019a05-5656-4d0d-a3d1-1931a654ed73" providerId="ADAL" clId="{8B50358A-E957-47EB-971B-8F54F380F7CE}" dt="2020-03-10T15:57:27.995" v="96" actId="2696"/>
        <pc:sldMkLst>
          <pc:docMk/>
          <pc:sldMk cId="135406596" sldId="260"/>
        </pc:sldMkLst>
      </pc:sldChg>
      <pc:sldChg chg="del">
        <pc:chgData name="Howarth, Judy" userId="88019a05-5656-4d0d-a3d1-1931a654ed73" providerId="ADAL" clId="{8B50358A-E957-47EB-971B-8F54F380F7CE}" dt="2020-03-10T15:57:26.676" v="95" actId="2696"/>
        <pc:sldMkLst>
          <pc:docMk/>
          <pc:sldMk cId="179564966" sldId="261"/>
        </pc:sldMkLst>
      </pc:sldChg>
      <pc:sldChg chg="del">
        <pc:chgData name="Howarth, Judy" userId="88019a05-5656-4d0d-a3d1-1931a654ed73" providerId="ADAL" clId="{8B50358A-E957-47EB-971B-8F54F380F7CE}" dt="2020-03-10T15:57:29.663" v="97" actId="2696"/>
        <pc:sldMkLst>
          <pc:docMk/>
          <pc:sldMk cId="261660464" sldId="262"/>
        </pc:sldMkLst>
      </pc:sldChg>
      <pc:sldChg chg="del">
        <pc:chgData name="Howarth, Judy" userId="88019a05-5656-4d0d-a3d1-1931a654ed73" providerId="ADAL" clId="{8B50358A-E957-47EB-971B-8F54F380F7CE}" dt="2020-03-10T15:57:33.246" v="98" actId="2696"/>
        <pc:sldMkLst>
          <pc:docMk/>
          <pc:sldMk cId="1035247850" sldId="263"/>
        </pc:sldMkLst>
      </pc:sldChg>
      <pc:sldChg chg="del">
        <pc:chgData name="Howarth, Judy" userId="88019a05-5656-4d0d-a3d1-1931a654ed73" providerId="ADAL" clId="{8B50358A-E957-47EB-971B-8F54F380F7CE}" dt="2020-03-10T15:57:34.001" v="99" actId="2696"/>
        <pc:sldMkLst>
          <pc:docMk/>
          <pc:sldMk cId="940919996" sldId="264"/>
        </pc:sldMkLst>
      </pc:sldChg>
      <pc:sldChg chg="del">
        <pc:chgData name="Howarth, Judy" userId="88019a05-5656-4d0d-a3d1-1931a654ed73" providerId="ADAL" clId="{8B50358A-E957-47EB-971B-8F54F380F7CE}" dt="2020-03-10T15:57:35.051" v="100" actId="2696"/>
        <pc:sldMkLst>
          <pc:docMk/>
          <pc:sldMk cId="928245765" sldId="265"/>
        </pc:sldMkLst>
      </pc:sldChg>
      <pc:sldChg chg="del">
        <pc:chgData name="Howarth, Judy" userId="88019a05-5656-4d0d-a3d1-1931a654ed73" providerId="ADAL" clId="{8B50358A-E957-47EB-971B-8F54F380F7CE}" dt="2020-03-10T15:57:36.075" v="101" actId="2696"/>
        <pc:sldMkLst>
          <pc:docMk/>
          <pc:sldMk cId="895276841" sldId="266"/>
        </pc:sldMkLst>
      </pc:sldChg>
      <pc:sldChg chg="del">
        <pc:chgData name="Howarth, Judy" userId="88019a05-5656-4d0d-a3d1-1931a654ed73" providerId="ADAL" clId="{8B50358A-E957-47EB-971B-8F54F380F7CE}" dt="2020-03-10T15:57:40.091" v="102" actId="2696"/>
        <pc:sldMkLst>
          <pc:docMk/>
          <pc:sldMk cId="687315263" sldId="267"/>
        </pc:sldMkLst>
      </pc:sldChg>
      <pc:sldChg chg="del">
        <pc:chgData name="Howarth, Judy" userId="88019a05-5656-4d0d-a3d1-1931a654ed73" providerId="ADAL" clId="{8B50358A-E957-47EB-971B-8F54F380F7CE}" dt="2020-03-10T15:57:41.194" v="103" actId="2696"/>
        <pc:sldMkLst>
          <pc:docMk/>
          <pc:sldMk cId="921995896" sldId="268"/>
        </pc:sldMkLst>
      </pc:sldChg>
      <pc:sldChg chg="del">
        <pc:chgData name="Howarth, Judy" userId="88019a05-5656-4d0d-a3d1-1931a654ed73" providerId="ADAL" clId="{8B50358A-E957-47EB-971B-8F54F380F7CE}" dt="2020-03-10T15:57:42.896" v="104" actId="2696"/>
        <pc:sldMkLst>
          <pc:docMk/>
          <pc:sldMk cId="399428975" sldId="269"/>
        </pc:sldMkLst>
      </pc:sldChg>
      <pc:sldChg chg="modSp">
        <pc:chgData name="Howarth, Judy" userId="88019a05-5656-4d0d-a3d1-1931a654ed73" providerId="ADAL" clId="{8B50358A-E957-47EB-971B-8F54F380F7CE}" dt="2020-03-10T15:58:11.702" v="122" actId="20577"/>
        <pc:sldMkLst>
          <pc:docMk/>
          <pc:sldMk cId="167070206" sldId="270"/>
        </pc:sldMkLst>
        <pc:spChg chg="mod">
          <ac:chgData name="Howarth, Judy" userId="88019a05-5656-4d0d-a3d1-1931a654ed73" providerId="ADAL" clId="{8B50358A-E957-47EB-971B-8F54F380F7CE}" dt="2020-03-10T15:57:54.831" v="108" actId="20577"/>
          <ac:spMkLst>
            <pc:docMk/>
            <pc:sldMk cId="167070206" sldId="270"/>
            <ac:spMk id="5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11.702" v="122" actId="20577"/>
          <ac:spMkLst>
            <pc:docMk/>
            <pc:sldMk cId="167070206" sldId="270"/>
            <ac:spMk id="13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43.454" v="138" actId="20577"/>
        <pc:sldMkLst>
          <pc:docMk/>
          <pc:sldMk cId="388267789" sldId="272"/>
        </pc:sldMkLst>
        <pc:spChg chg="mod">
          <ac:chgData name="Howarth, Judy" userId="88019a05-5656-4d0d-a3d1-1931a654ed73" providerId="ADAL" clId="{8B50358A-E957-47EB-971B-8F54F380F7CE}" dt="2020-03-10T15:58:43.454" v="138" actId="20577"/>
          <ac:spMkLst>
            <pc:docMk/>
            <pc:sldMk cId="388267789" sldId="272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0.798" v="142" actId="20577"/>
        <pc:sldMkLst>
          <pc:docMk/>
          <pc:sldMk cId="1024830255" sldId="273"/>
        </pc:sldMkLst>
        <pc:spChg chg="mod">
          <ac:chgData name="Howarth, Judy" userId="88019a05-5656-4d0d-a3d1-1931a654ed73" providerId="ADAL" clId="{8B50358A-E957-47EB-971B-8F54F380F7CE}" dt="2020-03-10T15:58:50.798" v="142" actId="20577"/>
          <ac:spMkLst>
            <pc:docMk/>
            <pc:sldMk cId="1024830255" sldId="273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9.585" v="146" actId="20577"/>
        <pc:sldMkLst>
          <pc:docMk/>
          <pc:sldMk cId="174170774" sldId="275"/>
        </pc:sldMkLst>
        <pc:spChg chg="mod">
          <ac:chgData name="Howarth, Judy" userId="88019a05-5656-4d0d-a3d1-1931a654ed73" providerId="ADAL" clId="{8B50358A-E957-47EB-971B-8F54F380F7CE}" dt="2020-03-10T15:58:59.585" v="146" actId="20577"/>
          <ac:spMkLst>
            <pc:docMk/>
            <pc:sldMk cId="174170774" sldId="275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0.418" v="162" actId="20577"/>
        <pc:sldMkLst>
          <pc:docMk/>
          <pc:sldMk cId="1510030601" sldId="277"/>
        </pc:sldMkLst>
        <pc:spChg chg="mod">
          <ac:chgData name="Howarth, Judy" userId="88019a05-5656-4d0d-a3d1-1931a654ed73" providerId="ADAL" clId="{8B50358A-E957-47EB-971B-8F54F380F7CE}" dt="2020-03-10T15:59:30.418" v="162" actId="20577"/>
          <ac:spMkLst>
            <pc:docMk/>
            <pc:sldMk cId="1510030601" sldId="277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41.304" v="170" actId="20577"/>
        <pc:sldMkLst>
          <pc:docMk/>
          <pc:sldMk cId="1952765383" sldId="278"/>
        </pc:sldMkLst>
        <pc:spChg chg="mod">
          <ac:chgData name="Howarth, Judy" userId="88019a05-5656-4d0d-a3d1-1931a654ed73" providerId="ADAL" clId="{8B50358A-E957-47EB-971B-8F54F380F7CE}" dt="2020-03-10T15:59:41.304" v="170" actId="20577"/>
          <ac:spMkLst>
            <pc:docMk/>
            <pc:sldMk cId="1952765383" sldId="27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53.011" v="174" actId="2696"/>
        <pc:sldMkLst>
          <pc:docMk/>
          <pc:sldMk cId="1066368906" sldId="279"/>
        </pc:sldMkLst>
      </pc:sldChg>
      <pc:sldChg chg="del">
        <pc:chgData name="Howarth, Judy" userId="88019a05-5656-4d0d-a3d1-1931a654ed73" providerId="ADAL" clId="{8B50358A-E957-47EB-971B-8F54F380F7CE}" dt="2020-03-10T15:59:53.884" v="175" actId="2696"/>
        <pc:sldMkLst>
          <pc:docMk/>
          <pc:sldMk cId="1718291601" sldId="280"/>
        </pc:sldMkLst>
      </pc:sldChg>
      <pc:sldChg chg="del">
        <pc:chgData name="Howarth, Judy" userId="88019a05-5656-4d0d-a3d1-1931a654ed73" providerId="ADAL" clId="{8B50358A-E957-47EB-971B-8F54F380F7CE}" dt="2020-03-10T15:59:55.856" v="176" actId="2696"/>
        <pc:sldMkLst>
          <pc:docMk/>
          <pc:sldMk cId="687604427" sldId="281"/>
        </pc:sldMkLst>
      </pc:sldChg>
      <pc:sldChg chg="del">
        <pc:chgData name="Howarth, Judy" userId="88019a05-5656-4d0d-a3d1-1931a654ed73" providerId="ADAL" clId="{8B50358A-E957-47EB-971B-8F54F380F7CE}" dt="2020-03-10T15:59:57.526" v="177" actId="2696"/>
        <pc:sldMkLst>
          <pc:docMk/>
          <pc:sldMk cId="586848863" sldId="282"/>
        </pc:sldMkLst>
      </pc:sldChg>
      <pc:sldChg chg="modSp">
        <pc:chgData name="Howarth, Judy" userId="88019a05-5656-4d0d-a3d1-1931a654ed73" providerId="ADAL" clId="{8B50358A-E957-47EB-971B-8F54F380F7CE}" dt="2020-03-10T16:00:03.758" v="181" actId="20577"/>
        <pc:sldMkLst>
          <pc:docMk/>
          <pc:sldMk cId="365690021" sldId="283"/>
        </pc:sldMkLst>
        <pc:spChg chg="mod">
          <ac:chgData name="Howarth, Judy" userId="88019a05-5656-4d0d-a3d1-1931a654ed73" providerId="ADAL" clId="{8B50358A-E957-47EB-971B-8F54F380F7CE}" dt="2020-03-10T16:00:03.758" v="181" actId="20577"/>
          <ac:spMkLst>
            <pc:docMk/>
            <pc:sldMk cId="365690021" sldId="283"/>
            <ac:spMk id="4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06.318" v="182" actId="2696"/>
        <pc:sldMkLst>
          <pc:docMk/>
          <pc:sldMk cId="1538439825" sldId="284"/>
        </pc:sldMkLst>
      </pc:sldChg>
      <pc:sldChg chg="del">
        <pc:chgData name="Howarth, Judy" userId="88019a05-5656-4d0d-a3d1-1931a654ed73" providerId="ADAL" clId="{8B50358A-E957-47EB-971B-8F54F380F7CE}" dt="2020-03-10T16:00:08.927" v="183" actId="2696"/>
        <pc:sldMkLst>
          <pc:docMk/>
          <pc:sldMk cId="696315825" sldId="285"/>
        </pc:sldMkLst>
      </pc:sldChg>
      <pc:sldChg chg="del">
        <pc:chgData name="Howarth, Judy" userId="88019a05-5656-4d0d-a3d1-1931a654ed73" providerId="ADAL" clId="{8B50358A-E957-47EB-971B-8F54F380F7CE}" dt="2020-03-10T16:00:10.349" v="184" actId="2696"/>
        <pc:sldMkLst>
          <pc:docMk/>
          <pc:sldMk cId="1811979975" sldId="286"/>
        </pc:sldMkLst>
      </pc:sldChg>
      <pc:sldChg chg="del">
        <pc:chgData name="Howarth, Judy" userId="88019a05-5656-4d0d-a3d1-1931a654ed73" providerId="ADAL" clId="{8B50358A-E957-47EB-971B-8F54F380F7CE}" dt="2020-03-10T16:00:14.200" v="185" actId="2696"/>
        <pc:sldMkLst>
          <pc:docMk/>
          <pc:sldMk cId="509745404" sldId="287"/>
        </pc:sldMkLst>
      </pc:sldChg>
      <pc:sldChg chg="del">
        <pc:chgData name="Howarth, Judy" userId="88019a05-5656-4d0d-a3d1-1931a654ed73" providerId="ADAL" clId="{8B50358A-E957-47EB-971B-8F54F380F7CE}" dt="2020-03-10T16:00:52.112" v="201" actId="2696"/>
        <pc:sldMkLst>
          <pc:docMk/>
          <pc:sldMk cId="217440387" sldId="288"/>
        </pc:sldMkLst>
      </pc:sldChg>
      <pc:sldChg chg="del">
        <pc:chgData name="Howarth, Judy" userId="88019a05-5656-4d0d-a3d1-1931a654ed73" providerId="ADAL" clId="{8B50358A-E957-47EB-971B-8F54F380F7CE}" dt="2020-03-10T16:00:19.184" v="186" actId="2696"/>
        <pc:sldMkLst>
          <pc:docMk/>
          <pc:sldMk cId="1885132688" sldId="289"/>
        </pc:sldMkLst>
      </pc:sldChg>
      <pc:sldChg chg="modSp">
        <pc:chgData name="Howarth, Judy" userId="88019a05-5656-4d0d-a3d1-1931a654ed73" providerId="ADAL" clId="{8B50358A-E957-47EB-971B-8F54F380F7CE}" dt="2020-03-10T16:00:23.668" v="190" actId="20577"/>
        <pc:sldMkLst>
          <pc:docMk/>
          <pc:sldMk cId="998461558" sldId="290"/>
        </pc:sldMkLst>
        <pc:spChg chg="mod">
          <ac:chgData name="Howarth, Judy" userId="88019a05-5656-4d0d-a3d1-1931a654ed73" providerId="ADAL" clId="{8B50358A-E957-47EB-971B-8F54F380F7CE}" dt="2020-03-10T16:00:23.668" v="190" actId="20577"/>
          <ac:spMkLst>
            <pc:docMk/>
            <pc:sldMk cId="998461558" sldId="290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6:00:31.974" v="194" actId="20577"/>
        <pc:sldMkLst>
          <pc:docMk/>
          <pc:sldMk cId="720469146" sldId="291"/>
        </pc:sldMkLst>
        <pc:spChg chg="mod">
          <ac:chgData name="Howarth, Judy" userId="88019a05-5656-4d0d-a3d1-1931a654ed73" providerId="ADAL" clId="{8B50358A-E957-47EB-971B-8F54F380F7CE}" dt="2020-03-10T16:00:31.974" v="194" actId="20577"/>
          <ac:spMkLst>
            <pc:docMk/>
            <pc:sldMk cId="720469146" sldId="291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36.643" v="195" actId="2696"/>
        <pc:sldMkLst>
          <pc:docMk/>
          <pc:sldMk cId="139548211" sldId="292"/>
        </pc:sldMkLst>
      </pc:sldChg>
      <pc:sldChg chg="del">
        <pc:chgData name="Howarth, Judy" userId="88019a05-5656-4d0d-a3d1-1931a654ed73" providerId="ADAL" clId="{8B50358A-E957-47EB-971B-8F54F380F7CE}" dt="2020-03-10T16:00:37.946" v="196" actId="2696"/>
        <pc:sldMkLst>
          <pc:docMk/>
          <pc:sldMk cId="342244477" sldId="293"/>
        </pc:sldMkLst>
      </pc:sldChg>
      <pc:sldChg chg="del">
        <pc:chgData name="Howarth, Judy" userId="88019a05-5656-4d0d-a3d1-1931a654ed73" providerId="ADAL" clId="{8B50358A-E957-47EB-971B-8F54F380F7CE}" dt="2020-03-10T16:00:39.091" v="197" actId="2696"/>
        <pc:sldMkLst>
          <pc:docMk/>
          <pc:sldMk cId="1300580792" sldId="294"/>
        </pc:sldMkLst>
      </pc:sldChg>
      <pc:sldChg chg="del">
        <pc:chgData name="Howarth, Judy" userId="88019a05-5656-4d0d-a3d1-1931a654ed73" providerId="ADAL" clId="{8B50358A-E957-47EB-971B-8F54F380F7CE}" dt="2020-03-10T16:00:40.312" v="198" actId="2696"/>
        <pc:sldMkLst>
          <pc:docMk/>
          <pc:sldMk cId="937452732" sldId="295"/>
        </pc:sldMkLst>
      </pc:sldChg>
      <pc:sldChg chg="del">
        <pc:chgData name="Howarth, Judy" userId="88019a05-5656-4d0d-a3d1-1931a654ed73" providerId="ADAL" clId="{8B50358A-E957-47EB-971B-8F54F380F7CE}" dt="2020-03-10T16:00:41.577" v="199" actId="2696"/>
        <pc:sldMkLst>
          <pc:docMk/>
          <pc:sldMk cId="1954988893" sldId="296"/>
        </pc:sldMkLst>
      </pc:sldChg>
      <pc:sldChg chg="modSp del">
        <pc:chgData name="Howarth, Judy" userId="88019a05-5656-4d0d-a3d1-1931a654ed73" providerId="ADAL" clId="{8B50358A-E957-47EB-971B-8F54F380F7CE}" dt="2020-03-10T16:00:42.437" v="200" actId="2696"/>
        <pc:sldMkLst>
          <pc:docMk/>
          <pc:sldMk cId="1546931097" sldId="297"/>
        </pc:sldMkLst>
        <pc:spChg chg="mod">
          <ac:chgData name="Howarth, Judy" userId="88019a05-5656-4d0d-a3d1-1931a654ed73" providerId="ADAL" clId="{8B50358A-E957-47EB-971B-8F54F380F7CE}" dt="2020-03-10T15:56:50.586" v="83" actId="20577"/>
          <ac:spMkLst>
            <pc:docMk/>
            <pc:sldMk cId="1546931097" sldId="297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6:32.762" v="78" actId="20577"/>
        <pc:sldMkLst>
          <pc:docMk/>
          <pc:sldMk cId="33643281" sldId="298"/>
        </pc:sldMkLst>
        <pc:spChg chg="mod">
          <ac:chgData name="Howarth, Judy" userId="88019a05-5656-4d0d-a3d1-1931a654ed73" providerId="ADAL" clId="{8B50358A-E957-47EB-971B-8F54F380F7CE}" dt="2020-03-10T15:56:28.579" v="74" actId="20577"/>
          <ac:spMkLst>
            <pc:docMk/>
            <pc:sldMk cId="33643281" sldId="298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6:32.762" v="78" actId="20577"/>
          <ac:spMkLst>
            <pc:docMk/>
            <pc:sldMk cId="33643281" sldId="298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27.179" v="134" actId="20577"/>
        <pc:sldMkLst>
          <pc:docMk/>
          <pc:sldMk cId="2088891144" sldId="299"/>
        </pc:sldMkLst>
        <pc:spChg chg="mod">
          <ac:chgData name="Howarth, Judy" userId="88019a05-5656-4d0d-a3d1-1931a654ed73" providerId="ADAL" clId="{8B50358A-E957-47EB-971B-8F54F380F7CE}" dt="2020-03-10T15:58:23.260" v="130" actId="20577"/>
          <ac:spMkLst>
            <pc:docMk/>
            <pc:sldMk cId="2088891144" sldId="299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27.179" v="134" actId="20577"/>
          <ac:spMkLst>
            <pc:docMk/>
            <pc:sldMk cId="2088891144" sldId="299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7.234" v="166" actId="20577"/>
        <pc:sldMkLst>
          <pc:docMk/>
          <pc:sldMk cId="1003484616" sldId="300"/>
        </pc:sldMkLst>
        <pc:spChg chg="mod">
          <ac:chgData name="Howarth, Judy" userId="88019a05-5656-4d0d-a3d1-1931a654ed73" providerId="ADAL" clId="{8B50358A-E957-47EB-971B-8F54F380F7CE}" dt="2020-03-10T15:59:37.234" v="166" actId="20577"/>
          <ac:spMkLst>
            <pc:docMk/>
            <pc:sldMk cId="1003484616" sldId="300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46.913" v="171" actId="2696"/>
        <pc:sldMkLst>
          <pc:docMk/>
          <pc:sldMk cId="318031246" sldId="302"/>
        </pc:sldMkLst>
      </pc:sldChg>
      <pc:sldChg chg="del">
        <pc:chgData name="Howarth, Judy" userId="88019a05-5656-4d0d-a3d1-1931a654ed73" providerId="ADAL" clId="{8B50358A-E957-47EB-971B-8F54F380F7CE}" dt="2020-03-10T15:59:48.394" v="172" actId="2696"/>
        <pc:sldMkLst>
          <pc:docMk/>
          <pc:sldMk cId="453555804" sldId="303"/>
        </pc:sldMkLst>
      </pc:sldChg>
      <pc:sldChg chg="modSp">
        <pc:chgData name="Howarth, Judy" userId="88019a05-5656-4d0d-a3d1-1931a654ed73" providerId="ADAL" clId="{8B50358A-E957-47EB-971B-8F54F380F7CE}" dt="2020-03-10T15:59:04.457" v="150" actId="20577"/>
        <pc:sldMkLst>
          <pc:docMk/>
          <pc:sldMk cId="1478488146" sldId="304"/>
        </pc:sldMkLst>
        <pc:spChg chg="mod">
          <ac:chgData name="Howarth, Judy" userId="88019a05-5656-4d0d-a3d1-1931a654ed73" providerId="ADAL" clId="{8B50358A-E957-47EB-971B-8F54F380F7CE}" dt="2020-03-10T15:59:04.457" v="150" actId="20577"/>
          <ac:spMkLst>
            <pc:docMk/>
            <pc:sldMk cId="1478488146" sldId="304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19.505" v="154" actId="20577"/>
        <pc:sldMkLst>
          <pc:docMk/>
          <pc:sldMk cId="130651525" sldId="307"/>
        </pc:sldMkLst>
        <pc:spChg chg="mod">
          <ac:chgData name="Howarth, Judy" userId="88019a05-5656-4d0d-a3d1-1931a654ed73" providerId="ADAL" clId="{8B50358A-E957-47EB-971B-8F54F380F7CE}" dt="2020-03-10T15:59:19.505" v="154" actId="20577"/>
          <ac:spMkLst>
            <pc:docMk/>
            <pc:sldMk cId="130651525" sldId="307"/>
            <ac:spMk id="4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24.609" v="158" actId="20577"/>
        <pc:sldMkLst>
          <pc:docMk/>
          <pc:sldMk cId="1380611736" sldId="308"/>
        </pc:sldMkLst>
        <pc:spChg chg="mod">
          <ac:chgData name="Howarth, Judy" userId="88019a05-5656-4d0d-a3d1-1931a654ed73" providerId="ADAL" clId="{8B50358A-E957-47EB-971B-8F54F380F7CE}" dt="2020-03-10T15:59:24.609" v="158" actId="20577"/>
          <ac:spMkLst>
            <pc:docMk/>
            <pc:sldMk cId="1380611736" sldId="30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6:43.844" v="79" actId="2696"/>
        <pc:sldMkLst>
          <pc:docMk/>
          <pc:sldMk cId="681192042" sldId="309"/>
        </pc:sldMkLst>
      </pc:sldChg>
      <pc:sldChg chg="del">
        <pc:chgData name="Howarth, Judy" userId="88019a05-5656-4d0d-a3d1-1931a654ed73" providerId="ADAL" clId="{8B50358A-E957-47EB-971B-8F54F380F7CE}" dt="2020-03-10T15:59:49.554" v="173" actId="2696"/>
        <pc:sldMkLst>
          <pc:docMk/>
          <pc:sldMk cId="820579147" sldId="310"/>
        </pc:sldMkLst>
      </pc:sldChg>
      <pc:sldChg chg="modSp">
        <pc:chgData name="Howarth, Judy" userId="88019a05-5656-4d0d-a3d1-1931a654ed73" providerId="ADAL" clId="{8B50358A-E957-47EB-971B-8F54F380F7CE}" dt="2020-03-10T15:58:00.728" v="112" actId="20577"/>
        <pc:sldMkLst>
          <pc:docMk/>
          <pc:sldMk cId="1094474590" sldId="311"/>
        </pc:sldMkLst>
        <pc:spChg chg="mod">
          <ac:chgData name="Howarth, Judy" userId="88019a05-5656-4d0d-a3d1-1931a654ed73" providerId="ADAL" clId="{8B50358A-E957-47EB-971B-8F54F380F7CE}" dt="2020-03-10T15:58:00.728" v="112" actId="20577"/>
          <ac:spMkLst>
            <pc:docMk/>
            <pc:sldMk cId="1094474590" sldId="31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94C1A8-DC4B-4329-AF88-FD913597DE85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073E54-D085-4E2E-B9A5-A53D7E5194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73E54-D085-4E2E-B9A5-A53D7E5194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0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65126"/>
            <a:ext cx="11785600" cy="1387475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 smtClean="0"/>
              <a:t>Book Title</a:t>
            </a:r>
            <a:endParaRPr lang="en-US" dirty="0"/>
          </a:p>
        </p:txBody>
      </p:sp>
      <p:sp>
        <p:nvSpPr>
          <p:cNvPr id="2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1752600"/>
            <a:ext cx="117856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27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2362200"/>
            <a:ext cx="117856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29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37338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31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4267200"/>
            <a:ext cx="11785600" cy="243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8263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with No Numbers and One-column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403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 numCol="2" spcCol="548640"/>
          <a:lstStyle>
            <a:lvl1pPr marL="803275" marR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Two-Column and Double-numbered</a:t>
            </a:r>
          </a:p>
          <a:p>
            <a:pPr lvl="0"/>
            <a:r>
              <a:rPr lang="en-US" dirty="0"/>
              <a:t>1.2	It is Two-column 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1.6	Outline Items Usually Have No Ending Punctuation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1.7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1.8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1.10	Another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05187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1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This </a:t>
            </a:r>
            <a:r>
              <a:rPr lang="en-US" dirty="0"/>
              <a:t>Is a Sample Outline for Two-Column (2 Boxes) and Double-numbered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Two-column 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Outline Has No Sub-lists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List Is Double-numbered</a:t>
            </a:r>
          </a:p>
        </p:txBody>
      </p:sp>
      <p:sp>
        <p:nvSpPr>
          <p:cNvPr id="7" name="COBNL2"/>
          <p:cNvSpPr>
            <a:spLocks noGrp="1"/>
          </p:cNvSpPr>
          <p:nvPr>
            <p:ph sz="quarter" idx="15" hasCustomPrompt="1"/>
          </p:nvPr>
        </p:nvSpPr>
        <p:spPr>
          <a:xfrm>
            <a:off x="6356349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The Outline Slide Has a Footer</a:t>
            </a:r>
          </a:p>
          <a:p>
            <a:pPr lvl="0"/>
            <a:r>
              <a:rPr lang="en-US" dirty="0" smtClean="0"/>
              <a:t>Outline Items Usually Have No Ending Punctuation</a:t>
            </a:r>
          </a:p>
          <a:p>
            <a:pPr lvl="0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410060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/>
            </a:lvl1pPr>
            <a:lvl2pPr marL="457200" indent="-446088">
              <a:spcBef>
                <a:spcPts val="2000"/>
              </a:spcBef>
              <a:buFont typeface="+mj-lt"/>
              <a:buNone/>
              <a:tabLst/>
              <a:defRPr sz="2800">
                <a:solidFill>
                  <a:schemeClr val="accent2"/>
                </a:solidFill>
              </a:defRPr>
            </a:lvl2pPr>
            <a:lvl3pPr marL="688975" indent="-400050">
              <a:spcBef>
                <a:spcPts val="1000"/>
              </a:spcBef>
              <a:buClr>
                <a:schemeClr val="accent2"/>
              </a:buClr>
              <a:buFont typeface="+mj-lt"/>
              <a:buAutoNum type="arabicPeriod"/>
              <a:tabLst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This Is a Sample Outline with No Numbers</a:t>
            </a:r>
          </a:p>
          <a:p>
            <a:pPr lvl="1"/>
            <a:r>
              <a:rPr lang="en-US" dirty="0"/>
              <a:t>Learning Objective</a:t>
            </a:r>
          </a:p>
          <a:p>
            <a:pPr lvl="2"/>
            <a:r>
              <a:rPr lang="en-US" dirty="0"/>
              <a:t>Describe what racial &amp; ethnic group make up Latin America.</a:t>
            </a:r>
          </a:p>
          <a:p>
            <a:pPr lvl="2"/>
            <a:r>
              <a:rPr lang="en-US" dirty="0"/>
              <a:t>Explain Latin American agricultural systems.</a:t>
            </a:r>
          </a:p>
          <a:p>
            <a:pPr lvl="2"/>
            <a:r>
              <a:rPr lang="en-US" dirty="0"/>
              <a:t>Critically evaluate models of biodiversity conservation in the Latin American context.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©2017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9563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9" name="LON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957104EA-F2AF-1046-9253-EE8D978719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8232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7" name="LOB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292608" indent="-292608">
              <a:buClr>
                <a:schemeClr val="accent2"/>
              </a:buClr>
              <a:buFont typeface="Arial" charset="0"/>
              <a:buChar char="•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7718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1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 Periodicity Assumption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None/>
              <a:defRPr sz="2800" baseline="0"/>
            </a:lvl1pPr>
            <a:lvl2pPr marL="809625" indent="-460375">
              <a:spcBef>
                <a:spcPts val="1000"/>
              </a:spcBef>
              <a:buClr>
                <a:schemeClr val="accent2"/>
              </a:buClr>
              <a:buFont typeface="+mj-lt"/>
              <a:buAutoNum type="alphaLcPeriod"/>
              <a:tabLst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Companies record events that change their financial statements in the period in which events occur, even if cash was not exchanged.</a:t>
            </a:r>
          </a:p>
          <a:p>
            <a:pPr lvl="1"/>
            <a:r>
              <a:rPr lang="en-US" dirty="0"/>
              <a:t>Companies recognize revenue in the period in which the performance obligation is satisfied.</a:t>
            </a:r>
          </a:p>
          <a:p>
            <a:pPr lvl="1"/>
            <a:r>
              <a:rPr lang="en-US" dirty="0"/>
              <a:t>This basis is accord with generally accepted accounting principles.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2438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2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1.1 Periodicity Assumption</a:t>
            </a:r>
          </a:p>
        </p:txBody>
      </p:sp>
      <p:sp>
        <p:nvSpPr>
          <p:cNvPr id="12" name="Question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12700" indent="0">
              <a:spcBef>
                <a:spcPts val="1000"/>
              </a:spcBef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03275" indent="-790575">
              <a:buNone/>
              <a:tabLst/>
              <a:defRPr sz="2800" b="0" i="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a.	Companies record events that change their financial statements in the period in which events occur, even if cash was not exchanged.</a:t>
            </a:r>
          </a:p>
          <a:p>
            <a:pPr lvl="2"/>
            <a:r>
              <a:rPr lang="en-US" dirty="0"/>
              <a:t>✔️b.	Companies recognize revenue in the period in which the performance obligation is satisfied.</a:t>
            </a:r>
          </a:p>
          <a:p>
            <a:pPr lvl="1"/>
            <a:r>
              <a:rPr lang="en-US" dirty="0"/>
              <a:t>c.	This basis is accord with generally accepted accounting principles.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52393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8351"/>
            <a:ext cx="11379200" cy="990599"/>
          </a:xfrm>
        </p:spPr>
        <p:txBody>
          <a:bodyPr/>
          <a:lstStyle/>
          <a:p>
            <a:r>
              <a:rPr lang="en-US"/>
              <a:t>Language</a:t>
            </a:r>
            <a:endParaRPr lang="en-US" dirty="0"/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Form of communication using sounds and symbols combined according to specified rules</a:t>
            </a:r>
          </a:p>
        </p:txBody>
      </p:sp>
      <p:sp>
        <p:nvSpPr>
          <p:cNvPr id="9" name="Media LInk"/>
          <p:cNvSpPr>
            <a:spLocks noGrp="1"/>
          </p:cNvSpPr>
          <p:nvPr>
            <p:ph sz="quarter" idx="16" hasCustomPrompt="1"/>
          </p:nvPr>
        </p:nvSpPr>
        <p:spPr>
          <a:xfrm>
            <a:off x="406400" y="5867400"/>
            <a:ext cx="11379200" cy="609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200" b="0" i="0" baseline="0">
                <a:latin typeface="Calibri" charset="0"/>
                <a:ea typeface="Calibri" charset="0"/>
                <a:cs typeface="Calibri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Media link placeholder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70060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914402"/>
            <a:ext cx="11379200" cy="9905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Anatomy and Physiology Defined</a:t>
            </a:r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905000"/>
            <a:ext cx="11379200" cy="39624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Clr>
                <a:schemeClr val="accent2"/>
              </a:buClr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Anatomy is the science of structure and the relationships among structures.</a:t>
            </a:r>
          </a:p>
          <a:p>
            <a:pPr lvl="0"/>
            <a:r>
              <a:rPr lang="en-US" dirty="0"/>
              <a:t>Physiology is the science of body functions, that is, how the body parts work.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622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2286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14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762000"/>
            <a:ext cx="11785600" cy="228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505200"/>
            <a:ext cx="11785600" cy="1524000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Book Title</a:t>
            </a:r>
          </a:p>
        </p:txBody>
      </p:sp>
      <p:sp>
        <p:nvSpPr>
          <p:cNvPr id="1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5029200"/>
            <a:ext cx="117856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900" b="1" i="0" dirty="0">
                <a:latin typeface="Source Sans Pro" charset="0"/>
                <a:ea typeface="Source Sans Pro" charset="0"/>
                <a:cs typeface="Source Sans Pro" charset="0"/>
              </a:rPr>
              <a:t>Third Edition</a:t>
            </a:r>
            <a:endParaRPr lang="en-US" dirty="0"/>
          </a:p>
        </p:txBody>
      </p:sp>
      <p:sp>
        <p:nvSpPr>
          <p:cNvPr id="16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60960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b="0" i="0" dirty="0">
                <a:latin typeface="Source Sans Pro" charset="0"/>
                <a:ea typeface="Source Sans Pro" charset="0"/>
                <a:cs typeface="Source Sans Pro" charset="0"/>
              </a:rPr>
              <a:t>David Klein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32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3276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igure caption"/>
          <p:cNvSpPr>
            <a:spLocks noGrp="1"/>
          </p:cNvSpPr>
          <p:nvPr>
            <p:ph sz="quarter" idx="15" hasCustomPrompt="1"/>
          </p:nvPr>
        </p:nvSpPr>
        <p:spPr>
          <a:xfrm>
            <a:off x="406400" y="5029200"/>
            <a:ext cx="11379200" cy="114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Font typeface="Arial" charset="0"/>
              <a:buNone/>
              <a:defRPr sz="2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sz="2000" dirty="0"/>
              <a:t>Figure 4.5 Figure title placeholder</a:t>
            </a:r>
          </a:p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77103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53979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4760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3048000" y="4724401"/>
            <a:ext cx="6096000" cy="148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13298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5350051"/>
            <a:ext cx="11379200" cy="3099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9"/>
            <a:ext cx="11379200" cy="4452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06400" y="5780676"/>
            <a:ext cx="11379200" cy="467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4.5 Figure title placeholder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6737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06400" y="5920581"/>
            <a:ext cx="11379200" cy="435770"/>
          </a:xfrm>
          <a:prstGeom prst="rect">
            <a:avLst/>
          </a:prstGeom>
        </p:spPr>
        <p:txBody>
          <a:bodyPr/>
          <a:lstStyle>
            <a:lvl1pPr algn="ctr"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Image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8"/>
            <a:ext cx="11379200" cy="497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699" y="777241"/>
            <a:ext cx="11391901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3" name="COBBL"/>
          <p:cNvSpPr>
            <a:spLocks noGrp="1"/>
          </p:cNvSpPr>
          <p:nvPr>
            <p:ph sz="quarter" idx="10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295275" indent="-295275">
              <a:buClr>
                <a:schemeClr val="accent2"/>
              </a:buClr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6693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BL 2-co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 numCol="2" spcCol="548640"/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Two-Column</a:t>
            </a:r>
          </a:p>
          <a:p>
            <a:pPr lvl="0"/>
            <a:r>
              <a:rPr lang="en-US" dirty="0"/>
              <a:t>This Outline Has No Sub-lists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0"/>
            <a:r>
              <a:rPr lang="en-US" dirty="0"/>
              <a:t>This is Another Heading</a:t>
            </a:r>
          </a:p>
          <a:p>
            <a:pPr lvl="0"/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9360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Numbered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7864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0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0"/>
            <a:r>
              <a:rPr lang="en-US" dirty="0"/>
              <a:t>1.2	It is One-column Only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10.6	Outline Items Usually Have No Ending Punctuation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12357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8" name="COBB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621792" marR="0" indent="-32004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1-Column </a:t>
            </a:r>
          </a:p>
          <a:p>
            <a:pPr lvl="1"/>
            <a:r>
              <a:rPr lang="en-US" dirty="0"/>
              <a:t>It Has </a:t>
            </a:r>
            <a:r>
              <a:rPr lang="en-US" dirty="0" smtClean="0"/>
              <a:t>H2s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One-column Only</a:t>
            </a:r>
          </a:p>
          <a:p>
            <a:pPr lvl="1"/>
            <a:r>
              <a:rPr lang="en-US" dirty="0"/>
              <a:t>It Will Probably Not Have </a:t>
            </a:r>
            <a:r>
              <a:rPr lang="en-US" dirty="0" smtClean="0"/>
              <a:t>Art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Is a Bulleted List</a:t>
            </a:r>
          </a:p>
          <a:p>
            <a:pPr lvl="1"/>
            <a:r>
              <a:rPr lang="en-US" dirty="0"/>
              <a:t>Make Sure That Any Links Included Here, for Any Reason, Have Descriptive Hyperlinks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1"/>
            <a:r>
              <a:rPr lang="en-US" dirty="0"/>
              <a:t>There is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3790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465138" indent="-465138">
              <a:buClr>
                <a:schemeClr val="accent2"/>
              </a:buClr>
              <a:buFont typeface="+mj-lt"/>
              <a:buAutoNum type="arabicPeriod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buClr>
                <a:schemeClr val="accent2"/>
              </a:buClr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for One-Column and single number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343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3434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1143000" indent="-292608">
              <a:buClr>
                <a:schemeClr val="accent2"/>
              </a:buClr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1143000" marR="0" indent="-29260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</a:t>
            </a:r>
          </a:p>
          <a:p>
            <a:pPr lvl="0"/>
            <a:r>
              <a:rPr lang="en-US" dirty="0"/>
              <a:t>10.2	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lvl="2"/>
            <a:r>
              <a:rPr lang="en-US" dirty="0"/>
              <a:t>Special Feature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042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0480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38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93699" y="777242"/>
            <a:ext cx="11391901" cy="97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15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42" r:id="rId2"/>
    <p:sldLayoutId id="2147483956" r:id="rId3"/>
    <p:sldLayoutId id="2147483955" r:id="rId4"/>
    <p:sldLayoutId id="2147483957" r:id="rId5"/>
    <p:sldLayoutId id="2147483959" r:id="rId6"/>
    <p:sldLayoutId id="2147483958" r:id="rId7"/>
    <p:sldLayoutId id="2147483960" r:id="rId8"/>
    <p:sldLayoutId id="2147483961" r:id="rId9"/>
    <p:sldLayoutId id="2147483962" r:id="rId10"/>
    <p:sldLayoutId id="214748396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43714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119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6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272" y="762002"/>
            <a:ext cx="11387328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321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695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16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026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08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2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2-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Eighth Edition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Alan Dennis, Barbara Wixom, Roberta </a:t>
            </a:r>
            <a:r>
              <a:rPr lang="en-US"/>
              <a:t>M</a:t>
            </a:r>
            <a:r>
              <a:rPr lang="en-US" smtClean="0"/>
              <a:t>. Roth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Project Selection and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Development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Move from phase to </a:t>
            </a:r>
            <a:r>
              <a:rPr lang="en-US" dirty="0" smtClean="0"/>
              <a:t>phase</a:t>
            </a:r>
          </a:p>
          <a:p>
            <a:r>
              <a:rPr lang="en-US" dirty="0"/>
              <a:t>The key deliverables for each phase are typically voluminous</a:t>
            </a:r>
          </a:p>
          <a:p>
            <a:r>
              <a:rPr lang="en-US" dirty="0"/>
              <a:t>Emphasis on deliverables from one phase flowing into the next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9" name="Content Placeholder 6" descr="Schematic illustration of the waterfall development methodology, where the project team proceeds sequentially from one phase to the next: planning, analysis, design, and implementation.">
            <a:extLst>
              <a:ext uri="{FF2B5EF4-FFF2-40B4-BE49-F238E27FC236}">
                <a16:creationId xmlns:a16="http://schemas.microsoft.com/office/drawing/2014/main" xmlns="" id="{C481EF3E-AA1D-4969-9B09-9DCE9DE6BE6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2356862"/>
            <a:ext cx="5384800" cy="32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6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Methodology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Strengths</a:t>
            </a:r>
            <a:endParaRPr lang="en-US" b="1" dirty="0"/>
          </a:p>
          <a:p>
            <a:r>
              <a:rPr lang="en-US" dirty="0"/>
              <a:t>System requirements identified long before construction begins</a:t>
            </a:r>
          </a:p>
          <a:p>
            <a:r>
              <a:rPr lang="en-US" dirty="0"/>
              <a:t>Requirements are “frozen” as project proceeds – no moving targets </a:t>
            </a:r>
            <a:r>
              <a:rPr lang="en-US" dirty="0" smtClean="0"/>
              <a:t>allowed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 smtClean="0"/>
              <a:t>Weaknesses</a:t>
            </a:r>
            <a:endParaRPr lang="en-US" b="1" dirty="0"/>
          </a:p>
          <a:p>
            <a:r>
              <a:rPr lang="en-US" dirty="0"/>
              <a:t>Must wait a long time before there is “visible” evidence of the new system</a:t>
            </a:r>
          </a:p>
          <a:p>
            <a:r>
              <a:rPr lang="en-US" dirty="0"/>
              <a:t>Takes a long time from start to </a:t>
            </a:r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5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Important Variants of Waterfall Development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Parallel development</a:t>
            </a:r>
          </a:p>
          <a:p>
            <a:r>
              <a:rPr lang="en-US" dirty="0" smtClean="0"/>
              <a:t>V-model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5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Development Methodology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Subdivide the project into subprojects that can be worked on at the same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dirty="0"/>
              <a:t>Reduce the overall project </a:t>
            </a:r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9" name="Content Placeholder 9" descr="Schematic illustration of the parallel methodology, where after the analysis phase, a general design is created, and then divided into a series of subprojects implemented in parallel.">
            <a:extLst>
              <a:ext uri="{FF2B5EF4-FFF2-40B4-BE49-F238E27FC236}">
                <a16:creationId xmlns:a16="http://schemas.microsoft.com/office/drawing/2014/main" xmlns="" id="{606C51F6-774D-4E41-9C08-B2D4E0FF89A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2215571"/>
            <a:ext cx="5384800" cy="34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5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Methodology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Strengths</a:t>
            </a:r>
            <a:endParaRPr lang="en-US" b="1" dirty="0"/>
          </a:p>
          <a:p>
            <a:r>
              <a:rPr lang="en-US" dirty="0"/>
              <a:t>Reduces overall project time (compared to Waterfall)</a:t>
            </a:r>
          </a:p>
          <a:p>
            <a:r>
              <a:rPr lang="en-US" dirty="0"/>
              <a:t>Reduces the need for rework; with shorter time frame, less chance of requirements </a:t>
            </a:r>
            <a:r>
              <a:rPr lang="en-US" dirty="0" smtClean="0"/>
              <a:t>changing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Weaknesses</a:t>
            </a:r>
            <a:endParaRPr lang="en-US" b="1" dirty="0"/>
          </a:p>
          <a:p>
            <a:r>
              <a:rPr lang="en-US" dirty="0"/>
              <a:t>Creating subprojects requires careful design decisions</a:t>
            </a:r>
          </a:p>
          <a:p>
            <a:r>
              <a:rPr lang="en-US" dirty="0"/>
              <a:t>Integrating subprojects at the end can be complex and difficult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 Development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Emphasizes system quality through text plan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Simple and </a:t>
            </a:r>
            <a:r>
              <a:rPr lang="en-US" dirty="0"/>
              <a:t>straightforward and improves the overall quality of </a:t>
            </a:r>
            <a:r>
              <a:rPr lang="en-US" dirty="0" smtClean="0"/>
              <a:t>systems through </a:t>
            </a:r>
            <a:r>
              <a:rPr lang="en-US" dirty="0"/>
              <a:t>its emphasis on early development of test </a:t>
            </a:r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7" name="Content Placeholder 8" descr="Schematic illustration of the V-model, where the development process proceeds down the left-hand slope of the V, and the testing components are on the upward-sloping side of the model.">
            <a:extLst>
              <a:ext uri="{FF2B5EF4-FFF2-40B4-BE49-F238E27FC236}">
                <a16:creationId xmlns:a16="http://schemas.microsoft.com/office/drawing/2014/main" xmlns="" id="{2238EAF9-60A4-47AE-912D-17297297890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2013316"/>
            <a:ext cx="5384800" cy="38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 Methodology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Strengths</a:t>
            </a:r>
            <a:endParaRPr lang="en-US" b="1" dirty="0"/>
          </a:p>
          <a:p>
            <a:r>
              <a:rPr lang="en-US" dirty="0"/>
              <a:t>Simple and straightforward</a:t>
            </a:r>
          </a:p>
          <a:p>
            <a:r>
              <a:rPr lang="en-US" dirty="0"/>
              <a:t>Quality improves through the emphasis on testing</a:t>
            </a:r>
          </a:p>
          <a:p>
            <a:r>
              <a:rPr lang="en-US" dirty="0"/>
              <a:t>Including Quality Assurance expertise early in the project strengthens system quality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Weaknesses</a:t>
            </a:r>
            <a:endParaRPr lang="en-US" b="1" dirty="0"/>
          </a:p>
          <a:p>
            <a:r>
              <a:rPr lang="en-US" dirty="0"/>
              <a:t>Rigid</a:t>
            </a:r>
          </a:p>
          <a:p>
            <a:r>
              <a:rPr lang="en-US" dirty="0"/>
              <a:t>Difficult to use in a dynamic business environment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6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Application Development (RAD)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Incorporates special techniques and tools</a:t>
            </a:r>
          </a:p>
          <a:p>
            <a:pPr lvl="1"/>
            <a:r>
              <a:rPr lang="en-US" dirty="0"/>
              <a:t>C A S E tools</a:t>
            </a:r>
          </a:p>
          <a:p>
            <a:pPr lvl="1"/>
            <a:r>
              <a:rPr lang="en-US" dirty="0"/>
              <a:t>J A D sessions</a:t>
            </a:r>
          </a:p>
          <a:p>
            <a:pPr lvl="1"/>
            <a:r>
              <a:rPr lang="en-US" dirty="0"/>
              <a:t>Visual programming languages</a:t>
            </a:r>
          </a:p>
          <a:p>
            <a:pPr lvl="1"/>
            <a:r>
              <a:rPr lang="en-US" dirty="0"/>
              <a:t>Code generators</a:t>
            </a:r>
          </a:p>
          <a:p>
            <a:r>
              <a:rPr lang="en-US" dirty="0"/>
              <a:t>Goal – get some portion of system developed quickly and into the users’ </a:t>
            </a:r>
            <a:r>
              <a:rPr lang="en-US" dirty="0" smtClean="0"/>
              <a:t>hands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4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R A 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Iterative development</a:t>
            </a:r>
          </a:p>
          <a:p>
            <a:pPr lvl="1"/>
            <a:r>
              <a:rPr lang="en-US" dirty="0" smtClean="0"/>
              <a:t>A series of versions developed sequentially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System Prototyping</a:t>
            </a:r>
          </a:p>
          <a:p>
            <a:pPr lvl="1"/>
            <a:r>
              <a:rPr lang="en-US" dirty="0" smtClean="0"/>
              <a:t>Create prototype (model) of system and “grow” it into the final system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Throw-away prototyping</a:t>
            </a:r>
          </a:p>
          <a:p>
            <a:pPr lvl="1"/>
            <a:r>
              <a:rPr lang="en-US" dirty="0" smtClean="0"/>
              <a:t>Prototype alternative designs in an experimental way</a:t>
            </a:r>
          </a:p>
          <a:p>
            <a:pPr lvl="1"/>
            <a:r>
              <a:rPr lang="en-US" dirty="0" smtClean="0"/>
              <a:t>Build system following prototype design but discard the actual 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0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Development Methodology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Breaks the </a:t>
            </a:r>
            <a:r>
              <a:rPr lang="en-US" dirty="0"/>
              <a:t>overall </a:t>
            </a:r>
            <a:r>
              <a:rPr lang="en-US" dirty="0" smtClean="0"/>
              <a:t>project into </a:t>
            </a:r>
            <a:r>
              <a:rPr lang="en-US" dirty="0"/>
              <a:t>a series of versions that are developed sequentially</a:t>
            </a:r>
          </a:p>
          <a:p>
            <a:r>
              <a:rPr lang="en-US" dirty="0"/>
              <a:t>Develop system in series of </a:t>
            </a:r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9" name="Content Placeholder 8" descr="Schematic illustration of the iterative development depicting a mini-waterfall process that breaks the overall project into a series of versions that are developed sequentially. ">
            <a:extLst>
              <a:ext uri="{FF2B5EF4-FFF2-40B4-BE49-F238E27FC236}">
                <a16:creationId xmlns:a16="http://schemas.microsoft.com/office/drawing/2014/main" xmlns="" id="{2B13F698-815B-4B8D-9514-7C129062259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1814403"/>
            <a:ext cx="5384800" cy="429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3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Explain how projects are selected in some organizations.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Describe various approaches to the systems development life cycle (SDLC) that can be used to structure a development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Explain how to select a project methodology based on project characteristics.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Describe project staffing issues and concerns.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Describe and apply techniques to coordinate and manage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Explain how to manage risk on the project.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957104EA-F2AF-1046-9253-EE8D978719B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Development Methodology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Strengths</a:t>
            </a:r>
            <a:endParaRPr lang="en-US" b="1" dirty="0"/>
          </a:p>
          <a:p>
            <a:r>
              <a:rPr lang="en-US" dirty="0"/>
              <a:t>Users get a system to use quickly</a:t>
            </a:r>
          </a:p>
          <a:p>
            <a:r>
              <a:rPr lang="en-US" dirty="0"/>
              <a:t>Users identify additional needs for later versions based on real experiences with current version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Weaknesses</a:t>
            </a:r>
            <a:endParaRPr lang="en-US" b="1" dirty="0"/>
          </a:p>
          <a:p>
            <a:r>
              <a:rPr lang="en-US" dirty="0"/>
              <a:t>Users faced with using an incomplete system for a time</a:t>
            </a:r>
          </a:p>
          <a:p>
            <a:r>
              <a:rPr lang="en-US" dirty="0"/>
              <a:t>Users must be patient and wait for fully-functional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39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Prototyping Development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Create a rough version of system </a:t>
            </a:r>
            <a:r>
              <a:rPr lang="en-US" dirty="0" smtClean="0"/>
              <a:t>quickly</a:t>
            </a:r>
          </a:p>
          <a:p>
            <a:r>
              <a:rPr lang="en-US" dirty="0"/>
              <a:t>Following reaction and comments from the users, </a:t>
            </a:r>
            <a:r>
              <a:rPr lang="en-US" dirty="0" smtClean="0"/>
              <a:t>the developers </a:t>
            </a:r>
            <a:r>
              <a:rPr lang="en-US" dirty="0"/>
              <a:t>reanalyze, redesign, and </a:t>
            </a:r>
            <a:r>
              <a:rPr lang="en-US" dirty="0" err="1"/>
              <a:t>reimplement</a:t>
            </a:r>
            <a:r>
              <a:rPr lang="en-US" dirty="0"/>
              <a:t> a second </a:t>
            </a:r>
            <a:r>
              <a:rPr lang="en-US" dirty="0" smtClean="0"/>
              <a:t>prototype</a:t>
            </a:r>
          </a:p>
          <a:p>
            <a:r>
              <a:rPr lang="en-US" dirty="0" smtClean="0"/>
              <a:t>Cycle continues until everyone agrees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7" name="Content Placeholder 7" descr="Schematic illustration of system prototyping method that performs the analysis, design, and implementation phases concurrently.">
            <a:extLst>
              <a:ext uri="{FF2B5EF4-FFF2-40B4-BE49-F238E27FC236}">
                <a16:creationId xmlns:a16="http://schemas.microsoft.com/office/drawing/2014/main" xmlns="" id="{6E1018A4-DBA0-4D17-B084-B7C9CD3011C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2808514"/>
            <a:ext cx="5384800" cy="23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00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Prototyping Methodology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Strengths</a:t>
            </a:r>
            <a:endParaRPr lang="en-US" b="1" dirty="0"/>
          </a:p>
          <a:p>
            <a:r>
              <a:rPr lang="en-US" dirty="0"/>
              <a:t>Users get to work with prototype very quickly</a:t>
            </a:r>
          </a:p>
          <a:p>
            <a:r>
              <a:rPr lang="en-US" dirty="0"/>
              <a:t>Feedback cycles let users identify changes and refine real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Weaknesses</a:t>
            </a:r>
            <a:endParaRPr lang="en-US" b="1" dirty="0"/>
          </a:p>
          <a:p>
            <a:r>
              <a:rPr lang="en-US" dirty="0"/>
              <a:t>Superficial analysis may cause problems</a:t>
            </a:r>
          </a:p>
          <a:p>
            <a:r>
              <a:rPr lang="en-US" dirty="0"/>
              <a:t>Initial design decisions may be poor</a:t>
            </a:r>
          </a:p>
          <a:p>
            <a:r>
              <a:rPr lang="en-US" dirty="0"/>
              <a:t>Overlooked features may be hard to add later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20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Throwaway Prototyping Development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Adds emphasis on experimenting with design options before design is finalized</a:t>
            </a:r>
          </a:p>
          <a:p>
            <a:r>
              <a:rPr lang="en-US" dirty="0"/>
              <a:t>Design options are thrown-away, but learning from them is factored into final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7" name="Content Placeholder 8" descr="Schematic illustration of throwaway prototyping method that has a thorough analysis phase to gather requirements and to develop ideas for the system concept.">
            <a:extLst>
              <a:ext uri="{FF2B5EF4-FFF2-40B4-BE49-F238E27FC236}">
                <a16:creationId xmlns:a16="http://schemas.microsoft.com/office/drawing/2014/main" xmlns="" id="{1BAF874A-247F-46D9-950B-3D7C22AE811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2727064"/>
            <a:ext cx="5384800" cy="247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1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Throwaway Prototyping Methodology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Strengths</a:t>
            </a:r>
            <a:endParaRPr lang="en-US" b="1" dirty="0"/>
          </a:p>
          <a:p>
            <a:r>
              <a:rPr lang="en-US" dirty="0"/>
              <a:t>Uncertainty is minimized</a:t>
            </a:r>
          </a:p>
          <a:p>
            <a:r>
              <a:rPr lang="en-US" dirty="0"/>
              <a:t>Important issues are understood before building the final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Weakness</a:t>
            </a:r>
            <a:endParaRPr lang="en-US" b="1" dirty="0"/>
          </a:p>
          <a:p>
            <a:r>
              <a:rPr lang="en-US" dirty="0"/>
              <a:t>May take longer (compared to system prototyping)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23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Extreme Programming (</a:t>
            </a:r>
            <a:r>
              <a:rPr lang="en-US" dirty="0" smtClean="0"/>
              <a:t>XP</a:t>
            </a:r>
            <a:r>
              <a:rPr lang="en-US" dirty="0"/>
              <a:t>), Scrum, and others</a:t>
            </a:r>
          </a:p>
          <a:p>
            <a:r>
              <a:rPr lang="en-US" dirty="0"/>
              <a:t>Focus on short cycles that produce a complete software product</a:t>
            </a:r>
          </a:p>
          <a:p>
            <a:r>
              <a:rPr lang="en-US" dirty="0"/>
              <a:t>Highly adaptable in dynamic </a:t>
            </a:r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7" name="Content Placeholder 7" descr="Schematic illustration of extreme programming, a complete software project, including planning, requirements analysis, design, coding, testing, and documentation.">
            <a:extLst>
              <a:ext uri="{FF2B5EF4-FFF2-40B4-BE49-F238E27FC236}">
                <a16:creationId xmlns:a16="http://schemas.microsoft.com/office/drawing/2014/main" xmlns="" id="{E845B9BC-B99E-4F05-A113-F4BD8A0676C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2450554"/>
            <a:ext cx="5384800" cy="30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48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Methodologies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Strengths</a:t>
            </a:r>
            <a:endParaRPr lang="en-US" b="1" dirty="0"/>
          </a:p>
          <a:p>
            <a:r>
              <a:rPr lang="en-US" dirty="0"/>
              <a:t>Fast delivery of results</a:t>
            </a:r>
          </a:p>
          <a:p>
            <a:r>
              <a:rPr lang="en-US" dirty="0"/>
              <a:t>Works well in projects with undefined or changing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Weaknesses</a:t>
            </a:r>
            <a:endParaRPr lang="en-US" b="1" dirty="0"/>
          </a:p>
          <a:p>
            <a:r>
              <a:rPr lang="en-US" dirty="0"/>
              <a:t>Requires discipline</a:t>
            </a:r>
          </a:p>
          <a:p>
            <a:r>
              <a:rPr lang="en-US" dirty="0"/>
              <a:t>Significant user involvement is essential</a:t>
            </a:r>
          </a:p>
          <a:p>
            <a:r>
              <a:rPr lang="en-US" dirty="0"/>
              <a:t>Initial high learning curve</a:t>
            </a:r>
          </a:p>
          <a:p>
            <a:r>
              <a:rPr lang="en-US" dirty="0"/>
              <a:t>Works best in smaller projects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7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Versus </a:t>
            </a:r>
            <a:r>
              <a:rPr lang="en-US" dirty="0" smtClean="0"/>
              <a:t>Waterfall-Based Methodologies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Agile development approaches have existed for several </a:t>
            </a:r>
            <a:r>
              <a:rPr lang="en-US" dirty="0" smtClean="0"/>
              <a:t>decades</a:t>
            </a:r>
          </a:p>
          <a:p>
            <a:r>
              <a:rPr lang="en-US" dirty="0" smtClean="0"/>
              <a:t>Created in </a:t>
            </a:r>
            <a:r>
              <a:rPr lang="en-US" dirty="0"/>
              <a:t>part because of dissatisfaction with the sequential, inflexible structure of </a:t>
            </a:r>
            <a:r>
              <a:rPr lang="en-US" dirty="0" smtClean="0"/>
              <a:t>waterfall-based approaches</a:t>
            </a:r>
          </a:p>
          <a:p>
            <a:r>
              <a:rPr lang="en-US" dirty="0"/>
              <a:t>Presently, agile development has made inroads into software </a:t>
            </a:r>
            <a:r>
              <a:rPr lang="en-US" dirty="0" smtClean="0"/>
              <a:t>development organizations</a:t>
            </a:r>
            <a:r>
              <a:rPr lang="en-US" dirty="0"/>
              <a:t>, and studies show an even split between agile and waterfall users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26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Selecting a Methodology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06400" y="2204410"/>
            <a:ext cx="11379200" cy="35921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4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 first step to staffing is determining the average number of staff needed for the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Divide the </a:t>
            </a:r>
            <a:r>
              <a:rPr lang="en-US" dirty="0"/>
              <a:t>total </a:t>
            </a:r>
            <a:r>
              <a:rPr lang="en-US" dirty="0" smtClean="0"/>
              <a:t>person-months of </a:t>
            </a:r>
            <a:r>
              <a:rPr lang="en-US" dirty="0"/>
              <a:t>effort by the optimal </a:t>
            </a:r>
            <a:r>
              <a:rPr lang="en-US" dirty="0" smtClean="0"/>
              <a:t>schedule</a:t>
            </a:r>
          </a:p>
          <a:p>
            <a:r>
              <a:rPr lang="en-US" dirty="0"/>
              <a:t>The more a team grows, the more difficult </a:t>
            </a:r>
            <a:r>
              <a:rPr lang="en-US" dirty="0" smtClean="0"/>
              <a:t>it becomes </a:t>
            </a:r>
            <a:r>
              <a:rPr lang="en-US" dirty="0"/>
              <a:t>to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3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IT departments face a demand for IT projects that </a:t>
            </a:r>
            <a:r>
              <a:rPr lang="en-US" dirty="0" smtClean="0"/>
              <a:t>exceeds </a:t>
            </a:r>
            <a:r>
              <a:rPr lang="en-US" dirty="0"/>
              <a:t>the department’s ability </a:t>
            </a:r>
            <a:r>
              <a:rPr lang="en-US" dirty="0" smtClean="0"/>
              <a:t>to supply them</a:t>
            </a:r>
          </a:p>
          <a:p>
            <a:r>
              <a:rPr lang="en-US" dirty="0"/>
              <a:t>Project portfolio management, a process of selecting, prioritizing, and monitoring </a:t>
            </a:r>
            <a:r>
              <a:rPr lang="en-US" dirty="0" smtClean="0"/>
              <a:t>project results</a:t>
            </a:r>
            <a:r>
              <a:rPr lang="en-US" dirty="0"/>
              <a:t>, has become a critical success factor for IT departments facing too many potential </a:t>
            </a:r>
            <a:r>
              <a:rPr lang="en-US" dirty="0" smtClean="0"/>
              <a:t>projects</a:t>
            </a:r>
          </a:p>
          <a:p>
            <a:r>
              <a:rPr lang="en-US" dirty="0"/>
              <a:t>Once selected, a systems development project undergoes a thorough process of </a:t>
            </a:r>
            <a:r>
              <a:rPr lang="en-US" dirty="0" smtClean="0"/>
              <a:t>project management</a:t>
            </a:r>
          </a:p>
          <a:p>
            <a:pPr lvl="1"/>
            <a:r>
              <a:rPr lang="en-US" dirty="0" smtClean="0"/>
              <a:t>Project management is the </a:t>
            </a:r>
            <a:r>
              <a:rPr lang="en-US" dirty="0"/>
              <a:t>process of planning and controlling the project within a specified time frame</a:t>
            </a:r>
            <a:r>
              <a:rPr lang="en-US" dirty="0" smtClean="0"/>
              <a:t>, at </a:t>
            </a:r>
            <a:r>
              <a:rPr lang="en-US" dirty="0"/>
              <a:t>minimum cost, with the desired </a:t>
            </a:r>
            <a:r>
              <a:rPr lang="en-US" dirty="0" smtClean="0"/>
              <a:t>outcomes</a:t>
            </a:r>
          </a:p>
          <a:p>
            <a:r>
              <a:rPr lang="en-US" dirty="0"/>
              <a:t>A project manager has the primary </a:t>
            </a:r>
            <a:r>
              <a:rPr lang="en-US" dirty="0" smtClean="0"/>
              <a:t>responsibility for </a:t>
            </a:r>
            <a:r>
              <a:rPr lang="en-US" dirty="0"/>
              <a:t>managing the hundreds of tasks and roles that need to be carefully coordinated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2-</a:t>
            </a:r>
            <a:fld id="{67B19427-F580-D146-B60E-4CADEE7549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Staffing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Match skills to project needs whenever possible </a:t>
            </a:r>
          </a:p>
          <a:p>
            <a:pPr lvl="0"/>
            <a:r>
              <a:rPr lang="en-US" dirty="0" smtClean="0"/>
              <a:t>Consider technical skills and interpersonal skills</a:t>
            </a:r>
          </a:p>
          <a:p>
            <a:pPr lvl="1"/>
            <a:r>
              <a:rPr lang="en-US" dirty="0" smtClean="0"/>
              <a:t>All IS work is done in teams</a:t>
            </a:r>
          </a:p>
          <a:p>
            <a:pPr lvl="1"/>
            <a:r>
              <a:rPr lang="en-US" dirty="0" smtClean="0"/>
              <a:t>Technical skills are not sufficient – need to be able to work with others</a:t>
            </a:r>
          </a:p>
          <a:p>
            <a:pPr lvl="1"/>
            <a:r>
              <a:rPr lang="en-US" dirty="0" smtClean="0"/>
              <a:t>Use training and outside sources (consultants, vendor support) when skills are not readily available</a:t>
            </a:r>
          </a:p>
          <a:p>
            <a:r>
              <a:rPr lang="en-US" dirty="0" smtClean="0"/>
              <a:t>Staffing levels will change over a project’s lifetime</a:t>
            </a:r>
          </a:p>
          <a:p>
            <a:r>
              <a:rPr lang="en-US" dirty="0" smtClean="0"/>
              <a:t>Adding staff adds overhead; not always productive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65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Complexity with Larger Teams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169349" y="2203450"/>
            <a:ext cx="3858901" cy="35179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7703212" y="2209800"/>
            <a:ext cx="2691075" cy="3505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19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Reporting Structure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348536" y="1809750"/>
            <a:ext cx="9494927" cy="4381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8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Use monetary rewards cautiously</a:t>
            </a:r>
          </a:p>
          <a:p>
            <a:r>
              <a:rPr lang="en-US" dirty="0" smtClean="0"/>
              <a:t>Use intrinsic rewards</a:t>
            </a:r>
          </a:p>
          <a:p>
            <a:pPr lvl="1"/>
            <a:r>
              <a:rPr lang="en-US" dirty="0" smtClean="0"/>
              <a:t>Recognition</a:t>
            </a:r>
          </a:p>
          <a:p>
            <a:pPr lvl="1"/>
            <a:r>
              <a:rPr lang="en-US" dirty="0" smtClean="0"/>
              <a:t>Achievement</a:t>
            </a:r>
          </a:p>
          <a:p>
            <a:pPr lvl="1"/>
            <a:r>
              <a:rPr lang="en-US" dirty="0" smtClean="0"/>
              <a:t>The work itself</a:t>
            </a:r>
          </a:p>
          <a:p>
            <a:pPr lvl="1"/>
            <a:r>
              <a:rPr lang="en-US" dirty="0" smtClean="0"/>
              <a:t>Responsibility</a:t>
            </a:r>
          </a:p>
          <a:p>
            <a:pPr lvl="1"/>
            <a:r>
              <a:rPr lang="en-US" dirty="0" smtClean="0"/>
              <a:t>Advancement</a:t>
            </a:r>
          </a:p>
          <a:p>
            <a:pPr lvl="1"/>
            <a:r>
              <a:rPr lang="en-US" dirty="0" smtClean="0"/>
              <a:t>Chance to learn new skills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60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Motivational Don’ts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120049" y="1765300"/>
            <a:ext cx="9951902" cy="4470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41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Group cohesiveness </a:t>
            </a:r>
            <a:r>
              <a:rPr lang="en-US" dirty="0" smtClean="0"/>
              <a:t>is the </a:t>
            </a:r>
            <a:r>
              <a:rPr lang="en-US" dirty="0"/>
              <a:t>attraction that members feel to the group and to </a:t>
            </a:r>
            <a:r>
              <a:rPr lang="en-US" dirty="0" smtClean="0"/>
              <a:t>other members of the group</a:t>
            </a:r>
          </a:p>
          <a:p>
            <a:r>
              <a:rPr lang="en-US" dirty="0"/>
              <a:t>It contributes more to productivity than do project members’ individual capabilities </a:t>
            </a:r>
            <a:r>
              <a:rPr lang="en-US" dirty="0" smtClean="0"/>
              <a:t>or experiences</a:t>
            </a:r>
          </a:p>
          <a:p>
            <a:r>
              <a:rPr lang="en-US" dirty="0" smtClean="0"/>
              <a:t>Defining the </a:t>
            </a:r>
            <a:r>
              <a:rPr lang="en-US" dirty="0"/>
              <a:t>roles on the project and holding team members </a:t>
            </a:r>
            <a:r>
              <a:rPr lang="en-US" dirty="0" smtClean="0"/>
              <a:t>accountable for </a:t>
            </a:r>
            <a:r>
              <a:rPr lang="en-US" dirty="0"/>
              <a:t>their tasks is a good way to begin mitigating potential conflict on a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Project charters can 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84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Conflict Avoidance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Clearly define plans for the project</a:t>
            </a:r>
          </a:p>
          <a:p>
            <a:r>
              <a:rPr lang="en-US" smtClean="0"/>
              <a:t>Make sure the team understands how the project is important to the organization</a:t>
            </a:r>
          </a:p>
          <a:p>
            <a:r>
              <a:rPr lang="en-US" smtClean="0"/>
              <a:t>Develop detailed operating procedures and communicate these to the team members</a:t>
            </a:r>
          </a:p>
          <a:p>
            <a:r>
              <a:rPr lang="en-US" smtClean="0"/>
              <a:t>Develop a project charter</a:t>
            </a:r>
          </a:p>
          <a:p>
            <a:r>
              <a:rPr lang="en-US" smtClean="0"/>
              <a:t>Develop schedule commitments ahead of time</a:t>
            </a:r>
          </a:p>
          <a:p>
            <a:r>
              <a:rPr lang="en-US" smtClean="0"/>
              <a:t>Forecast other priorities and their possible impact on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07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Coordinating Project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The act </a:t>
            </a:r>
            <a:r>
              <a:rPr lang="en-US" dirty="0"/>
              <a:t>of coordinating project activities </a:t>
            </a:r>
            <a:r>
              <a:rPr lang="en-US" dirty="0" smtClean="0"/>
              <a:t>continues throughout </a:t>
            </a:r>
            <a:r>
              <a:rPr lang="en-US" dirty="0"/>
              <a:t>the entire project until a system is </a:t>
            </a:r>
            <a:r>
              <a:rPr lang="en-US" dirty="0" smtClean="0"/>
              <a:t>delivered</a:t>
            </a:r>
          </a:p>
          <a:p>
            <a:r>
              <a:rPr lang="en-US" dirty="0" smtClean="0"/>
              <a:t>This step </a:t>
            </a:r>
            <a:r>
              <a:rPr lang="en-US" dirty="0"/>
              <a:t>includes putting </a:t>
            </a:r>
            <a:r>
              <a:rPr lang="en-US" dirty="0" smtClean="0"/>
              <a:t>efficient </a:t>
            </a:r>
            <a:r>
              <a:rPr lang="en-US" dirty="0"/>
              <a:t>development practices in place and mitigating risk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69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Computer- Aided Software Engineering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CASE is a category of software that automates all or part of the development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Some CASE </a:t>
            </a:r>
            <a:r>
              <a:rPr lang="en-US" dirty="0"/>
              <a:t>software packages are primarily used during the analysis phase to create integrated </a:t>
            </a:r>
            <a:r>
              <a:rPr lang="en-US" dirty="0" smtClean="0"/>
              <a:t>diagrams of </a:t>
            </a:r>
            <a:r>
              <a:rPr lang="en-US" dirty="0"/>
              <a:t>the system and to store information regarding the system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Upper CASE</a:t>
            </a:r>
          </a:p>
          <a:p>
            <a:r>
              <a:rPr lang="en-US" dirty="0" smtClean="0"/>
              <a:t>Other CASE </a:t>
            </a:r>
            <a:r>
              <a:rPr lang="en-US" dirty="0"/>
              <a:t>software packages are design- phase tools that create the diagrams and then </a:t>
            </a:r>
            <a:r>
              <a:rPr lang="en-US" dirty="0" smtClean="0"/>
              <a:t>generate code </a:t>
            </a:r>
            <a:r>
              <a:rPr lang="en-US" dirty="0"/>
              <a:t>for database tables and system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Lower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04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Benefits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Benefits…</a:t>
            </a:r>
          </a:p>
          <a:p>
            <a:pPr lvl="1"/>
            <a:r>
              <a:rPr lang="en-US" dirty="0" smtClean="0"/>
              <a:t>Tasks </a:t>
            </a:r>
            <a:r>
              <a:rPr lang="en-US" dirty="0"/>
              <a:t>are much faster to </a:t>
            </a:r>
            <a:r>
              <a:rPr lang="en-US" dirty="0" smtClean="0"/>
              <a:t>complete and alter</a:t>
            </a:r>
          </a:p>
          <a:p>
            <a:pPr lvl="1"/>
            <a:r>
              <a:rPr lang="en-US" dirty="0" smtClean="0"/>
              <a:t>Development information </a:t>
            </a:r>
            <a:r>
              <a:rPr lang="en-US" dirty="0"/>
              <a:t>is </a:t>
            </a:r>
            <a:r>
              <a:rPr lang="en-US" dirty="0" smtClean="0"/>
              <a:t>centralized</a:t>
            </a:r>
          </a:p>
          <a:p>
            <a:pPr lvl="1"/>
            <a:r>
              <a:rPr lang="en-US" dirty="0" smtClean="0"/>
              <a:t>Information is </a:t>
            </a:r>
            <a:r>
              <a:rPr lang="en-US" dirty="0"/>
              <a:t>illustrated through </a:t>
            </a:r>
            <a:r>
              <a:rPr lang="en-US" dirty="0" smtClean="0"/>
              <a:t>diagrams</a:t>
            </a:r>
            <a:endParaRPr lang="en-US" dirty="0"/>
          </a:p>
          <a:p>
            <a:pPr lvl="1"/>
            <a:r>
              <a:rPr lang="en-US" dirty="0" smtClean="0"/>
              <a:t>CASE </a:t>
            </a:r>
            <a:r>
              <a:rPr lang="en-US" dirty="0"/>
              <a:t>can reduce </a:t>
            </a:r>
            <a:r>
              <a:rPr lang="en-US" dirty="0" smtClean="0"/>
              <a:t>maintenance costs</a:t>
            </a:r>
          </a:p>
          <a:p>
            <a:pPr lvl="1"/>
            <a:r>
              <a:rPr lang="en-US" dirty="0" smtClean="0"/>
              <a:t>Improve software quality </a:t>
            </a:r>
            <a:r>
              <a:rPr lang="en-US" dirty="0"/>
              <a:t>and enforce </a:t>
            </a:r>
            <a:r>
              <a:rPr lang="en-US" dirty="0" smtClean="0"/>
              <a:t>discipline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/>
              <a:t>The advanced CASE tools are complex applications that require </a:t>
            </a:r>
            <a:r>
              <a:rPr lang="en-US" dirty="0" smtClean="0"/>
              <a:t>significant training and </a:t>
            </a:r>
            <a:r>
              <a:rPr lang="en-US" dirty="0"/>
              <a:t>experience to achieve real </a:t>
            </a:r>
            <a:r>
              <a:rPr lang="en-US" dirty="0" smtClean="0"/>
              <a:t>benefits</a:t>
            </a:r>
          </a:p>
          <a:p>
            <a:pPr lvl="1"/>
            <a:r>
              <a:rPr lang="en-US" dirty="0"/>
              <a:t>Often, CASE serves only as a </a:t>
            </a:r>
            <a:r>
              <a:rPr lang="en-US" dirty="0" smtClean="0"/>
              <a:t>glorified </a:t>
            </a:r>
            <a:r>
              <a:rPr lang="en-US" dirty="0"/>
              <a:t>diagramming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3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IT organizations tackle several important initiatives </a:t>
            </a:r>
            <a:r>
              <a:rPr lang="en-US" dirty="0" smtClean="0"/>
              <a:t>simultaneously</a:t>
            </a:r>
          </a:p>
          <a:p>
            <a:r>
              <a:rPr lang="en-US" dirty="0" smtClean="0"/>
              <a:t>These endeavors </a:t>
            </a:r>
            <a:r>
              <a:rPr lang="en-US" dirty="0"/>
              <a:t>are managed as a program by the IT steering </a:t>
            </a:r>
            <a:r>
              <a:rPr lang="en-US" dirty="0" smtClean="0"/>
              <a:t>committee</a:t>
            </a:r>
          </a:p>
          <a:p>
            <a:r>
              <a:rPr lang="en-US" dirty="0"/>
              <a:t>Investments in information systems projects today are evaluated in the context of an </a:t>
            </a:r>
            <a:r>
              <a:rPr lang="en-US" dirty="0" smtClean="0"/>
              <a:t>entire portfolio </a:t>
            </a:r>
            <a:r>
              <a:rPr lang="en-US" dirty="0"/>
              <a:t>of </a:t>
            </a:r>
            <a:r>
              <a:rPr lang="en-US" dirty="0" smtClean="0"/>
              <a:t>projects</a:t>
            </a:r>
          </a:p>
          <a:p>
            <a:r>
              <a:rPr lang="en-US" dirty="0"/>
              <a:t>Portfolio management takes into consideration the different kinds of projects that exist in </a:t>
            </a:r>
            <a:r>
              <a:rPr lang="en-US" dirty="0" smtClean="0"/>
              <a:t>an organization</a:t>
            </a:r>
          </a:p>
          <a:p>
            <a:r>
              <a:rPr lang="en-US" dirty="0"/>
              <a:t>A good project portfolio will have the most </a:t>
            </a:r>
            <a:r>
              <a:rPr lang="en-US" dirty="0" smtClean="0"/>
              <a:t>appropriate mix </a:t>
            </a:r>
            <a:r>
              <a:rPr lang="en-US" dirty="0"/>
              <a:t>of projects for the organization’s </a:t>
            </a:r>
            <a:r>
              <a:rPr lang="en-US" dirty="0" smtClean="0"/>
              <a:t>needs</a:t>
            </a:r>
          </a:p>
          <a:p>
            <a:r>
              <a:rPr lang="en-US" dirty="0"/>
              <a:t>The approval committee must be selective about where to allocate resources because </a:t>
            </a:r>
            <a:r>
              <a:rPr lang="en-US" dirty="0" smtClean="0"/>
              <a:t>the organization </a:t>
            </a:r>
            <a:r>
              <a:rPr lang="en-US" dirty="0"/>
              <a:t>has limited funds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5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 central component of any CASE tool is the CASE </a:t>
            </a:r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Also known </a:t>
            </a:r>
            <a:r>
              <a:rPr lang="en-US" dirty="0"/>
              <a:t>as </a:t>
            </a:r>
            <a:r>
              <a:rPr lang="en-US" dirty="0" smtClean="0"/>
              <a:t>the information </a:t>
            </a:r>
            <a:r>
              <a:rPr lang="en-US" dirty="0"/>
              <a:t>repository or data </a:t>
            </a:r>
            <a:r>
              <a:rPr lang="en-US" dirty="0" smtClean="0"/>
              <a:t>dictionary</a:t>
            </a:r>
          </a:p>
          <a:p>
            <a:r>
              <a:rPr lang="en-US" dirty="0" smtClean="0"/>
              <a:t>Stores the </a:t>
            </a:r>
            <a:r>
              <a:rPr lang="en-US" dirty="0"/>
              <a:t>diagrams and </a:t>
            </a:r>
            <a:r>
              <a:rPr lang="en-US" dirty="0" smtClean="0"/>
              <a:t>other project information</a:t>
            </a:r>
          </a:p>
          <a:p>
            <a:r>
              <a:rPr lang="en-US" dirty="0"/>
              <a:t>As the project evolves, project team members </a:t>
            </a:r>
            <a:r>
              <a:rPr lang="en-US" dirty="0" smtClean="0"/>
              <a:t>perform their </a:t>
            </a:r>
            <a:r>
              <a:rPr lang="en-US" dirty="0"/>
              <a:t>tasks by using CASE and have access to each project team member’s additions to the </a:t>
            </a:r>
            <a:r>
              <a:rPr lang="en-US" dirty="0" smtClean="0"/>
              <a:t>CASE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01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Standards are created to ensure that team members are performing tasks in the same way </a:t>
            </a:r>
            <a:r>
              <a:rPr lang="en-US" dirty="0" smtClean="0"/>
              <a:t>and following </a:t>
            </a:r>
            <a:r>
              <a:rPr lang="en-US" dirty="0"/>
              <a:t>the same </a:t>
            </a:r>
            <a:r>
              <a:rPr lang="en-US" dirty="0" smtClean="0"/>
              <a:t>procedures</a:t>
            </a:r>
          </a:p>
          <a:p>
            <a:r>
              <a:rPr lang="en-US" dirty="0"/>
              <a:t>Standards can range from formal rules for naming files to </a:t>
            </a:r>
            <a:r>
              <a:rPr lang="en-US" dirty="0" smtClean="0"/>
              <a:t>forms that </a:t>
            </a:r>
            <a:r>
              <a:rPr lang="en-US" dirty="0"/>
              <a:t>must be completed when goals are reached to programming </a:t>
            </a:r>
            <a:r>
              <a:rPr lang="en-US" dirty="0" smtClean="0"/>
              <a:t>guidelines</a:t>
            </a:r>
          </a:p>
          <a:p>
            <a:r>
              <a:rPr lang="en-US" dirty="0"/>
              <a:t>Standards work best when they are created at the beginning of the project and well </a:t>
            </a:r>
            <a:r>
              <a:rPr lang="en-US" dirty="0" smtClean="0"/>
              <a:t>communicated to </a:t>
            </a:r>
            <a:r>
              <a:rPr lang="en-US" dirty="0"/>
              <a:t>the entire project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23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Sampling of Project Standards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409191126"/>
              </p:ext>
            </p:extLst>
          </p:nvPr>
        </p:nvGraphicFramePr>
        <p:xfrm>
          <a:off x="406400" y="1752600"/>
          <a:ext cx="113792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858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Types of Standards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The date and project name should appear as a header on all documentation.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All margins should be set to 1 inch.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All deliverables should be added to the project folder and recorded in its table of contents.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All modules of code should include a header that lists the programmer, last date of update, and a short description of the purpose of the code.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Indentation should be used to indicate loops, if-then-else statements, and case statements.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On average, every program should include one line of comments for every five lines of code.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Record actual task progress in the work plan every Monday morning by 10 A.M.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Report to project update meeting on Fridays at 3:30 P.M.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All changes to a requirements document must be approved by the project manager.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08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Sampling of Project Standards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916483118"/>
              </p:ext>
            </p:extLst>
          </p:nvPr>
        </p:nvGraphicFramePr>
        <p:xfrm>
          <a:off x="406400" y="1752600"/>
          <a:ext cx="113792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858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Types of Standards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 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Name of the program to be created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Description of the program ’ s purpose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Special calculations that need to be computed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Business rules that must be incorporated into the program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Pseudocode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Due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Labels will appear in boldface text, left- justified, and followed by a colon.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The tab order of the screen will move from top left to bottom right.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Hot keys will be provided for all updatable fields.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588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Another technique that project teams put in place during the planning phase is good </a:t>
            </a:r>
            <a:r>
              <a:rPr lang="en-US" dirty="0" smtClean="0"/>
              <a:t>documentation</a:t>
            </a:r>
          </a:p>
          <a:p>
            <a:r>
              <a:rPr lang="en-US" dirty="0"/>
              <a:t>Often, the </a:t>
            </a:r>
            <a:r>
              <a:rPr lang="en-US" dirty="0" smtClean="0"/>
              <a:t>documentation is </a:t>
            </a:r>
            <a:r>
              <a:rPr lang="en-US" dirty="0"/>
              <a:t>stored on a file server available to the entire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Project binder</a:t>
            </a:r>
          </a:p>
          <a:p>
            <a:r>
              <a:rPr lang="en-US" dirty="0">
                <a:latin typeface="TimesLTStd-Roman"/>
              </a:rPr>
              <a:t>A simple way to set up your documentation is to create a folder hierarchy and use </a:t>
            </a:r>
            <a:r>
              <a:rPr lang="en-US" dirty="0" smtClean="0">
                <a:latin typeface="TimesLTStd-Roman"/>
              </a:rPr>
              <a:t>subfolders to </a:t>
            </a:r>
            <a:r>
              <a:rPr lang="en-US" dirty="0">
                <a:latin typeface="TimesLTStd-Roman"/>
              </a:rPr>
              <a:t>separate content according to the major phases of the </a:t>
            </a:r>
            <a:r>
              <a:rPr lang="en-US" dirty="0" smtClean="0">
                <a:latin typeface="TimesLTStd-Roman"/>
              </a:rPr>
              <a:t>project</a:t>
            </a:r>
            <a:endParaRPr lang="en-US" dirty="0">
              <a:latin typeface="TimesLTStd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79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and Controlling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 science </a:t>
            </a:r>
            <a:r>
              <a:rPr lang="en-US" dirty="0" smtClean="0"/>
              <a:t>of </a:t>
            </a:r>
            <a:r>
              <a:rPr lang="en-US" dirty="0"/>
              <a:t>project management is in making </a:t>
            </a:r>
            <a:r>
              <a:rPr lang="en-US" dirty="0" smtClean="0"/>
              <a:t>trade-offs among </a:t>
            </a:r>
            <a:r>
              <a:rPr lang="en-US" dirty="0"/>
              <a:t>three </a:t>
            </a:r>
            <a:r>
              <a:rPr lang="en-US" dirty="0" smtClean="0"/>
              <a:t>important concepts: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The size </a:t>
            </a:r>
            <a:r>
              <a:rPr lang="en-US" dirty="0"/>
              <a:t>of the system (in terms of what it </a:t>
            </a:r>
            <a:r>
              <a:rPr lang="en-US" dirty="0" smtClean="0"/>
              <a:t>does)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The time </a:t>
            </a:r>
            <a:r>
              <a:rPr lang="en-US" dirty="0"/>
              <a:t>to complete the </a:t>
            </a:r>
            <a:r>
              <a:rPr lang="en-US" dirty="0" smtClean="0"/>
              <a:t>project (</a:t>
            </a:r>
            <a:r>
              <a:rPr lang="en-US" dirty="0"/>
              <a:t>when the project will be </a:t>
            </a:r>
            <a:r>
              <a:rPr lang="en-US" dirty="0" smtClean="0"/>
              <a:t>finished)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 smtClean="0"/>
              <a:t>The cost </a:t>
            </a:r>
            <a:r>
              <a:rPr lang="en-US" dirty="0"/>
              <a:t>of the </a:t>
            </a:r>
            <a:r>
              <a:rPr lang="en-US" dirty="0" smtClean="0"/>
              <a:t>project</a:t>
            </a:r>
          </a:p>
          <a:p>
            <a:r>
              <a:rPr lang="en-US" dirty="0"/>
              <a:t>The project manager must </a:t>
            </a:r>
            <a:r>
              <a:rPr lang="en-US" dirty="0" smtClean="0"/>
              <a:t>work with </a:t>
            </a:r>
            <a:r>
              <a:rPr lang="en-US" dirty="0"/>
              <a:t>the project sponsor to shift these </a:t>
            </a:r>
            <a:r>
              <a:rPr lang="en-US" dirty="0" smtClean="0"/>
              <a:t>appropriately </a:t>
            </a:r>
            <a:r>
              <a:rPr lang="en-US" dirty="0"/>
              <a:t>as the project </a:t>
            </a:r>
            <a:r>
              <a:rPr lang="en-US" dirty="0" smtClean="0"/>
              <a:t>progresses</a:t>
            </a:r>
          </a:p>
          <a:p>
            <a:r>
              <a:rPr lang="en-US" dirty="0"/>
              <a:t>Once the project begins, the project manager monitors the progress of the team on the </a:t>
            </a:r>
            <a:r>
              <a:rPr lang="en-US" dirty="0" smtClean="0"/>
              <a:t>project tasks </a:t>
            </a:r>
            <a:r>
              <a:rPr lang="en-US" dirty="0"/>
              <a:t>as the project team members make periodic status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024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Even projects with high-quality estimates will need refinement</a:t>
            </a:r>
          </a:p>
          <a:p>
            <a:r>
              <a:rPr lang="en-US" dirty="0" smtClean="0"/>
              <a:t>Project managers must adjust estimated time throughout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84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Estimates Require Refinement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449455147"/>
              </p:ext>
            </p:extLst>
          </p:nvPr>
        </p:nvGraphicFramePr>
        <p:xfrm>
          <a:off x="406400" y="1752600"/>
          <a:ext cx="113792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  <a:gridCol w="2844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Phase</a:t>
                      </a:r>
                      <a:endParaRPr lang="en-IN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Deliverable</a:t>
                      </a:r>
                      <a:endParaRPr lang="en-IN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Typical Margins of Error for Well-Prepared Estimate Cost (%)</a:t>
                      </a:r>
                      <a:endParaRPr lang="en-IN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Typical Margins of Error for Well-Prepared Estimate Schedule Time (%)</a:t>
                      </a:r>
                      <a:endParaRPr lang="en-IN" b="1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Planning phase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request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plan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phase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proposal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phase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specifications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65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Beware of scope creep</a:t>
            </a:r>
          </a:p>
          <a:p>
            <a:r>
              <a:rPr lang="en-US" dirty="0" smtClean="0"/>
              <a:t>Implement </a:t>
            </a:r>
            <a:r>
              <a:rPr lang="en-US" dirty="0"/>
              <a:t>formal change approval process</a:t>
            </a:r>
          </a:p>
          <a:p>
            <a:r>
              <a:rPr lang="en-US" dirty="0"/>
              <a:t>Defer additional requirements as future system </a:t>
            </a:r>
            <a:r>
              <a:rPr lang="en-US" dirty="0" smtClean="0"/>
              <a:t>enhancements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45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Timeboxing sets a fixed deadline for a project and delivers the system by that deadline no matter what, even if functionality needs to be </a:t>
            </a:r>
            <a:r>
              <a:rPr lang="en-US" dirty="0" smtClean="0"/>
              <a:t>reduced</a:t>
            </a:r>
            <a:endParaRPr lang="en-US" dirty="0"/>
          </a:p>
          <a:p>
            <a:r>
              <a:rPr lang="en-US" dirty="0" smtClean="0"/>
              <a:t>Time estimating techniques may reveal that the project requires more time than we have available</a:t>
            </a:r>
          </a:p>
          <a:p>
            <a:pPr lvl="0"/>
            <a:r>
              <a:rPr lang="en-US" dirty="0" smtClean="0"/>
              <a:t>Timeboxing helps in these situations</a:t>
            </a:r>
          </a:p>
          <a:p>
            <a:pPr lvl="1"/>
            <a:r>
              <a:rPr lang="en-US" dirty="0" smtClean="0"/>
              <a:t>Set a tight but realistic deadline. Identify core, essential functional requirements</a:t>
            </a:r>
          </a:p>
          <a:p>
            <a:pPr lvl="1"/>
            <a:r>
              <a:rPr lang="en-US" dirty="0" smtClean="0"/>
              <a:t>Team limits its focus just to essential functions</a:t>
            </a:r>
          </a:p>
          <a:p>
            <a:pPr lvl="1"/>
            <a:r>
              <a:rPr lang="en-US" dirty="0" smtClean="0"/>
              <a:t>High quality is stressed</a:t>
            </a:r>
          </a:p>
          <a:p>
            <a:pPr lvl="1"/>
            <a:r>
              <a:rPr lang="en-US" dirty="0" smtClean="0"/>
              <a:t>Other functions will be added later</a:t>
            </a:r>
          </a:p>
          <a:p>
            <a:pPr lvl="1"/>
            <a:r>
              <a:rPr lang="en-US" dirty="0" smtClean="0"/>
              <a:t>Repeat to add refinements and enhancements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6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Classify Projects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145436" y="2038350"/>
            <a:ext cx="9901127" cy="3924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1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Timeboxing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the date for system </a:t>
            </a:r>
            <a:r>
              <a:rPr lang="en-US" dirty="0" smtClean="0"/>
              <a:t>delivery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Prioritize </a:t>
            </a:r>
            <a:r>
              <a:rPr lang="en-US" dirty="0"/>
              <a:t>the functionality that needs to be included in the </a:t>
            </a:r>
            <a:r>
              <a:rPr lang="en-US" dirty="0" smtClean="0"/>
              <a:t>system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</a:t>
            </a:r>
            <a:r>
              <a:rPr lang="en-US" dirty="0"/>
              <a:t>the core of the system (the functionality ranked as most important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Postpone </a:t>
            </a:r>
            <a:r>
              <a:rPr lang="en-US" dirty="0"/>
              <a:t>functionality that cannot be provided within the time </a:t>
            </a:r>
            <a:r>
              <a:rPr lang="en-US" dirty="0" smtClean="0"/>
              <a:t>frame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Deliver </a:t>
            </a:r>
            <a:r>
              <a:rPr lang="en-US" dirty="0"/>
              <a:t>the system with core </a:t>
            </a:r>
            <a:r>
              <a:rPr lang="en-US" dirty="0" smtClean="0"/>
              <a:t>functionality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</a:t>
            </a:r>
            <a:r>
              <a:rPr lang="en-US" dirty="0"/>
              <a:t>steps 3 through 5, to add refinements and </a:t>
            </a:r>
            <a:r>
              <a:rPr lang="en-US" dirty="0" smtClean="0"/>
              <a:t>enhancements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05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 i="1" dirty="0" smtClean="0"/>
              <a:t>Risk management </a:t>
            </a:r>
            <a:r>
              <a:rPr lang="en-US" dirty="0" smtClean="0"/>
              <a:t>is </a:t>
            </a:r>
            <a:r>
              <a:rPr lang="en-US" dirty="0"/>
              <a:t>the process of assessing </a:t>
            </a:r>
            <a:r>
              <a:rPr lang="en-US" dirty="0" smtClean="0"/>
              <a:t>and addressing </a:t>
            </a:r>
            <a:r>
              <a:rPr lang="en-US" dirty="0"/>
              <a:t>the risks that are associated with developing a </a:t>
            </a:r>
            <a:r>
              <a:rPr lang="en-US" dirty="0" smtClean="0"/>
              <a:t>project</a:t>
            </a:r>
          </a:p>
          <a:p>
            <a:r>
              <a:rPr lang="en-US" dirty="0"/>
              <a:t>Typically, project teams create a risk assessment, or a document that tracks </a:t>
            </a:r>
            <a:r>
              <a:rPr lang="en-US" dirty="0" smtClean="0"/>
              <a:t>potential risks </a:t>
            </a:r>
            <a:r>
              <a:rPr lang="en-US" dirty="0"/>
              <a:t>along with an evaluation of the likelihood of the risk and its potential impact on </a:t>
            </a:r>
            <a:r>
              <a:rPr lang="en-US" dirty="0" smtClean="0"/>
              <a:t>the project</a:t>
            </a:r>
          </a:p>
          <a:p>
            <a:r>
              <a:rPr lang="en-US" dirty="0"/>
              <a:t>Most project managers keep abreast of potential risks, even prioritizing them according to </a:t>
            </a:r>
            <a:r>
              <a:rPr lang="en-US" dirty="0" smtClean="0"/>
              <a:t>their magnitude </a:t>
            </a:r>
            <a:r>
              <a:rPr lang="en-US" dirty="0"/>
              <a:t>and </a:t>
            </a:r>
            <a:r>
              <a:rPr lang="en-US" dirty="0" smtClean="0"/>
              <a:t>importance</a:t>
            </a:r>
          </a:p>
          <a:p>
            <a:r>
              <a:rPr lang="en-US" dirty="0"/>
              <a:t>Over time, the list of risks will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757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</a:t>
            </a:r>
            <a:r>
              <a:rPr lang="en-US" dirty="0"/>
              <a:t>how the practice of project portfolio management </a:t>
            </a:r>
            <a:r>
              <a:rPr lang="en-US" dirty="0" smtClean="0"/>
              <a:t>may influence </a:t>
            </a:r>
            <a:r>
              <a:rPr lang="en-US" dirty="0"/>
              <a:t>the selection of IS projects.</a:t>
            </a:r>
          </a:p>
          <a:p>
            <a:r>
              <a:rPr lang="en-US" dirty="0" smtClean="0"/>
              <a:t>Discuss </a:t>
            </a:r>
            <a:r>
              <a:rPr lang="en-US" dirty="0"/>
              <a:t>the skills needed to be a successful systems analyst.</a:t>
            </a:r>
          </a:p>
          <a:p>
            <a:r>
              <a:rPr lang="en-US" dirty="0" smtClean="0"/>
              <a:t>List </a:t>
            </a:r>
            <a:r>
              <a:rPr lang="en-US" dirty="0"/>
              <a:t>and explain the project characteristics that affect the </a:t>
            </a:r>
            <a:r>
              <a:rPr lang="en-US" dirty="0" smtClean="0"/>
              <a:t>selection of </a:t>
            </a:r>
            <a:r>
              <a:rPr lang="en-US" dirty="0"/>
              <a:t>a project methodology.</a:t>
            </a:r>
          </a:p>
          <a:p>
            <a:r>
              <a:rPr lang="en-US" dirty="0" smtClean="0"/>
              <a:t>List </a:t>
            </a:r>
            <a:r>
              <a:rPr lang="en-US" dirty="0"/>
              <a:t>and explain three methodologies that are based on </a:t>
            </a:r>
            <a:r>
              <a:rPr lang="en-US" dirty="0" smtClean="0"/>
              <a:t>the waterfall </a:t>
            </a:r>
            <a:r>
              <a:rPr lang="en-US" dirty="0"/>
              <a:t>concept.</a:t>
            </a:r>
          </a:p>
          <a:p>
            <a:r>
              <a:rPr lang="en-US" dirty="0" smtClean="0"/>
              <a:t>List </a:t>
            </a:r>
            <a:r>
              <a:rPr lang="en-US" dirty="0"/>
              <a:t>and explain three methodologies that are based on RAD.</a:t>
            </a:r>
          </a:p>
          <a:p>
            <a:r>
              <a:rPr lang="en-US" dirty="0" smtClean="0"/>
              <a:t>Explain </a:t>
            </a:r>
            <a:r>
              <a:rPr lang="en-US" dirty="0"/>
              <a:t>the XP Agile methodology.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67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Review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each methodology included in the chapter, summarize </a:t>
            </a:r>
            <a:r>
              <a:rPr lang="en-US" dirty="0" smtClean="0"/>
              <a:t>the project </a:t>
            </a:r>
            <a:r>
              <a:rPr lang="en-US" dirty="0"/>
              <a:t>characteristics that make that methodology the </a:t>
            </a:r>
            <a:r>
              <a:rPr lang="en-US" dirty="0" smtClean="0"/>
              <a:t>best choice </a:t>
            </a:r>
            <a:r>
              <a:rPr lang="en-US" dirty="0"/>
              <a:t>and the poorest choice. Explain why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Discuss </a:t>
            </a:r>
            <a:r>
              <a:rPr lang="en-US" dirty="0"/>
              <a:t>the three main tasks involved when staffing a project.</a:t>
            </a:r>
          </a:p>
          <a:p>
            <a:r>
              <a:rPr lang="en-US" dirty="0" smtClean="0"/>
              <a:t>Describe </a:t>
            </a:r>
            <a:r>
              <a:rPr lang="en-US" dirty="0"/>
              <a:t>various ways to influence the motivation of </a:t>
            </a:r>
            <a:r>
              <a:rPr lang="en-US" dirty="0" smtClean="0"/>
              <a:t>project team </a:t>
            </a:r>
            <a:r>
              <a:rPr lang="en-US" dirty="0"/>
              <a:t>members.</a:t>
            </a:r>
          </a:p>
          <a:p>
            <a:r>
              <a:rPr lang="en-US" dirty="0" smtClean="0"/>
              <a:t>Explain </a:t>
            </a:r>
            <a:r>
              <a:rPr lang="en-US" dirty="0"/>
              <a:t>the purpose and content of a project charter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Describe </a:t>
            </a:r>
            <a:r>
              <a:rPr lang="en-US" dirty="0"/>
              <a:t>the role of CASE tools in coordinating the project.</a:t>
            </a:r>
          </a:p>
          <a:p>
            <a:r>
              <a:rPr lang="en-US" dirty="0" smtClean="0"/>
              <a:t>Describe </a:t>
            </a:r>
            <a:r>
              <a:rPr lang="en-US" dirty="0"/>
              <a:t>the value of standards to the project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17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Review </a:t>
            </a:r>
            <a:r>
              <a:rPr lang="en-US" sz="2000" dirty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Discuss </a:t>
            </a:r>
            <a:r>
              <a:rPr lang="en-US" dirty="0"/>
              <a:t>the project manager’s balancing act involving size</a:t>
            </a:r>
            <a:r>
              <a:rPr lang="en-US" dirty="0" smtClean="0"/>
              <a:t>, time</a:t>
            </a:r>
            <a:r>
              <a:rPr lang="en-US" dirty="0"/>
              <a:t>, and cost.</a:t>
            </a:r>
          </a:p>
          <a:p>
            <a:r>
              <a:rPr lang="en-US" dirty="0" smtClean="0"/>
              <a:t>Describe </a:t>
            </a:r>
            <a:r>
              <a:rPr lang="en-US" dirty="0"/>
              <a:t>how scope creep affects a project.</a:t>
            </a:r>
          </a:p>
          <a:p>
            <a:r>
              <a:rPr lang="en-US" dirty="0" smtClean="0"/>
              <a:t>Discuss </a:t>
            </a:r>
            <a:r>
              <a:rPr lang="en-US" dirty="0"/>
              <a:t>the technique of </a:t>
            </a:r>
            <a:r>
              <a:rPr lang="en-US" dirty="0" err="1"/>
              <a:t>timeboxing</a:t>
            </a:r>
            <a:r>
              <a:rPr lang="en-US" dirty="0"/>
              <a:t> and how it affects </a:t>
            </a:r>
            <a:r>
              <a:rPr lang="en-US" dirty="0" smtClean="0"/>
              <a:t>a project </a:t>
            </a:r>
            <a:r>
              <a:rPr lang="en-US" dirty="0"/>
              <a:t>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849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 numCol="4">
            <a:normAutofit fontScale="77500" lnSpcReduction="20000"/>
          </a:bodyPr>
          <a:lstStyle/>
          <a:p>
            <a:r>
              <a:rPr lang="en-US" dirty="0"/>
              <a:t>Agile development</a:t>
            </a:r>
          </a:p>
          <a:p>
            <a:r>
              <a:rPr lang="en-US" dirty="0"/>
              <a:t>CASE repository</a:t>
            </a:r>
          </a:p>
          <a:p>
            <a:r>
              <a:rPr lang="en-US" dirty="0"/>
              <a:t>Chief information</a:t>
            </a:r>
          </a:p>
          <a:p>
            <a:r>
              <a:rPr lang="en-US" dirty="0"/>
              <a:t>officers (CIOs)</a:t>
            </a:r>
          </a:p>
          <a:p>
            <a:r>
              <a:rPr lang="en-US" dirty="0"/>
              <a:t>Computer-aided</a:t>
            </a:r>
          </a:p>
          <a:p>
            <a:r>
              <a:rPr lang="en-US" dirty="0"/>
              <a:t>software</a:t>
            </a:r>
          </a:p>
          <a:p>
            <a:r>
              <a:rPr lang="en-US" dirty="0"/>
              <a:t>engineering (CASE)</a:t>
            </a:r>
          </a:p>
          <a:p>
            <a:r>
              <a:rPr lang="en-US" dirty="0"/>
              <a:t>Design prototype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Feature creep</a:t>
            </a:r>
          </a:p>
          <a:p>
            <a:r>
              <a:rPr lang="en-US" dirty="0"/>
              <a:t>Functional lead</a:t>
            </a:r>
          </a:p>
          <a:p>
            <a:r>
              <a:rPr lang="en-US" dirty="0"/>
              <a:t>Group cohesiveness</a:t>
            </a:r>
          </a:p>
          <a:p>
            <a:r>
              <a:rPr lang="en-US" dirty="0"/>
              <a:t>Integrated CASE</a:t>
            </a:r>
          </a:p>
          <a:p>
            <a:r>
              <a:rPr lang="en-US" dirty="0"/>
              <a:t>Interpersonal skills</a:t>
            </a:r>
          </a:p>
          <a:p>
            <a:r>
              <a:rPr lang="en-US" dirty="0"/>
              <a:t>Iterative development</a:t>
            </a:r>
          </a:p>
          <a:p>
            <a:r>
              <a:rPr lang="en-US" dirty="0"/>
              <a:t>Lower CASE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Parallel development</a:t>
            </a:r>
          </a:p>
          <a:p>
            <a:r>
              <a:rPr lang="en-US" dirty="0"/>
              <a:t>Project binder</a:t>
            </a:r>
          </a:p>
          <a:p>
            <a:r>
              <a:rPr lang="en-US" dirty="0"/>
              <a:t>Project management</a:t>
            </a:r>
          </a:p>
          <a:p>
            <a:r>
              <a:rPr lang="en-US" dirty="0"/>
              <a:t>Project </a:t>
            </a:r>
            <a:r>
              <a:rPr lang="en-US" dirty="0" smtClean="0"/>
              <a:t>manager</a:t>
            </a:r>
          </a:p>
          <a:p>
            <a:endParaRPr lang="en-US" dirty="0"/>
          </a:p>
          <a:p>
            <a:r>
              <a:rPr lang="en-US" dirty="0"/>
              <a:t>Project </a:t>
            </a:r>
            <a:r>
              <a:rPr lang="en-US" dirty="0" smtClean="0"/>
              <a:t>portfolio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Rapid </a:t>
            </a:r>
            <a:r>
              <a:rPr lang="en-US" dirty="0"/>
              <a:t>application</a:t>
            </a:r>
          </a:p>
          <a:p>
            <a:r>
              <a:rPr lang="en-US" dirty="0"/>
              <a:t>development (RAD)</a:t>
            </a:r>
          </a:p>
          <a:p>
            <a:r>
              <a:rPr lang="en-US" dirty="0"/>
              <a:t>Reporting structure</a:t>
            </a:r>
          </a:p>
          <a:p>
            <a:r>
              <a:rPr lang="en-US" dirty="0"/>
              <a:t>Risk assessment</a:t>
            </a:r>
          </a:p>
          <a:p>
            <a:r>
              <a:rPr lang="en-US" dirty="0"/>
              <a:t>Risk management</a:t>
            </a:r>
          </a:p>
          <a:p>
            <a:r>
              <a:rPr lang="en-US" dirty="0"/>
              <a:t>Scope creep</a:t>
            </a:r>
          </a:p>
          <a:p>
            <a:r>
              <a:rPr lang="en-US" dirty="0"/>
              <a:t>Staffing plan</a:t>
            </a:r>
          </a:p>
          <a:p>
            <a:r>
              <a:rPr lang="en-US" dirty="0"/>
              <a:t>Standards</a:t>
            </a:r>
          </a:p>
          <a:p>
            <a:r>
              <a:rPr lang="en-US" dirty="0"/>
              <a:t>System prototyping</a:t>
            </a:r>
          </a:p>
          <a:p>
            <a:r>
              <a:rPr lang="en-US" dirty="0"/>
              <a:t>Technical lead</a:t>
            </a:r>
          </a:p>
          <a:p>
            <a:r>
              <a:rPr lang="en-US" dirty="0"/>
              <a:t>Technical skills</a:t>
            </a:r>
          </a:p>
          <a:p>
            <a:r>
              <a:rPr lang="en-US" dirty="0"/>
              <a:t>Throwaway prototyping</a:t>
            </a:r>
          </a:p>
          <a:p>
            <a:r>
              <a:rPr lang="en-US" dirty="0"/>
              <a:t>Timeboxing</a:t>
            </a:r>
          </a:p>
          <a:p>
            <a:r>
              <a:rPr lang="en-US" dirty="0"/>
              <a:t>Trade-offs</a:t>
            </a:r>
          </a:p>
          <a:p>
            <a:r>
              <a:rPr lang="en-US" dirty="0"/>
              <a:t>Upper CASE</a:t>
            </a:r>
          </a:p>
          <a:p>
            <a:r>
              <a:rPr lang="en-US" dirty="0"/>
              <a:t>Versions</a:t>
            </a:r>
          </a:p>
          <a:p>
            <a:r>
              <a:rPr lang="en-US" dirty="0"/>
              <a:t>V-model</a:t>
            </a:r>
          </a:p>
          <a:p>
            <a:r>
              <a:rPr lang="en-US" dirty="0"/>
              <a:t>Waterfall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5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Selection Issues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Project portfolio perspective – how does the project fit within the entire portfolio of </a:t>
            </a:r>
            <a:r>
              <a:rPr lang="en-US" dirty="0" smtClean="0"/>
              <a:t>projects</a:t>
            </a:r>
            <a:endParaRPr lang="en-US" dirty="0"/>
          </a:p>
          <a:p>
            <a:r>
              <a:rPr lang="en-US" dirty="0"/>
              <a:t>Trade-offs needed: select projects to form a balanced project portfolio</a:t>
            </a:r>
          </a:p>
          <a:p>
            <a:r>
              <a:rPr lang="en-US" dirty="0"/>
              <a:t>Viable projects may be rejected or deferred due to project portfolio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5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Projects are launched after being selected by the approval </a:t>
            </a:r>
            <a:r>
              <a:rPr lang="en-US" dirty="0" smtClean="0"/>
              <a:t>committee</a:t>
            </a:r>
          </a:p>
          <a:p>
            <a:r>
              <a:rPr lang="en-US" dirty="0"/>
              <a:t>The project manager </a:t>
            </a:r>
            <a:r>
              <a:rPr lang="en-US" dirty="0" smtClean="0"/>
              <a:t>then follows </a:t>
            </a:r>
            <a:r>
              <a:rPr lang="en-US" dirty="0"/>
              <a:t>a set of project management </a:t>
            </a:r>
            <a:r>
              <a:rPr lang="en-US" dirty="0" smtClean="0"/>
              <a:t>guidelines </a:t>
            </a:r>
            <a:r>
              <a:rPr lang="en-US" dirty="0"/>
              <a:t>as </a:t>
            </a:r>
            <a:r>
              <a:rPr lang="en-US" dirty="0" smtClean="0"/>
              <a:t>they organizes</a:t>
            </a:r>
            <a:r>
              <a:rPr lang="en-US" dirty="0"/>
              <a:t>, guides, and directs the project from inception to </a:t>
            </a:r>
            <a:r>
              <a:rPr lang="en-US" dirty="0" smtClean="0"/>
              <a:t>completion</a:t>
            </a:r>
          </a:p>
          <a:p>
            <a:pPr lvl="1"/>
            <a:r>
              <a:rPr lang="en-US" dirty="0" smtClean="0"/>
              <a:t>Sometimes referred </a:t>
            </a:r>
            <a:r>
              <a:rPr lang="en-US" dirty="0"/>
              <a:t>to as the project management life </a:t>
            </a:r>
            <a:r>
              <a:rPr lang="en-US" dirty="0" smtClean="0"/>
              <a:t>cycle</a:t>
            </a:r>
          </a:p>
          <a:p>
            <a:r>
              <a:rPr lang="en-US" dirty="0"/>
              <a:t>The project manager must make myriad decisions regarding the project, including </a:t>
            </a:r>
            <a:r>
              <a:rPr lang="en-US" dirty="0" smtClean="0"/>
              <a:t>determining the </a:t>
            </a:r>
            <a:r>
              <a:rPr lang="en-US" dirty="0"/>
              <a:t>best project methodology, determining a staffing plan, and establishing </a:t>
            </a:r>
            <a:r>
              <a:rPr lang="en-US" dirty="0" smtClean="0"/>
              <a:t>mechanisms to </a:t>
            </a:r>
            <a:r>
              <a:rPr lang="en-US" dirty="0"/>
              <a:t>coordinate and control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0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The SDLC </a:t>
            </a:r>
            <a:r>
              <a:rPr lang="en-US" dirty="0"/>
              <a:t>provides the foundation for the processes used </a:t>
            </a:r>
            <a:r>
              <a:rPr lang="en-US" dirty="0" smtClean="0"/>
              <a:t>to develop </a:t>
            </a:r>
            <a:r>
              <a:rPr lang="en-US" dirty="0"/>
              <a:t>an information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A </a:t>
            </a:r>
            <a:r>
              <a:rPr lang="en-US" b="1" i="1" dirty="0"/>
              <a:t>methodology</a:t>
            </a:r>
            <a:r>
              <a:rPr lang="en-US" dirty="0"/>
              <a:t> is </a:t>
            </a:r>
            <a:r>
              <a:rPr lang="en-US" dirty="0" smtClean="0"/>
              <a:t>a </a:t>
            </a:r>
            <a:r>
              <a:rPr lang="en-US" dirty="0"/>
              <a:t>formalized approach to implementing </a:t>
            </a:r>
            <a:r>
              <a:rPr lang="en-US" dirty="0" smtClean="0"/>
              <a:t>the SDLC</a:t>
            </a:r>
          </a:p>
          <a:p>
            <a:r>
              <a:rPr lang="en-US" dirty="0"/>
              <a:t>There are many different </a:t>
            </a:r>
            <a:r>
              <a:rPr lang="en-US" dirty="0" smtClean="0"/>
              <a:t>systems development </a:t>
            </a:r>
            <a:r>
              <a:rPr lang="en-US" dirty="0"/>
              <a:t>methodologies, and they vary in terms of the progression that is followed </a:t>
            </a:r>
            <a:r>
              <a:rPr lang="en-US" dirty="0" smtClean="0"/>
              <a:t>through the </a:t>
            </a:r>
            <a:r>
              <a:rPr lang="en-US" dirty="0"/>
              <a:t>phases of the SDLC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1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Characteristics that will Affect the Methodology Selection Decision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85577575"/>
              </p:ext>
            </p:extLst>
          </p:nvPr>
        </p:nvGraphicFramePr>
        <p:xfrm>
          <a:off x="406400" y="1752600"/>
          <a:ext cx="113792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0"/>
                <a:gridCol w="789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Characteristic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Clarity of User Requirements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 well do the users and analysts understand the functions and capabilities needed from the new system?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Familiarity with Technology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 much experience does the project team have with the technology that will be used?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System Complexity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 much complexity is anticipated in the new system? Does the new system include a wide array of features? Will the system have to integrate with many existing systems?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System Reliability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Will this system need to be highly reliable or is some downtime tolerable?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 Time Schedules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 the project time frame tight?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Schedule Visibility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Are the project sponsors, users, or organizational managers anxious to see progress?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7B19427-F580-D146-B60E-4CADEE7549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34069"/>
      </p:ext>
    </p:extLst>
  </p:cSld>
  <p:clrMapOvr>
    <a:masterClrMapping/>
  </p:clrMapOvr>
</p:sld>
</file>

<file path=ppt/theme/theme1.xml><?xml version="1.0" encoding="utf-8"?>
<a:theme xmlns:a="http://schemas.openxmlformats.org/drawingml/2006/main" name="Open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ADB653A1-22A9-4BD0-B2B5-00B2E53CA889}"/>
    </a:ext>
  </a:extLst>
</a:theme>
</file>

<file path=ppt/theme/theme2.xml><?xml version="1.0" encoding="utf-8"?>
<a:theme xmlns:a="http://schemas.openxmlformats.org/drawingml/2006/main" name="Chapter Outline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25467C8E-E53C-4AD9-A914-F685BED9852C}"/>
    </a:ext>
  </a:extLst>
</a:theme>
</file>

<file path=ppt/theme/theme3.xml><?xml version="1.0" encoding="utf-8"?>
<a:theme xmlns:a="http://schemas.openxmlformats.org/drawingml/2006/main" name="Learning Objectives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895C9AC-D919-427F-9B86-94C36E44A5AC}"/>
    </a:ext>
  </a:extLst>
</a:theme>
</file>

<file path=ppt/theme/theme4.xml><?xml version="1.0" encoding="utf-8"?>
<a:theme xmlns:a="http://schemas.openxmlformats.org/drawingml/2006/main" name="Concept Check Ques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DF06AF5-28F1-4349-ABBF-0F854C7FF2AB}"/>
    </a:ext>
  </a:extLst>
</a:theme>
</file>

<file path=ppt/theme/theme5.xml><?xml version="1.0" encoding="utf-8"?>
<a:theme xmlns:a="http://schemas.openxmlformats.org/drawingml/2006/main" name="Key Term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DCC268CD-8C3E-414C-B079-8C7CF400294A}"/>
    </a:ext>
  </a:extLst>
</a:theme>
</file>

<file path=ppt/theme/theme6.xml><?xml version="1.0" encoding="utf-8"?>
<a:theme xmlns:a="http://schemas.openxmlformats.org/drawingml/2006/main" name="Sec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1E4FF330-8D2F-4F8D-BD47-17DD76922698}"/>
    </a:ext>
  </a:extLst>
</a:theme>
</file>

<file path=ppt/theme/theme7.xml><?xml version="1.0" encoding="utf-8"?>
<a:theme xmlns:a="http://schemas.openxmlformats.org/drawingml/2006/main" name="Image Slide Mast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9997BA5C-0A08-467C-973F-4C065CD0136E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acb1e6a-c770-49d5-a476-585c8d9f4762">
      <UserInfo>
        <DisplayName>McGinniss, Allison</DisplayName>
        <AccountId>4797</AccountId>
        <AccountType/>
      </UserInfo>
      <UserInfo>
        <DisplayName>Boylan, Jon</DisplayName>
        <AccountId>3791</AccountId>
        <AccountType/>
      </UserInfo>
      <UserInfo>
        <DisplayName>Swinford, Christin - Indianapolis</DisplayName>
        <AccountId>2742</AccountId>
        <AccountType/>
      </UserInfo>
      <UserInfo>
        <DisplayName>Davis, Kathy</DisplayName>
        <AccountId>3885</AccountId>
        <AccountType/>
      </UserInfo>
      <UserInfo>
        <DisplayName>Trent, Michael</DisplayName>
        <AccountId>3890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FC5FF765D7D64998B8A00072F6BAD5" ma:contentTypeVersion="15" ma:contentTypeDescription="Create a new document." ma:contentTypeScope="" ma:versionID="7dc141ca22241caa5807500f3576adfb">
  <xsd:schema xmlns:xsd="http://www.w3.org/2001/XMLSchema" xmlns:xs="http://www.w3.org/2001/XMLSchema" xmlns:p="http://schemas.microsoft.com/office/2006/metadata/properties" xmlns:ns1="http://schemas.microsoft.com/sharepoint/v3" xmlns:ns3="3acb1e6a-c770-49d5-a476-585c8d9f4762" xmlns:ns4="2849ce5b-a999-43ca-9b4e-9342bc28e78e" targetNamespace="http://schemas.microsoft.com/office/2006/metadata/properties" ma:root="true" ma:fieldsID="8f0ef06240b3429aa59a01c4d08c16e4" ns1:_="" ns3:_="" ns4:_="">
    <xsd:import namespace="http://schemas.microsoft.com/sharepoint/v3"/>
    <xsd:import namespace="3acb1e6a-c770-49d5-a476-585c8d9f4762"/>
    <xsd:import namespace="2849ce5b-a999-43ca-9b4e-9342bc28e78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b1e6a-c770-49d5-a476-585c8d9f4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9ce5b-a999-43ca-9b4e-9342bc28e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EFD79E-06AF-4973-A733-BC27ECAABB1B}">
  <ds:schemaRefs>
    <ds:schemaRef ds:uri="3acb1e6a-c770-49d5-a476-585c8d9f4762"/>
    <ds:schemaRef ds:uri="http://schemas.microsoft.com/office/2006/metadata/properties"/>
    <ds:schemaRef ds:uri="http://purl.org/dc/elements/1.1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2849ce5b-a999-43ca-9b4e-9342bc28e78e"/>
  </ds:schemaRefs>
</ds:datastoreItem>
</file>

<file path=customXml/itemProps2.xml><?xml version="1.0" encoding="utf-8"?>
<ds:datastoreItem xmlns:ds="http://schemas.openxmlformats.org/officeDocument/2006/customXml" ds:itemID="{8DECD1DE-F5AD-4A6B-99F8-E38245CC2D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4E8EDE-B712-4183-997A-9529F0F6D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acb1e6a-c770-49d5-a476-585c8d9f4762"/>
    <ds:schemaRef ds:uri="2849ce5b-a999-43ca-9b4e-9342bc28e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McDaniel Template</Template>
  <TotalTime>332</TotalTime>
  <Words>3341</Words>
  <Application>Microsoft Office PowerPoint</Application>
  <PresentationFormat>Widescreen</PresentationFormat>
  <Paragraphs>477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Source Sans Pro</vt:lpstr>
      <vt:lpstr>TimesLTStd-Roman</vt:lpstr>
      <vt:lpstr>Opener</vt:lpstr>
      <vt:lpstr>Chapter Outline</vt:lpstr>
      <vt:lpstr>Learning Objectives</vt:lpstr>
      <vt:lpstr>Concept Check Question</vt:lpstr>
      <vt:lpstr>Key Term</vt:lpstr>
      <vt:lpstr>Section</vt:lpstr>
      <vt:lpstr>Image Slide Master</vt:lpstr>
      <vt:lpstr>System Analysis and Design</vt:lpstr>
      <vt:lpstr>Objectives</vt:lpstr>
      <vt:lpstr>Introduction</vt:lpstr>
      <vt:lpstr>Project Selection</vt:lpstr>
      <vt:lpstr>Ways to Classify Projects</vt:lpstr>
      <vt:lpstr>Project Selection Issues </vt:lpstr>
      <vt:lpstr>Creating the Project Plan</vt:lpstr>
      <vt:lpstr>Project Methodology Options</vt:lpstr>
      <vt:lpstr>Project Characteristics that will Affect the Methodology Selection Decision</vt:lpstr>
      <vt:lpstr>Waterfall Development</vt:lpstr>
      <vt:lpstr>Waterfall Methodology Assessment</vt:lpstr>
      <vt:lpstr>Several Important Variants of Waterfall Development</vt:lpstr>
      <vt:lpstr>Parallel Development Methodology</vt:lpstr>
      <vt:lpstr>Parallel Methodology Assessment</vt:lpstr>
      <vt:lpstr>V-Model Development Methodology</vt:lpstr>
      <vt:lpstr>V-Model Methodology Assessment</vt:lpstr>
      <vt:lpstr>Rapid Application Development (RAD)</vt:lpstr>
      <vt:lpstr>Three R A D Approaches</vt:lpstr>
      <vt:lpstr>Iterative Development Methodology</vt:lpstr>
      <vt:lpstr>Iterative Development Methodology Assessment</vt:lpstr>
      <vt:lpstr>System Prototyping Development Methodology</vt:lpstr>
      <vt:lpstr>System Prototyping Methodology Assessment</vt:lpstr>
      <vt:lpstr>Throwaway Prototyping Development Methodology</vt:lpstr>
      <vt:lpstr>Throwaway Prototyping Methodology Assessment</vt:lpstr>
      <vt:lpstr>Agile Development Methodology</vt:lpstr>
      <vt:lpstr>Agile Methodologies Assessment</vt:lpstr>
      <vt:lpstr>Agile Versus Waterfall-Based Methodologies</vt:lpstr>
      <vt:lpstr>Criteria for Selecting a Methodology</vt:lpstr>
      <vt:lpstr>Staffing Plan</vt:lpstr>
      <vt:lpstr>Staffing Considerations</vt:lpstr>
      <vt:lpstr>Increasing Complexity with Larger Teams</vt:lpstr>
      <vt:lpstr>Possible Reporting Structure</vt:lpstr>
      <vt:lpstr>Motivation</vt:lpstr>
      <vt:lpstr>Motivational Don’ts</vt:lpstr>
      <vt:lpstr>Handling Conflict</vt:lpstr>
      <vt:lpstr>Conflict Avoidance Strategies</vt:lpstr>
      <vt:lpstr>Coordinating Project Activities</vt:lpstr>
      <vt:lpstr>Computer- Aided Software Engineering Tools</vt:lpstr>
      <vt:lpstr>CASE Benefits and Drawbacks</vt:lpstr>
      <vt:lpstr>CASE Repository</vt:lpstr>
      <vt:lpstr>Standards</vt:lpstr>
      <vt:lpstr>A Sampling of Project Standards</vt:lpstr>
      <vt:lpstr>A Sampling of Project Standards Continued</vt:lpstr>
      <vt:lpstr>Documentation</vt:lpstr>
      <vt:lpstr>Managing and Controlling the Project</vt:lpstr>
      <vt:lpstr>Refining Estimates</vt:lpstr>
      <vt:lpstr>Project Estimates Require Refinement</vt:lpstr>
      <vt:lpstr>Managing Scope</vt:lpstr>
      <vt:lpstr>Timeboxing</vt:lpstr>
      <vt:lpstr>Steps for Timeboxing</vt:lpstr>
      <vt:lpstr>Managing Risk</vt:lpstr>
      <vt:lpstr>Chapter Review</vt:lpstr>
      <vt:lpstr>Chapter Review Continued</vt:lpstr>
      <vt:lpstr>Chapter Review Continued</vt:lpstr>
      <vt:lpstr>Key Terms</vt:lpstr>
    </vt:vector>
  </TitlesOfParts>
  <Manager>Judy Howarth</Manager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Project Selection and Management</dc:title>
  <dc:subject>System Analysis and Design 8E</dc:subject>
  <dc:creator>Ronny Richardson</dc:creator>
  <cp:keywords>Business</cp:keywords>
  <dc:description>This file was created by:_x000d_
_x000d_
Dr. Ronny Richardson_x000d_
Professor of Operations Management_x000d_
Coles College of Business_x000d_
Kennesaw State University_x000d_
_x000d_
DrRonnyRichardson@gmail.com</dc:description>
  <cp:lastModifiedBy>Ronny Richardson</cp:lastModifiedBy>
  <cp:revision>47</cp:revision>
  <cp:lastPrinted>2017-04-26T13:25:47Z</cp:lastPrinted>
  <dcterms:created xsi:type="dcterms:W3CDTF">2021-04-29T19:32:45Z</dcterms:created>
  <dcterms:modified xsi:type="dcterms:W3CDTF">2021-08-05T00:36:43Z</dcterms:modified>
  <cp:category>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0x0101006FFC5FF765D7D64998B8A00072F6BAD5</vt:lpwstr>
  </property>
</Properties>
</file>