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69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0358A-E957-47EB-971B-8F54F380F7CE}" v="6" dt="2020-03-10T16:04:48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2" d="100"/>
          <a:sy n="112" d="100"/>
        </p:scale>
        <p:origin x="55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76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1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th, Judy" userId="88019a05-5656-4d0d-a3d1-1931a654ed73" providerId="ADAL" clId="{8B50358A-E957-47EB-971B-8F54F380F7CE}"/>
    <pc:docChg chg="undo custSel delSld modSld">
      <pc:chgData name="Howarth, Judy" userId="88019a05-5656-4d0d-a3d1-1931a654ed73" providerId="ADAL" clId="{8B50358A-E957-47EB-971B-8F54F380F7CE}" dt="2020-03-10T16:05:15.247" v="221" actId="20577"/>
      <pc:docMkLst>
        <pc:docMk/>
      </pc:docMkLst>
      <pc:sldChg chg="modSp">
        <pc:chgData name="Howarth, Judy" userId="88019a05-5656-4d0d-a3d1-1931a654ed73" providerId="ADAL" clId="{8B50358A-E957-47EB-971B-8F54F380F7CE}" dt="2020-03-10T16:05:15.247" v="221" actId="20577"/>
        <pc:sldMkLst>
          <pc:docMk/>
          <pc:sldMk cId="1909659219" sldId="256"/>
        </pc:sldMkLst>
        <pc:spChg chg="mod">
          <ac:chgData name="Howarth, Judy" userId="88019a05-5656-4d0d-a3d1-1931a654ed73" providerId="ADAL" clId="{8B50358A-E957-47EB-971B-8F54F380F7CE}" dt="2020-03-10T15:50:05.044" v="16" actId="255"/>
          <ac:spMkLst>
            <pc:docMk/>
            <pc:sldMk cId="1909659219" sldId="256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0:08.252" v="22" actId="20577"/>
          <ac:spMkLst>
            <pc:docMk/>
            <pc:sldMk cId="1909659219" sldId="256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07.415" v="211" actId="20577"/>
          <ac:spMkLst>
            <pc:docMk/>
            <pc:sldMk cId="1909659219" sldId="256"/>
            <ac:spMk id="4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6:05:15.247" v="221" actId="20577"/>
          <ac:spMkLst>
            <pc:docMk/>
            <pc:sldMk cId="1909659219" sldId="256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5:04.247" v="66" actId="2696"/>
        <pc:sldMkLst>
          <pc:docMk/>
          <pc:sldMk cId="1499389318" sldId="257"/>
        </pc:sldMkLst>
      </pc:sldChg>
      <pc:sldChg chg="modSp">
        <pc:chgData name="Howarth, Judy" userId="88019a05-5656-4d0d-a3d1-1931a654ed73" providerId="ADAL" clId="{8B50358A-E957-47EB-971B-8F54F380F7CE}" dt="2020-03-10T15:57:20.209" v="94" actId="20577"/>
        <pc:sldMkLst>
          <pc:docMk/>
          <pc:sldMk cId="1663153728" sldId="258"/>
        </pc:sldMkLst>
        <pc:spChg chg="mod">
          <ac:chgData name="Howarth, Judy" userId="88019a05-5656-4d0d-a3d1-1931a654ed73" providerId="ADAL" clId="{8B50358A-E957-47EB-971B-8F54F380F7CE}" dt="2020-03-10T15:57:20.209" v="94" actId="20577"/>
          <ac:spMkLst>
            <pc:docMk/>
            <pc:sldMk cId="1663153728" sldId="258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7:07.250" v="87" actId="20577"/>
          <ac:spMkLst>
            <pc:docMk/>
            <pc:sldMk cId="1663153728" sldId="258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7:13.001" v="88" actId="2696"/>
        <pc:sldMkLst>
          <pc:docMk/>
          <pc:sldMk cId="1525907774" sldId="259"/>
        </pc:sldMkLst>
      </pc:sldChg>
      <pc:sldChg chg="del">
        <pc:chgData name="Howarth, Judy" userId="88019a05-5656-4d0d-a3d1-1931a654ed73" providerId="ADAL" clId="{8B50358A-E957-47EB-971B-8F54F380F7CE}" dt="2020-03-10T15:57:27.995" v="96" actId="2696"/>
        <pc:sldMkLst>
          <pc:docMk/>
          <pc:sldMk cId="135406596" sldId="260"/>
        </pc:sldMkLst>
      </pc:sldChg>
      <pc:sldChg chg="del">
        <pc:chgData name="Howarth, Judy" userId="88019a05-5656-4d0d-a3d1-1931a654ed73" providerId="ADAL" clId="{8B50358A-E957-47EB-971B-8F54F380F7CE}" dt="2020-03-10T15:57:26.676" v="95" actId="2696"/>
        <pc:sldMkLst>
          <pc:docMk/>
          <pc:sldMk cId="179564966" sldId="261"/>
        </pc:sldMkLst>
      </pc:sldChg>
      <pc:sldChg chg="del">
        <pc:chgData name="Howarth, Judy" userId="88019a05-5656-4d0d-a3d1-1931a654ed73" providerId="ADAL" clId="{8B50358A-E957-47EB-971B-8F54F380F7CE}" dt="2020-03-10T15:57:29.663" v="97" actId="2696"/>
        <pc:sldMkLst>
          <pc:docMk/>
          <pc:sldMk cId="261660464" sldId="262"/>
        </pc:sldMkLst>
      </pc:sldChg>
      <pc:sldChg chg="del">
        <pc:chgData name="Howarth, Judy" userId="88019a05-5656-4d0d-a3d1-1931a654ed73" providerId="ADAL" clId="{8B50358A-E957-47EB-971B-8F54F380F7CE}" dt="2020-03-10T15:57:33.246" v="98" actId="2696"/>
        <pc:sldMkLst>
          <pc:docMk/>
          <pc:sldMk cId="1035247850" sldId="263"/>
        </pc:sldMkLst>
      </pc:sldChg>
      <pc:sldChg chg="del">
        <pc:chgData name="Howarth, Judy" userId="88019a05-5656-4d0d-a3d1-1931a654ed73" providerId="ADAL" clId="{8B50358A-E957-47EB-971B-8F54F380F7CE}" dt="2020-03-10T15:57:34.001" v="99" actId="2696"/>
        <pc:sldMkLst>
          <pc:docMk/>
          <pc:sldMk cId="940919996" sldId="264"/>
        </pc:sldMkLst>
      </pc:sldChg>
      <pc:sldChg chg="del">
        <pc:chgData name="Howarth, Judy" userId="88019a05-5656-4d0d-a3d1-1931a654ed73" providerId="ADAL" clId="{8B50358A-E957-47EB-971B-8F54F380F7CE}" dt="2020-03-10T15:57:35.051" v="100" actId="2696"/>
        <pc:sldMkLst>
          <pc:docMk/>
          <pc:sldMk cId="928245765" sldId="265"/>
        </pc:sldMkLst>
      </pc:sldChg>
      <pc:sldChg chg="del">
        <pc:chgData name="Howarth, Judy" userId="88019a05-5656-4d0d-a3d1-1931a654ed73" providerId="ADAL" clId="{8B50358A-E957-47EB-971B-8F54F380F7CE}" dt="2020-03-10T15:57:36.075" v="101" actId="2696"/>
        <pc:sldMkLst>
          <pc:docMk/>
          <pc:sldMk cId="895276841" sldId="266"/>
        </pc:sldMkLst>
      </pc:sldChg>
      <pc:sldChg chg="del">
        <pc:chgData name="Howarth, Judy" userId="88019a05-5656-4d0d-a3d1-1931a654ed73" providerId="ADAL" clId="{8B50358A-E957-47EB-971B-8F54F380F7CE}" dt="2020-03-10T15:57:40.091" v="102" actId="2696"/>
        <pc:sldMkLst>
          <pc:docMk/>
          <pc:sldMk cId="687315263" sldId="267"/>
        </pc:sldMkLst>
      </pc:sldChg>
      <pc:sldChg chg="del">
        <pc:chgData name="Howarth, Judy" userId="88019a05-5656-4d0d-a3d1-1931a654ed73" providerId="ADAL" clId="{8B50358A-E957-47EB-971B-8F54F380F7CE}" dt="2020-03-10T15:57:41.194" v="103" actId="2696"/>
        <pc:sldMkLst>
          <pc:docMk/>
          <pc:sldMk cId="921995896" sldId="268"/>
        </pc:sldMkLst>
      </pc:sldChg>
      <pc:sldChg chg="del">
        <pc:chgData name="Howarth, Judy" userId="88019a05-5656-4d0d-a3d1-1931a654ed73" providerId="ADAL" clId="{8B50358A-E957-47EB-971B-8F54F380F7CE}" dt="2020-03-10T15:57:42.896" v="104" actId="2696"/>
        <pc:sldMkLst>
          <pc:docMk/>
          <pc:sldMk cId="399428975" sldId="269"/>
        </pc:sldMkLst>
      </pc:sldChg>
      <pc:sldChg chg="modSp">
        <pc:chgData name="Howarth, Judy" userId="88019a05-5656-4d0d-a3d1-1931a654ed73" providerId="ADAL" clId="{8B50358A-E957-47EB-971B-8F54F380F7CE}" dt="2020-03-10T15:58:11.702" v="122" actId="20577"/>
        <pc:sldMkLst>
          <pc:docMk/>
          <pc:sldMk cId="167070206" sldId="270"/>
        </pc:sldMkLst>
        <pc:spChg chg="mod">
          <ac:chgData name="Howarth, Judy" userId="88019a05-5656-4d0d-a3d1-1931a654ed73" providerId="ADAL" clId="{8B50358A-E957-47EB-971B-8F54F380F7CE}" dt="2020-03-10T15:57:54.831" v="108" actId="20577"/>
          <ac:spMkLst>
            <pc:docMk/>
            <pc:sldMk cId="167070206" sldId="270"/>
            <ac:spMk id="5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11.702" v="122" actId="20577"/>
          <ac:spMkLst>
            <pc:docMk/>
            <pc:sldMk cId="167070206" sldId="270"/>
            <ac:spMk id="13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43.454" v="138" actId="20577"/>
        <pc:sldMkLst>
          <pc:docMk/>
          <pc:sldMk cId="388267789" sldId="272"/>
        </pc:sldMkLst>
        <pc:spChg chg="mod">
          <ac:chgData name="Howarth, Judy" userId="88019a05-5656-4d0d-a3d1-1931a654ed73" providerId="ADAL" clId="{8B50358A-E957-47EB-971B-8F54F380F7CE}" dt="2020-03-10T15:58:43.454" v="138" actId="20577"/>
          <ac:spMkLst>
            <pc:docMk/>
            <pc:sldMk cId="388267789" sldId="272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0.798" v="142" actId="20577"/>
        <pc:sldMkLst>
          <pc:docMk/>
          <pc:sldMk cId="1024830255" sldId="273"/>
        </pc:sldMkLst>
        <pc:spChg chg="mod">
          <ac:chgData name="Howarth, Judy" userId="88019a05-5656-4d0d-a3d1-1931a654ed73" providerId="ADAL" clId="{8B50358A-E957-47EB-971B-8F54F380F7CE}" dt="2020-03-10T15:58:50.798" v="142" actId="20577"/>
          <ac:spMkLst>
            <pc:docMk/>
            <pc:sldMk cId="1024830255" sldId="273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59.585" v="146" actId="20577"/>
        <pc:sldMkLst>
          <pc:docMk/>
          <pc:sldMk cId="174170774" sldId="275"/>
        </pc:sldMkLst>
        <pc:spChg chg="mod">
          <ac:chgData name="Howarth, Judy" userId="88019a05-5656-4d0d-a3d1-1931a654ed73" providerId="ADAL" clId="{8B50358A-E957-47EB-971B-8F54F380F7CE}" dt="2020-03-10T15:58:59.585" v="146" actId="20577"/>
          <ac:spMkLst>
            <pc:docMk/>
            <pc:sldMk cId="174170774" sldId="275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0.418" v="162" actId="20577"/>
        <pc:sldMkLst>
          <pc:docMk/>
          <pc:sldMk cId="1510030601" sldId="277"/>
        </pc:sldMkLst>
        <pc:spChg chg="mod">
          <ac:chgData name="Howarth, Judy" userId="88019a05-5656-4d0d-a3d1-1931a654ed73" providerId="ADAL" clId="{8B50358A-E957-47EB-971B-8F54F380F7CE}" dt="2020-03-10T15:59:30.418" v="162" actId="20577"/>
          <ac:spMkLst>
            <pc:docMk/>
            <pc:sldMk cId="1510030601" sldId="277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41.304" v="170" actId="20577"/>
        <pc:sldMkLst>
          <pc:docMk/>
          <pc:sldMk cId="1952765383" sldId="278"/>
        </pc:sldMkLst>
        <pc:spChg chg="mod">
          <ac:chgData name="Howarth, Judy" userId="88019a05-5656-4d0d-a3d1-1931a654ed73" providerId="ADAL" clId="{8B50358A-E957-47EB-971B-8F54F380F7CE}" dt="2020-03-10T15:59:41.304" v="170" actId="20577"/>
          <ac:spMkLst>
            <pc:docMk/>
            <pc:sldMk cId="1952765383" sldId="27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53.011" v="174" actId="2696"/>
        <pc:sldMkLst>
          <pc:docMk/>
          <pc:sldMk cId="1066368906" sldId="279"/>
        </pc:sldMkLst>
      </pc:sldChg>
      <pc:sldChg chg="del">
        <pc:chgData name="Howarth, Judy" userId="88019a05-5656-4d0d-a3d1-1931a654ed73" providerId="ADAL" clId="{8B50358A-E957-47EB-971B-8F54F380F7CE}" dt="2020-03-10T15:59:53.884" v="175" actId="2696"/>
        <pc:sldMkLst>
          <pc:docMk/>
          <pc:sldMk cId="1718291601" sldId="280"/>
        </pc:sldMkLst>
      </pc:sldChg>
      <pc:sldChg chg="del">
        <pc:chgData name="Howarth, Judy" userId="88019a05-5656-4d0d-a3d1-1931a654ed73" providerId="ADAL" clId="{8B50358A-E957-47EB-971B-8F54F380F7CE}" dt="2020-03-10T15:59:55.856" v="176" actId="2696"/>
        <pc:sldMkLst>
          <pc:docMk/>
          <pc:sldMk cId="687604427" sldId="281"/>
        </pc:sldMkLst>
      </pc:sldChg>
      <pc:sldChg chg="del">
        <pc:chgData name="Howarth, Judy" userId="88019a05-5656-4d0d-a3d1-1931a654ed73" providerId="ADAL" clId="{8B50358A-E957-47EB-971B-8F54F380F7CE}" dt="2020-03-10T15:59:57.526" v="177" actId="2696"/>
        <pc:sldMkLst>
          <pc:docMk/>
          <pc:sldMk cId="586848863" sldId="282"/>
        </pc:sldMkLst>
      </pc:sldChg>
      <pc:sldChg chg="modSp">
        <pc:chgData name="Howarth, Judy" userId="88019a05-5656-4d0d-a3d1-1931a654ed73" providerId="ADAL" clId="{8B50358A-E957-47EB-971B-8F54F380F7CE}" dt="2020-03-10T16:00:03.758" v="181" actId="20577"/>
        <pc:sldMkLst>
          <pc:docMk/>
          <pc:sldMk cId="365690021" sldId="283"/>
        </pc:sldMkLst>
        <pc:spChg chg="mod">
          <ac:chgData name="Howarth, Judy" userId="88019a05-5656-4d0d-a3d1-1931a654ed73" providerId="ADAL" clId="{8B50358A-E957-47EB-971B-8F54F380F7CE}" dt="2020-03-10T16:00:03.758" v="181" actId="20577"/>
          <ac:spMkLst>
            <pc:docMk/>
            <pc:sldMk cId="365690021" sldId="283"/>
            <ac:spMk id="4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06.318" v="182" actId="2696"/>
        <pc:sldMkLst>
          <pc:docMk/>
          <pc:sldMk cId="1538439825" sldId="284"/>
        </pc:sldMkLst>
      </pc:sldChg>
      <pc:sldChg chg="del">
        <pc:chgData name="Howarth, Judy" userId="88019a05-5656-4d0d-a3d1-1931a654ed73" providerId="ADAL" clId="{8B50358A-E957-47EB-971B-8F54F380F7CE}" dt="2020-03-10T16:00:08.927" v="183" actId="2696"/>
        <pc:sldMkLst>
          <pc:docMk/>
          <pc:sldMk cId="696315825" sldId="285"/>
        </pc:sldMkLst>
      </pc:sldChg>
      <pc:sldChg chg="del">
        <pc:chgData name="Howarth, Judy" userId="88019a05-5656-4d0d-a3d1-1931a654ed73" providerId="ADAL" clId="{8B50358A-E957-47EB-971B-8F54F380F7CE}" dt="2020-03-10T16:00:10.349" v="184" actId="2696"/>
        <pc:sldMkLst>
          <pc:docMk/>
          <pc:sldMk cId="1811979975" sldId="286"/>
        </pc:sldMkLst>
      </pc:sldChg>
      <pc:sldChg chg="del">
        <pc:chgData name="Howarth, Judy" userId="88019a05-5656-4d0d-a3d1-1931a654ed73" providerId="ADAL" clId="{8B50358A-E957-47EB-971B-8F54F380F7CE}" dt="2020-03-10T16:00:14.200" v="185" actId="2696"/>
        <pc:sldMkLst>
          <pc:docMk/>
          <pc:sldMk cId="509745404" sldId="287"/>
        </pc:sldMkLst>
      </pc:sldChg>
      <pc:sldChg chg="del">
        <pc:chgData name="Howarth, Judy" userId="88019a05-5656-4d0d-a3d1-1931a654ed73" providerId="ADAL" clId="{8B50358A-E957-47EB-971B-8F54F380F7CE}" dt="2020-03-10T16:00:52.112" v="201" actId="2696"/>
        <pc:sldMkLst>
          <pc:docMk/>
          <pc:sldMk cId="217440387" sldId="288"/>
        </pc:sldMkLst>
      </pc:sldChg>
      <pc:sldChg chg="del">
        <pc:chgData name="Howarth, Judy" userId="88019a05-5656-4d0d-a3d1-1931a654ed73" providerId="ADAL" clId="{8B50358A-E957-47EB-971B-8F54F380F7CE}" dt="2020-03-10T16:00:19.184" v="186" actId="2696"/>
        <pc:sldMkLst>
          <pc:docMk/>
          <pc:sldMk cId="1885132688" sldId="289"/>
        </pc:sldMkLst>
      </pc:sldChg>
      <pc:sldChg chg="modSp">
        <pc:chgData name="Howarth, Judy" userId="88019a05-5656-4d0d-a3d1-1931a654ed73" providerId="ADAL" clId="{8B50358A-E957-47EB-971B-8F54F380F7CE}" dt="2020-03-10T16:00:23.668" v="190" actId="20577"/>
        <pc:sldMkLst>
          <pc:docMk/>
          <pc:sldMk cId="998461558" sldId="290"/>
        </pc:sldMkLst>
        <pc:spChg chg="mod">
          <ac:chgData name="Howarth, Judy" userId="88019a05-5656-4d0d-a3d1-1931a654ed73" providerId="ADAL" clId="{8B50358A-E957-47EB-971B-8F54F380F7CE}" dt="2020-03-10T16:00:23.668" v="190" actId="20577"/>
          <ac:spMkLst>
            <pc:docMk/>
            <pc:sldMk cId="998461558" sldId="290"/>
            <ac:spMk id="6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6:00:31.974" v="194" actId="20577"/>
        <pc:sldMkLst>
          <pc:docMk/>
          <pc:sldMk cId="720469146" sldId="291"/>
        </pc:sldMkLst>
        <pc:spChg chg="mod">
          <ac:chgData name="Howarth, Judy" userId="88019a05-5656-4d0d-a3d1-1931a654ed73" providerId="ADAL" clId="{8B50358A-E957-47EB-971B-8F54F380F7CE}" dt="2020-03-10T16:00:31.974" v="194" actId="20577"/>
          <ac:spMkLst>
            <pc:docMk/>
            <pc:sldMk cId="720469146" sldId="291"/>
            <ac:spMk id="6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6:00:36.643" v="195" actId="2696"/>
        <pc:sldMkLst>
          <pc:docMk/>
          <pc:sldMk cId="139548211" sldId="292"/>
        </pc:sldMkLst>
      </pc:sldChg>
      <pc:sldChg chg="del">
        <pc:chgData name="Howarth, Judy" userId="88019a05-5656-4d0d-a3d1-1931a654ed73" providerId="ADAL" clId="{8B50358A-E957-47EB-971B-8F54F380F7CE}" dt="2020-03-10T16:00:37.946" v="196" actId="2696"/>
        <pc:sldMkLst>
          <pc:docMk/>
          <pc:sldMk cId="342244477" sldId="293"/>
        </pc:sldMkLst>
      </pc:sldChg>
      <pc:sldChg chg="del">
        <pc:chgData name="Howarth, Judy" userId="88019a05-5656-4d0d-a3d1-1931a654ed73" providerId="ADAL" clId="{8B50358A-E957-47EB-971B-8F54F380F7CE}" dt="2020-03-10T16:00:39.091" v="197" actId="2696"/>
        <pc:sldMkLst>
          <pc:docMk/>
          <pc:sldMk cId="1300580792" sldId="294"/>
        </pc:sldMkLst>
      </pc:sldChg>
      <pc:sldChg chg="del">
        <pc:chgData name="Howarth, Judy" userId="88019a05-5656-4d0d-a3d1-1931a654ed73" providerId="ADAL" clId="{8B50358A-E957-47EB-971B-8F54F380F7CE}" dt="2020-03-10T16:00:40.312" v="198" actId="2696"/>
        <pc:sldMkLst>
          <pc:docMk/>
          <pc:sldMk cId="937452732" sldId="295"/>
        </pc:sldMkLst>
      </pc:sldChg>
      <pc:sldChg chg="del">
        <pc:chgData name="Howarth, Judy" userId="88019a05-5656-4d0d-a3d1-1931a654ed73" providerId="ADAL" clId="{8B50358A-E957-47EB-971B-8F54F380F7CE}" dt="2020-03-10T16:00:41.577" v="199" actId="2696"/>
        <pc:sldMkLst>
          <pc:docMk/>
          <pc:sldMk cId="1954988893" sldId="296"/>
        </pc:sldMkLst>
      </pc:sldChg>
      <pc:sldChg chg="modSp del">
        <pc:chgData name="Howarth, Judy" userId="88019a05-5656-4d0d-a3d1-1931a654ed73" providerId="ADAL" clId="{8B50358A-E957-47EB-971B-8F54F380F7CE}" dt="2020-03-10T16:00:42.437" v="200" actId="2696"/>
        <pc:sldMkLst>
          <pc:docMk/>
          <pc:sldMk cId="1546931097" sldId="297"/>
        </pc:sldMkLst>
        <pc:spChg chg="mod">
          <ac:chgData name="Howarth, Judy" userId="88019a05-5656-4d0d-a3d1-1931a654ed73" providerId="ADAL" clId="{8B50358A-E957-47EB-971B-8F54F380F7CE}" dt="2020-03-10T15:56:50.586" v="83" actId="20577"/>
          <ac:spMkLst>
            <pc:docMk/>
            <pc:sldMk cId="1546931097" sldId="297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6:32.762" v="78" actId="20577"/>
        <pc:sldMkLst>
          <pc:docMk/>
          <pc:sldMk cId="33643281" sldId="298"/>
        </pc:sldMkLst>
        <pc:spChg chg="mod">
          <ac:chgData name="Howarth, Judy" userId="88019a05-5656-4d0d-a3d1-1931a654ed73" providerId="ADAL" clId="{8B50358A-E957-47EB-971B-8F54F380F7CE}" dt="2020-03-10T15:56:28.579" v="74" actId="20577"/>
          <ac:spMkLst>
            <pc:docMk/>
            <pc:sldMk cId="33643281" sldId="298"/>
            <ac:spMk id="3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6:32.762" v="78" actId="20577"/>
          <ac:spMkLst>
            <pc:docMk/>
            <pc:sldMk cId="33643281" sldId="298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8:27.179" v="134" actId="20577"/>
        <pc:sldMkLst>
          <pc:docMk/>
          <pc:sldMk cId="2088891144" sldId="299"/>
        </pc:sldMkLst>
        <pc:spChg chg="mod">
          <ac:chgData name="Howarth, Judy" userId="88019a05-5656-4d0d-a3d1-1931a654ed73" providerId="ADAL" clId="{8B50358A-E957-47EB-971B-8F54F380F7CE}" dt="2020-03-10T15:58:23.260" v="130" actId="20577"/>
          <ac:spMkLst>
            <pc:docMk/>
            <pc:sldMk cId="2088891144" sldId="299"/>
            <ac:spMk id="2" creationId="{00000000-0000-0000-0000-000000000000}"/>
          </ac:spMkLst>
        </pc:spChg>
        <pc:spChg chg="mod">
          <ac:chgData name="Howarth, Judy" userId="88019a05-5656-4d0d-a3d1-1931a654ed73" providerId="ADAL" clId="{8B50358A-E957-47EB-971B-8F54F380F7CE}" dt="2020-03-10T15:58:27.179" v="134" actId="20577"/>
          <ac:spMkLst>
            <pc:docMk/>
            <pc:sldMk cId="2088891144" sldId="299"/>
            <ac:spMk id="5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37.234" v="166" actId="20577"/>
        <pc:sldMkLst>
          <pc:docMk/>
          <pc:sldMk cId="1003484616" sldId="300"/>
        </pc:sldMkLst>
        <pc:spChg chg="mod">
          <ac:chgData name="Howarth, Judy" userId="88019a05-5656-4d0d-a3d1-1931a654ed73" providerId="ADAL" clId="{8B50358A-E957-47EB-971B-8F54F380F7CE}" dt="2020-03-10T15:59:37.234" v="166" actId="20577"/>
          <ac:spMkLst>
            <pc:docMk/>
            <pc:sldMk cId="1003484616" sldId="300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9:46.913" v="171" actId="2696"/>
        <pc:sldMkLst>
          <pc:docMk/>
          <pc:sldMk cId="318031246" sldId="302"/>
        </pc:sldMkLst>
      </pc:sldChg>
      <pc:sldChg chg="del">
        <pc:chgData name="Howarth, Judy" userId="88019a05-5656-4d0d-a3d1-1931a654ed73" providerId="ADAL" clId="{8B50358A-E957-47EB-971B-8F54F380F7CE}" dt="2020-03-10T15:59:48.394" v="172" actId="2696"/>
        <pc:sldMkLst>
          <pc:docMk/>
          <pc:sldMk cId="453555804" sldId="303"/>
        </pc:sldMkLst>
      </pc:sldChg>
      <pc:sldChg chg="modSp">
        <pc:chgData name="Howarth, Judy" userId="88019a05-5656-4d0d-a3d1-1931a654ed73" providerId="ADAL" clId="{8B50358A-E957-47EB-971B-8F54F380F7CE}" dt="2020-03-10T15:59:04.457" v="150" actId="20577"/>
        <pc:sldMkLst>
          <pc:docMk/>
          <pc:sldMk cId="1478488146" sldId="304"/>
        </pc:sldMkLst>
        <pc:spChg chg="mod">
          <ac:chgData name="Howarth, Judy" userId="88019a05-5656-4d0d-a3d1-1931a654ed73" providerId="ADAL" clId="{8B50358A-E957-47EB-971B-8F54F380F7CE}" dt="2020-03-10T15:59:04.457" v="150" actId="20577"/>
          <ac:spMkLst>
            <pc:docMk/>
            <pc:sldMk cId="1478488146" sldId="304"/>
            <ac:spMk id="7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19.505" v="154" actId="20577"/>
        <pc:sldMkLst>
          <pc:docMk/>
          <pc:sldMk cId="130651525" sldId="307"/>
        </pc:sldMkLst>
        <pc:spChg chg="mod">
          <ac:chgData name="Howarth, Judy" userId="88019a05-5656-4d0d-a3d1-1931a654ed73" providerId="ADAL" clId="{8B50358A-E957-47EB-971B-8F54F380F7CE}" dt="2020-03-10T15:59:19.505" v="154" actId="20577"/>
          <ac:spMkLst>
            <pc:docMk/>
            <pc:sldMk cId="130651525" sldId="307"/>
            <ac:spMk id="4" creationId="{00000000-0000-0000-0000-000000000000}"/>
          </ac:spMkLst>
        </pc:spChg>
      </pc:sldChg>
      <pc:sldChg chg="modSp">
        <pc:chgData name="Howarth, Judy" userId="88019a05-5656-4d0d-a3d1-1931a654ed73" providerId="ADAL" clId="{8B50358A-E957-47EB-971B-8F54F380F7CE}" dt="2020-03-10T15:59:24.609" v="158" actId="20577"/>
        <pc:sldMkLst>
          <pc:docMk/>
          <pc:sldMk cId="1380611736" sldId="308"/>
        </pc:sldMkLst>
        <pc:spChg chg="mod">
          <ac:chgData name="Howarth, Judy" userId="88019a05-5656-4d0d-a3d1-1931a654ed73" providerId="ADAL" clId="{8B50358A-E957-47EB-971B-8F54F380F7CE}" dt="2020-03-10T15:59:24.609" v="158" actId="20577"/>
          <ac:spMkLst>
            <pc:docMk/>
            <pc:sldMk cId="1380611736" sldId="308"/>
            <ac:spMk id="5" creationId="{00000000-0000-0000-0000-000000000000}"/>
          </ac:spMkLst>
        </pc:spChg>
      </pc:sldChg>
      <pc:sldChg chg="del">
        <pc:chgData name="Howarth, Judy" userId="88019a05-5656-4d0d-a3d1-1931a654ed73" providerId="ADAL" clId="{8B50358A-E957-47EB-971B-8F54F380F7CE}" dt="2020-03-10T15:56:43.844" v="79" actId="2696"/>
        <pc:sldMkLst>
          <pc:docMk/>
          <pc:sldMk cId="681192042" sldId="309"/>
        </pc:sldMkLst>
      </pc:sldChg>
      <pc:sldChg chg="del">
        <pc:chgData name="Howarth, Judy" userId="88019a05-5656-4d0d-a3d1-1931a654ed73" providerId="ADAL" clId="{8B50358A-E957-47EB-971B-8F54F380F7CE}" dt="2020-03-10T15:59:49.554" v="173" actId="2696"/>
        <pc:sldMkLst>
          <pc:docMk/>
          <pc:sldMk cId="820579147" sldId="310"/>
        </pc:sldMkLst>
      </pc:sldChg>
      <pc:sldChg chg="modSp">
        <pc:chgData name="Howarth, Judy" userId="88019a05-5656-4d0d-a3d1-1931a654ed73" providerId="ADAL" clId="{8B50358A-E957-47EB-971B-8F54F380F7CE}" dt="2020-03-10T15:58:00.728" v="112" actId="20577"/>
        <pc:sldMkLst>
          <pc:docMk/>
          <pc:sldMk cId="1094474590" sldId="311"/>
        </pc:sldMkLst>
        <pc:spChg chg="mod">
          <ac:chgData name="Howarth, Judy" userId="88019a05-5656-4d0d-a3d1-1931a654ed73" providerId="ADAL" clId="{8B50358A-E957-47EB-971B-8F54F380F7CE}" dt="2020-03-10T15:58:00.728" v="112" actId="20577"/>
          <ac:spMkLst>
            <pc:docMk/>
            <pc:sldMk cId="1094474590" sldId="31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8/10/2021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 smtClean="0"/>
              <a:t>Book Title</a:t>
            </a:r>
            <a:endParaRPr lang="en-US" dirty="0"/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This </a:t>
            </a:r>
            <a:r>
              <a:rPr lang="en-US" dirty="0"/>
              <a:t>Is a Sample Outline for Two-Column (2 Boxes) and Double-numbered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Two-column 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Outline Has No Sub-lists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The Outline Slide Has a Footer</a:t>
            </a:r>
          </a:p>
          <a:p>
            <a:pPr lvl="0"/>
            <a:r>
              <a:rPr lang="en-US" dirty="0" smtClean="0"/>
              <a:t>Outline Items Usually Have No Ending Punctuation</a:t>
            </a:r>
          </a:p>
          <a:p>
            <a:pPr lvl="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lus 2 columns i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xmlns="" id="{4C9ADD40-E72D-754E-8872-0700492B323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43" y="1594115"/>
            <a:ext cx="5492749" cy="4583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add text or image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1FE47AB5-328A-AF4D-81CF-19E66E99893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5405" y="1594115"/>
            <a:ext cx="5482167" cy="4583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add text or image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706D-0964-7842-B7B8-C5D7337005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©2018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54151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lus 4 Content 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B2343F28-B656-D843-A760-6D031A94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54E2AA6A-8EB2-6844-839C-FC05A2A7CF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384" y="1594379"/>
            <a:ext cx="5484283" cy="42333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or image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70A9D46-13B8-A449-861A-D9A62A3EB8B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384" y="5827714"/>
            <a:ext cx="5484283" cy="446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95D5F048-83BA-BD49-94A8-0FBCAFBFC8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54751" y="1594379"/>
            <a:ext cx="5482167" cy="42333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or image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xmlns="" id="{2AE4F9B1-309D-3D41-90C3-2C1290FCB6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4751" y="5827714"/>
            <a:ext cx="5482167" cy="454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9060C1AE-BC41-9B4C-9B42-E70BD72057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706D-0964-7842-B7B8-C5D733700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B52F3339-56D5-664E-9BF8-952FA727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©2018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lus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xmlns="" id="{2E04750B-87C8-BA49-9BD3-C465B4697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xmlns="" id="{32AC4F3A-7D5E-944E-BEF6-CD50CC99DF6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3344" y="1594379"/>
            <a:ext cx="11293573" cy="461115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or image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xmlns="" id="{866F2D1A-EA5C-184A-BE9A-2DC2ECFCA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706D-0964-7842-B7B8-C5D733700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xmlns="" id="{1881AF98-9E5D-F047-9DF1-095D423D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©2018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</a:t>
            </a:r>
            <a:r>
              <a:rPr lang="en-US" dirty="0" smtClean="0"/>
              <a:t>H2s</a:t>
            </a:r>
          </a:p>
          <a:p>
            <a:pPr lvl="0"/>
            <a:r>
              <a:rPr lang="en-US" dirty="0" smtClean="0"/>
              <a:t>It </a:t>
            </a:r>
            <a:r>
              <a:rPr lang="en-US" dirty="0"/>
              <a:t>Is One-column Only</a:t>
            </a:r>
          </a:p>
          <a:p>
            <a:pPr lvl="1"/>
            <a:r>
              <a:rPr lang="en-US" dirty="0"/>
              <a:t>It Will Probably Not Have </a:t>
            </a:r>
            <a:r>
              <a:rPr lang="en-US" dirty="0" smtClean="0"/>
              <a:t>Art</a:t>
            </a:r>
          </a:p>
          <a:p>
            <a:pPr lvl="0"/>
            <a:r>
              <a:rPr lang="en-US" dirty="0" smtClean="0"/>
              <a:t>This </a:t>
            </a:r>
            <a:r>
              <a:rPr lang="en-US" dirty="0"/>
              <a:t>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  <p:sldLayoutId id="2147483980" r:id="rId12"/>
    <p:sldLayoutId id="2147483981" r:id="rId13"/>
    <p:sldLayoutId id="214748398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</a:t>
            </a:r>
            <a:r>
              <a:rPr lang="en-US" dirty="0" smtClean="0"/>
              <a:t>©2022 </a:t>
            </a:r>
            <a:r>
              <a:rPr lang="en-US" dirty="0"/>
              <a:t>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3-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mtClean="0"/>
              <a:t>Eighth Edition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smtClean="0"/>
              <a:t>Alan Dennis, Barbara Wixom, Roberta M.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mtClean="0"/>
              <a:t>Requirements Determination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 process the system should perform as a part of supporting a user task, or</a:t>
            </a:r>
          </a:p>
          <a:p>
            <a:r>
              <a:rPr lang="en-US" dirty="0"/>
              <a:t>Information the system should provide as the user performs a task</a:t>
            </a:r>
          </a:p>
          <a:p>
            <a:r>
              <a:rPr lang="en-US" dirty="0"/>
              <a:t>Specify the support the system will provide to the user in fulfilling his/her work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4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9FC90-4927-4C74-BA13-B0B310F0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on Functional Requirements</a:t>
            </a:r>
          </a:p>
        </p:txBody>
      </p:sp>
      <p:graphicFrame>
        <p:nvGraphicFramePr>
          <p:cNvPr id="7" name="Content Placeholder 6" descr="Table is accessible to screenreaders.">
            <a:extLst>
              <a:ext uri="{FF2B5EF4-FFF2-40B4-BE49-F238E27FC236}">
                <a16:creationId xmlns:a16="http://schemas.microsoft.com/office/drawing/2014/main" xmlns="" id="{1F4F6118-6193-40EA-9B9B-CC64DEA9094E}"/>
              </a:ext>
            </a:extLst>
          </p:cNvPr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406400" y="1752600"/>
          <a:ext cx="1137920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098">
                  <a:extLst>
                    <a:ext uri="{9D8B030D-6E8A-4147-A177-3AD203B41FA5}">
                      <a16:colId xmlns:a16="http://schemas.microsoft.com/office/drawing/2014/main" xmlns="" val="902367344"/>
                    </a:ext>
                  </a:extLst>
                </a:gridCol>
                <a:gridCol w="3467886">
                  <a:extLst>
                    <a:ext uri="{9D8B030D-6E8A-4147-A177-3AD203B41FA5}">
                      <a16:colId xmlns:a16="http://schemas.microsoft.com/office/drawing/2014/main" xmlns="" val="1411613137"/>
                    </a:ext>
                  </a:extLst>
                </a:gridCol>
                <a:gridCol w="5709217">
                  <a:extLst>
                    <a:ext uri="{9D8B030D-6E8A-4147-A177-3AD203B41FA5}">
                      <a16:colId xmlns:a16="http://schemas.microsoft.com/office/drawing/2014/main" xmlns="" val="63824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  <a:p>
                      <a:r>
                        <a:rPr lang="en-US" sz="1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Requirement</a:t>
                      </a:r>
                      <a:endParaRPr lang="en-US" sz="1200" b="1" dirty="0"/>
                    </a:p>
                  </a:txBody>
                  <a:tcPr marL="125300" marR="1253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b="1" dirty="0"/>
                    </a:p>
                  </a:txBody>
                  <a:tcPr marL="125300" marR="1253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lang="en-US" sz="1200" b="1" dirty="0"/>
                    </a:p>
                  </a:txBody>
                  <a:tcPr marL="125300" marR="125300" anchor="b"/>
                </a:tc>
                <a:extLst>
                  <a:ext uri="{0D108BD9-81ED-4DB2-BD59-A6C34878D82A}">
                    <a16:rowId xmlns:a16="http://schemas.microsoft.com/office/drawing/2014/main" xmlns="" val="420672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Process-oriented</a:t>
                      </a:r>
                    </a:p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00" marR="125300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process the system must perform;</a:t>
                      </a:r>
                    </a:p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process the system must do</a:t>
                      </a:r>
                    </a:p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5300" marR="1253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must allow registered customers to review their own order history for the past 3 years.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must check incoming customer orders for inventory availability.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should allow students to view a course schedule while registering for classes.</a:t>
                      </a:r>
                    </a:p>
                  </a:txBody>
                  <a:tcPr marL="125300" marR="125300"/>
                </a:tc>
                <a:extLst>
                  <a:ext uri="{0D108BD9-81ED-4DB2-BD59-A6C34878D82A}">
                    <a16:rowId xmlns:a16="http://schemas.microsoft.com/office/drawing/2014/main" xmlns="" val="52553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Information-oriented</a:t>
                      </a:r>
                      <a:endParaRPr lang="en-US" sz="1200" dirty="0"/>
                    </a:p>
                  </a:txBody>
                  <a:tcPr marL="125300" marR="12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the system must contain</a:t>
                      </a:r>
                      <a:endParaRPr lang="en-US" sz="1200" dirty="0"/>
                    </a:p>
                  </a:txBody>
                  <a:tcPr marL="125300" marR="12530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must retain customer order history for 3 years.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must include real-time inventory levels at all warehouses.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must include budgeted and actual sales and expense amounts for the current year and 3 previous years.</a:t>
                      </a:r>
                      <a:endParaRPr lang="en-US" sz="1200" dirty="0"/>
                    </a:p>
                  </a:txBody>
                  <a:tcPr marL="125300" marR="125300"/>
                </a:tc>
                <a:extLst>
                  <a:ext uri="{0D108BD9-81ED-4DB2-BD59-A6C34878D82A}">
                    <a16:rowId xmlns:a16="http://schemas.microsoft.com/office/drawing/2014/main" xmlns="" val="37963585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D08B68-F842-4569-9EE3-96E7928E2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3-</a:t>
            </a:r>
            <a:fld id="{D06C706D-0964-7842-B7B8-C5D733700528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4B77E0-0611-4957-9096-7B2680965C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©</a:t>
            </a:r>
            <a:r>
              <a:rPr lang="en-US" dirty="0" smtClean="0">
                <a:solidFill>
                  <a:schemeClr val="tx1"/>
                </a:solidFill>
              </a:rPr>
              <a:t>2021 </a:t>
            </a:r>
            <a:r>
              <a:rPr lang="en-US" dirty="0">
                <a:solidFill>
                  <a:schemeClr val="tx1"/>
                </a:solidFill>
              </a:rPr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24444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Nonfunctional requirements are “the </a:t>
            </a:r>
            <a:r>
              <a:rPr lang="en-US" dirty="0"/>
              <a:t>quality attributes, design, and implementation constraints, and external </a:t>
            </a:r>
            <a:r>
              <a:rPr lang="en-US" dirty="0" smtClean="0"/>
              <a:t>interfaces which </a:t>
            </a:r>
            <a:r>
              <a:rPr lang="en-US" dirty="0"/>
              <a:t>a product must </a:t>
            </a:r>
            <a:r>
              <a:rPr lang="en-US" dirty="0" smtClean="0"/>
              <a:t>have”</a:t>
            </a:r>
          </a:p>
          <a:p>
            <a:r>
              <a:rPr lang="en-US" dirty="0" smtClean="0"/>
              <a:t>This requirement category </a:t>
            </a:r>
            <a:r>
              <a:rPr lang="en-US" dirty="0"/>
              <a:t>includes important behavioral properties that the system must </a:t>
            </a:r>
            <a:r>
              <a:rPr lang="en-US" dirty="0" smtClean="0"/>
              <a:t>have</a:t>
            </a:r>
            <a:endParaRPr lang="en-US" dirty="0"/>
          </a:p>
          <a:p>
            <a:r>
              <a:rPr lang="en-US" dirty="0" smtClean="0"/>
              <a:t>Behavioral properties the system must have</a:t>
            </a:r>
          </a:p>
          <a:p>
            <a:pPr lvl="1"/>
            <a:r>
              <a:rPr lang="en-US" dirty="0" smtClean="0"/>
              <a:t>Operational – physical and technical operating environment</a:t>
            </a:r>
          </a:p>
          <a:p>
            <a:pPr lvl="1"/>
            <a:r>
              <a:rPr lang="en-US" dirty="0" smtClean="0"/>
              <a:t>Performance – speed, capacity, and reliability needs</a:t>
            </a:r>
          </a:p>
          <a:p>
            <a:pPr lvl="1"/>
            <a:r>
              <a:rPr lang="en-US" dirty="0" smtClean="0"/>
              <a:t>Security – access restrictions, needed safeguards</a:t>
            </a:r>
          </a:p>
          <a:p>
            <a:pPr lvl="1"/>
            <a:r>
              <a:rPr lang="en-US" dirty="0" smtClean="0"/>
              <a:t>Cultural and political – issues that will affect the final system</a:t>
            </a:r>
          </a:p>
          <a:p>
            <a:r>
              <a:rPr lang="en-US" dirty="0" smtClean="0"/>
              <a:t>Nonfunctional requirements are discussed in 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1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B00A4-0B80-47FB-8941-B2F1B06F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on Nonfunctional Requirements </a:t>
            </a:r>
            <a:r>
              <a:rPr lang="en-US" sz="2700" dirty="0"/>
              <a:t>(1 of 2)</a:t>
            </a:r>
          </a:p>
        </p:txBody>
      </p:sp>
      <p:graphicFrame>
        <p:nvGraphicFramePr>
          <p:cNvPr id="7" name="Content Placeholder 13" descr="Table is accessible to screenreaders.">
            <a:extLst>
              <a:ext uri="{FF2B5EF4-FFF2-40B4-BE49-F238E27FC236}">
                <a16:creationId xmlns:a16="http://schemas.microsoft.com/office/drawing/2014/main" xmlns="" id="{AAD3B1BC-6296-4D51-AC0A-8177502F7A7B}"/>
              </a:ext>
            </a:extLst>
          </p:cNvPr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406400" y="1752600"/>
          <a:ext cx="11379797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184">
                  <a:extLst>
                    <a:ext uri="{9D8B030D-6E8A-4147-A177-3AD203B41FA5}">
                      <a16:colId xmlns:a16="http://schemas.microsoft.com/office/drawing/2014/main" xmlns="" val="1483863086"/>
                    </a:ext>
                  </a:extLst>
                </a:gridCol>
                <a:gridCol w="3867755">
                  <a:extLst>
                    <a:ext uri="{9D8B030D-6E8A-4147-A177-3AD203B41FA5}">
                      <a16:colId xmlns:a16="http://schemas.microsoft.com/office/drawing/2014/main" xmlns="" val="393266256"/>
                    </a:ext>
                  </a:extLst>
                </a:gridCol>
                <a:gridCol w="5414858">
                  <a:extLst>
                    <a:ext uri="{9D8B030D-6E8A-4147-A177-3AD203B41FA5}">
                      <a16:colId xmlns:a16="http://schemas.microsoft.com/office/drawing/2014/main" xmlns="" val="2521028402"/>
                    </a:ext>
                  </a:extLst>
                </a:gridCol>
              </a:tblGrid>
              <a:tr h="224466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Nonfunctional Requirement</a:t>
                      </a:r>
                      <a:endParaRPr lang="en-US" sz="1400" dirty="0"/>
                    </a:p>
                  </a:txBody>
                  <a:tcPr marL="130644" marR="13064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dirty="0"/>
                    </a:p>
                  </a:txBody>
                  <a:tcPr marL="130644" marR="13064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lang="en-US" sz="1400" dirty="0"/>
                    </a:p>
                  </a:txBody>
                  <a:tcPr marL="130644" marR="130644" anchor="b"/>
                </a:tc>
                <a:extLst>
                  <a:ext uri="{0D108BD9-81ED-4DB2-BD59-A6C34878D82A}">
                    <a16:rowId xmlns:a16="http://schemas.microsoft.com/office/drawing/2014/main" xmlns="" val="15370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</a:t>
                      </a:r>
                      <a:endParaRPr lang="en-US" sz="1400" dirty="0"/>
                    </a:p>
                  </a:txBody>
                  <a:tcPr marL="130644" marR="130644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physical and technical environments in which the system will operate</a:t>
                      </a:r>
                      <a:endParaRPr lang="en-US" sz="1400" dirty="0"/>
                    </a:p>
                  </a:txBody>
                  <a:tcPr marL="130644" marR="130644"/>
                </a:tc>
                <a:tc>
                  <a:txBody>
                    <a:bodyPr/>
                    <a:lstStyle/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will run on Andriod mobile devices.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should be able to integrate with the existing inventory system.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should be compatible with any Web browser.</a:t>
                      </a:r>
                      <a:endParaRPr lang="en-US" sz="1400" dirty="0"/>
                    </a:p>
                  </a:txBody>
                  <a:tcPr marL="130644" marR="130644"/>
                </a:tc>
                <a:extLst>
                  <a:ext uri="{0D108BD9-81ED-4DB2-BD59-A6C34878D82A}">
                    <a16:rowId xmlns:a16="http://schemas.microsoft.com/office/drawing/2014/main" xmlns="" val="36939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sz="1400" dirty="0"/>
                    </a:p>
                  </a:txBody>
                  <a:tcPr marL="130644" marR="130644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speed, capacity, and reliability of the system</a:t>
                      </a:r>
                      <a:endParaRPr lang="en-US" sz="1400" dirty="0"/>
                    </a:p>
                  </a:txBody>
                  <a:tcPr marL="130644" marR="130644"/>
                </a:tc>
                <a:tc>
                  <a:txBody>
                    <a:bodyPr/>
                    <a:lstStyle/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Any interaction between the user and the system should not exceed 2 seconds.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downloads new status parameters within 5 minutes of a change.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should be available for use 24 hours per day, 365 days per year.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supports 300 simultaneous users from 9–11 a.m.; 150 simultaneous users at all other times.</a:t>
                      </a:r>
                      <a:endParaRPr lang="en-US" sz="1400" dirty="0"/>
                    </a:p>
                  </a:txBody>
                  <a:tcPr marL="130644" marR="130644"/>
                </a:tc>
                <a:extLst>
                  <a:ext uri="{0D108BD9-81ED-4DB2-BD59-A6C34878D82A}">
                    <a16:rowId xmlns:a16="http://schemas.microsoft.com/office/drawing/2014/main" xmlns="" val="63168113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09636B-35A8-4D4C-83F9-490C6AF29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3-</a:t>
            </a:r>
            <a:fld id="{D06C706D-0964-7842-B7B8-C5D733700528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8E84AF-FCCE-4D27-84D5-F086EC13E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©</a:t>
            </a:r>
            <a:r>
              <a:rPr lang="en-US" dirty="0" smtClean="0">
                <a:solidFill>
                  <a:schemeClr val="tx1"/>
                </a:solidFill>
              </a:rPr>
              <a:t>2021 </a:t>
            </a:r>
            <a:r>
              <a:rPr lang="en-US" dirty="0">
                <a:solidFill>
                  <a:schemeClr val="tx1"/>
                </a:solidFill>
              </a:rPr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6674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B00A4-0B80-47FB-8941-B2F1B06F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on Nonfunctional Requirements </a:t>
            </a:r>
            <a:r>
              <a:rPr lang="en-US" sz="2700" dirty="0"/>
              <a:t>(2 of 2)</a:t>
            </a:r>
          </a:p>
        </p:txBody>
      </p:sp>
      <p:graphicFrame>
        <p:nvGraphicFramePr>
          <p:cNvPr id="14" name="Content Placeholder 13" descr="Table is accessible to screenreaders.">
            <a:extLst>
              <a:ext uri="{FF2B5EF4-FFF2-40B4-BE49-F238E27FC236}">
                <a16:creationId xmlns:a16="http://schemas.microsoft.com/office/drawing/2014/main" xmlns="" id="{AAD3B1BC-6296-4D51-AC0A-8177502F7A7B}"/>
              </a:ext>
            </a:extLst>
          </p:cNvPr>
          <p:cNvGraphicFramePr>
            <a:graphicFrameLocks noGrp="1"/>
          </p:cNvGraphicFramePr>
          <p:nvPr>
            <p:ph sz="quarter" idx="12"/>
            <p:extLst/>
          </p:nvPr>
        </p:nvGraphicFramePr>
        <p:xfrm>
          <a:off x="406400" y="1752600"/>
          <a:ext cx="1138036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061">
                  <a:extLst>
                    <a:ext uri="{9D8B030D-6E8A-4147-A177-3AD203B41FA5}">
                      <a16:colId xmlns:a16="http://schemas.microsoft.com/office/drawing/2014/main" xmlns="" val="1483863086"/>
                    </a:ext>
                  </a:extLst>
                </a:gridCol>
                <a:gridCol w="3508105">
                  <a:extLst>
                    <a:ext uri="{9D8B030D-6E8A-4147-A177-3AD203B41FA5}">
                      <a16:colId xmlns:a16="http://schemas.microsoft.com/office/drawing/2014/main" xmlns="" val="393266256"/>
                    </a:ext>
                  </a:extLst>
                </a:gridCol>
                <a:gridCol w="5220199">
                  <a:extLst>
                    <a:ext uri="{9D8B030D-6E8A-4147-A177-3AD203B41FA5}">
                      <a16:colId xmlns:a16="http://schemas.microsoft.com/office/drawing/2014/main" xmlns="" val="2521028402"/>
                    </a:ext>
                  </a:extLst>
                </a:gridCol>
              </a:tblGrid>
              <a:tr h="224466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Nonfunctional Requirement</a:t>
                      </a:r>
                      <a:endParaRPr lang="en-US" sz="1400" dirty="0"/>
                    </a:p>
                  </a:txBody>
                  <a:tcPr marL="127568" marR="12756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dirty="0"/>
                    </a:p>
                  </a:txBody>
                  <a:tcPr marL="127568" marR="127568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  <a:endParaRPr lang="en-US" sz="1400" dirty="0"/>
                    </a:p>
                  </a:txBody>
                  <a:tcPr marL="127568" marR="127568" anchor="b"/>
                </a:tc>
                <a:extLst>
                  <a:ext uri="{0D108BD9-81ED-4DB2-BD59-A6C34878D82A}">
                    <a16:rowId xmlns:a16="http://schemas.microsoft.com/office/drawing/2014/main" xmlns="" val="153705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sz="1400" dirty="0"/>
                    </a:p>
                  </a:txBody>
                  <a:tcPr marL="127568" marR="127568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Who has authorized access to the system under what circumstances</a:t>
                      </a:r>
                      <a:endParaRPr lang="en-US" sz="1400" dirty="0"/>
                    </a:p>
                  </a:txBody>
                  <a:tcPr marL="127568" marR="127568"/>
                </a:tc>
                <a:tc>
                  <a:txBody>
                    <a:bodyPr/>
                    <a:lstStyle/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direct managers can see staff personnel records.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Technicians can see only their own work assignments.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includes all available safeguards from viruses, worms, Trojan horses, etc.</a:t>
                      </a:r>
                      <a:endParaRPr lang="en-US" sz="1400" dirty="0"/>
                    </a:p>
                  </a:txBody>
                  <a:tcPr marL="127568" marR="127568"/>
                </a:tc>
                <a:extLst>
                  <a:ext uri="{0D108BD9-81ED-4DB2-BD59-A6C34878D82A}">
                    <a16:rowId xmlns:a16="http://schemas.microsoft.com/office/drawing/2014/main" xmlns="" val="20772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Cultural and Political</a:t>
                      </a:r>
                      <a:endParaRPr lang="en-US" sz="1400" dirty="0"/>
                    </a:p>
                  </a:txBody>
                  <a:tcPr marL="127568" marR="127568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Cultural and political factors and legal requirements that affect the system</a:t>
                      </a:r>
                      <a:endParaRPr lang="en-US" sz="1400" dirty="0"/>
                    </a:p>
                  </a:txBody>
                  <a:tcPr marL="127568" marR="127568"/>
                </a:tc>
                <a:tc>
                  <a:txBody>
                    <a:bodyPr/>
                    <a:lstStyle/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should be able to distinguish between US currency and currency from other nations.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Company policy is to buy computers only from Dell.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Country managers are permitted to authorize custom user interfaces within their units.</a:t>
                      </a:r>
                    </a:p>
                    <a:p>
                      <a:pPr marL="291600" indent="-2916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 information is protected in compliance with the Data Protection Act.</a:t>
                      </a:r>
                      <a:endParaRPr lang="en-US" sz="1400" dirty="0"/>
                    </a:p>
                  </a:txBody>
                  <a:tcPr marL="127568" marR="127568"/>
                </a:tc>
                <a:extLst>
                  <a:ext uri="{0D108BD9-81ED-4DB2-BD59-A6C34878D82A}">
                    <a16:rowId xmlns:a16="http://schemas.microsoft.com/office/drawing/2014/main" xmlns="" val="9813723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09636B-35A8-4D4C-83F9-490C6AF29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fld id="{D06C706D-0964-7842-B7B8-C5D733700528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8E84AF-FCCE-4D27-84D5-F086EC13E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©</a:t>
            </a:r>
            <a:r>
              <a:rPr lang="en-US" dirty="0" smtClean="0">
                <a:solidFill>
                  <a:schemeClr val="tx1"/>
                </a:solidFill>
              </a:rPr>
              <a:t>2021 </a:t>
            </a:r>
            <a:r>
              <a:rPr lang="en-US" dirty="0">
                <a:solidFill>
                  <a:schemeClr val="tx1"/>
                </a:solidFill>
              </a:rPr>
              <a:t>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400167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Determining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business and IT perspectives are needed to determine requirements during the </a:t>
            </a:r>
            <a:r>
              <a:rPr lang="en-US" dirty="0" smtClean="0"/>
              <a:t>analysis phase</a:t>
            </a:r>
          </a:p>
          <a:p>
            <a:pPr lvl="1"/>
            <a:r>
              <a:rPr lang="en-US" dirty="0" smtClean="0"/>
              <a:t>Systems </a:t>
            </a:r>
            <a:r>
              <a:rPr lang="en-US" dirty="0"/>
              <a:t>analysts may not understand the true business needs of the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The business </a:t>
            </a:r>
            <a:r>
              <a:rPr lang="en-US" dirty="0"/>
              <a:t>users may not be aware of promising new </a:t>
            </a:r>
            <a:r>
              <a:rPr lang="en-US" dirty="0" smtClean="0"/>
              <a:t>technologies</a:t>
            </a:r>
          </a:p>
          <a:p>
            <a:r>
              <a:rPr lang="en-US" dirty="0"/>
              <a:t>The analyst must also consider how best to elicit the requirements from the </a:t>
            </a:r>
            <a:r>
              <a:rPr lang="en-US" dirty="0" smtClean="0"/>
              <a:t>stakeholders</a:t>
            </a:r>
          </a:p>
          <a:p>
            <a:r>
              <a:rPr lang="en-US" dirty="0"/>
              <a:t>There are a variety of elicitation techniques that can be used to acquire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The evolution </a:t>
            </a:r>
            <a:r>
              <a:rPr lang="en-US" dirty="0"/>
              <a:t>of the requirements definition must be carefully </a:t>
            </a:r>
            <a:r>
              <a:rPr lang="en-US" dirty="0" smtClean="0"/>
              <a:t>managed</a:t>
            </a:r>
          </a:p>
          <a:p>
            <a:r>
              <a:rPr lang="en-US" dirty="0" smtClean="0"/>
              <a:t>Keeping the </a:t>
            </a:r>
            <a:r>
              <a:rPr lang="en-US" dirty="0"/>
              <a:t>requirements list tight and focused is a key to project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 Definition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requirements definition statement </a:t>
            </a:r>
            <a:r>
              <a:rPr lang="en-US" dirty="0" smtClean="0"/>
              <a:t>is a straightforward </a:t>
            </a:r>
            <a:r>
              <a:rPr lang="en-US" dirty="0"/>
              <a:t>text report that simply lists the functional and nonfunctional requirements in </a:t>
            </a:r>
            <a:r>
              <a:rPr lang="en-US" dirty="0" smtClean="0"/>
              <a:t>an outline format</a:t>
            </a:r>
          </a:p>
          <a:p>
            <a:pPr lvl="1"/>
            <a:r>
              <a:rPr lang="en-US" dirty="0" smtClean="0"/>
              <a:t>Usually just </a:t>
            </a:r>
            <a:r>
              <a:rPr lang="en-US" dirty="0"/>
              <a:t>called the </a:t>
            </a:r>
            <a:r>
              <a:rPr lang="en-US" b="1" i="1" dirty="0"/>
              <a:t>requirements </a:t>
            </a:r>
            <a:r>
              <a:rPr lang="en-US" b="1" i="1" dirty="0" smtClean="0"/>
              <a:t>definition</a:t>
            </a:r>
          </a:p>
          <a:p>
            <a:r>
              <a:rPr lang="en-US" dirty="0" smtClean="0"/>
              <a:t>Requirements are </a:t>
            </a:r>
            <a:r>
              <a:rPr lang="en-US" dirty="0"/>
              <a:t>typically identified by </a:t>
            </a:r>
            <a:r>
              <a:rPr lang="en-US" dirty="0" smtClean="0"/>
              <a:t>numbering</a:t>
            </a:r>
          </a:p>
          <a:p>
            <a:r>
              <a:rPr lang="en-US" dirty="0"/>
              <a:t>Sometimes, requirements are prioritized on the requirements definition </a:t>
            </a:r>
            <a:r>
              <a:rPr lang="en-US" dirty="0" smtClean="0"/>
              <a:t>statement</a:t>
            </a:r>
          </a:p>
          <a:p>
            <a:r>
              <a:rPr lang="en-US" dirty="0"/>
              <a:t>The most obvious purpose of the requirements definition is to provide a clear statement </a:t>
            </a:r>
            <a:r>
              <a:rPr lang="en-US" dirty="0" smtClean="0"/>
              <a:t>of what </a:t>
            </a:r>
            <a:r>
              <a:rPr lang="en-US" dirty="0"/>
              <a:t>the new system should </a:t>
            </a:r>
            <a:r>
              <a:rPr lang="en-US" dirty="0" smtClean="0"/>
              <a:t>do</a:t>
            </a:r>
          </a:p>
          <a:p>
            <a:r>
              <a:rPr lang="en-US" dirty="0"/>
              <a:t>A critically important purpose of the requirements </a:t>
            </a:r>
            <a:r>
              <a:rPr lang="en-US" dirty="0" smtClean="0"/>
              <a:t>definition is to </a:t>
            </a:r>
            <a:r>
              <a:rPr lang="en-US" dirty="0"/>
              <a:t>define the scope of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0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Functional Requirements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574259" y="1752600"/>
            <a:ext cx="7043482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Nonfunctional Requirements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111709" y="1752600"/>
            <a:ext cx="5968581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59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analyst knows </a:t>
            </a:r>
            <a:r>
              <a:rPr lang="en-US" dirty="0"/>
              <a:t>that there is a problem to be solved and therefore must look for clues </a:t>
            </a:r>
            <a:r>
              <a:rPr lang="en-US" dirty="0" smtClean="0"/>
              <a:t>that uncover </a:t>
            </a:r>
            <a:r>
              <a:rPr lang="en-US" dirty="0"/>
              <a:t>the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Unfortunately</a:t>
            </a:r>
            <a:r>
              <a:rPr lang="en-US" dirty="0"/>
              <a:t>, the clues are not always </a:t>
            </a:r>
            <a:r>
              <a:rPr lang="en-US" dirty="0" smtClean="0"/>
              <a:t>obvious, so the </a:t>
            </a:r>
            <a:r>
              <a:rPr lang="en-US" dirty="0"/>
              <a:t>analyst needs to notice details, talk with witnesses, and follow </a:t>
            </a:r>
            <a:r>
              <a:rPr lang="en-US" dirty="0" smtClean="0"/>
              <a:t>leads</a:t>
            </a:r>
          </a:p>
          <a:p>
            <a:r>
              <a:rPr lang="en-US" dirty="0" smtClean="0"/>
              <a:t>The </a:t>
            </a:r>
            <a:r>
              <a:rPr lang="en-US" dirty="0"/>
              <a:t>best analysts will thoroughly search for requirements using a variety </a:t>
            </a:r>
            <a:r>
              <a:rPr lang="en-US" dirty="0" smtClean="0"/>
              <a:t>of techniques </a:t>
            </a:r>
            <a:r>
              <a:rPr lang="en-US" dirty="0"/>
              <a:t>and make sure that the current business processes and the needs for the new </a:t>
            </a:r>
            <a:r>
              <a:rPr lang="en-US" dirty="0" smtClean="0"/>
              <a:t>system are </a:t>
            </a:r>
            <a:r>
              <a:rPr lang="en-US" dirty="0"/>
              <a:t>well understood before moving into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1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Explain the analysis phase of the SDLC.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the content and purpose of the requirements definition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Classify requirements correctly as business, user, functional, or nonfunctional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Employ the requirement elicitation techniques of interviews, JAD sessions, questionnaires, document analysis, and observation.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Define the role that each requirement elicitation technique plays in determining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Describe several analysis strategies that can help the analyst discover requirements.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Use every interaction with managers and users to garner interest, support, and enthusiasm for project</a:t>
            </a:r>
          </a:p>
          <a:p>
            <a:r>
              <a:rPr lang="en-US" dirty="0"/>
              <a:t>Choose participants </a:t>
            </a:r>
            <a:r>
              <a:rPr lang="en-US" dirty="0" smtClean="0"/>
              <a:t>carefully</a:t>
            </a:r>
          </a:p>
          <a:p>
            <a:pPr lvl="1"/>
            <a:r>
              <a:rPr lang="en-US" b="1" i="1" dirty="0" smtClean="0"/>
              <a:t>Stakeholders</a:t>
            </a:r>
            <a:r>
              <a:rPr lang="en-US" dirty="0"/>
              <a:t> are the people who can affect the system </a:t>
            </a:r>
            <a:r>
              <a:rPr lang="en-US" dirty="0" smtClean="0"/>
              <a:t>or who </a:t>
            </a:r>
            <a:r>
              <a:rPr lang="en-US" dirty="0"/>
              <a:t>will be affected by the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Make respectful use of people’s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Requirements Elicitation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Interviews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JAD sessions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Questionnaires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02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Most important and most used fact-finding technique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The systems analysts collects information from individuals face to 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Who should be interviewed? 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Managers in early project stages to get broad understanding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Staff can provide details and specifics later.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Political issues are important – may be necessary to interview influential people, even if they are not too knowledgeable</a:t>
            </a:r>
          </a:p>
          <a:p>
            <a:r>
              <a:rPr lang="en-US" sz="2600" dirty="0">
                <a:solidFill>
                  <a:prstClr val="black"/>
                </a:solidFill>
              </a:rPr>
              <a:t>Interview Structure</a:t>
            </a:r>
          </a:p>
          <a:p>
            <a:pPr lvl="1">
              <a:spcBef>
                <a:spcPts val="1000"/>
              </a:spcBef>
              <a:buSzPct val="100000"/>
            </a:pPr>
            <a:r>
              <a:rPr lang="en-US" dirty="0" smtClean="0">
                <a:solidFill>
                  <a:prstClr val="black"/>
                </a:solidFill>
              </a:rPr>
              <a:t>Top-down  (</a:t>
            </a:r>
            <a:r>
              <a:rPr lang="en-US" dirty="0">
                <a:solidFill>
                  <a:prstClr val="black"/>
                </a:solidFill>
              </a:rPr>
              <a:t>broad to specific; most common)</a:t>
            </a:r>
          </a:p>
          <a:p>
            <a:pPr lvl="1">
              <a:spcBef>
                <a:spcPts val="1000"/>
              </a:spcBef>
              <a:buSzPct val="100000"/>
            </a:pPr>
            <a:r>
              <a:rPr lang="en-US" dirty="0">
                <a:solidFill>
                  <a:prstClr val="black"/>
                </a:solidFill>
              </a:rPr>
              <a:t>Bottom-up (specific to broad; useful for collecting details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Questions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609085951"/>
              </p:ext>
            </p:extLst>
          </p:nvPr>
        </p:nvGraphicFramePr>
        <p:xfrm>
          <a:off x="406400" y="1752600"/>
          <a:ext cx="11379201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3657600"/>
                <a:gridCol w="5232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Question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Closed-Ended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 a specific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How many telephone orders are received per day?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How do customers place orders?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What information is missing from the monthly sales report?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Open-Ended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Seek a more wide- ranging response from the interviewee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What do you think about the way invoices are currently processed?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What are some of the problems you face on a daily basis?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What are some of the improvements you would like to see in the 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invoices are processed?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Probing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 up on what has just been discussed so that the interviewer can learn 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Why?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 you give me an example?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 you explain that in a bit more detail?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0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Interviewing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You should </a:t>
            </a:r>
            <a:r>
              <a:rPr lang="en-US" dirty="0"/>
              <a:t>not ask questions about information that is readily available from </a:t>
            </a:r>
            <a:r>
              <a:rPr lang="en-US" dirty="0" smtClean="0"/>
              <a:t>other sources</a:t>
            </a:r>
          </a:p>
          <a:p>
            <a:r>
              <a:rPr lang="en-US" dirty="0"/>
              <a:t>Your interview questions should anticipate the type of information the interviewee is likely </a:t>
            </a:r>
            <a:r>
              <a:rPr lang="en-US" dirty="0" smtClean="0"/>
              <a:t>to know</a:t>
            </a:r>
          </a:p>
          <a:p>
            <a:r>
              <a:rPr lang="en-US" dirty="0"/>
              <a:t>No type of question is better than </a:t>
            </a:r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Usually a </a:t>
            </a:r>
            <a:r>
              <a:rPr lang="en-US" dirty="0"/>
              <a:t>combination of questions is </a:t>
            </a:r>
            <a:r>
              <a:rPr lang="en-US" dirty="0" smtClean="0"/>
              <a:t>used during </a:t>
            </a:r>
            <a:r>
              <a:rPr lang="en-US" dirty="0"/>
              <a:t>an interview.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06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and Bottom-Up Questioning Strategies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637972" y="1752600"/>
            <a:ext cx="6916056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4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as a Requirements Elicitation Technique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Strengths</a:t>
            </a:r>
            <a:endParaRPr lang="en-US" b="1" dirty="0"/>
          </a:p>
          <a:p>
            <a:r>
              <a:rPr lang="en-US" dirty="0"/>
              <a:t>Interviewee can respond freely and openly to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/>
              <a:t>Interviewee can be asked for more </a:t>
            </a:r>
            <a:r>
              <a:rPr lang="en-US" dirty="0" smtClean="0"/>
              <a:t>feedback</a:t>
            </a:r>
            <a:endParaRPr lang="en-US" dirty="0"/>
          </a:p>
          <a:p>
            <a:r>
              <a:rPr lang="en-US" dirty="0"/>
              <a:t>Questions can be adapted or reworded for each </a:t>
            </a:r>
            <a:r>
              <a:rPr lang="en-US" dirty="0" smtClean="0"/>
              <a:t>individual</a:t>
            </a:r>
            <a:endParaRPr lang="en-US" dirty="0"/>
          </a:p>
          <a:p>
            <a:r>
              <a:rPr lang="en-US" dirty="0"/>
              <a:t>Interviewee’s nonverbal communication can be </a:t>
            </a:r>
            <a:r>
              <a:rPr lang="en-US" dirty="0" smtClean="0"/>
              <a:t>observed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Weaknesses</a:t>
            </a:r>
            <a:endParaRPr lang="en-US" b="1" dirty="0"/>
          </a:p>
          <a:p>
            <a:r>
              <a:rPr lang="en-US" dirty="0"/>
              <a:t>Very time-consuming, and therefore costly, fact-finding </a:t>
            </a:r>
            <a:r>
              <a:rPr lang="en-US" dirty="0" smtClean="0"/>
              <a:t>approach</a:t>
            </a:r>
            <a:endParaRPr lang="en-US" dirty="0"/>
          </a:p>
          <a:p>
            <a:r>
              <a:rPr lang="en-US" dirty="0"/>
              <a:t>Success is highly dependent on the systems analyst's human relations </a:t>
            </a:r>
            <a:r>
              <a:rPr lang="en-US" dirty="0" smtClean="0"/>
              <a:t>skills</a:t>
            </a:r>
            <a:endParaRPr lang="en-US" dirty="0"/>
          </a:p>
          <a:p>
            <a:r>
              <a:rPr lang="en-US" dirty="0"/>
              <a:t>May be impractical due to the location of interviewees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6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the Interview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You should have an interview plan that lists the topics/issues that you will ask in </a:t>
            </a:r>
            <a:r>
              <a:rPr lang="en-US" dirty="0" smtClean="0"/>
              <a:t>the appropriate order</a:t>
            </a:r>
          </a:p>
          <a:p>
            <a:r>
              <a:rPr lang="en-US" dirty="0"/>
              <a:t>Confirm the areas in which the interviewee has knowledge so you do not ask questions that </a:t>
            </a:r>
            <a:r>
              <a:rPr lang="en-US" dirty="0" smtClean="0"/>
              <a:t>they cannot answer</a:t>
            </a:r>
          </a:p>
          <a:p>
            <a:r>
              <a:rPr lang="en-US" dirty="0" smtClean="0"/>
              <a:t>Structured interviews </a:t>
            </a:r>
            <a:r>
              <a:rPr lang="en-US" dirty="0"/>
              <a:t>with </a:t>
            </a:r>
            <a:r>
              <a:rPr lang="en-US" dirty="0" smtClean="0"/>
              <a:t>closed-ended questions </a:t>
            </a:r>
            <a:r>
              <a:rPr lang="en-US" dirty="0"/>
              <a:t>take more time to prepare </a:t>
            </a:r>
            <a:r>
              <a:rPr lang="en-US" dirty="0" smtClean="0"/>
              <a:t>than unstructured interviews</a:t>
            </a:r>
          </a:p>
          <a:p>
            <a:r>
              <a:rPr lang="en-US" dirty="0"/>
              <a:t>When you schedule the interview, inform the </a:t>
            </a:r>
            <a:r>
              <a:rPr lang="en-US" dirty="0" smtClean="0"/>
              <a:t>interviewee of </a:t>
            </a:r>
            <a:r>
              <a:rPr lang="en-US" dirty="0"/>
              <a:t>the reason for the interview and the areas you will be discussing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98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the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</a:t>
            </a:r>
            <a:r>
              <a:rPr lang="en-US" dirty="0"/>
              <a:t>goal is to build rapport with the </a:t>
            </a:r>
            <a:r>
              <a:rPr lang="en-US" dirty="0" smtClean="0"/>
              <a:t>interviewee</a:t>
            </a:r>
          </a:p>
          <a:p>
            <a:r>
              <a:rPr lang="en-US" dirty="0"/>
              <a:t>It is critical to carefully record all the information that the interviewee </a:t>
            </a:r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Take lots of notes</a:t>
            </a:r>
          </a:p>
          <a:p>
            <a:r>
              <a:rPr lang="en-US" dirty="0"/>
              <a:t>If you do not understand something, be sure to </a:t>
            </a:r>
            <a:r>
              <a:rPr lang="en-US" dirty="0" smtClean="0"/>
              <a:t>ask</a:t>
            </a:r>
          </a:p>
          <a:p>
            <a:pPr lvl="1"/>
            <a:r>
              <a:rPr lang="en-US" dirty="0"/>
              <a:t>Do not be afraid to ask “dumb </a:t>
            </a:r>
            <a:r>
              <a:rPr lang="en-US" dirty="0" smtClean="0"/>
              <a:t>questions”</a:t>
            </a:r>
          </a:p>
          <a:p>
            <a:r>
              <a:rPr lang="en-US" dirty="0" smtClean="0"/>
              <a:t>Separate facts </a:t>
            </a:r>
            <a:r>
              <a:rPr lang="en-US" dirty="0"/>
              <a:t>from </a:t>
            </a:r>
            <a:r>
              <a:rPr lang="en-US" dirty="0" smtClean="0"/>
              <a:t>opinion</a:t>
            </a:r>
          </a:p>
          <a:p>
            <a:r>
              <a:rPr lang="en-US" dirty="0"/>
              <a:t>As the interview draws to a close, </a:t>
            </a:r>
            <a:r>
              <a:rPr lang="en-US" dirty="0" smtClean="0"/>
              <a:t>give </a:t>
            </a:r>
            <a:r>
              <a:rPr lang="en-US" dirty="0"/>
              <a:t>the interviewee time to ask questions </a:t>
            </a:r>
            <a:r>
              <a:rPr lang="en-US" dirty="0" smtClean="0"/>
              <a:t>or provide </a:t>
            </a:r>
            <a:r>
              <a:rPr lang="en-US" dirty="0"/>
              <a:t>information that </a:t>
            </a:r>
            <a:r>
              <a:rPr lang="en-US" dirty="0" smtClean="0"/>
              <a:t>they thinks </a:t>
            </a:r>
            <a:r>
              <a:rPr lang="en-US" dirty="0"/>
              <a:t>is </a:t>
            </a:r>
            <a:r>
              <a:rPr lang="en-US" dirty="0" smtClean="0"/>
              <a:t>important</a:t>
            </a:r>
          </a:p>
          <a:p>
            <a:r>
              <a:rPr lang="en-US" dirty="0" smtClean="0"/>
              <a:t>Briefly explain </a:t>
            </a:r>
            <a:r>
              <a:rPr lang="en-US" dirty="0"/>
              <a:t>what will happen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93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 interview </a:t>
            </a:r>
            <a:r>
              <a:rPr lang="en-US" dirty="0" smtClean="0"/>
              <a:t>Follow-Up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After the interview is over, the analyst needs to prepare an interview </a:t>
            </a:r>
            <a:r>
              <a:rPr lang="en-US" dirty="0" smtClean="0"/>
              <a:t>report</a:t>
            </a:r>
          </a:p>
          <a:p>
            <a:r>
              <a:rPr lang="en-US" dirty="0"/>
              <a:t>The </a:t>
            </a:r>
            <a:r>
              <a:rPr lang="en-US" b="1" i="1" dirty="0"/>
              <a:t>interview report </a:t>
            </a:r>
            <a:r>
              <a:rPr lang="en-US" dirty="0"/>
              <a:t>describes </a:t>
            </a:r>
            <a:r>
              <a:rPr lang="en-US" dirty="0" smtClean="0"/>
              <a:t>the information </a:t>
            </a:r>
            <a:r>
              <a:rPr lang="en-US" dirty="0"/>
              <a:t>from the </a:t>
            </a:r>
            <a:r>
              <a:rPr lang="en-US" dirty="0" smtClean="0"/>
              <a:t>interview</a:t>
            </a:r>
          </a:p>
          <a:p>
            <a:r>
              <a:rPr lang="en-US" dirty="0" smtClean="0"/>
              <a:t>It contains interview notes</a:t>
            </a:r>
          </a:p>
          <a:p>
            <a:r>
              <a:rPr lang="en-US" dirty="0"/>
              <a:t>Often, the interview report is sent to the interviewee with a request to read it and inform </a:t>
            </a:r>
            <a:r>
              <a:rPr lang="en-US" dirty="0" smtClean="0"/>
              <a:t>the analyst </a:t>
            </a:r>
            <a:r>
              <a:rPr lang="en-US" dirty="0"/>
              <a:t>of </a:t>
            </a:r>
            <a:r>
              <a:rPr lang="en-US" dirty="0" smtClean="0"/>
              <a:t>clarifications </a:t>
            </a:r>
            <a:r>
              <a:rPr lang="en-US" dirty="0"/>
              <a:t>or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Phase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Goal is to develop a clear understanding of the new system’s requirements</a:t>
            </a:r>
          </a:p>
          <a:p>
            <a:pPr lvl="1"/>
            <a:r>
              <a:rPr lang="en-US" dirty="0"/>
              <a:t>Understand the “As-Is” system</a:t>
            </a:r>
          </a:p>
          <a:p>
            <a:pPr lvl="1"/>
            <a:r>
              <a:rPr lang="en-US" dirty="0"/>
              <a:t>Identify Improvements</a:t>
            </a:r>
          </a:p>
          <a:p>
            <a:pPr lvl="1"/>
            <a:r>
              <a:rPr lang="en-US" dirty="0"/>
              <a:t>Develop the “To-Be” system concept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</a:rPr>
              <a:t>Use critical thinking skills to determine the true causes of problems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</a:rPr>
              <a:t>Apply knowledge of IS and business to outline ways to solve the problems in the new </a:t>
            </a:r>
            <a:r>
              <a:rPr lang="en-US" dirty="0" smtClean="0">
                <a:solidFill>
                  <a:prstClr val="black"/>
                </a:solidFill>
              </a:rPr>
              <a:t>system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prstClr val="black"/>
                </a:solidFill>
              </a:rPr>
              <a:t>To move the users “from here to there,” an analyst needs strong critical thinking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3-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</a:t>
            </a:r>
            <a:r>
              <a:rPr lang="en-US" dirty="0"/>
              <a:t>Application </a:t>
            </a:r>
            <a:r>
              <a:rPr lang="en-US" dirty="0" smtClean="0"/>
              <a:t>Development (JAD)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Joint Application Development </a:t>
            </a:r>
            <a:r>
              <a:rPr lang="en-US" dirty="0"/>
              <a:t>(JAD) is an information gathering technique that allows </a:t>
            </a:r>
            <a:r>
              <a:rPr lang="en-US" dirty="0" smtClean="0"/>
              <a:t>the project </a:t>
            </a:r>
            <a:r>
              <a:rPr lang="en-US" dirty="0"/>
              <a:t>team, users, and management to work together to identify requirements for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Its goal is to </a:t>
            </a:r>
            <a:r>
              <a:rPr lang="en-US" dirty="0"/>
              <a:t>produce complete requirements definition document</a:t>
            </a:r>
          </a:p>
          <a:p>
            <a:r>
              <a:rPr lang="en-US" dirty="0"/>
              <a:t>Directly involves project sponsor, key managers, and key users with systems analysts</a:t>
            </a:r>
          </a:p>
          <a:p>
            <a:r>
              <a:rPr lang="en-US" dirty="0"/>
              <a:t>Requires a trained facilitator</a:t>
            </a:r>
          </a:p>
          <a:p>
            <a:r>
              <a:rPr lang="en-US" dirty="0"/>
              <a:t>Requires a comfortable facility for long-term, intensive group work; preferably off-site</a:t>
            </a:r>
          </a:p>
          <a:p>
            <a:r>
              <a:rPr lang="en-US" dirty="0"/>
              <a:t>Expensive but </a:t>
            </a:r>
            <a:r>
              <a:rPr lang="en-US" dirty="0" smtClean="0"/>
              <a:t>valuable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0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JAD or e-JAD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Any group activity may experience problems with group dynamics</a:t>
            </a:r>
          </a:p>
          <a:p>
            <a:r>
              <a:rPr lang="en-US" dirty="0" smtClean="0"/>
              <a:t>e-JAD </a:t>
            </a:r>
            <a:r>
              <a:rPr lang="en-US" dirty="0"/>
              <a:t>helps group overcome group dynamic issues – dominance, status differences, fear of reprisal</a:t>
            </a:r>
          </a:p>
          <a:p>
            <a:r>
              <a:rPr lang="en-US" dirty="0" smtClean="0"/>
              <a:t>e-JAD </a:t>
            </a:r>
            <a:r>
              <a:rPr lang="en-US" dirty="0"/>
              <a:t>provides ways for members to contribute, comment on, and rate ideas anonymously</a:t>
            </a:r>
          </a:p>
          <a:p>
            <a:r>
              <a:rPr lang="en-US" dirty="0"/>
              <a:t>Requires a trained </a:t>
            </a:r>
            <a:r>
              <a:rPr lang="en-US" dirty="0" smtClean="0"/>
              <a:t>e-JAD </a:t>
            </a:r>
            <a:r>
              <a:rPr lang="en-US" dirty="0"/>
              <a:t>facilitator and groupware </a:t>
            </a:r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45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JAD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Participants are </a:t>
            </a:r>
            <a:r>
              <a:rPr lang="en-US" dirty="0"/>
              <a:t>selected on the basis of information they can contribute, to provide a broad mix </a:t>
            </a:r>
            <a:r>
              <a:rPr lang="en-US" dirty="0" smtClean="0"/>
              <a:t>of organizational </a:t>
            </a:r>
            <a:r>
              <a:rPr lang="en-US" dirty="0"/>
              <a:t>levels, and to build political support for the new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Should be released from regular duties to attend</a:t>
            </a:r>
          </a:p>
          <a:p>
            <a:r>
              <a:rPr lang="en-US" dirty="0"/>
              <a:t>JAD sessions can run from as little as a half day to several </a:t>
            </a:r>
            <a:r>
              <a:rPr lang="en-US" dirty="0" smtClean="0"/>
              <a:t>weeks</a:t>
            </a:r>
          </a:p>
          <a:p>
            <a:r>
              <a:rPr lang="en-US" dirty="0"/>
              <a:t>JAD sessions usually </a:t>
            </a:r>
            <a:r>
              <a:rPr lang="en-US" dirty="0" smtClean="0"/>
              <a:t>are designed </a:t>
            </a:r>
            <a:r>
              <a:rPr lang="en-US" dirty="0"/>
              <a:t>and structured along the same principles as </a:t>
            </a:r>
            <a:r>
              <a:rPr lang="en-US" dirty="0" smtClean="0"/>
              <a:t>interviews</a:t>
            </a:r>
          </a:p>
          <a:p>
            <a:pPr lvl="1"/>
            <a:r>
              <a:rPr lang="en-US" dirty="0" smtClean="0"/>
              <a:t>Closed-ended questions </a:t>
            </a:r>
            <a:r>
              <a:rPr lang="en-US" dirty="0"/>
              <a:t>are seldom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It is </a:t>
            </a:r>
            <a:r>
              <a:rPr lang="en-US" dirty="0"/>
              <a:t>important to prepare the analysts and participants for the JAD </a:t>
            </a: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44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the JAD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JAD sessions try to follow a formal </a:t>
            </a:r>
            <a:r>
              <a:rPr lang="en-US" dirty="0" smtClean="0"/>
              <a:t>agenda</a:t>
            </a:r>
          </a:p>
          <a:p>
            <a:r>
              <a:rPr lang="en-US" dirty="0" smtClean="0"/>
              <a:t>Most also have </a:t>
            </a:r>
            <a:r>
              <a:rPr lang="en-US" dirty="0"/>
              <a:t>formal ground rules that </a:t>
            </a:r>
            <a:r>
              <a:rPr lang="en-US" dirty="0" smtClean="0"/>
              <a:t>define appropriate behavior</a:t>
            </a:r>
          </a:p>
          <a:p>
            <a:r>
              <a:rPr lang="en-US" dirty="0"/>
              <a:t>The JAD facilitator performs three key </a:t>
            </a:r>
            <a:r>
              <a:rPr lang="en-US" dirty="0" smtClean="0"/>
              <a:t>functions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They </a:t>
            </a:r>
            <a:r>
              <a:rPr lang="en-US" dirty="0" smtClean="0"/>
              <a:t>ensure </a:t>
            </a:r>
            <a:r>
              <a:rPr lang="en-US" dirty="0"/>
              <a:t>that the </a:t>
            </a:r>
            <a:r>
              <a:rPr lang="en-US" dirty="0" smtClean="0"/>
              <a:t>group sticks </a:t>
            </a:r>
            <a:r>
              <a:rPr lang="en-US" dirty="0"/>
              <a:t>to the </a:t>
            </a:r>
            <a:r>
              <a:rPr lang="en-US" dirty="0" smtClean="0"/>
              <a:t>agenda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They help the group understand the technical terms and jargon that </a:t>
            </a:r>
            <a:r>
              <a:rPr lang="en-US" dirty="0" smtClean="0"/>
              <a:t>surround the </a:t>
            </a:r>
            <a:r>
              <a:rPr lang="en-US" dirty="0"/>
              <a:t>system development </a:t>
            </a:r>
            <a:r>
              <a:rPr lang="en-US" dirty="0" smtClean="0"/>
              <a:t>process</a:t>
            </a:r>
          </a:p>
          <a:p>
            <a:pPr marL="758952" lvl="1" indent="-457200">
              <a:buFont typeface="+mj-lt"/>
              <a:buAutoNum type="arabicPeriod"/>
            </a:pPr>
            <a:r>
              <a:rPr lang="en-US" dirty="0"/>
              <a:t>They </a:t>
            </a:r>
            <a:r>
              <a:rPr lang="en-US" dirty="0" smtClean="0"/>
              <a:t>record </a:t>
            </a:r>
            <a:r>
              <a:rPr lang="en-US" dirty="0"/>
              <a:t>the </a:t>
            </a:r>
            <a:r>
              <a:rPr lang="en-US" dirty="0" smtClean="0"/>
              <a:t>group’s </a:t>
            </a:r>
            <a:r>
              <a:rPr lang="en-US" dirty="0"/>
              <a:t>input on a public display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 smtClean="0"/>
              <a:t>The facilitator </a:t>
            </a:r>
            <a:r>
              <a:rPr lang="en-US" dirty="0"/>
              <a:t>should </a:t>
            </a:r>
            <a:r>
              <a:rPr lang="en-US" dirty="0" smtClean="0"/>
              <a:t>try </a:t>
            </a:r>
            <a:r>
              <a:rPr lang="en-US" dirty="0"/>
              <a:t>to help the group </a:t>
            </a:r>
            <a:r>
              <a:rPr lang="en-US" dirty="0" smtClean="0"/>
              <a:t>resolve issues</a:t>
            </a:r>
          </a:p>
          <a:p>
            <a:r>
              <a:rPr lang="en-US" dirty="0"/>
              <a:t>It is common for the JAD participants to make use of several tools during the JAD </a:t>
            </a:r>
            <a:r>
              <a:rPr lang="en-US" dirty="0" smtClean="0"/>
              <a:t>session to </a:t>
            </a:r>
            <a:r>
              <a:rPr lang="en-US" dirty="0"/>
              <a:t>fully </a:t>
            </a:r>
            <a:r>
              <a:rPr lang="en-US" dirty="0" smtClean="0"/>
              <a:t>define </a:t>
            </a:r>
            <a:r>
              <a:rPr lang="en-US" dirty="0"/>
              <a:t>the new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94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Post-JAD Follow-Up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A JAD post-session </a:t>
            </a:r>
            <a:r>
              <a:rPr lang="en-US" dirty="0"/>
              <a:t>report is prepared and circulated among </a:t>
            </a:r>
            <a:r>
              <a:rPr lang="en-US" dirty="0" smtClean="0"/>
              <a:t>session attendees</a:t>
            </a:r>
          </a:p>
          <a:p>
            <a:r>
              <a:rPr lang="en-US" dirty="0"/>
              <a:t>The post- session report is essentially the same as the interview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Usually takes a week or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8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questionnaire</a:t>
            </a:r>
            <a:r>
              <a:rPr lang="en-US" dirty="0"/>
              <a:t> is a set of written questions for obtaining information from </a:t>
            </a:r>
            <a:r>
              <a:rPr lang="en-US" dirty="0" smtClean="0"/>
              <a:t>individuals</a:t>
            </a:r>
          </a:p>
          <a:p>
            <a:pPr lvl="1">
              <a:spcBef>
                <a:spcPts val="1000"/>
              </a:spcBef>
              <a:buSzPct val="100000"/>
            </a:pPr>
            <a:r>
              <a:rPr lang="en-US" dirty="0">
                <a:solidFill>
                  <a:prstClr val="black"/>
                </a:solidFill>
              </a:rPr>
              <a:t>Mass produced and </a:t>
            </a:r>
            <a:r>
              <a:rPr lang="en-US" dirty="0" smtClean="0">
                <a:solidFill>
                  <a:prstClr val="black"/>
                </a:solidFill>
              </a:rPr>
              <a:t>distributed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SzPct val="100000"/>
            </a:pPr>
            <a:r>
              <a:rPr lang="en-US" dirty="0">
                <a:solidFill>
                  <a:prstClr val="black"/>
                </a:solidFill>
              </a:rPr>
              <a:t>Respondents complete the questionnaire on their own </a:t>
            </a:r>
            <a:r>
              <a:rPr lang="en-US" dirty="0" smtClean="0">
                <a:solidFill>
                  <a:prstClr val="black"/>
                </a:solidFill>
              </a:rPr>
              <a:t>time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sz="2600" dirty="0">
                <a:solidFill>
                  <a:prstClr val="black"/>
                </a:solidFill>
              </a:rPr>
              <a:t>Facts are collected from a large number of people while maintaining uniform </a:t>
            </a:r>
            <a:r>
              <a:rPr lang="en-US" sz="2600" dirty="0" smtClean="0">
                <a:solidFill>
                  <a:prstClr val="black"/>
                </a:solidFill>
              </a:rPr>
              <a:t>responses</a:t>
            </a:r>
            <a:endParaRPr lang="en-US" sz="2600" dirty="0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SzPct val="100000"/>
            </a:pPr>
            <a:r>
              <a:rPr lang="en-US" dirty="0">
                <a:solidFill>
                  <a:prstClr val="black"/>
                </a:solidFill>
              </a:rPr>
              <a:t>When dealing with a large audience, no other fact-finding technique can tabulate the same facts as efficiently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06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Questionnaires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</a:t>
            </a:r>
            <a:r>
              <a:rPr lang="en-US" dirty="0"/>
              <a:t>step is to select the individuals to whom the </a:t>
            </a:r>
            <a:r>
              <a:rPr lang="en-US" dirty="0" smtClean="0"/>
              <a:t>questionnaire will </a:t>
            </a:r>
            <a:r>
              <a:rPr lang="en-US" dirty="0"/>
              <a:t>be </a:t>
            </a:r>
            <a:r>
              <a:rPr lang="en-US" dirty="0" smtClean="0"/>
              <a:t>sent</a:t>
            </a:r>
          </a:p>
          <a:p>
            <a:r>
              <a:rPr lang="en-US" dirty="0"/>
              <a:t>Developing good questions is critical for questionnaires because the information on a </a:t>
            </a:r>
            <a:r>
              <a:rPr lang="en-US" dirty="0" smtClean="0"/>
              <a:t>questionnaire cannot </a:t>
            </a:r>
            <a:r>
              <a:rPr lang="en-US" dirty="0"/>
              <a:t>be </a:t>
            </a:r>
            <a:r>
              <a:rPr lang="en-US" dirty="0" smtClean="0"/>
              <a:t>clarified</a:t>
            </a:r>
          </a:p>
          <a:p>
            <a:r>
              <a:rPr lang="en-US" dirty="0" smtClean="0"/>
              <a:t>You </a:t>
            </a:r>
            <a:r>
              <a:rPr lang="en-US" dirty="0"/>
              <a:t>must have a </a:t>
            </a:r>
            <a:r>
              <a:rPr lang="en-US" dirty="0" smtClean="0"/>
              <a:t>clear understanding </a:t>
            </a:r>
            <a:r>
              <a:rPr lang="en-US" dirty="0"/>
              <a:t>of how the information collected from the questionnaire will be analyzed </a:t>
            </a:r>
            <a:r>
              <a:rPr lang="en-US" dirty="0" smtClean="0"/>
              <a:t>and used</a:t>
            </a:r>
          </a:p>
          <a:p>
            <a:r>
              <a:rPr lang="en-US" dirty="0"/>
              <a:t>Questions should be relatively consistent in style so that the respondent does not have to </a:t>
            </a:r>
            <a:r>
              <a:rPr lang="en-US" dirty="0" smtClean="0"/>
              <a:t>read instructions </a:t>
            </a:r>
            <a:r>
              <a:rPr lang="en-US" dirty="0"/>
              <a:t>for each </a:t>
            </a:r>
            <a:r>
              <a:rPr lang="en-US" dirty="0" smtClean="0"/>
              <a:t>question</a:t>
            </a:r>
          </a:p>
          <a:p>
            <a:r>
              <a:rPr lang="en-US" dirty="0"/>
              <a:t>The key issue in administering the questionnaire is getting participants to complete the </a:t>
            </a:r>
            <a:r>
              <a:rPr lang="en-US" dirty="0" smtClean="0"/>
              <a:t>questionnaire and </a:t>
            </a:r>
            <a:r>
              <a:rPr lang="en-US" dirty="0"/>
              <a:t>send it </a:t>
            </a:r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39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Questionnaire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Begin </a:t>
            </a:r>
            <a:r>
              <a:rPr lang="en-US" dirty="0"/>
              <a:t>with nonthreatening and interesting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 smtClean="0"/>
              <a:t>Group </a:t>
            </a:r>
            <a:r>
              <a:rPr lang="en-US" dirty="0"/>
              <a:t>items into logically coherent </a:t>
            </a:r>
            <a:r>
              <a:rPr lang="en-US" dirty="0" smtClean="0"/>
              <a:t>sections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put important items at the very end of the </a:t>
            </a:r>
            <a:r>
              <a:rPr lang="en-US" dirty="0" smtClean="0"/>
              <a:t>questionnaire</a:t>
            </a:r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crowd a page with too many </a:t>
            </a:r>
            <a:r>
              <a:rPr lang="en-US" dirty="0" smtClean="0"/>
              <a:t>items</a:t>
            </a:r>
            <a:endParaRPr lang="en-US" dirty="0"/>
          </a:p>
          <a:p>
            <a:r>
              <a:rPr lang="en-US" dirty="0" smtClean="0"/>
              <a:t>Avoid abbreviations</a:t>
            </a:r>
            <a:endParaRPr lang="en-US" dirty="0"/>
          </a:p>
          <a:p>
            <a:r>
              <a:rPr lang="en-US" dirty="0" smtClean="0"/>
              <a:t>Avoid </a:t>
            </a:r>
            <a:r>
              <a:rPr lang="en-US" dirty="0"/>
              <a:t>biased or suggestive items or </a:t>
            </a:r>
            <a:r>
              <a:rPr lang="en-US" dirty="0" smtClean="0"/>
              <a:t>terms</a:t>
            </a:r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questions to avoid </a:t>
            </a:r>
            <a:r>
              <a:rPr lang="en-US" dirty="0" smtClean="0"/>
              <a:t>confusion</a:t>
            </a:r>
            <a:endParaRPr lang="en-US" dirty="0"/>
          </a:p>
          <a:p>
            <a:r>
              <a:rPr lang="en-US" dirty="0" smtClean="0"/>
              <a:t>Pretest </a:t>
            </a:r>
            <a:r>
              <a:rPr lang="en-US" dirty="0"/>
              <a:t>the questionnaire to identify confusing </a:t>
            </a:r>
            <a:r>
              <a:rPr lang="en-US" dirty="0" smtClean="0"/>
              <a:t>questions</a:t>
            </a:r>
            <a:endParaRPr lang="en-US" dirty="0"/>
          </a:p>
          <a:p>
            <a:r>
              <a:rPr lang="en-US" dirty="0" smtClean="0"/>
              <a:t>Provide </a:t>
            </a:r>
            <a:r>
              <a:rPr lang="en-US" dirty="0"/>
              <a:t>anonymity to </a:t>
            </a:r>
            <a:r>
              <a:rPr lang="en-US" dirty="0" smtClean="0"/>
              <a:t>respondents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2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Questionnaires as a Requirements Elicitation Technique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9412098-7C99-4DC6-B1E0-D03888FB1F5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Strengths</a:t>
            </a:r>
          </a:p>
          <a:p>
            <a:r>
              <a:rPr lang="en-US" dirty="0" smtClean="0"/>
              <a:t>Most can be answered quickly (if properly designed)</a:t>
            </a:r>
          </a:p>
          <a:p>
            <a:r>
              <a:rPr lang="en-US" dirty="0" smtClean="0"/>
              <a:t>Relatively inexpensive</a:t>
            </a:r>
          </a:p>
          <a:p>
            <a:r>
              <a:rPr lang="en-US" dirty="0" smtClean="0"/>
              <a:t>Allow individuals to maintain anonymity</a:t>
            </a:r>
          </a:p>
          <a:p>
            <a:r>
              <a:rPr lang="en-US" dirty="0" smtClean="0"/>
              <a:t>Can be tabulated and analyzed quickly (if properly designed)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7416F84-F139-4ECA-9502-28C431E9373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Weaknesses</a:t>
            </a:r>
          </a:p>
          <a:p>
            <a:r>
              <a:rPr lang="en-US" dirty="0" smtClean="0"/>
              <a:t>Response is often low.  How to motivate participation?</a:t>
            </a:r>
          </a:p>
          <a:p>
            <a:r>
              <a:rPr lang="en-US" dirty="0" smtClean="0"/>
              <a:t>Incomplete questionnaires returned – are these worthless?</a:t>
            </a:r>
          </a:p>
          <a:p>
            <a:r>
              <a:rPr lang="en-US" dirty="0" smtClean="0"/>
              <a:t>Tend to be inflexible</a:t>
            </a:r>
          </a:p>
          <a:p>
            <a:r>
              <a:rPr lang="en-US" dirty="0" smtClean="0"/>
              <a:t>Body language cannot be observed</a:t>
            </a:r>
          </a:p>
          <a:p>
            <a:r>
              <a:rPr lang="en-US" dirty="0" smtClean="0"/>
              <a:t>Cannot clarify a vague or incomplete answer to any question</a:t>
            </a:r>
          </a:p>
          <a:p>
            <a:r>
              <a:rPr lang="en-US" dirty="0" smtClean="0"/>
              <a:t>Difficult to prepare a successful questionnaire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3-</a:t>
            </a:r>
            <a:fld id="{D06C706D-0964-7842-B7B8-C5D73370052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77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 – Practical Tips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Determine what facts and opinions must be collected and from whom you should get them</a:t>
            </a:r>
          </a:p>
          <a:p>
            <a:r>
              <a:rPr lang="en-US" dirty="0"/>
              <a:t>Based on the needed facts and opinions, determine whether free- or fixed-format questions will produce the best answers.  A mix of types may be ideal.</a:t>
            </a:r>
          </a:p>
          <a:p>
            <a:r>
              <a:rPr lang="en-US" dirty="0"/>
              <a:t>Write the questions</a:t>
            </a:r>
          </a:p>
          <a:p>
            <a:r>
              <a:rPr lang="en-US" dirty="0"/>
              <a:t>Pretest the questions on a small sample of “typical” respondents – not just other systems analysts</a:t>
            </a:r>
          </a:p>
          <a:p>
            <a:r>
              <a:rPr lang="en-US" dirty="0"/>
              <a:t>Use random sampling if </a:t>
            </a:r>
            <a:r>
              <a:rPr lang="en-US" dirty="0" smtClean="0"/>
              <a:t>necessary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3-</a:t>
            </a:r>
            <a:fld id="{D06C706D-0964-7842-B7B8-C5D733700528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©2018 John Wiley &amp; Sons, Inc.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</a:t>
            </a:r>
            <a:r>
              <a:rPr lang="en-US" dirty="0" smtClean="0"/>
              <a:t>Phase </a:t>
            </a:r>
            <a:r>
              <a:rPr lang="en-US" sz="2000" dirty="0" smtClean="0"/>
              <a:t>Continued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</a:t>
            </a:r>
            <a:r>
              <a:rPr lang="en-US" dirty="0"/>
              <a:t>unrealistic to expect the true requirements to be </a:t>
            </a:r>
            <a:r>
              <a:rPr lang="en-US" dirty="0" smtClean="0"/>
              <a:t>delivered during </a:t>
            </a:r>
            <a:r>
              <a:rPr lang="en-US" dirty="0"/>
              <a:t>a few conversations with the business </a:t>
            </a:r>
            <a:r>
              <a:rPr lang="en-US" dirty="0" smtClean="0"/>
              <a:t>users</a:t>
            </a:r>
          </a:p>
          <a:p>
            <a:r>
              <a:rPr lang="en-US" dirty="0"/>
              <a:t>A number of techniques and tools can be used by the analyst to facilitate this process of </a:t>
            </a:r>
            <a:r>
              <a:rPr lang="en-US" dirty="0" smtClean="0"/>
              <a:t>discovering requirements</a:t>
            </a:r>
          </a:p>
          <a:p>
            <a:r>
              <a:rPr lang="en-US" dirty="0"/>
              <a:t>The final deliverable of the analysis phase is the </a:t>
            </a:r>
            <a:r>
              <a:rPr lang="en-US" b="1" i="1" dirty="0"/>
              <a:t>system </a:t>
            </a:r>
            <a:r>
              <a:rPr lang="en-US" b="1" i="1" dirty="0" smtClean="0"/>
              <a:t>proposal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document compiling </a:t>
            </a:r>
            <a:r>
              <a:rPr lang="en-US" dirty="0" smtClean="0"/>
              <a:t>the detailed </a:t>
            </a:r>
            <a:r>
              <a:rPr lang="en-US" dirty="0"/>
              <a:t>requirements definition statement, use cases, process models, and data model </a:t>
            </a:r>
            <a:r>
              <a:rPr lang="en-US" dirty="0" smtClean="0"/>
              <a:t>together with </a:t>
            </a:r>
            <a:r>
              <a:rPr lang="en-US" dirty="0"/>
              <a:t>a revised feasibility analysis and work </a:t>
            </a:r>
            <a:r>
              <a:rPr lang="en-US" dirty="0" smtClean="0"/>
              <a:t>plan</a:t>
            </a:r>
          </a:p>
          <a:p>
            <a:r>
              <a:rPr lang="en-US" dirty="0"/>
              <a:t>At the conclusion of the analysis phase, </a:t>
            </a:r>
            <a:r>
              <a:rPr lang="en-US" dirty="0" smtClean="0"/>
              <a:t>the system </a:t>
            </a:r>
            <a:r>
              <a:rPr lang="en-US" dirty="0"/>
              <a:t>proposal is presented to the approval committee, usually in the form of a </a:t>
            </a:r>
            <a:r>
              <a:rPr lang="en-US" b="1" i="1" dirty="0"/>
              <a:t>system walk-through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3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Collect </a:t>
            </a:r>
            <a:r>
              <a:rPr lang="en-US" dirty="0" smtClean="0">
                <a:solidFill>
                  <a:prstClr val="black"/>
                </a:solidFill>
              </a:rPr>
              <a:t>facts from existing documentation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Organizational </a:t>
            </a:r>
            <a:r>
              <a:rPr lang="en-US" dirty="0" smtClean="0">
                <a:solidFill>
                  <a:prstClr val="black"/>
                </a:solidFill>
              </a:rPr>
              <a:t>chart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History that led to the </a:t>
            </a:r>
            <a:r>
              <a:rPr lang="en-US" dirty="0" smtClean="0">
                <a:solidFill>
                  <a:prstClr val="black"/>
                </a:solidFill>
              </a:rPr>
              <a:t>project</a:t>
            </a:r>
            <a:endParaRPr lang="en-US" dirty="0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Documentation from previous system studies and designs performed by systems analysts and </a:t>
            </a:r>
            <a:r>
              <a:rPr lang="en-US" dirty="0" smtClean="0">
                <a:solidFill>
                  <a:prstClr val="black"/>
                </a:solidFill>
              </a:rPr>
              <a:t>consultants</a:t>
            </a:r>
            <a:endParaRPr lang="en-US" dirty="0">
              <a:solidFill>
                <a:prstClr val="black"/>
              </a:solidFill>
            </a:endParaRPr>
          </a:p>
          <a:p>
            <a:pPr marL="292608" lvl="1" indent="-292608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Analyze </a:t>
            </a:r>
            <a:r>
              <a:rPr lang="en-US" sz="2800" dirty="0" smtClean="0">
                <a:solidFill>
                  <a:prstClr val="black"/>
                </a:solidFill>
              </a:rPr>
              <a:t>facts to determine currency </a:t>
            </a:r>
            <a:endParaRPr lang="en-US" sz="2800" dirty="0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Even outdated documentation may be useful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Must recognize what is current and what is </a:t>
            </a:r>
            <a:r>
              <a:rPr lang="en-US" sz="2600" dirty="0" smtClean="0">
                <a:solidFill>
                  <a:prstClr val="black"/>
                </a:solidFill>
              </a:rPr>
              <a:t>outdated</a:t>
            </a:r>
          </a:p>
          <a:p>
            <a:pPr marL="292608" lvl="1" indent="-292608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Analyze to </a:t>
            </a:r>
            <a:r>
              <a:rPr lang="en-US" sz="2800" dirty="0" smtClean="0">
                <a:solidFill>
                  <a:prstClr val="black"/>
                </a:solidFill>
              </a:rPr>
              <a:t>understand the documentation</a:t>
            </a:r>
            <a:endParaRPr lang="en-US" sz="2800" dirty="0">
              <a:solidFill>
                <a:prstClr val="black"/>
              </a:solidFill>
            </a:endParaRP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Take notes, draw pictures, and use systems analysis and design tools to model what you are learning or proposing for the </a:t>
            </a:r>
            <a:r>
              <a:rPr lang="en-US" dirty="0" smtClean="0">
                <a:solidFill>
                  <a:prstClr val="black"/>
                </a:solidFill>
              </a:rPr>
              <a:t>system</a:t>
            </a:r>
            <a:endParaRPr lang="en-US" dirty="0">
              <a:solidFill>
                <a:prstClr val="black"/>
              </a:solidFill>
            </a:endParaRPr>
          </a:p>
          <a:p>
            <a:pPr marL="292608" lvl="1" indent="-292608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Use </a:t>
            </a:r>
            <a:r>
              <a:rPr lang="en-US" sz="2800" dirty="0" smtClean="0">
                <a:solidFill>
                  <a:prstClr val="black"/>
                </a:solidFill>
              </a:rPr>
              <a:t>appropriate sampling techniques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00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Analysis – Practical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Good place to start</a:t>
            </a:r>
          </a:p>
          <a:p>
            <a:pPr lvl="1"/>
            <a:r>
              <a:rPr lang="en-US" dirty="0"/>
              <a:t>History </a:t>
            </a:r>
          </a:p>
          <a:p>
            <a:pPr lvl="1"/>
            <a:r>
              <a:rPr lang="en-US" dirty="0"/>
              <a:t>Vocabulary </a:t>
            </a:r>
          </a:p>
          <a:p>
            <a:pPr lvl="1"/>
            <a:r>
              <a:rPr lang="en-US" dirty="0"/>
              <a:t>Key personnel</a:t>
            </a:r>
          </a:p>
          <a:p>
            <a:r>
              <a:rPr lang="en-US" dirty="0"/>
              <a:t>Learn as much as you can from existing </a:t>
            </a:r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/>
              <a:t>People get annoyed being asked about things you could have learned from existing </a:t>
            </a: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24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Document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231916" y="1752600"/>
            <a:ext cx="3728168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30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Observation</a:t>
            </a:r>
            <a:r>
              <a:rPr lang="en-US" dirty="0"/>
              <a:t> , the act of watching processes being performed, is a powerful tool to gain </a:t>
            </a:r>
            <a:r>
              <a:rPr lang="en-US" dirty="0" smtClean="0"/>
              <a:t>insight into </a:t>
            </a:r>
            <a:r>
              <a:rPr lang="en-US" dirty="0"/>
              <a:t>the as- is system</a:t>
            </a:r>
          </a:p>
          <a:p>
            <a:r>
              <a:rPr lang="en-US" dirty="0"/>
              <a:t>Use when the validity of data collected using other methods is in </a:t>
            </a:r>
            <a:r>
              <a:rPr lang="en-US" dirty="0" smtClean="0"/>
              <a:t>question</a:t>
            </a:r>
            <a:endParaRPr lang="en-US" dirty="0"/>
          </a:p>
          <a:p>
            <a:r>
              <a:rPr lang="en-US" dirty="0"/>
              <a:t>Use when the complexity of certain aspects of the system prevents end-users from providing a clear </a:t>
            </a:r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69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 as a Requirements Elicitation Technique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B9ACA94-146E-4E19-828C-5EC21E1B0B4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Strengths</a:t>
            </a:r>
          </a:p>
          <a:p>
            <a:r>
              <a:rPr lang="en-US" dirty="0" smtClean="0"/>
              <a:t>Data gathered may be highly reliable</a:t>
            </a:r>
          </a:p>
          <a:p>
            <a:r>
              <a:rPr lang="en-US" dirty="0" smtClean="0"/>
              <a:t>Can see exactly what is being done</a:t>
            </a:r>
          </a:p>
          <a:p>
            <a:r>
              <a:rPr lang="en-US" dirty="0" smtClean="0"/>
              <a:t>Relatively inexpensive (compared with other fact-finding techniques)</a:t>
            </a:r>
          </a:p>
          <a:p>
            <a:r>
              <a:rPr lang="en-US" dirty="0" smtClean="0"/>
              <a:t>Can do work measurements (if needed)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1528800-7D61-4C0C-9043-A424240AB72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Weaknesses</a:t>
            </a:r>
          </a:p>
          <a:p>
            <a:r>
              <a:rPr lang="en-US" dirty="0" smtClean="0"/>
              <a:t>People may perform differently when being observed</a:t>
            </a:r>
          </a:p>
          <a:p>
            <a:r>
              <a:rPr lang="en-US" dirty="0" smtClean="0"/>
              <a:t>Work may vary in difficulty and volume</a:t>
            </a:r>
          </a:p>
          <a:p>
            <a:r>
              <a:rPr lang="en-US" dirty="0" smtClean="0"/>
              <a:t>Some activities may take place at odd times</a:t>
            </a:r>
          </a:p>
          <a:p>
            <a:r>
              <a:rPr lang="en-US" dirty="0" smtClean="0"/>
              <a:t>The tasks being observed are subject to various types of interruptions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D06C706D-0964-7842-B7B8-C5D73370052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8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Observation– Practical Tips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Properly plan for </a:t>
            </a:r>
            <a:r>
              <a:rPr lang="en-US" dirty="0" smtClean="0"/>
              <a:t>observation</a:t>
            </a:r>
            <a:endParaRPr lang="en-US" dirty="0"/>
          </a:p>
          <a:p>
            <a:r>
              <a:rPr lang="en-US" dirty="0"/>
              <a:t>Obtain approval and inform people of your </a:t>
            </a:r>
            <a:r>
              <a:rPr lang="en-US" dirty="0" smtClean="0"/>
              <a:t>purpose</a:t>
            </a:r>
          </a:p>
          <a:p>
            <a:r>
              <a:rPr lang="en-US" dirty="0" smtClean="0"/>
              <a:t>Conduct </a:t>
            </a:r>
            <a:r>
              <a:rPr lang="en-US" dirty="0"/>
              <a:t>observations first when the work load is normal, followed by observations during peak </a:t>
            </a:r>
            <a:r>
              <a:rPr lang="en-US" dirty="0" smtClean="0"/>
              <a:t>periods</a:t>
            </a:r>
            <a:endParaRPr lang="en-US" dirty="0"/>
          </a:p>
          <a:p>
            <a:r>
              <a:rPr lang="en-US" dirty="0"/>
              <a:t>Obtain samples of documents or forms that will be used by those being </a:t>
            </a:r>
            <a:r>
              <a:rPr lang="en-US" dirty="0" smtClean="0"/>
              <a:t>observed</a:t>
            </a:r>
            <a:endParaRPr lang="en-US" dirty="0"/>
          </a:p>
          <a:p>
            <a:r>
              <a:rPr lang="en-US" dirty="0"/>
              <a:t>Apply the sampling techniques discussed earlier for </a:t>
            </a:r>
            <a:r>
              <a:rPr lang="en-US" dirty="0" smtClean="0"/>
              <a:t>observation</a:t>
            </a:r>
            <a:endParaRPr lang="en-US" dirty="0"/>
          </a:p>
          <a:p>
            <a:r>
              <a:rPr lang="en-US" dirty="0"/>
              <a:t>Review observation notes with appropriate </a:t>
            </a:r>
            <a:r>
              <a:rPr lang="en-US" dirty="0" smtClean="0"/>
              <a:t>individuals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3-</a:t>
            </a:r>
            <a:fld id="{D06C706D-0964-7842-B7B8-C5D733700528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72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Requirements Elicitation Techniques</a:t>
            </a:r>
            <a:endParaRPr lang="en-US" dirty="0"/>
          </a:p>
        </p:txBody>
      </p:sp>
      <p:graphicFrame>
        <p:nvGraphicFramePr>
          <p:cNvPr id="8" name="Content Placeholder 7" descr="Table is accessible to screenreaders.">
            <a:extLst>
              <a:ext uri="{FF2B5EF4-FFF2-40B4-BE49-F238E27FC236}">
                <a16:creationId xmlns:a16="http://schemas.microsoft.com/office/drawing/2014/main" xmlns="" id="{03521BF1-F28E-4CEA-83C1-DEE1D2AA1A6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74975446"/>
              </p:ext>
            </p:extLst>
          </p:nvPr>
        </p:nvGraphicFramePr>
        <p:xfrm>
          <a:off x="406400" y="1752600"/>
          <a:ext cx="11379204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4">
                  <a:extLst>
                    <a:ext uri="{9D8B030D-6E8A-4147-A177-3AD203B41FA5}">
                      <a16:colId xmlns:a16="http://schemas.microsoft.com/office/drawing/2014/main" xmlns="" val="877078879"/>
                    </a:ext>
                  </a:extLst>
                </a:gridCol>
                <a:gridCol w="1839084">
                  <a:extLst>
                    <a:ext uri="{9D8B030D-6E8A-4147-A177-3AD203B41FA5}">
                      <a16:colId xmlns:a16="http://schemas.microsoft.com/office/drawing/2014/main" xmlns="" val="1141461720"/>
                    </a:ext>
                  </a:extLst>
                </a:gridCol>
                <a:gridCol w="1953984">
                  <a:extLst>
                    <a:ext uri="{9D8B030D-6E8A-4147-A177-3AD203B41FA5}">
                      <a16:colId xmlns:a16="http://schemas.microsoft.com/office/drawing/2014/main" xmlns="" val="2051591258"/>
                    </a:ext>
                  </a:extLst>
                </a:gridCol>
                <a:gridCol w="1896534">
                  <a:extLst>
                    <a:ext uri="{9D8B030D-6E8A-4147-A177-3AD203B41FA5}">
                      <a16:colId xmlns:a16="http://schemas.microsoft.com/office/drawing/2014/main" xmlns="" val="3621386563"/>
                    </a:ext>
                  </a:extLst>
                </a:gridCol>
                <a:gridCol w="1896534">
                  <a:extLst>
                    <a:ext uri="{9D8B030D-6E8A-4147-A177-3AD203B41FA5}">
                      <a16:colId xmlns:a16="http://schemas.microsoft.com/office/drawing/2014/main" xmlns="" val="2793874606"/>
                    </a:ext>
                  </a:extLst>
                </a:gridCol>
                <a:gridCol w="1896534">
                  <a:extLst>
                    <a:ext uri="{9D8B030D-6E8A-4147-A177-3AD203B41FA5}">
                      <a16:colId xmlns:a16="http://schemas.microsoft.com/office/drawing/2014/main" xmlns="" val="1692007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Interviews</a:t>
                      </a:r>
                      <a:endParaRPr lang="en-US" sz="1800" b="1" dirty="0"/>
                    </a:p>
                  </a:txBody>
                  <a:tcPr marL="122834" marR="12283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Joint Application</a:t>
                      </a:r>
                    </a:p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en-US" sz="1800" b="1" dirty="0"/>
                    </a:p>
                  </a:txBody>
                  <a:tcPr marL="122834" marR="12283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Questionnaires</a:t>
                      </a:r>
                      <a:endParaRPr lang="en-US" sz="1800" b="1" dirty="0"/>
                    </a:p>
                  </a:txBody>
                  <a:tcPr marL="122834" marR="12283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Document</a:t>
                      </a:r>
                    </a:p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endParaRPr lang="en-US" sz="1800" b="1" dirty="0"/>
                    </a:p>
                  </a:txBody>
                  <a:tcPr marL="122834" marR="12283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Observation</a:t>
                      </a:r>
                      <a:endParaRPr lang="en-US" sz="1800" b="1" dirty="0"/>
                    </a:p>
                  </a:txBody>
                  <a:tcPr marL="122834" marR="122834" anchor="b"/>
                </a:tc>
                <a:extLst>
                  <a:ext uri="{0D108BD9-81ED-4DB2-BD59-A6C34878D82A}">
                    <a16:rowId xmlns:a16="http://schemas.microsoft.com/office/drawing/2014/main" xmlns="" val="147751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of information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As-is, improvements,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to-be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As-is, improvements,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to-be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As-is, improvements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As-is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As-is</a:t>
                      </a:r>
                      <a:endParaRPr lang="en-US" sz="1800" dirty="0"/>
                    </a:p>
                  </a:txBody>
                  <a:tcPr marL="122834" marR="122834"/>
                </a:tc>
                <a:extLst>
                  <a:ext uri="{0D108BD9-81ED-4DB2-BD59-A6C34878D82A}">
                    <a16:rowId xmlns:a16="http://schemas.microsoft.com/office/drawing/2014/main" xmlns="" val="141734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Depth of information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extLst>
                  <a:ext uri="{0D108BD9-81ED-4DB2-BD59-A6C34878D82A}">
                    <a16:rowId xmlns:a16="http://schemas.microsoft.com/office/drawing/2014/main" xmlns="" val="391519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Breadth of information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</a:txBody>
                  <a:tcPr marL="122834" marR="122834"/>
                </a:tc>
                <a:extLst>
                  <a:ext uri="{0D108BD9-81ED-4DB2-BD59-A6C34878D82A}">
                    <a16:rowId xmlns:a16="http://schemas.microsoft.com/office/drawing/2014/main" xmlns="" val="28623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of information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extLst>
                  <a:ext uri="{0D108BD9-81ED-4DB2-BD59-A6C34878D82A}">
                    <a16:rowId xmlns:a16="http://schemas.microsoft.com/office/drawing/2014/main" xmlns="" val="94116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involvement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extLst>
                  <a:ext uri="{0D108BD9-81ED-4DB2-BD59-A6C34878D82A}">
                    <a16:rowId xmlns:a16="http://schemas.microsoft.com/office/drawing/2014/main" xmlns="" val="260864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Low–Medium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800" dirty="0"/>
                    </a:p>
                  </a:txBody>
                  <a:tcPr marL="122834" marR="122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Low–Medium</a:t>
                      </a:r>
                      <a:endParaRPr lang="en-US" sz="1800" dirty="0"/>
                    </a:p>
                  </a:txBody>
                  <a:tcPr marL="122834" marR="122834"/>
                </a:tc>
                <a:extLst>
                  <a:ext uri="{0D108BD9-81ED-4DB2-BD59-A6C34878D82A}">
                    <a16:rowId xmlns:a16="http://schemas.microsoft.com/office/drawing/2014/main" xmlns="" val="289549454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D06C706D-0964-7842-B7B8-C5D73370052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©2021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57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Root cause analysis</a:t>
            </a:r>
          </a:p>
          <a:p>
            <a:r>
              <a:rPr lang="en-US" dirty="0" smtClean="0"/>
              <a:t>Duration analysis</a:t>
            </a:r>
          </a:p>
          <a:p>
            <a:r>
              <a:rPr lang="en-US" dirty="0" smtClean="0"/>
              <a:t>Activity-based costing</a:t>
            </a:r>
          </a:p>
          <a:p>
            <a:r>
              <a:rPr lang="en-US" dirty="0" smtClean="0"/>
              <a:t>Informal benchmarking</a:t>
            </a:r>
          </a:p>
          <a:p>
            <a:r>
              <a:rPr lang="en-US" dirty="0" smtClean="0"/>
              <a:t>Outcome analysis</a:t>
            </a:r>
          </a:p>
          <a:p>
            <a:r>
              <a:rPr lang="en-US" dirty="0" smtClean="0"/>
              <a:t>Technology analysis</a:t>
            </a:r>
          </a:p>
          <a:p>
            <a:r>
              <a:rPr lang="en-US" dirty="0" smtClean="0"/>
              <a:t>Activity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Identify Small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pPr lvl="1"/>
            <a:r>
              <a:rPr lang="en-US" dirty="0" smtClean="0"/>
              <a:t>Ask users to identify problems and solutions</a:t>
            </a:r>
          </a:p>
          <a:p>
            <a:pPr lvl="1"/>
            <a:r>
              <a:rPr lang="en-US" dirty="0" smtClean="0"/>
              <a:t>Improvements tend to be small and incremental</a:t>
            </a:r>
          </a:p>
          <a:p>
            <a:pPr lvl="1"/>
            <a:r>
              <a:rPr lang="en-US" dirty="0" smtClean="0"/>
              <a:t>Rarely finds improvements with significant business value</a:t>
            </a:r>
          </a:p>
          <a:p>
            <a:r>
              <a:rPr lang="en-US" dirty="0" smtClean="0"/>
              <a:t>Root cause analysis</a:t>
            </a:r>
          </a:p>
          <a:p>
            <a:pPr lvl="1"/>
            <a:r>
              <a:rPr lang="en-US" dirty="0" smtClean="0"/>
              <a:t>Challenge assumptions about why problem exists</a:t>
            </a:r>
          </a:p>
          <a:p>
            <a:pPr lvl="1"/>
            <a:r>
              <a:rPr lang="en-US" dirty="0" smtClean="0"/>
              <a:t>Trace symptoms to their causes to discover the “real”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67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Identify Moderate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Goal is to improve efficiency and effectiveness</a:t>
            </a:r>
          </a:p>
          <a:p>
            <a:r>
              <a:rPr lang="en-US" smtClean="0"/>
              <a:t>Expect moderate changes to existing systems</a:t>
            </a:r>
          </a:p>
          <a:p>
            <a:r>
              <a:rPr lang="en-US" smtClean="0"/>
              <a:t>Expect moderate impact and value to organization</a:t>
            </a:r>
          </a:p>
          <a:p>
            <a:r>
              <a:rPr lang="en-US" smtClean="0"/>
              <a:t>Types of activities:</a:t>
            </a:r>
          </a:p>
          <a:p>
            <a:pPr lvl="1"/>
            <a:r>
              <a:rPr lang="en-US" smtClean="0"/>
              <a:t>Duration analysis: requires a detailed examination of the amount of time it takes to perform each process in the current as-is system</a:t>
            </a:r>
          </a:p>
          <a:p>
            <a:pPr lvl="1"/>
            <a:r>
              <a:rPr lang="en-US" smtClean="0"/>
              <a:t>Activity-based costing: examines the cost of each major process or step in a business process rather than the time taken</a:t>
            </a:r>
          </a:p>
          <a:p>
            <a:pPr lvl="1"/>
            <a:r>
              <a:rPr lang="en-US" smtClean="0"/>
              <a:t>Informal benchmarking: refers to studying how other organizations perform a business process to learn how your organization can do something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6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Phase </a:t>
            </a:r>
            <a:r>
              <a:rPr lang="en-US" sz="2000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moving </a:t>
            </a:r>
            <a:r>
              <a:rPr lang="en-US" dirty="0" smtClean="0"/>
              <a:t>into the </a:t>
            </a:r>
            <a:r>
              <a:rPr lang="en-US" dirty="0"/>
              <a:t>design phase, the project’s </a:t>
            </a:r>
            <a:r>
              <a:rPr lang="en-US" b="1" i="1" dirty="0"/>
              <a:t>business value </a:t>
            </a:r>
            <a:r>
              <a:rPr lang="en-US" dirty="0"/>
              <a:t>should be reviewed to ensure it remains </a:t>
            </a:r>
            <a:r>
              <a:rPr lang="en-US" dirty="0" smtClean="0"/>
              <a:t>positive</a:t>
            </a:r>
          </a:p>
          <a:p>
            <a:r>
              <a:rPr lang="en-US" dirty="0"/>
              <a:t>The line between the analysis and design phases is very </a:t>
            </a:r>
            <a:r>
              <a:rPr lang="en-US" dirty="0" smtClean="0"/>
              <a:t>blurry</a:t>
            </a:r>
          </a:p>
          <a:p>
            <a:r>
              <a:rPr lang="en-US" dirty="0"/>
              <a:t>In many ways, determining requirements is the </a:t>
            </a:r>
            <a:r>
              <a:rPr lang="en-US" dirty="0" smtClean="0"/>
              <a:t>single-most critical </a:t>
            </a:r>
            <a:r>
              <a:rPr lang="en-US" dirty="0"/>
              <a:t>aspect of the entire </a:t>
            </a:r>
            <a:r>
              <a:rPr lang="en-US" dirty="0" smtClean="0"/>
              <a:t>SDLC</a:t>
            </a:r>
          </a:p>
          <a:p>
            <a:r>
              <a:rPr lang="en-US" dirty="0"/>
              <a:t>During requirements determination, the </a:t>
            </a:r>
            <a:r>
              <a:rPr lang="en-US" dirty="0" smtClean="0"/>
              <a:t>to-be system </a:t>
            </a:r>
            <a:r>
              <a:rPr lang="en-US" dirty="0"/>
              <a:t>concept is easy to change because </a:t>
            </a:r>
            <a:r>
              <a:rPr lang="en-US" dirty="0" smtClean="0"/>
              <a:t>little work </a:t>
            </a:r>
            <a:r>
              <a:rPr lang="en-US" dirty="0"/>
              <a:t>has been done </a:t>
            </a:r>
            <a:r>
              <a:rPr lang="en-US" dirty="0" smtClean="0"/>
              <a:t>yet</a:t>
            </a:r>
          </a:p>
          <a:p>
            <a:r>
              <a:rPr lang="en-US" dirty="0" smtClean="0"/>
              <a:t>As </a:t>
            </a:r>
            <a:r>
              <a:rPr lang="en-US" dirty="0"/>
              <a:t>the system moves through the subsequent SDLC </a:t>
            </a:r>
            <a:r>
              <a:rPr lang="en-US" dirty="0" smtClean="0"/>
              <a:t>phases, </a:t>
            </a:r>
            <a:r>
              <a:rPr lang="en-US" dirty="0"/>
              <a:t>it becomes harder and harder to return to requirements determination and </a:t>
            </a:r>
            <a:r>
              <a:rPr lang="en-US" dirty="0" smtClean="0"/>
              <a:t>make major </a:t>
            </a:r>
            <a:r>
              <a:rPr lang="en-US" dirty="0"/>
              <a:t>changes because of all the rework that is </a:t>
            </a:r>
            <a:r>
              <a:rPr lang="en-US" dirty="0" smtClean="0"/>
              <a:t>involved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87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Identify Major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Goal is radical redesign of business processes</a:t>
            </a:r>
          </a:p>
          <a:p>
            <a:r>
              <a:rPr lang="en-US" dirty="0" smtClean="0"/>
              <a:t>Expect significant impact and value to organization</a:t>
            </a:r>
          </a:p>
          <a:p>
            <a:r>
              <a:rPr lang="en-US" dirty="0" smtClean="0"/>
              <a:t>Existing system is “obliterated:</a:t>
            </a:r>
          </a:p>
          <a:p>
            <a:r>
              <a:rPr lang="en-US" dirty="0" smtClean="0"/>
              <a:t>Activities focus on envisioning the business in new ways:</a:t>
            </a:r>
          </a:p>
          <a:p>
            <a:pPr lvl="1"/>
            <a:r>
              <a:rPr lang="en-US" dirty="0" smtClean="0"/>
              <a:t>Outcome analysis</a:t>
            </a:r>
          </a:p>
          <a:p>
            <a:pPr lvl="1"/>
            <a:r>
              <a:rPr lang="en-US" dirty="0" smtClean="0"/>
              <a:t>Technology analysis</a:t>
            </a:r>
          </a:p>
          <a:p>
            <a:pPr lvl="1"/>
            <a:r>
              <a:rPr lang="en-US" dirty="0" smtClean="0"/>
              <a:t>Activity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490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Consider desirable outcomes from customers’ perspective</a:t>
            </a:r>
          </a:p>
          <a:p>
            <a:r>
              <a:rPr lang="en-US" dirty="0"/>
              <a:t>Consider what the organization could enable the customer to do</a:t>
            </a:r>
          </a:p>
          <a:p>
            <a:r>
              <a:rPr lang="en-US" dirty="0"/>
              <a:t>Brainstorm on desirable customer outcomes enabled by </a:t>
            </a:r>
            <a:r>
              <a:rPr lang="en-US" dirty="0" smtClean="0"/>
              <a:t>information systems </a:t>
            </a:r>
            <a:r>
              <a:rPr lang="en-US" dirty="0"/>
              <a:t>and new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22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Analysts list important and interesting technologies</a:t>
            </a:r>
          </a:p>
          <a:p>
            <a:r>
              <a:rPr lang="en-US" dirty="0"/>
              <a:t>Managers list important and interesting technologies</a:t>
            </a:r>
          </a:p>
          <a:p>
            <a:r>
              <a:rPr lang="en-US" dirty="0"/>
              <a:t>The group reviews each list and identifies how each technology might apply to and benefit the business</a:t>
            </a:r>
          </a:p>
          <a:p>
            <a:r>
              <a:rPr lang="en-US" dirty="0"/>
              <a:t>Brainstorming with special emphasis on technology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18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Identify what would happen if each organizational activity were eliminated</a:t>
            </a:r>
          </a:p>
          <a:p>
            <a:r>
              <a:rPr lang="en-US" dirty="0"/>
              <a:t>Use “force-fit” to test all possibilities</a:t>
            </a:r>
          </a:p>
          <a:p>
            <a:r>
              <a:rPr lang="en-US" dirty="0"/>
              <a:t>Insist that all activities are potentially eliminated, even if it seems preposterous.</a:t>
            </a:r>
          </a:p>
          <a:p>
            <a:r>
              <a:rPr lang="en-US" dirty="0"/>
              <a:t>Brainstorming technique that helps to overcome “but we’ve always done it that way” limitations on </a:t>
            </a:r>
            <a:r>
              <a:rPr lang="en-US" dirty="0" smtClean="0"/>
              <a:t>thinking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858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Review </a:t>
            </a:r>
            <a:r>
              <a:rPr lang="en-US" sz="2000" dirty="0" smtClean="0"/>
              <a:t>(1 or 3)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</a:t>
            </a:r>
            <a:r>
              <a:rPr lang="en-US" dirty="0"/>
              <a:t>the purpose of the analysis phase. Discuss how </a:t>
            </a:r>
            <a:r>
              <a:rPr lang="en-US" dirty="0" smtClean="0"/>
              <a:t>its purpose </a:t>
            </a:r>
            <a:r>
              <a:rPr lang="en-US" dirty="0"/>
              <a:t>differs from the design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the contents and purpose of the system </a:t>
            </a:r>
            <a:r>
              <a:rPr lang="en-US" dirty="0" smtClean="0"/>
              <a:t>proposal</a:t>
            </a:r>
            <a:endParaRPr lang="en-US" dirty="0"/>
          </a:p>
          <a:p>
            <a:r>
              <a:rPr lang="en-US" dirty="0" smtClean="0"/>
              <a:t>Explain </a:t>
            </a:r>
            <a:r>
              <a:rPr lang="en-US" dirty="0"/>
              <a:t>the concept of a requirement in an IS </a:t>
            </a:r>
            <a:r>
              <a:rPr lang="en-US" dirty="0" smtClean="0"/>
              <a:t>development project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the difference between a functional requirement and </a:t>
            </a:r>
            <a:r>
              <a:rPr lang="en-US" dirty="0" smtClean="0"/>
              <a:t>a nonfunctional </a:t>
            </a:r>
            <a:r>
              <a:rPr lang="en-US" dirty="0"/>
              <a:t>requirement. Explain how both contribute to </a:t>
            </a:r>
            <a:r>
              <a:rPr lang="en-US" dirty="0" smtClean="0"/>
              <a:t>our understanding </a:t>
            </a:r>
            <a:r>
              <a:rPr lang="en-US" dirty="0"/>
              <a:t>of the new information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how to use interviews when eliciting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how to use JAD when eliciting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49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Review </a:t>
            </a:r>
            <a:r>
              <a:rPr lang="en-US" sz="2000" dirty="0" smtClean="0"/>
              <a:t>(2 </a:t>
            </a:r>
            <a:r>
              <a:rPr lang="en-US" sz="2000" dirty="0"/>
              <a:t>or </a:t>
            </a:r>
            <a:r>
              <a:rPr lang="en-US" sz="20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Discuss </a:t>
            </a:r>
            <a:r>
              <a:rPr lang="en-US" dirty="0"/>
              <a:t>how to use questionnaires when eliciting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how to use document analysis when eliciting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 smtClean="0"/>
              <a:t>Discuss </a:t>
            </a:r>
            <a:r>
              <a:rPr lang="en-US" dirty="0"/>
              <a:t>how to use observation when eliciting </a:t>
            </a:r>
            <a:r>
              <a:rPr lang="en-US" dirty="0" smtClean="0"/>
              <a:t>requirements</a:t>
            </a:r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the problem analysis strategy and how it </a:t>
            </a:r>
            <a:r>
              <a:rPr lang="en-US" dirty="0" smtClean="0"/>
              <a:t>contributes to </a:t>
            </a:r>
            <a:r>
              <a:rPr lang="en-US" dirty="0"/>
              <a:t>the analysis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Describe </a:t>
            </a:r>
            <a:r>
              <a:rPr lang="en-US" dirty="0"/>
              <a:t>the root cause analysis strategy and how it </a:t>
            </a:r>
            <a:r>
              <a:rPr lang="en-US" dirty="0" smtClean="0"/>
              <a:t>contributes to </a:t>
            </a:r>
            <a:r>
              <a:rPr lang="en-US" dirty="0"/>
              <a:t>the analysis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the duration analysis strategy and how it </a:t>
            </a:r>
            <a:r>
              <a:rPr lang="en-US" dirty="0" smtClean="0"/>
              <a:t>contributes to </a:t>
            </a:r>
            <a:r>
              <a:rPr lang="en-US" dirty="0"/>
              <a:t>the analysis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the </a:t>
            </a:r>
            <a:r>
              <a:rPr lang="en-US" dirty="0" smtClean="0"/>
              <a:t>activity-based costing </a:t>
            </a:r>
            <a:r>
              <a:rPr lang="en-US" dirty="0"/>
              <a:t>strategy and how it </a:t>
            </a:r>
            <a:r>
              <a:rPr lang="en-US" dirty="0" smtClean="0"/>
              <a:t>contributes to </a:t>
            </a:r>
            <a:r>
              <a:rPr lang="en-US" dirty="0"/>
              <a:t>the analysis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395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Review </a:t>
            </a:r>
            <a:r>
              <a:rPr lang="en-US" sz="2000" dirty="0" smtClean="0"/>
              <a:t>(3 </a:t>
            </a:r>
            <a:r>
              <a:rPr lang="en-US" sz="2000" dirty="0"/>
              <a:t>or </a:t>
            </a:r>
            <a:r>
              <a:rPr lang="en-US" sz="2000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Describe </a:t>
            </a:r>
            <a:r>
              <a:rPr lang="en-US" dirty="0"/>
              <a:t>the informal benchmarking strategy and how it </a:t>
            </a:r>
            <a:r>
              <a:rPr lang="en-US" dirty="0" smtClean="0"/>
              <a:t>contributes to </a:t>
            </a:r>
            <a:r>
              <a:rPr lang="en-US" dirty="0"/>
              <a:t>the analysis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the outcome analysis strategy and how it </a:t>
            </a:r>
            <a:r>
              <a:rPr lang="en-US" dirty="0" smtClean="0"/>
              <a:t>contributes to </a:t>
            </a:r>
            <a:r>
              <a:rPr lang="en-US" dirty="0"/>
              <a:t>the analysis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the technology analysis strategy and how it </a:t>
            </a:r>
            <a:r>
              <a:rPr lang="en-US" dirty="0" smtClean="0"/>
              <a:t>contributes to </a:t>
            </a:r>
            <a:r>
              <a:rPr lang="en-US" dirty="0"/>
              <a:t>the analysis </a:t>
            </a:r>
            <a:r>
              <a:rPr lang="en-US" dirty="0" smtClean="0"/>
              <a:t>phase</a:t>
            </a:r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the activity elimination strategy and how it </a:t>
            </a:r>
            <a:r>
              <a:rPr lang="en-US" dirty="0" smtClean="0"/>
              <a:t>contributes to </a:t>
            </a:r>
            <a:r>
              <a:rPr lang="en-US" dirty="0"/>
              <a:t>the analysis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3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</a:t>
            </a:r>
            <a:r>
              <a:rPr lang="en-US" sz="2000" dirty="0" smtClean="0"/>
              <a:t>(1 of 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85000" lnSpcReduction="20000"/>
          </a:bodyPr>
          <a:lstStyle/>
          <a:p>
            <a:r>
              <a:rPr lang="en-US" dirty="0"/>
              <a:t>Activity-based costing</a:t>
            </a:r>
          </a:p>
          <a:p>
            <a:r>
              <a:rPr lang="en-US" dirty="0"/>
              <a:t>Activity elimination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As-is system</a:t>
            </a:r>
          </a:p>
          <a:p>
            <a:r>
              <a:rPr lang="en-US" dirty="0"/>
              <a:t>Benchmarking</a:t>
            </a:r>
          </a:p>
          <a:p>
            <a:r>
              <a:rPr lang="en-US" dirty="0"/>
              <a:t>Bottom-up interview</a:t>
            </a:r>
          </a:p>
          <a:p>
            <a:r>
              <a:rPr lang="en-US" dirty="0"/>
              <a:t>Business requirements</a:t>
            </a:r>
          </a:p>
          <a:p>
            <a:r>
              <a:rPr lang="en-US" dirty="0"/>
              <a:t>Business value</a:t>
            </a:r>
          </a:p>
          <a:p>
            <a:r>
              <a:rPr lang="en-US" dirty="0"/>
              <a:t>Closed-ended questions</a:t>
            </a:r>
          </a:p>
          <a:p>
            <a:r>
              <a:rPr lang="en-US" dirty="0"/>
              <a:t>Critical thinking skills</a:t>
            </a:r>
          </a:p>
          <a:p>
            <a:r>
              <a:rPr lang="en-US" dirty="0"/>
              <a:t>Document analysis</a:t>
            </a:r>
          </a:p>
          <a:p>
            <a:r>
              <a:rPr lang="en-US" dirty="0"/>
              <a:t>Duration analysis</a:t>
            </a:r>
          </a:p>
          <a:p>
            <a:r>
              <a:rPr lang="en-US" dirty="0"/>
              <a:t>Electronic JAD, or</a:t>
            </a:r>
          </a:p>
          <a:p>
            <a:r>
              <a:rPr lang="en-US" dirty="0"/>
              <a:t>e-JAD</a:t>
            </a:r>
          </a:p>
          <a:p>
            <a:r>
              <a:rPr lang="en-US" dirty="0"/>
              <a:t>Facilitator</a:t>
            </a:r>
          </a:p>
          <a:p>
            <a:r>
              <a:rPr lang="en-US" dirty="0"/>
              <a:t>Formal system</a:t>
            </a:r>
          </a:p>
          <a:p>
            <a:r>
              <a:rPr lang="en-US" dirty="0"/>
              <a:t>Functional requirements</a:t>
            </a:r>
          </a:p>
          <a:p>
            <a:r>
              <a:rPr lang="en-US" dirty="0"/>
              <a:t>Ground rule</a:t>
            </a:r>
          </a:p>
          <a:p>
            <a:r>
              <a:rPr lang="en-US" dirty="0"/>
              <a:t>Informal benchmarking</a:t>
            </a:r>
          </a:p>
          <a:p>
            <a:r>
              <a:rPr lang="en-US" dirty="0"/>
              <a:t>Informal system</a:t>
            </a:r>
          </a:p>
          <a:p>
            <a:r>
              <a:rPr lang="en-US" dirty="0"/>
              <a:t>Interpersonal skills</a:t>
            </a:r>
          </a:p>
          <a:p>
            <a:r>
              <a:rPr lang="en-US" dirty="0"/>
              <a:t>Interview</a:t>
            </a:r>
          </a:p>
          <a:p>
            <a:r>
              <a:rPr lang="en-US" dirty="0"/>
              <a:t>Interview notes</a:t>
            </a:r>
          </a:p>
          <a:p>
            <a:r>
              <a:rPr lang="en-US" dirty="0"/>
              <a:t>Interview report</a:t>
            </a:r>
          </a:p>
          <a:p>
            <a:r>
              <a:rPr lang="en-US" dirty="0"/>
              <a:t>Interview schedule</a:t>
            </a:r>
          </a:p>
          <a:p>
            <a:r>
              <a:rPr lang="en-US" dirty="0"/>
              <a:t>Joint Application</a:t>
            </a:r>
          </a:p>
          <a:p>
            <a:r>
              <a:rPr lang="en-US" dirty="0"/>
              <a:t>Development (JAD)</a:t>
            </a:r>
          </a:p>
          <a:p>
            <a:r>
              <a:rPr lang="en-US" dirty="0"/>
              <a:t>Nonfunctional requirements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Open-ended questions</a:t>
            </a:r>
          </a:p>
          <a:p>
            <a:r>
              <a:rPr lang="en-US" dirty="0"/>
              <a:t>Outcome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8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</a:t>
            </a:r>
            <a:r>
              <a:rPr lang="en-US" sz="2000" dirty="0" smtClean="0"/>
              <a:t>(2 of 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 numCol="3">
            <a:normAutofit fontScale="92500"/>
          </a:bodyPr>
          <a:lstStyle/>
          <a:p>
            <a:r>
              <a:rPr lang="en-US" smtClean="0"/>
              <a:t>Parallelization</a:t>
            </a:r>
            <a:endParaRPr lang="en-US" dirty="0"/>
          </a:p>
          <a:p>
            <a:r>
              <a:rPr lang="en-US" dirty="0"/>
              <a:t>Post-session report</a:t>
            </a:r>
          </a:p>
          <a:p>
            <a:r>
              <a:rPr lang="en-US" dirty="0"/>
              <a:t>Probing questions</a:t>
            </a:r>
          </a:p>
          <a:p>
            <a:r>
              <a:rPr lang="en-US" dirty="0"/>
              <a:t>Problem analysis</a:t>
            </a:r>
          </a:p>
          <a:p>
            <a:r>
              <a:rPr lang="en-US" dirty="0"/>
              <a:t>Process integration</a:t>
            </a:r>
          </a:p>
          <a:p>
            <a:r>
              <a:rPr lang="en-US" dirty="0"/>
              <a:t>Project cost</a:t>
            </a:r>
          </a:p>
          <a:p>
            <a:r>
              <a:rPr lang="en-US" dirty="0"/>
              <a:t>Questionnaire</a:t>
            </a:r>
          </a:p>
          <a:p>
            <a:r>
              <a:rPr lang="en-US" dirty="0"/>
              <a:t>Requirement</a:t>
            </a:r>
          </a:p>
          <a:p>
            <a:r>
              <a:rPr lang="en-US" dirty="0"/>
              <a:t>Requirements definition</a:t>
            </a:r>
          </a:p>
          <a:p>
            <a:r>
              <a:rPr lang="en-US" dirty="0"/>
              <a:t>Requirements determination</a:t>
            </a:r>
          </a:p>
          <a:p>
            <a:r>
              <a:rPr lang="en-US" dirty="0"/>
              <a:t>Root cause</a:t>
            </a:r>
          </a:p>
          <a:p>
            <a:r>
              <a:rPr lang="en-US" dirty="0"/>
              <a:t>Root cause analysis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Scribe</a:t>
            </a:r>
          </a:p>
          <a:p>
            <a:r>
              <a:rPr lang="en-US" dirty="0"/>
              <a:t>Stakeholder</a:t>
            </a:r>
          </a:p>
          <a:p>
            <a:r>
              <a:rPr lang="en-US" dirty="0"/>
              <a:t>Structured interview</a:t>
            </a:r>
          </a:p>
          <a:p>
            <a:r>
              <a:rPr lang="en-US" dirty="0"/>
              <a:t>Symptom</a:t>
            </a:r>
          </a:p>
          <a:p>
            <a:r>
              <a:rPr lang="en-US" dirty="0"/>
              <a:t>System proposal</a:t>
            </a:r>
          </a:p>
          <a:p>
            <a:r>
              <a:rPr lang="en-US" dirty="0"/>
              <a:t>System requirements</a:t>
            </a:r>
          </a:p>
          <a:p>
            <a:r>
              <a:rPr lang="en-US" dirty="0"/>
              <a:t>Technology analysis</a:t>
            </a:r>
          </a:p>
          <a:p>
            <a:r>
              <a:rPr lang="en-US" dirty="0"/>
              <a:t>To-be system</a:t>
            </a:r>
          </a:p>
          <a:p>
            <a:r>
              <a:rPr lang="en-US" dirty="0"/>
              <a:t>Top-down interview</a:t>
            </a:r>
          </a:p>
          <a:p>
            <a:r>
              <a:rPr lang="en-US" dirty="0"/>
              <a:t>Unstructured interview</a:t>
            </a:r>
          </a:p>
          <a:p>
            <a:r>
              <a:rPr lang="en-US" dirty="0"/>
              <a:t>User requirements</a:t>
            </a:r>
          </a:p>
          <a:p>
            <a:r>
              <a:rPr lang="en-US" dirty="0"/>
              <a:t>Walk-through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b="1" i="1" dirty="0"/>
              <a:t>Requirements</a:t>
            </a:r>
            <a:r>
              <a:rPr lang="en-US" dirty="0"/>
              <a:t> determination is performed to transform the system request’s </a:t>
            </a:r>
            <a:r>
              <a:rPr lang="en-US" dirty="0" smtClean="0"/>
              <a:t>high-level statement of </a:t>
            </a:r>
            <a:r>
              <a:rPr lang="en-US" dirty="0"/>
              <a:t>business requirements into a more detailed, precise list of what the new system must </a:t>
            </a:r>
            <a:r>
              <a:rPr lang="en-US" dirty="0" smtClean="0"/>
              <a:t>do</a:t>
            </a:r>
          </a:p>
          <a:p>
            <a:r>
              <a:rPr lang="en-US" dirty="0"/>
              <a:t>This detailed list of requirements is supported, confirmed</a:t>
            </a:r>
            <a:r>
              <a:rPr lang="en-US" dirty="0" smtClean="0"/>
              <a:t>, and </a:t>
            </a:r>
            <a:r>
              <a:rPr lang="en-US" dirty="0"/>
              <a:t>clarified by the other activities of the analysis </a:t>
            </a:r>
            <a:r>
              <a:rPr lang="en-US" dirty="0" smtClean="0"/>
              <a:t>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3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Requirement?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A </a:t>
            </a:r>
            <a:r>
              <a:rPr lang="en-US" sz="2600" b="1" i="1" dirty="0">
                <a:solidFill>
                  <a:prstClr val="black"/>
                </a:solidFill>
              </a:rPr>
              <a:t>requirement</a:t>
            </a:r>
            <a:r>
              <a:rPr lang="en-US" sz="2600" dirty="0">
                <a:solidFill>
                  <a:prstClr val="black"/>
                </a:solidFill>
              </a:rPr>
              <a:t> is </a:t>
            </a:r>
            <a:r>
              <a:rPr lang="en-US" sz="2600" dirty="0" smtClean="0">
                <a:solidFill>
                  <a:prstClr val="black"/>
                </a:solidFill>
              </a:rPr>
              <a:t>a </a:t>
            </a:r>
            <a:r>
              <a:rPr lang="en-US" sz="2600" dirty="0">
                <a:solidFill>
                  <a:prstClr val="black"/>
                </a:solidFill>
              </a:rPr>
              <a:t>statement of what the system must do or what characteristics it </a:t>
            </a:r>
            <a:r>
              <a:rPr lang="en-US" sz="2600" dirty="0" smtClean="0">
                <a:solidFill>
                  <a:prstClr val="black"/>
                </a:solidFill>
              </a:rPr>
              <a:t>needs to have</a:t>
            </a:r>
            <a:endParaRPr lang="en-US" sz="2600" dirty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</a:rPr>
              <a:t>Types </a:t>
            </a:r>
            <a:r>
              <a:rPr lang="en-US" sz="2600" dirty="0">
                <a:solidFill>
                  <a:prstClr val="black"/>
                </a:solidFill>
              </a:rPr>
              <a:t>of requirements: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What the </a:t>
            </a:r>
            <a:r>
              <a:rPr lang="en-US" dirty="0">
                <a:solidFill>
                  <a:prstClr val="black"/>
                </a:solidFill>
              </a:rPr>
              <a:t>business needs (business requirements)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What the </a:t>
            </a:r>
            <a:r>
              <a:rPr lang="en-US" dirty="0">
                <a:solidFill>
                  <a:prstClr val="black"/>
                </a:solidFill>
              </a:rPr>
              <a:t>users need to do (user requirements)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What the </a:t>
            </a:r>
            <a:r>
              <a:rPr lang="en-US" dirty="0">
                <a:solidFill>
                  <a:prstClr val="black"/>
                </a:solidFill>
              </a:rPr>
              <a:t>software should do (functional requirements)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Characteristics the </a:t>
            </a:r>
            <a:r>
              <a:rPr lang="en-US" dirty="0">
                <a:solidFill>
                  <a:prstClr val="black"/>
                </a:solidFill>
              </a:rPr>
              <a:t>system should have (nonfunctional requirements)</a:t>
            </a:r>
          </a:p>
          <a:p>
            <a:pPr lvl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How the </a:t>
            </a:r>
            <a:r>
              <a:rPr lang="en-US" dirty="0">
                <a:solidFill>
                  <a:prstClr val="black"/>
                </a:solidFill>
              </a:rPr>
              <a:t>system should be built (system requirements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3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 the systems request, there are statements that describe the reasons for proposing </a:t>
            </a:r>
            <a:r>
              <a:rPr lang="en-US" dirty="0" smtClean="0"/>
              <a:t>the systems </a:t>
            </a:r>
            <a:r>
              <a:rPr lang="en-US" dirty="0"/>
              <a:t>development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These </a:t>
            </a:r>
            <a:r>
              <a:rPr lang="en-US" dirty="0"/>
              <a:t>statements reflect the </a:t>
            </a:r>
            <a:r>
              <a:rPr lang="en-US" b="1" i="1" dirty="0"/>
              <a:t>business requirements </a:t>
            </a:r>
            <a:r>
              <a:rPr lang="en-US" dirty="0"/>
              <a:t>that this </a:t>
            </a:r>
            <a:r>
              <a:rPr lang="en-US" dirty="0" smtClean="0"/>
              <a:t>system will fulfill</a:t>
            </a:r>
          </a:p>
          <a:p>
            <a:r>
              <a:rPr lang="en-US" dirty="0"/>
              <a:t>When the systems development project is complete, success will be measured by </a:t>
            </a:r>
            <a:r>
              <a:rPr lang="en-US" dirty="0" smtClean="0"/>
              <a:t>evaluating whether </a:t>
            </a:r>
            <a:r>
              <a:rPr lang="en-US" dirty="0"/>
              <a:t>the stated business requirements have been </a:t>
            </a:r>
            <a:r>
              <a:rPr lang="en-US" dirty="0" smtClean="0"/>
              <a:t>achieved</a:t>
            </a:r>
          </a:p>
          <a:p>
            <a:pPr lvl="1"/>
            <a:r>
              <a:rPr lang="en-US" dirty="0" smtClean="0"/>
              <a:t>Therefore, </a:t>
            </a:r>
            <a:r>
              <a:rPr lang="en-US" dirty="0"/>
              <a:t>they provide the </a:t>
            </a:r>
            <a:r>
              <a:rPr lang="en-US" dirty="0" smtClean="0"/>
              <a:t>overall direction </a:t>
            </a:r>
            <a:r>
              <a:rPr lang="en-US" dirty="0"/>
              <a:t>for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6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mtClean="0"/>
              <a:t>What the user needs to do to complete a needed job or task</a:t>
            </a:r>
          </a:p>
          <a:p>
            <a:r>
              <a:rPr lang="en-US" smtClean="0"/>
              <a:t>Focus on user tasks that are integral to business operations</a:t>
            </a:r>
          </a:p>
          <a:p>
            <a:r>
              <a:rPr lang="en-US" smtClean="0"/>
              <a:t>Understanding user tasks helps reveal ways that the new system can support those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3-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22887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EFD79E-06AF-4973-A733-BC27ECAABB1B}">
  <ds:schemaRefs>
    <ds:schemaRef ds:uri="http://purl.org/dc/elements/1.1/"/>
    <ds:schemaRef ds:uri="http://schemas.microsoft.com/sharepoint/v3"/>
    <ds:schemaRef ds:uri="http://www.w3.org/XML/1998/namespace"/>
    <ds:schemaRef ds:uri="http://schemas.microsoft.com/office/infopath/2007/PartnerControls"/>
    <ds:schemaRef ds:uri="2849ce5b-a999-43ca-9b4e-9342bc28e78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acb1e6a-c770-49d5-a476-585c8d9f476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215</TotalTime>
  <Words>4350</Words>
  <Application>Microsoft Office PowerPoint</Application>
  <PresentationFormat>Widescreen</PresentationFormat>
  <Paragraphs>613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System Analysis and Design</vt:lpstr>
      <vt:lpstr>Objectives</vt:lpstr>
      <vt:lpstr>The Analysis Phase</vt:lpstr>
      <vt:lpstr>The Analysis Phase Continued</vt:lpstr>
      <vt:lpstr>The Analysis Phase Continued</vt:lpstr>
      <vt:lpstr>Requirements Determination</vt:lpstr>
      <vt:lpstr>What is a Requirement?</vt:lpstr>
      <vt:lpstr>Business Requirements</vt:lpstr>
      <vt:lpstr>User Requirements</vt:lpstr>
      <vt:lpstr>Functional Requirements</vt:lpstr>
      <vt:lpstr>More on Functional Requirements</vt:lpstr>
      <vt:lpstr>Nonfunctional Requirements</vt:lpstr>
      <vt:lpstr>More on Nonfunctional Requirements (1 of 2)</vt:lpstr>
      <vt:lpstr>More on Nonfunctional Requirements (2 of 2)</vt:lpstr>
      <vt:lpstr>The Process of Determining Requirements</vt:lpstr>
      <vt:lpstr>The Requirements Definition Statement</vt:lpstr>
      <vt:lpstr>Sample Functional Requirements</vt:lpstr>
      <vt:lpstr>Sample Nonfunctional Requirements</vt:lpstr>
      <vt:lpstr>Requirements Elicitation Techniques</vt:lpstr>
      <vt:lpstr>Requirements Elicitation in Practice</vt:lpstr>
      <vt:lpstr>Most Common Requirements Elicitation Techniques</vt:lpstr>
      <vt:lpstr>Interviews</vt:lpstr>
      <vt:lpstr>Three Types of Questions</vt:lpstr>
      <vt:lpstr>More on Interviewing</vt:lpstr>
      <vt:lpstr>Top-Down and Bottom-Up Questioning Strategies</vt:lpstr>
      <vt:lpstr>Interview as a Requirements Elicitation Technique</vt:lpstr>
      <vt:lpstr>Preparing for the Interview</vt:lpstr>
      <vt:lpstr>Conducting the Interview</vt:lpstr>
      <vt:lpstr>Post- interview Follow-Up</vt:lpstr>
      <vt:lpstr>Joint Application Development (JAD)</vt:lpstr>
      <vt:lpstr>Electronic JAD or e-JAD</vt:lpstr>
      <vt:lpstr>More on JAD</vt:lpstr>
      <vt:lpstr>Conducting the JAD Session</vt:lpstr>
      <vt:lpstr>Post-JAD Follow-Up</vt:lpstr>
      <vt:lpstr>Questionnaires</vt:lpstr>
      <vt:lpstr>Questionnaires Continued</vt:lpstr>
      <vt:lpstr>Good Questionnaire Design</vt:lpstr>
      <vt:lpstr>Questionnaires as a Requirements Elicitation Technique</vt:lpstr>
      <vt:lpstr>Questionnaires – Practical Tips</vt:lpstr>
      <vt:lpstr>Document Analysis</vt:lpstr>
      <vt:lpstr>Document Analysis – Practical Tips</vt:lpstr>
      <vt:lpstr>Sample Document Analysis</vt:lpstr>
      <vt:lpstr>Observation</vt:lpstr>
      <vt:lpstr>Observation as a Requirements Elicitation Technique</vt:lpstr>
      <vt:lpstr>Observation– Practical Tips</vt:lpstr>
      <vt:lpstr>Comparison of Requirements Elicitation Techniques</vt:lpstr>
      <vt:lpstr>Requirements Analysis Strategies</vt:lpstr>
      <vt:lpstr>To Identify Small Improvements</vt:lpstr>
      <vt:lpstr>To Identify Moderate Improvements</vt:lpstr>
      <vt:lpstr>To Identify Major Improvements</vt:lpstr>
      <vt:lpstr>Outcome Analysis</vt:lpstr>
      <vt:lpstr>Technology Analysis</vt:lpstr>
      <vt:lpstr>Activity Elimination</vt:lpstr>
      <vt:lpstr>Chapter Review (1 or 3)</vt:lpstr>
      <vt:lpstr>Chapter Review (2 or 3)</vt:lpstr>
      <vt:lpstr>Chapter Review (3 or 3)</vt:lpstr>
      <vt:lpstr>Key Terms (1 of 2)</vt:lpstr>
      <vt:lpstr>Key Terms (2 of 2)</vt:lpstr>
    </vt:vector>
  </TitlesOfParts>
  <Manager>Judy Howarth</Manager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Requirements Determination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Ronny Richardson</cp:lastModifiedBy>
  <cp:revision>52</cp:revision>
  <cp:lastPrinted>2017-04-26T13:25:47Z</cp:lastPrinted>
  <dcterms:created xsi:type="dcterms:W3CDTF">2021-04-29T19:32:45Z</dcterms:created>
  <dcterms:modified xsi:type="dcterms:W3CDTF">2021-08-10T21:43:39Z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