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7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3" r:id="rId26"/>
    <p:sldId id="271" r:id="rId27"/>
    <p:sldId id="272" r:id="rId28"/>
    <p:sldId id="274" r:id="rId29"/>
    <p:sldId id="275" r:id="rId30"/>
    <p:sldId id="276" r:id="rId31"/>
    <p:sldId id="277" r:id="rId32"/>
    <p:sldId id="285" r:id="rId33"/>
    <p:sldId id="278" r:id="rId34"/>
    <p:sldId id="279" r:id="rId35"/>
    <p:sldId id="280" r:id="rId36"/>
    <p:sldId id="281" r:id="rId37"/>
    <p:sldId id="282" r:id="rId38"/>
    <p:sldId id="283" r:id="rId39"/>
    <p:sldId id="284"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9" r:id="rId62"/>
    <p:sldId id="310" r:id="rId63"/>
    <p:sldId id="307" r:id="rId64"/>
    <p:sldId id="308" r:id="rId65"/>
    <p:sldId id="311" r:id="rId66"/>
    <p:sldId id="312" r:id="rId67"/>
    <p:sldId id="313" r:id="rId68"/>
    <p:sldId id="314" r:id="rId6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0358A-E957-47EB-971B-8F54F380F7CE}" v="6" dt="2020-03-10T16:04:4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51" autoAdjust="0"/>
  </p:normalViewPr>
  <p:slideViewPr>
    <p:cSldViewPr>
      <p:cViewPr varScale="1">
        <p:scale>
          <a:sx n="112" d="100"/>
          <a:sy n="112" d="100"/>
        </p:scale>
        <p:origin x="552" y="114"/>
      </p:cViewPr>
      <p:guideLst>
        <p:guide orient="horz" pos="2160"/>
        <p:guide pos="384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microsoft.com/office/2015/10/relationships/revisionInfo" Target="revisionInfo.xml"/><Relationship Id="rId7" Type="http://schemas.openxmlformats.org/officeDocument/2006/relationships/slideMaster" Target="slideMasters/slideMaster4.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th, Judy" userId="88019a05-5656-4d0d-a3d1-1931a654ed73" providerId="ADAL" clId="{8B50358A-E957-47EB-971B-8F54F380F7CE}"/>
    <pc:docChg chg="undo custSel delSld modSld">
      <pc:chgData name="Howarth, Judy" userId="88019a05-5656-4d0d-a3d1-1931a654ed73" providerId="ADAL" clId="{8B50358A-E957-47EB-971B-8F54F380F7CE}" dt="2020-03-10T16:05:15.247" v="221" actId="20577"/>
      <pc:docMkLst>
        <pc:docMk/>
      </pc:docMkLst>
      <pc:sldChg chg="modSp">
        <pc:chgData name="Howarth, Judy" userId="88019a05-5656-4d0d-a3d1-1931a654ed73" providerId="ADAL" clId="{8B50358A-E957-47EB-971B-8F54F380F7CE}" dt="2020-03-10T16:05:15.247" v="221" actId="20577"/>
        <pc:sldMkLst>
          <pc:docMk/>
          <pc:sldMk cId="1909659219" sldId="256"/>
        </pc:sldMkLst>
        <pc:spChg chg="mod">
          <ac:chgData name="Howarth, Judy" userId="88019a05-5656-4d0d-a3d1-1931a654ed73" providerId="ADAL" clId="{8B50358A-E957-47EB-971B-8F54F380F7CE}" dt="2020-03-10T15:50:05.044" v="16" actId="255"/>
          <ac:spMkLst>
            <pc:docMk/>
            <pc:sldMk cId="1909659219" sldId="256"/>
            <ac:spMk id="2" creationId="{00000000-0000-0000-0000-000000000000}"/>
          </ac:spMkLst>
        </pc:spChg>
        <pc:spChg chg="mod">
          <ac:chgData name="Howarth, Judy" userId="88019a05-5656-4d0d-a3d1-1931a654ed73" providerId="ADAL" clId="{8B50358A-E957-47EB-971B-8F54F380F7CE}" dt="2020-03-10T15:50:08.252" v="22" actId="20577"/>
          <ac:spMkLst>
            <pc:docMk/>
            <pc:sldMk cId="1909659219" sldId="256"/>
            <ac:spMk id="3" creationId="{00000000-0000-0000-0000-000000000000}"/>
          </ac:spMkLst>
        </pc:spChg>
        <pc:spChg chg="mod">
          <ac:chgData name="Howarth, Judy" userId="88019a05-5656-4d0d-a3d1-1931a654ed73" providerId="ADAL" clId="{8B50358A-E957-47EB-971B-8F54F380F7CE}" dt="2020-03-10T16:05:07.415" v="211" actId="20577"/>
          <ac:spMkLst>
            <pc:docMk/>
            <pc:sldMk cId="1909659219" sldId="256"/>
            <ac:spMk id="4" creationId="{00000000-0000-0000-0000-000000000000}"/>
          </ac:spMkLst>
        </pc:spChg>
        <pc:spChg chg="mod">
          <ac:chgData name="Howarth, Judy" userId="88019a05-5656-4d0d-a3d1-1931a654ed73" providerId="ADAL" clId="{8B50358A-E957-47EB-971B-8F54F380F7CE}" dt="2020-03-10T16:05:15.247" v="221" actId="20577"/>
          <ac:spMkLst>
            <pc:docMk/>
            <pc:sldMk cId="1909659219" sldId="256"/>
            <ac:spMk id="6" creationId="{00000000-0000-0000-0000-000000000000}"/>
          </ac:spMkLst>
        </pc:spChg>
      </pc:sldChg>
      <pc:sldChg chg="del">
        <pc:chgData name="Howarth, Judy" userId="88019a05-5656-4d0d-a3d1-1931a654ed73" providerId="ADAL" clId="{8B50358A-E957-47EB-971B-8F54F380F7CE}" dt="2020-03-10T15:55:04.247" v="66" actId="2696"/>
        <pc:sldMkLst>
          <pc:docMk/>
          <pc:sldMk cId="1499389318" sldId="257"/>
        </pc:sldMkLst>
      </pc:sldChg>
      <pc:sldChg chg="modSp">
        <pc:chgData name="Howarth, Judy" userId="88019a05-5656-4d0d-a3d1-1931a654ed73" providerId="ADAL" clId="{8B50358A-E957-47EB-971B-8F54F380F7CE}" dt="2020-03-10T15:57:20.209" v="94" actId="20577"/>
        <pc:sldMkLst>
          <pc:docMk/>
          <pc:sldMk cId="1663153728" sldId="258"/>
        </pc:sldMkLst>
        <pc:spChg chg="mod">
          <ac:chgData name="Howarth, Judy" userId="88019a05-5656-4d0d-a3d1-1931a654ed73" providerId="ADAL" clId="{8B50358A-E957-47EB-971B-8F54F380F7CE}" dt="2020-03-10T15:57:20.209" v="94" actId="20577"/>
          <ac:spMkLst>
            <pc:docMk/>
            <pc:sldMk cId="1663153728" sldId="258"/>
            <ac:spMk id="2" creationId="{00000000-0000-0000-0000-000000000000}"/>
          </ac:spMkLst>
        </pc:spChg>
        <pc:spChg chg="mod">
          <ac:chgData name="Howarth, Judy" userId="88019a05-5656-4d0d-a3d1-1931a654ed73" providerId="ADAL" clId="{8B50358A-E957-47EB-971B-8F54F380F7CE}" dt="2020-03-10T15:57:07.250" v="87" actId="20577"/>
          <ac:spMkLst>
            <pc:docMk/>
            <pc:sldMk cId="1663153728" sldId="258"/>
            <ac:spMk id="6" creationId="{00000000-0000-0000-0000-000000000000}"/>
          </ac:spMkLst>
        </pc:spChg>
      </pc:sldChg>
      <pc:sldChg chg="del">
        <pc:chgData name="Howarth, Judy" userId="88019a05-5656-4d0d-a3d1-1931a654ed73" providerId="ADAL" clId="{8B50358A-E957-47EB-971B-8F54F380F7CE}" dt="2020-03-10T15:57:13.001" v="88" actId="2696"/>
        <pc:sldMkLst>
          <pc:docMk/>
          <pc:sldMk cId="1525907774" sldId="259"/>
        </pc:sldMkLst>
      </pc:sldChg>
      <pc:sldChg chg="del">
        <pc:chgData name="Howarth, Judy" userId="88019a05-5656-4d0d-a3d1-1931a654ed73" providerId="ADAL" clId="{8B50358A-E957-47EB-971B-8F54F380F7CE}" dt="2020-03-10T15:57:27.995" v="96" actId="2696"/>
        <pc:sldMkLst>
          <pc:docMk/>
          <pc:sldMk cId="135406596" sldId="260"/>
        </pc:sldMkLst>
      </pc:sldChg>
      <pc:sldChg chg="del">
        <pc:chgData name="Howarth, Judy" userId="88019a05-5656-4d0d-a3d1-1931a654ed73" providerId="ADAL" clId="{8B50358A-E957-47EB-971B-8F54F380F7CE}" dt="2020-03-10T15:57:26.676" v="95" actId="2696"/>
        <pc:sldMkLst>
          <pc:docMk/>
          <pc:sldMk cId="179564966" sldId="261"/>
        </pc:sldMkLst>
      </pc:sldChg>
      <pc:sldChg chg="del">
        <pc:chgData name="Howarth, Judy" userId="88019a05-5656-4d0d-a3d1-1931a654ed73" providerId="ADAL" clId="{8B50358A-E957-47EB-971B-8F54F380F7CE}" dt="2020-03-10T15:57:29.663" v="97" actId="2696"/>
        <pc:sldMkLst>
          <pc:docMk/>
          <pc:sldMk cId="261660464" sldId="262"/>
        </pc:sldMkLst>
      </pc:sldChg>
      <pc:sldChg chg="del">
        <pc:chgData name="Howarth, Judy" userId="88019a05-5656-4d0d-a3d1-1931a654ed73" providerId="ADAL" clId="{8B50358A-E957-47EB-971B-8F54F380F7CE}" dt="2020-03-10T15:57:33.246" v="98" actId="2696"/>
        <pc:sldMkLst>
          <pc:docMk/>
          <pc:sldMk cId="1035247850" sldId="263"/>
        </pc:sldMkLst>
      </pc:sldChg>
      <pc:sldChg chg="del">
        <pc:chgData name="Howarth, Judy" userId="88019a05-5656-4d0d-a3d1-1931a654ed73" providerId="ADAL" clId="{8B50358A-E957-47EB-971B-8F54F380F7CE}" dt="2020-03-10T15:57:34.001" v="99" actId="2696"/>
        <pc:sldMkLst>
          <pc:docMk/>
          <pc:sldMk cId="940919996" sldId="264"/>
        </pc:sldMkLst>
      </pc:sldChg>
      <pc:sldChg chg="del">
        <pc:chgData name="Howarth, Judy" userId="88019a05-5656-4d0d-a3d1-1931a654ed73" providerId="ADAL" clId="{8B50358A-E957-47EB-971B-8F54F380F7CE}" dt="2020-03-10T15:57:35.051" v="100" actId="2696"/>
        <pc:sldMkLst>
          <pc:docMk/>
          <pc:sldMk cId="928245765" sldId="265"/>
        </pc:sldMkLst>
      </pc:sldChg>
      <pc:sldChg chg="del">
        <pc:chgData name="Howarth, Judy" userId="88019a05-5656-4d0d-a3d1-1931a654ed73" providerId="ADAL" clId="{8B50358A-E957-47EB-971B-8F54F380F7CE}" dt="2020-03-10T15:57:36.075" v="101" actId="2696"/>
        <pc:sldMkLst>
          <pc:docMk/>
          <pc:sldMk cId="895276841" sldId="266"/>
        </pc:sldMkLst>
      </pc:sldChg>
      <pc:sldChg chg="del">
        <pc:chgData name="Howarth, Judy" userId="88019a05-5656-4d0d-a3d1-1931a654ed73" providerId="ADAL" clId="{8B50358A-E957-47EB-971B-8F54F380F7CE}" dt="2020-03-10T15:57:40.091" v="102" actId="2696"/>
        <pc:sldMkLst>
          <pc:docMk/>
          <pc:sldMk cId="687315263" sldId="267"/>
        </pc:sldMkLst>
      </pc:sldChg>
      <pc:sldChg chg="del">
        <pc:chgData name="Howarth, Judy" userId="88019a05-5656-4d0d-a3d1-1931a654ed73" providerId="ADAL" clId="{8B50358A-E957-47EB-971B-8F54F380F7CE}" dt="2020-03-10T15:57:41.194" v="103" actId="2696"/>
        <pc:sldMkLst>
          <pc:docMk/>
          <pc:sldMk cId="921995896" sldId="268"/>
        </pc:sldMkLst>
      </pc:sldChg>
      <pc:sldChg chg="del">
        <pc:chgData name="Howarth, Judy" userId="88019a05-5656-4d0d-a3d1-1931a654ed73" providerId="ADAL" clId="{8B50358A-E957-47EB-971B-8F54F380F7CE}" dt="2020-03-10T15:57:42.896" v="104" actId="2696"/>
        <pc:sldMkLst>
          <pc:docMk/>
          <pc:sldMk cId="399428975" sldId="269"/>
        </pc:sldMkLst>
      </pc:sldChg>
      <pc:sldChg chg="modSp">
        <pc:chgData name="Howarth, Judy" userId="88019a05-5656-4d0d-a3d1-1931a654ed73" providerId="ADAL" clId="{8B50358A-E957-47EB-971B-8F54F380F7CE}" dt="2020-03-10T15:58:11.702" v="122" actId="20577"/>
        <pc:sldMkLst>
          <pc:docMk/>
          <pc:sldMk cId="167070206" sldId="270"/>
        </pc:sldMkLst>
        <pc:spChg chg="mod">
          <ac:chgData name="Howarth, Judy" userId="88019a05-5656-4d0d-a3d1-1931a654ed73" providerId="ADAL" clId="{8B50358A-E957-47EB-971B-8F54F380F7CE}" dt="2020-03-10T15:57:54.831" v="108" actId="20577"/>
          <ac:spMkLst>
            <pc:docMk/>
            <pc:sldMk cId="167070206" sldId="270"/>
            <ac:spMk id="5" creationId="{00000000-0000-0000-0000-000000000000}"/>
          </ac:spMkLst>
        </pc:spChg>
        <pc:spChg chg="mod">
          <ac:chgData name="Howarth, Judy" userId="88019a05-5656-4d0d-a3d1-1931a654ed73" providerId="ADAL" clId="{8B50358A-E957-47EB-971B-8F54F380F7CE}" dt="2020-03-10T15:58:11.702" v="122" actId="20577"/>
          <ac:spMkLst>
            <pc:docMk/>
            <pc:sldMk cId="167070206" sldId="270"/>
            <ac:spMk id="13" creationId="{00000000-0000-0000-0000-000000000000}"/>
          </ac:spMkLst>
        </pc:spChg>
      </pc:sldChg>
      <pc:sldChg chg="modSp">
        <pc:chgData name="Howarth, Judy" userId="88019a05-5656-4d0d-a3d1-1931a654ed73" providerId="ADAL" clId="{8B50358A-E957-47EB-971B-8F54F380F7CE}" dt="2020-03-10T15:58:43.454" v="138" actId="20577"/>
        <pc:sldMkLst>
          <pc:docMk/>
          <pc:sldMk cId="388267789" sldId="272"/>
        </pc:sldMkLst>
        <pc:spChg chg="mod">
          <ac:chgData name="Howarth, Judy" userId="88019a05-5656-4d0d-a3d1-1931a654ed73" providerId="ADAL" clId="{8B50358A-E957-47EB-971B-8F54F380F7CE}" dt="2020-03-10T15:58:43.454" v="138" actId="20577"/>
          <ac:spMkLst>
            <pc:docMk/>
            <pc:sldMk cId="388267789" sldId="272"/>
            <ac:spMk id="7" creationId="{00000000-0000-0000-0000-000000000000}"/>
          </ac:spMkLst>
        </pc:spChg>
      </pc:sldChg>
      <pc:sldChg chg="modSp">
        <pc:chgData name="Howarth, Judy" userId="88019a05-5656-4d0d-a3d1-1931a654ed73" providerId="ADAL" clId="{8B50358A-E957-47EB-971B-8F54F380F7CE}" dt="2020-03-10T15:58:50.798" v="142" actId="20577"/>
        <pc:sldMkLst>
          <pc:docMk/>
          <pc:sldMk cId="1024830255" sldId="273"/>
        </pc:sldMkLst>
        <pc:spChg chg="mod">
          <ac:chgData name="Howarth, Judy" userId="88019a05-5656-4d0d-a3d1-1931a654ed73" providerId="ADAL" clId="{8B50358A-E957-47EB-971B-8F54F380F7CE}" dt="2020-03-10T15:58:50.798" v="142" actId="20577"/>
          <ac:spMkLst>
            <pc:docMk/>
            <pc:sldMk cId="1024830255" sldId="273"/>
            <ac:spMk id="6" creationId="{00000000-0000-0000-0000-000000000000}"/>
          </ac:spMkLst>
        </pc:spChg>
      </pc:sldChg>
      <pc:sldChg chg="modSp">
        <pc:chgData name="Howarth, Judy" userId="88019a05-5656-4d0d-a3d1-1931a654ed73" providerId="ADAL" clId="{8B50358A-E957-47EB-971B-8F54F380F7CE}" dt="2020-03-10T15:58:59.585" v="146" actId="20577"/>
        <pc:sldMkLst>
          <pc:docMk/>
          <pc:sldMk cId="174170774" sldId="275"/>
        </pc:sldMkLst>
        <pc:spChg chg="mod">
          <ac:chgData name="Howarth, Judy" userId="88019a05-5656-4d0d-a3d1-1931a654ed73" providerId="ADAL" clId="{8B50358A-E957-47EB-971B-8F54F380F7CE}" dt="2020-03-10T15:58:59.585" v="146" actId="20577"/>
          <ac:spMkLst>
            <pc:docMk/>
            <pc:sldMk cId="174170774" sldId="275"/>
            <ac:spMk id="6" creationId="{00000000-0000-0000-0000-000000000000}"/>
          </ac:spMkLst>
        </pc:spChg>
      </pc:sldChg>
      <pc:sldChg chg="modSp">
        <pc:chgData name="Howarth, Judy" userId="88019a05-5656-4d0d-a3d1-1931a654ed73" providerId="ADAL" clId="{8B50358A-E957-47EB-971B-8F54F380F7CE}" dt="2020-03-10T15:59:30.418" v="162" actId="20577"/>
        <pc:sldMkLst>
          <pc:docMk/>
          <pc:sldMk cId="1510030601" sldId="277"/>
        </pc:sldMkLst>
        <pc:spChg chg="mod">
          <ac:chgData name="Howarth, Judy" userId="88019a05-5656-4d0d-a3d1-1931a654ed73" providerId="ADAL" clId="{8B50358A-E957-47EB-971B-8F54F380F7CE}" dt="2020-03-10T15:59:30.418" v="162" actId="20577"/>
          <ac:spMkLst>
            <pc:docMk/>
            <pc:sldMk cId="1510030601" sldId="277"/>
            <ac:spMk id="6" creationId="{00000000-0000-0000-0000-000000000000}"/>
          </ac:spMkLst>
        </pc:spChg>
      </pc:sldChg>
      <pc:sldChg chg="modSp">
        <pc:chgData name="Howarth, Judy" userId="88019a05-5656-4d0d-a3d1-1931a654ed73" providerId="ADAL" clId="{8B50358A-E957-47EB-971B-8F54F380F7CE}" dt="2020-03-10T15:59:41.304" v="170" actId="20577"/>
        <pc:sldMkLst>
          <pc:docMk/>
          <pc:sldMk cId="1952765383" sldId="278"/>
        </pc:sldMkLst>
        <pc:spChg chg="mod">
          <ac:chgData name="Howarth, Judy" userId="88019a05-5656-4d0d-a3d1-1931a654ed73" providerId="ADAL" clId="{8B50358A-E957-47EB-971B-8F54F380F7CE}" dt="2020-03-10T15:59:41.304" v="170" actId="20577"/>
          <ac:spMkLst>
            <pc:docMk/>
            <pc:sldMk cId="1952765383" sldId="278"/>
            <ac:spMk id="5" creationId="{00000000-0000-0000-0000-000000000000}"/>
          </ac:spMkLst>
        </pc:spChg>
      </pc:sldChg>
      <pc:sldChg chg="del">
        <pc:chgData name="Howarth, Judy" userId="88019a05-5656-4d0d-a3d1-1931a654ed73" providerId="ADAL" clId="{8B50358A-E957-47EB-971B-8F54F380F7CE}" dt="2020-03-10T15:59:53.011" v="174" actId="2696"/>
        <pc:sldMkLst>
          <pc:docMk/>
          <pc:sldMk cId="1066368906" sldId="279"/>
        </pc:sldMkLst>
      </pc:sldChg>
      <pc:sldChg chg="del">
        <pc:chgData name="Howarth, Judy" userId="88019a05-5656-4d0d-a3d1-1931a654ed73" providerId="ADAL" clId="{8B50358A-E957-47EB-971B-8F54F380F7CE}" dt="2020-03-10T15:59:53.884" v="175" actId="2696"/>
        <pc:sldMkLst>
          <pc:docMk/>
          <pc:sldMk cId="1718291601" sldId="280"/>
        </pc:sldMkLst>
      </pc:sldChg>
      <pc:sldChg chg="del">
        <pc:chgData name="Howarth, Judy" userId="88019a05-5656-4d0d-a3d1-1931a654ed73" providerId="ADAL" clId="{8B50358A-E957-47EB-971B-8F54F380F7CE}" dt="2020-03-10T15:59:55.856" v="176" actId="2696"/>
        <pc:sldMkLst>
          <pc:docMk/>
          <pc:sldMk cId="687604427" sldId="281"/>
        </pc:sldMkLst>
      </pc:sldChg>
      <pc:sldChg chg="del">
        <pc:chgData name="Howarth, Judy" userId="88019a05-5656-4d0d-a3d1-1931a654ed73" providerId="ADAL" clId="{8B50358A-E957-47EB-971B-8F54F380F7CE}" dt="2020-03-10T15:59:57.526" v="177" actId="2696"/>
        <pc:sldMkLst>
          <pc:docMk/>
          <pc:sldMk cId="586848863" sldId="282"/>
        </pc:sldMkLst>
      </pc:sldChg>
      <pc:sldChg chg="modSp">
        <pc:chgData name="Howarth, Judy" userId="88019a05-5656-4d0d-a3d1-1931a654ed73" providerId="ADAL" clId="{8B50358A-E957-47EB-971B-8F54F380F7CE}" dt="2020-03-10T16:00:03.758" v="181" actId="20577"/>
        <pc:sldMkLst>
          <pc:docMk/>
          <pc:sldMk cId="365690021" sldId="283"/>
        </pc:sldMkLst>
        <pc:spChg chg="mod">
          <ac:chgData name="Howarth, Judy" userId="88019a05-5656-4d0d-a3d1-1931a654ed73" providerId="ADAL" clId="{8B50358A-E957-47EB-971B-8F54F380F7CE}" dt="2020-03-10T16:00:03.758" v="181" actId="20577"/>
          <ac:spMkLst>
            <pc:docMk/>
            <pc:sldMk cId="365690021" sldId="283"/>
            <ac:spMk id="4" creationId="{00000000-0000-0000-0000-000000000000}"/>
          </ac:spMkLst>
        </pc:spChg>
      </pc:sldChg>
      <pc:sldChg chg="del">
        <pc:chgData name="Howarth, Judy" userId="88019a05-5656-4d0d-a3d1-1931a654ed73" providerId="ADAL" clId="{8B50358A-E957-47EB-971B-8F54F380F7CE}" dt="2020-03-10T16:00:06.318" v="182" actId="2696"/>
        <pc:sldMkLst>
          <pc:docMk/>
          <pc:sldMk cId="1538439825" sldId="284"/>
        </pc:sldMkLst>
      </pc:sldChg>
      <pc:sldChg chg="del">
        <pc:chgData name="Howarth, Judy" userId="88019a05-5656-4d0d-a3d1-1931a654ed73" providerId="ADAL" clId="{8B50358A-E957-47EB-971B-8F54F380F7CE}" dt="2020-03-10T16:00:08.927" v="183" actId="2696"/>
        <pc:sldMkLst>
          <pc:docMk/>
          <pc:sldMk cId="696315825" sldId="285"/>
        </pc:sldMkLst>
      </pc:sldChg>
      <pc:sldChg chg="del">
        <pc:chgData name="Howarth, Judy" userId="88019a05-5656-4d0d-a3d1-1931a654ed73" providerId="ADAL" clId="{8B50358A-E957-47EB-971B-8F54F380F7CE}" dt="2020-03-10T16:00:10.349" v="184" actId="2696"/>
        <pc:sldMkLst>
          <pc:docMk/>
          <pc:sldMk cId="1811979975" sldId="286"/>
        </pc:sldMkLst>
      </pc:sldChg>
      <pc:sldChg chg="del">
        <pc:chgData name="Howarth, Judy" userId="88019a05-5656-4d0d-a3d1-1931a654ed73" providerId="ADAL" clId="{8B50358A-E957-47EB-971B-8F54F380F7CE}" dt="2020-03-10T16:00:14.200" v="185" actId="2696"/>
        <pc:sldMkLst>
          <pc:docMk/>
          <pc:sldMk cId="509745404" sldId="287"/>
        </pc:sldMkLst>
      </pc:sldChg>
      <pc:sldChg chg="del">
        <pc:chgData name="Howarth, Judy" userId="88019a05-5656-4d0d-a3d1-1931a654ed73" providerId="ADAL" clId="{8B50358A-E957-47EB-971B-8F54F380F7CE}" dt="2020-03-10T16:00:52.112" v="201" actId="2696"/>
        <pc:sldMkLst>
          <pc:docMk/>
          <pc:sldMk cId="217440387" sldId="288"/>
        </pc:sldMkLst>
      </pc:sldChg>
      <pc:sldChg chg="del">
        <pc:chgData name="Howarth, Judy" userId="88019a05-5656-4d0d-a3d1-1931a654ed73" providerId="ADAL" clId="{8B50358A-E957-47EB-971B-8F54F380F7CE}" dt="2020-03-10T16:00:19.184" v="186" actId="2696"/>
        <pc:sldMkLst>
          <pc:docMk/>
          <pc:sldMk cId="1885132688" sldId="289"/>
        </pc:sldMkLst>
      </pc:sldChg>
      <pc:sldChg chg="modSp">
        <pc:chgData name="Howarth, Judy" userId="88019a05-5656-4d0d-a3d1-1931a654ed73" providerId="ADAL" clId="{8B50358A-E957-47EB-971B-8F54F380F7CE}" dt="2020-03-10T16:00:23.668" v="190" actId="20577"/>
        <pc:sldMkLst>
          <pc:docMk/>
          <pc:sldMk cId="998461558" sldId="290"/>
        </pc:sldMkLst>
        <pc:spChg chg="mod">
          <ac:chgData name="Howarth, Judy" userId="88019a05-5656-4d0d-a3d1-1931a654ed73" providerId="ADAL" clId="{8B50358A-E957-47EB-971B-8F54F380F7CE}" dt="2020-03-10T16:00:23.668" v="190" actId="20577"/>
          <ac:spMkLst>
            <pc:docMk/>
            <pc:sldMk cId="998461558" sldId="290"/>
            <ac:spMk id="6" creationId="{00000000-0000-0000-0000-000000000000}"/>
          </ac:spMkLst>
        </pc:spChg>
      </pc:sldChg>
      <pc:sldChg chg="modSp">
        <pc:chgData name="Howarth, Judy" userId="88019a05-5656-4d0d-a3d1-1931a654ed73" providerId="ADAL" clId="{8B50358A-E957-47EB-971B-8F54F380F7CE}" dt="2020-03-10T16:00:31.974" v="194" actId="20577"/>
        <pc:sldMkLst>
          <pc:docMk/>
          <pc:sldMk cId="720469146" sldId="291"/>
        </pc:sldMkLst>
        <pc:spChg chg="mod">
          <ac:chgData name="Howarth, Judy" userId="88019a05-5656-4d0d-a3d1-1931a654ed73" providerId="ADAL" clId="{8B50358A-E957-47EB-971B-8F54F380F7CE}" dt="2020-03-10T16:00:31.974" v="194" actId="20577"/>
          <ac:spMkLst>
            <pc:docMk/>
            <pc:sldMk cId="720469146" sldId="291"/>
            <ac:spMk id="6" creationId="{00000000-0000-0000-0000-000000000000}"/>
          </ac:spMkLst>
        </pc:spChg>
      </pc:sldChg>
      <pc:sldChg chg="del">
        <pc:chgData name="Howarth, Judy" userId="88019a05-5656-4d0d-a3d1-1931a654ed73" providerId="ADAL" clId="{8B50358A-E957-47EB-971B-8F54F380F7CE}" dt="2020-03-10T16:00:36.643" v="195" actId="2696"/>
        <pc:sldMkLst>
          <pc:docMk/>
          <pc:sldMk cId="139548211" sldId="292"/>
        </pc:sldMkLst>
      </pc:sldChg>
      <pc:sldChg chg="del">
        <pc:chgData name="Howarth, Judy" userId="88019a05-5656-4d0d-a3d1-1931a654ed73" providerId="ADAL" clId="{8B50358A-E957-47EB-971B-8F54F380F7CE}" dt="2020-03-10T16:00:37.946" v="196" actId="2696"/>
        <pc:sldMkLst>
          <pc:docMk/>
          <pc:sldMk cId="342244477" sldId="293"/>
        </pc:sldMkLst>
      </pc:sldChg>
      <pc:sldChg chg="del">
        <pc:chgData name="Howarth, Judy" userId="88019a05-5656-4d0d-a3d1-1931a654ed73" providerId="ADAL" clId="{8B50358A-E957-47EB-971B-8F54F380F7CE}" dt="2020-03-10T16:00:39.091" v="197" actId="2696"/>
        <pc:sldMkLst>
          <pc:docMk/>
          <pc:sldMk cId="1300580792" sldId="294"/>
        </pc:sldMkLst>
      </pc:sldChg>
      <pc:sldChg chg="del">
        <pc:chgData name="Howarth, Judy" userId="88019a05-5656-4d0d-a3d1-1931a654ed73" providerId="ADAL" clId="{8B50358A-E957-47EB-971B-8F54F380F7CE}" dt="2020-03-10T16:00:40.312" v="198" actId="2696"/>
        <pc:sldMkLst>
          <pc:docMk/>
          <pc:sldMk cId="937452732" sldId="295"/>
        </pc:sldMkLst>
      </pc:sldChg>
      <pc:sldChg chg="del">
        <pc:chgData name="Howarth, Judy" userId="88019a05-5656-4d0d-a3d1-1931a654ed73" providerId="ADAL" clId="{8B50358A-E957-47EB-971B-8F54F380F7CE}" dt="2020-03-10T16:00:41.577" v="199" actId="2696"/>
        <pc:sldMkLst>
          <pc:docMk/>
          <pc:sldMk cId="1954988893" sldId="296"/>
        </pc:sldMkLst>
      </pc:sldChg>
      <pc:sldChg chg="modSp del">
        <pc:chgData name="Howarth, Judy" userId="88019a05-5656-4d0d-a3d1-1931a654ed73" providerId="ADAL" clId="{8B50358A-E957-47EB-971B-8F54F380F7CE}" dt="2020-03-10T16:00:42.437" v="200" actId="2696"/>
        <pc:sldMkLst>
          <pc:docMk/>
          <pc:sldMk cId="1546931097" sldId="297"/>
        </pc:sldMkLst>
        <pc:spChg chg="mod">
          <ac:chgData name="Howarth, Judy" userId="88019a05-5656-4d0d-a3d1-1931a654ed73" providerId="ADAL" clId="{8B50358A-E957-47EB-971B-8F54F380F7CE}" dt="2020-03-10T15:56:50.586" v="83" actId="20577"/>
          <ac:spMkLst>
            <pc:docMk/>
            <pc:sldMk cId="1546931097" sldId="297"/>
            <ac:spMk id="5" creationId="{00000000-0000-0000-0000-000000000000}"/>
          </ac:spMkLst>
        </pc:spChg>
      </pc:sldChg>
      <pc:sldChg chg="modSp">
        <pc:chgData name="Howarth, Judy" userId="88019a05-5656-4d0d-a3d1-1931a654ed73" providerId="ADAL" clId="{8B50358A-E957-47EB-971B-8F54F380F7CE}" dt="2020-03-10T15:56:32.762" v="78" actId="20577"/>
        <pc:sldMkLst>
          <pc:docMk/>
          <pc:sldMk cId="33643281" sldId="298"/>
        </pc:sldMkLst>
        <pc:spChg chg="mod">
          <ac:chgData name="Howarth, Judy" userId="88019a05-5656-4d0d-a3d1-1931a654ed73" providerId="ADAL" clId="{8B50358A-E957-47EB-971B-8F54F380F7CE}" dt="2020-03-10T15:56:28.579" v="74" actId="20577"/>
          <ac:spMkLst>
            <pc:docMk/>
            <pc:sldMk cId="33643281" sldId="298"/>
            <ac:spMk id="3" creationId="{00000000-0000-0000-0000-000000000000}"/>
          </ac:spMkLst>
        </pc:spChg>
        <pc:spChg chg="mod">
          <ac:chgData name="Howarth, Judy" userId="88019a05-5656-4d0d-a3d1-1931a654ed73" providerId="ADAL" clId="{8B50358A-E957-47EB-971B-8F54F380F7CE}" dt="2020-03-10T15:56:32.762" v="78" actId="20577"/>
          <ac:spMkLst>
            <pc:docMk/>
            <pc:sldMk cId="33643281" sldId="298"/>
            <ac:spMk id="5" creationId="{00000000-0000-0000-0000-000000000000}"/>
          </ac:spMkLst>
        </pc:spChg>
      </pc:sldChg>
      <pc:sldChg chg="modSp">
        <pc:chgData name="Howarth, Judy" userId="88019a05-5656-4d0d-a3d1-1931a654ed73" providerId="ADAL" clId="{8B50358A-E957-47EB-971B-8F54F380F7CE}" dt="2020-03-10T15:58:27.179" v="134" actId="20577"/>
        <pc:sldMkLst>
          <pc:docMk/>
          <pc:sldMk cId="2088891144" sldId="299"/>
        </pc:sldMkLst>
        <pc:spChg chg="mod">
          <ac:chgData name="Howarth, Judy" userId="88019a05-5656-4d0d-a3d1-1931a654ed73" providerId="ADAL" clId="{8B50358A-E957-47EB-971B-8F54F380F7CE}" dt="2020-03-10T15:58:23.260" v="130" actId="20577"/>
          <ac:spMkLst>
            <pc:docMk/>
            <pc:sldMk cId="2088891144" sldId="299"/>
            <ac:spMk id="2" creationId="{00000000-0000-0000-0000-000000000000}"/>
          </ac:spMkLst>
        </pc:spChg>
        <pc:spChg chg="mod">
          <ac:chgData name="Howarth, Judy" userId="88019a05-5656-4d0d-a3d1-1931a654ed73" providerId="ADAL" clId="{8B50358A-E957-47EB-971B-8F54F380F7CE}" dt="2020-03-10T15:58:27.179" v="134" actId="20577"/>
          <ac:spMkLst>
            <pc:docMk/>
            <pc:sldMk cId="2088891144" sldId="299"/>
            <ac:spMk id="5" creationId="{00000000-0000-0000-0000-000000000000}"/>
          </ac:spMkLst>
        </pc:spChg>
      </pc:sldChg>
      <pc:sldChg chg="modSp">
        <pc:chgData name="Howarth, Judy" userId="88019a05-5656-4d0d-a3d1-1931a654ed73" providerId="ADAL" clId="{8B50358A-E957-47EB-971B-8F54F380F7CE}" dt="2020-03-10T15:59:37.234" v="166" actId="20577"/>
        <pc:sldMkLst>
          <pc:docMk/>
          <pc:sldMk cId="1003484616" sldId="300"/>
        </pc:sldMkLst>
        <pc:spChg chg="mod">
          <ac:chgData name="Howarth, Judy" userId="88019a05-5656-4d0d-a3d1-1931a654ed73" providerId="ADAL" clId="{8B50358A-E957-47EB-971B-8F54F380F7CE}" dt="2020-03-10T15:59:37.234" v="166" actId="20577"/>
          <ac:spMkLst>
            <pc:docMk/>
            <pc:sldMk cId="1003484616" sldId="300"/>
            <ac:spMk id="5" creationId="{00000000-0000-0000-0000-000000000000}"/>
          </ac:spMkLst>
        </pc:spChg>
      </pc:sldChg>
      <pc:sldChg chg="del">
        <pc:chgData name="Howarth, Judy" userId="88019a05-5656-4d0d-a3d1-1931a654ed73" providerId="ADAL" clId="{8B50358A-E957-47EB-971B-8F54F380F7CE}" dt="2020-03-10T15:59:46.913" v="171" actId="2696"/>
        <pc:sldMkLst>
          <pc:docMk/>
          <pc:sldMk cId="318031246" sldId="302"/>
        </pc:sldMkLst>
      </pc:sldChg>
      <pc:sldChg chg="del">
        <pc:chgData name="Howarth, Judy" userId="88019a05-5656-4d0d-a3d1-1931a654ed73" providerId="ADAL" clId="{8B50358A-E957-47EB-971B-8F54F380F7CE}" dt="2020-03-10T15:59:48.394" v="172" actId="2696"/>
        <pc:sldMkLst>
          <pc:docMk/>
          <pc:sldMk cId="453555804" sldId="303"/>
        </pc:sldMkLst>
      </pc:sldChg>
      <pc:sldChg chg="modSp">
        <pc:chgData name="Howarth, Judy" userId="88019a05-5656-4d0d-a3d1-1931a654ed73" providerId="ADAL" clId="{8B50358A-E957-47EB-971B-8F54F380F7CE}" dt="2020-03-10T15:59:04.457" v="150" actId="20577"/>
        <pc:sldMkLst>
          <pc:docMk/>
          <pc:sldMk cId="1478488146" sldId="304"/>
        </pc:sldMkLst>
        <pc:spChg chg="mod">
          <ac:chgData name="Howarth, Judy" userId="88019a05-5656-4d0d-a3d1-1931a654ed73" providerId="ADAL" clId="{8B50358A-E957-47EB-971B-8F54F380F7CE}" dt="2020-03-10T15:59:04.457" v="150" actId="20577"/>
          <ac:spMkLst>
            <pc:docMk/>
            <pc:sldMk cId="1478488146" sldId="304"/>
            <ac:spMk id="7" creationId="{00000000-0000-0000-0000-000000000000}"/>
          </ac:spMkLst>
        </pc:spChg>
      </pc:sldChg>
      <pc:sldChg chg="modSp">
        <pc:chgData name="Howarth, Judy" userId="88019a05-5656-4d0d-a3d1-1931a654ed73" providerId="ADAL" clId="{8B50358A-E957-47EB-971B-8F54F380F7CE}" dt="2020-03-10T15:59:19.505" v="154" actId="20577"/>
        <pc:sldMkLst>
          <pc:docMk/>
          <pc:sldMk cId="130651525" sldId="307"/>
        </pc:sldMkLst>
        <pc:spChg chg="mod">
          <ac:chgData name="Howarth, Judy" userId="88019a05-5656-4d0d-a3d1-1931a654ed73" providerId="ADAL" clId="{8B50358A-E957-47EB-971B-8F54F380F7CE}" dt="2020-03-10T15:59:19.505" v="154" actId="20577"/>
          <ac:spMkLst>
            <pc:docMk/>
            <pc:sldMk cId="130651525" sldId="307"/>
            <ac:spMk id="4" creationId="{00000000-0000-0000-0000-000000000000}"/>
          </ac:spMkLst>
        </pc:spChg>
      </pc:sldChg>
      <pc:sldChg chg="modSp">
        <pc:chgData name="Howarth, Judy" userId="88019a05-5656-4d0d-a3d1-1931a654ed73" providerId="ADAL" clId="{8B50358A-E957-47EB-971B-8F54F380F7CE}" dt="2020-03-10T15:59:24.609" v="158" actId="20577"/>
        <pc:sldMkLst>
          <pc:docMk/>
          <pc:sldMk cId="1380611736" sldId="308"/>
        </pc:sldMkLst>
        <pc:spChg chg="mod">
          <ac:chgData name="Howarth, Judy" userId="88019a05-5656-4d0d-a3d1-1931a654ed73" providerId="ADAL" clId="{8B50358A-E957-47EB-971B-8F54F380F7CE}" dt="2020-03-10T15:59:24.609" v="158" actId="20577"/>
          <ac:spMkLst>
            <pc:docMk/>
            <pc:sldMk cId="1380611736" sldId="308"/>
            <ac:spMk id="5" creationId="{00000000-0000-0000-0000-000000000000}"/>
          </ac:spMkLst>
        </pc:spChg>
      </pc:sldChg>
      <pc:sldChg chg="del">
        <pc:chgData name="Howarth, Judy" userId="88019a05-5656-4d0d-a3d1-1931a654ed73" providerId="ADAL" clId="{8B50358A-E957-47EB-971B-8F54F380F7CE}" dt="2020-03-10T15:56:43.844" v="79" actId="2696"/>
        <pc:sldMkLst>
          <pc:docMk/>
          <pc:sldMk cId="681192042" sldId="309"/>
        </pc:sldMkLst>
      </pc:sldChg>
      <pc:sldChg chg="del">
        <pc:chgData name="Howarth, Judy" userId="88019a05-5656-4d0d-a3d1-1931a654ed73" providerId="ADAL" clId="{8B50358A-E957-47EB-971B-8F54F380F7CE}" dt="2020-03-10T15:59:49.554" v="173" actId="2696"/>
        <pc:sldMkLst>
          <pc:docMk/>
          <pc:sldMk cId="820579147" sldId="310"/>
        </pc:sldMkLst>
      </pc:sldChg>
      <pc:sldChg chg="modSp">
        <pc:chgData name="Howarth, Judy" userId="88019a05-5656-4d0d-a3d1-1931a654ed73" providerId="ADAL" clId="{8B50358A-E957-47EB-971B-8F54F380F7CE}" dt="2020-03-10T15:58:00.728" v="112" actId="20577"/>
        <pc:sldMkLst>
          <pc:docMk/>
          <pc:sldMk cId="1094474590" sldId="311"/>
        </pc:sldMkLst>
        <pc:spChg chg="mod">
          <ac:chgData name="Howarth, Judy" userId="88019a05-5656-4d0d-a3d1-1931a654ed73" providerId="ADAL" clId="{8B50358A-E957-47EB-971B-8F54F380F7CE}" dt="2020-03-10T15:58:00.728" v="112" actId="20577"/>
          <ac:spMkLst>
            <pc:docMk/>
            <pc:sldMk cId="1094474590" sldId="31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8/15/2021</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a:t>
            </a:fld>
            <a:endParaRPr lang="en-US" dirty="0"/>
          </a:p>
        </p:txBody>
      </p:sp>
    </p:spTree>
    <p:extLst>
      <p:ext uri="{BB962C8B-B14F-4D97-AF65-F5344CB8AC3E}">
        <p14:creationId xmlns:p14="http://schemas.microsoft.com/office/powerpoint/2010/main" val="128890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203200" y="365126"/>
            <a:ext cx="117856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smtClean="0"/>
              <a:t>Book Title</a:t>
            </a:r>
            <a:endParaRPr lang="en-US" dirty="0"/>
          </a:p>
        </p:txBody>
      </p:sp>
      <p:sp>
        <p:nvSpPr>
          <p:cNvPr id="25" name="Edition"/>
          <p:cNvSpPr>
            <a:spLocks noGrp="1"/>
          </p:cNvSpPr>
          <p:nvPr>
            <p:ph sz="quarter" idx="17" hasCustomPrompt="1"/>
          </p:nvPr>
        </p:nvSpPr>
        <p:spPr>
          <a:xfrm>
            <a:off x="203200" y="1752600"/>
            <a:ext cx="117856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dirty="0" smtClean="0"/>
              <a:t>Edition</a:t>
            </a:r>
            <a:endParaRPr lang="en-US" dirty="0"/>
          </a:p>
        </p:txBody>
      </p:sp>
      <p:sp>
        <p:nvSpPr>
          <p:cNvPr id="27" name="Author"/>
          <p:cNvSpPr>
            <a:spLocks noGrp="1"/>
          </p:cNvSpPr>
          <p:nvPr>
            <p:ph sz="quarter" idx="18" hasCustomPrompt="1"/>
          </p:nvPr>
        </p:nvSpPr>
        <p:spPr>
          <a:xfrm>
            <a:off x="203200" y="2362200"/>
            <a:ext cx="117856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dirty="0" smtClean="0"/>
              <a:t>Authors</a:t>
            </a:r>
            <a:endParaRPr lang="en-US" dirty="0"/>
          </a:p>
        </p:txBody>
      </p:sp>
      <p:sp>
        <p:nvSpPr>
          <p:cNvPr id="29" name="CN"/>
          <p:cNvSpPr>
            <a:spLocks noGrp="1"/>
          </p:cNvSpPr>
          <p:nvPr>
            <p:ph sz="quarter" idx="19" hasCustomPrompt="1"/>
          </p:nvPr>
        </p:nvSpPr>
        <p:spPr>
          <a:xfrm>
            <a:off x="203200" y="37338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smtClean="0"/>
              <a:t>Chapter #</a:t>
            </a:r>
            <a:endParaRPr lang="en-US" dirty="0"/>
          </a:p>
        </p:txBody>
      </p:sp>
      <p:sp>
        <p:nvSpPr>
          <p:cNvPr id="31" name="CT"/>
          <p:cNvSpPr>
            <a:spLocks noGrp="1"/>
          </p:cNvSpPr>
          <p:nvPr>
            <p:ph sz="quarter" idx="20" hasCustomPrompt="1"/>
          </p:nvPr>
        </p:nvSpPr>
        <p:spPr>
          <a:xfrm>
            <a:off x="203200" y="4267200"/>
            <a:ext cx="11785600" cy="24384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406400" y="1752600"/>
            <a:ext cx="113792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406400" y="1752600"/>
            <a:ext cx="5384800" cy="4419600"/>
          </a:xfrm>
          <a:prstGeom prst="rect">
            <a:avLst/>
          </a:prstGeom>
        </p:spPr>
        <p:txBody>
          <a:bodyPr numCol="1" spcCol="548640">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smtClean="0"/>
              <a:t>This </a:t>
            </a:r>
            <a:r>
              <a:rPr lang="en-US" dirty="0"/>
              <a:t>Is a Sample Outline for Two-Column (2 Boxes) and Double-numbered</a:t>
            </a:r>
          </a:p>
          <a:p>
            <a:pPr lvl="0"/>
            <a:r>
              <a:rPr lang="en-US" dirty="0" smtClean="0"/>
              <a:t>It </a:t>
            </a:r>
            <a:r>
              <a:rPr lang="en-US" dirty="0"/>
              <a:t>is Two-column </a:t>
            </a:r>
          </a:p>
          <a:p>
            <a:pPr lvl="0"/>
            <a:r>
              <a:rPr lang="en-US" dirty="0" smtClean="0"/>
              <a:t>This </a:t>
            </a:r>
            <a:r>
              <a:rPr lang="en-US" dirty="0"/>
              <a:t>Outline Has No Sub-lists</a:t>
            </a:r>
          </a:p>
          <a:p>
            <a:pPr lvl="0"/>
            <a:r>
              <a:rPr lang="en-US" dirty="0" smtClean="0"/>
              <a:t>This </a:t>
            </a:r>
            <a:r>
              <a:rPr lang="en-US" dirty="0"/>
              <a:t>List Is Double-numbered</a:t>
            </a:r>
          </a:p>
        </p:txBody>
      </p:sp>
      <p:sp>
        <p:nvSpPr>
          <p:cNvPr id="7" name="COBNL2"/>
          <p:cNvSpPr>
            <a:spLocks noGrp="1"/>
          </p:cNvSpPr>
          <p:nvPr>
            <p:ph sz="quarter" idx="15" hasCustomPrompt="1"/>
          </p:nvPr>
        </p:nvSpPr>
        <p:spPr>
          <a:xfrm>
            <a:off x="6356349" y="1752600"/>
            <a:ext cx="5384800" cy="4419600"/>
          </a:xfrm>
          <a:prstGeom prst="rect">
            <a:avLst/>
          </a:prstGeom>
        </p:spPr>
        <p:txBody>
          <a:bodyPr numCol="1" spcCol="548640">
            <a:normAutofit/>
          </a:bodyPr>
          <a:lstStyle>
            <a:lvl1pPr marL="292608" marR="0" indent="-29260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smtClean="0"/>
              <a:t>The Outline Slide Has a Footer</a:t>
            </a:r>
          </a:p>
          <a:p>
            <a:pPr lvl="0"/>
            <a:r>
              <a:rPr lang="en-US" dirty="0" smtClean="0"/>
              <a:t>Outline Items Usually Have No Ending Punctuation</a:t>
            </a:r>
          </a:p>
          <a:p>
            <a:pPr lvl="0"/>
            <a:endParaRPr lang="en-US" dirty="0" smtClean="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406400" y="1752600"/>
            <a:ext cx="113792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Sons,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xmlns="" id="{4C9ADD40-E72D-754E-8872-0700492B3236}"/>
              </a:ext>
            </a:extLst>
          </p:cNvPr>
          <p:cNvSpPr>
            <a:spLocks noGrp="1"/>
          </p:cNvSpPr>
          <p:nvPr>
            <p:ph sz="quarter" idx="14" hasCustomPrompt="1"/>
          </p:nvPr>
        </p:nvSpPr>
        <p:spPr>
          <a:xfrm>
            <a:off x="443343" y="1594115"/>
            <a:ext cx="5492749" cy="4583113"/>
          </a:xfrm>
          <a:prstGeom prst="rect">
            <a:avLst/>
          </a:prstGeo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xmlns="" id="{1FE47AB5-328A-AF4D-81CF-19E66E998930}"/>
              </a:ext>
            </a:extLst>
          </p:cNvPr>
          <p:cNvSpPr>
            <a:spLocks noGrp="1"/>
          </p:cNvSpPr>
          <p:nvPr>
            <p:ph sz="quarter" idx="15" hasCustomPrompt="1"/>
          </p:nvPr>
        </p:nvSpPr>
        <p:spPr>
          <a:xfrm>
            <a:off x="6255405" y="1594115"/>
            <a:ext cx="5482167" cy="4583113"/>
          </a:xfrm>
          <a:prstGeom prst="rect">
            <a:avLst/>
          </a:prstGeo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IN" dirty="0"/>
              <a:t>Copyright ©2019 John Wiley &amp; Sons, Inc.</a:t>
            </a:r>
            <a:r>
              <a:rPr lang="en-US" dirty="0"/>
              <a:t> </a:t>
            </a:r>
          </a:p>
        </p:txBody>
      </p:sp>
    </p:spTree>
    <p:extLst>
      <p:ext uri="{BB962C8B-B14F-4D97-AF65-F5344CB8AC3E}">
        <p14:creationId xmlns:p14="http://schemas.microsoft.com/office/powerpoint/2010/main" val="34012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xmlns=""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xmlns="" id="{92DBC287-7A50-404F-B583-851D0F7791CC}"/>
              </a:ext>
            </a:extLst>
          </p:cNvPr>
          <p:cNvSpPr>
            <a:spLocks noGrp="1"/>
          </p:cNvSpPr>
          <p:nvPr>
            <p:ph sz="quarter" idx="12" hasCustomPrompt="1"/>
          </p:nvPr>
        </p:nvSpPr>
        <p:spPr>
          <a:xfrm>
            <a:off x="442383" y="2048938"/>
            <a:ext cx="1950860"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xmlns="" id="{292F575A-DA58-CD47-B145-2EEC4D32E7E8}"/>
              </a:ext>
            </a:extLst>
          </p:cNvPr>
          <p:cNvSpPr>
            <a:spLocks noGrp="1"/>
          </p:cNvSpPr>
          <p:nvPr>
            <p:ph sz="quarter" idx="13" hasCustomPrompt="1"/>
          </p:nvPr>
        </p:nvSpPr>
        <p:spPr>
          <a:xfrm>
            <a:off x="2777595" y="2048938"/>
            <a:ext cx="1953683"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xmlns="" id="{9C05BB7B-AB59-DE4D-A944-5504896DE205}"/>
              </a:ext>
            </a:extLst>
          </p:cNvPr>
          <p:cNvSpPr>
            <a:spLocks noGrp="1"/>
          </p:cNvSpPr>
          <p:nvPr>
            <p:ph sz="quarter" idx="14" hasCustomPrompt="1"/>
          </p:nvPr>
        </p:nvSpPr>
        <p:spPr>
          <a:xfrm>
            <a:off x="5115630" y="2048938"/>
            <a:ext cx="1951567"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xmlns="" id="{7829821A-510E-FD4B-AD62-D4518384985E}"/>
              </a:ext>
            </a:extLst>
          </p:cNvPr>
          <p:cNvSpPr>
            <a:spLocks noGrp="1"/>
          </p:cNvSpPr>
          <p:nvPr>
            <p:ph sz="quarter" idx="15" hasCustomPrompt="1"/>
          </p:nvPr>
        </p:nvSpPr>
        <p:spPr>
          <a:xfrm>
            <a:off x="7451549" y="2048938"/>
            <a:ext cx="1951567"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xmlns="" id="{78767F66-B6AE-AE4C-B489-36009A75C90F}"/>
              </a:ext>
            </a:extLst>
          </p:cNvPr>
          <p:cNvSpPr>
            <a:spLocks noGrp="1"/>
          </p:cNvSpPr>
          <p:nvPr>
            <p:ph sz="quarter" idx="16" hasCustomPrompt="1"/>
          </p:nvPr>
        </p:nvSpPr>
        <p:spPr>
          <a:xfrm>
            <a:off x="9787467" y="2048938"/>
            <a:ext cx="1949451"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xmlns="" id="{37C2D694-2FFF-2543-8703-9D9C5F93E583}"/>
              </a:ext>
            </a:extLst>
          </p:cNvPr>
          <p:cNvSpPr>
            <a:spLocks noGrp="1"/>
          </p:cNvSpPr>
          <p:nvPr>
            <p:ph sz="quarter" idx="17" hasCustomPrompt="1"/>
          </p:nvPr>
        </p:nvSpPr>
        <p:spPr>
          <a:xfrm>
            <a:off x="442383" y="4105803"/>
            <a:ext cx="1951567"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xmlns="" id="{57FDF21A-AF40-6547-AB06-C387DAE39182}"/>
              </a:ext>
            </a:extLst>
          </p:cNvPr>
          <p:cNvSpPr>
            <a:spLocks noGrp="1"/>
          </p:cNvSpPr>
          <p:nvPr>
            <p:ph sz="quarter" idx="18" hasCustomPrompt="1"/>
          </p:nvPr>
        </p:nvSpPr>
        <p:spPr>
          <a:xfrm>
            <a:off x="2777067" y="4105804"/>
            <a:ext cx="1954211"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xmlns="" id="{1058EE27-F947-8A41-AC83-223A6236295B}"/>
              </a:ext>
            </a:extLst>
          </p:cNvPr>
          <p:cNvSpPr>
            <a:spLocks noGrp="1"/>
          </p:cNvSpPr>
          <p:nvPr>
            <p:ph sz="quarter" idx="19" hasCustomPrompt="1"/>
          </p:nvPr>
        </p:nvSpPr>
        <p:spPr>
          <a:xfrm>
            <a:off x="5115630" y="4105803"/>
            <a:ext cx="1951567"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xmlns="" id="{59E26C59-6E0D-AB44-A5BE-2FF4A9BE7E10}"/>
              </a:ext>
            </a:extLst>
          </p:cNvPr>
          <p:cNvSpPr>
            <a:spLocks noGrp="1"/>
          </p:cNvSpPr>
          <p:nvPr>
            <p:ph sz="quarter" idx="20" hasCustomPrompt="1"/>
          </p:nvPr>
        </p:nvSpPr>
        <p:spPr>
          <a:xfrm>
            <a:off x="7451549" y="4105272"/>
            <a:ext cx="1951567"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xmlns="" id="{EF0222B6-9957-6D47-B5D6-C0B5F4719587}"/>
              </a:ext>
            </a:extLst>
          </p:cNvPr>
          <p:cNvSpPr>
            <a:spLocks noGrp="1"/>
          </p:cNvSpPr>
          <p:nvPr>
            <p:ph sz="quarter" idx="21" hasCustomPrompt="1"/>
          </p:nvPr>
        </p:nvSpPr>
        <p:spPr>
          <a:xfrm>
            <a:off x="9787467" y="4105272"/>
            <a:ext cx="1949451"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xmlns=""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xmlns="" id="{0D7CEC24-795B-B64B-9F1C-B1C0E44707C4}"/>
              </a:ext>
            </a:extLst>
          </p:cNvPr>
          <p:cNvSpPr>
            <a:spLocks noGrp="1"/>
          </p:cNvSpPr>
          <p:nvPr>
            <p:ph type="ftr" sz="quarter" idx="11"/>
          </p:nvPr>
        </p:nvSpPr>
        <p:spPr/>
        <p:txBody>
          <a:bodyPr/>
          <a:lstStyle/>
          <a:p>
            <a:r>
              <a:rPr lang="en-IN" dirty="0"/>
              <a:t>Copyright ©2019 John Wiley &amp; Sons, Inc.</a:t>
            </a:r>
            <a:r>
              <a:rPr lang="en-US" dirty="0"/>
              <a:t> </a:t>
            </a:r>
          </a:p>
        </p:txBody>
      </p:sp>
    </p:spTree>
    <p:extLst>
      <p:ext uri="{BB962C8B-B14F-4D97-AF65-F5344CB8AC3E}">
        <p14:creationId xmlns:p14="http://schemas.microsoft.com/office/powerpoint/2010/main" val="594059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406400" y="1752600"/>
            <a:ext cx="11379200" cy="4495800"/>
          </a:xfrm>
          <a:prstGeom prst="rect">
            <a:avLst/>
          </a:prstGeom>
        </p:spPr>
        <p:txBody>
          <a:bodyPr>
            <a:normAutofit/>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8610600" y="6356351"/>
            <a:ext cx="3175000" cy="365125"/>
          </a:xfrm>
          <a:prstGeom prst="rect">
            <a:avLst/>
          </a:prstGeom>
        </p:spPr>
        <p:txBody>
          <a:bodyPr/>
          <a:lstStyle>
            <a:lvl1pPr>
              <a:defRPr b="0" i="0">
                <a:latin typeface="Calibri" charset="0"/>
                <a:ea typeface="Calibri" charset="0"/>
                <a:cs typeface="Calibri" charset="0"/>
              </a:defRPr>
            </a:lvl1pPr>
          </a:lstStyle>
          <a:p>
            <a:r>
              <a:rPr lang="en-US" dirty="0" smtClean="0"/>
              <a:t>4-</a:t>
            </a:r>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406400" y="1752600"/>
            <a:ext cx="11379200" cy="4495800"/>
          </a:xfrm>
          <a:prstGeom prst="rect">
            <a:avLst/>
          </a:prstGeom>
        </p:spPr>
        <p:txBody>
          <a:bodyPr>
            <a:normAutofit/>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406400" y="1752600"/>
            <a:ext cx="113792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406400" y="1752600"/>
            <a:ext cx="113792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203200" y="2286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203200" y="762000"/>
            <a:ext cx="117856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203200" y="3505200"/>
            <a:ext cx="117856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203200" y="5029200"/>
            <a:ext cx="117856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203200" y="6096000"/>
            <a:ext cx="117856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768351"/>
            <a:ext cx="113792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406400" y="1752600"/>
            <a:ext cx="113792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406400" y="5867400"/>
            <a:ext cx="113792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914402"/>
            <a:ext cx="113792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406400" y="1905000"/>
            <a:ext cx="113792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406400" y="1752600"/>
            <a:ext cx="113792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406400" y="5029200"/>
            <a:ext cx="113792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406400" y="1752600"/>
            <a:ext cx="113792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0" y="4724401"/>
            <a:ext cx="6096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350051"/>
            <a:ext cx="113792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406400" y="820739"/>
            <a:ext cx="113792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406400" y="5780676"/>
            <a:ext cx="113792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smtClean="0"/>
              <a:t>4-</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6400" y="5920581"/>
            <a:ext cx="113792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406400" y="820738"/>
            <a:ext cx="113792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smtClean="0"/>
              <a:t>4-</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699" y="777241"/>
            <a:ext cx="11391901"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406400" y="1752600"/>
            <a:ext cx="113792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406400" y="1752600"/>
            <a:ext cx="113792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406400" y="1752600"/>
            <a:ext cx="113792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406400" y="1752600"/>
            <a:ext cx="113792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0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a:t>
            </a:r>
            <a:r>
              <a:rPr lang="en-US" dirty="0" smtClean="0"/>
              <a:t>H2s</a:t>
            </a:r>
          </a:p>
          <a:p>
            <a:pPr lvl="0"/>
            <a:r>
              <a:rPr lang="en-US" dirty="0" smtClean="0"/>
              <a:t>It </a:t>
            </a:r>
            <a:r>
              <a:rPr lang="en-US" dirty="0"/>
              <a:t>Is One-column Only</a:t>
            </a:r>
          </a:p>
          <a:p>
            <a:pPr lvl="1"/>
            <a:r>
              <a:rPr lang="en-US" dirty="0"/>
              <a:t>It Will Probably Not Have </a:t>
            </a:r>
            <a:r>
              <a:rPr lang="en-US" dirty="0" smtClean="0"/>
              <a:t>Art</a:t>
            </a:r>
          </a:p>
          <a:p>
            <a:pPr lvl="0"/>
            <a:r>
              <a:rPr lang="en-US" dirty="0" smtClean="0"/>
              <a:t>This </a:t>
            </a:r>
            <a:r>
              <a:rPr lang="en-US" dirty="0"/>
              <a:t>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smtClean="0"/>
              <a:t>4-</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93699" y="777242"/>
            <a:ext cx="11391901"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7" name="Straight Connector 16"/>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4-</a:t>
            </a:r>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0" r:id="rId12"/>
    <p:sldLayoutId id="2147483981"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43714"/>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4-</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272" y="762002"/>
            <a:ext cx="11387328"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4-</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4-</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16"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4-</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00801"/>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Copyright </a:t>
            </a:r>
            <a:r>
              <a:rPr lang="en-US" dirty="0" smtClean="0"/>
              <a:t>©2022 </a:t>
            </a:r>
            <a:r>
              <a:rPr lang="en-US" dirty="0"/>
              <a:t>John Wiley &amp; Sons, Inc. </a:t>
            </a:r>
          </a:p>
        </p:txBody>
      </p:sp>
      <p:sp>
        <p:nvSpPr>
          <p:cNvPr id="6" name="Slide Number Placeholder 5"/>
          <p:cNvSpPr>
            <a:spLocks noGrp="1"/>
          </p:cNvSpPr>
          <p:nvPr>
            <p:ph type="sldNum" sz="quarter" idx="4"/>
          </p:nvPr>
        </p:nvSpPr>
        <p:spPr>
          <a:xfrm>
            <a:off x="8610600" y="6356351"/>
            <a:ext cx="3172968"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4-</a:t>
            </a:r>
            <a:fld id="{42181430-7FCB-BA4C-90CE-EB7ACCC9EC50}" type="slidenum">
              <a:rPr lang="en-US" smtClean="0"/>
              <a:pPr/>
              <a:t>‹#›</a:t>
            </a:fld>
            <a:endParaRPr lang="en-US" dirty="0"/>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 and Design</a:t>
            </a:r>
            <a:endParaRPr lang="en-US" dirty="0"/>
          </a:p>
        </p:txBody>
      </p:sp>
      <p:sp>
        <p:nvSpPr>
          <p:cNvPr id="3" name="Content Placeholder 2"/>
          <p:cNvSpPr>
            <a:spLocks noGrp="1"/>
          </p:cNvSpPr>
          <p:nvPr>
            <p:ph sz="quarter" idx="17"/>
          </p:nvPr>
        </p:nvSpPr>
        <p:spPr/>
        <p:txBody>
          <a:bodyPr/>
          <a:lstStyle/>
          <a:p>
            <a:r>
              <a:rPr lang="en-US" dirty="0" smtClean="0"/>
              <a:t>Eighth Edition</a:t>
            </a:r>
            <a:endParaRPr lang="en-US" dirty="0"/>
          </a:p>
        </p:txBody>
      </p:sp>
      <p:sp>
        <p:nvSpPr>
          <p:cNvPr id="4" name="Content Placeholder 3"/>
          <p:cNvSpPr>
            <a:spLocks noGrp="1"/>
          </p:cNvSpPr>
          <p:nvPr>
            <p:ph sz="quarter" idx="18"/>
          </p:nvPr>
        </p:nvSpPr>
        <p:spPr/>
        <p:txBody>
          <a:bodyPr/>
          <a:lstStyle/>
          <a:p>
            <a:r>
              <a:rPr lang="en-US" dirty="0"/>
              <a:t>Alan Dennis, Barbara Wixom, Roberta </a:t>
            </a:r>
            <a:r>
              <a:rPr lang="en-US"/>
              <a:t>M</a:t>
            </a:r>
            <a:r>
              <a:rPr lang="en-US" smtClean="0"/>
              <a:t>. Roth</a:t>
            </a:r>
            <a:endParaRPr lang="en-US" dirty="0"/>
          </a:p>
        </p:txBody>
      </p:sp>
      <p:sp>
        <p:nvSpPr>
          <p:cNvPr id="5" name="Content Placeholder 4"/>
          <p:cNvSpPr>
            <a:spLocks noGrp="1"/>
          </p:cNvSpPr>
          <p:nvPr>
            <p:ph sz="quarter" idx="19"/>
          </p:nvPr>
        </p:nvSpPr>
        <p:spPr/>
        <p:txBody>
          <a:bodyPr/>
          <a:lstStyle/>
          <a:p>
            <a:r>
              <a:rPr lang="en-US" dirty="0" smtClean="0"/>
              <a:t>Chapter </a:t>
            </a:r>
            <a:r>
              <a:rPr lang="en-US" dirty="0" smtClean="0"/>
              <a:t>4</a:t>
            </a:r>
            <a:endParaRPr lang="en-US" dirty="0"/>
          </a:p>
        </p:txBody>
      </p:sp>
      <p:sp>
        <p:nvSpPr>
          <p:cNvPr id="6" name="Content Placeholder 5"/>
          <p:cNvSpPr>
            <a:spLocks noGrp="1"/>
          </p:cNvSpPr>
          <p:nvPr>
            <p:ph sz="quarter" idx="20"/>
          </p:nvPr>
        </p:nvSpPr>
        <p:spPr/>
        <p:txBody>
          <a:bodyPr/>
          <a:lstStyle/>
          <a:p>
            <a:r>
              <a:rPr lang="en-US" dirty="0"/>
              <a:t>Understanding Processes with </a:t>
            </a:r>
            <a:r>
              <a:rPr lang="en-US" dirty="0" smtClean="0"/>
              <a:t>Use Cases </a:t>
            </a:r>
            <a:r>
              <a:rPr lang="en-US" dirty="0"/>
              <a:t>and Process Models</a:t>
            </a:r>
            <a:endParaRPr lang="en-US" dirty="0"/>
          </a:p>
        </p:txBody>
      </p:sp>
    </p:spTree>
    <p:extLst>
      <p:ext uri="{BB962C8B-B14F-4D97-AF65-F5344CB8AC3E}">
        <p14:creationId xmlns:p14="http://schemas.microsoft.com/office/powerpoint/2010/main" val="66050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Exceptions</a:t>
            </a:r>
          </a:p>
        </p:txBody>
      </p:sp>
      <p:sp>
        <p:nvSpPr>
          <p:cNvPr id="8" name="Content Placeholder 7"/>
          <p:cNvSpPr>
            <a:spLocks noGrp="1"/>
          </p:cNvSpPr>
          <p:nvPr>
            <p:ph sz="quarter" idx="12"/>
          </p:nvPr>
        </p:nvSpPr>
        <p:spPr/>
        <p:txBody>
          <a:bodyPr/>
          <a:lstStyle/>
          <a:p>
            <a:r>
              <a:rPr lang="en-US" dirty="0"/>
              <a:t>To be complete, a use case should describe any error conditions or exceptions that may occur </a:t>
            </a:r>
            <a:r>
              <a:rPr lang="en-US" dirty="0" smtClean="0"/>
              <a:t>as the </a:t>
            </a:r>
            <a:r>
              <a:rPr lang="en-US" dirty="0"/>
              <a:t>use case steps are </a:t>
            </a:r>
            <a:r>
              <a:rPr lang="en-US" dirty="0" smtClean="0"/>
              <a:t>performed</a:t>
            </a:r>
          </a:p>
          <a:p>
            <a:r>
              <a:rPr lang="en-US" dirty="0" smtClean="0"/>
              <a:t>These </a:t>
            </a:r>
            <a:r>
              <a:rPr lang="en-US" dirty="0"/>
              <a:t>are not normal branches in decision logic but are </a:t>
            </a:r>
            <a:r>
              <a:rPr lang="en-US" dirty="0" smtClean="0"/>
              <a:t>unusual occurrences </a:t>
            </a:r>
            <a:r>
              <a:rPr lang="en-US" dirty="0"/>
              <a:t>or errors that could potentially be encountered and will lead to an </a:t>
            </a:r>
            <a:r>
              <a:rPr lang="en-US" dirty="0" smtClean="0"/>
              <a:t>unsuccessful result</a:t>
            </a:r>
            <a:endParaRPr lang="en-US" dirty="0"/>
          </a:p>
          <a:p>
            <a:r>
              <a:rPr lang="en-US" dirty="0"/>
              <a:t>We want to be sure that the system does not fail while in use because of an error</a:t>
            </a:r>
          </a:p>
        </p:txBody>
      </p:sp>
      <p:sp>
        <p:nvSpPr>
          <p:cNvPr id="5" name="Slide Number Placeholder 4"/>
          <p:cNvSpPr>
            <a:spLocks noGrp="1"/>
          </p:cNvSpPr>
          <p:nvPr>
            <p:ph type="sldNum" sz="quarter" idx="11"/>
          </p:nvPr>
        </p:nvSpPr>
        <p:spPr/>
        <p:txBody>
          <a:bodyPr/>
          <a:lstStyle/>
          <a:p>
            <a:r>
              <a:rPr lang="en-US" smtClean="0"/>
              <a:t>4-</a:t>
            </a:r>
            <a:fld id="{67B19427-F580-D146-B60E-4CADEE75497F}" type="slidenum">
              <a:rPr lang="en-US" smtClean="0"/>
              <a:pPr/>
              <a:t>10</a:t>
            </a:fld>
            <a:endParaRPr lang="en-US" dirty="0"/>
          </a:p>
        </p:txBody>
      </p:sp>
      <p:sp>
        <p:nvSpPr>
          <p:cNvPr id="6" name="Footer Placeholder 5"/>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42380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in Sequence</a:t>
            </a:r>
          </a:p>
        </p:txBody>
      </p:sp>
      <p:sp>
        <p:nvSpPr>
          <p:cNvPr id="6" name="Content Placeholder 5"/>
          <p:cNvSpPr>
            <a:spLocks noGrp="1"/>
          </p:cNvSpPr>
          <p:nvPr>
            <p:ph sz="quarter" idx="14"/>
          </p:nvPr>
        </p:nvSpPr>
        <p:spPr/>
        <p:txBody>
          <a:bodyPr/>
          <a:lstStyle/>
          <a:p>
            <a:r>
              <a:rPr lang="en-US" dirty="0"/>
              <a:t>Uses cases often performed in </a:t>
            </a:r>
            <a:r>
              <a:rPr lang="en-US" dirty="0" smtClean="0"/>
              <a:t>sequence</a:t>
            </a:r>
            <a:endParaRPr lang="en-US" dirty="0"/>
          </a:p>
          <a:p>
            <a:r>
              <a:rPr lang="en-US" dirty="0"/>
              <a:t>No single use case should be too </a:t>
            </a:r>
            <a:r>
              <a:rPr lang="en-US" dirty="0" smtClean="0"/>
              <a:t>large</a:t>
            </a:r>
            <a:endParaRPr lang="en-US" dirty="0"/>
          </a:p>
          <a:p>
            <a:r>
              <a:rPr lang="en-US" dirty="0"/>
              <a:t>Important to define initial and ending </a:t>
            </a:r>
            <a:r>
              <a:rPr lang="en-US" dirty="0" smtClean="0"/>
              <a:t>states</a:t>
            </a:r>
            <a:endParaRPr lang="en-US" dirty="0"/>
          </a:p>
        </p:txBody>
      </p:sp>
      <p:sp>
        <p:nvSpPr>
          <p:cNvPr id="4" name="Slide Number Placeholder 3"/>
          <p:cNvSpPr>
            <a:spLocks noGrp="1"/>
          </p:cNvSpPr>
          <p:nvPr>
            <p:ph type="sldNum" sz="quarter" idx="10"/>
          </p:nvPr>
        </p:nvSpPr>
        <p:spPr/>
        <p:txBody>
          <a:bodyPr/>
          <a:lstStyle/>
          <a:p>
            <a:r>
              <a:rPr lang="en-US" smtClean="0"/>
              <a:t>4-</a:t>
            </a:r>
            <a:fld id="{67B19427-F580-D146-B60E-4CADEE75497F}"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8" name="Content Placeholder 8" descr="Block chain presentation depicting the preconditions and postconditions of a use case that define the required system state for a subsequent use case.">
            <a:extLst>
              <a:ext uri="{FF2B5EF4-FFF2-40B4-BE49-F238E27FC236}">
                <a16:creationId xmlns:a16="http://schemas.microsoft.com/office/drawing/2014/main" xmlns="" id="{AA6A8285-45B6-4B88-8074-C810BE75A5A9}"/>
              </a:ext>
            </a:extLst>
          </p:cNvPr>
          <p:cNvPicPr>
            <a:picLocks noGrp="1" noChangeAspect="1"/>
          </p:cNvPicPr>
          <p:nvPr>
            <p:ph sz="quarter" idx="15"/>
          </p:nvPr>
        </p:nvPicPr>
        <p:blipFill>
          <a:blip r:embed="rId2"/>
          <a:stretch>
            <a:fillRect/>
          </a:stretch>
        </p:blipFill>
        <p:spPr>
          <a:xfrm>
            <a:off x="6356350" y="3381771"/>
            <a:ext cx="5384800" cy="1161258"/>
          </a:xfrm>
          <a:prstGeom prst="rect">
            <a:avLst/>
          </a:prstGeom>
        </p:spPr>
      </p:pic>
    </p:spTree>
    <p:extLst>
      <p:ext uri="{BB962C8B-B14F-4D97-AF65-F5344CB8AC3E}">
        <p14:creationId xmlns:p14="http://schemas.microsoft.com/office/powerpoint/2010/main" val="252881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Additional Use Case Issues</a:t>
            </a:r>
          </a:p>
        </p:txBody>
      </p:sp>
      <p:sp>
        <p:nvSpPr>
          <p:cNvPr id="8" name="Content Placeholder 7"/>
          <p:cNvSpPr>
            <a:spLocks noGrp="1"/>
          </p:cNvSpPr>
          <p:nvPr>
            <p:ph sz="quarter" idx="12"/>
          </p:nvPr>
        </p:nvSpPr>
        <p:spPr/>
        <p:txBody>
          <a:bodyPr/>
          <a:lstStyle/>
          <a:p>
            <a:r>
              <a:rPr lang="en-US" dirty="0" smtClean="0"/>
              <a:t>Alternative </a:t>
            </a:r>
            <a:r>
              <a:rPr lang="en-US" dirty="0"/>
              <a:t>paths</a:t>
            </a:r>
          </a:p>
          <a:p>
            <a:r>
              <a:rPr lang="en-US" dirty="0" smtClean="0"/>
              <a:t>Summary </a:t>
            </a:r>
            <a:r>
              <a:rPr lang="en-US" dirty="0"/>
              <a:t>of inputs and outputs</a:t>
            </a:r>
          </a:p>
          <a:p>
            <a:r>
              <a:rPr lang="en-US" dirty="0" smtClean="0"/>
              <a:t>Frequency </a:t>
            </a:r>
            <a:r>
              <a:rPr lang="en-US" dirty="0"/>
              <a:t>of use</a:t>
            </a:r>
          </a:p>
          <a:p>
            <a:r>
              <a:rPr lang="en-US" dirty="0" smtClean="0"/>
              <a:t>Business </a:t>
            </a:r>
            <a:r>
              <a:rPr lang="en-US" dirty="0"/>
              <a:t>rules</a:t>
            </a:r>
          </a:p>
          <a:p>
            <a:r>
              <a:rPr lang="en-US" dirty="0" smtClean="0"/>
              <a:t>Special </a:t>
            </a:r>
            <a:r>
              <a:rPr lang="en-US" dirty="0"/>
              <a:t>requirements</a:t>
            </a:r>
          </a:p>
          <a:p>
            <a:r>
              <a:rPr lang="en-US" dirty="0" smtClean="0"/>
              <a:t>Assumptions</a:t>
            </a:r>
            <a:endParaRPr lang="en-US" dirty="0"/>
          </a:p>
          <a:p>
            <a:r>
              <a:rPr lang="en-US" dirty="0" smtClean="0"/>
              <a:t>Notes </a:t>
            </a:r>
            <a:r>
              <a:rPr lang="en-US" dirty="0"/>
              <a:t>and issues</a:t>
            </a:r>
          </a:p>
        </p:txBody>
      </p:sp>
      <p:sp>
        <p:nvSpPr>
          <p:cNvPr id="5" name="Slide Number Placeholder 4"/>
          <p:cNvSpPr>
            <a:spLocks noGrp="1"/>
          </p:cNvSpPr>
          <p:nvPr>
            <p:ph type="sldNum" sz="quarter" idx="11"/>
          </p:nvPr>
        </p:nvSpPr>
        <p:spPr/>
        <p:txBody>
          <a:bodyPr/>
          <a:lstStyle/>
          <a:p>
            <a:r>
              <a:rPr lang="en-US" smtClean="0"/>
              <a:t>4-</a:t>
            </a:r>
            <a:fld id="{67B19427-F580-D146-B60E-4CADEE75497F}" type="slidenum">
              <a:rPr lang="en-US" smtClean="0"/>
              <a:pPr/>
              <a:t>12</a:t>
            </a:fld>
            <a:endParaRPr lang="en-US" dirty="0"/>
          </a:p>
        </p:txBody>
      </p:sp>
      <p:sp>
        <p:nvSpPr>
          <p:cNvPr id="6" name="Footer Placeholder 5"/>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7845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More </a:t>
            </a:r>
            <a:r>
              <a:rPr lang="en-US" dirty="0" smtClean="0"/>
              <a:t>Elaborate Use Cases are Especially Valuable When…</a:t>
            </a:r>
            <a:endParaRPr lang="en-US" dirty="0"/>
          </a:p>
        </p:txBody>
      </p:sp>
      <p:sp>
        <p:nvSpPr>
          <p:cNvPr id="3" name="Content Placeholder 2"/>
          <p:cNvSpPr>
            <a:spLocks noGrp="1"/>
          </p:cNvSpPr>
          <p:nvPr>
            <p:ph sz="quarter" idx="12"/>
          </p:nvPr>
        </p:nvSpPr>
        <p:spPr/>
        <p:txBody>
          <a:bodyPr/>
          <a:lstStyle/>
          <a:p>
            <a:r>
              <a:rPr lang="en-US" dirty="0" smtClean="0"/>
              <a:t>User </a:t>
            </a:r>
            <a:r>
              <a:rPr lang="en-US" dirty="0"/>
              <a:t>representatives are not actively engaged with the development team </a:t>
            </a:r>
            <a:r>
              <a:rPr lang="en-US" dirty="0" smtClean="0"/>
              <a:t>throughout the project</a:t>
            </a:r>
            <a:endParaRPr lang="en-US" dirty="0"/>
          </a:p>
          <a:p>
            <a:r>
              <a:rPr lang="en-US" dirty="0" smtClean="0"/>
              <a:t>The </a:t>
            </a:r>
            <a:r>
              <a:rPr lang="en-US" dirty="0"/>
              <a:t>application is complex and has a high risk associated with system </a:t>
            </a:r>
            <a:r>
              <a:rPr lang="en-US" dirty="0" smtClean="0"/>
              <a:t>failures</a:t>
            </a:r>
            <a:endParaRPr lang="en-US" dirty="0"/>
          </a:p>
          <a:p>
            <a:r>
              <a:rPr lang="en-US" dirty="0" smtClean="0"/>
              <a:t>Comprehensive </a:t>
            </a:r>
            <a:r>
              <a:rPr lang="en-US" dirty="0"/>
              <a:t>test cases will be based on the user </a:t>
            </a:r>
            <a:r>
              <a:rPr lang="en-US" dirty="0" smtClean="0"/>
              <a:t>requirements</a:t>
            </a:r>
            <a:endParaRPr lang="en-US" dirty="0"/>
          </a:p>
          <a:p>
            <a:r>
              <a:rPr lang="en-US" dirty="0" smtClean="0"/>
              <a:t>Collaborating </a:t>
            </a:r>
            <a:r>
              <a:rPr lang="en-US" dirty="0"/>
              <a:t>remote teams need a detailed, shared understanding of the user </a:t>
            </a:r>
            <a:r>
              <a:rPr lang="en-US" dirty="0" smtClean="0"/>
              <a:t>requirements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68963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Practical Tips</a:t>
            </a:r>
          </a:p>
        </p:txBody>
      </p:sp>
      <p:sp>
        <p:nvSpPr>
          <p:cNvPr id="3" name="Content Placeholder 2"/>
          <p:cNvSpPr>
            <a:spLocks noGrp="1"/>
          </p:cNvSpPr>
          <p:nvPr>
            <p:ph sz="quarter" idx="12"/>
          </p:nvPr>
        </p:nvSpPr>
        <p:spPr/>
        <p:txBody>
          <a:bodyPr/>
          <a:lstStyle/>
          <a:p>
            <a:r>
              <a:rPr lang="en-US" dirty="0"/>
              <a:t>Use gradual </a:t>
            </a:r>
            <a:r>
              <a:rPr lang="en-US" dirty="0" smtClean="0"/>
              <a:t>refinement</a:t>
            </a:r>
            <a:endParaRPr lang="en-US" dirty="0"/>
          </a:p>
          <a:p>
            <a:r>
              <a:rPr lang="en-US" dirty="0"/>
              <a:t>Concentrate on describing the user’s objectives with the system completely and </a:t>
            </a:r>
            <a:r>
              <a:rPr lang="en-US" dirty="0" smtClean="0"/>
              <a:t>accurately</a:t>
            </a:r>
            <a:endParaRPr lang="en-US" dirty="0"/>
          </a:p>
          <a:p>
            <a:r>
              <a:rPr lang="en-US" dirty="0"/>
              <a:t>Keep both audiences in mind – users and </a:t>
            </a:r>
            <a:r>
              <a:rPr lang="en-US" dirty="0" smtClean="0"/>
              <a:t>developers</a:t>
            </a:r>
            <a:endParaRPr lang="en-US" dirty="0"/>
          </a:p>
          <a:p>
            <a:r>
              <a:rPr lang="en-US" dirty="0"/>
              <a:t>Create use cases only when needed to clarify what the system must do from the user’s </a:t>
            </a:r>
            <a:r>
              <a:rPr lang="en-US" dirty="0" smtClean="0"/>
              <a:t>perspective</a:t>
            </a:r>
          </a:p>
          <a:p>
            <a:pPr lvl="1"/>
            <a:r>
              <a:rPr lang="en-US" dirty="0" smtClean="0"/>
              <a:t>Not </a:t>
            </a:r>
            <a:r>
              <a:rPr lang="en-US" dirty="0"/>
              <a:t>needed for simple </a:t>
            </a:r>
            <a:r>
              <a:rPr lang="en-US" dirty="0" smtClean="0"/>
              <a:t>events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28497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the Functional Requirements</a:t>
            </a:r>
          </a:p>
        </p:txBody>
      </p:sp>
      <p:sp>
        <p:nvSpPr>
          <p:cNvPr id="3" name="Content Placeholder 2"/>
          <p:cNvSpPr>
            <a:spLocks noGrp="1"/>
          </p:cNvSpPr>
          <p:nvPr>
            <p:ph sz="quarter" idx="12"/>
          </p:nvPr>
        </p:nvSpPr>
        <p:spPr/>
        <p:txBody>
          <a:bodyPr/>
          <a:lstStyle/>
          <a:p>
            <a:r>
              <a:rPr lang="en-US" dirty="0"/>
              <a:t>Use cases are useful tools to clarify user </a:t>
            </a:r>
            <a:r>
              <a:rPr lang="en-US" dirty="0" smtClean="0"/>
              <a:t>requirements</a:t>
            </a:r>
            <a:endParaRPr lang="en-US" dirty="0"/>
          </a:p>
          <a:p>
            <a:r>
              <a:rPr lang="en-US" dirty="0"/>
              <a:t>Use cases convey only the user’s point of </a:t>
            </a:r>
            <a:r>
              <a:rPr lang="en-US" dirty="0" smtClean="0"/>
              <a:t>view</a:t>
            </a:r>
            <a:endParaRPr lang="en-US" dirty="0"/>
          </a:p>
          <a:p>
            <a:r>
              <a:rPr lang="en-US" dirty="0"/>
              <a:t>Transforming the user’s view into the developer’s view through functional requirements is one of the system analyst’s key </a:t>
            </a:r>
            <a:r>
              <a:rPr lang="en-US" dirty="0" smtClean="0"/>
              <a:t>contributions</a:t>
            </a:r>
            <a:endParaRPr lang="en-US" dirty="0"/>
          </a:p>
          <a:p>
            <a:r>
              <a:rPr lang="en-US" dirty="0"/>
              <a:t>The derived functional requirements tell the developers more about what the system must do</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82599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Steps for </a:t>
            </a:r>
            <a:r>
              <a:rPr lang="en-US" dirty="0" smtClean="0"/>
              <a:t>Writing for Use Cases</a:t>
            </a:r>
            <a:endParaRPr lang="en-US" dirty="0"/>
          </a:p>
        </p:txBody>
      </p:sp>
      <p:sp>
        <p:nvSpPr>
          <p:cNvPr id="3" name="Content Placeholder 2"/>
          <p:cNvSpPr>
            <a:spLocks noGrp="1"/>
          </p:cNvSpPr>
          <p:nvPr>
            <p:ph sz="quarter" idx="12"/>
          </p:nvPr>
        </p:nvSpPr>
        <p:spPr/>
        <p:txBody>
          <a:bodyPr/>
          <a:lstStyle/>
          <a:p>
            <a:pPr marL="514350" indent="-514350">
              <a:buFont typeface="+mj-lt"/>
              <a:buAutoNum type="arabicPeriod"/>
            </a:pPr>
            <a:r>
              <a:rPr lang="en-US" dirty="0"/>
              <a:t>Identify </a:t>
            </a:r>
            <a:r>
              <a:rPr lang="en-US" dirty="0" smtClean="0"/>
              <a:t>the use cases</a:t>
            </a:r>
          </a:p>
          <a:p>
            <a:pPr marL="514350" indent="-514350">
              <a:buFont typeface="+mj-lt"/>
              <a:buAutoNum type="arabicPeriod"/>
            </a:pPr>
            <a:r>
              <a:rPr lang="en-US" dirty="0"/>
              <a:t>Identify </a:t>
            </a:r>
            <a:r>
              <a:rPr lang="en-US" dirty="0" smtClean="0"/>
              <a:t>the major steps within each use case</a:t>
            </a:r>
          </a:p>
          <a:p>
            <a:pPr marL="514350" indent="-514350">
              <a:buFont typeface="+mj-lt"/>
              <a:buAutoNum type="arabicPeriod"/>
            </a:pPr>
            <a:r>
              <a:rPr lang="en-US" dirty="0" smtClean="0"/>
              <a:t>Identify elements within steps</a:t>
            </a:r>
          </a:p>
          <a:p>
            <a:pPr marL="514350" indent="-514350">
              <a:buFont typeface="+mj-lt"/>
              <a:buAutoNum type="arabicPeriod"/>
            </a:pPr>
            <a:r>
              <a:rPr lang="en-US" dirty="0" smtClean="0"/>
              <a:t>Confirm the use case</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530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Use Cases</a:t>
            </a:r>
          </a:p>
        </p:txBody>
      </p:sp>
      <p:sp>
        <p:nvSpPr>
          <p:cNvPr id="3" name="Content Placeholder 2"/>
          <p:cNvSpPr>
            <a:spLocks noGrp="1"/>
          </p:cNvSpPr>
          <p:nvPr>
            <p:ph sz="quarter" idx="12"/>
          </p:nvPr>
        </p:nvSpPr>
        <p:spPr/>
        <p:txBody>
          <a:bodyPr/>
          <a:lstStyle/>
          <a:p>
            <a:r>
              <a:rPr lang="en-US" dirty="0"/>
              <a:t>Identify events the system must respond to – develop </a:t>
            </a:r>
            <a:r>
              <a:rPr lang="en-US" dirty="0" smtClean="0"/>
              <a:t>event-response list</a:t>
            </a:r>
            <a:endParaRPr lang="en-US" dirty="0"/>
          </a:p>
          <a:p>
            <a:r>
              <a:rPr lang="en-US" dirty="0"/>
              <a:t>Create use case form for the complex events</a:t>
            </a:r>
          </a:p>
          <a:p>
            <a:r>
              <a:rPr lang="en-US" dirty="0"/>
              <a:t>For each use case:</a:t>
            </a:r>
          </a:p>
          <a:p>
            <a:pPr lvl="1"/>
            <a:r>
              <a:rPr lang="en-US" dirty="0"/>
              <a:t>Identify the major steps</a:t>
            </a:r>
          </a:p>
          <a:p>
            <a:pPr lvl="1"/>
            <a:r>
              <a:rPr lang="en-US" dirty="0"/>
              <a:t>Identify elements with each major step (inputs and outputs)</a:t>
            </a:r>
          </a:p>
          <a:p>
            <a:pPr lvl="1"/>
            <a:r>
              <a:rPr lang="en-US" dirty="0"/>
              <a:t>Confirm use case with users through role-playing</a:t>
            </a:r>
          </a:p>
          <a:p>
            <a:r>
              <a:rPr lang="en-US" dirty="0"/>
              <a:t>Revise functional requirements as </a:t>
            </a:r>
            <a:r>
              <a:rPr lang="en-US" dirty="0" smtClean="0"/>
              <a:t>needed</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89138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Major Steps for Each Use Case</a:t>
            </a:r>
          </a:p>
        </p:txBody>
      </p:sp>
      <p:sp>
        <p:nvSpPr>
          <p:cNvPr id="3" name="Content Placeholder 2"/>
          <p:cNvSpPr>
            <a:spLocks noGrp="1"/>
          </p:cNvSpPr>
          <p:nvPr>
            <p:ph sz="quarter" idx="12"/>
          </p:nvPr>
        </p:nvSpPr>
        <p:spPr/>
        <p:txBody>
          <a:bodyPr>
            <a:normAutofit/>
          </a:bodyPr>
          <a:lstStyle/>
          <a:p>
            <a:r>
              <a:rPr lang="en-US" dirty="0" smtClean="0"/>
              <a:t>The analyst </a:t>
            </a:r>
            <a:r>
              <a:rPr lang="en-US" dirty="0"/>
              <a:t>should ask the users what tasks </a:t>
            </a:r>
            <a:r>
              <a:rPr lang="en-US" dirty="0" smtClean="0"/>
              <a:t>need to </a:t>
            </a:r>
            <a:r>
              <a:rPr lang="en-US" dirty="0"/>
              <a:t>be completed before the use case steps can </a:t>
            </a:r>
            <a:r>
              <a:rPr lang="en-US" dirty="0" smtClean="0"/>
              <a:t>begin</a:t>
            </a:r>
          </a:p>
          <a:p>
            <a:r>
              <a:rPr lang="en-US" dirty="0"/>
              <a:t>Next, the user–system interactions should be outlined as a series of steps in the Normal </a:t>
            </a:r>
            <a:r>
              <a:rPr lang="en-US" dirty="0" smtClean="0"/>
              <a:t>Course section </a:t>
            </a:r>
            <a:r>
              <a:rPr lang="en-US" dirty="0"/>
              <a:t>of the </a:t>
            </a:r>
            <a:r>
              <a:rPr lang="en-US" dirty="0" smtClean="0"/>
              <a:t>form</a:t>
            </a:r>
          </a:p>
          <a:p>
            <a:r>
              <a:rPr lang="en-US" dirty="0"/>
              <a:t>Each step should be about the same size as the </a:t>
            </a:r>
            <a:r>
              <a:rPr lang="en-US" dirty="0" smtClean="0"/>
              <a:t>others</a:t>
            </a:r>
          </a:p>
          <a:p>
            <a:r>
              <a:rPr lang="en-US" dirty="0"/>
              <a:t>Occasionally, a use case is so simple that further refinement is not </a:t>
            </a:r>
            <a:r>
              <a:rPr lang="en-US" dirty="0" smtClean="0"/>
              <a:t>needed</a:t>
            </a:r>
          </a:p>
          <a:p>
            <a:r>
              <a:rPr lang="en-US" dirty="0"/>
              <a:t>Once the steps have been outlined at the proper level of detail, the postconditions can be completed</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37750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Elements within Steps</a:t>
            </a:r>
          </a:p>
        </p:txBody>
      </p:sp>
      <p:sp>
        <p:nvSpPr>
          <p:cNvPr id="3" name="Content Placeholder 2"/>
          <p:cNvSpPr>
            <a:spLocks noGrp="1"/>
          </p:cNvSpPr>
          <p:nvPr>
            <p:ph sz="quarter" idx="12"/>
          </p:nvPr>
        </p:nvSpPr>
        <p:spPr/>
        <p:txBody>
          <a:bodyPr>
            <a:normAutofit lnSpcReduction="10000"/>
          </a:bodyPr>
          <a:lstStyle/>
          <a:p>
            <a:r>
              <a:rPr lang="en-US" dirty="0"/>
              <a:t>The last </a:t>
            </a:r>
            <a:r>
              <a:rPr lang="en-US" dirty="0" smtClean="0"/>
              <a:t>column (“</a:t>
            </a:r>
            <a:r>
              <a:rPr lang="en-US" dirty="0"/>
              <a:t>Information for Steps”) must be completed, and arrows may be drawn to describe </a:t>
            </a:r>
            <a:r>
              <a:rPr lang="en-US" dirty="0" smtClean="0"/>
              <a:t>inputs and </a:t>
            </a:r>
            <a:r>
              <a:rPr lang="en-US" dirty="0"/>
              <a:t>outputs from the </a:t>
            </a:r>
            <a:r>
              <a:rPr lang="en-US" dirty="0" smtClean="0"/>
              <a:t>steps</a:t>
            </a:r>
          </a:p>
          <a:p>
            <a:r>
              <a:rPr lang="en-US" dirty="0"/>
              <a:t>The goal at this point is to identify the major inputs and outputs for each </a:t>
            </a:r>
            <a:r>
              <a:rPr lang="en-US" dirty="0" smtClean="0"/>
              <a:t>step</a:t>
            </a:r>
          </a:p>
          <a:p>
            <a:r>
              <a:rPr lang="en-US" dirty="0"/>
              <a:t>The users and analysts </a:t>
            </a:r>
            <a:r>
              <a:rPr lang="en-US" dirty="0" smtClean="0"/>
              <a:t>then return </a:t>
            </a:r>
            <a:r>
              <a:rPr lang="en-US" dirty="0"/>
              <a:t>to the steps in the use case and begin tracing the flow </a:t>
            </a:r>
            <a:r>
              <a:rPr lang="en-US" dirty="0" smtClean="0"/>
              <a:t>of the steps</a:t>
            </a:r>
          </a:p>
          <a:p>
            <a:r>
              <a:rPr lang="en-US" dirty="0"/>
              <a:t>It is not unusual at this point for users to discover that they forgot to list the entire </a:t>
            </a:r>
            <a:r>
              <a:rPr lang="en-US" dirty="0" smtClean="0"/>
              <a:t>steps</a:t>
            </a:r>
          </a:p>
          <a:p>
            <a:r>
              <a:rPr lang="en-US" dirty="0"/>
              <a:t>The Summary area for inputs and outputs found at the end of the use case form is </a:t>
            </a:r>
            <a:r>
              <a:rPr lang="en-US" dirty="0" smtClean="0"/>
              <a:t>completed once </a:t>
            </a:r>
            <a:r>
              <a:rPr lang="en-US" dirty="0"/>
              <a:t>the team is </a:t>
            </a:r>
            <a:r>
              <a:rPr lang="en-US" dirty="0" smtClean="0"/>
              <a:t>satisfied </a:t>
            </a:r>
            <a:r>
              <a:rPr lang="en-US" dirty="0"/>
              <a:t>with the steps, </a:t>
            </a:r>
            <a:r>
              <a:rPr lang="en-US" dirty="0" smtClean="0"/>
              <a:t>inflows</a:t>
            </a:r>
            <a:r>
              <a:rPr lang="en-US" dirty="0"/>
              <a:t>, and </a:t>
            </a:r>
            <a:r>
              <a:rPr lang="en-US" dirty="0" smtClean="0"/>
              <a:t>outflows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19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0730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Objectives</a:t>
            </a:r>
            <a:endParaRPr lang="en-US" dirty="0"/>
          </a:p>
        </p:txBody>
      </p:sp>
      <p:sp>
        <p:nvSpPr>
          <p:cNvPr id="8" name="Content Placeholder 7"/>
          <p:cNvSpPr>
            <a:spLocks noGrp="1"/>
          </p:cNvSpPr>
          <p:nvPr>
            <p:ph sz="quarter" idx="16"/>
          </p:nvPr>
        </p:nvSpPr>
        <p:spPr/>
        <p:txBody>
          <a:bodyPr/>
          <a:lstStyle/>
          <a:p>
            <a:pPr>
              <a:buFont typeface="Arial" panose="020B0604020202020204" pitchFamily="34" charset="0"/>
              <a:buChar char="•"/>
            </a:pPr>
            <a:r>
              <a:rPr lang="en-US" dirty="0" smtClean="0"/>
              <a:t>Explain </a:t>
            </a:r>
            <a:r>
              <a:rPr lang="en-US" dirty="0"/>
              <a:t>the purpose of use cases in the analysis phase of the SDLC.</a:t>
            </a:r>
          </a:p>
          <a:p>
            <a:pPr>
              <a:buFont typeface="Arial" panose="020B0604020202020204" pitchFamily="34" charset="0"/>
              <a:buChar char="•"/>
            </a:pPr>
            <a:r>
              <a:rPr lang="en-US" dirty="0" smtClean="0"/>
              <a:t>Describe </a:t>
            </a:r>
            <a:r>
              <a:rPr lang="en-US" dirty="0"/>
              <a:t>the various parts of a use case and the purpose of each part.</a:t>
            </a:r>
          </a:p>
          <a:p>
            <a:pPr>
              <a:buFont typeface="Arial" panose="020B0604020202020204" pitchFamily="34" charset="0"/>
              <a:buChar char="•"/>
            </a:pPr>
            <a:r>
              <a:rPr lang="en-US" dirty="0" smtClean="0"/>
              <a:t>Describe </a:t>
            </a:r>
            <a:r>
              <a:rPr lang="en-US" dirty="0"/>
              <a:t>how use cases contribute to the functional requirements.</a:t>
            </a:r>
          </a:p>
          <a:p>
            <a:pPr>
              <a:buFont typeface="Arial" panose="020B0604020202020204" pitchFamily="34" charset="0"/>
              <a:buChar char="•"/>
            </a:pPr>
            <a:r>
              <a:rPr lang="en-US" dirty="0" smtClean="0"/>
              <a:t>Describe </a:t>
            </a:r>
            <a:r>
              <a:rPr lang="en-US" dirty="0"/>
              <a:t>how use cases inform the development of test plans.</a:t>
            </a:r>
          </a:p>
          <a:p>
            <a:pPr>
              <a:buFont typeface="Arial" panose="020B0604020202020204" pitchFamily="34" charset="0"/>
              <a:buChar char="•"/>
            </a:pPr>
            <a:r>
              <a:rPr lang="en-US" dirty="0" smtClean="0"/>
              <a:t>Explain </a:t>
            </a:r>
            <a:r>
              <a:rPr lang="en-US" dirty="0"/>
              <a:t>the process used to create a use case.</a:t>
            </a:r>
          </a:p>
          <a:p>
            <a:pPr>
              <a:buFont typeface="Arial" panose="020B0604020202020204" pitchFamily="34" charset="0"/>
              <a:buChar char="•"/>
            </a:pPr>
            <a:r>
              <a:rPr lang="en-US" dirty="0" smtClean="0"/>
              <a:t>Explain </a:t>
            </a:r>
            <a:r>
              <a:rPr lang="en-US" dirty="0"/>
              <a:t>the rules and style guidelines for data </a:t>
            </a:r>
            <a:r>
              <a:rPr lang="en-US" dirty="0" smtClean="0"/>
              <a:t>flow </a:t>
            </a:r>
            <a:r>
              <a:rPr lang="en-US" dirty="0"/>
              <a:t>diagrams.</a:t>
            </a:r>
          </a:p>
          <a:p>
            <a:pPr>
              <a:buFont typeface="Arial" panose="020B0604020202020204" pitchFamily="34" charset="0"/>
              <a:buChar char="•"/>
            </a:pPr>
            <a:r>
              <a:rPr lang="en-US" dirty="0" smtClean="0"/>
              <a:t>Describe </a:t>
            </a:r>
            <a:r>
              <a:rPr lang="en-US" dirty="0"/>
              <a:t>the process used to create data </a:t>
            </a:r>
            <a:r>
              <a:rPr lang="en-US" dirty="0" err="1"/>
              <a:t>fl</a:t>
            </a:r>
            <a:r>
              <a:rPr lang="en-US" dirty="0"/>
              <a:t> ow diagrams.</a:t>
            </a:r>
          </a:p>
          <a:p>
            <a:pPr>
              <a:buFont typeface="Arial" panose="020B0604020202020204" pitchFamily="34" charset="0"/>
              <a:buChar char="•"/>
            </a:pPr>
            <a:r>
              <a:rPr lang="en-US" dirty="0" smtClean="0"/>
              <a:t>Create </a:t>
            </a:r>
            <a:r>
              <a:rPr lang="en-US" dirty="0"/>
              <a:t>data </a:t>
            </a:r>
            <a:r>
              <a:rPr lang="en-US" dirty="0" smtClean="0"/>
              <a:t>flow </a:t>
            </a:r>
            <a:r>
              <a:rPr lang="en-US" dirty="0"/>
              <a:t>diagrams.</a:t>
            </a:r>
            <a:endParaRPr lang="en-US" dirty="0"/>
          </a:p>
        </p:txBody>
      </p:sp>
      <p:sp>
        <p:nvSpPr>
          <p:cNvPr id="9" name="Footer Placeholder 8"/>
          <p:cNvSpPr>
            <a:spLocks noGrp="1"/>
          </p:cNvSpPr>
          <p:nvPr>
            <p:ph type="ftr" sz="quarter" idx="11"/>
          </p:nvPr>
        </p:nvSpPr>
        <p:spPr/>
        <p:txBody>
          <a:bodyPr/>
          <a:lstStyle/>
          <a:p>
            <a:r>
              <a:rPr lang="en-US" dirty="0" smtClean="0"/>
              <a:t>Copyright ©2022 John Wiley &amp; Sons, Inc. </a:t>
            </a:r>
            <a:endParaRPr lang="en-US" dirty="0"/>
          </a:p>
        </p:txBody>
      </p:sp>
      <p:sp>
        <p:nvSpPr>
          <p:cNvPr id="10" name="Slide Number Placeholder 9"/>
          <p:cNvSpPr>
            <a:spLocks noGrp="1"/>
          </p:cNvSpPr>
          <p:nvPr>
            <p:ph type="sldNum" sz="quarter" idx="12"/>
          </p:nvPr>
        </p:nvSpPr>
        <p:spPr/>
        <p:txBody>
          <a:bodyPr/>
          <a:lstStyle/>
          <a:p>
            <a:r>
              <a:rPr lang="en-US" dirty="0" smtClean="0"/>
              <a:t>4-</a:t>
            </a:r>
            <a:fld id="{957104EA-F2AF-1046-9253-EE8D978719B5}" type="slidenum">
              <a:rPr lang="en-US" smtClean="0"/>
              <a:pPr/>
              <a:t>2</a:t>
            </a:fld>
            <a:endParaRPr lang="en-US" dirty="0"/>
          </a:p>
        </p:txBody>
      </p:sp>
    </p:spTree>
    <p:extLst>
      <p:ext uri="{BB962C8B-B14F-4D97-AF65-F5344CB8AC3E}">
        <p14:creationId xmlns:p14="http://schemas.microsoft.com/office/powerpoint/2010/main" val="260759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a:t>
            </a:r>
            <a:r>
              <a:rPr lang="en-US" dirty="0"/>
              <a:t>the Use Case</a:t>
            </a:r>
          </a:p>
        </p:txBody>
      </p:sp>
      <p:sp>
        <p:nvSpPr>
          <p:cNvPr id="3" name="Content Placeholder 2"/>
          <p:cNvSpPr>
            <a:spLocks noGrp="1"/>
          </p:cNvSpPr>
          <p:nvPr>
            <p:ph sz="quarter" idx="12"/>
          </p:nvPr>
        </p:nvSpPr>
        <p:spPr/>
        <p:txBody>
          <a:bodyPr/>
          <a:lstStyle/>
          <a:p>
            <a:r>
              <a:rPr lang="en-US" dirty="0"/>
              <a:t>The </a:t>
            </a:r>
            <a:r>
              <a:rPr lang="en-US" dirty="0" smtClean="0"/>
              <a:t>final </a:t>
            </a:r>
            <a:r>
              <a:rPr lang="en-US" dirty="0"/>
              <a:t>step is for the users to </a:t>
            </a:r>
            <a:r>
              <a:rPr lang="en-US" dirty="0" smtClean="0"/>
              <a:t>confirm </a:t>
            </a:r>
            <a:r>
              <a:rPr lang="en-US" dirty="0"/>
              <a:t>that the use case is correct as </a:t>
            </a:r>
            <a:r>
              <a:rPr lang="en-US" dirty="0" smtClean="0"/>
              <a:t>written</a:t>
            </a:r>
          </a:p>
          <a:p>
            <a:r>
              <a:rPr lang="en-US" dirty="0"/>
              <a:t>Review the use </a:t>
            </a:r>
            <a:r>
              <a:rPr lang="en-US" dirty="0" smtClean="0"/>
              <a:t>case with </a:t>
            </a:r>
            <a:r>
              <a:rPr lang="en-US" dirty="0"/>
              <a:t>the users to make sure that each step and each input and output are correct</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20</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51877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a:t>
            </a:r>
          </a:p>
        </p:txBody>
      </p:sp>
      <p:sp>
        <p:nvSpPr>
          <p:cNvPr id="3" name="Content Placeholder 2"/>
          <p:cNvSpPr>
            <a:spLocks noGrp="1"/>
          </p:cNvSpPr>
          <p:nvPr>
            <p:ph sz="quarter" idx="12"/>
          </p:nvPr>
        </p:nvSpPr>
        <p:spPr/>
        <p:txBody>
          <a:bodyPr/>
          <a:lstStyle/>
          <a:p>
            <a:r>
              <a:rPr lang="en-US" dirty="0"/>
              <a:t>Data flow diagramming is a technique that diagrams the business processes and the data that </a:t>
            </a:r>
            <a:r>
              <a:rPr lang="en-US" dirty="0" smtClean="0"/>
              <a:t>pass among them</a:t>
            </a:r>
          </a:p>
          <a:p>
            <a:r>
              <a:rPr lang="en-US" dirty="0" smtClean="0"/>
              <a:t>We </a:t>
            </a:r>
            <a:r>
              <a:rPr lang="en-US" dirty="0"/>
              <a:t>use data flow diagrams (DFDs) to describe the </a:t>
            </a:r>
            <a:r>
              <a:rPr lang="en-US" dirty="0" smtClean="0"/>
              <a:t>to-be system’s interactions with </a:t>
            </a:r>
            <a:r>
              <a:rPr lang="en-US" dirty="0"/>
              <a:t>its environment, processes, flows of data, and data </a:t>
            </a:r>
            <a:r>
              <a:rPr lang="en-US" dirty="0" smtClean="0"/>
              <a:t>stores</a:t>
            </a:r>
          </a:p>
          <a:p>
            <a:r>
              <a:rPr lang="en-US" dirty="0" smtClean="0"/>
              <a:t>Logical </a:t>
            </a:r>
            <a:r>
              <a:rPr lang="en-US" dirty="0"/>
              <a:t>process models are models that </a:t>
            </a:r>
            <a:r>
              <a:rPr lang="en-US" dirty="0" smtClean="0"/>
              <a:t>describe processes</a:t>
            </a:r>
            <a:r>
              <a:rPr lang="en-US" dirty="0"/>
              <a:t>, without suggesting how they are </a:t>
            </a:r>
            <a:r>
              <a:rPr lang="en-US" dirty="0" smtClean="0"/>
              <a:t>conducted</a:t>
            </a:r>
          </a:p>
          <a:p>
            <a:r>
              <a:rPr lang="en-US" dirty="0" smtClean="0"/>
              <a:t>Physical </a:t>
            </a:r>
            <a:r>
              <a:rPr lang="en-US" dirty="0"/>
              <a:t>models provide information that </a:t>
            </a:r>
            <a:r>
              <a:rPr lang="en-US" dirty="0" smtClean="0"/>
              <a:t>is needed </a:t>
            </a:r>
            <a:r>
              <a:rPr lang="en-US" dirty="0"/>
              <a:t>to ultimately build the </a:t>
            </a:r>
            <a:r>
              <a:rPr lang="en-US" dirty="0" smtClean="0"/>
              <a:t>system</a:t>
            </a:r>
          </a:p>
          <a:p>
            <a:pPr lvl="1"/>
            <a:r>
              <a:rPr lang="en-US" dirty="0" smtClean="0"/>
              <a:t>Covered in a later chapter</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12785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Flow Diagrams</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22</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2" descr="Illustration of a Data Flow Diagram for an event, that of the shop manager approving a custom drone order.">
            <a:extLst>
              <a:ext uri="{FF2B5EF4-FFF2-40B4-BE49-F238E27FC236}">
                <a16:creationId xmlns:a16="http://schemas.microsoft.com/office/drawing/2014/main" xmlns="" id="{3A68CCFD-8D82-4423-BB32-50138F4DCAD7}"/>
              </a:ext>
            </a:extLst>
          </p:cNvPr>
          <p:cNvPicPr>
            <a:picLocks noGrp="1" noChangeAspect="1"/>
          </p:cNvPicPr>
          <p:nvPr>
            <p:ph sz="quarter" idx="12"/>
          </p:nvPr>
        </p:nvPicPr>
        <p:blipFill>
          <a:blip r:embed="rId2"/>
          <a:stretch>
            <a:fillRect/>
          </a:stretch>
        </p:blipFill>
        <p:spPr>
          <a:xfrm>
            <a:off x="2420022" y="1752600"/>
            <a:ext cx="7351955" cy="4495800"/>
          </a:xfrm>
          <a:prstGeom prst="rect">
            <a:avLst/>
          </a:prstGeom>
        </p:spPr>
      </p:pic>
    </p:spTree>
    <p:extLst>
      <p:ext uri="{BB962C8B-B14F-4D97-AF65-F5344CB8AC3E}">
        <p14:creationId xmlns:p14="http://schemas.microsoft.com/office/powerpoint/2010/main" val="175734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a:t>
            </a:r>
            <a:r>
              <a:rPr lang="en-US" dirty="0" smtClean="0"/>
              <a:t>Diagram Elements</a:t>
            </a:r>
            <a:endParaRPr lang="en-US" dirty="0"/>
          </a:p>
        </p:txBody>
      </p:sp>
      <p:pic>
        <p:nvPicPr>
          <p:cNvPr id="6" name="Content Placeholder 5"/>
          <p:cNvPicPr>
            <a:picLocks noGrp="1" noChangeAspect="1"/>
          </p:cNvPicPr>
          <p:nvPr>
            <p:ph sz="quarter" idx="12"/>
          </p:nvPr>
        </p:nvPicPr>
        <p:blipFill>
          <a:blip r:embed="rId2"/>
          <a:stretch>
            <a:fillRect/>
          </a:stretch>
        </p:blipFill>
        <p:spPr>
          <a:xfrm>
            <a:off x="3930853" y="1752600"/>
            <a:ext cx="4330294" cy="4495800"/>
          </a:xfrm>
          <a:prstGeom prst="rect">
            <a:avLst/>
          </a:prstGeom>
        </p:spPr>
      </p:pic>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3456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Data Flow Diagrams (Process)</a:t>
            </a:r>
            <a:endParaRPr lang="en-US" dirty="0"/>
          </a:p>
        </p:txBody>
      </p:sp>
      <p:sp>
        <p:nvSpPr>
          <p:cNvPr id="3" name="Content Placeholder 2"/>
          <p:cNvSpPr>
            <a:spLocks noGrp="1"/>
          </p:cNvSpPr>
          <p:nvPr>
            <p:ph sz="quarter" idx="12"/>
          </p:nvPr>
        </p:nvSpPr>
        <p:spPr/>
        <p:txBody>
          <a:bodyPr/>
          <a:lstStyle/>
          <a:p>
            <a:r>
              <a:rPr lang="en-US" smtClean="0"/>
              <a:t>An activity or function performed for a specific business reason</a:t>
            </a:r>
          </a:p>
          <a:p>
            <a:r>
              <a:rPr lang="en-US" smtClean="0"/>
              <a:t>Can be manual or computerized</a:t>
            </a:r>
          </a:p>
          <a:p>
            <a:r>
              <a:rPr lang="en-US" smtClean="0"/>
              <a:t>Includes the following:</a:t>
            </a:r>
          </a:p>
          <a:p>
            <a:pPr lvl="1"/>
            <a:r>
              <a:rPr lang="en-US" smtClean="0"/>
              <a:t>A number</a:t>
            </a:r>
          </a:p>
          <a:p>
            <a:pPr lvl="1"/>
            <a:r>
              <a:rPr lang="en-US" smtClean="0"/>
              <a:t>A name (verb phrase)</a:t>
            </a:r>
          </a:p>
          <a:p>
            <a:pPr lvl="1"/>
            <a:r>
              <a:rPr lang="en-US" smtClean="0"/>
              <a:t>A description</a:t>
            </a:r>
          </a:p>
          <a:p>
            <a:pPr lvl="1"/>
            <a:r>
              <a:rPr lang="en-US" smtClean="0"/>
              <a:t>At least one output data flow</a:t>
            </a:r>
          </a:p>
          <a:p>
            <a:pPr lvl="1"/>
            <a:r>
              <a:rPr lang="en-US" smtClean="0"/>
              <a:t>At least one input data flow</a:t>
            </a:r>
            <a:endParaRPr lang="en-IN" smtClean="0"/>
          </a:p>
          <a:p>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66326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Data Flow Diagrams </a:t>
            </a:r>
            <a:r>
              <a:rPr lang="en-US" dirty="0" smtClean="0"/>
              <a:t>(Logical Process</a:t>
            </a:r>
            <a:r>
              <a:rPr lang="en-US" dirty="0"/>
              <a:t>)</a:t>
            </a:r>
          </a:p>
        </p:txBody>
      </p:sp>
      <p:sp>
        <p:nvSpPr>
          <p:cNvPr id="3" name="Content Placeholder 2"/>
          <p:cNvSpPr>
            <a:spLocks noGrp="1"/>
          </p:cNvSpPr>
          <p:nvPr>
            <p:ph sz="quarter" idx="12"/>
          </p:nvPr>
        </p:nvSpPr>
        <p:spPr/>
        <p:txBody>
          <a:bodyPr>
            <a:normAutofit/>
          </a:bodyPr>
          <a:lstStyle/>
          <a:p>
            <a:r>
              <a:rPr lang="en-US" dirty="0"/>
              <a:t>Logical process models omit any processes that simply move or route data and leave the data unchanged.</a:t>
            </a:r>
          </a:p>
          <a:p>
            <a:r>
              <a:rPr lang="en-US" dirty="0"/>
              <a:t>You do include logical processes that:</a:t>
            </a:r>
          </a:p>
          <a:p>
            <a:pPr lvl="1"/>
            <a:r>
              <a:rPr lang="en-US" dirty="0"/>
              <a:t>Perform computations (e.g., calculate grade point average)</a:t>
            </a:r>
          </a:p>
          <a:p>
            <a:pPr lvl="1"/>
            <a:r>
              <a:rPr lang="en-US" dirty="0"/>
              <a:t>Make decisions (e.g., determine availability of ordered products)</a:t>
            </a:r>
          </a:p>
          <a:p>
            <a:pPr lvl="1"/>
            <a:r>
              <a:rPr lang="en-US" dirty="0"/>
              <a:t>Sort, filter or otherwise summarize data (e.g., identify overdue invoices)</a:t>
            </a:r>
          </a:p>
          <a:p>
            <a:pPr lvl="1"/>
            <a:r>
              <a:rPr lang="en-US" dirty="0"/>
              <a:t>Organize data into useful information (e.g., generate a report or answer a question)</a:t>
            </a:r>
          </a:p>
          <a:p>
            <a:pPr lvl="1"/>
            <a:r>
              <a:rPr lang="en-US" dirty="0"/>
              <a:t>Trigger other processes (e.g., turn on the furnace or instruct a robot)</a:t>
            </a:r>
          </a:p>
          <a:p>
            <a:pPr lvl="1"/>
            <a:r>
              <a:rPr lang="en-US" dirty="0"/>
              <a:t>Use stored data (create, read, update or delete a record</a:t>
            </a:r>
            <a:r>
              <a:rPr lang="en-US" dirty="0" smtClean="0"/>
              <a:t>)</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85668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Data Flow </a:t>
            </a:r>
            <a:r>
              <a:rPr lang="en-US" dirty="0" smtClean="0"/>
              <a:t>Diagrams (Data Flow)</a:t>
            </a:r>
            <a:endParaRPr lang="en-US" dirty="0"/>
          </a:p>
        </p:txBody>
      </p:sp>
      <p:sp>
        <p:nvSpPr>
          <p:cNvPr id="3" name="Content Placeholder 2"/>
          <p:cNvSpPr>
            <a:spLocks noGrp="1"/>
          </p:cNvSpPr>
          <p:nvPr>
            <p:ph sz="quarter" idx="12"/>
          </p:nvPr>
        </p:nvSpPr>
        <p:spPr/>
        <p:txBody>
          <a:bodyPr/>
          <a:lstStyle/>
          <a:p>
            <a:r>
              <a:rPr lang="en-US" dirty="0"/>
              <a:t>A single piece of data or a logical collection of data</a:t>
            </a:r>
          </a:p>
          <a:p>
            <a:r>
              <a:rPr lang="en-US" dirty="0"/>
              <a:t>Data Flow names describe the content of the data flow but not how it is implemented</a:t>
            </a:r>
          </a:p>
          <a:p>
            <a:r>
              <a:rPr lang="en-US" dirty="0"/>
              <a:t>Always starts or ends at a process</a:t>
            </a:r>
          </a:p>
          <a:p>
            <a:r>
              <a:rPr lang="en-US" dirty="0"/>
              <a:t>Includes the following:</a:t>
            </a:r>
          </a:p>
          <a:p>
            <a:pPr lvl="1"/>
            <a:r>
              <a:rPr lang="en-US" dirty="0"/>
              <a:t>A name (noun)</a:t>
            </a:r>
          </a:p>
          <a:p>
            <a:pPr lvl="1"/>
            <a:r>
              <a:rPr lang="en-US" dirty="0"/>
              <a:t>Description</a:t>
            </a:r>
          </a:p>
          <a:p>
            <a:pPr lvl="1"/>
            <a:r>
              <a:rPr lang="en-US" dirty="0"/>
              <a:t>One or more connections to a </a:t>
            </a:r>
            <a:r>
              <a:rPr lang="en-US" dirty="0" smtClean="0"/>
              <a:t>process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84238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Data Flow Diagrams (Data </a:t>
            </a:r>
            <a:r>
              <a:rPr lang="en-US" dirty="0" smtClean="0"/>
              <a:t>in Motion)</a:t>
            </a:r>
            <a:endParaRPr lang="en-US" dirty="0"/>
          </a:p>
        </p:txBody>
      </p:sp>
      <p:sp>
        <p:nvSpPr>
          <p:cNvPr id="3" name="Content Placeholder 2"/>
          <p:cNvSpPr>
            <a:spLocks noGrp="1"/>
          </p:cNvSpPr>
          <p:nvPr>
            <p:ph sz="quarter" idx="12"/>
          </p:nvPr>
        </p:nvSpPr>
        <p:spPr/>
        <p:txBody>
          <a:bodyPr/>
          <a:lstStyle/>
          <a:p>
            <a:r>
              <a:rPr lang="en-US" dirty="0" smtClean="0"/>
              <a:t>An input </a:t>
            </a:r>
            <a:r>
              <a:rPr lang="en-US" dirty="0"/>
              <a:t>of data to a process, or the output of data (or information) from a </a:t>
            </a:r>
            <a:r>
              <a:rPr lang="en-US" dirty="0" smtClean="0"/>
              <a:t>process</a:t>
            </a:r>
            <a:endParaRPr lang="en-US" dirty="0"/>
          </a:p>
          <a:p>
            <a:r>
              <a:rPr lang="en-US" dirty="0" smtClean="0"/>
              <a:t>The creation</a:t>
            </a:r>
            <a:r>
              <a:rPr lang="en-US" dirty="0"/>
              <a:t>, deletion, or update of data in a file or database (called a data store on the </a:t>
            </a:r>
            <a:r>
              <a:rPr lang="en-US" dirty="0" smtClean="0"/>
              <a:t>DFD)</a:t>
            </a:r>
            <a:endParaRPr lang="en-US" dirty="0"/>
          </a:p>
          <a:p>
            <a:r>
              <a:rPr lang="en-US" dirty="0"/>
              <a:t>A data flow is depicted as a solid-line with </a:t>
            </a:r>
            <a:r>
              <a:rPr lang="en-US" dirty="0" smtClean="0"/>
              <a:t>arrow</a:t>
            </a:r>
          </a:p>
          <a:p>
            <a:r>
              <a:rPr lang="en-US" dirty="0"/>
              <a:t>Control flows (non-data flows) trigger processes, such as ‘time to run the weekly payroll’</a:t>
            </a:r>
          </a:p>
          <a:p>
            <a:r>
              <a:rPr lang="en-US" dirty="0"/>
              <a:t>The control flow is depicted as a dashed-line with </a:t>
            </a:r>
            <a:r>
              <a:rPr lang="en-US" dirty="0" smtClean="0"/>
              <a:t>arrow</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142700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Data Flow Diagrams (Data </a:t>
            </a:r>
            <a:r>
              <a:rPr lang="en-US" dirty="0" smtClean="0"/>
              <a:t>Store)</a:t>
            </a:r>
            <a:endParaRPr lang="en-US" dirty="0"/>
          </a:p>
        </p:txBody>
      </p:sp>
      <p:sp>
        <p:nvSpPr>
          <p:cNvPr id="3" name="Content Placeholder 2"/>
          <p:cNvSpPr>
            <a:spLocks noGrp="1"/>
          </p:cNvSpPr>
          <p:nvPr>
            <p:ph sz="quarter" idx="12"/>
          </p:nvPr>
        </p:nvSpPr>
        <p:spPr/>
        <p:txBody>
          <a:bodyPr/>
          <a:lstStyle/>
          <a:p>
            <a:r>
              <a:rPr lang="en-US" dirty="0"/>
              <a:t>Most information systems capture data for later use.</a:t>
            </a:r>
          </a:p>
          <a:p>
            <a:r>
              <a:rPr lang="en-US" dirty="0"/>
              <a:t>A data store is a collection of data that is stored in some way</a:t>
            </a:r>
          </a:p>
          <a:p>
            <a:r>
              <a:rPr lang="en-US" dirty="0"/>
              <a:t>Include the following:</a:t>
            </a:r>
          </a:p>
          <a:p>
            <a:pPr lvl="1"/>
            <a:r>
              <a:rPr lang="en-US" dirty="0"/>
              <a:t>A number</a:t>
            </a:r>
          </a:p>
          <a:p>
            <a:pPr lvl="1"/>
            <a:r>
              <a:rPr lang="en-US" dirty="0"/>
              <a:t>A name (noun)</a:t>
            </a:r>
          </a:p>
          <a:p>
            <a:pPr lvl="1"/>
            <a:r>
              <a:rPr lang="en-US" dirty="0"/>
              <a:t>Description</a:t>
            </a:r>
          </a:p>
          <a:p>
            <a:pPr lvl="1"/>
            <a:r>
              <a:rPr lang="en-US" dirty="0"/>
              <a:t>One or more input data flows (somewhere in process model)</a:t>
            </a:r>
          </a:p>
          <a:p>
            <a:pPr lvl="1"/>
            <a:r>
              <a:rPr lang="en-US" dirty="0"/>
              <a:t>One or more output data flows (somewhere in process model</a:t>
            </a:r>
            <a:r>
              <a:rPr lang="en-US" dirty="0" smtClean="0"/>
              <a:t>)</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82045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Elements of Data Flow Diagrams (Data Store</a:t>
            </a:r>
            <a:r>
              <a:rPr lang="en-US" dirty="0" smtClean="0"/>
              <a:t>) </a:t>
            </a:r>
            <a:r>
              <a:rPr lang="en-US" sz="2000" dirty="0" smtClean="0"/>
              <a:t>Continued</a:t>
            </a:r>
            <a:endParaRPr lang="en-US" sz="2000" dirty="0"/>
          </a:p>
        </p:txBody>
      </p:sp>
      <p:sp>
        <p:nvSpPr>
          <p:cNvPr id="3" name="Content Placeholder 2"/>
          <p:cNvSpPr>
            <a:spLocks noGrp="1"/>
          </p:cNvSpPr>
          <p:nvPr>
            <p:ph sz="quarter" idx="12"/>
          </p:nvPr>
        </p:nvSpPr>
        <p:spPr/>
        <p:txBody>
          <a:bodyPr/>
          <a:lstStyle/>
          <a:p>
            <a:r>
              <a:rPr lang="en-US" dirty="0"/>
              <a:t>If data flows are data in motion, think of data stores as data at </a:t>
            </a:r>
            <a:r>
              <a:rPr lang="en-US" dirty="0" smtClean="0"/>
              <a:t>rest</a:t>
            </a:r>
            <a:endParaRPr lang="en-US" dirty="0"/>
          </a:p>
          <a:p>
            <a:r>
              <a:rPr lang="en-US" dirty="0"/>
              <a:t>Data stores should describe “things” about which the business wants to store </a:t>
            </a:r>
            <a:r>
              <a:rPr lang="en-US" dirty="0" smtClean="0"/>
              <a:t>data</a:t>
            </a:r>
            <a:endParaRPr lang="en-US" dirty="0"/>
          </a:p>
          <a:p>
            <a:r>
              <a:rPr lang="en-US" dirty="0"/>
              <a:t>Data flows leaving the data store are data retrievals</a:t>
            </a:r>
          </a:p>
          <a:p>
            <a:r>
              <a:rPr lang="en-US" dirty="0"/>
              <a:t>Data flows entering the data store are updates or new data </a:t>
            </a:r>
            <a:r>
              <a:rPr lang="en-US" dirty="0" smtClean="0"/>
              <a:t>added</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29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93103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sz="quarter" idx="12"/>
          </p:nvPr>
        </p:nvSpPr>
        <p:spPr/>
        <p:txBody>
          <a:bodyPr>
            <a:normAutofit lnSpcReduction="10000"/>
          </a:bodyPr>
          <a:lstStyle/>
          <a:p>
            <a:r>
              <a:rPr lang="en-US" dirty="0"/>
              <a:t>A key aspect of determining the requirements for the new system </a:t>
            </a:r>
            <a:r>
              <a:rPr lang="en-US" dirty="0" smtClean="0"/>
              <a:t>is understanding </a:t>
            </a:r>
            <a:r>
              <a:rPr lang="en-US" dirty="0"/>
              <a:t>the </a:t>
            </a:r>
            <a:r>
              <a:rPr lang="en-US" b="1" i="1" dirty="0"/>
              <a:t>user </a:t>
            </a:r>
            <a:r>
              <a:rPr lang="en-US" b="1" i="1" dirty="0" smtClean="0"/>
              <a:t>requirements</a:t>
            </a:r>
          </a:p>
          <a:p>
            <a:pPr lvl="1"/>
            <a:r>
              <a:rPr lang="en-US" dirty="0" smtClean="0"/>
              <a:t>The </a:t>
            </a:r>
            <a:r>
              <a:rPr lang="en-US" dirty="0"/>
              <a:t>things the users need to accomplish with the new </a:t>
            </a:r>
            <a:r>
              <a:rPr lang="en-US" dirty="0" smtClean="0"/>
              <a:t>system</a:t>
            </a:r>
          </a:p>
          <a:p>
            <a:r>
              <a:rPr lang="en-US" dirty="0"/>
              <a:t>Use cases help us understand and clarify </a:t>
            </a:r>
            <a:r>
              <a:rPr lang="en-US" dirty="0" smtClean="0"/>
              <a:t>the users</a:t>
            </a:r>
            <a:r>
              <a:rPr lang="en-US" dirty="0"/>
              <a:t>’ required interactions with the system and can help us more fully understand the </a:t>
            </a:r>
            <a:r>
              <a:rPr lang="en-US" dirty="0" smtClean="0"/>
              <a:t>functional requirements </a:t>
            </a:r>
            <a:r>
              <a:rPr lang="en-US" dirty="0"/>
              <a:t>of the new </a:t>
            </a:r>
            <a:r>
              <a:rPr lang="en-US" dirty="0" smtClean="0"/>
              <a:t>system</a:t>
            </a:r>
          </a:p>
          <a:p>
            <a:r>
              <a:rPr lang="en-US" dirty="0"/>
              <a:t>A use case represents how a system interacts with its </a:t>
            </a:r>
            <a:r>
              <a:rPr lang="en-US" dirty="0" smtClean="0"/>
              <a:t>environment</a:t>
            </a:r>
          </a:p>
          <a:p>
            <a:r>
              <a:rPr lang="en-US" dirty="0"/>
              <a:t>Use cases are especially valuable for business system applications and </a:t>
            </a:r>
            <a:r>
              <a:rPr lang="en-US" dirty="0" smtClean="0"/>
              <a:t>websites</a:t>
            </a:r>
          </a:p>
          <a:p>
            <a:r>
              <a:rPr lang="en-US" dirty="0"/>
              <a:t>Process models have been a part of structured systems analysis and design techniques </a:t>
            </a:r>
            <a:r>
              <a:rPr lang="en-US" dirty="0" smtClean="0"/>
              <a:t>for many years</a:t>
            </a:r>
            <a:endParaRPr lang="en-US" dirty="0"/>
          </a:p>
        </p:txBody>
      </p:sp>
      <p:sp>
        <p:nvSpPr>
          <p:cNvPr id="4" name="Slide Number Placeholder 3"/>
          <p:cNvSpPr>
            <a:spLocks noGrp="1"/>
          </p:cNvSpPr>
          <p:nvPr>
            <p:ph type="sldNum" sz="quarter" idx="11"/>
          </p:nvPr>
        </p:nvSpPr>
        <p:spPr/>
        <p:txBody>
          <a:bodyPr/>
          <a:lstStyle/>
          <a:p>
            <a:r>
              <a:rPr lang="en-US" dirty="0" smtClean="0"/>
              <a:t>4-</a:t>
            </a:r>
            <a:fld id="{67B19427-F580-D146-B60E-4CADEE75497F}" type="slidenum">
              <a:rPr lang="en-US" smtClean="0"/>
              <a:pPr/>
              <a:t>3</a:t>
            </a:fld>
            <a:endParaRPr lang="en-US" dirty="0"/>
          </a:p>
        </p:txBody>
      </p:sp>
      <p:sp>
        <p:nvSpPr>
          <p:cNvPr id="5" name="Footer Placeholder 4"/>
          <p:cNvSpPr>
            <a:spLocks noGrp="1"/>
          </p:cNvSpPr>
          <p:nvPr>
            <p:ph type="ftr" sz="quarter" idx="10"/>
          </p:nvPr>
        </p:nvSpPr>
        <p:spPr/>
        <p:txBody>
          <a:bodyPr/>
          <a:lstStyle/>
          <a:p>
            <a:r>
              <a:rPr lang="en-US" dirty="0" smtClean="0"/>
              <a:t>Copyright ©2022 John Wiley &amp; Sons, Inc. </a:t>
            </a:r>
            <a:endParaRPr lang="en-US" dirty="0"/>
          </a:p>
        </p:txBody>
      </p:sp>
    </p:spTree>
    <p:extLst>
      <p:ext uri="{BB962C8B-B14F-4D97-AF65-F5344CB8AC3E}">
        <p14:creationId xmlns:p14="http://schemas.microsoft.com/office/powerpoint/2010/main" val="106018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Data Flow Diagrams </a:t>
            </a:r>
            <a:r>
              <a:rPr lang="en-US" dirty="0" smtClean="0"/>
              <a:t>(External Entity)</a:t>
            </a:r>
            <a:endParaRPr lang="en-US" dirty="0"/>
          </a:p>
        </p:txBody>
      </p:sp>
      <p:sp>
        <p:nvSpPr>
          <p:cNvPr id="3" name="Content Placeholder 2"/>
          <p:cNvSpPr>
            <a:spLocks noGrp="1"/>
          </p:cNvSpPr>
          <p:nvPr>
            <p:ph sz="quarter" idx="12"/>
          </p:nvPr>
        </p:nvSpPr>
        <p:spPr/>
        <p:txBody>
          <a:bodyPr/>
          <a:lstStyle/>
          <a:p>
            <a:r>
              <a:rPr lang="en-US" dirty="0"/>
              <a:t>A person, organization, or system that is external to the system</a:t>
            </a:r>
          </a:p>
          <a:p>
            <a:r>
              <a:rPr lang="en-US" dirty="0"/>
              <a:t>Has interactions with the system (adds data to system or receives data from system)</a:t>
            </a:r>
          </a:p>
          <a:p>
            <a:r>
              <a:rPr lang="en-US" dirty="0"/>
              <a:t>Include the following:</a:t>
            </a:r>
          </a:p>
          <a:p>
            <a:pPr lvl="1"/>
            <a:r>
              <a:rPr lang="en-US" dirty="0"/>
              <a:t>A name (noun)</a:t>
            </a:r>
          </a:p>
          <a:p>
            <a:pPr lvl="1"/>
            <a:r>
              <a:rPr lang="en-US" dirty="0" smtClean="0"/>
              <a:t>Description</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30</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651417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Using Data Flow Diagrams to Define Business Processes</a:t>
            </a:r>
            <a:endParaRPr lang="en-US" dirty="0"/>
          </a:p>
        </p:txBody>
      </p:sp>
      <p:sp>
        <p:nvSpPr>
          <p:cNvPr id="3" name="Content Placeholder 2"/>
          <p:cNvSpPr>
            <a:spLocks noGrp="1"/>
          </p:cNvSpPr>
          <p:nvPr>
            <p:ph sz="quarter" idx="12"/>
          </p:nvPr>
        </p:nvSpPr>
        <p:spPr/>
        <p:txBody>
          <a:bodyPr/>
          <a:lstStyle/>
          <a:p>
            <a:r>
              <a:rPr lang="en-US" dirty="0" smtClean="0"/>
              <a:t>Business processes are too complex to be shown on a single D F D</a:t>
            </a:r>
          </a:p>
          <a:p>
            <a:r>
              <a:rPr lang="en-US" dirty="0" smtClean="0"/>
              <a:t>A deliberate hierarchy is created with multiple “levels” of D F Ds</a:t>
            </a:r>
          </a:p>
          <a:p>
            <a:r>
              <a:rPr lang="en-US" dirty="0" smtClean="0"/>
              <a:t>To build the hierarchy, use </a:t>
            </a:r>
            <a:r>
              <a:rPr lang="en-US" b="1" i="1" dirty="0" smtClean="0"/>
              <a:t>decomposition</a:t>
            </a:r>
          </a:p>
          <a:p>
            <a:pPr lvl="1"/>
            <a:r>
              <a:rPr lang="en-US" dirty="0" smtClean="0"/>
              <a:t>Child diagrams show a portion of the parent diagram in greater detail</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31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57272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Hierarchy </a:t>
            </a:r>
            <a:r>
              <a:rPr lang="en-US" sz="2000" dirty="0" smtClean="0"/>
              <a:t>(1 of 3)</a:t>
            </a:r>
            <a:endParaRPr lang="en-US" sz="2000"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32</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10" name="Content Placeholder 2" descr="Data flow diagram depicting customization shop management system level 0 DFD for a client service project.">
            <a:extLst>
              <a:ext uri="{FF2B5EF4-FFF2-40B4-BE49-F238E27FC236}">
                <a16:creationId xmlns:a16="http://schemas.microsoft.com/office/drawing/2014/main" xmlns="" id="{416BBA3E-8F99-4379-8657-17BFEB8A5B56}"/>
              </a:ext>
            </a:extLst>
          </p:cNvPr>
          <p:cNvPicPr>
            <a:picLocks noGrp="1" noChangeAspect="1"/>
          </p:cNvPicPr>
          <p:nvPr>
            <p:ph sz="quarter" idx="12"/>
          </p:nvPr>
        </p:nvPicPr>
        <p:blipFill>
          <a:blip r:embed="rId2"/>
          <a:stretch>
            <a:fillRect/>
          </a:stretch>
        </p:blipFill>
        <p:spPr>
          <a:xfrm>
            <a:off x="3315983" y="1756977"/>
            <a:ext cx="5560034" cy="4487045"/>
          </a:xfrm>
          <a:prstGeom prst="rect">
            <a:avLst/>
          </a:prstGeom>
        </p:spPr>
      </p:pic>
    </p:spTree>
    <p:extLst>
      <p:ext uri="{BB962C8B-B14F-4D97-AF65-F5344CB8AC3E}">
        <p14:creationId xmlns:p14="http://schemas.microsoft.com/office/powerpoint/2010/main" val="372788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Hierarchy </a:t>
            </a:r>
            <a:r>
              <a:rPr lang="en-US" sz="2000" dirty="0" smtClean="0"/>
              <a:t>(2 </a:t>
            </a:r>
            <a:r>
              <a:rPr lang="en-US" sz="2000" dirty="0"/>
              <a:t>of 3)</a:t>
            </a:r>
            <a:endParaRPr lang="en-US" dirty="0"/>
          </a:p>
        </p:txBody>
      </p:sp>
      <p:sp>
        <p:nvSpPr>
          <p:cNvPr id="3" name="Content Placeholder 2"/>
          <p:cNvSpPr>
            <a:spLocks noGrp="1"/>
          </p:cNvSpPr>
          <p:nvPr>
            <p:ph sz="quarter" idx="12"/>
          </p:nvPr>
        </p:nvSpPr>
        <p:spPr/>
        <p:txBody>
          <a:bodyPr/>
          <a:lstStyle/>
          <a:p>
            <a:r>
              <a:rPr lang="en-US" dirty="0"/>
              <a:t>Processes on Level 0 diagram each decompose into separate Level 1 diagrams</a:t>
            </a:r>
          </a:p>
          <a:p>
            <a:r>
              <a:rPr lang="en-US" dirty="0"/>
              <a:t>Processes on Level 1 diagrams may or may not be decomposed into separate Level 2 </a:t>
            </a:r>
            <a:r>
              <a:rPr lang="en-US" dirty="0" smtClean="0"/>
              <a:t>diagrams</a:t>
            </a:r>
            <a:endParaRPr lang="en-US" dirty="0"/>
          </a:p>
          <a:p>
            <a:r>
              <a:rPr lang="en-US" dirty="0"/>
              <a:t>Processes are decomposed until each process is a single-purpose, primitive </a:t>
            </a:r>
            <a:r>
              <a:rPr lang="en-US" dirty="0" smtClean="0"/>
              <a:t>process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33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576032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Hierarchy </a:t>
            </a:r>
            <a:r>
              <a:rPr lang="en-US" sz="2000" dirty="0" smtClean="0"/>
              <a:t>(3 </a:t>
            </a:r>
            <a:r>
              <a:rPr lang="en-US" sz="2000" dirty="0"/>
              <a:t>of 3)</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34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1" descr="Data flow diagram depicting customization shop management system process 4 (Record Receipt of Components) level 1 DFD.">
            <a:extLst>
              <a:ext uri="{FF2B5EF4-FFF2-40B4-BE49-F238E27FC236}">
                <a16:creationId xmlns:a16="http://schemas.microsoft.com/office/drawing/2014/main" xmlns="" id="{C80CE464-65D2-443B-A6FB-5578306CE1B6}"/>
              </a:ext>
            </a:extLst>
          </p:cNvPr>
          <p:cNvPicPr>
            <a:picLocks noGrp="1" noChangeAspect="1"/>
          </p:cNvPicPr>
          <p:nvPr>
            <p:ph sz="quarter" idx="12"/>
          </p:nvPr>
        </p:nvPicPr>
        <p:blipFill>
          <a:blip r:embed="rId2"/>
          <a:stretch>
            <a:fillRect/>
          </a:stretch>
        </p:blipFill>
        <p:spPr>
          <a:xfrm>
            <a:off x="3327064" y="1752600"/>
            <a:ext cx="5537872" cy="4495800"/>
          </a:xfrm>
          <a:prstGeom prst="rect">
            <a:avLst/>
          </a:prstGeom>
        </p:spPr>
      </p:pic>
    </p:spTree>
    <p:extLst>
      <p:ext uri="{BB962C8B-B14F-4D97-AF65-F5344CB8AC3E}">
        <p14:creationId xmlns:p14="http://schemas.microsoft.com/office/powerpoint/2010/main" val="1116264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a:t>
            </a:r>
            <a:endParaRPr lang="en-US" dirty="0"/>
          </a:p>
        </p:txBody>
      </p:sp>
      <p:sp>
        <p:nvSpPr>
          <p:cNvPr id="3" name="Content Placeholder 2"/>
          <p:cNvSpPr>
            <a:spLocks noGrp="1"/>
          </p:cNvSpPr>
          <p:nvPr>
            <p:ph sz="quarter" idx="12"/>
          </p:nvPr>
        </p:nvSpPr>
        <p:spPr/>
        <p:txBody>
          <a:bodyPr/>
          <a:lstStyle/>
          <a:p>
            <a:r>
              <a:rPr lang="en-US" dirty="0"/>
              <a:t>Ensures that information presented at one level of a </a:t>
            </a:r>
            <a:r>
              <a:rPr lang="en-US" dirty="0" smtClean="0"/>
              <a:t>DFD </a:t>
            </a:r>
            <a:r>
              <a:rPr lang="en-US" dirty="0"/>
              <a:t>is accurately represented in the next level </a:t>
            </a:r>
            <a:r>
              <a:rPr lang="en-US" dirty="0" smtClean="0"/>
              <a:t>DFD</a:t>
            </a:r>
            <a:endParaRPr lang="en-US" dirty="0"/>
          </a:p>
          <a:p>
            <a:r>
              <a:rPr lang="en-US" dirty="0"/>
              <a:t>Data flows on parent diagram are carried down to child </a:t>
            </a:r>
            <a:r>
              <a:rPr lang="en-US" dirty="0" smtClean="0"/>
              <a:t>diagram</a:t>
            </a:r>
            <a:endParaRPr lang="en-US" dirty="0"/>
          </a:p>
          <a:p>
            <a:r>
              <a:rPr lang="en-US" dirty="0"/>
              <a:t>Child diagram adds new processes and new data </a:t>
            </a:r>
            <a:r>
              <a:rPr lang="en-US" dirty="0" smtClean="0"/>
              <a:t>flows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35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465268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Diagram</a:t>
            </a:r>
          </a:p>
        </p:txBody>
      </p:sp>
      <p:sp>
        <p:nvSpPr>
          <p:cNvPr id="6" name="Content Placeholder 5"/>
          <p:cNvSpPr>
            <a:spLocks noGrp="1"/>
          </p:cNvSpPr>
          <p:nvPr>
            <p:ph sz="quarter" idx="14"/>
          </p:nvPr>
        </p:nvSpPr>
        <p:spPr/>
        <p:txBody>
          <a:bodyPr>
            <a:normAutofit lnSpcReduction="10000"/>
          </a:bodyPr>
          <a:lstStyle/>
          <a:p>
            <a:r>
              <a:rPr lang="en-US" dirty="0"/>
              <a:t>Top-level </a:t>
            </a:r>
            <a:r>
              <a:rPr lang="en-US" dirty="0" smtClean="0"/>
              <a:t>DFD </a:t>
            </a:r>
            <a:r>
              <a:rPr lang="en-US" dirty="0"/>
              <a:t>in every process model</a:t>
            </a:r>
          </a:p>
          <a:p>
            <a:r>
              <a:rPr lang="en-US" dirty="0"/>
              <a:t>Shows the context into which the business process fits</a:t>
            </a:r>
          </a:p>
          <a:p>
            <a:r>
              <a:rPr lang="en-US" dirty="0"/>
              <a:t>Shows the overall business process as just one process (process ‘zero’)</a:t>
            </a:r>
          </a:p>
          <a:p>
            <a:r>
              <a:rPr lang="en-US" dirty="0"/>
              <a:t>Shows all the external entities that receive information from or contribute information to the </a:t>
            </a:r>
            <a:r>
              <a:rPr lang="en-US" dirty="0" smtClean="0"/>
              <a:t>system</a:t>
            </a:r>
            <a:endParaRPr lang="en-US" dirty="0"/>
          </a:p>
        </p:txBody>
      </p:sp>
      <p:sp>
        <p:nvSpPr>
          <p:cNvPr id="4" name="Slide Number Placeholder 3"/>
          <p:cNvSpPr>
            <a:spLocks noGrp="1"/>
          </p:cNvSpPr>
          <p:nvPr>
            <p:ph type="sldNum" sz="quarter" idx="10"/>
          </p:nvPr>
        </p:nvSpPr>
        <p:spPr/>
        <p:txBody>
          <a:bodyPr/>
          <a:lstStyle/>
          <a:p>
            <a:r>
              <a:rPr lang="en-US" smtClean="0"/>
              <a:t>4-</a:t>
            </a:r>
            <a:fld id="{67B19427-F580-D146-B60E-4CADEE75497F}"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8" name="Content Placeholder 9" descr="Data flow diagram depicting customization shop management system process 5 (Finalize Parts Request) Level 1 DFD.">
            <a:extLst>
              <a:ext uri="{FF2B5EF4-FFF2-40B4-BE49-F238E27FC236}">
                <a16:creationId xmlns:a16="http://schemas.microsoft.com/office/drawing/2014/main" xmlns="" id="{B13A0EE3-D17D-4EE8-A6B7-F66FC57E5648}"/>
              </a:ext>
            </a:extLst>
          </p:cNvPr>
          <p:cNvPicPr>
            <a:picLocks noGrp="1" noChangeAspect="1"/>
          </p:cNvPicPr>
          <p:nvPr>
            <p:ph sz="quarter" idx="15"/>
          </p:nvPr>
        </p:nvPicPr>
        <p:blipFill>
          <a:blip r:embed="rId2"/>
          <a:stretch>
            <a:fillRect/>
          </a:stretch>
        </p:blipFill>
        <p:spPr>
          <a:xfrm>
            <a:off x="6665007" y="3239961"/>
            <a:ext cx="4767485" cy="1444877"/>
          </a:xfrm>
          <a:prstGeom prst="rect">
            <a:avLst/>
          </a:prstGeom>
        </p:spPr>
      </p:pic>
    </p:spTree>
    <p:extLst>
      <p:ext uri="{BB962C8B-B14F-4D97-AF65-F5344CB8AC3E}">
        <p14:creationId xmlns:p14="http://schemas.microsoft.com/office/powerpoint/2010/main" val="452654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0 Diagram</a:t>
            </a:r>
          </a:p>
        </p:txBody>
      </p:sp>
      <p:sp>
        <p:nvSpPr>
          <p:cNvPr id="3" name="Content Placeholder 2"/>
          <p:cNvSpPr>
            <a:spLocks noGrp="1"/>
          </p:cNvSpPr>
          <p:nvPr>
            <p:ph sz="quarter" idx="14"/>
          </p:nvPr>
        </p:nvSpPr>
        <p:spPr/>
        <p:txBody>
          <a:bodyPr>
            <a:normAutofit/>
          </a:bodyPr>
          <a:lstStyle/>
          <a:p>
            <a:r>
              <a:rPr lang="en-US" dirty="0"/>
              <a:t>Shows all the major processes that comprise the overall </a:t>
            </a:r>
            <a:r>
              <a:rPr lang="en-US" dirty="0" smtClean="0"/>
              <a:t>system</a:t>
            </a:r>
          </a:p>
          <a:p>
            <a:pPr lvl="1"/>
            <a:r>
              <a:rPr lang="en-US" dirty="0" smtClean="0"/>
              <a:t>Internal components </a:t>
            </a:r>
            <a:r>
              <a:rPr lang="en-US" dirty="0"/>
              <a:t>of process 0</a:t>
            </a:r>
          </a:p>
          <a:p>
            <a:r>
              <a:rPr lang="en-US" dirty="0"/>
              <a:t>Shows how the major processes are interrelated by data flows</a:t>
            </a:r>
          </a:p>
          <a:p>
            <a:r>
              <a:rPr lang="en-US" dirty="0"/>
              <a:t>Shows external entities and the major processes with which they interact</a:t>
            </a:r>
          </a:p>
          <a:p>
            <a:r>
              <a:rPr lang="en-US" dirty="0"/>
              <a:t>Adds stored data via the data </a:t>
            </a:r>
            <a:r>
              <a:rPr lang="en-US" dirty="0" smtClean="0"/>
              <a:t>stores</a:t>
            </a:r>
            <a:endParaRPr lang="en-US" dirty="0"/>
          </a:p>
        </p:txBody>
      </p:sp>
      <p:sp>
        <p:nvSpPr>
          <p:cNvPr id="5" name="Slide Number Placeholder 4"/>
          <p:cNvSpPr>
            <a:spLocks noGrp="1"/>
          </p:cNvSpPr>
          <p:nvPr>
            <p:ph type="sldNum" sz="quarter" idx="10"/>
          </p:nvPr>
        </p:nvSpPr>
        <p:spPr/>
        <p:txBody>
          <a:bodyPr/>
          <a:lstStyle/>
          <a:p>
            <a:r>
              <a:rPr lang="en-US" smtClean="0"/>
              <a:t>4-</a:t>
            </a:r>
            <a:fld id="{67B19427-F580-D146-B60E-4CADEE75497F}" type="slidenum">
              <a:rPr lang="en-US" smtClean="0"/>
              <a:pPr/>
              <a:t>37</a:t>
            </a:fld>
            <a:endParaRPr lang="en-US" dirty="0"/>
          </a:p>
        </p:txBody>
      </p:sp>
      <p:sp>
        <p:nvSpPr>
          <p:cNvPr id="6" name="Footer Placeholder 5"/>
          <p:cNvSpPr>
            <a:spLocks noGrp="1"/>
          </p:cNvSpPr>
          <p:nvPr>
            <p:ph type="ftr" sz="quarter" idx="11"/>
          </p:nvPr>
        </p:nvSpPr>
        <p:spPr/>
        <p:txBody>
          <a:bodyPr/>
          <a:lstStyle/>
          <a:p>
            <a:r>
              <a:rPr lang="en-US" smtClean="0"/>
              <a:t>Copyright ©2022 John Wiley &amp; Sons, Inc. </a:t>
            </a:r>
            <a:endParaRPr lang="en-US" dirty="0"/>
          </a:p>
        </p:txBody>
      </p:sp>
      <p:pic>
        <p:nvPicPr>
          <p:cNvPr id="7" name="Content Placeholder 4" descr="Chart summarizing the data flow diagram quality checklist for identifying the most common errors.">
            <a:extLst>
              <a:ext uri="{FF2B5EF4-FFF2-40B4-BE49-F238E27FC236}">
                <a16:creationId xmlns:a16="http://schemas.microsoft.com/office/drawing/2014/main" xmlns="" id="{C77D9B29-9DEB-42F4-B2C7-39663296BB68}"/>
              </a:ext>
            </a:extLst>
          </p:cNvPr>
          <p:cNvPicPr>
            <a:picLocks noGrp="1" noChangeAspect="1"/>
          </p:cNvPicPr>
          <p:nvPr>
            <p:ph sz="quarter" idx="15"/>
          </p:nvPr>
        </p:nvPicPr>
        <p:blipFill>
          <a:blip r:embed="rId2"/>
          <a:stretch>
            <a:fillRect/>
          </a:stretch>
        </p:blipFill>
        <p:spPr>
          <a:xfrm>
            <a:off x="7241129" y="3005245"/>
            <a:ext cx="3615241" cy="1914310"/>
          </a:xfrm>
          <a:prstGeom prst="rect">
            <a:avLst/>
          </a:prstGeom>
        </p:spPr>
      </p:pic>
    </p:spTree>
    <p:extLst>
      <p:ext uri="{BB962C8B-B14F-4D97-AF65-F5344CB8AC3E}">
        <p14:creationId xmlns:p14="http://schemas.microsoft.com/office/powerpoint/2010/main" val="2799727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 Diagrams</a:t>
            </a:r>
          </a:p>
        </p:txBody>
      </p:sp>
      <p:sp>
        <p:nvSpPr>
          <p:cNvPr id="3" name="Content Placeholder 2"/>
          <p:cNvSpPr>
            <a:spLocks noGrp="1"/>
          </p:cNvSpPr>
          <p:nvPr>
            <p:ph sz="quarter" idx="14"/>
          </p:nvPr>
        </p:nvSpPr>
        <p:spPr/>
        <p:txBody>
          <a:bodyPr>
            <a:normAutofit fontScale="92500" lnSpcReduction="20000"/>
          </a:bodyPr>
          <a:lstStyle/>
          <a:p>
            <a:r>
              <a:rPr lang="en-US" dirty="0"/>
              <a:t>Create one level 1 diagram for every major process on </a:t>
            </a:r>
            <a:r>
              <a:rPr lang="en-US" dirty="0" smtClean="0"/>
              <a:t>level </a:t>
            </a:r>
            <a:r>
              <a:rPr lang="en-US" dirty="0"/>
              <a:t>0 diagram</a:t>
            </a:r>
          </a:p>
          <a:p>
            <a:r>
              <a:rPr lang="en-US" dirty="0"/>
              <a:t>Shows the internal processes that comprise a single process on the level 0 diagram</a:t>
            </a:r>
          </a:p>
          <a:p>
            <a:r>
              <a:rPr lang="en-US" dirty="0"/>
              <a:t>Shows how information moves to and from each of these processes</a:t>
            </a:r>
          </a:p>
          <a:p>
            <a:r>
              <a:rPr lang="en-US" dirty="0"/>
              <a:t>If a parent process is decomposed into, say, three child processes, then these three child processes wholly and completely make up the parent process</a:t>
            </a:r>
          </a:p>
          <a:p>
            <a:endParaRPr lang="en-US" dirty="0"/>
          </a:p>
        </p:txBody>
      </p:sp>
      <p:sp>
        <p:nvSpPr>
          <p:cNvPr id="5" name="Slide Number Placeholder 4"/>
          <p:cNvSpPr>
            <a:spLocks noGrp="1"/>
          </p:cNvSpPr>
          <p:nvPr>
            <p:ph type="sldNum" sz="quarter" idx="10"/>
          </p:nvPr>
        </p:nvSpPr>
        <p:spPr/>
        <p:txBody>
          <a:bodyPr/>
          <a:lstStyle/>
          <a:p>
            <a:r>
              <a:rPr lang="en-US" smtClean="0"/>
              <a:t>4-</a:t>
            </a:r>
            <a:fld id="{67B19427-F580-D146-B60E-4CADEE75497F}" type="slidenum">
              <a:rPr lang="en-US" smtClean="0"/>
              <a:pPr/>
              <a:t>38</a:t>
            </a:fld>
            <a:endParaRPr lang="en-US" dirty="0"/>
          </a:p>
        </p:txBody>
      </p:sp>
      <p:sp>
        <p:nvSpPr>
          <p:cNvPr id="6" name="Footer Placeholder 5"/>
          <p:cNvSpPr>
            <a:spLocks noGrp="1"/>
          </p:cNvSpPr>
          <p:nvPr>
            <p:ph type="ftr" sz="quarter" idx="11"/>
          </p:nvPr>
        </p:nvSpPr>
        <p:spPr/>
        <p:txBody>
          <a:bodyPr/>
          <a:lstStyle/>
          <a:p>
            <a:r>
              <a:rPr lang="en-US" smtClean="0"/>
              <a:t>Copyright ©2022 John Wiley &amp; Sons, Inc. </a:t>
            </a:r>
            <a:endParaRPr lang="en-US" dirty="0"/>
          </a:p>
        </p:txBody>
      </p:sp>
      <p:pic>
        <p:nvPicPr>
          <p:cNvPr id="7" name="Content Placeholder 4" descr="Data flow diagram depicting some common syntax errors, where data only enters or leaves the system by way of the external entities.">
            <a:extLst>
              <a:ext uri="{FF2B5EF4-FFF2-40B4-BE49-F238E27FC236}">
                <a16:creationId xmlns:a16="http://schemas.microsoft.com/office/drawing/2014/main" xmlns="" id="{FF152C91-9602-4E85-92A0-39F46A70D801}"/>
              </a:ext>
            </a:extLst>
          </p:cNvPr>
          <p:cNvPicPr>
            <a:picLocks noGrp="1" noChangeAspect="1"/>
          </p:cNvPicPr>
          <p:nvPr>
            <p:ph sz="quarter" idx="15"/>
          </p:nvPr>
        </p:nvPicPr>
        <p:blipFill>
          <a:blip r:embed="rId2"/>
          <a:stretch>
            <a:fillRect/>
          </a:stretch>
        </p:blipFill>
        <p:spPr>
          <a:xfrm>
            <a:off x="6994220" y="3124127"/>
            <a:ext cx="4109060" cy="1676545"/>
          </a:xfrm>
          <a:prstGeom prst="rect">
            <a:avLst/>
          </a:prstGeom>
        </p:spPr>
      </p:pic>
    </p:spTree>
    <p:extLst>
      <p:ext uri="{BB962C8B-B14F-4D97-AF65-F5344CB8AC3E}">
        <p14:creationId xmlns:p14="http://schemas.microsoft.com/office/powerpoint/2010/main" val="2776392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2 Diagrams</a:t>
            </a:r>
          </a:p>
        </p:txBody>
      </p:sp>
      <p:sp>
        <p:nvSpPr>
          <p:cNvPr id="7" name="Content Placeholder 6"/>
          <p:cNvSpPr>
            <a:spLocks noGrp="1"/>
          </p:cNvSpPr>
          <p:nvPr>
            <p:ph sz="quarter" idx="12"/>
          </p:nvPr>
        </p:nvSpPr>
        <p:spPr/>
        <p:txBody>
          <a:bodyPr/>
          <a:lstStyle/>
          <a:p>
            <a:r>
              <a:rPr lang="en-US" dirty="0"/>
              <a:t>Shows all processes that comprise a single process on the level 1 diagram</a:t>
            </a:r>
          </a:p>
          <a:p>
            <a:r>
              <a:rPr lang="en-US" dirty="0"/>
              <a:t>Shows how information moves to and from each of these processes</a:t>
            </a:r>
          </a:p>
          <a:p>
            <a:r>
              <a:rPr lang="en-US" dirty="0"/>
              <a:t>Level 2 diagrams may not be needed for all level 1 processes</a:t>
            </a:r>
          </a:p>
          <a:p>
            <a:r>
              <a:rPr lang="en-US" dirty="0"/>
              <a:t>Correctly numbering each process helps the user understand where the process fits into the overall system</a:t>
            </a:r>
          </a:p>
        </p:txBody>
      </p:sp>
      <p:sp>
        <p:nvSpPr>
          <p:cNvPr id="5" name="Slide Number Placeholder 4"/>
          <p:cNvSpPr>
            <a:spLocks noGrp="1"/>
          </p:cNvSpPr>
          <p:nvPr>
            <p:ph type="sldNum" sz="quarter" idx="11"/>
          </p:nvPr>
        </p:nvSpPr>
        <p:spPr/>
        <p:txBody>
          <a:bodyPr/>
          <a:lstStyle/>
          <a:p>
            <a:r>
              <a:rPr lang="en-US" smtClean="0"/>
              <a:t>4-</a:t>
            </a:r>
            <a:fld id="{67B19427-F580-D146-B60E-4CADEE75497F}" type="slidenum">
              <a:rPr lang="en-US" smtClean="0"/>
              <a:pPr/>
              <a:t>39</a:t>
            </a:fld>
            <a:endParaRPr lang="en-US" dirty="0"/>
          </a:p>
        </p:txBody>
      </p:sp>
      <p:sp>
        <p:nvSpPr>
          <p:cNvPr id="6" name="Footer Placeholder 5"/>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83829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Use Case?</a:t>
            </a:r>
          </a:p>
        </p:txBody>
      </p:sp>
      <p:sp>
        <p:nvSpPr>
          <p:cNvPr id="3" name="Content Placeholder 2"/>
          <p:cNvSpPr>
            <a:spLocks noGrp="1"/>
          </p:cNvSpPr>
          <p:nvPr>
            <p:ph sz="quarter" idx="12"/>
          </p:nvPr>
        </p:nvSpPr>
        <p:spPr/>
        <p:txBody>
          <a:bodyPr/>
          <a:lstStyle/>
          <a:p>
            <a:r>
              <a:rPr lang="en-US" dirty="0" smtClean="0"/>
              <a:t>A use </a:t>
            </a:r>
            <a:r>
              <a:rPr lang="en-US" dirty="0"/>
              <a:t>case depicts a set of activities performed to produce some output </a:t>
            </a:r>
            <a:r>
              <a:rPr lang="en-US" dirty="0" smtClean="0"/>
              <a:t>result</a:t>
            </a:r>
          </a:p>
          <a:p>
            <a:r>
              <a:rPr lang="en-US" dirty="0" smtClean="0"/>
              <a:t>Each </a:t>
            </a:r>
            <a:r>
              <a:rPr lang="en-US" dirty="0"/>
              <a:t>use </a:t>
            </a:r>
            <a:r>
              <a:rPr lang="en-US" dirty="0" smtClean="0"/>
              <a:t>case describes </a:t>
            </a:r>
            <a:r>
              <a:rPr lang="en-US" dirty="0"/>
              <a:t>how an </a:t>
            </a:r>
            <a:r>
              <a:rPr lang="en-US" b="1" i="1" dirty="0"/>
              <a:t>event triggers </a:t>
            </a:r>
            <a:r>
              <a:rPr lang="en-US" dirty="0"/>
              <a:t>actions performed by the system and the </a:t>
            </a:r>
            <a:r>
              <a:rPr lang="en-US" dirty="0" smtClean="0"/>
              <a:t>user</a:t>
            </a:r>
          </a:p>
          <a:p>
            <a:pPr lvl="1"/>
            <a:r>
              <a:rPr lang="en-US" dirty="0" smtClean="0"/>
              <a:t>Everything in </a:t>
            </a:r>
            <a:r>
              <a:rPr lang="en-US" dirty="0"/>
              <a:t>the system can be thought of as a response to some </a:t>
            </a:r>
            <a:r>
              <a:rPr lang="en-US" dirty="0" smtClean="0"/>
              <a:t>trigger event</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5857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Numbering</a:t>
            </a:r>
          </a:p>
        </p:txBody>
      </p:sp>
      <p:sp>
        <p:nvSpPr>
          <p:cNvPr id="3" name="Content Placeholder 2"/>
          <p:cNvSpPr>
            <a:spLocks noGrp="1"/>
          </p:cNvSpPr>
          <p:nvPr>
            <p:ph sz="quarter" idx="12"/>
          </p:nvPr>
        </p:nvSpPr>
        <p:spPr/>
        <p:txBody>
          <a:bodyPr/>
          <a:lstStyle/>
          <a:p>
            <a:r>
              <a:rPr lang="en-US" dirty="0"/>
              <a:t>Correctly numbering each process helps the user understand where the process fits into the overall hierarchy</a:t>
            </a:r>
          </a:p>
          <a:p>
            <a:r>
              <a:rPr lang="en-US" dirty="0"/>
              <a:t>Context Diagram is always “Process 0”</a:t>
            </a:r>
          </a:p>
          <a:p>
            <a:r>
              <a:rPr lang="en-US" dirty="0"/>
              <a:t>Level 0 processes are always numbered with integer value (1, 2, 3</a:t>
            </a:r>
            <a:r>
              <a:rPr lang="en-US" dirty="0" smtClean="0"/>
              <a:t>,</a:t>
            </a:r>
            <a:r>
              <a:rPr lang="en-US" dirty="0"/>
              <a:t> and so on</a:t>
            </a:r>
            <a:r>
              <a:rPr lang="en-US" dirty="0" smtClean="0"/>
              <a:t>)</a:t>
            </a:r>
            <a:endParaRPr lang="en-US" dirty="0"/>
          </a:p>
          <a:p>
            <a:r>
              <a:rPr lang="en-US" dirty="0"/>
              <a:t>Level 1 processes always have one “dot”: parent number “dot” unique number (1.1, 1.2, 1.3</a:t>
            </a:r>
            <a:r>
              <a:rPr lang="en-US" dirty="0" smtClean="0"/>
              <a:t>,</a:t>
            </a:r>
            <a:r>
              <a:rPr lang="en-US" dirty="0"/>
              <a:t> and so on</a:t>
            </a:r>
            <a:r>
              <a:rPr lang="en-US" dirty="0" smtClean="0"/>
              <a:t>)</a:t>
            </a:r>
            <a:endParaRPr lang="en-US" dirty="0"/>
          </a:p>
          <a:p>
            <a:r>
              <a:rPr lang="en-US" dirty="0"/>
              <a:t>Level 2 processes always have two “dots”: parent number “dot” unique number (1.1.1, 1.1.2, 1.1.3, </a:t>
            </a:r>
            <a:r>
              <a:rPr lang="en-US" dirty="0" smtClean="0"/>
              <a:t>and so on)</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40</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43287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Data Flows</a:t>
            </a:r>
          </a:p>
        </p:txBody>
      </p:sp>
      <p:sp>
        <p:nvSpPr>
          <p:cNvPr id="3" name="Content Placeholder 2"/>
          <p:cNvSpPr>
            <a:spLocks noGrp="1"/>
          </p:cNvSpPr>
          <p:nvPr>
            <p:ph sz="quarter" idx="12"/>
          </p:nvPr>
        </p:nvSpPr>
        <p:spPr/>
        <p:txBody>
          <a:bodyPr/>
          <a:lstStyle/>
          <a:p>
            <a:r>
              <a:rPr lang="en-US" dirty="0"/>
              <a:t>Where a process can produce different data flows given different conditions</a:t>
            </a:r>
          </a:p>
          <a:p>
            <a:r>
              <a:rPr lang="en-US" dirty="0"/>
              <a:t>We show both data flows and use the process description to explain why they are alternatives</a:t>
            </a:r>
          </a:p>
          <a:p>
            <a:r>
              <a:rPr lang="en-US" dirty="0"/>
              <a:t>Tip -- alternative data flows often accompany processes with IF </a:t>
            </a:r>
            <a:r>
              <a:rPr lang="en-US" dirty="0" smtClean="0"/>
              <a:t>statements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51007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Descriptions</a:t>
            </a:r>
          </a:p>
        </p:txBody>
      </p:sp>
      <p:sp>
        <p:nvSpPr>
          <p:cNvPr id="3" name="Content Placeholder 2"/>
          <p:cNvSpPr>
            <a:spLocks noGrp="1"/>
          </p:cNvSpPr>
          <p:nvPr>
            <p:ph sz="quarter" idx="12"/>
          </p:nvPr>
        </p:nvSpPr>
        <p:spPr/>
        <p:txBody>
          <a:bodyPr/>
          <a:lstStyle/>
          <a:p>
            <a:r>
              <a:rPr lang="en-US" dirty="0"/>
              <a:t>Text-based process descriptions provide more information about the process than the </a:t>
            </a:r>
            <a:r>
              <a:rPr lang="en-US" dirty="0" smtClean="0"/>
              <a:t>DFD </a:t>
            </a:r>
            <a:r>
              <a:rPr lang="en-US" dirty="0"/>
              <a:t>alone</a:t>
            </a:r>
          </a:p>
          <a:p>
            <a:r>
              <a:rPr lang="en-US" dirty="0" smtClean="0"/>
              <a:t>CASE </a:t>
            </a:r>
            <a:r>
              <a:rPr lang="en-US" dirty="0"/>
              <a:t>tools enable easy creation of descriptions</a:t>
            </a:r>
          </a:p>
          <a:p>
            <a:r>
              <a:rPr lang="en-US" dirty="0"/>
              <a:t>If the logic underlying the process is quite complex, more detail may be needed in the form of:</a:t>
            </a:r>
          </a:p>
          <a:p>
            <a:pPr lvl="1"/>
            <a:r>
              <a:rPr lang="en-US" dirty="0"/>
              <a:t>Structured English</a:t>
            </a:r>
          </a:p>
          <a:p>
            <a:pPr lvl="1"/>
            <a:r>
              <a:rPr lang="en-US" dirty="0"/>
              <a:t>Decision trees</a:t>
            </a:r>
          </a:p>
          <a:p>
            <a:pPr lvl="1"/>
            <a:r>
              <a:rPr lang="en-US" dirty="0"/>
              <a:t>Decision </a:t>
            </a:r>
            <a:r>
              <a:rPr lang="en-US" dirty="0" smtClean="0"/>
              <a:t>tables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42</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920523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Data Flow Diagrams (1 of 2)</a:t>
            </a:r>
            <a:endParaRPr lang="en-US" dirty="0"/>
          </a:p>
        </p:txBody>
      </p:sp>
      <p:sp>
        <p:nvSpPr>
          <p:cNvPr id="9" name="Content Placeholder 8"/>
          <p:cNvSpPr>
            <a:spLocks noGrp="1"/>
          </p:cNvSpPr>
          <p:nvPr>
            <p:ph sz="quarter" idx="12"/>
          </p:nvPr>
        </p:nvSpPr>
        <p:spPr/>
        <p:txBody>
          <a:bodyPr/>
          <a:lstStyle/>
          <a:p>
            <a:r>
              <a:rPr lang="en-US" dirty="0" smtClean="0"/>
              <a:t>Build the context diagram</a:t>
            </a:r>
          </a:p>
          <a:p>
            <a:pPr lvl="1"/>
            <a:r>
              <a:rPr lang="en-US" dirty="0" smtClean="0"/>
              <a:t>Identify the external entities and the major inflows they supply and the outflows they receive</a:t>
            </a:r>
          </a:p>
          <a:p>
            <a:r>
              <a:rPr lang="en-US" dirty="0" smtClean="0"/>
              <a:t>Identify all major processes encompassed by the Context Diagram</a:t>
            </a:r>
          </a:p>
          <a:p>
            <a:pPr lvl="1"/>
            <a:r>
              <a:rPr lang="en-US" dirty="0" smtClean="0"/>
              <a:t>Each major event / use case is “handled” by a process</a:t>
            </a:r>
          </a:p>
          <a:p>
            <a:r>
              <a:rPr lang="en-US" dirty="0" smtClean="0"/>
              <a:t>Create DFD “fragments” for each event / use case</a:t>
            </a:r>
          </a:p>
          <a:p>
            <a:pPr lvl="1"/>
            <a:r>
              <a:rPr lang="en-US" dirty="0" smtClean="0"/>
              <a:t>Each DFD fragment is a mini-diagram showing the process and the external entities and data stores with which it interacts</a:t>
            </a:r>
            <a:endParaRPr lang="en-IN"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302047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Flow Diagrams </a:t>
            </a:r>
            <a:r>
              <a:rPr lang="en-US" sz="2000" dirty="0" smtClean="0"/>
              <a:t>(2 </a:t>
            </a:r>
            <a:r>
              <a:rPr lang="en-US" sz="2000" dirty="0"/>
              <a:t>of 2)</a:t>
            </a:r>
            <a:endParaRPr lang="en-US" dirty="0"/>
          </a:p>
        </p:txBody>
      </p:sp>
      <p:sp>
        <p:nvSpPr>
          <p:cNvPr id="3" name="Content Placeholder 2"/>
          <p:cNvSpPr>
            <a:spLocks noGrp="1"/>
          </p:cNvSpPr>
          <p:nvPr>
            <p:ph sz="quarter" idx="12"/>
          </p:nvPr>
        </p:nvSpPr>
        <p:spPr/>
        <p:txBody>
          <a:bodyPr/>
          <a:lstStyle/>
          <a:p>
            <a:r>
              <a:rPr lang="en-US" dirty="0"/>
              <a:t>Organize </a:t>
            </a:r>
            <a:r>
              <a:rPr lang="en-US" dirty="0" smtClean="0"/>
              <a:t>DFD </a:t>
            </a:r>
            <a:r>
              <a:rPr lang="en-US" dirty="0"/>
              <a:t>fragments into level 0 diagram</a:t>
            </a:r>
          </a:p>
          <a:p>
            <a:r>
              <a:rPr lang="en-US" dirty="0"/>
              <a:t>Decompose each level 0 process into a level 1 diagram; decompose level 1 processes into level 2 diagrams as needed; etc.</a:t>
            </a:r>
          </a:p>
          <a:p>
            <a:r>
              <a:rPr lang="en-US" dirty="0"/>
              <a:t>Validate </a:t>
            </a:r>
            <a:r>
              <a:rPr lang="en-US" dirty="0" smtClean="0"/>
              <a:t>DFDs </a:t>
            </a:r>
            <a:r>
              <a:rPr lang="en-US" dirty="0"/>
              <a:t>with user to ensure completeness and </a:t>
            </a:r>
            <a:r>
              <a:rPr lang="en-US" dirty="0" smtClean="0"/>
              <a:t>correctness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897877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 Developing </a:t>
            </a:r>
            <a:r>
              <a:rPr lang="en-US" dirty="0" smtClean="0"/>
              <a:t>DFDs </a:t>
            </a:r>
            <a:endParaRPr lang="en-US" dirty="0"/>
          </a:p>
        </p:txBody>
      </p:sp>
      <p:sp>
        <p:nvSpPr>
          <p:cNvPr id="3" name="Content Placeholder 2"/>
          <p:cNvSpPr>
            <a:spLocks noGrp="1"/>
          </p:cNvSpPr>
          <p:nvPr>
            <p:ph sz="quarter" idx="12"/>
          </p:nvPr>
        </p:nvSpPr>
        <p:spPr/>
        <p:txBody>
          <a:bodyPr/>
          <a:lstStyle/>
          <a:p>
            <a:pPr marL="514350" indent="-514350">
              <a:buFont typeface="+mj-lt"/>
              <a:buAutoNum type="arabicPeriod"/>
            </a:pPr>
            <a:r>
              <a:rPr lang="en-US" dirty="0"/>
              <a:t>Creating the </a:t>
            </a:r>
            <a:r>
              <a:rPr lang="en-US" dirty="0" smtClean="0"/>
              <a:t>context diagram</a:t>
            </a:r>
            <a:endParaRPr lang="en-US" dirty="0"/>
          </a:p>
          <a:p>
            <a:pPr marL="514350" indent="-514350">
              <a:buFont typeface="+mj-lt"/>
              <a:buAutoNum type="arabicPeriod"/>
            </a:pPr>
            <a:r>
              <a:rPr lang="en-US" dirty="0"/>
              <a:t>Create a </a:t>
            </a:r>
            <a:r>
              <a:rPr lang="en-US" dirty="0" smtClean="0"/>
              <a:t>DFD </a:t>
            </a:r>
            <a:r>
              <a:rPr lang="en-US" dirty="0"/>
              <a:t>“fragment” based on a use case</a:t>
            </a:r>
          </a:p>
          <a:p>
            <a:pPr marL="514350" indent="-514350">
              <a:buFont typeface="+mj-lt"/>
              <a:buAutoNum type="arabicPeriod"/>
            </a:pPr>
            <a:r>
              <a:rPr lang="en-US" dirty="0"/>
              <a:t>Merge </a:t>
            </a:r>
            <a:r>
              <a:rPr lang="en-US" dirty="0" smtClean="0"/>
              <a:t>DFD </a:t>
            </a:r>
            <a:r>
              <a:rPr lang="en-US" dirty="0"/>
              <a:t>“fragment” diagrams into the Level 0 diagram</a:t>
            </a:r>
          </a:p>
          <a:p>
            <a:pPr marL="514350" indent="-514350">
              <a:buFont typeface="+mj-lt"/>
              <a:buAutoNum type="arabicPeriod"/>
            </a:pPr>
            <a:r>
              <a:rPr lang="en-US" dirty="0"/>
              <a:t>Develop </a:t>
            </a:r>
            <a:r>
              <a:rPr lang="en-US" dirty="0" smtClean="0"/>
              <a:t>level 1 </a:t>
            </a:r>
            <a:r>
              <a:rPr lang="en-US" dirty="0"/>
              <a:t>diagrams for every process on the </a:t>
            </a:r>
            <a:r>
              <a:rPr lang="en-US" dirty="0" smtClean="0"/>
              <a:t>level 0 diagram</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989644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the Context </a:t>
            </a:r>
            <a:r>
              <a:rPr lang="en-US" dirty="0" smtClean="0"/>
              <a:t>Diagram</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7" descr="Data flow diagrams depicting event 2, assign flight request to pilot DFD fragments.">
            <a:extLst>
              <a:ext uri="{FF2B5EF4-FFF2-40B4-BE49-F238E27FC236}">
                <a16:creationId xmlns:a16="http://schemas.microsoft.com/office/drawing/2014/main" xmlns="" id="{79BBABEE-8147-45E6-B01A-BD2046541E9F}"/>
              </a:ext>
            </a:extLst>
          </p:cNvPr>
          <p:cNvPicPr>
            <a:picLocks noGrp="1" noChangeAspect="1"/>
          </p:cNvPicPr>
          <p:nvPr>
            <p:ph sz="quarter" idx="12"/>
          </p:nvPr>
        </p:nvPicPr>
        <p:blipFill>
          <a:blip r:embed="rId2"/>
          <a:stretch>
            <a:fillRect/>
          </a:stretch>
        </p:blipFill>
        <p:spPr>
          <a:xfrm>
            <a:off x="2505145" y="1753929"/>
            <a:ext cx="7181710" cy="4493141"/>
          </a:xfrm>
          <a:prstGeom prst="rect">
            <a:avLst/>
          </a:prstGeom>
        </p:spPr>
      </p:pic>
    </p:spTree>
    <p:extLst>
      <p:ext uri="{BB962C8B-B14F-4D97-AF65-F5344CB8AC3E}">
        <p14:creationId xmlns:p14="http://schemas.microsoft.com/office/powerpoint/2010/main" val="921858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smtClean="0"/>
              <a:t>DFD “Fragment” Based on </a:t>
            </a:r>
            <a:r>
              <a:rPr lang="en-US" dirty="0"/>
              <a:t>a </a:t>
            </a:r>
            <a:r>
              <a:rPr lang="en-US" dirty="0" smtClean="0"/>
              <a:t>Use Case</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8" descr="Data flow diagram depicting Level 2 diagrams for process 2.1 notifying pilots of new flight request. ">
            <a:extLst>
              <a:ext uri="{FF2B5EF4-FFF2-40B4-BE49-F238E27FC236}">
                <a16:creationId xmlns:a16="http://schemas.microsoft.com/office/drawing/2014/main" xmlns="" id="{AE5C1B27-BDA5-4614-A1EF-63FC84FB9AE5}"/>
              </a:ext>
            </a:extLst>
          </p:cNvPr>
          <p:cNvPicPr>
            <a:picLocks noGrp="1" noChangeAspect="1"/>
          </p:cNvPicPr>
          <p:nvPr>
            <p:ph sz="quarter" idx="12"/>
          </p:nvPr>
        </p:nvPicPr>
        <p:blipFill>
          <a:blip r:embed="rId2"/>
          <a:stretch>
            <a:fillRect/>
          </a:stretch>
        </p:blipFill>
        <p:spPr>
          <a:xfrm>
            <a:off x="3251466" y="1752600"/>
            <a:ext cx="5689068" cy="4495800"/>
          </a:xfrm>
          <a:prstGeom prst="rect">
            <a:avLst/>
          </a:prstGeom>
        </p:spPr>
      </p:pic>
    </p:spTree>
    <p:extLst>
      <p:ext uri="{BB962C8B-B14F-4D97-AF65-F5344CB8AC3E}">
        <p14:creationId xmlns:p14="http://schemas.microsoft.com/office/powerpoint/2010/main" val="700113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a:t>
            </a:r>
            <a:r>
              <a:rPr lang="en-US" dirty="0" smtClean="0"/>
              <a:t>DFD “Fragment” Diagrams into </a:t>
            </a:r>
            <a:r>
              <a:rPr lang="en-US" dirty="0"/>
              <a:t>the Level 0 </a:t>
            </a:r>
            <a:r>
              <a:rPr lang="en-US" dirty="0" smtClean="0"/>
              <a:t>Diagram</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7" descr="Data flow diagram depicting Level 2 diagrams for process 2.2 pilot submits bid.">
            <a:extLst>
              <a:ext uri="{FF2B5EF4-FFF2-40B4-BE49-F238E27FC236}">
                <a16:creationId xmlns:a16="http://schemas.microsoft.com/office/drawing/2014/main" xmlns="" id="{EDB6E4E7-B4A7-4636-8DA8-40F757F46E9A}"/>
              </a:ext>
            </a:extLst>
          </p:cNvPr>
          <p:cNvPicPr>
            <a:picLocks noGrp="1" noChangeAspect="1"/>
          </p:cNvPicPr>
          <p:nvPr>
            <p:ph sz="quarter" idx="12"/>
          </p:nvPr>
        </p:nvPicPr>
        <p:blipFill>
          <a:blip r:embed="rId2"/>
          <a:stretch>
            <a:fillRect/>
          </a:stretch>
        </p:blipFill>
        <p:spPr>
          <a:xfrm>
            <a:off x="3048391" y="1752600"/>
            <a:ext cx="6095218" cy="4495800"/>
          </a:xfrm>
          <a:prstGeom prst="rect">
            <a:avLst/>
          </a:prstGeom>
        </p:spPr>
      </p:pic>
    </p:spTree>
    <p:extLst>
      <p:ext uri="{BB962C8B-B14F-4D97-AF65-F5344CB8AC3E}">
        <p14:creationId xmlns:p14="http://schemas.microsoft.com/office/powerpoint/2010/main" val="3105865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 – Process 3: Create Parts Request</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49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8" descr="Data flow diagram depicting Level 2 diagrams for process 2.3 select winning flight bid.">
            <a:extLst>
              <a:ext uri="{FF2B5EF4-FFF2-40B4-BE49-F238E27FC236}">
                <a16:creationId xmlns:a16="http://schemas.microsoft.com/office/drawing/2014/main" xmlns="" id="{9CB218D7-A208-4D0B-914C-54105B0399C9}"/>
              </a:ext>
            </a:extLst>
          </p:cNvPr>
          <p:cNvPicPr>
            <a:picLocks noGrp="1" noChangeAspect="1"/>
          </p:cNvPicPr>
          <p:nvPr>
            <p:ph sz="quarter" idx="12"/>
          </p:nvPr>
        </p:nvPicPr>
        <p:blipFill>
          <a:blip r:embed="rId2"/>
          <a:stretch>
            <a:fillRect/>
          </a:stretch>
        </p:blipFill>
        <p:spPr>
          <a:xfrm>
            <a:off x="3108252" y="1752600"/>
            <a:ext cx="5975495" cy="4495800"/>
          </a:xfrm>
          <a:prstGeom prst="rect">
            <a:avLst/>
          </a:prstGeom>
        </p:spPr>
      </p:pic>
    </p:spTree>
    <p:extLst>
      <p:ext uri="{BB962C8B-B14F-4D97-AF65-F5344CB8AC3E}">
        <p14:creationId xmlns:p14="http://schemas.microsoft.com/office/powerpoint/2010/main" val="348491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Information</a:t>
            </a:r>
            <a:endParaRPr lang="en-US" dirty="0"/>
          </a:p>
        </p:txBody>
      </p:sp>
      <p:sp>
        <p:nvSpPr>
          <p:cNvPr id="3" name="Content Placeholder 2"/>
          <p:cNvSpPr>
            <a:spLocks noGrp="1"/>
          </p:cNvSpPr>
          <p:nvPr>
            <p:ph sz="quarter" idx="12"/>
          </p:nvPr>
        </p:nvSpPr>
        <p:spPr/>
        <p:txBody>
          <a:bodyPr/>
          <a:lstStyle/>
          <a:p>
            <a:pPr marL="291600" indent="-291600">
              <a:buFont typeface="Arial" panose="020B0604020202020204" pitchFamily="34" charset="0"/>
              <a:buChar char="•"/>
            </a:pPr>
            <a:r>
              <a:rPr lang="en-US" smtClean="0">
                <a:solidFill>
                  <a:prstClr val="black"/>
                </a:solidFill>
              </a:rPr>
              <a:t>Each use case has a </a:t>
            </a:r>
            <a:r>
              <a:rPr lang="en-US" i="1" smtClean="0">
                <a:solidFill>
                  <a:schemeClr val="accent2">
                    <a:lumMod val="75000"/>
                  </a:schemeClr>
                </a:solidFill>
              </a:rPr>
              <a:t>name</a:t>
            </a:r>
            <a:r>
              <a:rPr lang="en-US" smtClean="0">
                <a:solidFill>
                  <a:prstClr val="black"/>
                </a:solidFill>
              </a:rPr>
              <a:t> and </a:t>
            </a:r>
            <a:r>
              <a:rPr lang="en-US" i="1" smtClean="0">
                <a:solidFill>
                  <a:schemeClr val="accent2">
                    <a:lumMod val="75000"/>
                  </a:schemeClr>
                </a:solidFill>
              </a:rPr>
              <a:t>number</a:t>
            </a:r>
            <a:r>
              <a:rPr lang="en-US" smtClean="0">
                <a:solidFill>
                  <a:prstClr val="black"/>
                </a:solidFill>
              </a:rPr>
              <a:t>, and brief </a:t>
            </a:r>
            <a:r>
              <a:rPr lang="en-US" i="1" smtClean="0">
                <a:solidFill>
                  <a:schemeClr val="accent2">
                    <a:lumMod val="75000"/>
                  </a:schemeClr>
                </a:solidFill>
              </a:rPr>
              <a:t>description</a:t>
            </a:r>
            <a:r>
              <a:rPr lang="en-US" smtClean="0">
                <a:solidFill>
                  <a:prstClr val="black"/>
                </a:solidFill>
              </a:rPr>
              <a:t>.</a:t>
            </a:r>
          </a:p>
          <a:p>
            <a:pPr marL="291600" indent="-291600">
              <a:buFont typeface="Arial" panose="020B0604020202020204" pitchFamily="34" charset="0"/>
              <a:buChar char="•"/>
            </a:pPr>
            <a:r>
              <a:rPr lang="en-US" smtClean="0">
                <a:solidFill>
                  <a:prstClr val="black"/>
                </a:solidFill>
              </a:rPr>
              <a:t>The </a:t>
            </a:r>
            <a:r>
              <a:rPr lang="en-US" i="1" smtClean="0">
                <a:solidFill>
                  <a:schemeClr val="accent2">
                    <a:lumMod val="75000"/>
                  </a:schemeClr>
                </a:solidFill>
              </a:rPr>
              <a:t>priority</a:t>
            </a:r>
            <a:r>
              <a:rPr lang="en-US" smtClean="0">
                <a:solidFill>
                  <a:prstClr val="black"/>
                </a:solidFill>
              </a:rPr>
              <a:t> may be assigned to indicate the relative significance.</a:t>
            </a:r>
          </a:p>
          <a:p>
            <a:pPr marL="291600" indent="-291600">
              <a:buFont typeface="Arial" panose="020B0604020202020204" pitchFamily="34" charset="0"/>
              <a:buChar char="•"/>
            </a:pPr>
            <a:r>
              <a:rPr lang="en-US" smtClean="0">
                <a:solidFill>
                  <a:prstClr val="black"/>
                </a:solidFill>
              </a:rPr>
              <a:t>The </a:t>
            </a:r>
            <a:r>
              <a:rPr lang="en-US" i="1" smtClean="0">
                <a:solidFill>
                  <a:schemeClr val="accent2">
                    <a:lumMod val="75000"/>
                  </a:schemeClr>
                </a:solidFill>
              </a:rPr>
              <a:t>actor</a:t>
            </a:r>
            <a:r>
              <a:rPr lang="en-US" smtClean="0">
                <a:solidFill>
                  <a:prstClr val="black"/>
                </a:solidFill>
              </a:rPr>
              <a:t> refers to a person, another system, or a hardware device that interacts with the system to achieve a useful goal.</a:t>
            </a:r>
          </a:p>
          <a:p>
            <a:pPr marL="291600" indent="-291600">
              <a:buFont typeface="Arial" panose="020B0604020202020204" pitchFamily="34" charset="0"/>
              <a:buChar char="•"/>
            </a:pPr>
            <a:r>
              <a:rPr lang="en-US" smtClean="0">
                <a:solidFill>
                  <a:prstClr val="black"/>
                </a:solidFill>
              </a:rPr>
              <a:t>The </a:t>
            </a:r>
            <a:r>
              <a:rPr lang="en-US" i="1" smtClean="0">
                <a:solidFill>
                  <a:schemeClr val="accent2">
                    <a:lumMod val="75000"/>
                  </a:schemeClr>
                </a:solidFill>
              </a:rPr>
              <a:t>trigger</a:t>
            </a:r>
            <a:r>
              <a:rPr lang="en-US" smtClean="0">
                <a:solidFill>
                  <a:prstClr val="black"/>
                </a:solidFill>
              </a:rPr>
              <a:t> for the use case – the event that causes the use case to begin.</a:t>
            </a:r>
          </a:p>
          <a:p>
            <a:pPr marL="291600" indent="-291600">
              <a:buFont typeface="Arial" panose="020B0604020202020204" pitchFamily="34" charset="0"/>
              <a:buChar char="•"/>
            </a:pPr>
            <a:r>
              <a:rPr lang="en-US" smtClean="0">
                <a:solidFill>
                  <a:prstClr val="black"/>
                </a:solidFill>
              </a:rPr>
              <a:t>Events triggers can be </a:t>
            </a:r>
            <a:r>
              <a:rPr lang="en-US" i="1" smtClean="0">
                <a:solidFill>
                  <a:schemeClr val="accent2">
                    <a:lumMod val="75000"/>
                  </a:schemeClr>
                </a:solidFill>
              </a:rPr>
              <a:t>external</a:t>
            </a:r>
            <a:r>
              <a:rPr lang="en-US" smtClean="0">
                <a:solidFill>
                  <a:prstClr val="black"/>
                </a:solidFill>
              </a:rPr>
              <a:t> or </a:t>
            </a:r>
            <a:r>
              <a:rPr lang="en-US" i="1" smtClean="0">
                <a:solidFill>
                  <a:schemeClr val="accent2">
                    <a:lumMod val="75000"/>
                  </a:schemeClr>
                </a:solidFill>
              </a:rPr>
              <a:t>temporal</a:t>
            </a:r>
            <a:endParaRPr lang="en-US" dirty="0">
              <a:solidFill>
                <a:prstClr val="black"/>
              </a:solidFill>
            </a:endParaRP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45029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 – Process 4: Record Receipt of Components</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50</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7" descr="Data flow diagram depicting Process 1 - check out process - with four subprocesses leading to automated clearing house.">
            <a:extLst>
              <a:ext uri="{FF2B5EF4-FFF2-40B4-BE49-F238E27FC236}">
                <a16:creationId xmlns:a16="http://schemas.microsoft.com/office/drawing/2014/main" xmlns="" id="{C38D85B1-CA85-47E0-8873-B43EDB9D75BE}"/>
              </a:ext>
            </a:extLst>
          </p:cNvPr>
          <p:cNvPicPr>
            <a:picLocks noGrp="1" noChangeAspect="1"/>
          </p:cNvPicPr>
          <p:nvPr>
            <p:ph sz="quarter" idx="12"/>
          </p:nvPr>
        </p:nvPicPr>
        <p:blipFill>
          <a:blip r:embed="rId2"/>
          <a:stretch>
            <a:fillRect/>
          </a:stretch>
        </p:blipFill>
        <p:spPr>
          <a:xfrm>
            <a:off x="2926516" y="1752600"/>
            <a:ext cx="6338968" cy="4495800"/>
          </a:xfrm>
          <a:prstGeom prst="rect">
            <a:avLst/>
          </a:prstGeom>
        </p:spPr>
      </p:pic>
    </p:spTree>
    <p:extLst>
      <p:ext uri="{BB962C8B-B14F-4D97-AF65-F5344CB8AC3E}">
        <p14:creationId xmlns:p14="http://schemas.microsoft.com/office/powerpoint/2010/main" val="1182300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 – Process 5: Finalize Parts Request</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8" descr="Data flow diagram depicting a client services company inventory management system level 1 DFD.">
            <a:extLst>
              <a:ext uri="{FF2B5EF4-FFF2-40B4-BE49-F238E27FC236}">
                <a16:creationId xmlns:a16="http://schemas.microsoft.com/office/drawing/2014/main" xmlns="" id="{99691C09-EFF3-4FD0-85CB-7F21E3818F9F}"/>
              </a:ext>
            </a:extLst>
          </p:cNvPr>
          <p:cNvPicPr>
            <a:picLocks noGrp="1" noChangeAspect="1"/>
          </p:cNvPicPr>
          <p:nvPr>
            <p:ph sz="quarter" idx="12"/>
          </p:nvPr>
        </p:nvPicPr>
        <p:blipFill>
          <a:blip r:embed="rId2"/>
          <a:stretch>
            <a:fillRect/>
          </a:stretch>
        </p:blipFill>
        <p:spPr>
          <a:xfrm>
            <a:off x="2206415" y="1802701"/>
            <a:ext cx="7779170" cy="4395597"/>
          </a:xfrm>
          <a:prstGeom prst="rect">
            <a:avLst/>
          </a:prstGeom>
        </p:spPr>
      </p:pic>
    </p:spTree>
    <p:extLst>
      <p:ext uri="{BB962C8B-B14F-4D97-AF65-F5344CB8AC3E}">
        <p14:creationId xmlns:p14="http://schemas.microsoft.com/office/powerpoint/2010/main" val="2386787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the Data Flow Diagrams </a:t>
            </a:r>
            <a:r>
              <a:rPr lang="en-US" sz="2000" dirty="0"/>
              <a:t>(1 of 2)</a:t>
            </a:r>
            <a:endParaRPr lang="en-US" dirty="0"/>
          </a:p>
        </p:txBody>
      </p:sp>
      <p:graphicFrame>
        <p:nvGraphicFramePr>
          <p:cNvPr id="8" name="Content Placeholder 7" descr="Table is accessible to screen readers.">
            <a:extLst>
              <a:ext uri="{FF2B5EF4-FFF2-40B4-BE49-F238E27FC236}">
                <a16:creationId xmlns:a16="http://schemas.microsoft.com/office/drawing/2014/main" xmlns="" id="{9834D4BF-3183-47F0-B979-5FD42FC23078}"/>
              </a:ext>
            </a:extLst>
          </p:cNvPr>
          <p:cNvGraphicFramePr>
            <a:graphicFrameLocks noGrp="1"/>
          </p:cNvGraphicFramePr>
          <p:nvPr>
            <p:ph sz="quarter" idx="12"/>
            <p:extLst/>
          </p:nvPr>
        </p:nvGraphicFramePr>
        <p:xfrm>
          <a:off x="406400" y="1752600"/>
          <a:ext cx="11379200" cy="3383280"/>
        </p:xfrm>
        <a:graphic>
          <a:graphicData uri="http://schemas.openxmlformats.org/drawingml/2006/table">
            <a:tbl>
              <a:tblPr firstRow="1" bandRow="1"/>
              <a:tblGrid>
                <a:gridCol w="1627949">
                  <a:extLst>
                    <a:ext uri="{9D8B030D-6E8A-4147-A177-3AD203B41FA5}">
                      <a16:colId xmlns:a16="http://schemas.microsoft.com/office/drawing/2014/main" xmlns="" val="1731437074"/>
                    </a:ext>
                  </a:extLst>
                </a:gridCol>
                <a:gridCol w="9751251">
                  <a:extLst>
                    <a:ext uri="{9D8B030D-6E8A-4147-A177-3AD203B41FA5}">
                      <a16:colId xmlns:a16="http://schemas.microsoft.com/office/drawing/2014/main" xmlns="" val="2676282030"/>
                    </a:ext>
                  </a:extLst>
                </a:gridCol>
              </a:tblGrid>
              <a:tr h="183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Within D</a:t>
                      </a:r>
                      <a:r>
                        <a:rPr lang="en-IN" sz="100" b="1" dirty="0"/>
                        <a:t> </a:t>
                      </a:r>
                      <a:r>
                        <a:rPr lang="en-IN" sz="1200" b="1" dirty="0"/>
                        <a:t>F</a:t>
                      </a:r>
                      <a:r>
                        <a:rPr lang="en-IN" sz="100" b="1" dirty="0"/>
                        <a:t> </a:t>
                      </a:r>
                      <a:r>
                        <a:rPr lang="en-IN" sz="1200" b="1" dirty="0"/>
                        <a:t>D</a:t>
                      </a:r>
                    </a:p>
                  </a:txBody>
                  <a:tcPr marL="122834" marR="122834"/>
                </a:tc>
                <a:tc>
                  <a:txBody>
                    <a:bodyPr/>
                    <a:lstStyle/>
                    <a:p>
                      <a:endParaRPr lang="en-IN" sz="1200" dirty="0"/>
                    </a:p>
                  </a:txBody>
                  <a:tcPr marL="122834" marR="122834"/>
                </a:tc>
                <a:extLst>
                  <a:ext uri="{0D108BD9-81ED-4DB2-BD59-A6C34878D82A}">
                    <a16:rowId xmlns:a16="http://schemas.microsoft.com/office/drawing/2014/main" xmlns="" val="2056820377"/>
                  </a:ext>
                </a:extLst>
              </a:tr>
              <a:tr h="702589">
                <a:tc>
                  <a:txBody>
                    <a:bodyPr/>
                    <a:lstStyle/>
                    <a:p>
                      <a:r>
                        <a:rPr lang="en-IN" sz="1200" b="0" i="0" u="none" strike="noStrike" kern="1200" baseline="0" dirty="0">
                          <a:solidFill>
                            <a:schemeClr val="tx1"/>
                          </a:solidFill>
                          <a:latin typeface="+mn-lt"/>
                          <a:ea typeface="+mn-ea"/>
                          <a:cs typeface="+mn-cs"/>
                        </a:rPr>
                        <a:t>Process</a:t>
                      </a:r>
                      <a:endParaRPr lang="en-IN" sz="1200" dirty="0"/>
                    </a:p>
                  </a:txBody>
                  <a:tcPr marL="122834" marR="122834"/>
                </a:tc>
                <a:tc>
                  <a:txBody>
                    <a:bodyPr/>
                    <a:lstStyle/>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process has a unique name that is an action-oriented verb phrase, a number, and a description.</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process has at least one input data flow.</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process has at least one output data flow.</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Output data flows usually have different names than input data flows because the process changes the input into a different output in some way.</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There are between three and seven processes per D</a:t>
                      </a:r>
                      <a:r>
                        <a:rPr lang="en-IN" sz="100" b="0" i="0" u="none" strike="noStrike" kern="1200" baseline="0" dirty="0">
                          <a:solidFill>
                            <a:schemeClr val="tx1"/>
                          </a:solidFill>
                          <a:latin typeface="+mn-lt"/>
                          <a:ea typeface="+mn-ea"/>
                          <a:cs typeface="+mn-cs"/>
                        </a:rPr>
                        <a:t> </a:t>
                      </a:r>
                      <a:r>
                        <a:rPr lang="en-IN" sz="12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200" b="0" i="0" u="none" strike="noStrike" kern="1200" baseline="0" dirty="0">
                          <a:solidFill>
                            <a:schemeClr val="tx1"/>
                          </a:solidFill>
                          <a:latin typeface="+mn-lt"/>
                          <a:ea typeface="+mn-ea"/>
                          <a:cs typeface="+mn-cs"/>
                        </a:rPr>
                        <a:t>D.</a:t>
                      </a:r>
                      <a:endParaRPr lang="en-IN" sz="1200" dirty="0"/>
                    </a:p>
                  </a:txBody>
                  <a:tcPr marL="122834" marR="122834"/>
                </a:tc>
                <a:extLst>
                  <a:ext uri="{0D108BD9-81ED-4DB2-BD59-A6C34878D82A}">
                    <a16:rowId xmlns:a16="http://schemas.microsoft.com/office/drawing/2014/main" xmlns="" val="2248777901"/>
                  </a:ext>
                </a:extLst>
              </a:tr>
              <a:tr h="486408">
                <a:tc>
                  <a:txBody>
                    <a:bodyPr/>
                    <a:lstStyle/>
                    <a:p>
                      <a:r>
                        <a:rPr lang="en-IN" sz="1200" b="0" i="0" u="none" strike="noStrike" kern="1200" baseline="0" dirty="0">
                          <a:solidFill>
                            <a:schemeClr val="tx1"/>
                          </a:solidFill>
                          <a:latin typeface="+mn-lt"/>
                          <a:ea typeface="+mn-ea"/>
                          <a:cs typeface="+mn-cs"/>
                        </a:rPr>
                        <a:t>Data Flow</a:t>
                      </a:r>
                      <a:endParaRPr lang="en-IN" sz="1200" dirty="0"/>
                    </a:p>
                  </a:txBody>
                  <a:tcPr marL="122834" marR="122834"/>
                </a:tc>
                <a:tc>
                  <a:txBody>
                    <a:bodyPr/>
                    <a:lstStyle/>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data flow has a unique name that is a noun, and a description.</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data flow connects to at least one process.</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Data flows only in one direction (no two-headed arrows).</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A minimum number of data flow lines cross.</a:t>
                      </a:r>
                      <a:endParaRPr lang="en-IN" sz="1200" dirty="0"/>
                    </a:p>
                  </a:txBody>
                  <a:tcPr marL="122834" marR="122834"/>
                </a:tc>
                <a:extLst>
                  <a:ext uri="{0D108BD9-81ED-4DB2-BD59-A6C34878D82A}">
                    <a16:rowId xmlns:a16="http://schemas.microsoft.com/office/drawing/2014/main" xmlns="" val="3430647183"/>
                  </a:ext>
                </a:extLst>
              </a:tr>
              <a:tr h="594498">
                <a:tc>
                  <a:txBody>
                    <a:bodyPr/>
                    <a:lstStyle/>
                    <a:p>
                      <a:r>
                        <a:rPr lang="en-IN" sz="1200" b="0" i="0" u="none" strike="noStrike" kern="1200" baseline="0" dirty="0">
                          <a:solidFill>
                            <a:schemeClr val="tx1"/>
                          </a:solidFill>
                          <a:latin typeface="+mn-lt"/>
                          <a:ea typeface="+mn-ea"/>
                          <a:cs typeface="+mn-cs"/>
                        </a:rPr>
                        <a:t>Data Store</a:t>
                      </a:r>
                      <a:endParaRPr lang="en-IN" sz="1200" dirty="0"/>
                    </a:p>
                  </a:txBody>
                  <a:tcPr marL="122834" marR="122834"/>
                </a:tc>
                <a:tc>
                  <a:txBody>
                    <a:bodyPr/>
                    <a:lstStyle/>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data store has a unique name that is a noun, and a description.</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data store has at least one input data flow (which means to add new data or change existing data in the data store) on some page of the process model.</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data store has at least one output data flow (which means to read data from the data store) on some page of the process model.</a:t>
                      </a:r>
                      <a:endParaRPr lang="en-IN" sz="1200" dirty="0"/>
                    </a:p>
                  </a:txBody>
                  <a:tcPr marL="122834" marR="122834"/>
                </a:tc>
                <a:extLst>
                  <a:ext uri="{0D108BD9-81ED-4DB2-BD59-A6C34878D82A}">
                    <a16:rowId xmlns:a16="http://schemas.microsoft.com/office/drawing/2014/main" xmlns="" val="2433990049"/>
                  </a:ext>
                </a:extLst>
              </a:tr>
              <a:tr h="270226">
                <a:tc>
                  <a:txBody>
                    <a:bodyPr/>
                    <a:lstStyle/>
                    <a:p>
                      <a:r>
                        <a:rPr lang="en-IN" sz="1200" b="0" i="0" u="none" strike="noStrike" kern="1200" baseline="0" dirty="0">
                          <a:solidFill>
                            <a:schemeClr val="tx1"/>
                          </a:solidFill>
                          <a:latin typeface="+mn-lt"/>
                          <a:ea typeface="+mn-ea"/>
                          <a:cs typeface="+mn-cs"/>
                        </a:rPr>
                        <a:t>External Entity</a:t>
                      </a:r>
                      <a:endParaRPr lang="en-IN" sz="1200" dirty="0"/>
                    </a:p>
                  </a:txBody>
                  <a:tcPr marL="122834" marR="122834"/>
                </a:tc>
                <a:tc>
                  <a:txBody>
                    <a:bodyPr/>
                    <a:lstStyle/>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external entity has a unique name that is a noun, and a description.</a:t>
                      </a:r>
                    </a:p>
                    <a:p>
                      <a:pPr marL="182563" indent="-182563">
                        <a:buFont typeface="Arial" panose="020B0604020202020204" pitchFamily="34" charset="0"/>
                        <a:buChar char="•"/>
                      </a:pPr>
                      <a:r>
                        <a:rPr lang="en-IN" sz="1200" b="0" i="0" u="none" strike="noStrike" kern="1200" baseline="0" dirty="0">
                          <a:solidFill>
                            <a:schemeClr val="tx1"/>
                          </a:solidFill>
                          <a:latin typeface="+mn-lt"/>
                          <a:ea typeface="+mn-ea"/>
                          <a:cs typeface="+mn-cs"/>
                        </a:rPr>
                        <a:t>Every external entity has at least one input or output data flow.</a:t>
                      </a:r>
                      <a:endParaRPr lang="en-IN" sz="1200" dirty="0"/>
                    </a:p>
                  </a:txBody>
                  <a:tcPr marL="122834" marR="122834"/>
                </a:tc>
                <a:extLst>
                  <a:ext uri="{0D108BD9-81ED-4DB2-BD59-A6C34878D82A}">
                    <a16:rowId xmlns:a16="http://schemas.microsoft.com/office/drawing/2014/main" xmlns="" val="2095082544"/>
                  </a:ext>
                </a:extLst>
              </a:tr>
            </a:tbl>
          </a:graphicData>
        </a:graphic>
      </p:graphicFrame>
      <p:sp>
        <p:nvSpPr>
          <p:cNvPr id="4" name="Slide Number Placeholder 3"/>
          <p:cNvSpPr>
            <a:spLocks noGrp="1"/>
          </p:cNvSpPr>
          <p:nvPr>
            <p:ph type="sldNum" sz="quarter" idx="11"/>
          </p:nvPr>
        </p:nvSpPr>
        <p:spPr/>
        <p:txBody>
          <a:bodyPr/>
          <a:lstStyle/>
          <a:p>
            <a:r>
              <a:rPr lang="en-US" dirty="0" smtClean="0"/>
              <a:t>4-</a:t>
            </a:r>
            <a:fld id="{D06C706D-0964-7842-B7B8-C5D733700528}" type="slidenum">
              <a:rPr lang="en-US" smtClean="0"/>
              <a:pPr/>
              <a:t>52</a:t>
            </a:fld>
            <a:endParaRPr lang="en-US" dirty="0"/>
          </a:p>
        </p:txBody>
      </p:sp>
      <p:sp>
        <p:nvSpPr>
          <p:cNvPr id="5" name="Footer Placeholder 4"/>
          <p:cNvSpPr>
            <a:spLocks noGrp="1"/>
          </p:cNvSpPr>
          <p:nvPr>
            <p:ph type="ftr" sz="quarter" idx="10"/>
          </p:nvPr>
        </p:nvSpPr>
        <p:spPr/>
        <p:txBody>
          <a:bodyPr/>
          <a:lstStyle/>
          <a:p>
            <a:r>
              <a:rPr lang="en-US" dirty="0" smtClean="0"/>
              <a:t>Copyright ©2021 John Wiley &amp; Sons, Inc. </a:t>
            </a:r>
            <a:endParaRPr lang="en-US" dirty="0"/>
          </a:p>
        </p:txBody>
      </p:sp>
    </p:spTree>
    <p:extLst>
      <p:ext uri="{BB962C8B-B14F-4D97-AF65-F5344CB8AC3E}">
        <p14:creationId xmlns:p14="http://schemas.microsoft.com/office/powerpoint/2010/main" val="2212742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the Data Flow Diagrams </a:t>
            </a:r>
            <a:r>
              <a:rPr lang="en-US" sz="2000" dirty="0" smtClean="0"/>
              <a:t>(2 of 2)</a:t>
            </a:r>
            <a:endParaRPr lang="en-US" sz="2000" dirty="0"/>
          </a:p>
        </p:txBody>
      </p:sp>
      <p:graphicFrame>
        <p:nvGraphicFramePr>
          <p:cNvPr id="8" name="Content Placeholder 7" descr="Table is accessible to screen readers.">
            <a:extLst>
              <a:ext uri="{FF2B5EF4-FFF2-40B4-BE49-F238E27FC236}">
                <a16:creationId xmlns:a16="http://schemas.microsoft.com/office/drawing/2014/main" xmlns="" id="{9834D4BF-3183-47F0-B979-5FD42FC23078}"/>
              </a:ext>
            </a:extLst>
          </p:cNvPr>
          <p:cNvGraphicFramePr>
            <a:graphicFrameLocks noGrp="1"/>
          </p:cNvGraphicFramePr>
          <p:nvPr>
            <p:ph sz="quarter" idx="12"/>
            <p:extLst/>
          </p:nvPr>
        </p:nvGraphicFramePr>
        <p:xfrm>
          <a:off x="406400" y="1752600"/>
          <a:ext cx="11378023" cy="3569688"/>
        </p:xfrm>
        <a:graphic>
          <a:graphicData uri="http://schemas.openxmlformats.org/drawingml/2006/table">
            <a:tbl>
              <a:tblPr firstRow="1" bandRow="1"/>
              <a:tblGrid>
                <a:gridCol w="3514749">
                  <a:extLst>
                    <a:ext uri="{9D8B030D-6E8A-4147-A177-3AD203B41FA5}">
                      <a16:colId xmlns:a16="http://schemas.microsoft.com/office/drawing/2014/main" xmlns="" val="1731437074"/>
                    </a:ext>
                  </a:extLst>
                </a:gridCol>
                <a:gridCol w="7863274">
                  <a:extLst>
                    <a:ext uri="{9D8B030D-6E8A-4147-A177-3AD203B41FA5}">
                      <a16:colId xmlns:a16="http://schemas.microsoft.com/office/drawing/2014/main" xmlns="" val="2676282030"/>
                    </a:ext>
                  </a:extLst>
                </a:gridCol>
              </a:tblGrid>
              <a:tr h="231445">
                <a:tc>
                  <a:txBody>
                    <a:bodyPr/>
                    <a:lstStyle/>
                    <a:p>
                      <a:pPr marL="0" marR="0" lvl="0" indent="84138" algn="l" defTabSz="914400" rtl="0" eaLnBrk="1" fontAlgn="auto" latinLnBrk="0" hangingPunct="1">
                        <a:lnSpc>
                          <a:spcPct val="100000"/>
                        </a:lnSpc>
                        <a:spcBef>
                          <a:spcPts val="0"/>
                        </a:spcBef>
                        <a:spcAft>
                          <a:spcPts val="0"/>
                        </a:spcAft>
                        <a:buClrTx/>
                        <a:buSzTx/>
                        <a:buFontTx/>
                        <a:buNone/>
                        <a:tabLst/>
                        <a:defRPr/>
                      </a:pPr>
                      <a:r>
                        <a:rPr lang="en-IN" sz="1600" b="1" dirty="0"/>
                        <a:t>Across D</a:t>
                      </a:r>
                      <a:r>
                        <a:rPr lang="en-IN" sz="100" b="1" dirty="0"/>
                        <a:t> </a:t>
                      </a:r>
                      <a:r>
                        <a:rPr lang="en-IN" sz="1600" b="1" dirty="0"/>
                        <a:t>F</a:t>
                      </a:r>
                      <a:r>
                        <a:rPr lang="en-IN" sz="100" b="1" dirty="0"/>
                        <a:t> </a:t>
                      </a:r>
                      <a:r>
                        <a:rPr lang="en-IN" sz="1600" b="1" dirty="0"/>
                        <a:t>Ds</a:t>
                      </a:r>
                    </a:p>
                  </a:txBody>
                  <a:tcPr marL="21938" marR="21938"/>
                </a:tc>
                <a:tc>
                  <a:txBody>
                    <a:bodyPr/>
                    <a:lstStyle/>
                    <a:p>
                      <a:endParaRPr lang="en-IN" sz="1600" dirty="0"/>
                    </a:p>
                  </a:txBody>
                  <a:tcPr marL="21938" marR="21938"/>
                </a:tc>
                <a:extLst>
                  <a:ext uri="{0D108BD9-81ED-4DB2-BD59-A6C34878D82A}">
                    <a16:rowId xmlns:a16="http://schemas.microsoft.com/office/drawing/2014/main" xmlns="" val="1638090821"/>
                  </a:ext>
                </a:extLst>
              </a:tr>
              <a:tr h="231445">
                <a:tc>
                  <a:txBody>
                    <a:bodyPr/>
                    <a:lstStyle/>
                    <a:p>
                      <a:pPr marL="0" indent="84138"/>
                      <a:r>
                        <a:rPr lang="en-IN" sz="1600" b="0" i="0" u="none" strike="noStrike" kern="1200" baseline="0" dirty="0">
                          <a:solidFill>
                            <a:schemeClr val="tx1"/>
                          </a:solidFill>
                          <a:latin typeface="+mn-lt"/>
                          <a:ea typeface="+mn-ea"/>
                          <a:cs typeface="+mn-cs"/>
                        </a:rPr>
                        <a:t>Context diagram</a:t>
                      </a:r>
                      <a:endParaRPr lang="en-IN" sz="1600" dirty="0"/>
                    </a:p>
                  </a:txBody>
                  <a:tcPr marL="21938" marR="21938"/>
                </a:tc>
                <a:tc>
                  <a:txBody>
                    <a:bodyPr/>
                    <a:lstStyle/>
                    <a:p>
                      <a:pPr marL="355600" indent="-263525">
                        <a:buFont typeface="Arial" panose="020B0604020202020204" pitchFamily="34" charset="0"/>
                        <a:buChar char="•"/>
                      </a:pPr>
                      <a:r>
                        <a:rPr lang="en-IN" sz="1600" b="0" i="0" u="none" strike="noStrike" kern="1200" baseline="0" dirty="0">
                          <a:solidFill>
                            <a:schemeClr val="tx1"/>
                          </a:solidFill>
                          <a:latin typeface="+mn-lt"/>
                          <a:ea typeface="+mn-ea"/>
                          <a:cs typeface="+mn-cs"/>
                        </a:rPr>
                        <a:t>Every set of D</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Ds must have one context diagram.</a:t>
                      </a:r>
                      <a:endParaRPr lang="en-IN" sz="1600" dirty="0"/>
                    </a:p>
                  </a:txBody>
                  <a:tcPr marL="21938" marR="21938"/>
                </a:tc>
                <a:extLst>
                  <a:ext uri="{0D108BD9-81ED-4DB2-BD59-A6C34878D82A}">
                    <a16:rowId xmlns:a16="http://schemas.microsoft.com/office/drawing/2014/main" xmlns="" val="2248777901"/>
                  </a:ext>
                </a:extLst>
              </a:tr>
              <a:tr h="231445">
                <a:tc>
                  <a:txBody>
                    <a:bodyPr/>
                    <a:lstStyle/>
                    <a:p>
                      <a:pPr marL="0" indent="84138"/>
                      <a:r>
                        <a:rPr lang="en-IN" sz="1600" b="0" i="0" u="none" strike="noStrike" kern="1200" baseline="0" dirty="0">
                          <a:solidFill>
                            <a:schemeClr val="tx1"/>
                          </a:solidFill>
                          <a:latin typeface="+mn-lt"/>
                          <a:ea typeface="+mn-ea"/>
                          <a:cs typeface="+mn-cs"/>
                        </a:rPr>
                        <a:t>Viewpoint</a:t>
                      </a:r>
                      <a:endParaRPr lang="en-IN" sz="1600" dirty="0"/>
                    </a:p>
                  </a:txBody>
                  <a:tcPr marL="21938" marR="21938"/>
                </a:tc>
                <a:tc>
                  <a:txBody>
                    <a:bodyPr/>
                    <a:lstStyle/>
                    <a:p>
                      <a:pPr marL="355600" indent="-263525">
                        <a:buFont typeface="Arial" panose="020B0604020202020204" pitchFamily="34" charset="0"/>
                        <a:buChar char="•"/>
                      </a:pPr>
                      <a:r>
                        <a:rPr lang="en-IN" sz="1600" b="0" i="0" u="none" strike="noStrike" kern="1200" baseline="0" dirty="0">
                          <a:solidFill>
                            <a:schemeClr val="tx1"/>
                          </a:solidFill>
                          <a:latin typeface="+mn-lt"/>
                          <a:ea typeface="+mn-ea"/>
                          <a:cs typeface="+mn-cs"/>
                        </a:rPr>
                        <a:t>There is a consistent viewpoint for the entire set of D</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Ds.</a:t>
                      </a:r>
                      <a:endParaRPr lang="en-IN" sz="1600" dirty="0"/>
                    </a:p>
                  </a:txBody>
                  <a:tcPr marL="21938" marR="21938"/>
                </a:tc>
                <a:extLst>
                  <a:ext uri="{0D108BD9-81ED-4DB2-BD59-A6C34878D82A}">
                    <a16:rowId xmlns:a16="http://schemas.microsoft.com/office/drawing/2014/main" xmlns="" val="3430647183"/>
                  </a:ext>
                </a:extLst>
              </a:tr>
              <a:tr h="399768">
                <a:tc>
                  <a:txBody>
                    <a:bodyPr/>
                    <a:lstStyle/>
                    <a:p>
                      <a:pPr marL="0" indent="84138"/>
                      <a:r>
                        <a:rPr lang="en-IN" sz="1600" b="0" i="0" u="none" strike="noStrike" kern="1200" baseline="0" dirty="0">
                          <a:solidFill>
                            <a:schemeClr val="tx1"/>
                          </a:solidFill>
                          <a:latin typeface="+mn-lt"/>
                          <a:ea typeface="+mn-ea"/>
                          <a:cs typeface="+mn-cs"/>
                        </a:rPr>
                        <a:t>Decomposition</a:t>
                      </a:r>
                      <a:endParaRPr lang="en-IN" sz="1600" dirty="0"/>
                    </a:p>
                  </a:txBody>
                  <a:tcPr marL="21938" marR="21938"/>
                </a:tc>
                <a:tc>
                  <a:txBody>
                    <a:bodyPr/>
                    <a:lstStyle/>
                    <a:p>
                      <a:pPr marL="355600" indent="-263525">
                        <a:buFont typeface="Arial" panose="020B0604020202020204" pitchFamily="34" charset="0"/>
                        <a:buChar char="•"/>
                      </a:pPr>
                      <a:r>
                        <a:rPr lang="en-IN" sz="1600" b="0" i="0" u="none" strike="noStrike" kern="1200" baseline="0" dirty="0">
                          <a:solidFill>
                            <a:schemeClr val="tx1"/>
                          </a:solidFill>
                          <a:latin typeface="+mn-lt"/>
                          <a:ea typeface="+mn-ea"/>
                          <a:cs typeface="+mn-cs"/>
                        </a:rPr>
                        <a:t>Every process is wholly and completely described by the processes on its children D</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Ds.</a:t>
                      </a:r>
                      <a:endParaRPr lang="en-IN" sz="1600" dirty="0"/>
                    </a:p>
                  </a:txBody>
                  <a:tcPr marL="21938" marR="21938"/>
                </a:tc>
                <a:extLst>
                  <a:ext uri="{0D108BD9-81ED-4DB2-BD59-A6C34878D82A}">
                    <a16:rowId xmlns:a16="http://schemas.microsoft.com/office/drawing/2014/main" xmlns="" val="2433990049"/>
                  </a:ext>
                </a:extLst>
              </a:tr>
              <a:tr h="399768">
                <a:tc>
                  <a:txBody>
                    <a:bodyPr/>
                    <a:lstStyle/>
                    <a:p>
                      <a:pPr marL="0" indent="84138"/>
                      <a:r>
                        <a:rPr lang="en-IN" sz="1600" b="0" i="0" u="none" strike="noStrike" kern="1200" baseline="0" dirty="0">
                          <a:solidFill>
                            <a:schemeClr val="tx1"/>
                          </a:solidFill>
                          <a:latin typeface="+mn-lt"/>
                          <a:ea typeface="+mn-ea"/>
                          <a:cs typeface="+mn-cs"/>
                        </a:rPr>
                        <a:t>Balance</a:t>
                      </a:r>
                      <a:endParaRPr lang="en-IN" sz="1600" dirty="0"/>
                    </a:p>
                  </a:txBody>
                  <a:tcPr marL="21938" marR="21938"/>
                </a:tc>
                <a:tc>
                  <a:txBody>
                    <a:bodyPr/>
                    <a:lstStyle/>
                    <a:p>
                      <a:pPr marL="355600" indent="-263525">
                        <a:buFont typeface="Arial" panose="020B0604020202020204" pitchFamily="34" charset="0"/>
                        <a:buChar char="•"/>
                      </a:pPr>
                      <a:r>
                        <a:rPr lang="en-IN" sz="1600" b="0" i="0" u="none" strike="noStrike" kern="1200" baseline="0" dirty="0">
                          <a:solidFill>
                            <a:schemeClr val="tx1"/>
                          </a:solidFill>
                          <a:latin typeface="+mn-lt"/>
                          <a:ea typeface="+mn-ea"/>
                          <a:cs typeface="+mn-cs"/>
                        </a:rPr>
                        <a:t>Every data flow, data store, and external entity on a higher level D</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D is shown on the lower-level D</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D that decomposes it.</a:t>
                      </a:r>
                      <a:endParaRPr lang="en-IN" sz="1600" dirty="0"/>
                    </a:p>
                  </a:txBody>
                  <a:tcPr marL="21938" marR="21938"/>
                </a:tc>
                <a:extLst>
                  <a:ext uri="{0D108BD9-81ED-4DB2-BD59-A6C34878D82A}">
                    <a16:rowId xmlns:a16="http://schemas.microsoft.com/office/drawing/2014/main" xmlns="" val="2095082544"/>
                  </a:ext>
                </a:extLst>
              </a:tr>
              <a:tr h="231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t>Semantics</a:t>
                      </a:r>
                    </a:p>
                  </a:txBody>
                  <a:tcPr marL="126827" marR="126827"/>
                </a:tc>
                <a:tc>
                  <a:txBody>
                    <a:bodyPr/>
                    <a:lstStyle/>
                    <a:p>
                      <a:pPr marL="285750" indent="-285750">
                        <a:buFont typeface="Arial" panose="020B0604020202020204" pitchFamily="34" charset="0"/>
                        <a:buChar char="•"/>
                      </a:pPr>
                      <a:endParaRPr lang="en-IN" sz="1600" dirty="0"/>
                    </a:p>
                  </a:txBody>
                  <a:tcPr marL="126827" marR="126827"/>
                </a:tc>
                <a:extLst>
                  <a:ext uri="{0D108BD9-81ED-4DB2-BD59-A6C34878D82A}">
                    <a16:rowId xmlns:a16="http://schemas.microsoft.com/office/drawing/2014/main" xmlns="" val="1499787920"/>
                  </a:ext>
                </a:extLst>
              </a:tr>
              <a:tr h="399768">
                <a:tc>
                  <a:txBody>
                    <a:bodyPr/>
                    <a:lstStyle/>
                    <a:p>
                      <a:r>
                        <a:rPr lang="en-IN" sz="1600" b="0" i="0" u="none" strike="noStrike" kern="1200" baseline="0" dirty="0">
                          <a:solidFill>
                            <a:schemeClr val="tx1"/>
                          </a:solidFill>
                          <a:latin typeface="+mn-lt"/>
                          <a:ea typeface="+mn-ea"/>
                          <a:cs typeface="+mn-cs"/>
                        </a:rPr>
                        <a:t>Appropriate Representation</a:t>
                      </a:r>
                      <a:endParaRPr lang="en-IN" sz="1600" dirty="0"/>
                    </a:p>
                  </a:txBody>
                  <a:tcPr marL="126827" marR="126827"/>
                </a:tc>
                <a:tc>
                  <a:txBody>
                    <a:bodyPr/>
                    <a:lstStyle/>
                    <a:p>
                      <a:pPr marL="291600" indent="-291600">
                        <a:buFont typeface="Arial" panose="020B0604020202020204" pitchFamily="34" charset="0"/>
                        <a:buChar char="•"/>
                        <a:tabLst>
                          <a:tab pos="92075" algn="l"/>
                        </a:tabLst>
                      </a:pPr>
                      <a:r>
                        <a:rPr lang="en-IN" sz="1600" b="0" i="0" u="none" strike="noStrike" kern="1200" baseline="0" dirty="0">
                          <a:solidFill>
                            <a:schemeClr val="tx1"/>
                          </a:solidFill>
                          <a:latin typeface="+mn-lt"/>
                          <a:ea typeface="+mn-ea"/>
                          <a:cs typeface="+mn-cs"/>
                        </a:rPr>
                        <a:t>User validation</a:t>
                      </a:r>
                    </a:p>
                    <a:p>
                      <a:pPr marL="291600" indent="-291600">
                        <a:buFont typeface="Arial" panose="020B0604020202020204" pitchFamily="34" charset="0"/>
                        <a:buChar char="•"/>
                      </a:pPr>
                      <a:r>
                        <a:rPr lang="en-IN" sz="1600" b="0" i="0" u="none" strike="noStrike" kern="1200" baseline="0" dirty="0">
                          <a:solidFill>
                            <a:schemeClr val="tx1"/>
                          </a:solidFill>
                          <a:latin typeface="+mn-lt"/>
                          <a:ea typeface="+mn-ea"/>
                          <a:cs typeface="+mn-cs"/>
                        </a:rPr>
                        <a:t>Role-play processes</a:t>
                      </a:r>
                      <a:endParaRPr lang="en-IN" sz="1600" dirty="0"/>
                    </a:p>
                  </a:txBody>
                  <a:tcPr marL="126827" marR="126827"/>
                </a:tc>
                <a:extLst>
                  <a:ext uri="{0D108BD9-81ED-4DB2-BD59-A6C34878D82A}">
                    <a16:rowId xmlns:a16="http://schemas.microsoft.com/office/drawing/2014/main" xmlns="" val="3910671714"/>
                  </a:ext>
                </a:extLst>
              </a:tr>
              <a:tr h="231445">
                <a:tc>
                  <a:txBody>
                    <a:bodyPr/>
                    <a:lstStyle/>
                    <a:p>
                      <a:r>
                        <a:rPr lang="en-IN" sz="1600" b="0" i="0" u="none" strike="noStrike" kern="1200" baseline="0" dirty="0">
                          <a:solidFill>
                            <a:schemeClr val="tx1"/>
                          </a:solidFill>
                          <a:latin typeface="+mn-lt"/>
                          <a:ea typeface="+mn-ea"/>
                          <a:cs typeface="+mn-cs"/>
                        </a:rPr>
                        <a:t>Consistent Decomposition</a:t>
                      </a:r>
                      <a:endParaRPr lang="en-IN" sz="1600" dirty="0"/>
                    </a:p>
                  </a:txBody>
                  <a:tcPr marL="126827" marR="126827"/>
                </a:tc>
                <a:tc>
                  <a:txBody>
                    <a:bodyPr/>
                    <a:lstStyle/>
                    <a:p>
                      <a:pPr marL="291600" indent="-291600">
                        <a:buFont typeface="Arial" panose="020B0604020202020204" pitchFamily="34" charset="0"/>
                        <a:buChar char="•"/>
                      </a:pPr>
                      <a:r>
                        <a:rPr lang="en-IN" sz="1600" b="0" i="0" u="none" strike="noStrike" kern="1200" baseline="0" dirty="0">
                          <a:solidFill>
                            <a:schemeClr val="tx1"/>
                          </a:solidFill>
                          <a:latin typeface="+mn-lt"/>
                          <a:ea typeface="+mn-ea"/>
                          <a:cs typeface="+mn-cs"/>
                        </a:rPr>
                        <a:t>Examine lowest-level D</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F</a:t>
                      </a:r>
                      <a:r>
                        <a:rPr lang="en-IN" sz="100" b="0" i="0" u="none" strike="noStrike" kern="1200" baseline="0" dirty="0">
                          <a:solidFill>
                            <a:schemeClr val="tx1"/>
                          </a:solidFill>
                          <a:latin typeface="+mn-lt"/>
                          <a:ea typeface="+mn-ea"/>
                          <a:cs typeface="+mn-cs"/>
                        </a:rPr>
                        <a:t> </a:t>
                      </a:r>
                      <a:r>
                        <a:rPr lang="en-IN" sz="1600" b="0" i="0" u="none" strike="noStrike" kern="1200" baseline="0" dirty="0">
                          <a:solidFill>
                            <a:schemeClr val="tx1"/>
                          </a:solidFill>
                          <a:latin typeface="+mn-lt"/>
                          <a:ea typeface="+mn-ea"/>
                          <a:cs typeface="+mn-cs"/>
                        </a:rPr>
                        <a:t>Ds</a:t>
                      </a:r>
                      <a:endParaRPr lang="en-IN" sz="1600" dirty="0"/>
                    </a:p>
                  </a:txBody>
                  <a:tcPr marL="126827" marR="126827"/>
                </a:tc>
                <a:extLst>
                  <a:ext uri="{0D108BD9-81ED-4DB2-BD59-A6C34878D82A}">
                    <a16:rowId xmlns:a16="http://schemas.microsoft.com/office/drawing/2014/main" xmlns="" val="3503195839"/>
                  </a:ext>
                </a:extLst>
              </a:tr>
              <a:tr h="231445">
                <a:tc>
                  <a:txBody>
                    <a:bodyPr/>
                    <a:lstStyle/>
                    <a:p>
                      <a:r>
                        <a:rPr lang="en-IN" sz="1600" b="0" i="0" u="none" strike="noStrike" kern="1200" baseline="0" dirty="0">
                          <a:solidFill>
                            <a:schemeClr val="tx1"/>
                          </a:solidFill>
                          <a:latin typeface="+mn-lt"/>
                          <a:ea typeface="+mn-ea"/>
                          <a:cs typeface="+mn-cs"/>
                        </a:rPr>
                        <a:t>Consistent Terminology</a:t>
                      </a:r>
                      <a:endParaRPr lang="en-IN" sz="1600" dirty="0"/>
                    </a:p>
                  </a:txBody>
                  <a:tcPr marL="126827" marR="126827"/>
                </a:tc>
                <a:tc>
                  <a:txBody>
                    <a:bodyPr/>
                    <a:lstStyle/>
                    <a:p>
                      <a:pPr marL="291600" indent="-291600">
                        <a:buFont typeface="Arial" panose="020B0604020202020204" pitchFamily="34" charset="0"/>
                        <a:buChar char="•"/>
                      </a:pPr>
                      <a:r>
                        <a:rPr lang="en-IN" sz="1600" b="0" i="0" u="none" strike="noStrike" kern="1200" baseline="0" dirty="0">
                          <a:solidFill>
                            <a:schemeClr val="tx1"/>
                          </a:solidFill>
                          <a:latin typeface="+mn-lt"/>
                          <a:ea typeface="+mn-ea"/>
                          <a:cs typeface="+mn-cs"/>
                        </a:rPr>
                        <a:t>Examine names carefully</a:t>
                      </a:r>
                      <a:endParaRPr lang="en-IN" sz="1600" dirty="0"/>
                    </a:p>
                  </a:txBody>
                  <a:tcPr marL="126827" marR="126827"/>
                </a:tc>
                <a:extLst>
                  <a:ext uri="{0D108BD9-81ED-4DB2-BD59-A6C34878D82A}">
                    <a16:rowId xmlns:a16="http://schemas.microsoft.com/office/drawing/2014/main" xmlns="" val="282416389"/>
                  </a:ext>
                </a:extLst>
              </a:tr>
            </a:tbl>
          </a:graphicData>
        </a:graphic>
      </p:graphicFrame>
      <p:sp>
        <p:nvSpPr>
          <p:cNvPr id="4" name="Slide Number Placeholder 3"/>
          <p:cNvSpPr>
            <a:spLocks noGrp="1"/>
          </p:cNvSpPr>
          <p:nvPr>
            <p:ph type="sldNum" sz="quarter" idx="11"/>
          </p:nvPr>
        </p:nvSpPr>
        <p:spPr/>
        <p:txBody>
          <a:bodyPr/>
          <a:lstStyle/>
          <a:p>
            <a:r>
              <a:rPr lang="en-US" smtClean="0"/>
              <a:t>4-</a:t>
            </a:r>
            <a:fld id="{D06C706D-0964-7842-B7B8-C5D733700528}" type="slidenum">
              <a:rPr lang="en-US" smtClean="0"/>
              <a:pPr/>
              <a:t>53</a:t>
            </a:fld>
            <a:endParaRPr lang="en-US" dirty="0"/>
          </a:p>
        </p:txBody>
      </p:sp>
      <p:sp>
        <p:nvSpPr>
          <p:cNvPr id="5" name="Footer Placeholder 4"/>
          <p:cNvSpPr>
            <a:spLocks noGrp="1"/>
          </p:cNvSpPr>
          <p:nvPr>
            <p:ph type="ftr" sz="quarter" idx="10"/>
          </p:nvPr>
        </p:nvSpPr>
        <p:spPr/>
        <p:txBody>
          <a:bodyPr/>
          <a:lstStyle/>
          <a:p>
            <a:r>
              <a:rPr lang="en-US" smtClean="0"/>
              <a:t>Copyright ©2021 John Wiley &amp; Sons, Inc. </a:t>
            </a:r>
            <a:endParaRPr lang="en-US" dirty="0"/>
          </a:p>
        </p:txBody>
      </p:sp>
    </p:spTree>
    <p:extLst>
      <p:ext uri="{BB962C8B-B14F-4D97-AF65-F5344CB8AC3E}">
        <p14:creationId xmlns:p14="http://schemas.microsoft.com/office/powerpoint/2010/main" val="481245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Common D F D Errors</a:t>
            </a:r>
            <a:endParaRPr lang="en-US" dirty="0"/>
          </a:p>
        </p:txBody>
      </p:sp>
      <p:sp>
        <p:nvSpPr>
          <p:cNvPr id="9" name="Content Placeholder 8"/>
          <p:cNvSpPr>
            <a:spLocks noGrp="1"/>
          </p:cNvSpPr>
          <p:nvPr>
            <p:ph sz="quarter" idx="12"/>
          </p:nvPr>
        </p:nvSpPr>
        <p:spPr/>
        <p:txBody>
          <a:bodyPr/>
          <a:lstStyle/>
          <a:p>
            <a:r>
              <a:rPr lang="en-US" smtClean="0"/>
              <a:t>Syntax errors – violating “drawing” rules</a:t>
            </a:r>
          </a:p>
          <a:p>
            <a:pPr lvl="1"/>
            <a:r>
              <a:rPr lang="en-US" smtClean="0"/>
              <a:t>Every data flow must connect to a process</a:t>
            </a:r>
          </a:p>
          <a:p>
            <a:pPr lvl="1"/>
            <a:r>
              <a:rPr lang="en-US" smtClean="0"/>
              <a:t>Every process must have at least one inflow and one outflow</a:t>
            </a:r>
          </a:p>
          <a:p>
            <a:pPr lvl="0"/>
            <a:r>
              <a:rPr lang="en-US" smtClean="0"/>
              <a:t>Semantics errors – errors in the meaning of the diagrams</a:t>
            </a:r>
          </a:p>
          <a:p>
            <a:pPr lvl="1"/>
            <a:r>
              <a:rPr lang="en-US" smtClean="0"/>
              <a:t>Walk-through diagrams with users</a:t>
            </a:r>
          </a:p>
          <a:p>
            <a:pPr lvl="1"/>
            <a:r>
              <a:rPr lang="en-US" smtClean="0"/>
              <a:t>Verify that inputs shown are logically sufficient to produce the outputs</a:t>
            </a:r>
          </a:p>
          <a:p>
            <a:pPr lvl="1"/>
            <a:r>
              <a:rPr lang="en-US" smtClean="0"/>
              <a:t>Check for consistent levels of decomposition</a:t>
            </a:r>
          </a:p>
          <a:p>
            <a:pPr lvl="1"/>
            <a:r>
              <a:rPr lang="en-US" smtClean="0"/>
              <a:t>Check for consistent use of terminology</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28559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Chapter Review </a:t>
            </a:r>
            <a:r>
              <a:rPr lang="en-US" sz="2000" dirty="0" smtClean="0"/>
              <a:t>(1 of 3)</a:t>
            </a:r>
            <a:endParaRPr lang="en-US" sz="2000" dirty="0"/>
          </a:p>
        </p:txBody>
      </p:sp>
      <p:sp>
        <p:nvSpPr>
          <p:cNvPr id="9" name="Content Placeholder 8"/>
          <p:cNvSpPr>
            <a:spLocks noGrp="1"/>
          </p:cNvSpPr>
          <p:nvPr>
            <p:ph sz="quarter" idx="12"/>
          </p:nvPr>
        </p:nvSpPr>
        <p:spPr/>
        <p:txBody>
          <a:bodyPr>
            <a:normAutofit/>
          </a:bodyPr>
          <a:lstStyle/>
          <a:p>
            <a:r>
              <a:rPr lang="en-US" dirty="0" smtClean="0"/>
              <a:t>Explain </a:t>
            </a:r>
            <a:r>
              <a:rPr lang="en-US" dirty="0"/>
              <a:t>the purpose of a use case in the analysis phase of </a:t>
            </a:r>
            <a:r>
              <a:rPr lang="en-US" dirty="0" smtClean="0"/>
              <a:t>the SDLC</a:t>
            </a:r>
            <a:r>
              <a:rPr lang="en-US" dirty="0"/>
              <a:t>.</a:t>
            </a:r>
          </a:p>
          <a:p>
            <a:r>
              <a:rPr lang="en-US" dirty="0" smtClean="0"/>
              <a:t>Explain </a:t>
            </a:r>
            <a:r>
              <a:rPr lang="en-US" dirty="0"/>
              <a:t>why use cases are commonly used in the </a:t>
            </a:r>
            <a:r>
              <a:rPr lang="en-US" dirty="0" smtClean="0"/>
              <a:t>analysis phase</a:t>
            </a:r>
            <a:r>
              <a:rPr lang="en-US" dirty="0"/>
              <a:t>.</a:t>
            </a:r>
          </a:p>
          <a:p>
            <a:r>
              <a:rPr lang="en-US" dirty="0" smtClean="0"/>
              <a:t>Discuss </a:t>
            </a:r>
            <a:r>
              <a:rPr lang="en-US" dirty="0"/>
              <a:t>the various sections found in a use case form and </a:t>
            </a:r>
            <a:r>
              <a:rPr lang="en-US" dirty="0" smtClean="0"/>
              <a:t>the purpose </a:t>
            </a:r>
            <a:r>
              <a:rPr lang="en-US" dirty="0"/>
              <a:t>and content of each section.</a:t>
            </a:r>
          </a:p>
          <a:p>
            <a:r>
              <a:rPr lang="en-US" dirty="0" smtClean="0"/>
              <a:t>Explain </a:t>
            </a:r>
            <a:r>
              <a:rPr lang="en-US" dirty="0"/>
              <a:t>how use cases help the systems analyst create a </a:t>
            </a:r>
            <a:r>
              <a:rPr lang="en-US" dirty="0" smtClean="0"/>
              <a:t>more in-depth understanding </a:t>
            </a:r>
            <a:r>
              <a:rPr lang="en-US" dirty="0"/>
              <a:t>of the system’s functional requirements.</a:t>
            </a:r>
          </a:p>
          <a:p>
            <a:r>
              <a:rPr lang="en-US" dirty="0" smtClean="0"/>
              <a:t>Describe </a:t>
            </a:r>
            <a:r>
              <a:rPr lang="en-US" dirty="0"/>
              <a:t>how use cases can contribute to the development </a:t>
            </a:r>
            <a:r>
              <a:rPr lang="en-US" dirty="0" smtClean="0"/>
              <a:t>of test </a:t>
            </a:r>
            <a:r>
              <a:rPr lang="en-US" dirty="0"/>
              <a:t>plans for the new system.</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438031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Chapter Review </a:t>
            </a:r>
            <a:r>
              <a:rPr lang="en-US" sz="2000" dirty="0" smtClean="0"/>
              <a:t>(2 of 3)</a:t>
            </a:r>
            <a:endParaRPr lang="en-US" sz="2000" dirty="0"/>
          </a:p>
        </p:txBody>
      </p:sp>
      <p:sp>
        <p:nvSpPr>
          <p:cNvPr id="9" name="Content Placeholder 8"/>
          <p:cNvSpPr>
            <a:spLocks noGrp="1"/>
          </p:cNvSpPr>
          <p:nvPr>
            <p:ph sz="quarter" idx="12"/>
          </p:nvPr>
        </p:nvSpPr>
        <p:spPr/>
        <p:txBody>
          <a:bodyPr/>
          <a:lstStyle/>
          <a:p>
            <a:r>
              <a:rPr lang="en-US" dirty="0" smtClean="0"/>
              <a:t>Discuss </a:t>
            </a:r>
            <a:r>
              <a:rPr lang="en-US" dirty="0"/>
              <a:t>the four steps of the process used to create use cases.</a:t>
            </a:r>
          </a:p>
          <a:p>
            <a:r>
              <a:rPr lang="en-US" dirty="0" smtClean="0"/>
              <a:t>Define </a:t>
            </a:r>
            <a:r>
              <a:rPr lang="en-US" dirty="0"/>
              <a:t>the meaning and purpose of the four basic </a:t>
            </a:r>
            <a:r>
              <a:rPr lang="en-US" dirty="0" smtClean="0"/>
              <a:t>symbols found </a:t>
            </a:r>
            <a:r>
              <a:rPr lang="en-US" dirty="0"/>
              <a:t>on a data flow diagram</a:t>
            </a:r>
            <a:r>
              <a:rPr lang="en-US" dirty="0" smtClean="0"/>
              <a:t>.</a:t>
            </a:r>
          </a:p>
          <a:p>
            <a:r>
              <a:rPr lang="en-US" dirty="0" smtClean="0"/>
              <a:t>Explain </a:t>
            </a:r>
            <a:r>
              <a:rPr lang="en-US" dirty="0"/>
              <a:t>the meaning and purpose of a process model’s </a:t>
            </a:r>
            <a:r>
              <a:rPr lang="en-US" dirty="0" smtClean="0"/>
              <a:t>context diagram</a:t>
            </a:r>
            <a:r>
              <a:rPr lang="en-US" dirty="0"/>
              <a:t>.</a:t>
            </a:r>
          </a:p>
          <a:p>
            <a:r>
              <a:rPr lang="en-US" dirty="0" smtClean="0"/>
              <a:t>Explain </a:t>
            </a:r>
            <a:r>
              <a:rPr lang="en-US" dirty="0"/>
              <a:t>the meaning and purpose of a process model’s level </a:t>
            </a:r>
            <a:r>
              <a:rPr lang="en-US" dirty="0" smtClean="0"/>
              <a:t>0 diagram</a:t>
            </a:r>
            <a:r>
              <a:rPr lang="en-US" dirty="0"/>
              <a:t>.</a:t>
            </a:r>
          </a:p>
          <a:p>
            <a:r>
              <a:rPr lang="en-US" dirty="0" smtClean="0"/>
              <a:t>Explain </a:t>
            </a:r>
            <a:r>
              <a:rPr lang="en-US" dirty="0"/>
              <a:t>the meaning and purpose of a process model’s level </a:t>
            </a:r>
            <a:r>
              <a:rPr lang="en-US" dirty="0" smtClean="0"/>
              <a:t>1 diagrams</a:t>
            </a:r>
            <a:r>
              <a:rPr lang="en-US" dirty="0"/>
              <a:t>.</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51309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Chapter Review </a:t>
            </a:r>
            <a:r>
              <a:rPr lang="en-US" sz="2000" dirty="0" smtClean="0"/>
              <a:t>(3 of 3)</a:t>
            </a:r>
            <a:endParaRPr lang="en-US" sz="2000" dirty="0"/>
          </a:p>
        </p:txBody>
      </p:sp>
      <p:sp>
        <p:nvSpPr>
          <p:cNvPr id="9" name="Content Placeholder 8"/>
          <p:cNvSpPr>
            <a:spLocks noGrp="1"/>
          </p:cNvSpPr>
          <p:nvPr>
            <p:ph sz="quarter" idx="12"/>
          </p:nvPr>
        </p:nvSpPr>
        <p:spPr/>
        <p:txBody>
          <a:bodyPr/>
          <a:lstStyle/>
          <a:p>
            <a:r>
              <a:rPr lang="en-US" dirty="0" smtClean="0"/>
              <a:t>Explain </a:t>
            </a:r>
            <a:r>
              <a:rPr lang="en-US" dirty="0"/>
              <a:t>the concept of decomposition and why process </a:t>
            </a:r>
            <a:r>
              <a:rPr lang="en-US" dirty="0" smtClean="0"/>
              <a:t>models are </a:t>
            </a:r>
            <a:r>
              <a:rPr lang="en-US" dirty="0"/>
              <a:t>created as a hierarchy of DFDs.</a:t>
            </a:r>
          </a:p>
          <a:p>
            <a:r>
              <a:rPr lang="en-US" dirty="0" smtClean="0"/>
              <a:t>Describe </a:t>
            </a:r>
            <a:r>
              <a:rPr lang="en-US" dirty="0"/>
              <a:t>several common syntax and semantic errors found </a:t>
            </a:r>
            <a:r>
              <a:rPr lang="en-US" dirty="0" smtClean="0"/>
              <a:t>on DFDs</a:t>
            </a:r>
            <a:r>
              <a:rPr lang="en-US" dirty="0"/>
              <a:t>.</a:t>
            </a:r>
          </a:p>
          <a:p>
            <a:r>
              <a:rPr lang="en-US" dirty="0" smtClean="0"/>
              <a:t>Discuss </a:t>
            </a:r>
            <a:r>
              <a:rPr lang="en-US" dirty="0"/>
              <a:t>the process used to create a process model.</a:t>
            </a:r>
          </a:p>
          <a:p>
            <a:r>
              <a:rPr lang="en-US" dirty="0" smtClean="0"/>
              <a:t>Discuss </a:t>
            </a:r>
            <a:r>
              <a:rPr lang="en-US" dirty="0"/>
              <a:t>how the process model contributes to the </a:t>
            </a:r>
            <a:r>
              <a:rPr lang="en-US" dirty="0" smtClean="0"/>
              <a:t>development of </a:t>
            </a:r>
            <a:r>
              <a:rPr lang="en-US" dirty="0"/>
              <a:t>the new information system.</a:t>
            </a:r>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414792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quarter" idx="12"/>
          </p:nvPr>
        </p:nvSpPr>
        <p:spPr/>
        <p:txBody>
          <a:bodyPr numCol="3">
            <a:normAutofit fontScale="92500" lnSpcReduction="10000"/>
          </a:bodyPr>
          <a:lstStyle/>
          <a:p>
            <a:r>
              <a:rPr lang="en-US" dirty="0"/>
              <a:t>Actor</a:t>
            </a:r>
          </a:p>
          <a:p>
            <a:r>
              <a:rPr lang="en-US" dirty="0"/>
              <a:t>Balancing</a:t>
            </a:r>
          </a:p>
          <a:p>
            <a:r>
              <a:rPr lang="en-US" dirty="0"/>
              <a:t>Bundle</a:t>
            </a:r>
          </a:p>
          <a:p>
            <a:r>
              <a:rPr lang="en-US" dirty="0"/>
              <a:t>Children</a:t>
            </a:r>
          </a:p>
          <a:p>
            <a:r>
              <a:rPr lang="en-US" dirty="0"/>
              <a:t>Context diagram</a:t>
            </a:r>
          </a:p>
          <a:p>
            <a:r>
              <a:rPr lang="en-US" dirty="0"/>
              <a:t>Data flow</a:t>
            </a:r>
          </a:p>
          <a:p>
            <a:r>
              <a:rPr lang="en-US" dirty="0"/>
              <a:t>Data flow diagram</a:t>
            </a:r>
          </a:p>
          <a:p>
            <a:r>
              <a:rPr lang="en-US" dirty="0"/>
              <a:t>(DFD)</a:t>
            </a:r>
          </a:p>
          <a:p>
            <a:r>
              <a:rPr lang="en-US" dirty="0"/>
              <a:t>Data store</a:t>
            </a:r>
          </a:p>
          <a:p>
            <a:r>
              <a:rPr lang="en-US" dirty="0"/>
              <a:t>Decision tables</a:t>
            </a:r>
          </a:p>
          <a:p>
            <a:r>
              <a:rPr lang="en-US" dirty="0"/>
              <a:t>Decision trees</a:t>
            </a:r>
          </a:p>
          <a:p>
            <a:r>
              <a:rPr lang="en-US" dirty="0"/>
              <a:t>Decomposition</a:t>
            </a:r>
          </a:p>
          <a:p>
            <a:r>
              <a:rPr lang="en-US" dirty="0"/>
              <a:t>DFD fragment</a:t>
            </a:r>
          </a:p>
          <a:p>
            <a:r>
              <a:rPr lang="en-US" dirty="0"/>
              <a:t>Essential use cases</a:t>
            </a:r>
          </a:p>
          <a:p>
            <a:r>
              <a:rPr lang="en-US" dirty="0"/>
              <a:t>Event-driven modeling</a:t>
            </a:r>
          </a:p>
          <a:p>
            <a:r>
              <a:rPr lang="en-US" dirty="0"/>
              <a:t>Event triggers</a:t>
            </a:r>
          </a:p>
          <a:p>
            <a:r>
              <a:rPr lang="en-US" dirty="0"/>
              <a:t>External entity</a:t>
            </a:r>
          </a:p>
          <a:p>
            <a:r>
              <a:rPr lang="en-US" dirty="0"/>
              <a:t>External trigger</a:t>
            </a:r>
          </a:p>
          <a:p>
            <a:r>
              <a:rPr lang="en-US" dirty="0"/>
              <a:t>Happy path</a:t>
            </a:r>
          </a:p>
          <a:p>
            <a:r>
              <a:rPr lang="en-US" dirty="0"/>
              <a:t>IF statements</a:t>
            </a:r>
          </a:p>
          <a:p>
            <a:r>
              <a:rPr lang="en-US" dirty="0"/>
              <a:t>Inputs</a:t>
            </a:r>
          </a:p>
          <a:p>
            <a:r>
              <a:rPr lang="en-US" dirty="0"/>
              <a:t>Iteration</a:t>
            </a:r>
          </a:p>
          <a:p>
            <a:r>
              <a:rPr lang="en-US" dirty="0"/>
              <a:t>Layout</a:t>
            </a:r>
          </a:p>
          <a:p>
            <a:r>
              <a:rPr lang="en-US" dirty="0"/>
              <a:t>Level 0 diagram or level 0 DFD</a:t>
            </a:r>
          </a:p>
          <a:p>
            <a:r>
              <a:rPr lang="en-US" dirty="0"/>
              <a:t>Level 1 diagram, or level 1 DFD</a:t>
            </a:r>
          </a:p>
          <a:p>
            <a:r>
              <a:rPr lang="en-US" dirty="0"/>
              <a:t>Level 2 DFD</a:t>
            </a:r>
          </a:p>
          <a:p>
            <a:r>
              <a:rPr lang="en-US" dirty="0"/>
              <a:t>Logical process model</a:t>
            </a:r>
          </a:p>
          <a:p>
            <a:r>
              <a:rPr lang="en-US" dirty="0" smtClean="0"/>
              <a:t>Outputs</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93898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sz="2000" dirty="0" smtClean="0"/>
              <a:t>Continued</a:t>
            </a:r>
            <a:endParaRPr lang="en-US" sz="2000" dirty="0"/>
          </a:p>
        </p:txBody>
      </p:sp>
      <p:sp>
        <p:nvSpPr>
          <p:cNvPr id="3" name="Content Placeholder 2"/>
          <p:cNvSpPr>
            <a:spLocks noGrp="1"/>
          </p:cNvSpPr>
          <p:nvPr>
            <p:ph sz="quarter" idx="12"/>
          </p:nvPr>
        </p:nvSpPr>
        <p:spPr/>
        <p:txBody>
          <a:bodyPr numCol="3">
            <a:normAutofit/>
          </a:bodyPr>
          <a:lstStyle/>
          <a:p>
            <a:r>
              <a:rPr lang="en-US" dirty="0" smtClean="0"/>
              <a:t>Parent</a:t>
            </a:r>
            <a:endParaRPr lang="en-US" dirty="0"/>
          </a:p>
          <a:p>
            <a:r>
              <a:rPr lang="en-US" dirty="0"/>
              <a:t>Physical model</a:t>
            </a:r>
          </a:p>
          <a:p>
            <a:r>
              <a:rPr lang="en-US" dirty="0"/>
              <a:t>Postconditions</a:t>
            </a:r>
          </a:p>
          <a:p>
            <a:r>
              <a:rPr lang="en-US" dirty="0"/>
              <a:t>Preconditions</a:t>
            </a:r>
          </a:p>
          <a:p>
            <a:r>
              <a:rPr lang="en-US" dirty="0"/>
              <a:t>Primary actor</a:t>
            </a:r>
          </a:p>
          <a:p>
            <a:r>
              <a:rPr lang="en-US" dirty="0"/>
              <a:t>Priority</a:t>
            </a:r>
          </a:p>
          <a:p>
            <a:r>
              <a:rPr lang="en-US" dirty="0"/>
              <a:t>Process</a:t>
            </a:r>
          </a:p>
          <a:p>
            <a:r>
              <a:rPr lang="en-US" dirty="0"/>
              <a:t>Processes</a:t>
            </a:r>
          </a:p>
          <a:p>
            <a:r>
              <a:rPr lang="en-US" dirty="0"/>
              <a:t>Process model</a:t>
            </a:r>
          </a:p>
          <a:p>
            <a:r>
              <a:rPr lang="en-US" dirty="0"/>
              <a:t>Role-play</a:t>
            </a:r>
          </a:p>
          <a:p>
            <a:r>
              <a:rPr lang="en-US" dirty="0"/>
              <a:t>Semantics error</a:t>
            </a:r>
          </a:p>
          <a:p>
            <a:r>
              <a:rPr lang="en-US" dirty="0"/>
              <a:t>Step</a:t>
            </a:r>
          </a:p>
          <a:p>
            <a:r>
              <a:rPr lang="en-US" dirty="0"/>
              <a:t>Structured English</a:t>
            </a:r>
          </a:p>
          <a:p>
            <a:r>
              <a:rPr lang="en-US" dirty="0"/>
              <a:t>Syntax error</a:t>
            </a:r>
          </a:p>
          <a:p>
            <a:r>
              <a:rPr lang="en-US" dirty="0"/>
              <a:t>Temporal trigger</a:t>
            </a:r>
          </a:p>
          <a:p>
            <a:r>
              <a:rPr lang="en-US" dirty="0"/>
              <a:t>Trigger</a:t>
            </a:r>
          </a:p>
          <a:p>
            <a:r>
              <a:rPr lang="en-US" dirty="0"/>
              <a:t>Use case</a:t>
            </a:r>
          </a:p>
          <a:p>
            <a:r>
              <a:rPr lang="en-US" dirty="0"/>
              <a:t>Use case packages</a:t>
            </a:r>
          </a:p>
          <a:p>
            <a:r>
              <a:rPr lang="en-US" dirty="0"/>
              <a:t>User requirements</a:t>
            </a:r>
          </a:p>
          <a:p>
            <a:r>
              <a:rPr lang="en-US" dirty="0"/>
              <a:t>User role</a:t>
            </a:r>
          </a:p>
          <a:p>
            <a:r>
              <a:rPr lang="en-US" dirty="0"/>
              <a:t>Viewpoint</a:t>
            </a:r>
          </a:p>
          <a:p>
            <a:r>
              <a:rPr lang="en-US" dirty="0"/>
              <a:t>Visualization</a:t>
            </a:r>
          </a:p>
          <a:p>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59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45601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t>
            </a:r>
            <a:r>
              <a:rPr lang="en-US" dirty="0" smtClean="0"/>
              <a:t>Preliminary Custom Drone Order Use Case—Casual</a:t>
            </a:r>
            <a:br>
              <a:rPr lang="en-US" dirty="0" smtClean="0"/>
            </a:br>
            <a:r>
              <a:rPr lang="en-US" dirty="0" smtClean="0"/>
              <a:t>Format</a:t>
            </a:r>
            <a:endParaRPr lang="en-US" dirty="0"/>
          </a:p>
        </p:txBody>
      </p:sp>
      <p:sp>
        <p:nvSpPr>
          <p:cNvPr id="4" name="Slide Number Placeholder 3"/>
          <p:cNvSpPr>
            <a:spLocks noGrp="1"/>
          </p:cNvSpPr>
          <p:nvPr>
            <p:ph type="sldNum" sz="quarter" idx="11"/>
          </p:nvPr>
        </p:nvSpPr>
        <p:spPr/>
        <p:txBody>
          <a:bodyPr/>
          <a:lstStyle/>
          <a:p>
            <a:r>
              <a:rPr lang="en-US" smtClean="0"/>
              <a:t>4-</a:t>
            </a:r>
            <a:fld id="{67B19427-F580-D146-B60E-4CADEE75497F}" type="slidenum">
              <a:rPr lang="en-US" smtClean="0"/>
              <a:pPr/>
              <a:t>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7" descr="Tabular chart presenting the template or casual format for creating preliminary custom drone order use case.">
            <a:extLst>
              <a:ext uri="{FF2B5EF4-FFF2-40B4-BE49-F238E27FC236}">
                <a16:creationId xmlns:a16="http://schemas.microsoft.com/office/drawing/2014/main" xmlns="" id="{8E708069-6D4D-4ED8-9A72-5883140AA5A2}"/>
              </a:ext>
            </a:extLst>
          </p:cNvPr>
          <p:cNvPicPr>
            <a:picLocks noGrp="1" noChangeAspect="1"/>
          </p:cNvPicPr>
          <p:nvPr>
            <p:ph sz="quarter" idx="12"/>
          </p:nvPr>
        </p:nvPicPr>
        <p:blipFill>
          <a:blip r:embed="rId2"/>
          <a:stretch>
            <a:fillRect/>
          </a:stretch>
        </p:blipFill>
        <p:spPr>
          <a:xfrm>
            <a:off x="2096677" y="3409136"/>
            <a:ext cx="7998645" cy="1182727"/>
          </a:xfrm>
          <a:prstGeom prst="rect">
            <a:avLst/>
          </a:prstGeom>
        </p:spPr>
      </p:pic>
    </p:spTree>
    <p:extLst>
      <p:ext uri="{BB962C8B-B14F-4D97-AF65-F5344CB8AC3E}">
        <p14:creationId xmlns:p14="http://schemas.microsoft.com/office/powerpoint/2010/main" val="149415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Preconditions</a:t>
            </a:r>
          </a:p>
        </p:txBody>
      </p:sp>
      <p:sp>
        <p:nvSpPr>
          <p:cNvPr id="6" name="Content Placeholder 5"/>
          <p:cNvSpPr>
            <a:spLocks noGrp="1"/>
          </p:cNvSpPr>
          <p:nvPr>
            <p:ph sz="quarter" idx="14"/>
          </p:nvPr>
        </p:nvSpPr>
        <p:spPr/>
        <p:txBody>
          <a:bodyPr/>
          <a:lstStyle/>
          <a:p>
            <a:r>
              <a:rPr lang="en-US" dirty="0" smtClean="0"/>
              <a:t>It is </a:t>
            </a:r>
            <a:r>
              <a:rPr lang="en-US" dirty="0"/>
              <a:t>important to define clearly what needs to be accomplished before </a:t>
            </a:r>
            <a:r>
              <a:rPr lang="en-US" dirty="0" smtClean="0"/>
              <a:t>each use </a:t>
            </a:r>
            <a:r>
              <a:rPr lang="en-US" dirty="0"/>
              <a:t>case </a:t>
            </a:r>
            <a:r>
              <a:rPr lang="en-US" dirty="0" smtClean="0"/>
              <a:t>begins</a:t>
            </a:r>
          </a:p>
          <a:p>
            <a:r>
              <a:rPr lang="en-US" dirty="0" smtClean="0"/>
              <a:t>Preconditions define </a:t>
            </a:r>
            <a:r>
              <a:rPr lang="en-US" dirty="0"/>
              <a:t>the state the system must be in before the use </a:t>
            </a:r>
            <a:r>
              <a:rPr lang="en-US" dirty="0" smtClean="0"/>
              <a:t>case commences</a:t>
            </a:r>
            <a:endParaRPr lang="en-US" dirty="0"/>
          </a:p>
        </p:txBody>
      </p:sp>
      <p:sp>
        <p:nvSpPr>
          <p:cNvPr id="4" name="Slide Number Placeholder 3"/>
          <p:cNvSpPr>
            <a:spLocks noGrp="1"/>
          </p:cNvSpPr>
          <p:nvPr>
            <p:ph type="sldNum" sz="quarter" idx="10"/>
          </p:nvPr>
        </p:nvSpPr>
        <p:spPr/>
        <p:txBody>
          <a:bodyPr/>
          <a:lstStyle/>
          <a:p>
            <a:r>
              <a:rPr lang="en-US" smtClean="0"/>
              <a:t>4-</a:t>
            </a:r>
            <a:fld id="{67B19427-F580-D146-B60E-4CADEE75497F}"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10" name="Content Placeholder 9"/>
          <p:cNvPicPr>
            <a:picLocks noGrp="1" noChangeAspect="1"/>
          </p:cNvPicPr>
          <p:nvPr>
            <p:ph sz="quarter" idx="15"/>
          </p:nvPr>
        </p:nvPicPr>
        <p:blipFill>
          <a:blip r:embed="rId2"/>
          <a:stretch>
            <a:fillRect/>
          </a:stretch>
        </p:blipFill>
        <p:spPr>
          <a:xfrm>
            <a:off x="6356350" y="3581525"/>
            <a:ext cx="5384800" cy="761750"/>
          </a:xfrm>
          <a:prstGeom prst="rect">
            <a:avLst/>
          </a:prstGeom>
        </p:spPr>
      </p:pic>
    </p:spTree>
    <p:extLst>
      <p:ext uri="{BB962C8B-B14F-4D97-AF65-F5344CB8AC3E}">
        <p14:creationId xmlns:p14="http://schemas.microsoft.com/office/powerpoint/2010/main" val="217497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 Courses</a:t>
            </a:r>
            <a:endParaRPr lang="en-US" dirty="0"/>
          </a:p>
        </p:txBody>
      </p:sp>
      <p:sp>
        <p:nvSpPr>
          <p:cNvPr id="3" name="Content Placeholder 2"/>
          <p:cNvSpPr>
            <a:spLocks noGrp="1"/>
          </p:cNvSpPr>
          <p:nvPr>
            <p:ph sz="quarter" idx="14"/>
          </p:nvPr>
        </p:nvSpPr>
        <p:spPr/>
        <p:txBody>
          <a:bodyPr/>
          <a:lstStyle/>
          <a:p>
            <a:r>
              <a:rPr lang="en-US" dirty="0" smtClean="0"/>
              <a:t>The normal course lists the steps that are performed when everything flows smoothly in the system</a:t>
            </a:r>
          </a:p>
          <a:p>
            <a:r>
              <a:rPr lang="en-US" dirty="0" smtClean="0"/>
              <a:t>Sometimes called the </a:t>
            </a:r>
            <a:r>
              <a:rPr lang="en-US" b="1" i="1" dirty="0" smtClean="0"/>
              <a:t>happy path</a:t>
            </a:r>
            <a:endParaRPr lang="en-US" b="1" i="1" dirty="0"/>
          </a:p>
        </p:txBody>
      </p:sp>
      <p:pic>
        <p:nvPicPr>
          <p:cNvPr id="7" name="Content Placeholder 6"/>
          <p:cNvPicPr>
            <a:picLocks noGrp="1" noChangeAspect="1"/>
          </p:cNvPicPr>
          <p:nvPr>
            <p:ph sz="quarter" idx="15"/>
          </p:nvPr>
        </p:nvPicPr>
        <p:blipFill>
          <a:blip r:embed="rId2"/>
          <a:stretch>
            <a:fillRect/>
          </a:stretch>
        </p:blipFill>
        <p:spPr>
          <a:xfrm>
            <a:off x="6356350" y="2989666"/>
            <a:ext cx="5384800" cy="1945468"/>
          </a:xfrm>
        </p:spPr>
      </p:pic>
      <p:sp>
        <p:nvSpPr>
          <p:cNvPr id="5" name="Slide Number Placeholder 4"/>
          <p:cNvSpPr>
            <a:spLocks noGrp="1"/>
          </p:cNvSpPr>
          <p:nvPr>
            <p:ph type="sldNum" sz="quarter" idx="10"/>
          </p:nvPr>
        </p:nvSpPr>
        <p:spPr/>
        <p:txBody>
          <a:bodyPr/>
          <a:lstStyle/>
          <a:p>
            <a:r>
              <a:rPr lang="en-US" smtClean="0"/>
              <a:t>4-</a:t>
            </a:r>
            <a:fld id="{67B19427-F580-D146-B60E-4CADEE75497F}" type="slidenum">
              <a:rPr lang="en-US" smtClean="0"/>
              <a:pPr/>
              <a:t>8</a:t>
            </a:fld>
            <a:endParaRPr lang="en-US" dirty="0"/>
          </a:p>
        </p:txBody>
      </p:sp>
      <p:sp>
        <p:nvSpPr>
          <p:cNvPr id="6" name="Footer Placeholder 5"/>
          <p:cNvSpPr>
            <a:spLocks noGrp="1"/>
          </p:cNvSpPr>
          <p:nvPr>
            <p:ph type="ftr" sz="quarter" idx="11"/>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19125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Postconditions</a:t>
            </a:r>
            <a:endParaRPr lang="en-US" dirty="0"/>
          </a:p>
        </p:txBody>
      </p:sp>
      <p:sp>
        <p:nvSpPr>
          <p:cNvPr id="3" name="Content Placeholder 2"/>
          <p:cNvSpPr>
            <a:spLocks noGrp="1"/>
          </p:cNvSpPr>
          <p:nvPr>
            <p:ph sz="quarter" idx="14"/>
          </p:nvPr>
        </p:nvSpPr>
        <p:spPr/>
        <p:txBody>
          <a:bodyPr/>
          <a:lstStyle/>
          <a:p>
            <a:r>
              <a:rPr lang="en-US" dirty="0"/>
              <a:t>In this section of the use case, we define the final products of this use </a:t>
            </a:r>
            <a:r>
              <a:rPr lang="en-US" dirty="0" smtClean="0"/>
              <a:t>case</a:t>
            </a:r>
          </a:p>
          <a:p>
            <a:r>
              <a:rPr lang="en-US" dirty="0"/>
              <a:t>These postconditions also serve to define the preconditions </a:t>
            </a:r>
            <a:r>
              <a:rPr lang="en-US" dirty="0" smtClean="0"/>
              <a:t>for the </a:t>
            </a:r>
            <a:r>
              <a:rPr lang="en-US" dirty="0"/>
              <a:t>next use case in the series</a:t>
            </a:r>
          </a:p>
        </p:txBody>
      </p:sp>
      <p:pic>
        <p:nvPicPr>
          <p:cNvPr id="7" name="Content Placeholder 6"/>
          <p:cNvPicPr>
            <a:picLocks noGrp="1" noChangeAspect="1"/>
          </p:cNvPicPr>
          <p:nvPr>
            <p:ph sz="quarter" idx="15"/>
          </p:nvPr>
        </p:nvPicPr>
        <p:blipFill>
          <a:blip r:embed="rId2"/>
          <a:stretch>
            <a:fillRect/>
          </a:stretch>
        </p:blipFill>
        <p:spPr>
          <a:xfrm>
            <a:off x="6356350" y="3487937"/>
            <a:ext cx="5384800" cy="948925"/>
          </a:xfrm>
          <a:prstGeom prst="rect">
            <a:avLst/>
          </a:prstGeom>
        </p:spPr>
      </p:pic>
      <p:sp>
        <p:nvSpPr>
          <p:cNvPr id="5" name="Slide Number Placeholder 4"/>
          <p:cNvSpPr>
            <a:spLocks noGrp="1"/>
          </p:cNvSpPr>
          <p:nvPr>
            <p:ph type="sldNum" sz="quarter" idx="10"/>
          </p:nvPr>
        </p:nvSpPr>
        <p:spPr/>
        <p:txBody>
          <a:bodyPr/>
          <a:lstStyle/>
          <a:p>
            <a:r>
              <a:rPr lang="en-US" smtClean="0"/>
              <a:t>4-</a:t>
            </a:r>
            <a:fld id="{67B19427-F580-D146-B60E-4CADEE75497F}" type="slidenum">
              <a:rPr lang="en-US" smtClean="0"/>
              <a:pPr/>
              <a:t>9</a:t>
            </a:fld>
            <a:endParaRPr lang="en-US" dirty="0"/>
          </a:p>
        </p:txBody>
      </p:sp>
      <p:sp>
        <p:nvSpPr>
          <p:cNvPr id="6" name="Footer Placeholder 5"/>
          <p:cNvSpPr>
            <a:spLocks noGrp="1"/>
          </p:cNvSpPr>
          <p:nvPr>
            <p:ph type="ftr" sz="quarter" idx="11"/>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88802529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ADB653A1-22A9-4BD0-B2B5-00B2E53CA889}"/>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25467C8E-E53C-4AD9-A914-F685BED9852C}"/>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895C9AC-D919-427F-9B86-94C36E44A5AC}"/>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DF06AF5-28F1-4349-ABBF-0F854C7FF2AB}"/>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DCC268CD-8C3E-414C-B079-8C7CF40029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1E4FF330-8D2F-4F8D-BD47-17DD76922698}"/>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9997BA5C-0A08-467C-973F-4C065CD0136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acb1e6a-c770-49d5-a476-585c8d9f4762">
      <UserInfo>
        <DisplayName>McGinniss, Allison</DisplayName>
        <AccountId>4797</AccountId>
        <AccountType/>
      </UserInfo>
      <UserInfo>
        <DisplayName>Boylan, Jon</DisplayName>
        <AccountId>3791</AccountId>
        <AccountType/>
      </UserInfo>
      <UserInfo>
        <DisplayName>Swinford, Christin - Indianapolis</DisplayName>
        <AccountId>2742</AccountId>
        <AccountType/>
      </UserInfo>
      <UserInfo>
        <DisplayName>Davis, Kathy</DisplayName>
        <AccountId>3885</AccountId>
        <AccountType/>
      </UserInfo>
      <UserInfo>
        <DisplayName>Trent, Michael</DisplayName>
        <AccountId>3890</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FC5FF765D7D64998B8A00072F6BAD5" ma:contentTypeVersion="15" ma:contentTypeDescription="Create a new document." ma:contentTypeScope="" ma:versionID="7dc141ca22241caa5807500f3576adfb">
  <xsd:schema xmlns:xsd="http://www.w3.org/2001/XMLSchema" xmlns:xs="http://www.w3.org/2001/XMLSchema" xmlns:p="http://schemas.microsoft.com/office/2006/metadata/properties" xmlns:ns1="http://schemas.microsoft.com/sharepoint/v3" xmlns:ns3="3acb1e6a-c770-49d5-a476-585c8d9f4762" xmlns:ns4="2849ce5b-a999-43ca-9b4e-9342bc28e78e" targetNamespace="http://schemas.microsoft.com/office/2006/metadata/properties" ma:root="true" ma:fieldsID="8f0ef06240b3429aa59a01c4d08c16e4" ns1:_="" ns3:_="" ns4:_="">
    <xsd:import namespace="http://schemas.microsoft.com/sharepoint/v3"/>
    <xsd:import namespace="3acb1e6a-c770-49d5-a476-585c8d9f4762"/>
    <xsd:import namespace="2849ce5b-a999-43ca-9b4e-9342bc28e78e"/>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b1e6a-c770-49d5-a476-585c8d9f47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9ce5b-a999-43ca-9b4e-9342bc28e7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EFD79E-06AF-4973-A733-BC27ECAABB1B}">
  <ds:schemaRefs>
    <ds:schemaRef ds:uri="http://schemas.microsoft.com/office/2006/documentManagement/types"/>
    <ds:schemaRef ds:uri="http://purl.org/dc/terms/"/>
    <ds:schemaRef ds:uri="http://purl.org/dc/elements/1.1/"/>
    <ds:schemaRef ds:uri="http://schemas.openxmlformats.org/package/2006/metadata/core-properties"/>
    <ds:schemaRef ds:uri="2849ce5b-a999-43ca-9b4e-9342bc28e78e"/>
    <ds:schemaRef ds:uri="http://schemas.microsoft.com/office/infopath/2007/PartnerControls"/>
    <ds:schemaRef ds:uri="http://schemas.microsoft.com/office/2006/metadata/properties"/>
    <ds:schemaRef ds:uri="http://www.w3.org/XML/1998/namespace"/>
    <ds:schemaRef ds:uri="3acb1e6a-c770-49d5-a476-585c8d9f4762"/>
    <ds:schemaRef ds:uri="http://schemas.microsoft.com/sharepoint/v3"/>
    <ds:schemaRef ds:uri="http://purl.org/dc/dcmitype/"/>
  </ds:schemaRefs>
</ds:datastoreItem>
</file>

<file path=customXml/itemProps2.xml><?xml version="1.0" encoding="utf-8"?>
<ds:datastoreItem xmlns:ds="http://schemas.openxmlformats.org/officeDocument/2006/customXml" ds:itemID="{374E8EDE-B712-4183-997A-9529F0F6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cb1e6a-c770-49d5-a476-585c8d9f4762"/>
    <ds:schemaRef ds:uri="2849ce5b-a999-43ca-9b4e-9342bc28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ECD1DE-F5AD-4A6B-99F8-E38245CC2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McDaniel Template</Template>
  <TotalTime>235</TotalTime>
  <Words>3801</Words>
  <Application>Microsoft Office PowerPoint</Application>
  <PresentationFormat>Widescreen</PresentationFormat>
  <Paragraphs>469</Paragraphs>
  <Slides>59</Slides>
  <Notes>1</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59</vt:i4>
      </vt:variant>
    </vt:vector>
  </HeadingPairs>
  <TitlesOfParts>
    <vt:vector size="71"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System Analysis and Design</vt:lpstr>
      <vt:lpstr>Objectives</vt:lpstr>
      <vt:lpstr>Introduction</vt:lpstr>
      <vt:lpstr>What Is a Use Case?</vt:lpstr>
      <vt:lpstr>Basic Information</vt:lpstr>
      <vt:lpstr>Create Preliminary Custom Drone Order Use Case—Casual Format</vt:lpstr>
      <vt:lpstr>Preconditions</vt:lpstr>
      <vt:lpstr>Normal Courses</vt:lpstr>
      <vt:lpstr>Postconditions</vt:lpstr>
      <vt:lpstr>Exceptions</vt:lpstr>
      <vt:lpstr>Use Cases in Sequence</vt:lpstr>
      <vt:lpstr>Additional Use Case Issues</vt:lpstr>
      <vt:lpstr>More Elaborate Use Cases are Especially Valuable When…</vt:lpstr>
      <vt:lpstr>Use Case Practical Tips</vt:lpstr>
      <vt:lpstr>Use Cases and the Functional Requirements</vt:lpstr>
      <vt:lpstr>Steps for Writing for Use Cases</vt:lpstr>
      <vt:lpstr>Creating Use Cases</vt:lpstr>
      <vt:lpstr>Identify the Major Steps for Each Use Case</vt:lpstr>
      <vt:lpstr>Identify Elements within Steps</vt:lpstr>
      <vt:lpstr>Confirm the Use Case</vt:lpstr>
      <vt:lpstr>Data Flow Diagrams</vt:lpstr>
      <vt:lpstr>Reading Data Flow Diagrams</vt:lpstr>
      <vt:lpstr>Data Flow Diagram Elements</vt:lpstr>
      <vt:lpstr>Elements of Data Flow Diagrams (Process)</vt:lpstr>
      <vt:lpstr>Elements of Data Flow Diagrams (Logical Process)</vt:lpstr>
      <vt:lpstr>Elements of Data Flow Diagrams (Data Flow)</vt:lpstr>
      <vt:lpstr>Elements of Data Flow Diagrams (Data in Motion)</vt:lpstr>
      <vt:lpstr>Elements of Data Flow Diagrams (Data Store)</vt:lpstr>
      <vt:lpstr>Elements of Data Flow Diagrams (Data Store) Continued</vt:lpstr>
      <vt:lpstr>Elements of Data Flow Diagrams (External Entity)</vt:lpstr>
      <vt:lpstr>Using Data Flow Diagrams to Define Business Processes</vt:lpstr>
      <vt:lpstr>DFD Hierarchy (1 of 3)</vt:lpstr>
      <vt:lpstr>DFD Hierarchy (2 of 3)</vt:lpstr>
      <vt:lpstr>DFD Hierarchy (3 of 3)</vt:lpstr>
      <vt:lpstr>Balancing</vt:lpstr>
      <vt:lpstr>Context Diagram</vt:lpstr>
      <vt:lpstr>Level 0 Diagram</vt:lpstr>
      <vt:lpstr>Level 1 Diagrams</vt:lpstr>
      <vt:lpstr>Level 2 Diagrams</vt:lpstr>
      <vt:lpstr>Diagram Numbering</vt:lpstr>
      <vt:lpstr>Alternative Data Flows</vt:lpstr>
      <vt:lpstr>Process Descriptions</vt:lpstr>
      <vt:lpstr>Creating Data Flow Diagrams (1 of 2)</vt:lpstr>
      <vt:lpstr>Creating Data Flow Diagrams (2 of 2)</vt:lpstr>
      <vt:lpstr>Illustration – Developing DFDs </vt:lpstr>
      <vt:lpstr>Creating the Context Diagram</vt:lpstr>
      <vt:lpstr>Create a DFD “Fragment” Based on a Use Case</vt:lpstr>
      <vt:lpstr>Merge DFD “Fragment” Diagrams into the Level 0 Diagram</vt:lpstr>
      <vt:lpstr>Level 1 – Process 3: Create Parts Request</vt:lpstr>
      <vt:lpstr>Level 1 – Process 4: Record Receipt of Components</vt:lpstr>
      <vt:lpstr>Level 1 – Process 5: Finalize Parts Request</vt:lpstr>
      <vt:lpstr>Validating the Data Flow Diagrams (1 of 2)</vt:lpstr>
      <vt:lpstr>Validating the Data Flow Diagrams (2 of 2)</vt:lpstr>
      <vt:lpstr>Common D F D Errors</vt:lpstr>
      <vt:lpstr>Chapter Review (1 of 3)</vt:lpstr>
      <vt:lpstr>Chapter Review (2 of 3)</vt:lpstr>
      <vt:lpstr>Chapter Review (3 of 3)</vt:lpstr>
      <vt:lpstr>Key Terms</vt:lpstr>
      <vt:lpstr>Key Terms Continued</vt:lpstr>
    </vt:vector>
  </TitlesOfParts>
  <Manager>Judy Howarth</Manager>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Understanding Processes with Use Cases and Process Models</dc:title>
  <dc:subject>System Analysis and Design 8E</dc:subject>
  <dc:creator>Ronny Richardson</dc:creator>
  <cp:keywords>Business</cp:keywords>
  <dc:description>This file was created by:_x000d_
_x000d_
Dr. Ronny Richardson_x000d_
Professor of Operations Management_x000d_
Coles College of Business_x000d_
Kennesaw State University_x000d_
_x000d_
DrRonnyRichardson@gmail.com</dc:description>
  <cp:lastModifiedBy>Ronny Richardson</cp:lastModifiedBy>
  <cp:revision>47</cp:revision>
  <cp:lastPrinted>2017-04-26T13:25:47Z</cp:lastPrinted>
  <dcterms:created xsi:type="dcterms:W3CDTF">2021-04-29T19:32:45Z</dcterms:created>
  <dcterms:modified xsi:type="dcterms:W3CDTF">2021-08-15T23:32:53Z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0x0101006FFC5FF765D7D64998B8A00072F6BAD5</vt:lpwstr>
  </property>
</Properties>
</file>