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4"/>
    <p:sldMasterId id="2147483936" r:id="rId5"/>
    <p:sldMasterId id="2147483943" r:id="rId6"/>
    <p:sldMasterId id="2147483965" r:id="rId7"/>
    <p:sldMasterId id="2147483968" r:id="rId8"/>
    <p:sldMasterId id="2147483971" r:id="rId9"/>
    <p:sldMasterId id="2147483976" r:id="rId10"/>
  </p:sldMasterIdLst>
  <p:notesMasterIdLst>
    <p:notesMasterId r:id="rId51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5" r:id="rId28"/>
    <p:sldId id="274" r:id="rId29"/>
    <p:sldId id="273" r:id="rId30"/>
    <p:sldId id="276" r:id="rId31"/>
    <p:sldId id="282" r:id="rId32"/>
    <p:sldId id="277" r:id="rId33"/>
    <p:sldId id="278" r:id="rId34"/>
    <p:sldId id="279" r:id="rId35"/>
    <p:sldId id="283" r:id="rId36"/>
    <p:sldId id="280" r:id="rId37"/>
    <p:sldId id="281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vin, Megan - Hoboken" initials="MG" lastIdx="38" clrIdx="0"/>
  <p:cmAuthor id="1" name="Michael, Leah - Indianapolis" initials="LM" lastIdx="9" clrIdx="1"/>
  <p:cmAuthor id="2" name="Heaney, Barbara - Hoboken" initials="BH" lastIdx="3" clrIdx="2"/>
  <p:cmAuthor id="3" name="Perry, Nancy - Hoboken" initials="NP" lastIdx="2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9"/>
    <a:srgbClr val="E4E5E3"/>
    <a:srgbClr val="F2F2F1"/>
    <a:srgbClr val="EB9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0358A-E957-47EB-971B-8F54F380F7CE}" v="6" dt="2020-03-10T16:04:48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051" autoAdjust="0"/>
  </p:normalViewPr>
  <p:slideViewPr>
    <p:cSldViewPr>
      <p:cViewPr varScale="1">
        <p:scale>
          <a:sx n="112" d="100"/>
          <a:sy n="112" d="100"/>
        </p:scale>
        <p:origin x="55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026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0" d="100"/>
        <a:sy n="70" d="100"/>
      </p:scale>
      <p:origin x="0" y="6254"/>
    </p:cViewPr>
  </p:sorterViewPr>
  <p:notesViewPr>
    <p:cSldViewPr>
      <p:cViewPr varScale="1">
        <p:scale>
          <a:sx n="134" d="100"/>
          <a:sy n="134" d="100"/>
        </p:scale>
        <p:origin x="3184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presProps" Target="presProps.xml"/><Relationship Id="rId58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microsoft.com/office/2015/10/relationships/revisionInfo" Target="revisionInfo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warth, Judy" userId="88019a05-5656-4d0d-a3d1-1931a654ed73" providerId="ADAL" clId="{8B50358A-E957-47EB-971B-8F54F380F7CE}"/>
    <pc:docChg chg="undo custSel delSld modSld">
      <pc:chgData name="Howarth, Judy" userId="88019a05-5656-4d0d-a3d1-1931a654ed73" providerId="ADAL" clId="{8B50358A-E957-47EB-971B-8F54F380F7CE}" dt="2020-03-10T16:05:15.247" v="221" actId="20577"/>
      <pc:docMkLst>
        <pc:docMk/>
      </pc:docMkLst>
      <pc:sldChg chg="modSp">
        <pc:chgData name="Howarth, Judy" userId="88019a05-5656-4d0d-a3d1-1931a654ed73" providerId="ADAL" clId="{8B50358A-E957-47EB-971B-8F54F380F7CE}" dt="2020-03-10T16:05:15.247" v="221" actId="20577"/>
        <pc:sldMkLst>
          <pc:docMk/>
          <pc:sldMk cId="1909659219" sldId="256"/>
        </pc:sldMkLst>
        <pc:spChg chg="mod">
          <ac:chgData name="Howarth, Judy" userId="88019a05-5656-4d0d-a3d1-1931a654ed73" providerId="ADAL" clId="{8B50358A-E957-47EB-971B-8F54F380F7CE}" dt="2020-03-10T15:50:05.044" v="16" actId="255"/>
          <ac:spMkLst>
            <pc:docMk/>
            <pc:sldMk cId="1909659219" sldId="256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0:08.252" v="22" actId="20577"/>
          <ac:spMkLst>
            <pc:docMk/>
            <pc:sldMk cId="1909659219" sldId="256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07.415" v="211" actId="20577"/>
          <ac:spMkLst>
            <pc:docMk/>
            <pc:sldMk cId="1909659219" sldId="256"/>
            <ac:spMk id="4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15.247" v="221" actId="20577"/>
          <ac:spMkLst>
            <pc:docMk/>
            <pc:sldMk cId="1909659219" sldId="256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5:04.247" v="66" actId="2696"/>
        <pc:sldMkLst>
          <pc:docMk/>
          <pc:sldMk cId="1499389318" sldId="257"/>
        </pc:sldMkLst>
      </pc:sldChg>
      <pc:sldChg chg="modSp">
        <pc:chgData name="Howarth, Judy" userId="88019a05-5656-4d0d-a3d1-1931a654ed73" providerId="ADAL" clId="{8B50358A-E957-47EB-971B-8F54F380F7CE}" dt="2020-03-10T15:57:20.209" v="94" actId="20577"/>
        <pc:sldMkLst>
          <pc:docMk/>
          <pc:sldMk cId="1663153728" sldId="258"/>
        </pc:sldMkLst>
        <pc:spChg chg="mod">
          <ac:chgData name="Howarth, Judy" userId="88019a05-5656-4d0d-a3d1-1931a654ed73" providerId="ADAL" clId="{8B50358A-E957-47EB-971B-8F54F380F7CE}" dt="2020-03-10T15:57:20.209" v="94" actId="20577"/>
          <ac:spMkLst>
            <pc:docMk/>
            <pc:sldMk cId="1663153728" sldId="258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7:07.250" v="87" actId="20577"/>
          <ac:spMkLst>
            <pc:docMk/>
            <pc:sldMk cId="1663153728" sldId="258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7:13.001" v="88" actId="2696"/>
        <pc:sldMkLst>
          <pc:docMk/>
          <pc:sldMk cId="1525907774" sldId="259"/>
        </pc:sldMkLst>
      </pc:sldChg>
      <pc:sldChg chg="del">
        <pc:chgData name="Howarth, Judy" userId="88019a05-5656-4d0d-a3d1-1931a654ed73" providerId="ADAL" clId="{8B50358A-E957-47EB-971B-8F54F380F7CE}" dt="2020-03-10T15:57:27.995" v="96" actId="2696"/>
        <pc:sldMkLst>
          <pc:docMk/>
          <pc:sldMk cId="135406596" sldId="260"/>
        </pc:sldMkLst>
      </pc:sldChg>
      <pc:sldChg chg="del">
        <pc:chgData name="Howarth, Judy" userId="88019a05-5656-4d0d-a3d1-1931a654ed73" providerId="ADAL" clId="{8B50358A-E957-47EB-971B-8F54F380F7CE}" dt="2020-03-10T15:57:26.676" v="95" actId="2696"/>
        <pc:sldMkLst>
          <pc:docMk/>
          <pc:sldMk cId="179564966" sldId="261"/>
        </pc:sldMkLst>
      </pc:sldChg>
      <pc:sldChg chg="del">
        <pc:chgData name="Howarth, Judy" userId="88019a05-5656-4d0d-a3d1-1931a654ed73" providerId="ADAL" clId="{8B50358A-E957-47EB-971B-8F54F380F7CE}" dt="2020-03-10T15:57:29.663" v="97" actId="2696"/>
        <pc:sldMkLst>
          <pc:docMk/>
          <pc:sldMk cId="261660464" sldId="262"/>
        </pc:sldMkLst>
      </pc:sldChg>
      <pc:sldChg chg="del">
        <pc:chgData name="Howarth, Judy" userId="88019a05-5656-4d0d-a3d1-1931a654ed73" providerId="ADAL" clId="{8B50358A-E957-47EB-971B-8F54F380F7CE}" dt="2020-03-10T15:57:33.246" v="98" actId="2696"/>
        <pc:sldMkLst>
          <pc:docMk/>
          <pc:sldMk cId="1035247850" sldId="263"/>
        </pc:sldMkLst>
      </pc:sldChg>
      <pc:sldChg chg="del">
        <pc:chgData name="Howarth, Judy" userId="88019a05-5656-4d0d-a3d1-1931a654ed73" providerId="ADAL" clId="{8B50358A-E957-47EB-971B-8F54F380F7CE}" dt="2020-03-10T15:57:34.001" v="99" actId="2696"/>
        <pc:sldMkLst>
          <pc:docMk/>
          <pc:sldMk cId="940919996" sldId="264"/>
        </pc:sldMkLst>
      </pc:sldChg>
      <pc:sldChg chg="del">
        <pc:chgData name="Howarth, Judy" userId="88019a05-5656-4d0d-a3d1-1931a654ed73" providerId="ADAL" clId="{8B50358A-E957-47EB-971B-8F54F380F7CE}" dt="2020-03-10T15:57:35.051" v="100" actId="2696"/>
        <pc:sldMkLst>
          <pc:docMk/>
          <pc:sldMk cId="928245765" sldId="265"/>
        </pc:sldMkLst>
      </pc:sldChg>
      <pc:sldChg chg="del">
        <pc:chgData name="Howarth, Judy" userId="88019a05-5656-4d0d-a3d1-1931a654ed73" providerId="ADAL" clId="{8B50358A-E957-47EB-971B-8F54F380F7CE}" dt="2020-03-10T15:57:36.075" v="101" actId="2696"/>
        <pc:sldMkLst>
          <pc:docMk/>
          <pc:sldMk cId="895276841" sldId="266"/>
        </pc:sldMkLst>
      </pc:sldChg>
      <pc:sldChg chg="del">
        <pc:chgData name="Howarth, Judy" userId="88019a05-5656-4d0d-a3d1-1931a654ed73" providerId="ADAL" clId="{8B50358A-E957-47EB-971B-8F54F380F7CE}" dt="2020-03-10T15:57:40.091" v="102" actId="2696"/>
        <pc:sldMkLst>
          <pc:docMk/>
          <pc:sldMk cId="687315263" sldId="267"/>
        </pc:sldMkLst>
      </pc:sldChg>
      <pc:sldChg chg="del">
        <pc:chgData name="Howarth, Judy" userId="88019a05-5656-4d0d-a3d1-1931a654ed73" providerId="ADAL" clId="{8B50358A-E957-47EB-971B-8F54F380F7CE}" dt="2020-03-10T15:57:41.194" v="103" actId="2696"/>
        <pc:sldMkLst>
          <pc:docMk/>
          <pc:sldMk cId="921995896" sldId="268"/>
        </pc:sldMkLst>
      </pc:sldChg>
      <pc:sldChg chg="del">
        <pc:chgData name="Howarth, Judy" userId="88019a05-5656-4d0d-a3d1-1931a654ed73" providerId="ADAL" clId="{8B50358A-E957-47EB-971B-8F54F380F7CE}" dt="2020-03-10T15:57:42.896" v="104" actId="2696"/>
        <pc:sldMkLst>
          <pc:docMk/>
          <pc:sldMk cId="399428975" sldId="269"/>
        </pc:sldMkLst>
      </pc:sldChg>
      <pc:sldChg chg="modSp">
        <pc:chgData name="Howarth, Judy" userId="88019a05-5656-4d0d-a3d1-1931a654ed73" providerId="ADAL" clId="{8B50358A-E957-47EB-971B-8F54F380F7CE}" dt="2020-03-10T15:58:11.702" v="122" actId="20577"/>
        <pc:sldMkLst>
          <pc:docMk/>
          <pc:sldMk cId="167070206" sldId="270"/>
        </pc:sldMkLst>
        <pc:spChg chg="mod">
          <ac:chgData name="Howarth, Judy" userId="88019a05-5656-4d0d-a3d1-1931a654ed73" providerId="ADAL" clId="{8B50358A-E957-47EB-971B-8F54F380F7CE}" dt="2020-03-10T15:57:54.831" v="108" actId="20577"/>
          <ac:spMkLst>
            <pc:docMk/>
            <pc:sldMk cId="167070206" sldId="270"/>
            <ac:spMk id="5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11.702" v="122" actId="20577"/>
          <ac:spMkLst>
            <pc:docMk/>
            <pc:sldMk cId="167070206" sldId="270"/>
            <ac:spMk id="13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43.454" v="138" actId="20577"/>
        <pc:sldMkLst>
          <pc:docMk/>
          <pc:sldMk cId="388267789" sldId="272"/>
        </pc:sldMkLst>
        <pc:spChg chg="mod">
          <ac:chgData name="Howarth, Judy" userId="88019a05-5656-4d0d-a3d1-1931a654ed73" providerId="ADAL" clId="{8B50358A-E957-47EB-971B-8F54F380F7CE}" dt="2020-03-10T15:58:43.454" v="138" actId="20577"/>
          <ac:spMkLst>
            <pc:docMk/>
            <pc:sldMk cId="388267789" sldId="272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0.798" v="142" actId="20577"/>
        <pc:sldMkLst>
          <pc:docMk/>
          <pc:sldMk cId="1024830255" sldId="273"/>
        </pc:sldMkLst>
        <pc:spChg chg="mod">
          <ac:chgData name="Howarth, Judy" userId="88019a05-5656-4d0d-a3d1-1931a654ed73" providerId="ADAL" clId="{8B50358A-E957-47EB-971B-8F54F380F7CE}" dt="2020-03-10T15:58:50.798" v="142" actId="20577"/>
          <ac:spMkLst>
            <pc:docMk/>
            <pc:sldMk cId="1024830255" sldId="273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9.585" v="146" actId="20577"/>
        <pc:sldMkLst>
          <pc:docMk/>
          <pc:sldMk cId="174170774" sldId="275"/>
        </pc:sldMkLst>
        <pc:spChg chg="mod">
          <ac:chgData name="Howarth, Judy" userId="88019a05-5656-4d0d-a3d1-1931a654ed73" providerId="ADAL" clId="{8B50358A-E957-47EB-971B-8F54F380F7CE}" dt="2020-03-10T15:58:59.585" v="146" actId="20577"/>
          <ac:spMkLst>
            <pc:docMk/>
            <pc:sldMk cId="174170774" sldId="275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0.418" v="162" actId="20577"/>
        <pc:sldMkLst>
          <pc:docMk/>
          <pc:sldMk cId="1510030601" sldId="277"/>
        </pc:sldMkLst>
        <pc:spChg chg="mod">
          <ac:chgData name="Howarth, Judy" userId="88019a05-5656-4d0d-a3d1-1931a654ed73" providerId="ADAL" clId="{8B50358A-E957-47EB-971B-8F54F380F7CE}" dt="2020-03-10T15:59:30.418" v="162" actId="20577"/>
          <ac:spMkLst>
            <pc:docMk/>
            <pc:sldMk cId="1510030601" sldId="277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41.304" v="170" actId="20577"/>
        <pc:sldMkLst>
          <pc:docMk/>
          <pc:sldMk cId="1952765383" sldId="278"/>
        </pc:sldMkLst>
        <pc:spChg chg="mod">
          <ac:chgData name="Howarth, Judy" userId="88019a05-5656-4d0d-a3d1-1931a654ed73" providerId="ADAL" clId="{8B50358A-E957-47EB-971B-8F54F380F7CE}" dt="2020-03-10T15:59:41.304" v="170" actId="20577"/>
          <ac:spMkLst>
            <pc:docMk/>
            <pc:sldMk cId="1952765383" sldId="27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53.011" v="174" actId="2696"/>
        <pc:sldMkLst>
          <pc:docMk/>
          <pc:sldMk cId="1066368906" sldId="279"/>
        </pc:sldMkLst>
      </pc:sldChg>
      <pc:sldChg chg="del">
        <pc:chgData name="Howarth, Judy" userId="88019a05-5656-4d0d-a3d1-1931a654ed73" providerId="ADAL" clId="{8B50358A-E957-47EB-971B-8F54F380F7CE}" dt="2020-03-10T15:59:53.884" v="175" actId="2696"/>
        <pc:sldMkLst>
          <pc:docMk/>
          <pc:sldMk cId="1718291601" sldId="280"/>
        </pc:sldMkLst>
      </pc:sldChg>
      <pc:sldChg chg="del">
        <pc:chgData name="Howarth, Judy" userId="88019a05-5656-4d0d-a3d1-1931a654ed73" providerId="ADAL" clId="{8B50358A-E957-47EB-971B-8F54F380F7CE}" dt="2020-03-10T15:59:55.856" v="176" actId="2696"/>
        <pc:sldMkLst>
          <pc:docMk/>
          <pc:sldMk cId="687604427" sldId="281"/>
        </pc:sldMkLst>
      </pc:sldChg>
      <pc:sldChg chg="del">
        <pc:chgData name="Howarth, Judy" userId="88019a05-5656-4d0d-a3d1-1931a654ed73" providerId="ADAL" clId="{8B50358A-E957-47EB-971B-8F54F380F7CE}" dt="2020-03-10T15:59:57.526" v="177" actId="2696"/>
        <pc:sldMkLst>
          <pc:docMk/>
          <pc:sldMk cId="586848863" sldId="282"/>
        </pc:sldMkLst>
      </pc:sldChg>
      <pc:sldChg chg="modSp">
        <pc:chgData name="Howarth, Judy" userId="88019a05-5656-4d0d-a3d1-1931a654ed73" providerId="ADAL" clId="{8B50358A-E957-47EB-971B-8F54F380F7CE}" dt="2020-03-10T16:00:03.758" v="181" actId="20577"/>
        <pc:sldMkLst>
          <pc:docMk/>
          <pc:sldMk cId="365690021" sldId="283"/>
        </pc:sldMkLst>
        <pc:spChg chg="mod">
          <ac:chgData name="Howarth, Judy" userId="88019a05-5656-4d0d-a3d1-1931a654ed73" providerId="ADAL" clId="{8B50358A-E957-47EB-971B-8F54F380F7CE}" dt="2020-03-10T16:00:03.758" v="181" actId="20577"/>
          <ac:spMkLst>
            <pc:docMk/>
            <pc:sldMk cId="365690021" sldId="283"/>
            <ac:spMk id="4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06.318" v="182" actId="2696"/>
        <pc:sldMkLst>
          <pc:docMk/>
          <pc:sldMk cId="1538439825" sldId="284"/>
        </pc:sldMkLst>
      </pc:sldChg>
      <pc:sldChg chg="del">
        <pc:chgData name="Howarth, Judy" userId="88019a05-5656-4d0d-a3d1-1931a654ed73" providerId="ADAL" clId="{8B50358A-E957-47EB-971B-8F54F380F7CE}" dt="2020-03-10T16:00:08.927" v="183" actId="2696"/>
        <pc:sldMkLst>
          <pc:docMk/>
          <pc:sldMk cId="696315825" sldId="285"/>
        </pc:sldMkLst>
      </pc:sldChg>
      <pc:sldChg chg="del">
        <pc:chgData name="Howarth, Judy" userId="88019a05-5656-4d0d-a3d1-1931a654ed73" providerId="ADAL" clId="{8B50358A-E957-47EB-971B-8F54F380F7CE}" dt="2020-03-10T16:00:10.349" v="184" actId="2696"/>
        <pc:sldMkLst>
          <pc:docMk/>
          <pc:sldMk cId="1811979975" sldId="286"/>
        </pc:sldMkLst>
      </pc:sldChg>
      <pc:sldChg chg="del">
        <pc:chgData name="Howarth, Judy" userId="88019a05-5656-4d0d-a3d1-1931a654ed73" providerId="ADAL" clId="{8B50358A-E957-47EB-971B-8F54F380F7CE}" dt="2020-03-10T16:00:14.200" v="185" actId="2696"/>
        <pc:sldMkLst>
          <pc:docMk/>
          <pc:sldMk cId="509745404" sldId="287"/>
        </pc:sldMkLst>
      </pc:sldChg>
      <pc:sldChg chg="del">
        <pc:chgData name="Howarth, Judy" userId="88019a05-5656-4d0d-a3d1-1931a654ed73" providerId="ADAL" clId="{8B50358A-E957-47EB-971B-8F54F380F7CE}" dt="2020-03-10T16:00:52.112" v="201" actId="2696"/>
        <pc:sldMkLst>
          <pc:docMk/>
          <pc:sldMk cId="217440387" sldId="288"/>
        </pc:sldMkLst>
      </pc:sldChg>
      <pc:sldChg chg="del">
        <pc:chgData name="Howarth, Judy" userId="88019a05-5656-4d0d-a3d1-1931a654ed73" providerId="ADAL" clId="{8B50358A-E957-47EB-971B-8F54F380F7CE}" dt="2020-03-10T16:00:19.184" v="186" actId="2696"/>
        <pc:sldMkLst>
          <pc:docMk/>
          <pc:sldMk cId="1885132688" sldId="289"/>
        </pc:sldMkLst>
      </pc:sldChg>
      <pc:sldChg chg="modSp">
        <pc:chgData name="Howarth, Judy" userId="88019a05-5656-4d0d-a3d1-1931a654ed73" providerId="ADAL" clId="{8B50358A-E957-47EB-971B-8F54F380F7CE}" dt="2020-03-10T16:00:23.668" v="190" actId="20577"/>
        <pc:sldMkLst>
          <pc:docMk/>
          <pc:sldMk cId="998461558" sldId="290"/>
        </pc:sldMkLst>
        <pc:spChg chg="mod">
          <ac:chgData name="Howarth, Judy" userId="88019a05-5656-4d0d-a3d1-1931a654ed73" providerId="ADAL" clId="{8B50358A-E957-47EB-971B-8F54F380F7CE}" dt="2020-03-10T16:00:23.668" v="190" actId="20577"/>
          <ac:spMkLst>
            <pc:docMk/>
            <pc:sldMk cId="998461558" sldId="290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6:00:31.974" v="194" actId="20577"/>
        <pc:sldMkLst>
          <pc:docMk/>
          <pc:sldMk cId="720469146" sldId="291"/>
        </pc:sldMkLst>
        <pc:spChg chg="mod">
          <ac:chgData name="Howarth, Judy" userId="88019a05-5656-4d0d-a3d1-1931a654ed73" providerId="ADAL" clId="{8B50358A-E957-47EB-971B-8F54F380F7CE}" dt="2020-03-10T16:00:31.974" v="194" actId="20577"/>
          <ac:spMkLst>
            <pc:docMk/>
            <pc:sldMk cId="720469146" sldId="291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36.643" v="195" actId="2696"/>
        <pc:sldMkLst>
          <pc:docMk/>
          <pc:sldMk cId="139548211" sldId="292"/>
        </pc:sldMkLst>
      </pc:sldChg>
      <pc:sldChg chg="del">
        <pc:chgData name="Howarth, Judy" userId="88019a05-5656-4d0d-a3d1-1931a654ed73" providerId="ADAL" clId="{8B50358A-E957-47EB-971B-8F54F380F7CE}" dt="2020-03-10T16:00:37.946" v="196" actId="2696"/>
        <pc:sldMkLst>
          <pc:docMk/>
          <pc:sldMk cId="342244477" sldId="293"/>
        </pc:sldMkLst>
      </pc:sldChg>
      <pc:sldChg chg="del">
        <pc:chgData name="Howarth, Judy" userId="88019a05-5656-4d0d-a3d1-1931a654ed73" providerId="ADAL" clId="{8B50358A-E957-47EB-971B-8F54F380F7CE}" dt="2020-03-10T16:00:39.091" v="197" actId="2696"/>
        <pc:sldMkLst>
          <pc:docMk/>
          <pc:sldMk cId="1300580792" sldId="294"/>
        </pc:sldMkLst>
      </pc:sldChg>
      <pc:sldChg chg="del">
        <pc:chgData name="Howarth, Judy" userId="88019a05-5656-4d0d-a3d1-1931a654ed73" providerId="ADAL" clId="{8B50358A-E957-47EB-971B-8F54F380F7CE}" dt="2020-03-10T16:00:40.312" v="198" actId="2696"/>
        <pc:sldMkLst>
          <pc:docMk/>
          <pc:sldMk cId="937452732" sldId="295"/>
        </pc:sldMkLst>
      </pc:sldChg>
      <pc:sldChg chg="del">
        <pc:chgData name="Howarth, Judy" userId="88019a05-5656-4d0d-a3d1-1931a654ed73" providerId="ADAL" clId="{8B50358A-E957-47EB-971B-8F54F380F7CE}" dt="2020-03-10T16:00:41.577" v="199" actId="2696"/>
        <pc:sldMkLst>
          <pc:docMk/>
          <pc:sldMk cId="1954988893" sldId="296"/>
        </pc:sldMkLst>
      </pc:sldChg>
      <pc:sldChg chg="modSp del">
        <pc:chgData name="Howarth, Judy" userId="88019a05-5656-4d0d-a3d1-1931a654ed73" providerId="ADAL" clId="{8B50358A-E957-47EB-971B-8F54F380F7CE}" dt="2020-03-10T16:00:42.437" v="200" actId="2696"/>
        <pc:sldMkLst>
          <pc:docMk/>
          <pc:sldMk cId="1546931097" sldId="297"/>
        </pc:sldMkLst>
        <pc:spChg chg="mod">
          <ac:chgData name="Howarth, Judy" userId="88019a05-5656-4d0d-a3d1-1931a654ed73" providerId="ADAL" clId="{8B50358A-E957-47EB-971B-8F54F380F7CE}" dt="2020-03-10T15:56:50.586" v="83" actId="20577"/>
          <ac:spMkLst>
            <pc:docMk/>
            <pc:sldMk cId="1546931097" sldId="297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6:32.762" v="78" actId="20577"/>
        <pc:sldMkLst>
          <pc:docMk/>
          <pc:sldMk cId="33643281" sldId="298"/>
        </pc:sldMkLst>
        <pc:spChg chg="mod">
          <ac:chgData name="Howarth, Judy" userId="88019a05-5656-4d0d-a3d1-1931a654ed73" providerId="ADAL" clId="{8B50358A-E957-47EB-971B-8F54F380F7CE}" dt="2020-03-10T15:56:28.579" v="74" actId="20577"/>
          <ac:spMkLst>
            <pc:docMk/>
            <pc:sldMk cId="33643281" sldId="298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6:32.762" v="78" actId="20577"/>
          <ac:spMkLst>
            <pc:docMk/>
            <pc:sldMk cId="33643281" sldId="298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27.179" v="134" actId="20577"/>
        <pc:sldMkLst>
          <pc:docMk/>
          <pc:sldMk cId="2088891144" sldId="299"/>
        </pc:sldMkLst>
        <pc:spChg chg="mod">
          <ac:chgData name="Howarth, Judy" userId="88019a05-5656-4d0d-a3d1-1931a654ed73" providerId="ADAL" clId="{8B50358A-E957-47EB-971B-8F54F380F7CE}" dt="2020-03-10T15:58:23.260" v="130" actId="20577"/>
          <ac:spMkLst>
            <pc:docMk/>
            <pc:sldMk cId="2088891144" sldId="299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27.179" v="134" actId="20577"/>
          <ac:spMkLst>
            <pc:docMk/>
            <pc:sldMk cId="2088891144" sldId="299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7.234" v="166" actId="20577"/>
        <pc:sldMkLst>
          <pc:docMk/>
          <pc:sldMk cId="1003484616" sldId="300"/>
        </pc:sldMkLst>
        <pc:spChg chg="mod">
          <ac:chgData name="Howarth, Judy" userId="88019a05-5656-4d0d-a3d1-1931a654ed73" providerId="ADAL" clId="{8B50358A-E957-47EB-971B-8F54F380F7CE}" dt="2020-03-10T15:59:37.234" v="166" actId="20577"/>
          <ac:spMkLst>
            <pc:docMk/>
            <pc:sldMk cId="1003484616" sldId="300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46.913" v="171" actId="2696"/>
        <pc:sldMkLst>
          <pc:docMk/>
          <pc:sldMk cId="318031246" sldId="302"/>
        </pc:sldMkLst>
      </pc:sldChg>
      <pc:sldChg chg="del">
        <pc:chgData name="Howarth, Judy" userId="88019a05-5656-4d0d-a3d1-1931a654ed73" providerId="ADAL" clId="{8B50358A-E957-47EB-971B-8F54F380F7CE}" dt="2020-03-10T15:59:48.394" v="172" actId="2696"/>
        <pc:sldMkLst>
          <pc:docMk/>
          <pc:sldMk cId="453555804" sldId="303"/>
        </pc:sldMkLst>
      </pc:sldChg>
      <pc:sldChg chg="modSp">
        <pc:chgData name="Howarth, Judy" userId="88019a05-5656-4d0d-a3d1-1931a654ed73" providerId="ADAL" clId="{8B50358A-E957-47EB-971B-8F54F380F7CE}" dt="2020-03-10T15:59:04.457" v="150" actId="20577"/>
        <pc:sldMkLst>
          <pc:docMk/>
          <pc:sldMk cId="1478488146" sldId="304"/>
        </pc:sldMkLst>
        <pc:spChg chg="mod">
          <ac:chgData name="Howarth, Judy" userId="88019a05-5656-4d0d-a3d1-1931a654ed73" providerId="ADAL" clId="{8B50358A-E957-47EB-971B-8F54F380F7CE}" dt="2020-03-10T15:59:04.457" v="150" actId="20577"/>
          <ac:spMkLst>
            <pc:docMk/>
            <pc:sldMk cId="1478488146" sldId="304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19.505" v="154" actId="20577"/>
        <pc:sldMkLst>
          <pc:docMk/>
          <pc:sldMk cId="130651525" sldId="307"/>
        </pc:sldMkLst>
        <pc:spChg chg="mod">
          <ac:chgData name="Howarth, Judy" userId="88019a05-5656-4d0d-a3d1-1931a654ed73" providerId="ADAL" clId="{8B50358A-E957-47EB-971B-8F54F380F7CE}" dt="2020-03-10T15:59:19.505" v="154" actId="20577"/>
          <ac:spMkLst>
            <pc:docMk/>
            <pc:sldMk cId="130651525" sldId="307"/>
            <ac:spMk id="4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24.609" v="158" actId="20577"/>
        <pc:sldMkLst>
          <pc:docMk/>
          <pc:sldMk cId="1380611736" sldId="308"/>
        </pc:sldMkLst>
        <pc:spChg chg="mod">
          <ac:chgData name="Howarth, Judy" userId="88019a05-5656-4d0d-a3d1-1931a654ed73" providerId="ADAL" clId="{8B50358A-E957-47EB-971B-8F54F380F7CE}" dt="2020-03-10T15:59:24.609" v="158" actId="20577"/>
          <ac:spMkLst>
            <pc:docMk/>
            <pc:sldMk cId="1380611736" sldId="30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6:43.844" v="79" actId="2696"/>
        <pc:sldMkLst>
          <pc:docMk/>
          <pc:sldMk cId="681192042" sldId="309"/>
        </pc:sldMkLst>
      </pc:sldChg>
      <pc:sldChg chg="del">
        <pc:chgData name="Howarth, Judy" userId="88019a05-5656-4d0d-a3d1-1931a654ed73" providerId="ADAL" clId="{8B50358A-E957-47EB-971B-8F54F380F7CE}" dt="2020-03-10T15:59:49.554" v="173" actId="2696"/>
        <pc:sldMkLst>
          <pc:docMk/>
          <pc:sldMk cId="820579147" sldId="310"/>
        </pc:sldMkLst>
      </pc:sldChg>
      <pc:sldChg chg="modSp">
        <pc:chgData name="Howarth, Judy" userId="88019a05-5656-4d0d-a3d1-1931a654ed73" providerId="ADAL" clId="{8B50358A-E957-47EB-971B-8F54F380F7CE}" dt="2020-03-10T15:58:00.728" v="112" actId="20577"/>
        <pc:sldMkLst>
          <pc:docMk/>
          <pc:sldMk cId="1094474590" sldId="311"/>
        </pc:sldMkLst>
        <pc:spChg chg="mod">
          <ac:chgData name="Howarth, Judy" userId="88019a05-5656-4d0d-a3d1-1931a654ed73" providerId="ADAL" clId="{8B50358A-E957-47EB-971B-8F54F380F7CE}" dt="2020-03-10T15:58:00.728" v="112" actId="20577"/>
          <ac:spMkLst>
            <pc:docMk/>
            <pc:sldMk cId="1094474590" sldId="31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94C1A8-DC4B-4329-AF88-FD913597DE85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8073E54-D085-4E2E-B9A5-A53D7E5194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73E54-D085-4E2E-B9A5-A53D7E5194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0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65126"/>
            <a:ext cx="11785600" cy="1387475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 smtClean="0"/>
              <a:t>Book Title</a:t>
            </a:r>
            <a:endParaRPr lang="en-US" dirty="0"/>
          </a:p>
        </p:txBody>
      </p:sp>
      <p:sp>
        <p:nvSpPr>
          <p:cNvPr id="2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1752600"/>
            <a:ext cx="117856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27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2362200"/>
            <a:ext cx="117856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29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37338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31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4267200"/>
            <a:ext cx="11785600" cy="243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82637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with No Numbers and One-column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4037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F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 numCol="2" spcCol="548640"/>
          <a:lstStyle>
            <a:lvl1pPr marL="803275" marR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Two-Column and Double-numbered</a:t>
            </a:r>
          </a:p>
          <a:p>
            <a:pPr lvl="0"/>
            <a:r>
              <a:rPr lang="en-US" dirty="0"/>
              <a:t>1.2	It is Two-column 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1.6	Outline Items Usually Have No Ending Punctuation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1.7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1.8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1.10	Another Heading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051878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1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This </a:t>
            </a:r>
            <a:r>
              <a:rPr lang="en-US" dirty="0"/>
              <a:t>Is a Sample Outline for Two-Column (2 Boxes) and Double-numbered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Two-column 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Outline Has No Sub-lists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List Is Double-numbered</a:t>
            </a:r>
          </a:p>
        </p:txBody>
      </p:sp>
      <p:sp>
        <p:nvSpPr>
          <p:cNvPr id="7" name="COBNL2"/>
          <p:cNvSpPr>
            <a:spLocks noGrp="1"/>
          </p:cNvSpPr>
          <p:nvPr>
            <p:ph sz="quarter" idx="15" hasCustomPrompt="1"/>
          </p:nvPr>
        </p:nvSpPr>
        <p:spPr>
          <a:xfrm>
            <a:off x="6356349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The Outline Slide Has a Footer</a:t>
            </a:r>
          </a:p>
          <a:p>
            <a:pPr lvl="0"/>
            <a:r>
              <a:rPr lang="en-US" dirty="0" smtClean="0"/>
              <a:t>Outline Items Usually Have No Ending Punctuation</a:t>
            </a:r>
          </a:p>
          <a:p>
            <a:pPr lvl="0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410060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/>
            </a:lvl1pPr>
            <a:lvl2pPr marL="457200" indent="-446088">
              <a:spcBef>
                <a:spcPts val="2000"/>
              </a:spcBef>
              <a:buFont typeface="+mj-lt"/>
              <a:buNone/>
              <a:tabLst/>
              <a:defRPr sz="2800">
                <a:solidFill>
                  <a:schemeClr val="accent2"/>
                </a:solidFill>
              </a:defRPr>
            </a:lvl2pPr>
            <a:lvl3pPr marL="688975" indent="-400050">
              <a:spcBef>
                <a:spcPts val="1000"/>
              </a:spcBef>
              <a:buClr>
                <a:schemeClr val="accent2"/>
              </a:buClr>
              <a:buFont typeface="+mj-lt"/>
              <a:buAutoNum type="arabicPeriod"/>
              <a:tabLst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This Is a Sample Outline with No Numbers</a:t>
            </a:r>
          </a:p>
          <a:p>
            <a:pPr lvl="1"/>
            <a:r>
              <a:rPr lang="en-US" dirty="0"/>
              <a:t>Learning Objective</a:t>
            </a:r>
          </a:p>
          <a:p>
            <a:pPr lvl="2"/>
            <a:r>
              <a:rPr lang="en-US" dirty="0"/>
              <a:t>Describe what racial &amp; ethnic group make up Latin America.</a:t>
            </a:r>
          </a:p>
          <a:p>
            <a:pPr lvl="2"/>
            <a:r>
              <a:rPr lang="en-US" dirty="0"/>
              <a:t>Explain Latin American agricultural systems.</a:t>
            </a:r>
          </a:p>
          <a:p>
            <a:pPr lvl="2"/>
            <a:r>
              <a:rPr lang="en-US" dirty="0"/>
              <a:t>Critically evaluate models of biodiversity conservation in the Latin American context.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©2017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9563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9" name="LON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957104EA-F2AF-1046-9253-EE8D978719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8232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7" name="LOB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indent="-292608">
              <a:buClr>
                <a:schemeClr val="accent2"/>
              </a:buClr>
              <a:buFont typeface="Arial" charset="0"/>
              <a:buChar char="•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7718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1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 Periodicity Assumption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None/>
              <a:defRPr sz="2800" baseline="0"/>
            </a:lvl1pPr>
            <a:lvl2pPr marL="809625" indent="-460375">
              <a:spcBef>
                <a:spcPts val="1000"/>
              </a:spcBef>
              <a:buClr>
                <a:schemeClr val="accent2"/>
              </a:buClr>
              <a:buFont typeface="+mj-lt"/>
              <a:buAutoNum type="alphaLcPeriod"/>
              <a:tabLst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Companies record events that change their financial statements in the period in which events occur, even if cash was not exchanged.</a:t>
            </a:r>
          </a:p>
          <a:p>
            <a:pPr lvl="1"/>
            <a:r>
              <a:rPr lang="en-US" dirty="0"/>
              <a:t>Companies recognize revenue in the period in which the performance obligation is satisfied.</a:t>
            </a:r>
          </a:p>
          <a:p>
            <a:pPr lvl="1"/>
            <a:r>
              <a:rPr lang="en-US" dirty="0"/>
              <a:t>This basis is accord with generally accepted accounting principles.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2438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2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1.1 Periodicity Assumption</a:t>
            </a:r>
          </a:p>
        </p:txBody>
      </p:sp>
      <p:sp>
        <p:nvSpPr>
          <p:cNvPr id="12" name="Question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12700" indent="0">
              <a:spcBef>
                <a:spcPts val="1000"/>
              </a:spcBef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03275" indent="-790575">
              <a:buNone/>
              <a:tabLst/>
              <a:defRPr sz="2800" b="0" i="0"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a.	Companies record events that change their financial statements in the period in which events occur, even if cash was not exchanged.</a:t>
            </a:r>
          </a:p>
          <a:p>
            <a:pPr lvl="2"/>
            <a:r>
              <a:rPr lang="en-US" dirty="0"/>
              <a:t>✔️b.	Companies recognize revenue in the period in which the performance obligation is satisfied.</a:t>
            </a:r>
          </a:p>
          <a:p>
            <a:pPr lvl="1"/>
            <a:r>
              <a:rPr lang="en-US" dirty="0"/>
              <a:t>c.	This basis is accord with generally accepted accounting principles.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52393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8351"/>
            <a:ext cx="11379200" cy="990599"/>
          </a:xfrm>
        </p:spPr>
        <p:txBody>
          <a:bodyPr/>
          <a:lstStyle/>
          <a:p>
            <a:r>
              <a:rPr lang="en-US"/>
              <a:t>Language</a:t>
            </a:r>
            <a:endParaRPr lang="en-US" dirty="0"/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Form of communication using sounds and symbols combined according to specified rules</a:t>
            </a:r>
          </a:p>
        </p:txBody>
      </p:sp>
      <p:sp>
        <p:nvSpPr>
          <p:cNvPr id="9" name="Media LInk"/>
          <p:cNvSpPr>
            <a:spLocks noGrp="1"/>
          </p:cNvSpPr>
          <p:nvPr>
            <p:ph sz="quarter" idx="16" hasCustomPrompt="1"/>
          </p:nvPr>
        </p:nvSpPr>
        <p:spPr>
          <a:xfrm>
            <a:off x="406400" y="5867400"/>
            <a:ext cx="11379200" cy="609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200" b="0" i="0" baseline="0">
                <a:latin typeface="Calibri" charset="0"/>
                <a:ea typeface="Calibri" charset="0"/>
                <a:cs typeface="Calibri" charset="0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Media link placeholder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700609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914402"/>
            <a:ext cx="11379200" cy="9905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Anatomy and Physiology Defined</a:t>
            </a:r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905000"/>
            <a:ext cx="11379200" cy="39624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Clr>
                <a:schemeClr val="accent2"/>
              </a:buClr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Anatomy is the science of structure and the relationships among structures.</a:t>
            </a:r>
          </a:p>
          <a:p>
            <a:pPr lvl="0"/>
            <a:r>
              <a:rPr lang="en-US" dirty="0"/>
              <a:t>Physiology is the science of body functions, that is, how the body parts work.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622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2286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14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762000"/>
            <a:ext cx="11785600" cy="228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505200"/>
            <a:ext cx="11785600" cy="1524000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Book Title</a:t>
            </a:r>
          </a:p>
        </p:txBody>
      </p:sp>
      <p:sp>
        <p:nvSpPr>
          <p:cNvPr id="1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5029200"/>
            <a:ext cx="117856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900" b="1" i="0" dirty="0">
                <a:latin typeface="Source Sans Pro" charset="0"/>
                <a:ea typeface="Source Sans Pro" charset="0"/>
                <a:cs typeface="Source Sans Pro" charset="0"/>
              </a:rPr>
              <a:t>Third Edition</a:t>
            </a:r>
            <a:endParaRPr lang="en-US" dirty="0"/>
          </a:p>
        </p:txBody>
      </p:sp>
      <p:sp>
        <p:nvSpPr>
          <p:cNvPr id="16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60960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b="0" i="0" dirty="0">
                <a:latin typeface="Source Sans Pro" charset="0"/>
                <a:ea typeface="Source Sans Pro" charset="0"/>
                <a:cs typeface="Source Sans Pro" charset="0"/>
              </a:rPr>
              <a:t>David Klein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32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3276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igure caption"/>
          <p:cNvSpPr>
            <a:spLocks noGrp="1"/>
          </p:cNvSpPr>
          <p:nvPr>
            <p:ph sz="quarter" idx="15" hasCustomPrompt="1"/>
          </p:nvPr>
        </p:nvSpPr>
        <p:spPr>
          <a:xfrm>
            <a:off x="406400" y="5029200"/>
            <a:ext cx="11379200" cy="114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Font typeface="Arial" charset="0"/>
              <a:buNone/>
              <a:defRPr sz="2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sz="2000" dirty="0"/>
              <a:t>Figure 4.5 Figure title placeholder</a:t>
            </a:r>
          </a:p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77103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53979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4760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3048000" y="4724401"/>
            <a:ext cx="6096000" cy="148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13298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5350051"/>
            <a:ext cx="11379200" cy="30997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9"/>
            <a:ext cx="11379200" cy="4452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06400" y="5780676"/>
            <a:ext cx="11379200" cy="467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4.5 Figure title placeholder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6737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06400" y="5920581"/>
            <a:ext cx="11379200" cy="435770"/>
          </a:xfrm>
          <a:prstGeom prst="rect">
            <a:avLst/>
          </a:prstGeom>
        </p:spPr>
        <p:txBody>
          <a:bodyPr/>
          <a:lstStyle>
            <a:lvl1pPr algn="ctr"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Image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8"/>
            <a:ext cx="11379200" cy="497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699" y="777241"/>
            <a:ext cx="11391901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3" name="COBBL"/>
          <p:cNvSpPr>
            <a:spLocks noGrp="1"/>
          </p:cNvSpPr>
          <p:nvPr>
            <p:ph sz="quarter" idx="10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295275" indent="-295275">
              <a:buClr>
                <a:schemeClr val="accent2"/>
              </a:buClr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6693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BL 2-co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 numCol="2" spcCol="548640"/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Two-Column</a:t>
            </a:r>
          </a:p>
          <a:p>
            <a:pPr lvl="0"/>
            <a:r>
              <a:rPr lang="en-US" dirty="0"/>
              <a:t>This Outline Has No Sub-lists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0"/>
            <a:r>
              <a:rPr lang="en-US" dirty="0"/>
              <a:t>This is Another Heading</a:t>
            </a:r>
          </a:p>
          <a:p>
            <a:pPr lvl="0"/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9360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Numbered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7864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0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0"/>
            <a:r>
              <a:rPr lang="en-US" dirty="0"/>
              <a:t>1.2	It is One-column Only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10.6	Outline Items Usually Have No Ending Punctuation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12357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8" name="COBB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621792" marR="0" indent="-32004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Courier New" charset="0"/>
              <a:buChar char="o"/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1-Column </a:t>
            </a:r>
          </a:p>
          <a:p>
            <a:pPr lvl="1"/>
            <a:r>
              <a:rPr lang="en-US" dirty="0"/>
              <a:t>It Has </a:t>
            </a:r>
            <a:r>
              <a:rPr lang="en-US" dirty="0" smtClean="0"/>
              <a:t>H2s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One-column Only</a:t>
            </a:r>
          </a:p>
          <a:p>
            <a:pPr lvl="1"/>
            <a:r>
              <a:rPr lang="en-US" dirty="0"/>
              <a:t>It Will Probably Not Have </a:t>
            </a:r>
            <a:r>
              <a:rPr lang="en-US" dirty="0" smtClean="0"/>
              <a:t>Art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Is a Bulleted List</a:t>
            </a:r>
          </a:p>
          <a:p>
            <a:pPr lvl="1"/>
            <a:r>
              <a:rPr lang="en-US" dirty="0"/>
              <a:t>Make Sure That Any Links Included Here, for Any Reason, Have Descriptive Hyperlinks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1"/>
            <a:r>
              <a:rPr lang="en-US" dirty="0"/>
              <a:t>There is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3790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465138" indent="-465138">
              <a:buClr>
                <a:schemeClr val="accent2"/>
              </a:buClr>
              <a:buFont typeface="+mj-lt"/>
              <a:buAutoNum type="arabicPeriod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buClr>
                <a:schemeClr val="accent2"/>
              </a:buClr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for One-Column and single number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343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3434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1143000" indent="-292608">
              <a:buClr>
                <a:schemeClr val="accent2"/>
              </a:buClr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1143000" marR="0" indent="-29260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</a:t>
            </a:r>
          </a:p>
          <a:p>
            <a:pPr lvl="0"/>
            <a:r>
              <a:rPr lang="en-US" dirty="0"/>
              <a:t>10.2	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lvl="2"/>
            <a:r>
              <a:rPr lang="en-US" dirty="0"/>
              <a:t>Special Feature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0426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0480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38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93699" y="777242"/>
            <a:ext cx="11391901" cy="975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15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42" r:id="rId2"/>
    <p:sldLayoutId id="2147483956" r:id="rId3"/>
    <p:sldLayoutId id="2147483955" r:id="rId4"/>
    <p:sldLayoutId id="2147483957" r:id="rId5"/>
    <p:sldLayoutId id="2147483959" r:id="rId6"/>
    <p:sldLayoutId id="2147483958" r:id="rId7"/>
    <p:sldLayoutId id="2147483960" r:id="rId8"/>
    <p:sldLayoutId id="2147483961" r:id="rId9"/>
    <p:sldLayoutId id="2147483962" r:id="rId10"/>
    <p:sldLayoutId id="214748396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43714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1193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64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272" y="762002"/>
            <a:ext cx="11387328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321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695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016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5-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026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08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2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5-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Eighth Edition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Alan Dennis, Barbara Wixom, Roberta </a:t>
            </a:r>
            <a:r>
              <a:rPr lang="en-US"/>
              <a:t>M</a:t>
            </a:r>
            <a:r>
              <a:rPr lang="en-US" smtClean="0"/>
              <a:t>. Roth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 person, place, event, or thing about which data is collected</a:t>
            </a:r>
          </a:p>
          <a:p>
            <a:r>
              <a:rPr lang="en-US" dirty="0"/>
              <a:t>Must be multiple occurrences to be an </a:t>
            </a:r>
            <a:r>
              <a:rPr lang="en-US" dirty="0" smtClean="0"/>
              <a:t>entity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3559327"/>
            <a:ext cx="5384800" cy="80614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Entry for Entity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8" name="Content Placeholder 7" descr="Illustration providing customer entities and example instances for a retail store.">
            <a:extLst>
              <a:ext uri="{FF2B5EF4-FFF2-40B4-BE49-F238E27FC236}">
                <a16:creationId xmlns:a16="http://schemas.microsoft.com/office/drawing/2014/main" xmlns="" id="{3F45F84C-7E89-410C-B410-79F155150117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008664" y="1752600"/>
            <a:ext cx="417467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3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Information captured about an entity</a:t>
            </a:r>
          </a:p>
          <a:p>
            <a:r>
              <a:rPr lang="en-US" dirty="0"/>
              <a:t>Only those used by the organization should be included in the model</a:t>
            </a:r>
          </a:p>
          <a:p>
            <a:r>
              <a:rPr lang="en-US" dirty="0"/>
              <a:t>Attribute names are nouns</a:t>
            </a:r>
          </a:p>
          <a:p>
            <a:r>
              <a:rPr lang="en-US" dirty="0"/>
              <a:t>Sometimes entity name is added at the beginning of the attribute name for </a:t>
            </a:r>
            <a:r>
              <a:rPr lang="en-US" dirty="0" smtClean="0"/>
              <a:t>clarity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5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Entry for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6" name="Content Placeholder 11" descr="Illustration depicting the design phase of the SDLC (Software developing life cycle) with choices for identifiers.">
            <a:extLst>
              <a:ext uri="{FF2B5EF4-FFF2-40B4-BE49-F238E27FC236}">
                <a16:creationId xmlns:a16="http://schemas.microsoft.com/office/drawing/2014/main" xmlns="" id="{1659789F-21B4-4D75-924D-9CBD0925ED2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972983" y="1752600"/>
            <a:ext cx="424603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4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– Understand Them!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6" name="Content Placeholder 4" descr="Illustration of a customer drone order that includes drone components for a M:N relationship.">
            <a:extLst>
              <a:ext uri="{FF2B5EF4-FFF2-40B4-BE49-F238E27FC236}">
                <a16:creationId xmlns:a16="http://schemas.microsoft.com/office/drawing/2014/main" xmlns="" id="{224B738D-41B1-4ED5-85AE-76048AAEC03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621148" y="1967308"/>
            <a:ext cx="8949704" cy="40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33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 Types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One or more attributes can serve as the entity </a:t>
            </a:r>
            <a:r>
              <a:rPr lang="en-US" b="1" i="1" dirty="0"/>
              <a:t>identifier</a:t>
            </a:r>
            <a:r>
              <a:rPr lang="en-US" dirty="0"/>
              <a:t>, uniquely identifying each entity instance</a:t>
            </a:r>
          </a:p>
          <a:p>
            <a:r>
              <a:rPr lang="en-US" dirty="0"/>
              <a:t>Concatenated identifier consists of several attributes</a:t>
            </a:r>
          </a:p>
          <a:p>
            <a:r>
              <a:rPr lang="en-US" dirty="0"/>
              <a:t>An identifier may be </a:t>
            </a:r>
            <a:r>
              <a:rPr lang="en-US" dirty="0" smtClean="0"/>
              <a:t>“artificial,” </a:t>
            </a:r>
            <a:r>
              <a:rPr lang="en-US" dirty="0"/>
              <a:t>such as creating an I D number</a:t>
            </a:r>
          </a:p>
          <a:p>
            <a:r>
              <a:rPr lang="en-US" dirty="0"/>
              <a:t>Final decision on identifiers may postponed to the Design </a:t>
            </a: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8" name="Content Placeholder 3" descr="Screenshot displaying the data dictionary entry description for a Drone Base model.">
            <a:extLst>
              <a:ext uri="{FF2B5EF4-FFF2-40B4-BE49-F238E27FC236}">
                <a16:creationId xmlns:a16="http://schemas.microsoft.com/office/drawing/2014/main" xmlns="" id="{1D098BB6-24EB-4286-AA10-FD9ACF80453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3052020"/>
            <a:ext cx="5384800" cy="182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75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Associations between entities</a:t>
            </a:r>
          </a:p>
          <a:p>
            <a:r>
              <a:rPr lang="en-US" dirty="0"/>
              <a:t>The first entity in the relationship is the </a:t>
            </a:r>
            <a:r>
              <a:rPr lang="en-US" b="1" i="1" dirty="0"/>
              <a:t>parent</a:t>
            </a:r>
            <a:r>
              <a:rPr lang="en-US" dirty="0"/>
              <a:t> entity; the second entity in the relationship is the </a:t>
            </a:r>
            <a:r>
              <a:rPr lang="en-US" b="1" i="1" dirty="0"/>
              <a:t>child</a:t>
            </a:r>
            <a:r>
              <a:rPr lang="en-US" dirty="0"/>
              <a:t> entity</a:t>
            </a:r>
          </a:p>
          <a:p>
            <a:r>
              <a:rPr lang="en-US" dirty="0"/>
              <a:t>Relationships should have active verb names</a:t>
            </a:r>
          </a:p>
          <a:p>
            <a:r>
              <a:rPr lang="en-US" dirty="0"/>
              <a:t>Relationships go in both </a:t>
            </a:r>
            <a:r>
              <a:rPr lang="en-US" dirty="0" smtClean="0"/>
              <a:t>directions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8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Cardinality refers to </a:t>
            </a:r>
            <a:r>
              <a:rPr lang="en-US" dirty="0"/>
              <a:t>the number of times instances in one entity can be related to instances in another entity</a:t>
            </a:r>
          </a:p>
          <a:p>
            <a:r>
              <a:rPr lang="en-US" dirty="0"/>
              <a:t>One instance in an entity refers to one and only one instance in the related entity </a:t>
            </a:r>
            <a:r>
              <a:rPr lang="en-US" b="1" i="1" dirty="0"/>
              <a:t>(1:1)</a:t>
            </a:r>
          </a:p>
          <a:p>
            <a:r>
              <a:rPr lang="en-US" dirty="0"/>
              <a:t>One instance in an entity refers to one or more instances in the related entity </a:t>
            </a:r>
            <a:r>
              <a:rPr lang="en-US" b="1" i="1" dirty="0"/>
              <a:t>(1:N)</a:t>
            </a:r>
          </a:p>
          <a:p>
            <a:r>
              <a:rPr lang="en-US" dirty="0"/>
              <a:t>One or more instances in an entity refer to one or more instances in the related entity </a:t>
            </a:r>
            <a:r>
              <a:rPr lang="en-US" b="1" i="1" dirty="0"/>
              <a:t>(M:N</a:t>
            </a:r>
            <a:r>
              <a:rPr lang="en-US" b="1" i="1" dirty="0" smtClean="0"/>
              <a:t>)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16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Entry for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6" name="Content Placeholder 7" descr="Screenshot displaying the data dictionary entry description for an element named DBM_ModelClass.">
            <a:extLst>
              <a:ext uri="{FF2B5EF4-FFF2-40B4-BE49-F238E27FC236}">
                <a16:creationId xmlns:a16="http://schemas.microsoft.com/office/drawing/2014/main" xmlns="" id="{09E53311-FF1A-41B6-8E96-286E4D19B48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817372" y="1752600"/>
            <a:ext cx="455725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56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6" name="Content Placeholder 10" descr="Screenshot displaying common data dictionary entries for an entity, an attribute, and a relationship.">
            <a:extLst>
              <a:ext uri="{FF2B5EF4-FFF2-40B4-BE49-F238E27FC236}">
                <a16:creationId xmlns:a16="http://schemas.microsoft.com/office/drawing/2014/main" xmlns="" id="{919B2F40-3026-4845-90D9-8DC6A28864C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422672" y="1988645"/>
            <a:ext cx="5346655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Explain </a:t>
            </a:r>
            <a:r>
              <a:rPr lang="en-US" dirty="0"/>
              <a:t>the rules and style guidelines for creating entity relationship diagrams (ERDs).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an ERD.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Describe </a:t>
            </a:r>
            <a:r>
              <a:rPr lang="en-US" dirty="0"/>
              <a:t>the use of a data dictionary and metadata.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Explain </a:t>
            </a:r>
            <a:r>
              <a:rPr lang="en-US" dirty="0"/>
              <a:t>how to balance ERDs and data </a:t>
            </a:r>
            <a:r>
              <a:rPr lang="en-US" dirty="0" err="1"/>
              <a:t>fl</a:t>
            </a:r>
            <a:r>
              <a:rPr lang="en-US" dirty="0"/>
              <a:t> ow diagrams.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Describe </a:t>
            </a:r>
            <a:r>
              <a:rPr lang="en-US" dirty="0"/>
              <a:t>the process of normalization.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©2022 John Wiley &amp; Sons, Inc.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5-</a:t>
            </a:r>
            <a:fld id="{957104EA-F2AF-1046-9253-EE8D978719B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9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Refers to whether or not an instance of a child entity can exist without a related instance in the parent entity</a:t>
            </a:r>
          </a:p>
          <a:p>
            <a:r>
              <a:rPr lang="en-US" b="1" i="1" dirty="0"/>
              <a:t>Not Null </a:t>
            </a:r>
            <a:r>
              <a:rPr lang="en-US" dirty="0"/>
              <a:t>- an instance in the related entity must exist for an instance in another entity to be valid</a:t>
            </a:r>
          </a:p>
          <a:p>
            <a:r>
              <a:rPr lang="en-US" b="1" i="1" dirty="0"/>
              <a:t>Null</a:t>
            </a:r>
            <a:r>
              <a:rPr lang="en-US" dirty="0"/>
              <a:t> - no instance in the related entity is necessary for an instance in another entity to be </a:t>
            </a:r>
            <a:r>
              <a:rPr lang="en-US" dirty="0" smtClean="0"/>
              <a:t>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04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Data Dictionary and Metadata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Every CASE tool </a:t>
            </a:r>
            <a:r>
              <a:rPr lang="en-US" dirty="0" smtClean="0"/>
              <a:t>has a </a:t>
            </a:r>
            <a:r>
              <a:rPr lang="en-US" b="1" i="1" dirty="0"/>
              <a:t>data </a:t>
            </a:r>
            <a:r>
              <a:rPr lang="en-US" b="1" i="1" dirty="0" smtClean="0"/>
              <a:t>dictionary</a:t>
            </a:r>
          </a:p>
          <a:p>
            <a:pPr lvl="1"/>
            <a:r>
              <a:rPr lang="en-US" dirty="0" smtClean="0"/>
              <a:t>Where the </a:t>
            </a:r>
            <a:r>
              <a:rPr lang="en-US" dirty="0"/>
              <a:t>analyst goes to </a:t>
            </a:r>
            <a:r>
              <a:rPr lang="en-US" dirty="0" smtClean="0"/>
              <a:t>define or look </a:t>
            </a:r>
            <a:r>
              <a:rPr lang="en-US" dirty="0"/>
              <a:t>up information about the entities, attributes, and relationships on the </a:t>
            </a:r>
            <a:r>
              <a:rPr lang="en-US" dirty="0" smtClean="0"/>
              <a:t>ERD</a:t>
            </a:r>
          </a:p>
          <a:p>
            <a:r>
              <a:rPr lang="en-US" dirty="0"/>
              <a:t>The information you see in the data dictionary is called </a:t>
            </a:r>
            <a:r>
              <a:rPr lang="en-US" b="1" i="1" dirty="0" smtClean="0"/>
              <a:t>metadata</a:t>
            </a:r>
          </a:p>
          <a:p>
            <a:pPr lvl="1"/>
            <a:r>
              <a:rPr lang="en-US" dirty="0" smtClean="0"/>
              <a:t>Data about data</a:t>
            </a:r>
          </a:p>
          <a:p>
            <a:r>
              <a:rPr lang="en-US" dirty="0"/>
              <a:t>Metadata are stored in the data dictionary so that they can be shared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997415" y="1752600"/>
            <a:ext cx="4102670" cy="4419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83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Metadata Captured by the Data Dictionary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567141" y="1752600"/>
            <a:ext cx="5057717" cy="4495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02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Entity Relationship Diagram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Drawing the </a:t>
            </a:r>
            <a:r>
              <a:rPr lang="en-US" dirty="0" smtClean="0"/>
              <a:t>ERD </a:t>
            </a:r>
            <a:r>
              <a:rPr lang="en-US" dirty="0"/>
              <a:t>is an iterative process of trial and revision</a:t>
            </a:r>
          </a:p>
          <a:p>
            <a:r>
              <a:rPr lang="en-US" dirty="0" smtClean="0"/>
              <a:t>ERDs </a:t>
            </a:r>
            <a:r>
              <a:rPr lang="en-US" dirty="0"/>
              <a:t>can become quite complex</a:t>
            </a:r>
          </a:p>
          <a:p>
            <a:r>
              <a:rPr lang="en-US" dirty="0"/>
              <a:t>Steps in building </a:t>
            </a:r>
            <a:r>
              <a:rPr lang="en-US" dirty="0" smtClean="0"/>
              <a:t>ERDs</a:t>
            </a:r>
            <a:r>
              <a:rPr lang="en-US" dirty="0"/>
              <a:t>…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/>
              <a:t>Identify the entities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/>
              <a:t>Add appropriate attributes for each entity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/>
              <a:t>Draw the relationships that connect associated entities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68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</a:t>
            </a:r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Identify major categories of information</a:t>
            </a:r>
          </a:p>
          <a:p>
            <a:pPr lvl="1"/>
            <a:r>
              <a:rPr lang="en-US" dirty="0"/>
              <a:t>If available, check the process models for data stores, external entities, and data flows</a:t>
            </a:r>
          </a:p>
          <a:p>
            <a:pPr lvl="1"/>
            <a:r>
              <a:rPr lang="en-US" dirty="0"/>
              <a:t>Check the major inputs and outputs from the use cases</a:t>
            </a:r>
          </a:p>
          <a:p>
            <a:r>
              <a:rPr lang="en-US" dirty="0"/>
              <a:t>Verify that there is more than one instance of the entity that occurs in the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59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Attributes and Assign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en-US" dirty="0" smtClean="0"/>
              <a:t>Identify attributes of the entity that are relevant to the system under development</a:t>
            </a:r>
          </a:p>
          <a:p>
            <a:pPr lvl="1"/>
            <a:r>
              <a:rPr lang="en-US" dirty="0" smtClean="0"/>
              <a:t>Check the process model repository entries for details on data flows and data stores</a:t>
            </a:r>
          </a:p>
          <a:p>
            <a:pPr lvl="1"/>
            <a:r>
              <a:rPr lang="en-US" dirty="0" smtClean="0"/>
              <a:t>Check the data requirements of the requirements definition</a:t>
            </a:r>
          </a:p>
          <a:p>
            <a:pPr lvl="1"/>
            <a:r>
              <a:rPr lang="en-US" dirty="0" smtClean="0"/>
              <a:t>Interview knowledgeable users</a:t>
            </a:r>
          </a:p>
          <a:p>
            <a:pPr lvl="1"/>
            <a:r>
              <a:rPr lang="en-US" dirty="0" smtClean="0"/>
              <a:t>Perform document analysis on existing forms and reports</a:t>
            </a:r>
          </a:p>
          <a:p>
            <a:r>
              <a:rPr lang="en-US" dirty="0" smtClean="0"/>
              <a:t>Select the entity’s candidate identifier (final decision may be postponed until Design phase)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83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the Identifiers Selected for each 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072408" y="1752600"/>
            <a:ext cx="6047184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95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Start with an entity and identify all entities with which it shares relationships</a:t>
            </a:r>
          </a:p>
          <a:p>
            <a:r>
              <a:rPr lang="en-US" dirty="0"/>
              <a:t>Describe the relationship with the appropriate verb phrase</a:t>
            </a:r>
          </a:p>
          <a:p>
            <a:r>
              <a:rPr lang="en-US" dirty="0"/>
              <a:t>Determine the cardinality and modality by discussing the business rules with knowledgeable </a:t>
            </a:r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26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Building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Data stores of the D F D generally correspond to entities</a:t>
            </a:r>
          </a:p>
          <a:p>
            <a:r>
              <a:rPr lang="en-US" dirty="0"/>
              <a:t>Only include entities with more than one instance</a:t>
            </a:r>
          </a:p>
          <a:p>
            <a:r>
              <a:rPr lang="en-US" dirty="0" smtClean="0"/>
              <a:t>Do not </a:t>
            </a:r>
            <a:r>
              <a:rPr lang="en-US" dirty="0"/>
              <a:t>include entities associated with implementation of the system (e.g., archive files of older </a:t>
            </a:r>
            <a:r>
              <a:rPr lang="en-US" dirty="0" smtClean="0"/>
              <a:t>data)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will be added </a:t>
            </a:r>
            <a:r>
              <a:rPr lang="en-US" dirty="0" smtClean="0"/>
              <a:t>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21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Syntax - Intersection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 new entity is created to store information about two entities sharing an M:N relationship</a:t>
            </a:r>
          </a:p>
          <a:p>
            <a:r>
              <a:rPr lang="en-US" dirty="0"/>
              <a:t>Remove the M:N relationship between two entities and insert new entity between them</a:t>
            </a:r>
          </a:p>
          <a:p>
            <a:r>
              <a:rPr lang="en-US" dirty="0"/>
              <a:t>Create two 1:N relationships: original entities are parents to the new child intersection entity</a:t>
            </a:r>
          </a:p>
          <a:p>
            <a:r>
              <a:rPr lang="en-US" dirty="0"/>
              <a:t>Name the intersection entity</a:t>
            </a:r>
          </a:p>
          <a:p>
            <a:r>
              <a:rPr lang="en-US" dirty="0"/>
              <a:t>Migrate parent entity primary keys to new entity as foreign keys (possibly also concatenated primary key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0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i="1" dirty="0" smtClean="0"/>
              <a:t>data model </a:t>
            </a:r>
            <a:r>
              <a:rPr lang="en-US" dirty="0" smtClean="0"/>
              <a:t>is a formal way of representing the data that are used and created by a business system</a:t>
            </a:r>
          </a:p>
          <a:p>
            <a:pPr lvl="1"/>
            <a:r>
              <a:rPr lang="en-US" dirty="0" smtClean="0"/>
              <a:t>Shows the people, places and things about which data is captured and the relationships among them</a:t>
            </a:r>
          </a:p>
          <a:p>
            <a:r>
              <a:rPr lang="en-US" b="1" i="1" dirty="0" smtClean="0"/>
              <a:t>Logical data model </a:t>
            </a:r>
            <a:r>
              <a:rPr lang="en-US" dirty="0" smtClean="0"/>
              <a:t>shows the organization of data without indicating how it is stored, created, or manipulated</a:t>
            </a:r>
          </a:p>
          <a:p>
            <a:r>
              <a:rPr lang="en-US" b="1" i="1" dirty="0" smtClean="0"/>
              <a:t>Physical data model </a:t>
            </a:r>
            <a:r>
              <a:rPr lang="en-US" dirty="0" smtClean="0"/>
              <a:t>shows how the data will actually be stored in databases or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8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M:N with an Intersection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6" name="Content Placeholder 5" descr="Entity relationship diagram for a preliminary sales system depicting custom drone order that includes drone component and drone base model.">
            <a:extLst>
              <a:ext uri="{FF2B5EF4-FFF2-40B4-BE49-F238E27FC236}">
                <a16:creationId xmlns:a16="http://schemas.microsoft.com/office/drawing/2014/main" xmlns="" id="{4BD3C889-229D-475D-8010-A6C0758F8F87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172884" y="2833015"/>
            <a:ext cx="7846232" cy="23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97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M:N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6" name="Content Placeholder 8" descr="Entity relationship diagram for resolving an M:N Custom Drone Order–Drone Component relationship, using an intersection entity.">
            <a:extLst>
              <a:ext uri="{FF2B5EF4-FFF2-40B4-BE49-F238E27FC236}">
                <a16:creationId xmlns:a16="http://schemas.microsoft.com/office/drawing/2014/main" xmlns="" id="{7BA82741-5ED8-487C-911D-181C8DA127D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764247" y="2168493"/>
            <a:ext cx="6663506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0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i="1" dirty="0"/>
              <a:t>independent entity </a:t>
            </a:r>
            <a:r>
              <a:rPr lang="en-US" dirty="0"/>
              <a:t>is an entity that can exist without the help of another </a:t>
            </a:r>
            <a:r>
              <a:rPr lang="en-US" dirty="0" smtClean="0"/>
              <a:t>entity</a:t>
            </a:r>
          </a:p>
          <a:p>
            <a:r>
              <a:rPr lang="en-US" dirty="0"/>
              <a:t>When a relationship includes an independent child entity, it is called a </a:t>
            </a:r>
            <a:r>
              <a:rPr lang="en-US" b="1" i="1" dirty="0" smtClean="0"/>
              <a:t>non‑identifying relationship</a:t>
            </a:r>
          </a:p>
          <a:p>
            <a:r>
              <a:rPr lang="en-US" dirty="0"/>
              <a:t>There are situations when a child entity </a:t>
            </a:r>
            <a:r>
              <a:rPr lang="en-US" dirty="0" smtClean="0"/>
              <a:t>requires </a:t>
            </a:r>
            <a:r>
              <a:rPr lang="en-US" dirty="0"/>
              <a:t>attributes from the parent entity to </a:t>
            </a:r>
            <a:r>
              <a:rPr lang="en-US" dirty="0" smtClean="0"/>
              <a:t>uniquely identify </a:t>
            </a:r>
            <a:r>
              <a:rPr lang="en-US" dirty="0"/>
              <a:t>an </a:t>
            </a:r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Called a </a:t>
            </a:r>
            <a:r>
              <a:rPr lang="en-US" b="1" i="1" dirty="0" smtClean="0"/>
              <a:t>dependent entity</a:t>
            </a:r>
          </a:p>
          <a:p>
            <a:r>
              <a:rPr lang="en-US" dirty="0"/>
              <a:t>When relationships have a dependent child entity, they are called </a:t>
            </a:r>
            <a:r>
              <a:rPr lang="en-US" b="1" i="1" dirty="0"/>
              <a:t>identifying </a:t>
            </a:r>
            <a:r>
              <a:rPr lang="en-US" b="1" i="1" dirty="0" smtClean="0"/>
              <a:t>relationships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08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an Entity Relationship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Creating ERDs </a:t>
            </a:r>
            <a:r>
              <a:rPr lang="en-US" dirty="0"/>
              <a:t>is pretty </a:t>
            </a:r>
            <a:r>
              <a:rPr lang="en-US" dirty="0" smtClean="0"/>
              <a:t>tough</a:t>
            </a:r>
          </a:p>
          <a:p>
            <a:r>
              <a:rPr lang="en-US" dirty="0" smtClean="0"/>
              <a:t>There are </a:t>
            </a:r>
            <a:r>
              <a:rPr lang="en-US" dirty="0"/>
              <a:t>some general design guidelines that you can keep in mind as you </a:t>
            </a:r>
            <a:r>
              <a:rPr lang="en-US" dirty="0" smtClean="0"/>
              <a:t>build ERDs</a:t>
            </a:r>
          </a:p>
          <a:p>
            <a:r>
              <a:rPr lang="en-US" dirty="0" smtClean="0"/>
              <a:t>Once the </a:t>
            </a:r>
            <a:r>
              <a:rPr lang="en-US" dirty="0"/>
              <a:t>ERDs are drawn, you can use a technique called </a:t>
            </a:r>
            <a:r>
              <a:rPr lang="en-US" b="1" i="1" dirty="0"/>
              <a:t>normalization</a:t>
            </a:r>
            <a:r>
              <a:rPr lang="en-US" dirty="0"/>
              <a:t> to </a:t>
            </a:r>
            <a:r>
              <a:rPr lang="en-US" dirty="0" smtClean="0"/>
              <a:t>validate that </a:t>
            </a:r>
            <a:r>
              <a:rPr lang="en-US" dirty="0"/>
              <a:t>your models are well </a:t>
            </a:r>
            <a:r>
              <a:rPr lang="en-US" dirty="0" smtClean="0"/>
              <a:t>formed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52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Best practices rather than rigid rules</a:t>
            </a:r>
          </a:p>
          <a:p>
            <a:r>
              <a:rPr lang="en-US" dirty="0"/>
              <a:t>Entities should have many occurrences</a:t>
            </a:r>
          </a:p>
          <a:p>
            <a:r>
              <a:rPr lang="en-US" dirty="0"/>
              <a:t>Avoid unnecessary attributes</a:t>
            </a:r>
          </a:p>
          <a:p>
            <a:r>
              <a:rPr lang="en-US" dirty="0"/>
              <a:t>Clearly label all components</a:t>
            </a:r>
          </a:p>
          <a:p>
            <a:r>
              <a:rPr lang="en-US" dirty="0"/>
              <a:t>Apply correct cardinality and modality</a:t>
            </a:r>
          </a:p>
          <a:p>
            <a:r>
              <a:rPr lang="en-US" dirty="0"/>
              <a:t>Break attributes into lowest level needed</a:t>
            </a:r>
          </a:p>
          <a:p>
            <a:r>
              <a:rPr lang="en-US" dirty="0"/>
              <a:t>Labels should reflect common business terms</a:t>
            </a:r>
          </a:p>
          <a:p>
            <a:r>
              <a:rPr lang="en-US" dirty="0"/>
              <a:t>Assumptions should be clearly </a:t>
            </a:r>
            <a:r>
              <a:rPr lang="en-US" dirty="0" smtClean="0"/>
              <a:t>stated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29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 Guidelines Summary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603354" y="1752600"/>
            <a:ext cx="6985292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89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1" i="1" dirty="0"/>
              <a:t>Normalization</a:t>
            </a:r>
            <a:r>
              <a:rPr lang="en-US" dirty="0"/>
              <a:t> is a process whereby a series of rules are applied </a:t>
            </a:r>
            <a:r>
              <a:rPr lang="en-US" dirty="0" smtClean="0"/>
              <a:t>to a </a:t>
            </a:r>
            <a:r>
              <a:rPr lang="en-US" dirty="0"/>
              <a:t>logical </a:t>
            </a:r>
            <a:r>
              <a:rPr lang="en-US" dirty="0" smtClean="0"/>
              <a:t>data </a:t>
            </a:r>
            <a:r>
              <a:rPr lang="en-US" dirty="0"/>
              <a:t>model or a fi le to determine how well formed it </a:t>
            </a:r>
            <a:r>
              <a:rPr lang="en-US" dirty="0" smtClean="0"/>
              <a:t>is</a:t>
            </a:r>
          </a:p>
          <a:p>
            <a:r>
              <a:rPr lang="en-US" dirty="0"/>
              <a:t>Normalization rules help </a:t>
            </a:r>
            <a:r>
              <a:rPr lang="en-US" dirty="0" smtClean="0"/>
              <a:t>analysts identify </a:t>
            </a:r>
            <a:r>
              <a:rPr lang="en-US" dirty="0"/>
              <a:t>entities that are not represented correctly in a logical data model, or entities that </a:t>
            </a:r>
            <a:r>
              <a:rPr lang="en-US" dirty="0" smtClean="0"/>
              <a:t>can be </a:t>
            </a:r>
            <a:r>
              <a:rPr lang="en-US" dirty="0"/>
              <a:t>broken out from 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Three normalization rules described in the appendix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00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Balancing ERDs with Data Flow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analysis activities are interrelated</a:t>
            </a:r>
          </a:p>
          <a:p>
            <a:r>
              <a:rPr lang="en-US" dirty="0" smtClean="0"/>
              <a:t>Process models contain two data components</a:t>
            </a:r>
          </a:p>
          <a:p>
            <a:r>
              <a:rPr lang="en-US" dirty="0" smtClean="0"/>
              <a:t>Data flows and data stores</a:t>
            </a:r>
          </a:p>
          <a:p>
            <a:r>
              <a:rPr lang="en-US" dirty="0" smtClean="0"/>
              <a:t>The D F D data components need to balance the ERD’s data stores (entities) and data elements (attributes)</a:t>
            </a:r>
          </a:p>
          <a:p>
            <a:r>
              <a:rPr lang="en-US" dirty="0" smtClean="0"/>
              <a:t>Many CASE tools provide features to check for imbalance</a:t>
            </a:r>
          </a:p>
          <a:p>
            <a:r>
              <a:rPr lang="en-US" dirty="0" smtClean="0"/>
              <a:t>Check that all data stores and elements correspond between models</a:t>
            </a:r>
          </a:p>
          <a:p>
            <a:r>
              <a:rPr lang="en-US" dirty="0" smtClean="0"/>
              <a:t>Data that is not used is unnecessary</a:t>
            </a:r>
          </a:p>
          <a:p>
            <a:r>
              <a:rPr lang="en-US" dirty="0" smtClean="0"/>
              <a:t>Data that has been omitted results in an incomplete system</a:t>
            </a:r>
          </a:p>
          <a:p>
            <a:r>
              <a:rPr lang="en-US" dirty="0" smtClean="0"/>
              <a:t>Do not follow thoughtlessly -- check that the models make sense!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27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a </a:t>
            </a:r>
            <a:r>
              <a:rPr lang="en-US" dirty="0" smtClean="0"/>
              <a:t>CRUD </a:t>
            </a:r>
            <a:r>
              <a:rPr lang="en-US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6" name="Content Placeholder 5" descr="Schematic illustration depicting a portion of a data flow diagram and the CRUD matrix that can be derived from it.">
            <a:extLst>
              <a:ext uri="{FF2B5EF4-FFF2-40B4-BE49-F238E27FC236}">
                <a16:creationId xmlns:a16="http://schemas.microsoft.com/office/drawing/2014/main" xmlns="" id="{5F0FF0CE-F674-4E08-A834-1CC9C85E8EF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640442" y="1752600"/>
            <a:ext cx="491111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41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</a:t>
            </a:r>
            <a:r>
              <a:rPr lang="en-US" dirty="0"/>
              <a:t>the meaning and purpose of the entity and </a:t>
            </a:r>
            <a:r>
              <a:rPr lang="en-US" dirty="0" smtClean="0"/>
              <a:t>relationship shown </a:t>
            </a:r>
            <a:r>
              <a:rPr lang="en-US" dirty="0"/>
              <a:t>on an entity relationship diagram (ERD).</a:t>
            </a:r>
          </a:p>
          <a:p>
            <a:r>
              <a:rPr lang="en-US" dirty="0" smtClean="0"/>
              <a:t>Explain </a:t>
            </a:r>
            <a:r>
              <a:rPr lang="en-US" dirty="0"/>
              <a:t>the meaning and purpose of attributes included in </a:t>
            </a:r>
            <a:r>
              <a:rPr lang="en-US" dirty="0" smtClean="0"/>
              <a:t>a data </a:t>
            </a:r>
            <a:r>
              <a:rPr lang="en-US" dirty="0"/>
              <a:t>model.</a:t>
            </a:r>
          </a:p>
          <a:p>
            <a:r>
              <a:rPr lang="en-US" dirty="0" smtClean="0"/>
              <a:t>Explain </a:t>
            </a:r>
            <a:r>
              <a:rPr lang="en-US" dirty="0"/>
              <a:t>what is meant by an entity’s identifier.</a:t>
            </a:r>
          </a:p>
          <a:p>
            <a:r>
              <a:rPr lang="en-US" dirty="0" smtClean="0"/>
              <a:t>Explain </a:t>
            </a:r>
            <a:r>
              <a:rPr lang="en-US" dirty="0"/>
              <a:t>the meaning of the cardinality and modality of a relationship.</a:t>
            </a:r>
          </a:p>
          <a:p>
            <a:r>
              <a:rPr lang="en-US" dirty="0" smtClean="0"/>
              <a:t>Explain </a:t>
            </a:r>
            <a:r>
              <a:rPr lang="en-US" dirty="0"/>
              <a:t>the concept of metadata and how it is compiled in </a:t>
            </a:r>
            <a:r>
              <a:rPr lang="en-US" dirty="0" smtClean="0"/>
              <a:t>the project </a:t>
            </a:r>
            <a:r>
              <a:rPr lang="en-US" dirty="0"/>
              <a:t>repository.</a:t>
            </a:r>
          </a:p>
          <a:p>
            <a:r>
              <a:rPr lang="en-US" dirty="0" smtClean="0"/>
              <a:t>Discuss </a:t>
            </a:r>
            <a:r>
              <a:rPr lang="en-US" dirty="0"/>
              <a:t>the process used to create a data model.</a:t>
            </a:r>
          </a:p>
          <a:p>
            <a:r>
              <a:rPr lang="en-US" dirty="0" smtClean="0"/>
              <a:t>Describe </a:t>
            </a:r>
            <a:r>
              <a:rPr lang="en-US" dirty="0"/>
              <a:t>how to ensure that the process model and data </a:t>
            </a:r>
            <a:r>
              <a:rPr lang="en-US" dirty="0" smtClean="0"/>
              <a:t>model are </a:t>
            </a:r>
            <a:r>
              <a:rPr lang="en-US" dirty="0"/>
              <a:t>balanced through the use of the CRUD matrix.</a:t>
            </a:r>
          </a:p>
          <a:p>
            <a:r>
              <a:rPr lang="en-US" dirty="0" smtClean="0"/>
              <a:t>Discuss </a:t>
            </a:r>
            <a:r>
              <a:rPr lang="en-US" dirty="0"/>
              <a:t>how the normalization process is performed and </a:t>
            </a:r>
            <a:r>
              <a:rPr lang="en-US" dirty="0" smtClean="0"/>
              <a:t>how it </a:t>
            </a:r>
            <a:r>
              <a:rPr lang="en-US" dirty="0"/>
              <a:t>contributes to the quality of the data model (from </a:t>
            </a:r>
            <a:r>
              <a:rPr lang="en-US" dirty="0" smtClean="0"/>
              <a:t>chapter appendix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0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Entity Relationship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1" i="1" dirty="0"/>
              <a:t>Entity relationship diagram </a:t>
            </a:r>
            <a:r>
              <a:rPr lang="en-US" dirty="0"/>
              <a:t>(ERD) is a popular way to depict the data </a:t>
            </a:r>
            <a:r>
              <a:rPr lang="en-US" dirty="0" smtClean="0"/>
              <a:t>model</a:t>
            </a:r>
          </a:p>
          <a:p>
            <a:r>
              <a:rPr lang="en-US" dirty="0"/>
              <a:t>On </a:t>
            </a:r>
            <a:r>
              <a:rPr lang="en-US" dirty="0" smtClean="0"/>
              <a:t>an ERD</a:t>
            </a:r>
            <a:r>
              <a:rPr lang="en-US" dirty="0"/>
              <a:t>, similar kinds of information are listed together and placed inside boxes called </a:t>
            </a:r>
            <a:r>
              <a:rPr lang="en-US" b="1" i="1" dirty="0" smtClean="0"/>
              <a:t>entities</a:t>
            </a:r>
          </a:p>
          <a:p>
            <a:pPr lvl="1"/>
            <a:r>
              <a:rPr lang="en-US" dirty="0"/>
              <a:t>Lines are drawn between entities to represent relationships among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Special symbols are </a:t>
            </a:r>
            <a:r>
              <a:rPr lang="en-US" dirty="0"/>
              <a:t>added to the diagram to communicate </a:t>
            </a:r>
            <a:r>
              <a:rPr lang="en-US" dirty="0" smtClean="0"/>
              <a:t>high-level business </a:t>
            </a:r>
            <a:r>
              <a:rPr lang="en-US" dirty="0"/>
              <a:t>rules that need to be supported </a:t>
            </a:r>
            <a:r>
              <a:rPr lang="en-US" dirty="0" smtClean="0"/>
              <a:t>by the system</a:t>
            </a:r>
          </a:p>
          <a:p>
            <a:r>
              <a:rPr lang="en-US" dirty="0"/>
              <a:t>The ERD implies no </a:t>
            </a:r>
            <a:r>
              <a:rPr lang="en-US" dirty="0" smtClean="0"/>
              <a:t>order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89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 numCol="4">
            <a:normAutofit fontScale="77500" lnSpcReduction="20000"/>
          </a:bodyPr>
          <a:lstStyle/>
          <a:p>
            <a:r>
              <a:rPr lang="en-US" dirty="0"/>
              <a:t>1:1 relationships</a:t>
            </a:r>
          </a:p>
          <a:p>
            <a:r>
              <a:rPr lang="en-US" dirty="0"/>
              <a:t>1:N relationships</a:t>
            </a:r>
          </a:p>
          <a:p>
            <a:r>
              <a:rPr lang="en-US" dirty="0"/>
              <a:t>Assumptions</a:t>
            </a:r>
          </a:p>
          <a:p>
            <a:r>
              <a:rPr lang="en-US" dirty="0"/>
              <a:t>Attribute</a:t>
            </a:r>
          </a:p>
          <a:p>
            <a:r>
              <a:rPr lang="en-US" dirty="0"/>
              <a:t>Balance</a:t>
            </a:r>
          </a:p>
          <a:p>
            <a:r>
              <a:rPr lang="en-US" dirty="0"/>
              <a:t>Business rules</a:t>
            </a:r>
          </a:p>
          <a:p>
            <a:r>
              <a:rPr lang="en-US" dirty="0"/>
              <a:t>Cardinality</a:t>
            </a:r>
          </a:p>
          <a:p>
            <a:r>
              <a:rPr lang="en-US" dirty="0"/>
              <a:t>Child entity</a:t>
            </a:r>
          </a:p>
          <a:p>
            <a:r>
              <a:rPr lang="en-US" dirty="0"/>
              <a:t>Clients</a:t>
            </a:r>
          </a:p>
          <a:p>
            <a:r>
              <a:rPr lang="en-US" dirty="0"/>
              <a:t>Concatenated identifier</a:t>
            </a:r>
          </a:p>
          <a:p>
            <a:r>
              <a:rPr lang="en-US" dirty="0" smtClean="0"/>
              <a:t>Create</a:t>
            </a:r>
            <a:r>
              <a:rPr lang="en-US" dirty="0"/>
              <a:t>, read, update, delete (CRUD) matrix</a:t>
            </a:r>
          </a:p>
          <a:p>
            <a:r>
              <a:rPr lang="en-US" dirty="0"/>
              <a:t>Data dictionary</a:t>
            </a:r>
          </a:p>
          <a:p>
            <a:r>
              <a:rPr lang="en-US" dirty="0"/>
              <a:t>Data model</a:t>
            </a:r>
          </a:p>
          <a:p>
            <a:r>
              <a:rPr lang="en-US" dirty="0"/>
              <a:t>Dependent</a:t>
            </a:r>
          </a:p>
          <a:p>
            <a:r>
              <a:rPr lang="en-US" dirty="0"/>
              <a:t>Dependent entity</a:t>
            </a:r>
          </a:p>
          <a:p>
            <a:r>
              <a:rPr lang="en-US" dirty="0"/>
              <a:t>Derived attributes</a:t>
            </a:r>
          </a:p>
          <a:p>
            <a:r>
              <a:rPr lang="en-US" dirty="0"/>
              <a:t>Entity</a:t>
            </a:r>
          </a:p>
          <a:p>
            <a:r>
              <a:rPr lang="en-US" dirty="0"/>
              <a:t>Entity relationship diagram (ERD)</a:t>
            </a:r>
          </a:p>
          <a:p>
            <a:r>
              <a:rPr lang="en-US" dirty="0"/>
              <a:t>First normal </a:t>
            </a:r>
            <a:r>
              <a:rPr lang="en-US" dirty="0" smtClean="0"/>
              <a:t>form (</a:t>
            </a:r>
            <a:r>
              <a:rPr lang="en-US" dirty="0"/>
              <a:t>1NF)</a:t>
            </a:r>
          </a:p>
          <a:p>
            <a:r>
              <a:rPr lang="en-US" dirty="0"/>
              <a:t>Identifier</a:t>
            </a:r>
          </a:p>
          <a:p>
            <a:r>
              <a:rPr lang="en-US" dirty="0"/>
              <a:t>Identifying relationships</a:t>
            </a:r>
          </a:p>
          <a:p>
            <a:r>
              <a:rPr lang="en-US" dirty="0"/>
              <a:t>Independent entity</a:t>
            </a:r>
          </a:p>
          <a:p>
            <a:r>
              <a:rPr lang="en-US" dirty="0"/>
              <a:t>Instances</a:t>
            </a:r>
          </a:p>
          <a:p>
            <a:r>
              <a:rPr lang="en-US" dirty="0"/>
              <a:t>Intersection entity</a:t>
            </a:r>
          </a:p>
          <a:p>
            <a:r>
              <a:rPr lang="en-US" dirty="0"/>
              <a:t>Logical data model</a:t>
            </a:r>
          </a:p>
          <a:p>
            <a:r>
              <a:rPr lang="en-US" dirty="0"/>
              <a:t>Metadata</a:t>
            </a:r>
          </a:p>
          <a:p>
            <a:r>
              <a:rPr lang="en-US" dirty="0"/>
              <a:t>M:N relationship</a:t>
            </a:r>
          </a:p>
          <a:p>
            <a:r>
              <a:rPr lang="en-US" dirty="0"/>
              <a:t>Non-identifying relationship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Parent entity</a:t>
            </a:r>
          </a:p>
          <a:p>
            <a:r>
              <a:rPr lang="en-US" dirty="0"/>
              <a:t>Partial dependency</a:t>
            </a:r>
          </a:p>
          <a:p>
            <a:r>
              <a:rPr lang="en-US" dirty="0"/>
              <a:t>Physical data model</a:t>
            </a:r>
          </a:p>
          <a:p>
            <a:r>
              <a:rPr lang="en-US" dirty="0"/>
              <a:t>Relationships</a:t>
            </a:r>
          </a:p>
          <a:p>
            <a:r>
              <a:rPr lang="en-US" dirty="0"/>
              <a:t>Repeating attributes</a:t>
            </a:r>
          </a:p>
          <a:p>
            <a:r>
              <a:rPr lang="en-US" dirty="0"/>
              <a:t>Repeating attribute groups</a:t>
            </a:r>
          </a:p>
          <a:p>
            <a:r>
              <a:rPr lang="en-US" dirty="0"/>
              <a:t>Second normal form</a:t>
            </a:r>
          </a:p>
          <a:p>
            <a:r>
              <a:rPr lang="en-US" dirty="0"/>
              <a:t>(2NF)</a:t>
            </a:r>
          </a:p>
          <a:p>
            <a:r>
              <a:rPr lang="en-US" dirty="0"/>
              <a:t>Subject area</a:t>
            </a:r>
          </a:p>
          <a:p>
            <a:r>
              <a:rPr lang="en-US" dirty="0"/>
              <a:t>Third normal </a:t>
            </a:r>
            <a:r>
              <a:rPr lang="en-US" dirty="0" smtClean="0"/>
              <a:t>form (</a:t>
            </a:r>
            <a:r>
              <a:rPr lang="en-US" dirty="0"/>
              <a:t>3NF)</a:t>
            </a:r>
          </a:p>
          <a:p>
            <a:r>
              <a:rPr lang="en-US" dirty="0"/>
              <a:t>Transitive dependency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Entity Relationship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6" name="Content Placeholder 4" descr="Illustration depicting an entity relationship diagram of a partial sales system for a Create Preliminary Custom Drone Order scenario.">
            <a:extLst>
              <a:ext uri="{FF2B5EF4-FFF2-40B4-BE49-F238E27FC236}">
                <a16:creationId xmlns:a16="http://schemas.microsoft.com/office/drawing/2014/main" xmlns="" id="{209E463C-0879-476E-9B9C-078064D5181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053277" y="1752600"/>
            <a:ext cx="608544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4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ERD to Show Business Rules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Business rules are constraints that are followed when the system is in </a:t>
            </a:r>
            <a:r>
              <a:rPr lang="en-US" dirty="0" smtClean="0"/>
              <a:t>operation</a:t>
            </a:r>
            <a:endParaRPr lang="en-US" dirty="0"/>
          </a:p>
          <a:p>
            <a:r>
              <a:rPr lang="en-US" dirty="0" smtClean="0"/>
              <a:t>ERD </a:t>
            </a:r>
            <a:r>
              <a:rPr lang="en-US" dirty="0"/>
              <a:t>symbols can show when one instance of an entity must exist for an instance of another to exist</a:t>
            </a:r>
          </a:p>
          <a:p>
            <a:pPr lvl="1"/>
            <a:r>
              <a:rPr lang="en-US" dirty="0"/>
              <a:t>The customer instance must exist before custom drone order instances can be created for that customer</a:t>
            </a:r>
          </a:p>
          <a:p>
            <a:pPr lvl="1"/>
            <a:r>
              <a:rPr lang="en-US" dirty="0"/>
              <a:t>The drone component instance must exist before ordered drone components instances can be created for that drone </a:t>
            </a: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ERD to Show Business </a:t>
            </a:r>
            <a:r>
              <a:rPr lang="en-US" dirty="0" smtClean="0"/>
              <a:t>Rules </a:t>
            </a:r>
            <a:r>
              <a:rPr lang="en-US" sz="2000" dirty="0" smtClean="0"/>
              <a:t>Continued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ERD </a:t>
            </a:r>
            <a:r>
              <a:rPr lang="en-US" dirty="0"/>
              <a:t>symbols can show when one instance of an entity can be related to only one or to many instances of another entity</a:t>
            </a:r>
          </a:p>
          <a:p>
            <a:pPr lvl="1"/>
            <a:r>
              <a:rPr lang="en-US" dirty="0"/>
              <a:t>One customer instance can create many custom drone order instances; each custom drone order instance is created by only one customer instance</a:t>
            </a:r>
          </a:p>
          <a:p>
            <a:pPr lvl="1"/>
            <a:r>
              <a:rPr lang="en-US" dirty="0"/>
              <a:t>A drone can be included on many chemical requests; a chemical request is for only one chemical</a:t>
            </a:r>
          </a:p>
          <a:p>
            <a:r>
              <a:rPr lang="en-US" dirty="0" smtClean="0"/>
              <a:t>ERD </a:t>
            </a:r>
            <a:r>
              <a:rPr lang="en-US" dirty="0"/>
              <a:t>symbols show when the existence of an entity instance is optional for a related entity instance</a:t>
            </a:r>
          </a:p>
          <a:p>
            <a:pPr lvl="1"/>
            <a:r>
              <a:rPr lang="en-US" dirty="0"/>
              <a:t>A customer instance may exist without being included on any custom drone order </a:t>
            </a:r>
            <a:r>
              <a:rPr lang="en-US" dirty="0" smtClean="0"/>
              <a:t>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 </a:t>
            </a:r>
            <a:r>
              <a:rPr lang="pt-BR" dirty="0" smtClean="0"/>
              <a:t>ERD </a:t>
            </a:r>
            <a:r>
              <a:rPr lang="pt-BR" dirty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6" name="Content Placeholder 10" descr="Tabular illustration summarizing the three basic elements of ERDs for data modeling symbol sets.">
            <a:extLst>
              <a:ext uri="{FF2B5EF4-FFF2-40B4-BE49-F238E27FC236}">
                <a16:creationId xmlns:a16="http://schemas.microsoft.com/office/drawing/2014/main" xmlns="" id="{FB2E4166-1167-4E1E-AB2D-70B97974C6D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154594" y="2214217"/>
            <a:ext cx="7882811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9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 Entity Relationship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</a:p>
          <a:p>
            <a:r>
              <a:rPr lang="en-US" dirty="0" smtClean="0"/>
              <a:t>Attribute</a:t>
            </a:r>
          </a:p>
          <a:p>
            <a:r>
              <a:rPr lang="en-US" dirty="0" smtClean="0"/>
              <a:t>Relationships</a:t>
            </a:r>
          </a:p>
          <a:p>
            <a:r>
              <a:rPr lang="en-US" dirty="0" smtClean="0"/>
              <a:t>Cardinality</a:t>
            </a:r>
          </a:p>
          <a:p>
            <a:r>
              <a:rPr lang="en-US" dirty="0" smtClean="0"/>
              <a:t>Modality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769204" y="1752600"/>
            <a:ext cx="4559091" cy="4419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67B19427-F580-D146-B60E-4CADEE75497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19906"/>
      </p:ext>
    </p:extLst>
  </p:cSld>
  <p:clrMapOvr>
    <a:masterClrMapping/>
  </p:clrMapOvr>
</p:sld>
</file>

<file path=ppt/theme/theme1.xml><?xml version="1.0" encoding="utf-8"?>
<a:theme xmlns:a="http://schemas.openxmlformats.org/drawingml/2006/main" name="Open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ADB653A1-22A9-4BD0-B2B5-00B2E53CA889}"/>
    </a:ext>
  </a:extLst>
</a:theme>
</file>

<file path=ppt/theme/theme2.xml><?xml version="1.0" encoding="utf-8"?>
<a:theme xmlns:a="http://schemas.openxmlformats.org/drawingml/2006/main" name="Chapter Outline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25467C8E-E53C-4AD9-A914-F685BED9852C}"/>
    </a:ext>
  </a:extLst>
</a:theme>
</file>

<file path=ppt/theme/theme3.xml><?xml version="1.0" encoding="utf-8"?>
<a:theme xmlns:a="http://schemas.openxmlformats.org/drawingml/2006/main" name="Learning Objectives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895C9AC-D919-427F-9B86-94C36E44A5AC}"/>
    </a:ext>
  </a:extLst>
</a:theme>
</file>

<file path=ppt/theme/theme4.xml><?xml version="1.0" encoding="utf-8"?>
<a:theme xmlns:a="http://schemas.openxmlformats.org/drawingml/2006/main" name="Concept Check Ques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DF06AF5-28F1-4349-ABBF-0F854C7FF2AB}"/>
    </a:ext>
  </a:extLst>
</a:theme>
</file>

<file path=ppt/theme/theme5.xml><?xml version="1.0" encoding="utf-8"?>
<a:theme xmlns:a="http://schemas.openxmlformats.org/drawingml/2006/main" name="Key Term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DCC268CD-8C3E-414C-B079-8C7CF400294A}"/>
    </a:ext>
  </a:extLst>
</a:theme>
</file>

<file path=ppt/theme/theme6.xml><?xml version="1.0" encoding="utf-8"?>
<a:theme xmlns:a="http://schemas.openxmlformats.org/drawingml/2006/main" name="Sec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1E4FF330-8D2F-4F8D-BD47-17DD76922698}"/>
    </a:ext>
  </a:extLst>
</a:theme>
</file>

<file path=ppt/theme/theme7.xml><?xml version="1.0" encoding="utf-8"?>
<a:theme xmlns:a="http://schemas.openxmlformats.org/drawingml/2006/main" name="Image Slide Mast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9997BA5C-0A08-467C-973F-4C065CD0136E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acb1e6a-c770-49d5-a476-585c8d9f4762">
      <UserInfo>
        <DisplayName>McGinniss, Allison</DisplayName>
        <AccountId>4797</AccountId>
        <AccountType/>
      </UserInfo>
      <UserInfo>
        <DisplayName>Boylan, Jon</DisplayName>
        <AccountId>3791</AccountId>
        <AccountType/>
      </UserInfo>
      <UserInfo>
        <DisplayName>Swinford, Christin - Indianapolis</DisplayName>
        <AccountId>2742</AccountId>
        <AccountType/>
      </UserInfo>
      <UserInfo>
        <DisplayName>Davis, Kathy</DisplayName>
        <AccountId>3885</AccountId>
        <AccountType/>
      </UserInfo>
      <UserInfo>
        <DisplayName>Trent, Michael</DisplayName>
        <AccountId>3890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FC5FF765D7D64998B8A00072F6BAD5" ma:contentTypeVersion="15" ma:contentTypeDescription="Create a new document." ma:contentTypeScope="" ma:versionID="7dc141ca22241caa5807500f3576adfb">
  <xsd:schema xmlns:xsd="http://www.w3.org/2001/XMLSchema" xmlns:xs="http://www.w3.org/2001/XMLSchema" xmlns:p="http://schemas.microsoft.com/office/2006/metadata/properties" xmlns:ns1="http://schemas.microsoft.com/sharepoint/v3" xmlns:ns3="3acb1e6a-c770-49d5-a476-585c8d9f4762" xmlns:ns4="2849ce5b-a999-43ca-9b4e-9342bc28e78e" targetNamespace="http://schemas.microsoft.com/office/2006/metadata/properties" ma:root="true" ma:fieldsID="8f0ef06240b3429aa59a01c4d08c16e4" ns1:_="" ns3:_="" ns4:_="">
    <xsd:import namespace="http://schemas.microsoft.com/sharepoint/v3"/>
    <xsd:import namespace="3acb1e6a-c770-49d5-a476-585c8d9f4762"/>
    <xsd:import namespace="2849ce5b-a999-43ca-9b4e-9342bc28e78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b1e6a-c770-49d5-a476-585c8d9f4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9ce5b-a999-43ca-9b4e-9342bc28e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EFD79E-06AF-4973-A733-BC27ECAABB1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2849ce5b-a999-43ca-9b4e-9342bc28e78e"/>
    <ds:schemaRef ds:uri="3acb1e6a-c770-49d5-a476-585c8d9f4762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74E8EDE-B712-4183-997A-9529F0F6D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acb1e6a-c770-49d5-a476-585c8d9f4762"/>
    <ds:schemaRef ds:uri="2849ce5b-a999-43ca-9b4e-9342bc28e7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ECD1DE-F5AD-4A6B-99F8-E38245CC2D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McDaniel Template</Template>
  <TotalTime>147</TotalTime>
  <Words>2069</Words>
  <Application>Microsoft Office PowerPoint</Application>
  <PresentationFormat>Widescreen</PresentationFormat>
  <Paragraphs>281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Source Sans Pro</vt:lpstr>
      <vt:lpstr>Opener</vt:lpstr>
      <vt:lpstr>Chapter Outline</vt:lpstr>
      <vt:lpstr>Learning Objectives</vt:lpstr>
      <vt:lpstr>Concept Check Question</vt:lpstr>
      <vt:lpstr>Key Term</vt:lpstr>
      <vt:lpstr>Section</vt:lpstr>
      <vt:lpstr>Image Slide Master</vt:lpstr>
      <vt:lpstr>System Analysis and Design</vt:lpstr>
      <vt:lpstr>Objectives</vt:lpstr>
      <vt:lpstr>Introduction</vt:lpstr>
      <vt:lpstr>The Entity Relationship Diagram</vt:lpstr>
      <vt:lpstr>Reading an Entity Relationship Diagram</vt:lpstr>
      <vt:lpstr>Using the ERD to Show Business Rules</vt:lpstr>
      <vt:lpstr>Using the ERD to Show Business Rules Continued</vt:lpstr>
      <vt:lpstr>An ERD Example</vt:lpstr>
      <vt:lpstr>Elements of an Entity Relationship Diagram</vt:lpstr>
      <vt:lpstr>Entity</vt:lpstr>
      <vt:lpstr>CASE Entry for Entity</vt:lpstr>
      <vt:lpstr>Attributes</vt:lpstr>
      <vt:lpstr>CASE Entry for Attribute</vt:lpstr>
      <vt:lpstr>Attributes – Understand Them!</vt:lpstr>
      <vt:lpstr>Identifier Types </vt:lpstr>
      <vt:lpstr>Relationships</vt:lpstr>
      <vt:lpstr>Cardinality</vt:lpstr>
      <vt:lpstr>CASE Entry for Relationships</vt:lpstr>
      <vt:lpstr>Binary Relationships</vt:lpstr>
      <vt:lpstr>Modality</vt:lpstr>
      <vt:lpstr>The Data Dictionary and Metadata</vt:lpstr>
      <vt:lpstr>Types of Metadata Captured by the Data Dictionary</vt:lpstr>
      <vt:lpstr>Creating an Entity Relationship Diagram</vt:lpstr>
      <vt:lpstr>Identify the Entities</vt:lpstr>
      <vt:lpstr>Add Attributes and Assign Identifiers</vt:lpstr>
      <vt:lpstr>Notice the Identifiers Selected for each Entity</vt:lpstr>
      <vt:lpstr>Identify Relationships</vt:lpstr>
      <vt:lpstr>ERD Building Tips</vt:lpstr>
      <vt:lpstr>Advanced Syntax - Intersection Entities</vt:lpstr>
      <vt:lpstr>Resolving M:N with an Intersection Entity</vt:lpstr>
      <vt:lpstr>Resolving M:N Relationship</vt:lpstr>
      <vt:lpstr>Other Syntax</vt:lpstr>
      <vt:lpstr>Validating an Entity Relationship Diagram</vt:lpstr>
      <vt:lpstr>Design Guidelines</vt:lpstr>
      <vt:lpstr>Data Modeling Guidelines Summary</vt:lpstr>
      <vt:lpstr>Normalization</vt:lpstr>
      <vt:lpstr>Balancing ERDs with Data Flow Diagrams</vt:lpstr>
      <vt:lpstr>Use of a CRUD Matrix</vt:lpstr>
      <vt:lpstr>Chapter Review</vt:lpstr>
      <vt:lpstr>Key Terms</vt:lpstr>
    </vt:vector>
  </TitlesOfParts>
  <Manager>Judy Howarth</Manager>
  <Company>John Wiley and Sons,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Data Modeling</dc:title>
  <dc:subject>System Analysis and Design 8E</dc:subject>
  <dc:creator>Ronny Richardson</dc:creator>
  <cp:keywords>Business</cp:keywords>
  <dc:description>This file was created by:_x000d_
_x000d_
Dr. Ronny Richardson_x000d_
Professor of Operations Management_x000d_
Coles College of Business_x000d_
Kennesaw State University_x000d_
_x000d_
DrRonnyRichardson@gmail.com</dc:description>
  <cp:lastModifiedBy>Ronny Richardson</cp:lastModifiedBy>
  <cp:revision>37</cp:revision>
  <cp:lastPrinted>2017-04-26T13:25:47Z</cp:lastPrinted>
  <dcterms:created xsi:type="dcterms:W3CDTF">2021-04-29T19:32:45Z</dcterms:created>
  <dcterms:modified xsi:type="dcterms:W3CDTF">2021-08-19T16:53:13Z</dcterms:modified>
  <cp:category>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0x0101006FFC5FF765D7D64998B8A00072F6BAD5</vt:lpwstr>
  </property>
</Properties>
</file>