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6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9" r:id="rId4"/>
    <p:sldMasterId id="2147483936" r:id="rId5"/>
    <p:sldMasterId id="2147483943" r:id="rId6"/>
    <p:sldMasterId id="2147483965" r:id="rId7"/>
    <p:sldMasterId id="2147483968" r:id="rId8"/>
    <p:sldMasterId id="2147483971" r:id="rId9"/>
    <p:sldMasterId id="2147483976" r:id="rId10"/>
  </p:sldMasterIdLst>
  <p:notesMasterIdLst>
    <p:notesMasterId r:id="rId25"/>
  </p:notesMasterIdLst>
  <p:sldIdLst>
    <p:sldId id="256" r:id="rId11"/>
    <p:sldId id="257" r:id="rId12"/>
    <p:sldId id="259" r:id="rId13"/>
    <p:sldId id="258" r:id="rId14"/>
    <p:sldId id="284" r:id="rId15"/>
    <p:sldId id="285" r:id="rId16"/>
    <p:sldId id="286" r:id="rId17"/>
    <p:sldId id="287" r:id="rId18"/>
    <p:sldId id="288" r:id="rId19"/>
    <p:sldId id="289" r:id="rId20"/>
    <p:sldId id="291" r:id="rId21"/>
    <p:sldId id="290" r:id="rId22"/>
    <p:sldId id="292" r:id="rId23"/>
    <p:sldId id="293" r:id="rId24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arvin, Megan - Hoboken" initials="MG" lastIdx="38" clrIdx="0"/>
  <p:cmAuthor id="1" name="Michael, Leah - Indianapolis" initials="LM" lastIdx="9" clrIdx="1"/>
  <p:cmAuthor id="2" name="Heaney, Barbara - Hoboken" initials="BH" lastIdx="3" clrIdx="2"/>
  <p:cmAuthor id="3" name="Perry, Nancy - Hoboken" initials="NP" lastIdx="2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9"/>
    <a:srgbClr val="E4E5E3"/>
    <a:srgbClr val="F2F2F1"/>
    <a:srgbClr val="EB97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9051" autoAdjust="0"/>
  </p:normalViewPr>
  <p:slideViewPr>
    <p:cSldViewPr>
      <p:cViewPr varScale="1">
        <p:scale>
          <a:sx n="110" d="100"/>
          <a:sy n="110" d="100"/>
        </p:scale>
        <p:origin x="114" y="11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4026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0" d="100"/>
        <a:sy n="70" d="100"/>
      </p:scale>
      <p:origin x="0" y="6254"/>
    </p:cViewPr>
  </p:sorterViewPr>
  <p:notesViewPr>
    <p:cSldViewPr>
      <p:cViewPr varScale="1">
        <p:scale>
          <a:sx n="134" d="100"/>
          <a:sy n="134" d="100"/>
        </p:scale>
        <p:origin x="3184" y="20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9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194C1A8-DC4B-4329-AF88-FD913597DE85}" type="datetimeFigureOut">
              <a:rPr lang="en-US" smtClean="0"/>
              <a:t>10/30/2023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8073E54-D085-4E2E-B9A5-A53D7E5194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75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73E54-D085-4E2E-B9A5-A53D7E51940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907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er: Vers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"/>
          <p:cNvSpPr>
            <a:spLocks noGrp="1"/>
          </p:cNvSpPr>
          <p:nvPr>
            <p:ph type="title" hasCustomPrompt="1"/>
          </p:nvPr>
        </p:nvSpPr>
        <p:spPr>
          <a:xfrm>
            <a:off x="203200" y="365126"/>
            <a:ext cx="11785600" cy="1387475"/>
          </a:xfrm>
          <a:prstGeom prst="rect">
            <a:avLst/>
          </a:prstGeom>
        </p:spPr>
        <p:txBody>
          <a:bodyPr anchor="b"/>
          <a:lstStyle>
            <a:lvl1pPr>
              <a:defRPr sz="6200" b="0" i="0" baseline="0"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 dirty="0"/>
              <a:t>Book Title</a:t>
            </a:r>
          </a:p>
        </p:txBody>
      </p:sp>
      <p:sp>
        <p:nvSpPr>
          <p:cNvPr id="25" name="Edition"/>
          <p:cNvSpPr>
            <a:spLocks noGrp="1"/>
          </p:cNvSpPr>
          <p:nvPr>
            <p:ph sz="quarter" idx="17" hasCustomPrompt="1"/>
          </p:nvPr>
        </p:nvSpPr>
        <p:spPr>
          <a:xfrm>
            <a:off x="203200" y="1752600"/>
            <a:ext cx="11785600" cy="609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900" b="1" i="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Edition</a:t>
            </a:r>
          </a:p>
        </p:txBody>
      </p:sp>
      <p:sp>
        <p:nvSpPr>
          <p:cNvPr id="27" name="Author"/>
          <p:cNvSpPr>
            <a:spLocks noGrp="1"/>
          </p:cNvSpPr>
          <p:nvPr>
            <p:ph sz="quarter" idx="18" hasCustomPrompt="1"/>
          </p:nvPr>
        </p:nvSpPr>
        <p:spPr>
          <a:xfrm>
            <a:off x="203200" y="2362200"/>
            <a:ext cx="11785600" cy="6858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0" i="0" baseline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Authors</a:t>
            </a:r>
          </a:p>
        </p:txBody>
      </p:sp>
      <p:sp>
        <p:nvSpPr>
          <p:cNvPr id="29" name="CN"/>
          <p:cNvSpPr>
            <a:spLocks noGrp="1"/>
          </p:cNvSpPr>
          <p:nvPr>
            <p:ph sz="quarter" idx="19" hasCustomPrompt="1"/>
          </p:nvPr>
        </p:nvSpPr>
        <p:spPr>
          <a:xfrm>
            <a:off x="203200" y="3733800"/>
            <a:ext cx="11785600" cy="533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 baseline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Chapter #</a:t>
            </a:r>
          </a:p>
        </p:txBody>
      </p:sp>
      <p:sp>
        <p:nvSpPr>
          <p:cNvPr id="31" name="CT"/>
          <p:cNvSpPr>
            <a:spLocks noGrp="1"/>
          </p:cNvSpPr>
          <p:nvPr>
            <p:ph sz="quarter" idx="20" hasCustomPrompt="1"/>
          </p:nvPr>
        </p:nvSpPr>
        <p:spPr>
          <a:xfrm>
            <a:off x="203200" y="4267200"/>
            <a:ext cx="11785600" cy="2438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Click to Edit Chapter Title</a:t>
            </a:r>
          </a:p>
        </p:txBody>
      </p:sp>
    </p:spTree>
    <p:extLst>
      <p:ext uri="{BB962C8B-B14F-4D97-AF65-F5344CB8AC3E}">
        <p14:creationId xmlns:p14="http://schemas.microsoft.com/office/powerpoint/2010/main" val="826372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6" name="COB"/>
          <p:cNvSpPr>
            <a:spLocks noGrp="1"/>
          </p:cNvSpPr>
          <p:nvPr>
            <p:ph sz="quarter" idx="14" hasCustomPrompt="1"/>
          </p:nvPr>
        </p:nvSpPr>
        <p:spPr>
          <a:xfrm>
            <a:off x="406400" y="1752600"/>
            <a:ext cx="11379200" cy="4495800"/>
          </a:xfrm>
          <a:prstGeom prst="rect">
            <a:avLst/>
          </a:prstGeom>
        </p:spPr>
        <p:txBody>
          <a:bodyPr/>
          <a:lstStyle>
            <a:lvl1pPr marL="0" indent="0">
              <a:buFont typeface="+mj-lt"/>
              <a:buNone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 marL="803275" indent="-282575">
              <a:tabLst/>
              <a:defRPr sz="2400" b="0" i="0" baseline="0">
                <a:latin typeface="Calibri" charset="0"/>
                <a:ea typeface="Calibri" charset="0"/>
                <a:cs typeface="Calibri" charset="0"/>
              </a:defRPr>
            </a:lvl2pPr>
            <a:lvl3pPr marL="803275" marR="0" indent="-2825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b="0" i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3pPr>
          </a:lstStyle>
          <a:p>
            <a:pPr lvl="0"/>
            <a:r>
              <a:rPr lang="en-US" dirty="0"/>
              <a:t>This Is a Sample Outline with No Numbers and One-column</a:t>
            </a:r>
          </a:p>
          <a:p>
            <a:pPr lvl="1"/>
            <a:r>
              <a:rPr lang="en-US" dirty="0"/>
              <a:t>The H2 Level Does Not Have a Number</a:t>
            </a:r>
          </a:p>
          <a:p>
            <a:pPr lvl="2"/>
            <a:r>
              <a:rPr lang="en-US" dirty="0"/>
              <a:t>One of the Subheadings May Be a Special Feature  </a:t>
            </a:r>
          </a:p>
          <a:p>
            <a:pPr lvl="0"/>
            <a:r>
              <a:rPr lang="en-US" dirty="0"/>
              <a:t>This Outline Has Two Levels</a:t>
            </a:r>
          </a:p>
          <a:p>
            <a:pPr lvl="1"/>
            <a:r>
              <a:rPr lang="en-US" dirty="0"/>
              <a:t>Outline Items Usually Have No Ending Punctuation</a:t>
            </a:r>
          </a:p>
          <a:p>
            <a:pPr marL="803275" marR="0" lvl="2" indent="-2825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Special Feature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6-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©2022 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340378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F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6" name="COBNL"/>
          <p:cNvSpPr>
            <a:spLocks noGrp="1"/>
          </p:cNvSpPr>
          <p:nvPr>
            <p:ph sz="quarter" idx="14" hasCustomPrompt="1"/>
          </p:nvPr>
        </p:nvSpPr>
        <p:spPr>
          <a:xfrm>
            <a:off x="406400" y="1752600"/>
            <a:ext cx="11379200" cy="4419600"/>
          </a:xfrm>
          <a:prstGeom prst="rect">
            <a:avLst/>
          </a:prstGeom>
        </p:spPr>
        <p:txBody>
          <a:bodyPr numCol="2" spcCol="548640"/>
          <a:lstStyle>
            <a:lvl1pPr marL="803275" marR="0" indent="-8032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1.1	This Is a Sample Outline for Two-Column and Double-numbered</a:t>
            </a:r>
          </a:p>
          <a:p>
            <a:pPr lvl="0"/>
            <a:r>
              <a:rPr lang="en-US" dirty="0"/>
              <a:t>1.2	It is Two-column </a:t>
            </a:r>
          </a:p>
          <a:p>
            <a:pPr lvl="0"/>
            <a:r>
              <a:rPr lang="en-US" dirty="0"/>
              <a:t>1.3	This Outline Has No Sub-lists</a:t>
            </a:r>
          </a:p>
          <a:p>
            <a:pPr lvl="0"/>
            <a:r>
              <a:rPr lang="en-US" dirty="0"/>
              <a:t>1.4	This List Is Double-numbered</a:t>
            </a:r>
          </a:p>
          <a:p>
            <a:pPr lvl="0"/>
            <a:r>
              <a:rPr lang="en-US" dirty="0"/>
              <a:t>1.5	The Outline Slide Has a Footer</a:t>
            </a:r>
          </a:p>
          <a:p>
            <a:pPr lvl="0"/>
            <a:r>
              <a:rPr lang="en-US" dirty="0"/>
              <a:t>1.6	Outline Items Usually Have No Ending Punctuation</a:t>
            </a:r>
          </a:p>
          <a:p>
            <a:pPr marL="803275" marR="0" lvl="0" indent="-8032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1.7	Another Heading</a:t>
            </a:r>
          </a:p>
          <a:p>
            <a:pPr marL="803275" marR="0" lvl="0" indent="-8032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1.8	Another Heading</a:t>
            </a:r>
          </a:p>
          <a:p>
            <a:pPr marL="803275" marR="0" lvl="0" indent="-8032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1.10	Another Heading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6-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©2022 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2051878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6" name="COBNL1"/>
          <p:cNvSpPr>
            <a:spLocks noGrp="1"/>
          </p:cNvSpPr>
          <p:nvPr>
            <p:ph sz="quarter" idx="14" hasCustomPrompt="1"/>
          </p:nvPr>
        </p:nvSpPr>
        <p:spPr>
          <a:xfrm>
            <a:off x="406400" y="1752600"/>
            <a:ext cx="5384800" cy="4419600"/>
          </a:xfrm>
          <a:prstGeom prst="rect">
            <a:avLst/>
          </a:prstGeom>
        </p:spPr>
        <p:txBody>
          <a:bodyPr numCol="1" spcCol="54864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This Is a Sample Outline for Two-Column (2 Boxes) and Double-numbered</a:t>
            </a:r>
          </a:p>
          <a:p>
            <a:pPr lvl="0"/>
            <a:r>
              <a:rPr lang="en-US" dirty="0"/>
              <a:t>It is Two-column </a:t>
            </a:r>
          </a:p>
          <a:p>
            <a:pPr lvl="0"/>
            <a:r>
              <a:rPr lang="en-US" dirty="0"/>
              <a:t>This Outline Has No Sub-lists</a:t>
            </a:r>
          </a:p>
          <a:p>
            <a:pPr lvl="0"/>
            <a:r>
              <a:rPr lang="en-US" dirty="0"/>
              <a:t>This List Is Double-numbered</a:t>
            </a:r>
          </a:p>
        </p:txBody>
      </p:sp>
      <p:sp>
        <p:nvSpPr>
          <p:cNvPr id="7" name="COBNL2"/>
          <p:cNvSpPr>
            <a:spLocks noGrp="1"/>
          </p:cNvSpPr>
          <p:nvPr>
            <p:ph sz="quarter" idx="15" hasCustomPrompt="1"/>
          </p:nvPr>
        </p:nvSpPr>
        <p:spPr>
          <a:xfrm>
            <a:off x="6356349" y="1752600"/>
            <a:ext cx="5384800" cy="4419600"/>
          </a:xfrm>
          <a:prstGeom prst="rect">
            <a:avLst/>
          </a:prstGeom>
        </p:spPr>
        <p:txBody>
          <a:bodyPr numCol="1" spcCol="548640">
            <a:normAutofit/>
          </a:bodyPr>
          <a:lstStyle>
            <a:lvl1pPr marL="292608" marR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The Outline Slide Has a Footer</a:t>
            </a:r>
          </a:p>
          <a:p>
            <a:pPr lvl="0"/>
            <a:r>
              <a:rPr lang="en-US" dirty="0"/>
              <a:t>Outline Items Usually Have No Ending Punctuation</a:t>
            </a:r>
          </a:p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6-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©2022 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410060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5" hasCustomPrompt="1"/>
          </p:nvPr>
        </p:nvSpPr>
        <p:spPr>
          <a:xfrm>
            <a:off x="406400" y="1752600"/>
            <a:ext cx="11379200" cy="441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/>
            </a:lvl1pPr>
            <a:lvl2pPr marL="457200" indent="-446088">
              <a:spcBef>
                <a:spcPts val="2000"/>
              </a:spcBef>
              <a:buFont typeface="+mj-lt"/>
              <a:buNone/>
              <a:tabLst/>
              <a:defRPr sz="2800">
                <a:solidFill>
                  <a:schemeClr val="accent2"/>
                </a:solidFill>
              </a:defRPr>
            </a:lvl2pPr>
            <a:lvl3pPr marL="688975" indent="-400050">
              <a:spcBef>
                <a:spcPts val="1000"/>
              </a:spcBef>
              <a:buClr>
                <a:schemeClr val="accent2"/>
              </a:buClr>
              <a:buFont typeface="+mj-lt"/>
              <a:buAutoNum type="arabicPeriod"/>
              <a:tabLst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n-US" dirty="0"/>
              <a:t>This Is a Sample Outline with No Numbers</a:t>
            </a:r>
          </a:p>
          <a:p>
            <a:pPr lvl="1"/>
            <a:r>
              <a:rPr lang="en-US" dirty="0"/>
              <a:t>Learning Objective</a:t>
            </a:r>
          </a:p>
          <a:p>
            <a:pPr lvl="2"/>
            <a:r>
              <a:rPr lang="en-US" dirty="0"/>
              <a:t>Describe what racial &amp; ethnic group make up Latin America.</a:t>
            </a:r>
          </a:p>
          <a:p>
            <a:pPr lvl="2"/>
            <a:r>
              <a:rPr lang="en-US" dirty="0"/>
              <a:t>Explain Latin American agricultural systems.</a:t>
            </a:r>
          </a:p>
          <a:p>
            <a:pPr lvl="2"/>
            <a:r>
              <a:rPr lang="en-US" dirty="0"/>
              <a:t>Critically evaluate models of biodiversity conservation in the Latin American context.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6-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©2017 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95633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lus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2E04750B-87C8-BA49-9BD3-C465B46973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6" name="Content Placeholder">
            <a:extLst>
              <a:ext uri="{FF2B5EF4-FFF2-40B4-BE49-F238E27FC236}">
                <a16:creationId xmlns:a16="http://schemas.microsoft.com/office/drawing/2014/main" id="{32AC4F3A-7D5E-944E-BEF6-CD50CC99DF6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43344" y="1594379"/>
            <a:ext cx="11293573" cy="4611158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 or image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66F2D1A-EA5C-184A-BE9A-2DC2ECFCA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6C706D-0964-7842-B7B8-C5D73370052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1881AF98-9E5D-F047-9DF1-095D423DA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©2018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109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: Vers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406400" y="743712"/>
            <a:ext cx="11379200" cy="99060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Learning Objectives</a:t>
            </a:r>
          </a:p>
        </p:txBody>
      </p:sp>
      <p:sp>
        <p:nvSpPr>
          <p:cNvPr id="9" name="LONL"/>
          <p:cNvSpPr>
            <a:spLocks noGrp="1"/>
          </p:cNvSpPr>
          <p:nvPr>
            <p:ph sz="quarter" idx="16" hasCustomPrompt="1"/>
          </p:nvPr>
        </p:nvSpPr>
        <p:spPr>
          <a:xfrm>
            <a:off x="406400" y="1752600"/>
            <a:ext cx="11379200" cy="4495800"/>
          </a:xfrm>
          <a:prstGeom prst="rect">
            <a:avLst/>
          </a:prstGeom>
        </p:spPr>
        <p:txBody>
          <a:bodyPr>
            <a:normAutofit/>
          </a:bodyPr>
          <a:lstStyle>
            <a:lvl1pPr marL="514350" indent="-514350">
              <a:buClr>
                <a:schemeClr val="accent2"/>
              </a:buClr>
              <a:buFont typeface="+mj-lt"/>
              <a:buAutoNum type="arabicPeriod"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 dirty="0"/>
              <a:t>Explain the time value of money and why it is so important in the field of finance.</a:t>
            </a:r>
          </a:p>
          <a:p>
            <a:pPr lvl="0"/>
            <a:r>
              <a:rPr lang="en-US" dirty="0"/>
              <a:t>Explain the concept of future value, including the meaning of the terms principal, simple interest, and compound interest.</a:t>
            </a:r>
          </a:p>
          <a:p>
            <a:pPr lvl="0"/>
            <a:r>
              <a:rPr lang="en-US" dirty="0"/>
              <a:t>Explain the concept of present value, how it relates to future value, and is used to make business decisions.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31750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6-</a:t>
            </a:r>
            <a:fld id="{957104EA-F2AF-1046-9253-EE8D978719B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©2022 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882321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: Vers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/>
          <p:cNvSpPr>
            <a:spLocks noGrp="1"/>
          </p:cNvSpPr>
          <p:nvPr>
            <p:ph type="title" hasCustomPrompt="1"/>
          </p:nvPr>
        </p:nvSpPr>
        <p:spPr>
          <a:xfrm>
            <a:off x="406400" y="743712"/>
            <a:ext cx="11379200" cy="99060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Learning Objectives</a:t>
            </a:r>
          </a:p>
        </p:txBody>
      </p:sp>
      <p:sp>
        <p:nvSpPr>
          <p:cNvPr id="7" name="LOBL"/>
          <p:cNvSpPr>
            <a:spLocks noGrp="1"/>
          </p:cNvSpPr>
          <p:nvPr>
            <p:ph sz="quarter" idx="16" hasCustomPrompt="1"/>
          </p:nvPr>
        </p:nvSpPr>
        <p:spPr>
          <a:xfrm>
            <a:off x="406400" y="1752600"/>
            <a:ext cx="11379200" cy="4495800"/>
          </a:xfrm>
          <a:prstGeom prst="rect">
            <a:avLst/>
          </a:prstGeom>
        </p:spPr>
        <p:txBody>
          <a:bodyPr>
            <a:normAutofit/>
          </a:bodyPr>
          <a:lstStyle>
            <a:lvl1pPr marL="292608" indent="-292608">
              <a:buClr>
                <a:schemeClr val="accent2"/>
              </a:buClr>
              <a:buFont typeface="Arial" charset="0"/>
              <a:buChar char="•"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 dirty="0"/>
              <a:t>Explain the time value of money and why it is so important in the field of finance.</a:t>
            </a:r>
          </a:p>
          <a:p>
            <a:pPr lvl="0"/>
            <a:r>
              <a:rPr lang="en-US" dirty="0"/>
              <a:t>Explain the concept of future value, including the meaning of the terms principal, simple interest, and compound interest.</a:t>
            </a:r>
          </a:p>
          <a:p>
            <a:pPr lvl="0"/>
            <a:r>
              <a:rPr lang="en-US" dirty="0"/>
              <a:t>Explain the concept of present value, how it relates to future value, and is used to make business decisions.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6-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©2022 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8177182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Check Question (1of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406400" y="762001"/>
            <a:ext cx="11379200" cy="99060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1.1 Periodicity Assumption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 hasCustomPrompt="1"/>
          </p:nvPr>
        </p:nvSpPr>
        <p:spPr>
          <a:xfrm>
            <a:off x="406400" y="1752600"/>
            <a:ext cx="11379200" cy="4419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000"/>
              </a:spcBef>
              <a:buNone/>
              <a:defRPr sz="2800" baseline="0"/>
            </a:lvl1pPr>
            <a:lvl2pPr marL="809625" indent="-460375">
              <a:spcBef>
                <a:spcPts val="1000"/>
              </a:spcBef>
              <a:buClr>
                <a:schemeClr val="accent2"/>
              </a:buClr>
              <a:buFont typeface="+mj-lt"/>
              <a:buAutoNum type="alphaLcPeriod"/>
              <a:tabLst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en-US" dirty="0"/>
              <a:t>Which one of these statements about the accrual basis of accounting is false?</a:t>
            </a:r>
          </a:p>
          <a:p>
            <a:pPr lvl="1"/>
            <a:r>
              <a:rPr lang="en-US" dirty="0"/>
              <a:t>Companies record events that change their financial statements in the period in which events occur, even if cash was not exchanged.</a:t>
            </a:r>
          </a:p>
          <a:p>
            <a:pPr lvl="1"/>
            <a:r>
              <a:rPr lang="en-US" dirty="0"/>
              <a:t>Companies recognize revenue in the period in which the performance obligation is satisfied.</a:t>
            </a:r>
          </a:p>
          <a:p>
            <a:pPr lvl="1"/>
            <a:r>
              <a:rPr lang="en-US" dirty="0"/>
              <a:t>This basis is accord with generally accepted accounting principles.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6-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©2022 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8124381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 Check Question (2of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1.1 Periodicity Assumption</a:t>
            </a:r>
          </a:p>
        </p:txBody>
      </p:sp>
      <p:sp>
        <p:nvSpPr>
          <p:cNvPr id="12" name="Question"/>
          <p:cNvSpPr>
            <a:spLocks noGrp="1"/>
          </p:cNvSpPr>
          <p:nvPr>
            <p:ph sz="quarter" idx="15" hasCustomPrompt="1"/>
          </p:nvPr>
        </p:nvSpPr>
        <p:spPr>
          <a:xfrm>
            <a:off x="406400" y="1752600"/>
            <a:ext cx="11379200" cy="4419600"/>
          </a:xfrm>
          <a:prstGeom prst="rect">
            <a:avLst/>
          </a:prstGeom>
        </p:spPr>
        <p:txBody>
          <a:bodyPr/>
          <a:lstStyle>
            <a:lvl1pPr marL="12700" indent="0">
              <a:spcBef>
                <a:spcPts val="1000"/>
              </a:spcBef>
              <a:buNone/>
              <a:tabLst/>
              <a:defRPr sz="2800" b="0" i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803275" indent="-450850">
              <a:spcBef>
                <a:spcPts val="1000"/>
              </a:spcBef>
              <a:buFont typeface="+mj-lt"/>
              <a:buNone/>
              <a:tabLst/>
              <a:defRPr sz="2800" b="0" i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803275" indent="-790575">
              <a:buNone/>
              <a:tabLst/>
              <a:defRPr sz="2800" b="0" i="0">
                <a:latin typeface="Calibri" charset="0"/>
                <a:ea typeface="Calibri" charset="0"/>
                <a:cs typeface="Calibri" charset="0"/>
              </a:defRPr>
            </a:lvl3pPr>
          </a:lstStyle>
          <a:p>
            <a:pPr lvl="0"/>
            <a:r>
              <a:rPr lang="en-US" dirty="0"/>
              <a:t>Which one of these statements about the accrual basis of accounting is false?</a:t>
            </a:r>
          </a:p>
          <a:p>
            <a:pPr lvl="1"/>
            <a:r>
              <a:rPr lang="en-US" dirty="0"/>
              <a:t>a.	Companies record events that change their financial statements in the period in which events occur, even if cash was not exchanged.</a:t>
            </a:r>
          </a:p>
          <a:p>
            <a:pPr lvl="2"/>
            <a:r>
              <a:rPr lang="en-US" dirty="0"/>
              <a:t>✔️b.	Companies recognize revenue in the period in which the performance obligation is satisfied.</a:t>
            </a:r>
          </a:p>
          <a:p>
            <a:pPr lvl="1"/>
            <a:r>
              <a:rPr lang="en-US" dirty="0"/>
              <a:t>c.	This basis is accord with generally accepted accounting principles.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6-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©2022 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8523935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erm: Vers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68351"/>
            <a:ext cx="11379200" cy="990599"/>
          </a:xfrm>
        </p:spPr>
        <p:txBody>
          <a:bodyPr/>
          <a:lstStyle/>
          <a:p>
            <a:r>
              <a:rPr lang="en-US"/>
              <a:t>Language</a:t>
            </a:r>
            <a:endParaRPr lang="en-US" dirty="0"/>
          </a:p>
        </p:txBody>
      </p:sp>
      <p:sp>
        <p:nvSpPr>
          <p:cNvPr id="7" name="Definition of Key Term"/>
          <p:cNvSpPr>
            <a:spLocks noGrp="1"/>
          </p:cNvSpPr>
          <p:nvPr>
            <p:ph sz="quarter" idx="15" hasCustomPrompt="1"/>
          </p:nvPr>
        </p:nvSpPr>
        <p:spPr>
          <a:xfrm>
            <a:off x="406400" y="1752600"/>
            <a:ext cx="11379200" cy="4114800"/>
          </a:xfrm>
          <a:prstGeom prst="rect">
            <a:avLst/>
          </a:prstGeom>
        </p:spPr>
        <p:txBody>
          <a:bodyPr/>
          <a:lstStyle>
            <a:lvl1pPr marL="292608" indent="-292608">
              <a:spcBef>
                <a:spcPts val="1000"/>
              </a:spcBef>
              <a:buFont typeface="Arial" charset="0"/>
              <a:buChar char="•"/>
              <a:defRPr sz="3000" b="0" i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803275" indent="-450850">
              <a:spcBef>
                <a:spcPts val="1000"/>
              </a:spcBef>
              <a:buFont typeface="+mj-lt"/>
              <a:buAutoNum type="alphaLcPeriod"/>
              <a:tabLst/>
              <a:defRPr sz="2800" b="0" i="0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Form of communication using sounds and symbols combined according to specified rules</a:t>
            </a:r>
          </a:p>
        </p:txBody>
      </p:sp>
      <p:sp>
        <p:nvSpPr>
          <p:cNvPr id="9" name="Media LInk"/>
          <p:cNvSpPr>
            <a:spLocks noGrp="1"/>
          </p:cNvSpPr>
          <p:nvPr>
            <p:ph sz="quarter" idx="16" hasCustomPrompt="1"/>
          </p:nvPr>
        </p:nvSpPr>
        <p:spPr>
          <a:xfrm>
            <a:off x="406400" y="5867400"/>
            <a:ext cx="11379200" cy="6096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200" b="0" i="0" baseline="0">
                <a:latin typeface="Calibri" charset="0"/>
                <a:ea typeface="Calibri" charset="0"/>
                <a:cs typeface="Calibri" charset="0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 dirty="0"/>
              <a:t>Media link placeholder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6-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©2022 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70060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er: Vers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N"/>
          <p:cNvSpPr>
            <a:spLocks noGrp="1"/>
          </p:cNvSpPr>
          <p:nvPr>
            <p:ph sz="quarter" idx="19" hasCustomPrompt="1"/>
          </p:nvPr>
        </p:nvSpPr>
        <p:spPr>
          <a:xfrm>
            <a:off x="203200" y="228600"/>
            <a:ext cx="11785600" cy="533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 i="0" baseline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Chapter 1</a:t>
            </a:r>
          </a:p>
        </p:txBody>
      </p:sp>
      <p:sp>
        <p:nvSpPr>
          <p:cNvPr id="14" name="CT"/>
          <p:cNvSpPr>
            <a:spLocks noGrp="1"/>
          </p:cNvSpPr>
          <p:nvPr>
            <p:ph sz="quarter" idx="20" hasCustomPrompt="1"/>
          </p:nvPr>
        </p:nvSpPr>
        <p:spPr>
          <a:xfrm>
            <a:off x="203200" y="762000"/>
            <a:ext cx="11785600" cy="2286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800" b="0" i="0"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Click to Edit Chapter Title</a:t>
            </a:r>
          </a:p>
        </p:txBody>
      </p:sp>
      <p:sp>
        <p:nvSpPr>
          <p:cNvPr id="8" name="Title "/>
          <p:cNvSpPr>
            <a:spLocks noGrp="1"/>
          </p:cNvSpPr>
          <p:nvPr>
            <p:ph type="title" hasCustomPrompt="1"/>
          </p:nvPr>
        </p:nvSpPr>
        <p:spPr>
          <a:xfrm>
            <a:off x="203200" y="3505200"/>
            <a:ext cx="11785600" cy="1524000"/>
          </a:xfrm>
          <a:prstGeom prst="rect">
            <a:avLst/>
          </a:prstGeom>
        </p:spPr>
        <p:txBody>
          <a:bodyPr anchor="b"/>
          <a:lstStyle>
            <a:lvl1pPr>
              <a:defRPr sz="6200" b="0" i="0" baseline="0">
                <a:latin typeface="Calibri Light" charset="0"/>
                <a:ea typeface="Calibri Light" charset="0"/>
                <a:cs typeface="Calibri Light" charset="0"/>
              </a:defRPr>
            </a:lvl1pPr>
          </a:lstStyle>
          <a:p>
            <a:r>
              <a:rPr lang="en-US" dirty="0"/>
              <a:t>Click to Edit Book Title</a:t>
            </a:r>
          </a:p>
        </p:txBody>
      </p:sp>
      <p:sp>
        <p:nvSpPr>
          <p:cNvPr id="15" name="Edition"/>
          <p:cNvSpPr>
            <a:spLocks noGrp="1"/>
          </p:cNvSpPr>
          <p:nvPr>
            <p:ph sz="quarter" idx="17" hasCustomPrompt="1"/>
          </p:nvPr>
        </p:nvSpPr>
        <p:spPr>
          <a:xfrm>
            <a:off x="203200" y="5029200"/>
            <a:ext cx="11785600" cy="762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900" b="1" i="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sz="2900" b="1" i="0" dirty="0">
                <a:latin typeface="Source Sans Pro" charset="0"/>
                <a:ea typeface="Source Sans Pro" charset="0"/>
                <a:cs typeface="Source Sans Pro" charset="0"/>
              </a:rPr>
              <a:t>Third Edition</a:t>
            </a:r>
            <a:endParaRPr lang="en-US" dirty="0"/>
          </a:p>
        </p:txBody>
      </p:sp>
      <p:sp>
        <p:nvSpPr>
          <p:cNvPr id="16" name="Author"/>
          <p:cNvSpPr>
            <a:spLocks noGrp="1"/>
          </p:cNvSpPr>
          <p:nvPr>
            <p:ph sz="quarter" idx="18" hasCustomPrompt="1"/>
          </p:nvPr>
        </p:nvSpPr>
        <p:spPr>
          <a:xfrm>
            <a:off x="203200" y="6096000"/>
            <a:ext cx="11785600" cy="533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0" i="0" baseline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b="0" i="0" dirty="0">
                <a:latin typeface="Source Sans Pro" charset="0"/>
                <a:ea typeface="Source Sans Pro" charset="0"/>
                <a:cs typeface="Source Sans Pro" charset="0"/>
              </a:rPr>
              <a:t>David Klein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2320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erm: Vers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914402"/>
            <a:ext cx="11379200" cy="99059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Anatomy and Physiology Defined</a:t>
            </a:r>
          </a:p>
        </p:txBody>
      </p:sp>
      <p:sp>
        <p:nvSpPr>
          <p:cNvPr id="7" name="Definition of Key Term"/>
          <p:cNvSpPr>
            <a:spLocks noGrp="1"/>
          </p:cNvSpPr>
          <p:nvPr>
            <p:ph sz="quarter" idx="15" hasCustomPrompt="1"/>
          </p:nvPr>
        </p:nvSpPr>
        <p:spPr>
          <a:xfrm>
            <a:off x="406400" y="1905000"/>
            <a:ext cx="11379200" cy="3962400"/>
          </a:xfrm>
          <a:prstGeom prst="rect">
            <a:avLst/>
          </a:prstGeom>
        </p:spPr>
        <p:txBody>
          <a:bodyPr/>
          <a:lstStyle>
            <a:lvl1pPr marL="292608" indent="-292608">
              <a:spcBef>
                <a:spcPts val="1000"/>
              </a:spcBef>
              <a:buClr>
                <a:schemeClr val="accent2"/>
              </a:buClr>
              <a:buFont typeface="Arial" charset="0"/>
              <a:buChar char="•"/>
              <a:defRPr sz="3000" b="0" i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803275" indent="-450850">
              <a:spcBef>
                <a:spcPts val="1000"/>
              </a:spcBef>
              <a:buFont typeface="+mj-lt"/>
              <a:buAutoNum type="alphaLcPeriod"/>
              <a:tabLst/>
              <a:defRPr sz="2800" b="0" i="0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dirty="0"/>
              <a:t>Anatomy is the science of structure and the relationships among structures.</a:t>
            </a:r>
          </a:p>
          <a:p>
            <a:pPr lvl="0"/>
            <a:r>
              <a:rPr lang="en-US" dirty="0"/>
              <a:t>Physiology is the science of body functions, that is, how the body parts work.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6-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©2022 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6622711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r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"/>
          <p:cNvSpPr>
            <a:spLocks noGrp="1"/>
          </p:cNvSpPr>
          <p:nvPr>
            <p:ph type="title" hasCustomPrompt="1"/>
          </p:nvPr>
        </p:nvSpPr>
        <p:spPr>
          <a:xfrm>
            <a:off x="406400" y="762001"/>
            <a:ext cx="11379200" cy="99060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Section or Topic Heading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06400" y="1752600"/>
            <a:ext cx="11379200" cy="3276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Figure caption"/>
          <p:cNvSpPr>
            <a:spLocks noGrp="1"/>
          </p:cNvSpPr>
          <p:nvPr>
            <p:ph sz="quarter" idx="15" hasCustomPrompt="1"/>
          </p:nvPr>
        </p:nvSpPr>
        <p:spPr>
          <a:xfrm>
            <a:off x="406400" y="5029200"/>
            <a:ext cx="11379200" cy="1143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000"/>
              </a:spcBef>
              <a:buFont typeface="Arial" charset="0"/>
              <a:buNone/>
              <a:defRPr sz="2000" b="0" i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803275" indent="-450850">
              <a:spcBef>
                <a:spcPts val="1000"/>
              </a:spcBef>
              <a:buFont typeface="+mj-lt"/>
              <a:buAutoNum type="alphaLcPeriod"/>
              <a:tabLst/>
              <a:defRPr sz="2800" b="0" i="0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</a:lstStyle>
          <a:p>
            <a:pPr lvl="0"/>
            <a:r>
              <a:rPr lang="en-US" sz="2000" dirty="0"/>
              <a:t>Figure 4.5 Figure title placeholder</a:t>
            </a:r>
          </a:p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6-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©2022 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9771030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"/>
          <p:cNvSpPr>
            <a:spLocks noGrp="1"/>
          </p:cNvSpPr>
          <p:nvPr>
            <p:ph type="title" hasCustomPrompt="1"/>
          </p:nvPr>
        </p:nvSpPr>
        <p:spPr>
          <a:xfrm>
            <a:off x="406400" y="762001"/>
            <a:ext cx="11379200" cy="99060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Section or Topic Heading</a:t>
            </a:r>
          </a:p>
        </p:txBody>
      </p:sp>
      <p:sp>
        <p:nvSpPr>
          <p:cNvPr id="6" name="Content Placeholder"/>
          <p:cNvSpPr>
            <a:spLocks noGrp="1"/>
          </p:cNvSpPr>
          <p:nvPr>
            <p:ph sz="quarter" idx="16"/>
          </p:nvPr>
        </p:nvSpPr>
        <p:spPr>
          <a:xfrm>
            <a:off x="406400" y="1752600"/>
            <a:ext cx="11379200" cy="4603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6-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©2022 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2539791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"/>
          <p:cNvSpPr>
            <a:spLocks noGrp="1"/>
          </p:cNvSpPr>
          <p:nvPr>
            <p:ph type="title" hasCustomPrompt="1"/>
          </p:nvPr>
        </p:nvSpPr>
        <p:spPr>
          <a:xfrm>
            <a:off x="406400" y="762001"/>
            <a:ext cx="11379200" cy="99060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Section or Topic Heading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6"/>
          </p:nvPr>
        </p:nvSpPr>
        <p:spPr>
          <a:xfrm>
            <a:off x="406400" y="1752600"/>
            <a:ext cx="5486400" cy="4603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7"/>
          </p:nvPr>
        </p:nvSpPr>
        <p:spPr>
          <a:xfrm>
            <a:off x="6299200" y="1752600"/>
            <a:ext cx="5486400" cy="4603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6-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©2022 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2647604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"/>
          <p:cNvSpPr>
            <a:spLocks noGrp="1"/>
          </p:cNvSpPr>
          <p:nvPr>
            <p:ph type="title" hasCustomPrompt="1"/>
          </p:nvPr>
        </p:nvSpPr>
        <p:spPr>
          <a:xfrm>
            <a:off x="406400" y="762001"/>
            <a:ext cx="11379200" cy="99060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Section or Topic Heading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6"/>
          </p:nvPr>
        </p:nvSpPr>
        <p:spPr>
          <a:xfrm>
            <a:off x="406400" y="1752600"/>
            <a:ext cx="5486400" cy="2819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7"/>
          </p:nvPr>
        </p:nvSpPr>
        <p:spPr>
          <a:xfrm>
            <a:off x="6299200" y="1752600"/>
            <a:ext cx="5486400" cy="2819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8"/>
          </p:nvPr>
        </p:nvSpPr>
        <p:spPr>
          <a:xfrm>
            <a:off x="3048000" y="4724401"/>
            <a:ext cx="6096000" cy="1489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6-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©2022 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6132984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: Vers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5350051"/>
            <a:ext cx="11379200" cy="309975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sz="2000" dirty="0"/>
              <a:t>Figure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820739"/>
            <a:ext cx="11379200" cy="44529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406400" y="5780676"/>
            <a:ext cx="11379200" cy="467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sz="2000" dirty="0"/>
              <a:t>Figure 4.5 Figure title placeholder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3175000" cy="365125"/>
          </a:xfrm>
        </p:spPr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6-</a:t>
            </a:r>
            <a:fld id="{42181430-7FCB-BA4C-90CE-EB7ACCC9EC5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©2022 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2667376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: Vers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406400" y="5920581"/>
            <a:ext cx="11379200" cy="435770"/>
          </a:xfrm>
          <a:prstGeom prst="rect">
            <a:avLst/>
          </a:prstGeom>
        </p:spPr>
        <p:txBody>
          <a:bodyPr/>
          <a:lstStyle>
            <a:lvl1pPr algn="ctr"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Image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820738"/>
            <a:ext cx="11379200" cy="49704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3175000" cy="365125"/>
          </a:xfrm>
        </p:spPr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6-</a:t>
            </a:r>
            <a:fld id="{42181430-7FCB-BA4C-90CE-EB7ACCC9EC5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©2022 John Wiley &amp; Sons, Inc.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3699" y="777241"/>
            <a:ext cx="11391901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13" name="COBBL"/>
          <p:cNvSpPr>
            <a:spLocks noGrp="1"/>
          </p:cNvSpPr>
          <p:nvPr>
            <p:ph sz="quarter" idx="10" hasCustomPrompt="1"/>
          </p:nvPr>
        </p:nvSpPr>
        <p:spPr>
          <a:xfrm>
            <a:off x="406400" y="1752600"/>
            <a:ext cx="11379200" cy="4495800"/>
          </a:xfrm>
          <a:prstGeom prst="rect">
            <a:avLst/>
          </a:prstGeom>
        </p:spPr>
        <p:txBody>
          <a:bodyPr/>
          <a:lstStyle>
            <a:lvl1pPr marL="295275" indent="-295275">
              <a:buClr>
                <a:schemeClr val="accent2"/>
              </a:buClr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 dirty="0"/>
              <a:t>This Is a Sample Outline for One-Column</a:t>
            </a:r>
          </a:p>
          <a:p>
            <a:pPr lvl="0"/>
            <a:r>
              <a:rPr lang="en-US" dirty="0"/>
              <a:t>It Is One-Column Only</a:t>
            </a:r>
          </a:p>
          <a:p>
            <a:pPr lvl="0"/>
            <a:r>
              <a:rPr lang="en-US" dirty="0"/>
              <a:t>This Outline Has H1 Headings Only</a:t>
            </a:r>
          </a:p>
          <a:p>
            <a:pPr lvl="0"/>
            <a:r>
              <a:rPr lang="en-US" dirty="0"/>
              <a:t>The Headings Are in Title Case, Matching the </a:t>
            </a:r>
            <a:r>
              <a:rPr lang="en-US" dirty="0" err="1"/>
              <a:t>eText</a:t>
            </a:r>
            <a:r>
              <a:rPr lang="en-US" dirty="0"/>
              <a:t>; This Can Vary by Title</a:t>
            </a:r>
          </a:p>
          <a:p>
            <a:pPr lvl="0"/>
            <a:r>
              <a:rPr lang="en-US" dirty="0"/>
              <a:t>This List Is Bulleted</a:t>
            </a:r>
          </a:p>
          <a:p>
            <a:pPr lvl="0"/>
            <a:r>
              <a:rPr lang="en-US" dirty="0"/>
              <a:t>The Outline Slide Has a Footer</a:t>
            </a:r>
          </a:p>
          <a:p>
            <a:pPr lvl="0"/>
            <a:r>
              <a:rPr lang="en-US" dirty="0"/>
              <a:t>Outline Items Usually Have No Ending Punctuation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6-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©2022 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866936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6" name="COBBL 2-col"/>
          <p:cNvSpPr>
            <a:spLocks noGrp="1"/>
          </p:cNvSpPr>
          <p:nvPr>
            <p:ph sz="quarter" idx="12" hasCustomPrompt="1"/>
          </p:nvPr>
        </p:nvSpPr>
        <p:spPr>
          <a:xfrm>
            <a:off x="406400" y="1752600"/>
            <a:ext cx="11379200" cy="4603750"/>
          </a:xfrm>
          <a:prstGeom prst="rect">
            <a:avLst/>
          </a:prstGeom>
        </p:spPr>
        <p:txBody>
          <a:bodyPr numCol="2" spcCol="548640"/>
          <a:lstStyle>
            <a:lvl1pPr marL="292608" marR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 dirty="0"/>
              <a:t>This Is a Sample Outline For Two-Column</a:t>
            </a:r>
          </a:p>
          <a:p>
            <a:pPr lvl="0"/>
            <a:r>
              <a:rPr lang="en-US" dirty="0"/>
              <a:t>This Outline Has No Sub-lists</a:t>
            </a:r>
          </a:p>
          <a:p>
            <a:pPr lvl="0"/>
            <a:r>
              <a:rPr lang="en-US" dirty="0"/>
              <a:t>This List Is Bulleted</a:t>
            </a:r>
          </a:p>
          <a:p>
            <a:pPr lvl="0"/>
            <a:r>
              <a:rPr lang="en-US" dirty="0"/>
              <a:t>The Outline Slide Has A Footer</a:t>
            </a:r>
          </a:p>
          <a:p>
            <a:pPr lvl="0"/>
            <a:r>
              <a:rPr lang="en-US" dirty="0"/>
              <a:t>Outline Items Usually Have No Ending Punctuation</a:t>
            </a:r>
          </a:p>
          <a:p>
            <a:pPr lvl="0"/>
            <a:r>
              <a:rPr lang="en-US" dirty="0"/>
              <a:t>This is Another Heading</a:t>
            </a:r>
          </a:p>
          <a:p>
            <a:pPr lvl="0"/>
            <a:r>
              <a:rPr lang="en-US" dirty="0"/>
              <a:t>This is Another Heading</a:t>
            </a:r>
          </a:p>
          <a:p>
            <a:pPr marL="292608" marR="0" lvl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This is Another Heading</a:t>
            </a:r>
          </a:p>
          <a:p>
            <a:pPr marL="292608" marR="0" lvl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This is Another Heading</a:t>
            </a:r>
          </a:p>
          <a:p>
            <a:pPr marL="292608" marR="0" lvl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This is Another Heading</a:t>
            </a:r>
          </a:p>
          <a:p>
            <a:pPr marL="292608" marR="0" lvl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This is Another Heading</a:t>
            </a:r>
          </a:p>
          <a:p>
            <a:pPr marL="292608" marR="0" lvl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This is Another Heading</a:t>
            </a:r>
          </a:p>
          <a:p>
            <a:pPr marL="292608" marR="0" lvl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This is Another Heading</a:t>
            </a:r>
          </a:p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6-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©2022 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993600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C1 (single#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6" name="COBNL"/>
          <p:cNvSpPr>
            <a:spLocks noGrp="1"/>
          </p:cNvSpPr>
          <p:nvPr>
            <p:ph sz="quarter" idx="12" hasCustomPrompt="1"/>
          </p:nvPr>
        </p:nvSpPr>
        <p:spPr>
          <a:xfrm>
            <a:off x="406400" y="1752600"/>
            <a:ext cx="11379200" cy="449580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accent2"/>
              </a:buClr>
              <a:buFont typeface="+mj-lt"/>
              <a:buAutoNum type="arabicPeriod"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 dirty="0"/>
              <a:t>This Is a Sample Outline for One-Column</a:t>
            </a:r>
          </a:p>
          <a:p>
            <a:pPr lvl="0"/>
            <a:r>
              <a:rPr lang="en-US" dirty="0"/>
              <a:t>It Is One-Column Only</a:t>
            </a:r>
          </a:p>
          <a:p>
            <a:pPr lvl="0"/>
            <a:r>
              <a:rPr lang="en-US" dirty="0"/>
              <a:t>This Outline Has H1 Headings Only</a:t>
            </a:r>
          </a:p>
          <a:p>
            <a:pPr lvl="0"/>
            <a:r>
              <a:rPr lang="en-US" dirty="0"/>
              <a:t>The Headings Are in Title Case, Matching the </a:t>
            </a:r>
            <a:r>
              <a:rPr lang="en-US" dirty="0" err="1"/>
              <a:t>eText</a:t>
            </a:r>
            <a:r>
              <a:rPr lang="en-US" dirty="0"/>
              <a:t>; This Can Vary by Title</a:t>
            </a:r>
          </a:p>
          <a:p>
            <a:pPr lvl="0"/>
            <a:r>
              <a:rPr lang="en-US" dirty="0"/>
              <a:t>This List Is Numbered</a:t>
            </a:r>
          </a:p>
          <a:p>
            <a:pPr lvl="0"/>
            <a:r>
              <a:rPr lang="en-US" dirty="0"/>
              <a:t>The Outline Slide Has a Footer</a:t>
            </a:r>
          </a:p>
          <a:p>
            <a:pPr lvl="0"/>
            <a:r>
              <a:rPr lang="en-US" dirty="0"/>
              <a:t>Outline Items Usually Have No Ending Punctuation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6-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©2022 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78642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C2 (double#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10" name="COBNL"/>
          <p:cNvSpPr>
            <a:spLocks noGrp="1"/>
          </p:cNvSpPr>
          <p:nvPr>
            <p:ph sz="quarter" idx="14" hasCustomPrompt="1"/>
          </p:nvPr>
        </p:nvSpPr>
        <p:spPr>
          <a:xfrm>
            <a:off x="406400" y="1752600"/>
            <a:ext cx="11379200" cy="4114800"/>
          </a:xfrm>
          <a:prstGeom prst="rect">
            <a:avLst/>
          </a:prstGeom>
        </p:spPr>
        <p:txBody>
          <a:bodyPr/>
          <a:lstStyle>
            <a:lvl1pPr marL="803275" indent="-803275">
              <a:buNone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1.1	This Is a Sample Outline for One-Column and Double-numbered</a:t>
            </a:r>
          </a:p>
          <a:p>
            <a:pPr lvl="0"/>
            <a:r>
              <a:rPr lang="en-US" dirty="0"/>
              <a:t>1.2	It is One-column Only</a:t>
            </a:r>
          </a:p>
          <a:p>
            <a:pPr lvl="0"/>
            <a:r>
              <a:rPr lang="en-US" dirty="0"/>
              <a:t>1.3	This Outline Has No Sub-lists</a:t>
            </a:r>
          </a:p>
          <a:p>
            <a:pPr lvl="0"/>
            <a:r>
              <a:rPr lang="en-US" dirty="0"/>
              <a:t>1.4	This List Is Double-numbered</a:t>
            </a:r>
          </a:p>
          <a:p>
            <a:pPr lvl="0"/>
            <a:r>
              <a:rPr lang="en-US" dirty="0"/>
              <a:t>1.5	The Outline Slide Has a Footer</a:t>
            </a:r>
          </a:p>
          <a:p>
            <a:pPr lvl="0"/>
            <a:r>
              <a:rPr lang="en-US" dirty="0"/>
              <a:t>10.6	Outline Items Usually Have No Ending Punctuation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6-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©2022 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12357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8" name="COBBL"/>
          <p:cNvSpPr>
            <a:spLocks noGrp="1"/>
          </p:cNvSpPr>
          <p:nvPr>
            <p:ph sz="quarter" idx="12" hasCustomPrompt="1"/>
          </p:nvPr>
        </p:nvSpPr>
        <p:spPr>
          <a:xfrm>
            <a:off x="406400" y="1752600"/>
            <a:ext cx="11379200" cy="4495800"/>
          </a:xfrm>
          <a:prstGeom prst="rect">
            <a:avLst/>
          </a:prstGeom>
        </p:spPr>
        <p:txBody>
          <a:bodyPr>
            <a:normAutofit/>
          </a:bodyPr>
          <a:lstStyle>
            <a:lvl1pPr marL="292608" marR="0" indent="-29260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/>
              <a:buChar char="•"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 marL="621792" marR="0" indent="-32004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Courier New" charset="0"/>
              <a:buChar char="o"/>
              <a:tabLst/>
              <a:defRPr sz="2400" b="0" i="0" baseline="0">
                <a:latin typeface="Calibri" charset="0"/>
                <a:ea typeface="Calibri" charset="0"/>
                <a:cs typeface="Calibri" charset="0"/>
              </a:defRPr>
            </a:lvl2pPr>
            <a:lvl3pPr>
              <a:defRPr sz="20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2800" b="0" i="0">
                <a:latin typeface="Source Sans Pro" charset="0"/>
                <a:ea typeface="Source Sans Pro" charset="0"/>
                <a:cs typeface="Source Sans Pro" charset="0"/>
              </a:defRPr>
            </a:lvl5pPr>
          </a:lstStyle>
          <a:p>
            <a:pPr lvl="0"/>
            <a:r>
              <a:rPr lang="en-US" dirty="0"/>
              <a:t>This Is a Sample Outline for 1-Column </a:t>
            </a:r>
          </a:p>
          <a:p>
            <a:pPr lvl="1"/>
            <a:r>
              <a:rPr lang="en-US" dirty="0"/>
              <a:t>It Has H2s</a:t>
            </a:r>
          </a:p>
          <a:p>
            <a:pPr lvl="0"/>
            <a:r>
              <a:rPr lang="en-US" dirty="0"/>
              <a:t>It Is One-column Only</a:t>
            </a:r>
          </a:p>
          <a:p>
            <a:pPr lvl="1"/>
            <a:r>
              <a:rPr lang="en-US" dirty="0"/>
              <a:t>It Will Probably Not Have Art</a:t>
            </a:r>
          </a:p>
          <a:p>
            <a:pPr lvl="0"/>
            <a:r>
              <a:rPr lang="en-US" dirty="0"/>
              <a:t>This Is a Bulleted List</a:t>
            </a:r>
          </a:p>
          <a:p>
            <a:pPr lvl="1"/>
            <a:r>
              <a:rPr lang="en-US" dirty="0"/>
              <a:t>Make Sure That Any Links Included Here, for Any Reason, Have Descriptive Hyperlinks</a:t>
            </a:r>
          </a:p>
          <a:p>
            <a:pPr lvl="0"/>
            <a:r>
              <a:rPr lang="en-US" dirty="0"/>
              <a:t>Outline Items Usually Have No Ending Punctuation</a:t>
            </a:r>
          </a:p>
          <a:p>
            <a:pPr lvl="1"/>
            <a:r>
              <a:rPr lang="en-US" dirty="0"/>
              <a:t>There is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6-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©2022 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83790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E1 (single#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6" name="COBNL"/>
          <p:cNvSpPr>
            <a:spLocks noGrp="1"/>
          </p:cNvSpPr>
          <p:nvPr>
            <p:ph sz="quarter" idx="14" hasCustomPrompt="1"/>
          </p:nvPr>
        </p:nvSpPr>
        <p:spPr>
          <a:xfrm>
            <a:off x="406400" y="1752600"/>
            <a:ext cx="11379200" cy="4419600"/>
          </a:xfrm>
          <a:prstGeom prst="rect">
            <a:avLst/>
          </a:prstGeom>
        </p:spPr>
        <p:txBody>
          <a:bodyPr/>
          <a:lstStyle>
            <a:lvl1pPr marL="465138" indent="-465138">
              <a:buClr>
                <a:schemeClr val="accent2"/>
              </a:buClr>
              <a:buFont typeface="+mj-lt"/>
              <a:buAutoNum type="arabicPeriod"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 marL="803275" indent="-282575">
              <a:buClr>
                <a:schemeClr val="accent2"/>
              </a:buClr>
              <a:tabLst/>
              <a:defRPr sz="2400" b="0" i="0" baseline="0">
                <a:latin typeface="Calibri" charset="0"/>
                <a:ea typeface="Calibri" charset="0"/>
                <a:cs typeface="Calibri" charset="0"/>
              </a:defRPr>
            </a:lvl2pPr>
            <a:lvl3pPr marL="803275" marR="0" indent="-2825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b="0" i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3pPr>
          </a:lstStyle>
          <a:p>
            <a:pPr lvl="0"/>
            <a:r>
              <a:rPr lang="en-US" dirty="0"/>
              <a:t>This Is a Sample Outline for One-Column and single number</a:t>
            </a:r>
          </a:p>
          <a:p>
            <a:pPr lvl="1"/>
            <a:r>
              <a:rPr lang="en-US" dirty="0"/>
              <a:t>The H2 Level Does Not Have a Number</a:t>
            </a:r>
          </a:p>
          <a:p>
            <a:pPr lvl="2"/>
            <a:r>
              <a:rPr lang="en-US" dirty="0"/>
              <a:t>One of the Subheadings May Be a Special Feature  </a:t>
            </a:r>
          </a:p>
          <a:p>
            <a:pPr lvl="0"/>
            <a:r>
              <a:rPr lang="en-US" dirty="0"/>
              <a:t>This Outline Has Two Levels</a:t>
            </a:r>
          </a:p>
          <a:p>
            <a:pPr lvl="1"/>
            <a:r>
              <a:rPr lang="en-US" dirty="0"/>
              <a:t>Outline Items Usually Have No Ending Punctuation</a:t>
            </a:r>
          </a:p>
          <a:p>
            <a:pPr marL="803275" marR="0" lvl="2" indent="-2825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dirty="0"/>
              <a:t>Special Feature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6-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©2022 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263432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Outline: Version E2 (double#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06400" y="777241"/>
            <a:ext cx="11379200" cy="975360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accent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Chapter Outline</a:t>
            </a:r>
          </a:p>
        </p:txBody>
      </p:sp>
      <p:sp>
        <p:nvSpPr>
          <p:cNvPr id="6" name="COBNL"/>
          <p:cNvSpPr>
            <a:spLocks noGrp="1"/>
          </p:cNvSpPr>
          <p:nvPr>
            <p:ph sz="quarter" idx="14" hasCustomPrompt="1"/>
          </p:nvPr>
        </p:nvSpPr>
        <p:spPr>
          <a:xfrm>
            <a:off x="406400" y="1752600"/>
            <a:ext cx="11379200" cy="4343400"/>
          </a:xfrm>
          <a:prstGeom prst="rect">
            <a:avLst/>
          </a:prstGeom>
        </p:spPr>
        <p:txBody>
          <a:bodyPr/>
          <a:lstStyle>
            <a:lvl1pPr marL="803275" indent="-803275">
              <a:buNone/>
              <a:tabLst/>
              <a:defRPr sz="2800" b="0" i="0" baseline="0">
                <a:latin typeface="Calibri" charset="0"/>
                <a:ea typeface="Calibri" charset="0"/>
                <a:cs typeface="Calibri" charset="0"/>
              </a:defRPr>
            </a:lvl1pPr>
            <a:lvl2pPr marL="1143000" indent="-292608">
              <a:buClr>
                <a:schemeClr val="accent2"/>
              </a:buClr>
              <a:defRPr sz="2400" b="0" i="0" baseline="0">
                <a:latin typeface="Calibri" charset="0"/>
                <a:ea typeface="Calibri" charset="0"/>
                <a:cs typeface="Calibri" charset="0"/>
              </a:defRPr>
            </a:lvl2pPr>
            <a:lvl3pPr marL="1143000" marR="0" indent="-29260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400" b="0" i="0">
                <a:solidFill>
                  <a:schemeClr val="accent2"/>
                </a:solidFill>
                <a:latin typeface="Calibri" charset="0"/>
                <a:ea typeface="Calibri" charset="0"/>
                <a:cs typeface="Calibri" charset="0"/>
              </a:defRPr>
            </a:lvl3pPr>
          </a:lstStyle>
          <a:p>
            <a:pPr lvl="0"/>
            <a:r>
              <a:rPr lang="en-US" dirty="0"/>
              <a:t>1.1	This Is a Sample Outline for One-Column and Double-numbered</a:t>
            </a:r>
          </a:p>
          <a:p>
            <a:pPr lvl="1"/>
            <a:r>
              <a:rPr lang="en-US" dirty="0"/>
              <a:t>The H2 Level Does Not Have a Number</a:t>
            </a:r>
          </a:p>
          <a:p>
            <a:pPr lvl="2"/>
            <a:r>
              <a:rPr lang="en-US" dirty="0"/>
              <a:t>One of the Subheadings May Be a Special Feature </a:t>
            </a:r>
          </a:p>
          <a:p>
            <a:pPr lvl="0"/>
            <a:r>
              <a:rPr lang="en-US" dirty="0"/>
              <a:t>10.2	This Outline Has Two Levels</a:t>
            </a:r>
          </a:p>
          <a:p>
            <a:pPr lvl="1"/>
            <a:r>
              <a:rPr lang="en-US" dirty="0"/>
              <a:t>Outline Items Usually Have No Ending Punctuation</a:t>
            </a:r>
          </a:p>
          <a:p>
            <a:pPr lvl="2"/>
            <a:r>
              <a:rPr lang="en-US" dirty="0"/>
              <a:t>Special Feature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6-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Copyright ©2022 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0426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4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04800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9388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1100" kern="120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393699" y="777242"/>
            <a:ext cx="11391901" cy="9753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317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6-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Copyright ©2022 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611586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42" r:id="rId2"/>
    <p:sldLayoutId id="2147483956" r:id="rId3"/>
    <p:sldLayoutId id="2147483955" r:id="rId4"/>
    <p:sldLayoutId id="2147483957" r:id="rId5"/>
    <p:sldLayoutId id="2147483959" r:id="rId6"/>
    <p:sldLayoutId id="2147483958" r:id="rId7"/>
    <p:sldLayoutId id="2147483960" r:id="rId8"/>
    <p:sldLayoutId id="2147483961" r:id="rId9"/>
    <p:sldLayoutId id="2147483962" r:id="rId10"/>
    <p:sldLayoutId id="2147483963" r:id="rId11"/>
    <p:sldLayoutId id="214748398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6400" y="743714"/>
            <a:ext cx="11379200" cy="9905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317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6-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Copyright ©2022 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811935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64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Calibri" charset="0"/>
          <a:ea typeface="Calibri" charset="0"/>
          <a:cs typeface="Calibr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8272" y="762002"/>
            <a:ext cx="11387328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317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6-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Copyright ©2022 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33219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6400" y="762001"/>
            <a:ext cx="11379200" cy="9905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317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6-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Copyright ©2022 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161695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2016" y="762001"/>
            <a:ext cx="11379200" cy="9905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317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6-</a:t>
            </a:r>
            <a:fld id="{67B19427-F580-D146-B60E-4CADEE75497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/>
                </a:solidFill>
                <a:latin typeface="+mn-lt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Copyright ©2022 John Wiley &amp; Sons, Inc. </a:t>
            </a:r>
          </a:p>
        </p:txBody>
      </p:sp>
    </p:spTree>
    <p:extLst>
      <p:ext uri="{BB962C8B-B14F-4D97-AF65-F5344CB8AC3E}">
        <p14:creationId xmlns:p14="http://schemas.microsoft.com/office/powerpoint/2010/main" val="30262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0080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Copyright ©2022 John Wiley &amp; Sons, Inc.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31729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6-</a:t>
            </a:r>
            <a:fld id="{42181430-7FCB-BA4C-90CE-EB7ACCC9EC5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16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b="0" i="0" kern="120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gilemodeling.com/artifacts/crcmodel.htm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Analysis and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dirty="0"/>
              <a:t>Eighth Edition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/>
              <a:t>Alan Dennis, Barbara Wixom, Roberta </a:t>
            </a:r>
            <a:r>
              <a:rPr lang="en-US"/>
              <a:t>M. Roth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Chapter 6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r>
              <a:rPr lang="en-US" dirty="0"/>
              <a:t>Moving into Design</a:t>
            </a:r>
          </a:p>
        </p:txBody>
      </p:sp>
    </p:spTree>
    <p:extLst>
      <p:ext uri="{BB962C8B-B14F-4D97-AF65-F5344CB8AC3E}">
        <p14:creationId xmlns:p14="http://schemas.microsoft.com/office/powerpoint/2010/main" val="660503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471C4-45C8-845D-5B85-AA32B1158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CC181-CFDF-40A5-CFBD-C67245F73E8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structural model describes the objects necessary to support the business processes modeled by the Use Cases. </a:t>
            </a:r>
          </a:p>
          <a:p>
            <a:r>
              <a:rPr lang="en-US" dirty="0"/>
              <a:t>Most Use Case implementations involve a set of several classes, not just one class. </a:t>
            </a:r>
          </a:p>
          <a:p>
            <a:pPr lvl="1"/>
            <a:r>
              <a:rPr lang="en-US" dirty="0"/>
              <a:t>These classes form collaborations. </a:t>
            </a:r>
          </a:p>
          <a:p>
            <a:r>
              <a:rPr lang="en-US" dirty="0"/>
              <a:t>Collaborations allow the analyst to think in terms of clients, servers, and contracts.</a:t>
            </a:r>
          </a:p>
          <a:p>
            <a:pPr lvl="1"/>
            <a:r>
              <a:rPr lang="en-US" dirty="0"/>
              <a:t>A client object is an instance of a class that sends a request to an instance of another class for an operation to be executed. </a:t>
            </a:r>
          </a:p>
          <a:p>
            <a:pPr lvl="1"/>
            <a:r>
              <a:rPr lang="en-US" dirty="0"/>
              <a:t>A server object is the instance that receives the request from the client object. </a:t>
            </a:r>
          </a:p>
          <a:p>
            <a:pPr lvl="1"/>
            <a:r>
              <a:rPr lang="en-US" dirty="0"/>
              <a:t>A contract formalizes the interactions between the client and server objects. This “contract” is in the form of the public methods of the server class.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CB3B9-D0BB-573A-3240-00BC53F9CB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6-</a:t>
            </a:r>
            <a:fld id="{67B19427-F580-D146-B60E-4CADEE75497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0512E-F795-AB74-CF58-2F3357AE1D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860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6105B-9C63-1F6F-AA0A-0CECFBF84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Nouns and Verbs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EA4F9-523D-73D0-BAC8-3B41799D5DB1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For design level class diagrams, review your uses cases, activity diagrams and even requirements.</a:t>
            </a:r>
          </a:p>
          <a:p>
            <a:r>
              <a:rPr lang="en-US" sz="3200" dirty="0"/>
              <a:t>Pick out the nouns and verbs as before.</a:t>
            </a:r>
          </a:p>
          <a:p>
            <a:r>
              <a:rPr lang="en-US" sz="3200" dirty="0"/>
              <a:t>“Discover” you initial set of class, attributes and operations</a:t>
            </a:r>
          </a:p>
          <a:p>
            <a:r>
              <a:rPr lang="en-US" sz="3200" dirty="0"/>
              <a:t>Then, step inside these classes…..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34A8A-72F5-54D0-76B3-E2FAC43D48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6-</a:t>
            </a:r>
            <a:fld id="{67B19427-F580-D146-B60E-4CADEE75497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B0CFF-E274-E9AA-57E5-AC89F04F64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746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F8D82-F533-ABD2-874E-AA7058481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Anthropomorphism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C8EB0-3F30-DF65-7C75-ECD6A4A17C7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06400" y="1752600"/>
            <a:ext cx="11379200" cy="2514600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Pretending inanimate objects have human characteristics.</a:t>
            </a:r>
          </a:p>
          <a:p>
            <a:r>
              <a:rPr lang="en-US" sz="3200" dirty="0"/>
              <a:t>Step inside the object, and ask yourself these questions:</a:t>
            </a:r>
          </a:p>
          <a:p>
            <a:pPr lvl="1"/>
            <a:r>
              <a:rPr lang="en-US" sz="2800" dirty="0"/>
              <a:t>Who or what are you?</a:t>
            </a:r>
          </a:p>
          <a:p>
            <a:pPr lvl="1"/>
            <a:r>
              <a:rPr lang="en-US" sz="2800" dirty="0"/>
              <a:t>What do you know?</a:t>
            </a:r>
          </a:p>
          <a:p>
            <a:pPr lvl="1"/>
            <a:r>
              <a:rPr lang="en-US" sz="2800" dirty="0"/>
              <a:t>What can you do for me?</a:t>
            </a:r>
          </a:p>
          <a:p>
            <a:r>
              <a:rPr lang="en-US" sz="3200" dirty="0"/>
              <a:t>Answer these questions while filling out the CRC Cards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9B0AA-8F58-0F4E-2A64-3228D368D5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6-</a:t>
            </a:r>
            <a:fld id="{67B19427-F580-D146-B60E-4CADEE75497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8062F-F82F-7951-F1EA-8D37391AF4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278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A2649-37A5-2909-F203-F94CA0D45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CRC Card Elements - Front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7022E-542D-2E92-B50E-728B79F63E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6-</a:t>
            </a:r>
            <a:fld id="{67B19427-F580-D146-B60E-4CADEE75497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273AC-3395-A1FD-277D-9EBE3C488D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©2022 John Wiley &amp; Sons, Inc. 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83FBCD-CC39-0ECE-D500-A782D1910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752601"/>
            <a:ext cx="6985297" cy="395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930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687A3-DCB8-3E4C-0B3E-ECBAD1E78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CRC Card Elements - Back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BA4D9-E4CB-332D-03DC-723D521B2E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6-</a:t>
            </a:r>
            <a:fld id="{67B19427-F580-D146-B60E-4CADEE75497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53946-7096-FE91-3A8E-B8EE5A437D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©2022 John Wiley &amp; Sons, Inc.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CAC2BD-4A27-CFB6-045D-C18A190BD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752601"/>
            <a:ext cx="6773088" cy="400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480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Explain the initial transition from analysis to design.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 a system specification.  </a:t>
            </a:r>
            <a:r>
              <a:rPr lang="en-US" sz="3600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Already in the process of doing this as part of analysis.</a:t>
            </a:r>
            <a:endParaRPr lang="en-US" dirty="0">
              <a:solidFill>
                <a:srgbClr val="00B05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Describe three ways to acquire a system: custom, packaged, and outsourced alternatives.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 an alternative matrix.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©2022 John Wiley &amp; Sons, Inc.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6-</a:t>
            </a:r>
            <a:fld id="{957104EA-F2AF-1046-9253-EE8D978719B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597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Design phase</a:t>
            </a:r>
          </a:p>
          <a:p>
            <a:pPr lvl="1"/>
            <a:r>
              <a:rPr lang="en-US" dirty="0"/>
              <a:t>Decide </a:t>
            </a:r>
            <a:r>
              <a:rPr lang="en-US" i="1" dirty="0"/>
              <a:t>how</a:t>
            </a:r>
            <a:r>
              <a:rPr lang="en-US" dirty="0"/>
              <a:t> to build the system</a:t>
            </a:r>
          </a:p>
          <a:p>
            <a:pPr lvl="1"/>
            <a:r>
              <a:rPr lang="en-US" dirty="0"/>
              <a:t>Create </a:t>
            </a:r>
            <a:r>
              <a:rPr lang="en-US" b="1" i="1" dirty="0"/>
              <a:t>system requirements </a:t>
            </a:r>
            <a:r>
              <a:rPr lang="en-US" dirty="0"/>
              <a:t>that describe all technical details for building the system</a:t>
            </a:r>
          </a:p>
          <a:p>
            <a:pPr lvl="2"/>
            <a:r>
              <a:rPr lang="en-US" dirty="0"/>
              <a:t>This process was already started as part of the efforts we have done to date.</a:t>
            </a:r>
          </a:p>
          <a:p>
            <a:pPr lvl="2"/>
            <a:r>
              <a:rPr lang="en-US" dirty="0"/>
              <a:t>We created a draft Software Requirements Specification\</a:t>
            </a:r>
          </a:p>
          <a:p>
            <a:r>
              <a:rPr lang="en-US" dirty="0"/>
              <a:t>Verify Analysis Models</a:t>
            </a:r>
          </a:p>
          <a:p>
            <a:r>
              <a:rPr lang="en-US" dirty="0"/>
              <a:t>Design Artifacts</a:t>
            </a:r>
          </a:p>
          <a:p>
            <a:pPr lvl="1"/>
            <a:r>
              <a:rPr lang="en-US" dirty="0"/>
              <a:t>Update SRS, as agreed to with Stakeholders. </a:t>
            </a:r>
          </a:p>
          <a:p>
            <a:pPr lvl="1"/>
            <a:r>
              <a:rPr lang="en-US" dirty="0"/>
              <a:t>Final Deliverables are the Design Model and the Final SRS</a:t>
            </a:r>
          </a:p>
          <a:p>
            <a:pPr lvl="1"/>
            <a:r>
              <a:rPr lang="en-US" dirty="0"/>
              <a:t>Conveys exactly what system the development team will implement during the implementation phase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6-</a:t>
            </a:r>
            <a:fld id="{67B19427-F580-D146-B60E-4CADEE75497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713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Transition from Requirements to Design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="1" i="1" dirty="0"/>
              <a:t>systems analysis </a:t>
            </a:r>
            <a:r>
              <a:rPr lang="en-US" dirty="0"/>
              <a:t>we figure out…</a:t>
            </a:r>
          </a:p>
          <a:p>
            <a:pPr lvl="1"/>
            <a:r>
              <a:rPr lang="en-US" dirty="0"/>
              <a:t>What the business needs</a:t>
            </a:r>
          </a:p>
          <a:p>
            <a:r>
              <a:rPr lang="en-US" dirty="0"/>
              <a:t>In </a:t>
            </a:r>
            <a:r>
              <a:rPr lang="en-US" b="1" i="1" dirty="0"/>
              <a:t>system design </a:t>
            </a:r>
            <a:r>
              <a:rPr lang="en-US" dirty="0"/>
              <a:t>we figure out…</a:t>
            </a:r>
          </a:p>
          <a:p>
            <a:pPr lvl="1"/>
            <a:r>
              <a:rPr lang="en-US" dirty="0"/>
              <a:t>How to build the system that fulfills those needs</a:t>
            </a:r>
          </a:p>
          <a:p>
            <a:r>
              <a:rPr lang="en-US" dirty="0"/>
              <a:t>All the “logical” work from systems analysis is converted to the “physical”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6-</a:t>
            </a:r>
            <a:fld id="{67B19427-F580-D146-B60E-4CADEE75497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189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41290-C07F-6CB1-8767-1C09387B2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699302"/>
            <a:ext cx="11379200" cy="975360"/>
          </a:xfrm>
        </p:spPr>
        <p:txBody>
          <a:bodyPr/>
          <a:lstStyle/>
          <a:p>
            <a:r>
              <a:rPr lang="en-US" dirty="0"/>
              <a:t>Models Thus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EAB8C-400A-F7D2-8D95-BB76395825A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06400" y="1905000"/>
            <a:ext cx="7518400" cy="4343400"/>
          </a:xfrm>
        </p:spPr>
        <p:txBody>
          <a:bodyPr>
            <a:normAutofit/>
          </a:bodyPr>
          <a:lstStyle/>
          <a:p>
            <a:r>
              <a:rPr lang="en-US" sz="1800" b="1" dirty="0"/>
              <a:t>Functional Model </a:t>
            </a:r>
            <a:r>
              <a:rPr lang="en-US" sz="1800" dirty="0"/>
              <a:t>– Describe System to be built.</a:t>
            </a:r>
          </a:p>
          <a:p>
            <a:pPr lvl="1"/>
            <a:r>
              <a:rPr lang="en-US" sz="1600" dirty="0"/>
              <a:t>User Requirements Gathering Process</a:t>
            </a:r>
          </a:p>
          <a:p>
            <a:pPr lvl="1"/>
            <a:r>
              <a:rPr lang="en-US" sz="1600" dirty="0"/>
              <a:t>Use Case Cases</a:t>
            </a:r>
          </a:p>
          <a:p>
            <a:pPr lvl="1"/>
            <a:r>
              <a:rPr lang="en-US" sz="1600" dirty="0"/>
              <a:t>Use Case Diagram</a:t>
            </a:r>
          </a:p>
          <a:p>
            <a:pPr lvl="1"/>
            <a:r>
              <a:rPr lang="en-US" sz="1600" dirty="0"/>
              <a:t>Use Case Template Description</a:t>
            </a:r>
          </a:p>
          <a:p>
            <a:r>
              <a:rPr lang="en-US" sz="1800" b="1" dirty="0"/>
              <a:t>Structural Model </a:t>
            </a:r>
            <a:r>
              <a:rPr lang="en-US" sz="1800" dirty="0"/>
              <a:t>– Describe Overall Structure That Helps to Understand The System Context</a:t>
            </a:r>
          </a:p>
          <a:p>
            <a:pPr lvl="1"/>
            <a:r>
              <a:rPr lang="en-US" sz="1600" dirty="0"/>
              <a:t>Classes/Blocks</a:t>
            </a:r>
          </a:p>
          <a:p>
            <a:pPr lvl="1"/>
            <a:r>
              <a:rPr lang="en-US" sz="1600" dirty="0"/>
              <a:t>System Block Diagram</a:t>
            </a:r>
          </a:p>
          <a:p>
            <a:pPr lvl="2"/>
            <a:r>
              <a:rPr lang="en-US" sz="1200" dirty="0"/>
              <a:t>Class Diagram</a:t>
            </a:r>
          </a:p>
          <a:p>
            <a:pPr lvl="2"/>
            <a:r>
              <a:rPr lang="en-US" sz="1200" dirty="0"/>
              <a:t>Block Definition Diagram</a:t>
            </a:r>
          </a:p>
          <a:p>
            <a:r>
              <a:rPr lang="en-US" sz="1800" dirty="0"/>
              <a:t>Behavioral Model – Describe User Interactions of the System to Model Requirements</a:t>
            </a:r>
          </a:p>
          <a:p>
            <a:pPr lvl="1"/>
            <a:r>
              <a:rPr lang="en-US" sz="1600" dirty="0"/>
              <a:t>Use Case Scenarios</a:t>
            </a:r>
          </a:p>
          <a:p>
            <a:pPr lvl="1"/>
            <a:r>
              <a:rPr lang="en-US" sz="1600" dirty="0"/>
              <a:t>Activity Diagrams</a:t>
            </a:r>
          </a:p>
          <a:p>
            <a:pPr lvl="2"/>
            <a:endParaRPr lang="en-US" sz="1200" dirty="0"/>
          </a:p>
          <a:p>
            <a:pPr lvl="1"/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85FF1-A76A-E8D8-8BFE-F718A76E4A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6-</a:t>
            </a:r>
            <a:fld id="{67B19427-F580-D146-B60E-4CADEE75497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7FFDA-C33C-6DC0-CA6C-9AC976B13E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©2022 John Wiley &amp; Sons, Inc. </a:t>
            </a:r>
            <a:endParaRPr lang="en-US" dirty="0"/>
          </a:p>
        </p:txBody>
      </p:sp>
      <p:pic>
        <p:nvPicPr>
          <p:cNvPr id="8" name="Picture 7" descr="A diagram of a function&#10;&#10;Description automatically generated">
            <a:extLst>
              <a:ext uri="{FF2B5EF4-FFF2-40B4-BE49-F238E27FC236}">
                <a16:creationId xmlns:a16="http://schemas.microsoft.com/office/drawing/2014/main" id="{6B45DFD5-3C50-E4E6-17F3-1A412E108E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648620"/>
            <a:ext cx="3810000" cy="1767936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A611F3E3-FE56-F2C6-4CCB-730D5BC18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0" y="3219806"/>
            <a:ext cx="2117032" cy="1271803"/>
          </a:xfrm>
          <a:prstGeom prst="rect">
            <a:avLst/>
          </a:prstGeom>
        </p:spPr>
      </p:pic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73EDBFF4-B71C-37C1-F067-B7FFA4F1DD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00" y="1981200"/>
            <a:ext cx="2029681" cy="1271803"/>
          </a:xfrm>
          <a:prstGeom prst="rect">
            <a:avLst/>
          </a:prstGeom>
        </p:spPr>
      </p:pic>
      <p:pic>
        <p:nvPicPr>
          <p:cNvPr id="13" name="Picture 12" descr="Diagram&#10;&#10;Description automatically generated">
            <a:extLst>
              <a:ext uri="{FF2B5EF4-FFF2-40B4-BE49-F238E27FC236}">
                <a16:creationId xmlns:a16="http://schemas.microsoft.com/office/drawing/2014/main" id="{2BD612A7-8C6D-A3D3-DD53-3608127FE6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3839" y="4917199"/>
            <a:ext cx="1495580" cy="152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190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BCCE2-5BEE-5485-D45E-CD8D890B1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6186A-CB03-C85A-CD98-2F86B1D25D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6-</a:t>
            </a:r>
            <a:fld id="{67B19427-F580-D146-B60E-4CADEE75497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407ED-7E10-7444-01D3-5D7E3A2563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©2022 John Wiley &amp; Sons, Inc. </a:t>
            </a:r>
            <a:endParaRPr lang="en-US" dirty="0"/>
          </a:p>
        </p:txBody>
      </p:sp>
      <p:pic>
        <p:nvPicPr>
          <p:cNvPr id="2050" name="Picture 2" descr="UML diagram types">
            <a:extLst>
              <a:ext uri="{FF2B5EF4-FFF2-40B4-BE49-F238E27FC236}">
                <a16:creationId xmlns:a16="http://schemas.microsoft.com/office/drawing/2014/main" id="{18B78063-4B3B-AB4E-BE39-DF660D87A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921" y="1752601"/>
            <a:ext cx="6717263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AF7DC95-0049-0203-675E-EDECB2FCDBDA}"/>
              </a:ext>
            </a:extLst>
          </p:cNvPr>
          <p:cNvSpPr/>
          <p:nvPr/>
        </p:nvSpPr>
        <p:spPr>
          <a:xfrm>
            <a:off x="4724400" y="3771901"/>
            <a:ext cx="1066800" cy="57149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85DA7F-9B5A-F652-5DBA-AF94C4159985}"/>
              </a:ext>
            </a:extLst>
          </p:cNvPr>
          <p:cNvSpPr/>
          <p:nvPr/>
        </p:nvSpPr>
        <p:spPr>
          <a:xfrm>
            <a:off x="5943600" y="3193217"/>
            <a:ext cx="1600200" cy="57149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FD5A14-4CD3-018C-5AE3-383CA2FA7DA5}"/>
              </a:ext>
            </a:extLst>
          </p:cNvPr>
          <p:cNvSpPr/>
          <p:nvPr/>
        </p:nvSpPr>
        <p:spPr>
          <a:xfrm>
            <a:off x="7620000" y="3200402"/>
            <a:ext cx="1600200" cy="57149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B43A52-B24F-37B8-96B6-437FF0C3C54B}"/>
              </a:ext>
            </a:extLst>
          </p:cNvPr>
          <p:cNvSpPr/>
          <p:nvPr/>
        </p:nvSpPr>
        <p:spPr>
          <a:xfrm>
            <a:off x="5963653" y="4648200"/>
            <a:ext cx="1656347" cy="571499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7C8098-27D5-C559-089F-83636225D61E}"/>
              </a:ext>
            </a:extLst>
          </p:cNvPr>
          <p:cNvSpPr/>
          <p:nvPr/>
        </p:nvSpPr>
        <p:spPr>
          <a:xfrm>
            <a:off x="609601" y="5448303"/>
            <a:ext cx="1219199" cy="342898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6180D3-863F-A578-BE30-A655A402CE4B}"/>
              </a:ext>
            </a:extLst>
          </p:cNvPr>
          <p:cNvSpPr/>
          <p:nvPr/>
        </p:nvSpPr>
        <p:spPr>
          <a:xfrm>
            <a:off x="609601" y="5867400"/>
            <a:ext cx="1219199" cy="342899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Will Create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1ACA21-9BF4-4D40-21BE-165959A658CE}"/>
              </a:ext>
            </a:extLst>
          </p:cNvPr>
          <p:cNvSpPr/>
          <p:nvPr/>
        </p:nvSpPr>
        <p:spPr>
          <a:xfrm>
            <a:off x="5935579" y="3797300"/>
            <a:ext cx="1303421" cy="571499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DC96C7D4-D095-7F0D-1982-DB05A36E05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731115"/>
              </p:ext>
            </p:extLst>
          </p:nvPr>
        </p:nvGraphicFramePr>
        <p:xfrm>
          <a:off x="10042692" y="3933826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DF" showAsIcon="1" r:id="rId3" imgW="914511" imgH="806589" progId="FoxitPhantomPDF.Document">
                  <p:embed/>
                </p:oleObj>
              </mc:Choice>
              <mc:Fallback>
                <p:oleObj name="PDF" showAsIcon="1" r:id="rId3" imgW="914511" imgH="806589" progId="FoxitPhantomPDF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42692" y="3933826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6946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41FBB-604A-3515-BC7C-CF19A7395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2EC21-278D-D009-603D-9D39AF24513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Same thing, more detail. </a:t>
            </a:r>
          </a:p>
          <a:p>
            <a:r>
              <a:rPr lang="en-US" dirty="0"/>
              <a:t>During system analysis, class diagrams can be used to depict high level system components to help visualize the requirements in Activity Diagram.</a:t>
            </a:r>
          </a:p>
          <a:p>
            <a:r>
              <a:rPr lang="en-US" dirty="0"/>
              <a:t>The “system level” classes are not meant to be implemented. They are only seen as a means to an end. The “end” being an analysis model for viewing our requirements.</a:t>
            </a:r>
          </a:p>
          <a:p>
            <a:r>
              <a:rPr lang="en-US" dirty="0"/>
              <a:t>During design, software engineers view the analysis and develop classes that will be used to actually </a:t>
            </a:r>
            <a:r>
              <a:rPr lang="en-US" i="1" dirty="0"/>
              <a:t>implement</a:t>
            </a:r>
            <a:r>
              <a:rPr lang="en-US" dirty="0"/>
              <a:t> the </a:t>
            </a:r>
            <a:r>
              <a:rPr lang="en-US" i="1" dirty="0"/>
              <a:t>requirements</a:t>
            </a:r>
            <a:r>
              <a:rPr lang="en-US" dirty="0"/>
              <a:t> through </a:t>
            </a:r>
            <a:r>
              <a:rPr lang="en-US" i="1" dirty="0"/>
              <a:t>software level</a:t>
            </a:r>
            <a:r>
              <a:rPr lang="en-US" dirty="0"/>
              <a:t> capabilities</a:t>
            </a:r>
          </a:p>
          <a:p>
            <a:r>
              <a:rPr lang="en-US" dirty="0"/>
              <a:t>Requirements analysis models are meant to be the “what”, software design information is the “how”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CFE432-40F0-2ED2-E143-33B52D3401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6-</a:t>
            </a:r>
            <a:fld id="{67B19427-F580-D146-B60E-4CADEE75497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03BF5-5391-7F50-B6B2-7B11953DA1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253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5DDCD-C3BD-B514-7234-77AC54547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CRC 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394AC-A8C9-F461-6A5D-E444627DE93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– Responsibility – Collaboration</a:t>
            </a:r>
          </a:p>
          <a:p>
            <a:r>
              <a:rPr lang="en-US" dirty="0"/>
              <a:t>Used to document the responsibilities and collaborations of a class. </a:t>
            </a:r>
          </a:p>
          <a:p>
            <a:r>
              <a:rPr lang="en-US" dirty="0"/>
              <a:t>Low‐tech approach that can complement a typical high‐tech Unified Process approach that uses Computer-Aided Software Engineering (CASE tools). </a:t>
            </a:r>
          </a:p>
          <a:p>
            <a:r>
              <a:rPr lang="en-US" dirty="0"/>
              <a:t>We use an extended form of the CRC card to capture all relevant information associated with a class.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https://agilemodeling.com/artifacts/crcmodel.htm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DD2341-9A17-BAA5-BD06-5F63E34176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6-</a:t>
            </a:r>
            <a:fld id="{67B19427-F580-D146-B60E-4CADEE75497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B5140-8F2E-892D-A3A2-A38BF91BAA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230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BEE27-0F29-CFCC-2B07-A2CDB0F92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46066-F2A0-70EC-78F7-4B271AD9C0D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Knowing</a:t>
            </a:r>
            <a:r>
              <a:rPr lang="en-US" sz="3200" dirty="0"/>
              <a:t> responsibilities are those things that an instance of a class must be capable of knowing. </a:t>
            </a:r>
          </a:p>
          <a:p>
            <a:pPr lvl="1"/>
            <a:r>
              <a:rPr lang="en-US" sz="2800" dirty="0"/>
              <a:t>An instance of a class typically knows the values of its attributes and its relationships. </a:t>
            </a:r>
          </a:p>
          <a:p>
            <a:r>
              <a:rPr lang="en-US" sz="3200" b="1" dirty="0"/>
              <a:t>Doing</a:t>
            </a:r>
            <a:r>
              <a:rPr lang="en-US" sz="3200" dirty="0"/>
              <a:t> responsibilities are those things that an instance of a class must be capable of doing. </a:t>
            </a:r>
          </a:p>
          <a:p>
            <a:pPr lvl="1"/>
            <a:r>
              <a:rPr lang="en-US" sz="2800" dirty="0"/>
              <a:t>An instance of a class can execute its operations, or </a:t>
            </a:r>
          </a:p>
          <a:p>
            <a:pPr lvl="1"/>
            <a:r>
              <a:rPr lang="en-US" sz="2800" dirty="0"/>
              <a:t>It can request a second instance, which it knows about, to execute one of its operations on behalf of the first instance.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8083F-93D3-75C2-9CD4-0424358B30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6-</a:t>
            </a:r>
            <a:fld id="{67B19427-F580-D146-B60E-4CADEE75497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DDDFA-D126-A448-4BD6-81B6DC4D88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©2022 John Wiley &amp; Sons, Inc.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365968"/>
      </p:ext>
    </p:extLst>
  </p:cSld>
  <p:clrMapOvr>
    <a:masterClrMapping/>
  </p:clrMapOvr>
</p:sld>
</file>

<file path=ppt/theme/theme1.xml><?xml version="1.0" encoding="utf-8"?>
<a:theme xmlns:a="http://schemas.openxmlformats.org/drawingml/2006/main" name="Opener">
  <a:themeElements>
    <a:clrScheme name="Standard Design">
      <a:dk1>
        <a:srgbClr val="000000"/>
      </a:dk1>
      <a:lt1>
        <a:srgbClr val="FFFFFF"/>
      </a:lt1>
      <a:dk2>
        <a:srgbClr val="1A698A"/>
      </a:dk2>
      <a:lt2>
        <a:srgbClr val="FFFEFE"/>
      </a:lt2>
      <a:accent1>
        <a:srgbClr val="196E78"/>
      </a:accent1>
      <a:accent2>
        <a:srgbClr val="911B21"/>
      </a:accent2>
      <a:accent3>
        <a:srgbClr val="73653A"/>
      </a:accent3>
      <a:accent4>
        <a:srgbClr val="15344A"/>
      </a:accent4>
      <a:accent5>
        <a:srgbClr val="5A6F80"/>
      </a:accent5>
      <a:accent6>
        <a:srgbClr val="404140"/>
      </a:accent6>
      <a:hlink>
        <a:srgbClr val="1A698A"/>
      </a:hlink>
      <a:folHlink>
        <a:srgbClr val="4F3B5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Daniel Template.potx" id="{8E76EF56-B169-4DEB-A839-EE78097C8B96}" vid="{ADB653A1-22A9-4BD0-B2B5-00B2E53CA889}"/>
    </a:ext>
  </a:extLst>
</a:theme>
</file>

<file path=ppt/theme/theme2.xml><?xml version="1.0" encoding="utf-8"?>
<a:theme xmlns:a="http://schemas.openxmlformats.org/drawingml/2006/main" name="Chapter Outline">
  <a:themeElements>
    <a:clrScheme name="Standard Design">
      <a:dk1>
        <a:srgbClr val="000000"/>
      </a:dk1>
      <a:lt1>
        <a:srgbClr val="FFFFFF"/>
      </a:lt1>
      <a:dk2>
        <a:srgbClr val="1A698A"/>
      </a:dk2>
      <a:lt2>
        <a:srgbClr val="FFFEFE"/>
      </a:lt2>
      <a:accent1>
        <a:srgbClr val="196E78"/>
      </a:accent1>
      <a:accent2>
        <a:srgbClr val="911B21"/>
      </a:accent2>
      <a:accent3>
        <a:srgbClr val="73653A"/>
      </a:accent3>
      <a:accent4>
        <a:srgbClr val="15344A"/>
      </a:accent4>
      <a:accent5>
        <a:srgbClr val="5A6F80"/>
      </a:accent5>
      <a:accent6>
        <a:srgbClr val="404140"/>
      </a:accent6>
      <a:hlink>
        <a:srgbClr val="1A698A"/>
      </a:hlink>
      <a:folHlink>
        <a:srgbClr val="4F3B5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Daniel Template.potx" id="{8E76EF56-B169-4DEB-A839-EE78097C8B96}" vid="{25467C8E-E53C-4AD9-A914-F685BED9852C}"/>
    </a:ext>
  </a:extLst>
</a:theme>
</file>

<file path=ppt/theme/theme3.xml><?xml version="1.0" encoding="utf-8"?>
<a:theme xmlns:a="http://schemas.openxmlformats.org/drawingml/2006/main" name="Learning Objectives">
  <a:themeElements>
    <a:clrScheme name="Standard Design">
      <a:dk1>
        <a:srgbClr val="000000"/>
      </a:dk1>
      <a:lt1>
        <a:srgbClr val="FFFFFF"/>
      </a:lt1>
      <a:dk2>
        <a:srgbClr val="1A698A"/>
      </a:dk2>
      <a:lt2>
        <a:srgbClr val="FFFEFE"/>
      </a:lt2>
      <a:accent1>
        <a:srgbClr val="196E78"/>
      </a:accent1>
      <a:accent2>
        <a:srgbClr val="911B21"/>
      </a:accent2>
      <a:accent3>
        <a:srgbClr val="73653A"/>
      </a:accent3>
      <a:accent4>
        <a:srgbClr val="15344A"/>
      </a:accent4>
      <a:accent5>
        <a:srgbClr val="5A6F80"/>
      </a:accent5>
      <a:accent6>
        <a:srgbClr val="404140"/>
      </a:accent6>
      <a:hlink>
        <a:srgbClr val="1A698A"/>
      </a:hlink>
      <a:folHlink>
        <a:srgbClr val="4F3B5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Daniel Template.potx" id="{8E76EF56-B169-4DEB-A839-EE78097C8B96}" vid="{C895C9AC-D919-427F-9B86-94C36E44A5AC}"/>
    </a:ext>
  </a:extLst>
</a:theme>
</file>

<file path=ppt/theme/theme4.xml><?xml version="1.0" encoding="utf-8"?>
<a:theme xmlns:a="http://schemas.openxmlformats.org/drawingml/2006/main" name="Concept Check Question">
  <a:themeElements>
    <a:clrScheme name="Standard Design">
      <a:dk1>
        <a:srgbClr val="000000"/>
      </a:dk1>
      <a:lt1>
        <a:srgbClr val="FFFFFF"/>
      </a:lt1>
      <a:dk2>
        <a:srgbClr val="1A698A"/>
      </a:dk2>
      <a:lt2>
        <a:srgbClr val="FFFEFE"/>
      </a:lt2>
      <a:accent1>
        <a:srgbClr val="196E78"/>
      </a:accent1>
      <a:accent2>
        <a:srgbClr val="911B21"/>
      </a:accent2>
      <a:accent3>
        <a:srgbClr val="73653A"/>
      </a:accent3>
      <a:accent4>
        <a:srgbClr val="15344A"/>
      </a:accent4>
      <a:accent5>
        <a:srgbClr val="5A6F80"/>
      </a:accent5>
      <a:accent6>
        <a:srgbClr val="404140"/>
      </a:accent6>
      <a:hlink>
        <a:srgbClr val="1A698A"/>
      </a:hlink>
      <a:folHlink>
        <a:srgbClr val="4F3B5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Daniel Template.potx" id="{8E76EF56-B169-4DEB-A839-EE78097C8B96}" vid="{CDF06AF5-28F1-4349-ABBF-0F854C7FF2AB}"/>
    </a:ext>
  </a:extLst>
</a:theme>
</file>

<file path=ppt/theme/theme5.xml><?xml version="1.0" encoding="utf-8"?>
<a:theme xmlns:a="http://schemas.openxmlformats.org/drawingml/2006/main" name="Key Term">
  <a:themeElements>
    <a:clrScheme name="Standard Design">
      <a:dk1>
        <a:srgbClr val="000000"/>
      </a:dk1>
      <a:lt1>
        <a:srgbClr val="FFFFFF"/>
      </a:lt1>
      <a:dk2>
        <a:srgbClr val="1A698A"/>
      </a:dk2>
      <a:lt2>
        <a:srgbClr val="FFFEFE"/>
      </a:lt2>
      <a:accent1>
        <a:srgbClr val="196E78"/>
      </a:accent1>
      <a:accent2>
        <a:srgbClr val="911B21"/>
      </a:accent2>
      <a:accent3>
        <a:srgbClr val="73653A"/>
      </a:accent3>
      <a:accent4>
        <a:srgbClr val="15344A"/>
      </a:accent4>
      <a:accent5>
        <a:srgbClr val="5A6F80"/>
      </a:accent5>
      <a:accent6>
        <a:srgbClr val="404140"/>
      </a:accent6>
      <a:hlink>
        <a:srgbClr val="1A698A"/>
      </a:hlink>
      <a:folHlink>
        <a:srgbClr val="4F3B5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Daniel Template.potx" id="{8E76EF56-B169-4DEB-A839-EE78097C8B96}" vid="{DCC268CD-8C3E-414C-B079-8C7CF400294A}"/>
    </a:ext>
  </a:extLst>
</a:theme>
</file>

<file path=ppt/theme/theme6.xml><?xml version="1.0" encoding="utf-8"?>
<a:theme xmlns:a="http://schemas.openxmlformats.org/drawingml/2006/main" name="Section">
  <a:themeElements>
    <a:clrScheme name="Standard Design">
      <a:dk1>
        <a:srgbClr val="000000"/>
      </a:dk1>
      <a:lt1>
        <a:srgbClr val="FFFFFF"/>
      </a:lt1>
      <a:dk2>
        <a:srgbClr val="1A698A"/>
      </a:dk2>
      <a:lt2>
        <a:srgbClr val="FFFEFE"/>
      </a:lt2>
      <a:accent1>
        <a:srgbClr val="196E78"/>
      </a:accent1>
      <a:accent2>
        <a:srgbClr val="911B21"/>
      </a:accent2>
      <a:accent3>
        <a:srgbClr val="73653A"/>
      </a:accent3>
      <a:accent4>
        <a:srgbClr val="15344A"/>
      </a:accent4>
      <a:accent5>
        <a:srgbClr val="5A6F80"/>
      </a:accent5>
      <a:accent6>
        <a:srgbClr val="404140"/>
      </a:accent6>
      <a:hlink>
        <a:srgbClr val="1A698A"/>
      </a:hlink>
      <a:folHlink>
        <a:srgbClr val="4F3B5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Daniel Template.potx" id="{8E76EF56-B169-4DEB-A839-EE78097C8B96}" vid="{1E4FF330-8D2F-4F8D-BD47-17DD76922698}"/>
    </a:ext>
  </a:extLst>
</a:theme>
</file>

<file path=ppt/theme/theme7.xml><?xml version="1.0" encoding="utf-8"?>
<a:theme xmlns:a="http://schemas.openxmlformats.org/drawingml/2006/main" name="Image Slide Master">
  <a:themeElements>
    <a:clrScheme name="Standard Design">
      <a:dk1>
        <a:srgbClr val="000000"/>
      </a:dk1>
      <a:lt1>
        <a:srgbClr val="FFFFFF"/>
      </a:lt1>
      <a:dk2>
        <a:srgbClr val="1A698A"/>
      </a:dk2>
      <a:lt2>
        <a:srgbClr val="FFFEFE"/>
      </a:lt2>
      <a:accent1>
        <a:srgbClr val="196E78"/>
      </a:accent1>
      <a:accent2>
        <a:srgbClr val="911B21"/>
      </a:accent2>
      <a:accent3>
        <a:srgbClr val="73653A"/>
      </a:accent3>
      <a:accent4>
        <a:srgbClr val="15344A"/>
      </a:accent4>
      <a:accent5>
        <a:srgbClr val="5A6F80"/>
      </a:accent5>
      <a:accent6>
        <a:srgbClr val="404140"/>
      </a:accent6>
      <a:hlink>
        <a:srgbClr val="1A698A"/>
      </a:hlink>
      <a:folHlink>
        <a:srgbClr val="4F3B58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Daniel Template.potx" id="{8E76EF56-B169-4DEB-A839-EE78097C8B96}" vid="{9997BA5C-0A08-467C-973F-4C065CD0136E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FC5FF765D7D64998B8A00072F6BAD5" ma:contentTypeVersion="15" ma:contentTypeDescription="Create a new document." ma:contentTypeScope="" ma:versionID="7dc141ca22241caa5807500f3576adfb">
  <xsd:schema xmlns:xsd="http://www.w3.org/2001/XMLSchema" xmlns:xs="http://www.w3.org/2001/XMLSchema" xmlns:p="http://schemas.microsoft.com/office/2006/metadata/properties" xmlns:ns1="http://schemas.microsoft.com/sharepoint/v3" xmlns:ns3="3acb1e6a-c770-49d5-a476-585c8d9f4762" xmlns:ns4="2849ce5b-a999-43ca-9b4e-9342bc28e78e" targetNamespace="http://schemas.microsoft.com/office/2006/metadata/properties" ma:root="true" ma:fieldsID="8f0ef06240b3429aa59a01c4d08c16e4" ns1:_="" ns3:_="" ns4:_="">
    <xsd:import namespace="http://schemas.microsoft.com/sharepoint/v3"/>
    <xsd:import namespace="3acb1e6a-c770-49d5-a476-585c8d9f4762"/>
    <xsd:import namespace="2849ce5b-a999-43ca-9b4e-9342bc28e78e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cb1e6a-c770-49d5-a476-585c8d9f476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49ce5b-a999-43ca-9b4e-9342bc28e7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3acb1e6a-c770-49d5-a476-585c8d9f4762">
      <UserInfo>
        <DisplayName>McGinniss, Allison</DisplayName>
        <AccountId>4797</AccountId>
        <AccountType/>
      </UserInfo>
      <UserInfo>
        <DisplayName>Boylan, Jon</DisplayName>
        <AccountId>3791</AccountId>
        <AccountType/>
      </UserInfo>
      <UserInfo>
        <DisplayName>Swinford, Christin - Indianapolis</DisplayName>
        <AccountId>2742</AccountId>
        <AccountType/>
      </UserInfo>
      <UserInfo>
        <DisplayName>Davis, Kathy</DisplayName>
        <AccountId>3885</AccountId>
        <AccountType/>
      </UserInfo>
      <UserInfo>
        <DisplayName>Trent, Michael</DisplayName>
        <AccountId>3890</AccountId>
        <AccountType/>
      </UserInfo>
    </SharedWithUsers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DECD1DE-F5AD-4A6B-99F8-E38245CC2D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74E8EDE-B712-4183-997A-9529F0F6D8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3acb1e6a-c770-49d5-a476-585c8d9f4762"/>
    <ds:schemaRef ds:uri="2849ce5b-a999-43ca-9b4e-9342bc28e7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EFD79E-06AF-4973-A733-BC27ECAABB1B}">
  <ds:schemaRefs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elements/1.1/"/>
    <ds:schemaRef ds:uri="http://schemas.microsoft.com/sharepoint/v3"/>
    <ds:schemaRef ds:uri="http://purl.org/dc/terms/"/>
    <ds:schemaRef ds:uri="http://www.w3.org/XML/1998/namespace"/>
    <ds:schemaRef ds:uri="http://schemas.openxmlformats.org/package/2006/metadata/core-properties"/>
    <ds:schemaRef ds:uri="2849ce5b-a999-43ca-9b4e-9342bc28e78e"/>
    <ds:schemaRef ds:uri="3acb1e6a-c770-49d5-a476-585c8d9f4762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McDaniel Template</Template>
  <TotalTime>219</TotalTime>
  <Words>921</Words>
  <Application>Microsoft Office PowerPoint</Application>
  <PresentationFormat>Widescreen</PresentationFormat>
  <Paragraphs>113</Paragraphs>
  <Slides>14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7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Source Sans Pro</vt:lpstr>
      <vt:lpstr>Opener</vt:lpstr>
      <vt:lpstr>Chapter Outline</vt:lpstr>
      <vt:lpstr>Learning Objectives</vt:lpstr>
      <vt:lpstr>Concept Check Question</vt:lpstr>
      <vt:lpstr>Key Term</vt:lpstr>
      <vt:lpstr>Section</vt:lpstr>
      <vt:lpstr>Image Slide Master</vt:lpstr>
      <vt:lpstr>PDF</vt:lpstr>
      <vt:lpstr>System Analysis and Design</vt:lpstr>
      <vt:lpstr>Objectives</vt:lpstr>
      <vt:lpstr>Content Outline</vt:lpstr>
      <vt:lpstr>Transition from Requirements to Design</vt:lpstr>
      <vt:lpstr>Models Thus Far</vt:lpstr>
      <vt:lpstr>UML Diagram Types</vt:lpstr>
      <vt:lpstr>Class Diagrams</vt:lpstr>
      <vt:lpstr>CRC Cards</vt:lpstr>
      <vt:lpstr>Responsibilities</vt:lpstr>
      <vt:lpstr>Collaborations</vt:lpstr>
      <vt:lpstr>Back to Nouns and Verbs</vt:lpstr>
      <vt:lpstr>Anthropomorphism</vt:lpstr>
      <vt:lpstr>CRC Card Elements - Front</vt:lpstr>
      <vt:lpstr>CRC Card Elements - Back</vt:lpstr>
    </vt:vector>
  </TitlesOfParts>
  <Manager>Judy Howarth</Manager>
  <Company>John Wiley and Sons,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6: Moving into Design</dc:title>
  <dc:subject>System Analysis and Design 8E</dc:subject>
  <dc:creator>Ronny Richardson</dc:creator>
  <cp:keywords>Business</cp:keywords>
  <dc:description>This file was created by:_x000d_
_x000d_
Dr. Ronny Richardson_x000d_
Professor of Operations Management_x000d_
Coles College of Business_x000d_
Kennesaw State University_x000d_
_x000d_
DrRonnyRichardson@gmail.com</dc:description>
  <cp:lastModifiedBy>Joseph John Waclawski</cp:lastModifiedBy>
  <cp:revision>47</cp:revision>
  <cp:lastPrinted>2023-10-23T17:47:59Z</cp:lastPrinted>
  <dcterms:created xsi:type="dcterms:W3CDTF">2021-04-29T19:32:45Z</dcterms:created>
  <dcterms:modified xsi:type="dcterms:W3CDTF">2023-10-30T18:51:21Z</dcterms:modified>
  <cp:category>PowerPoint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0x0101006FFC5FF765D7D64998B8A00072F6BAD5</vt:lpwstr>
  </property>
</Properties>
</file>